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257" r:id="rId6"/>
    <p:sldId id="278" r:id="rId7"/>
    <p:sldId id="279" r:id="rId8"/>
    <p:sldId id="280" r:id="rId9"/>
    <p:sldId id="281" r:id="rId10"/>
    <p:sldId id="282" r:id="rId11"/>
    <p:sldId id="283" r:id="rId12"/>
    <p:sldId id="277" r:id="rId13"/>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135" autoAdjust="0"/>
  </p:normalViewPr>
  <p:slideViewPr>
    <p:cSldViewPr snapToGrid="0">
      <p:cViewPr varScale="1">
        <p:scale>
          <a:sx n="100" d="100"/>
          <a:sy n="100" d="100"/>
        </p:scale>
        <p:origin x="91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28.11.2023.</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smtClean="0">
                <a:solidFill>
                  <a:schemeClr val="tx1"/>
                </a:solidFill>
                <a:effectLst/>
                <a:latin typeface="+mn-lt"/>
                <a:ea typeface="+mn-ea"/>
                <a:cs typeface="+mn-cs"/>
              </a:rPr>
              <a:t>Welcome to our webinar series about pedagogical strategy for women in IT. This series has been developed as part of the Erasmus+ project 'CodeIn,' short for 'Cloud cOmputing for Digital Education INnovation.' Through this initiative, we aim to delve into the exciting world of cloud computing and its transformative impact on education. We will cover six diverse and </a:t>
            </a:r>
            <a:r>
              <a:rPr lang="hr-HR" sz="1200" kern="1200" smtClean="0">
                <a:solidFill>
                  <a:schemeClr val="tx1"/>
                </a:solidFill>
                <a:effectLst/>
                <a:latin typeface="+mn-lt"/>
                <a:ea typeface="+mn-ea"/>
                <a:cs typeface="+mn-cs"/>
              </a:rPr>
              <a:t>interesting </a:t>
            </a:r>
            <a:r>
              <a:rPr lang="en-US" sz="1200" kern="1200" smtClean="0">
                <a:solidFill>
                  <a:schemeClr val="tx1"/>
                </a:solidFill>
                <a:effectLst/>
                <a:latin typeface="+mn-lt"/>
                <a:ea typeface="+mn-ea"/>
                <a:cs typeface="+mn-cs"/>
              </a:rPr>
              <a:t> topics in our journey through this series. Engage with us, learn from the shared experiences, and be part of the conversation that shapes the future of education in the digital age.</a:t>
            </a:r>
            <a:endParaRPr lang="hr-HR" sz="1200" kern="1200" smtClean="0">
              <a:solidFill>
                <a:schemeClr val="tx1"/>
              </a:solidFill>
              <a:effectLst/>
              <a:latin typeface="+mn-lt"/>
              <a:ea typeface="+mn-ea"/>
              <a:cs typeface="+mn-cs"/>
            </a:endParaRPr>
          </a:p>
          <a:p>
            <a:endParaRPr lang="hr-H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Strategic alliances, particularly in IT education for women, are powerful vehicles for change. They address systemic challenges that often hinder equal access and opportunities in IT. By pooling resources, expertise, and influence, these alliances can significantly enhance the quality and reach of educational programs. </a:t>
            </a:r>
          </a:p>
          <a:p>
            <a:r>
              <a:rPr lang="en-US" smtClean="0"/>
              <a:t>When educational institutions, corporations, non-profits, and government bodies unite, they create a synergy that can yield remarkable outcomes. This collaboration broadens the scope of resources and opportunities and fosters innovation and inclusivity in ways that a single entity could not achieve alone.</a:t>
            </a:r>
          </a:p>
          <a:p>
            <a:endParaRPr lang="en-US"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102942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In Women's IT education, key stakeholders like educational institutions, tech companies, government bodies, non-profits, and community organizations play vital roles. Educational bodies must actively promote gender equality in their curriculum and foster an inclusive student environment. Tech giants are increasingly acknowledging the gender gap in their workforce and leadership. The approach of governments, influenced by political priorities, can either advance or set back the progress in women's education. Non-profit organizations provide resources, mentorship, and networking opportunities.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2499079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In recent years, several initiatives have demonstrated how successful partnerships can significantly impact women's participation and success in the IT and STEM fields. Through innovative programs, targeted outreach, and strategic collaborations, these partnerships have created opportunities for women to excel in areas traditionally underrepresented by them.</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3808925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Effective alliances require clear objectives, open communication, well-defined roles, and consistent evaluations. To ensure success, aligning interests among partners, maintaining equitable participation, and managing resources are crucial. These components fortify partnerships and pave the way for mutual growth and achievement in various ventures.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2385104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Exploring the role of policy in women's IT education reveals key areas for improvement. Policies should aim to create an enabling environment through funding incentives, regulatory support, and recognition programs. These measures can significantly enhance stakeholder engagement.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786701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In conclusion, strategic alliances in IT education for women involving educational institutions, corporations, non-profits, and governments address gender disparities by pooling resources and expertise. These partnerships foster innovation and inclusivity, essential for women's success in IT and STEM fields. Clear goals, open communication, and supportive policies are critical to their effectiveness</a:t>
            </a:r>
            <a:r>
              <a:rPr lang="en-US" smtClean="0"/>
              <a:t>.</a:t>
            </a:r>
            <a:endParaRPr lang="hr-HR" smtClean="0"/>
          </a:p>
          <a:p>
            <a:endParaRPr lang="hr-HR" smtClean="0"/>
          </a:p>
          <a:p>
            <a:pPr marL="0" marR="0" lvl="0" indent="0" algn="l" defTabSz="914400" rtl="0" eaLnBrk="1" fontAlgn="auto" latinLnBrk="0" hangingPunct="1">
              <a:lnSpc>
                <a:spcPct val="100000"/>
              </a:lnSpc>
              <a:spcBef>
                <a:spcPts val="0"/>
              </a:spcBef>
              <a:spcAft>
                <a:spcPts val="0"/>
              </a:spcAft>
              <a:buClrTx/>
              <a:buSzTx/>
              <a:buFontTx/>
              <a:buNone/>
              <a:tabLst/>
              <a:defRPr/>
            </a:pPr>
            <a:r>
              <a:rPr lang="hr-HR" smtClean="0"/>
              <a:t/>
            </a:r>
            <a:br>
              <a:rPr lang="hr-HR" smtClean="0"/>
            </a:br>
            <a:r>
              <a:rPr lang="hr-HR" smtClean="0"/>
              <a:t>Thank you for attention !</a:t>
            </a:r>
            <a:endParaRPr lang="en-US" smtClean="0"/>
          </a:p>
          <a:p>
            <a:endParaRPr lang="en-US"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589586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apec.org/publications/2018/12/case-studies-of-successful-women-entrepreneurs-in-the-ict-industry-in-21-apec-economie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www.care.org/about-us/strategic-partners/corporate-partnerships/sdg5-playbook/corporate-case-studies/" TargetMode="External"/><Relationship Id="rId4" Type="http://schemas.openxmlformats.org/officeDocument/2006/relationships/hyperlink" Target="https://wit.mit.edu/abou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sciencepolicyreview.org/2020/08/reducing-gender-bias-in-ste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sciencepolicyreview.org/2020/08/reducing-gender-bias-in-stem/" TargetMode="External"/><Relationship Id="rId3" Type="http://schemas.openxmlformats.org/officeDocument/2006/relationships/hyperlink" Target="https://commission.europa.eu/strategy-and-policy/policies/justice-and-fundamental-rights/gender-equality/gender-equality-strategy_en" TargetMode="External"/><Relationship Id="rId7" Type="http://schemas.openxmlformats.org/officeDocument/2006/relationships/hyperlink" Target="https://www.brookings.edu/articles/the-uss-role-in-advancing-gender-equality-globally-through-girls-education/Kon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2.deloitte.com/us/en/insights/industry/technology/women-tech-leadership.html" TargetMode="External"/><Relationship Id="rId5" Type="http://schemas.openxmlformats.org/officeDocument/2006/relationships/hyperlink" Target="https://www.unesco.org/en/gender-equality/education/stem" TargetMode="External"/><Relationship Id="rId4" Type="http://schemas.openxmlformats.org/officeDocument/2006/relationships/hyperlink" Target="https://unesdoc.unesco.org/ark:/48223/pf000025347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524000" y="2746532"/>
            <a:ext cx="9144000" cy="3065815"/>
          </a:xfrm>
        </p:spPr>
        <p:txBody>
          <a:bodyPr>
            <a:normAutofit fontScale="90000"/>
          </a:bodyPr>
          <a:lstStyle/>
          <a:p>
            <a:r>
              <a:rPr lang="en-US" b="1" smtClean="0"/>
              <a:t>O</a:t>
            </a:r>
            <a:r>
              <a:rPr lang="hr-HR" b="1" smtClean="0"/>
              <a:t>5</a:t>
            </a:r>
            <a:r>
              <a:rPr lang="en-US" b="1" smtClean="0"/>
              <a:t> </a:t>
            </a:r>
            <a:r>
              <a:rPr lang="en-US" b="1"/>
              <a:t>- Increasing the inclusivity and openness of higher education</a:t>
            </a:r>
            <a:r>
              <a:rPr lang="hr-HR" b="1" smtClean="0"/>
              <a:t/>
            </a:r>
            <a:br>
              <a:rPr lang="hr-HR" b="1" smtClean="0"/>
            </a:br>
            <a:r>
              <a:rPr lang="hr-HR" b="1" smtClean="0"/>
              <a:t/>
            </a:r>
            <a:br>
              <a:rPr lang="hr-HR" b="1" smtClean="0"/>
            </a:br>
            <a:r>
              <a:rPr lang="hr-HR" smtClean="0"/>
              <a:t>6 - </a:t>
            </a:r>
            <a:r>
              <a:rPr lang="en-US"/>
              <a:t>Strategic Alliances: Engaging Stakeholders in Women's IT Education</a:t>
            </a:r>
            <a:endParaRPr lang="pl-PL"/>
          </a:p>
        </p:txBody>
      </p:sp>
      <p:sp>
        <p:nvSpPr>
          <p:cNvPr id="3" name="Podtytuł 2">
            <a:extLst>
              <a:ext uri="{FF2B5EF4-FFF2-40B4-BE49-F238E27FC236}">
                <a16:creationId xmlns:a16="http://schemas.microsoft.com/office/drawing/2014/main" id="{F8EC1C62-E9ED-41A0-95EC-9393A93235BB}"/>
              </a:ext>
            </a:extLst>
          </p:cNvPr>
          <p:cNvSpPr>
            <a:spLocks noGrp="1"/>
          </p:cNvSpPr>
          <p:nvPr>
            <p:ph type="subTitle" idx="1"/>
          </p:nvPr>
        </p:nvSpPr>
        <p:spPr>
          <a:xfrm>
            <a:off x="1524000" y="4471283"/>
            <a:ext cx="9144000" cy="1655762"/>
          </a:xfrm>
        </p:spPr>
        <p:txBody>
          <a:bodyPr>
            <a:normAutofit/>
          </a:bodyPr>
          <a:lstStyle/>
          <a:p>
            <a:endParaRPr lang="hr-HR" smtClean="0"/>
          </a:p>
          <a:p>
            <a:endParaRPr lang="hr-HR"/>
          </a:p>
        </p:txBody>
      </p:sp>
    </p:spTree>
    <p:extLst>
      <p:ext uri="{BB962C8B-B14F-4D97-AF65-F5344CB8AC3E}">
        <p14:creationId xmlns:p14="http://schemas.microsoft.com/office/powerpoint/2010/main" val="75071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smtClean="0"/>
              <a:t>I</a:t>
            </a:r>
            <a:r>
              <a:rPr lang="en-US" b="1" smtClean="0"/>
              <a:t>ntroduction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lgn="just"/>
            <a:r>
              <a:rPr lang="en-US" sz="3600">
                <a:latin typeface="+mj-lt"/>
              </a:rPr>
              <a:t>This </a:t>
            </a:r>
            <a:r>
              <a:rPr lang="hr-HR" sz="3600" smtClean="0">
                <a:latin typeface="+mj-lt"/>
              </a:rPr>
              <a:t>webinar</a:t>
            </a:r>
            <a:r>
              <a:rPr lang="en-US" sz="3600" smtClean="0">
                <a:latin typeface="+mj-lt"/>
              </a:rPr>
              <a:t> </a:t>
            </a:r>
            <a:r>
              <a:rPr lang="en-US" sz="3600">
                <a:latin typeface="+mj-lt"/>
              </a:rPr>
              <a:t>was developed as a result of the Erasmus+ project </a:t>
            </a:r>
            <a:r>
              <a:rPr lang="en-US" sz="3600" err="1" smtClean="0">
                <a:latin typeface="+mj-lt"/>
              </a:rPr>
              <a:t>CodeIn</a:t>
            </a:r>
            <a:r>
              <a:rPr lang="hr-HR" sz="3600" smtClean="0">
                <a:latin typeface="+mj-lt"/>
              </a:rPr>
              <a:t> (</a:t>
            </a:r>
            <a:r>
              <a:rPr lang="en-US" sz="3600" i="1">
                <a:latin typeface="+mj-lt"/>
              </a:rPr>
              <a:t>Cloud </a:t>
            </a:r>
            <a:r>
              <a:rPr lang="en-US" sz="3600" i="1" err="1">
                <a:latin typeface="+mj-lt"/>
              </a:rPr>
              <a:t>cOmputing</a:t>
            </a:r>
            <a:r>
              <a:rPr lang="en-US" sz="3600" i="1">
                <a:latin typeface="+mj-lt"/>
              </a:rPr>
              <a:t> for Digital Education </a:t>
            </a:r>
            <a:r>
              <a:rPr lang="en-US" sz="3600" i="1" err="1">
                <a:latin typeface="+mj-lt"/>
              </a:rPr>
              <a:t>INnovation</a:t>
            </a:r>
            <a:r>
              <a:rPr lang="hr-HR" sz="3600" smtClean="0">
                <a:latin typeface="+mj-lt"/>
              </a:rPr>
              <a:t>)</a:t>
            </a:r>
          </a:p>
          <a:p>
            <a:pPr lvl="0" algn="just"/>
            <a:r>
              <a:rPr lang="en-US" sz="3600">
                <a:latin typeface="+mj-lt"/>
              </a:rPr>
              <a:t>Engage with us, learn from the shared experiences, and be part of the conversation that shapes the future of education in the digital age.</a:t>
            </a:r>
          </a:p>
          <a:p>
            <a:pPr lvl="0"/>
            <a:endParaRPr lang="hr-HR" sz="3600" smtClean="0">
              <a:latin typeface="+mj-lt"/>
            </a:endParaRPr>
          </a:p>
          <a:p>
            <a:pPr lvl="0"/>
            <a:endParaRPr lang="pl-PL">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fontScale="90000"/>
          </a:bodyPr>
          <a:lstStyle/>
          <a:p>
            <a:pPr algn="ctr"/>
            <a:r>
              <a:rPr lang="en-US" b="1"/>
              <a:t>The Importance of Strategic Alliances in Women's IT Education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83061" cy="5263347"/>
          </a:xfrm>
        </p:spPr>
        <p:txBody>
          <a:bodyPr>
            <a:normAutofit lnSpcReduction="10000"/>
          </a:bodyPr>
          <a:lstStyle/>
          <a:p>
            <a:pPr lvl="0" algn="just"/>
            <a:r>
              <a:rPr lang="en-US" sz="3600">
                <a:latin typeface="+mj-lt"/>
              </a:rPr>
              <a:t>Understanding Strategic Alliances in Women's IT Education</a:t>
            </a:r>
          </a:p>
          <a:p>
            <a:pPr lvl="0" algn="just"/>
            <a:r>
              <a:rPr lang="en-US" sz="3600">
                <a:latin typeface="+mj-lt"/>
              </a:rPr>
              <a:t>Addressing Systemic Challenges through Collaborative Efforts</a:t>
            </a:r>
          </a:p>
          <a:p>
            <a:pPr lvl="0" algn="just"/>
            <a:r>
              <a:rPr lang="en-US" sz="3600">
                <a:latin typeface="+mj-lt"/>
              </a:rPr>
              <a:t>Enhancing Resource Availability for Broader Impact</a:t>
            </a:r>
          </a:p>
          <a:p>
            <a:pPr lvl="0" algn="just"/>
            <a:r>
              <a:rPr lang="en-US" sz="3600">
                <a:latin typeface="+mj-lt"/>
              </a:rPr>
              <a:t>Fostering Inclusive and Diverse IT Education Environments</a:t>
            </a:r>
          </a:p>
          <a:p>
            <a:pPr lvl="0" algn="just"/>
            <a:r>
              <a:rPr lang="en-US" sz="3600">
                <a:latin typeface="+mj-lt"/>
              </a:rPr>
              <a:t>The Power of Cross-Sector Collaboration: Benefits and Outcomes</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63000" y="2419350"/>
            <a:ext cx="3048000" cy="3048000"/>
          </a:xfrm>
          <a:prstGeom prst="rect">
            <a:avLst/>
          </a:prstGeom>
        </p:spPr>
      </p:pic>
    </p:spTree>
    <p:extLst>
      <p:ext uri="{BB962C8B-B14F-4D97-AF65-F5344CB8AC3E}">
        <p14:creationId xmlns:p14="http://schemas.microsoft.com/office/powerpoint/2010/main" val="467073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fontScale="90000"/>
          </a:bodyPr>
          <a:lstStyle/>
          <a:p>
            <a:pPr algn="ctr"/>
            <a:r>
              <a:rPr lang="en-US" b="1"/>
              <a:t>Collaborative Power: Key Stakeholders in Women's IT Education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lnSpcReduction="10000"/>
          </a:bodyPr>
          <a:lstStyle/>
          <a:p>
            <a:pPr lvl="0" algn="just"/>
            <a:r>
              <a:rPr lang="en-US" sz="3600">
                <a:latin typeface="+mj-lt"/>
              </a:rPr>
              <a:t>Educational Institutions: Breaking gender stereotypes in STEM.</a:t>
            </a:r>
          </a:p>
          <a:p>
            <a:pPr lvl="0" algn="just"/>
            <a:r>
              <a:rPr lang="en-US" sz="3600">
                <a:latin typeface="+mj-lt"/>
              </a:rPr>
              <a:t>Tech Companies: Committing to gender equality in leadership.</a:t>
            </a:r>
          </a:p>
          <a:p>
            <a:pPr lvl="0" algn="just"/>
            <a:r>
              <a:rPr lang="en-US" sz="3600">
                <a:latin typeface="+mj-lt"/>
              </a:rPr>
              <a:t>Government Bodies: Influencing policies for gender equality.</a:t>
            </a:r>
          </a:p>
          <a:p>
            <a:pPr lvl="0" algn="just"/>
            <a:r>
              <a:rPr lang="en-US" sz="3600">
                <a:latin typeface="+mj-lt"/>
              </a:rPr>
              <a:t>Non-Profits: Providing mentorship and resources.</a:t>
            </a:r>
          </a:p>
          <a:p>
            <a:pPr lvl="0" algn="just"/>
            <a:r>
              <a:rPr lang="en-US" sz="3600">
                <a:latin typeface="+mj-lt"/>
              </a:rPr>
              <a:t>Community Organizations: Raising grassroots awareness.</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39199" y="2466974"/>
            <a:ext cx="2886075" cy="2886075"/>
          </a:xfrm>
          <a:prstGeom prst="rect">
            <a:avLst/>
          </a:prstGeom>
        </p:spPr>
      </p:pic>
    </p:spTree>
    <p:extLst>
      <p:ext uri="{BB962C8B-B14F-4D97-AF65-F5344CB8AC3E}">
        <p14:creationId xmlns:p14="http://schemas.microsoft.com/office/powerpoint/2010/main" val="221845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Partnerships in Action: Success Stories </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a:bodyPr>
          <a:lstStyle/>
          <a:p>
            <a:pPr lvl="0" algn="just"/>
            <a:r>
              <a:rPr lang="en-US" sz="3200">
                <a:latin typeface="+mj-lt"/>
              </a:rPr>
              <a:t>Impactful Initiatives in IT and </a:t>
            </a:r>
            <a:r>
              <a:rPr lang="en-US" sz="3200" smtClean="0">
                <a:latin typeface="+mj-lt"/>
              </a:rPr>
              <a:t>STEM</a:t>
            </a:r>
            <a:endParaRPr lang="hr-HR" sz="3200" smtClean="0">
              <a:latin typeface="+mj-lt"/>
            </a:endParaRPr>
          </a:p>
          <a:p>
            <a:pPr lvl="0" algn="just"/>
            <a:endParaRPr lang="hr-HR" sz="3200" smtClean="0">
              <a:latin typeface="+mj-lt"/>
              <a:hlinkClick r:id="rId3"/>
            </a:endParaRPr>
          </a:p>
          <a:p>
            <a:pPr lvl="1" algn="just"/>
            <a:r>
              <a:rPr lang="en-US" sz="3200" smtClean="0">
                <a:latin typeface="+mj-lt"/>
                <a:hlinkClick r:id="rId3"/>
              </a:rPr>
              <a:t>APEC </a:t>
            </a:r>
            <a:r>
              <a:rPr lang="en-US" sz="3200">
                <a:latin typeface="+mj-lt"/>
                <a:hlinkClick r:id="rId3"/>
              </a:rPr>
              <a:t>Women Entrepreneurs in </a:t>
            </a:r>
            <a:r>
              <a:rPr lang="en-US" sz="3200" smtClean="0">
                <a:latin typeface="+mj-lt"/>
                <a:hlinkClick r:id="rId3"/>
              </a:rPr>
              <a:t>ICT</a:t>
            </a:r>
            <a:endParaRPr lang="hr-HR" sz="3200" smtClean="0">
              <a:latin typeface="+mj-lt"/>
            </a:endParaRPr>
          </a:p>
          <a:p>
            <a:pPr lvl="1" algn="just"/>
            <a:r>
              <a:rPr lang="hr-HR" sz="3200">
                <a:latin typeface="+mj-lt"/>
                <a:hlinkClick r:id="rId4"/>
              </a:rPr>
              <a:t>MIT Women in </a:t>
            </a:r>
            <a:r>
              <a:rPr lang="hr-HR" sz="3200" smtClean="0">
                <a:latin typeface="+mj-lt"/>
                <a:hlinkClick r:id="rId4"/>
              </a:rPr>
              <a:t>Technology</a:t>
            </a:r>
            <a:endParaRPr lang="hr-HR" sz="3200" smtClean="0">
              <a:latin typeface="+mj-lt"/>
            </a:endParaRPr>
          </a:p>
          <a:p>
            <a:pPr lvl="1" algn="just"/>
            <a:r>
              <a:rPr lang="hr-HR" sz="3200">
                <a:latin typeface="+mj-lt"/>
                <a:hlinkClick r:id="rId5"/>
              </a:rPr>
              <a:t>Corporate Case </a:t>
            </a:r>
            <a:r>
              <a:rPr lang="hr-HR" sz="3200" smtClean="0">
                <a:latin typeface="+mj-lt"/>
                <a:hlinkClick r:id="rId5"/>
              </a:rPr>
              <a:t>Studies</a:t>
            </a:r>
            <a:endParaRPr lang="hr-HR" sz="3200" smtClean="0">
              <a:latin typeface="+mj-lt"/>
            </a:endParaRPr>
          </a:p>
          <a:p>
            <a:pPr lvl="1" algn="just"/>
            <a:r>
              <a:rPr lang="hr-HR" sz="3200" smtClean="0">
                <a:latin typeface="+mj-lt"/>
              </a:rPr>
              <a:t>. . .</a:t>
            </a:r>
            <a:endParaRPr lang="hr-HR" sz="3200">
              <a:latin typeface="+mj-lt"/>
            </a:endParaRPr>
          </a:p>
          <a:p>
            <a:pPr lvl="0" algn="just"/>
            <a:endParaRPr lang="pl-PL" sz="3200">
              <a:latin typeface="+mj-lt"/>
            </a:endParaRPr>
          </a:p>
        </p:txBody>
      </p:sp>
      <p:pic>
        <p:nvPicPr>
          <p:cNvPr id="4" name="Picture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20024" y="2971799"/>
            <a:ext cx="2981325" cy="2981325"/>
          </a:xfrm>
          <a:prstGeom prst="rect">
            <a:avLst/>
          </a:prstGeom>
        </p:spPr>
      </p:pic>
    </p:spTree>
    <p:extLst>
      <p:ext uri="{BB962C8B-B14F-4D97-AF65-F5344CB8AC3E}">
        <p14:creationId xmlns:p14="http://schemas.microsoft.com/office/powerpoint/2010/main" val="3333319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fontScale="90000"/>
          </a:bodyPr>
          <a:lstStyle/>
          <a:p>
            <a:pPr algn="ctr"/>
            <a:r>
              <a:rPr lang="en-US" b="1"/>
              <a:t>Frameworks for Building and Sustaining Alliances</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95300" y="1343025"/>
            <a:ext cx="7296150" cy="5328708"/>
          </a:xfrm>
        </p:spPr>
        <p:txBody>
          <a:bodyPr>
            <a:normAutofit fontScale="92500" lnSpcReduction="20000"/>
          </a:bodyPr>
          <a:lstStyle/>
          <a:p>
            <a:pPr lvl="0" algn="just"/>
            <a:r>
              <a:rPr lang="en-US" sz="3600" b="1">
                <a:latin typeface="+mj-lt"/>
              </a:rPr>
              <a:t>Effective Alliances</a:t>
            </a:r>
            <a:r>
              <a:rPr lang="en-US" sz="3600" smtClean="0">
                <a:latin typeface="+mj-lt"/>
              </a:rPr>
              <a:t>:</a:t>
            </a:r>
            <a:endParaRPr lang="en-US" sz="3600">
              <a:latin typeface="+mj-lt"/>
            </a:endParaRPr>
          </a:p>
          <a:p>
            <a:pPr lvl="1" algn="just"/>
            <a:r>
              <a:rPr lang="en-US" sz="3200">
                <a:latin typeface="+mj-lt"/>
              </a:rPr>
              <a:t>Establish clear objectives.</a:t>
            </a:r>
          </a:p>
          <a:p>
            <a:pPr lvl="1" algn="just"/>
            <a:r>
              <a:rPr lang="en-US" sz="3200">
                <a:latin typeface="+mj-lt"/>
              </a:rPr>
              <a:t>Maintain open communication.</a:t>
            </a:r>
          </a:p>
          <a:p>
            <a:pPr lvl="0" algn="just"/>
            <a:r>
              <a:rPr lang="en-US" sz="3600" b="1">
                <a:latin typeface="+mj-lt"/>
              </a:rPr>
              <a:t>Defined Roles and Evaluations</a:t>
            </a:r>
            <a:r>
              <a:rPr lang="en-US" sz="3600">
                <a:latin typeface="+mj-lt"/>
              </a:rPr>
              <a:t>:</a:t>
            </a:r>
          </a:p>
          <a:p>
            <a:pPr lvl="1" algn="just"/>
            <a:r>
              <a:rPr lang="en-US" sz="3200" smtClean="0">
                <a:latin typeface="+mj-lt"/>
              </a:rPr>
              <a:t>Set </a:t>
            </a:r>
            <a:r>
              <a:rPr lang="en-US" sz="3200">
                <a:latin typeface="+mj-lt"/>
              </a:rPr>
              <a:t>well-defined roles.</a:t>
            </a:r>
          </a:p>
          <a:p>
            <a:pPr lvl="1" algn="just"/>
            <a:r>
              <a:rPr lang="en-US" sz="3200">
                <a:latin typeface="+mj-lt"/>
              </a:rPr>
              <a:t>Conduct consistent evaluations.</a:t>
            </a:r>
          </a:p>
          <a:p>
            <a:pPr lvl="0" algn="just"/>
            <a:r>
              <a:rPr lang="en-US" sz="3600" b="1">
                <a:latin typeface="+mj-lt"/>
              </a:rPr>
              <a:t>Aligning Interests</a:t>
            </a:r>
            <a:r>
              <a:rPr lang="en-US" sz="3600">
                <a:latin typeface="+mj-lt"/>
              </a:rPr>
              <a:t>:</a:t>
            </a:r>
          </a:p>
          <a:p>
            <a:pPr lvl="1" algn="just"/>
            <a:r>
              <a:rPr lang="en-US" sz="3200" smtClean="0">
                <a:latin typeface="+mj-lt"/>
              </a:rPr>
              <a:t>Align </a:t>
            </a:r>
            <a:r>
              <a:rPr lang="en-US" sz="3200">
                <a:latin typeface="+mj-lt"/>
              </a:rPr>
              <a:t>interests among partners.</a:t>
            </a:r>
          </a:p>
          <a:p>
            <a:pPr lvl="0" algn="just"/>
            <a:r>
              <a:rPr lang="en-US" sz="3600" b="1">
                <a:latin typeface="+mj-lt"/>
              </a:rPr>
              <a:t>Equitable Participation</a:t>
            </a:r>
            <a:r>
              <a:rPr lang="en-US" sz="3600" smtClean="0">
                <a:latin typeface="+mj-lt"/>
              </a:rPr>
              <a:t>:</a:t>
            </a:r>
            <a:endParaRPr lang="en-US" sz="3600">
              <a:latin typeface="+mj-lt"/>
            </a:endParaRPr>
          </a:p>
          <a:p>
            <a:pPr lvl="1" algn="just"/>
            <a:r>
              <a:rPr lang="en-US" sz="3200">
                <a:latin typeface="+mj-lt"/>
              </a:rPr>
              <a:t>Ensure equitable participation.</a:t>
            </a:r>
          </a:p>
          <a:p>
            <a:pPr lvl="0" algn="just"/>
            <a:r>
              <a:rPr lang="en-US" sz="3600" b="1">
                <a:latin typeface="+mj-lt"/>
              </a:rPr>
              <a:t>Resource Management</a:t>
            </a:r>
            <a:r>
              <a:rPr lang="en-US" sz="3600">
                <a:latin typeface="+mj-lt"/>
              </a:rPr>
              <a:t>:</a:t>
            </a:r>
          </a:p>
          <a:p>
            <a:pPr lvl="1" algn="just"/>
            <a:r>
              <a:rPr lang="en-US" sz="3200" smtClean="0">
                <a:latin typeface="+mj-lt"/>
              </a:rPr>
              <a:t>Strategically </a:t>
            </a:r>
            <a:r>
              <a:rPr lang="en-US" sz="3200">
                <a:latin typeface="+mj-lt"/>
              </a:rPr>
              <a:t>manage resources.</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91550" y="2516059"/>
            <a:ext cx="3048000" cy="3048000"/>
          </a:xfrm>
          <a:prstGeom prst="rect">
            <a:avLst/>
          </a:prstGeom>
        </p:spPr>
      </p:pic>
    </p:spTree>
    <p:extLst>
      <p:ext uri="{BB962C8B-B14F-4D97-AF65-F5344CB8AC3E}">
        <p14:creationId xmlns:p14="http://schemas.microsoft.com/office/powerpoint/2010/main" val="3808589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fontScale="90000"/>
          </a:bodyPr>
          <a:lstStyle/>
          <a:p>
            <a:pPr algn="ctr"/>
            <a:r>
              <a:rPr lang="en-US" b="1"/>
              <a:t>Policy Foundations: Enhancing Stakeholder Engagement</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a:bodyPr>
          <a:lstStyle/>
          <a:p>
            <a:pPr lvl="0" algn="just"/>
            <a:r>
              <a:rPr lang="en-US" sz="3600">
                <a:latin typeface="+mj-lt"/>
                <a:hlinkClick r:id="rId3"/>
              </a:rPr>
              <a:t>Role of Policy in Women's IT Education</a:t>
            </a:r>
            <a:r>
              <a:rPr lang="en-US" sz="3600">
                <a:latin typeface="+mj-lt"/>
              </a:rPr>
              <a:t>:</a:t>
            </a:r>
          </a:p>
          <a:p>
            <a:pPr lvl="1" algn="just"/>
            <a:r>
              <a:rPr lang="en-US" sz="3600" smtClean="0">
                <a:latin typeface="+mj-lt"/>
              </a:rPr>
              <a:t>Significance </a:t>
            </a:r>
            <a:r>
              <a:rPr lang="en-US" sz="3600">
                <a:latin typeface="+mj-lt"/>
              </a:rPr>
              <a:t>of policy in facilitating stakeholder engagement.</a:t>
            </a:r>
          </a:p>
          <a:p>
            <a:pPr lvl="0" algn="just"/>
            <a:r>
              <a:rPr lang="en-US" sz="3600">
                <a:latin typeface="+mj-lt"/>
              </a:rPr>
              <a:t>Policy Recommendations:</a:t>
            </a:r>
          </a:p>
          <a:p>
            <a:pPr lvl="1" algn="just"/>
            <a:r>
              <a:rPr lang="en-US" sz="3600" smtClean="0">
                <a:latin typeface="+mj-lt"/>
              </a:rPr>
              <a:t>Funding </a:t>
            </a:r>
            <a:r>
              <a:rPr lang="en-US" sz="3600">
                <a:latin typeface="+mj-lt"/>
              </a:rPr>
              <a:t>incentives.</a:t>
            </a:r>
          </a:p>
          <a:p>
            <a:pPr lvl="1" algn="just"/>
            <a:r>
              <a:rPr lang="en-US" sz="3600">
                <a:latin typeface="+mj-lt"/>
              </a:rPr>
              <a:t>Regulatory support.</a:t>
            </a:r>
          </a:p>
          <a:p>
            <a:pPr lvl="1" algn="just"/>
            <a:r>
              <a:rPr lang="en-US" sz="3600">
                <a:latin typeface="+mj-lt"/>
              </a:rPr>
              <a:t>Recognition programs.</a:t>
            </a:r>
            <a:endParaRPr lang="pl-PL" sz="2800">
              <a:latin typeface="+mj-lt"/>
            </a:endParaRPr>
          </a:p>
        </p:txBody>
      </p:sp>
      <p:pic>
        <p:nvPicPr>
          <p:cNvPr id="4"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81899" y="3000374"/>
            <a:ext cx="3000375" cy="3000375"/>
          </a:xfrm>
          <a:prstGeom prst="rect">
            <a:avLst/>
          </a:prstGeom>
        </p:spPr>
      </p:pic>
    </p:spTree>
    <p:extLst>
      <p:ext uri="{BB962C8B-B14F-4D97-AF65-F5344CB8AC3E}">
        <p14:creationId xmlns:p14="http://schemas.microsoft.com/office/powerpoint/2010/main" val="2907789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hr-HR" b="1" smtClean="0"/>
              <a:t>Conclusion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7" y="1408386"/>
            <a:ext cx="7923157" cy="5263347"/>
          </a:xfrm>
        </p:spPr>
        <p:txBody>
          <a:bodyPr>
            <a:normAutofit fontScale="92500" lnSpcReduction="20000"/>
          </a:bodyPr>
          <a:lstStyle/>
          <a:p>
            <a:pPr lvl="0" algn="just"/>
            <a:r>
              <a:rPr lang="en-US" sz="3600">
                <a:latin typeface="+mj-lt"/>
              </a:rPr>
              <a:t>Strategic alliances boost IT education for women.</a:t>
            </a:r>
          </a:p>
          <a:p>
            <a:pPr lvl="0" algn="just"/>
            <a:r>
              <a:rPr lang="en-US" sz="3600">
                <a:latin typeface="+mj-lt"/>
              </a:rPr>
              <a:t>Involves education, corporate, non-profit, and government sectors.</a:t>
            </a:r>
          </a:p>
          <a:p>
            <a:pPr lvl="0" algn="just"/>
            <a:r>
              <a:rPr lang="en-US" sz="3600">
                <a:latin typeface="+mj-lt"/>
              </a:rPr>
              <a:t>Targets gender disparities and equal opportunities.</a:t>
            </a:r>
          </a:p>
          <a:p>
            <a:pPr lvl="0" algn="just"/>
            <a:r>
              <a:rPr lang="en-US" sz="3600">
                <a:latin typeface="+mj-lt"/>
              </a:rPr>
              <a:t>Promotes innovation and inclusivity in STEM.</a:t>
            </a:r>
          </a:p>
          <a:p>
            <a:pPr lvl="0" algn="just"/>
            <a:r>
              <a:rPr lang="en-US" sz="3600">
                <a:latin typeface="+mj-lt"/>
              </a:rPr>
              <a:t>Requires clear goals and effective communication.</a:t>
            </a:r>
          </a:p>
          <a:p>
            <a:pPr lvl="0" algn="just"/>
            <a:r>
              <a:rPr lang="en-US" sz="3600">
                <a:latin typeface="+mj-lt"/>
              </a:rPr>
              <a:t>Supportive policies enhance partnership </a:t>
            </a:r>
            <a:r>
              <a:rPr lang="en-US" sz="3600" smtClean="0">
                <a:latin typeface="+mj-lt"/>
              </a:rPr>
              <a:t>impact</a:t>
            </a:r>
            <a:r>
              <a:rPr lang="hr-HR" sz="3600" smtClean="0">
                <a:latin typeface="+mj-lt"/>
              </a:rPr>
              <a:t>.</a:t>
            </a:r>
            <a:endParaRPr lang="en-US" sz="3600">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86849" y="2495549"/>
            <a:ext cx="2638425" cy="2638425"/>
          </a:xfrm>
          <a:prstGeom prst="rect">
            <a:avLst/>
          </a:prstGeom>
        </p:spPr>
      </p:pic>
    </p:spTree>
    <p:extLst>
      <p:ext uri="{BB962C8B-B14F-4D97-AF65-F5344CB8AC3E}">
        <p14:creationId xmlns:p14="http://schemas.microsoft.com/office/powerpoint/2010/main" val="2462451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smtClean="0"/>
              <a:t>S</a:t>
            </a:r>
            <a:r>
              <a:rPr lang="en-US" b="1" err="1" smtClean="0"/>
              <a:t>tudy</a:t>
            </a:r>
            <a:r>
              <a:rPr lang="en-US" b="1" smtClean="0"/>
              <a:t> </a:t>
            </a:r>
            <a:r>
              <a:rPr lang="en-US" b="1"/>
              <a:t>and review the following online resources</a:t>
            </a:r>
            <a:endParaRPr lang="hr-H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fontScale="92500" lnSpcReduction="10000"/>
          </a:bodyPr>
          <a:lstStyle/>
          <a:p>
            <a:pPr marL="0" lvl="0" indent="0" algn="just">
              <a:buNone/>
            </a:pPr>
            <a:r>
              <a:rPr lang="en-US">
                <a:latin typeface="+mj-lt"/>
              </a:rPr>
              <a:t>European </a:t>
            </a:r>
            <a:r>
              <a:rPr lang="en-US" smtClean="0">
                <a:latin typeface="+mj-lt"/>
              </a:rPr>
              <a:t>Commission</a:t>
            </a:r>
            <a:r>
              <a:rPr lang="hr-HR" smtClean="0">
                <a:latin typeface="+mj-lt"/>
              </a:rPr>
              <a:t>, </a:t>
            </a:r>
            <a:r>
              <a:rPr lang="en-US" smtClean="0">
                <a:latin typeface="+mj-lt"/>
                <a:hlinkClick r:id="rId3"/>
              </a:rPr>
              <a:t>Gender </a:t>
            </a:r>
            <a:r>
              <a:rPr lang="en-US">
                <a:latin typeface="+mj-lt"/>
                <a:hlinkClick r:id="rId3"/>
              </a:rPr>
              <a:t>equality strategy. European </a:t>
            </a:r>
            <a:r>
              <a:rPr lang="en-US" smtClean="0">
                <a:latin typeface="+mj-lt"/>
                <a:hlinkClick r:id="rId3"/>
              </a:rPr>
              <a:t>Commission</a:t>
            </a:r>
            <a:r>
              <a:rPr lang="hr-HR" smtClean="0">
                <a:latin typeface="+mj-lt"/>
              </a:rPr>
              <a:t>,</a:t>
            </a:r>
            <a:r>
              <a:rPr lang="en-US" smtClean="0">
                <a:latin typeface="+mj-lt"/>
              </a:rPr>
              <a:t> </a:t>
            </a:r>
            <a:r>
              <a:rPr lang="en-US">
                <a:latin typeface="+mj-lt"/>
              </a:rPr>
              <a:t>Retrieved November </a:t>
            </a:r>
            <a:r>
              <a:rPr lang="hr-HR" smtClean="0">
                <a:latin typeface="+mj-lt"/>
              </a:rPr>
              <a:t>2022</a:t>
            </a:r>
          </a:p>
          <a:p>
            <a:pPr marL="0" lvl="0" indent="0" algn="just">
              <a:buNone/>
            </a:pPr>
            <a:r>
              <a:rPr lang="en-US" smtClean="0">
                <a:latin typeface="+mj-lt"/>
              </a:rPr>
              <a:t>UNESCO</a:t>
            </a:r>
            <a:r>
              <a:rPr lang="hr-HR" smtClean="0">
                <a:latin typeface="+mj-lt"/>
              </a:rPr>
              <a:t>, </a:t>
            </a:r>
            <a:r>
              <a:rPr lang="en-US" smtClean="0">
                <a:latin typeface="+mj-lt"/>
                <a:hlinkClick r:id="rId4"/>
              </a:rPr>
              <a:t>Cracking </a:t>
            </a:r>
            <a:r>
              <a:rPr lang="en-US">
                <a:latin typeface="+mj-lt"/>
                <a:hlinkClick r:id="rId4"/>
              </a:rPr>
              <a:t>the code: Girls’ and women’s education in science, technology, engineering and mathematics (</a:t>
            </a:r>
            <a:r>
              <a:rPr lang="en-US" smtClean="0">
                <a:latin typeface="+mj-lt"/>
                <a:hlinkClick r:id="rId4"/>
              </a:rPr>
              <a:t>STEM)</a:t>
            </a:r>
            <a:r>
              <a:rPr lang="hr-HR" smtClean="0">
                <a:latin typeface="+mj-lt"/>
              </a:rPr>
              <a:t>, </a:t>
            </a:r>
            <a:r>
              <a:rPr lang="en-US" smtClean="0">
                <a:latin typeface="+mj-lt"/>
              </a:rPr>
              <a:t>Retrieved </a:t>
            </a:r>
            <a:r>
              <a:rPr lang="en-US">
                <a:latin typeface="+mj-lt"/>
              </a:rPr>
              <a:t>November </a:t>
            </a:r>
            <a:r>
              <a:rPr lang="hr-HR" smtClean="0">
                <a:latin typeface="+mj-lt"/>
              </a:rPr>
              <a:t>2022</a:t>
            </a:r>
          </a:p>
          <a:p>
            <a:pPr marL="0" lvl="0" indent="0" algn="just">
              <a:buNone/>
            </a:pPr>
            <a:r>
              <a:rPr lang="en-US" smtClean="0">
                <a:latin typeface="+mj-lt"/>
              </a:rPr>
              <a:t>UNESCO</a:t>
            </a:r>
            <a:r>
              <a:rPr lang="hr-HR" smtClean="0">
                <a:latin typeface="+mj-lt"/>
              </a:rPr>
              <a:t>, </a:t>
            </a:r>
            <a:r>
              <a:rPr lang="en-US" smtClean="0">
                <a:latin typeface="+mj-lt"/>
                <a:hlinkClick r:id="rId5"/>
              </a:rPr>
              <a:t>Girls</a:t>
            </a:r>
            <a:r>
              <a:rPr lang="en-US">
                <a:latin typeface="+mj-lt"/>
                <a:hlinkClick r:id="rId5"/>
              </a:rPr>
              <a:t>’ and women’s education in science, technology, engineering and mathematics (</a:t>
            </a:r>
            <a:r>
              <a:rPr lang="en-US" smtClean="0">
                <a:latin typeface="+mj-lt"/>
                <a:hlinkClick r:id="rId5"/>
              </a:rPr>
              <a:t>STEM</a:t>
            </a:r>
            <a:r>
              <a:rPr lang="en-US" smtClean="0">
                <a:latin typeface="+mj-lt"/>
              </a:rPr>
              <a:t>)</a:t>
            </a:r>
            <a:r>
              <a:rPr lang="hr-HR" smtClean="0">
                <a:latin typeface="+mj-lt"/>
              </a:rPr>
              <a:t>, </a:t>
            </a:r>
            <a:r>
              <a:rPr lang="en-US" smtClean="0">
                <a:latin typeface="+mj-lt"/>
              </a:rPr>
              <a:t>Retrieved </a:t>
            </a:r>
            <a:r>
              <a:rPr lang="en-US">
                <a:latin typeface="+mj-lt"/>
              </a:rPr>
              <a:t>November </a:t>
            </a:r>
            <a:r>
              <a:rPr lang="hr-HR" smtClean="0">
                <a:latin typeface="+mj-lt"/>
              </a:rPr>
              <a:t>2022</a:t>
            </a:r>
          </a:p>
          <a:p>
            <a:pPr marL="0" lvl="0" indent="0" algn="just">
              <a:buNone/>
            </a:pPr>
            <a:r>
              <a:rPr lang="en-US" smtClean="0">
                <a:latin typeface="+mj-lt"/>
              </a:rPr>
              <a:t>Deloitte</a:t>
            </a:r>
            <a:r>
              <a:rPr lang="hr-HR" smtClean="0">
                <a:latin typeface="+mj-lt"/>
              </a:rPr>
              <a:t>, </a:t>
            </a:r>
            <a:r>
              <a:rPr lang="en-US" smtClean="0">
                <a:latin typeface="+mj-lt"/>
                <a:hlinkClick r:id="rId6"/>
              </a:rPr>
              <a:t>Rise </a:t>
            </a:r>
            <a:r>
              <a:rPr lang="en-US">
                <a:latin typeface="+mj-lt"/>
                <a:hlinkClick r:id="rId6"/>
              </a:rPr>
              <a:t>of women in tech </a:t>
            </a:r>
            <a:r>
              <a:rPr lang="en-US" smtClean="0">
                <a:latin typeface="+mj-lt"/>
                <a:hlinkClick r:id="rId6"/>
              </a:rPr>
              <a:t>leadership</a:t>
            </a:r>
            <a:r>
              <a:rPr lang="hr-HR" smtClean="0">
                <a:latin typeface="+mj-lt"/>
              </a:rPr>
              <a:t>,</a:t>
            </a:r>
            <a:r>
              <a:rPr lang="en-US" smtClean="0">
                <a:latin typeface="+mj-lt"/>
              </a:rPr>
              <a:t> </a:t>
            </a:r>
            <a:r>
              <a:rPr lang="en-US">
                <a:latin typeface="+mj-lt"/>
              </a:rPr>
              <a:t>Deloitte </a:t>
            </a:r>
            <a:r>
              <a:rPr lang="en-US" smtClean="0">
                <a:latin typeface="+mj-lt"/>
              </a:rPr>
              <a:t>Insights</a:t>
            </a:r>
            <a:r>
              <a:rPr lang="hr-HR" smtClean="0">
                <a:latin typeface="+mj-lt"/>
              </a:rPr>
              <a:t>,</a:t>
            </a:r>
            <a:r>
              <a:rPr lang="en-US" smtClean="0">
                <a:latin typeface="+mj-lt"/>
              </a:rPr>
              <a:t> </a:t>
            </a:r>
            <a:r>
              <a:rPr lang="en-US">
                <a:latin typeface="+mj-lt"/>
              </a:rPr>
              <a:t>Retrieved November </a:t>
            </a:r>
            <a:r>
              <a:rPr lang="hr-HR" smtClean="0">
                <a:latin typeface="+mj-lt"/>
              </a:rPr>
              <a:t>2022</a:t>
            </a:r>
          </a:p>
          <a:p>
            <a:pPr marL="0" lvl="0" indent="0" algn="just">
              <a:buNone/>
            </a:pPr>
            <a:r>
              <a:rPr lang="en-US" smtClean="0">
                <a:latin typeface="+mj-lt"/>
              </a:rPr>
              <a:t>Brookings</a:t>
            </a:r>
            <a:r>
              <a:rPr lang="hr-HR" smtClean="0">
                <a:latin typeface="+mj-lt"/>
              </a:rPr>
              <a:t>, </a:t>
            </a:r>
            <a:r>
              <a:rPr lang="en-US" smtClean="0">
                <a:latin typeface="+mj-lt"/>
                <a:hlinkClick r:id="rId7"/>
              </a:rPr>
              <a:t>The </a:t>
            </a:r>
            <a:r>
              <a:rPr lang="en-US">
                <a:latin typeface="+mj-lt"/>
                <a:hlinkClick r:id="rId7"/>
              </a:rPr>
              <a:t>US role in advancing gender equality globally through girls’ </a:t>
            </a:r>
            <a:r>
              <a:rPr lang="en-US" smtClean="0">
                <a:latin typeface="+mj-lt"/>
                <a:hlinkClick r:id="rId7"/>
              </a:rPr>
              <a:t>education</a:t>
            </a:r>
            <a:r>
              <a:rPr lang="hr-HR" smtClean="0">
                <a:latin typeface="+mj-lt"/>
              </a:rPr>
              <a:t>,</a:t>
            </a:r>
            <a:r>
              <a:rPr lang="en-US" smtClean="0">
                <a:latin typeface="+mj-lt"/>
              </a:rPr>
              <a:t> Retrieved </a:t>
            </a:r>
            <a:r>
              <a:rPr lang="en-US">
                <a:latin typeface="+mj-lt"/>
              </a:rPr>
              <a:t>November </a:t>
            </a:r>
            <a:r>
              <a:rPr lang="hr-HR" smtClean="0">
                <a:latin typeface="+mj-lt"/>
              </a:rPr>
              <a:t>2022</a:t>
            </a:r>
          </a:p>
          <a:p>
            <a:pPr marL="0" lvl="0" indent="0" algn="just">
              <a:buNone/>
            </a:pPr>
            <a:r>
              <a:rPr lang="en-US" smtClean="0">
                <a:latin typeface="+mj-lt"/>
              </a:rPr>
              <a:t>S</a:t>
            </a:r>
            <a:r>
              <a:rPr lang="en-US">
                <a:latin typeface="+mj-lt"/>
              </a:rPr>
              <a:t>. M., Carroll, K. M., Lundberg, D. J., Omura, P., &amp; Lepe, B. A. (2020). </a:t>
            </a:r>
            <a:r>
              <a:rPr lang="en-US">
                <a:latin typeface="+mj-lt"/>
                <a:hlinkClick r:id="rId8"/>
              </a:rPr>
              <a:t>Reducing gender bias in </a:t>
            </a:r>
            <a:r>
              <a:rPr lang="en-US" smtClean="0">
                <a:latin typeface="+mj-lt"/>
                <a:hlinkClick r:id="rId8"/>
              </a:rPr>
              <a:t>STEM</a:t>
            </a:r>
            <a:r>
              <a:rPr lang="hr-HR" smtClean="0">
                <a:latin typeface="+mj-lt"/>
              </a:rPr>
              <a:t>,</a:t>
            </a:r>
            <a:r>
              <a:rPr lang="en-US" smtClean="0">
                <a:latin typeface="+mj-lt"/>
              </a:rPr>
              <a:t> </a:t>
            </a:r>
            <a:r>
              <a:rPr lang="en-US">
                <a:latin typeface="+mj-lt"/>
              </a:rPr>
              <a:t>MIT Science Policy </a:t>
            </a:r>
            <a:r>
              <a:rPr lang="en-US" smtClean="0">
                <a:latin typeface="+mj-lt"/>
              </a:rPr>
              <a:t>Review</a:t>
            </a:r>
            <a:r>
              <a:rPr lang="hr-HR" smtClean="0">
                <a:latin typeface="+mj-lt"/>
              </a:rPr>
              <a:t>,</a:t>
            </a:r>
            <a:r>
              <a:rPr lang="en-US" smtClean="0">
                <a:latin typeface="+mj-lt"/>
              </a:rPr>
              <a:t> </a:t>
            </a:r>
            <a:r>
              <a:rPr lang="en-US">
                <a:latin typeface="+mj-lt"/>
              </a:rPr>
              <a:t>https://doi.org/10.38105/spr.11kp6lqr0a</a:t>
            </a:r>
          </a:p>
          <a:p>
            <a:pPr marL="0" lvl="0" indent="0" algn="just">
              <a:buNone/>
            </a:pPr>
            <a:endParaRPr lang="pl-PL">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3FAFC4393578E54EA6D196651228CF09" ma:contentTypeVersion="18" ma:contentTypeDescription="Stvaranje novog dokumenta." ma:contentTypeScope="" ma:versionID="c136ec4f49537dd65bc8dbd6cc87e271">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885a168c36a5d9d773bf0cef3a4babe7"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Oznake slika"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sadržaja"/>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B1FABF-0504-4880-94A8-B046F5E7F29C}"/>
</file>

<file path=customXml/itemProps2.xml><?xml version="1.0" encoding="utf-8"?>
<ds:datastoreItem xmlns:ds="http://schemas.openxmlformats.org/officeDocument/2006/customXml" ds:itemID="{E3571E05-42F9-432B-A062-0970F6412D8E}">
  <ds:schemaRefs>
    <ds:schemaRef ds:uri="http://purl.org/dc/dcmitype/"/>
    <ds:schemaRef ds:uri="http://schemas.microsoft.com/office/2006/documentManagement/types"/>
    <ds:schemaRef ds:uri="http://www.w3.org/XML/1998/namespace"/>
    <ds:schemaRef ds:uri="http://purl.org/dc/terms/"/>
    <ds:schemaRef ds:uri="http://purl.org/dc/elements/1.1/"/>
    <ds:schemaRef ds:uri="http://schemas.microsoft.com/office/infopath/2007/PartnerControls"/>
    <ds:schemaRef ds:uri="http://schemas.openxmlformats.org/package/2006/metadata/core-properties"/>
    <ds:schemaRef ds:uri="9ddf7ba3-e48b-4174-a29c-2a175c523237"/>
    <ds:schemaRef ds:uri="http://schemas.microsoft.com/office/2006/metadata/properties"/>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2907</TotalTime>
  <Words>986</Words>
  <Application>Microsoft Office PowerPoint</Application>
  <PresentationFormat>Widescreen</PresentationFormat>
  <Paragraphs>75</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Motyw pakietu Office</vt:lpstr>
      <vt:lpstr>O5 - Increasing the inclusivity and openness of higher education  6 - Strategic Alliances: Engaging Stakeholders in Women's IT Education</vt:lpstr>
      <vt:lpstr>Introduction</vt:lpstr>
      <vt:lpstr>The Importance of Strategic Alliances in Women's IT Education</vt:lpstr>
      <vt:lpstr>Collaborative Power: Key Stakeholders in Women's IT Education</vt:lpstr>
      <vt:lpstr>Partnerships in Action: Success Stories </vt:lpstr>
      <vt:lpstr>Frameworks for Building and Sustaining Alliances</vt:lpstr>
      <vt:lpstr>Policy Foundations: Enhancing Stakeholder Engagement</vt:lpstr>
      <vt:lpstr>Conclusion</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165</cp:revision>
  <dcterms:created xsi:type="dcterms:W3CDTF">2021-12-08T08:56:03Z</dcterms:created>
  <dcterms:modified xsi:type="dcterms:W3CDTF">2023-11-28T17:55:09Z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