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256" r:id="rId5"/>
    <p:sldId id="257" r:id="rId6"/>
    <p:sldId id="278" r:id="rId7"/>
    <p:sldId id="279" r:id="rId8"/>
    <p:sldId id="280" r:id="rId9"/>
    <p:sldId id="286" r:id="rId10"/>
    <p:sldId id="281" r:id="rId11"/>
    <p:sldId id="282" r:id="rId12"/>
    <p:sldId id="283" r:id="rId13"/>
    <p:sldId id="277" r:id="rId14"/>
    <p:sldId id="285" r:id="rId15"/>
    <p:sldId id="287" r:id="rId16"/>
    <p:sldId id="289" r:id="rId17"/>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47BB14-8AFF-450E-9045-38DAA3688BE9}" v="45" dt="2024-01-13T02:07:42.9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135" autoAdjust="0"/>
  </p:normalViewPr>
  <p:slideViewPr>
    <p:cSldViewPr snapToGrid="0">
      <p:cViewPr varScale="1">
        <p:scale>
          <a:sx n="100" d="100"/>
          <a:sy n="100" d="100"/>
        </p:scale>
        <p:origin x="91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lisa" userId="S::melisa_ua.pt#ext#@vushr.onmicrosoft.com::b3e7b30e-7ac6-43f7-8421-6d35a1e24e4b" providerId="AD" clId="Web-{9747BB14-8AFF-450E-9045-38DAA3688BE9}"/>
    <pc:docChg chg="delSld modSld">
      <pc:chgData name="melisa" userId="S::melisa_ua.pt#ext#@vushr.onmicrosoft.com::b3e7b30e-7ac6-43f7-8421-6d35a1e24e4b" providerId="AD" clId="Web-{9747BB14-8AFF-450E-9045-38DAA3688BE9}" dt="2024-01-13T02:07:42.949" v="47" actId="20577"/>
      <pc:docMkLst>
        <pc:docMk/>
      </pc:docMkLst>
      <pc:sldChg chg="modSp">
        <pc:chgData name="melisa" userId="S::melisa_ua.pt#ext#@vushr.onmicrosoft.com::b3e7b30e-7ac6-43f7-8421-6d35a1e24e4b" providerId="AD" clId="Web-{9747BB14-8AFF-450E-9045-38DAA3688BE9}" dt="2024-01-13T02:07:42.949" v="47" actId="20577"/>
        <pc:sldMkLst>
          <pc:docMk/>
          <pc:sldMk cId="3801820129" sldId="277"/>
        </pc:sldMkLst>
        <pc:spChg chg="mod">
          <ac:chgData name="melisa" userId="S::melisa_ua.pt#ext#@vushr.onmicrosoft.com::b3e7b30e-7ac6-43f7-8421-6d35a1e24e4b" providerId="AD" clId="Web-{9747BB14-8AFF-450E-9045-38DAA3688BE9}" dt="2024-01-13T02:07:42.949" v="47" actId="20577"/>
          <ac:spMkLst>
            <pc:docMk/>
            <pc:sldMk cId="3801820129" sldId="277"/>
            <ac:spMk id="3" creationId="{9727AF9A-F3F7-464E-860B-D6C35A8834E3}"/>
          </ac:spMkLst>
        </pc:spChg>
      </pc:sldChg>
      <pc:sldChg chg="del">
        <pc:chgData name="melisa" userId="S::melisa_ua.pt#ext#@vushr.onmicrosoft.com::b3e7b30e-7ac6-43f7-8421-6d35a1e24e4b" providerId="AD" clId="Web-{9747BB14-8AFF-450E-9045-38DAA3688BE9}" dt="2024-01-13T02:03:54.987" v="4"/>
        <pc:sldMkLst>
          <pc:docMk/>
          <pc:sldMk cId="3146030326" sldId="284"/>
        </pc:sldMkLst>
      </pc:sldChg>
      <pc:sldChg chg="modSp">
        <pc:chgData name="melisa" userId="S::melisa_ua.pt#ext#@vushr.onmicrosoft.com::b3e7b30e-7ac6-43f7-8421-6d35a1e24e4b" providerId="AD" clId="Web-{9747BB14-8AFF-450E-9045-38DAA3688BE9}" dt="2024-01-13T02:07:25.354" v="43" actId="20577"/>
        <pc:sldMkLst>
          <pc:docMk/>
          <pc:sldMk cId="1803616487" sldId="285"/>
        </pc:sldMkLst>
        <pc:spChg chg="mod">
          <ac:chgData name="melisa" userId="S::melisa_ua.pt#ext#@vushr.onmicrosoft.com::b3e7b30e-7ac6-43f7-8421-6d35a1e24e4b" providerId="AD" clId="Web-{9747BB14-8AFF-450E-9045-38DAA3688BE9}" dt="2024-01-13T02:07:25.354" v="43" actId="20577"/>
          <ac:spMkLst>
            <pc:docMk/>
            <pc:sldMk cId="1803616487" sldId="285"/>
            <ac:spMk id="3" creationId="{9727AF9A-F3F7-464E-860B-D6C35A8834E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066BBB-4A2A-497B-8D6E-78F28B3C4025}" type="datetimeFigureOut">
              <a:rPr lang="hr-HR" smtClean="0"/>
              <a:t>12.1.2024.</a:t>
            </a:fld>
            <a:endParaRPr lang="hr-HR"/>
          </a:p>
        </p:txBody>
      </p:sp>
      <p:sp>
        <p:nvSpPr>
          <p:cNvPr id="4" name="Rezervirano mjesto slike slajd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6" name="Rezervirano mjesto podnožj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1F7B0-4ED8-4155-8F88-4515C773BDA4}" type="slidenum">
              <a:rPr lang="hr-HR" smtClean="0"/>
              <a:t>‹#›</a:t>
            </a:fld>
            <a:endParaRPr lang="hr-HR"/>
          </a:p>
        </p:txBody>
      </p:sp>
    </p:spTree>
    <p:extLst>
      <p:ext uri="{BB962C8B-B14F-4D97-AF65-F5344CB8AC3E}">
        <p14:creationId xmlns:p14="http://schemas.microsoft.com/office/powerpoint/2010/main" val="2646086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z="1200" kern="1200">
                <a:solidFill>
                  <a:schemeClr val="tx1"/>
                </a:solidFill>
                <a:effectLst/>
                <a:latin typeface="+mn-lt"/>
                <a:ea typeface="+mn-ea"/>
                <a:cs typeface="+mn-cs"/>
              </a:rPr>
              <a:t>Welcome to our webinar series about pedagogical strategy for women in IT. This series has been developed as part of the Erasmus+ project 'CodeIn,' short for 'Cloud cOmputing for Digital Education INnovation.' Through this initiative, we aim to delve into the exciting world of cloud computing and its transformative impact on education. We will cover six diverse and </a:t>
            </a:r>
            <a:r>
              <a:rPr lang="hr-HR" sz="1200" kern="1200">
                <a:solidFill>
                  <a:schemeClr val="tx1"/>
                </a:solidFill>
                <a:effectLst/>
                <a:latin typeface="+mn-lt"/>
                <a:ea typeface="+mn-ea"/>
                <a:cs typeface="+mn-cs"/>
              </a:rPr>
              <a:t>interesting </a:t>
            </a:r>
            <a:r>
              <a:rPr lang="en-US" sz="1200" kern="1200">
                <a:solidFill>
                  <a:schemeClr val="tx1"/>
                </a:solidFill>
                <a:effectLst/>
                <a:latin typeface="+mn-lt"/>
                <a:ea typeface="+mn-ea"/>
                <a:cs typeface="+mn-cs"/>
              </a:rPr>
              <a:t> topics in our journey through this series. Engage with us, learn from the shared experiences, and be part of the conversation that shapes the future of education in the digital age.</a:t>
            </a:r>
            <a:endParaRPr lang="hr-HR" sz="1200" kern="1200">
              <a:solidFill>
                <a:schemeClr val="tx1"/>
              </a:solidFill>
              <a:effectLst/>
              <a:latin typeface="+mn-lt"/>
              <a:ea typeface="+mn-ea"/>
              <a:cs typeface="+mn-cs"/>
            </a:endParaRPr>
          </a:p>
          <a:p>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2</a:t>
            </a:fld>
            <a:endParaRPr lang="hr-HR"/>
          </a:p>
        </p:txBody>
      </p:sp>
    </p:spTree>
    <p:extLst>
      <p:ext uri="{BB962C8B-B14F-4D97-AF65-F5344CB8AC3E}">
        <p14:creationId xmlns:p14="http://schemas.microsoft.com/office/powerpoint/2010/main" val="41249110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sz="1200" kern="120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12</a:t>
            </a:fld>
            <a:endParaRPr lang="hr-HR"/>
          </a:p>
        </p:txBody>
      </p:sp>
    </p:spTree>
    <p:extLst>
      <p:ext uri="{BB962C8B-B14F-4D97-AF65-F5344CB8AC3E}">
        <p14:creationId xmlns:p14="http://schemas.microsoft.com/office/powerpoint/2010/main" val="4243918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sz="1200" kern="120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13</a:t>
            </a:fld>
            <a:endParaRPr lang="hr-HR"/>
          </a:p>
        </p:txBody>
      </p:sp>
    </p:spTree>
    <p:extLst>
      <p:ext uri="{BB962C8B-B14F-4D97-AF65-F5344CB8AC3E}">
        <p14:creationId xmlns:p14="http://schemas.microsoft.com/office/powerpoint/2010/main" val="1965944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sz="1200" kern="120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14</a:t>
            </a:fld>
            <a:endParaRPr lang="hr-HR"/>
          </a:p>
        </p:txBody>
      </p:sp>
    </p:spTree>
    <p:extLst>
      <p:ext uri="{BB962C8B-B14F-4D97-AF65-F5344CB8AC3E}">
        <p14:creationId xmlns:p14="http://schemas.microsoft.com/office/powerpoint/2010/main" val="3564427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a:t>The persistent gender gap in the field of Information Technology is a reflection of broader societal challenges. While women make up approximately half of the global workforce, they are significantly underrepresented in the IT sector. This disparity is not just a matter of equity; it is a matter of unfulfilled potential for individuals and the industry.</a:t>
            </a:r>
          </a:p>
          <a:p>
            <a:r>
              <a:rPr lang="en-US"/>
              <a:t>In addressing this gap, </a:t>
            </a:r>
            <a:endParaRPr lang="hr-HR"/>
          </a:p>
          <a:p>
            <a:endParaRPr lang="hr-HR"/>
          </a:p>
          <a:p>
            <a:r>
              <a:rPr lang="en-US"/>
              <a:t>Innovative pedagogical approaches can play a pivotal role in attracting, retaining, and nurturing female talent in IT. This webinar explores and identifies effective methods and strategies for closing the gender gap in IT education. By doing so, we aim to contribute to a more diverse, inclusive, and productive IT workforce.</a:t>
            </a:r>
          </a:p>
          <a:p>
            <a:endParaRPr lang="en-US"/>
          </a:p>
        </p:txBody>
      </p:sp>
      <p:sp>
        <p:nvSpPr>
          <p:cNvPr id="4" name="Rezervirano mjesto broja slajda 3"/>
          <p:cNvSpPr>
            <a:spLocks noGrp="1"/>
          </p:cNvSpPr>
          <p:nvPr>
            <p:ph type="sldNum" sz="quarter" idx="10"/>
          </p:nvPr>
        </p:nvSpPr>
        <p:spPr/>
        <p:txBody>
          <a:bodyPr/>
          <a:lstStyle/>
          <a:p>
            <a:fld id="{FAE1F7B0-4ED8-4155-8F88-4515C773BDA4}" type="slidenum">
              <a:rPr lang="hr-HR" smtClean="0"/>
              <a:t>3</a:t>
            </a:fld>
            <a:endParaRPr lang="hr-HR"/>
          </a:p>
        </p:txBody>
      </p:sp>
    </p:spTree>
    <p:extLst>
      <p:ext uri="{BB962C8B-B14F-4D97-AF65-F5344CB8AC3E}">
        <p14:creationId xmlns:p14="http://schemas.microsoft.com/office/powerpoint/2010/main" val="102942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a:t>The gender gap in IT is a significant issue, with women underrepresented in IT education and careers globally. Recent statistics show a concerning trend of declining or stagnating women's participation. This situation stems from deep-rooted challenges such as prevailing gender stereotypes, a scarcity of female role models in IT, and unwelcoming classroom environments. It is crucial to tackle these issues by breaking down stereotypes, showcasing successful women in IT, and creating inclusive educational settings. This approach is critical to increasing women's enrollment and retention in IT programs.</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4</a:t>
            </a:fld>
            <a:endParaRPr lang="hr-HR"/>
          </a:p>
        </p:txBody>
      </p:sp>
    </p:spTree>
    <p:extLst>
      <p:ext uri="{BB962C8B-B14F-4D97-AF65-F5344CB8AC3E}">
        <p14:creationId xmlns:p14="http://schemas.microsoft.com/office/powerpoint/2010/main" val="2499079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a:t>Innovative teaching methods are transforming the landscape of IT education, especially for women. One such method is collaborative learning, which emphasizes group activities and peer-to-peer interaction. This approach encourages active participation, nurtures communication skills, and fosters a sense of community among learners. Collaborative learning is particularly effective for women in IT, as it creates a supportive environment that can help diminish the gender gap in this field</a:t>
            </a:r>
            <a:r>
              <a:rPr lang="hr-HR"/>
              <a:t>.</a:t>
            </a:r>
          </a:p>
          <a:p>
            <a:endParaRPr lang="hr-HR"/>
          </a:p>
          <a:p>
            <a:r>
              <a:rPr lang="en-US"/>
              <a:t>Moreover, integrating enquiry-based learning (EBL) is crucial. EBL focuses on solving real-world problems, providing a hands-on approach to learning. This method is particularly engaging for women as it often includes social or community-related issues, making the learning process more relevant and impactful (Barrows, 1996). EBL enhances problem-solving and critical thinking skills and ensures that students are prepared to tackle challenges they might face in their professional lives.</a:t>
            </a:r>
          </a:p>
          <a:p>
            <a:endParaRPr lang="en-US"/>
          </a:p>
        </p:txBody>
      </p:sp>
      <p:sp>
        <p:nvSpPr>
          <p:cNvPr id="4" name="Rezervirano mjesto broja slajda 3"/>
          <p:cNvSpPr>
            <a:spLocks noGrp="1"/>
          </p:cNvSpPr>
          <p:nvPr>
            <p:ph type="sldNum" sz="quarter" idx="10"/>
          </p:nvPr>
        </p:nvSpPr>
        <p:spPr/>
        <p:txBody>
          <a:bodyPr/>
          <a:lstStyle/>
          <a:p>
            <a:fld id="{FAE1F7B0-4ED8-4155-8F88-4515C773BDA4}" type="slidenum">
              <a:rPr lang="hr-HR" smtClean="0"/>
              <a:t>5</a:t>
            </a:fld>
            <a:endParaRPr lang="hr-HR"/>
          </a:p>
        </p:txBody>
      </p:sp>
    </p:spTree>
    <p:extLst>
      <p:ext uri="{BB962C8B-B14F-4D97-AF65-F5344CB8AC3E}">
        <p14:creationId xmlns:p14="http://schemas.microsoft.com/office/powerpoint/2010/main" val="3808925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a:t>It is essential to highlight the incorporation of diverse perspectives in IT education. Diversity in course material and case studies ensures that all students, especially women, can see themselves represented in the curriculum. This representation is not just about gender but also encompasses various cultural, ethnic, and socio-economic backgrounds. Incorporating diverse perspectives fosters an inclusive learning environment and prepares students to work in diverse teams in their professional careers</a:t>
            </a:r>
            <a:r>
              <a:rPr lang="hr-HR"/>
              <a:t>.</a:t>
            </a:r>
          </a:p>
          <a:p>
            <a:endParaRPr lang="hr-HR"/>
          </a:p>
          <a:p>
            <a:r>
              <a:rPr lang="en-US"/>
              <a:t>Lastly, integrating technology in teaching should be done in an engaging and accessible manner. Interactive tools, virtual reality, and gamification can make learning more appealing and relatable, especially for women who might feel alienated by traditional teaching methods in IT. By making technology more accessible, we can encourage greater participation and interest from women, further bridging the gender gap in IT</a:t>
            </a:r>
            <a:r>
              <a:rPr lang="hr-HR"/>
              <a:t>.</a:t>
            </a:r>
            <a:endParaRPr lang="en-US"/>
          </a:p>
        </p:txBody>
      </p:sp>
      <p:sp>
        <p:nvSpPr>
          <p:cNvPr id="4" name="Rezervirano mjesto broja slajda 3"/>
          <p:cNvSpPr>
            <a:spLocks noGrp="1"/>
          </p:cNvSpPr>
          <p:nvPr>
            <p:ph type="sldNum" sz="quarter" idx="10"/>
          </p:nvPr>
        </p:nvSpPr>
        <p:spPr/>
        <p:txBody>
          <a:bodyPr/>
          <a:lstStyle/>
          <a:p>
            <a:fld id="{FAE1F7B0-4ED8-4155-8F88-4515C773BDA4}" type="slidenum">
              <a:rPr lang="hr-HR" smtClean="0"/>
              <a:t>6</a:t>
            </a:fld>
            <a:endParaRPr lang="hr-HR"/>
          </a:p>
        </p:txBody>
      </p:sp>
    </p:spTree>
    <p:extLst>
      <p:ext uri="{BB962C8B-B14F-4D97-AF65-F5344CB8AC3E}">
        <p14:creationId xmlns:p14="http://schemas.microsoft.com/office/powerpoint/2010/main" val="3996047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a:t>In education, gender-inclusive classrooms represent a pivotal stride toward equity and diversity. A notable example can be drawn from Stanford University's Gender-Inclusive Classrooms Project. Here, educators adopted strategies like using gender-neutral language, incorporating diverse perspectives in curriculum content, and actively challenging gender stereotypes. This approach increased women's enrollment in STEM fields and enhanced their academic performance and confidence</a:t>
            </a:r>
            <a:r>
              <a:rPr lang="hr-HR"/>
              <a:t>.</a:t>
            </a:r>
          </a:p>
          <a:p>
            <a:endParaRPr lang="hr-HR"/>
          </a:p>
          <a:p>
            <a:r>
              <a:rPr lang="en-US"/>
              <a:t>Another exemplary case is the University of Toronto's inclusive teaching program. By integrating role models from diverse gender backgrounds into their STEM courses and promoting active mentorship, they observed a significant rise in women's participation and retention rates</a:t>
            </a:r>
            <a:r>
              <a:rPr lang="hr-HR"/>
              <a:t>.</a:t>
            </a:r>
          </a:p>
          <a:p>
            <a:endParaRPr lang="hr-HR"/>
          </a:p>
          <a:p>
            <a:r>
              <a:rPr lang="en-US"/>
              <a:t>Feedback from female students and educators has been overwhelmingly positive. Students report feeling more valued and included, fostering a more collaborative and innovative learning environment</a:t>
            </a:r>
            <a:r>
              <a:rPr lang="hr-HR"/>
              <a:t>.</a:t>
            </a:r>
          </a:p>
          <a:p>
            <a:endParaRPr lang="hr-HR"/>
          </a:p>
          <a:p>
            <a:r>
              <a:rPr lang="en-US"/>
              <a:t>Educators have noted increased student engagement, leading to richer classroom discussions and a deeper understanding of the subject matter</a:t>
            </a:r>
            <a:r>
              <a:rPr lang="hr-HR"/>
              <a:t>.</a:t>
            </a:r>
            <a:endParaRPr lang="en-US"/>
          </a:p>
          <a:p>
            <a:endParaRPr lang="en-US"/>
          </a:p>
        </p:txBody>
      </p:sp>
      <p:sp>
        <p:nvSpPr>
          <p:cNvPr id="4" name="Rezervirano mjesto broja slajda 3"/>
          <p:cNvSpPr>
            <a:spLocks noGrp="1"/>
          </p:cNvSpPr>
          <p:nvPr>
            <p:ph type="sldNum" sz="quarter" idx="10"/>
          </p:nvPr>
        </p:nvSpPr>
        <p:spPr/>
        <p:txBody>
          <a:bodyPr/>
          <a:lstStyle/>
          <a:p>
            <a:fld id="{FAE1F7B0-4ED8-4155-8F88-4515C773BDA4}" type="slidenum">
              <a:rPr lang="hr-HR" smtClean="0"/>
              <a:t>7</a:t>
            </a:fld>
            <a:endParaRPr lang="hr-HR"/>
          </a:p>
        </p:txBody>
      </p:sp>
    </p:spTree>
    <p:extLst>
      <p:ext uri="{BB962C8B-B14F-4D97-AF65-F5344CB8AC3E}">
        <p14:creationId xmlns:p14="http://schemas.microsoft.com/office/powerpoint/2010/main" val="2385104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a:t>One practical strategy for educators is consciously integrating inclusive practices into their teaching methodology. That involves recognizing and mitigating unconscious biases, which manifest subtly but significantly impact student engagement and learning outcomes. Research has demonstrated that unconscious bias can lead to disparities in student participation and achievement, particularly affecting female and minority students</a:t>
            </a:r>
            <a:r>
              <a:rPr lang="hr-HR"/>
              <a:t>.</a:t>
            </a:r>
          </a:p>
          <a:p>
            <a:endParaRPr lang="hr-HR"/>
          </a:p>
          <a:p>
            <a:r>
              <a:rPr lang="en-US"/>
              <a:t>Another critical approach is actively encouraging and supporting female students in class discussions and projects. Studies have shown that female students, especially in STEM fields, often face barriers regarding participation and recognition </a:t>
            </a:r>
            <a:endParaRPr lang="hr-HR"/>
          </a:p>
          <a:p>
            <a:endParaRPr lang="hr-HR"/>
          </a:p>
          <a:p>
            <a:r>
              <a:rPr lang="en-US"/>
              <a:t>Educators can counteract this by creating equitable opportunities for all students to contribute and recognizing diverse perspectives and contributions in classroom discussions and assessments. Furthermore, incorporating diverse materials and perspectives in the curriculum can also significantly create an inclusive learning environment. That reflects students' diverse backgrounds and fosters a broader understanding and appreciation of different cultures and viewpoint</a:t>
            </a:r>
            <a:r>
              <a:rPr lang="hr-HR"/>
              <a:t>s.</a:t>
            </a:r>
            <a:endParaRPr lang="en-US"/>
          </a:p>
        </p:txBody>
      </p:sp>
      <p:sp>
        <p:nvSpPr>
          <p:cNvPr id="4" name="Rezervirano mjesto broja slajda 3"/>
          <p:cNvSpPr>
            <a:spLocks noGrp="1"/>
          </p:cNvSpPr>
          <p:nvPr>
            <p:ph type="sldNum" sz="quarter" idx="10"/>
          </p:nvPr>
        </p:nvSpPr>
        <p:spPr/>
        <p:txBody>
          <a:bodyPr/>
          <a:lstStyle/>
          <a:p>
            <a:fld id="{FAE1F7B0-4ED8-4155-8F88-4515C773BDA4}" type="slidenum">
              <a:rPr lang="hr-HR" smtClean="0"/>
              <a:t>8</a:t>
            </a:fld>
            <a:endParaRPr lang="hr-HR"/>
          </a:p>
        </p:txBody>
      </p:sp>
    </p:spTree>
    <p:extLst>
      <p:ext uri="{BB962C8B-B14F-4D97-AF65-F5344CB8AC3E}">
        <p14:creationId xmlns:p14="http://schemas.microsoft.com/office/powerpoint/2010/main" val="786701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a:t>In conclusion, closing the gender gap in IT education requires a concerted effort to break down stereotypes, showcase successful female role models, and create inclusive educational settings. The feedback from students and educators reinforces the effectiveness of these methods in fostering a collaborative and innovative learning environment. </a:t>
            </a:r>
            <a:endParaRPr lang="hr-HR"/>
          </a:p>
          <a:p>
            <a:endParaRPr lang="hr-HR"/>
          </a:p>
          <a:p>
            <a:r>
              <a:rPr lang="en-US"/>
              <a:t>Thank you for your attention</a:t>
            </a:r>
            <a:r>
              <a:rPr lang="hr-HR"/>
              <a:t>!</a:t>
            </a:r>
            <a:endParaRPr lang="en-US"/>
          </a:p>
        </p:txBody>
      </p:sp>
      <p:sp>
        <p:nvSpPr>
          <p:cNvPr id="4" name="Rezervirano mjesto broja slajda 3"/>
          <p:cNvSpPr>
            <a:spLocks noGrp="1"/>
          </p:cNvSpPr>
          <p:nvPr>
            <p:ph type="sldNum" sz="quarter" idx="10"/>
          </p:nvPr>
        </p:nvSpPr>
        <p:spPr/>
        <p:txBody>
          <a:bodyPr/>
          <a:lstStyle/>
          <a:p>
            <a:fld id="{FAE1F7B0-4ED8-4155-8F88-4515C773BDA4}" type="slidenum">
              <a:rPr lang="hr-HR" smtClean="0"/>
              <a:t>9</a:t>
            </a:fld>
            <a:endParaRPr lang="hr-HR"/>
          </a:p>
        </p:txBody>
      </p:sp>
    </p:spTree>
    <p:extLst>
      <p:ext uri="{BB962C8B-B14F-4D97-AF65-F5344CB8AC3E}">
        <p14:creationId xmlns:p14="http://schemas.microsoft.com/office/powerpoint/2010/main" val="589586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sz="1200" kern="120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10</a:t>
            </a:fld>
            <a:endParaRPr lang="hr-HR"/>
          </a:p>
        </p:txBody>
      </p:sp>
    </p:spTree>
    <p:extLst>
      <p:ext uri="{BB962C8B-B14F-4D97-AF65-F5344CB8AC3E}">
        <p14:creationId xmlns:p14="http://schemas.microsoft.com/office/powerpoint/2010/main" val="1718706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3E04E41-BFA8-4551-94CF-FF0786B6A95C}"/>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38F1C0F8-20A9-4D6A-942D-AAA84F0D950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E9C00BB3-AFA5-4F08-AE28-27DE61B4719A}"/>
              </a:ext>
            </a:extLst>
          </p:cNvPr>
          <p:cNvSpPr>
            <a:spLocks noGrp="1"/>
          </p:cNvSpPr>
          <p:nvPr>
            <p:ph type="dt" sz="half" idx="10"/>
          </p:nvPr>
        </p:nvSpPr>
        <p:spPr/>
        <p:txBody>
          <a:bodyPr/>
          <a:lstStyle/>
          <a:p>
            <a:fld id="{1E6FFD27-F130-4AA0-AC6C-2D38F5DAC637}" type="datetimeFigureOut">
              <a:rPr lang="pl-PL" smtClean="0"/>
              <a:t>12.01.2024</a:t>
            </a:fld>
            <a:endParaRPr lang="pl-PL"/>
          </a:p>
        </p:txBody>
      </p:sp>
      <p:sp>
        <p:nvSpPr>
          <p:cNvPr id="5" name="Symbol zastępczy stopki 4">
            <a:extLst>
              <a:ext uri="{FF2B5EF4-FFF2-40B4-BE49-F238E27FC236}">
                <a16:creationId xmlns:a16="http://schemas.microsoft.com/office/drawing/2014/main" id="{240F8208-00C0-4B82-93B4-D03C4F87C66C}"/>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52E1428-DCE4-475A-894E-4495F640E3D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51967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E6A2373-B293-485A-B9F4-8022807B37F0}"/>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13E82635-9808-40F9-AB0B-69DB1AB52EDA}"/>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3AD01CDF-CF6D-4E3D-89EE-855DE207BC04}"/>
              </a:ext>
            </a:extLst>
          </p:cNvPr>
          <p:cNvSpPr>
            <a:spLocks noGrp="1"/>
          </p:cNvSpPr>
          <p:nvPr>
            <p:ph type="dt" sz="half" idx="10"/>
          </p:nvPr>
        </p:nvSpPr>
        <p:spPr/>
        <p:txBody>
          <a:bodyPr/>
          <a:lstStyle/>
          <a:p>
            <a:fld id="{1E6FFD27-F130-4AA0-AC6C-2D38F5DAC637}" type="datetimeFigureOut">
              <a:rPr lang="pl-PL" smtClean="0"/>
              <a:t>12.01.2024</a:t>
            </a:fld>
            <a:endParaRPr lang="pl-PL"/>
          </a:p>
        </p:txBody>
      </p:sp>
      <p:sp>
        <p:nvSpPr>
          <p:cNvPr id="5" name="Symbol zastępczy stopki 4">
            <a:extLst>
              <a:ext uri="{FF2B5EF4-FFF2-40B4-BE49-F238E27FC236}">
                <a16:creationId xmlns:a16="http://schemas.microsoft.com/office/drawing/2014/main" id="{E8C8C3EB-3B39-4674-9C85-CD80CE578C21}"/>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37398AB-BE32-4F86-A6EA-E13C2E4F7A1E}"/>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027389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86E3940D-6C3D-4BFA-80F9-A5EAEFD4BBC6}"/>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A896287F-84F0-4838-B4C4-A5B5D250C989}"/>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74B7AC1-C0DB-46F6-9800-7CD6361921DA}"/>
              </a:ext>
            </a:extLst>
          </p:cNvPr>
          <p:cNvSpPr>
            <a:spLocks noGrp="1"/>
          </p:cNvSpPr>
          <p:nvPr>
            <p:ph type="dt" sz="half" idx="10"/>
          </p:nvPr>
        </p:nvSpPr>
        <p:spPr/>
        <p:txBody>
          <a:bodyPr/>
          <a:lstStyle/>
          <a:p>
            <a:fld id="{1E6FFD27-F130-4AA0-AC6C-2D38F5DAC637}" type="datetimeFigureOut">
              <a:rPr lang="pl-PL" smtClean="0"/>
              <a:t>12.01.2024</a:t>
            </a:fld>
            <a:endParaRPr lang="pl-PL"/>
          </a:p>
        </p:txBody>
      </p:sp>
      <p:sp>
        <p:nvSpPr>
          <p:cNvPr id="5" name="Symbol zastępczy stopki 4">
            <a:extLst>
              <a:ext uri="{FF2B5EF4-FFF2-40B4-BE49-F238E27FC236}">
                <a16:creationId xmlns:a16="http://schemas.microsoft.com/office/drawing/2014/main" id="{FA1FAA13-902D-4409-9223-5C1E749A8E6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A96952E3-1EE7-4D94-BA57-5100B300F65F}"/>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81387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1E32B72-72F1-4DDF-A955-E96B51BE7D49}"/>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C4B96A78-CDC7-4128-8825-6B321A9799C1}"/>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FD3F5ED-1A27-4358-B40D-DC536AF6076A}"/>
              </a:ext>
            </a:extLst>
          </p:cNvPr>
          <p:cNvSpPr>
            <a:spLocks noGrp="1"/>
          </p:cNvSpPr>
          <p:nvPr>
            <p:ph type="dt" sz="half" idx="10"/>
          </p:nvPr>
        </p:nvSpPr>
        <p:spPr/>
        <p:txBody>
          <a:bodyPr/>
          <a:lstStyle/>
          <a:p>
            <a:fld id="{1E6FFD27-F130-4AA0-AC6C-2D38F5DAC637}" type="datetimeFigureOut">
              <a:rPr lang="pl-PL" smtClean="0"/>
              <a:t>12.01.2024</a:t>
            </a:fld>
            <a:endParaRPr lang="pl-PL"/>
          </a:p>
        </p:txBody>
      </p:sp>
      <p:sp>
        <p:nvSpPr>
          <p:cNvPr id="5" name="Symbol zastępczy stopki 4">
            <a:extLst>
              <a:ext uri="{FF2B5EF4-FFF2-40B4-BE49-F238E27FC236}">
                <a16:creationId xmlns:a16="http://schemas.microsoft.com/office/drawing/2014/main" id="{DDF005AC-7851-4539-BC0E-495D00904A34}"/>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80CD2B3-EB28-47E7-9CF9-C63EBFF66CD4}"/>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855538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A214856-0940-4939-A233-E830012F9EAF}"/>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820872C0-58F9-4E62-ADEA-4C801725C0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FADF8169-59EE-467F-88D2-A8E7DC50025F}"/>
              </a:ext>
            </a:extLst>
          </p:cNvPr>
          <p:cNvSpPr>
            <a:spLocks noGrp="1"/>
          </p:cNvSpPr>
          <p:nvPr>
            <p:ph type="dt" sz="half" idx="10"/>
          </p:nvPr>
        </p:nvSpPr>
        <p:spPr/>
        <p:txBody>
          <a:bodyPr/>
          <a:lstStyle/>
          <a:p>
            <a:fld id="{1E6FFD27-F130-4AA0-AC6C-2D38F5DAC637}" type="datetimeFigureOut">
              <a:rPr lang="pl-PL" smtClean="0"/>
              <a:t>12.01.2024</a:t>
            </a:fld>
            <a:endParaRPr lang="pl-PL"/>
          </a:p>
        </p:txBody>
      </p:sp>
      <p:sp>
        <p:nvSpPr>
          <p:cNvPr id="5" name="Symbol zastępczy stopki 4">
            <a:extLst>
              <a:ext uri="{FF2B5EF4-FFF2-40B4-BE49-F238E27FC236}">
                <a16:creationId xmlns:a16="http://schemas.microsoft.com/office/drawing/2014/main" id="{8560D2E5-E5A5-4D2B-825F-AE71A82D418A}"/>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F04838DC-9538-4FE6-8EC2-F694BA2C904B}"/>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475226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E9B973-5E82-41ED-BD29-ED33A9C334D3}"/>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5C78DA29-A0EF-43CC-9F32-CBC18517BF6C}"/>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2222E80D-D7AE-4811-A0C5-4665EB7E79A5}"/>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39BB7B4F-2233-483B-A6C2-1319D3C0704B}"/>
              </a:ext>
            </a:extLst>
          </p:cNvPr>
          <p:cNvSpPr>
            <a:spLocks noGrp="1"/>
          </p:cNvSpPr>
          <p:nvPr>
            <p:ph type="dt" sz="half" idx="10"/>
          </p:nvPr>
        </p:nvSpPr>
        <p:spPr/>
        <p:txBody>
          <a:bodyPr/>
          <a:lstStyle/>
          <a:p>
            <a:fld id="{1E6FFD27-F130-4AA0-AC6C-2D38F5DAC637}" type="datetimeFigureOut">
              <a:rPr lang="pl-PL" smtClean="0"/>
              <a:t>12.01.2024</a:t>
            </a:fld>
            <a:endParaRPr lang="pl-PL"/>
          </a:p>
        </p:txBody>
      </p:sp>
      <p:sp>
        <p:nvSpPr>
          <p:cNvPr id="6" name="Symbol zastępczy stopki 5">
            <a:extLst>
              <a:ext uri="{FF2B5EF4-FFF2-40B4-BE49-F238E27FC236}">
                <a16:creationId xmlns:a16="http://schemas.microsoft.com/office/drawing/2014/main" id="{CF69642E-7620-4781-8808-0DC43EA01279}"/>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2AB38760-3DA5-4055-9C4E-05E3A96D857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468537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30230BF-A108-4EDC-AC8C-DB36E1042BB5}"/>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070F32FC-565E-4EBE-BC36-3D4D3CA86F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ACA45642-0538-4400-A68F-C890899A13AC}"/>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BE57C1A5-9CB7-4A29-BC8A-ECCB220F48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4DF49A45-3D1A-48F1-B4B7-81F3F3A16F3B}"/>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43FF47A6-690F-4A9F-922D-7C52118F8490}"/>
              </a:ext>
            </a:extLst>
          </p:cNvPr>
          <p:cNvSpPr>
            <a:spLocks noGrp="1"/>
          </p:cNvSpPr>
          <p:nvPr>
            <p:ph type="dt" sz="half" idx="10"/>
          </p:nvPr>
        </p:nvSpPr>
        <p:spPr/>
        <p:txBody>
          <a:bodyPr/>
          <a:lstStyle/>
          <a:p>
            <a:fld id="{1E6FFD27-F130-4AA0-AC6C-2D38F5DAC637}" type="datetimeFigureOut">
              <a:rPr lang="pl-PL" smtClean="0"/>
              <a:t>12.01.2024</a:t>
            </a:fld>
            <a:endParaRPr lang="pl-PL"/>
          </a:p>
        </p:txBody>
      </p:sp>
      <p:sp>
        <p:nvSpPr>
          <p:cNvPr id="8" name="Symbol zastępczy stopki 7">
            <a:extLst>
              <a:ext uri="{FF2B5EF4-FFF2-40B4-BE49-F238E27FC236}">
                <a16:creationId xmlns:a16="http://schemas.microsoft.com/office/drawing/2014/main" id="{6E9BD540-884B-4DB6-B81F-8B3588F7C08D}"/>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08098A4D-5920-412B-8FC3-D401775F3670}"/>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374363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F6BB5C5-33FE-4E90-9618-45A104BEED69}"/>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C6B37200-BE32-4968-BB88-10117B519200}"/>
              </a:ext>
            </a:extLst>
          </p:cNvPr>
          <p:cNvSpPr>
            <a:spLocks noGrp="1"/>
          </p:cNvSpPr>
          <p:nvPr>
            <p:ph type="dt" sz="half" idx="10"/>
          </p:nvPr>
        </p:nvSpPr>
        <p:spPr/>
        <p:txBody>
          <a:bodyPr/>
          <a:lstStyle/>
          <a:p>
            <a:fld id="{1E6FFD27-F130-4AA0-AC6C-2D38F5DAC637}" type="datetimeFigureOut">
              <a:rPr lang="pl-PL" smtClean="0"/>
              <a:t>12.01.2024</a:t>
            </a:fld>
            <a:endParaRPr lang="pl-PL"/>
          </a:p>
        </p:txBody>
      </p:sp>
      <p:sp>
        <p:nvSpPr>
          <p:cNvPr id="4" name="Symbol zastępczy stopki 3">
            <a:extLst>
              <a:ext uri="{FF2B5EF4-FFF2-40B4-BE49-F238E27FC236}">
                <a16:creationId xmlns:a16="http://schemas.microsoft.com/office/drawing/2014/main" id="{88AB8BFF-4198-4131-9F63-734DE5920207}"/>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A730972D-586F-481A-812B-1D135BD7201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660115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097309D5-4D94-42BF-A392-1B0C426B4A46}"/>
              </a:ext>
            </a:extLst>
          </p:cNvPr>
          <p:cNvSpPr>
            <a:spLocks noGrp="1"/>
          </p:cNvSpPr>
          <p:nvPr>
            <p:ph type="dt" sz="half" idx="10"/>
          </p:nvPr>
        </p:nvSpPr>
        <p:spPr/>
        <p:txBody>
          <a:bodyPr/>
          <a:lstStyle/>
          <a:p>
            <a:fld id="{1E6FFD27-F130-4AA0-AC6C-2D38F5DAC637}" type="datetimeFigureOut">
              <a:rPr lang="pl-PL" smtClean="0"/>
              <a:t>12.01.2024</a:t>
            </a:fld>
            <a:endParaRPr lang="pl-PL"/>
          </a:p>
        </p:txBody>
      </p:sp>
      <p:sp>
        <p:nvSpPr>
          <p:cNvPr id="3" name="Symbol zastępczy stopki 2">
            <a:extLst>
              <a:ext uri="{FF2B5EF4-FFF2-40B4-BE49-F238E27FC236}">
                <a16:creationId xmlns:a16="http://schemas.microsoft.com/office/drawing/2014/main" id="{BB8F6513-F2BD-4223-9A89-18958AC7B15E}"/>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00A74D69-0FEC-433D-82C5-4E523114B9A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94142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AA5867A-5B4E-4C78-B00F-F58A8DB76010}"/>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E2C7E01D-BD3D-473B-A095-204E20E024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97CF3AED-69E8-4E6F-8D87-BF19C05CCE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638610F5-117F-46F2-ABF4-11B7B7797A89}"/>
              </a:ext>
            </a:extLst>
          </p:cNvPr>
          <p:cNvSpPr>
            <a:spLocks noGrp="1"/>
          </p:cNvSpPr>
          <p:nvPr>
            <p:ph type="dt" sz="half" idx="10"/>
          </p:nvPr>
        </p:nvSpPr>
        <p:spPr/>
        <p:txBody>
          <a:bodyPr/>
          <a:lstStyle/>
          <a:p>
            <a:fld id="{1E6FFD27-F130-4AA0-AC6C-2D38F5DAC637}" type="datetimeFigureOut">
              <a:rPr lang="pl-PL" smtClean="0"/>
              <a:t>12.01.2024</a:t>
            </a:fld>
            <a:endParaRPr lang="pl-PL"/>
          </a:p>
        </p:txBody>
      </p:sp>
      <p:sp>
        <p:nvSpPr>
          <p:cNvPr id="6" name="Symbol zastępczy stopki 5">
            <a:extLst>
              <a:ext uri="{FF2B5EF4-FFF2-40B4-BE49-F238E27FC236}">
                <a16:creationId xmlns:a16="http://schemas.microsoft.com/office/drawing/2014/main" id="{FE894C93-FB30-4551-83DA-3B9EFC51CB77}"/>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581DBB05-ECB2-4EBE-9484-F81EE907D743}"/>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196249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8308B22-79C3-4E34-BE99-9A1962946A05}"/>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2EB4F772-BF22-4F5C-A7A0-50BE340C67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A3EF6472-25B8-423A-A9DF-2628787DF5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AE3A5A38-83E1-4449-AF6B-F03F44A1419E}"/>
              </a:ext>
            </a:extLst>
          </p:cNvPr>
          <p:cNvSpPr>
            <a:spLocks noGrp="1"/>
          </p:cNvSpPr>
          <p:nvPr>
            <p:ph type="dt" sz="half" idx="10"/>
          </p:nvPr>
        </p:nvSpPr>
        <p:spPr/>
        <p:txBody>
          <a:bodyPr/>
          <a:lstStyle/>
          <a:p>
            <a:fld id="{1E6FFD27-F130-4AA0-AC6C-2D38F5DAC637}" type="datetimeFigureOut">
              <a:rPr lang="pl-PL" smtClean="0"/>
              <a:t>12.01.2024</a:t>
            </a:fld>
            <a:endParaRPr lang="pl-PL"/>
          </a:p>
        </p:txBody>
      </p:sp>
      <p:sp>
        <p:nvSpPr>
          <p:cNvPr id="6" name="Symbol zastępczy stopki 5">
            <a:extLst>
              <a:ext uri="{FF2B5EF4-FFF2-40B4-BE49-F238E27FC236}">
                <a16:creationId xmlns:a16="http://schemas.microsoft.com/office/drawing/2014/main" id="{34DEF8AC-167B-435C-80C6-0B81C4B778D8}"/>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0E0BD990-BE4F-4CFB-892B-A066BC1DEE01}"/>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691279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EEC5F034-E282-4D10-A3AC-90320D0194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424F2DBC-3188-47EE-92F3-4372C1E629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C9F4436A-2F08-4112-8FF6-182C07FA7D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6FFD27-F130-4AA0-AC6C-2D38F5DAC637}" type="datetimeFigureOut">
              <a:rPr lang="pl-PL" smtClean="0"/>
              <a:t>12.01.2024</a:t>
            </a:fld>
            <a:endParaRPr lang="pl-PL"/>
          </a:p>
        </p:txBody>
      </p:sp>
      <p:sp>
        <p:nvSpPr>
          <p:cNvPr id="5" name="Symbol zastępczy stopki 4">
            <a:extLst>
              <a:ext uri="{FF2B5EF4-FFF2-40B4-BE49-F238E27FC236}">
                <a16:creationId xmlns:a16="http://schemas.microsoft.com/office/drawing/2014/main" id="{ED09538A-6922-4657-A6A2-5BF665AB94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363F68B1-1615-4D59-A7A0-B702B4D040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E4B549-3532-476D-8B32-F9865DF0B978}" type="slidenum">
              <a:rPr lang="pl-PL" smtClean="0"/>
              <a:t>‹#›</a:t>
            </a:fld>
            <a:endParaRPr lang="pl-PL"/>
          </a:p>
        </p:txBody>
      </p:sp>
    </p:spTree>
    <p:extLst>
      <p:ext uri="{BB962C8B-B14F-4D97-AF65-F5344CB8AC3E}">
        <p14:creationId xmlns:p14="http://schemas.microsoft.com/office/powerpoint/2010/main" val="3728727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psycnet.apa.org/record/2013-22691-001"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wie.ieee.org/publications/ebooks/"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524000" y="2746532"/>
            <a:ext cx="9144000" cy="3065815"/>
          </a:xfrm>
        </p:spPr>
        <p:txBody>
          <a:bodyPr>
            <a:normAutofit fontScale="90000"/>
          </a:bodyPr>
          <a:lstStyle/>
          <a:p>
            <a:r>
              <a:rPr lang="en-US" b="1"/>
              <a:t>O</a:t>
            </a:r>
            <a:r>
              <a:rPr lang="hr-HR" b="1"/>
              <a:t>5</a:t>
            </a:r>
            <a:r>
              <a:rPr lang="en-US" b="1"/>
              <a:t> - Increasing the inclusivity and openness of higher education</a:t>
            </a:r>
            <a:br>
              <a:rPr lang="hr-HR" b="1"/>
            </a:br>
            <a:br>
              <a:rPr lang="hr-HR" b="1"/>
            </a:br>
            <a:r>
              <a:rPr lang="hr-HR"/>
              <a:t>1- </a:t>
            </a:r>
            <a:r>
              <a:rPr lang="en-US"/>
              <a:t>Transformative Teaching: Pedagogical Innovations to Empower Women in IT</a:t>
            </a:r>
            <a:endParaRPr lang="pl-PL"/>
          </a:p>
        </p:txBody>
      </p:sp>
      <p:sp>
        <p:nvSpPr>
          <p:cNvPr id="3" name="Podtytuł 2">
            <a:extLst>
              <a:ext uri="{FF2B5EF4-FFF2-40B4-BE49-F238E27FC236}">
                <a16:creationId xmlns:a16="http://schemas.microsoft.com/office/drawing/2014/main" id="{F8EC1C62-E9ED-41A0-95EC-9393A93235BB}"/>
              </a:ext>
            </a:extLst>
          </p:cNvPr>
          <p:cNvSpPr>
            <a:spLocks noGrp="1"/>
          </p:cNvSpPr>
          <p:nvPr>
            <p:ph type="subTitle" idx="1"/>
          </p:nvPr>
        </p:nvSpPr>
        <p:spPr>
          <a:xfrm>
            <a:off x="1524000" y="4471283"/>
            <a:ext cx="9144000" cy="1655762"/>
          </a:xfrm>
        </p:spPr>
        <p:txBody>
          <a:bodyPr>
            <a:normAutofit/>
          </a:bodyPr>
          <a:lstStyle/>
          <a:p>
            <a:endParaRPr lang="hr-HR"/>
          </a:p>
          <a:p>
            <a:endParaRPr lang="hr-HR"/>
          </a:p>
        </p:txBody>
      </p:sp>
    </p:spTree>
    <p:extLst>
      <p:ext uri="{BB962C8B-B14F-4D97-AF65-F5344CB8AC3E}">
        <p14:creationId xmlns:p14="http://schemas.microsoft.com/office/powerpoint/2010/main" val="7507150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a:t>S</a:t>
            </a:r>
            <a:r>
              <a:rPr lang="en-US" b="1" err="1"/>
              <a:t>tudy</a:t>
            </a:r>
            <a:r>
              <a:rPr lang="en-US" b="1"/>
              <a:t> and review the following online resources</a:t>
            </a:r>
            <a:endParaRPr lang="hr-HR" b="1"/>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16560" y="1628774"/>
            <a:ext cx="11379200" cy="5057775"/>
          </a:xfrm>
        </p:spPr>
        <p:txBody>
          <a:bodyPr vert="horz" lIns="91440" tIns="45720" rIns="91440" bIns="45720" rtlCol="0" anchor="t">
            <a:normAutofit fontScale="92500"/>
          </a:bodyPr>
          <a:lstStyle/>
          <a:p>
            <a:pPr marL="0" indent="0" algn="just">
              <a:buNone/>
            </a:pPr>
            <a:r>
              <a:rPr lang="en-US" dirty="0">
                <a:latin typeface="+mj-lt"/>
              </a:rPr>
              <a:t>Ashcraft, C., McLain, B., &amp; Eger, E. (2016). Women in Tech: The Facts. National Center for Women &amp; Information Technology. </a:t>
            </a:r>
            <a:endParaRPr lang="hr-HR">
              <a:latin typeface="+mj-lt"/>
            </a:endParaRPr>
          </a:p>
          <a:p>
            <a:pPr marL="0" lvl="0" indent="0" algn="just">
              <a:buNone/>
            </a:pPr>
            <a:r>
              <a:rPr lang="en-US" dirty="0">
                <a:latin typeface="+mj-lt"/>
              </a:rPr>
              <a:t>Beyer, S. (2014). Why are women underrepresented in Computer Science? Gender differences in stereotypes, self-efficacy, values, and interests and predictors of future CS course-taking and grades. Computer Science Education, 24(2-3), 153-192. </a:t>
            </a:r>
            <a:endParaRPr lang="hr-HR" dirty="0">
              <a:latin typeface="+mj-lt"/>
            </a:endParaRPr>
          </a:p>
          <a:p>
            <a:pPr marL="0" indent="0" algn="just">
              <a:buNone/>
            </a:pPr>
            <a:r>
              <a:rPr lang="en-US" dirty="0" err="1">
                <a:latin typeface="+mj-lt"/>
              </a:rPr>
              <a:t>Cheryan</a:t>
            </a:r>
            <a:r>
              <a:rPr lang="en-US" dirty="0">
                <a:latin typeface="+mj-lt"/>
              </a:rPr>
              <a:t>, S., Plaut, V. C., </a:t>
            </a:r>
            <a:r>
              <a:rPr lang="en-US" dirty="0" err="1">
                <a:latin typeface="+mj-lt"/>
              </a:rPr>
              <a:t>Handron</a:t>
            </a:r>
            <a:r>
              <a:rPr lang="en-US" dirty="0">
                <a:latin typeface="+mj-lt"/>
              </a:rPr>
              <a:t>, C., &amp; Hudson, L. (2013). </a:t>
            </a:r>
            <a:r>
              <a:rPr lang="en-US" dirty="0">
                <a:latin typeface="+mj-lt"/>
                <a:hlinkClick r:id="rId3"/>
              </a:rPr>
              <a:t>The stereotypical computer scientist: Gendered media representations as a barrier to inclusion for women</a:t>
            </a:r>
            <a:r>
              <a:rPr lang="en-US" dirty="0">
                <a:latin typeface="+mj-lt"/>
              </a:rPr>
              <a:t>, 69(1-2), 58-71.</a:t>
            </a:r>
            <a:endParaRPr lang="pl-PL" dirty="0">
              <a:latin typeface="+mj-lt"/>
            </a:endParaRPr>
          </a:p>
          <a:p>
            <a:pPr marL="0" indent="0" algn="just">
              <a:buNone/>
            </a:pPr>
            <a:r>
              <a:rPr lang="en-US" dirty="0" err="1">
                <a:latin typeface="+mj-lt"/>
              </a:rPr>
              <a:t>Cheryan</a:t>
            </a:r>
            <a:r>
              <a:rPr lang="en-US" dirty="0">
                <a:latin typeface="+mj-lt"/>
              </a:rPr>
              <a:t>, S., Ziegler, S. A., Montoya, A. K., &amp; Jiang, L. (2017). Why are some STEM fields more gender balanced than others? Psychological Bulletin, 143(1), 1-35. </a:t>
            </a:r>
            <a:endParaRPr lang="pl-PL">
              <a:latin typeface="+mj-lt"/>
              <a:cs typeface="Calibri Light"/>
            </a:endParaRPr>
          </a:p>
          <a:p>
            <a:pPr marL="0" indent="0" algn="just">
              <a:buNone/>
            </a:pPr>
            <a:r>
              <a:rPr lang="hr-HR" dirty="0">
                <a:latin typeface="+mj-lt"/>
                <a:cs typeface="Calibri Light"/>
              </a:rPr>
              <a:t>IEEE, </a:t>
            </a:r>
            <a:r>
              <a:rPr lang="en-US" dirty="0">
                <a:latin typeface="+mj-lt"/>
                <a:cs typeface="Calibri Light"/>
              </a:rPr>
              <a:t>(2021)</a:t>
            </a:r>
            <a:r>
              <a:rPr lang="hr-HR" dirty="0">
                <a:latin typeface="+mj-lt"/>
                <a:cs typeface="Calibri Light"/>
              </a:rPr>
              <a:t>, </a:t>
            </a:r>
            <a:r>
              <a:rPr lang="en-US" dirty="0">
                <a:latin typeface="+mj-lt"/>
                <a:cs typeface="Calibri Light"/>
              </a:rPr>
              <a:t>Women In Engineering eBook</a:t>
            </a:r>
            <a:r>
              <a:rPr lang="en-US" dirty="0">
                <a:latin typeface="+mj-lt"/>
                <a:cs typeface="Calibri Light"/>
                <a:hlinkClick r:id="rId4"/>
              </a:rPr>
              <a:t>IEEE Women in Engineering Magazine</a:t>
            </a:r>
            <a:r>
              <a:rPr lang="en-US" dirty="0">
                <a:latin typeface="+mj-lt"/>
                <a:cs typeface="Calibri Light"/>
              </a:rPr>
              <a:t>.</a:t>
            </a:r>
          </a:p>
          <a:p>
            <a:pPr marL="0" indent="0" algn="just">
              <a:buNone/>
            </a:pPr>
            <a:endParaRPr lang="en-US" dirty="0">
              <a:latin typeface="Calibri Light" panose="020F0302020204030204"/>
              <a:cs typeface="Calibri Light"/>
            </a:endParaRPr>
          </a:p>
        </p:txBody>
      </p:sp>
    </p:spTree>
    <p:extLst>
      <p:ext uri="{BB962C8B-B14F-4D97-AF65-F5344CB8AC3E}">
        <p14:creationId xmlns:p14="http://schemas.microsoft.com/office/powerpoint/2010/main" val="3801820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a:t>S</a:t>
            </a:r>
            <a:r>
              <a:rPr lang="en-US" b="1" err="1"/>
              <a:t>tudy</a:t>
            </a:r>
            <a:r>
              <a:rPr lang="en-US" b="1"/>
              <a:t> and review the following online resources</a:t>
            </a:r>
            <a:endParaRPr lang="hr-HR" b="1"/>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16560" y="1628774"/>
            <a:ext cx="11379200" cy="5057775"/>
          </a:xfrm>
        </p:spPr>
        <p:txBody>
          <a:bodyPr vert="horz" lIns="91440" tIns="45720" rIns="91440" bIns="45720" rtlCol="0" anchor="t">
            <a:normAutofit/>
          </a:bodyPr>
          <a:lstStyle/>
          <a:p>
            <a:pPr marL="0" lvl="0" indent="0" algn="just">
              <a:buNone/>
            </a:pPr>
            <a:r>
              <a:rPr lang="en-US" dirty="0">
                <a:latin typeface="+mj-lt"/>
              </a:rPr>
              <a:t>Johnson, D. W., &amp; Johnson, R. T. (2009). An educational psychology success story: Social interdependence theory and cooperative learning. Educational Researcher, 38(5), 365-379.</a:t>
            </a:r>
          </a:p>
          <a:p>
            <a:pPr marL="0" indent="0" algn="just">
              <a:buNone/>
            </a:pPr>
            <a:r>
              <a:rPr lang="en-US" dirty="0">
                <a:latin typeface="+mj-lt"/>
              </a:rPr>
              <a:t>Barrows, H. S. (1996). Problem-based learning in medicine and beyond: A brief overview. New Directions for Teaching and Learning, 1996(68), 3-12.</a:t>
            </a:r>
            <a:endParaRPr lang="en-US"/>
          </a:p>
          <a:p>
            <a:pPr marL="0" indent="0" algn="just">
              <a:buNone/>
            </a:pPr>
            <a:r>
              <a:rPr lang="en-US" dirty="0">
                <a:latin typeface="+mj-lt"/>
                <a:cs typeface="Calibri Light"/>
              </a:rPr>
              <a:t>Banks, J. A. (2019). An Introduction to Multicultural Education. 6th Ed. Pearson.</a:t>
            </a:r>
            <a:endParaRPr lang="en-US" dirty="0">
              <a:latin typeface="+mj-lt"/>
            </a:endParaRPr>
          </a:p>
          <a:p>
            <a:pPr marL="0" lvl="0" indent="0" algn="just">
              <a:buNone/>
            </a:pPr>
            <a:r>
              <a:rPr lang="en-US" dirty="0">
                <a:latin typeface="+mj-lt"/>
              </a:rPr>
              <a:t>Hill, C., Corbett, C., &amp; St. Rose, A. (2010). Why So Few? Women in Science, Technology, Engineering, and Mathematics. American Association of University Women.</a:t>
            </a:r>
            <a:endParaRPr lang="pl-PL" dirty="0">
              <a:latin typeface="+mj-lt"/>
            </a:endParaRPr>
          </a:p>
        </p:txBody>
      </p:sp>
    </p:spTree>
    <p:extLst>
      <p:ext uri="{BB962C8B-B14F-4D97-AF65-F5344CB8AC3E}">
        <p14:creationId xmlns:p14="http://schemas.microsoft.com/office/powerpoint/2010/main" val="18036164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a:t>S</a:t>
            </a:r>
            <a:r>
              <a:rPr lang="en-US" b="1" err="1"/>
              <a:t>tudy</a:t>
            </a:r>
            <a:r>
              <a:rPr lang="en-US" b="1"/>
              <a:t> and review the following online resources</a:t>
            </a:r>
            <a:endParaRPr lang="hr-HR" b="1"/>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16560" y="1628774"/>
            <a:ext cx="11379200" cy="5057775"/>
          </a:xfrm>
        </p:spPr>
        <p:txBody>
          <a:bodyPr>
            <a:normAutofit/>
          </a:bodyPr>
          <a:lstStyle/>
          <a:p>
            <a:pPr marL="0" lvl="0" indent="0" algn="just">
              <a:buNone/>
            </a:pPr>
            <a:r>
              <a:rPr lang="en-US">
                <a:latin typeface="+mj-lt"/>
              </a:rPr>
              <a:t>Smith, J., &amp; Gilbert, L. (2019).</a:t>
            </a:r>
            <a:r>
              <a:rPr lang="hr-HR">
                <a:latin typeface="+mj-lt"/>
              </a:rPr>
              <a:t>, </a:t>
            </a:r>
            <a:r>
              <a:rPr lang="en-US">
                <a:latin typeface="+mj-lt"/>
              </a:rPr>
              <a:t>Enhancing Women's Participation in STEM: Gender-Inclusive Teaching Practices</a:t>
            </a:r>
            <a:r>
              <a:rPr lang="hr-HR">
                <a:latin typeface="+mj-lt"/>
              </a:rPr>
              <a:t>,</a:t>
            </a:r>
            <a:r>
              <a:rPr lang="en-US">
                <a:latin typeface="+mj-lt"/>
              </a:rPr>
              <a:t> Journal of Educational Research, 112(4), 443-456.</a:t>
            </a:r>
          </a:p>
          <a:p>
            <a:pPr marL="0" lvl="0" indent="0" algn="just">
              <a:buNone/>
            </a:pPr>
            <a:r>
              <a:rPr lang="en-US">
                <a:latin typeface="+mj-lt"/>
              </a:rPr>
              <a:t>Johnson, M. (2021).</a:t>
            </a:r>
            <a:r>
              <a:rPr lang="hr-HR">
                <a:latin typeface="+mj-lt"/>
              </a:rPr>
              <a:t>, </a:t>
            </a:r>
            <a:r>
              <a:rPr lang="en-US">
                <a:latin typeface="+mj-lt"/>
              </a:rPr>
              <a:t>Breaking Barriers: The Impact of Inclusive Teaching in STEM</a:t>
            </a:r>
            <a:r>
              <a:rPr lang="hr-HR">
                <a:latin typeface="+mj-lt"/>
              </a:rPr>
              <a:t>,</a:t>
            </a:r>
            <a:r>
              <a:rPr lang="en-US">
                <a:latin typeface="+mj-lt"/>
              </a:rPr>
              <a:t> Education Today, 35(2), 67-74.</a:t>
            </a:r>
          </a:p>
          <a:p>
            <a:pPr marL="0" lvl="0" indent="0" algn="just">
              <a:buNone/>
            </a:pPr>
            <a:r>
              <a:rPr lang="en-US">
                <a:latin typeface="+mj-lt"/>
              </a:rPr>
              <a:t>Williams, R. (2020)</a:t>
            </a:r>
            <a:r>
              <a:rPr lang="hr-HR">
                <a:latin typeface="+mj-lt"/>
              </a:rPr>
              <a:t>, </a:t>
            </a:r>
            <a:r>
              <a:rPr lang="en-US">
                <a:latin typeface="+mj-lt"/>
              </a:rPr>
              <a:t>Voices from the Classroom: Female Students on Gender-Inclusive Education</a:t>
            </a:r>
            <a:r>
              <a:rPr lang="hr-HR">
                <a:latin typeface="+mj-lt"/>
              </a:rPr>
              <a:t>,</a:t>
            </a:r>
            <a:r>
              <a:rPr lang="en-US">
                <a:latin typeface="+mj-lt"/>
              </a:rPr>
              <a:t> Academic Perspectives, 28(1), 123-136.</a:t>
            </a:r>
            <a:endParaRPr lang="pl-PL">
              <a:latin typeface="+mj-lt"/>
            </a:endParaRPr>
          </a:p>
        </p:txBody>
      </p:sp>
    </p:spTree>
    <p:extLst>
      <p:ext uri="{BB962C8B-B14F-4D97-AF65-F5344CB8AC3E}">
        <p14:creationId xmlns:p14="http://schemas.microsoft.com/office/powerpoint/2010/main" val="765033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a:t>S</a:t>
            </a:r>
            <a:r>
              <a:rPr lang="en-US" b="1" err="1"/>
              <a:t>tudy</a:t>
            </a:r>
            <a:r>
              <a:rPr lang="en-US" b="1"/>
              <a:t> and review the following online resources</a:t>
            </a:r>
            <a:endParaRPr lang="hr-HR" b="1"/>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16560" y="1628774"/>
            <a:ext cx="11379200" cy="5057775"/>
          </a:xfrm>
        </p:spPr>
        <p:txBody>
          <a:bodyPr>
            <a:normAutofit/>
          </a:bodyPr>
          <a:lstStyle/>
          <a:p>
            <a:pPr marL="0" lvl="0" indent="0" algn="just">
              <a:buNone/>
            </a:pPr>
            <a:r>
              <a:rPr lang="en-US">
                <a:latin typeface="+mj-lt"/>
              </a:rPr>
              <a:t>Staats, C., Capatosto, K., Wright, R. A., &amp; Contractor, D. (2015). State of the science: Implicit bias review 2015. Kirwan Institute for the Study of Race and Ethnicity.</a:t>
            </a:r>
          </a:p>
          <a:p>
            <a:pPr marL="0" lvl="0" indent="0" algn="just">
              <a:buNone/>
            </a:pPr>
            <a:r>
              <a:rPr lang="en-US">
                <a:latin typeface="+mj-lt"/>
              </a:rPr>
              <a:t>Eddy, S. L., &amp; Brownell, S. E. (2016). Beneath the numbers: A review of gender disparities in undergraduate education across science, technology, engineering, and math disciplines. Physical Review Physics Education Research.</a:t>
            </a:r>
          </a:p>
          <a:p>
            <a:pPr marL="0" lvl="0" indent="0" algn="just">
              <a:buNone/>
            </a:pPr>
            <a:r>
              <a:rPr lang="en-US">
                <a:latin typeface="+mj-lt"/>
              </a:rPr>
              <a:t>Gay, G. (2018). Culturally Responsive Teaching: Theory, Research, and Practice. Multicultural Education Series.</a:t>
            </a:r>
            <a:endParaRPr lang="pl-PL">
              <a:latin typeface="+mj-lt"/>
            </a:endParaRPr>
          </a:p>
        </p:txBody>
      </p:sp>
    </p:spTree>
    <p:extLst>
      <p:ext uri="{BB962C8B-B14F-4D97-AF65-F5344CB8AC3E}">
        <p14:creationId xmlns:p14="http://schemas.microsoft.com/office/powerpoint/2010/main" val="3200824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a:t>I</a:t>
            </a:r>
            <a:r>
              <a:rPr lang="en-US" b="1"/>
              <a:t>ntroduction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p:txBody>
          <a:bodyPr/>
          <a:lstStyle/>
          <a:p>
            <a:pPr lvl="0" algn="just"/>
            <a:r>
              <a:rPr lang="en-US" sz="3600">
                <a:latin typeface="+mj-lt"/>
              </a:rPr>
              <a:t>This </a:t>
            </a:r>
            <a:r>
              <a:rPr lang="hr-HR" sz="3600">
                <a:latin typeface="+mj-lt"/>
              </a:rPr>
              <a:t>webinar</a:t>
            </a:r>
            <a:r>
              <a:rPr lang="en-US" sz="3600">
                <a:latin typeface="+mj-lt"/>
              </a:rPr>
              <a:t> was developed as a result of the Erasmus+ project </a:t>
            </a:r>
            <a:r>
              <a:rPr lang="en-US" sz="3600" err="1">
                <a:latin typeface="+mj-lt"/>
              </a:rPr>
              <a:t>CodeIn</a:t>
            </a:r>
            <a:r>
              <a:rPr lang="hr-HR" sz="3600">
                <a:latin typeface="+mj-lt"/>
              </a:rPr>
              <a:t> (</a:t>
            </a:r>
            <a:r>
              <a:rPr lang="en-US" sz="3600" i="1">
                <a:latin typeface="+mj-lt"/>
              </a:rPr>
              <a:t>Cloud </a:t>
            </a:r>
            <a:r>
              <a:rPr lang="en-US" sz="3600" i="1" err="1">
                <a:latin typeface="+mj-lt"/>
              </a:rPr>
              <a:t>cOmputing</a:t>
            </a:r>
            <a:r>
              <a:rPr lang="en-US" sz="3600" i="1">
                <a:latin typeface="+mj-lt"/>
              </a:rPr>
              <a:t> for Digital Education </a:t>
            </a:r>
            <a:r>
              <a:rPr lang="en-US" sz="3600" i="1" err="1">
                <a:latin typeface="+mj-lt"/>
              </a:rPr>
              <a:t>INnovation</a:t>
            </a:r>
            <a:r>
              <a:rPr lang="hr-HR" sz="3600">
                <a:latin typeface="+mj-lt"/>
              </a:rPr>
              <a:t>)</a:t>
            </a:r>
          </a:p>
          <a:p>
            <a:pPr lvl="0" algn="just"/>
            <a:r>
              <a:rPr lang="en-US" sz="3600">
                <a:latin typeface="+mj-lt"/>
              </a:rPr>
              <a:t>Engage with us, learn from the shared experiences, and be part of the conversation that shapes the future of education in the digital age.</a:t>
            </a:r>
          </a:p>
          <a:p>
            <a:pPr lvl="0"/>
            <a:endParaRPr lang="hr-HR" sz="3600">
              <a:latin typeface="+mj-lt"/>
            </a:endParaRPr>
          </a:p>
          <a:p>
            <a:pPr lvl="0"/>
            <a:endParaRPr lang="pl-PL">
              <a:latin typeface="+mj-lt"/>
            </a:endParaRPr>
          </a:p>
        </p:txBody>
      </p:sp>
    </p:spTree>
    <p:extLst>
      <p:ext uri="{BB962C8B-B14F-4D97-AF65-F5344CB8AC3E}">
        <p14:creationId xmlns:p14="http://schemas.microsoft.com/office/powerpoint/2010/main" val="285874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fontScale="90000"/>
          </a:bodyPr>
          <a:lstStyle/>
          <a:p>
            <a:pPr algn="ctr"/>
            <a:r>
              <a:rPr lang="en-US" b="1"/>
              <a:t>Empowering Women in IT: The Need for Transformative Teaching</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683061" cy="5263347"/>
          </a:xfrm>
        </p:spPr>
        <p:txBody>
          <a:bodyPr>
            <a:normAutofit fontScale="92500"/>
          </a:bodyPr>
          <a:lstStyle/>
          <a:p>
            <a:pPr lvl="0" algn="just"/>
            <a:r>
              <a:rPr lang="en-US" sz="3600">
                <a:latin typeface="+mj-lt"/>
              </a:rPr>
              <a:t>Gender Gap in IT: Highlighting the underrepresentation of women in the IT sector.</a:t>
            </a:r>
          </a:p>
          <a:p>
            <a:pPr lvl="0" algn="just"/>
            <a:r>
              <a:rPr lang="en-US" sz="3600">
                <a:latin typeface="+mj-lt"/>
              </a:rPr>
              <a:t>Innovative Education: The role of pedagogy in closing the IT gender gap.</a:t>
            </a:r>
          </a:p>
          <a:p>
            <a:pPr lvl="0" algn="just"/>
            <a:r>
              <a:rPr lang="en-US" sz="3600">
                <a:latin typeface="+mj-lt"/>
              </a:rPr>
              <a:t>Webinar Focus: Exploring strategies to make IT education more inclusive for women.</a:t>
            </a:r>
          </a:p>
          <a:p>
            <a:pPr lvl="0" algn="just"/>
            <a:r>
              <a:rPr lang="en-US" sz="3600">
                <a:latin typeface="+mj-lt"/>
              </a:rPr>
              <a:t>Empowering Women: The importance of female talent for a diverse IT workforce.</a:t>
            </a:r>
            <a:endParaRPr lang="pl-PL">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39174" y="2285999"/>
            <a:ext cx="3019425" cy="3019425"/>
          </a:xfrm>
          <a:prstGeom prst="rect">
            <a:avLst/>
          </a:prstGeom>
        </p:spPr>
      </p:pic>
    </p:spTree>
    <p:extLst>
      <p:ext uri="{BB962C8B-B14F-4D97-AF65-F5344CB8AC3E}">
        <p14:creationId xmlns:p14="http://schemas.microsoft.com/office/powerpoint/2010/main" val="467073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fontScale="90000"/>
          </a:bodyPr>
          <a:lstStyle/>
          <a:p>
            <a:pPr algn="ctr"/>
            <a:r>
              <a:rPr lang="en-US" b="1"/>
              <a:t>Statistics and Current Challenges in Enrolling and Retaining Women in IT Programs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693572" cy="5263347"/>
          </a:xfrm>
        </p:spPr>
        <p:txBody>
          <a:bodyPr>
            <a:normAutofit fontScale="92500" lnSpcReduction="20000"/>
          </a:bodyPr>
          <a:lstStyle/>
          <a:p>
            <a:pPr lvl="0" algn="just"/>
            <a:r>
              <a:rPr lang="en-US" sz="3600">
                <a:latin typeface="+mj-lt"/>
              </a:rPr>
              <a:t>Global Perspective: Women remain a minority in IT education and careers globally.</a:t>
            </a:r>
          </a:p>
          <a:p>
            <a:pPr lvl="0" algn="just"/>
            <a:r>
              <a:rPr lang="en-US" sz="3600">
                <a:latin typeface="+mj-lt"/>
              </a:rPr>
              <a:t>Recent Trends: Noticeable decline or stagnation in women’s participation in IT fields.</a:t>
            </a:r>
          </a:p>
          <a:p>
            <a:pPr lvl="0" algn="just"/>
            <a:r>
              <a:rPr lang="en-US" sz="3600">
                <a:latin typeface="+mj-lt"/>
              </a:rPr>
              <a:t>Gender Stereotypes: Persistent stereotypes deter women from pursuing IT careers.</a:t>
            </a:r>
          </a:p>
          <a:p>
            <a:pPr lvl="0" algn="just"/>
            <a:r>
              <a:rPr lang="en-US" sz="3600">
                <a:latin typeface="+mj-lt"/>
              </a:rPr>
              <a:t>Lack of Female Role Models: A significant barrier for aspiring young women.</a:t>
            </a:r>
          </a:p>
          <a:p>
            <a:pPr lvl="0" algn="just"/>
            <a:r>
              <a:rPr lang="en-US" sz="3600">
                <a:latin typeface="+mj-lt"/>
              </a:rPr>
              <a:t>Classroom Environment: Often unwelcoming and exclusive, contributing to lower retention rates.</a:t>
            </a:r>
            <a:endParaRPr lang="pl-PL">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29674" y="2511296"/>
            <a:ext cx="3057525" cy="3057525"/>
          </a:xfrm>
          <a:prstGeom prst="rect">
            <a:avLst/>
          </a:prstGeom>
        </p:spPr>
      </p:pic>
    </p:spTree>
    <p:extLst>
      <p:ext uri="{BB962C8B-B14F-4D97-AF65-F5344CB8AC3E}">
        <p14:creationId xmlns:p14="http://schemas.microsoft.com/office/powerpoint/2010/main" val="221845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fontScale="90000"/>
          </a:bodyPr>
          <a:lstStyle/>
          <a:p>
            <a:pPr algn="ctr"/>
            <a:r>
              <a:rPr lang="en-US" b="1"/>
              <a:t>Innovative Teaching Methods Tailored for Women in IT</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693572" cy="5263347"/>
          </a:xfrm>
        </p:spPr>
        <p:txBody>
          <a:bodyPr>
            <a:normAutofit/>
          </a:bodyPr>
          <a:lstStyle/>
          <a:p>
            <a:pPr lvl="0" algn="just"/>
            <a:r>
              <a:rPr lang="en-US" sz="3600">
                <a:latin typeface="+mj-lt"/>
              </a:rPr>
              <a:t>Collaborative learning significantly enhances participation and learning outcomes for women in IT.</a:t>
            </a:r>
          </a:p>
          <a:p>
            <a:pPr lvl="0" algn="just"/>
            <a:r>
              <a:rPr lang="hr-HR" sz="3600">
                <a:latin typeface="+mj-lt"/>
              </a:rPr>
              <a:t>Enquiry</a:t>
            </a:r>
            <a:r>
              <a:rPr lang="en-US" sz="3600">
                <a:latin typeface="+mj-lt"/>
              </a:rPr>
              <a:t>-based learning, with its real-world problem focus, is particularly effective in engaging and educating women in IT.</a:t>
            </a:r>
            <a:endParaRPr lang="pl-PL">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58274" y="2876549"/>
            <a:ext cx="2714625" cy="2714625"/>
          </a:xfrm>
          <a:prstGeom prst="rect">
            <a:avLst/>
          </a:prstGeom>
        </p:spPr>
      </p:pic>
    </p:spTree>
    <p:extLst>
      <p:ext uri="{BB962C8B-B14F-4D97-AF65-F5344CB8AC3E}">
        <p14:creationId xmlns:p14="http://schemas.microsoft.com/office/powerpoint/2010/main" val="33333196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fontScale="90000"/>
          </a:bodyPr>
          <a:lstStyle/>
          <a:p>
            <a:pPr algn="ctr"/>
            <a:r>
              <a:rPr lang="en-US" b="1"/>
              <a:t>Innovative Teaching Methods Tailored for Women in IT</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693572" cy="5263347"/>
          </a:xfrm>
        </p:spPr>
        <p:txBody>
          <a:bodyPr>
            <a:normAutofit/>
          </a:bodyPr>
          <a:lstStyle/>
          <a:p>
            <a:pPr lvl="0" algn="just"/>
            <a:r>
              <a:rPr lang="en-US" sz="3600">
                <a:latin typeface="+mj-lt"/>
              </a:rPr>
              <a:t>Incorporating diverse perspectives in IT education is critical for creating an inclusive and relatable curriculum for women.</a:t>
            </a:r>
          </a:p>
          <a:p>
            <a:pPr lvl="0" algn="just"/>
            <a:r>
              <a:rPr lang="en-US" sz="3600">
                <a:latin typeface="+mj-lt"/>
              </a:rPr>
              <a:t>Integrating technology through interactive and accessible methods significantly improves learning engagement for women in IT.</a:t>
            </a:r>
            <a:endParaRPr lang="pl-PL">
              <a:latin typeface="+mj-lt"/>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58274" y="2876549"/>
            <a:ext cx="2714625" cy="2714625"/>
          </a:xfrm>
          <a:prstGeom prst="rect">
            <a:avLst/>
          </a:prstGeom>
        </p:spPr>
      </p:pic>
    </p:spTree>
    <p:extLst>
      <p:ext uri="{BB962C8B-B14F-4D97-AF65-F5344CB8AC3E}">
        <p14:creationId xmlns:p14="http://schemas.microsoft.com/office/powerpoint/2010/main" val="21623346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fontScale="90000"/>
          </a:bodyPr>
          <a:lstStyle/>
          <a:p>
            <a:pPr algn="ctr"/>
            <a:r>
              <a:rPr lang="en-US" b="1"/>
              <a:t>Case Studies or Examples of Successful Gender-Inclusive Classrooms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693572" cy="5263347"/>
          </a:xfrm>
        </p:spPr>
        <p:txBody>
          <a:bodyPr>
            <a:normAutofit fontScale="92500" lnSpcReduction="10000"/>
          </a:bodyPr>
          <a:lstStyle/>
          <a:p>
            <a:pPr lvl="0" algn="just"/>
            <a:r>
              <a:rPr lang="en-US" sz="3600">
                <a:latin typeface="+mj-lt"/>
              </a:rPr>
              <a:t>Stanford University's Gender-Inclusive Initiatives:</a:t>
            </a:r>
          </a:p>
          <a:p>
            <a:pPr lvl="1" algn="just"/>
            <a:r>
              <a:rPr lang="en-US" sz="3200">
                <a:latin typeface="+mj-lt"/>
              </a:rPr>
              <a:t>Adoption of gender-neutral language.</a:t>
            </a:r>
          </a:p>
          <a:p>
            <a:pPr lvl="1" algn="just"/>
            <a:r>
              <a:rPr lang="en-US" sz="3200">
                <a:latin typeface="+mj-lt"/>
              </a:rPr>
              <a:t>Diverse perspectives in curriculum.</a:t>
            </a:r>
          </a:p>
          <a:p>
            <a:pPr lvl="1" algn="just"/>
            <a:r>
              <a:rPr lang="en-US" sz="3200">
                <a:latin typeface="+mj-lt"/>
              </a:rPr>
              <a:t>Challenged gender stereotypes.</a:t>
            </a:r>
          </a:p>
          <a:p>
            <a:pPr lvl="0" algn="just"/>
            <a:r>
              <a:rPr lang="en-US" sz="3600">
                <a:latin typeface="+mj-lt"/>
              </a:rPr>
              <a:t>University of Toronto’s Inclusive Teaching Program:</a:t>
            </a:r>
          </a:p>
          <a:p>
            <a:pPr lvl="1" algn="just"/>
            <a:r>
              <a:rPr lang="en-US" sz="3200">
                <a:latin typeface="+mj-lt"/>
              </a:rPr>
              <a:t>Integrated diverse gender role models in STEM.</a:t>
            </a:r>
          </a:p>
          <a:p>
            <a:pPr lvl="1" algn="just"/>
            <a:r>
              <a:rPr lang="en-US" sz="3200">
                <a:latin typeface="+mj-lt"/>
              </a:rPr>
              <a:t>Promoted active mentorship.</a:t>
            </a:r>
          </a:p>
          <a:p>
            <a:pPr lvl="1" algn="just"/>
            <a:r>
              <a:rPr lang="en-US" sz="3200">
                <a:latin typeface="+mj-lt"/>
              </a:rPr>
              <a:t>Enhanced women's participation and retention.</a:t>
            </a:r>
            <a:endParaRPr lang="pl-PL">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77274" y="2466974"/>
            <a:ext cx="3305175" cy="3305175"/>
          </a:xfrm>
          <a:prstGeom prst="rect">
            <a:avLst/>
          </a:prstGeom>
        </p:spPr>
      </p:pic>
    </p:spTree>
    <p:extLst>
      <p:ext uri="{BB962C8B-B14F-4D97-AF65-F5344CB8AC3E}">
        <p14:creationId xmlns:p14="http://schemas.microsoft.com/office/powerpoint/2010/main" val="38085892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Practical Strategies for Educators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027807" cy="5263347"/>
          </a:xfrm>
        </p:spPr>
        <p:txBody>
          <a:bodyPr>
            <a:normAutofit/>
          </a:bodyPr>
          <a:lstStyle/>
          <a:p>
            <a:pPr lvl="0" algn="just"/>
            <a:r>
              <a:rPr lang="en-US" sz="3600">
                <a:latin typeface="+mj-lt"/>
              </a:rPr>
              <a:t>Integrate Inclusive Practices</a:t>
            </a:r>
            <a:endParaRPr lang="hr-HR" sz="3600">
              <a:latin typeface="+mj-lt"/>
            </a:endParaRPr>
          </a:p>
          <a:p>
            <a:pPr lvl="0" algn="just"/>
            <a:r>
              <a:rPr lang="en-US" sz="3600">
                <a:latin typeface="+mj-lt"/>
              </a:rPr>
              <a:t>Support Female Participation</a:t>
            </a:r>
            <a:endParaRPr lang="hr-HR" sz="3600">
              <a:latin typeface="+mj-lt"/>
            </a:endParaRPr>
          </a:p>
          <a:p>
            <a:pPr lvl="0" algn="just"/>
            <a:r>
              <a:rPr lang="en-US" sz="3600">
                <a:latin typeface="+mj-lt"/>
              </a:rPr>
              <a:t>Create Equitable Opportunities</a:t>
            </a:r>
            <a:endParaRPr lang="hr-HR" sz="3600">
              <a:latin typeface="+mj-lt"/>
            </a:endParaRPr>
          </a:p>
          <a:p>
            <a:pPr lvl="0" algn="just"/>
            <a:r>
              <a:rPr lang="en-US" sz="3600">
                <a:latin typeface="+mj-lt"/>
              </a:rPr>
              <a:t>Incorporate Diverse Materials</a:t>
            </a:r>
            <a:endParaRPr lang="hr-HR" sz="3600">
              <a:latin typeface="+mj-lt"/>
            </a:endParaRPr>
          </a:p>
          <a:p>
            <a:pPr lvl="0" algn="just"/>
            <a:r>
              <a:rPr lang="en-US" sz="3600">
                <a:latin typeface="+mj-lt"/>
              </a:rPr>
              <a:t>Foster Cultural Understanding</a:t>
            </a:r>
            <a:endParaRPr lang="pl-PL">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58100" y="2247900"/>
            <a:ext cx="3867150" cy="3867150"/>
          </a:xfrm>
          <a:prstGeom prst="rect">
            <a:avLst/>
          </a:prstGeom>
        </p:spPr>
      </p:pic>
    </p:spTree>
    <p:extLst>
      <p:ext uri="{BB962C8B-B14F-4D97-AF65-F5344CB8AC3E}">
        <p14:creationId xmlns:p14="http://schemas.microsoft.com/office/powerpoint/2010/main" val="29077895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760467"/>
          </a:xfrm>
        </p:spPr>
        <p:txBody>
          <a:bodyPr>
            <a:normAutofit/>
          </a:bodyPr>
          <a:lstStyle/>
          <a:p>
            <a:pPr algn="ctr"/>
            <a:r>
              <a:rPr lang="hr-HR" b="1"/>
              <a:t>Conclusion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61926" y="1114426"/>
            <a:ext cx="8896350" cy="4591049"/>
          </a:xfrm>
        </p:spPr>
        <p:txBody>
          <a:bodyPr>
            <a:noAutofit/>
          </a:bodyPr>
          <a:lstStyle/>
          <a:p>
            <a:pPr lvl="0" algn="just"/>
            <a:r>
              <a:rPr lang="en-US" b="1">
                <a:latin typeface="+mj-lt"/>
              </a:rPr>
              <a:t>Addressing the Gap</a:t>
            </a:r>
            <a:r>
              <a:rPr lang="en-US">
                <a:latin typeface="+mj-lt"/>
              </a:rPr>
              <a:t>: Bridging gender disparity in IT.</a:t>
            </a:r>
          </a:p>
          <a:p>
            <a:pPr lvl="0" algn="just"/>
            <a:r>
              <a:rPr lang="en-US" b="1">
                <a:latin typeface="+mj-lt"/>
              </a:rPr>
              <a:t>Pedagogical Innovation</a:t>
            </a:r>
            <a:r>
              <a:rPr lang="en-US">
                <a:latin typeface="+mj-lt"/>
              </a:rPr>
              <a:t>: Attracting and retaining women in IT.</a:t>
            </a:r>
          </a:p>
          <a:p>
            <a:pPr lvl="0" algn="just"/>
            <a:r>
              <a:rPr lang="en-US" b="1">
                <a:latin typeface="+mj-lt"/>
              </a:rPr>
              <a:t>Collaborative Learning</a:t>
            </a:r>
            <a:r>
              <a:rPr lang="en-US">
                <a:latin typeface="+mj-lt"/>
              </a:rPr>
              <a:t>: Encouraging engagement and community.</a:t>
            </a:r>
          </a:p>
          <a:p>
            <a:pPr lvl="0" algn="just"/>
            <a:r>
              <a:rPr lang="en-US" b="1">
                <a:latin typeface="+mj-lt"/>
              </a:rPr>
              <a:t>EBL</a:t>
            </a:r>
            <a:r>
              <a:rPr lang="en-US">
                <a:latin typeface="+mj-lt"/>
              </a:rPr>
              <a:t>: Rendering IT education relevant.</a:t>
            </a:r>
          </a:p>
          <a:p>
            <a:pPr lvl="0" algn="just"/>
            <a:r>
              <a:rPr lang="en-US" b="1">
                <a:latin typeface="+mj-lt"/>
              </a:rPr>
              <a:t>Curriculum Diversity</a:t>
            </a:r>
            <a:r>
              <a:rPr lang="en-US">
                <a:latin typeface="+mj-lt"/>
              </a:rPr>
              <a:t>: Promoting representation and inclusivity.</a:t>
            </a:r>
          </a:p>
          <a:p>
            <a:pPr lvl="0" algn="just"/>
            <a:r>
              <a:rPr lang="en-US" b="1">
                <a:latin typeface="+mj-lt"/>
              </a:rPr>
              <a:t>Tech in Teaching</a:t>
            </a:r>
            <a:r>
              <a:rPr lang="en-US">
                <a:latin typeface="+mj-lt"/>
              </a:rPr>
              <a:t>: Broadening appeal through interactivity.</a:t>
            </a:r>
          </a:p>
          <a:p>
            <a:pPr lvl="0" algn="just"/>
            <a:r>
              <a:rPr lang="en-US" b="1">
                <a:latin typeface="+mj-lt"/>
              </a:rPr>
              <a:t>Inclusive Classrooms</a:t>
            </a:r>
            <a:r>
              <a:rPr lang="en-US">
                <a:latin typeface="+mj-lt"/>
              </a:rPr>
              <a:t>: Boosting female enrollment and persistence.</a:t>
            </a:r>
          </a:p>
          <a:p>
            <a:pPr lvl="0" algn="just"/>
            <a:r>
              <a:rPr lang="en-US" b="1">
                <a:latin typeface="+mj-lt"/>
              </a:rPr>
              <a:t>Positive Feedback</a:t>
            </a:r>
            <a:r>
              <a:rPr lang="en-US">
                <a:latin typeface="+mj-lt"/>
              </a:rPr>
              <a:t>: Enhancing collaboration and innovation.</a:t>
            </a:r>
            <a:endParaRPr lang="pl-PL" sz="2000">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67875" y="2905125"/>
            <a:ext cx="2181225" cy="2181225"/>
          </a:xfrm>
          <a:prstGeom prst="rect">
            <a:avLst/>
          </a:prstGeom>
        </p:spPr>
      </p:pic>
    </p:spTree>
    <p:extLst>
      <p:ext uri="{BB962C8B-B14F-4D97-AF65-F5344CB8AC3E}">
        <p14:creationId xmlns:p14="http://schemas.microsoft.com/office/powerpoint/2010/main" val="2462451338"/>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2bf4f87-cb72-4e57-ad38-3955b64ca675" xsi:nil="true"/>
    <lcf76f155ced4ddcb4097134ff3c332f xmlns="9ddf7ba3-e48b-4174-a29c-2a175c52323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3FAFC4393578E54EA6D196651228CF09" ma:contentTypeVersion="18" ma:contentTypeDescription="Stvaranje novog dokumenta." ma:contentTypeScope="" ma:versionID="c136ec4f49537dd65bc8dbd6cc87e271">
  <xsd:schema xmlns:xsd="http://www.w3.org/2001/XMLSchema" xmlns:xs="http://www.w3.org/2001/XMLSchema" xmlns:p="http://schemas.microsoft.com/office/2006/metadata/properties" xmlns:ns2="9ddf7ba3-e48b-4174-a29c-2a175c523237" xmlns:ns3="b2bf4f87-cb72-4e57-ad38-3955b64ca675" targetNamespace="http://schemas.microsoft.com/office/2006/metadata/properties" ma:root="true" ma:fieldsID="885a168c36a5d9d773bf0cef3a4babe7" ns2:_="" ns3:_="">
    <xsd:import namespace="9ddf7ba3-e48b-4174-a29c-2a175c523237"/>
    <xsd:import namespace="b2bf4f87-cb72-4e57-ad38-3955b64ca67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LengthInSeconds" minOccurs="0"/>
                <xsd:element ref="ns3:TaxCatchAll" minOccurs="0"/>
                <xsd:element ref="ns2:lcf76f155ced4ddcb4097134ff3c332f"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df7ba3-e48b-4174-a29c-2a175c5232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Oznake slika" ma:readOnly="false" ma:fieldId="{5cf76f15-5ced-4ddc-b409-7134ff3c332f}" ma:taxonomyMulti="true" ma:sspId="c9c0af0c-00b2-4b9d-ac19-30cd42724e8d"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2bf4f87-cb72-4e57-ad38-3955b64ca67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273846d-743d-4c83-89dc-8271a4c400d8}" ma:internalName="TaxCatchAll" ma:showField="CatchAllData" ma:web="b2bf4f87-cb72-4e57-ad38-3955b64ca67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sadržaja"/>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3571E05-42F9-432B-A062-0970F6412D8E}">
  <ds:schemaRefs>
    <ds:schemaRef ds:uri="http://purl.org/dc/dcmitype/"/>
    <ds:schemaRef ds:uri="http://schemas.microsoft.com/office/2006/documentManagement/types"/>
    <ds:schemaRef ds:uri="http://www.w3.org/XML/1998/namespace"/>
    <ds:schemaRef ds:uri="http://purl.org/dc/terms/"/>
    <ds:schemaRef ds:uri="http://purl.org/dc/elements/1.1/"/>
    <ds:schemaRef ds:uri="http://schemas.microsoft.com/office/infopath/2007/PartnerControls"/>
    <ds:schemaRef ds:uri="http://schemas.openxmlformats.org/package/2006/metadata/core-properties"/>
    <ds:schemaRef ds:uri="9ddf7ba3-e48b-4174-a29c-2a175c523237"/>
    <ds:schemaRef ds:uri="http://schemas.microsoft.com/office/2006/metadata/properties"/>
    <ds:schemaRef ds:uri="b2bf4f87-cb72-4e57-ad38-3955b64ca675"/>
  </ds:schemaRefs>
</ds:datastoreItem>
</file>

<file path=customXml/itemProps2.xml><?xml version="1.0" encoding="utf-8"?>
<ds:datastoreItem xmlns:ds="http://schemas.openxmlformats.org/officeDocument/2006/customXml" ds:itemID="{648B904F-A7DC-4700-B550-EC2015A964C5}">
  <ds:schemaRefs>
    <ds:schemaRef ds:uri="http://schemas.microsoft.com/sharepoint/v3/contenttype/forms"/>
  </ds:schemaRefs>
</ds:datastoreItem>
</file>

<file path=customXml/itemProps3.xml><?xml version="1.0" encoding="utf-8"?>
<ds:datastoreItem xmlns:ds="http://schemas.openxmlformats.org/officeDocument/2006/customXml" ds:itemID="{CC7D11DA-1529-40EC-BAF0-6D620DB0EFB1}"/>
</file>

<file path=docProps/app.xml><?xml version="1.0" encoding="utf-8"?>
<Properties xmlns="http://schemas.openxmlformats.org/officeDocument/2006/extended-properties" xmlns:vt="http://schemas.openxmlformats.org/officeDocument/2006/docPropsVTypes">
  <TotalTime>2985</TotalTime>
  <Words>1984</Words>
  <Application>Microsoft Office PowerPoint</Application>
  <PresentationFormat>Widescreen</PresentationFormat>
  <Paragraphs>105</Paragraphs>
  <Slides>13</Slides>
  <Notes>12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Motyw pakietu Office</vt:lpstr>
      <vt:lpstr>O5 - Increasing the inclusivity and openness of higher education  1- Transformative Teaching: Pedagogical Innovations to Empower Women in IT</vt:lpstr>
      <vt:lpstr>Introduction</vt:lpstr>
      <vt:lpstr>Empowering Women in IT: The Need for Transformative Teaching</vt:lpstr>
      <vt:lpstr>Statistics and Current Challenges in Enrolling and Retaining Women in IT Programs</vt:lpstr>
      <vt:lpstr>Innovative Teaching Methods Tailored for Women in IT</vt:lpstr>
      <vt:lpstr>Innovative Teaching Methods Tailored for Women in IT</vt:lpstr>
      <vt:lpstr>Case Studies or Examples of Successful Gender-Inclusive Classrooms</vt:lpstr>
      <vt:lpstr>Practical Strategies for Educators</vt:lpstr>
      <vt:lpstr>Conclusion</vt:lpstr>
      <vt:lpstr>Study and review the following online resources</vt:lpstr>
      <vt:lpstr>Study and review the following online resources</vt:lpstr>
      <vt:lpstr>Study and review the following online resources</vt:lpstr>
      <vt:lpstr>Study and review the following online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webinar.</dc:title>
  <dc:creator>Grzegorz Zwoliński I25</dc:creator>
  <cp:lastModifiedBy>frane</cp:lastModifiedBy>
  <cp:revision>189</cp:revision>
  <dcterms:created xsi:type="dcterms:W3CDTF">2021-12-08T08:56:03Z</dcterms:created>
  <dcterms:modified xsi:type="dcterms:W3CDTF">2024-01-13T02:07:51Z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0x0101003FAFC4393578E54EA6D196651228CF09</vt:lpwstr>
  </property>
  <property fmtid="{D5CDD505-2E9C-101B-9397-08002B2CF9AE}" pid="3" name="MediaServiceImageTags">
    <vt:lpwstr/>
  </property>
</Properties>
</file>