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78" r:id="rId7"/>
    <p:sldId id="279" r:id="rId8"/>
    <p:sldId id="280" r:id="rId9"/>
    <p:sldId id="285" r:id="rId10"/>
    <p:sldId id="282" r:id="rId11"/>
    <p:sldId id="283" r:id="rId12"/>
    <p:sldId id="277" r:id="rId13"/>
    <p:sldId id="284" r:id="rId14"/>
    <p:sldId id="286" r:id="rId15"/>
    <p:sldId id="287"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14F26F-1501-66CE-63D2-AA0BE49B59E4}" v="11" dt="2024-02-19T21:47:29.4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Udovičić" userId="S::ana_u@vus.hr::5fe1ce03-dc64-4d8d-8d38-8eccbbcc66f8" providerId="AD" clId="Web-{6414F26F-1501-66CE-63D2-AA0BE49B59E4}"/>
    <pc:docChg chg="modSld">
      <pc:chgData name="Ana Udovičić" userId="S::ana_u@vus.hr::5fe1ce03-dc64-4d8d-8d38-8eccbbcc66f8" providerId="AD" clId="Web-{6414F26F-1501-66CE-63D2-AA0BE49B59E4}" dt="2024-02-19T21:47:29.453" v="10" actId="20577"/>
      <pc:docMkLst>
        <pc:docMk/>
      </pc:docMkLst>
      <pc:sldChg chg="modSp">
        <pc:chgData name="Ana Udovičić" userId="S::ana_u@vus.hr::5fe1ce03-dc64-4d8d-8d38-8eccbbcc66f8" providerId="AD" clId="Web-{6414F26F-1501-66CE-63D2-AA0BE49B59E4}" dt="2024-02-19T21:47:29.453" v="10" actId="20577"/>
        <pc:sldMkLst>
          <pc:docMk/>
          <pc:sldMk cId="3333319619" sldId="280"/>
        </pc:sldMkLst>
        <pc:spChg chg="mod">
          <ac:chgData name="Ana Udovičić" userId="S::ana_u@vus.hr::5fe1ce03-dc64-4d8d-8d38-8eccbbcc66f8" providerId="AD" clId="Web-{6414F26F-1501-66CE-63D2-AA0BE49B59E4}" dt="2024-02-19T21:47:29.453" v="10" actId="20577"/>
          <ac:spMkLst>
            <pc:docMk/>
            <pc:sldMk cId="3333319619" sldId="280"/>
            <ac:spMk id="3" creationId="{9727AF9A-F3F7-464E-860B-D6C35A8834E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19.2.2024.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a:solidFill>
                  <a:schemeClr val="tx1"/>
                </a:solidFill>
                <a:effectLst/>
                <a:latin typeface="+mn-lt"/>
                <a:ea typeface="+mn-ea"/>
                <a:cs typeface="+mn-cs"/>
              </a:rPr>
              <a:t>Welcome to our webinar series about pedagogical strategy for women in IT. This series has been developed as part of the Erasmus+ project 'CodeIn,' short for 'Cloud cOmputing for Digital Education INnovation.' Through this initiative, we aim to delve into the exciting world of cloud computing and its transformative impact on education. We will cover six diverse and </a:t>
            </a:r>
            <a:r>
              <a:rPr lang="hr-HR" sz="1200" kern="1200">
                <a:solidFill>
                  <a:schemeClr val="tx1"/>
                </a:solidFill>
                <a:effectLst/>
                <a:latin typeface="+mn-lt"/>
                <a:ea typeface="+mn-ea"/>
                <a:cs typeface="+mn-cs"/>
              </a:rPr>
              <a:t>interesting </a:t>
            </a:r>
            <a:r>
              <a:rPr lang="en-US" sz="1200" kern="1200">
                <a:solidFill>
                  <a:schemeClr val="tx1"/>
                </a:solidFill>
                <a:effectLst/>
                <a:latin typeface="+mn-lt"/>
                <a:ea typeface="+mn-ea"/>
                <a:cs typeface="+mn-cs"/>
              </a:rPr>
              <a:t> topics in our journey through this series. Engage with us, learn from the shared experiences, and be part of the conversation that shapes the future of education in the digital age.</a:t>
            </a:r>
            <a:endParaRPr lang="hr-HR" sz="1200" kern="1200">
              <a:solidFill>
                <a:schemeClr val="tx1"/>
              </a:solidFill>
              <a:effectLst/>
              <a:latin typeface="+mn-lt"/>
              <a:ea typeface="+mn-ea"/>
              <a:cs typeface="+mn-cs"/>
            </a:endParaRPr>
          </a:p>
          <a:p>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848554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2414811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This session focuses on educational and professional pathways in technology for women. It is essential to explore the integration of continuous learning with career development as a means of empowerment in the IT sector. Emphasizing the significance of connecting academic and professional growth, we aim to shed light on how women can navigate and succeed in the tech industry, overcoming challenges and leveraging opportunities for advancement.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02942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Women's representation in IT academia and industry is disproportionately low. Recent data shows that women constitute about 20% of the tech workforce, with even fewer in leadership roles. Challenges like gender bias, stereotypes, and limited role models exacerbate this disparity. Understanding and addressing these issues is vital for increasing women's participation in IT and leveraging their unique contributions to industry innovation.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499079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Creating educational pathways for women in technology involves bridging the gap between academia and industry. Integral to this are integrated internship programs, offering hands-on experience and a real-world understanding of the tech sector. These internships are pivotal for career progression and networking. Equally important is mentorship, especially from women in tech, providing invaluable guidance and insights into the industry. Additionally, facilitating networking opportunities through events and workshops is crucial for professional growth and community building.</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808925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The curriculum should align with industry needs and trends, integrating cutting-edge technologies and practical scenarios. Beyond technical skills, developing soft skills like communication and teamwork is vital. Leadership training empowers women to take on pivotal roles in tech. Exposing students to female role models and industry leaders can inspire and provide a clear vision for career advancement in tech.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248418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The European Union's initiatives, such as 'Women in Digital' and 'Digital Europe,' are instrumental in promoting gender balance in tech across Europe.</a:t>
            </a:r>
          </a:p>
          <a:p>
            <a:r>
              <a:rPr lang="en-US"/>
              <a:t>Key highlights include the collaboration between universities and tech companies, exemplified by Stanford University and Google's coding boot camps. These have significantly increased women's participation in computer science.</a:t>
            </a:r>
          </a:p>
          <a:p>
            <a:r>
              <a:rPr lang="en-US"/>
              <a:t>Oracle's commitment to diversity through Diversity and Inclusion at Oracle program has positively influenced gender balance within the company. Mentorship programs, like Microsoft's 'Women in Tech,' play a vital role in career progression and skills enhancement for female tech professionals. </a:t>
            </a:r>
          </a:p>
          <a:p>
            <a:r>
              <a:rPr lang="en-US"/>
              <a:t>Women-led tech startups are also making notable strides. Canva, co-founded by Melanie Perkins and valued at $40 billion, is a prime example of such success.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786701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a:t>In conclusion, the path to empowering women in technology lies in creating comprehensive educational and professional pathways, fostering mentorship and networking opportunities, and aligning academic curricula with industry needs. Such concerted efforts are not only essential for achieving gender equality in tech but also for leveraging the unique perspectives and skills women bring to the table, driving innovation and growth in the sector. </a:t>
            </a:r>
            <a:endParaRPr lang="hr-HR"/>
          </a:p>
          <a:p>
            <a:endParaRPr lang="hr-HR"/>
          </a:p>
          <a:p>
            <a:r>
              <a:rPr lang="en-US"/>
              <a:t>Thank you for your attention</a:t>
            </a:r>
            <a:r>
              <a:rPr lang="hr-HR" baseline="0"/>
              <a:t> !</a:t>
            </a:r>
            <a:endParaRPr lang="en-US"/>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589586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4088266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19.02.2024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19.02.2024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3260882"/>
            <a:ext cx="9144000" cy="3065815"/>
          </a:xfrm>
        </p:spPr>
        <p:txBody>
          <a:bodyPr>
            <a:normAutofit fontScale="90000"/>
          </a:bodyPr>
          <a:lstStyle/>
          <a:p>
            <a:r>
              <a:rPr lang="en-US" b="1"/>
              <a:t>O</a:t>
            </a:r>
            <a:r>
              <a:rPr lang="hr-HR" b="1"/>
              <a:t>5</a:t>
            </a:r>
            <a:r>
              <a:rPr lang="en-US" b="1"/>
              <a:t> - Increasing the inclusivity and openness of higher education</a:t>
            </a:r>
            <a:br>
              <a:rPr lang="hr-HR" b="1"/>
            </a:br>
            <a:br>
              <a:rPr lang="hr-HR" b="1"/>
            </a:br>
            <a:r>
              <a:rPr lang="hr-HR"/>
              <a:t>3- </a:t>
            </a:r>
            <a:r>
              <a:rPr lang="en-US"/>
              <a:t>Creating Pathways: Educational and Professional Development for Women in Tech</a:t>
            </a:r>
            <a:endParaRPr lang="pl-PL"/>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a:p>
          <a:p>
            <a:endParaRPr lang="hr-H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Women in the Workplace 2020</a:t>
            </a:r>
            <a:r>
              <a:rPr lang="hr-HR">
                <a:latin typeface="+mj-lt"/>
              </a:rPr>
              <a:t>,</a:t>
            </a:r>
            <a:r>
              <a:rPr lang="en-US">
                <a:latin typeface="+mj-lt"/>
              </a:rPr>
              <a:t> report by McKinsey &amp; Company and LeanIn.Org.</a:t>
            </a:r>
          </a:p>
          <a:p>
            <a:pPr marL="0" lvl="0" indent="0" algn="just">
              <a:buNone/>
            </a:pPr>
            <a:r>
              <a:rPr lang="en-US">
                <a:latin typeface="+mj-lt"/>
              </a:rPr>
              <a:t>The State of Women in Tech 2021 by TrustRadius.</a:t>
            </a:r>
            <a:endParaRPr lang="pl-PL">
              <a:latin typeface="+mj-lt"/>
            </a:endParaRPr>
          </a:p>
        </p:txBody>
      </p:sp>
    </p:spTree>
    <p:extLst>
      <p:ext uri="{BB962C8B-B14F-4D97-AF65-F5344CB8AC3E}">
        <p14:creationId xmlns:p14="http://schemas.microsoft.com/office/powerpoint/2010/main" val="1250187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Vetterl, A., &amp; Werth, L. (2019). Women in Tech: A Study on the Influence of Mentorship and Networking. Journal of Business Diversity, 19(2), 82-98.</a:t>
            </a:r>
          </a:p>
          <a:p>
            <a:pPr marL="0" lvl="0" indent="0" algn="just">
              <a:buNone/>
            </a:pPr>
            <a:r>
              <a:rPr lang="en-US">
                <a:latin typeface="+mj-lt"/>
              </a:rPr>
              <a:t>Powell, A., Bagilhole, B., &amp; Dainty, A. (2012). The Good, the Bad, and the Ugly: Women Engineering Students’ Experiences of UK Higher Education. European Journal of Engineering Education, 37(2), 145-158.</a:t>
            </a:r>
          </a:p>
          <a:p>
            <a:pPr marL="0" lvl="0" indent="0" algn="just">
              <a:buNone/>
            </a:pPr>
            <a:r>
              <a:rPr lang="en-US">
                <a:latin typeface="+mj-lt"/>
              </a:rPr>
              <a:t>Jackson, D. (2013). The Contribution of Work-Integrated Learning to Undergraduate Professional Identity Development. Higher Education, 66(4), 493-507.</a:t>
            </a:r>
            <a:endParaRPr lang="pl-PL">
              <a:latin typeface="+mj-lt"/>
            </a:endParaRPr>
          </a:p>
        </p:txBody>
      </p:sp>
    </p:spTree>
    <p:extLst>
      <p:ext uri="{BB962C8B-B14F-4D97-AF65-F5344CB8AC3E}">
        <p14:creationId xmlns:p14="http://schemas.microsoft.com/office/powerpoint/2010/main" val="2123514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endParaRPr lang="hr-HR">
              <a:latin typeface="+mj-lt"/>
            </a:endParaRPr>
          </a:p>
          <a:p>
            <a:pPr marL="0" lvl="0" indent="0" algn="just">
              <a:buNone/>
            </a:pPr>
            <a:r>
              <a:rPr lang="hr-HR">
                <a:latin typeface="+mj-lt"/>
              </a:rPr>
              <a:t>European Commission, (2021), Women in Digital Scoreboard</a:t>
            </a:r>
          </a:p>
          <a:p>
            <a:pPr marL="0" lvl="0" indent="0" algn="just">
              <a:buNone/>
            </a:pPr>
            <a:r>
              <a:rPr lang="hr-HR">
                <a:latin typeface="+mj-lt"/>
              </a:rPr>
              <a:t>Digital Europe. (2022), Promoting Gender Equality in Digital</a:t>
            </a:r>
          </a:p>
          <a:p>
            <a:pPr marL="0" lvl="0" indent="0" algn="just">
              <a:buNone/>
            </a:pPr>
            <a:r>
              <a:rPr lang="en-US">
                <a:latin typeface="+mj-lt"/>
              </a:rPr>
              <a:t>Stanford University Computer Science Department. (2022)</a:t>
            </a:r>
            <a:r>
              <a:rPr lang="hr-HR">
                <a:latin typeface="+mj-lt"/>
              </a:rPr>
              <a:t>, </a:t>
            </a:r>
            <a:r>
              <a:rPr lang="en-US">
                <a:latin typeface="+mj-lt"/>
              </a:rPr>
              <a:t>University-Industry Collaboration Report.</a:t>
            </a:r>
            <a:endParaRPr lang="hr-HR">
              <a:latin typeface="+mj-lt"/>
            </a:endParaRPr>
          </a:p>
          <a:p>
            <a:pPr marL="0" lvl="0" indent="0" algn="just">
              <a:buNone/>
            </a:pPr>
            <a:r>
              <a:rPr lang="en-US">
                <a:latin typeface="+mj-lt"/>
              </a:rPr>
              <a:t>Oracle</a:t>
            </a:r>
            <a:r>
              <a:rPr lang="hr-HR">
                <a:latin typeface="+mj-lt"/>
              </a:rPr>
              <a:t>, </a:t>
            </a:r>
            <a:r>
              <a:rPr lang="en-US">
                <a:latin typeface="+mj-lt"/>
              </a:rPr>
              <a:t>(2022)</a:t>
            </a:r>
            <a:r>
              <a:rPr lang="hr-HR">
                <a:latin typeface="+mj-lt"/>
              </a:rPr>
              <a:t>, </a:t>
            </a:r>
            <a:r>
              <a:rPr lang="en-US">
                <a:latin typeface="+mj-lt"/>
              </a:rPr>
              <a:t>Diversity and Inclusion at Oracle</a:t>
            </a:r>
            <a:endParaRPr lang="hr-HR">
              <a:latin typeface="+mj-lt"/>
            </a:endParaRPr>
          </a:p>
          <a:p>
            <a:pPr marL="0" lvl="0" indent="0" algn="just">
              <a:buNone/>
            </a:pPr>
            <a:r>
              <a:rPr lang="en-US">
                <a:latin typeface="+mj-lt"/>
              </a:rPr>
              <a:t>Microsoft</a:t>
            </a:r>
            <a:r>
              <a:rPr lang="hr-HR">
                <a:latin typeface="+mj-lt"/>
              </a:rPr>
              <a:t>, </a:t>
            </a:r>
            <a:r>
              <a:rPr lang="en-US">
                <a:latin typeface="+mj-lt"/>
              </a:rPr>
              <a:t>(2021)</a:t>
            </a:r>
            <a:r>
              <a:rPr lang="hr-HR">
                <a:latin typeface="+mj-lt"/>
              </a:rPr>
              <a:t>, </a:t>
            </a:r>
            <a:r>
              <a:rPr lang="en-US">
                <a:latin typeface="+mj-lt"/>
              </a:rPr>
              <a:t>Women in Tech: Mentorship Program Outcomes.</a:t>
            </a:r>
          </a:p>
          <a:p>
            <a:pPr marL="0" lvl="0" indent="0" algn="just">
              <a:buNone/>
            </a:pPr>
            <a:r>
              <a:rPr lang="en-US">
                <a:latin typeface="+mj-lt"/>
              </a:rPr>
              <a:t>Forbes</a:t>
            </a:r>
            <a:r>
              <a:rPr lang="hr-HR">
                <a:latin typeface="+mj-lt"/>
              </a:rPr>
              <a:t>, </a:t>
            </a:r>
            <a:r>
              <a:rPr lang="en-US">
                <a:latin typeface="+mj-lt"/>
              </a:rPr>
              <a:t>(2021)</a:t>
            </a:r>
            <a:r>
              <a:rPr lang="hr-HR">
                <a:latin typeface="+mj-lt"/>
              </a:rPr>
              <a:t>, </a:t>
            </a:r>
            <a:r>
              <a:rPr lang="en-US">
                <a:latin typeface="+mj-lt"/>
              </a:rPr>
              <a:t>Canva’s Journey to a $40 Billion Valuation.</a:t>
            </a:r>
            <a:endParaRPr lang="hr-HR">
              <a:latin typeface="+mj-lt"/>
            </a:endParaRPr>
          </a:p>
        </p:txBody>
      </p:sp>
    </p:spTree>
    <p:extLst>
      <p:ext uri="{BB962C8B-B14F-4D97-AF65-F5344CB8AC3E}">
        <p14:creationId xmlns:p14="http://schemas.microsoft.com/office/powerpoint/2010/main" val="3110878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a:t>I</a:t>
            </a:r>
            <a:r>
              <a:rPr lang="en-US" b="1"/>
              <a:t>ntroduction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lgn="just"/>
            <a:r>
              <a:rPr lang="en-US" sz="3600">
                <a:latin typeface="+mj-lt"/>
              </a:rPr>
              <a:t>This </a:t>
            </a:r>
            <a:r>
              <a:rPr lang="hr-HR" sz="3600">
                <a:latin typeface="+mj-lt"/>
              </a:rPr>
              <a:t>webinar</a:t>
            </a:r>
            <a:r>
              <a:rPr lang="en-US" sz="3600">
                <a:latin typeface="+mj-lt"/>
              </a:rPr>
              <a:t> was developed as a result of the Erasmus+ project </a:t>
            </a:r>
            <a:r>
              <a:rPr lang="en-US" sz="3600" err="1">
                <a:latin typeface="+mj-lt"/>
              </a:rPr>
              <a:t>CodeIn</a:t>
            </a:r>
            <a:r>
              <a:rPr lang="hr-HR" sz="3600">
                <a:latin typeface="+mj-lt"/>
              </a:rPr>
              <a:t> (</a:t>
            </a:r>
            <a:r>
              <a:rPr lang="en-US" sz="3600" i="1">
                <a:latin typeface="+mj-lt"/>
              </a:rPr>
              <a:t>Cloud </a:t>
            </a:r>
            <a:r>
              <a:rPr lang="en-US" sz="3600" i="1" err="1">
                <a:latin typeface="+mj-lt"/>
              </a:rPr>
              <a:t>cOmputing</a:t>
            </a:r>
            <a:r>
              <a:rPr lang="en-US" sz="3600" i="1">
                <a:latin typeface="+mj-lt"/>
              </a:rPr>
              <a:t> for Digital Education </a:t>
            </a:r>
            <a:r>
              <a:rPr lang="en-US" sz="3600" i="1" err="1">
                <a:latin typeface="+mj-lt"/>
              </a:rPr>
              <a:t>INnovation</a:t>
            </a:r>
            <a:r>
              <a:rPr lang="hr-HR" sz="3600">
                <a:latin typeface="+mj-lt"/>
              </a:rPr>
              <a:t>)</a:t>
            </a:r>
          </a:p>
          <a:p>
            <a:pPr lvl="0" algn="just"/>
            <a:r>
              <a:rPr lang="en-US" sz="3600">
                <a:latin typeface="+mj-lt"/>
              </a:rPr>
              <a:t>Engage with us, learn from the shared experiences, and be part of the conversation that shapes the future of education in the digital age.</a:t>
            </a:r>
          </a:p>
          <a:p>
            <a:pPr lvl="0"/>
            <a:endParaRPr lang="hr-HR" sz="3600">
              <a:latin typeface="+mj-lt"/>
            </a:endParaRPr>
          </a:p>
          <a:p>
            <a:pPr lvl="0"/>
            <a:endParaRPr lang="pl-PL">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Building Bridges: Pathways for Women in Tech</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83061" cy="5263347"/>
          </a:xfrm>
        </p:spPr>
        <p:txBody>
          <a:bodyPr>
            <a:normAutofit fontScale="92500" lnSpcReduction="20000"/>
          </a:bodyPr>
          <a:lstStyle/>
          <a:p>
            <a:pPr lvl="0" algn="just"/>
            <a:r>
              <a:rPr lang="en-US" sz="3600">
                <a:latin typeface="+mj-lt"/>
              </a:rPr>
              <a:t>Integration of Learning and Career Development: Highlighting the empowerment of women in IT through continuous learning and career progression.</a:t>
            </a:r>
          </a:p>
          <a:p>
            <a:pPr lvl="0" algn="just"/>
            <a:r>
              <a:rPr lang="en-US" sz="3600">
                <a:latin typeface="+mj-lt"/>
              </a:rPr>
              <a:t>Connecting Academics and Professional Growth: Emphasizing the importance of blending educational achievements with practical career opportunities.</a:t>
            </a:r>
          </a:p>
          <a:p>
            <a:pPr lvl="0" algn="just"/>
            <a:r>
              <a:rPr lang="en-US" sz="3600">
                <a:latin typeface="+mj-lt"/>
              </a:rPr>
              <a:t>Navigating Challenges in Tech: Addressing the unique challenges women face in the tech industry and strategies to overcome them.</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29650" y="2152650"/>
            <a:ext cx="3162300" cy="3162300"/>
          </a:xfrm>
          <a:prstGeom prst="rect">
            <a:avLst/>
          </a:prstGeom>
        </p:spPr>
      </p:pic>
    </p:spTree>
    <p:extLst>
      <p:ext uri="{BB962C8B-B14F-4D97-AF65-F5344CB8AC3E}">
        <p14:creationId xmlns:p14="http://schemas.microsoft.com/office/powerpoint/2010/main" val="46707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Women in Tech: Where We Stand Today</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lnSpcReduction="10000"/>
          </a:bodyPr>
          <a:lstStyle/>
          <a:p>
            <a:pPr lvl="0" algn="just"/>
            <a:r>
              <a:rPr lang="en-US" sz="3600">
                <a:latin typeface="+mj-lt"/>
              </a:rPr>
              <a:t>Representation of Women in IT: Women form roughly 20% of the tech workforce; underrepresentation is more evident in leadership positions.</a:t>
            </a:r>
          </a:p>
          <a:p>
            <a:pPr lvl="0" algn="just"/>
            <a:r>
              <a:rPr lang="en-US" sz="3600">
                <a:latin typeface="+mj-lt"/>
              </a:rPr>
              <a:t>Key Challenges: Gender bias, stereotypes, and a scarcity of female mentors.</a:t>
            </a:r>
          </a:p>
          <a:p>
            <a:pPr lvl="0" algn="just"/>
            <a:r>
              <a:rPr lang="en-US" sz="3600">
                <a:latin typeface="+mj-lt"/>
              </a:rPr>
              <a:t>Necessity for Change: Essential to develop strategies enhancing women's involvement and growth in the tech sector.</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3475" y="2381250"/>
            <a:ext cx="2952749" cy="2952749"/>
          </a:xfrm>
          <a:prstGeom prst="rect">
            <a:avLst/>
          </a:prstGeom>
        </p:spPr>
      </p:pic>
    </p:spTree>
    <p:extLst>
      <p:ext uri="{BB962C8B-B14F-4D97-AF65-F5344CB8AC3E}">
        <p14:creationId xmlns:p14="http://schemas.microsoft.com/office/powerpoint/2010/main" val="22184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Designing Educational Pathways for Women in Tech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6942082" cy="5263347"/>
          </a:xfrm>
        </p:spPr>
        <p:txBody>
          <a:bodyPr vert="horz" lIns="91440" tIns="45720" rIns="91440" bIns="45720" rtlCol="0" anchor="t">
            <a:normAutofit/>
          </a:bodyPr>
          <a:lstStyle/>
          <a:p>
            <a:pPr algn="just"/>
            <a:r>
              <a:rPr lang="en-US" sz="3600" dirty="0">
                <a:latin typeface="+mj-lt"/>
              </a:rPr>
              <a:t>Integrated internship programs for practical industry experience.</a:t>
            </a:r>
          </a:p>
          <a:p>
            <a:pPr lvl="0" algn="just"/>
            <a:r>
              <a:rPr lang="en-US" sz="3600" dirty="0">
                <a:latin typeface="+mj-lt"/>
              </a:rPr>
              <a:t>Mentorship from successful women in tech for guidance and support.</a:t>
            </a:r>
            <a:endParaRPr lang="en-US" sz="3600" dirty="0">
              <a:latin typeface="+mj-lt"/>
              <a:ea typeface="Calibri Light"/>
              <a:cs typeface="Calibri Light"/>
            </a:endParaRPr>
          </a:p>
          <a:p>
            <a:pPr lvl="0" algn="just"/>
            <a:r>
              <a:rPr lang="en-US" sz="3600" dirty="0">
                <a:latin typeface="+mj-lt"/>
              </a:rPr>
              <a:t>Networking opportunities for professional connections and knowledge exchange.</a:t>
            </a:r>
            <a:endParaRPr lang="pl-PL" dirty="0">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6775" y="2306509"/>
            <a:ext cx="3048000" cy="3048000"/>
          </a:xfrm>
          <a:prstGeom prst="rect">
            <a:avLst/>
          </a:prstGeom>
        </p:spPr>
      </p:pic>
    </p:spTree>
    <p:extLst>
      <p:ext uri="{BB962C8B-B14F-4D97-AF65-F5344CB8AC3E}">
        <p14:creationId xmlns:p14="http://schemas.microsoft.com/office/powerpoint/2010/main" val="333331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Designing Educational Pathways for Women in Tech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6580132" cy="5263347"/>
          </a:xfrm>
        </p:spPr>
        <p:txBody>
          <a:bodyPr>
            <a:normAutofit/>
          </a:bodyPr>
          <a:lstStyle/>
          <a:p>
            <a:pPr lvl="0" algn="just"/>
            <a:r>
              <a:rPr lang="en-US" sz="3600">
                <a:latin typeface="+mj-lt"/>
              </a:rPr>
              <a:t>Curriculum development aligned with industry needs and trends.</a:t>
            </a:r>
          </a:p>
          <a:p>
            <a:pPr lvl="0" algn="just"/>
            <a:r>
              <a:rPr lang="en-US" sz="3600">
                <a:latin typeface="+mj-lt"/>
              </a:rPr>
              <a:t>Emphasis on soft skill development alongside technical skills.</a:t>
            </a:r>
          </a:p>
          <a:p>
            <a:pPr lvl="0" algn="just"/>
            <a:r>
              <a:rPr lang="en-US" sz="3600">
                <a:latin typeface="+mj-lt"/>
              </a:rPr>
              <a:t>Leadership training and exposure to female role models in tech</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6775" y="2306509"/>
            <a:ext cx="3048000" cy="3048000"/>
          </a:xfrm>
          <a:prstGeom prst="rect">
            <a:avLst/>
          </a:prstGeom>
        </p:spPr>
      </p:pic>
    </p:spTree>
    <p:extLst>
      <p:ext uri="{BB962C8B-B14F-4D97-AF65-F5344CB8AC3E}">
        <p14:creationId xmlns:p14="http://schemas.microsoft.com/office/powerpoint/2010/main" val="1131230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Success Stories in Women's Tech Pathways</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fontScale="92500" lnSpcReduction="20000"/>
          </a:bodyPr>
          <a:lstStyle/>
          <a:p>
            <a:pPr lvl="0" algn="just"/>
            <a:r>
              <a:rPr lang="en-US" sz="3600">
                <a:latin typeface="+mj-lt"/>
              </a:rPr>
              <a:t>EU Initiatives: Programs like 'Women in Digital' enhance female representation in tech.</a:t>
            </a:r>
          </a:p>
          <a:p>
            <a:pPr lvl="0" algn="just"/>
            <a:r>
              <a:rPr lang="en-US" sz="3600">
                <a:latin typeface="+mj-lt"/>
              </a:rPr>
              <a:t>University-Industry Partnerships: Stanford and Google's boot camps boost women's enrollment in tech.</a:t>
            </a:r>
          </a:p>
          <a:p>
            <a:pPr lvl="0" algn="just"/>
            <a:r>
              <a:rPr lang="en-US" sz="3600">
                <a:latin typeface="+mj-lt"/>
              </a:rPr>
              <a:t>Mentorship Programs: Microsoft</a:t>
            </a:r>
            <a:r>
              <a:rPr lang="hr-HR" sz="3600">
                <a:latin typeface="+mj-lt"/>
              </a:rPr>
              <a:t> - Women in Tech, Oracle- Diversity and Inclusion. </a:t>
            </a:r>
            <a:endParaRPr lang="en-US" sz="3600">
              <a:latin typeface="+mj-lt"/>
            </a:endParaRPr>
          </a:p>
          <a:p>
            <a:pPr lvl="0" algn="just"/>
            <a:r>
              <a:rPr lang="en-US" sz="3600">
                <a:latin typeface="+mj-lt"/>
              </a:rPr>
              <a:t>Women-led Startups: Canva demonstrates the success of female-led tech companies.</a:t>
            </a:r>
          </a:p>
          <a:p>
            <a:pPr lvl="0" algn="just"/>
            <a:r>
              <a:rPr lang="en-US" sz="3600">
                <a:latin typeface="+mj-lt"/>
              </a:rPr>
              <a:t>Corporate Commitment: Oracle's diversity efforts improve gender balance.</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86801" y="2447925"/>
            <a:ext cx="2666999" cy="2666999"/>
          </a:xfrm>
          <a:prstGeom prst="rect">
            <a:avLst/>
          </a:prstGeom>
        </p:spPr>
      </p:pic>
    </p:spTree>
    <p:extLst>
      <p:ext uri="{BB962C8B-B14F-4D97-AF65-F5344CB8AC3E}">
        <p14:creationId xmlns:p14="http://schemas.microsoft.com/office/powerpoint/2010/main" val="2907789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hr-HR" b="1"/>
              <a:t>Conclusion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fontScale="92500" lnSpcReduction="20000"/>
          </a:bodyPr>
          <a:lstStyle/>
          <a:p>
            <a:pPr lvl="0" algn="just"/>
            <a:r>
              <a:rPr lang="en-US" sz="3600">
                <a:latin typeface="+mj-lt"/>
              </a:rPr>
              <a:t>Comprehensive Pathways: Develop educational and professional programs specifically for women in tech.</a:t>
            </a:r>
          </a:p>
          <a:p>
            <a:pPr lvl="0" algn="just"/>
            <a:r>
              <a:rPr lang="en-US" sz="3600">
                <a:latin typeface="+mj-lt"/>
              </a:rPr>
              <a:t>Mentorship and Networking: Foster mentorship programs and networking opportunities to support career advancement.</a:t>
            </a:r>
          </a:p>
          <a:p>
            <a:pPr lvl="0" algn="just"/>
            <a:r>
              <a:rPr lang="en-US" sz="3600">
                <a:latin typeface="+mj-lt"/>
              </a:rPr>
              <a:t>Curriculum-Industry Alignment: Align academic curricula with the evolving needs of the tech industry.</a:t>
            </a:r>
          </a:p>
          <a:p>
            <a:pPr lvl="0" algn="just"/>
            <a:r>
              <a:rPr lang="en-US" sz="3600">
                <a:latin typeface="+mj-lt"/>
              </a:rPr>
              <a:t>Gender Equality in Tech: Focus on initiatives to achieve gender balance in the tech workforce.</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3475" y="2333625"/>
            <a:ext cx="2828925" cy="2828925"/>
          </a:xfrm>
          <a:prstGeom prst="rect">
            <a:avLst/>
          </a:prstGeom>
        </p:spPr>
      </p:pic>
    </p:spTree>
    <p:extLst>
      <p:ext uri="{BB962C8B-B14F-4D97-AF65-F5344CB8AC3E}">
        <p14:creationId xmlns:p14="http://schemas.microsoft.com/office/powerpoint/2010/main" val="246245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a:t>S</a:t>
            </a:r>
            <a:r>
              <a:rPr lang="en-US" b="1" err="1"/>
              <a:t>tudy</a:t>
            </a:r>
            <a:r>
              <a:rPr lang="en-US" b="1"/>
              <a:t> 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Hewlett, S. A., Marshall, M., &amp; Sherbin, L. (2011). How Diversity Can Drive Innovation. Harvard Business Review. Harvard Business Review</a:t>
            </a:r>
          </a:p>
          <a:p>
            <a:pPr marL="0" lvl="0" indent="0" algn="just">
              <a:buNone/>
            </a:pPr>
            <a:endParaRPr lang="en-US">
              <a:latin typeface="+mj-lt"/>
            </a:endParaRPr>
          </a:p>
          <a:p>
            <a:pPr marL="0" lvl="0" indent="0" algn="just">
              <a:buNone/>
            </a:pPr>
            <a:r>
              <a:rPr lang="en-US">
                <a:latin typeface="+mj-lt"/>
              </a:rPr>
              <a:t>Ashcraft, C., McLain, B., &amp; Eger, E. (2016). Women in Tech: The Facts. National Center for Women &amp; Information Technology. NCWIT</a:t>
            </a:r>
          </a:p>
          <a:p>
            <a:pPr marL="0" lvl="0" indent="0" algn="just">
              <a:buNone/>
            </a:pPr>
            <a:endParaRPr lang="en-US">
              <a:latin typeface="+mj-lt"/>
            </a:endParaRPr>
          </a:p>
          <a:p>
            <a:pPr marL="0" lvl="0" indent="0" algn="just">
              <a:buNone/>
            </a:pPr>
            <a:r>
              <a:rPr lang="en-US">
                <a:latin typeface="+mj-lt"/>
              </a:rPr>
              <a:t>Bohnet, I. (2016). What Works: Gender Equality by Design. Harvard University Press. Harvard University Press</a:t>
            </a:r>
            <a:endParaRPr lang="hr-HR">
              <a:latin typeface="+mj-lt"/>
            </a:endParaRPr>
          </a:p>
          <a:p>
            <a:pPr marL="0" lvl="0" indent="0" algn="just">
              <a:buNone/>
            </a:pPr>
            <a:endParaRPr lang="pl-PL">
              <a:latin typeface="+mj-lt"/>
            </a:endParaRPr>
          </a:p>
        </p:txBody>
      </p:sp>
    </p:spTree>
    <p:extLst>
      <p:ext uri="{BB962C8B-B14F-4D97-AF65-F5344CB8AC3E}">
        <p14:creationId xmlns:p14="http://schemas.microsoft.com/office/powerpoint/2010/main" val="3801820129"/>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FAFC4393578E54EA6D196651228CF09" ma:contentTypeVersion="18" ma:contentTypeDescription="Stvaranje novog dokumenta." ma:contentTypeScope="" ma:versionID="c136ec4f49537dd65bc8dbd6cc87e271">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885a168c36a5d9d773bf0cef3a4babe7"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Oznake slika"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7CDF13C-A269-4B90-ACE0-075330445F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3.xml><?xml version="1.0" encoding="utf-8"?>
<ds:datastoreItem xmlns:ds="http://schemas.openxmlformats.org/officeDocument/2006/customXml" ds:itemID="{E3571E05-42F9-432B-A062-0970F6412D8E}">
  <ds:schemaRef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9ddf7ba3-e48b-4174-a29c-2a175c523237"/>
    <ds:schemaRef ds:uri="http://schemas.microsoft.com/office/2006/metadata/propertie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2851</TotalTime>
  <Words>1339</Words>
  <Application>Microsoft Office PowerPoint</Application>
  <PresentationFormat>Široki zaslon</PresentationFormat>
  <Paragraphs>75</Paragraphs>
  <Slides>12</Slides>
  <Notes>11</Notes>
  <HiddenSlides>0</HiddenSlides>
  <MMClips>0</MMClips>
  <ScaleCrop>false</ScaleCrop>
  <HeadingPairs>
    <vt:vector size="4" baseType="variant">
      <vt:variant>
        <vt:lpstr>Tema</vt:lpstr>
      </vt:variant>
      <vt:variant>
        <vt:i4>1</vt:i4>
      </vt:variant>
      <vt:variant>
        <vt:lpstr>Naslovi slajdova</vt:lpstr>
      </vt:variant>
      <vt:variant>
        <vt:i4>12</vt:i4>
      </vt:variant>
    </vt:vector>
  </HeadingPairs>
  <TitlesOfParts>
    <vt:vector size="13" baseType="lpstr">
      <vt:lpstr>Motyw pakietu Office</vt:lpstr>
      <vt:lpstr>O5 - Increasing the inclusivity and openness of higher education  3- Creating Pathways: Educational and Professional Development for Women in Tech</vt:lpstr>
      <vt:lpstr>Introduction</vt:lpstr>
      <vt:lpstr>Building Bridges: Pathways for Women in Tech</vt:lpstr>
      <vt:lpstr>Women in Tech: Where We Stand Today</vt:lpstr>
      <vt:lpstr>Designing Educational Pathways for Women in Tech </vt:lpstr>
      <vt:lpstr>Designing Educational Pathways for Women in Tech </vt:lpstr>
      <vt:lpstr>Success Stories in Women's Tech Pathways</vt:lpstr>
      <vt:lpstr>Conclusion</vt:lpstr>
      <vt:lpstr>Study and review the following online resources</vt:lpstr>
      <vt:lpstr>Study and review the following online resources</vt:lpstr>
      <vt:lpstr>Study and review the following online resources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173</cp:revision>
  <dcterms:created xsi:type="dcterms:W3CDTF">2021-12-08T08:56:03Z</dcterms:created>
  <dcterms:modified xsi:type="dcterms:W3CDTF">2024-02-19T21:47:29Z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y fmtid="{D5CDD505-2E9C-101B-9397-08002B2CF9AE}" pid="3" name="MediaServiceImageTags">
    <vt:lpwstr/>
  </property>
</Properties>
</file>