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57" r:id="rId6"/>
    <p:sldId id="278" r:id="rId7"/>
    <p:sldId id="279" r:id="rId8"/>
    <p:sldId id="280" r:id="rId9"/>
    <p:sldId id="285" r:id="rId10"/>
    <p:sldId id="281" r:id="rId11"/>
    <p:sldId id="282" r:id="rId12"/>
    <p:sldId id="283" r:id="rId13"/>
    <p:sldId id="277" r:id="rId14"/>
    <p:sldId id="284" r:id="rId15"/>
    <p:sldId id="286"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135" autoAdjust="0"/>
  </p:normalViewPr>
  <p:slideViewPr>
    <p:cSldViewPr snapToGrid="0">
      <p:cViewPr varScale="1">
        <p:scale>
          <a:sx n="100" d="100"/>
          <a:sy n="100" d="100"/>
        </p:scale>
        <p:origin x="9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28.11.2023.</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smtClean="0">
                <a:solidFill>
                  <a:schemeClr val="tx1"/>
                </a:solidFill>
                <a:effectLst/>
                <a:latin typeface="+mn-lt"/>
                <a:ea typeface="+mn-ea"/>
                <a:cs typeface="+mn-cs"/>
              </a:rPr>
              <a:t>Welcome to our webinar series about pedagogical strategy for women in IT. This series has been developed as part of the Erasmus+ project 'CodeIn,' short for 'Cloud cOmputing for Digital Education INnovation.' Through this initiative, we aim to delve into the exciting world of cloud computing and its transformative impact on education. We will cover six diverse and </a:t>
            </a:r>
            <a:r>
              <a:rPr lang="hr-HR" sz="1200" kern="1200" smtClean="0">
                <a:solidFill>
                  <a:schemeClr val="tx1"/>
                </a:solidFill>
                <a:effectLst/>
                <a:latin typeface="+mn-lt"/>
                <a:ea typeface="+mn-ea"/>
                <a:cs typeface="+mn-cs"/>
              </a:rPr>
              <a:t>interesting </a:t>
            </a:r>
            <a:r>
              <a:rPr lang="en-US" sz="1200" kern="1200" smtClean="0">
                <a:solidFill>
                  <a:schemeClr val="tx1"/>
                </a:solidFill>
                <a:effectLst/>
                <a:latin typeface="+mn-lt"/>
                <a:ea typeface="+mn-ea"/>
                <a:cs typeface="+mn-cs"/>
              </a:rPr>
              <a:t> topics in our journey through this series. Engage with us, learn from the shared experiences, and be part of the conversation that shapes the future of education in the digital age.</a:t>
            </a:r>
            <a:endParaRPr lang="hr-HR" sz="1200" kern="1200" smtClean="0">
              <a:solidFill>
                <a:schemeClr val="tx1"/>
              </a:solidFill>
              <a:effectLst/>
              <a:latin typeface="+mn-lt"/>
              <a:ea typeface="+mn-ea"/>
              <a:cs typeface="+mn-cs"/>
            </a:endParaRPr>
          </a:p>
          <a:p>
            <a:endParaRPr lang="hr-HR"/>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4243994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401194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This webinar focuses on enhancing women's participation in the IT sector through effective education policies. These policies, including gender-sensitive curricula and targeted support programs like scholarships and mentorships, are crucial for creating an inclusive IT education environment for women. We will highlight successful case studies where such policies have increased female IT involvement. This exploration aims to provide actionable insights into how education policies can be strategically designed to empower women in the IT field.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102942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Education policies are crucial in shaping IT education for women. By influencing curriculum design and resource allocation, they can create an enabling environment for women in IT. Policies should integrate gender-sensitive curricula, acknowledging and countering gender biases, and include diverse role models to challenge stereotypes. Allocating resources for female-centric educational tools, scholarships, and mentorship programs is essential to support women’s participation in IT. Additionally, policies must address systemic barriers like gender bias and lack of representation, ensuring equal opportunities and fostering a diverse and inclusive field. Emphasizing diversity in IT supports women and enriches the field with varied perspectives, driving innovation.</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499079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Gender quotas in IT organizations ensure a minimum representation of women, fostering diversity and role models. Tailored scholarship programs for women in IT reduce entry barriers, provide financial aid, and encourage female participation. Funding for women-centric IT initiatives like mentorship and professional development programs support and empower women in the field. These policies aim to increase female enrollment and retention in IT, altering the sector's gender dynamics.</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808925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These policies lead to a more diverse IT workforce, driving innovation and varied perspectives. They contribute to long-term cultural and structural changes in IT education and industry, breaking gender biases and stereotypes. This evolution towards gender balance in IT is crucial for sector-wide creativity, problem-solving, and growth.</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2965362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Policies like the EU's "Women in Digital" strategy and the US NSF's ADVANCE initiative have significantly boosted women's participation in IT. These policies have led to more women in tech roles, diverse work environments, and increased representation in leadership positions. Feedback indicates improved opportunities and support for women in IT.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385104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mtClean="0"/>
              <a:t>In IT education and technology policy-making, practitioners encounter distinct challenges and opportunities. Key challenges include resistance from institutions, often due to a reluctance to change established systems, budget constraints limiting technological adoption, and the complex task of balancing inclusivity with quality in IT education. </a:t>
            </a:r>
          </a:p>
          <a:p>
            <a:r>
              <a:rPr lang="en-US" smtClean="0"/>
              <a:t>However, these challenges present unique opportunities. The need to overcome resistance and budget limitations can foster innovative approaches in education delivery, such as online learning platforms. Additionally, these challenges can catalyze the expansion of IT education, embracing emerging technologies and interdisciplinary studies, making the curriculum more relevant and comprehensive.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786701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In conclusion, education policies are critical in enhancing women's participation in the IT sector. By integrating gender-sensitive curricula, offering targeted support programs, and addressing systemic barriers, these policies aim to create an inclusive and diverse IT education environment. The successful implementation of these policies fosters diversity and innovation in the IT field and contributes to long-term cultural and structural changes, breaking gender biases and stereotypes. Additionally, overcoming challenges in policy-making can lead to innovative education delivery methods, broadening the scope and impact of IT education.</a:t>
            </a:r>
            <a:r>
              <a:rPr lang="hr-HR" smtClean="0"/>
              <a:t> </a:t>
            </a:r>
            <a:endParaRPr lang="hr-HR"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hr-HR"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Thank </a:t>
            </a:r>
            <a:r>
              <a:rPr lang="en-US" smtClean="0"/>
              <a:t>you for your </a:t>
            </a:r>
            <a:r>
              <a:rPr lang="en-US" smtClean="0"/>
              <a:t>attention</a:t>
            </a:r>
            <a:r>
              <a:rPr lang="hr-HR" smtClean="0"/>
              <a:t> !</a:t>
            </a:r>
            <a:endParaRPr lang="en-US" smtClean="0"/>
          </a:p>
          <a:p>
            <a:endParaRPr lang="en-US"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589586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200" kern="120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1718706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28.11.2023</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28.11.2023</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524000" y="2746532"/>
            <a:ext cx="9144000" cy="3065815"/>
          </a:xfrm>
        </p:spPr>
        <p:txBody>
          <a:bodyPr>
            <a:normAutofit fontScale="90000"/>
          </a:bodyPr>
          <a:lstStyle/>
          <a:p>
            <a:r>
              <a:rPr lang="en-US" b="1" smtClean="0"/>
              <a:t>O</a:t>
            </a:r>
            <a:r>
              <a:rPr lang="hr-HR" b="1" smtClean="0"/>
              <a:t>5</a:t>
            </a:r>
            <a:r>
              <a:rPr lang="en-US" b="1" smtClean="0"/>
              <a:t> </a:t>
            </a:r>
            <a:r>
              <a:rPr lang="en-US" b="1"/>
              <a:t>- Increasing the inclusivity and openness of higher education</a:t>
            </a:r>
            <a:r>
              <a:rPr lang="hr-HR" b="1" smtClean="0"/>
              <a:t/>
            </a:r>
            <a:br>
              <a:rPr lang="hr-HR" b="1" smtClean="0"/>
            </a:br>
            <a:r>
              <a:rPr lang="hr-HR" b="1" smtClean="0"/>
              <a:t/>
            </a:r>
            <a:br>
              <a:rPr lang="hr-HR" b="1" smtClean="0"/>
            </a:br>
            <a:r>
              <a:rPr lang="en-US" smtClean="0"/>
              <a:t>2</a:t>
            </a:r>
            <a:r>
              <a:rPr lang="en-US"/>
              <a:t>.	Policy and Progress: Advancing Women in IT Through Education Policy</a:t>
            </a:r>
            <a:endParaRPr lang="pl-PL"/>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smtClean="0"/>
          </a:p>
          <a:p>
            <a:endParaRPr lang="hr-HR"/>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smtClean="0"/>
              <a:t>S</a:t>
            </a:r>
            <a:r>
              <a:rPr lang="en-US" b="1" err="1" smtClean="0"/>
              <a:t>tudy</a:t>
            </a:r>
            <a:r>
              <a:rPr lang="en-US" b="1" smtClean="0"/>
              <a:t> </a:t>
            </a:r>
            <a:r>
              <a:rPr lang="en-US" b="1"/>
              <a:t>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Hill, C., Corbett, C., &amp; St. Rose, A. (2010). Why so few? Women in science, technology, engineering, and mathematics. AAUW.</a:t>
            </a:r>
          </a:p>
          <a:p>
            <a:pPr marL="0" lvl="0" indent="0" algn="just">
              <a:buNone/>
            </a:pPr>
            <a:r>
              <a:rPr lang="en-US">
                <a:latin typeface="+mj-lt"/>
              </a:rPr>
              <a:t>UNESCO. (2017). Cracking the code: Girls' and women's education in science, technology, engineering and mathematics (STEM).</a:t>
            </a:r>
          </a:p>
          <a:p>
            <a:pPr marL="0" lvl="0" indent="0" algn="just">
              <a:buNone/>
            </a:pPr>
            <a:r>
              <a:rPr lang="en-US">
                <a:latin typeface="+mj-lt"/>
              </a:rPr>
              <a:t>Moss-Racusin, C. A., Dovidio, J. F., Brescoll, V. L., Graham, M. J., &amp; Handelsman, J. (2012). Science faculty’s subtle gender biases favor male students. Proceedings of the National Academy of Sciences, 109(41), 16474-16479.</a:t>
            </a:r>
          </a:p>
          <a:p>
            <a:pPr marL="0" lvl="0" indent="0" algn="just">
              <a:buNone/>
            </a:pPr>
            <a:r>
              <a:rPr lang="en-US">
                <a:latin typeface="+mj-lt"/>
              </a:rPr>
              <a:t>World Bank. (2018). World Development Report 2018: Learning to Realize Education's Promise.</a:t>
            </a:r>
            <a:endParaRPr lang="hr-HR" smtClean="0">
              <a:latin typeface="+mj-lt"/>
            </a:endParaRPr>
          </a:p>
          <a:p>
            <a:pPr marL="0" lvl="0" indent="0" algn="just">
              <a:buNone/>
            </a:pPr>
            <a:endParaRPr lang="pl-PL">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smtClean="0"/>
              <a:t>S</a:t>
            </a:r>
            <a:r>
              <a:rPr lang="en-US" b="1" err="1" smtClean="0"/>
              <a:t>tudy</a:t>
            </a:r>
            <a:r>
              <a:rPr lang="en-US" b="1" smtClean="0"/>
              <a:t> </a:t>
            </a:r>
            <a:r>
              <a:rPr lang="en-US" b="1"/>
              <a:t>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a:bodyPr>
          <a:lstStyle/>
          <a:p>
            <a:pPr marL="0" lvl="0" indent="0" algn="just">
              <a:buNone/>
            </a:pPr>
            <a:r>
              <a:rPr lang="en-US">
                <a:latin typeface="+mj-lt"/>
              </a:rPr>
              <a:t>Joyce, M., &amp; Cartwright, H. (2021). Gender Diversity in the Tech Industry: The Critical Role of Scholarships and Corporate Policies. Journal of Technology Management, 15(2), 45-59.</a:t>
            </a:r>
          </a:p>
          <a:p>
            <a:pPr marL="0" lvl="0" indent="0" algn="just">
              <a:buNone/>
            </a:pPr>
            <a:r>
              <a:rPr lang="en-US">
                <a:latin typeface="+mj-lt"/>
              </a:rPr>
              <a:t>Singh, A., &amp; Singh, R. (2020). Impact of Gender Quotas on Organizational Diversity: A Study in IT Sector. Business and Society Review, 125(3), 377-395.</a:t>
            </a:r>
          </a:p>
          <a:p>
            <a:pPr marL="0" lvl="0" indent="0" algn="just">
              <a:buNone/>
            </a:pPr>
            <a:r>
              <a:rPr lang="en-US">
                <a:latin typeface="+mj-lt"/>
              </a:rPr>
              <a:t>Thomas, K., &amp; Peterson, M. (2019). Empowering Women in IT: Funding and Networking Initiatives. Women in Tech Journal, 11(4), 201-217.</a:t>
            </a:r>
            <a:endParaRPr lang="pl-PL">
              <a:latin typeface="+mj-lt"/>
            </a:endParaRPr>
          </a:p>
        </p:txBody>
      </p:sp>
    </p:spTree>
    <p:extLst>
      <p:ext uri="{BB962C8B-B14F-4D97-AF65-F5344CB8AC3E}">
        <p14:creationId xmlns:p14="http://schemas.microsoft.com/office/powerpoint/2010/main" val="3280873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smtClean="0"/>
              <a:t>S</a:t>
            </a:r>
            <a:r>
              <a:rPr lang="en-US" b="1" err="1" smtClean="0"/>
              <a:t>tudy</a:t>
            </a:r>
            <a:r>
              <a:rPr lang="en-US" b="1" smtClean="0"/>
              <a:t> </a:t>
            </a:r>
            <a:r>
              <a:rPr lang="en-US" b="1"/>
              <a:t>and review the following online resources</a:t>
            </a:r>
            <a:endParaRPr lang="hr-HR" b="1"/>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16560" y="1628774"/>
            <a:ext cx="11379200" cy="5057775"/>
          </a:xfrm>
        </p:spPr>
        <p:txBody>
          <a:bodyPr>
            <a:normAutofit lnSpcReduction="10000"/>
          </a:bodyPr>
          <a:lstStyle/>
          <a:p>
            <a:pPr marL="0" lvl="0" indent="0" algn="just">
              <a:buNone/>
            </a:pPr>
            <a:r>
              <a:rPr lang="en-US">
                <a:latin typeface="+mj-lt"/>
              </a:rPr>
              <a:t>EU's Women in Digital Strategy: European Commission - Women in Digital</a:t>
            </a:r>
          </a:p>
          <a:p>
            <a:pPr marL="0" lvl="0" indent="0" algn="just">
              <a:buNone/>
            </a:pPr>
            <a:r>
              <a:rPr lang="en-US">
                <a:latin typeface="+mj-lt"/>
              </a:rPr>
              <a:t>U.S. NSF ADVANCE Initiative: National Science Foundation </a:t>
            </a:r>
            <a:r>
              <a:rPr lang="en-US" smtClean="0">
                <a:latin typeface="+mj-lt"/>
              </a:rPr>
              <a:t>– ADVANCE</a:t>
            </a:r>
            <a:endParaRPr lang="hr-HR" smtClean="0">
              <a:latin typeface="+mj-lt"/>
            </a:endParaRPr>
          </a:p>
          <a:p>
            <a:pPr marL="0" lvl="0" indent="0" algn="just">
              <a:buNone/>
            </a:pPr>
            <a:r>
              <a:rPr lang="en-US">
                <a:latin typeface="+mj-lt"/>
              </a:rPr>
              <a:t>Smith, A. (2020).</a:t>
            </a:r>
            <a:r>
              <a:rPr lang="hr-HR">
                <a:latin typeface="+mj-lt"/>
              </a:rPr>
              <a:t>, </a:t>
            </a:r>
            <a:r>
              <a:rPr lang="en-US">
                <a:latin typeface="+mj-lt"/>
              </a:rPr>
              <a:t>Institutional Resistance to Technological Change</a:t>
            </a:r>
            <a:r>
              <a:rPr lang="hr-HR">
                <a:latin typeface="+mj-lt"/>
              </a:rPr>
              <a:t>,</a:t>
            </a:r>
            <a:r>
              <a:rPr lang="en-US">
                <a:latin typeface="+mj-lt"/>
              </a:rPr>
              <a:t> Journal of Educational Change.</a:t>
            </a:r>
          </a:p>
          <a:p>
            <a:pPr marL="0" lvl="0" indent="0" algn="just">
              <a:buNone/>
            </a:pPr>
            <a:r>
              <a:rPr lang="en-US">
                <a:latin typeface="+mj-lt"/>
              </a:rPr>
              <a:t>Johnson, B. (2021)</a:t>
            </a:r>
            <a:r>
              <a:rPr lang="hr-HR">
                <a:latin typeface="+mj-lt"/>
              </a:rPr>
              <a:t>, </a:t>
            </a:r>
            <a:r>
              <a:rPr lang="en-US">
                <a:latin typeface="+mj-lt"/>
              </a:rPr>
              <a:t>Budgeting for the Future of IT Education</a:t>
            </a:r>
            <a:r>
              <a:rPr lang="hr-HR">
                <a:latin typeface="+mj-lt"/>
              </a:rPr>
              <a:t>, </a:t>
            </a:r>
            <a:r>
              <a:rPr lang="en-US">
                <a:latin typeface="+mj-lt"/>
              </a:rPr>
              <a:t>Finance and Technology Review.</a:t>
            </a:r>
          </a:p>
          <a:p>
            <a:pPr marL="0" lvl="0" indent="0" algn="just">
              <a:buNone/>
            </a:pPr>
            <a:r>
              <a:rPr lang="en-US">
                <a:latin typeface="+mj-lt"/>
              </a:rPr>
              <a:t>Doe, J. (2022)</a:t>
            </a:r>
            <a:r>
              <a:rPr lang="hr-HR">
                <a:latin typeface="+mj-lt"/>
              </a:rPr>
              <a:t>, </a:t>
            </a:r>
            <a:r>
              <a:rPr lang="en-US">
                <a:latin typeface="+mj-lt"/>
              </a:rPr>
              <a:t>Inclusivity vs. Quality: Striking the Right Balance in IT Education</a:t>
            </a:r>
            <a:r>
              <a:rPr lang="hr-HR">
                <a:latin typeface="+mj-lt"/>
              </a:rPr>
              <a:t>, </a:t>
            </a:r>
            <a:r>
              <a:rPr lang="en-US">
                <a:latin typeface="+mj-lt"/>
              </a:rPr>
              <a:t>Education Policy Journal.</a:t>
            </a:r>
          </a:p>
          <a:p>
            <a:pPr marL="0" lvl="0" indent="0" algn="just">
              <a:buNone/>
            </a:pPr>
            <a:r>
              <a:rPr lang="en-US">
                <a:latin typeface="+mj-lt"/>
              </a:rPr>
              <a:t>White, R. (2019)</a:t>
            </a:r>
            <a:r>
              <a:rPr lang="hr-HR">
                <a:latin typeface="+mj-lt"/>
              </a:rPr>
              <a:t>, </a:t>
            </a:r>
            <a:r>
              <a:rPr lang="en-US">
                <a:latin typeface="+mj-lt"/>
              </a:rPr>
              <a:t>Innovative Approaches to Education Delivery</a:t>
            </a:r>
            <a:r>
              <a:rPr lang="hr-HR">
                <a:latin typeface="+mj-lt"/>
              </a:rPr>
              <a:t>, </a:t>
            </a:r>
            <a:r>
              <a:rPr lang="en-US">
                <a:latin typeface="+mj-lt"/>
              </a:rPr>
              <a:t>Online Learning Insights.</a:t>
            </a:r>
          </a:p>
          <a:p>
            <a:pPr marL="0" lvl="0" indent="0" algn="just">
              <a:buNone/>
            </a:pPr>
            <a:r>
              <a:rPr lang="en-US">
                <a:latin typeface="+mj-lt"/>
              </a:rPr>
              <a:t>Patel, S. (2021)</a:t>
            </a:r>
            <a:r>
              <a:rPr lang="hr-HR">
                <a:latin typeface="+mj-lt"/>
              </a:rPr>
              <a:t>, </a:t>
            </a:r>
            <a:r>
              <a:rPr lang="en-US">
                <a:latin typeface="+mj-lt"/>
              </a:rPr>
              <a:t>Expanding the Horizons: The Future of IT Education</a:t>
            </a:r>
            <a:r>
              <a:rPr lang="hr-HR">
                <a:latin typeface="+mj-lt"/>
              </a:rPr>
              <a:t>,</a:t>
            </a:r>
            <a:r>
              <a:rPr lang="en-US">
                <a:latin typeface="+mj-lt"/>
              </a:rPr>
              <a:t> Technology in Education Review.</a:t>
            </a:r>
            <a:endParaRPr lang="pl-PL">
              <a:latin typeface="+mj-lt"/>
            </a:endParaRPr>
          </a:p>
          <a:p>
            <a:pPr marL="0" lvl="0" indent="0" algn="just">
              <a:buNone/>
            </a:pPr>
            <a:endParaRPr lang="pl-PL">
              <a:latin typeface="+mj-lt"/>
            </a:endParaRPr>
          </a:p>
        </p:txBody>
      </p:sp>
    </p:spTree>
    <p:extLst>
      <p:ext uri="{BB962C8B-B14F-4D97-AF65-F5344CB8AC3E}">
        <p14:creationId xmlns:p14="http://schemas.microsoft.com/office/powerpoint/2010/main" val="3983103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smtClean="0"/>
              <a:t>I</a:t>
            </a:r>
            <a:r>
              <a:rPr lang="en-US" b="1" smtClean="0"/>
              <a:t>ntroduction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lgn="just"/>
            <a:r>
              <a:rPr lang="en-US" sz="3600">
                <a:latin typeface="+mj-lt"/>
              </a:rPr>
              <a:t>This </a:t>
            </a:r>
            <a:r>
              <a:rPr lang="hr-HR" sz="3600" smtClean="0">
                <a:latin typeface="+mj-lt"/>
              </a:rPr>
              <a:t>webinar</a:t>
            </a:r>
            <a:r>
              <a:rPr lang="en-US" sz="3600" smtClean="0">
                <a:latin typeface="+mj-lt"/>
              </a:rPr>
              <a:t> </a:t>
            </a:r>
            <a:r>
              <a:rPr lang="en-US" sz="3600">
                <a:latin typeface="+mj-lt"/>
              </a:rPr>
              <a:t>was developed as a result of the Erasmus+ project </a:t>
            </a:r>
            <a:r>
              <a:rPr lang="en-US" sz="3600" err="1" smtClean="0">
                <a:latin typeface="+mj-lt"/>
              </a:rPr>
              <a:t>CodeIn</a:t>
            </a:r>
            <a:r>
              <a:rPr lang="hr-HR" sz="3600" smtClean="0">
                <a:latin typeface="+mj-lt"/>
              </a:rPr>
              <a:t> (</a:t>
            </a:r>
            <a:r>
              <a:rPr lang="en-US" sz="3600" i="1">
                <a:latin typeface="+mj-lt"/>
              </a:rPr>
              <a:t>Cloud </a:t>
            </a:r>
            <a:r>
              <a:rPr lang="en-US" sz="3600" i="1" err="1">
                <a:latin typeface="+mj-lt"/>
              </a:rPr>
              <a:t>cOmputing</a:t>
            </a:r>
            <a:r>
              <a:rPr lang="en-US" sz="3600" i="1">
                <a:latin typeface="+mj-lt"/>
              </a:rPr>
              <a:t> for Digital Education </a:t>
            </a:r>
            <a:r>
              <a:rPr lang="en-US" sz="3600" i="1" err="1">
                <a:latin typeface="+mj-lt"/>
              </a:rPr>
              <a:t>INnovation</a:t>
            </a:r>
            <a:r>
              <a:rPr lang="hr-HR" sz="3600" smtClean="0">
                <a:latin typeface="+mj-lt"/>
              </a:rPr>
              <a:t>)</a:t>
            </a:r>
          </a:p>
          <a:p>
            <a:pPr lvl="0" algn="just"/>
            <a:r>
              <a:rPr lang="en-US" sz="3600">
                <a:latin typeface="+mj-lt"/>
              </a:rPr>
              <a:t>Engage with us, learn from the shared experiences, and be part of the conversation that shapes the future of education in the digital age.</a:t>
            </a:r>
          </a:p>
          <a:p>
            <a:pPr lvl="0"/>
            <a:endParaRPr lang="hr-HR" sz="3600" smtClean="0">
              <a:latin typeface="+mj-lt"/>
            </a:endParaRPr>
          </a:p>
          <a:p>
            <a:pPr lvl="0"/>
            <a:endParaRPr lang="pl-PL">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Shaping the Future: Education Policy and Women in IT</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8332732" cy="5263347"/>
          </a:xfrm>
        </p:spPr>
        <p:txBody>
          <a:bodyPr>
            <a:normAutofit fontScale="85000" lnSpcReduction="20000"/>
          </a:bodyPr>
          <a:lstStyle/>
          <a:p>
            <a:pPr lvl="0" algn="just"/>
            <a:r>
              <a:rPr lang="en-US" sz="3600">
                <a:latin typeface="+mj-lt"/>
              </a:rPr>
              <a:t>Importance of Education Policy for Women in IT</a:t>
            </a:r>
          </a:p>
          <a:p>
            <a:pPr lvl="1" algn="just"/>
            <a:r>
              <a:rPr lang="en-US" sz="3200" smtClean="0">
                <a:latin typeface="+mj-lt"/>
              </a:rPr>
              <a:t>Role </a:t>
            </a:r>
            <a:r>
              <a:rPr lang="en-US" sz="3200">
                <a:latin typeface="+mj-lt"/>
              </a:rPr>
              <a:t>of policy in making IT education accessible to women.</a:t>
            </a:r>
          </a:p>
          <a:p>
            <a:pPr lvl="1" algn="just"/>
            <a:r>
              <a:rPr lang="en-US" sz="3200">
                <a:latin typeface="+mj-lt"/>
              </a:rPr>
              <a:t>Influence on increasing female representation in IT.</a:t>
            </a:r>
          </a:p>
          <a:p>
            <a:pPr lvl="0" algn="just"/>
            <a:r>
              <a:rPr lang="en-US" sz="3600">
                <a:latin typeface="+mj-lt"/>
              </a:rPr>
              <a:t>Key Policy Recommendations</a:t>
            </a:r>
          </a:p>
          <a:p>
            <a:pPr lvl="1" algn="just"/>
            <a:r>
              <a:rPr lang="en-US" sz="3200" smtClean="0">
                <a:latin typeface="+mj-lt"/>
              </a:rPr>
              <a:t>Implementing </a:t>
            </a:r>
            <a:r>
              <a:rPr lang="en-US" sz="3200">
                <a:latin typeface="+mj-lt"/>
              </a:rPr>
              <a:t>gender-sensitive IT curricula.</a:t>
            </a:r>
          </a:p>
          <a:p>
            <a:pPr lvl="1" algn="just"/>
            <a:r>
              <a:rPr lang="en-US" sz="3200">
                <a:latin typeface="+mj-lt"/>
              </a:rPr>
              <a:t>Offering scholarships and mentorship programs for women.</a:t>
            </a:r>
          </a:p>
          <a:p>
            <a:pPr lvl="0" algn="just"/>
            <a:r>
              <a:rPr lang="en-US" sz="3600">
                <a:latin typeface="+mj-lt"/>
              </a:rPr>
              <a:t>Successful Case Studies</a:t>
            </a:r>
          </a:p>
          <a:p>
            <a:pPr lvl="1" algn="just"/>
            <a:r>
              <a:rPr lang="en-US" sz="3200" smtClean="0">
                <a:latin typeface="+mj-lt"/>
              </a:rPr>
              <a:t>Examples </a:t>
            </a:r>
            <a:r>
              <a:rPr lang="en-US" sz="3200">
                <a:latin typeface="+mj-lt"/>
              </a:rPr>
              <a:t>of effective policies increasing women's participation in IT.</a:t>
            </a:r>
          </a:p>
          <a:p>
            <a:pPr lvl="0" algn="just"/>
            <a:r>
              <a:rPr lang="en-US" sz="3600">
                <a:latin typeface="+mj-lt"/>
              </a:rPr>
              <a:t>Outcome: Empowering Women in IT</a:t>
            </a:r>
          </a:p>
          <a:p>
            <a:pPr lvl="1" algn="just"/>
            <a:r>
              <a:rPr lang="en-US" sz="3200" smtClean="0">
                <a:latin typeface="+mj-lt"/>
              </a:rPr>
              <a:t>Insights </a:t>
            </a:r>
            <a:r>
              <a:rPr lang="en-US" sz="3200">
                <a:latin typeface="+mj-lt"/>
              </a:rPr>
              <a:t>on policy design for women's empowerment in IT.</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91625" y="2514600"/>
            <a:ext cx="2743199" cy="2743199"/>
          </a:xfrm>
          <a:prstGeom prst="rect">
            <a:avLst/>
          </a:prstGeom>
        </p:spPr>
      </p:pic>
    </p:spTree>
    <p:extLst>
      <p:ext uri="{BB962C8B-B14F-4D97-AF65-F5344CB8AC3E}">
        <p14:creationId xmlns:p14="http://schemas.microsoft.com/office/powerpoint/2010/main" val="46707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The Power of Policy in IT Education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494532" cy="5263347"/>
          </a:xfrm>
        </p:spPr>
        <p:txBody>
          <a:bodyPr>
            <a:normAutofit fontScale="92500" lnSpcReduction="20000"/>
          </a:bodyPr>
          <a:lstStyle/>
          <a:p>
            <a:pPr lvl="0" algn="just"/>
            <a:r>
              <a:rPr lang="en-US" sz="3600">
                <a:latin typeface="+mj-lt"/>
              </a:rPr>
              <a:t>Gender-Sensitive Curricula:</a:t>
            </a:r>
          </a:p>
          <a:p>
            <a:pPr lvl="1" algn="just"/>
            <a:r>
              <a:rPr lang="en-US" sz="3200" smtClean="0">
                <a:latin typeface="+mj-lt"/>
              </a:rPr>
              <a:t>Integrate </a:t>
            </a:r>
            <a:r>
              <a:rPr lang="en-US" sz="3200">
                <a:latin typeface="+mj-lt"/>
              </a:rPr>
              <a:t>content countering gender biases.</a:t>
            </a:r>
          </a:p>
          <a:p>
            <a:pPr lvl="1" algn="just"/>
            <a:r>
              <a:rPr lang="en-US" sz="3200">
                <a:latin typeface="+mj-lt"/>
              </a:rPr>
              <a:t>Include diverse role models.</a:t>
            </a:r>
          </a:p>
          <a:p>
            <a:pPr lvl="0" algn="just"/>
            <a:r>
              <a:rPr lang="en-US" sz="3600">
                <a:latin typeface="+mj-lt"/>
              </a:rPr>
              <a:t>Resource Allocation for Women:</a:t>
            </a:r>
          </a:p>
          <a:p>
            <a:pPr lvl="1" algn="just"/>
            <a:r>
              <a:rPr lang="en-US" sz="3200" smtClean="0">
                <a:latin typeface="+mj-lt"/>
              </a:rPr>
              <a:t>Invest </a:t>
            </a:r>
            <a:r>
              <a:rPr lang="en-US" sz="3200">
                <a:latin typeface="+mj-lt"/>
              </a:rPr>
              <a:t>in educational tools, scholarships, and mentorship.</a:t>
            </a:r>
          </a:p>
          <a:p>
            <a:pPr lvl="0" algn="just"/>
            <a:r>
              <a:rPr lang="en-US" sz="3600">
                <a:latin typeface="+mj-lt"/>
              </a:rPr>
              <a:t>Addressing Systemic Barriers:</a:t>
            </a:r>
          </a:p>
          <a:p>
            <a:pPr lvl="1" algn="just"/>
            <a:r>
              <a:rPr lang="en-US" sz="3200" smtClean="0">
                <a:latin typeface="+mj-lt"/>
              </a:rPr>
              <a:t>Ensure </a:t>
            </a:r>
            <a:r>
              <a:rPr lang="en-US" sz="3200">
                <a:latin typeface="+mj-lt"/>
              </a:rPr>
              <a:t>equal opportunities and representation.</a:t>
            </a:r>
          </a:p>
          <a:p>
            <a:pPr lvl="1" algn="just"/>
            <a:r>
              <a:rPr lang="en-US" sz="3200">
                <a:latin typeface="+mj-lt"/>
              </a:rPr>
              <a:t>Foster diversity and inclusivity in IT.</a:t>
            </a:r>
          </a:p>
          <a:p>
            <a:pPr lvl="0" algn="just"/>
            <a:r>
              <a:rPr lang="en-US" sz="3600">
                <a:latin typeface="+mj-lt"/>
              </a:rPr>
              <a:t>Enriching IT with Diversity:</a:t>
            </a:r>
          </a:p>
          <a:p>
            <a:pPr lvl="1" algn="just"/>
            <a:r>
              <a:rPr lang="en-US" sz="3200" smtClean="0">
                <a:latin typeface="+mj-lt"/>
              </a:rPr>
              <a:t>Value </a:t>
            </a:r>
            <a:r>
              <a:rPr lang="en-US" sz="3200">
                <a:latin typeface="+mj-lt"/>
              </a:rPr>
              <a:t>diverse perspectives for innovation.</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24899" y="2495549"/>
            <a:ext cx="3076575" cy="3076575"/>
          </a:xfrm>
          <a:prstGeom prst="rect">
            <a:avLst/>
          </a:prstGeom>
        </p:spPr>
      </p:pic>
    </p:spTree>
    <p:extLst>
      <p:ext uri="{BB962C8B-B14F-4D97-AF65-F5344CB8AC3E}">
        <p14:creationId xmlns:p14="http://schemas.microsoft.com/office/powerpoint/2010/main" val="22184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Transformative Policies for Women in IT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Gender quotas in IT for diverse representation.</a:t>
            </a:r>
          </a:p>
          <a:p>
            <a:pPr lvl="0" algn="just"/>
            <a:r>
              <a:rPr lang="en-US" sz="3600">
                <a:latin typeface="+mj-lt"/>
              </a:rPr>
              <a:t>Scholarships specifically for women in IT.</a:t>
            </a:r>
          </a:p>
          <a:p>
            <a:pPr lvl="0" algn="just"/>
            <a:r>
              <a:rPr lang="en-US" sz="3600">
                <a:latin typeface="+mj-lt"/>
              </a:rPr>
              <a:t>Funding for women-centric IT initiatives.</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2049" y="2971799"/>
            <a:ext cx="2962275" cy="2962275"/>
          </a:xfrm>
          <a:prstGeom prst="rect">
            <a:avLst/>
          </a:prstGeom>
        </p:spPr>
      </p:pic>
    </p:spTree>
    <p:extLst>
      <p:ext uri="{BB962C8B-B14F-4D97-AF65-F5344CB8AC3E}">
        <p14:creationId xmlns:p14="http://schemas.microsoft.com/office/powerpoint/2010/main" val="3333319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Transformative Policies for Women in IT </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Diverse workforce driving innovation in IT.</a:t>
            </a:r>
          </a:p>
          <a:p>
            <a:pPr lvl="0" algn="just"/>
            <a:r>
              <a:rPr lang="en-US" sz="3600">
                <a:latin typeface="+mj-lt"/>
              </a:rPr>
              <a:t>Cultural and structural changes in IT education and industry.</a:t>
            </a:r>
          </a:p>
          <a:p>
            <a:pPr lvl="0" algn="just"/>
            <a:r>
              <a:rPr lang="en-US" sz="3600">
                <a:latin typeface="+mj-lt"/>
              </a:rPr>
              <a:t>Breaking down gender biases for sector-wide growth..</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2049" y="2971799"/>
            <a:ext cx="2962275" cy="2962275"/>
          </a:xfrm>
          <a:prstGeom prst="rect">
            <a:avLst/>
          </a:prstGeom>
        </p:spPr>
      </p:pic>
    </p:spTree>
    <p:extLst>
      <p:ext uri="{BB962C8B-B14F-4D97-AF65-F5344CB8AC3E}">
        <p14:creationId xmlns:p14="http://schemas.microsoft.com/office/powerpoint/2010/main" val="2466283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en-US" b="1"/>
              <a:t>Policy in Action: Success Stories</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fontScale="92500"/>
          </a:bodyPr>
          <a:lstStyle/>
          <a:p>
            <a:pPr lvl="0" algn="just"/>
            <a:r>
              <a:rPr lang="en-US" sz="3600">
                <a:latin typeface="+mj-lt"/>
              </a:rPr>
              <a:t>EU's "Women in Digital" Strategy: Increased female participation in digital roles.</a:t>
            </a:r>
          </a:p>
          <a:p>
            <a:pPr lvl="0" algn="just"/>
            <a:r>
              <a:rPr lang="en-US" sz="3600">
                <a:latin typeface="+mj-lt"/>
              </a:rPr>
              <a:t>US NSF's ADVANCE Initiative: Enhanced women's presence in academic science and engineering.</a:t>
            </a:r>
          </a:p>
          <a:p>
            <a:pPr lvl="0" algn="just"/>
            <a:r>
              <a:rPr lang="en-US" sz="3600">
                <a:latin typeface="+mj-lt"/>
              </a:rPr>
              <a:t>Impact: More women in tech, diverse environments, leadership roles.</a:t>
            </a:r>
          </a:p>
          <a:p>
            <a:pPr lvl="0" algn="just"/>
            <a:r>
              <a:rPr lang="en-US" sz="3600">
                <a:latin typeface="+mj-lt"/>
              </a:rPr>
              <a:t>Feedback: Positive change in opportunities and support for women in IT.</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63025" y="2495550"/>
            <a:ext cx="2914650" cy="2914650"/>
          </a:xfrm>
          <a:prstGeom prst="rect">
            <a:avLst/>
          </a:prstGeom>
        </p:spPr>
      </p:pic>
    </p:spTree>
    <p:extLst>
      <p:ext uri="{BB962C8B-B14F-4D97-AF65-F5344CB8AC3E}">
        <p14:creationId xmlns:p14="http://schemas.microsoft.com/office/powerpoint/2010/main" val="3808589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fontScale="90000"/>
          </a:bodyPr>
          <a:lstStyle/>
          <a:p>
            <a:pPr algn="ctr"/>
            <a:r>
              <a:rPr lang="en-US" b="1"/>
              <a:t>Challenges and Opportunities in Policy Formulation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91233" y="1389336"/>
            <a:ext cx="7427857" cy="5263347"/>
          </a:xfrm>
        </p:spPr>
        <p:txBody>
          <a:bodyPr>
            <a:normAutofit/>
          </a:bodyPr>
          <a:lstStyle/>
          <a:p>
            <a:pPr lvl="0" algn="just"/>
            <a:r>
              <a:rPr lang="en-US" sz="3600">
                <a:latin typeface="+mj-lt"/>
              </a:rPr>
              <a:t>Challenges in Policy Making</a:t>
            </a:r>
          </a:p>
          <a:p>
            <a:pPr lvl="1" algn="just"/>
            <a:r>
              <a:rPr lang="en-US" sz="3200" smtClean="0">
                <a:latin typeface="+mj-lt"/>
              </a:rPr>
              <a:t>Resistance </a:t>
            </a:r>
            <a:r>
              <a:rPr lang="en-US" sz="3200">
                <a:latin typeface="+mj-lt"/>
              </a:rPr>
              <a:t>from </a:t>
            </a:r>
            <a:r>
              <a:rPr lang="en-US" sz="3200" smtClean="0">
                <a:latin typeface="+mj-lt"/>
              </a:rPr>
              <a:t>Institutions</a:t>
            </a:r>
            <a:endParaRPr lang="hr-HR" sz="3200" smtClean="0">
              <a:latin typeface="+mj-lt"/>
            </a:endParaRPr>
          </a:p>
          <a:p>
            <a:pPr lvl="1" algn="just"/>
            <a:r>
              <a:rPr lang="en-US" sz="3200" smtClean="0">
                <a:latin typeface="+mj-lt"/>
              </a:rPr>
              <a:t>Budget </a:t>
            </a:r>
            <a:r>
              <a:rPr lang="en-US" sz="3200">
                <a:latin typeface="+mj-lt"/>
              </a:rPr>
              <a:t>Constraints </a:t>
            </a:r>
            <a:endParaRPr lang="hr-HR" sz="3200" smtClean="0">
              <a:latin typeface="+mj-lt"/>
            </a:endParaRPr>
          </a:p>
          <a:p>
            <a:pPr lvl="1" algn="just"/>
            <a:r>
              <a:rPr lang="en-US" sz="3200" smtClean="0">
                <a:latin typeface="+mj-lt"/>
              </a:rPr>
              <a:t>Balancing </a:t>
            </a:r>
            <a:r>
              <a:rPr lang="en-US" sz="3200">
                <a:latin typeface="+mj-lt"/>
              </a:rPr>
              <a:t>Inclusivity and </a:t>
            </a:r>
            <a:r>
              <a:rPr lang="en-US" sz="3200" smtClean="0">
                <a:latin typeface="+mj-lt"/>
              </a:rPr>
              <a:t>Quality</a:t>
            </a:r>
            <a:endParaRPr lang="hr-HR" sz="3200" smtClean="0">
              <a:latin typeface="+mj-lt"/>
            </a:endParaRPr>
          </a:p>
          <a:p>
            <a:pPr lvl="0" algn="just"/>
            <a:r>
              <a:rPr lang="en-US" sz="3600" smtClean="0">
                <a:latin typeface="+mj-lt"/>
              </a:rPr>
              <a:t>Opportunities </a:t>
            </a:r>
            <a:r>
              <a:rPr lang="en-US" sz="3600">
                <a:latin typeface="+mj-lt"/>
              </a:rPr>
              <a:t>from Challenges</a:t>
            </a:r>
          </a:p>
          <a:p>
            <a:pPr lvl="1" algn="just"/>
            <a:r>
              <a:rPr lang="en-US" sz="3200" smtClean="0">
                <a:latin typeface="+mj-lt"/>
              </a:rPr>
              <a:t>Innovation </a:t>
            </a:r>
            <a:r>
              <a:rPr lang="en-US" sz="3200">
                <a:latin typeface="+mj-lt"/>
              </a:rPr>
              <a:t>in Education </a:t>
            </a:r>
            <a:r>
              <a:rPr lang="en-US" sz="3200" smtClean="0">
                <a:latin typeface="+mj-lt"/>
              </a:rPr>
              <a:t>Delivery</a:t>
            </a:r>
            <a:endParaRPr lang="hr-HR" sz="3200" smtClean="0">
              <a:latin typeface="+mj-lt"/>
            </a:endParaRPr>
          </a:p>
          <a:p>
            <a:pPr lvl="1" algn="just"/>
            <a:r>
              <a:rPr lang="en-US" sz="3200" smtClean="0">
                <a:latin typeface="+mj-lt"/>
              </a:rPr>
              <a:t>Broadening </a:t>
            </a:r>
            <a:r>
              <a:rPr lang="en-US" sz="3200">
                <a:latin typeface="+mj-lt"/>
              </a:rPr>
              <a:t>IT Education </a:t>
            </a:r>
            <a:r>
              <a:rPr lang="en-US" sz="3200" smtClean="0">
                <a:latin typeface="+mj-lt"/>
              </a:rPr>
              <a:t>Scope</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20125" y="2363185"/>
            <a:ext cx="2942240" cy="2942240"/>
          </a:xfrm>
          <a:prstGeom prst="rect">
            <a:avLst/>
          </a:prstGeom>
        </p:spPr>
      </p:pic>
    </p:spTree>
    <p:extLst>
      <p:ext uri="{BB962C8B-B14F-4D97-AF65-F5344CB8AC3E}">
        <p14:creationId xmlns:p14="http://schemas.microsoft.com/office/powerpoint/2010/main" val="2907789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4408"/>
            <a:ext cx="10515600" cy="1043261"/>
          </a:xfrm>
        </p:spPr>
        <p:txBody>
          <a:bodyPr>
            <a:normAutofit/>
          </a:bodyPr>
          <a:lstStyle/>
          <a:p>
            <a:pPr algn="ctr"/>
            <a:r>
              <a:rPr lang="hr-HR" b="1" smtClean="0"/>
              <a:t>Conclusion</a:t>
            </a:r>
            <a:endParaRPr lang="pl-PL"/>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25518" y="1408386"/>
            <a:ext cx="7693572" cy="5263347"/>
          </a:xfrm>
        </p:spPr>
        <p:txBody>
          <a:bodyPr>
            <a:normAutofit/>
          </a:bodyPr>
          <a:lstStyle/>
          <a:p>
            <a:pPr lvl="0" algn="just"/>
            <a:r>
              <a:rPr lang="en-US" sz="3600">
                <a:latin typeface="+mj-lt"/>
              </a:rPr>
              <a:t>Crucial role of education policies in increasing women's participation in IT.</a:t>
            </a:r>
          </a:p>
          <a:p>
            <a:pPr lvl="0" algn="just"/>
            <a:r>
              <a:rPr lang="en-US" sz="3600">
                <a:latin typeface="+mj-lt"/>
              </a:rPr>
              <a:t>Importance of gender-sensitive curricula and support programs for inclusivity.</a:t>
            </a:r>
          </a:p>
          <a:p>
            <a:pPr lvl="0" algn="just"/>
            <a:r>
              <a:rPr lang="en-US" sz="3600">
                <a:latin typeface="+mj-lt"/>
              </a:rPr>
              <a:t>Need to address systemic barriers for equal opportunities in IT.</a:t>
            </a:r>
          </a:p>
          <a:p>
            <a:pPr lvl="0" algn="just"/>
            <a:r>
              <a:rPr lang="en-US" sz="3600">
                <a:latin typeface="+mj-lt"/>
              </a:rPr>
              <a:t>Diversity in IT as a driver of innovation and change.</a:t>
            </a:r>
            <a:endParaRPr lang="pl-PL">
              <a:latin typeface="+mj-lt"/>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15375" y="2762250"/>
            <a:ext cx="2857500" cy="2857500"/>
          </a:xfrm>
          <a:prstGeom prst="rect">
            <a:avLst/>
          </a:prstGeom>
        </p:spPr>
      </p:pic>
    </p:spTree>
    <p:extLst>
      <p:ext uri="{BB962C8B-B14F-4D97-AF65-F5344CB8AC3E}">
        <p14:creationId xmlns:p14="http://schemas.microsoft.com/office/powerpoint/2010/main" val="246245133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3FAFC4393578E54EA6D196651228CF09" ma:contentTypeVersion="18" ma:contentTypeDescription="Stvaranje novog dokumenta." ma:contentTypeScope="" ma:versionID="c136ec4f49537dd65bc8dbd6cc87e271">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885a168c36a5d9d773bf0cef3a4babe7"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Oznake slika"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sadržaja"/>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E3571E05-42F9-432B-A062-0970F6412D8E}">
  <ds:schemaRef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http://schemas.openxmlformats.org/package/2006/metadata/core-properties"/>
    <ds:schemaRef ds:uri="9ddf7ba3-e48b-4174-a29c-2a175c523237"/>
    <ds:schemaRef ds:uri="http://schemas.microsoft.com/office/2006/metadata/properties"/>
  </ds:schemaRefs>
</ds:datastoreItem>
</file>

<file path=customXml/itemProps3.xml><?xml version="1.0" encoding="utf-8"?>
<ds:datastoreItem xmlns:ds="http://schemas.openxmlformats.org/officeDocument/2006/customXml" ds:itemID="{D54E133C-F1A9-4166-B5C1-419BAC678295}"/>
</file>

<file path=docProps/app.xml><?xml version="1.0" encoding="utf-8"?>
<Properties xmlns="http://schemas.openxmlformats.org/officeDocument/2006/extended-properties" xmlns:vt="http://schemas.openxmlformats.org/officeDocument/2006/docPropsVTypes">
  <TotalTime>2857</TotalTime>
  <Words>1505</Words>
  <Application>Microsoft Office PowerPoint</Application>
  <PresentationFormat>Widescreen</PresentationFormat>
  <Paragraphs>91</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Motyw pakietu Office</vt:lpstr>
      <vt:lpstr>O5 - Increasing the inclusivity and openness of higher education  2. Policy and Progress: Advancing Women in IT Through Education Policy</vt:lpstr>
      <vt:lpstr>Introduction</vt:lpstr>
      <vt:lpstr>Shaping the Future: Education Policy and Women in IT</vt:lpstr>
      <vt:lpstr>The Power of Policy in IT Education</vt:lpstr>
      <vt:lpstr>Transformative Policies for Women in IT </vt:lpstr>
      <vt:lpstr>Transformative Policies for Women in IT </vt:lpstr>
      <vt:lpstr>Policy in Action: Success Stories</vt:lpstr>
      <vt:lpstr>Challenges and Opportunities in Policy Formulation</vt:lpstr>
      <vt:lpstr>Conclusion</vt:lpstr>
      <vt:lpstr>Study and review the following online resources</vt:lpstr>
      <vt:lpstr>Study and review the following online resources</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169</cp:revision>
  <dcterms:created xsi:type="dcterms:W3CDTF">2021-12-08T08:56:03Z</dcterms:created>
  <dcterms:modified xsi:type="dcterms:W3CDTF">2023-11-28T17:54:05Z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