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57" r:id="rId6"/>
    <p:sldId id="278" r:id="rId7"/>
    <p:sldId id="279" r:id="rId8"/>
    <p:sldId id="280" r:id="rId9"/>
    <p:sldId id="286" r:id="rId10"/>
    <p:sldId id="282" r:id="rId11"/>
    <p:sldId id="283" r:id="rId12"/>
    <p:sldId id="284" r:id="rId13"/>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135" autoAdjust="0"/>
  </p:normalViewPr>
  <p:slideViewPr>
    <p:cSldViewPr snapToGrid="0">
      <p:cViewPr varScale="1">
        <p:scale>
          <a:sx n="100" d="100"/>
          <a:sy n="100" d="100"/>
        </p:scale>
        <p:origin x="91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066BBB-4A2A-497B-8D6E-78F28B3C4025}" type="datetimeFigureOut">
              <a:rPr lang="hr-HR" smtClean="0"/>
              <a:t>28.11.2023.</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1F7B0-4ED8-4155-8F88-4515C773BDA4}" type="slidenum">
              <a:rPr lang="hr-HR" smtClean="0"/>
              <a:t>‹#›</a:t>
            </a:fld>
            <a:endParaRPr lang="hr-HR"/>
          </a:p>
        </p:txBody>
      </p:sp>
    </p:spTree>
    <p:extLst>
      <p:ext uri="{BB962C8B-B14F-4D97-AF65-F5344CB8AC3E}">
        <p14:creationId xmlns:p14="http://schemas.microsoft.com/office/powerpoint/2010/main" val="2646086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z="1200" kern="1200" smtClean="0">
                <a:solidFill>
                  <a:schemeClr val="tx1"/>
                </a:solidFill>
                <a:effectLst/>
                <a:latin typeface="+mn-lt"/>
                <a:ea typeface="+mn-ea"/>
                <a:cs typeface="+mn-cs"/>
              </a:rPr>
              <a:t>Welcome to our webinar series about pedagogical strategy for women in IT. This series has been developed as part of the Erasmus+ project 'CodeIn,' short for 'Cloud cOmputing for Digital Education INnovation.' Through this initiative, we aim to delve into the exciting world of cloud computing and its transformative impact on education. We will cover six diverse and </a:t>
            </a:r>
            <a:r>
              <a:rPr lang="hr-HR" sz="1200" kern="1200" smtClean="0">
                <a:solidFill>
                  <a:schemeClr val="tx1"/>
                </a:solidFill>
                <a:effectLst/>
                <a:latin typeface="+mn-lt"/>
                <a:ea typeface="+mn-ea"/>
                <a:cs typeface="+mn-cs"/>
              </a:rPr>
              <a:t>interesting </a:t>
            </a:r>
            <a:r>
              <a:rPr lang="en-US" sz="1200" kern="1200" smtClean="0">
                <a:solidFill>
                  <a:schemeClr val="tx1"/>
                </a:solidFill>
                <a:effectLst/>
                <a:latin typeface="+mn-lt"/>
                <a:ea typeface="+mn-ea"/>
                <a:cs typeface="+mn-cs"/>
              </a:rPr>
              <a:t> topics in our journey through this series. Engage with us, learn from the shared experiences, and be part of the conversation that shapes the future of education in the digital age.</a:t>
            </a:r>
            <a:endParaRPr lang="hr-HR" sz="1200" kern="1200" smtClean="0">
              <a:solidFill>
                <a:schemeClr val="tx1"/>
              </a:solidFill>
              <a:effectLst/>
              <a:latin typeface="+mn-lt"/>
              <a:ea typeface="+mn-ea"/>
              <a:cs typeface="+mn-cs"/>
            </a:endParaRPr>
          </a:p>
          <a:p>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2</a:t>
            </a:fld>
            <a:endParaRPr lang="hr-HR"/>
          </a:p>
        </p:txBody>
      </p:sp>
    </p:spTree>
    <p:extLst>
      <p:ext uri="{BB962C8B-B14F-4D97-AF65-F5344CB8AC3E}">
        <p14:creationId xmlns:p14="http://schemas.microsoft.com/office/powerpoint/2010/main" val="4124911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IT education, an inclusive curriculum is crucial. It involves creating materials and teaching methods that cater to diverse student backgrounds and learning styles. This inclusivity fosters a diverse, innovative workforce and a fair educational environment.</a:t>
            </a:r>
          </a:p>
          <a:p>
            <a:r>
              <a:rPr lang="en-US" smtClean="0"/>
              <a:t>Moreover, an inclusive curriculum plays a significant role in bridging gender gaps in IT. We can significantly enhance their engagement, retention, and success in this field by ensuring that the educational materials and teaching practices resonate with women. That contributes to a more equitable educational environment and paves the way for a more diverse and inclusive IT industry.</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3</a:t>
            </a:fld>
            <a:endParaRPr lang="hr-HR"/>
          </a:p>
        </p:txBody>
      </p:sp>
    </p:spTree>
    <p:extLst>
      <p:ext uri="{BB962C8B-B14F-4D97-AF65-F5344CB8AC3E}">
        <p14:creationId xmlns:p14="http://schemas.microsoft.com/office/powerpoint/2010/main" val="102942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Women in IT curriculums face significant barriers, including gender stereotyping, which influences their career choices and leads to underrepresentation in the field. Women constitute only 28% of the tech workforce and 15% of engineering jobs, with systemic biases contributing to higher layoff rates and career stagnation. </a:t>
            </a:r>
          </a:p>
          <a:p>
            <a:r>
              <a:rPr lang="en-US" smtClean="0"/>
              <a:t>This underrepresentation stems from educational biases, societal expectations, and workplace discrimination. In 2022, women composed 69.2% of the staff laid off in tech layoffs, highlighting the career stagnation risks they face due to these biases.</a:t>
            </a:r>
          </a:p>
          <a:p>
            <a:r>
              <a:rPr lang="en-US" smtClean="0"/>
              <a:t>These biases start early in education, affecting girls' performance and subject choices. Additionally, societal roles and systemic discrimination in education and the workforce further hinder women's advancement.</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4</a:t>
            </a:fld>
            <a:endParaRPr lang="hr-HR"/>
          </a:p>
        </p:txBody>
      </p:sp>
    </p:spTree>
    <p:extLst>
      <p:ext uri="{BB962C8B-B14F-4D97-AF65-F5344CB8AC3E}">
        <p14:creationId xmlns:p14="http://schemas.microsoft.com/office/powerpoint/2010/main" val="2499079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building an inclusive curriculum, it is essential to acknowledge and address all students' diverse needs and identities. That can be achieved by incorporating six fundamental principles: Anticipatory, Flexible, Accountable, Collaborative, Transparent, and Equitable. These principles are aligned with equality legislation and Universal Design for Learning, ensuring accessibility is integrated from the outset. By including diverse ideas, concepts, and reading lists that reflect global issues and various communities, we can create a relevant and engaging curriculum for our students.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5</a:t>
            </a:fld>
            <a:endParaRPr lang="hr-HR"/>
          </a:p>
        </p:txBody>
      </p:sp>
    </p:spTree>
    <p:extLst>
      <p:ext uri="{BB962C8B-B14F-4D97-AF65-F5344CB8AC3E}">
        <p14:creationId xmlns:p14="http://schemas.microsoft.com/office/powerpoint/2010/main" val="3808925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smtClean="0">
                <a:solidFill>
                  <a:schemeClr val="tx1"/>
                </a:solidFill>
                <a:effectLst/>
                <a:latin typeface="+mn-lt"/>
                <a:ea typeface="+mn-ea"/>
                <a:cs typeface="+mn-cs"/>
              </a:rPr>
              <a:t>Implementing an inclusive curriculum involves providing equitable access, setting interaction norms, building learning communities, supporting students with disabilities, and facilitating inclusive discussions. </a:t>
            </a:r>
          </a:p>
          <a:p>
            <a:r>
              <a:rPr lang="hr-HR" sz="1200" kern="1200" smtClean="0">
                <a:solidFill>
                  <a:schemeClr val="tx1"/>
                </a:solidFill>
                <a:effectLst/>
                <a:latin typeface="+mn-lt"/>
                <a:ea typeface="+mn-ea"/>
                <a:cs typeface="+mn-cs"/>
              </a:rPr>
              <a:t>These strategies create an empowering and diverse educational environment.</a:t>
            </a:r>
          </a:p>
          <a:p>
            <a:r>
              <a:rPr lang="hr-HR" sz="1200" kern="1200" smtClean="0">
                <a:solidFill>
                  <a:schemeClr val="tx1"/>
                </a:solidFill>
                <a:effectLst/>
                <a:latin typeface="+mn-lt"/>
                <a:ea typeface="+mn-ea"/>
                <a:cs typeface="+mn-cs"/>
              </a:rPr>
              <a:t> </a:t>
            </a:r>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6</a:t>
            </a:fld>
            <a:endParaRPr lang="hr-HR"/>
          </a:p>
        </p:txBody>
      </p:sp>
    </p:spTree>
    <p:extLst>
      <p:ext uri="{BB962C8B-B14F-4D97-AF65-F5344CB8AC3E}">
        <p14:creationId xmlns:p14="http://schemas.microsoft.com/office/powerpoint/2010/main" val="3972206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Educators and institutions are crucial in shaping curriculums that reflect diverse perspectives and histories. That involves conducting diversity audits, engaging stakeholders from varied backgrounds, and investing in professional development for educators. Institutional support is critical to implementing and sustaining these changes. Broadening historical perspectives, adopting culturally responsive teaching methods, addressing systemic challenges, and collaborating with the community are essential strategies in this transformative journey</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7</a:t>
            </a:fld>
            <a:endParaRPr lang="hr-HR"/>
          </a:p>
        </p:txBody>
      </p:sp>
    </p:spTree>
    <p:extLst>
      <p:ext uri="{BB962C8B-B14F-4D97-AF65-F5344CB8AC3E}">
        <p14:creationId xmlns:p14="http://schemas.microsoft.com/office/powerpoint/2010/main" val="786701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conclusion, an inclusive curriculum in IT education is essential for creating a diverse, innovative workforce and addressing gender gaps. It requires addressing educational biases and societal norms that hinder women's participation in the tech industry. By adopting principles of flexibility, accountability, and equity, and through the active involvement of educators and institutions in curriculum development, we can foster a more equitable and empowering educational environment in IT.</a:t>
            </a:r>
            <a:endParaRPr lang="hr-HR"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hr-HR"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Thank </a:t>
            </a:r>
            <a:r>
              <a:rPr lang="en-US" smtClean="0"/>
              <a:t>you for your </a:t>
            </a:r>
            <a:r>
              <a:rPr lang="en-US" smtClean="0"/>
              <a:t>attention</a:t>
            </a:r>
            <a:r>
              <a:rPr lang="hr-HR" baseline="0" smtClean="0"/>
              <a:t> !</a:t>
            </a:r>
            <a:endParaRPr lang="en-US" smtClean="0"/>
          </a:p>
          <a:p>
            <a:endParaRPr lang="en-US" smtClean="0"/>
          </a:p>
        </p:txBody>
      </p:sp>
      <p:sp>
        <p:nvSpPr>
          <p:cNvPr id="4" name="Rezervirano mjesto broja slajda 3"/>
          <p:cNvSpPr>
            <a:spLocks noGrp="1"/>
          </p:cNvSpPr>
          <p:nvPr>
            <p:ph type="sldNum" sz="quarter" idx="10"/>
          </p:nvPr>
        </p:nvSpPr>
        <p:spPr/>
        <p:txBody>
          <a:bodyPr/>
          <a:lstStyle/>
          <a:p>
            <a:fld id="{FAE1F7B0-4ED8-4155-8F88-4515C773BDA4}" type="slidenum">
              <a:rPr lang="hr-HR" smtClean="0"/>
              <a:t>8</a:t>
            </a:fld>
            <a:endParaRPr lang="hr-HR"/>
          </a:p>
        </p:txBody>
      </p:sp>
    </p:spTree>
    <p:extLst>
      <p:ext uri="{BB962C8B-B14F-4D97-AF65-F5344CB8AC3E}">
        <p14:creationId xmlns:p14="http://schemas.microsoft.com/office/powerpoint/2010/main" val="589586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9</a:t>
            </a:fld>
            <a:endParaRPr lang="hr-HR"/>
          </a:p>
        </p:txBody>
      </p:sp>
    </p:spTree>
    <p:extLst>
      <p:ext uri="{BB962C8B-B14F-4D97-AF65-F5344CB8AC3E}">
        <p14:creationId xmlns:p14="http://schemas.microsoft.com/office/powerpoint/2010/main" val="1035501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3E04E41-BFA8-4551-94CF-FF0786B6A95C}"/>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8F1C0F8-20A9-4D6A-942D-AAA84F0D95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E9C00BB3-AFA5-4F08-AE28-27DE61B4719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240F8208-00C0-4B82-93B4-D03C4F87C66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52E1428-DCE4-475A-894E-4495F640E3D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51967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6A2373-B293-485A-B9F4-8022807B37F0}"/>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3E82635-9808-40F9-AB0B-69DB1AB52EDA}"/>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AD01CDF-CF6D-4E3D-89EE-855DE207BC04}"/>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E8C8C3EB-3B39-4674-9C85-CD80CE578C2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37398AB-BE32-4F86-A6EA-E13C2E4F7A1E}"/>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027389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86E3940D-6C3D-4BFA-80F9-A5EAEFD4BBC6}"/>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A896287F-84F0-4838-B4C4-A5B5D250C989}"/>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74B7AC1-C0DB-46F6-9800-7CD6361921D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FA1FAA13-902D-4409-9223-5C1E749A8E6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96952E3-1EE7-4D94-BA57-5100B300F65F}"/>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81387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1E32B72-72F1-4DDF-A955-E96B51BE7D49}"/>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4B96A78-CDC7-4128-8825-6B321A9799C1}"/>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FD3F5ED-1A27-4358-B40D-DC536AF6076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DDF005AC-7851-4539-BC0E-495D00904A3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80CD2B3-EB28-47E7-9CF9-C63EBFF66CD4}"/>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855538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A214856-0940-4939-A233-E830012F9EAF}"/>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820872C0-58F9-4E62-ADEA-4C801725C0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FADF8169-59EE-467F-88D2-A8E7DC50025F}"/>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8560D2E5-E5A5-4D2B-825F-AE71A82D418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04838DC-9538-4FE6-8EC2-F694BA2C904B}"/>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47522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E9B973-5E82-41ED-BD29-ED33A9C334D3}"/>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5C78DA29-A0EF-43CC-9F32-CBC18517BF6C}"/>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2222E80D-D7AE-4811-A0C5-4665EB7E79A5}"/>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39BB7B4F-2233-483B-A6C2-1319D3C0704B}"/>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CF69642E-7620-4781-8808-0DC43EA0127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2AB38760-3DA5-4055-9C4E-05E3A96D857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46853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0230BF-A108-4EDC-AC8C-DB36E1042BB5}"/>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070F32FC-565E-4EBE-BC36-3D4D3CA86F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ACA45642-0538-4400-A68F-C890899A13AC}"/>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BE57C1A5-9CB7-4A29-BC8A-ECCB220F48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4DF49A45-3D1A-48F1-B4B7-81F3F3A16F3B}"/>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43FF47A6-690F-4A9F-922D-7C52118F8490}"/>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8" name="Symbol zastępczy stopki 7">
            <a:extLst>
              <a:ext uri="{FF2B5EF4-FFF2-40B4-BE49-F238E27FC236}">
                <a16:creationId xmlns:a16="http://schemas.microsoft.com/office/drawing/2014/main" id="{6E9BD540-884B-4DB6-B81F-8B3588F7C08D}"/>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08098A4D-5920-412B-8FC3-D401775F3670}"/>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374363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F6BB5C5-33FE-4E90-9618-45A104BEED69}"/>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C6B37200-BE32-4968-BB88-10117B519200}"/>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4" name="Symbol zastępczy stopki 3">
            <a:extLst>
              <a:ext uri="{FF2B5EF4-FFF2-40B4-BE49-F238E27FC236}">
                <a16:creationId xmlns:a16="http://schemas.microsoft.com/office/drawing/2014/main" id="{88AB8BFF-4198-4131-9F63-734DE5920207}"/>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A730972D-586F-481A-812B-1D135BD7201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660115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97309D5-4D94-42BF-A392-1B0C426B4A46}"/>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3" name="Symbol zastępczy stopki 2">
            <a:extLst>
              <a:ext uri="{FF2B5EF4-FFF2-40B4-BE49-F238E27FC236}">
                <a16:creationId xmlns:a16="http://schemas.microsoft.com/office/drawing/2014/main" id="{BB8F6513-F2BD-4223-9A89-18958AC7B15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00A74D69-0FEC-433D-82C5-4E523114B9A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94142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AA5867A-5B4E-4C78-B00F-F58A8DB7601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E2C7E01D-BD3D-473B-A095-204E20E024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97CF3AED-69E8-4E6F-8D87-BF19C05CCE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38610F5-117F-46F2-ABF4-11B7B7797A89}"/>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FE894C93-FB30-4551-83DA-3B9EFC51CB7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581DBB05-ECB2-4EBE-9484-F81EE907D743}"/>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196249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8308B22-79C3-4E34-BE99-9A1962946A0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2EB4F772-BF22-4F5C-A7A0-50BE340C67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A3EF6472-25B8-423A-A9DF-2628787DF5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AE3A5A38-83E1-4449-AF6B-F03F44A1419E}"/>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34DEF8AC-167B-435C-80C6-0B81C4B778D8}"/>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E0BD990-BE4F-4CFB-892B-A066BC1DEE01}"/>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691279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EEC5F034-E282-4D10-A3AC-90320D0194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424F2DBC-3188-47EE-92F3-4372C1E62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9F4436A-2F08-4112-8FF6-182C07FA7D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ED09538A-6922-4657-A6A2-5BF665AB94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363F68B1-1615-4D59-A7A0-B702B4D040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E4B549-3532-476D-8B32-F9865DF0B978}" type="slidenum">
              <a:rPr lang="pl-PL" smtClean="0"/>
              <a:t>‹#›</a:t>
            </a:fld>
            <a:endParaRPr lang="pl-PL"/>
          </a:p>
        </p:txBody>
      </p:sp>
    </p:spTree>
    <p:extLst>
      <p:ext uri="{BB962C8B-B14F-4D97-AF65-F5344CB8AC3E}">
        <p14:creationId xmlns:p14="http://schemas.microsoft.com/office/powerpoint/2010/main" val="3728727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www.gse.harvard.edu/ideas/news/22/06/challenges-curriculum-design" TargetMode="External"/><Relationship Id="rId3" Type="http://schemas.openxmlformats.org/officeDocument/2006/relationships/hyperlink" Target="https://weareprimegroup.com/insights/women-in-it-challenges-and-opportunities-of-the-digital-age/" TargetMode="External"/><Relationship Id="rId7" Type="http://schemas.openxmlformats.org/officeDocument/2006/relationships/hyperlink" Target="https://teachingcommons.stanford.edu/teaching-guides/inclusive-teaching-guide/getting-started-inclusive-teaching/overview-inclusive"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inclusiveteaching.leeds.ac.uk/resources/design-inclusively/designing-curriculum-content/" TargetMode="External"/><Relationship Id="rId5" Type="http://schemas.openxmlformats.org/officeDocument/2006/relationships/hyperlink" Target="https://www.brookings.edu/articles/how-our-education-system-undermines-gender-equity/" TargetMode="External"/><Relationship Id="rId4" Type="http://schemas.openxmlformats.org/officeDocument/2006/relationships/hyperlink" Target="https://www.gse.harvard.edu/ideas/edcast/21/04/unique-challenges-facing-women-educa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524000" y="2746532"/>
            <a:ext cx="9144000" cy="3065815"/>
          </a:xfrm>
        </p:spPr>
        <p:txBody>
          <a:bodyPr>
            <a:normAutofit fontScale="90000"/>
          </a:bodyPr>
          <a:lstStyle/>
          <a:p>
            <a:r>
              <a:rPr lang="en-US" b="1" smtClean="0"/>
              <a:t>O</a:t>
            </a:r>
            <a:r>
              <a:rPr lang="hr-HR" b="1" smtClean="0"/>
              <a:t>5</a:t>
            </a:r>
            <a:r>
              <a:rPr lang="en-US" b="1" smtClean="0"/>
              <a:t> </a:t>
            </a:r>
            <a:r>
              <a:rPr lang="en-US" b="1"/>
              <a:t>- Increasing the inclusivity and openness of higher education</a:t>
            </a:r>
            <a:r>
              <a:rPr lang="hr-HR" b="1" smtClean="0"/>
              <a:t/>
            </a:r>
            <a:br>
              <a:rPr lang="hr-HR" b="1" smtClean="0"/>
            </a:br>
            <a:r>
              <a:rPr lang="hr-HR" b="1" smtClean="0"/>
              <a:t/>
            </a:r>
            <a:br>
              <a:rPr lang="hr-HR" b="1" smtClean="0"/>
            </a:br>
            <a:r>
              <a:rPr lang="hr-HR"/>
              <a:t>5</a:t>
            </a:r>
            <a:r>
              <a:rPr lang="hr-HR" smtClean="0"/>
              <a:t>- </a:t>
            </a:r>
            <a:r>
              <a:rPr lang="en-US"/>
              <a:t>Curriculum for Inclusion: Designing IT Education with Women in Mind</a:t>
            </a:r>
            <a:endParaRPr lang="pl-PL"/>
          </a:p>
        </p:txBody>
      </p:sp>
      <p:sp>
        <p:nvSpPr>
          <p:cNvPr id="3" name="Podtytuł 2">
            <a:extLst>
              <a:ext uri="{FF2B5EF4-FFF2-40B4-BE49-F238E27FC236}">
                <a16:creationId xmlns:a16="http://schemas.microsoft.com/office/drawing/2014/main" id="{F8EC1C62-E9ED-41A0-95EC-9393A93235BB}"/>
              </a:ext>
            </a:extLst>
          </p:cNvPr>
          <p:cNvSpPr>
            <a:spLocks noGrp="1"/>
          </p:cNvSpPr>
          <p:nvPr>
            <p:ph type="subTitle" idx="1"/>
          </p:nvPr>
        </p:nvSpPr>
        <p:spPr>
          <a:xfrm>
            <a:off x="1524000" y="4471283"/>
            <a:ext cx="9144000" cy="1655762"/>
          </a:xfrm>
        </p:spPr>
        <p:txBody>
          <a:bodyPr>
            <a:normAutofit/>
          </a:bodyPr>
          <a:lstStyle/>
          <a:p>
            <a:endParaRPr lang="hr-HR" smtClean="0"/>
          </a:p>
          <a:p>
            <a:endParaRPr lang="hr-HR"/>
          </a:p>
        </p:txBody>
      </p:sp>
    </p:spTree>
    <p:extLst>
      <p:ext uri="{BB962C8B-B14F-4D97-AF65-F5344CB8AC3E}">
        <p14:creationId xmlns:p14="http://schemas.microsoft.com/office/powerpoint/2010/main" val="750715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smtClean="0"/>
              <a:t>I</a:t>
            </a:r>
            <a:r>
              <a:rPr lang="en-US" b="1" smtClean="0"/>
              <a:t>ntroduction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p:txBody>
          <a:bodyPr/>
          <a:lstStyle/>
          <a:p>
            <a:pPr lvl="0" algn="just"/>
            <a:r>
              <a:rPr lang="en-US" sz="3600">
                <a:latin typeface="+mj-lt"/>
              </a:rPr>
              <a:t>This </a:t>
            </a:r>
            <a:r>
              <a:rPr lang="hr-HR" sz="3600" smtClean="0">
                <a:latin typeface="+mj-lt"/>
              </a:rPr>
              <a:t>webinar</a:t>
            </a:r>
            <a:r>
              <a:rPr lang="en-US" sz="3600" smtClean="0">
                <a:latin typeface="+mj-lt"/>
              </a:rPr>
              <a:t> </a:t>
            </a:r>
            <a:r>
              <a:rPr lang="en-US" sz="3600">
                <a:latin typeface="+mj-lt"/>
              </a:rPr>
              <a:t>was developed as a result of the Erasmus+ project </a:t>
            </a:r>
            <a:r>
              <a:rPr lang="en-US" sz="3600" err="1" smtClean="0">
                <a:latin typeface="+mj-lt"/>
              </a:rPr>
              <a:t>CodeIn</a:t>
            </a:r>
            <a:r>
              <a:rPr lang="hr-HR" sz="3600" smtClean="0">
                <a:latin typeface="+mj-lt"/>
              </a:rPr>
              <a:t> (</a:t>
            </a:r>
            <a:r>
              <a:rPr lang="en-US" sz="3600" i="1">
                <a:latin typeface="+mj-lt"/>
              </a:rPr>
              <a:t>Cloud </a:t>
            </a:r>
            <a:r>
              <a:rPr lang="en-US" sz="3600" i="1" err="1">
                <a:latin typeface="+mj-lt"/>
              </a:rPr>
              <a:t>cOmputing</a:t>
            </a:r>
            <a:r>
              <a:rPr lang="en-US" sz="3600" i="1">
                <a:latin typeface="+mj-lt"/>
              </a:rPr>
              <a:t> for Digital Education </a:t>
            </a:r>
            <a:r>
              <a:rPr lang="en-US" sz="3600" i="1" err="1">
                <a:latin typeface="+mj-lt"/>
              </a:rPr>
              <a:t>INnovation</a:t>
            </a:r>
            <a:r>
              <a:rPr lang="hr-HR" sz="3600" smtClean="0">
                <a:latin typeface="+mj-lt"/>
              </a:rPr>
              <a:t>)</a:t>
            </a:r>
          </a:p>
          <a:p>
            <a:pPr lvl="0" algn="just"/>
            <a:r>
              <a:rPr lang="en-US" sz="3600">
                <a:latin typeface="+mj-lt"/>
              </a:rPr>
              <a:t>Engage with us, learn from the shared experiences, and be part of the conversation that shapes the future of education in the digital age.</a:t>
            </a:r>
          </a:p>
          <a:p>
            <a:pPr lvl="0"/>
            <a:endParaRPr lang="hr-HR" sz="3600" smtClean="0">
              <a:latin typeface="+mj-lt"/>
            </a:endParaRPr>
          </a:p>
          <a:p>
            <a:pPr lvl="0"/>
            <a:endParaRPr lang="pl-PL">
              <a:latin typeface="+mj-lt"/>
            </a:endParaRPr>
          </a:p>
        </p:txBody>
      </p:sp>
    </p:spTree>
    <p:extLst>
      <p:ext uri="{BB962C8B-B14F-4D97-AF65-F5344CB8AC3E}">
        <p14:creationId xmlns:p14="http://schemas.microsoft.com/office/powerpoint/2010/main" val="285874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a:t>The Power of Inclusion: Why It Matters in IT Education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42875" y="1408386"/>
            <a:ext cx="8353425" cy="5263347"/>
          </a:xfrm>
        </p:spPr>
        <p:txBody>
          <a:bodyPr>
            <a:normAutofit fontScale="85000" lnSpcReduction="20000"/>
          </a:bodyPr>
          <a:lstStyle/>
          <a:p>
            <a:pPr lvl="0" algn="just"/>
            <a:r>
              <a:rPr lang="en-US" sz="3600">
                <a:latin typeface="+mj-lt"/>
              </a:rPr>
              <a:t>Definition and Importance of Inclusive Curriculum in </a:t>
            </a:r>
            <a:r>
              <a:rPr lang="en-US" sz="3600" smtClean="0">
                <a:latin typeface="+mj-lt"/>
              </a:rPr>
              <a:t>IT</a:t>
            </a:r>
            <a:endParaRPr lang="en-US" sz="3600">
              <a:latin typeface="+mj-lt"/>
            </a:endParaRPr>
          </a:p>
          <a:p>
            <a:pPr lvl="1" algn="just"/>
            <a:r>
              <a:rPr lang="en-US" sz="3200">
                <a:latin typeface="+mj-lt"/>
              </a:rPr>
              <a:t>Tailoring course materials for diverse backgrounds and learning styles.</a:t>
            </a:r>
          </a:p>
          <a:p>
            <a:pPr lvl="1" algn="just"/>
            <a:r>
              <a:rPr lang="en-US" sz="3200">
                <a:latin typeface="+mj-lt"/>
              </a:rPr>
              <a:t>Ensuring equal opportunity and a sense of belonging for all students.</a:t>
            </a:r>
          </a:p>
          <a:p>
            <a:pPr lvl="0" algn="just"/>
            <a:r>
              <a:rPr lang="en-US" sz="3600">
                <a:latin typeface="+mj-lt"/>
              </a:rPr>
              <a:t>Broader Benefits of an Inclusive </a:t>
            </a:r>
            <a:r>
              <a:rPr lang="en-US" sz="3600" smtClean="0">
                <a:latin typeface="+mj-lt"/>
              </a:rPr>
              <a:t>Curriculum</a:t>
            </a:r>
            <a:endParaRPr lang="en-US" sz="3600">
              <a:latin typeface="+mj-lt"/>
            </a:endParaRPr>
          </a:p>
          <a:p>
            <a:pPr lvl="1" algn="just"/>
            <a:r>
              <a:rPr lang="en-US" sz="3200">
                <a:latin typeface="+mj-lt"/>
              </a:rPr>
              <a:t>Cultivating a diverse and innovative workforce.</a:t>
            </a:r>
          </a:p>
          <a:p>
            <a:pPr lvl="1" algn="just"/>
            <a:r>
              <a:rPr lang="en-US" sz="3200">
                <a:latin typeface="+mj-lt"/>
              </a:rPr>
              <a:t>Contributing to a more equitable educational landscape.</a:t>
            </a:r>
          </a:p>
          <a:p>
            <a:pPr lvl="0" algn="just"/>
            <a:r>
              <a:rPr lang="en-US" sz="3600">
                <a:latin typeface="+mj-lt"/>
              </a:rPr>
              <a:t>Inclusivity and Women in </a:t>
            </a:r>
            <a:r>
              <a:rPr lang="en-US" sz="3600" smtClean="0">
                <a:latin typeface="+mj-lt"/>
              </a:rPr>
              <a:t>IT</a:t>
            </a:r>
            <a:endParaRPr lang="en-US" sz="3600">
              <a:latin typeface="+mj-lt"/>
            </a:endParaRPr>
          </a:p>
          <a:p>
            <a:pPr lvl="1" algn="just"/>
            <a:r>
              <a:rPr lang="en-US" sz="3200">
                <a:latin typeface="+mj-lt"/>
              </a:rPr>
              <a:t>Enhancing engagement and retention of women in IT education.</a:t>
            </a:r>
          </a:p>
          <a:p>
            <a:pPr lvl="1" algn="just"/>
            <a:r>
              <a:rPr lang="en-US" sz="3200">
                <a:latin typeface="+mj-lt"/>
              </a:rPr>
              <a:t>Leading to a more diverse IT industry and reducing gender disparities.</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29725" y="2620834"/>
            <a:ext cx="2628899" cy="2628899"/>
          </a:xfrm>
          <a:prstGeom prst="rect">
            <a:avLst/>
          </a:prstGeom>
        </p:spPr>
      </p:pic>
    </p:spTree>
    <p:extLst>
      <p:ext uri="{BB962C8B-B14F-4D97-AF65-F5344CB8AC3E}">
        <p14:creationId xmlns:p14="http://schemas.microsoft.com/office/powerpoint/2010/main" val="467073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Current Barriers: Challenges in IT Curriculums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93572" cy="5263347"/>
          </a:xfrm>
        </p:spPr>
        <p:txBody>
          <a:bodyPr>
            <a:normAutofit fontScale="92500" lnSpcReduction="10000"/>
          </a:bodyPr>
          <a:lstStyle/>
          <a:p>
            <a:pPr lvl="0" algn="just"/>
            <a:r>
              <a:rPr lang="en-US" sz="3600">
                <a:latin typeface="+mj-lt"/>
              </a:rPr>
              <a:t>Gender Stereotyping: Influences career choices, leading to underrepresentation in IT.</a:t>
            </a:r>
          </a:p>
          <a:p>
            <a:pPr lvl="0" algn="just"/>
            <a:r>
              <a:rPr lang="en-US" sz="3600">
                <a:latin typeface="+mj-lt"/>
              </a:rPr>
              <a:t>Workplace Discrimination: Higher layoff rates and career stagnation for women in tech.</a:t>
            </a:r>
          </a:p>
          <a:p>
            <a:pPr lvl="0" algn="just"/>
            <a:r>
              <a:rPr lang="en-US" sz="3600">
                <a:latin typeface="+mj-lt"/>
              </a:rPr>
              <a:t>Early Educational Bias: Girls face underestimation in STEM subjects.</a:t>
            </a:r>
          </a:p>
          <a:p>
            <a:pPr lvl="0" algn="just"/>
            <a:r>
              <a:rPr lang="en-US" sz="3600">
                <a:latin typeface="+mj-lt"/>
              </a:rPr>
              <a:t>Societal and Systemic Barriers: Hinder women's advancement in education and workforce.</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77299" y="2447924"/>
            <a:ext cx="2828925" cy="2828925"/>
          </a:xfrm>
          <a:prstGeom prst="rect">
            <a:avLst/>
          </a:prstGeom>
        </p:spPr>
      </p:pic>
    </p:spTree>
    <p:extLst>
      <p:ext uri="{BB962C8B-B14F-4D97-AF65-F5344CB8AC3E}">
        <p14:creationId xmlns:p14="http://schemas.microsoft.com/office/powerpoint/2010/main" val="221845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Building an Inclusive Curriculum - Principles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93572" cy="5263347"/>
          </a:xfrm>
        </p:spPr>
        <p:txBody>
          <a:bodyPr>
            <a:normAutofit fontScale="92500"/>
          </a:bodyPr>
          <a:lstStyle/>
          <a:p>
            <a:pPr lvl="0" algn="just"/>
            <a:r>
              <a:rPr lang="en-US" sz="3600" b="1">
                <a:latin typeface="+mj-lt"/>
              </a:rPr>
              <a:t>Anticipatory</a:t>
            </a:r>
            <a:r>
              <a:rPr lang="en-US" sz="3600">
                <a:latin typeface="+mj-lt"/>
              </a:rPr>
              <a:t>: Consider a diverse range of student needs.</a:t>
            </a:r>
          </a:p>
          <a:p>
            <a:pPr lvl="0" algn="just"/>
            <a:r>
              <a:rPr lang="en-US" sz="3600" b="1">
                <a:latin typeface="+mj-lt"/>
              </a:rPr>
              <a:t>Flexible</a:t>
            </a:r>
            <a:r>
              <a:rPr lang="en-US" sz="3600">
                <a:latin typeface="+mj-lt"/>
              </a:rPr>
              <a:t>: Adapt to various learning styles.</a:t>
            </a:r>
          </a:p>
          <a:p>
            <a:pPr lvl="0" algn="just"/>
            <a:r>
              <a:rPr lang="en-US" sz="3600" b="1">
                <a:latin typeface="+mj-lt"/>
              </a:rPr>
              <a:t>Accountable</a:t>
            </a:r>
            <a:r>
              <a:rPr lang="en-US" sz="3600">
                <a:latin typeface="+mj-lt"/>
              </a:rPr>
              <a:t>: Reflect equality and inclusivity.</a:t>
            </a:r>
          </a:p>
          <a:p>
            <a:pPr lvl="0" algn="just"/>
            <a:r>
              <a:rPr lang="en-US" sz="3600" b="1">
                <a:latin typeface="+mj-lt"/>
              </a:rPr>
              <a:t>Collaborative</a:t>
            </a:r>
            <a:r>
              <a:rPr lang="en-US" sz="3600">
                <a:latin typeface="+mj-lt"/>
              </a:rPr>
              <a:t>: Involve students in development.</a:t>
            </a:r>
          </a:p>
          <a:p>
            <a:pPr lvl="0" algn="just"/>
            <a:r>
              <a:rPr lang="en-US" sz="3600" b="1">
                <a:latin typeface="+mj-lt"/>
              </a:rPr>
              <a:t>Transparent</a:t>
            </a:r>
            <a:r>
              <a:rPr lang="en-US" sz="3600">
                <a:latin typeface="+mj-lt"/>
              </a:rPr>
              <a:t>: Communicate goals clearly.</a:t>
            </a:r>
          </a:p>
          <a:p>
            <a:pPr lvl="0" algn="just"/>
            <a:r>
              <a:rPr lang="en-US" sz="3600" b="1">
                <a:latin typeface="+mj-lt"/>
              </a:rPr>
              <a:t>Equitable</a:t>
            </a:r>
            <a:r>
              <a:rPr lang="en-US" sz="3600">
                <a:latin typeface="+mj-lt"/>
              </a:rPr>
              <a:t>: Ensure equal access for all</a:t>
            </a:r>
            <a:r>
              <a:rPr lang="en-US" sz="3600" smtClean="0">
                <a:latin typeface="+mj-lt"/>
              </a:rPr>
              <a:t>.</a:t>
            </a:r>
            <a:endParaRPr lang="en-US" sz="3600">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72549" y="2390774"/>
            <a:ext cx="2809875" cy="2809875"/>
          </a:xfrm>
          <a:prstGeom prst="rect">
            <a:avLst/>
          </a:prstGeom>
        </p:spPr>
      </p:pic>
    </p:spTree>
    <p:extLst>
      <p:ext uri="{BB962C8B-B14F-4D97-AF65-F5344CB8AC3E}">
        <p14:creationId xmlns:p14="http://schemas.microsoft.com/office/powerpoint/2010/main" val="3333319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a:t>Building an Inclusive Curriculum - </a:t>
            </a:r>
            <a:r>
              <a:rPr lang="hr-HR" b="1" smtClean="0"/>
              <a:t>Implementation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93572" cy="5263347"/>
          </a:xfrm>
        </p:spPr>
        <p:txBody>
          <a:bodyPr>
            <a:normAutofit fontScale="92500" lnSpcReduction="20000"/>
          </a:bodyPr>
          <a:lstStyle/>
          <a:p>
            <a:pPr lvl="0" algn="just"/>
            <a:r>
              <a:rPr lang="en-US" sz="3600" b="1">
                <a:latin typeface="+mj-lt"/>
              </a:rPr>
              <a:t>Equitable Access</a:t>
            </a:r>
            <a:r>
              <a:rPr lang="en-US" sz="3600">
                <a:latin typeface="+mj-lt"/>
              </a:rPr>
              <a:t>: Universal access to materials and technology.</a:t>
            </a:r>
          </a:p>
          <a:p>
            <a:pPr lvl="0" algn="just"/>
            <a:r>
              <a:rPr lang="en-US" sz="3600" b="1">
                <a:latin typeface="+mj-lt"/>
              </a:rPr>
              <a:t>Norms for Interaction</a:t>
            </a:r>
            <a:r>
              <a:rPr lang="en-US" sz="3600">
                <a:latin typeface="+mj-lt"/>
              </a:rPr>
              <a:t>: Guidelines for respectful communication.</a:t>
            </a:r>
          </a:p>
          <a:p>
            <a:pPr lvl="0" algn="just"/>
            <a:r>
              <a:rPr lang="en-US" sz="3600" b="1">
                <a:latin typeface="+mj-lt"/>
              </a:rPr>
              <a:t>Inclusive Communities</a:t>
            </a:r>
            <a:r>
              <a:rPr lang="en-US" sz="3600">
                <a:latin typeface="+mj-lt"/>
              </a:rPr>
              <a:t>: Foster belonging and value.</a:t>
            </a:r>
          </a:p>
          <a:p>
            <a:pPr lvl="0" algn="just"/>
            <a:r>
              <a:rPr lang="en-US" sz="3600" b="1">
                <a:latin typeface="+mj-lt"/>
              </a:rPr>
              <a:t>Disability Support</a:t>
            </a:r>
            <a:r>
              <a:rPr lang="en-US" sz="3600">
                <a:latin typeface="+mj-lt"/>
              </a:rPr>
              <a:t>: Accommodate and assist.</a:t>
            </a:r>
          </a:p>
          <a:p>
            <a:pPr lvl="0" algn="just"/>
            <a:r>
              <a:rPr lang="en-US" sz="3600" b="1">
                <a:latin typeface="+mj-lt"/>
              </a:rPr>
              <a:t>Equitable Discussions</a:t>
            </a:r>
            <a:r>
              <a:rPr lang="en-US" sz="3600">
                <a:latin typeface="+mj-lt"/>
              </a:rPr>
              <a:t>: Diverse perspectives, fair participation.</a:t>
            </a:r>
          </a:p>
          <a:p>
            <a:pPr lvl="0" algn="just"/>
            <a:r>
              <a:rPr lang="en-US" sz="3600" b="1">
                <a:latin typeface="+mj-lt"/>
              </a:rPr>
              <a:t>Sensitive Content</a:t>
            </a:r>
            <a:r>
              <a:rPr lang="en-US" sz="3600">
                <a:latin typeface="+mj-lt"/>
              </a:rPr>
              <a:t>: Manage and support challenging topics.</a:t>
            </a:r>
            <a:endParaRPr lang="pl-PL">
              <a:latin typeface="+mj-lt"/>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20150" y="2276475"/>
            <a:ext cx="2971800" cy="2971800"/>
          </a:xfrm>
          <a:prstGeom prst="rect">
            <a:avLst/>
          </a:prstGeom>
        </p:spPr>
      </p:pic>
    </p:spTree>
    <p:extLst>
      <p:ext uri="{BB962C8B-B14F-4D97-AF65-F5344CB8AC3E}">
        <p14:creationId xmlns:p14="http://schemas.microsoft.com/office/powerpoint/2010/main" val="38507822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9"/>
            <a:ext cx="10515600" cy="712842"/>
          </a:xfrm>
        </p:spPr>
        <p:txBody>
          <a:bodyPr>
            <a:normAutofit fontScale="90000"/>
          </a:bodyPr>
          <a:lstStyle/>
          <a:p>
            <a:pPr algn="ctr"/>
            <a:r>
              <a:rPr lang="en-US" b="1"/>
              <a:t>Recommendations for Educators and Institutions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209551" y="990601"/>
            <a:ext cx="9429750" cy="5782952"/>
          </a:xfrm>
        </p:spPr>
        <p:txBody>
          <a:bodyPr>
            <a:normAutofit fontScale="85000" lnSpcReduction="20000"/>
          </a:bodyPr>
          <a:lstStyle/>
          <a:p>
            <a:pPr lvl="0" algn="just"/>
            <a:r>
              <a:rPr lang="en-US" sz="3600">
                <a:latin typeface="+mj-lt"/>
              </a:rPr>
              <a:t>Diversity Audits: Evaluate curriculums for inclusivity gaps.</a:t>
            </a:r>
          </a:p>
          <a:p>
            <a:pPr lvl="0" algn="just"/>
            <a:r>
              <a:rPr lang="en-US" sz="3600">
                <a:latin typeface="+mj-lt"/>
              </a:rPr>
              <a:t>Stakeholder Engagement: Collaborate with diverse groups in curriculum development.</a:t>
            </a:r>
          </a:p>
          <a:p>
            <a:pPr lvl="0" algn="just"/>
            <a:r>
              <a:rPr lang="en-US" sz="3600">
                <a:latin typeface="+mj-lt"/>
              </a:rPr>
              <a:t>Educator Development: Focus on inclusive teaching strategies.</a:t>
            </a:r>
          </a:p>
          <a:p>
            <a:pPr lvl="0" algn="just"/>
            <a:r>
              <a:rPr lang="en-US" sz="3600">
                <a:latin typeface="+mj-lt"/>
              </a:rPr>
              <a:t>Institutional Support: Secure backing for diversity initiatives.</a:t>
            </a:r>
          </a:p>
          <a:p>
            <a:pPr lvl="0" algn="just"/>
            <a:r>
              <a:rPr lang="en-US" sz="3600">
                <a:latin typeface="+mj-lt"/>
              </a:rPr>
              <a:t>Expand Histories: Include diverse global perspectives.</a:t>
            </a:r>
          </a:p>
          <a:p>
            <a:pPr lvl="0" algn="just"/>
            <a:r>
              <a:rPr lang="en-US" sz="3600">
                <a:latin typeface="+mj-lt"/>
              </a:rPr>
              <a:t>Responsive Teaching: Adapt to students' cultural backgrounds.</a:t>
            </a:r>
          </a:p>
          <a:p>
            <a:pPr lvl="0" algn="just"/>
            <a:r>
              <a:rPr lang="en-US" sz="3600">
                <a:latin typeface="+mj-lt"/>
              </a:rPr>
              <a:t>Address Systemic Barriers: Tackle inherent educational challenges.</a:t>
            </a:r>
          </a:p>
          <a:p>
            <a:pPr lvl="0" algn="just"/>
            <a:r>
              <a:rPr lang="en-US" sz="3600">
                <a:latin typeface="+mj-lt"/>
              </a:rPr>
              <a:t>Community Collaboration: Integrate local cultural insights</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91700" y="2771775"/>
            <a:ext cx="2305050" cy="2305050"/>
          </a:xfrm>
          <a:prstGeom prst="rect">
            <a:avLst/>
          </a:prstGeom>
        </p:spPr>
      </p:pic>
    </p:spTree>
    <p:extLst>
      <p:ext uri="{BB962C8B-B14F-4D97-AF65-F5344CB8AC3E}">
        <p14:creationId xmlns:p14="http://schemas.microsoft.com/office/powerpoint/2010/main" val="2907789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hr-HR" b="1" smtClean="0"/>
              <a:t>Conclusion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93572" cy="5263347"/>
          </a:xfrm>
        </p:spPr>
        <p:txBody>
          <a:bodyPr>
            <a:normAutofit fontScale="92500" lnSpcReduction="20000"/>
          </a:bodyPr>
          <a:lstStyle/>
          <a:p>
            <a:pPr lvl="0" algn="just"/>
            <a:r>
              <a:rPr lang="en-US" sz="3600">
                <a:latin typeface="+mj-lt"/>
              </a:rPr>
              <a:t>Diversity in Tech: Inclusivity as key to a diverse IT workforce.</a:t>
            </a:r>
          </a:p>
          <a:p>
            <a:pPr lvl="0" algn="just"/>
            <a:r>
              <a:rPr lang="en-US" sz="3600">
                <a:latin typeface="+mj-lt"/>
              </a:rPr>
              <a:t>Bridging Gender Gaps: Importance of inclusive curriculums for women in IT.</a:t>
            </a:r>
          </a:p>
          <a:p>
            <a:pPr lvl="0" algn="just"/>
            <a:r>
              <a:rPr lang="en-US" sz="3600">
                <a:latin typeface="+mj-lt"/>
              </a:rPr>
              <a:t>Addressing Biases: Tackling educational and societal biases in IT.</a:t>
            </a:r>
          </a:p>
          <a:p>
            <a:pPr lvl="0" algn="just"/>
            <a:r>
              <a:rPr lang="en-US" sz="3600">
                <a:latin typeface="+mj-lt"/>
              </a:rPr>
              <a:t>Role of Educators: Crucial involvement of educators and institutions in curriculum development.</a:t>
            </a:r>
          </a:p>
          <a:p>
            <a:pPr lvl="0" algn="just"/>
            <a:r>
              <a:rPr lang="en-US" sz="3600">
                <a:latin typeface="+mj-lt"/>
              </a:rPr>
              <a:t>Empowering Education: Creating an equitable and empowering IT educational environment.</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58250" y="2495549"/>
            <a:ext cx="2924175" cy="2924175"/>
          </a:xfrm>
          <a:prstGeom prst="rect">
            <a:avLst/>
          </a:prstGeom>
        </p:spPr>
      </p:pic>
    </p:spTree>
    <p:extLst>
      <p:ext uri="{BB962C8B-B14F-4D97-AF65-F5344CB8AC3E}">
        <p14:creationId xmlns:p14="http://schemas.microsoft.com/office/powerpoint/2010/main" val="2462451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smtClean="0"/>
              <a:t>S</a:t>
            </a:r>
            <a:r>
              <a:rPr lang="en-US" b="1" err="1" smtClean="0"/>
              <a:t>tudy</a:t>
            </a:r>
            <a:r>
              <a:rPr lang="en-US" b="1" smtClean="0"/>
              <a:t> </a:t>
            </a:r>
            <a:r>
              <a:rPr lang="en-US" b="1"/>
              <a:t>and review the following online 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lnSpcReduction="10000"/>
          </a:bodyPr>
          <a:lstStyle/>
          <a:p>
            <a:pPr marL="0" lvl="0" indent="0" algn="just">
              <a:buNone/>
            </a:pPr>
            <a:r>
              <a:rPr lang="en-US" smtClean="0">
                <a:latin typeface="+mj-lt"/>
              </a:rPr>
              <a:t>Prime Group</a:t>
            </a:r>
            <a:r>
              <a:rPr lang="hr-HR" smtClean="0">
                <a:latin typeface="+mj-lt"/>
              </a:rPr>
              <a:t>, </a:t>
            </a:r>
            <a:r>
              <a:rPr lang="en-US" smtClean="0">
                <a:latin typeface="+mj-lt"/>
                <a:hlinkClick r:id="rId3"/>
              </a:rPr>
              <a:t>Women in IT: Challenges of the Digital Era</a:t>
            </a:r>
            <a:r>
              <a:rPr lang="hr-HR" smtClean="0">
                <a:latin typeface="+mj-lt"/>
              </a:rPr>
              <a:t>,</a:t>
            </a:r>
            <a:r>
              <a:rPr lang="en-US" smtClean="0">
                <a:latin typeface="+mj-lt"/>
              </a:rPr>
              <a:t> Retrieved November </a:t>
            </a:r>
            <a:r>
              <a:rPr lang="hr-HR" smtClean="0">
                <a:latin typeface="+mj-lt"/>
              </a:rPr>
              <a:t>2022</a:t>
            </a:r>
            <a:endParaRPr lang="en-US" smtClean="0">
              <a:latin typeface="+mj-lt"/>
            </a:endParaRPr>
          </a:p>
          <a:p>
            <a:pPr marL="0" lvl="0" indent="0" algn="just">
              <a:buNone/>
            </a:pPr>
            <a:r>
              <a:rPr lang="en-US" smtClean="0">
                <a:latin typeface="+mj-lt"/>
              </a:rPr>
              <a:t>Harvard Graduate School of Education</a:t>
            </a:r>
            <a:r>
              <a:rPr lang="hr-HR" smtClean="0">
                <a:latin typeface="+mj-lt"/>
              </a:rPr>
              <a:t>,</a:t>
            </a:r>
            <a:r>
              <a:rPr lang="en-US" smtClean="0">
                <a:latin typeface="+mj-lt"/>
              </a:rPr>
              <a:t> (2021)</a:t>
            </a:r>
            <a:r>
              <a:rPr lang="hr-HR" smtClean="0">
                <a:latin typeface="+mj-lt"/>
              </a:rPr>
              <a:t>,</a:t>
            </a:r>
            <a:r>
              <a:rPr lang="en-US" smtClean="0">
                <a:latin typeface="+mj-lt"/>
              </a:rPr>
              <a:t> </a:t>
            </a:r>
            <a:r>
              <a:rPr lang="en-US" smtClean="0">
                <a:latin typeface="+mj-lt"/>
                <a:hlinkClick r:id="rId4"/>
              </a:rPr>
              <a:t>Harvard’s education podcast: Jennie Weiner on gender bias in education</a:t>
            </a:r>
            <a:r>
              <a:rPr lang="hr-HR" smtClean="0">
                <a:latin typeface="+mj-lt"/>
              </a:rPr>
              <a:t>, </a:t>
            </a:r>
            <a:r>
              <a:rPr lang="en-US" smtClean="0">
                <a:latin typeface="+mj-lt"/>
              </a:rPr>
              <a:t>Retrieved November </a:t>
            </a:r>
            <a:r>
              <a:rPr lang="hr-HR" smtClean="0">
                <a:latin typeface="+mj-lt"/>
              </a:rPr>
              <a:t>2022</a:t>
            </a:r>
            <a:endParaRPr lang="en-US" smtClean="0">
              <a:latin typeface="+mj-lt"/>
            </a:endParaRPr>
          </a:p>
          <a:p>
            <a:pPr marL="0" lvl="0" indent="0" algn="just">
              <a:buNone/>
            </a:pPr>
            <a:r>
              <a:rPr lang="en-US" smtClean="0">
                <a:latin typeface="+mj-lt"/>
              </a:rPr>
              <a:t>Brookings</a:t>
            </a:r>
            <a:r>
              <a:rPr lang="hr-HR" smtClean="0">
                <a:latin typeface="+mj-lt"/>
              </a:rPr>
              <a:t>, </a:t>
            </a:r>
            <a:r>
              <a:rPr lang="en-US" smtClean="0">
                <a:latin typeface="+mj-lt"/>
                <a:hlinkClick r:id="rId5"/>
              </a:rPr>
              <a:t>How our education system undermines gender equity</a:t>
            </a:r>
            <a:r>
              <a:rPr lang="hr-HR" smtClean="0">
                <a:latin typeface="+mj-lt"/>
              </a:rPr>
              <a:t>,</a:t>
            </a:r>
            <a:r>
              <a:rPr lang="en-US" smtClean="0">
                <a:latin typeface="+mj-lt"/>
              </a:rPr>
              <a:t> Retrieved November </a:t>
            </a:r>
            <a:r>
              <a:rPr lang="hr-HR" smtClean="0">
                <a:latin typeface="+mj-lt"/>
              </a:rPr>
              <a:t>2022</a:t>
            </a:r>
          </a:p>
          <a:p>
            <a:pPr marL="0" lvl="0" indent="0" algn="just">
              <a:buNone/>
            </a:pPr>
            <a:r>
              <a:rPr lang="en-US">
                <a:latin typeface="+mj-lt"/>
              </a:rPr>
              <a:t>University of Leeds</a:t>
            </a:r>
            <a:r>
              <a:rPr lang="hr-HR">
                <a:latin typeface="+mj-lt"/>
              </a:rPr>
              <a:t>, </a:t>
            </a:r>
            <a:r>
              <a:rPr lang="en-US">
                <a:latin typeface="+mj-lt"/>
                <a:hlinkClick r:id="rId6"/>
              </a:rPr>
              <a:t>Designing Curriculum Content - Inclusive Teaching</a:t>
            </a:r>
            <a:r>
              <a:rPr lang="hr-HR">
                <a:latin typeface="+mj-lt"/>
              </a:rPr>
              <a:t>,</a:t>
            </a:r>
            <a:r>
              <a:rPr lang="en-US">
                <a:latin typeface="+mj-lt"/>
              </a:rPr>
              <a:t> Retrieved November </a:t>
            </a:r>
            <a:r>
              <a:rPr lang="hr-HR">
                <a:latin typeface="+mj-lt"/>
              </a:rPr>
              <a:t>2022</a:t>
            </a:r>
            <a:endParaRPr lang="en-US">
              <a:latin typeface="+mj-lt"/>
            </a:endParaRPr>
          </a:p>
          <a:p>
            <a:pPr marL="0" lvl="0" indent="0" algn="just">
              <a:buNone/>
            </a:pPr>
            <a:r>
              <a:rPr lang="en-US">
                <a:latin typeface="+mj-lt"/>
              </a:rPr>
              <a:t>Stanford University</a:t>
            </a:r>
            <a:r>
              <a:rPr lang="hr-HR">
                <a:latin typeface="+mj-lt"/>
              </a:rPr>
              <a:t>, </a:t>
            </a:r>
            <a:r>
              <a:rPr lang="en-US">
                <a:latin typeface="+mj-lt"/>
                <a:hlinkClick r:id="rId7"/>
              </a:rPr>
              <a:t>Overview of Inclusive Teaching Practices. Teaching Commons</a:t>
            </a:r>
            <a:r>
              <a:rPr lang="hr-HR">
                <a:latin typeface="+mj-lt"/>
              </a:rPr>
              <a:t>, </a:t>
            </a:r>
            <a:r>
              <a:rPr lang="en-US">
                <a:latin typeface="+mj-lt"/>
              </a:rPr>
              <a:t>Retrieved November </a:t>
            </a:r>
            <a:r>
              <a:rPr lang="hr-HR">
                <a:latin typeface="+mj-lt"/>
              </a:rPr>
              <a:t>2022</a:t>
            </a:r>
            <a:endParaRPr lang="en-US">
              <a:latin typeface="+mj-lt"/>
            </a:endParaRPr>
          </a:p>
          <a:p>
            <a:pPr marL="0" lvl="0" indent="0" algn="just">
              <a:buNone/>
            </a:pPr>
            <a:r>
              <a:rPr lang="en-US">
                <a:latin typeface="+mj-lt"/>
              </a:rPr>
              <a:t>Harvard Graduate School of Education</a:t>
            </a:r>
            <a:r>
              <a:rPr lang="hr-HR">
                <a:latin typeface="+mj-lt"/>
              </a:rPr>
              <a:t>, </a:t>
            </a:r>
            <a:r>
              <a:rPr lang="en-US">
                <a:latin typeface="+mj-lt"/>
                <a:hlinkClick r:id="rId8"/>
              </a:rPr>
              <a:t>The Challenges of Curriculum Design</a:t>
            </a:r>
            <a:r>
              <a:rPr lang="hr-HR">
                <a:latin typeface="+mj-lt"/>
              </a:rPr>
              <a:t>, </a:t>
            </a:r>
            <a:r>
              <a:rPr lang="en-US">
                <a:latin typeface="+mj-lt"/>
              </a:rPr>
              <a:t>Retrieved November 202</a:t>
            </a:r>
            <a:r>
              <a:rPr lang="hr-HR">
                <a:latin typeface="+mj-lt"/>
              </a:rPr>
              <a:t>2</a:t>
            </a:r>
            <a:endParaRPr lang="pl-PL">
              <a:latin typeface="+mj-lt"/>
            </a:endParaRPr>
          </a:p>
          <a:p>
            <a:pPr marL="0" lvl="0" indent="0" algn="just">
              <a:buNone/>
            </a:pPr>
            <a:endParaRPr lang="pl-PL">
              <a:latin typeface="+mj-lt"/>
            </a:endParaRPr>
          </a:p>
        </p:txBody>
      </p:sp>
    </p:spTree>
    <p:extLst>
      <p:ext uri="{BB962C8B-B14F-4D97-AF65-F5344CB8AC3E}">
        <p14:creationId xmlns:p14="http://schemas.microsoft.com/office/powerpoint/2010/main" val="1137240051"/>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FAFC4393578E54EA6D196651228CF09" ma:contentTypeVersion="18" ma:contentTypeDescription="Stvaranje novog dokumenta." ma:contentTypeScope="" ma:versionID="c136ec4f49537dd65bc8dbd6cc87e271">
  <xsd:schema xmlns:xsd="http://www.w3.org/2001/XMLSchema" xmlns:xs="http://www.w3.org/2001/XMLSchema" xmlns:p="http://schemas.microsoft.com/office/2006/metadata/properties" xmlns:ns2="9ddf7ba3-e48b-4174-a29c-2a175c523237" xmlns:ns3="b2bf4f87-cb72-4e57-ad38-3955b64ca675" targetNamespace="http://schemas.microsoft.com/office/2006/metadata/properties" ma:root="true" ma:fieldsID="885a168c36a5d9d773bf0cef3a4babe7" ns2:_="" ns3:_="">
    <xsd:import namespace="9ddf7ba3-e48b-4174-a29c-2a175c523237"/>
    <xsd:import namespace="b2bf4f87-cb72-4e57-ad38-3955b64ca6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LengthInSeconds" minOccurs="0"/>
                <xsd:element ref="ns3:TaxCatchAll" minOccurs="0"/>
                <xsd:element ref="ns2:lcf76f155ced4ddcb4097134ff3c332f"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df7ba3-e48b-4174-a29c-2a175c5232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Oznake slika" ma:readOnly="false" ma:fieldId="{5cf76f15-5ced-4ddc-b409-7134ff3c332f}" ma:taxonomyMulti="true" ma:sspId="c9c0af0c-00b2-4b9d-ac19-30cd42724e8d"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2bf4f87-cb72-4e57-ad38-3955b64ca67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273846d-743d-4c83-89dc-8271a4c400d8}" ma:internalName="TaxCatchAll" ma:showField="CatchAllData" ma:web="b2bf4f87-cb72-4e57-ad38-3955b64ca67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sadržaja"/>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2bf4f87-cb72-4e57-ad38-3955b64ca675" xsi:nil="true"/>
    <lcf76f155ced4ddcb4097134ff3c332f xmlns="9ddf7ba3-e48b-4174-a29c-2a175c52323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044F20-AC13-4B00-BDB8-E698D4EF2B9F}"/>
</file>

<file path=customXml/itemProps2.xml><?xml version="1.0" encoding="utf-8"?>
<ds:datastoreItem xmlns:ds="http://schemas.openxmlformats.org/officeDocument/2006/customXml" ds:itemID="{E3571E05-42F9-432B-A062-0970F6412D8E}">
  <ds:schemaRefs>
    <ds:schemaRef ds:uri="http://purl.org/dc/dcmitype/"/>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9ddf7ba3-e48b-4174-a29c-2a175c523237"/>
    <ds:schemaRef ds:uri="http://schemas.microsoft.com/office/2006/metadata/properties"/>
  </ds:schemaRefs>
</ds:datastoreItem>
</file>

<file path=customXml/itemProps3.xml><?xml version="1.0" encoding="utf-8"?>
<ds:datastoreItem xmlns:ds="http://schemas.openxmlformats.org/officeDocument/2006/customXml" ds:itemID="{648B904F-A7DC-4700-B550-EC2015A964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2923</TotalTime>
  <Words>1208</Words>
  <Application>Microsoft Office PowerPoint</Application>
  <PresentationFormat>Widescreen</PresentationFormat>
  <Paragraphs>77</Paragraphs>
  <Slides>9</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Motyw pakietu Office</vt:lpstr>
      <vt:lpstr>O5 - Increasing the inclusivity and openness of higher education  5- Curriculum for Inclusion: Designing IT Education with Women in Mind</vt:lpstr>
      <vt:lpstr>Introduction</vt:lpstr>
      <vt:lpstr>The Power of Inclusion: Why It Matters in IT Education</vt:lpstr>
      <vt:lpstr>Current Barriers: Challenges in IT Curriculums</vt:lpstr>
      <vt:lpstr>Building an Inclusive Curriculum - Principles</vt:lpstr>
      <vt:lpstr>Building an Inclusive Curriculum - Implementation</vt:lpstr>
      <vt:lpstr>Recommendations for Educators and Institutions</vt:lpstr>
      <vt:lpstr>Conclusion</vt:lpstr>
      <vt:lpstr>Study and review the following online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webinar.</dc:title>
  <dc:creator>Grzegorz Zwoliński I25</dc:creator>
  <cp:lastModifiedBy>frane</cp:lastModifiedBy>
  <cp:revision>170</cp:revision>
  <dcterms:created xsi:type="dcterms:W3CDTF">2021-12-08T08:56:03Z</dcterms:created>
  <dcterms:modified xsi:type="dcterms:W3CDTF">2023-11-28T17:54:51Z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0x0101003FAFC4393578E54EA6D196651228CF09</vt:lpwstr>
  </property>
</Properties>
</file>