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6" r:id="rId5"/>
    <p:sldId id="257" r:id="rId6"/>
    <p:sldId id="278" r:id="rId7"/>
    <p:sldId id="279" r:id="rId8"/>
    <p:sldId id="280" r:id="rId9"/>
    <p:sldId id="285" r:id="rId10"/>
    <p:sldId id="281" r:id="rId11"/>
    <p:sldId id="282" r:id="rId12"/>
    <p:sldId id="283" r:id="rId13"/>
    <p:sldId id="277" r:id="rId14"/>
    <p:sldId id="286" r:id="rId15"/>
    <p:sldId id="287" r:id="rId16"/>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135" autoAdjust="0"/>
  </p:normalViewPr>
  <p:slideViewPr>
    <p:cSldViewPr snapToGrid="0">
      <p:cViewPr varScale="1">
        <p:scale>
          <a:sx n="100" d="100"/>
          <a:sy n="100" d="100"/>
        </p:scale>
        <p:origin x="91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19.2.2024.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a:solidFill>
                  <a:schemeClr val="tx1"/>
                </a:solidFill>
                <a:effectLst/>
                <a:latin typeface="+mn-lt"/>
                <a:ea typeface="+mn-ea"/>
                <a:cs typeface="+mn-cs"/>
              </a:rPr>
              <a:t>Welcome to our webinar series about pedagogical strategy for women in IT. This series has been developed as part of the Erasmus+ project 'CodeIn,' short for 'Cloud cOmputing for Digital Education INnovation.' Through this initiative, we aim to delve into the exciting world of cloud computing and its transformative impact on education. We will cover six diverse and </a:t>
            </a:r>
            <a:r>
              <a:rPr lang="hr-HR" sz="1200" kern="1200">
                <a:solidFill>
                  <a:schemeClr val="tx1"/>
                </a:solidFill>
                <a:effectLst/>
                <a:latin typeface="+mn-lt"/>
                <a:ea typeface="+mn-ea"/>
                <a:cs typeface="+mn-cs"/>
              </a:rPr>
              <a:t>interesting </a:t>
            </a:r>
            <a:r>
              <a:rPr lang="en-US" sz="1200" kern="1200">
                <a:solidFill>
                  <a:schemeClr val="tx1"/>
                </a:solidFill>
                <a:effectLst/>
                <a:latin typeface="+mn-lt"/>
                <a:ea typeface="+mn-ea"/>
                <a:cs typeface="+mn-cs"/>
              </a:rPr>
              <a:t> topics in our journey through this series. Engage with us, learn from the shared experiences, and be part of the conversation that shapes the future of education in the digital age.</a:t>
            </a:r>
            <a:endParaRPr lang="hr-HR" sz="1200" kern="1200">
              <a:solidFill>
                <a:schemeClr val="tx1"/>
              </a:solidFill>
              <a:effectLst/>
              <a:latin typeface="+mn-lt"/>
              <a:ea typeface="+mn-ea"/>
              <a:cs typeface="+mn-cs"/>
            </a:endParaRPr>
          </a:p>
          <a:p>
            <a:endParaRPr lang="hr-H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37373332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a:p>
        </p:txBody>
      </p:sp>
    </p:spTree>
    <p:extLst>
      <p:ext uri="{BB962C8B-B14F-4D97-AF65-F5344CB8AC3E}">
        <p14:creationId xmlns:p14="http://schemas.microsoft.com/office/powerpoint/2010/main" val="27625399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a:t>Mentorship in IT is crucial for professional growth, especially for women facing challenges like underrepresentation and limited leadership opportunities. By connecting experienced professionals with emerging talent, mentorship fosters career progression, knowledge sharing, and network expansion. That benefits women in IT and mentors, who gain new perspectives and enhance their skills. Ultimately, mentorship in IT is a crucial driver for a more inclusive and dynamic industry.</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1029427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a:t>In 2023, women and non-binary individuals represent only 29% of technologists, with many facing challenges like gender bias and a lack of mentorship opportunities. Despite this, structured mentorship programs in tech companies have increased women's representation, particularly of color, in senior roles. However, many women still do not actively seek formal mentors, highlighting a significant developmental gap in the sector.</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2499079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a:t>In the IT industry, the success of mentorship programs is often predicated on the model adopted. One of the prominent models is one-on-one mentoring, where a mentor provides personalized guidance and support to a mentee. This model is particularly effective in addressing the mentee's specific career goals and challenges. Another model, group mentoring, involves one or more mentors working with several mentees. This approach fosters a collaborative learning environment and encourages peer learning. Finally, virtual mentoring, which has gained prominence in the digital age, allows for flexible and remote mentor-mentee interactions, essential in today's globally connected workspace.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3808925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a:t>Setting clear goals at the onset of the relationship is crucial for its success. Regular communication is the lifeline of mentorship. It helps build trust and ensures that both parties are aligned in their objectives. Providing constructive feedback is a cornerstone of effective mentoring. It helps mentees understand their strengths and areas of improvement. Lastly, the choice between structured programs and organic mentorship relationships can significantly impact the outcome. Structured programs offer a formalized and systematic approach, often with predefined objectives and timelines. In contrast, organic relationships evolve more naturally, allowing for more personalized and flexible mentoring experiences.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2139578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a:t>Our policy recommendations focus on institutional commitment, recognition of mentorship in career growth, and fostering diversity and inclusivity in mentorship programs. That entails allocating resources for mentorship, acknowledging mentoring in performance evaluations, and designing programs tailored for underrepresented groups in IT. Emphasizing these areas can significantly enhance the effectiveness of mentorship programs.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23851045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a:t>In this segment, we spotlight two exemplary mentorship programs in IT, focusing on women's empowerment. The TechWomen Empowerment program has mentored over 300 women, significantly enhancing their technical and leadership skills. A participant notes, 'This program instilled confidence in my leadership potential.'</a:t>
            </a:r>
          </a:p>
          <a:p>
            <a:r>
              <a:rPr lang="en-US"/>
              <a:t>Similarly, the CodeHer Collective program pairs female IT aspirants with experienced professionals. With a 90% success rate in career advancement, the program is a cornerstone in breaking career barriers. A testimonial from a participant emphasizes, 'My mentor was pivotal in navigating my career path.'</a:t>
            </a:r>
          </a:p>
          <a:p>
            <a:endParaRPr lang="en-US"/>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786701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In conclusion, mentorship in IT is vital for fostering professional growth and overcoming challenges like gender bias and underrepresentation. Effective mentorship is vital to these successes through models like one-on-one, group, or virtual mentoring, coupled with clear goals and regular communication. Our policy recommendations emphasize institutional support, recognition of mentorship's role in career development, and inclusivity in mentorship programs, essential for a more diverse and dynamic IT industry.</a:t>
            </a:r>
            <a:r>
              <a:rPr lang="hr-HR"/>
              <a:t> </a:t>
            </a:r>
            <a:r>
              <a:rPr lang="en-US"/>
              <a:t>Thank you for your attention.</a:t>
            </a:r>
          </a:p>
          <a:p>
            <a:endParaRPr lang="en-US"/>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589586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19.02.2024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intuit.com/blog/life-at-intuit/people-culture/closing-the-gap-for-women-in-tech-why-mentorship-matters/1"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togetherplatform.com/blog/female-mentors/"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blogs.oracle.com/jobsatoracle/post/how-oracle-is-developing-female-leader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524000" y="2746532"/>
            <a:ext cx="9144000" cy="3065815"/>
          </a:xfrm>
        </p:spPr>
        <p:txBody>
          <a:bodyPr>
            <a:normAutofit fontScale="90000"/>
          </a:bodyPr>
          <a:lstStyle/>
          <a:p>
            <a:r>
              <a:rPr lang="en-US" b="1"/>
              <a:t>O</a:t>
            </a:r>
            <a:r>
              <a:rPr lang="hr-HR" b="1"/>
              <a:t>5</a:t>
            </a:r>
            <a:r>
              <a:rPr lang="en-US" b="1"/>
              <a:t> - Increasing the inclusivity and openness of higher education</a:t>
            </a:r>
            <a:br>
              <a:rPr lang="hr-HR" b="1"/>
            </a:br>
            <a:br>
              <a:rPr lang="hr-HR" b="1"/>
            </a:br>
            <a:r>
              <a:rPr lang="hr-HR"/>
              <a:t>4</a:t>
            </a:r>
            <a:r>
              <a:rPr lang="hr-HR" b="1"/>
              <a:t> </a:t>
            </a:r>
            <a:r>
              <a:rPr lang="hr-HR"/>
              <a:t>- </a:t>
            </a:r>
            <a:r>
              <a:rPr lang="en-US"/>
              <a:t>Mentorship Models: Cultivating Women Leaders in IT</a:t>
            </a:r>
            <a:endParaRPr lang="pl-PL"/>
          </a:p>
        </p:txBody>
      </p:sp>
      <p:sp>
        <p:nvSpPr>
          <p:cNvPr id="3" name="Podtytuł 2">
            <a:extLst>
              <a:ext uri="{FF2B5EF4-FFF2-40B4-BE49-F238E27FC236}">
                <a16:creationId xmlns:a16="http://schemas.microsoft.com/office/drawing/2014/main" id="{F8EC1C62-E9ED-41A0-95EC-9393A93235BB}"/>
              </a:ext>
            </a:extLst>
          </p:cNvPr>
          <p:cNvSpPr>
            <a:spLocks noGrp="1"/>
          </p:cNvSpPr>
          <p:nvPr>
            <p:ph type="subTitle" idx="1"/>
          </p:nvPr>
        </p:nvSpPr>
        <p:spPr>
          <a:xfrm>
            <a:off x="1524000" y="4471283"/>
            <a:ext cx="9144000" cy="1655762"/>
          </a:xfrm>
        </p:spPr>
        <p:txBody>
          <a:bodyPr>
            <a:normAutofit/>
          </a:bodyPr>
          <a:lstStyle/>
          <a:p>
            <a:endParaRPr lang="hr-HR"/>
          </a:p>
          <a:p>
            <a:endParaRPr lang="hr-H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a:t>S</a:t>
            </a:r>
            <a:r>
              <a:rPr lang="en-US" b="1" err="1"/>
              <a:t>tudy</a:t>
            </a:r>
            <a:r>
              <a:rPr lang="en-US" b="1"/>
              <a:t> and review the following online resources</a:t>
            </a:r>
            <a:endParaRPr lang="hr-H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16560" y="1628774"/>
            <a:ext cx="11379200" cy="5057775"/>
          </a:xfrm>
        </p:spPr>
        <p:txBody>
          <a:bodyPr>
            <a:normAutofit lnSpcReduction="10000"/>
          </a:bodyPr>
          <a:lstStyle/>
          <a:p>
            <a:pPr marL="0" lvl="0" indent="0" algn="just">
              <a:buNone/>
            </a:pPr>
            <a:r>
              <a:rPr lang="en-US">
                <a:latin typeface="+mj-lt"/>
              </a:rPr>
              <a:t>Intuit Blog</a:t>
            </a:r>
            <a:r>
              <a:rPr lang="hr-HR">
                <a:latin typeface="+mj-lt"/>
              </a:rPr>
              <a:t>, </a:t>
            </a:r>
            <a:r>
              <a:rPr lang="en-US">
                <a:latin typeface="+mj-lt"/>
                <a:hlinkClick r:id="rId3"/>
              </a:rPr>
              <a:t>Closing the gap for women in tech: why mentorship matters</a:t>
            </a:r>
            <a:r>
              <a:rPr lang="hr-HR">
                <a:latin typeface="+mj-lt"/>
              </a:rPr>
              <a:t>, </a:t>
            </a:r>
            <a:r>
              <a:rPr lang="en-US">
                <a:latin typeface="+mj-lt"/>
              </a:rPr>
              <a:t>Retrieved November 202</a:t>
            </a:r>
            <a:r>
              <a:rPr lang="hr-HR">
                <a:latin typeface="+mj-lt"/>
              </a:rPr>
              <a:t>2</a:t>
            </a:r>
            <a:endParaRPr lang="en-US">
              <a:latin typeface="+mj-lt"/>
            </a:endParaRPr>
          </a:p>
          <a:p>
            <a:pPr marL="0" lvl="0" indent="0" algn="just">
              <a:buNone/>
            </a:pPr>
            <a:r>
              <a:rPr lang="en-US">
                <a:latin typeface="+mj-lt"/>
              </a:rPr>
              <a:t>Together Mentoring Software</a:t>
            </a:r>
            <a:r>
              <a:rPr lang="hr-HR">
                <a:latin typeface="+mj-lt"/>
              </a:rPr>
              <a:t>, </a:t>
            </a:r>
            <a:r>
              <a:rPr lang="en-US">
                <a:latin typeface="+mj-lt"/>
                <a:hlinkClick r:id="rId4"/>
              </a:rPr>
              <a:t>Why is it important to have female mentors at work?</a:t>
            </a:r>
            <a:r>
              <a:rPr lang="hr-HR">
                <a:latin typeface="+mj-lt"/>
              </a:rPr>
              <a:t>, </a:t>
            </a:r>
            <a:r>
              <a:rPr lang="en-US">
                <a:latin typeface="+mj-lt"/>
              </a:rPr>
              <a:t>Retrieved November 202</a:t>
            </a:r>
            <a:r>
              <a:rPr lang="hr-HR">
                <a:latin typeface="+mj-lt"/>
              </a:rPr>
              <a:t>2</a:t>
            </a:r>
          </a:p>
          <a:p>
            <a:pPr marL="0" lvl="0" indent="0" algn="just">
              <a:buNone/>
            </a:pPr>
            <a:r>
              <a:rPr lang="hr-HR">
                <a:latin typeface="+mj-lt"/>
              </a:rPr>
              <a:t>Eby, L. T., Allen, T. D., Evans, S. C., Ng, T., &amp; DuBois, D. L. (2008). Does mentoring matter? A multidisciplinary meta-analysis comparing mentored and non-mentored individuals. Journal of Vocational Behavior, 72(2), 254-267.</a:t>
            </a:r>
          </a:p>
          <a:p>
            <a:pPr marL="0" lvl="0" indent="0" algn="just">
              <a:buNone/>
            </a:pPr>
            <a:r>
              <a:rPr lang="hr-HR">
                <a:latin typeface="+mj-lt"/>
              </a:rPr>
              <a:t>Kram, K. E. (1985). Mentoring at work: Developmental relationships in organizational life, Scott, Foresman, &amp; Co.</a:t>
            </a:r>
          </a:p>
          <a:p>
            <a:pPr marL="0" lvl="0" indent="0" algn="just">
              <a:buNone/>
            </a:pPr>
            <a:r>
              <a:rPr lang="hr-HR">
                <a:latin typeface="+mj-lt"/>
              </a:rPr>
              <a:t>Chaudhuri, S., &amp; Ghosh, R. (2012). Reverse mentoring: A social exchange tool for keeping the boomers engaged and millennials committed. Human Resource Development Review, 11(1), 55-76.</a:t>
            </a:r>
          </a:p>
          <a:p>
            <a:pPr marL="0" lvl="0" indent="0" algn="just">
              <a:buNone/>
            </a:pPr>
            <a:endParaRPr lang="pl-PL">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a:t>S</a:t>
            </a:r>
            <a:r>
              <a:rPr lang="en-US" b="1" err="1"/>
              <a:t>tudy</a:t>
            </a:r>
            <a:r>
              <a:rPr lang="en-US" b="1"/>
              <a:t> and review the following online resources</a:t>
            </a:r>
            <a:endParaRPr lang="hr-H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16560" y="1628774"/>
            <a:ext cx="11379200" cy="5057775"/>
          </a:xfrm>
        </p:spPr>
        <p:txBody>
          <a:bodyPr>
            <a:normAutofit/>
          </a:bodyPr>
          <a:lstStyle/>
          <a:p>
            <a:pPr marL="0" lvl="0" indent="0" algn="just">
              <a:buNone/>
            </a:pPr>
            <a:r>
              <a:rPr lang="en-US">
                <a:latin typeface="+mj-lt"/>
              </a:rPr>
              <a:t>Bierema, L. L., &amp; Merriam, S. B. (2002). E-mentoring: Using computer mediated communication to enhance the mentoring process</a:t>
            </a:r>
            <a:r>
              <a:rPr lang="hr-HR">
                <a:latin typeface="+mj-lt"/>
              </a:rPr>
              <a:t>, </a:t>
            </a:r>
            <a:r>
              <a:rPr lang="en-US">
                <a:latin typeface="+mj-lt"/>
              </a:rPr>
              <a:t>Innovative Higher Education, 26(3), 211-227.</a:t>
            </a:r>
          </a:p>
          <a:p>
            <a:pPr marL="0" lvl="0" indent="0" algn="just">
              <a:buNone/>
            </a:pPr>
            <a:r>
              <a:rPr lang="en-US">
                <a:latin typeface="+mj-lt"/>
              </a:rPr>
              <a:t>Ragins, B. R., &amp; Kram, K. E. (2007). The Handbook of Mentoring at Work: Theory, Research, and Practice</a:t>
            </a:r>
            <a:r>
              <a:rPr lang="hr-HR">
                <a:latin typeface="+mj-lt"/>
              </a:rPr>
              <a:t>, </a:t>
            </a:r>
            <a:r>
              <a:rPr lang="en-US">
                <a:latin typeface="+mj-lt"/>
              </a:rPr>
              <a:t>Sage Publications.</a:t>
            </a:r>
          </a:p>
          <a:p>
            <a:pPr marL="0" lvl="0" indent="0" algn="just">
              <a:buNone/>
            </a:pPr>
            <a:r>
              <a:rPr lang="en-US">
                <a:latin typeface="+mj-lt"/>
              </a:rPr>
              <a:t>Clutterbuck, D. (2004). Everyone Needs a Mentor: Fostering Talent in Your Organization</a:t>
            </a:r>
            <a:r>
              <a:rPr lang="hr-HR">
                <a:latin typeface="+mj-lt"/>
              </a:rPr>
              <a:t>, </a:t>
            </a:r>
            <a:r>
              <a:rPr lang="en-US">
                <a:latin typeface="+mj-lt"/>
              </a:rPr>
              <a:t>Chartered Institute of Personnel and Development.</a:t>
            </a:r>
            <a:endParaRPr lang="pl-PL">
              <a:latin typeface="+mj-lt"/>
            </a:endParaRPr>
          </a:p>
        </p:txBody>
      </p:sp>
    </p:spTree>
    <p:extLst>
      <p:ext uri="{BB962C8B-B14F-4D97-AF65-F5344CB8AC3E}">
        <p14:creationId xmlns:p14="http://schemas.microsoft.com/office/powerpoint/2010/main" val="15178629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a:t>S</a:t>
            </a:r>
            <a:r>
              <a:rPr lang="en-US" b="1" err="1"/>
              <a:t>tudy</a:t>
            </a:r>
            <a:r>
              <a:rPr lang="en-US" b="1"/>
              <a:t> and review the following online resources</a:t>
            </a:r>
            <a:endParaRPr lang="hr-H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16560" y="1628774"/>
            <a:ext cx="11379200" cy="5057775"/>
          </a:xfrm>
        </p:spPr>
        <p:txBody>
          <a:bodyPr>
            <a:normAutofit/>
          </a:bodyPr>
          <a:lstStyle/>
          <a:p>
            <a:pPr marL="0" lvl="0" indent="0" algn="just">
              <a:buNone/>
            </a:pPr>
            <a:r>
              <a:rPr lang="en-US">
                <a:latin typeface="+mj-lt"/>
              </a:rPr>
              <a:t>Oracle Women Leadership (OWL)</a:t>
            </a:r>
            <a:r>
              <a:rPr lang="hr-HR">
                <a:latin typeface="+mj-lt"/>
              </a:rPr>
              <a:t>, </a:t>
            </a:r>
            <a:r>
              <a:rPr lang="en-US">
                <a:latin typeface="+mj-lt"/>
              </a:rPr>
              <a:t>(2022)</a:t>
            </a:r>
            <a:r>
              <a:rPr lang="hr-HR">
                <a:latin typeface="+mj-lt"/>
              </a:rPr>
              <a:t>,</a:t>
            </a:r>
            <a:r>
              <a:rPr lang="en-US">
                <a:latin typeface="+mj-lt"/>
              </a:rPr>
              <a:t> </a:t>
            </a:r>
            <a:r>
              <a:rPr lang="en-US">
                <a:latin typeface="+mj-lt"/>
                <a:hlinkClick r:id="rId3"/>
              </a:rPr>
              <a:t>How Oracle Women’s Leadership is levelling the playing field for women in tech</a:t>
            </a:r>
            <a:r>
              <a:rPr lang="hr-HR">
                <a:latin typeface="+mj-lt"/>
              </a:rPr>
              <a:t>, </a:t>
            </a:r>
            <a:r>
              <a:rPr lang="en-US">
                <a:latin typeface="+mj-lt"/>
              </a:rPr>
              <a:t>Oracle Careers Blog</a:t>
            </a:r>
            <a:r>
              <a:rPr lang="hr-HR">
                <a:latin typeface="+mj-lt"/>
              </a:rPr>
              <a:t>, </a:t>
            </a:r>
            <a:r>
              <a:rPr lang="en-US">
                <a:latin typeface="+mj-lt"/>
              </a:rPr>
              <a:t>Retrieved November 2023</a:t>
            </a:r>
          </a:p>
          <a:p>
            <a:pPr marL="0" lvl="0" indent="0" algn="just">
              <a:buNone/>
            </a:pPr>
            <a:r>
              <a:rPr lang="en-US">
                <a:latin typeface="+mj-lt"/>
              </a:rPr>
              <a:t>CodeHer Collective</a:t>
            </a:r>
            <a:r>
              <a:rPr lang="hr-HR">
                <a:latin typeface="+mj-lt"/>
              </a:rPr>
              <a:t>,</a:t>
            </a:r>
            <a:r>
              <a:rPr lang="en-US">
                <a:latin typeface="+mj-lt"/>
              </a:rPr>
              <a:t> (2023)</a:t>
            </a:r>
            <a:r>
              <a:rPr lang="hr-HR">
                <a:latin typeface="+mj-lt"/>
              </a:rPr>
              <a:t>,</a:t>
            </a:r>
            <a:r>
              <a:rPr lang="en-US">
                <a:latin typeface="+mj-lt"/>
              </a:rPr>
              <a:t> Mentorship Impact on Women in Tech</a:t>
            </a:r>
            <a:r>
              <a:rPr lang="hr-HR">
                <a:latin typeface="+mj-lt"/>
              </a:rPr>
              <a:t>,</a:t>
            </a:r>
            <a:r>
              <a:rPr lang="en-US">
                <a:latin typeface="+mj-lt"/>
              </a:rPr>
              <a:t> IT Mentorship Review.</a:t>
            </a:r>
          </a:p>
          <a:p>
            <a:pPr marL="0" lvl="0" indent="0" algn="just">
              <a:buNone/>
            </a:pPr>
            <a:r>
              <a:rPr lang="en-US">
                <a:latin typeface="+mj-lt"/>
              </a:rPr>
              <a:t>TechWomen</a:t>
            </a:r>
            <a:r>
              <a:rPr lang="hr-HR">
                <a:latin typeface="+mj-lt"/>
              </a:rPr>
              <a:t>,</a:t>
            </a:r>
            <a:r>
              <a:rPr lang="en-US">
                <a:latin typeface="+mj-lt"/>
              </a:rPr>
              <a:t> (2022)</a:t>
            </a:r>
            <a:r>
              <a:rPr lang="hr-HR">
                <a:latin typeface="+mj-lt"/>
              </a:rPr>
              <a:t>,</a:t>
            </a:r>
            <a:r>
              <a:rPr lang="en-US">
                <a:latin typeface="+mj-lt"/>
              </a:rPr>
              <a:t> TechWomen Empowerment Program: A Case Study on Leadership in IT</a:t>
            </a:r>
            <a:r>
              <a:rPr lang="hr-HR">
                <a:latin typeface="+mj-lt"/>
              </a:rPr>
              <a:t>,</a:t>
            </a:r>
            <a:r>
              <a:rPr lang="en-US">
                <a:latin typeface="+mj-lt"/>
              </a:rPr>
              <a:t> Journal of Women in Technology.</a:t>
            </a:r>
            <a:endParaRPr lang="pl-PL">
              <a:latin typeface="+mj-lt"/>
            </a:endParaRPr>
          </a:p>
        </p:txBody>
      </p:sp>
    </p:spTree>
    <p:extLst>
      <p:ext uri="{BB962C8B-B14F-4D97-AF65-F5344CB8AC3E}">
        <p14:creationId xmlns:p14="http://schemas.microsoft.com/office/powerpoint/2010/main" val="4044526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a:t>I</a:t>
            </a:r>
            <a:r>
              <a:rPr lang="en-US" b="1"/>
              <a:t>ntroduction</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lgn="just"/>
            <a:r>
              <a:rPr lang="en-US" sz="3600">
                <a:latin typeface="+mj-lt"/>
              </a:rPr>
              <a:t>This </a:t>
            </a:r>
            <a:r>
              <a:rPr lang="hr-HR" sz="3600">
                <a:latin typeface="+mj-lt"/>
              </a:rPr>
              <a:t>webinar</a:t>
            </a:r>
            <a:r>
              <a:rPr lang="en-US" sz="3600">
                <a:latin typeface="+mj-lt"/>
              </a:rPr>
              <a:t> was developed as a result of the Erasmus+ project </a:t>
            </a:r>
            <a:r>
              <a:rPr lang="en-US" sz="3600" err="1">
                <a:latin typeface="+mj-lt"/>
              </a:rPr>
              <a:t>CodeIn</a:t>
            </a:r>
            <a:r>
              <a:rPr lang="hr-HR" sz="3600">
                <a:latin typeface="+mj-lt"/>
              </a:rPr>
              <a:t> (</a:t>
            </a:r>
            <a:r>
              <a:rPr lang="en-US" sz="3600" i="1">
                <a:latin typeface="+mj-lt"/>
              </a:rPr>
              <a:t>Cloud </a:t>
            </a:r>
            <a:r>
              <a:rPr lang="en-US" sz="3600" i="1" err="1">
                <a:latin typeface="+mj-lt"/>
              </a:rPr>
              <a:t>cOmputing</a:t>
            </a:r>
            <a:r>
              <a:rPr lang="en-US" sz="3600" i="1">
                <a:latin typeface="+mj-lt"/>
              </a:rPr>
              <a:t> for Digital Education </a:t>
            </a:r>
            <a:r>
              <a:rPr lang="en-US" sz="3600" i="1" err="1">
                <a:latin typeface="+mj-lt"/>
              </a:rPr>
              <a:t>INnovation</a:t>
            </a:r>
            <a:r>
              <a:rPr lang="hr-HR" sz="3600">
                <a:latin typeface="+mj-lt"/>
              </a:rPr>
              <a:t>)</a:t>
            </a:r>
          </a:p>
          <a:p>
            <a:pPr lvl="0" algn="just"/>
            <a:r>
              <a:rPr lang="en-US" sz="3600">
                <a:latin typeface="+mj-lt"/>
              </a:rPr>
              <a:t>Engage with us, learn from the shared experiences, and be part of the conversation that shapes the future of education in the digital age.</a:t>
            </a:r>
          </a:p>
          <a:p>
            <a:pPr lvl="0"/>
            <a:endParaRPr lang="hr-HR" sz="3600">
              <a:latin typeface="+mj-lt"/>
            </a:endParaRPr>
          </a:p>
          <a:p>
            <a:pPr lvl="0"/>
            <a:endParaRPr lang="pl-PL">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en-US" b="1"/>
              <a:t>Empowering Women through Mentorship in IT</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83061" cy="5263347"/>
          </a:xfrm>
        </p:spPr>
        <p:txBody>
          <a:bodyPr>
            <a:normAutofit fontScale="92500"/>
          </a:bodyPr>
          <a:lstStyle/>
          <a:p>
            <a:pPr lvl="0" algn="just"/>
            <a:r>
              <a:rPr lang="en-US" sz="3600">
                <a:latin typeface="+mj-lt"/>
              </a:rPr>
              <a:t>Mentorship in IT: Essential for professional growth and overcoming industry challenges.</a:t>
            </a:r>
          </a:p>
          <a:p>
            <a:pPr lvl="0" algn="just"/>
            <a:r>
              <a:rPr lang="en-US" sz="3600">
                <a:latin typeface="+mj-lt"/>
              </a:rPr>
              <a:t>Challenges for Women in IT: Tackles underrepresentation and leadership gaps.</a:t>
            </a:r>
          </a:p>
          <a:p>
            <a:pPr lvl="0" algn="just"/>
            <a:r>
              <a:rPr lang="en-US" sz="3600">
                <a:latin typeface="+mj-lt"/>
              </a:rPr>
              <a:t>Benefits for Mentees and Mentors: Career advancement, knowledge sharing, and network growth.</a:t>
            </a:r>
          </a:p>
          <a:p>
            <a:pPr lvl="0" algn="just"/>
            <a:r>
              <a:rPr lang="en-US" sz="3600">
                <a:latin typeface="+mj-lt"/>
              </a:rPr>
              <a:t>Impact on IT Industry: Promotes inclusivity and dynamic professional development.</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67800" y="2495550"/>
            <a:ext cx="2752724" cy="2752724"/>
          </a:xfrm>
          <a:prstGeom prst="rect">
            <a:avLst/>
          </a:prstGeom>
        </p:spPr>
      </p:pic>
    </p:spTree>
    <p:extLst>
      <p:ext uri="{BB962C8B-B14F-4D97-AF65-F5344CB8AC3E}">
        <p14:creationId xmlns:p14="http://schemas.microsoft.com/office/powerpoint/2010/main" val="467073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en-US" b="1"/>
              <a:t>Mentorship Landscape for Women in IT</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93572" cy="5263347"/>
          </a:xfrm>
        </p:spPr>
        <p:txBody>
          <a:bodyPr>
            <a:normAutofit lnSpcReduction="10000"/>
          </a:bodyPr>
          <a:lstStyle/>
          <a:p>
            <a:pPr lvl="0" algn="just"/>
            <a:r>
              <a:rPr lang="en-US" sz="3600">
                <a:latin typeface="+mj-lt"/>
              </a:rPr>
              <a:t>Underrepresentation: Only 29% of technologists are women or non-binary.</a:t>
            </a:r>
          </a:p>
          <a:p>
            <a:pPr lvl="0" algn="just"/>
            <a:r>
              <a:rPr lang="en-US" sz="3600">
                <a:latin typeface="+mj-lt"/>
              </a:rPr>
              <a:t>Impact of Mentorship Programs: Positive increase in representation of women in senior roles.</a:t>
            </a:r>
          </a:p>
          <a:p>
            <a:pPr lvl="0" algn="just"/>
            <a:r>
              <a:rPr lang="en-US" sz="3600">
                <a:latin typeface="+mj-lt"/>
              </a:rPr>
              <a:t>Challenges: Gender bias and lack of mentorship.</a:t>
            </a:r>
          </a:p>
          <a:p>
            <a:pPr lvl="0" algn="just"/>
            <a:r>
              <a:rPr lang="en-US" sz="3600">
                <a:latin typeface="+mj-lt"/>
              </a:rPr>
              <a:t>Developmental Gap: Many women not actively seeking mentorship.</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43974" y="2543174"/>
            <a:ext cx="2752725" cy="2752725"/>
          </a:xfrm>
          <a:prstGeom prst="rect">
            <a:avLst/>
          </a:prstGeom>
        </p:spPr>
      </p:pic>
    </p:spTree>
    <p:extLst>
      <p:ext uri="{BB962C8B-B14F-4D97-AF65-F5344CB8AC3E}">
        <p14:creationId xmlns:p14="http://schemas.microsoft.com/office/powerpoint/2010/main" val="221845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en-US" b="1"/>
              <a:t>Designing Effective Mentorship Models </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93572" cy="5263347"/>
          </a:xfrm>
        </p:spPr>
        <p:txBody>
          <a:bodyPr>
            <a:normAutofit/>
          </a:bodyPr>
          <a:lstStyle/>
          <a:p>
            <a:pPr lvl="0" algn="just"/>
            <a:r>
              <a:rPr lang="en-US" sz="3600">
                <a:latin typeface="+mj-lt"/>
              </a:rPr>
              <a:t>One-on-One Mentoring: Personalized support for individual goals.</a:t>
            </a:r>
          </a:p>
          <a:p>
            <a:pPr lvl="0" algn="just"/>
            <a:r>
              <a:rPr lang="en-US" sz="3600">
                <a:latin typeface="+mj-lt"/>
              </a:rPr>
              <a:t>Group Mentoring: Peer learning and collaborative environment.</a:t>
            </a:r>
          </a:p>
          <a:p>
            <a:pPr lvl="0" algn="just"/>
            <a:r>
              <a:rPr lang="en-US" sz="3600">
                <a:latin typeface="+mj-lt"/>
              </a:rPr>
              <a:t>Virtual Mentoring: Flexible and remote interactions.</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15375" y="2362200"/>
            <a:ext cx="3076575" cy="3076575"/>
          </a:xfrm>
          <a:prstGeom prst="rect">
            <a:avLst/>
          </a:prstGeom>
        </p:spPr>
      </p:pic>
    </p:spTree>
    <p:extLst>
      <p:ext uri="{BB962C8B-B14F-4D97-AF65-F5344CB8AC3E}">
        <p14:creationId xmlns:p14="http://schemas.microsoft.com/office/powerpoint/2010/main" val="3333319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en-US" b="1"/>
              <a:t>Designing Effective Mentorship Models </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93572" cy="5263347"/>
          </a:xfrm>
        </p:spPr>
        <p:txBody>
          <a:bodyPr>
            <a:normAutofit/>
          </a:bodyPr>
          <a:lstStyle/>
          <a:p>
            <a:pPr lvl="0" algn="just"/>
            <a:r>
              <a:rPr lang="en-US" sz="3600">
                <a:latin typeface="+mj-lt"/>
              </a:rPr>
              <a:t>Clear Goals: Direction and purpose for mentorship.</a:t>
            </a:r>
          </a:p>
          <a:p>
            <a:pPr lvl="0" algn="just"/>
            <a:r>
              <a:rPr lang="en-US" sz="3600">
                <a:latin typeface="+mj-lt"/>
              </a:rPr>
              <a:t>Regular Communication: Builds trust and aligns objectives.</a:t>
            </a:r>
          </a:p>
          <a:p>
            <a:pPr lvl="0" algn="just"/>
            <a:r>
              <a:rPr lang="en-US" sz="3600">
                <a:latin typeface="+mj-lt"/>
              </a:rPr>
              <a:t>Constructive Feedback: Essential for mentee improvement.</a:t>
            </a:r>
          </a:p>
          <a:p>
            <a:pPr lvl="0" algn="just"/>
            <a:r>
              <a:rPr lang="en-US" sz="3600">
                <a:latin typeface="+mj-lt"/>
              </a:rPr>
              <a:t>Structured vs. Organic: Formal programs or flexible, natural relationships</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15375" y="2362200"/>
            <a:ext cx="3076575" cy="3076575"/>
          </a:xfrm>
          <a:prstGeom prst="rect">
            <a:avLst/>
          </a:prstGeom>
        </p:spPr>
      </p:pic>
    </p:spTree>
    <p:extLst>
      <p:ext uri="{BB962C8B-B14F-4D97-AF65-F5344CB8AC3E}">
        <p14:creationId xmlns:p14="http://schemas.microsoft.com/office/powerpoint/2010/main" val="3681420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fontScale="90000"/>
          </a:bodyPr>
          <a:lstStyle/>
          <a:p>
            <a:pPr algn="ctr"/>
            <a:r>
              <a:rPr lang="en-US" b="1"/>
              <a:t>Policy Recommendations for Mentorship Programs</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93572" cy="5263347"/>
          </a:xfrm>
        </p:spPr>
        <p:txBody>
          <a:bodyPr>
            <a:normAutofit/>
          </a:bodyPr>
          <a:lstStyle/>
          <a:p>
            <a:pPr lvl="0" algn="just"/>
            <a:r>
              <a:rPr lang="en-US" sz="3600">
                <a:latin typeface="+mj-lt"/>
              </a:rPr>
              <a:t>Institutional Commitment: Resource allocation and organizational support for mentorship.</a:t>
            </a:r>
          </a:p>
          <a:p>
            <a:pPr lvl="0" algn="just"/>
            <a:r>
              <a:rPr lang="en-US" sz="3600">
                <a:latin typeface="+mj-lt"/>
              </a:rPr>
              <a:t>Career Advancement Recognition: Acknowledging mentorship in evaluations and promotions.</a:t>
            </a:r>
          </a:p>
          <a:p>
            <a:pPr lvl="0" algn="just"/>
            <a:r>
              <a:rPr lang="en-US" sz="3600">
                <a:latin typeface="+mj-lt"/>
              </a:rPr>
              <a:t>Diversity and Inclusivity: Tailored programs for underrepresented groups in IT.</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72524" y="2200274"/>
            <a:ext cx="3095625" cy="3095625"/>
          </a:xfrm>
          <a:prstGeom prst="rect">
            <a:avLst/>
          </a:prstGeom>
        </p:spPr>
      </p:pic>
    </p:spTree>
    <p:extLst>
      <p:ext uri="{BB962C8B-B14F-4D97-AF65-F5344CB8AC3E}">
        <p14:creationId xmlns:p14="http://schemas.microsoft.com/office/powerpoint/2010/main" val="3808589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en-US" b="1"/>
              <a:t>Mentorship Success Stories in IT</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93572" cy="5263347"/>
          </a:xfrm>
        </p:spPr>
        <p:txBody>
          <a:bodyPr>
            <a:normAutofit/>
          </a:bodyPr>
          <a:lstStyle/>
          <a:p>
            <a:pPr lvl="0" algn="just"/>
            <a:r>
              <a:rPr lang="en-US" sz="3600">
                <a:latin typeface="+mj-lt"/>
              </a:rPr>
              <a:t>TechWomen Empowerment</a:t>
            </a:r>
          </a:p>
          <a:p>
            <a:pPr lvl="1" algn="just"/>
            <a:r>
              <a:rPr lang="en-US" sz="3200">
                <a:latin typeface="+mj-lt"/>
              </a:rPr>
              <a:t>Over 300 women mentored</a:t>
            </a:r>
          </a:p>
          <a:p>
            <a:pPr lvl="1" algn="just"/>
            <a:r>
              <a:rPr lang="en-US" sz="3200">
                <a:latin typeface="+mj-lt"/>
              </a:rPr>
              <a:t>Focus on leadership and technical skills</a:t>
            </a:r>
          </a:p>
          <a:p>
            <a:pPr lvl="0" algn="just"/>
            <a:r>
              <a:rPr lang="en-US" sz="3600">
                <a:latin typeface="+mj-lt"/>
              </a:rPr>
              <a:t>CodeHer Collective</a:t>
            </a:r>
          </a:p>
          <a:p>
            <a:pPr lvl="1" algn="just"/>
            <a:r>
              <a:rPr lang="en-US" sz="3200">
                <a:latin typeface="+mj-lt"/>
              </a:rPr>
              <a:t>Mentorship for female IT aspirants</a:t>
            </a:r>
          </a:p>
          <a:p>
            <a:pPr lvl="1" algn="just"/>
            <a:r>
              <a:rPr lang="en-US" sz="3200">
                <a:latin typeface="+mj-lt"/>
              </a:rPr>
              <a:t>90% success in career advancement</a:t>
            </a:r>
            <a:endParaRPr lang="hr-HR" sz="3200">
              <a:latin typeface="+mj-lt"/>
            </a:endParaRPr>
          </a:p>
          <a:p>
            <a:pPr lvl="0" algn="just"/>
            <a:r>
              <a:rPr lang="en-US" sz="3600">
                <a:latin typeface="+mj-lt"/>
              </a:rPr>
              <a:t>Oracle Women’s Leadership</a:t>
            </a:r>
            <a:r>
              <a:rPr lang="hr-HR" sz="3600">
                <a:latin typeface="+mj-lt"/>
              </a:rPr>
              <a:t> (OWL)</a:t>
            </a:r>
          </a:p>
          <a:p>
            <a:pPr lvl="1" algn="just"/>
            <a:r>
              <a:rPr lang="en-US" sz="3200">
                <a:latin typeface="+mj-lt"/>
              </a:rPr>
              <a:t>Emphasizes mentorship, professional development, and networking</a:t>
            </a:r>
            <a:endParaRPr lang="hr-HR" sz="3200">
              <a:latin typeface="+mj-lt"/>
            </a:endParaRPr>
          </a:p>
          <a:p>
            <a:pPr lvl="1" algn="just"/>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53475" y="2266950"/>
            <a:ext cx="2895600" cy="2895600"/>
          </a:xfrm>
          <a:prstGeom prst="rect">
            <a:avLst/>
          </a:prstGeom>
        </p:spPr>
      </p:pic>
    </p:spTree>
    <p:extLst>
      <p:ext uri="{BB962C8B-B14F-4D97-AF65-F5344CB8AC3E}">
        <p14:creationId xmlns:p14="http://schemas.microsoft.com/office/powerpoint/2010/main" val="2907789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hr-HR" b="1"/>
              <a:t>Conclusion</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58842" y="1265511"/>
            <a:ext cx="8475607" cy="5263347"/>
          </a:xfrm>
        </p:spPr>
        <p:txBody>
          <a:bodyPr>
            <a:normAutofit fontScale="92500" lnSpcReduction="10000"/>
          </a:bodyPr>
          <a:lstStyle/>
          <a:p>
            <a:pPr lvl="0" algn="just"/>
            <a:r>
              <a:rPr lang="en-US" sz="3600">
                <a:latin typeface="+mj-lt"/>
              </a:rPr>
              <a:t>Importance of Mentorship in IT</a:t>
            </a:r>
          </a:p>
          <a:p>
            <a:pPr lvl="1" algn="just"/>
            <a:r>
              <a:rPr lang="en-US" sz="3200">
                <a:latin typeface="+mj-lt"/>
              </a:rPr>
              <a:t>Crucial for professional growth and overcoming gender bias and underrepresentation</a:t>
            </a:r>
          </a:p>
          <a:p>
            <a:pPr lvl="0" algn="just"/>
            <a:r>
              <a:rPr lang="en-US" sz="3600">
                <a:latin typeface="+mj-lt"/>
              </a:rPr>
              <a:t>Effective Mentorship Models</a:t>
            </a:r>
          </a:p>
          <a:p>
            <a:pPr lvl="1" algn="just"/>
            <a:r>
              <a:rPr lang="en-US" sz="3200">
                <a:latin typeface="+mj-lt"/>
              </a:rPr>
              <a:t>One-on-one, group, and virtual mentoring</a:t>
            </a:r>
          </a:p>
          <a:p>
            <a:pPr lvl="1" algn="just"/>
            <a:r>
              <a:rPr lang="en-US" sz="3200">
                <a:latin typeface="+mj-lt"/>
              </a:rPr>
              <a:t>Emphasis on clear goals and regular communication</a:t>
            </a:r>
          </a:p>
          <a:p>
            <a:pPr lvl="0" algn="just"/>
            <a:r>
              <a:rPr lang="en-US" sz="3600">
                <a:latin typeface="+mj-lt"/>
              </a:rPr>
              <a:t>Policy Recommendations</a:t>
            </a:r>
          </a:p>
          <a:p>
            <a:pPr lvl="1" algn="just"/>
            <a:r>
              <a:rPr lang="en-US" sz="3200">
                <a:latin typeface="+mj-lt"/>
              </a:rPr>
              <a:t>Institutional support for mentorship programs</a:t>
            </a:r>
          </a:p>
          <a:p>
            <a:pPr lvl="1" algn="just"/>
            <a:r>
              <a:rPr lang="en-US" sz="3200">
                <a:latin typeface="+mj-lt"/>
              </a:rPr>
              <a:t>Recognition of mentorship in career development</a:t>
            </a:r>
          </a:p>
          <a:p>
            <a:pPr lvl="1" algn="just"/>
            <a:r>
              <a:rPr lang="en-US" sz="3200">
                <a:latin typeface="+mj-lt"/>
              </a:rPr>
              <a:t>Inclusivity in mentorship programs to ensure diversity in the IT industry</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2100" y="2428876"/>
            <a:ext cx="2771774" cy="2771774"/>
          </a:xfrm>
          <a:prstGeom prst="rect">
            <a:avLst/>
          </a:prstGeom>
        </p:spPr>
      </p:pic>
    </p:spTree>
    <p:extLst>
      <p:ext uri="{BB962C8B-B14F-4D97-AF65-F5344CB8AC3E}">
        <p14:creationId xmlns:p14="http://schemas.microsoft.com/office/powerpoint/2010/main" val="246245133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3FAFC4393578E54EA6D196651228CF09" ma:contentTypeVersion="18" ma:contentTypeDescription="Stvaranje novog dokumenta." ma:contentTypeScope="" ma:versionID="c136ec4f49537dd65bc8dbd6cc87e271">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885a168c36a5d9d773bf0cef3a4babe7"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Oznake slika"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Vrsta sadržaja"/>
        <xsd:element ref="dc:title" minOccurs="0" maxOccurs="1" ma:index="4" ma:displayName="Naslov"/>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3571E05-42F9-432B-A062-0970F6412D8E}">
  <ds:schemaRefs>
    <ds:schemaRef ds:uri="http://purl.org/dc/dcmitype/"/>
    <ds:schemaRef ds:uri="http://schemas.microsoft.com/office/2006/documentManagement/types"/>
    <ds:schemaRef ds:uri="http://www.w3.org/XML/1998/namespace"/>
    <ds:schemaRef ds:uri="http://purl.org/dc/terms/"/>
    <ds:schemaRef ds:uri="http://purl.org/dc/elements/1.1/"/>
    <ds:schemaRef ds:uri="http://schemas.microsoft.com/office/infopath/2007/PartnerControls"/>
    <ds:schemaRef ds:uri="http://schemas.openxmlformats.org/package/2006/metadata/core-properties"/>
    <ds:schemaRef ds:uri="9ddf7ba3-e48b-4174-a29c-2a175c523237"/>
    <ds:schemaRef ds:uri="http://schemas.microsoft.com/office/2006/metadata/properties"/>
    <ds:schemaRef ds:uri="b2bf4f87-cb72-4e57-ad38-3955b64ca675"/>
  </ds:schemaRefs>
</ds:datastoreItem>
</file>

<file path=customXml/itemProps2.xml><?xml version="1.0" encoding="utf-8"?>
<ds:datastoreItem xmlns:ds="http://schemas.openxmlformats.org/officeDocument/2006/customXml" ds:itemID="{169CA228-3321-4783-8EE3-5EC1F38BAB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2852</TotalTime>
  <Words>1465</Words>
  <Application>Microsoft Office PowerPoint</Application>
  <PresentationFormat>Widescreen</PresentationFormat>
  <Paragraphs>80</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Motyw pakietu Office</vt:lpstr>
      <vt:lpstr>O5 - Increasing the inclusivity and openness of higher education  4 - Mentorship Models: Cultivating Women Leaders in IT</vt:lpstr>
      <vt:lpstr>Introduction</vt:lpstr>
      <vt:lpstr>Empowering Women through Mentorship in IT</vt:lpstr>
      <vt:lpstr>Mentorship Landscape for Women in IT</vt:lpstr>
      <vt:lpstr>Designing Effective Mentorship Models </vt:lpstr>
      <vt:lpstr>Designing Effective Mentorship Models </vt:lpstr>
      <vt:lpstr>Policy Recommendations for Mentorship Programs</vt:lpstr>
      <vt:lpstr>Mentorship Success Stories in IT</vt:lpstr>
      <vt:lpstr>Conclusion</vt:lpstr>
      <vt:lpstr>Study and review the following online resources</vt:lpstr>
      <vt:lpstr>Study and review the following online resources</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175</cp:revision>
  <dcterms:created xsi:type="dcterms:W3CDTF">2021-12-08T08:56:03Z</dcterms:created>
  <dcterms:modified xsi:type="dcterms:W3CDTF">2024-02-19T11:19:46Z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y fmtid="{D5CDD505-2E9C-101B-9397-08002B2CF9AE}" pid="3" name="MediaServiceImageTags">
    <vt:lpwstr/>
  </property>
</Properties>
</file>