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sldIdLst>
    <p:sldId id="256" r:id="rId5"/>
    <p:sldId id="257" r:id="rId6"/>
    <p:sldId id="278" r:id="rId7"/>
    <p:sldId id="279" r:id="rId8"/>
    <p:sldId id="280" r:id="rId9"/>
    <p:sldId id="284" r:id="rId10"/>
    <p:sldId id="285" r:id="rId11"/>
    <p:sldId id="286" r:id="rId12"/>
    <p:sldId id="281" r:id="rId13"/>
    <p:sldId id="282" r:id="rId14"/>
    <p:sldId id="283" r:id="rId15"/>
    <p:sldId id="277" r:id="rId16"/>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2135" autoAdjust="0"/>
  </p:normalViewPr>
  <p:slideViewPr>
    <p:cSldViewPr snapToGrid="0">
      <p:cViewPr varScale="1">
        <p:scale>
          <a:sx n="100" d="100"/>
          <a:sy n="100" d="100"/>
        </p:scale>
        <p:origin x="91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066BBB-4A2A-497B-8D6E-78F28B3C4025}" type="datetimeFigureOut">
              <a:rPr lang="hr-HR" smtClean="0"/>
              <a:t>22.11.2023.</a:t>
            </a:fld>
            <a:endParaRPr lang="hr-HR"/>
          </a:p>
        </p:txBody>
      </p:sp>
      <p:sp>
        <p:nvSpPr>
          <p:cNvPr id="4" name="Rezervirano mjesto slike slajd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6" name="Rezervirano mjesto podnožj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1F7B0-4ED8-4155-8F88-4515C773BDA4}" type="slidenum">
              <a:rPr lang="hr-HR" smtClean="0"/>
              <a:t>‹#›</a:t>
            </a:fld>
            <a:endParaRPr lang="hr-HR"/>
          </a:p>
        </p:txBody>
      </p:sp>
    </p:spTree>
    <p:extLst>
      <p:ext uri="{BB962C8B-B14F-4D97-AF65-F5344CB8AC3E}">
        <p14:creationId xmlns:p14="http://schemas.microsoft.com/office/powerpoint/2010/main" val="2646086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z="1200" kern="1200" smtClean="0">
                <a:solidFill>
                  <a:schemeClr val="tx1"/>
                </a:solidFill>
                <a:effectLst/>
                <a:latin typeface="+mn-lt"/>
                <a:ea typeface="+mn-ea"/>
                <a:cs typeface="+mn-cs"/>
              </a:rPr>
              <a:t>Welcome to our webinar series about increasing the inclusivity and openness of higher education. This series has been developed as part of the Erasmus+ project 'CodeIn,' short for 'Cloud cOmputing for Digital Education INnovation.' Through this initiative, we aim to delve into the exciting world of cloud computing and its transformative impact on education. We will cover six diverse and </a:t>
            </a:r>
            <a:r>
              <a:rPr lang="hr-HR" sz="1200" kern="1200" smtClean="0">
                <a:solidFill>
                  <a:schemeClr val="tx1"/>
                </a:solidFill>
                <a:effectLst/>
                <a:latin typeface="+mn-lt"/>
                <a:ea typeface="+mn-ea"/>
                <a:cs typeface="+mn-cs"/>
              </a:rPr>
              <a:t>interesting </a:t>
            </a:r>
            <a:r>
              <a:rPr lang="en-US" sz="1200" kern="1200" smtClean="0">
                <a:solidFill>
                  <a:schemeClr val="tx1"/>
                </a:solidFill>
                <a:effectLst/>
                <a:latin typeface="+mn-lt"/>
                <a:ea typeface="+mn-ea"/>
                <a:cs typeface="+mn-cs"/>
              </a:rPr>
              <a:t> topics in our journey through this series. Engage with us, learn from the shared experiences, and be part of the conversation that shapes the future of education in the digital age.</a:t>
            </a:r>
            <a:endParaRPr lang="hr-HR" sz="1200" kern="1200" smtClean="0">
              <a:solidFill>
                <a:schemeClr val="tx1"/>
              </a:solidFill>
              <a:effectLst/>
              <a:latin typeface="+mn-lt"/>
              <a:ea typeface="+mn-ea"/>
              <a:cs typeface="+mn-cs"/>
            </a:endParaRPr>
          </a:p>
          <a:p>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2</a:t>
            </a:fld>
            <a:endParaRPr lang="hr-HR"/>
          </a:p>
        </p:txBody>
      </p:sp>
    </p:spTree>
    <p:extLst>
      <p:ext uri="{BB962C8B-B14F-4D97-AF65-F5344CB8AC3E}">
        <p14:creationId xmlns:p14="http://schemas.microsoft.com/office/powerpoint/2010/main" val="41249110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In conclusion, as we embrace modular design in our educational practices, we are not just preparing students for the challenges of tomorrow. </a:t>
            </a:r>
            <a:endParaRPr lang="hr-HR" smtClean="0"/>
          </a:p>
          <a:p>
            <a:endParaRPr lang="hr-HR" smtClean="0"/>
          </a:p>
          <a:p>
            <a:r>
              <a:rPr lang="en-US" smtClean="0"/>
              <a:t>We are opening doors to a world of personalized, engaging, and flexible learning experiences, setting the stage for a future where education is as diverse and dynamic as the learners it serves. </a:t>
            </a:r>
            <a:endParaRPr lang="hr-HR" smtClean="0"/>
          </a:p>
          <a:p>
            <a:endParaRPr lang="hr-HR" smtClean="0"/>
          </a:p>
          <a:p>
            <a:r>
              <a:rPr lang="en-US" smtClean="0"/>
              <a:t>Thank you for your attention!</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11</a:t>
            </a:fld>
            <a:endParaRPr lang="hr-HR"/>
          </a:p>
        </p:txBody>
      </p:sp>
    </p:spTree>
    <p:extLst>
      <p:ext uri="{BB962C8B-B14F-4D97-AF65-F5344CB8AC3E}">
        <p14:creationId xmlns:p14="http://schemas.microsoft.com/office/powerpoint/2010/main" val="12416911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sz="1200" kern="120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12</a:t>
            </a:fld>
            <a:endParaRPr lang="hr-HR"/>
          </a:p>
        </p:txBody>
      </p:sp>
    </p:spTree>
    <p:extLst>
      <p:ext uri="{BB962C8B-B14F-4D97-AF65-F5344CB8AC3E}">
        <p14:creationId xmlns:p14="http://schemas.microsoft.com/office/powerpoint/2010/main" val="1718706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In this session, we will delve into the transformative potential of modular design in education, focusing on how it can be expertly tailored to meet diverse learning needs. </a:t>
            </a:r>
          </a:p>
          <a:p>
            <a:r>
              <a:rPr lang="en-US" smtClean="0"/>
              <a:t>This approach is not just about offering flexibility but about profoundly understanding and effectively addressing each learner's unique preferences and challenges. </a:t>
            </a:r>
          </a:p>
          <a:p>
            <a:endParaRPr lang="hr-HR" smtClean="0"/>
          </a:p>
          <a:p>
            <a:r>
              <a:rPr lang="en-US" smtClean="0"/>
              <a:t>As highlighted by McGreal</a:t>
            </a:r>
            <a:r>
              <a:rPr lang="hr-HR" smtClean="0"/>
              <a:t> in his</a:t>
            </a:r>
            <a:r>
              <a:rPr lang="en-US" smtClean="0"/>
              <a:t> </a:t>
            </a:r>
            <a:r>
              <a:rPr lang="hr-HR" smtClean="0"/>
              <a:t>2004.</a:t>
            </a:r>
            <a:r>
              <a:rPr lang="en-US" smtClean="0"/>
              <a:t> </a:t>
            </a:r>
            <a:r>
              <a:rPr lang="hr-HR" smtClean="0"/>
              <a:t>book</a:t>
            </a:r>
            <a:r>
              <a:rPr lang="en-US" smtClean="0"/>
              <a:t>, modular design in online learning environments plays a pivotal role in enhancing accessibility and student engagement. </a:t>
            </a:r>
          </a:p>
          <a:p>
            <a:endParaRPr lang="hr-HR" smtClean="0"/>
          </a:p>
          <a:p>
            <a:r>
              <a:rPr lang="en-US" smtClean="0"/>
              <a:t>Let us embark on this journey to discover how to create more inclusive and adaptive learning modules.</a:t>
            </a:r>
          </a:p>
          <a:p>
            <a:endParaRPr lang="en-US" smtClean="0"/>
          </a:p>
        </p:txBody>
      </p:sp>
      <p:sp>
        <p:nvSpPr>
          <p:cNvPr id="4" name="Rezervirano mjesto broja slajda 3"/>
          <p:cNvSpPr>
            <a:spLocks noGrp="1"/>
          </p:cNvSpPr>
          <p:nvPr>
            <p:ph type="sldNum" sz="quarter" idx="10"/>
          </p:nvPr>
        </p:nvSpPr>
        <p:spPr/>
        <p:txBody>
          <a:bodyPr/>
          <a:lstStyle/>
          <a:p>
            <a:fld id="{FAE1F7B0-4ED8-4155-8F88-4515C773BDA4}" type="slidenum">
              <a:rPr lang="hr-HR" smtClean="0"/>
              <a:t>3</a:t>
            </a:fld>
            <a:endParaRPr lang="hr-HR"/>
          </a:p>
        </p:txBody>
      </p:sp>
    </p:spTree>
    <p:extLst>
      <p:ext uri="{BB962C8B-B14F-4D97-AF65-F5344CB8AC3E}">
        <p14:creationId xmlns:p14="http://schemas.microsoft.com/office/powerpoint/2010/main" val="102942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Each module is tailored for diverse learning needs, fostering an environment where students delve deeply into focused topics for enhanced understanding.</a:t>
            </a:r>
          </a:p>
          <a:p>
            <a:endParaRPr lang="hr-HR" smtClean="0"/>
          </a:p>
          <a:p>
            <a:r>
              <a:rPr lang="en-US" smtClean="0"/>
              <a:t>Imagine customizable learning paths where students choose modules aligned with their interests and goals, creating a journey that's uniquely theirs. This approach is scalable, catering to all levels of learners, and resource-efficient, with reusable modules across different courses.</a:t>
            </a:r>
          </a:p>
          <a:p>
            <a:endParaRPr lang="hr-HR" smtClean="0"/>
          </a:p>
          <a:p>
            <a:r>
              <a:rPr lang="en-US" smtClean="0"/>
              <a:t>Frequent and timely assessments in smaller modules offer precise feedback, guiding learners effectively. Modular design seamlessly integrates online and in-person teaching, embracing blended learning methods. It also supports self-paced learning, respecting individual styles and schedules.</a:t>
            </a:r>
          </a:p>
          <a:p>
            <a:endParaRPr lang="hr-HR" smtClean="0"/>
          </a:p>
          <a:p>
            <a:r>
              <a:rPr lang="en-US" smtClean="0"/>
              <a:t>In summary, modular design in education offers a personalized, engaging, and flexible learning experience, preparing students for the challenges of tomorrow.</a:t>
            </a:r>
          </a:p>
          <a:p>
            <a:endParaRPr lang="en-US" smtClean="0"/>
          </a:p>
        </p:txBody>
      </p:sp>
      <p:sp>
        <p:nvSpPr>
          <p:cNvPr id="4" name="Rezervirano mjesto broja slajda 3"/>
          <p:cNvSpPr>
            <a:spLocks noGrp="1"/>
          </p:cNvSpPr>
          <p:nvPr>
            <p:ph type="sldNum" sz="quarter" idx="10"/>
          </p:nvPr>
        </p:nvSpPr>
        <p:spPr/>
        <p:txBody>
          <a:bodyPr/>
          <a:lstStyle/>
          <a:p>
            <a:fld id="{FAE1F7B0-4ED8-4155-8F88-4515C773BDA4}" type="slidenum">
              <a:rPr lang="hr-HR" smtClean="0"/>
              <a:t>4</a:t>
            </a:fld>
            <a:endParaRPr lang="hr-HR"/>
          </a:p>
        </p:txBody>
      </p:sp>
    </p:spTree>
    <p:extLst>
      <p:ext uri="{BB962C8B-B14F-4D97-AF65-F5344CB8AC3E}">
        <p14:creationId xmlns:p14="http://schemas.microsoft.com/office/powerpoint/2010/main" val="2499079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In exploring modular design in education, let us examine a notable real-world example: the Massachusetts Institute of Technology's OpenCourseWare (OCW) program. This initiative represents a groundbreaking application of modular design in online higher education. By offering course materials in segmented, flexible modules, MIT OpenCourseWare has significantly enhanced accessibility and personalized learning. Studies have shown remarkable improvements in global student engagement and satisfaction, underscoring the potential of modular design in fostering inclusive and adaptable educational environments</a:t>
            </a:r>
            <a:endParaRPr lang="hr-HR" smtClean="0"/>
          </a:p>
          <a:p>
            <a:endParaRPr lang="hr-HR" smtClean="0"/>
          </a:p>
        </p:txBody>
      </p:sp>
      <p:sp>
        <p:nvSpPr>
          <p:cNvPr id="4" name="Rezervirano mjesto broja slajda 3"/>
          <p:cNvSpPr>
            <a:spLocks noGrp="1"/>
          </p:cNvSpPr>
          <p:nvPr>
            <p:ph type="sldNum" sz="quarter" idx="10"/>
          </p:nvPr>
        </p:nvSpPr>
        <p:spPr/>
        <p:txBody>
          <a:bodyPr/>
          <a:lstStyle/>
          <a:p>
            <a:fld id="{FAE1F7B0-4ED8-4155-8F88-4515C773BDA4}" type="slidenum">
              <a:rPr lang="hr-HR" smtClean="0"/>
              <a:t>5</a:t>
            </a:fld>
            <a:endParaRPr lang="hr-HR"/>
          </a:p>
        </p:txBody>
      </p:sp>
    </p:spTree>
    <p:extLst>
      <p:ext uri="{BB962C8B-B14F-4D97-AF65-F5344CB8AC3E}">
        <p14:creationId xmlns:p14="http://schemas.microsoft.com/office/powerpoint/2010/main" val="3808925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Coursera, one of the leading online learning platforms, often employs modular design in its courses. </a:t>
            </a:r>
            <a:endParaRPr lang="hr-HR" smtClean="0"/>
          </a:p>
          <a:p>
            <a:r>
              <a:rPr lang="en-US" smtClean="0"/>
              <a:t>This approach aligns well with the principles of online education, which prioritize flexibility, accessibility, and personalization</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6</a:t>
            </a:fld>
            <a:endParaRPr lang="hr-HR"/>
          </a:p>
        </p:txBody>
      </p:sp>
    </p:spTree>
    <p:extLst>
      <p:ext uri="{BB962C8B-B14F-4D97-AF65-F5344CB8AC3E}">
        <p14:creationId xmlns:p14="http://schemas.microsoft.com/office/powerpoint/2010/main" val="15053758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Oracle Academy is an educational initiative created by Oracle Corporation, a major multinational computer technology company. </a:t>
            </a:r>
            <a:endParaRPr lang="hr-HR" smtClean="0"/>
          </a:p>
          <a:p>
            <a:r>
              <a:rPr lang="en-US" smtClean="0"/>
              <a:t>It is designed to provide educational institutions with a comprehensive curriculum in computer science and related fields, emphasizing practical, real-world skills. Courses are broken down into manageable segments for easy understanding and adapted to different learning speeds. </a:t>
            </a:r>
            <a:endParaRPr lang="hr-HR" smtClean="0"/>
          </a:p>
          <a:p>
            <a:r>
              <a:rPr lang="en-US" smtClean="0"/>
              <a:t>Hands-on modules allow students to apply theory in real-world situations. </a:t>
            </a:r>
          </a:p>
          <a:p>
            <a:r>
              <a:rPr lang="en-US" smtClean="0"/>
              <a:t>The curriculum is customizable, and the blended learning approach combines online and offline elements. Comprehensive assessments track student progress, ensuring a well-rounded learning experience.</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7</a:t>
            </a:fld>
            <a:endParaRPr lang="hr-HR"/>
          </a:p>
        </p:txBody>
      </p:sp>
    </p:spTree>
    <p:extLst>
      <p:ext uri="{BB962C8B-B14F-4D97-AF65-F5344CB8AC3E}">
        <p14:creationId xmlns:p14="http://schemas.microsoft.com/office/powerpoint/2010/main" val="4389809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In creating modular courses, balancing creativity with strategic planning is essential. Begin by diving deep into your learners' needs, using tools like surveys or interviews for valuable insights. The heart of the modular design lies in crafting concise, objective-focused modules enriched with various learning materials, including videos, readings, and interactive activities. Moreover, do not forget the power of feedback –your compass for continuous improvement, allowing you to refine and enhance your modules for an optimal learning experience.</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8</a:t>
            </a:fld>
            <a:endParaRPr lang="hr-HR"/>
          </a:p>
        </p:txBody>
      </p:sp>
    </p:spTree>
    <p:extLst>
      <p:ext uri="{BB962C8B-B14F-4D97-AF65-F5344CB8AC3E}">
        <p14:creationId xmlns:p14="http://schemas.microsoft.com/office/powerpoint/2010/main" val="7012564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Human-centered design in education, particularly in modular and online learning environments, focuses on creating educational experiences that prioritize students' needs, experiences, and perspectives. </a:t>
            </a:r>
            <a:endParaRPr lang="hr-HR" smtClean="0"/>
          </a:p>
          <a:p>
            <a:endParaRPr lang="hr-HR" smtClean="0"/>
          </a:p>
          <a:p>
            <a:r>
              <a:rPr lang="en-US" smtClean="0"/>
              <a:t>This approach is tailored to enhance learning by considering the diverse ways students engage with content and interact with their learning environments. </a:t>
            </a:r>
            <a:endParaRPr lang="hr-HR" smtClean="0"/>
          </a:p>
          <a:p>
            <a:endParaRPr lang="hr-HR" smtClean="0"/>
          </a:p>
          <a:p>
            <a:r>
              <a:rPr lang="en-US" smtClean="0"/>
              <a:t>Here are key aspects of human-centered design in this context and some references for further exploration:</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9</a:t>
            </a:fld>
            <a:endParaRPr lang="hr-HR"/>
          </a:p>
        </p:txBody>
      </p:sp>
    </p:spTree>
    <p:extLst>
      <p:ext uri="{BB962C8B-B14F-4D97-AF65-F5344CB8AC3E}">
        <p14:creationId xmlns:p14="http://schemas.microsoft.com/office/powerpoint/2010/main" val="2264442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Student-Centered Approach challenges the traditional teacher-centered classroom, advocating for a balance where students' needs, perspectives, and experiences are at the forefront. It is about creating a learning environment that is not just about delivering content but about nurturing a more inclusive, supportive, and responsive educational atmosphere. </a:t>
            </a:r>
            <a:endParaRPr lang="hr-HR" smtClean="0"/>
          </a:p>
          <a:p>
            <a:r>
              <a:rPr lang="en-US" smtClean="0"/>
              <a:t>Drawing inspiration from Weimer</a:t>
            </a:r>
            <a:r>
              <a:rPr lang="hr-HR" smtClean="0"/>
              <a:t>’s book</a:t>
            </a:r>
            <a:r>
              <a:rPr lang="en-US" smtClean="0"/>
              <a:t>, remember these key aspects: Emphasizing empathy, fostering understanding, and adapting to students' unique learning contexts – all essential ingredients in crafting a truly student-centered learning experience.</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10</a:t>
            </a:fld>
            <a:endParaRPr lang="hr-HR"/>
          </a:p>
        </p:txBody>
      </p:sp>
    </p:spTree>
    <p:extLst>
      <p:ext uri="{BB962C8B-B14F-4D97-AF65-F5344CB8AC3E}">
        <p14:creationId xmlns:p14="http://schemas.microsoft.com/office/powerpoint/2010/main" val="75559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3E04E41-BFA8-4551-94CF-FF0786B6A95C}"/>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38F1C0F8-20A9-4D6A-942D-AAA84F0D950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E9C00BB3-AFA5-4F08-AE28-27DE61B4719A}"/>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5" name="Symbol zastępczy stopki 4">
            <a:extLst>
              <a:ext uri="{FF2B5EF4-FFF2-40B4-BE49-F238E27FC236}">
                <a16:creationId xmlns:a16="http://schemas.microsoft.com/office/drawing/2014/main" id="{240F8208-00C0-4B82-93B4-D03C4F87C66C}"/>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52E1428-DCE4-475A-894E-4495F640E3DC}"/>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451967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E6A2373-B293-485A-B9F4-8022807B37F0}"/>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13E82635-9808-40F9-AB0B-69DB1AB52EDA}"/>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3AD01CDF-CF6D-4E3D-89EE-855DE207BC04}"/>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5" name="Symbol zastępczy stopki 4">
            <a:extLst>
              <a:ext uri="{FF2B5EF4-FFF2-40B4-BE49-F238E27FC236}">
                <a16:creationId xmlns:a16="http://schemas.microsoft.com/office/drawing/2014/main" id="{E8C8C3EB-3B39-4674-9C85-CD80CE578C21}"/>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737398AB-BE32-4F86-A6EA-E13C2E4F7A1E}"/>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027389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86E3940D-6C3D-4BFA-80F9-A5EAEFD4BBC6}"/>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A896287F-84F0-4838-B4C4-A5B5D250C989}"/>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74B7AC1-C0DB-46F6-9800-7CD6361921DA}"/>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5" name="Symbol zastępczy stopki 4">
            <a:extLst>
              <a:ext uri="{FF2B5EF4-FFF2-40B4-BE49-F238E27FC236}">
                <a16:creationId xmlns:a16="http://schemas.microsoft.com/office/drawing/2014/main" id="{FA1FAA13-902D-4409-9223-5C1E749A8E69}"/>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A96952E3-1EE7-4D94-BA57-5100B300F65F}"/>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481387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1E32B72-72F1-4DDF-A955-E96B51BE7D49}"/>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C4B96A78-CDC7-4128-8825-6B321A9799C1}"/>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FD3F5ED-1A27-4358-B40D-DC536AF6076A}"/>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5" name="Symbol zastępczy stopki 4">
            <a:extLst>
              <a:ext uri="{FF2B5EF4-FFF2-40B4-BE49-F238E27FC236}">
                <a16:creationId xmlns:a16="http://schemas.microsoft.com/office/drawing/2014/main" id="{DDF005AC-7851-4539-BC0E-495D00904A34}"/>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80CD2B3-EB28-47E7-9CF9-C63EBFF66CD4}"/>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855538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A214856-0940-4939-A233-E830012F9EAF}"/>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820872C0-58F9-4E62-ADEA-4C801725C0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FADF8169-59EE-467F-88D2-A8E7DC50025F}"/>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5" name="Symbol zastępczy stopki 4">
            <a:extLst>
              <a:ext uri="{FF2B5EF4-FFF2-40B4-BE49-F238E27FC236}">
                <a16:creationId xmlns:a16="http://schemas.microsoft.com/office/drawing/2014/main" id="{8560D2E5-E5A5-4D2B-825F-AE71A82D418A}"/>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F04838DC-9538-4FE6-8EC2-F694BA2C904B}"/>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475226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E9B973-5E82-41ED-BD29-ED33A9C334D3}"/>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5C78DA29-A0EF-43CC-9F32-CBC18517BF6C}"/>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2222E80D-D7AE-4811-A0C5-4665EB7E79A5}"/>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39BB7B4F-2233-483B-A6C2-1319D3C0704B}"/>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6" name="Symbol zastępczy stopki 5">
            <a:extLst>
              <a:ext uri="{FF2B5EF4-FFF2-40B4-BE49-F238E27FC236}">
                <a16:creationId xmlns:a16="http://schemas.microsoft.com/office/drawing/2014/main" id="{CF69642E-7620-4781-8808-0DC43EA01279}"/>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2AB38760-3DA5-4055-9C4E-05E3A96D8578}"/>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468537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30230BF-A108-4EDC-AC8C-DB36E1042BB5}"/>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070F32FC-565E-4EBE-BC36-3D4D3CA86F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ACA45642-0538-4400-A68F-C890899A13AC}"/>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BE57C1A5-9CB7-4A29-BC8A-ECCB220F48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4DF49A45-3D1A-48F1-B4B7-81F3F3A16F3B}"/>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43FF47A6-690F-4A9F-922D-7C52118F8490}"/>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8" name="Symbol zastępczy stopki 7">
            <a:extLst>
              <a:ext uri="{FF2B5EF4-FFF2-40B4-BE49-F238E27FC236}">
                <a16:creationId xmlns:a16="http://schemas.microsoft.com/office/drawing/2014/main" id="{6E9BD540-884B-4DB6-B81F-8B3588F7C08D}"/>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08098A4D-5920-412B-8FC3-D401775F3670}"/>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374363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F6BB5C5-33FE-4E90-9618-45A104BEED69}"/>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C6B37200-BE32-4968-BB88-10117B519200}"/>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4" name="Symbol zastępczy stopki 3">
            <a:extLst>
              <a:ext uri="{FF2B5EF4-FFF2-40B4-BE49-F238E27FC236}">
                <a16:creationId xmlns:a16="http://schemas.microsoft.com/office/drawing/2014/main" id="{88AB8BFF-4198-4131-9F63-734DE5920207}"/>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A730972D-586F-481A-812B-1D135BD7201C}"/>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660115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097309D5-4D94-42BF-A392-1B0C426B4A46}"/>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3" name="Symbol zastępczy stopki 2">
            <a:extLst>
              <a:ext uri="{FF2B5EF4-FFF2-40B4-BE49-F238E27FC236}">
                <a16:creationId xmlns:a16="http://schemas.microsoft.com/office/drawing/2014/main" id="{BB8F6513-F2BD-4223-9A89-18958AC7B15E}"/>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00A74D69-0FEC-433D-82C5-4E523114B9A8}"/>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94142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AA5867A-5B4E-4C78-B00F-F58A8DB76010}"/>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E2C7E01D-BD3D-473B-A095-204E20E0246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97CF3AED-69E8-4E6F-8D87-BF19C05CCE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638610F5-117F-46F2-ABF4-11B7B7797A89}"/>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6" name="Symbol zastępczy stopki 5">
            <a:extLst>
              <a:ext uri="{FF2B5EF4-FFF2-40B4-BE49-F238E27FC236}">
                <a16:creationId xmlns:a16="http://schemas.microsoft.com/office/drawing/2014/main" id="{FE894C93-FB30-4551-83DA-3B9EFC51CB77}"/>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581DBB05-ECB2-4EBE-9484-F81EE907D743}"/>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196249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8308B22-79C3-4E34-BE99-9A1962946A05}"/>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2EB4F772-BF22-4F5C-A7A0-50BE340C67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A3EF6472-25B8-423A-A9DF-2628787DF5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AE3A5A38-83E1-4449-AF6B-F03F44A1419E}"/>
              </a:ext>
            </a:extLst>
          </p:cNvPr>
          <p:cNvSpPr>
            <a:spLocks noGrp="1"/>
          </p:cNvSpPr>
          <p:nvPr>
            <p:ph type="dt" sz="half" idx="10"/>
          </p:nvPr>
        </p:nvSpPr>
        <p:spPr/>
        <p:txBody>
          <a:bodyPr/>
          <a:lstStyle/>
          <a:p>
            <a:fld id="{1E6FFD27-F130-4AA0-AC6C-2D38F5DAC637}" type="datetimeFigureOut">
              <a:rPr lang="pl-PL" smtClean="0"/>
              <a:t>22.11.2023</a:t>
            </a:fld>
            <a:endParaRPr lang="pl-PL"/>
          </a:p>
        </p:txBody>
      </p:sp>
      <p:sp>
        <p:nvSpPr>
          <p:cNvPr id="6" name="Symbol zastępczy stopki 5">
            <a:extLst>
              <a:ext uri="{FF2B5EF4-FFF2-40B4-BE49-F238E27FC236}">
                <a16:creationId xmlns:a16="http://schemas.microsoft.com/office/drawing/2014/main" id="{34DEF8AC-167B-435C-80C6-0B81C4B778D8}"/>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0E0BD990-BE4F-4CFB-892B-A066BC1DEE01}"/>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691279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EEC5F034-E282-4D10-A3AC-90320D0194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424F2DBC-3188-47EE-92F3-4372C1E629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C9F4436A-2F08-4112-8FF6-182C07FA7D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6FFD27-F130-4AA0-AC6C-2D38F5DAC637}" type="datetimeFigureOut">
              <a:rPr lang="pl-PL" smtClean="0"/>
              <a:t>22.11.2023</a:t>
            </a:fld>
            <a:endParaRPr lang="pl-PL"/>
          </a:p>
        </p:txBody>
      </p:sp>
      <p:sp>
        <p:nvSpPr>
          <p:cNvPr id="5" name="Symbol zastępczy stopki 4">
            <a:extLst>
              <a:ext uri="{FF2B5EF4-FFF2-40B4-BE49-F238E27FC236}">
                <a16:creationId xmlns:a16="http://schemas.microsoft.com/office/drawing/2014/main" id="{ED09538A-6922-4657-A6A2-5BF665AB94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363F68B1-1615-4D59-A7A0-B702B4D040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E4B549-3532-476D-8B32-F9865DF0B978}" type="slidenum">
              <a:rPr lang="pl-PL" smtClean="0"/>
              <a:t>‹#›</a:t>
            </a:fld>
            <a:endParaRPr lang="pl-PL"/>
          </a:p>
        </p:txBody>
      </p:sp>
    </p:spTree>
    <p:extLst>
      <p:ext uri="{BB962C8B-B14F-4D97-AF65-F5344CB8AC3E}">
        <p14:creationId xmlns:p14="http://schemas.microsoft.com/office/powerpoint/2010/main" val="37287274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amazon.com/Learner-Centered-Teaching-Five-Changes-Practice/dp/1118119282#detailBullets_feature_div"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ocw.mit.edu/ocw-www/2020-19_ocw_impact_report.pdf"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hyperlink" Target="https://academy.oracle.com/en/about-success.html" TargetMode="External"/><Relationship Id="rId4" Type="http://schemas.openxmlformats.org/officeDocument/2006/relationships/hyperlink" Target="https://www.coursera.org/business/resources/casestudy"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routledge.com/Online-Education-Using-Learning-Objects/McGreal/p/book/9780203964538"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ocw.mit.edu/ocw-www/2020-19_ocw_impact_report.pdf"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hyperlink" Target="https://www.coursera.org/business/resources/casestudy"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hyperlink" Target="https://academy.oracle.com/en/about-success.html"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6EDE3B-79DB-4CF3-9354-991865F1826E}"/>
              </a:ext>
            </a:extLst>
          </p:cNvPr>
          <p:cNvSpPr>
            <a:spLocks noGrp="1"/>
          </p:cNvSpPr>
          <p:nvPr>
            <p:ph type="ctrTitle"/>
          </p:nvPr>
        </p:nvSpPr>
        <p:spPr>
          <a:xfrm>
            <a:off x="1524000" y="1870232"/>
            <a:ext cx="9144000" cy="3065815"/>
          </a:xfrm>
        </p:spPr>
        <p:txBody>
          <a:bodyPr>
            <a:normAutofit fontScale="90000"/>
          </a:bodyPr>
          <a:lstStyle/>
          <a:p>
            <a:r>
              <a:rPr lang="en-US" b="1" smtClean="0"/>
              <a:t>O</a:t>
            </a:r>
            <a:r>
              <a:rPr lang="hr-HR" b="1" smtClean="0"/>
              <a:t>5</a:t>
            </a:r>
            <a:r>
              <a:rPr lang="en-US" b="1" smtClean="0"/>
              <a:t> </a:t>
            </a:r>
            <a:r>
              <a:rPr lang="en-US" b="1"/>
              <a:t>- Increasing the inclusivity and openness of higher </a:t>
            </a:r>
            <a:r>
              <a:rPr lang="en-US" b="1" smtClean="0"/>
              <a:t>education</a:t>
            </a:r>
            <a:r>
              <a:rPr lang="hr-HR" b="1" smtClean="0"/>
              <a:t/>
            </a:r>
            <a:br>
              <a:rPr lang="hr-HR" b="1" smtClean="0"/>
            </a:br>
            <a:r>
              <a:rPr lang="hr-HR" b="1" smtClean="0"/>
              <a:t/>
            </a:r>
            <a:br>
              <a:rPr lang="hr-HR" b="1" smtClean="0"/>
            </a:br>
            <a:r>
              <a:rPr lang="hr-HR" smtClean="0"/>
              <a:t>2- </a:t>
            </a:r>
            <a:r>
              <a:rPr lang="en-US"/>
              <a:t>Best Practices in Modular Design</a:t>
            </a:r>
            <a:endParaRPr lang="pl-PL"/>
          </a:p>
        </p:txBody>
      </p:sp>
      <p:sp>
        <p:nvSpPr>
          <p:cNvPr id="3" name="Podtytuł 2">
            <a:extLst>
              <a:ext uri="{FF2B5EF4-FFF2-40B4-BE49-F238E27FC236}">
                <a16:creationId xmlns:a16="http://schemas.microsoft.com/office/drawing/2014/main" id="{F8EC1C62-E9ED-41A0-95EC-9393A93235BB}"/>
              </a:ext>
            </a:extLst>
          </p:cNvPr>
          <p:cNvSpPr>
            <a:spLocks noGrp="1"/>
          </p:cNvSpPr>
          <p:nvPr>
            <p:ph type="subTitle" idx="1"/>
          </p:nvPr>
        </p:nvSpPr>
        <p:spPr>
          <a:xfrm>
            <a:off x="1524000" y="4460772"/>
            <a:ext cx="9144000" cy="1655762"/>
          </a:xfrm>
        </p:spPr>
        <p:txBody>
          <a:bodyPr>
            <a:normAutofit/>
          </a:bodyPr>
          <a:lstStyle/>
          <a:p>
            <a:endParaRPr lang="hr-HR" smtClean="0"/>
          </a:p>
          <a:p>
            <a:endParaRPr lang="hr-HR"/>
          </a:p>
        </p:txBody>
      </p:sp>
    </p:spTree>
    <p:extLst>
      <p:ext uri="{BB962C8B-B14F-4D97-AF65-F5344CB8AC3E}">
        <p14:creationId xmlns:p14="http://schemas.microsoft.com/office/powerpoint/2010/main" val="7507150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Student-Centered Approach</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7" y="1408386"/>
            <a:ext cx="6884275" cy="5263347"/>
          </a:xfrm>
        </p:spPr>
        <p:txBody>
          <a:bodyPr>
            <a:normAutofit/>
          </a:bodyPr>
          <a:lstStyle/>
          <a:p>
            <a:pPr lvl="0" algn="just"/>
            <a:r>
              <a:rPr lang="en-US" sz="3600">
                <a:latin typeface="+mj-lt"/>
              </a:rPr>
              <a:t>Emphasizing Empathy</a:t>
            </a:r>
          </a:p>
          <a:p>
            <a:pPr lvl="0" algn="just"/>
            <a:r>
              <a:rPr lang="en-US" sz="3600">
                <a:latin typeface="+mj-lt"/>
              </a:rPr>
              <a:t>Fostering Understanding</a:t>
            </a:r>
          </a:p>
          <a:p>
            <a:pPr lvl="0" algn="just"/>
            <a:r>
              <a:rPr lang="en-US" sz="3600">
                <a:latin typeface="+mj-lt"/>
              </a:rPr>
              <a:t>Adapting to Students' </a:t>
            </a:r>
            <a:r>
              <a:rPr lang="en-US" sz="3600" smtClean="0">
                <a:latin typeface="+mj-lt"/>
              </a:rPr>
              <a:t>Contexts</a:t>
            </a:r>
            <a:endParaRPr lang="hr-HR" sz="3600" smtClean="0">
              <a:latin typeface="+mj-lt"/>
            </a:endParaRPr>
          </a:p>
          <a:p>
            <a:pPr lvl="0" algn="just"/>
            <a:endParaRPr lang="hr-HR" sz="3600" smtClean="0">
              <a:latin typeface="+mj-lt"/>
            </a:endParaRPr>
          </a:p>
          <a:p>
            <a:pPr lvl="1" algn="just"/>
            <a:r>
              <a:rPr lang="en-US" sz="3200">
                <a:latin typeface="+mj-lt"/>
                <a:hlinkClick r:id="rId3"/>
              </a:rPr>
              <a:t>Weimer, M. (2013</a:t>
            </a:r>
            <a:r>
              <a:rPr lang="en-US" sz="3200" smtClean="0">
                <a:latin typeface="+mj-lt"/>
                <a:hlinkClick r:id="rId3"/>
              </a:rPr>
              <a:t>)</a:t>
            </a:r>
            <a:r>
              <a:rPr lang="hr-HR" sz="3200" smtClean="0">
                <a:latin typeface="+mj-lt"/>
                <a:hlinkClick r:id="rId3"/>
              </a:rPr>
              <a:t>, </a:t>
            </a:r>
            <a:r>
              <a:rPr lang="en-US" sz="3200" smtClean="0">
                <a:latin typeface="+mj-lt"/>
                <a:hlinkClick r:id="rId3"/>
              </a:rPr>
              <a:t> </a:t>
            </a:r>
            <a:r>
              <a:rPr lang="en-US" sz="3200">
                <a:latin typeface="+mj-lt"/>
                <a:hlinkClick r:id="rId3"/>
              </a:rPr>
              <a:t>Learner-Centered Teaching: Five Key Changes to Practice, </a:t>
            </a:r>
            <a:r>
              <a:rPr lang="en-US" sz="3200" smtClean="0">
                <a:latin typeface="+mj-lt"/>
                <a:hlinkClick r:id="rId3"/>
              </a:rPr>
              <a:t>Jossey-Bass</a:t>
            </a:r>
            <a:r>
              <a:rPr lang="hr-HR" sz="3200" smtClean="0">
                <a:latin typeface="+mj-lt"/>
                <a:hlinkClick r:id="rId3"/>
              </a:rPr>
              <a:t>, </a:t>
            </a:r>
            <a:r>
              <a:rPr lang="en-US" sz="3200" smtClean="0">
                <a:latin typeface="+mj-lt"/>
                <a:hlinkClick r:id="rId3"/>
              </a:rPr>
              <a:t>2nd </a:t>
            </a:r>
            <a:r>
              <a:rPr lang="en-US" sz="3200">
                <a:latin typeface="+mj-lt"/>
                <a:hlinkClick r:id="rId3"/>
              </a:rPr>
              <a:t>Edition</a:t>
            </a:r>
            <a:r>
              <a:rPr lang="en-US" sz="3200">
                <a:latin typeface="+mj-lt"/>
              </a:rPr>
              <a:t>.</a:t>
            </a:r>
            <a:endParaRPr lang="hr-HR" sz="3200" smtClean="0">
              <a:latin typeface="+mj-lt"/>
            </a:endParaRPr>
          </a:p>
          <a:p>
            <a:pPr lvl="0" algn="just"/>
            <a:endParaRPr lang="pl-PL" sz="2800">
              <a:latin typeface="+mj-lt"/>
            </a:endParaRPr>
          </a:p>
        </p:txBody>
      </p:sp>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34348" y="1534510"/>
            <a:ext cx="2634675" cy="3978166"/>
          </a:xfrm>
          <a:prstGeom prst="rect">
            <a:avLst/>
          </a:prstGeom>
        </p:spPr>
      </p:pic>
    </p:spTree>
    <p:extLst>
      <p:ext uri="{BB962C8B-B14F-4D97-AF65-F5344CB8AC3E}">
        <p14:creationId xmlns:p14="http://schemas.microsoft.com/office/powerpoint/2010/main" val="31241624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Conclusion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7" y="1408386"/>
            <a:ext cx="6884275" cy="5263347"/>
          </a:xfrm>
        </p:spPr>
        <p:txBody>
          <a:bodyPr>
            <a:normAutofit/>
          </a:bodyPr>
          <a:lstStyle/>
          <a:p>
            <a:pPr lvl="0" algn="just"/>
            <a:r>
              <a:rPr lang="en-US" sz="3600">
                <a:latin typeface="+mj-lt"/>
              </a:rPr>
              <a:t>Modular design in education is not just a method; it’s a journey towards creating more inclusive, adaptable, and engaging learning experiences.</a:t>
            </a:r>
          </a:p>
          <a:p>
            <a:pPr lvl="0" algn="just"/>
            <a:r>
              <a:rPr lang="en-US" sz="3600">
                <a:latin typeface="+mj-lt"/>
              </a:rPr>
              <a:t>Preparing students for tomorrow’s challenges with personalized and flexible learning paths.</a:t>
            </a:r>
            <a:endParaRPr lang="pl-PL" sz="2800">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16463" y="2596055"/>
            <a:ext cx="3326524" cy="3326524"/>
          </a:xfrm>
          <a:prstGeom prst="rect">
            <a:avLst/>
          </a:prstGeom>
        </p:spPr>
      </p:pic>
    </p:spTree>
    <p:extLst>
      <p:ext uri="{BB962C8B-B14F-4D97-AF65-F5344CB8AC3E}">
        <p14:creationId xmlns:p14="http://schemas.microsoft.com/office/powerpoint/2010/main" val="31935615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smtClean="0"/>
              <a:t>S</a:t>
            </a:r>
            <a:r>
              <a:rPr lang="en-US" b="1" err="1" smtClean="0"/>
              <a:t>tudy</a:t>
            </a:r>
            <a:r>
              <a:rPr lang="en-US" b="1" smtClean="0"/>
              <a:t> </a:t>
            </a:r>
            <a:r>
              <a:rPr lang="en-US" b="1"/>
              <a:t>and review the following </a:t>
            </a:r>
            <a:r>
              <a:rPr lang="en-US" b="1" smtClean="0"/>
              <a:t>resources</a:t>
            </a:r>
            <a:endParaRPr lang="hr-HR" b="1"/>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16560" y="1628774"/>
            <a:ext cx="11379200" cy="5057775"/>
          </a:xfrm>
        </p:spPr>
        <p:txBody>
          <a:bodyPr>
            <a:normAutofit/>
          </a:bodyPr>
          <a:lstStyle/>
          <a:p>
            <a:pPr marL="0" lvl="0" indent="0" algn="just">
              <a:buNone/>
            </a:pPr>
            <a:r>
              <a:rPr lang="en-US" smtClean="0">
                <a:latin typeface="+mj-lt"/>
              </a:rPr>
              <a:t>R</a:t>
            </a:r>
            <a:r>
              <a:rPr lang="hr-HR" smtClean="0">
                <a:latin typeface="+mj-lt"/>
              </a:rPr>
              <a:t>. </a:t>
            </a:r>
            <a:r>
              <a:rPr lang="en-US" smtClean="0">
                <a:latin typeface="+mj-lt"/>
              </a:rPr>
              <a:t>McGreal</a:t>
            </a:r>
            <a:r>
              <a:rPr lang="hr-HR" smtClean="0">
                <a:latin typeface="+mj-lt"/>
              </a:rPr>
              <a:t>, </a:t>
            </a:r>
            <a:r>
              <a:rPr lang="en-US" smtClean="0">
                <a:latin typeface="+mj-lt"/>
              </a:rPr>
              <a:t>Online Education Using Learning Objects</a:t>
            </a:r>
            <a:r>
              <a:rPr lang="hr-HR" smtClean="0">
                <a:latin typeface="+mj-lt"/>
              </a:rPr>
              <a:t>, Routledge </a:t>
            </a:r>
            <a:r>
              <a:rPr lang="en-US" smtClean="0">
                <a:latin typeface="+mj-lt"/>
              </a:rPr>
              <a:t>ISBN 9780203964538</a:t>
            </a:r>
            <a:r>
              <a:rPr lang="hr-HR" smtClean="0">
                <a:latin typeface="+mj-lt"/>
              </a:rPr>
              <a:t>, (2012)</a:t>
            </a:r>
          </a:p>
          <a:p>
            <a:pPr marL="0" lvl="0" indent="0" algn="just">
              <a:buNone/>
            </a:pPr>
            <a:r>
              <a:rPr lang="en-US" smtClean="0">
                <a:latin typeface="+mj-lt"/>
              </a:rPr>
              <a:t>Koh, J. H. L., Chai, C. S., Wong, B., &amp; Hong, H. Y. (2015). Design Thinking for Education: Conceptions and Applications in Teaching and Learning</a:t>
            </a:r>
            <a:r>
              <a:rPr lang="hr-HR" smtClean="0">
                <a:latin typeface="+mj-lt"/>
              </a:rPr>
              <a:t>, </a:t>
            </a:r>
            <a:r>
              <a:rPr lang="en-US" smtClean="0">
                <a:latin typeface="+mj-lt"/>
              </a:rPr>
              <a:t>Springer</a:t>
            </a:r>
            <a:endParaRPr lang="hr-HR" smtClean="0">
              <a:latin typeface="+mj-lt"/>
            </a:endParaRPr>
          </a:p>
          <a:p>
            <a:pPr marL="0" lvl="0" indent="0" algn="just">
              <a:buNone/>
            </a:pPr>
            <a:r>
              <a:rPr lang="en-US" smtClean="0">
                <a:latin typeface="+mj-lt"/>
              </a:rPr>
              <a:t>Weimer</a:t>
            </a:r>
            <a:r>
              <a:rPr lang="en-US">
                <a:latin typeface="+mj-lt"/>
              </a:rPr>
              <a:t>, </a:t>
            </a:r>
            <a:r>
              <a:rPr lang="en-US" smtClean="0">
                <a:latin typeface="+mj-lt"/>
              </a:rPr>
              <a:t>M.</a:t>
            </a:r>
            <a:r>
              <a:rPr lang="hr-HR" smtClean="0">
                <a:latin typeface="+mj-lt"/>
              </a:rPr>
              <a:t>, </a:t>
            </a:r>
            <a:r>
              <a:rPr lang="en-US" smtClean="0">
                <a:latin typeface="+mj-lt"/>
              </a:rPr>
              <a:t>Learner-Centered </a:t>
            </a:r>
            <a:r>
              <a:rPr lang="en-US">
                <a:latin typeface="+mj-lt"/>
              </a:rPr>
              <a:t>Teaching: Five Key Changes to Practice, Jossey-Bass, 2nd </a:t>
            </a:r>
            <a:r>
              <a:rPr lang="en-US" smtClean="0">
                <a:latin typeface="+mj-lt"/>
              </a:rPr>
              <a:t>Edition</a:t>
            </a:r>
            <a:r>
              <a:rPr lang="hr-HR">
                <a:latin typeface="+mj-lt"/>
              </a:rPr>
              <a:t>, (2013</a:t>
            </a:r>
            <a:r>
              <a:rPr lang="hr-HR" smtClean="0">
                <a:latin typeface="+mj-lt"/>
              </a:rPr>
              <a:t>)</a:t>
            </a:r>
          </a:p>
          <a:p>
            <a:pPr marL="0" lvl="0" indent="0" algn="just">
              <a:buNone/>
            </a:pPr>
            <a:r>
              <a:rPr lang="en-US" smtClean="0">
                <a:latin typeface="+mj-lt"/>
              </a:rPr>
              <a:t>Massachusetts </a:t>
            </a:r>
            <a:r>
              <a:rPr lang="en-US">
                <a:latin typeface="+mj-lt"/>
              </a:rPr>
              <a:t>Institute of Technology</a:t>
            </a:r>
            <a:r>
              <a:rPr lang="hr-HR" smtClean="0">
                <a:latin typeface="+mj-lt"/>
              </a:rPr>
              <a:t>, </a:t>
            </a:r>
            <a:r>
              <a:rPr lang="en-US" smtClean="0">
                <a:latin typeface="+mj-lt"/>
                <a:hlinkClick r:id="rId3"/>
              </a:rPr>
              <a:t>MIT OpenCourseWare</a:t>
            </a:r>
            <a:r>
              <a:rPr lang="hr-HR" smtClean="0">
                <a:latin typeface="+mj-lt"/>
              </a:rPr>
              <a:t>, </a:t>
            </a:r>
            <a:r>
              <a:rPr lang="en-US" smtClean="0">
                <a:latin typeface="+mj-lt"/>
              </a:rPr>
              <a:t> </a:t>
            </a:r>
            <a:r>
              <a:rPr lang="en-US">
                <a:latin typeface="+mj-lt"/>
              </a:rPr>
              <a:t>Retrieved </a:t>
            </a:r>
            <a:r>
              <a:rPr lang="en-US" smtClean="0">
                <a:latin typeface="+mj-lt"/>
              </a:rPr>
              <a:t>November </a:t>
            </a:r>
            <a:r>
              <a:rPr lang="en-US" smtClean="0">
                <a:latin typeface="+mj-lt"/>
              </a:rPr>
              <a:t>202</a:t>
            </a:r>
            <a:r>
              <a:rPr lang="hr-HR" smtClean="0">
                <a:latin typeface="+mj-lt"/>
              </a:rPr>
              <a:t>2</a:t>
            </a:r>
          </a:p>
          <a:p>
            <a:pPr marL="0" lvl="0" indent="0" algn="just">
              <a:buNone/>
            </a:pPr>
            <a:r>
              <a:rPr lang="hr-HR" smtClean="0">
                <a:latin typeface="+mj-lt"/>
              </a:rPr>
              <a:t>Coursera, </a:t>
            </a:r>
            <a:r>
              <a:rPr lang="hr-HR" smtClean="0">
                <a:latin typeface="+mj-lt"/>
                <a:hlinkClick r:id="rId4"/>
              </a:rPr>
              <a:t>Coursera</a:t>
            </a:r>
            <a:r>
              <a:rPr lang="hr-HR" smtClean="0">
                <a:latin typeface="+mj-lt"/>
              </a:rPr>
              <a:t>, Retrieved </a:t>
            </a:r>
            <a:r>
              <a:rPr lang="hr-HR" smtClean="0">
                <a:latin typeface="+mj-lt"/>
              </a:rPr>
              <a:t>November </a:t>
            </a:r>
            <a:r>
              <a:rPr lang="hr-HR" smtClean="0">
                <a:latin typeface="+mj-lt"/>
              </a:rPr>
              <a:t>2022</a:t>
            </a:r>
          </a:p>
          <a:p>
            <a:pPr marL="0" lvl="0" indent="0" algn="just">
              <a:buNone/>
            </a:pPr>
            <a:r>
              <a:rPr lang="hr-HR">
                <a:latin typeface="+mj-lt"/>
              </a:rPr>
              <a:t>Oracle </a:t>
            </a:r>
            <a:r>
              <a:rPr lang="hr-HR" smtClean="0">
                <a:latin typeface="+mj-lt"/>
              </a:rPr>
              <a:t>Corporation, </a:t>
            </a:r>
            <a:r>
              <a:rPr lang="hr-HR" smtClean="0">
                <a:latin typeface="+mj-lt"/>
                <a:hlinkClick r:id="rId5"/>
              </a:rPr>
              <a:t>Oracle Academy</a:t>
            </a:r>
            <a:r>
              <a:rPr lang="hr-HR" smtClean="0">
                <a:latin typeface="+mj-lt"/>
              </a:rPr>
              <a:t>, </a:t>
            </a:r>
            <a:r>
              <a:rPr lang="hr-HR">
                <a:latin typeface="+mj-lt"/>
              </a:rPr>
              <a:t>Retrieved </a:t>
            </a:r>
            <a:r>
              <a:rPr lang="hr-HR" smtClean="0">
                <a:latin typeface="+mj-lt"/>
              </a:rPr>
              <a:t>November </a:t>
            </a:r>
            <a:r>
              <a:rPr lang="hr-HR" smtClean="0">
                <a:latin typeface="+mj-lt"/>
              </a:rPr>
              <a:t>2022</a:t>
            </a:r>
            <a:endParaRPr lang="hr-HR">
              <a:latin typeface="+mj-lt"/>
            </a:endParaRPr>
          </a:p>
          <a:p>
            <a:pPr marL="0" lvl="0" indent="0" algn="just">
              <a:buNone/>
            </a:pPr>
            <a:endParaRPr lang="hr-HR" smtClean="0">
              <a:latin typeface="+mj-lt"/>
            </a:endParaRPr>
          </a:p>
          <a:p>
            <a:pPr marL="0" lvl="0" indent="0" algn="just">
              <a:buNone/>
            </a:pPr>
            <a:endParaRPr lang="pl-PL">
              <a:latin typeface="+mj-lt"/>
            </a:endParaRPr>
          </a:p>
        </p:txBody>
      </p:sp>
    </p:spTree>
    <p:extLst>
      <p:ext uri="{BB962C8B-B14F-4D97-AF65-F5344CB8AC3E}">
        <p14:creationId xmlns:p14="http://schemas.microsoft.com/office/powerpoint/2010/main" val="3801820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smtClean="0"/>
              <a:t>I</a:t>
            </a:r>
            <a:r>
              <a:rPr lang="en-US" b="1" smtClean="0"/>
              <a:t>ntroduction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p:txBody>
          <a:bodyPr/>
          <a:lstStyle/>
          <a:p>
            <a:pPr lvl="0" algn="just"/>
            <a:r>
              <a:rPr lang="en-US" sz="3600">
                <a:latin typeface="+mj-lt"/>
              </a:rPr>
              <a:t>This </a:t>
            </a:r>
            <a:r>
              <a:rPr lang="hr-HR" sz="3600" smtClean="0">
                <a:latin typeface="+mj-lt"/>
              </a:rPr>
              <a:t>webinar</a:t>
            </a:r>
            <a:r>
              <a:rPr lang="en-US" sz="3600" smtClean="0">
                <a:latin typeface="+mj-lt"/>
              </a:rPr>
              <a:t> </a:t>
            </a:r>
            <a:r>
              <a:rPr lang="en-US" sz="3600">
                <a:latin typeface="+mj-lt"/>
              </a:rPr>
              <a:t>was developed as a result of the Erasmus+ project </a:t>
            </a:r>
            <a:r>
              <a:rPr lang="en-US" sz="3600" err="1" smtClean="0">
                <a:latin typeface="+mj-lt"/>
              </a:rPr>
              <a:t>CodeIn</a:t>
            </a:r>
            <a:r>
              <a:rPr lang="hr-HR" sz="3600" smtClean="0">
                <a:latin typeface="+mj-lt"/>
              </a:rPr>
              <a:t> (</a:t>
            </a:r>
            <a:r>
              <a:rPr lang="en-US" sz="3600" i="1">
                <a:latin typeface="+mj-lt"/>
              </a:rPr>
              <a:t>Cloud </a:t>
            </a:r>
            <a:r>
              <a:rPr lang="en-US" sz="3600" i="1" err="1">
                <a:latin typeface="+mj-lt"/>
              </a:rPr>
              <a:t>cOmputing</a:t>
            </a:r>
            <a:r>
              <a:rPr lang="en-US" sz="3600" i="1">
                <a:latin typeface="+mj-lt"/>
              </a:rPr>
              <a:t> for Digital Education </a:t>
            </a:r>
            <a:r>
              <a:rPr lang="en-US" sz="3600" i="1" err="1">
                <a:latin typeface="+mj-lt"/>
              </a:rPr>
              <a:t>INnovation</a:t>
            </a:r>
            <a:r>
              <a:rPr lang="hr-HR" sz="3600" smtClean="0">
                <a:latin typeface="+mj-lt"/>
              </a:rPr>
              <a:t>)</a:t>
            </a:r>
          </a:p>
          <a:p>
            <a:pPr lvl="0" algn="just"/>
            <a:r>
              <a:rPr lang="en-US" sz="3600">
                <a:latin typeface="+mj-lt"/>
              </a:rPr>
              <a:t>Engage with us, learn from the shared experiences, and be part of the conversation that shapes the future of education in the digital age.</a:t>
            </a:r>
          </a:p>
          <a:p>
            <a:pPr lvl="0"/>
            <a:endParaRPr lang="hr-HR" sz="3600" smtClean="0">
              <a:latin typeface="+mj-lt"/>
            </a:endParaRPr>
          </a:p>
          <a:p>
            <a:pPr lvl="0"/>
            <a:endParaRPr lang="pl-PL">
              <a:latin typeface="+mj-lt"/>
            </a:endParaRPr>
          </a:p>
        </p:txBody>
      </p:sp>
    </p:spTree>
    <p:extLst>
      <p:ext uri="{BB962C8B-B14F-4D97-AF65-F5344CB8AC3E}">
        <p14:creationId xmlns:p14="http://schemas.microsoft.com/office/powerpoint/2010/main" val="285874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Best Practices in Modular Design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41436" y="1387365"/>
            <a:ext cx="6894785" cy="5263347"/>
          </a:xfrm>
        </p:spPr>
        <p:txBody>
          <a:bodyPr>
            <a:normAutofit fontScale="92500" lnSpcReduction="10000"/>
          </a:bodyPr>
          <a:lstStyle/>
          <a:p>
            <a:pPr lvl="0" algn="just"/>
            <a:r>
              <a:rPr lang="en-US" sz="3600">
                <a:latin typeface="+mj-lt"/>
              </a:rPr>
              <a:t>Exploring the Transformative Potential of Modular </a:t>
            </a:r>
            <a:r>
              <a:rPr lang="en-US" sz="3600" smtClean="0">
                <a:latin typeface="+mj-lt"/>
              </a:rPr>
              <a:t>Design</a:t>
            </a:r>
            <a:endParaRPr lang="en-US" sz="3600">
              <a:latin typeface="+mj-lt"/>
            </a:endParaRPr>
          </a:p>
          <a:p>
            <a:pPr lvl="0" algn="just"/>
            <a:r>
              <a:rPr lang="en-US" sz="3600">
                <a:latin typeface="+mj-lt"/>
              </a:rPr>
              <a:t>Tailoring to Diverse Learning </a:t>
            </a:r>
            <a:r>
              <a:rPr lang="en-US" sz="3600" smtClean="0">
                <a:latin typeface="+mj-lt"/>
              </a:rPr>
              <a:t>Needs</a:t>
            </a:r>
            <a:endParaRPr lang="en-US" sz="3600">
              <a:latin typeface="+mj-lt"/>
            </a:endParaRPr>
          </a:p>
          <a:p>
            <a:pPr lvl="0" algn="just"/>
            <a:r>
              <a:rPr lang="en-US" sz="3600">
                <a:latin typeface="+mj-lt"/>
              </a:rPr>
              <a:t>Beyond </a:t>
            </a:r>
            <a:r>
              <a:rPr lang="en-US" sz="3600" smtClean="0">
                <a:latin typeface="+mj-lt"/>
              </a:rPr>
              <a:t>Flexibility</a:t>
            </a:r>
            <a:endParaRPr lang="en-US" sz="3600">
              <a:latin typeface="+mj-lt"/>
            </a:endParaRPr>
          </a:p>
          <a:p>
            <a:pPr lvl="0" algn="just"/>
            <a:r>
              <a:rPr lang="en-US" sz="3600" smtClean="0">
                <a:latin typeface="+mj-lt"/>
              </a:rPr>
              <a:t>Creating </a:t>
            </a:r>
            <a:r>
              <a:rPr lang="en-US" sz="3600">
                <a:latin typeface="+mj-lt"/>
              </a:rPr>
              <a:t>Inclusive and Adaptive Learning </a:t>
            </a:r>
            <a:r>
              <a:rPr lang="en-US" sz="3600" smtClean="0">
                <a:latin typeface="+mj-lt"/>
              </a:rPr>
              <a:t>Modules</a:t>
            </a:r>
            <a:endParaRPr lang="hr-HR" sz="3600" smtClean="0">
              <a:latin typeface="+mj-lt"/>
            </a:endParaRPr>
          </a:p>
          <a:p>
            <a:pPr lvl="0" algn="just"/>
            <a:r>
              <a:rPr lang="en-US" sz="3600">
                <a:latin typeface="+mj-lt"/>
              </a:rPr>
              <a:t>Enhancing Accessibility and Engagement: Highlighting the pivotal role of modular design in online </a:t>
            </a:r>
            <a:r>
              <a:rPr lang="en-US" sz="3600" smtClean="0">
                <a:latin typeface="+mj-lt"/>
              </a:rPr>
              <a:t>learning</a:t>
            </a:r>
            <a:r>
              <a:rPr lang="en-US" sz="3600">
                <a:latin typeface="+mj-lt"/>
              </a:rPr>
              <a:t>, inspired by </a:t>
            </a:r>
            <a:r>
              <a:rPr lang="en-US" sz="3600" smtClean="0">
                <a:latin typeface="+mj-lt"/>
                <a:hlinkClick r:id="rId3"/>
              </a:rPr>
              <a:t>R</a:t>
            </a:r>
            <a:r>
              <a:rPr lang="hr-HR" sz="3600" smtClean="0">
                <a:latin typeface="+mj-lt"/>
                <a:hlinkClick r:id="rId3"/>
              </a:rPr>
              <a:t>. </a:t>
            </a:r>
            <a:r>
              <a:rPr lang="en-US" sz="3600" smtClean="0">
                <a:latin typeface="+mj-lt"/>
                <a:hlinkClick r:id="rId3"/>
              </a:rPr>
              <a:t>McGreal </a:t>
            </a:r>
            <a:r>
              <a:rPr lang="en-US" sz="3600">
                <a:latin typeface="+mj-lt"/>
                <a:hlinkClick r:id="rId3"/>
              </a:rPr>
              <a:t>(</a:t>
            </a:r>
            <a:r>
              <a:rPr lang="en-US" sz="3600" smtClean="0">
                <a:latin typeface="+mj-lt"/>
                <a:hlinkClick r:id="rId3"/>
              </a:rPr>
              <a:t>20</a:t>
            </a:r>
            <a:r>
              <a:rPr lang="hr-HR" sz="3600" smtClean="0">
                <a:latin typeface="+mj-lt"/>
                <a:hlinkClick r:id="rId3"/>
              </a:rPr>
              <a:t>04</a:t>
            </a:r>
            <a:r>
              <a:rPr lang="en-US" sz="3600" smtClean="0">
                <a:latin typeface="+mj-lt"/>
                <a:hlinkClick r:id="rId3"/>
              </a:rPr>
              <a:t>).</a:t>
            </a:r>
            <a:endParaRPr lang="en-US" sz="3600">
              <a:latin typeface="+mj-lt"/>
            </a:endParaRPr>
          </a:p>
          <a:p>
            <a:pPr lvl="0" algn="just"/>
            <a:endParaRPr lang="hr-HR" sz="3600" smtClean="0">
              <a:latin typeface="+mj-lt"/>
            </a:endParaRPr>
          </a:p>
          <a:p>
            <a:pPr lvl="0" algn="just"/>
            <a:endParaRPr lang="pl-PL">
              <a:latin typeface="+mj-lt"/>
            </a:endParaRPr>
          </a:p>
        </p:txBody>
      </p:sp>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82761" y="1755229"/>
            <a:ext cx="4051736" cy="4051736"/>
          </a:xfrm>
          <a:prstGeom prst="rect">
            <a:avLst/>
          </a:prstGeom>
        </p:spPr>
      </p:pic>
    </p:spTree>
    <p:extLst>
      <p:ext uri="{BB962C8B-B14F-4D97-AF65-F5344CB8AC3E}">
        <p14:creationId xmlns:p14="http://schemas.microsoft.com/office/powerpoint/2010/main" val="467073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Key Principles of Modular Design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324303"/>
            <a:ext cx="6726620" cy="5347430"/>
          </a:xfrm>
        </p:spPr>
        <p:txBody>
          <a:bodyPr>
            <a:normAutofit/>
          </a:bodyPr>
          <a:lstStyle/>
          <a:p>
            <a:pPr lvl="0" algn="just"/>
            <a:r>
              <a:rPr lang="en-US" sz="3600">
                <a:latin typeface="+mj-lt"/>
              </a:rPr>
              <a:t>Flexibility &amp; </a:t>
            </a:r>
            <a:r>
              <a:rPr lang="en-US" sz="3600" smtClean="0">
                <a:latin typeface="+mj-lt"/>
              </a:rPr>
              <a:t>Adaptability</a:t>
            </a:r>
            <a:endParaRPr lang="hr-HR" sz="3600" smtClean="0">
              <a:latin typeface="+mj-lt"/>
            </a:endParaRPr>
          </a:p>
          <a:p>
            <a:pPr lvl="0" algn="just"/>
            <a:r>
              <a:rPr lang="en-US" sz="3600" smtClean="0">
                <a:latin typeface="+mj-lt"/>
              </a:rPr>
              <a:t>Focused Learning </a:t>
            </a:r>
            <a:endParaRPr lang="hr-HR" sz="3600" smtClean="0">
              <a:latin typeface="+mj-lt"/>
            </a:endParaRPr>
          </a:p>
          <a:p>
            <a:pPr lvl="0" algn="just"/>
            <a:r>
              <a:rPr lang="en-US" sz="3600" smtClean="0">
                <a:latin typeface="+mj-lt"/>
              </a:rPr>
              <a:t>Customizable Paths</a:t>
            </a:r>
            <a:r>
              <a:rPr lang="hr-HR" sz="3600" smtClean="0">
                <a:latin typeface="+mj-lt"/>
              </a:rPr>
              <a:t> </a:t>
            </a:r>
            <a:r>
              <a:rPr lang="en-US" sz="3600" smtClean="0">
                <a:latin typeface="+mj-lt"/>
              </a:rPr>
              <a:t>Scalability</a:t>
            </a:r>
            <a:endParaRPr lang="hr-HR" sz="3600" smtClean="0">
              <a:latin typeface="+mj-lt"/>
            </a:endParaRPr>
          </a:p>
          <a:p>
            <a:pPr lvl="0" algn="just"/>
            <a:r>
              <a:rPr lang="en-US" sz="3600" smtClean="0">
                <a:latin typeface="+mj-lt"/>
              </a:rPr>
              <a:t>Resource Efficiency</a:t>
            </a:r>
            <a:endParaRPr lang="hr-HR" sz="3600" smtClean="0">
              <a:latin typeface="+mj-lt"/>
            </a:endParaRPr>
          </a:p>
          <a:p>
            <a:pPr lvl="0" algn="just"/>
            <a:r>
              <a:rPr lang="en-US" sz="3600" smtClean="0">
                <a:latin typeface="+mj-lt"/>
              </a:rPr>
              <a:t>Easier Assessment</a:t>
            </a:r>
            <a:endParaRPr lang="hr-HR" sz="3600" smtClean="0">
              <a:latin typeface="+mj-lt"/>
            </a:endParaRPr>
          </a:p>
          <a:p>
            <a:pPr lvl="0" algn="just"/>
            <a:r>
              <a:rPr lang="en-US" sz="3600" smtClean="0">
                <a:latin typeface="+mj-lt"/>
              </a:rPr>
              <a:t>Blended Learning</a:t>
            </a:r>
            <a:endParaRPr lang="hr-HR" sz="3600" smtClean="0">
              <a:latin typeface="+mj-lt"/>
            </a:endParaRPr>
          </a:p>
          <a:p>
            <a:pPr lvl="0" algn="just"/>
            <a:r>
              <a:rPr lang="en-US" sz="3600" smtClean="0">
                <a:latin typeface="+mj-lt"/>
              </a:rPr>
              <a:t>Self-Paced Learning</a:t>
            </a:r>
            <a:endParaRPr lang="pl-PL">
              <a:latin typeface="+mj-lt"/>
            </a:endParaRP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72920" y="1909173"/>
            <a:ext cx="4963414" cy="3787433"/>
          </a:xfrm>
          <a:prstGeom prst="rect">
            <a:avLst/>
          </a:prstGeom>
        </p:spPr>
      </p:pic>
    </p:spTree>
    <p:extLst>
      <p:ext uri="{BB962C8B-B14F-4D97-AF65-F5344CB8AC3E}">
        <p14:creationId xmlns:p14="http://schemas.microsoft.com/office/powerpoint/2010/main" val="221845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Case Study: MIT </a:t>
            </a:r>
            <a:r>
              <a:rPr lang="en-US" b="1" smtClean="0"/>
              <a:t>OpenCourseWare</a:t>
            </a:r>
            <a:r>
              <a:rPr lang="hr-HR" b="1" smtClean="0"/>
              <a:t> (OCW)</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7693572" cy="5263347"/>
          </a:xfrm>
        </p:spPr>
        <p:txBody>
          <a:bodyPr>
            <a:normAutofit/>
          </a:bodyPr>
          <a:lstStyle/>
          <a:p>
            <a:pPr lvl="0" algn="just"/>
            <a:r>
              <a:rPr lang="hr-HR" sz="3600" smtClean="0">
                <a:latin typeface="+mj-lt"/>
                <a:hlinkClick r:id="rId3"/>
              </a:rPr>
              <a:t>MIT - 2020 OCW Impact Report</a:t>
            </a:r>
            <a:endParaRPr lang="hr-HR" sz="3600" smtClean="0">
              <a:latin typeface="+mj-lt"/>
            </a:endParaRPr>
          </a:p>
          <a:p>
            <a:pPr lvl="0" algn="just"/>
            <a:r>
              <a:rPr lang="en-US" sz="3600" smtClean="0">
                <a:latin typeface="+mj-lt"/>
              </a:rPr>
              <a:t>Revolutionary </a:t>
            </a:r>
            <a:r>
              <a:rPr lang="en-US" sz="3600">
                <a:latin typeface="+mj-lt"/>
              </a:rPr>
              <a:t>modular design in online education</a:t>
            </a:r>
          </a:p>
          <a:p>
            <a:pPr lvl="0" algn="just"/>
            <a:r>
              <a:rPr lang="en-US" sz="3600">
                <a:latin typeface="+mj-lt"/>
              </a:rPr>
              <a:t>Significant global reach: Accessed in over 100 countries</a:t>
            </a:r>
          </a:p>
          <a:p>
            <a:pPr lvl="0" algn="just"/>
            <a:r>
              <a:rPr lang="en-US" sz="3600">
                <a:latin typeface="+mj-lt"/>
              </a:rPr>
              <a:t>Enhanced student engagement and satisfaction</a:t>
            </a:r>
          </a:p>
          <a:p>
            <a:pPr lvl="0" algn="just"/>
            <a:r>
              <a:rPr lang="en-US" sz="3600">
                <a:latin typeface="+mj-lt"/>
              </a:rPr>
              <a:t>Pioneering in personalized, flexible learning </a:t>
            </a:r>
            <a:r>
              <a:rPr lang="en-US" sz="3600" smtClean="0">
                <a:latin typeface="+mj-lt"/>
              </a:rPr>
              <a:t>paths</a:t>
            </a:r>
            <a:endParaRPr lang="hr-HR" sz="3600" smtClean="0">
              <a:latin typeface="+mj-lt"/>
            </a:endParaRPr>
          </a:p>
          <a:p>
            <a:pPr marL="0" lvl="0" indent="0" algn="just">
              <a:buNone/>
            </a:pPr>
            <a:endParaRPr lang="pl-PL">
              <a:latin typeface="+mj-lt"/>
            </a:endParaRPr>
          </a:p>
        </p:txBody>
      </p:sp>
      <p:pic>
        <p:nvPicPr>
          <p:cNvPr id="4" name="Picture 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472810" y="1408386"/>
            <a:ext cx="3506684" cy="4536528"/>
          </a:xfrm>
          <a:prstGeom prst="rect">
            <a:avLst/>
          </a:prstGeom>
        </p:spPr>
      </p:pic>
    </p:spTree>
    <p:extLst>
      <p:ext uri="{BB962C8B-B14F-4D97-AF65-F5344CB8AC3E}">
        <p14:creationId xmlns:p14="http://schemas.microsoft.com/office/powerpoint/2010/main" val="33333196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Case Study: </a:t>
            </a:r>
            <a:r>
              <a:rPr lang="hr-HR" b="1" smtClean="0"/>
              <a:t>Coursera</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9" y="1408386"/>
            <a:ext cx="6978868" cy="5263347"/>
          </a:xfrm>
        </p:spPr>
        <p:txBody>
          <a:bodyPr>
            <a:normAutofit fontScale="92500" lnSpcReduction="10000"/>
          </a:bodyPr>
          <a:lstStyle/>
          <a:p>
            <a:pPr lvl="0" algn="just"/>
            <a:r>
              <a:rPr lang="hr-HR" sz="3600" smtClean="0">
                <a:latin typeface="+mj-lt"/>
                <a:hlinkClick r:id="rId3"/>
              </a:rPr>
              <a:t>Coursera: Case Studies</a:t>
            </a:r>
            <a:endParaRPr lang="hr-HR" sz="3600" smtClean="0">
              <a:latin typeface="+mj-lt"/>
            </a:endParaRPr>
          </a:p>
          <a:p>
            <a:pPr lvl="0" algn="just"/>
            <a:r>
              <a:rPr lang="en-US" sz="3600">
                <a:latin typeface="+mj-lt"/>
              </a:rPr>
              <a:t>Segmented Courses: Divided into smaller modules focusing on specific topics.</a:t>
            </a:r>
          </a:p>
          <a:p>
            <a:pPr lvl="0" algn="just"/>
            <a:r>
              <a:rPr lang="en-US" sz="3600">
                <a:latin typeface="+mj-lt"/>
              </a:rPr>
              <a:t>Self-Paced Learning: Allows learners to progress at their own speed.</a:t>
            </a:r>
          </a:p>
          <a:p>
            <a:pPr lvl="0" algn="just"/>
            <a:r>
              <a:rPr lang="en-US" sz="3600">
                <a:latin typeface="+mj-lt"/>
              </a:rPr>
              <a:t>Diverse Materials: Incorporates videos, readings, and quizzes for varied learning styles.</a:t>
            </a:r>
          </a:p>
          <a:p>
            <a:pPr lvl="0" algn="just"/>
            <a:r>
              <a:rPr lang="en-US" sz="3600">
                <a:latin typeface="+mj-lt"/>
              </a:rPr>
              <a:t>Flexible Paths: Offers specializations for personalized learning journeys</a:t>
            </a:r>
            <a:endParaRPr lang="pl-PL">
              <a:latin typeface="+mj-lt"/>
            </a:endParaRPr>
          </a:p>
        </p:txBody>
      </p:sp>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66842" y="2793012"/>
            <a:ext cx="3962400" cy="2239617"/>
          </a:xfrm>
          <a:prstGeom prst="rect">
            <a:avLst/>
          </a:prstGeom>
        </p:spPr>
      </p:pic>
    </p:spTree>
    <p:extLst>
      <p:ext uri="{BB962C8B-B14F-4D97-AF65-F5344CB8AC3E}">
        <p14:creationId xmlns:p14="http://schemas.microsoft.com/office/powerpoint/2010/main" val="14825466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Case Study: </a:t>
            </a:r>
            <a:r>
              <a:rPr lang="hr-HR" b="1" smtClean="0"/>
              <a:t>Oracle Academy</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9" y="1408386"/>
            <a:ext cx="6978868" cy="5263347"/>
          </a:xfrm>
        </p:spPr>
        <p:txBody>
          <a:bodyPr>
            <a:normAutofit fontScale="85000" lnSpcReduction="10000"/>
          </a:bodyPr>
          <a:lstStyle/>
          <a:p>
            <a:pPr lvl="0" algn="just"/>
            <a:r>
              <a:rPr lang="hr-HR" sz="3600" smtClean="0">
                <a:latin typeface="+mj-lt"/>
                <a:hlinkClick r:id="rId3"/>
              </a:rPr>
              <a:t>Oracle Academy Success Stories</a:t>
            </a:r>
            <a:endParaRPr lang="hr-HR" sz="3600" smtClean="0">
              <a:latin typeface="+mj-lt"/>
            </a:endParaRPr>
          </a:p>
          <a:p>
            <a:pPr lvl="0" algn="just"/>
            <a:r>
              <a:rPr lang="en-US" sz="3600" smtClean="0">
                <a:latin typeface="+mj-lt"/>
              </a:rPr>
              <a:t>Flexible </a:t>
            </a:r>
            <a:r>
              <a:rPr lang="en-US" sz="3600">
                <a:latin typeface="+mj-lt"/>
              </a:rPr>
              <a:t>Structure: Adaptable for different learning environments and speeds.</a:t>
            </a:r>
          </a:p>
          <a:p>
            <a:pPr lvl="0" algn="just"/>
            <a:r>
              <a:rPr lang="en-US" sz="3600">
                <a:latin typeface="+mj-lt"/>
              </a:rPr>
              <a:t>Hands-On Modules: Practical application of learned concepts.</a:t>
            </a:r>
          </a:p>
          <a:p>
            <a:pPr lvl="0" algn="just"/>
            <a:r>
              <a:rPr lang="en-US" sz="3600">
                <a:latin typeface="+mj-lt"/>
              </a:rPr>
              <a:t>Customization: Tailored content for specific teaching and learning needs.</a:t>
            </a:r>
          </a:p>
          <a:p>
            <a:pPr lvl="0" algn="just"/>
            <a:r>
              <a:rPr lang="en-US" sz="3600">
                <a:latin typeface="+mj-lt"/>
              </a:rPr>
              <a:t>Blended Learning: Combination of online and offline instruction.</a:t>
            </a:r>
          </a:p>
          <a:p>
            <a:pPr lvl="0" algn="just"/>
            <a:r>
              <a:rPr lang="en-US" sz="3600">
                <a:latin typeface="+mj-lt"/>
              </a:rPr>
              <a:t>Comprehensive Assessments: Tools for monitoring student progress and understanding.</a:t>
            </a:r>
            <a:endParaRPr lang="pl-PL">
              <a:latin typeface="+mj-lt"/>
            </a:endParaRPr>
          </a:p>
        </p:txBody>
      </p:sp>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492500" y="1408386"/>
            <a:ext cx="2424206" cy="1082566"/>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29741" y="2711669"/>
            <a:ext cx="3252952" cy="3252952"/>
          </a:xfrm>
          <a:prstGeom prst="rect">
            <a:avLst/>
          </a:prstGeom>
        </p:spPr>
      </p:pic>
    </p:spTree>
    <p:extLst>
      <p:ext uri="{BB962C8B-B14F-4D97-AF65-F5344CB8AC3E}">
        <p14:creationId xmlns:p14="http://schemas.microsoft.com/office/powerpoint/2010/main" val="15620731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Practical Tips for Creating Modular Courses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6001406" cy="5263347"/>
          </a:xfrm>
        </p:spPr>
        <p:txBody>
          <a:bodyPr>
            <a:normAutofit/>
          </a:bodyPr>
          <a:lstStyle/>
          <a:p>
            <a:pPr lvl="0" algn="just"/>
            <a:r>
              <a:rPr lang="en-US" sz="4000">
                <a:latin typeface="+mj-lt"/>
              </a:rPr>
              <a:t>Understand Learner Needs</a:t>
            </a:r>
          </a:p>
          <a:p>
            <a:pPr lvl="0" algn="just"/>
            <a:r>
              <a:rPr lang="en-US" sz="4000">
                <a:latin typeface="+mj-lt"/>
              </a:rPr>
              <a:t>Design Concise and Diverse Modules</a:t>
            </a:r>
          </a:p>
          <a:p>
            <a:pPr lvl="0" algn="just"/>
            <a:r>
              <a:rPr lang="en-US" sz="4000">
                <a:latin typeface="+mj-lt"/>
              </a:rPr>
              <a:t>Utilize Feedback</a:t>
            </a:r>
            <a:endParaRPr lang="pl-PL" sz="3200">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91855" y="2114038"/>
            <a:ext cx="3852041" cy="3852041"/>
          </a:xfrm>
          <a:prstGeom prst="rect">
            <a:avLst/>
          </a:prstGeom>
        </p:spPr>
      </p:pic>
    </p:spTree>
    <p:extLst>
      <p:ext uri="{BB962C8B-B14F-4D97-AF65-F5344CB8AC3E}">
        <p14:creationId xmlns:p14="http://schemas.microsoft.com/office/powerpoint/2010/main" val="6066632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 Human-Centered Design in </a:t>
            </a:r>
            <a:r>
              <a:rPr lang="hr-HR" b="1" smtClean="0"/>
              <a:t>Education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9" y="1408386"/>
            <a:ext cx="7693572" cy="5263347"/>
          </a:xfrm>
        </p:spPr>
        <p:txBody>
          <a:bodyPr>
            <a:noAutofit/>
          </a:bodyPr>
          <a:lstStyle/>
          <a:p>
            <a:pPr lvl="0" algn="just"/>
            <a:r>
              <a:rPr lang="en-US">
                <a:latin typeface="+mj-lt"/>
              </a:rPr>
              <a:t>Empathy for Learners: Understanding diverse student backgrounds, abilities, and learning styles.</a:t>
            </a:r>
          </a:p>
          <a:p>
            <a:pPr lvl="0" algn="just"/>
            <a:r>
              <a:rPr lang="en-US">
                <a:latin typeface="+mj-lt"/>
              </a:rPr>
              <a:t>Iterative Design: Continuously refining educational materials based on feedback.</a:t>
            </a:r>
          </a:p>
          <a:p>
            <a:pPr lvl="0" algn="just"/>
            <a:r>
              <a:rPr lang="en-US">
                <a:latin typeface="+mj-lt"/>
              </a:rPr>
              <a:t>Collaboration: Involving students, educators, and other stakeholders in the design process.</a:t>
            </a:r>
          </a:p>
          <a:p>
            <a:pPr lvl="0" algn="just"/>
            <a:r>
              <a:rPr lang="en-US">
                <a:latin typeface="+mj-lt"/>
              </a:rPr>
              <a:t>Flexibility and Adaptability: Creating adaptable learning modules for different learning speeds and styles.</a:t>
            </a:r>
          </a:p>
          <a:p>
            <a:pPr lvl="0" algn="just"/>
            <a:r>
              <a:rPr lang="en-US">
                <a:latin typeface="+mj-lt"/>
              </a:rPr>
              <a:t>Problem-Solving Orientation: Focusing on solving real-world problems relevant to students' learning experiences.</a:t>
            </a:r>
            <a:endParaRPr lang="pl-PL" sz="2000">
              <a:latin typeface="+mj-lt"/>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05344" y="2165130"/>
            <a:ext cx="3344917" cy="3344917"/>
          </a:xfrm>
          <a:prstGeom prst="rect">
            <a:avLst/>
          </a:prstGeom>
        </p:spPr>
      </p:pic>
    </p:spTree>
    <p:extLst>
      <p:ext uri="{BB962C8B-B14F-4D97-AF65-F5344CB8AC3E}">
        <p14:creationId xmlns:p14="http://schemas.microsoft.com/office/powerpoint/2010/main" val="3956606029"/>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b2bf4f87-cb72-4e57-ad38-3955b64ca675" xsi:nil="true"/>
    <lcf76f155ced4ddcb4097134ff3c332f xmlns="9ddf7ba3-e48b-4174-a29c-2a175c52323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3FAFC4393578E54EA6D196651228CF09" ma:contentTypeVersion="18" ma:contentTypeDescription="Stvaranje novog dokumenta." ma:contentTypeScope="" ma:versionID="c136ec4f49537dd65bc8dbd6cc87e271">
  <xsd:schema xmlns:xsd="http://www.w3.org/2001/XMLSchema" xmlns:xs="http://www.w3.org/2001/XMLSchema" xmlns:p="http://schemas.microsoft.com/office/2006/metadata/properties" xmlns:ns2="9ddf7ba3-e48b-4174-a29c-2a175c523237" xmlns:ns3="b2bf4f87-cb72-4e57-ad38-3955b64ca675" targetNamespace="http://schemas.microsoft.com/office/2006/metadata/properties" ma:root="true" ma:fieldsID="885a168c36a5d9d773bf0cef3a4babe7" ns2:_="" ns3:_="">
    <xsd:import namespace="9ddf7ba3-e48b-4174-a29c-2a175c523237"/>
    <xsd:import namespace="b2bf4f87-cb72-4e57-ad38-3955b64ca67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LengthInSeconds" minOccurs="0"/>
                <xsd:element ref="ns3:TaxCatchAll" minOccurs="0"/>
                <xsd:element ref="ns2:lcf76f155ced4ddcb4097134ff3c332f"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df7ba3-e48b-4174-a29c-2a175c5232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Oznake slika" ma:readOnly="false" ma:fieldId="{5cf76f15-5ced-4ddc-b409-7134ff3c332f}" ma:taxonomyMulti="true" ma:sspId="c9c0af0c-00b2-4b9d-ac19-30cd42724e8d"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2bf4f87-cb72-4e57-ad38-3955b64ca67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273846d-743d-4c83-89dc-8271a4c400d8}" ma:internalName="TaxCatchAll" ma:showField="CatchAllData" ma:web="b2bf4f87-cb72-4e57-ad38-3955b64ca67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sadržaja"/>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48B904F-A7DC-4700-B550-EC2015A964C5}">
  <ds:schemaRefs>
    <ds:schemaRef ds:uri="http://schemas.microsoft.com/sharepoint/v3/contenttype/forms"/>
  </ds:schemaRefs>
</ds:datastoreItem>
</file>

<file path=customXml/itemProps2.xml><?xml version="1.0" encoding="utf-8"?>
<ds:datastoreItem xmlns:ds="http://schemas.openxmlformats.org/officeDocument/2006/customXml" ds:itemID="{E3571E05-42F9-432B-A062-0970F6412D8E}">
  <ds:schemaRefs>
    <ds:schemaRef ds:uri="http://purl.org/dc/dcmitype/"/>
    <ds:schemaRef ds:uri="http://schemas.microsoft.com/office/2006/documentManagement/types"/>
    <ds:schemaRef ds:uri="http://www.w3.org/XML/1998/namespace"/>
    <ds:schemaRef ds:uri="http://purl.org/dc/terms/"/>
    <ds:schemaRef ds:uri="http://purl.org/dc/elements/1.1/"/>
    <ds:schemaRef ds:uri="http://schemas.microsoft.com/office/infopath/2007/PartnerControls"/>
    <ds:schemaRef ds:uri="http://schemas.openxmlformats.org/package/2006/metadata/core-properties"/>
    <ds:schemaRef ds:uri="9ddf7ba3-e48b-4174-a29c-2a175c523237"/>
    <ds:schemaRef ds:uri="http://schemas.microsoft.com/office/2006/metadata/properties"/>
  </ds:schemaRefs>
</ds:datastoreItem>
</file>

<file path=customXml/itemProps3.xml><?xml version="1.0" encoding="utf-8"?>
<ds:datastoreItem xmlns:ds="http://schemas.openxmlformats.org/officeDocument/2006/customXml" ds:itemID="{B4B8F497-47F5-4213-AD23-E50FA69F90AD}"/>
</file>

<file path=docProps/app.xml><?xml version="1.0" encoding="utf-8"?>
<Properties xmlns="http://schemas.openxmlformats.org/officeDocument/2006/extended-properties" xmlns:vt="http://schemas.openxmlformats.org/officeDocument/2006/docPropsVTypes">
  <TotalTime>3026</TotalTime>
  <Words>1461</Words>
  <Application>Microsoft Office PowerPoint</Application>
  <PresentationFormat>Widescreen</PresentationFormat>
  <Paragraphs>108</Paragraphs>
  <Slides>12</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Motyw pakietu Office</vt:lpstr>
      <vt:lpstr>O5 - Increasing the inclusivity and openness of higher education  2- Best Practices in Modular Design</vt:lpstr>
      <vt:lpstr>Introduction</vt:lpstr>
      <vt:lpstr>Best Practices in Modular Design</vt:lpstr>
      <vt:lpstr>Key Principles of Modular Design</vt:lpstr>
      <vt:lpstr>Case Study: MIT OpenCourseWare (OCW)</vt:lpstr>
      <vt:lpstr>Case Study: Coursera</vt:lpstr>
      <vt:lpstr>Case Study: Oracle Academy</vt:lpstr>
      <vt:lpstr>Practical Tips for Creating Modular Courses</vt:lpstr>
      <vt:lpstr> Human-Centered Design in Education</vt:lpstr>
      <vt:lpstr>Student-Centered Approach</vt:lpstr>
      <vt:lpstr>Conclusion</vt:lpstr>
      <vt:lpstr>Study and review the following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webinar.</dc:title>
  <dc:creator>Grzegorz Zwoliński I25</dc:creator>
  <cp:lastModifiedBy>frane</cp:lastModifiedBy>
  <cp:revision>192</cp:revision>
  <dcterms:created xsi:type="dcterms:W3CDTF">2021-12-08T08:56:03Z</dcterms:created>
  <dcterms:modified xsi:type="dcterms:W3CDTF">2023-11-22T18:16:27Z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0x0101003FAFC4393578E54EA6D196651228CF09</vt:lpwstr>
  </property>
</Properties>
</file>