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6"/>
  </p:notesMasterIdLst>
  <p:sldIdLst>
    <p:sldId id="256" r:id="rId5"/>
    <p:sldId id="257" r:id="rId6"/>
    <p:sldId id="278" r:id="rId7"/>
    <p:sldId id="284" r:id="rId8"/>
    <p:sldId id="287" r:id="rId9"/>
    <p:sldId id="285" r:id="rId10"/>
    <p:sldId id="286" r:id="rId11"/>
    <p:sldId id="288" r:id="rId12"/>
    <p:sldId id="292" r:id="rId13"/>
    <p:sldId id="277" r:id="rId14"/>
    <p:sldId id="294" r:id="rId15"/>
  </p:sldIdLst>
  <p:sldSz cx="12192000" cy="6858000"/>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rane" initials="f" lastIdx="0" clrIdx="0">
    <p:extLst>
      <p:ext uri="{19B8F6BF-5375-455C-9EA6-DF929625EA0E}">
        <p15:presenceInfo xmlns:p15="http://schemas.microsoft.com/office/powerpoint/2012/main" userId="d131dc0004dc0f45"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2135" autoAdjust="0"/>
  </p:normalViewPr>
  <p:slideViewPr>
    <p:cSldViewPr snapToGrid="0">
      <p:cViewPr varScale="1">
        <p:scale>
          <a:sx n="100" d="100"/>
          <a:sy n="100" d="100"/>
        </p:scale>
        <p:origin x="912"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zervirano mjesto zaglavlja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hr-HR"/>
          </a:p>
        </p:txBody>
      </p:sp>
      <p:sp>
        <p:nvSpPr>
          <p:cNvPr id="3" name="Rezervirano mjesto datum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066BBB-4A2A-497B-8D6E-78F28B3C4025}" type="datetimeFigureOut">
              <a:rPr lang="hr-HR" smtClean="0"/>
              <a:t>22.11.2023.</a:t>
            </a:fld>
            <a:endParaRPr lang="hr-HR"/>
          </a:p>
        </p:txBody>
      </p:sp>
      <p:sp>
        <p:nvSpPr>
          <p:cNvPr id="4" name="Rezervirano mjesto slike slajd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hr-HR"/>
          </a:p>
        </p:txBody>
      </p:sp>
      <p:sp>
        <p:nvSpPr>
          <p:cNvPr id="5" name="Rezervirano mjesto bilježaka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hr-HR"/>
          </a:p>
        </p:txBody>
      </p:sp>
      <p:sp>
        <p:nvSpPr>
          <p:cNvPr id="6" name="Rezervirano mjesto podnožj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hr-HR"/>
          </a:p>
        </p:txBody>
      </p:sp>
      <p:sp>
        <p:nvSpPr>
          <p:cNvPr id="7" name="Rezervirano mjesto broja slajd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E1F7B0-4ED8-4155-8F88-4515C773BDA4}" type="slidenum">
              <a:rPr lang="hr-HR" smtClean="0"/>
              <a:t>‹#›</a:t>
            </a:fld>
            <a:endParaRPr lang="hr-HR"/>
          </a:p>
        </p:txBody>
      </p:sp>
    </p:spTree>
    <p:extLst>
      <p:ext uri="{BB962C8B-B14F-4D97-AF65-F5344CB8AC3E}">
        <p14:creationId xmlns:p14="http://schemas.microsoft.com/office/powerpoint/2010/main" val="26460862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smtClean="0"/>
              <a:t>Welcome to our webinar series about increasing the inclusivity and openness of higher education. This series has been developed as part of the Erasmus+ project 'CodeIn,' short for 'Cloud cOmputing for Digital Education INnovation.' Through this initiative, we aim to delve into the exciting world of cloud computing and its transformative impact on education. We will cover six diverse and interesting  topics in our journey through this series. Engage with us, learn from the shared experiences, and be part of the conversation that shapes the future of education in the digital age.</a:t>
            </a:r>
          </a:p>
          <a:p>
            <a:endParaRPr lang="en-US" smtClean="0"/>
          </a:p>
          <a:p>
            <a:endParaRPr lang="hr-HR"/>
          </a:p>
        </p:txBody>
      </p:sp>
      <p:sp>
        <p:nvSpPr>
          <p:cNvPr id="4" name="Rezervirano mjesto broja slajda 3"/>
          <p:cNvSpPr>
            <a:spLocks noGrp="1"/>
          </p:cNvSpPr>
          <p:nvPr>
            <p:ph type="sldNum" sz="quarter" idx="10"/>
          </p:nvPr>
        </p:nvSpPr>
        <p:spPr/>
        <p:txBody>
          <a:bodyPr/>
          <a:lstStyle/>
          <a:p>
            <a:fld id="{FAE1F7B0-4ED8-4155-8F88-4515C773BDA4}" type="slidenum">
              <a:rPr lang="hr-HR" smtClean="0"/>
              <a:t>2</a:t>
            </a:fld>
            <a:endParaRPr lang="hr-HR"/>
          </a:p>
        </p:txBody>
      </p:sp>
    </p:spTree>
    <p:extLst>
      <p:ext uri="{BB962C8B-B14F-4D97-AF65-F5344CB8AC3E}">
        <p14:creationId xmlns:p14="http://schemas.microsoft.com/office/powerpoint/2010/main" val="41249110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endParaRPr lang="hr-HR" sz="1200" kern="1200">
              <a:solidFill>
                <a:schemeClr val="tx1"/>
              </a:solidFill>
              <a:effectLst/>
              <a:latin typeface="+mn-lt"/>
              <a:ea typeface="+mn-ea"/>
              <a:cs typeface="+mn-cs"/>
            </a:endParaRPr>
          </a:p>
        </p:txBody>
      </p:sp>
      <p:sp>
        <p:nvSpPr>
          <p:cNvPr id="4" name="Rezervirano mjesto broja slajda 3"/>
          <p:cNvSpPr>
            <a:spLocks noGrp="1"/>
          </p:cNvSpPr>
          <p:nvPr>
            <p:ph type="sldNum" sz="quarter" idx="10"/>
          </p:nvPr>
        </p:nvSpPr>
        <p:spPr/>
        <p:txBody>
          <a:bodyPr/>
          <a:lstStyle/>
          <a:p>
            <a:fld id="{FAE1F7B0-4ED8-4155-8F88-4515C773BDA4}" type="slidenum">
              <a:rPr lang="hr-HR" smtClean="0"/>
              <a:t>11</a:t>
            </a:fld>
            <a:endParaRPr lang="hr-HR"/>
          </a:p>
        </p:txBody>
      </p:sp>
    </p:spTree>
    <p:extLst>
      <p:ext uri="{BB962C8B-B14F-4D97-AF65-F5344CB8AC3E}">
        <p14:creationId xmlns:p14="http://schemas.microsoft.com/office/powerpoint/2010/main" val="9530409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smtClean="0"/>
              <a:t>Lifelong learning is a form of self-initiated education focusing on personal development, typically outside formal educational institutes. It is voluntary, aiming for personal fulfillment through informal or formal education. Lifelong learning helps us achieve personal fulfillment and satisfaction, nurturing our natural drive to explore, learn, and grow. It is about improving our quality of life and self-worth by focusing on inspiring ideas and goals.</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3</a:t>
            </a:fld>
            <a:endParaRPr lang="hr-HR"/>
          </a:p>
        </p:txBody>
      </p:sp>
    </p:spTree>
    <p:extLst>
      <p:ext uri="{BB962C8B-B14F-4D97-AF65-F5344CB8AC3E}">
        <p14:creationId xmlns:p14="http://schemas.microsoft.com/office/powerpoint/2010/main" val="1029427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smtClean="0"/>
              <a:t>Distance learning plays a pivotal role in facilitating continuous education. It offers unparalleled flexibility, allowing learners to study at their own pace and accommodating various schedules. Distance learning also fosters a sense of community among learners, creating spaces for networking and shared experiences. Additionally, open-access platforms in distance learning ensure that the latest information and advancements are readily available, keeping course content up-to-date and relevant.</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4</a:t>
            </a:fld>
            <a:endParaRPr lang="hr-HR"/>
          </a:p>
        </p:txBody>
      </p:sp>
    </p:spTree>
    <p:extLst>
      <p:ext uri="{BB962C8B-B14F-4D97-AF65-F5344CB8AC3E}">
        <p14:creationId xmlns:p14="http://schemas.microsoft.com/office/powerpoint/2010/main" val="15053758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mtClean="0"/>
              <a:t>Lifelong learning transcends traditional education, encompassing a variety of activities like earning degrees, pursuing certifications, and engaging in self-directed learning. This continuous learning journey is fueled by a growth mindset, fostering personal and professional development. Curiosity and the willingness to embrace new experiences play a crucial role in sustaining motivation for lifelong learning. Technology and digital resources significantly enhance this journey, providing diverse and adaptable learning opportunities to meet different styles and needs.</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5</a:t>
            </a:fld>
            <a:endParaRPr lang="hr-HR"/>
          </a:p>
        </p:txBody>
      </p:sp>
    </p:spTree>
    <p:extLst>
      <p:ext uri="{BB962C8B-B14F-4D97-AF65-F5344CB8AC3E}">
        <p14:creationId xmlns:p14="http://schemas.microsoft.com/office/powerpoint/2010/main" val="13155955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smtClean="0"/>
              <a:t>There are many examples of globally successful open-access distance learning programs like Oracle Academy, Microsoft Learn, Coursera, MIT OpenCourseWare, Stanford Online, and Harvard Online Courses, and their impact on lifelong learning. These programs, including Massive Open Online Courses, interactive online simulations, cohort-based courses, and mobile learning, have revolutionized how we approach education and professional development, offering flexibility, accessibility, and diverse learning experiences.</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6</a:t>
            </a:fld>
            <a:endParaRPr lang="hr-HR"/>
          </a:p>
        </p:txBody>
      </p:sp>
    </p:spTree>
    <p:extLst>
      <p:ext uri="{BB962C8B-B14F-4D97-AF65-F5344CB8AC3E}">
        <p14:creationId xmlns:p14="http://schemas.microsoft.com/office/powerpoint/2010/main" val="4389809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smtClean="0"/>
              <a:t>Individuals and institutions face common obstacles in promoting lifelong learning. These challenges range from lack of motivation and time constraints to technological barriers and limited resource access. However, it is not just about the hurdles but also about overcoming them. Potential solutions should include flexible learning platforms, personalized learning paths, community support systems, and leveraging technology to make learning accessible and engaging.</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7</a:t>
            </a:fld>
            <a:endParaRPr lang="hr-HR"/>
          </a:p>
        </p:txBody>
      </p:sp>
    </p:spTree>
    <p:extLst>
      <p:ext uri="{BB962C8B-B14F-4D97-AF65-F5344CB8AC3E}">
        <p14:creationId xmlns:p14="http://schemas.microsoft.com/office/powerpoint/2010/main" val="7012564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smtClean="0"/>
              <a:t>Distance education is undergoing transformative changes in the dynamic landscape of lifelong learning. Key developments include integrating advanced technologies like AI and VR, enhancing accessibility for diverse learners, and tailoring education to individual needs and career goals. These innovations are reshaping learning methodologies and ensuring education remains relevant in a rapidly evolving world.</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8</a:t>
            </a:fld>
            <a:endParaRPr lang="hr-HR"/>
          </a:p>
        </p:txBody>
      </p:sp>
    </p:spTree>
    <p:extLst>
      <p:ext uri="{BB962C8B-B14F-4D97-AF65-F5344CB8AC3E}">
        <p14:creationId xmlns:p14="http://schemas.microsoft.com/office/powerpoint/2010/main" val="22292781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smtClean="0"/>
              <a:t>In summary, lifelong learning is more than education; it is a continuous journey of personal and professional growth, made increasingly accessible and flexible through distance learning. As we embrace advanced technologies and tailor education to our individual needs, we open up a world of possibilities. The key to success in this evolving landscape is to remain curious, adaptable, and motivated.</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9</a:t>
            </a:fld>
            <a:endParaRPr lang="hr-HR"/>
          </a:p>
        </p:txBody>
      </p:sp>
    </p:spTree>
    <p:extLst>
      <p:ext uri="{BB962C8B-B14F-4D97-AF65-F5344CB8AC3E}">
        <p14:creationId xmlns:p14="http://schemas.microsoft.com/office/powerpoint/2010/main" val="6553416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endParaRPr lang="hr-HR" sz="1200" kern="1200">
              <a:solidFill>
                <a:schemeClr val="tx1"/>
              </a:solidFill>
              <a:effectLst/>
              <a:latin typeface="+mn-lt"/>
              <a:ea typeface="+mn-ea"/>
              <a:cs typeface="+mn-cs"/>
            </a:endParaRPr>
          </a:p>
        </p:txBody>
      </p:sp>
      <p:sp>
        <p:nvSpPr>
          <p:cNvPr id="4" name="Rezervirano mjesto broja slajda 3"/>
          <p:cNvSpPr>
            <a:spLocks noGrp="1"/>
          </p:cNvSpPr>
          <p:nvPr>
            <p:ph type="sldNum" sz="quarter" idx="10"/>
          </p:nvPr>
        </p:nvSpPr>
        <p:spPr/>
        <p:txBody>
          <a:bodyPr/>
          <a:lstStyle/>
          <a:p>
            <a:fld id="{FAE1F7B0-4ED8-4155-8F88-4515C773BDA4}" type="slidenum">
              <a:rPr lang="hr-HR" smtClean="0"/>
              <a:t>10</a:t>
            </a:fld>
            <a:endParaRPr lang="hr-HR"/>
          </a:p>
        </p:txBody>
      </p:sp>
    </p:spTree>
    <p:extLst>
      <p:ext uri="{BB962C8B-B14F-4D97-AF65-F5344CB8AC3E}">
        <p14:creationId xmlns:p14="http://schemas.microsoft.com/office/powerpoint/2010/main" val="17187061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73E04E41-BFA8-4551-94CF-FF0786B6A95C}"/>
              </a:ext>
            </a:extLst>
          </p:cNvPr>
          <p:cNvSpPr>
            <a:spLocks noGrp="1"/>
          </p:cNvSpPr>
          <p:nvPr>
            <p:ph type="ctrTitle"/>
          </p:nvPr>
        </p:nvSpPr>
        <p:spPr>
          <a:xfrm>
            <a:off x="1524000" y="1122363"/>
            <a:ext cx="9144000" cy="2387600"/>
          </a:xfrm>
        </p:spPr>
        <p:txBody>
          <a:bodyPr anchor="b"/>
          <a:lstStyle>
            <a:lvl1pPr algn="ctr">
              <a:defRPr sz="6000"/>
            </a:lvl1pPr>
          </a:lstStyle>
          <a:p>
            <a:r>
              <a:rPr lang="pl-PL"/>
              <a:t>Kliknij, aby edytować styl</a:t>
            </a:r>
          </a:p>
        </p:txBody>
      </p:sp>
      <p:sp>
        <p:nvSpPr>
          <p:cNvPr id="3" name="Podtytuł 2">
            <a:extLst>
              <a:ext uri="{FF2B5EF4-FFF2-40B4-BE49-F238E27FC236}">
                <a16:creationId xmlns:a16="http://schemas.microsoft.com/office/drawing/2014/main" id="{38F1C0F8-20A9-4D6A-942D-AAA84F0D950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l-PL"/>
              <a:t>Kliknij, aby edytować styl wzorca podtytułu</a:t>
            </a:r>
          </a:p>
        </p:txBody>
      </p:sp>
      <p:sp>
        <p:nvSpPr>
          <p:cNvPr id="4" name="Symbol zastępczy daty 3">
            <a:extLst>
              <a:ext uri="{FF2B5EF4-FFF2-40B4-BE49-F238E27FC236}">
                <a16:creationId xmlns:a16="http://schemas.microsoft.com/office/drawing/2014/main" id="{E9C00BB3-AFA5-4F08-AE28-27DE61B4719A}"/>
              </a:ext>
            </a:extLst>
          </p:cNvPr>
          <p:cNvSpPr>
            <a:spLocks noGrp="1"/>
          </p:cNvSpPr>
          <p:nvPr>
            <p:ph type="dt" sz="half" idx="10"/>
          </p:nvPr>
        </p:nvSpPr>
        <p:spPr/>
        <p:txBody>
          <a:bodyPr/>
          <a:lstStyle/>
          <a:p>
            <a:fld id="{1E6FFD27-F130-4AA0-AC6C-2D38F5DAC637}" type="datetimeFigureOut">
              <a:rPr lang="pl-PL" smtClean="0"/>
              <a:t>22.11.2023</a:t>
            </a:fld>
            <a:endParaRPr lang="pl-PL"/>
          </a:p>
        </p:txBody>
      </p:sp>
      <p:sp>
        <p:nvSpPr>
          <p:cNvPr id="5" name="Symbol zastępczy stopki 4">
            <a:extLst>
              <a:ext uri="{FF2B5EF4-FFF2-40B4-BE49-F238E27FC236}">
                <a16:creationId xmlns:a16="http://schemas.microsoft.com/office/drawing/2014/main" id="{240F8208-00C0-4B82-93B4-D03C4F87C66C}"/>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152E1428-DCE4-475A-894E-4495F640E3DC}"/>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34519674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E6A2373-B293-485A-B9F4-8022807B37F0}"/>
              </a:ext>
            </a:extLst>
          </p:cNvPr>
          <p:cNvSpPr>
            <a:spLocks noGrp="1"/>
          </p:cNvSpPr>
          <p:nvPr>
            <p:ph type="title"/>
          </p:nvPr>
        </p:nvSpPr>
        <p:spPr/>
        <p:txBody>
          <a:bodyPr/>
          <a:lstStyle/>
          <a:p>
            <a:r>
              <a:rPr lang="pl-PL"/>
              <a:t>Kliknij, aby edytować styl</a:t>
            </a:r>
          </a:p>
        </p:txBody>
      </p:sp>
      <p:sp>
        <p:nvSpPr>
          <p:cNvPr id="3" name="Symbol zastępczy tytułu pionowego 2">
            <a:extLst>
              <a:ext uri="{FF2B5EF4-FFF2-40B4-BE49-F238E27FC236}">
                <a16:creationId xmlns:a16="http://schemas.microsoft.com/office/drawing/2014/main" id="{13E82635-9808-40F9-AB0B-69DB1AB52EDA}"/>
              </a:ext>
            </a:extLst>
          </p:cNvPr>
          <p:cNvSpPr>
            <a:spLocks noGrp="1"/>
          </p:cNvSpPr>
          <p:nvPr>
            <p:ph type="body" orient="vert" idx="1"/>
          </p:nvPr>
        </p:nvSpPr>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3AD01CDF-CF6D-4E3D-89EE-855DE207BC04}"/>
              </a:ext>
            </a:extLst>
          </p:cNvPr>
          <p:cNvSpPr>
            <a:spLocks noGrp="1"/>
          </p:cNvSpPr>
          <p:nvPr>
            <p:ph type="dt" sz="half" idx="10"/>
          </p:nvPr>
        </p:nvSpPr>
        <p:spPr/>
        <p:txBody>
          <a:bodyPr/>
          <a:lstStyle/>
          <a:p>
            <a:fld id="{1E6FFD27-F130-4AA0-AC6C-2D38F5DAC637}" type="datetimeFigureOut">
              <a:rPr lang="pl-PL" smtClean="0"/>
              <a:t>22.11.2023</a:t>
            </a:fld>
            <a:endParaRPr lang="pl-PL"/>
          </a:p>
        </p:txBody>
      </p:sp>
      <p:sp>
        <p:nvSpPr>
          <p:cNvPr id="5" name="Symbol zastępczy stopki 4">
            <a:extLst>
              <a:ext uri="{FF2B5EF4-FFF2-40B4-BE49-F238E27FC236}">
                <a16:creationId xmlns:a16="http://schemas.microsoft.com/office/drawing/2014/main" id="{E8C8C3EB-3B39-4674-9C85-CD80CE578C21}"/>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737398AB-BE32-4F86-A6EA-E13C2E4F7A1E}"/>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20273892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a:extLst>
              <a:ext uri="{FF2B5EF4-FFF2-40B4-BE49-F238E27FC236}">
                <a16:creationId xmlns:a16="http://schemas.microsoft.com/office/drawing/2014/main" id="{86E3940D-6C3D-4BFA-80F9-A5EAEFD4BBC6}"/>
              </a:ext>
            </a:extLst>
          </p:cNvPr>
          <p:cNvSpPr>
            <a:spLocks noGrp="1"/>
          </p:cNvSpPr>
          <p:nvPr>
            <p:ph type="title" orient="vert"/>
          </p:nvPr>
        </p:nvSpPr>
        <p:spPr>
          <a:xfrm>
            <a:off x="8724900" y="365125"/>
            <a:ext cx="2628900" cy="5811838"/>
          </a:xfrm>
        </p:spPr>
        <p:txBody>
          <a:bodyPr vert="eaVert"/>
          <a:lstStyle/>
          <a:p>
            <a:r>
              <a:rPr lang="pl-PL"/>
              <a:t>Kliknij, aby edytować styl</a:t>
            </a:r>
          </a:p>
        </p:txBody>
      </p:sp>
      <p:sp>
        <p:nvSpPr>
          <p:cNvPr id="3" name="Symbol zastępczy tytułu pionowego 2">
            <a:extLst>
              <a:ext uri="{FF2B5EF4-FFF2-40B4-BE49-F238E27FC236}">
                <a16:creationId xmlns:a16="http://schemas.microsoft.com/office/drawing/2014/main" id="{A896287F-84F0-4838-B4C4-A5B5D250C989}"/>
              </a:ext>
            </a:extLst>
          </p:cNvPr>
          <p:cNvSpPr>
            <a:spLocks noGrp="1"/>
          </p:cNvSpPr>
          <p:nvPr>
            <p:ph type="body" orient="vert" idx="1"/>
          </p:nvPr>
        </p:nvSpPr>
        <p:spPr>
          <a:xfrm>
            <a:off x="838200" y="365125"/>
            <a:ext cx="7734300" cy="5811838"/>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274B7AC1-C0DB-46F6-9800-7CD6361921DA}"/>
              </a:ext>
            </a:extLst>
          </p:cNvPr>
          <p:cNvSpPr>
            <a:spLocks noGrp="1"/>
          </p:cNvSpPr>
          <p:nvPr>
            <p:ph type="dt" sz="half" idx="10"/>
          </p:nvPr>
        </p:nvSpPr>
        <p:spPr/>
        <p:txBody>
          <a:bodyPr/>
          <a:lstStyle/>
          <a:p>
            <a:fld id="{1E6FFD27-F130-4AA0-AC6C-2D38F5DAC637}" type="datetimeFigureOut">
              <a:rPr lang="pl-PL" smtClean="0"/>
              <a:t>22.11.2023</a:t>
            </a:fld>
            <a:endParaRPr lang="pl-PL"/>
          </a:p>
        </p:txBody>
      </p:sp>
      <p:sp>
        <p:nvSpPr>
          <p:cNvPr id="5" name="Symbol zastępczy stopki 4">
            <a:extLst>
              <a:ext uri="{FF2B5EF4-FFF2-40B4-BE49-F238E27FC236}">
                <a16:creationId xmlns:a16="http://schemas.microsoft.com/office/drawing/2014/main" id="{FA1FAA13-902D-4409-9223-5C1E749A8E69}"/>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A96952E3-1EE7-4D94-BA57-5100B300F65F}"/>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34813872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1E32B72-72F1-4DDF-A955-E96B51BE7D49}"/>
              </a:ext>
            </a:extLst>
          </p:cNvPr>
          <p:cNvSpPr>
            <a:spLocks noGrp="1"/>
          </p:cNvSpPr>
          <p:nvPr>
            <p:ph type="title"/>
          </p:nvPr>
        </p:nvSpPr>
        <p:spPr/>
        <p:txBody>
          <a:bodyPr/>
          <a:lstStyle/>
          <a:p>
            <a:r>
              <a:rPr lang="pl-PL"/>
              <a:t>Kliknij, aby edytować styl</a:t>
            </a:r>
          </a:p>
        </p:txBody>
      </p:sp>
      <p:sp>
        <p:nvSpPr>
          <p:cNvPr id="3" name="Symbol zastępczy zawartości 2">
            <a:extLst>
              <a:ext uri="{FF2B5EF4-FFF2-40B4-BE49-F238E27FC236}">
                <a16:creationId xmlns:a16="http://schemas.microsoft.com/office/drawing/2014/main" id="{C4B96A78-CDC7-4128-8825-6B321A9799C1}"/>
              </a:ext>
            </a:extLst>
          </p:cNvPr>
          <p:cNvSpPr>
            <a:spLocks noGrp="1"/>
          </p:cNvSpPr>
          <p:nvPr>
            <p:ph idx="1"/>
          </p:nvPr>
        </p:nvSpPr>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2FD3F5ED-1A27-4358-B40D-DC536AF6076A}"/>
              </a:ext>
            </a:extLst>
          </p:cNvPr>
          <p:cNvSpPr>
            <a:spLocks noGrp="1"/>
          </p:cNvSpPr>
          <p:nvPr>
            <p:ph type="dt" sz="half" idx="10"/>
          </p:nvPr>
        </p:nvSpPr>
        <p:spPr/>
        <p:txBody>
          <a:bodyPr/>
          <a:lstStyle/>
          <a:p>
            <a:fld id="{1E6FFD27-F130-4AA0-AC6C-2D38F5DAC637}" type="datetimeFigureOut">
              <a:rPr lang="pl-PL" smtClean="0"/>
              <a:t>22.11.2023</a:t>
            </a:fld>
            <a:endParaRPr lang="pl-PL"/>
          </a:p>
        </p:txBody>
      </p:sp>
      <p:sp>
        <p:nvSpPr>
          <p:cNvPr id="5" name="Symbol zastępczy stopki 4">
            <a:extLst>
              <a:ext uri="{FF2B5EF4-FFF2-40B4-BE49-F238E27FC236}">
                <a16:creationId xmlns:a16="http://schemas.microsoft.com/office/drawing/2014/main" id="{DDF005AC-7851-4539-BC0E-495D00904A34}"/>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180CD2B3-EB28-47E7-9CF9-C63EBFF66CD4}"/>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28555389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8A214856-0940-4939-A233-E830012F9EAF}"/>
              </a:ext>
            </a:extLst>
          </p:cNvPr>
          <p:cNvSpPr>
            <a:spLocks noGrp="1"/>
          </p:cNvSpPr>
          <p:nvPr>
            <p:ph type="title"/>
          </p:nvPr>
        </p:nvSpPr>
        <p:spPr>
          <a:xfrm>
            <a:off x="831850" y="1709738"/>
            <a:ext cx="10515600" cy="2852737"/>
          </a:xfrm>
        </p:spPr>
        <p:txBody>
          <a:bodyPr anchor="b"/>
          <a:lstStyle>
            <a:lvl1pPr>
              <a:defRPr sz="6000"/>
            </a:lvl1pPr>
          </a:lstStyle>
          <a:p>
            <a:r>
              <a:rPr lang="pl-PL"/>
              <a:t>Kliknij, aby edytować styl</a:t>
            </a:r>
          </a:p>
        </p:txBody>
      </p:sp>
      <p:sp>
        <p:nvSpPr>
          <p:cNvPr id="3" name="Symbol zastępczy tekstu 2">
            <a:extLst>
              <a:ext uri="{FF2B5EF4-FFF2-40B4-BE49-F238E27FC236}">
                <a16:creationId xmlns:a16="http://schemas.microsoft.com/office/drawing/2014/main" id="{820872C0-58F9-4E62-ADEA-4C801725C05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l-PL"/>
              <a:t>Kliknij, aby edytować style wzorca tekstu</a:t>
            </a:r>
          </a:p>
        </p:txBody>
      </p:sp>
      <p:sp>
        <p:nvSpPr>
          <p:cNvPr id="4" name="Symbol zastępczy daty 3">
            <a:extLst>
              <a:ext uri="{FF2B5EF4-FFF2-40B4-BE49-F238E27FC236}">
                <a16:creationId xmlns:a16="http://schemas.microsoft.com/office/drawing/2014/main" id="{FADF8169-59EE-467F-88D2-A8E7DC50025F}"/>
              </a:ext>
            </a:extLst>
          </p:cNvPr>
          <p:cNvSpPr>
            <a:spLocks noGrp="1"/>
          </p:cNvSpPr>
          <p:nvPr>
            <p:ph type="dt" sz="half" idx="10"/>
          </p:nvPr>
        </p:nvSpPr>
        <p:spPr/>
        <p:txBody>
          <a:bodyPr/>
          <a:lstStyle/>
          <a:p>
            <a:fld id="{1E6FFD27-F130-4AA0-AC6C-2D38F5DAC637}" type="datetimeFigureOut">
              <a:rPr lang="pl-PL" smtClean="0"/>
              <a:t>22.11.2023</a:t>
            </a:fld>
            <a:endParaRPr lang="pl-PL"/>
          </a:p>
        </p:txBody>
      </p:sp>
      <p:sp>
        <p:nvSpPr>
          <p:cNvPr id="5" name="Symbol zastępczy stopki 4">
            <a:extLst>
              <a:ext uri="{FF2B5EF4-FFF2-40B4-BE49-F238E27FC236}">
                <a16:creationId xmlns:a16="http://schemas.microsoft.com/office/drawing/2014/main" id="{8560D2E5-E5A5-4D2B-825F-AE71A82D418A}"/>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F04838DC-9538-4FE6-8EC2-F694BA2C904B}"/>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4752266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9E9B973-5E82-41ED-BD29-ED33A9C334D3}"/>
              </a:ext>
            </a:extLst>
          </p:cNvPr>
          <p:cNvSpPr>
            <a:spLocks noGrp="1"/>
          </p:cNvSpPr>
          <p:nvPr>
            <p:ph type="title"/>
          </p:nvPr>
        </p:nvSpPr>
        <p:spPr/>
        <p:txBody>
          <a:bodyPr/>
          <a:lstStyle/>
          <a:p>
            <a:r>
              <a:rPr lang="pl-PL"/>
              <a:t>Kliknij, aby edytować styl</a:t>
            </a:r>
          </a:p>
        </p:txBody>
      </p:sp>
      <p:sp>
        <p:nvSpPr>
          <p:cNvPr id="3" name="Symbol zastępczy zawartości 2">
            <a:extLst>
              <a:ext uri="{FF2B5EF4-FFF2-40B4-BE49-F238E27FC236}">
                <a16:creationId xmlns:a16="http://schemas.microsoft.com/office/drawing/2014/main" id="{5C78DA29-A0EF-43CC-9F32-CBC18517BF6C}"/>
              </a:ext>
            </a:extLst>
          </p:cNvPr>
          <p:cNvSpPr>
            <a:spLocks noGrp="1"/>
          </p:cNvSpPr>
          <p:nvPr>
            <p:ph sz="half" idx="1"/>
          </p:nvPr>
        </p:nvSpPr>
        <p:spPr>
          <a:xfrm>
            <a:off x="838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zawartości 3">
            <a:extLst>
              <a:ext uri="{FF2B5EF4-FFF2-40B4-BE49-F238E27FC236}">
                <a16:creationId xmlns:a16="http://schemas.microsoft.com/office/drawing/2014/main" id="{2222E80D-D7AE-4811-A0C5-4665EB7E79A5}"/>
              </a:ext>
            </a:extLst>
          </p:cNvPr>
          <p:cNvSpPr>
            <a:spLocks noGrp="1"/>
          </p:cNvSpPr>
          <p:nvPr>
            <p:ph sz="half" idx="2"/>
          </p:nvPr>
        </p:nvSpPr>
        <p:spPr>
          <a:xfrm>
            <a:off x="6172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daty 4">
            <a:extLst>
              <a:ext uri="{FF2B5EF4-FFF2-40B4-BE49-F238E27FC236}">
                <a16:creationId xmlns:a16="http://schemas.microsoft.com/office/drawing/2014/main" id="{39BB7B4F-2233-483B-A6C2-1319D3C0704B}"/>
              </a:ext>
            </a:extLst>
          </p:cNvPr>
          <p:cNvSpPr>
            <a:spLocks noGrp="1"/>
          </p:cNvSpPr>
          <p:nvPr>
            <p:ph type="dt" sz="half" idx="10"/>
          </p:nvPr>
        </p:nvSpPr>
        <p:spPr/>
        <p:txBody>
          <a:bodyPr/>
          <a:lstStyle/>
          <a:p>
            <a:fld id="{1E6FFD27-F130-4AA0-AC6C-2D38F5DAC637}" type="datetimeFigureOut">
              <a:rPr lang="pl-PL" smtClean="0"/>
              <a:t>22.11.2023</a:t>
            </a:fld>
            <a:endParaRPr lang="pl-PL"/>
          </a:p>
        </p:txBody>
      </p:sp>
      <p:sp>
        <p:nvSpPr>
          <p:cNvPr id="6" name="Symbol zastępczy stopki 5">
            <a:extLst>
              <a:ext uri="{FF2B5EF4-FFF2-40B4-BE49-F238E27FC236}">
                <a16:creationId xmlns:a16="http://schemas.microsoft.com/office/drawing/2014/main" id="{CF69642E-7620-4781-8808-0DC43EA01279}"/>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2AB38760-3DA5-4055-9C4E-05E3A96D8578}"/>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14685373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30230BF-A108-4EDC-AC8C-DB36E1042BB5}"/>
              </a:ext>
            </a:extLst>
          </p:cNvPr>
          <p:cNvSpPr>
            <a:spLocks noGrp="1"/>
          </p:cNvSpPr>
          <p:nvPr>
            <p:ph type="title"/>
          </p:nvPr>
        </p:nvSpPr>
        <p:spPr>
          <a:xfrm>
            <a:off x="839788" y="365125"/>
            <a:ext cx="10515600" cy="1325563"/>
          </a:xfrm>
        </p:spPr>
        <p:txBody>
          <a:bodyPr/>
          <a:lstStyle/>
          <a:p>
            <a:r>
              <a:rPr lang="pl-PL"/>
              <a:t>Kliknij, aby edytować styl</a:t>
            </a:r>
          </a:p>
        </p:txBody>
      </p:sp>
      <p:sp>
        <p:nvSpPr>
          <p:cNvPr id="3" name="Symbol zastępczy tekstu 2">
            <a:extLst>
              <a:ext uri="{FF2B5EF4-FFF2-40B4-BE49-F238E27FC236}">
                <a16:creationId xmlns:a16="http://schemas.microsoft.com/office/drawing/2014/main" id="{070F32FC-565E-4EBE-BC36-3D4D3CA86F4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4" name="Symbol zastępczy zawartości 3">
            <a:extLst>
              <a:ext uri="{FF2B5EF4-FFF2-40B4-BE49-F238E27FC236}">
                <a16:creationId xmlns:a16="http://schemas.microsoft.com/office/drawing/2014/main" id="{ACA45642-0538-4400-A68F-C890899A13AC}"/>
              </a:ext>
            </a:extLst>
          </p:cNvPr>
          <p:cNvSpPr>
            <a:spLocks noGrp="1"/>
          </p:cNvSpPr>
          <p:nvPr>
            <p:ph sz="half" idx="2"/>
          </p:nvPr>
        </p:nvSpPr>
        <p:spPr>
          <a:xfrm>
            <a:off x="839788" y="2505075"/>
            <a:ext cx="5157787"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tekstu 4">
            <a:extLst>
              <a:ext uri="{FF2B5EF4-FFF2-40B4-BE49-F238E27FC236}">
                <a16:creationId xmlns:a16="http://schemas.microsoft.com/office/drawing/2014/main" id="{BE57C1A5-9CB7-4A29-BC8A-ECCB220F483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6" name="Symbol zastępczy zawartości 5">
            <a:extLst>
              <a:ext uri="{FF2B5EF4-FFF2-40B4-BE49-F238E27FC236}">
                <a16:creationId xmlns:a16="http://schemas.microsoft.com/office/drawing/2014/main" id="{4DF49A45-3D1A-48F1-B4B7-81F3F3A16F3B}"/>
              </a:ext>
            </a:extLst>
          </p:cNvPr>
          <p:cNvSpPr>
            <a:spLocks noGrp="1"/>
          </p:cNvSpPr>
          <p:nvPr>
            <p:ph sz="quarter" idx="4"/>
          </p:nvPr>
        </p:nvSpPr>
        <p:spPr>
          <a:xfrm>
            <a:off x="6172200" y="2505075"/>
            <a:ext cx="5183188"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7" name="Symbol zastępczy daty 6">
            <a:extLst>
              <a:ext uri="{FF2B5EF4-FFF2-40B4-BE49-F238E27FC236}">
                <a16:creationId xmlns:a16="http://schemas.microsoft.com/office/drawing/2014/main" id="{43FF47A6-690F-4A9F-922D-7C52118F8490}"/>
              </a:ext>
            </a:extLst>
          </p:cNvPr>
          <p:cNvSpPr>
            <a:spLocks noGrp="1"/>
          </p:cNvSpPr>
          <p:nvPr>
            <p:ph type="dt" sz="half" idx="10"/>
          </p:nvPr>
        </p:nvSpPr>
        <p:spPr/>
        <p:txBody>
          <a:bodyPr/>
          <a:lstStyle/>
          <a:p>
            <a:fld id="{1E6FFD27-F130-4AA0-AC6C-2D38F5DAC637}" type="datetimeFigureOut">
              <a:rPr lang="pl-PL" smtClean="0"/>
              <a:t>22.11.2023</a:t>
            </a:fld>
            <a:endParaRPr lang="pl-PL"/>
          </a:p>
        </p:txBody>
      </p:sp>
      <p:sp>
        <p:nvSpPr>
          <p:cNvPr id="8" name="Symbol zastępczy stopki 7">
            <a:extLst>
              <a:ext uri="{FF2B5EF4-FFF2-40B4-BE49-F238E27FC236}">
                <a16:creationId xmlns:a16="http://schemas.microsoft.com/office/drawing/2014/main" id="{6E9BD540-884B-4DB6-B81F-8B3588F7C08D}"/>
              </a:ext>
            </a:extLst>
          </p:cNvPr>
          <p:cNvSpPr>
            <a:spLocks noGrp="1"/>
          </p:cNvSpPr>
          <p:nvPr>
            <p:ph type="ftr" sz="quarter" idx="11"/>
          </p:nvPr>
        </p:nvSpPr>
        <p:spPr/>
        <p:txBody>
          <a:bodyPr/>
          <a:lstStyle/>
          <a:p>
            <a:endParaRPr lang="pl-PL"/>
          </a:p>
        </p:txBody>
      </p:sp>
      <p:sp>
        <p:nvSpPr>
          <p:cNvPr id="9" name="Symbol zastępczy numeru slajdu 8">
            <a:extLst>
              <a:ext uri="{FF2B5EF4-FFF2-40B4-BE49-F238E27FC236}">
                <a16:creationId xmlns:a16="http://schemas.microsoft.com/office/drawing/2014/main" id="{08098A4D-5920-412B-8FC3-D401775F3670}"/>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13743631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4F6BB5C5-33FE-4E90-9618-45A104BEED69}"/>
              </a:ext>
            </a:extLst>
          </p:cNvPr>
          <p:cNvSpPr>
            <a:spLocks noGrp="1"/>
          </p:cNvSpPr>
          <p:nvPr>
            <p:ph type="title"/>
          </p:nvPr>
        </p:nvSpPr>
        <p:spPr/>
        <p:txBody>
          <a:bodyPr/>
          <a:lstStyle/>
          <a:p>
            <a:r>
              <a:rPr lang="pl-PL"/>
              <a:t>Kliknij, aby edytować styl</a:t>
            </a:r>
          </a:p>
        </p:txBody>
      </p:sp>
      <p:sp>
        <p:nvSpPr>
          <p:cNvPr id="3" name="Symbol zastępczy daty 2">
            <a:extLst>
              <a:ext uri="{FF2B5EF4-FFF2-40B4-BE49-F238E27FC236}">
                <a16:creationId xmlns:a16="http://schemas.microsoft.com/office/drawing/2014/main" id="{C6B37200-BE32-4968-BB88-10117B519200}"/>
              </a:ext>
            </a:extLst>
          </p:cNvPr>
          <p:cNvSpPr>
            <a:spLocks noGrp="1"/>
          </p:cNvSpPr>
          <p:nvPr>
            <p:ph type="dt" sz="half" idx="10"/>
          </p:nvPr>
        </p:nvSpPr>
        <p:spPr/>
        <p:txBody>
          <a:bodyPr/>
          <a:lstStyle/>
          <a:p>
            <a:fld id="{1E6FFD27-F130-4AA0-AC6C-2D38F5DAC637}" type="datetimeFigureOut">
              <a:rPr lang="pl-PL" smtClean="0"/>
              <a:t>22.11.2023</a:t>
            </a:fld>
            <a:endParaRPr lang="pl-PL"/>
          </a:p>
        </p:txBody>
      </p:sp>
      <p:sp>
        <p:nvSpPr>
          <p:cNvPr id="4" name="Symbol zastępczy stopki 3">
            <a:extLst>
              <a:ext uri="{FF2B5EF4-FFF2-40B4-BE49-F238E27FC236}">
                <a16:creationId xmlns:a16="http://schemas.microsoft.com/office/drawing/2014/main" id="{88AB8BFF-4198-4131-9F63-734DE5920207}"/>
              </a:ext>
            </a:extLst>
          </p:cNvPr>
          <p:cNvSpPr>
            <a:spLocks noGrp="1"/>
          </p:cNvSpPr>
          <p:nvPr>
            <p:ph type="ftr" sz="quarter" idx="11"/>
          </p:nvPr>
        </p:nvSpPr>
        <p:spPr/>
        <p:txBody>
          <a:bodyPr/>
          <a:lstStyle/>
          <a:p>
            <a:endParaRPr lang="pl-PL"/>
          </a:p>
        </p:txBody>
      </p:sp>
      <p:sp>
        <p:nvSpPr>
          <p:cNvPr id="5" name="Symbol zastępczy numeru slajdu 4">
            <a:extLst>
              <a:ext uri="{FF2B5EF4-FFF2-40B4-BE49-F238E27FC236}">
                <a16:creationId xmlns:a16="http://schemas.microsoft.com/office/drawing/2014/main" id="{A730972D-586F-481A-812B-1D135BD7201C}"/>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1660115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a:extLst>
              <a:ext uri="{FF2B5EF4-FFF2-40B4-BE49-F238E27FC236}">
                <a16:creationId xmlns:a16="http://schemas.microsoft.com/office/drawing/2014/main" id="{097309D5-4D94-42BF-A392-1B0C426B4A46}"/>
              </a:ext>
            </a:extLst>
          </p:cNvPr>
          <p:cNvSpPr>
            <a:spLocks noGrp="1"/>
          </p:cNvSpPr>
          <p:nvPr>
            <p:ph type="dt" sz="half" idx="10"/>
          </p:nvPr>
        </p:nvSpPr>
        <p:spPr/>
        <p:txBody>
          <a:bodyPr/>
          <a:lstStyle/>
          <a:p>
            <a:fld id="{1E6FFD27-F130-4AA0-AC6C-2D38F5DAC637}" type="datetimeFigureOut">
              <a:rPr lang="pl-PL" smtClean="0"/>
              <a:t>22.11.2023</a:t>
            </a:fld>
            <a:endParaRPr lang="pl-PL"/>
          </a:p>
        </p:txBody>
      </p:sp>
      <p:sp>
        <p:nvSpPr>
          <p:cNvPr id="3" name="Symbol zastępczy stopki 2">
            <a:extLst>
              <a:ext uri="{FF2B5EF4-FFF2-40B4-BE49-F238E27FC236}">
                <a16:creationId xmlns:a16="http://schemas.microsoft.com/office/drawing/2014/main" id="{BB8F6513-F2BD-4223-9A89-18958AC7B15E}"/>
              </a:ext>
            </a:extLst>
          </p:cNvPr>
          <p:cNvSpPr>
            <a:spLocks noGrp="1"/>
          </p:cNvSpPr>
          <p:nvPr>
            <p:ph type="ftr" sz="quarter" idx="11"/>
          </p:nvPr>
        </p:nvSpPr>
        <p:spPr/>
        <p:txBody>
          <a:bodyPr/>
          <a:lstStyle/>
          <a:p>
            <a:endParaRPr lang="pl-PL"/>
          </a:p>
        </p:txBody>
      </p:sp>
      <p:sp>
        <p:nvSpPr>
          <p:cNvPr id="4" name="Symbol zastępczy numeru slajdu 3">
            <a:extLst>
              <a:ext uri="{FF2B5EF4-FFF2-40B4-BE49-F238E27FC236}">
                <a16:creationId xmlns:a16="http://schemas.microsoft.com/office/drawing/2014/main" id="{00A74D69-0FEC-433D-82C5-4E523114B9A8}"/>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3941420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4AA5867A-5B4E-4C78-B00F-F58A8DB76010}"/>
              </a:ext>
            </a:extLst>
          </p:cNvPr>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zawartości 2">
            <a:extLst>
              <a:ext uri="{FF2B5EF4-FFF2-40B4-BE49-F238E27FC236}">
                <a16:creationId xmlns:a16="http://schemas.microsoft.com/office/drawing/2014/main" id="{E2C7E01D-BD3D-473B-A095-204E20E0246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tekstu 3">
            <a:extLst>
              <a:ext uri="{FF2B5EF4-FFF2-40B4-BE49-F238E27FC236}">
                <a16:creationId xmlns:a16="http://schemas.microsoft.com/office/drawing/2014/main" id="{97CF3AED-69E8-4E6F-8D87-BF19C05CCE2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a:extLst>
              <a:ext uri="{FF2B5EF4-FFF2-40B4-BE49-F238E27FC236}">
                <a16:creationId xmlns:a16="http://schemas.microsoft.com/office/drawing/2014/main" id="{638610F5-117F-46F2-ABF4-11B7B7797A89}"/>
              </a:ext>
            </a:extLst>
          </p:cNvPr>
          <p:cNvSpPr>
            <a:spLocks noGrp="1"/>
          </p:cNvSpPr>
          <p:nvPr>
            <p:ph type="dt" sz="half" idx="10"/>
          </p:nvPr>
        </p:nvSpPr>
        <p:spPr/>
        <p:txBody>
          <a:bodyPr/>
          <a:lstStyle/>
          <a:p>
            <a:fld id="{1E6FFD27-F130-4AA0-AC6C-2D38F5DAC637}" type="datetimeFigureOut">
              <a:rPr lang="pl-PL" smtClean="0"/>
              <a:t>22.11.2023</a:t>
            </a:fld>
            <a:endParaRPr lang="pl-PL"/>
          </a:p>
        </p:txBody>
      </p:sp>
      <p:sp>
        <p:nvSpPr>
          <p:cNvPr id="6" name="Symbol zastępczy stopki 5">
            <a:extLst>
              <a:ext uri="{FF2B5EF4-FFF2-40B4-BE49-F238E27FC236}">
                <a16:creationId xmlns:a16="http://schemas.microsoft.com/office/drawing/2014/main" id="{FE894C93-FB30-4551-83DA-3B9EFC51CB77}"/>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581DBB05-ECB2-4EBE-9484-F81EE907D743}"/>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21962494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8308B22-79C3-4E34-BE99-9A1962946A05}"/>
              </a:ext>
            </a:extLst>
          </p:cNvPr>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obrazu 2">
            <a:extLst>
              <a:ext uri="{FF2B5EF4-FFF2-40B4-BE49-F238E27FC236}">
                <a16:creationId xmlns:a16="http://schemas.microsoft.com/office/drawing/2014/main" id="{2EB4F772-BF22-4F5C-A7A0-50BE340C675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a:extLst>
              <a:ext uri="{FF2B5EF4-FFF2-40B4-BE49-F238E27FC236}">
                <a16:creationId xmlns:a16="http://schemas.microsoft.com/office/drawing/2014/main" id="{A3EF6472-25B8-423A-A9DF-2628787DF5D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a:extLst>
              <a:ext uri="{FF2B5EF4-FFF2-40B4-BE49-F238E27FC236}">
                <a16:creationId xmlns:a16="http://schemas.microsoft.com/office/drawing/2014/main" id="{AE3A5A38-83E1-4449-AF6B-F03F44A1419E}"/>
              </a:ext>
            </a:extLst>
          </p:cNvPr>
          <p:cNvSpPr>
            <a:spLocks noGrp="1"/>
          </p:cNvSpPr>
          <p:nvPr>
            <p:ph type="dt" sz="half" idx="10"/>
          </p:nvPr>
        </p:nvSpPr>
        <p:spPr/>
        <p:txBody>
          <a:bodyPr/>
          <a:lstStyle/>
          <a:p>
            <a:fld id="{1E6FFD27-F130-4AA0-AC6C-2D38F5DAC637}" type="datetimeFigureOut">
              <a:rPr lang="pl-PL" smtClean="0"/>
              <a:t>22.11.2023</a:t>
            </a:fld>
            <a:endParaRPr lang="pl-PL"/>
          </a:p>
        </p:txBody>
      </p:sp>
      <p:sp>
        <p:nvSpPr>
          <p:cNvPr id="6" name="Symbol zastępczy stopki 5">
            <a:extLst>
              <a:ext uri="{FF2B5EF4-FFF2-40B4-BE49-F238E27FC236}">
                <a16:creationId xmlns:a16="http://schemas.microsoft.com/office/drawing/2014/main" id="{34DEF8AC-167B-435C-80C6-0B81C4B778D8}"/>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0E0BD990-BE4F-4CFB-892B-A066BC1DEE01}"/>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6912798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Symbol zastępczy tytułu 1">
            <a:extLst>
              <a:ext uri="{FF2B5EF4-FFF2-40B4-BE49-F238E27FC236}">
                <a16:creationId xmlns:a16="http://schemas.microsoft.com/office/drawing/2014/main" id="{EEC5F034-E282-4D10-A3AC-90320D01940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l-PL"/>
              <a:t>Kliknij, aby edytować styl</a:t>
            </a:r>
          </a:p>
        </p:txBody>
      </p:sp>
      <p:sp>
        <p:nvSpPr>
          <p:cNvPr id="3" name="Symbol zastępczy tekstu 2">
            <a:extLst>
              <a:ext uri="{FF2B5EF4-FFF2-40B4-BE49-F238E27FC236}">
                <a16:creationId xmlns:a16="http://schemas.microsoft.com/office/drawing/2014/main" id="{424F2DBC-3188-47EE-92F3-4372C1E6298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C9F4436A-2F08-4112-8FF6-182C07FA7D0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6FFD27-F130-4AA0-AC6C-2D38F5DAC637}" type="datetimeFigureOut">
              <a:rPr lang="pl-PL" smtClean="0"/>
              <a:t>22.11.2023</a:t>
            </a:fld>
            <a:endParaRPr lang="pl-PL"/>
          </a:p>
        </p:txBody>
      </p:sp>
      <p:sp>
        <p:nvSpPr>
          <p:cNvPr id="5" name="Symbol zastępczy stopki 4">
            <a:extLst>
              <a:ext uri="{FF2B5EF4-FFF2-40B4-BE49-F238E27FC236}">
                <a16:creationId xmlns:a16="http://schemas.microsoft.com/office/drawing/2014/main" id="{ED09538A-6922-4657-A6A2-5BF665AB948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ymbol zastępczy numeru slajdu 5">
            <a:extLst>
              <a:ext uri="{FF2B5EF4-FFF2-40B4-BE49-F238E27FC236}">
                <a16:creationId xmlns:a16="http://schemas.microsoft.com/office/drawing/2014/main" id="{363F68B1-1615-4D59-A7A0-B702B4D040D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E4B549-3532-476D-8B32-F9865DF0B978}" type="slidenum">
              <a:rPr lang="pl-PL" smtClean="0"/>
              <a:t>‹#›</a:t>
            </a:fld>
            <a:endParaRPr lang="pl-PL"/>
          </a:p>
        </p:txBody>
      </p:sp>
    </p:spTree>
    <p:extLst>
      <p:ext uri="{BB962C8B-B14F-4D97-AF65-F5344CB8AC3E}">
        <p14:creationId xmlns:p14="http://schemas.microsoft.com/office/powerpoint/2010/main" val="37287274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hyperlink" Target="https://ocw.mit.edu/" TargetMode="External"/><Relationship Id="rId3" Type="http://schemas.openxmlformats.org/officeDocument/2006/relationships/hyperlink" Target="https://www.valamis.com/hub/lifelong-learning#what-is-lifelong-learning" TargetMode="External"/><Relationship Id="rId7" Type="http://schemas.openxmlformats.org/officeDocument/2006/relationships/hyperlink" Target="https://learn.microsoft.com/"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hyperlink" Target="https://academy.oracle.com/" TargetMode="External"/><Relationship Id="rId5" Type="http://schemas.openxmlformats.org/officeDocument/2006/relationships/hyperlink" Target="https://www.coursera.org/" TargetMode="External"/><Relationship Id="rId4" Type="http://schemas.openxmlformats.org/officeDocument/2006/relationships/hyperlink" Target="https://www.phoenix.edu/blog/develop-lifelong-learning-mindset.html" TargetMode="External"/><Relationship Id="rId9" Type="http://schemas.openxmlformats.org/officeDocument/2006/relationships/hyperlink" Target="https://online.stanford.edu/"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s://online.hbs.edu/"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valamis.com/hub/lifelong-learning#what-is-lifelong-learning"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www.phoenix.edu/blog/develop-lifelong-learning-mindset.html"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8" Type="http://schemas.openxmlformats.org/officeDocument/2006/relationships/hyperlink" Target="https://online.hbs.edu/" TargetMode="External"/><Relationship Id="rId3" Type="http://schemas.openxmlformats.org/officeDocument/2006/relationships/hyperlink" Target="https://www.coursera.org/" TargetMode="External"/><Relationship Id="rId7" Type="http://schemas.openxmlformats.org/officeDocument/2006/relationships/hyperlink" Target="https://online.stanford.edu/"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hyperlink" Target="https://ocw.mit.edu/" TargetMode="External"/><Relationship Id="rId5" Type="http://schemas.openxmlformats.org/officeDocument/2006/relationships/hyperlink" Target="https://learn.microsoft.com/" TargetMode="External"/><Relationship Id="rId4" Type="http://schemas.openxmlformats.org/officeDocument/2006/relationships/hyperlink" Target="https://academy.oracle.com/" TargetMode="External"/><Relationship Id="rId9"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C6EDE3B-79DB-4CF3-9354-991865F1826E}"/>
              </a:ext>
            </a:extLst>
          </p:cNvPr>
          <p:cNvSpPr>
            <a:spLocks noGrp="1"/>
          </p:cNvSpPr>
          <p:nvPr>
            <p:ph type="ctrTitle"/>
          </p:nvPr>
        </p:nvSpPr>
        <p:spPr>
          <a:xfrm>
            <a:off x="1524000" y="2556032"/>
            <a:ext cx="9144000" cy="3065815"/>
          </a:xfrm>
        </p:spPr>
        <p:txBody>
          <a:bodyPr>
            <a:normAutofit fontScale="90000"/>
          </a:bodyPr>
          <a:lstStyle/>
          <a:p>
            <a:r>
              <a:rPr lang="en-US" b="1" smtClean="0"/>
              <a:t>O</a:t>
            </a:r>
            <a:r>
              <a:rPr lang="hr-HR" b="1" smtClean="0"/>
              <a:t>5</a:t>
            </a:r>
            <a:r>
              <a:rPr lang="en-US" b="1" smtClean="0"/>
              <a:t> </a:t>
            </a:r>
            <a:r>
              <a:rPr lang="en-US" b="1"/>
              <a:t>- Increasing the inclusivity and openness of higher </a:t>
            </a:r>
            <a:r>
              <a:rPr lang="en-US" b="1" smtClean="0"/>
              <a:t>education</a:t>
            </a:r>
            <a:r>
              <a:rPr lang="hr-HR" b="1" smtClean="0"/>
              <a:t/>
            </a:r>
            <a:br>
              <a:rPr lang="hr-HR" b="1" smtClean="0"/>
            </a:br>
            <a:r>
              <a:rPr lang="hr-HR" b="1" smtClean="0"/>
              <a:t/>
            </a:r>
            <a:br>
              <a:rPr lang="hr-HR" b="1" smtClean="0"/>
            </a:br>
            <a:r>
              <a:rPr lang="hr-HR"/>
              <a:t>6- Promoting Lifelong </a:t>
            </a:r>
            <a:r>
              <a:rPr lang="hr-HR" smtClean="0"/>
              <a:t>Learning</a:t>
            </a:r>
            <a:endParaRPr lang="pl-PL"/>
          </a:p>
        </p:txBody>
      </p:sp>
      <p:sp>
        <p:nvSpPr>
          <p:cNvPr id="3" name="Podtytuł 2">
            <a:extLst>
              <a:ext uri="{FF2B5EF4-FFF2-40B4-BE49-F238E27FC236}">
                <a16:creationId xmlns:a16="http://schemas.microsoft.com/office/drawing/2014/main" id="{F8EC1C62-E9ED-41A0-95EC-9393A93235BB}"/>
              </a:ext>
            </a:extLst>
          </p:cNvPr>
          <p:cNvSpPr>
            <a:spLocks noGrp="1"/>
          </p:cNvSpPr>
          <p:nvPr>
            <p:ph type="subTitle" idx="1"/>
          </p:nvPr>
        </p:nvSpPr>
        <p:spPr>
          <a:xfrm>
            <a:off x="1524000" y="4460772"/>
            <a:ext cx="9144000" cy="1655762"/>
          </a:xfrm>
        </p:spPr>
        <p:txBody>
          <a:bodyPr>
            <a:normAutofit/>
          </a:bodyPr>
          <a:lstStyle/>
          <a:p>
            <a:endParaRPr lang="hr-HR" smtClean="0"/>
          </a:p>
          <a:p>
            <a:endParaRPr lang="hr-HR"/>
          </a:p>
        </p:txBody>
      </p:sp>
    </p:spTree>
    <p:extLst>
      <p:ext uri="{BB962C8B-B14F-4D97-AF65-F5344CB8AC3E}">
        <p14:creationId xmlns:p14="http://schemas.microsoft.com/office/powerpoint/2010/main" val="7507150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75859"/>
            <a:ext cx="10515600" cy="1325563"/>
          </a:xfrm>
        </p:spPr>
        <p:txBody>
          <a:bodyPr/>
          <a:lstStyle/>
          <a:p>
            <a:pPr algn="ctr"/>
            <a:r>
              <a:rPr lang="hr-HR" b="1" smtClean="0"/>
              <a:t>S</a:t>
            </a:r>
            <a:r>
              <a:rPr lang="en-US" b="1" err="1" smtClean="0"/>
              <a:t>tudy</a:t>
            </a:r>
            <a:r>
              <a:rPr lang="en-US" b="1" smtClean="0"/>
              <a:t> </a:t>
            </a:r>
            <a:r>
              <a:rPr lang="en-US" b="1"/>
              <a:t>and review the following </a:t>
            </a:r>
            <a:r>
              <a:rPr lang="en-US" b="1" smtClean="0"/>
              <a:t>resources</a:t>
            </a:r>
            <a:endParaRPr lang="hr-HR" b="1"/>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416560" y="1628774"/>
            <a:ext cx="11379200" cy="5057775"/>
          </a:xfrm>
        </p:spPr>
        <p:txBody>
          <a:bodyPr>
            <a:normAutofit fontScale="92500" lnSpcReduction="10000"/>
          </a:bodyPr>
          <a:lstStyle/>
          <a:p>
            <a:pPr marL="0" lvl="0" indent="0" algn="just">
              <a:buNone/>
            </a:pPr>
            <a:r>
              <a:rPr lang="en-US" smtClean="0">
                <a:latin typeface="+mj-lt"/>
              </a:rPr>
              <a:t>Valamis</a:t>
            </a:r>
            <a:r>
              <a:rPr lang="hr-HR" smtClean="0">
                <a:latin typeface="+mj-lt"/>
              </a:rPr>
              <a:t>, (2022), </a:t>
            </a:r>
            <a:r>
              <a:rPr lang="en-US" smtClean="0">
                <a:latin typeface="+mj-lt"/>
                <a:hlinkClick r:id="rId3"/>
              </a:rPr>
              <a:t>What </a:t>
            </a:r>
            <a:r>
              <a:rPr lang="en-US">
                <a:latin typeface="+mj-lt"/>
                <a:hlinkClick r:id="rId3"/>
              </a:rPr>
              <a:t>is Lifelong Learning? </a:t>
            </a:r>
            <a:r>
              <a:rPr lang="en-US">
                <a:latin typeface="+mj-lt"/>
              </a:rPr>
              <a:t>Its Importance, Benefits &amp; </a:t>
            </a:r>
            <a:r>
              <a:rPr lang="en-US" smtClean="0">
                <a:latin typeface="+mj-lt"/>
              </a:rPr>
              <a:t>Examples</a:t>
            </a:r>
            <a:r>
              <a:rPr lang="hr-HR" smtClean="0">
                <a:latin typeface="+mj-lt"/>
              </a:rPr>
              <a:t>, Retrieved November 2022</a:t>
            </a:r>
          </a:p>
          <a:p>
            <a:pPr marL="0" lvl="0" indent="0" algn="just">
              <a:buNone/>
            </a:pPr>
            <a:r>
              <a:rPr lang="hr-HR" smtClean="0">
                <a:latin typeface="+mj-lt"/>
              </a:rPr>
              <a:t>B. Fairbanks</a:t>
            </a:r>
            <a:r>
              <a:rPr lang="hr-HR">
                <a:latin typeface="+mj-lt"/>
              </a:rPr>
              <a:t>, </a:t>
            </a:r>
            <a:r>
              <a:rPr lang="en-US" smtClean="0">
                <a:latin typeface="+mj-lt"/>
                <a:hlinkClick r:id="rId4"/>
              </a:rPr>
              <a:t>10 </a:t>
            </a:r>
            <a:r>
              <a:rPr lang="en-US">
                <a:latin typeface="+mj-lt"/>
                <a:hlinkClick r:id="rId4"/>
              </a:rPr>
              <a:t>helpful habits to develop a lifelong learning </a:t>
            </a:r>
            <a:r>
              <a:rPr lang="en-US" smtClean="0">
                <a:latin typeface="+mj-lt"/>
                <a:hlinkClick r:id="rId4"/>
              </a:rPr>
              <a:t>mindset</a:t>
            </a:r>
            <a:r>
              <a:rPr lang="hr-HR">
                <a:latin typeface="+mj-lt"/>
              </a:rPr>
              <a:t>, University of </a:t>
            </a:r>
            <a:r>
              <a:rPr lang="hr-HR" smtClean="0">
                <a:latin typeface="+mj-lt"/>
              </a:rPr>
              <a:t>Phoenix,</a:t>
            </a:r>
            <a:r>
              <a:rPr lang="en-US" smtClean="0">
                <a:latin typeface="+mj-lt"/>
              </a:rPr>
              <a:t> </a:t>
            </a:r>
            <a:r>
              <a:rPr lang="en-US">
                <a:latin typeface="+mj-lt"/>
              </a:rPr>
              <a:t>Retrieved November </a:t>
            </a:r>
            <a:r>
              <a:rPr lang="en-US" smtClean="0">
                <a:latin typeface="+mj-lt"/>
              </a:rPr>
              <a:t>2022</a:t>
            </a:r>
            <a:endParaRPr lang="hr-HR" smtClean="0">
              <a:latin typeface="+mj-lt"/>
            </a:endParaRPr>
          </a:p>
          <a:p>
            <a:pPr marL="0" lvl="0" indent="0" algn="just">
              <a:buNone/>
            </a:pPr>
            <a:r>
              <a:rPr lang="en-US" smtClean="0">
                <a:latin typeface="+mj-lt"/>
              </a:rPr>
              <a:t>Coursera</a:t>
            </a:r>
            <a:r>
              <a:rPr lang="hr-HR" smtClean="0">
                <a:latin typeface="+mj-lt"/>
              </a:rPr>
              <a:t>,</a:t>
            </a:r>
            <a:r>
              <a:rPr lang="en-US" smtClean="0">
                <a:latin typeface="+mj-lt"/>
              </a:rPr>
              <a:t> </a:t>
            </a:r>
            <a:r>
              <a:rPr lang="en-US" smtClean="0">
                <a:latin typeface="+mj-lt"/>
                <a:hlinkClick r:id="rId5"/>
              </a:rPr>
              <a:t>Coursera</a:t>
            </a:r>
            <a:r>
              <a:rPr lang="hr-HR">
                <a:latin typeface="+mj-lt"/>
              </a:rPr>
              <a:t> </a:t>
            </a:r>
            <a:r>
              <a:rPr lang="hr-HR" smtClean="0">
                <a:latin typeface="+mj-lt"/>
              </a:rPr>
              <a:t>for Campus, (2022</a:t>
            </a:r>
            <a:r>
              <a:rPr lang="hr-HR">
                <a:latin typeface="+mj-lt"/>
              </a:rPr>
              <a:t>), Retrieved </a:t>
            </a:r>
            <a:r>
              <a:rPr lang="hr-HR" smtClean="0">
                <a:latin typeface="+mj-lt"/>
              </a:rPr>
              <a:t>November, </a:t>
            </a:r>
            <a:r>
              <a:rPr lang="hr-HR">
                <a:latin typeface="+mj-lt"/>
              </a:rPr>
              <a:t>2022 </a:t>
            </a:r>
            <a:endParaRPr lang="en-US">
              <a:latin typeface="+mj-lt"/>
            </a:endParaRPr>
          </a:p>
          <a:p>
            <a:pPr marL="0" lvl="0" indent="0" algn="just">
              <a:buNone/>
            </a:pPr>
            <a:r>
              <a:rPr lang="hr-HR" smtClean="0">
                <a:latin typeface="+mj-lt"/>
              </a:rPr>
              <a:t>Oracle Corporation, (2022), </a:t>
            </a:r>
            <a:r>
              <a:rPr lang="en-US" smtClean="0">
                <a:latin typeface="+mj-lt"/>
                <a:hlinkClick r:id="rId6"/>
              </a:rPr>
              <a:t>Oracle </a:t>
            </a:r>
            <a:r>
              <a:rPr lang="en-US">
                <a:latin typeface="+mj-lt"/>
                <a:hlinkClick r:id="rId6"/>
              </a:rPr>
              <a:t>Academy</a:t>
            </a:r>
            <a:r>
              <a:rPr lang="en-US">
                <a:latin typeface="+mj-lt"/>
              </a:rPr>
              <a:t>: Oracle Online </a:t>
            </a:r>
            <a:r>
              <a:rPr lang="en-US" smtClean="0">
                <a:latin typeface="+mj-lt"/>
              </a:rPr>
              <a:t>Courses</a:t>
            </a:r>
            <a:r>
              <a:rPr lang="hr-HR">
                <a:latin typeface="+mj-lt"/>
              </a:rPr>
              <a:t>, Retrieved November </a:t>
            </a:r>
            <a:r>
              <a:rPr lang="hr-HR" smtClean="0">
                <a:latin typeface="+mj-lt"/>
              </a:rPr>
              <a:t>2022</a:t>
            </a:r>
          </a:p>
          <a:p>
            <a:pPr marL="0" lvl="0" indent="0" algn="just">
              <a:buNone/>
            </a:pPr>
            <a:r>
              <a:rPr lang="hr-HR" smtClean="0">
                <a:latin typeface="+mj-lt"/>
              </a:rPr>
              <a:t>Microsoft Corporation, (2022), </a:t>
            </a:r>
            <a:r>
              <a:rPr lang="en-US" smtClean="0">
                <a:latin typeface="+mj-lt"/>
                <a:hlinkClick r:id="rId7"/>
              </a:rPr>
              <a:t>Microsoft </a:t>
            </a:r>
            <a:r>
              <a:rPr lang="en-US">
                <a:latin typeface="+mj-lt"/>
                <a:hlinkClick r:id="rId7"/>
              </a:rPr>
              <a:t>Learn </a:t>
            </a:r>
            <a:r>
              <a:rPr lang="en-US">
                <a:latin typeface="+mj-lt"/>
              </a:rPr>
              <a:t>| Free, on-demand training for your digital </a:t>
            </a:r>
            <a:r>
              <a:rPr lang="en-US" smtClean="0">
                <a:latin typeface="+mj-lt"/>
              </a:rPr>
              <a:t>skills</a:t>
            </a:r>
            <a:r>
              <a:rPr lang="hr-HR">
                <a:latin typeface="+mj-lt"/>
              </a:rPr>
              <a:t>, Retrieved November </a:t>
            </a:r>
            <a:r>
              <a:rPr lang="hr-HR" smtClean="0">
                <a:latin typeface="+mj-lt"/>
              </a:rPr>
              <a:t>2022</a:t>
            </a:r>
            <a:endParaRPr lang="en-US">
              <a:latin typeface="+mj-lt"/>
            </a:endParaRPr>
          </a:p>
          <a:p>
            <a:pPr marL="0" lvl="0" indent="0" algn="just">
              <a:buNone/>
            </a:pPr>
            <a:r>
              <a:rPr lang="en-US">
                <a:latin typeface="+mj-lt"/>
              </a:rPr>
              <a:t>Massachusetts Institute of </a:t>
            </a:r>
            <a:r>
              <a:rPr lang="en-US" smtClean="0">
                <a:latin typeface="+mj-lt"/>
              </a:rPr>
              <a:t>Technology</a:t>
            </a:r>
            <a:r>
              <a:rPr lang="hr-HR" smtClean="0">
                <a:latin typeface="+mj-lt"/>
              </a:rPr>
              <a:t> (MIT), (2022), </a:t>
            </a:r>
            <a:r>
              <a:rPr lang="en-US" smtClean="0">
                <a:latin typeface="+mj-lt"/>
                <a:hlinkClick r:id="rId8"/>
              </a:rPr>
              <a:t>MIT </a:t>
            </a:r>
            <a:r>
              <a:rPr lang="en-US">
                <a:latin typeface="+mj-lt"/>
                <a:hlinkClick r:id="rId8"/>
              </a:rPr>
              <a:t>OpenCourseWare</a:t>
            </a:r>
            <a:r>
              <a:rPr lang="en-US">
                <a:latin typeface="+mj-lt"/>
              </a:rPr>
              <a:t>: Free Online Courses from MIT OCW | Open </a:t>
            </a:r>
            <a:r>
              <a:rPr lang="en-US" smtClean="0">
                <a:latin typeface="+mj-lt"/>
              </a:rPr>
              <a:t>Learning</a:t>
            </a:r>
            <a:r>
              <a:rPr lang="hr-HR">
                <a:latin typeface="+mj-lt"/>
              </a:rPr>
              <a:t>, Retrieved November </a:t>
            </a:r>
            <a:r>
              <a:rPr lang="hr-HR" smtClean="0">
                <a:latin typeface="+mj-lt"/>
              </a:rPr>
              <a:t>2022</a:t>
            </a:r>
            <a:endParaRPr lang="en-US">
              <a:latin typeface="+mj-lt"/>
            </a:endParaRPr>
          </a:p>
          <a:p>
            <a:pPr marL="0" lvl="0" indent="0" algn="just">
              <a:buNone/>
            </a:pPr>
            <a:r>
              <a:rPr lang="hr-HR" smtClean="0">
                <a:latin typeface="+mj-lt"/>
              </a:rPr>
              <a:t>Stanford University, (2022) </a:t>
            </a:r>
            <a:r>
              <a:rPr lang="en-US" smtClean="0">
                <a:latin typeface="+mj-lt"/>
              </a:rPr>
              <a:t>Stanford </a:t>
            </a:r>
            <a:r>
              <a:rPr lang="en-US">
                <a:latin typeface="+mj-lt"/>
              </a:rPr>
              <a:t>Online: </a:t>
            </a:r>
            <a:r>
              <a:rPr lang="en-US">
                <a:latin typeface="+mj-lt"/>
                <a:hlinkClick r:id="rId9"/>
              </a:rPr>
              <a:t>Stanford Online </a:t>
            </a:r>
            <a:r>
              <a:rPr lang="en-US">
                <a:latin typeface="+mj-lt"/>
              </a:rPr>
              <a:t>| High-quality education for anyone, </a:t>
            </a:r>
            <a:r>
              <a:rPr lang="en-US" smtClean="0">
                <a:latin typeface="+mj-lt"/>
              </a:rPr>
              <a:t>anywhere</a:t>
            </a:r>
            <a:r>
              <a:rPr lang="hr-HR">
                <a:latin typeface="+mj-lt"/>
              </a:rPr>
              <a:t>, Retrieved November </a:t>
            </a:r>
            <a:r>
              <a:rPr lang="hr-HR" smtClean="0">
                <a:latin typeface="+mj-lt"/>
              </a:rPr>
              <a:t>2022</a:t>
            </a:r>
            <a:endParaRPr lang="hr-HR">
              <a:latin typeface="+mj-lt"/>
            </a:endParaRPr>
          </a:p>
          <a:p>
            <a:pPr marL="0" lvl="0" indent="0" algn="just">
              <a:buNone/>
            </a:pPr>
            <a:endParaRPr lang="en-US" smtClean="0">
              <a:latin typeface="+mj-lt"/>
            </a:endParaRPr>
          </a:p>
          <a:p>
            <a:pPr marL="0" lvl="0" indent="0" algn="just">
              <a:buNone/>
            </a:pPr>
            <a:endParaRPr lang="hr-HR" smtClean="0">
              <a:latin typeface="+mj-lt"/>
            </a:endParaRPr>
          </a:p>
          <a:p>
            <a:pPr marL="0" lvl="0" indent="0" algn="just">
              <a:buNone/>
            </a:pPr>
            <a:endParaRPr lang="pl-PL">
              <a:latin typeface="+mj-lt"/>
            </a:endParaRPr>
          </a:p>
        </p:txBody>
      </p:sp>
    </p:spTree>
    <p:extLst>
      <p:ext uri="{BB962C8B-B14F-4D97-AF65-F5344CB8AC3E}">
        <p14:creationId xmlns:p14="http://schemas.microsoft.com/office/powerpoint/2010/main" val="38018201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75859"/>
            <a:ext cx="10515600" cy="1325563"/>
          </a:xfrm>
        </p:spPr>
        <p:txBody>
          <a:bodyPr/>
          <a:lstStyle/>
          <a:p>
            <a:pPr algn="ctr"/>
            <a:r>
              <a:rPr lang="hr-HR" b="1" smtClean="0"/>
              <a:t>S</a:t>
            </a:r>
            <a:r>
              <a:rPr lang="en-US" b="1" err="1" smtClean="0"/>
              <a:t>tudy</a:t>
            </a:r>
            <a:r>
              <a:rPr lang="en-US" b="1" smtClean="0"/>
              <a:t> </a:t>
            </a:r>
            <a:r>
              <a:rPr lang="en-US" b="1"/>
              <a:t>and review the following </a:t>
            </a:r>
            <a:r>
              <a:rPr lang="en-US" b="1" smtClean="0"/>
              <a:t>resources</a:t>
            </a:r>
            <a:endParaRPr lang="hr-HR" b="1"/>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416560" y="1628774"/>
            <a:ext cx="11379200" cy="5057775"/>
          </a:xfrm>
        </p:spPr>
        <p:txBody>
          <a:bodyPr>
            <a:normAutofit/>
          </a:bodyPr>
          <a:lstStyle/>
          <a:p>
            <a:pPr marL="0" lvl="0" indent="0" algn="just">
              <a:buNone/>
            </a:pPr>
            <a:r>
              <a:rPr lang="en-US">
                <a:latin typeface="+mj-lt"/>
              </a:rPr>
              <a:t>Harvard University, </a:t>
            </a:r>
            <a:r>
              <a:rPr lang="hr-HR" smtClean="0">
                <a:latin typeface="+mj-lt"/>
              </a:rPr>
              <a:t>(2022), </a:t>
            </a:r>
            <a:r>
              <a:rPr lang="en-US" smtClean="0">
                <a:latin typeface="+mj-lt"/>
                <a:hlinkClick r:id="rId3"/>
              </a:rPr>
              <a:t>Harvard </a:t>
            </a:r>
            <a:r>
              <a:rPr lang="en-US">
                <a:latin typeface="+mj-lt"/>
                <a:hlinkClick r:id="rId3"/>
              </a:rPr>
              <a:t>Online</a:t>
            </a:r>
            <a:r>
              <a:rPr lang="en-US">
                <a:latin typeface="+mj-lt"/>
              </a:rPr>
              <a:t>: Harvard Online Learning - Harvard </a:t>
            </a:r>
            <a:r>
              <a:rPr lang="en-US" smtClean="0">
                <a:latin typeface="+mj-lt"/>
              </a:rPr>
              <a:t>University</a:t>
            </a:r>
            <a:r>
              <a:rPr lang="hr-HR">
                <a:latin typeface="+mj-lt"/>
              </a:rPr>
              <a:t>, Retrieved November </a:t>
            </a:r>
            <a:r>
              <a:rPr lang="hr-HR" smtClean="0">
                <a:latin typeface="+mj-lt"/>
              </a:rPr>
              <a:t>2022</a:t>
            </a:r>
            <a:endParaRPr lang="en-US">
              <a:latin typeface="+mj-lt"/>
            </a:endParaRPr>
          </a:p>
          <a:p>
            <a:pPr marL="0" lvl="0" indent="0" algn="just">
              <a:buNone/>
            </a:pPr>
            <a:endParaRPr lang="pl-PL" smtClean="0">
              <a:latin typeface="+mj-lt"/>
            </a:endParaRPr>
          </a:p>
          <a:p>
            <a:pPr marL="0" lvl="0" indent="0" algn="just">
              <a:buNone/>
            </a:pPr>
            <a:endParaRPr lang="pl-PL">
              <a:latin typeface="+mj-lt"/>
            </a:endParaRPr>
          </a:p>
        </p:txBody>
      </p:sp>
    </p:spTree>
    <p:extLst>
      <p:ext uri="{BB962C8B-B14F-4D97-AF65-F5344CB8AC3E}">
        <p14:creationId xmlns:p14="http://schemas.microsoft.com/office/powerpoint/2010/main" val="27366914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p:txBody>
          <a:bodyPr/>
          <a:lstStyle/>
          <a:p>
            <a:pPr algn="ctr"/>
            <a:r>
              <a:rPr lang="hr-HR" b="1" smtClean="0"/>
              <a:t>I</a:t>
            </a:r>
            <a:r>
              <a:rPr lang="en-US" b="1" smtClean="0"/>
              <a:t>ntroduction</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p:txBody>
          <a:bodyPr/>
          <a:lstStyle/>
          <a:p>
            <a:pPr lvl="0" algn="just"/>
            <a:r>
              <a:rPr lang="en-US" sz="3600">
                <a:latin typeface="+mj-lt"/>
              </a:rPr>
              <a:t>This </a:t>
            </a:r>
            <a:r>
              <a:rPr lang="hr-HR" sz="3600" smtClean="0">
                <a:latin typeface="+mj-lt"/>
              </a:rPr>
              <a:t>webinar</a:t>
            </a:r>
            <a:r>
              <a:rPr lang="en-US" sz="3600" smtClean="0">
                <a:latin typeface="+mj-lt"/>
              </a:rPr>
              <a:t> </a:t>
            </a:r>
            <a:r>
              <a:rPr lang="en-US" sz="3600">
                <a:latin typeface="+mj-lt"/>
              </a:rPr>
              <a:t>was developed as a result of the Erasmus+ project </a:t>
            </a:r>
            <a:r>
              <a:rPr lang="en-US" sz="3600" err="1" smtClean="0">
                <a:latin typeface="+mj-lt"/>
              </a:rPr>
              <a:t>CodeIn</a:t>
            </a:r>
            <a:r>
              <a:rPr lang="hr-HR" sz="3600" smtClean="0">
                <a:latin typeface="+mj-lt"/>
              </a:rPr>
              <a:t> (</a:t>
            </a:r>
            <a:r>
              <a:rPr lang="en-US" sz="3600" i="1">
                <a:latin typeface="+mj-lt"/>
              </a:rPr>
              <a:t>Cloud </a:t>
            </a:r>
            <a:r>
              <a:rPr lang="en-US" sz="3600" i="1" err="1">
                <a:latin typeface="+mj-lt"/>
              </a:rPr>
              <a:t>cOmputing</a:t>
            </a:r>
            <a:r>
              <a:rPr lang="en-US" sz="3600" i="1">
                <a:latin typeface="+mj-lt"/>
              </a:rPr>
              <a:t> for Digital Education </a:t>
            </a:r>
            <a:r>
              <a:rPr lang="en-US" sz="3600" i="1" err="1">
                <a:latin typeface="+mj-lt"/>
              </a:rPr>
              <a:t>INnovation</a:t>
            </a:r>
            <a:r>
              <a:rPr lang="hr-HR" sz="3600" smtClean="0">
                <a:latin typeface="+mj-lt"/>
              </a:rPr>
              <a:t>)</a:t>
            </a:r>
          </a:p>
          <a:p>
            <a:pPr lvl="0" algn="just"/>
            <a:r>
              <a:rPr lang="en-US" sz="3600">
                <a:latin typeface="+mj-lt"/>
              </a:rPr>
              <a:t>Engage with us, learn from the shared experiences, and be part of the conversation that shapes the future of education in the digital age.</a:t>
            </a:r>
          </a:p>
          <a:p>
            <a:pPr lvl="0"/>
            <a:endParaRPr lang="hr-HR" sz="3600" smtClean="0">
              <a:latin typeface="+mj-lt"/>
            </a:endParaRPr>
          </a:p>
          <a:p>
            <a:pPr lvl="0"/>
            <a:endParaRPr lang="pl-PL">
              <a:latin typeface="+mj-lt"/>
            </a:endParaRPr>
          </a:p>
        </p:txBody>
      </p:sp>
    </p:spTree>
    <p:extLst>
      <p:ext uri="{BB962C8B-B14F-4D97-AF65-F5344CB8AC3E}">
        <p14:creationId xmlns:p14="http://schemas.microsoft.com/office/powerpoint/2010/main" val="2858749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8"/>
            <a:ext cx="10515600" cy="1043261"/>
          </a:xfrm>
        </p:spPr>
        <p:txBody>
          <a:bodyPr>
            <a:normAutofit/>
          </a:bodyPr>
          <a:lstStyle/>
          <a:p>
            <a:pPr algn="ctr"/>
            <a:r>
              <a:rPr lang="en-US" b="1" smtClean="0"/>
              <a:t>Introduction </a:t>
            </a:r>
            <a:r>
              <a:rPr lang="en-US" b="1"/>
              <a:t>to Lifelong Learning</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441437" y="1387365"/>
            <a:ext cx="7216664" cy="5263347"/>
          </a:xfrm>
        </p:spPr>
        <p:txBody>
          <a:bodyPr>
            <a:normAutofit/>
          </a:bodyPr>
          <a:lstStyle/>
          <a:p>
            <a:pPr lvl="0" algn="just"/>
            <a:r>
              <a:rPr lang="en-US" sz="3600">
                <a:latin typeface="+mj-lt"/>
                <a:hlinkClick r:id="rId3"/>
              </a:rPr>
              <a:t>Lifelong learning </a:t>
            </a:r>
            <a:r>
              <a:rPr lang="en-US" sz="3600">
                <a:latin typeface="+mj-lt"/>
              </a:rPr>
              <a:t>as a form of self-initiated education for personal development.</a:t>
            </a:r>
          </a:p>
          <a:p>
            <a:pPr lvl="0" algn="just"/>
            <a:r>
              <a:rPr lang="en-US" sz="3600">
                <a:latin typeface="+mj-lt"/>
              </a:rPr>
              <a:t>Focus on achieving personal fulfillment and enhancing quality of life and self-worth</a:t>
            </a:r>
            <a:endParaRPr lang="pl-PL">
              <a:latin typeface="+mj-lt"/>
            </a:endParaRP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91525" y="2314575"/>
            <a:ext cx="3390900" cy="3390900"/>
          </a:xfrm>
          <a:prstGeom prst="rect">
            <a:avLst/>
          </a:prstGeom>
        </p:spPr>
      </p:pic>
    </p:spTree>
    <p:extLst>
      <p:ext uri="{BB962C8B-B14F-4D97-AF65-F5344CB8AC3E}">
        <p14:creationId xmlns:p14="http://schemas.microsoft.com/office/powerpoint/2010/main" val="4670736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8"/>
            <a:ext cx="10515600" cy="1043261"/>
          </a:xfrm>
        </p:spPr>
        <p:txBody>
          <a:bodyPr>
            <a:normAutofit/>
          </a:bodyPr>
          <a:lstStyle/>
          <a:p>
            <a:pPr algn="ctr"/>
            <a:r>
              <a:rPr lang="en-US" b="1" smtClean="0"/>
              <a:t>The </a:t>
            </a:r>
            <a:r>
              <a:rPr lang="en-US" b="1"/>
              <a:t>Role of Distance Learning</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447676" y="1313136"/>
            <a:ext cx="7829550" cy="5263347"/>
          </a:xfrm>
        </p:spPr>
        <p:txBody>
          <a:bodyPr>
            <a:normAutofit lnSpcReduction="10000"/>
          </a:bodyPr>
          <a:lstStyle/>
          <a:p>
            <a:pPr lvl="0" algn="just"/>
            <a:r>
              <a:rPr lang="en-US" sz="3600">
                <a:latin typeface="+mj-lt"/>
              </a:rPr>
              <a:t>How Distance Learning Facilitates </a:t>
            </a:r>
            <a:r>
              <a:rPr lang="hr-HR" sz="3600" smtClean="0">
                <a:latin typeface="+mj-lt"/>
              </a:rPr>
              <a:t>Lifelong</a:t>
            </a:r>
            <a:r>
              <a:rPr lang="en-US" sz="3600" smtClean="0">
                <a:latin typeface="+mj-lt"/>
              </a:rPr>
              <a:t> </a:t>
            </a:r>
            <a:r>
              <a:rPr lang="hr-HR" sz="3600" smtClean="0">
                <a:latin typeface="+mj-lt"/>
              </a:rPr>
              <a:t>Learning</a:t>
            </a:r>
            <a:r>
              <a:rPr lang="en-US" sz="3600" smtClean="0">
                <a:latin typeface="+mj-lt"/>
              </a:rPr>
              <a:t>:</a:t>
            </a:r>
            <a:endParaRPr lang="en-US" sz="3600">
              <a:latin typeface="+mj-lt"/>
            </a:endParaRPr>
          </a:p>
          <a:p>
            <a:pPr lvl="1" algn="just"/>
            <a:r>
              <a:rPr lang="en-US" sz="3200" smtClean="0">
                <a:latin typeface="+mj-lt"/>
              </a:rPr>
              <a:t>Offers </a:t>
            </a:r>
            <a:r>
              <a:rPr lang="en-US" sz="3200">
                <a:latin typeface="+mj-lt"/>
              </a:rPr>
              <a:t>flexibility for learners to complete work at their own pace.</a:t>
            </a:r>
          </a:p>
          <a:p>
            <a:pPr lvl="1" algn="just"/>
            <a:r>
              <a:rPr lang="en-US" sz="3200">
                <a:latin typeface="+mj-lt"/>
              </a:rPr>
              <a:t>Provides opportunities for ongoing career development and skill adaptation.</a:t>
            </a:r>
          </a:p>
          <a:p>
            <a:pPr lvl="0" algn="just"/>
            <a:r>
              <a:rPr lang="en-US" sz="3600">
                <a:latin typeface="+mj-lt"/>
              </a:rPr>
              <a:t>Advantages of Open-Access Platforms:</a:t>
            </a:r>
          </a:p>
          <a:p>
            <a:pPr lvl="1" algn="just"/>
            <a:r>
              <a:rPr lang="en-US" sz="3200" smtClean="0">
                <a:latin typeface="+mj-lt"/>
              </a:rPr>
              <a:t>Encourages </a:t>
            </a:r>
            <a:r>
              <a:rPr lang="en-US" sz="3200">
                <a:latin typeface="+mj-lt"/>
              </a:rPr>
              <a:t>a sense of community and networking among learners.</a:t>
            </a:r>
          </a:p>
          <a:p>
            <a:pPr lvl="1" algn="just"/>
            <a:r>
              <a:rPr lang="en-US" sz="3200">
                <a:latin typeface="+mj-lt"/>
              </a:rPr>
              <a:t>Ensures access to the latest information and developments in various fields</a:t>
            </a:r>
            <a:endParaRPr lang="pl-PL">
              <a:latin typeface="+mj-lt"/>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29675" y="2705100"/>
            <a:ext cx="3143250" cy="3143250"/>
          </a:xfrm>
          <a:prstGeom prst="rect">
            <a:avLst/>
          </a:prstGeom>
        </p:spPr>
      </p:pic>
    </p:spTree>
    <p:extLst>
      <p:ext uri="{BB962C8B-B14F-4D97-AF65-F5344CB8AC3E}">
        <p14:creationId xmlns:p14="http://schemas.microsoft.com/office/powerpoint/2010/main" val="14825466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8"/>
            <a:ext cx="10515600" cy="1043261"/>
          </a:xfrm>
        </p:spPr>
        <p:txBody>
          <a:bodyPr>
            <a:normAutofit/>
          </a:bodyPr>
          <a:lstStyle/>
          <a:p>
            <a:pPr algn="ctr"/>
            <a:r>
              <a:rPr lang="en-US" b="1" smtClean="0"/>
              <a:t>Encouraging </a:t>
            </a:r>
            <a:r>
              <a:rPr lang="en-US" b="1"/>
              <a:t>Lifelong Learning</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525519" y="1187670"/>
            <a:ext cx="8132706" cy="5484064"/>
          </a:xfrm>
        </p:spPr>
        <p:txBody>
          <a:bodyPr>
            <a:normAutofit/>
          </a:bodyPr>
          <a:lstStyle/>
          <a:p>
            <a:pPr lvl="0" algn="just"/>
            <a:r>
              <a:rPr lang="en-US" sz="3600">
                <a:latin typeface="+mj-lt"/>
                <a:hlinkClick r:id="rId3"/>
              </a:rPr>
              <a:t>Strategies for Motivating Individuals to Pursue Lifelong Learning</a:t>
            </a:r>
            <a:r>
              <a:rPr lang="en-US" sz="3600">
                <a:latin typeface="+mj-lt"/>
              </a:rPr>
              <a:t>:</a:t>
            </a:r>
          </a:p>
          <a:p>
            <a:pPr lvl="1" algn="just"/>
            <a:r>
              <a:rPr lang="en-US" sz="3200" smtClean="0">
                <a:latin typeface="+mj-lt"/>
              </a:rPr>
              <a:t>Embracing </a:t>
            </a:r>
            <a:r>
              <a:rPr lang="en-US" sz="3200">
                <a:latin typeface="+mj-lt"/>
              </a:rPr>
              <a:t>a growth mindset and self-motivation for ongoing education​​.</a:t>
            </a:r>
          </a:p>
          <a:p>
            <a:pPr lvl="1" algn="just"/>
            <a:r>
              <a:rPr lang="en-US" sz="3200">
                <a:latin typeface="+mj-lt"/>
              </a:rPr>
              <a:t>Encouraging curiosity and comfort with new, challenging experiences​​.</a:t>
            </a:r>
          </a:p>
          <a:p>
            <a:pPr lvl="0" algn="just"/>
            <a:r>
              <a:rPr lang="en-US" sz="3600">
                <a:latin typeface="+mj-lt"/>
              </a:rPr>
              <a:t>Role of Technology and Digital Resources</a:t>
            </a:r>
            <a:r>
              <a:rPr lang="en-US" sz="3600" smtClean="0">
                <a:latin typeface="+mj-lt"/>
              </a:rPr>
              <a:t>:</a:t>
            </a:r>
            <a:endParaRPr lang="en-US" sz="3600">
              <a:latin typeface="+mj-lt"/>
            </a:endParaRPr>
          </a:p>
          <a:p>
            <a:pPr lvl="1" algn="just"/>
            <a:r>
              <a:rPr lang="en-US" sz="3200">
                <a:latin typeface="+mj-lt"/>
              </a:rPr>
              <a:t>Leveraging technology to create diverse learning opportunities.</a:t>
            </a:r>
          </a:p>
          <a:p>
            <a:pPr lvl="1" algn="just"/>
            <a:r>
              <a:rPr lang="en-US" sz="3200">
                <a:latin typeface="+mj-lt"/>
              </a:rPr>
              <a:t>Utilizing digital resources to cater to various learning styles and </a:t>
            </a:r>
            <a:r>
              <a:rPr lang="en-US" sz="3200" smtClean="0">
                <a:latin typeface="+mj-lt"/>
              </a:rPr>
              <a:t>needs</a:t>
            </a:r>
            <a:r>
              <a:rPr lang="hr-HR" sz="3200" smtClean="0">
                <a:latin typeface="+mj-lt"/>
              </a:rPr>
              <a:t>.</a:t>
            </a:r>
            <a:endParaRPr lang="en-US" sz="2800">
              <a:latin typeface="+mj-lt"/>
            </a:endParaRPr>
          </a:p>
        </p:txBody>
      </p:sp>
      <p:pic>
        <p:nvPicPr>
          <p:cNvPr id="18" name="Picture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24950" y="3171825"/>
            <a:ext cx="2867024" cy="2867024"/>
          </a:xfrm>
          <a:prstGeom prst="rect">
            <a:avLst/>
          </a:prstGeom>
        </p:spPr>
      </p:pic>
    </p:spTree>
    <p:extLst>
      <p:ext uri="{BB962C8B-B14F-4D97-AF65-F5344CB8AC3E}">
        <p14:creationId xmlns:p14="http://schemas.microsoft.com/office/powerpoint/2010/main" val="40359589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09625" y="163458"/>
            <a:ext cx="10515600" cy="1043261"/>
          </a:xfrm>
        </p:spPr>
        <p:txBody>
          <a:bodyPr/>
          <a:lstStyle/>
          <a:p>
            <a:pPr algn="ctr"/>
            <a:r>
              <a:rPr lang="en-US" b="1" smtClean="0"/>
              <a:t>Case </a:t>
            </a:r>
            <a:r>
              <a:rPr lang="en-US" b="1"/>
              <a:t>Studies: Successful Programs</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525519" y="1206720"/>
            <a:ext cx="7599306" cy="5465014"/>
          </a:xfrm>
        </p:spPr>
        <p:txBody>
          <a:bodyPr>
            <a:normAutofit fontScale="92500" lnSpcReduction="20000"/>
          </a:bodyPr>
          <a:lstStyle/>
          <a:p>
            <a:pPr lvl="0" algn="just"/>
            <a:r>
              <a:rPr lang="en-US" sz="3600">
                <a:latin typeface="+mj-lt"/>
              </a:rPr>
              <a:t>Successful </a:t>
            </a:r>
            <a:r>
              <a:rPr lang="hr-HR" sz="3600" smtClean="0">
                <a:latin typeface="+mj-lt"/>
              </a:rPr>
              <a:t>Open Access Global </a:t>
            </a:r>
            <a:r>
              <a:rPr lang="en-US" sz="3600" smtClean="0">
                <a:latin typeface="+mj-lt"/>
              </a:rPr>
              <a:t>Distance </a:t>
            </a:r>
            <a:r>
              <a:rPr lang="en-US" sz="3600">
                <a:latin typeface="+mj-lt"/>
              </a:rPr>
              <a:t>Learning Programs</a:t>
            </a:r>
            <a:r>
              <a:rPr lang="en-US" sz="3600" smtClean="0">
                <a:latin typeface="+mj-lt"/>
              </a:rPr>
              <a:t>:</a:t>
            </a:r>
            <a:endParaRPr lang="en-US" sz="3600">
              <a:latin typeface="+mj-lt"/>
            </a:endParaRPr>
          </a:p>
          <a:p>
            <a:pPr lvl="1" algn="just"/>
            <a:r>
              <a:rPr lang="hr-HR" sz="3200" smtClean="0">
                <a:latin typeface="+mj-lt"/>
                <a:hlinkClick r:id="rId3"/>
              </a:rPr>
              <a:t>Coursera</a:t>
            </a:r>
            <a:r>
              <a:rPr lang="hr-HR" sz="3200" smtClean="0">
                <a:latin typeface="+mj-lt"/>
              </a:rPr>
              <a:t> for Campus, </a:t>
            </a:r>
            <a:r>
              <a:rPr lang="hr-HR" sz="3200" smtClean="0">
                <a:latin typeface="+mj-lt"/>
                <a:hlinkClick r:id="rId4"/>
              </a:rPr>
              <a:t>Oracle Academy</a:t>
            </a:r>
            <a:r>
              <a:rPr lang="hr-HR" sz="3200" smtClean="0">
                <a:latin typeface="+mj-lt"/>
              </a:rPr>
              <a:t>, </a:t>
            </a:r>
            <a:r>
              <a:rPr lang="hr-HR" sz="3200" smtClean="0">
                <a:latin typeface="+mj-lt"/>
                <a:hlinkClick r:id="rId5"/>
              </a:rPr>
              <a:t>Microsfot Learn</a:t>
            </a:r>
            <a:r>
              <a:rPr lang="hr-HR" sz="3200" smtClean="0">
                <a:latin typeface="+mj-lt"/>
              </a:rPr>
              <a:t>, </a:t>
            </a:r>
            <a:r>
              <a:rPr lang="en-US" sz="3200">
                <a:latin typeface="+mj-lt"/>
              </a:rPr>
              <a:t>MIT </a:t>
            </a:r>
            <a:r>
              <a:rPr lang="en-US" sz="3200">
                <a:latin typeface="+mj-lt"/>
                <a:hlinkClick r:id="rId6"/>
              </a:rPr>
              <a:t>OpenCourseWare</a:t>
            </a:r>
            <a:r>
              <a:rPr lang="en-US" sz="3200">
                <a:latin typeface="+mj-lt"/>
              </a:rPr>
              <a:t>, </a:t>
            </a:r>
            <a:r>
              <a:rPr lang="en-US" sz="3200">
                <a:latin typeface="+mj-lt"/>
                <a:hlinkClick r:id="rId7"/>
              </a:rPr>
              <a:t>Stanford Online</a:t>
            </a:r>
            <a:r>
              <a:rPr lang="en-US" sz="3200">
                <a:latin typeface="+mj-lt"/>
              </a:rPr>
              <a:t>, </a:t>
            </a:r>
            <a:r>
              <a:rPr lang="en-US" sz="3200" smtClean="0">
                <a:latin typeface="+mj-lt"/>
                <a:hlinkClick r:id="rId8"/>
              </a:rPr>
              <a:t>Harvard Online</a:t>
            </a:r>
            <a:r>
              <a:rPr lang="hr-HR" sz="3200" smtClean="0">
                <a:latin typeface="+mj-lt"/>
                <a:hlinkClick r:id="rId8"/>
              </a:rPr>
              <a:t> </a:t>
            </a:r>
            <a:r>
              <a:rPr lang="hr-HR" sz="3200" smtClean="0">
                <a:latin typeface="+mj-lt"/>
              </a:rPr>
              <a:t>and many many more</a:t>
            </a:r>
            <a:r>
              <a:rPr lang="en-US" sz="3200" smtClean="0">
                <a:latin typeface="+mj-lt"/>
              </a:rPr>
              <a:t>.</a:t>
            </a:r>
            <a:endParaRPr lang="en-US" sz="3200">
              <a:latin typeface="+mj-lt"/>
            </a:endParaRPr>
          </a:p>
          <a:p>
            <a:pPr lvl="1" algn="just"/>
            <a:r>
              <a:rPr lang="en-US" sz="3200">
                <a:latin typeface="+mj-lt"/>
              </a:rPr>
              <a:t>Interactive simulations and cohort-based courses.</a:t>
            </a:r>
          </a:p>
          <a:p>
            <a:pPr lvl="1" algn="just"/>
            <a:r>
              <a:rPr lang="en-US" sz="3200">
                <a:latin typeface="+mj-lt"/>
              </a:rPr>
              <a:t>Mobile learning for flexible access.</a:t>
            </a:r>
          </a:p>
          <a:p>
            <a:pPr lvl="0" algn="just"/>
            <a:r>
              <a:rPr lang="en-US" sz="3600">
                <a:latin typeface="+mj-lt"/>
              </a:rPr>
              <a:t>Impact on Lifelong Learning:</a:t>
            </a:r>
          </a:p>
          <a:p>
            <a:pPr lvl="1" algn="just"/>
            <a:r>
              <a:rPr lang="en-US" sz="3200" smtClean="0">
                <a:latin typeface="+mj-lt"/>
              </a:rPr>
              <a:t>Enhances </a:t>
            </a:r>
            <a:r>
              <a:rPr lang="en-US" sz="3200">
                <a:latin typeface="+mj-lt"/>
              </a:rPr>
              <a:t>continuous learning and skill development.</a:t>
            </a:r>
          </a:p>
          <a:p>
            <a:pPr lvl="1" algn="just"/>
            <a:r>
              <a:rPr lang="en-US" sz="3200">
                <a:latin typeface="+mj-lt"/>
              </a:rPr>
              <a:t>Suits diverse learning styles and needs.</a:t>
            </a:r>
          </a:p>
          <a:p>
            <a:pPr lvl="1" algn="just"/>
            <a:r>
              <a:rPr lang="en-US" sz="3200">
                <a:latin typeface="+mj-lt"/>
              </a:rPr>
              <a:t>Boosts career opportunities.</a:t>
            </a:r>
            <a:endParaRPr lang="pl-PL">
              <a:latin typeface="+mj-lt"/>
            </a:endParaRPr>
          </a:p>
        </p:txBody>
      </p:sp>
      <p:pic>
        <p:nvPicPr>
          <p:cNvPr id="5" name="Picture 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715374" y="2514599"/>
            <a:ext cx="3152776" cy="3152776"/>
          </a:xfrm>
          <a:prstGeom prst="rect">
            <a:avLst/>
          </a:prstGeom>
        </p:spPr>
      </p:pic>
    </p:spTree>
    <p:extLst>
      <p:ext uri="{BB962C8B-B14F-4D97-AF65-F5344CB8AC3E}">
        <p14:creationId xmlns:p14="http://schemas.microsoft.com/office/powerpoint/2010/main" val="15620731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8"/>
            <a:ext cx="10515600" cy="1043261"/>
          </a:xfrm>
        </p:spPr>
        <p:txBody>
          <a:bodyPr>
            <a:normAutofit/>
          </a:bodyPr>
          <a:lstStyle/>
          <a:p>
            <a:pPr algn="ctr"/>
            <a:r>
              <a:rPr lang="en-US" b="1" smtClean="0"/>
              <a:t>Challenges </a:t>
            </a:r>
            <a:r>
              <a:rPr lang="en-US" b="1"/>
              <a:t>and Solutions</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525518" y="1408386"/>
            <a:ext cx="7361182" cy="5263347"/>
          </a:xfrm>
        </p:spPr>
        <p:txBody>
          <a:bodyPr>
            <a:normAutofit fontScale="92500" lnSpcReduction="10000"/>
          </a:bodyPr>
          <a:lstStyle/>
          <a:p>
            <a:pPr lvl="0" algn="just"/>
            <a:r>
              <a:rPr lang="en-US" sz="4000">
                <a:latin typeface="+mj-lt"/>
              </a:rPr>
              <a:t>Challenges in Lifelong Learning</a:t>
            </a:r>
          </a:p>
          <a:p>
            <a:pPr lvl="1" algn="just"/>
            <a:r>
              <a:rPr lang="en-US" sz="3600" smtClean="0">
                <a:latin typeface="+mj-lt"/>
              </a:rPr>
              <a:t>Motivational </a:t>
            </a:r>
            <a:r>
              <a:rPr lang="en-US" sz="3600">
                <a:latin typeface="+mj-lt"/>
              </a:rPr>
              <a:t>gaps</a:t>
            </a:r>
          </a:p>
          <a:p>
            <a:pPr lvl="1" algn="just"/>
            <a:r>
              <a:rPr lang="en-US" sz="3600">
                <a:latin typeface="+mj-lt"/>
              </a:rPr>
              <a:t>Time constraints</a:t>
            </a:r>
          </a:p>
          <a:p>
            <a:pPr lvl="1" algn="just"/>
            <a:r>
              <a:rPr lang="en-US" sz="3600">
                <a:latin typeface="+mj-lt"/>
              </a:rPr>
              <a:t>Technological barriers</a:t>
            </a:r>
          </a:p>
          <a:p>
            <a:pPr lvl="1" algn="just"/>
            <a:r>
              <a:rPr lang="en-US" sz="3600">
                <a:latin typeface="+mj-lt"/>
              </a:rPr>
              <a:t>Limited resource access</a:t>
            </a:r>
          </a:p>
          <a:p>
            <a:pPr lvl="0" algn="just"/>
            <a:r>
              <a:rPr lang="en-US" sz="4000">
                <a:latin typeface="+mj-lt"/>
              </a:rPr>
              <a:t>Solutions and Best Practices</a:t>
            </a:r>
          </a:p>
          <a:p>
            <a:pPr lvl="1" algn="just"/>
            <a:r>
              <a:rPr lang="en-US" sz="3600" smtClean="0">
                <a:latin typeface="+mj-lt"/>
              </a:rPr>
              <a:t>Flexible </a:t>
            </a:r>
            <a:r>
              <a:rPr lang="en-US" sz="3600">
                <a:latin typeface="+mj-lt"/>
              </a:rPr>
              <a:t>learning platforms</a:t>
            </a:r>
          </a:p>
          <a:p>
            <a:pPr lvl="1" algn="just"/>
            <a:r>
              <a:rPr lang="en-US" sz="3600">
                <a:latin typeface="+mj-lt"/>
              </a:rPr>
              <a:t>Personalized learning paths</a:t>
            </a:r>
          </a:p>
          <a:p>
            <a:pPr lvl="1" algn="just"/>
            <a:r>
              <a:rPr lang="en-US" sz="3600">
                <a:latin typeface="+mj-lt"/>
              </a:rPr>
              <a:t>Community support systems</a:t>
            </a:r>
          </a:p>
          <a:p>
            <a:pPr lvl="1" algn="just"/>
            <a:r>
              <a:rPr lang="en-US" sz="3600">
                <a:latin typeface="+mj-lt"/>
              </a:rPr>
              <a:t>Enhanced technological accessibility</a:t>
            </a:r>
            <a:endParaRPr lang="pl-PL">
              <a:latin typeface="+mj-lt"/>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6700" y="2143125"/>
            <a:ext cx="2952750" cy="2952750"/>
          </a:xfrm>
          <a:prstGeom prst="rect">
            <a:avLst/>
          </a:prstGeom>
        </p:spPr>
      </p:pic>
    </p:spTree>
    <p:extLst>
      <p:ext uri="{BB962C8B-B14F-4D97-AF65-F5344CB8AC3E}">
        <p14:creationId xmlns:p14="http://schemas.microsoft.com/office/powerpoint/2010/main" val="6066632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8"/>
            <a:ext cx="10515600" cy="1043261"/>
          </a:xfrm>
        </p:spPr>
        <p:txBody>
          <a:bodyPr>
            <a:normAutofit/>
          </a:bodyPr>
          <a:lstStyle/>
          <a:p>
            <a:pPr algn="ctr"/>
            <a:r>
              <a:rPr lang="en-US" b="1" smtClean="0"/>
              <a:t>Future </a:t>
            </a:r>
            <a:r>
              <a:rPr lang="en-US" b="1"/>
              <a:t>of Lifelong Learning</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515991" y="1085851"/>
            <a:ext cx="7275459" cy="5557308"/>
          </a:xfrm>
        </p:spPr>
        <p:txBody>
          <a:bodyPr>
            <a:noAutofit/>
          </a:bodyPr>
          <a:lstStyle/>
          <a:p>
            <a:pPr lvl="0" algn="just"/>
            <a:r>
              <a:rPr lang="en-US" sz="3200">
                <a:latin typeface="+mj-lt"/>
              </a:rPr>
              <a:t>Advanced Technology Integration: AI, VR enhancing learning experiences.</a:t>
            </a:r>
          </a:p>
          <a:p>
            <a:pPr lvl="0" algn="just"/>
            <a:r>
              <a:rPr lang="en-US" sz="3200">
                <a:latin typeface="+mj-lt"/>
              </a:rPr>
              <a:t>Accessibility and Diversity: Making education universal and inclusive.</a:t>
            </a:r>
          </a:p>
          <a:p>
            <a:pPr lvl="0" algn="just"/>
            <a:r>
              <a:rPr lang="en-US" sz="3200">
                <a:latin typeface="+mj-lt"/>
              </a:rPr>
              <a:t>Personalized Learning: Customized education for individual goals.</a:t>
            </a:r>
          </a:p>
          <a:p>
            <a:pPr lvl="0" algn="just"/>
            <a:r>
              <a:rPr lang="en-US" sz="3200">
                <a:latin typeface="+mj-lt"/>
              </a:rPr>
              <a:t>Global </a:t>
            </a:r>
            <a:r>
              <a:rPr lang="en-US" sz="3200" smtClean="0">
                <a:latin typeface="+mj-lt"/>
              </a:rPr>
              <a:t>Collaboration</a:t>
            </a:r>
            <a:endParaRPr lang="hr-HR" sz="3200" smtClean="0">
              <a:latin typeface="+mj-lt"/>
            </a:endParaRPr>
          </a:p>
          <a:p>
            <a:pPr lvl="0" algn="just"/>
            <a:r>
              <a:rPr lang="en-US" sz="3200" smtClean="0">
                <a:latin typeface="+mj-lt"/>
              </a:rPr>
              <a:t>Adaptability </a:t>
            </a:r>
            <a:r>
              <a:rPr lang="en-US" sz="3200">
                <a:latin typeface="+mj-lt"/>
              </a:rPr>
              <a:t>to </a:t>
            </a:r>
            <a:r>
              <a:rPr lang="hr-HR" sz="3200" smtClean="0">
                <a:latin typeface="+mj-lt"/>
              </a:rPr>
              <a:t>Job </a:t>
            </a:r>
            <a:r>
              <a:rPr lang="en-US" sz="3200" smtClean="0">
                <a:latin typeface="+mj-lt"/>
              </a:rPr>
              <a:t>Market Needs</a:t>
            </a:r>
            <a:endParaRPr lang="hr-HR" sz="3200" smtClean="0">
              <a:latin typeface="+mj-lt"/>
            </a:endParaRPr>
          </a:p>
          <a:p>
            <a:pPr lvl="0" algn="just"/>
            <a:r>
              <a:rPr lang="en-US" sz="3200" smtClean="0">
                <a:latin typeface="+mj-lt"/>
              </a:rPr>
              <a:t>Supportive </a:t>
            </a:r>
            <a:r>
              <a:rPr lang="en-US" sz="3200">
                <a:latin typeface="+mj-lt"/>
              </a:rPr>
              <a:t>Policy </a:t>
            </a:r>
            <a:r>
              <a:rPr lang="en-US" sz="3200" smtClean="0">
                <a:latin typeface="+mj-lt"/>
              </a:rPr>
              <a:t>Evolution</a:t>
            </a:r>
            <a:endParaRPr lang="hr-HR" sz="3200" smtClean="0">
              <a:latin typeface="+mj-lt"/>
            </a:endParaRPr>
          </a:p>
          <a:p>
            <a:pPr lvl="0" algn="just"/>
            <a:r>
              <a:rPr lang="en-US" sz="3200" smtClean="0">
                <a:latin typeface="+mj-lt"/>
              </a:rPr>
              <a:t>Addressing </a:t>
            </a:r>
            <a:r>
              <a:rPr lang="en-US" sz="3200">
                <a:latin typeface="+mj-lt"/>
              </a:rPr>
              <a:t>digital literacy and future adaptations.</a:t>
            </a:r>
            <a:endParaRPr lang="pl-PL" sz="2400">
              <a:latin typeface="+mj-lt"/>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67700" y="2028825"/>
            <a:ext cx="3448050" cy="3448050"/>
          </a:xfrm>
          <a:prstGeom prst="rect">
            <a:avLst/>
          </a:prstGeom>
        </p:spPr>
      </p:pic>
    </p:spTree>
    <p:extLst>
      <p:ext uri="{BB962C8B-B14F-4D97-AF65-F5344CB8AC3E}">
        <p14:creationId xmlns:p14="http://schemas.microsoft.com/office/powerpoint/2010/main" val="19556697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8"/>
            <a:ext cx="10515600" cy="1043261"/>
          </a:xfrm>
        </p:spPr>
        <p:txBody>
          <a:bodyPr/>
          <a:lstStyle/>
          <a:p>
            <a:pPr algn="ctr"/>
            <a:r>
              <a:rPr lang="en-US" b="1"/>
              <a:t>Conclusion and Call to Action</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228600" y="1187670"/>
            <a:ext cx="8220075" cy="5484064"/>
          </a:xfrm>
        </p:spPr>
        <p:txBody>
          <a:bodyPr>
            <a:normAutofit fontScale="85000" lnSpcReduction="20000"/>
          </a:bodyPr>
          <a:lstStyle/>
          <a:p>
            <a:pPr lvl="0" algn="just"/>
            <a:r>
              <a:rPr lang="en-US" sz="3600">
                <a:latin typeface="+mj-lt"/>
              </a:rPr>
              <a:t>Embrace Lifelong Learning: Continuously pursue personal and professional growth through self-initiated education.</a:t>
            </a:r>
          </a:p>
          <a:p>
            <a:pPr lvl="0" algn="just"/>
            <a:r>
              <a:rPr lang="en-US" sz="3600" smtClean="0">
                <a:latin typeface="+mj-lt"/>
              </a:rPr>
              <a:t>Leverage </a:t>
            </a:r>
            <a:r>
              <a:rPr lang="en-US" sz="3600">
                <a:latin typeface="+mj-lt"/>
              </a:rPr>
              <a:t>Distance Learning: Utilize flexible and innovative distance learning technologies to accommodate your unique learning style and </a:t>
            </a:r>
            <a:r>
              <a:rPr lang="en-US" sz="3600" smtClean="0">
                <a:latin typeface="+mj-lt"/>
              </a:rPr>
              <a:t>schedule</a:t>
            </a:r>
            <a:r>
              <a:rPr lang="en-US" sz="3600">
                <a:latin typeface="+mj-lt"/>
              </a:rPr>
              <a:t>.</a:t>
            </a:r>
          </a:p>
          <a:p>
            <a:pPr lvl="0" algn="just"/>
            <a:r>
              <a:rPr lang="en-US" sz="3600" smtClean="0">
                <a:latin typeface="+mj-lt"/>
              </a:rPr>
              <a:t>Overcome </a:t>
            </a:r>
            <a:r>
              <a:rPr lang="en-US" sz="3600">
                <a:latin typeface="+mj-lt"/>
              </a:rPr>
              <a:t>Challenges with Technology: Use advanced tools like AI and VR to enhance learning experiences and tackle accessibility issues.</a:t>
            </a:r>
          </a:p>
          <a:p>
            <a:pPr lvl="0" algn="just"/>
            <a:r>
              <a:rPr lang="en-US" sz="3600" smtClean="0">
                <a:latin typeface="+mj-lt"/>
              </a:rPr>
              <a:t>Commit </a:t>
            </a:r>
            <a:r>
              <a:rPr lang="en-US" sz="3600">
                <a:latin typeface="+mj-lt"/>
              </a:rPr>
              <a:t>to Continuous Improvement: Cultivate a growth mindset, embracing new knowledge and skills to stay adaptable in a rapidly changing world.</a:t>
            </a:r>
            <a:endParaRPr lang="pl-PL" sz="2800">
              <a:latin typeface="+mj-lt"/>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05875" y="2257424"/>
            <a:ext cx="2943225" cy="2943225"/>
          </a:xfrm>
          <a:prstGeom prst="rect">
            <a:avLst/>
          </a:prstGeom>
        </p:spPr>
      </p:pic>
    </p:spTree>
    <p:extLst>
      <p:ext uri="{BB962C8B-B14F-4D97-AF65-F5344CB8AC3E}">
        <p14:creationId xmlns:p14="http://schemas.microsoft.com/office/powerpoint/2010/main" val="123594492"/>
      </p:ext>
    </p:extLst>
  </p:cSld>
  <p:clrMapOvr>
    <a:masterClrMapping/>
  </p:clrMapOvr>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sustava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3FAFC4393578E54EA6D196651228CF09" ma:contentTypeVersion="18" ma:contentTypeDescription="Stvaranje novog dokumenta." ma:contentTypeScope="" ma:versionID="c136ec4f49537dd65bc8dbd6cc87e271">
  <xsd:schema xmlns:xsd="http://www.w3.org/2001/XMLSchema" xmlns:xs="http://www.w3.org/2001/XMLSchema" xmlns:p="http://schemas.microsoft.com/office/2006/metadata/properties" xmlns:ns2="9ddf7ba3-e48b-4174-a29c-2a175c523237" xmlns:ns3="b2bf4f87-cb72-4e57-ad38-3955b64ca675" targetNamespace="http://schemas.microsoft.com/office/2006/metadata/properties" ma:root="true" ma:fieldsID="885a168c36a5d9d773bf0cef3a4babe7" ns2:_="" ns3:_="">
    <xsd:import namespace="9ddf7ba3-e48b-4174-a29c-2a175c523237"/>
    <xsd:import namespace="b2bf4f87-cb72-4e57-ad38-3955b64ca675"/>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2:MediaLengthInSeconds" minOccurs="0"/>
                <xsd:element ref="ns3:TaxCatchAll" minOccurs="0"/>
                <xsd:element ref="ns2:lcf76f155ced4ddcb4097134ff3c332f"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ddf7ba3-e48b-4174-a29c-2a175c5232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Oznake slika" ma:readOnly="false" ma:fieldId="{5cf76f15-5ced-4ddc-b409-7134ff3c332f}" ma:taxonomyMulti="true" ma:sspId="c9c0af0c-00b2-4b9d-ac19-30cd42724e8d" ma:termSetId="09814cd3-568e-fe90-9814-8d621ff8fb84" ma:anchorId="fba54fb3-c3e1-fe81-a776-ca4b69148c4d" ma:open="true" ma:isKeyword="false">
      <xsd:complexType>
        <xsd:sequence>
          <xsd:element ref="pc:Terms" minOccurs="0" maxOccurs="1"/>
        </xsd:sequence>
      </xsd:complexType>
    </xsd:element>
    <xsd:element name="MediaServiceLocation" ma:index="21" nillable="true" ma:displayName="Location" ma:indexed="true" ma:internalName="MediaServiceLocation" ma:readOnly="true">
      <xsd:simpleType>
        <xsd:restriction base="dms:Text"/>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2bf4f87-cb72-4e57-ad38-3955b64ca675"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3273846d-743d-4c83-89dc-8271a4c400d8}" ma:internalName="TaxCatchAll" ma:showField="CatchAllData" ma:web="b2bf4f87-cb72-4e57-ad38-3955b64ca67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Vrsta sadržaja"/>
        <xsd:element ref="dc:title" minOccurs="0" maxOccurs="1" ma:index="4" ma:displayName="Naslov"/>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b2bf4f87-cb72-4e57-ad38-3955b64ca675" xsi:nil="true"/>
    <lcf76f155ced4ddcb4097134ff3c332f xmlns="9ddf7ba3-e48b-4174-a29c-2a175c523237">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7F60DE6-E04B-48DB-88C4-D8EB830686C8}"/>
</file>

<file path=customXml/itemProps2.xml><?xml version="1.0" encoding="utf-8"?>
<ds:datastoreItem xmlns:ds="http://schemas.openxmlformats.org/officeDocument/2006/customXml" ds:itemID="{E3571E05-42F9-432B-A062-0970F6412D8E}">
  <ds:schemaRefs>
    <ds:schemaRef ds:uri="http://purl.org/dc/dcmitype/"/>
    <ds:schemaRef ds:uri="http://schemas.microsoft.com/office/2006/documentManagement/types"/>
    <ds:schemaRef ds:uri="http://www.w3.org/XML/1998/namespace"/>
    <ds:schemaRef ds:uri="http://purl.org/dc/terms/"/>
    <ds:schemaRef ds:uri="http://purl.org/dc/elements/1.1/"/>
    <ds:schemaRef ds:uri="http://schemas.microsoft.com/office/infopath/2007/PartnerControls"/>
    <ds:schemaRef ds:uri="http://schemas.openxmlformats.org/package/2006/metadata/core-properties"/>
    <ds:schemaRef ds:uri="9ddf7ba3-e48b-4174-a29c-2a175c523237"/>
    <ds:schemaRef ds:uri="http://schemas.microsoft.com/office/2006/metadata/properties"/>
  </ds:schemaRefs>
</ds:datastoreItem>
</file>

<file path=customXml/itemProps3.xml><?xml version="1.0" encoding="utf-8"?>
<ds:datastoreItem xmlns:ds="http://schemas.openxmlformats.org/officeDocument/2006/customXml" ds:itemID="{648B904F-A7DC-4700-B550-EC2015A964C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3958</TotalTime>
  <Words>1241</Words>
  <Application>Microsoft Office PowerPoint</Application>
  <PresentationFormat>Widescreen</PresentationFormat>
  <Paragraphs>83</Paragraphs>
  <Slides>11</Slides>
  <Notes>10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Calibri</vt:lpstr>
      <vt:lpstr>Calibri Light</vt:lpstr>
      <vt:lpstr>Motyw pakietu Office</vt:lpstr>
      <vt:lpstr>O5 - Increasing the inclusivity and openness of higher education  6- Promoting Lifelong Learning</vt:lpstr>
      <vt:lpstr>Introduction</vt:lpstr>
      <vt:lpstr>Introduction to Lifelong Learning</vt:lpstr>
      <vt:lpstr>The Role of Distance Learning</vt:lpstr>
      <vt:lpstr>Encouraging Lifelong Learning</vt:lpstr>
      <vt:lpstr>Case Studies: Successful Programs</vt:lpstr>
      <vt:lpstr>Challenges and Solutions</vt:lpstr>
      <vt:lpstr>Future of Lifelong Learning</vt:lpstr>
      <vt:lpstr>Conclusion and Call to Action</vt:lpstr>
      <vt:lpstr>Study and review the following resources</vt:lpstr>
      <vt:lpstr>Study and review the following resources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of the webinar.</dc:title>
  <dc:creator>Grzegorz Zwoliński I25</dc:creator>
  <cp:lastModifiedBy>frane</cp:lastModifiedBy>
  <cp:revision>291</cp:revision>
  <dcterms:created xsi:type="dcterms:W3CDTF">2021-12-08T08:56:03Z</dcterms:created>
  <dcterms:modified xsi:type="dcterms:W3CDTF">2023-11-22T18:14:10Z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0x0101003FAFC4393578E54EA6D196651228CF09</vt:lpwstr>
  </property>
</Properties>
</file>