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56" r:id="rId5"/>
    <p:sldId id="257" r:id="rId6"/>
    <p:sldId id="258" r:id="rId7"/>
    <p:sldId id="278" r:id="rId8"/>
    <p:sldId id="279" r:id="rId9"/>
    <p:sldId id="280" r:id="rId10"/>
    <p:sldId id="281" r:id="rId11"/>
    <p:sldId id="282" r:id="rId12"/>
    <p:sldId id="283" r:id="rId13"/>
    <p:sldId id="284" r:id="rId14"/>
    <p:sldId id="285" r:id="rId15"/>
    <p:sldId id="277" r:id="rId16"/>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2135" autoAdjust="0"/>
  </p:normalViewPr>
  <p:slideViewPr>
    <p:cSldViewPr snapToGrid="0">
      <p:cViewPr varScale="1">
        <p:scale>
          <a:sx n="100" d="100"/>
          <a:sy n="100" d="100"/>
        </p:scale>
        <p:origin x="91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066BBB-4A2A-497B-8D6E-78F28B3C4025}" type="datetimeFigureOut">
              <a:rPr lang="hr-HR" smtClean="0"/>
              <a:t>28.11.2023.</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1F7B0-4ED8-4155-8F88-4515C773BDA4}" type="slidenum">
              <a:rPr lang="hr-HR" smtClean="0"/>
              <a:t>‹#›</a:t>
            </a:fld>
            <a:endParaRPr lang="hr-HR"/>
          </a:p>
        </p:txBody>
      </p:sp>
    </p:spTree>
    <p:extLst>
      <p:ext uri="{BB962C8B-B14F-4D97-AF65-F5344CB8AC3E}">
        <p14:creationId xmlns:p14="http://schemas.microsoft.com/office/powerpoint/2010/main" val="2646086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z="1200" kern="1200" smtClean="0">
                <a:solidFill>
                  <a:schemeClr val="tx1"/>
                </a:solidFill>
                <a:effectLst/>
                <a:latin typeface="+mn-lt"/>
                <a:ea typeface="+mn-ea"/>
                <a:cs typeface="+mn-cs"/>
              </a:rPr>
              <a:t>Welcome to our webinar series about increasing the inclusivity and openness of higher education. This series has been developed as part of the Erasmus+ project 'CodeIn,' short for 'Cloud cOmputing for Digital Education INnovation.' Through this initiative, we aim to delve into the exciting world of cloud computing and its transformative impact on education. We will cover six diverse and </a:t>
            </a:r>
            <a:r>
              <a:rPr lang="hr-HR" sz="1200" kern="1200" smtClean="0">
                <a:solidFill>
                  <a:schemeClr val="tx1"/>
                </a:solidFill>
                <a:effectLst/>
                <a:latin typeface="+mn-lt"/>
                <a:ea typeface="+mn-ea"/>
                <a:cs typeface="+mn-cs"/>
              </a:rPr>
              <a:t>interesting </a:t>
            </a:r>
            <a:r>
              <a:rPr lang="en-US" sz="1200" kern="1200" smtClean="0">
                <a:solidFill>
                  <a:schemeClr val="tx1"/>
                </a:solidFill>
                <a:effectLst/>
                <a:latin typeface="+mn-lt"/>
                <a:ea typeface="+mn-ea"/>
                <a:cs typeface="+mn-cs"/>
              </a:rPr>
              <a:t> topics in our journey through this series. Engage with us, learn from the shared experiences, and be part of the conversation that shapes the future of education in the digital age.</a:t>
            </a:r>
            <a:endParaRPr lang="hr-HR" sz="1200" kern="1200" smtClean="0">
              <a:solidFill>
                <a:schemeClr val="tx1"/>
              </a:solidFill>
              <a:effectLst/>
              <a:latin typeface="+mn-lt"/>
              <a:ea typeface="+mn-ea"/>
              <a:cs typeface="+mn-cs"/>
            </a:endParaRPr>
          </a:p>
          <a:p>
            <a:endParaRPr lang="hr-HR"/>
          </a:p>
        </p:txBody>
      </p:sp>
      <p:sp>
        <p:nvSpPr>
          <p:cNvPr id="4" name="Rezervirano mjesto broja slajda 3"/>
          <p:cNvSpPr>
            <a:spLocks noGrp="1"/>
          </p:cNvSpPr>
          <p:nvPr>
            <p:ph type="sldNum" sz="quarter" idx="10"/>
          </p:nvPr>
        </p:nvSpPr>
        <p:spPr/>
        <p:txBody>
          <a:bodyPr/>
          <a:lstStyle/>
          <a:p>
            <a:fld id="{FAE1F7B0-4ED8-4155-8F88-4515C773BDA4}" type="slidenum">
              <a:rPr lang="hr-HR" smtClean="0"/>
              <a:t>2</a:t>
            </a:fld>
            <a:endParaRPr lang="hr-HR"/>
          </a:p>
        </p:txBody>
      </p:sp>
    </p:spTree>
    <p:extLst>
      <p:ext uri="{BB962C8B-B14F-4D97-AF65-F5344CB8AC3E}">
        <p14:creationId xmlns:p14="http://schemas.microsoft.com/office/powerpoint/2010/main" val="41249110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 conclusion, democratizing education involves a collective effort and strategic action. We have examined key EU initiatives like Erasmus+, the European Higher Education Area, and policy frameworks like the Digital Education Action Plan (2021-2027). These exemplify the EU's commitment to creating an inclusive and accessible educational landscape. We invite you to join this movement and contribute to making education accessible for all.</a:t>
            </a:r>
            <a:r>
              <a:rPr lang="hr-HR" smtClean="0"/>
              <a:t/>
            </a:r>
            <a:br>
              <a:rPr lang="hr-HR" smtClean="0"/>
            </a:br>
            <a:r>
              <a:rPr lang="hr-HR" smtClean="0"/>
              <a:t/>
            </a:r>
            <a:br>
              <a:rPr lang="hr-HR" smtClean="0"/>
            </a:br>
            <a:r>
              <a:rPr lang="hr-HR" smtClean="0"/>
              <a:t>Thank you for attention !</a:t>
            </a:r>
            <a:endParaRPr lang="en-US" smtClean="0"/>
          </a:p>
        </p:txBody>
      </p:sp>
      <p:sp>
        <p:nvSpPr>
          <p:cNvPr id="4" name="Rezervirano mjesto broja slajda 3"/>
          <p:cNvSpPr>
            <a:spLocks noGrp="1"/>
          </p:cNvSpPr>
          <p:nvPr>
            <p:ph type="sldNum" sz="quarter" idx="10"/>
          </p:nvPr>
        </p:nvSpPr>
        <p:spPr/>
        <p:txBody>
          <a:bodyPr/>
          <a:lstStyle/>
          <a:p>
            <a:fld id="{FAE1F7B0-4ED8-4155-8F88-4515C773BDA4}" type="slidenum">
              <a:rPr lang="hr-HR" smtClean="0"/>
              <a:t>11</a:t>
            </a:fld>
            <a:endParaRPr lang="hr-HR"/>
          </a:p>
        </p:txBody>
      </p:sp>
    </p:spTree>
    <p:extLst>
      <p:ext uri="{BB962C8B-B14F-4D97-AF65-F5344CB8AC3E}">
        <p14:creationId xmlns:p14="http://schemas.microsoft.com/office/powerpoint/2010/main" val="976766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sz="1200" kern="1200">
              <a:solidFill>
                <a:schemeClr val="tx1"/>
              </a:solidFill>
              <a:effectLst/>
              <a:latin typeface="+mn-lt"/>
              <a:ea typeface="+mn-ea"/>
              <a:cs typeface="+mn-cs"/>
            </a:endParaRPr>
          </a:p>
        </p:txBody>
      </p:sp>
      <p:sp>
        <p:nvSpPr>
          <p:cNvPr id="4" name="Rezervirano mjesto broja slajda 3"/>
          <p:cNvSpPr>
            <a:spLocks noGrp="1"/>
          </p:cNvSpPr>
          <p:nvPr>
            <p:ph type="sldNum" sz="quarter" idx="10"/>
          </p:nvPr>
        </p:nvSpPr>
        <p:spPr/>
        <p:txBody>
          <a:bodyPr/>
          <a:lstStyle/>
          <a:p>
            <a:fld id="{FAE1F7B0-4ED8-4155-8F88-4515C773BDA4}" type="slidenum">
              <a:rPr lang="hr-HR" smtClean="0"/>
              <a:t>12</a:t>
            </a:fld>
            <a:endParaRPr lang="hr-HR"/>
          </a:p>
        </p:txBody>
      </p:sp>
    </p:spTree>
    <p:extLst>
      <p:ext uri="{BB962C8B-B14F-4D97-AF65-F5344CB8AC3E}">
        <p14:creationId xmlns:p14="http://schemas.microsoft.com/office/powerpoint/2010/main" val="1718706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Education inequality remains a global challenge. Factors such as geographical location, socio-economic status, and physical abilities often determine access to learning. According to the data on educational inequalities collected by UNESCO, multiple indicators could be analyzed globally. Two particularly interesting indicators stand out for the EU.</a:t>
            </a:r>
          </a:p>
          <a:p>
            <a:endParaRPr lang="hr-HR" smtClean="0"/>
          </a:p>
          <a:p>
            <a:r>
              <a:rPr lang="en-US" smtClean="0"/>
              <a:t>Science Literacy Among Adolescents: Across the EU, students from wealthier backgrounds tend to score better results in science assessments. This trend is consistent in countries with available data, showing a clear link between a student's economic background and their performance in science.</a:t>
            </a:r>
          </a:p>
          <a:p>
            <a:endParaRPr lang="hr-HR" smtClean="0"/>
          </a:p>
          <a:p>
            <a:r>
              <a:rPr lang="en-US" smtClean="0"/>
              <a:t>Access to Higher Education: There is a noticeable difference in higher education access between urban and rural areas. Young people from urban areas are more likely to spend 2 to 4 years in higher education than those from rural areas.</a:t>
            </a:r>
          </a:p>
          <a:p>
            <a:endParaRPr lang="hr-HR" smtClean="0"/>
          </a:p>
          <a:p>
            <a:r>
              <a:rPr lang="en-US" smtClean="0"/>
              <a:t>These insights highlight two significant issues in the EU's education system: the influence of economic status on academic success, particularly in science, and the urban-rural divide in higher education access. Addressing these challenges is crucial for ensuring all students' fair and equal educational opportunities.</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3</a:t>
            </a:fld>
            <a:endParaRPr lang="hr-HR"/>
          </a:p>
        </p:txBody>
      </p:sp>
    </p:spTree>
    <p:extLst>
      <p:ext uri="{BB962C8B-B14F-4D97-AF65-F5344CB8AC3E}">
        <p14:creationId xmlns:p14="http://schemas.microsoft.com/office/powerpoint/2010/main" val="34780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The European Union, through initiatives like Erasmus+, plays a pivotal role in promoting educational equality. Erasmus+ not only enhances accessibility but also encourages cultural exchange and academic prowess across Europe. Alongside Erasmus+, the EU's various policies and the European Higher Education Area (EHEA) aim to standardize education and provide equal opportunities for all.</a:t>
            </a:r>
          </a:p>
          <a:p>
            <a:endParaRPr lang="hr-HR" smtClean="0"/>
          </a:p>
          <a:p>
            <a:r>
              <a:rPr lang="en-US" smtClean="0"/>
              <a:t>Furthermore, the EU's emphasis on digital education, as seen in the Digital Education Action Plan (2021-2027), reflects its commitment to an inclusive and progressive educational landscape. This approach ensures that advancements in digital learning are accessible to everyone, aligning with the EU's broader goals of fostering an innovative and interconnected education system.</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4</a:t>
            </a:fld>
            <a:endParaRPr lang="hr-HR"/>
          </a:p>
        </p:txBody>
      </p:sp>
    </p:spTree>
    <p:extLst>
      <p:ext uri="{BB962C8B-B14F-4D97-AF65-F5344CB8AC3E}">
        <p14:creationId xmlns:p14="http://schemas.microsoft.com/office/powerpoint/2010/main" val="102942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Geographical barriers have long been a significant obstacle to educational equality. However, recent advancements in technology and infrastructure are changing the landscape. With the advent of satellite internet and other digital technologies, remote and rural areas now access educational opportunities that were once beyond reach.</a:t>
            </a:r>
          </a:p>
          <a:p>
            <a:endParaRPr lang="hr-HR" smtClean="0"/>
          </a:p>
          <a:p>
            <a:r>
              <a:rPr lang="en-US" smtClean="0"/>
              <a:t>A striking example is the European Commission's Rural Connectivity Initiative to improve internet connectivity in rural areas, which is pivotal in facilitating remote learning. Additionally, programs like the European Union's Digital Education Action Plan (2021-2027) emphasize the importance of digital skills and infrastructure in bridging the geographical divide.</a:t>
            </a:r>
          </a:p>
          <a:p>
            <a:endParaRPr lang="hr-HR" smtClean="0"/>
          </a:p>
          <a:p>
            <a:r>
              <a:rPr lang="en-US" smtClean="0"/>
              <a:t>The transformation is evident in the increasing number of students in remote areas participating in online courses and utilizing digital resources. This enhances their learning experience and ensures they are not left behind in the rapidly evolving educational landscape.</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5</a:t>
            </a:fld>
            <a:endParaRPr lang="hr-HR"/>
          </a:p>
        </p:txBody>
      </p:sp>
    </p:spTree>
    <p:extLst>
      <p:ext uri="{BB962C8B-B14F-4D97-AF65-F5344CB8AC3E}">
        <p14:creationId xmlns:p14="http://schemas.microsoft.com/office/powerpoint/2010/main" val="2499079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Socio-economic barriers significantly hinder access to quality education. Addressing this, the European Union has implemented various scholarship and funding programs. Notably, the Erasmus+ program provides opportunities for students from diverse socio-economic backgrounds, enabling them to study in different EU countries. </a:t>
            </a:r>
            <a:endParaRPr lang="hr-HR" smtClean="0"/>
          </a:p>
          <a:p>
            <a:endParaRPr lang="hr-HR" smtClean="0"/>
          </a:p>
          <a:p>
            <a:r>
              <a:rPr lang="en-US" smtClean="0"/>
              <a:t>National scholarship schemes like Germany's DAAD and France's Eiffel Excellence Scholarship Program offer substantial support. These efforts align with the European Pillar of Social Rights, emphasizing the right to inclusive education and lifelong learning. This segment explores how these initiatives contribute to leveling the educational playing field across the EU.</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6</a:t>
            </a:fld>
            <a:endParaRPr lang="hr-HR"/>
          </a:p>
        </p:txBody>
      </p:sp>
    </p:spTree>
    <p:extLst>
      <p:ext uri="{BB962C8B-B14F-4D97-AF65-F5344CB8AC3E}">
        <p14:creationId xmlns:p14="http://schemas.microsoft.com/office/powerpoint/2010/main" val="3808925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Inclusive education is a fundamental right, and the EU has proactively ensured accessibility for all abilities. Initiatives like the European Accessibility Act and the EU Disability Strategy 2010-2020 demonstrate a solid commitment to this cause. These policies aim to create inclusive environments in educational institutions, accommodating diverse learning needs and physical abilities.</a:t>
            </a:r>
          </a:p>
          <a:p>
            <a:endParaRPr lang="hr-HR" smtClean="0"/>
          </a:p>
          <a:p>
            <a:r>
              <a:rPr lang="en-US" smtClean="0"/>
              <a:t>For instance, the European Agency for Special Needs and Inclusive Education works towards enhancing educational experiences for children with special needs. Their focus on teacher training, resource allocation, and research has been pivotal in shaping inclusive educational practices across EU member states.</a:t>
            </a:r>
          </a:p>
          <a:p>
            <a:endParaRPr lang="hr-HR" smtClean="0"/>
          </a:p>
          <a:p>
            <a:r>
              <a:rPr lang="en-US" smtClean="0"/>
              <a:t>Furthermore, advancements in technology have played a significant role. From specialized software and Braille keyboards to adaptive learning platforms, technology has opened new doors for learners with disabilities, ensuring that education is accessible to everyone.</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7</a:t>
            </a:fld>
            <a:endParaRPr lang="hr-HR"/>
          </a:p>
        </p:txBody>
      </p:sp>
    </p:spTree>
    <p:extLst>
      <p:ext uri="{BB962C8B-B14F-4D97-AF65-F5344CB8AC3E}">
        <p14:creationId xmlns:p14="http://schemas.microsoft.com/office/powerpoint/2010/main" val="2264442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In education, technology stands as a potent equalizer, breaking down traditional barriers and opening new avenues for learning. E-learning platforms have revolutionized education delivery, offering flexibility and a personalized learning experience. Notably, initiatives like the European Commission's Digital Education Action Plan (2021-2027) emphasize the critical role of technology in enhancing learning outcomes. </a:t>
            </a:r>
            <a:endParaRPr lang="hr-HR" smtClean="0"/>
          </a:p>
          <a:p>
            <a:endParaRPr lang="hr-HR" smtClean="0"/>
          </a:p>
          <a:p>
            <a:r>
              <a:rPr lang="en-US" smtClean="0"/>
              <a:t>Open educational resources, such as the European Schoolnet, provide abundant, freely accessible materials, ensuring that quality education is not a privilege but a right available to all. This segment delves into the transformative power of technology in democratizing education, showcasing how digital tools and platforms are instrumental in creating a more inclusive and accessible learning environment.</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8</a:t>
            </a:fld>
            <a:endParaRPr lang="hr-HR"/>
          </a:p>
        </p:txBody>
      </p:sp>
    </p:spTree>
    <p:extLst>
      <p:ext uri="{BB962C8B-B14F-4D97-AF65-F5344CB8AC3E}">
        <p14:creationId xmlns:p14="http://schemas.microsoft.com/office/powerpoint/2010/main" val="75559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en-US" smtClean="0"/>
              <a:t>Effective policymaking is crucial in shaping the educational landscape. The European Union has proactively formulated and implemented policies that foster a more equitable and accessible education system. </a:t>
            </a:r>
            <a:endParaRPr lang="hr-HR" smtClean="0"/>
          </a:p>
          <a:p>
            <a:endParaRPr lang="hr-HR" smtClean="0"/>
          </a:p>
          <a:p>
            <a:r>
              <a:rPr lang="en-US" smtClean="0"/>
              <a:t>The European Commission's Communication on 'Achieving the European Education Area by 2025' and the Digital Education Action Plan (2021-2027), exemplify the EU's dedication to modernizing education. </a:t>
            </a:r>
            <a:endParaRPr lang="hr-HR" smtClean="0"/>
          </a:p>
          <a:p>
            <a:endParaRPr lang="hr-HR" smtClean="0"/>
          </a:p>
          <a:p>
            <a:r>
              <a:rPr lang="en-US" smtClean="0"/>
              <a:t>These policies focus on inclusive education, digital literacy, and lifelong learning, ensuring everyone can benefit from high-quality education. </a:t>
            </a:r>
          </a:p>
        </p:txBody>
      </p:sp>
      <p:sp>
        <p:nvSpPr>
          <p:cNvPr id="4" name="Rezervirano mjesto broja slajda 3"/>
          <p:cNvSpPr>
            <a:spLocks noGrp="1"/>
          </p:cNvSpPr>
          <p:nvPr>
            <p:ph type="sldNum" sz="quarter" idx="10"/>
          </p:nvPr>
        </p:nvSpPr>
        <p:spPr/>
        <p:txBody>
          <a:bodyPr/>
          <a:lstStyle/>
          <a:p>
            <a:fld id="{FAE1F7B0-4ED8-4155-8F88-4515C773BDA4}" type="slidenum">
              <a:rPr lang="hr-HR" smtClean="0"/>
              <a:t>9</a:t>
            </a:fld>
            <a:endParaRPr lang="hr-HR"/>
          </a:p>
        </p:txBody>
      </p:sp>
    </p:spTree>
    <p:extLst>
      <p:ext uri="{BB962C8B-B14F-4D97-AF65-F5344CB8AC3E}">
        <p14:creationId xmlns:p14="http://schemas.microsoft.com/office/powerpoint/2010/main" val="1241691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kern="1200" smtClean="0">
                <a:solidFill>
                  <a:schemeClr val="tx1"/>
                </a:solidFill>
                <a:effectLst/>
                <a:latin typeface="+mn-lt"/>
                <a:ea typeface="+mn-ea"/>
                <a:cs typeface="+mn-cs"/>
              </a:rPr>
              <a:t>Current strategies have focused on fostering collaborative efforts through active community engagement and strategic public-private partnerships. Key initiatives like the EU's New Skills Agenda and the Youth Guarantee scheme are instrumental in this endeavor, emphasizing digital literacy as outlined in the Digital Education Action Plan. We are also deeply committed to local involvement, organizing workshops and community meetings to ensure grassroots participation. Our ultimate goal is to enhance education by implementing practical, inclusive strategies that benefit learners at all levels.</a:t>
            </a:r>
          </a:p>
          <a:p>
            <a:endParaRPr lang="en-US" smtClean="0"/>
          </a:p>
        </p:txBody>
      </p:sp>
      <p:sp>
        <p:nvSpPr>
          <p:cNvPr id="4" name="Rezervirano mjesto broja slajda 3"/>
          <p:cNvSpPr>
            <a:spLocks noGrp="1"/>
          </p:cNvSpPr>
          <p:nvPr>
            <p:ph type="sldNum" sz="quarter" idx="10"/>
          </p:nvPr>
        </p:nvSpPr>
        <p:spPr/>
        <p:txBody>
          <a:bodyPr/>
          <a:lstStyle/>
          <a:p>
            <a:fld id="{FAE1F7B0-4ED8-4155-8F88-4515C773BDA4}" type="slidenum">
              <a:rPr lang="hr-HR" smtClean="0"/>
              <a:t>10</a:t>
            </a:fld>
            <a:endParaRPr lang="hr-HR"/>
          </a:p>
        </p:txBody>
      </p:sp>
    </p:spTree>
    <p:extLst>
      <p:ext uri="{BB962C8B-B14F-4D97-AF65-F5344CB8AC3E}">
        <p14:creationId xmlns:p14="http://schemas.microsoft.com/office/powerpoint/2010/main" val="1365822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3E04E41-BFA8-4551-94CF-FF0786B6A95C}"/>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38F1C0F8-20A9-4D6A-942D-AAA84F0D95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E9C00BB3-AFA5-4F08-AE28-27DE61B4719A}"/>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240F8208-00C0-4B82-93B4-D03C4F87C66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52E1428-DCE4-475A-894E-4495F640E3D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51967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E6A2373-B293-485A-B9F4-8022807B37F0}"/>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13E82635-9808-40F9-AB0B-69DB1AB52EDA}"/>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3AD01CDF-CF6D-4E3D-89EE-855DE207BC04}"/>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E8C8C3EB-3B39-4674-9C85-CD80CE578C21}"/>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737398AB-BE32-4F86-A6EA-E13C2E4F7A1E}"/>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027389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86E3940D-6C3D-4BFA-80F9-A5EAEFD4BBC6}"/>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A896287F-84F0-4838-B4C4-A5B5D250C989}"/>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74B7AC1-C0DB-46F6-9800-7CD6361921DA}"/>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FA1FAA13-902D-4409-9223-5C1E749A8E69}"/>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A96952E3-1EE7-4D94-BA57-5100B300F65F}"/>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481387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1E32B72-72F1-4DDF-A955-E96B51BE7D49}"/>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C4B96A78-CDC7-4128-8825-6B321A9799C1}"/>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2FD3F5ED-1A27-4358-B40D-DC536AF6076A}"/>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DDF005AC-7851-4539-BC0E-495D00904A34}"/>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180CD2B3-EB28-47E7-9CF9-C63EBFF66CD4}"/>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855538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A214856-0940-4939-A233-E830012F9EAF}"/>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820872C0-58F9-4E62-ADEA-4C801725C0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FADF8169-59EE-467F-88D2-A8E7DC50025F}"/>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8560D2E5-E5A5-4D2B-825F-AE71A82D418A}"/>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F04838DC-9538-4FE6-8EC2-F694BA2C904B}"/>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475226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9E9B973-5E82-41ED-BD29-ED33A9C334D3}"/>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5C78DA29-A0EF-43CC-9F32-CBC18517BF6C}"/>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2222E80D-D7AE-4811-A0C5-4665EB7E79A5}"/>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39BB7B4F-2233-483B-A6C2-1319D3C0704B}"/>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6" name="Symbol zastępczy stopki 5">
            <a:extLst>
              <a:ext uri="{FF2B5EF4-FFF2-40B4-BE49-F238E27FC236}">
                <a16:creationId xmlns:a16="http://schemas.microsoft.com/office/drawing/2014/main" id="{CF69642E-7620-4781-8808-0DC43EA01279}"/>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2AB38760-3DA5-4055-9C4E-05E3A96D857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468537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30230BF-A108-4EDC-AC8C-DB36E1042BB5}"/>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070F32FC-565E-4EBE-BC36-3D4D3CA86F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ACA45642-0538-4400-A68F-C890899A13AC}"/>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BE57C1A5-9CB7-4A29-BC8A-ECCB220F48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4DF49A45-3D1A-48F1-B4B7-81F3F3A16F3B}"/>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43FF47A6-690F-4A9F-922D-7C52118F8490}"/>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8" name="Symbol zastępczy stopki 7">
            <a:extLst>
              <a:ext uri="{FF2B5EF4-FFF2-40B4-BE49-F238E27FC236}">
                <a16:creationId xmlns:a16="http://schemas.microsoft.com/office/drawing/2014/main" id="{6E9BD540-884B-4DB6-B81F-8B3588F7C08D}"/>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08098A4D-5920-412B-8FC3-D401775F3670}"/>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374363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F6BB5C5-33FE-4E90-9618-45A104BEED69}"/>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C6B37200-BE32-4968-BB88-10117B519200}"/>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4" name="Symbol zastępczy stopki 3">
            <a:extLst>
              <a:ext uri="{FF2B5EF4-FFF2-40B4-BE49-F238E27FC236}">
                <a16:creationId xmlns:a16="http://schemas.microsoft.com/office/drawing/2014/main" id="{88AB8BFF-4198-4131-9F63-734DE5920207}"/>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A730972D-586F-481A-812B-1D135BD7201C}"/>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1660115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097309D5-4D94-42BF-A392-1B0C426B4A46}"/>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3" name="Symbol zastępczy stopki 2">
            <a:extLst>
              <a:ext uri="{FF2B5EF4-FFF2-40B4-BE49-F238E27FC236}">
                <a16:creationId xmlns:a16="http://schemas.microsoft.com/office/drawing/2014/main" id="{BB8F6513-F2BD-4223-9A89-18958AC7B15E}"/>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00A74D69-0FEC-433D-82C5-4E523114B9A8}"/>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394142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AA5867A-5B4E-4C78-B00F-F58A8DB76010}"/>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E2C7E01D-BD3D-473B-A095-204E20E024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97CF3AED-69E8-4E6F-8D87-BF19C05CCE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638610F5-117F-46F2-ABF4-11B7B7797A89}"/>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6" name="Symbol zastępczy stopki 5">
            <a:extLst>
              <a:ext uri="{FF2B5EF4-FFF2-40B4-BE49-F238E27FC236}">
                <a16:creationId xmlns:a16="http://schemas.microsoft.com/office/drawing/2014/main" id="{FE894C93-FB30-4551-83DA-3B9EFC51CB7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581DBB05-ECB2-4EBE-9484-F81EE907D743}"/>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2196249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8308B22-79C3-4E34-BE99-9A1962946A0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2EB4F772-BF22-4F5C-A7A0-50BE340C67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A3EF6472-25B8-423A-A9DF-2628787DF5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AE3A5A38-83E1-4449-AF6B-F03F44A1419E}"/>
              </a:ext>
            </a:extLst>
          </p:cNvPr>
          <p:cNvSpPr>
            <a:spLocks noGrp="1"/>
          </p:cNvSpPr>
          <p:nvPr>
            <p:ph type="dt" sz="half" idx="10"/>
          </p:nvPr>
        </p:nvSpPr>
        <p:spPr/>
        <p:txBody>
          <a:bodyPr/>
          <a:lstStyle/>
          <a:p>
            <a:fld id="{1E6FFD27-F130-4AA0-AC6C-2D38F5DAC637}" type="datetimeFigureOut">
              <a:rPr lang="pl-PL" smtClean="0"/>
              <a:t>28.11.2023</a:t>
            </a:fld>
            <a:endParaRPr lang="pl-PL"/>
          </a:p>
        </p:txBody>
      </p:sp>
      <p:sp>
        <p:nvSpPr>
          <p:cNvPr id="6" name="Symbol zastępczy stopki 5">
            <a:extLst>
              <a:ext uri="{FF2B5EF4-FFF2-40B4-BE49-F238E27FC236}">
                <a16:creationId xmlns:a16="http://schemas.microsoft.com/office/drawing/2014/main" id="{34DEF8AC-167B-435C-80C6-0B81C4B778D8}"/>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0E0BD990-BE4F-4CFB-892B-A066BC1DEE01}"/>
              </a:ext>
            </a:extLst>
          </p:cNvPr>
          <p:cNvSpPr>
            <a:spLocks noGrp="1"/>
          </p:cNvSpPr>
          <p:nvPr>
            <p:ph type="sldNum" sz="quarter" idx="12"/>
          </p:nvPr>
        </p:nvSpPr>
        <p:spPr/>
        <p:txBody>
          <a:bodyPr/>
          <a:lstStyle/>
          <a:p>
            <a:fld id="{7FE4B549-3532-476D-8B32-F9865DF0B978}" type="slidenum">
              <a:rPr lang="pl-PL" smtClean="0"/>
              <a:t>‹#›</a:t>
            </a:fld>
            <a:endParaRPr lang="pl-PL"/>
          </a:p>
        </p:txBody>
      </p:sp>
    </p:spTree>
    <p:extLst>
      <p:ext uri="{BB962C8B-B14F-4D97-AF65-F5344CB8AC3E}">
        <p14:creationId xmlns:p14="http://schemas.microsoft.com/office/powerpoint/2010/main" val="691279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EEC5F034-E282-4D10-A3AC-90320D0194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424F2DBC-3188-47EE-92F3-4372C1E629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C9F4436A-2F08-4112-8FF6-182C07FA7D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FFD27-F130-4AA0-AC6C-2D38F5DAC637}" type="datetimeFigureOut">
              <a:rPr lang="pl-PL" smtClean="0"/>
              <a:t>28.11.2023</a:t>
            </a:fld>
            <a:endParaRPr lang="pl-PL"/>
          </a:p>
        </p:txBody>
      </p:sp>
      <p:sp>
        <p:nvSpPr>
          <p:cNvPr id="5" name="Symbol zastępczy stopki 4">
            <a:extLst>
              <a:ext uri="{FF2B5EF4-FFF2-40B4-BE49-F238E27FC236}">
                <a16:creationId xmlns:a16="http://schemas.microsoft.com/office/drawing/2014/main" id="{ED09538A-6922-4657-A6A2-5BF665AB94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363F68B1-1615-4D59-A7A0-B702B4D040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E4B549-3532-476D-8B32-F9865DF0B978}" type="slidenum">
              <a:rPr lang="pl-PL" smtClean="0"/>
              <a:t>‹#›</a:t>
            </a:fld>
            <a:endParaRPr lang="pl-PL"/>
          </a:p>
        </p:txBody>
      </p:sp>
    </p:spTree>
    <p:extLst>
      <p:ext uri="{BB962C8B-B14F-4D97-AF65-F5344CB8AC3E}">
        <p14:creationId xmlns:p14="http://schemas.microsoft.com/office/powerpoint/2010/main" val="3728727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erasmus-plus.ec.europa.eu/"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hyperlink" Target="https://education.ec.europa.eu/focus-topics/digital-education/action-plan" TargetMode="External"/><Relationship Id="rId4" Type="http://schemas.openxmlformats.org/officeDocument/2006/relationships/hyperlink" Target="https://www.ehea.info/"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ec.europa.eu/social/main.jsp?catId=738&amp;langId=en&amp;pubId=8376&amp;furtherPubs=yes" TargetMode="External"/><Relationship Id="rId3" Type="http://schemas.openxmlformats.org/officeDocument/2006/relationships/hyperlink" Target="https://www.education-inequalities.org/" TargetMode="External"/><Relationship Id="rId7" Type="http://schemas.openxmlformats.org/officeDocument/2006/relationships/hyperlink" Target="https://www.inclusion-europe.eu/european-accessibility-act/"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education.ec.europa.eu/focus-topics/digital-education/action-plan" TargetMode="External"/><Relationship Id="rId11" Type="http://schemas.openxmlformats.org/officeDocument/2006/relationships/hyperlink" Target="https://ec.europa.eu/social/main.jsp?catId=1606&amp;langId=en" TargetMode="External"/><Relationship Id="rId5" Type="http://schemas.openxmlformats.org/officeDocument/2006/relationships/hyperlink" Target="https://www.ehea.info/" TargetMode="External"/><Relationship Id="rId10" Type="http://schemas.openxmlformats.org/officeDocument/2006/relationships/hyperlink" Target="http://www.eun.org/" TargetMode="External"/><Relationship Id="rId4" Type="http://schemas.openxmlformats.org/officeDocument/2006/relationships/hyperlink" Target="https://erasmus-plus.ec.europa.eu/erasmus-programme-guide" TargetMode="External"/><Relationship Id="rId9" Type="http://schemas.openxmlformats.org/officeDocument/2006/relationships/hyperlink" Target="https://rural-vision.europa.eu/action-plan/connected_en"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education-inequalities.org/" TargetMode="Externa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hyperlink" Target="https://erasmus-plus.ec.europa.eu/"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education.ec.europa.eu/focus-topics/digital-education/action-plan" TargetMode="External"/><Relationship Id="rId4" Type="http://schemas.openxmlformats.org/officeDocument/2006/relationships/hyperlink" Target="https://www.ehea.info/"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rural-vision.europa.eu/action-plan/connected_en"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education.ec.europa.eu/focus-topics/digital-education/action-plan"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erasmus-plus.ec.europa.eu/" TargetMode="External"/><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ec.europa.eu/social/main.jsp?catId=1606&amp;langId=en" TargetMode="External"/><Relationship Id="rId5" Type="http://schemas.openxmlformats.org/officeDocument/2006/relationships/hyperlink" Target="https://www.campusfrance.org/en/france-excellence-eiffel-scholarship-program" TargetMode="External"/><Relationship Id="rId4" Type="http://schemas.openxmlformats.org/officeDocument/2006/relationships/hyperlink" Target="https://www.daad.de/en/"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inclusion-europe.eu/european-accessibility-act/"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ec.europa.eu/social/main.jsp?catId=738&amp;langId=en&amp;pubId=8376&amp;furtherPubs=ye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education.ec.europa.eu/focus-topics/digital-education/action-plan"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http://www.eun.org/"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education.ec.europa.eu/focus-topics/digital-education/action-plan"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6EDE3B-79DB-4CF3-9354-991865F1826E}"/>
              </a:ext>
            </a:extLst>
          </p:cNvPr>
          <p:cNvSpPr>
            <a:spLocks noGrp="1"/>
          </p:cNvSpPr>
          <p:nvPr>
            <p:ph type="ctrTitle"/>
          </p:nvPr>
        </p:nvSpPr>
        <p:spPr>
          <a:xfrm>
            <a:off x="1524000" y="1870232"/>
            <a:ext cx="9144000" cy="3065815"/>
          </a:xfrm>
        </p:spPr>
        <p:txBody>
          <a:bodyPr>
            <a:normAutofit fontScale="90000"/>
          </a:bodyPr>
          <a:lstStyle/>
          <a:p>
            <a:r>
              <a:rPr lang="en-US" b="1" smtClean="0"/>
              <a:t>O</a:t>
            </a:r>
            <a:r>
              <a:rPr lang="hr-HR" b="1" smtClean="0"/>
              <a:t>5</a:t>
            </a:r>
            <a:r>
              <a:rPr lang="en-US" b="1" smtClean="0"/>
              <a:t> </a:t>
            </a:r>
            <a:r>
              <a:rPr lang="en-US" b="1"/>
              <a:t>- Increasing the inclusivity and openness of higher education</a:t>
            </a:r>
            <a:r>
              <a:rPr lang="hr-HR" b="1" smtClean="0"/>
              <a:t/>
            </a:r>
            <a:br>
              <a:rPr lang="hr-HR" b="1" smtClean="0"/>
            </a:br>
            <a:r>
              <a:rPr lang="hr-HR" b="1" smtClean="0"/>
              <a:t/>
            </a:r>
            <a:br>
              <a:rPr lang="hr-HR" b="1" smtClean="0"/>
            </a:br>
            <a:r>
              <a:rPr lang="hr-HR" smtClean="0"/>
              <a:t>1- </a:t>
            </a:r>
            <a:r>
              <a:rPr lang="en-US"/>
              <a:t>Democratizing </a:t>
            </a:r>
            <a:r>
              <a:rPr lang="en-US" smtClean="0"/>
              <a:t>Education</a:t>
            </a:r>
            <a:endParaRPr lang="pl-PL"/>
          </a:p>
        </p:txBody>
      </p:sp>
      <p:sp>
        <p:nvSpPr>
          <p:cNvPr id="3" name="Podtytuł 2">
            <a:extLst>
              <a:ext uri="{FF2B5EF4-FFF2-40B4-BE49-F238E27FC236}">
                <a16:creationId xmlns:a16="http://schemas.microsoft.com/office/drawing/2014/main" id="{F8EC1C62-E9ED-41A0-95EC-9393A93235BB}"/>
              </a:ext>
            </a:extLst>
          </p:cNvPr>
          <p:cNvSpPr>
            <a:spLocks noGrp="1"/>
          </p:cNvSpPr>
          <p:nvPr>
            <p:ph type="subTitle" idx="1"/>
          </p:nvPr>
        </p:nvSpPr>
        <p:spPr>
          <a:xfrm>
            <a:off x="1524000" y="4471283"/>
            <a:ext cx="9144000" cy="1655762"/>
          </a:xfrm>
        </p:spPr>
        <p:txBody>
          <a:bodyPr>
            <a:normAutofit/>
          </a:bodyPr>
          <a:lstStyle/>
          <a:p>
            <a:endParaRPr lang="hr-HR" smtClean="0"/>
          </a:p>
          <a:p>
            <a:endParaRPr lang="hr-HR"/>
          </a:p>
        </p:txBody>
      </p:sp>
    </p:spTree>
    <p:extLst>
      <p:ext uri="{BB962C8B-B14F-4D97-AF65-F5344CB8AC3E}">
        <p14:creationId xmlns:p14="http://schemas.microsoft.com/office/powerpoint/2010/main" val="750715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Strategies for Action: Breaking Down Barriers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7" y="1408386"/>
            <a:ext cx="7388773" cy="5263347"/>
          </a:xfrm>
        </p:spPr>
        <p:txBody>
          <a:bodyPr>
            <a:normAutofit fontScale="92500"/>
          </a:bodyPr>
          <a:lstStyle/>
          <a:p>
            <a:pPr lvl="0" algn="just"/>
            <a:r>
              <a:rPr lang="en-US" sz="3600" b="1">
                <a:latin typeface="+mj-lt"/>
              </a:rPr>
              <a:t>Collaborative Efforts</a:t>
            </a:r>
            <a:r>
              <a:rPr lang="en-US" sz="3600">
                <a:latin typeface="+mj-lt"/>
              </a:rPr>
              <a:t>: Community </a:t>
            </a:r>
            <a:r>
              <a:rPr lang="en-US" sz="3600" smtClean="0">
                <a:latin typeface="+mj-lt"/>
              </a:rPr>
              <a:t>engagement,</a:t>
            </a:r>
            <a:r>
              <a:rPr lang="hr-HR" sz="3600" smtClean="0">
                <a:latin typeface="+mj-lt"/>
              </a:rPr>
              <a:t> </a:t>
            </a:r>
            <a:r>
              <a:rPr lang="en-US" sz="3600" smtClean="0">
                <a:latin typeface="+mj-lt"/>
              </a:rPr>
              <a:t>public-private partnerships</a:t>
            </a:r>
            <a:endParaRPr lang="en-US" sz="3600">
              <a:latin typeface="+mj-lt"/>
            </a:endParaRPr>
          </a:p>
          <a:p>
            <a:pPr lvl="0" algn="just"/>
            <a:r>
              <a:rPr lang="en-US" sz="3600" b="1">
                <a:latin typeface="+mj-lt"/>
              </a:rPr>
              <a:t>Key Initiatives</a:t>
            </a:r>
            <a:r>
              <a:rPr lang="en-US" sz="3600">
                <a:latin typeface="+mj-lt"/>
              </a:rPr>
              <a:t>: EU's New Skills Agenda, Youth Guarantee scheme</a:t>
            </a:r>
          </a:p>
          <a:p>
            <a:pPr lvl="0" algn="just"/>
            <a:r>
              <a:rPr lang="en-US" sz="3600" b="1">
                <a:latin typeface="+mj-lt"/>
              </a:rPr>
              <a:t>Digital Literacy</a:t>
            </a:r>
            <a:r>
              <a:rPr lang="en-US" sz="3600">
                <a:latin typeface="+mj-lt"/>
              </a:rPr>
              <a:t>: Emphasized in Digital Education Action Plan</a:t>
            </a:r>
          </a:p>
          <a:p>
            <a:pPr lvl="0" algn="just"/>
            <a:r>
              <a:rPr lang="en-US" sz="3600" b="1">
                <a:latin typeface="+mj-lt"/>
              </a:rPr>
              <a:t>Local Involvement</a:t>
            </a:r>
            <a:r>
              <a:rPr lang="en-US" sz="3600">
                <a:latin typeface="+mj-lt"/>
              </a:rPr>
              <a:t>: Workshops and community meetings</a:t>
            </a:r>
          </a:p>
          <a:p>
            <a:pPr lvl="0" algn="just"/>
            <a:r>
              <a:rPr lang="en-US" sz="3600" b="1">
                <a:latin typeface="+mj-lt"/>
              </a:rPr>
              <a:t>Goal</a:t>
            </a:r>
            <a:r>
              <a:rPr lang="en-US" sz="3600">
                <a:latin typeface="+mj-lt"/>
              </a:rPr>
              <a:t>: Enhancing education through practical strategies</a:t>
            </a:r>
            <a:endParaRPr lang="pl-PL" sz="2800">
              <a:latin typeface="+mj-lt"/>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8579" y="1849821"/>
            <a:ext cx="3825766" cy="3825766"/>
          </a:xfrm>
          <a:prstGeom prst="rect">
            <a:avLst/>
          </a:prstGeom>
        </p:spPr>
      </p:pic>
    </p:spTree>
    <p:extLst>
      <p:ext uri="{BB962C8B-B14F-4D97-AF65-F5344CB8AC3E}">
        <p14:creationId xmlns:p14="http://schemas.microsoft.com/office/powerpoint/2010/main" val="33807834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Conclusion and Call to Action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7" y="1408386"/>
            <a:ext cx="7388773" cy="5263347"/>
          </a:xfrm>
        </p:spPr>
        <p:txBody>
          <a:bodyPr>
            <a:normAutofit/>
          </a:bodyPr>
          <a:lstStyle/>
          <a:p>
            <a:pPr lvl="0" algn="just"/>
            <a:r>
              <a:rPr lang="en-US" sz="3600">
                <a:latin typeface="+mj-lt"/>
              </a:rPr>
              <a:t>Join the movement towards accessible education. </a:t>
            </a:r>
            <a:endParaRPr lang="hr-HR" sz="3600" smtClean="0">
              <a:latin typeface="+mj-lt"/>
            </a:endParaRPr>
          </a:p>
          <a:p>
            <a:pPr lvl="0" algn="just"/>
            <a:r>
              <a:rPr lang="en-US" sz="3600" smtClean="0">
                <a:latin typeface="+mj-lt"/>
              </a:rPr>
              <a:t>Key </a:t>
            </a:r>
            <a:r>
              <a:rPr lang="en-US" sz="3600">
                <a:latin typeface="+mj-lt"/>
              </a:rPr>
              <a:t>EU initiatives like </a:t>
            </a:r>
            <a:r>
              <a:rPr lang="en-US" sz="3600">
                <a:latin typeface="+mj-lt"/>
                <a:hlinkClick r:id="rId3"/>
              </a:rPr>
              <a:t>Erasmus+, </a:t>
            </a:r>
            <a:r>
              <a:rPr lang="en-US" sz="3600">
                <a:latin typeface="+mj-lt"/>
              </a:rPr>
              <a:t>the </a:t>
            </a:r>
            <a:r>
              <a:rPr lang="en-US" sz="3600">
                <a:latin typeface="+mj-lt"/>
                <a:hlinkClick r:id="rId4"/>
              </a:rPr>
              <a:t>European Higher Education Area</a:t>
            </a:r>
            <a:r>
              <a:rPr lang="en-US" sz="3600">
                <a:latin typeface="+mj-lt"/>
              </a:rPr>
              <a:t>, and the </a:t>
            </a:r>
            <a:r>
              <a:rPr lang="en-US" sz="3600">
                <a:latin typeface="+mj-lt"/>
                <a:hlinkClick r:id="rId5"/>
              </a:rPr>
              <a:t>Digital Education Action Plan (2021-2027) </a:t>
            </a:r>
            <a:r>
              <a:rPr lang="en-US" sz="3600">
                <a:latin typeface="+mj-lt"/>
              </a:rPr>
              <a:t>lead the way. </a:t>
            </a:r>
            <a:endParaRPr lang="hr-HR" sz="3600" smtClean="0">
              <a:latin typeface="+mj-lt"/>
            </a:endParaRPr>
          </a:p>
          <a:p>
            <a:pPr lvl="0" algn="just"/>
            <a:r>
              <a:rPr lang="en-US" sz="3600" smtClean="0">
                <a:latin typeface="+mj-lt"/>
              </a:rPr>
              <a:t>Let's </a:t>
            </a:r>
            <a:r>
              <a:rPr lang="en-US" sz="3600">
                <a:latin typeface="+mj-lt"/>
              </a:rPr>
              <a:t>work together to make education accessible for </a:t>
            </a:r>
            <a:r>
              <a:rPr lang="en-US" sz="3600" smtClean="0">
                <a:latin typeface="+mj-lt"/>
              </a:rPr>
              <a:t>all</a:t>
            </a:r>
            <a:r>
              <a:rPr lang="hr-HR" sz="3600" smtClean="0">
                <a:latin typeface="+mj-lt"/>
              </a:rPr>
              <a:t>.</a:t>
            </a:r>
            <a:endParaRPr lang="pl-PL" sz="2800">
              <a:latin typeface="+mj-lt"/>
            </a:endParaRPr>
          </a:p>
        </p:txBody>
      </p:sp>
      <p:pic>
        <p:nvPicPr>
          <p:cNvPr id="4" name="Picture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42586" y="2207173"/>
            <a:ext cx="3505200" cy="3505200"/>
          </a:xfrm>
          <a:prstGeom prst="rect">
            <a:avLst/>
          </a:prstGeom>
        </p:spPr>
      </p:pic>
    </p:spTree>
    <p:extLst>
      <p:ext uri="{BB962C8B-B14F-4D97-AF65-F5344CB8AC3E}">
        <p14:creationId xmlns:p14="http://schemas.microsoft.com/office/powerpoint/2010/main" val="2062562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75859"/>
            <a:ext cx="10515600" cy="1325563"/>
          </a:xfrm>
        </p:spPr>
        <p:txBody>
          <a:bodyPr/>
          <a:lstStyle/>
          <a:p>
            <a:pPr algn="ctr"/>
            <a:r>
              <a:rPr lang="hr-HR" b="1" smtClean="0"/>
              <a:t>S</a:t>
            </a:r>
            <a:r>
              <a:rPr lang="en-US" b="1" err="1" smtClean="0"/>
              <a:t>tudy</a:t>
            </a:r>
            <a:r>
              <a:rPr lang="en-US" b="1" smtClean="0"/>
              <a:t> </a:t>
            </a:r>
            <a:r>
              <a:rPr lang="en-US" b="1"/>
              <a:t>and review the following online resources</a:t>
            </a:r>
            <a:endParaRPr lang="hr-HR" b="1"/>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416560" y="1628774"/>
            <a:ext cx="11379200" cy="5057775"/>
          </a:xfrm>
        </p:spPr>
        <p:txBody>
          <a:bodyPr>
            <a:normAutofit/>
          </a:bodyPr>
          <a:lstStyle/>
          <a:p>
            <a:pPr marL="0" lvl="0" indent="0" algn="just">
              <a:buNone/>
            </a:pPr>
            <a:r>
              <a:rPr lang="en-US" b="1">
                <a:latin typeface="+mj-lt"/>
                <a:hlinkClick r:id="rId3"/>
              </a:rPr>
              <a:t>World Inequality Database on Education - </a:t>
            </a:r>
            <a:r>
              <a:rPr lang="en-US" b="1" smtClean="0">
                <a:latin typeface="+mj-lt"/>
                <a:hlinkClick r:id="rId3"/>
              </a:rPr>
              <a:t>UNESCO</a:t>
            </a:r>
            <a:endParaRPr lang="hr-HR" b="1" smtClean="0">
              <a:latin typeface="+mj-lt"/>
            </a:endParaRPr>
          </a:p>
          <a:p>
            <a:pPr marL="0" lvl="0" indent="0" algn="just">
              <a:buNone/>
            </a:pPr>
            <a:r>
              <a:rPr lang="en-US" b="1" smtClean="0">
                <a:latin typeface="+mj-lt"/>
                <a:hlinkClick r:id="rId4"/>
              </a:rPr>
              <a:t>Erasmus</a:t>
            </a:r>
            <a:r>
              <a:rPr lang="en-US" b="1">
                <a:latin typeface="+mj-lt"/>
                <a:hlinkClick r:id="rId4"/>
              </a:rPr>
              <a:t>+ Programme Guide </a:t>
            </a:r>
            <a:endParaRPr lang="hr-HR" b="1" smtClean="0">
              <a:latin typeface="+mj-lt"/>
            </a:endParaRPr>
          </a:p>
          <a:p>
            <a:pPr marL="0" lvl="0" indent="0" algn="just">
              <a:buNone/>
            </a:pPr>
            <a:r>
              <a:rPr lang="en-US" b="1" smtClean="0">
                <a:latin typeface="+mj-lt"/>
                <a:hlinkClick r:id="rId5"/>
              </a:rPr>
              <a:t>European </a:t>
            </a:r>
            <a:r>
              <a:rPr lang="en-US" b="1">
                <a:latin typeface="+mj-lt"/>
                <a:hlinkClick r:id="rId5"/>
              </a:rPr>
              <a:t>Higher Education Area (EHEA) </a:t>
            </a:r>
            <a:endParaRPr lang="hr-HR" b="1" smtClean="0">
              <a:latin typeface="+mj-lt"/>
            </a:endParaRPr>
          </a:p>
          <a:p>
            <a:pPr marL="0" lvl="0" indent="0" algn="just">
              <a:buNone/>
            </a:pPr>
            <a:r>
              <a:rPr lang="en-US" b="1" smtClean="0">
                <a:latin typeface="+mj-lt"/>
                <a:hlinkClick r:id="rId6"/>
              </a:rPr>
              <a:t>Digital </a:t>
            </a:r>
            <a:r>
              <a:rPr lang="en-US" b="1">
                <a:latin typeface="+mj-lt"/>
                <a:hlinkClick r:id="rId6"/>
              </a:rPr>
              <a:t>Education Action Plan (2021-2027) - Details the EU's strategy for digital education and its implementation</a:t>
            </a:r>
            <a:r>
              <a:rPr lang="en-US" b="1" smtClean="0">
                <a:latin typeface="+mj-lt"/>
                <a:hlinkClick r:id="rId6"/>
              </a:rPr>
              <a:t>.</a:t>
            </a:r>
            <a:endParaRPr lang="hr-HR" b="1" smtClean="0">
              <a:latin typeface="+mj-lt"/>
            </a:endParaRPr>
          </a:p>
          <a:p>
            <a:pPr marL="0" lvl="0" indent="0" algn="just">
              <a:buNone/>
            </a:pPr>
            <a:r>
              <a:rPr lang="en-US" b="1">
                <a:latin typeface="+mj-lt"/>
                <a:hlinkClick r:id="rId7"/>
              </a:rPr>
              <a:t>European Accessibility Act </a:t>
            </a:r>
            <a:r>
              <a:rPr lang="en-US" b="1">
                <a:latin typeface="+mj-lt"/>
              </a:rPr>
              <a:t>&amp; </a:t>
            </a:r>
            <a:r>
              <a:rPr lang="en-US" b="1">
                <a:latin typeface="+mj-lt"/>
                <a:hlinkClick r:id="rId8"/>
              </a:rPr>
              <a:t>EU Disability </a:t>
            </a:r>
            <a:r>
              <a:rPr lang="en-US" b="1" smtClean="0">
                <a:latin typeface="+mj-lt"/>
                <a:hlinkClick r:id="rId8"/>
              </a:rPr>
              <a:t>Strategy</a:t>
            </a:r>
            <a:endParaRPr lang="hr-HR" b="1" smtClean="0">
              <a:latin typeface="+mj-lt"/>
            </a:endParaRPr>
          </a:p>
          <a:p>
            <a:pPr marL="0" lvl="0" indent="0" algn="just">
              <a:buNone/>
            </a:pPr>
            <a:r>
              <a:rPr lang="hr-HR" b="1" smtClean="0">
                <a:latin typeface="+mj-lt"/>
                <a:hlinkClick r:id="rId9"/>
              </a:rPr>
              <a:t>EU </a:t>
            </a:r>
            <a:r>
              <a:rPr lang="en-US" b="1" smtClean="0">
                <a:latin typeface="+mj-lt"/>
                <a:hlinkClick r:id="rId9"/>
              </a:rPr>
              <a:t>Rural </a:t>
            </a:r>
            <a:r>
              <a:rPr lang="en-US" b="1">
                <a:latin typeface="+mj-lt"/>
                <a:hlinkClick r:id="rId9"/>
              </a:rPr>
              <a:t>Connectivity Initiative </a:t>
            </a:r>
            <a:endParaRPr lang="en-US" b="1">
              <a:latin typeface="+mj-lt"/>
            </a:endParaRPr>
          </a:p>
          <a:p>
            <a:pPr marL="0" lvl="0" indent="0" algn="just">
              <a:buNone/>
            </a:pPr>
            <a:r>
              <a:rPr lang="en-US" smtClean="0">
                <a:latin typeface="+mj-lt"/>
                <a:hlinkClick r:id="rId10"/>
              </a:rPr>
              <a:t>European </a:t>
            </a:r>
            <a:r>
              <a:rPr lang="en-US">
                <a:latin typeface="+mj-lt"/>
                <a:hlinkClick r:id="rId10"/>
              </a:rPr>
              <a:t>Schoolnet</a:t>
            </a:r>
            <a:endParaRPr lang="hr-HR" b="1" smtClean="0">
              <a:latin typeface="+mj-lt"/>
            </a:endParaRPr>
          </a:p>
          <a:p>
            <a:pPr marL="0" lvl="0" indent="0" algn="just">
              <a:buNone/>
            </a:pPr>
            <a:r>
              <a:rPr lang="en-US" b="1">
                <a:latin typeface="+mj-lt"/>
                <a:hlinkClick r:id="rId11"/>
              </a:rPr>
              <a:t>European Pillar of Social Rights</a:t>
            </a:r>
            <a:endParaRPr lang="en-US" b="1">
              <a:latin typeface="+mj-lt"/>
            </a:endParaRPr>
          </a:p>
          <a:p>
            <a:pPr marL="0" lvl="0" indent="0" algn="just">
              <a:buNone/>
            </a:pPr>
            <a:endParaRPr lang="hr-HR" b="1" smtClean="0">
              <a:latin typeface="+mj-lt"/>
            </a:endParaRPr>
          </a:p>
          <a:p>
            <a:pPr marL="0" lvl="0" indent="0" algn="just">
              <a:buNone/>
            </a:pPr>
            <a:endParaRPr lang="pl-PL">
              <a:latin typeface="+mj-lt"/>
            </a:endParaRPr>
          </a:p>
        </p:txBody>
      </p:sp>
    </p:spTree>
    <p:extLst>
      <p:ext uri="{BB962C8B-B14F-4D97-AF65-F5344CB8AC3E}">
        <p14:creationId xmlns:p14="http://schemas.microsoft.com/office/powerpoint/2010/main" val="3801820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p:txBody>
          <a:bodyPr/>
          <a:lstStyle/>
          <a:p>
            <a:pPr algn="ctr"/>
            <a:r>
              <a:rPr lang="hr-HR" b="1" smtClean="0"/>
              <a:t>I</a:t>
            </a:r>
            <a:r>
              <a:rPr lang="en-US" b="1" smtClean="0"/>
              <a:t>ntroduction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p:txBody>
          <a:bodyPr/>
          <a:lstStyle/>
          <a:p>
            <a:pPr lvl="0" algn="just"/>
            <a:r>
              <a:rPr lang="en-US" sz="3600">
                <a:latin typeface="+mj-lt"/>
              </a:rPr>
              <a:t>This </a:t>
            </a:r>
            <a:r>
              <a:rPr lang="hr-HR" sz="3600" smtClean="0">
                <a:latin typeface="+mj-lt"/>
              </a:rPr>
              <a:t>webinar</a:t>
            </a:r>
            <a:r>
              <a:rPr lang="en-US" sz="3600" smtClean="0">
                <a:latin typeface="+mj-lt"/>
              </a:rPr>
              <a:t> </a:t>
            </a:r>
            <a:r>
              <a:rPr lang="en-US" sz="3600">
                <a:latin typeface="+mj-lt"/>
              </a:rPr>
              <a:t>was developed as a result of the Erasmus+ project </a:t>
            </a:r>
            <a:r>
              <a:rPr lang="en-US" sz="3600" err="1" smtClean="0">
                <a:latin typeface="+mj-lt"/>
              </a:rPr>
              <a:t>CodeIn</a:t>
            </a:r>
            <a:r>
              <a:rPr lang="hr-HR" sz="3600" smtClean="0">
                <a:latin typeface="+mj-lt"/>
              </a:rPr>
              <a:t> (</a:t>
            </a:r>
            <a:r>
              <a:rPr lang="en-US" sz="3600" i="1">
                <a:latin typeface="+mj-lt"/>
              </a:rPr>
              <a:t>Cloud </a:t>
            </a:r>
            <a:r>
              <a:rPr lang="en-US" sz="3600" i="1" err="1">
                <a:latin typeface="+mj-lt"/>
              </a:rPr>
              <a:t>cOmputing</a:t>
            </a:r>
            <a:r>
              <a:rPr lang="en-US" sz="3600" i="1">
                <a:latin typeface="+mj-lt"/>
              </a:rPr>
              <a:t> for Digital Education </a:t>
            </a:r>
            <a:r>
              <a:rPr lang="en-US" sz="3600" i="1" err="1">
                <a:latin typeface="+mj-lt"/>
              </a:rPr>
              <a:t>INnovation</a:t>
            </a:r>
            <a:r>
              <a:rPr lang="hr-HR" sz="3600" smtClean="0">
                <a:latin typeface="+mj-lt"/>
              </a:rPr>
              <a:t>)</a:t>
            </a:r>
          </a:p>
          <a:p>
            <a:pPr lvl="0" algn="just"/>
            <a:r>
              <a:rPr lang="en-US" sz="3600">
                <a:latin typeface="+mj-lt"/>
              </a:rPr>
              <a:t>Engage with us, learn from the shared experiences, and be part of the conversation that shapes the future of education in the digital age.</a:t>
            </a:r>
          </a:p>
          <a:p>
            <a:pPr lvl="0"/>
            <a:endParaRPr lang="hr-HR" sz="3600" smtClean="0">
              <a:latin typeface="+mj-lt"/>
            </a:endParaRPr>
          </a:p>
          <a:p>
            <a:pPr lvl="0"/>
            <a:endParaRPr lang="pl-PL">
              <a:latin typeface="+mj-lt"/>
            </a:endParaRPr>
          </a:p>
        </p:txBody>
      </p:sp>
    </p:spTree>
    <p:extLst>
      <p:ext uri="{BB962C8B-B14F-4D97-AF65-F5344CB8AC3E}">
        <p14:creationId xmlns:p14="http://schemas.microsoft.com/office/powerpoint/2010/main" val="285874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
            <a:ext cx="10515600" cy="857850"/>
          </a:xfrm>
        </p:spPr>
        <p:txBody>
          <a:bodyPr/>
          <a:lstStyle/>
          <a:p>
            <a:pPr algn="ctr"/>
            <a:r>
              <a:rPr lang="en-US" b="1"/>
              <a:t>Education </a:t>
            </a:r>
            <a:r>
              <a:rPr lang="en-US" b="1" smtClean="0"/>
              <a:t>Inequality</a:t>
            </a:r>
            <a:r>
              <a:rPr lang="hr-HR" b="1" smtClean="0"/>
              <a:t> In EU</a:t>
            </a:r>
            <a:endParaRPr lang="pl-PL"/>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5517" y="857850"/>
            <a:ext cx="5157623" cy="584397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498058" y="857850"/>
            <a:ext cx="5503769" cy="5425144"/>
          </a:xfrm>
          <a:prstGeom prst="rect">
            <a:avLst/>
          </a:prstGeom>
        </p:spPr>
      </p:pic>
      <p:sp>
        <p:nvSpPr>
          <p:cNvPr id="7" name="Rectangular Callout 6"/>
          <p:cNvSpPr/>
          <p:nvPr/>
        </p:nvSpPr>
        <p:spPr>
          <a:xfrm>
            <a:off x="3909026" y="2018779"/>
            <a:ext cx="1933903" cy="1341436"/>
          </a:xfrm>
          <a:prstGeom prst="wedgeRectCallout">
            <a:avLst>
              <a:gd name="adj1" fmla="val -57790"/>
              <a:gd name="adj2" fmla="val -895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Access to Higher </a:t>
            </a:r>
            <a:r>
              <a:rPr lang="en-US" smtClean="0"/>
              <a:t>Education</a:t>
            </a:r>
            <a:r>
              <a:rPr lang="hr-HR" smtClean="0"/>
              <a:t>:</a:t>
            </a:r>
            <a:br>
              <a:rPr lang="hr-HR" smtClean="0"/>
            </a:br>
            <a:r>
              <a:rPr lang="hr-HR" smtClean="0"/>
              <a:t>Rural (left) vs Urban (right)</a:t>
            </a:r>
            <a:endParaRPr lang="en-US"/>
          </a:p>
        </p:txBody>
      </p:sp>
      <p:sp>
        <p:nvSpPr>
          <p:cNvPr id="8" name="Rectangular Callout 7"/>
          <p:cNvSpPr/>
          <p:nvPr/>
        </p:nvSpPr>
        <p:spPr>
          <a:xfrm>
            <a:off x="9748346" y="3012007"/>
            <a:ext cx="1933903" cy="1341436"/>
          </a:xfrm>
          <a:prstGeom prst="wedgeRectCallout">
            <a:avLst>
              <a:gd name="adj1" fmla="val -57790"/>
              <a:gd name="adj2" fmla="val -8950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Science Literacy Among </a:t>
            </a:r>
            <a:r>
              <a:rPr lang="en-US" smtClean="0"/>
              <a:t>Adolescents</a:t>
            </a:r>
            <a:r>
              <a:rPr lang="hr-HR" smtClean="0"/>
              <a:t>:</a:t>
            </a:r>
            <a:br>
              <a:rPr lang="hr-HR" smtClean="0"/>
            </a:br>
            <a:r>
              <a:rPr lang="hr-HR" smtClean="0"/>
              <a:t>Poor (left) vs Rich (right)</a:t>
            </a:r>
            <a:endParaRPr lang="en-US"/>
          </a:p>
        </p:txBody>
      </p:sp>
      <p:sp>
        <p:nvSpPr>
          <p:cNvPr id="9" name="TextBox 8"/>
          <p:cNvSpPr txBox="1"/>
          <p:nvPr/>
        </p:nvSpPr>
        <p:spPr>
          <a:xfrm>
            <a:off x="5842929" y="6282994"/>
            <a:ext cx="4204961" cy="646331"/>
          </a:xfrm>
          <a:prstGeom prst="rect">
            <a:avLst/>
          </a:prstGeom>
          <a:noFill/>
        </p:spPr>
        <p:txBody>
          <a:bodyPr wrap="square" rtlCol="0">
            <a:spAutoFit/>
          </a:bodyPr>
          <a:lstStyle/>
          <a:p>
            <a:pPr algn="ctr"/>
            <a:r>
              <a:rPr lang="en-US">
                <a:hlinkClick r:id="rId5"/>
              </a:rPr>
              <a:t>World Inequality Database on Education - UNESCO</a:t>
            </a:r>
            <a:endParaRPr lang="en-US"/>
          </a:p>
        </p:txBody>
      </p:sp>
    </p:spTree>
    <p:extLst>
      <p:ext uri="{BB962C8B-B14F-4D97-AF65-F5344CB8AC3E}">
        <p14:creationId xmlns:p14="http://schemas.microsoft.com/office/powerpoint/2010/main" val="639552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EU's Role in Education</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83061" cy="5263347"/>
          </a:xfrm>
        </p:spPr>
        <p:txBody>
          <a:bodyPr>
            <a:normAutofit fontScale="92500" lnSpcReduction="10000"/>
          </a:bodyPr>
          <a:lstStyle/>
          <a:p>
            <a:pPr lvl="0" algn="just"/>
            <a:r>
              <a:rPr lang="en-US" sz="3600" b="1">
                <a:latin typeface="+mj-lt"/>
                <a:hlinkClick r:id="rId3"/>
              </a:rPr>
              <a:t>Erasmus+ Program</a:t>
            </a:r>
            <a:r>
              <a:rPr lang="en-US" sz="3600">
                <a:latin typeface="+mj-lt"/>
              </a:rPr>
              <a:t>: Enhancing educational accessibility, promoting cultural exchanges and academic excellence across Europe.</a:t>
            </a:r>
          </a:p>
          <a:p>
            <a:pPr lvl="0"/>
            <a:r>
              <a:rPr lang="en-US" sz="3600" b="1">
                <a:latin typeface="+mj-lt"/>
                <a:hlinkClick r:id="rId4"/>
              </a:rPr>
              <a:t>European Higher Education Area (EHEA): </a:t>
            </a:r>
            <a:r>
              <a:rPr lang="en-US" sz="3600">
                <a:latin typeface="+mj-lt"/>
              </a:rPr>
              <a:t>Harmonizing educational standards, ensuring equal opportunities for all students, irrespective of background.</a:t>
            </a:r>
          </a:p>
          <a:p>
            <a:pPr lvl="0"/>
            <a:r>
              <a:rPr lang="en-US" sz="3600" b="1">
                <a:latin typeface="+mj-lt"/>
                <a:hlinkClick r:id="rId5"/>
              </a:rPr>
              <a:t>Digital Education Action Plan</a:t>
            </a:r>
            <a:r>
              <a:rPr lang="en-US" sz="3600">
                <a:latin typeface="+mj-lt"/>
              </a:rPr>
              <a:t>: Embracing digital transformation in education, focusing on inclusive and accessible digital learning for everyone.</a:t>
            </a:r>
            <a:endParaRPr lang="hr-HR" sz="3600">
              <a:latin typeface="+mj-lt"/>
            </a:endParaRPr>
          </a:p>
          <a:p>
            <a:pPr lvl="0"/>
            <a:endParaRPr lang="pl-PL">
              <a:latin typeface="+mj-lt"/>
            </a:endParaRPr>
          </a:p>
        </p:txBody>
      </p:sp>
      <p:pic>
        <p:nvPicPr>
          <p:cNvPr id="4" name="Picture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405648" y="1702675"/>
            <a:ext cx="3589283" cy="3589283"/>
          </a:xfrm>
          <a:prstGeom prst="rect">
            <a:avLst/>
          </a:prstGeom>
        </p:spPr>
      </p:pic>
    </p:spTree>
    <p:extLst>
      <p:ext uri="{BB962C8B-B14F-4D97-AF65-F5344CB8AC3E}">
        <p14:creationId xmlns:p14="http://schemas.microsoft.com/office/powerpoint/2010/main" val="467073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Overcoming Geographical Barriers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93572" cy="5263347"/>
          </a:xfrm>
        </p:spPr>
        <p:txBody>
          <a:bodyPr>
            <a:normAutofit/>
          </a:bodyPr>
          <a:lstStyle/>
          <a:p>
            <a:pPr lvl="0" algn="just"/>
            <a:r>
              <a:rPr lang="en-US" sz="3600">
                <a:latin typeface="+mj-lt"/>
              </a:rPr>
              <a:t>Closing the Distance Gap: Embracing satellite internet and digital tools, Europe is transforming education in remote areas. </a:t>
            </a:r>
            <a:endParaRPr lang="hr-HR" sz="3600" smtClean="0">
              <a:latin typeface="+mj-lt"/>
            </a:endParaRPr>
          </a:p>
          <a:p>
            <a:pPr lvl="0" algn="just"/>
            <a:r>
              <a:rPr lang="en-US" sz="3600" smtClean="0">
                <a:latin typeface="+mj-lt"/>
              </a:rPr>
              <a:t>The </a:t>
            </a:r>
            <a:r>
              <a:rPr lang="en-US" sz="3600">
                <a:latin typeface="+mj-lt"/>
              </a:rPr>
              <a:t>EU's initiatives, like </a:t>
            </a:r>
            <a:r>
              <a:rPr lang="en-US" sz="3600">
                <a:latin typeface="+mj-lt"/>
                <a:hlinkClick r:id="rId3"/>
              </a:rPr>
              <a:t>Rural Connectivity Initiative </a:t>
            </a:r>
            <a:r>
              <a:rPr lang="en-US" sz="3600">
                <a:latin typeface="+mj-lt"/>
              </a:rPr>
              <a:t>and the </a:t>
            </a:r>
            <a:r>
              <a:rPr lang="en-US" sz="3600">
                <a:latin typeface="+mj-lt"/>
                <a:hlinkClick r:id="rId4"/>
              </a:rPr>
              <a:t>Digital Education Action Plan</a:t>
            </a:r>
            <a:r>
              <a:rPr lang="en-US" sz="3600">
                <a:latin typeface="+mj-lt"/>
              </a:rPr>
              <a:t>, are pivotal in making remote learning a reality for all</a:t>
            </a:r>
            <a:endParaRPr lang="pl-PL">
              <a:latin typeface="+mj-lt"/>
            </a:endParaRPr>
          </a:p>
        </p:txBody>
      </p:sp>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58199" y="2234907"/>
            <a:ext cx="3610303" cy="3610303"/>
          </a:xfrm>
          <a:prstGeom prst="rect">
            <a:avLst/>
          </a:prstGeom>
        </p:spPr>
      </p:pic>
    </p:spTree>
    <p:extLst>
      <p:ext uri="{BB962C8B-B14F-4D97-AF65-F5344CB8AC3E}">
        <p14:creationId xmlns:p14="http://schemas.microsoft.com/office/powerpoint/2010/main" val="221845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Socio-Economic Barriers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7693572" cy="5263347"/>
          </a:xfrm>
        </p:spPr>
        <p:txBody>
          <a:bodyPr>
            <a:normAutofit lnSpcReduction="10000"/>
          </a:bodyPr>
          <a:lstStyle/>
          <a:p>
            <a:pPr lvl="0" algn="just"/>
            <a:r>
              <a:rPr lang="en-US" sz="3600">
                <a:latin typeface="+mj-lt"/>
              </a:rPr>
              <a:t>Focus on affordability: Scholarships &amp; Funding</a:t>
            </a:r>
          </a:p>
          <a:p>
            <a:pPr lvl="0" algn="just"/>
            <a:r>
              <a:rPr lang="en-US" sz="3600">
                <a:latin typeface="+mj-lt"/>
              </a:rPr>
              <a:t>Key EU Initiatives: </a:t>
            </a:r>
            <a:r>
              <a:rPr lang="en-US" sz="3600" smtClean="0">
                <a:latin typeface="+mj-lt"/>
                <a:hlinkClick r:id="rId3"/>
              </a:rPr>
              <a:t>Erasmus+</a:t>
            </a:r>
            <a:r>
              <a:rPr lang="hr-HR" sz="3600" smtClean="0">
                <a:latin typeface="+mj-lt"/>
              </a:rPr>
              <a:t> </a:t>
            </a:r>
            <a:r>
              <a:rPr lang="en-US" sz="3600" smtClean="0">
                <a:latin typeface="+mj-lt"/>
              </a:rPr>
              <a:t>and </a:t>
            </a:r>
            <a:r>
              <a:rPr lang="en-US" sz="3600">
                <a:latin typeface="+mj-lt"/>
              </a:rPr>
              <a:t>National Programs</a:t>
            </a:r>
          </a:p>
          <a:p>
            <a:pPr lvl="0" algn="just"/>
            <a:r>
              <a:rPr lang="en-US" sz="3600">
                <a:latin typeface="+mj-lt"/>
              </a:rPr>
              <a:t>Example </a:t>
            </a:r>
            <a:r>
              <a:rPr lang="hr-HR" sz="3600" smtClean="0">
                <a:latin typeface="+mj-lt"/>
              </a:rPr>
              <a:t>National </a:t>
            </a:r>
            <a:r>
              <a:rPr lang="en-US" sz="3600" smtClean="0">
                <a:latin typeface="+mj-lt"/>
              </a:rPr>
              <a:t>Schemes</a:t>
            </a:r>
            <a:r>
              <a:rPr lang="en-US" sz="3600">
                <a:latin typeface="+mj-lt"/>
              </a:rPr>
              <a:t>: </a:t>
            </a:r>
            <a:r>
              <a:rPr lang="en-US" sz="3600">
                <a:latin typeface="+mj-lt"/>
                <a:hlinkClick r:id="rId4"/>
              </a:rPr>
              <a:t>DAAD (Germany)</a:t>
            </a:r>
            <a:r>
              <a:rPr lang="en-US" sz="3600">
                <a:latin typeface="+mj-lt"/>
              </a:rPr>
              <a:t>, </a:t>
            </a:r>
            <a:r>
              <a:rPr lang="en-US" sz="3600">
                <a:latin typeface="+mj-lt"/>
                <a:hlinkClick r:id="rId5"/>
              </a:rPr>
              <a:t>Eiffel (France</a:t>
            </a:r>
            <a:r>
              <a:rPr lang="en-US" sz="3600" smtClean="0">
                <a:latin typeface="+mj-lt"/>
                <a:hlinkClick r:id="rId5"/>
              </a:rPr>
              <a:t>)</a:t>
            </a:r>
            <a:r>
              <a:rPr lang="hr-HR" sz="3600" smtClean="0">
                <a:latin typeface="+mj-lt"/>
                <a:hlinkClick r:id="rId5"/>
              </a:rPr>
              <a:t> </a:t>
            </a:r>
            <a:r>
              <a:rPr lang="hr-HR" sz="3600" smtClean="0">
                <a:latin typeface="+mj-lt"/>
              </a:rPr>
              <a:t>…</a:t>
            </a:r>
            <a:endParaRPr lang="en-US" sz="3600">
              <a:latin typeface="+mj-lt"/>
            </a:endParaRPr>
          </a:p>
          <a:p>
            <a:pPr lvl="0" algn="just"/>
            <a:r>
              <a:rPr lang="en-US" sz="3600">
                <a:latin typeface="+mj-lt"/>
              </a:rPr>
              <a:t>Upholding the </a:t>
            </a:r>
            <a:r>
              <a:rPr lang="en-US" sz="3600">
                <a:latin typeface="+mj-lt"/>
                <a:hlinkClick r:id="rId6"/>
              </a:rPr>
              <a:t>European Pillar of Social Rights</a:t>
            </a:r>
            <a:endParaRPr lang="en-US" sz="3600">
              <a:latin typeface="+mj-lt"/>
            </a:endParaRPr>
          </a:p>
          <a:p>
            <a:pPr lvl="0" algn="just"/>
            <a:r>
              <a:rPr lang="en-US" sz="3600">
                <a:latin typeface="+mj-lt"/>
              </a:rPr>
              <a:t>Aiming for Equal Educational Opportunities</a:t>
            </a:r>
            <a:endParaRPr lang="pl-PL">
              <a:latin typeface="+mj-lt"/>
            </a:endParaRPr>
          </a:p>
        </p:txBody>
      </p:sp>
      <p:pic>
        <p:nvPicPr>
          <p:cNvPr id="4" name="Picture 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60524" y="2421466"/>
            <a:ext cx="3313386" cy="3313386"/>
          </a:xfrm>
          <a:prstGeom prst="rect">
            <a:avLst/>
          </a:prstGeom>
        </p:spPr>
      </p:pic>
    </p:spTree>
    <p:extLst>
      <p:ext uri="{BB962C8B-B14F-4D97-AF65-F5344CB8AC3E}">
        <p14:creationId xmlns:p14="http://schemas.microsoft.com/office/powerpoint/2010/main" val="3333319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Accessibility for All Abilities</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8" y="1408386"/>
            <a:ext cx="5759668" cy="5263347"/>
          </a:xfrm>
        </p:spPr>
        <p:txBody>
          <a:bodyPr>
            <a:normAutofit/>
          </a:bodyPr>
          <a:lstStyle/>
          <a:p>
            <a:pPr lvl="0" algn="just"/>
            <a:r>
              <a:rPr lang="en-US" sz="3600">
                <a:latin typeface="+mj-lt"/>
              </a:rPr>
              <a:t>EU's Commitment to Accessibility</a:t>
            </a:r>
            <a:r>
              <a:rPr lang="en-US" sz="3600" smtClean="0">
                <a:latin typeface="+mj-lt"/>
              </a:rPr>
              <a:t>:</a:t>
            </a:r>
            <a:endParaRPr lang="en-US" sz="3600">
              <a:latin typeface="+mj-lt"/>
            </a:endParaRPr>
          </a:p>
          <a:p>
            <a:pPr lvl="1" algn="just"/>
            <a:r>
              <a:rPr lang="en-US" sz="3600">
                <a:latin typeface="+mj-lt"/>
                <a:hlinkClick r:id="rId3"/>
              </a:rPr>
              <a:t>European Accessibility Act </a:t>
            </a:r>
            <a:r>
              <a:rPr lang="en-US" sz="3600">
                <a:latin typeface="+mj-lt"/>
              </a:rPr>
              <a:t>&amp; </a:t>
            </a:r>
            <a:r>
              <a:rPr lang="en-US" sz="3600">
                <a:latin typeface="+mj-lt"/>
                <a:hlinkClick r:id="rId4"/>
              </a:rPr>
              <a:t>EU Disability Strategy</a:t>
            </a:r>
            <a:endParaRPr lang="en-US" sz="3600">
              <a:latin typeface="+mj-lt"/>
            </a:endParaRPr>
          </a:p>
          <a:p>
            <a:pPr lvl="1" algn="just"/>
            <a:r>
              <a:rPr lang="en-US" sz="3600">
                <a:latin typeface="+mj-lt"/>
              </a:rPr>
              <a:t>Enhanced learning for all abilities</a:t>
            </a:r>
          </a:p>
          <a:p>
            <a:pPr lvl="1" algn="just"/>
            <a:r>
              <a:rPr lang="en-US" sz="3600">
                <a:latin typeface="+mj-lt"/>
              </a:rPr>
              <a:t>Technology's role in inclusive education</a:t>
            </a:r>
            <a:endParaRPr lang="pl-PL" sz="2800">
              <a:latin typeface="+mj-lt"/>
            </a:endParaRPr>
          </a:p>
        </p:txBody>
      </p:sp>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54109" y="2217684"/>
            <a:ext cx="5349361" cy="3056778"/>
          </a:xfrm>
          <a:prstGeom prst="rect">
            <a:avLst/>
          </a:prstGeom>
        </p:spPr>
      </p:pic>
    </p:spTree>
    <p:extLst>
      <p:ext uri="{BB962C8B-B14F-4D97-AF65-F5344CB8AC3E}">
        <p14:creationId xmlns:p14="http://schemas.microsoft.com/office/powerpoint/2010/main" val="3956606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Technology as an Equalizer</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7" y="1408386"/>
            <a:ext cx="6884275" cy="5263347"/>
          </a:xfrm>
        </p:spPr>
        <p:txBody>
          <a:bodyPr>
            <a:normAutofit/>
          </a:bodyPr>
          <a:lstStyle/>
          <a:p>
            <a:pPr lvl="0" algn="just"/>
            <a:r>
              <a:rPr lang="en-US" sz="3600">
                <a:latin typeface="+mj-lt"/>
              </a:rPr>
              <a:t>The transformative role of e-learning platforms in education.</a:t>
            </a:r>
          </a:p>
          <a:p>
            <a:pPr lvl="0" algn="just"/>
            <a:r>
              <a:rPr lang="en-US" sz="3600" smtClean="0">
                <a:latin typeface="+mj-lt"/>
                <a:hlinkClick r:id="rId3"/>
              </a:rPr>
              <a:t>European </a:t>
            </a:r>
            <a:r>
              <a:rPr lang="en-US" sz="3600">
                <a:latin typeface="+mj-lt"/>
                <a:hlinkClick r:id="rId3"/>
              </a:rPr>
              <a:t>Commission's Digital Education Action Plan</a:t>
            </a:r>
            <a:r>
              <a:rPr lang="en-US" sz="3600">
                <a:latin typeface="+mj-lt"/>
              </a:rPr>
              <a:t>.</a:t>
            </a:r>
          </a:p>
          <a:p>
            <a:pPr lvl="0" algn="just"/>
            <a:r>
              <a:rPr lang="hr-HR" sz="3600" smtClean="0">
                <a:latin typeface="+mj-lt"/>
              </a:rPr>
              <a:t>O</a:t>
            </a:r>
            <a:r>
              <a:rPr lang="en-US" sz="3600" smtClean="0">
                <a:latin typeface="+mj-lt"/>
              </a:rPr>
              <a:t>pen </a:t>
            </a:r>
            <a:r>
              <a:rPr lang="en-US" sz="3600">
                <a:latin typeface="+mj-lt"/>
              </a:rPr>
              <a:t>educational resources like the </a:t>
            </a:r>
            <a:r>
              <a:rPr lang="en-US" sz="3600">
                <a:latin typeface="+mj-lt"/>
                <a:hlinkClick r:id="rId4"/>
              </a:rPr>
              <a:t>European Schoolnet</a:t>
            </a:r>
            <a:r>
              <a:rPr lang="en-US" sz="3600">
                <a:latin typeface="+mj-lt"/>
              </a:rPr>
              <a:t>.</a:t>
            </a:r>
          </a:p>
          <a:p>
            <a:pPr lvl="0" algn="just"/>
            <a:r>
              <a:rPr lang="hr-HR" sz="3600" smtClean="0">
                <a:latin typeface="+mj-lt"/>
              </a:rPr>
              <a:t>D</a:t>
            </a:r>
            <a:r>
              <a:rPr lang="en-US" sz="3600" smtClean="0">
                <a:latin typeface="+mj-lt"/>
              </a:rPr>
              <a:t>igital </a:t>
            </a:r>
            <a:r>
              <a:rPr lang="en-US" sz="3600">
                <a:latin typeface="+mj-lt"/>
              </a:rPr>
              <a:t>inclusivity and accessibility in learning</a:t>
            </a:r>
            <a:endParaRPr lang="pl-PL" sz="2800">
              <a:latin typeface="+mj-lt"/>
            </a:endParaRPr>
          </a:p>
        </p:txBody>
      </p:sp>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95442" y="2166590"/>
            <a:ext cx="3746938" cy="3746938"/>
          </a:xfrm>
          <a:prstGeom prst="rect">
            <a:avLst/>
          </a:prstGeom>
        </p:spPr>
      </p:pic>
    </p:spTree>
    <p:extLst>
      <p:ext uri="{BB962C8B-B14F-4D97-AF65-F5344CB8AC3E}">
        <p14:creationId xmlns:p14="http://schemas.microsoft.com/office/powerpoint/2010/main" val="3124162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5FA9E55-F8D5-49F8-9882-DC2FBD4DDAE2}"/>
              </a:ext>
            </a:extLst>
          </p:cNvPr>
          <p:cNvSpPr>
            <a:spLocks noGrp="1"/>
          </p:cNvSpPr>
          <p:nvPr>
            <p:ph type="title"/>
          </p:nvPr>
        </p:nvSpPr>
        <p:spPr>
          <a:xfrm>
            <a:off x="838200" y="144408"/>
            <a:ext cx="10515600" cy="1043261"/>
          </a:xfrm>
        </p:spPr>
        <p:txBody>
          <a:bodyPr/>
          <a:lstStyle/>
          <a:p>
            <a:pPr algn="ctr"/>
            <a:r>
              <a:rPr lang="en-US" b="1"/>
              <a:t>Policy for Education: Driving Change</a:t>
            </a:r>
            <a:endParaRPr lang="pl-PL"/>
          </a:p>
        </p:txBody>
      </p:sp>
      <p:sp>
        <p:nvSpPr>
          <p:cNvPr id="3" name="Symbol zastępczy zawartości 2">
            <a:extLst>
              <a:ext uri="{FF2B5EF4-FFF2-40B4-BE49-F238E27FC236}">
                <a16:creationId xmlns:a16="http://schemas.microsoft.com/office/drawing/2014/main" id="{9727AF9A-F3F7-464E-860B-D6C35A8834E3}"/>
              </a:ext>
            </a:extLst>
          </p:cNvPr>
          <p:cNvSpPr>
            <a:spLocks noGrp="1"/>
          </p:cNvSpPr>
          <p:nvPr>
            <p:ph idx="1"/>
          </p:nvPr>
        </p:nvSpPr>
        <p:spPr>
          <a:xfrm>
            <a:off x="525517" y="1408386"/>
            <a:ext cx="6884275" cy="5263347"/>
          </a:xfrm>
        </p:spPr>
        <p:txBody>
          <a:bodyPr>
            <a:normAutofit/>
          </a:bodyPr>
          <a:lstStyle/>
          <a:p>
            <a:pPr lvl="0" algn="just"/>
            <a:r>
              <a:rPr lang="en-US" sz="3600">
                <a:latin typeface="+mj-lt"/>
              </a:rPr>
              <a:t>EU's Vision: Towards the European Education Area by </a:t>
            </a:r>
            <a:r>
              <a:rPr lang="en-US" sz="3600" smtClean="0">
                <a:latin typeface="+mj-lt"/>
              </a:rPr>
              <a:t>202</a:t>
            </a:r>
            <a:r>
              <a:rPr lang="hr-HR" sz="3600" smtClean="0">
                <a:latin typeface="+mj-lt"/>
              </a:rPr>
              <a:t>7</a:t>
            </a:r>
            <a:endParaRPr lang="en-US" sz="3600">
              <a:latin typeface="+mj-lt"/>
            </a:endParaRPr>
          </a:p>
          <a:p>
            <a:pPr lvl="0" algn="just"/>
            <a:r>
              <a:rPr lang="en-US" sz="3600">
                <a:latin typeface="+mj-lt"/>
                <a:hlinkClick r:id="rId3"/>
              </a:rPr>
              <a:t>Digital Education: Action Plan (2021-2027) </a:t>
            </a:r>
            <a:r>
              <a:rPr lang="en-US" sz="3600">
                <a:latin typeface="+mj-lt"/>
              </a:rPr>
              <a:t>for modern learning</a:t>
            </a:r>
          </a:p>
          <a:p>
            <a:pPr lvl="0" algn="just"/>
            <a:r>
              <a:rPr lang="en-US" sz="3600">
                <a:latin typeface="+mj-lt"/>
              </a:rPr>
              <a:t>Core Focus: Inclusive education, digital literacy, lifelong learning</a:t>
            </a:r>
          </a:p>
          <a:p>
            <a:pPr lvl="0" algn="just"/>
            <a:r>
              <a:rPr lang="en-US" sz="3600">
                <a:latin typeface="+mj-lt"/>
              </a:rPr>
              <a:t>EU's Commitment: Ensuring high-quality education for all</a:t>
            </a:r>
            <a:endParaRPr lang="pl-PL" sz="2800">
              <a:latin typeface="+mj-lt"/>
            </a:endParaRP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95743" y="1891859"/>
            <a:ext cx="4072759" cy="4072759"/>
          </a:xfrm>
          <a:prstGeom prst="rect">
            <a:avLst/>
          </a:prstGeom>
        </p:spPr>
      </p:pic>
    </p:spTree>
    <p:extLst>
      <p:ext uri="{BB962C8B-B14F-4D97-AF65-F5344CB8AC3E}">
        <p14:creationId xmlns:p14="http://schemas.microsoft.com/office/powerpoint/2010/main" val="3193561553"/>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FAFC4393578E54EA6D196651228CF09" ma:contentTypeVersion="18" ma:contentTypeDescription="Stvaranje novog dokumenta." ma:contentTypeScope="" ma:versionID="c136ec4f49537dd65bc8dbd6cc87e271">
  <xsd:schema xmlns:xsd="http://www.w3.org/2001/XMLSchema" xmlns:xs="http://www.w3.org/2001/XMLSchema" xmlns:p="http://schemas.microsoft.com/office/2006/metadata/properties" xmlns:ns2="9ddf7ba3-e48b-4174-a29c-2a175c523237" xmlns:ns3="b2bf4f87-cb72-4e57-ad38-3955b64ca675" targetNamespace="http://schemas.microsoft.com/office/2006/metadata/properties" ma:root="true" ma:fieldsID="885a168c36a5d9d773bf0cef3a4babe7" ns2:_="" ns3:_="">
    <xsd:import namespace="9ddf7ba3-e48b-4174-a29c-2a175c523237"/>
    <xsd:import namespace="b2bf4f87-cb72-4e57-ad38-3955b64ca67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LengthInSeconds" minOccurs="0"/>
                <xsd:element ref="ns3:TaxCatchAll" minOccurs="0"/>
                <xsd:element ref="ns2:lcf76f155ced4ddcb4097134ff3c332f"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df7ba3-e48b-4174-a29c-2a175c5232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Oznake slika" ma:readOnly="false" ma:fieldId="{5cf76f15-5ced-4ddc-b409-7134ff3c332f}" ma:taxonomyMulti="true" ma:sspId="c9c0af0c-00b2-4b9d-ac19-30cd42724e8d"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2bf4f87-cb72-4e57-ad38-3955b64ca67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3273846d-743d-4c83-89dc-8271a4c400d8}" ma:internalName="TaxCatchAll" ma:showField="CatchAllData" ma:web="b2bf4f87-cb72-4e57-ad38-3955b64ca67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sadržaja"/>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2bf4f87-cb72-4e57-ad38-3955b64ca675" xsi:nil="true"/>
    <lcf76f155ced4ddcb4097134ff3c332f xmlns="9ddf7ba3-e48b-4174-a29c-2a175c52323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D2DC9F-49B2-4A2D-8815-903D6056D080}"/>
</file>

<file path=customXml/itemProps2.xml><?xml version="1.0" encoding="utf-8"?>
<ds:datastoreItem xmlns:ds="http://schemas.openxmlformats.org/officeDocument/2006/customXml" ds:itemID="{E3571E05-42F9-432B-A062-0970F6412D8E}">
  <ds:schemaRefs>
    <ds:schemaRef ds:uri="http://purl.org/dc/dcmitype/"/>
    <ds:schemaRef ds:uri="http://schemas.microsoft.com/office/2006/documentManagement/types"/>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9ddf7ba3-e48b-4174-a29c-2a175c523237"/>
    <ds:schemaRef ds:uri="http://schemas.microsoft.com/office/2006/metadata/properties"/>
  </ds:schemaRefs>
</ds:datastoreItem>
</file>

<file path=customXml/itemProps3.xml><?xml version="1.0" encoding="utf-8"?>
<ds:datastoreItem xmlns:ds="http://schemas.openxmlformats.org/officeDocument/2006/customXml" ds:itemID="{648B904F-A7DC-4700-B550-EC2015A964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2687</TotalTime>
  <Words>1716</Words>
  <Application>Microsoft Office PowerPoint</Application>
  <PresentationFormat>Widescreen</PresentationFormat>
  <Paragraphs>100</Paragraphs>
  <Slides>12</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Motyw pakietu Office</vt:lpstr>
      <vt:lpstr>O5 - Increasing the inclusivity and openness of higher education  1- Democratizing Education</vt:lpstr>
      <vt:lpstr>Introduction</vt:lpstr>
      <vt:lpstr>Education Inequality In EU</vt:lpstr>
      <vt:lpstr>EU's Role in Education</vt:lpstr>
      <vt:lpstr>Overcoming Geographical Barriers</vt:lpstr>
      <vt:lpstr>Socio-Economic Barriers</vt:lpstr>
      <vt:lpstr>Accessibility for All Abilities</vt:lpstr>
      <vt:lpstr>Technology as an Equalizer</vt:lpstr>
      <vt:lpstr>Policy for Education: Driving Change</vt:lpstr>
      <vt:lpstr>Strategies for Action: Breaking Down Barriers</vt:lpstr>
      <vt:lpstr>Conclusion and Call to Action</vt:lpstr>
      <vt:lpstr>Study and review the following online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webinar.</dc:title>
  <dc:creator>Grzegorz Zwoliński I25</dc:creator>
  <cp:lastModifiedBy>frane</cp:lastModifiedBy>
  <cp:revision>149</cp:revision>
  <dcterms:created xsi:type="dcterms:W3CDTF">2021-12-08T08:56:03Z</dcterms:created>
  <dcterms:modified xsi:type="dcterms:W3CDTF">2023-11-28T17:49:48Z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0x0101003FAFC4393578E54EA6D196651228CF09</vt:lpwstr>
  </property>
</Properties>
</file>