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57" r:id="rId6"/>
    <p:sldId id="278" r:id="rId7"/>
    <p:sldId id="280" r:id="rId8"/>
    <p:sldId id="293" r:id="rId9"/>
    <p:sldId id="284" r:id="rId10"/>
    <p:sldId id="287" r:id="rId11"/>
    <p:sldId id="285" r:id="rId12"/>
    <p:sldId id="286" r:id="rId13"/>
    <p:sldId id="288" r:id="rId14"/>
    <p:sldId id="281" r:id="rId15"/>
    <p:sldId id="283" r:id="rId16"/>
    <p:sldId id="292" r:id="rId17"/>
    <p:sldId id="277" r:id="rId18"/>
    <p:sldId id="294" r:id="rId19"/>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e" initials="f" lastIdx="0" clrIdx="0">
    <p:extLst>
      <p:ext uri="{19B8F6BF-5375-455C-9EA6-DF929625EA0E}">
        <p15:presenceInfo xmlns:p15="http://schemas.microsoft.com/office/powerpoint/2012/main" userId="d131dc0004dc0f4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19.2.2024.</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interesting  topics in our journey through this series. Engage with us, learn from the shared experiences, and be part of the conversation that shapes the future of education in the digital age.</a:t>
            </a:r>
          </a:p>
          <a:p>
            <a:endParaRPr lang="en-US"/>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Accreditation is a formal recognition of the quality of education, distinguishing high-quality courses in a crowded online learning space. The accreditation process in distance learning should address the significance of ensuring quality and rigor in online courses and recognizing online qualifications. It benefits both course providers by enhancing their reputation and potential revenue and students by ensuring the value of their time and investment. Understanding the accreditation process, from choosing the right accrediting institution to creating engaging content, is crucial for online course providers.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2264442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A robust assessment framework should include formative, interim, summative, and diagnostic assessments, each serving a unique purpose in the learning process. This approach ensures a balanced and comprehensive evaluation of student learning. Continuous improvement is facilitated through feedback, leveraging real-time data and adaptive learning technologies to provide immediate, accurate, and user-friendly feedback, enhancing both effectiveness and efficiency in online courses.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1241691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 conclusion, we encourage educators, administrators, and online course designers to embrace these insights and strategies in their practices. Reflect on your current methods, consider integrating these innovative approaches, and continuously seek feedback for improvement. We urge active participation and engagement with these evolving learning methodologies for students. Let us collaboratively enhance the effectiveness, credibility, and inclusivity of distance learning.</a:t>
            </a:r>
            <a:br>
              <a:rPr lang="hr-HR"/>
            </a:br>
            <a:br>
              <a:rPr lang="hr-HR"/>
            </a:br>
            <a:br>
              <a:rPr lang="hr-HR"/>
            </a:br>
            <a:r>
              <a:rPr lang="hr-HR"/>
              <a:t>Thank you for attention !</a:t>
            </a:r>
            <a:endParaRPr lang="en-US"/>
          </a:p>
          <a:p>
            <a:endParaRPr lang="en-US"/>
          </a:p>
        </p:txBody>
      </p:sp>
      <p:sp>
        <p:nvSpPr>
          <p:cNvPr id="4" name="Rezervirano mjesto broja slajda 3"/>
          <p:cNvSpPr>
            <a:spLocks noGrp="1"/>
          </p:cNvSpPr>
          <p:nvPr>
            <p:ph type="sldNum" sz="quarter" idx="10"/>
          </p:nvPr>
        </p:nvSpPr>
        <p:spPr/>
        <p:txBody>
          <a:bodyPr/>
          <a:lstStyle/>
          <a:p>
            <a:fld id="{FAE1F7B0-4ED8-4155-8F88-4515C773BDA4}" type="slidenum">
              <a:rPr lang="hr-HR" smtClean="0"/>
              <a:t>13</a:t>
            </a:fld>
            <a:endParaRPr lang="hr-HR"/>
          </a:p>
        </p:txBody>
      </p:sp>
    </p:spTree>
    <p:extLst>
      <p:ext uri="{BB962C8B-B14F-4D97-AF65-F5344CB8AC3E}">
        <p14:creationId xmlns:p14="http://schemas.microsoft.com/office/powerpoint/2010/main" val="655341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14</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15</a:t>
            </a:fld>
            <a:endParaRPr lang="hr-HR"/>
          </a:p>
        </p:txBody>
      </p:sp>
    </p:spTree>
    <p:extLst>
      <p:ext uri="{BB962C8B-B14F-4D97-AF65-F5344CB8AC3E}">
        <p14:creationId xmlns:p14="http://schemas.microsoft.com/office/powerpoint/2010/main" val="953040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This webinar aims to provide insights into effective distance learning strategies, emphasizing enhancing engagement and success in remote educational environments. We will also highlight the importance of assessment and accreditation in distance learning, illustrating how they ensure the quality and consistency of online programs. This session will underscore the role of assessment in determining learning outcomes and the significance of accreditation in upholding the credibility and recognition of distance learning initiatives.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According to Eurostat, in 2021, 27% of people aged 16 to 74 in the EU reported that they participated in an online course or used online learning material, with the highest shares in Ireland (46%), Finland and Sweden (45% each), and the Netherlands (44%). Younger people aged 16 to 24 in the EU were more engaged in online learning than older people. </a:t>
            </a: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As of fall 2021, 61% of U.S. undergraduates enrolled in at least one online course, highlighting the growing reliance on and acceptance of online education. The diversity of online learners in the U.S.  is marked by higher enrollment in distance learning programs at private educational for-profit institutions.</a:t>
            </a: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1820555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In today's segment, we address the significant challenges in assessing students in distance learning environments. First, maintaining academic integrity is crucial. With the virtual format, ensuring that assessments truly reflect individual student's understanding and effort becomes a complex issue. Secondly, we must focus on ensuring fairness for diverse student populations. That means creating assessment methods that are equitable and accessible to all students, regardless of their background, learning style, or location.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1505375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Innovative assessment methods in online learning offer numerous opportunities. They allow for the design of assessments that are effective in measuring learning outcomes and efficient and appealing to learners. Leveraging technology, particularly mobile technology, enables assessment flexibility, allowing students to demonstrate learning in diverse ways. Feedback, a crucial element of online learning, can be enhanced using technology, providing immediate, accurate, and individualized responses to students. These advancements in assessment methods are essential for addressing the diverse needs of learners and maintaining the integrity and quality of online education.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1315595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Academic integrity in online education is upheld through robust tools like Copyleaks, Grammarly, Turnitin, and Unicheck, which are essential for deterring cheating and plagiarism. Establishing clear student guidelines involves consistent lesson postings and structured, accessible lesson formats. These practices ensure a reliable and honest educational environment, fostering academic excellence and integrity in distance learning.</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438980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Fair and inclusive assessment highlights the design of assessments that accommodate all learners. That includes implementing a universal learning design to ensure assessments are clear, concise, and consider various student needs, thus eliminating barriers. We focus on addressing different learning styles, recognizing students' diverse literacy, language skills, and cultural backgrounds, and tailoring assessments to be nonbiased and familiar to all students.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701256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a:t>Summative assessments, like final exams and papers, evaluate long-term retention at a course's end, while formative assessments, including quizzes and group activities, assess learning progress throughout a course. Synchronous assessments encourage real-time interaction and collaboration, whereas asynchronous assessments offer flexibility, allowing students to engage with content on their schedule.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222927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19.02.2024</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19.02.2024</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cevonline.com/blog/formative-vs.-summative-assessments-what-do-they-mean"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edtechmagazine.com/higher/article/2021/10/changing-face-instruction-synchronous-vs-asynchronous-e-learning-perfco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senseilms.com/how-to-get-a-course-accredited/"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ec.europa.eu/eurostat/web/products-eurostat-news/-/edn-20220124-1#:~:text=In%202021%2C%2027,in%202020" TargetMode="External"/><Relationship Id="rId7" Type="http://schemas.openxmlformats.org/officeDocument/2006/relationships/hyperlink" Target="https://www.edumed.org/resources/cheating-awareness-and-prevention/#:~:text=,honest%20as%20an%20online%20student"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er.educause.edu/articles/2020/6/leveraging-feedback-experiences-in-online-learning" TargetMode="External"/><Relationship Id="rId5" Type="http://schemas.openxmlformats.org/officeDocument/2006/relationships/hyperlink" Target="https://www.open.edu/openlearn/education-development/exploring-innovative-assessment-methods/content-section-overview?active-tab=description-tab" TargetMode="External"/><Relationship Id="rId4" Type="http://schemas.openxmlformats.org/officeDocument/2006/relationships/hyperlink" Target="https://nces.ed.gov/fastfacts/display.asp?id=80#:~:text=The%20percentage%20of%20students%20who,profit%20%287%20percent%29%20institutions"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edutopia.org/article/7-guidelines-setting-clear-online-lessons" TargetMode="External"/><Relationship Id="rId7" Type="http://schemas.openxmlformats.org/officeDocument/2006/relationships/hyperlink" Target="https://senseilms.com/how-to-get-a-course-accredited/"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edtechmagazine.com/higher/article/2021/10/changing-face-instruction-synchronous-vs-asynchronous-e-learning-perfcon" TargetMode="External"/><Relationship Id="rId5" Type="http://schemas.openxmlformats.org/officeDocument/2006/relationships/hyperlink" Target="https://www.icevonline.com/blog/formative-vs.-summative-assessments-what-do-they-mean" TargetMode="External"/><Relationship Id="rId4" Type="http://schemas.openxmlformats.org/officeDocument/2006/relationships/hyperlink" Target="https://www.edutopia.org/article/using-universal-design-create-better-assessment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open.edu/openlearn/education-development/exploring-innovative-assessment-methods/content-section-overview?active-tab=description-tab"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er.educause.edu/articles/2020/6/leveraging-feedback-experiences-in-online-learnin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edumed.org/resources/cheating-awareness-and-prevention/#:~:text=,honest%20as%20an%20online%20studen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hyperlink" Target="https://www.edutopia.org/article/using-universal-design-create-better-assessment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556032"/>
            <a:ext cx="9144000" cy="3065815"/>
          </a:xfrm>
        </p:spPr>
        <p:txBody>
          <a:bodyPr>
            <a:normAutofit fontScale="90000"/>
          </a:bodyPr>
          <a:lstStyle/>
          <a:p>
            <a:r>
              <a:rPr lang="en-US" b="1"/>
              <a:t>O</a:t>
            </a:r>
            <a:r>
              <a:rPr lang="hr-HR" b="1"/>
              <a:t>5</a:t>
            </a:r>
            <a:r>
              <a:rPr lang="en-US" b="1"/>
              <a:t> - Increasing the inclusivity and openness of higher education</a:t>
            </a:r>
            <a:br>
              <a:rPr lang="hr-HR" b="1"/>
            </a:br>
            <a:br>
              <a:rPr lang="hr-HR" b="1"/>
            </a:br>
            <a:r>
              <a:rPr lang="hr-HR"/>
              <a:t>5- </a:t>
            </a:r>
            <a:r>
              <a:rPr lang="en-US"/>
              <a:t>Assessment and Accreditation in Distance Learning</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60772"/>
            <a:ext cx="9144000" cy="1655762"/>
          </a:xfrm>
        </p:spPr>
        <p:txBody>
          <a:bodyPr>
            <a:normAutofit/>
          </a:bodyPr>
          <a:lstStyle/>
          <a:p>
            <a:endParaRPr lang="hr-HR"/>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Types of Online Assessments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15991" y="1085851"/>
            <a:ext cx="8485133" cy="5557308"/>
          </a:xfrm>
        </p:spPr>
        <p:txBody>
          <a:bodyPr>
            <a:noAutofit/>
          </a:bodyPr>
          <a:lstStyle/>
          <a:p>
            <a:pPr lvl="0" algn="just"/>
            <a:r>
              <a:rPr lang="en-US" sz="3600">
                <a:latin typeface="+mj-lt"/>
                <a:hlinkClick r:id="rId3"/>
              </a:rPr>
              <a:t>Summative vs. Formative Assessments</a:t>
            </a:r>
            <a:r>
              <a:rPr lang="en-US" sz="3600">
                <a:latin typeface="+mj-lt"/>
              </a:rPr>
              <a:t>:</a:t>
            </a:r>
          </a:p>
          <a:p>
            <a:pPr lvl="1" algn="just"/>
            <a:r>
              <a:rPr lang="en-US" sz="3200">
                <a:latin typeface="+mj-lt"/>
              </a:rPr>
              <a:t>Summative assessments for evaluating long-term retention at the course’s end.</a:t>
            </a:r>
          </a:p>
          <a:p>
            <a:pPr lvl="1" algn="just"/>
            <a:r>
              <a:rPr lang="en-US" sz="3200">
                <a:latin typeface="+mj-lt"/>
              </a:rPr>
              <a:t>Formative assessments for ongoing evaluation of learning progress.</a:t>
            </a:r>
          </a:p>
          <a:p>
            <a:pPr lvl="0" algn="just"/>
            <a:r>
              <a:rPr lang="en-US" sz="3600">
                <a:latin typeface="+mj-lt"/>
                <a:hlinkClick r:id="rId4"/>
              </a:rPr>
              <a:t>Synchronous vs. Asynchronous Formats</a:t>
            </a:r>
            <a:r>
              <a:rPr lang="en-US" sz="3600">
                <a:latin typeface="+mj-lt"/>
              </a:rPr>
              <a:t>:</a:t>
            </a:r>
          </a:p>
          <a:p>
            <a:pPr lvl="1" algn="just"/>
            <a:r>
              <a:rPr lang="en-US" sz="3200">
                <a:latin typeface="+mj-lt"/>
              </a:rPr>
              <a:t>Synchronous formats for real-time interaction and collaboration.</a:t>
            </a:r>
          </a:p>
          <a:p>
            <a:pPr lvl="1" algn="just"/>
            <a:r>
              <a:rPr lang="en-US" sz="3200">
                <a:latin typeface="+mj-lt"/>
              </a:rPr>
              <a:t>Asynchronous formats for flexible engagement with content on personal schedules.</a:t>
            </a:r>
            <a:endParaRPr lang="pl-PL" sz="2800">
              <a:latin typeface="+mj-lt"/>
            </a:endParaRP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82100" y="2310451"/>
            <a:ext cx="2876550" cy="2876550"/>
          </a:xfrm>
          <a:prstGeom prst="rect">
            <a:avLst/>
          </a:prstGeom>
        </p:spPr>
      </p:pic>
    </p:spTree>
    <p:extLst>
      <p:ext uri="{BB962C8B-B14F-4D97-AF65-F5344CB8AC3E}">
        <p14:creationId xmlns:p14="http://schemas.microsoft.com/office/powerpoint/2010/main" val="1955669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Accreditation Process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187669"/>
            <a:ext cx="8208906" cy="5263347"/>
          </a:xfrm>
        </p:spPr>
        <p:txBody>
          <a:bodyPr>
            <a:noAutofit/>
          </a:bodyPr>
          <a:lstStyle/>
          <a:p>
            <a:pPr lvl="0" algn="just"/>
            <a:r>
              <a:rPr lang="en-US" sz="3600">
                <a:latin typeface="+mj-lt"/>
                <a:hlinkClick r:id="rId3"/>
              </a:rPr>
              <a:t>Ensuring Quality and Rigor in Online Courses</a:t>
            </a:r>
            <a:r>
              <a:rPr lang="en-US" sz="3600">
                <a:latin typeface="+mj-lt"/>
              </a:rPr>
              <a:t>:</a:t>
            </a:r>
          </a:p>
          <a:p>
            <a:pPr lvl="1" algn="just"/>
            <a:r>
              <a:rPr lang="en-US" sz="3200">
                <a:latin typeface="+mj-lt"/>
              </a:rPr>
              <a:t>Formal recognition through accreditation.</a:t>
            </a:r>
          </a:p>
          <a:p>
            <a:pPr lvl="1" algn="just"/>
            <a:r>
              <a:rPr lang="en-US" sz="3200">
                <a:latin typeface="+mj-lt"/>
              </a:rPr>
              <a:t>Differentiating high-quality courses from others.</a:t>
            </a:r>
          </a:p>
          <a:p>
            <a:pPr lvl="0" algn="just"/>
            <a:r>
              <a:rPr lang="en-US" sz="3600">
                <a:latin typeface="+mj-lt"/>
                <a:hlinkClick r:id="rId3"/>
              </a:rPr>
              <a:t>Recognition of Online Qualifications by Employers and Institutions:</a:t>
            </a:r>
            <a:endParaRPr lang="en-US" sz="3600">
              <a:latin typeface="+mj-lt"/>
            </a:endParaRPr>
          </a:p>
          <a:p>
            <a:pPr lvl="1" algn="just"/>
            <a:r>
              <a:rPr lang="en-US" sz="3200">
                <a:latin typeface="+mj-lt"/>
              </a:rPr>
              <a:t>Enhanced reputation and potential revenue for course providers.</a:t>
            </a:r>
          </a:p>
          <a:p>
            <a:pPr lvl="1" algn="just"/>
            <a:r>
              <a:rPr lang="en-US" sz="3200">
                <a:latin typeface="+mj-lt"/>
              </a:rPr>
              <a:t>Assurance of value for students' time and investment.</a:t>
            </a:r>
            <a:endParaRPr lang="pl-PL">
              <a:latin typeface="+mj-lt"/>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01150" y="2466792"/>
            <a:ext cx="2705100" cy="2705100"/>
          </a:xfrm>
          <a:prstGeom prst="rect">
            <a:avLst/>
          </a:prstGeom>
        </p:spPr>
      </p:pic>
    </p:spTree>
    <p:extLst>
      <p:ext uri="{BB962C8B-B14F-4D97-AF65-F5344CB8AC3E}">
        <p14:creationId xmlns:p14="http://schemas.microsoft.com/office/powerpoint/2010/main" val="395660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Best Practices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152400" y="1408386"/>
            <a:ext cx="8534400" cy="5263347"/>
          </a:xfrm>
        </p:spPr>
        <p:txBody>
          <a:bodyPr>
            <a:normAutofit fontScale="92500"/>
          </a:bodyPr>
          <a:lstStyle/>
          <a:p>
            <a:pPr lvl="0" algn="just"/>
            <a:r>
              <a:rPr lang="en-US" sz="3600">
                <a:latin typeface="+mj-lt"/>
              </a:rPr>
              <a:t>Developing a Robust Assessment Framework:</a:t>
            </a:r>
          </a:p>
          <a:p>
            <a:pPr lvl="1" algn="just"/>
            <a:r>
              <a:rPr lang="en-US" sz="3200">
                <a:latin typeface="+mj-lt"/>
              </a:rPr>
              <a:t>Incorporate various types of assessments (formative, interim, summative, diagnostic) for comprehensive evaluation.</a:t>
            </a:r>
          </a:p>
          <a:p>
            <a:pPr lvl="1" algn="just"/>
            <a:r>
              <a:rPr lang="en-US" sz="3200">
                <a:latin typeface="+mj-lt"/>
              </a:rPr>
              <a:t>Ensure alignment with educational goals and learning outcomes.</a:t>
            </a:r>
          </a:p>
          <a:p>
            <a:pPr lvl="0" algn="just"/>
            <a:r>
              <a:rPr lang="en-US" sz="3600">
                <a:latin typeface="+mj-lt"/>
              </a:rPr>
              <a:t>Continuous Improvement Through Feedback:</a:t>
            </a:r>
          </a:p>
          <a:p>
            <a:pPr lvl="1" algn="just"/>
            <a:r>
              <a:rPr lang="en-US" sz="3200">
                <a:latin typeface="+mj-lt"/>
              </a:rPr>
              <a:t>Utilize real-time data and feedback-delivery technology for immediate and accurate feedback.</a:t>
            </a:r>
          </a:p>
          <a:p>
            <a:pPr lvl="1" algn="just"/>
            <a:r>
              <a:rPr lang="en-US" sz="3200">
                <a:latin typeface="+mj-lt"/>
              </a:rPr>
              <a:t>Encourage the use of feedback in student submissions and course improvements</a:t>
            </a:r>
            <a:endParaRPr lang="pl-PL">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52053" y="2647950"/>
            <a:ext cx="2911346" cy="2911346"/>
          </a:xfrm>
          <a:prstGeom prst="rect">
            <a:avLst/>
          </a:prstGeom>
        </p:spPr>
      </p:pic>
    </p:spTree>
    <p:extLst>
      <p:ext uri="{BB962C8B-B14F-4D97-AF65-F5344CB8AC3E}">
        <p14:creationId xmlns:p14="http://schemas.microsoft.com/office/powerpoint/2010/main" val="3193561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 and Call to Action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lnSpcReduction="10000"/>
          </a:bodyPr>
          <a:lstStyle/>
          <a:p>
            <a:pPr lvl="0" algn="just"/>
            <a:r>
              <a:rPr lang="en-US" sz="3600">
                <a:latin typeface="+mj-lt"/>
              </a:rPr>
              <a:t>Adopt Insights: Utilize new strategies in online education.</a:t>
            </a:r>
          </a:p>
          <a:p>
            <a:pPr lvl="0" algn="just"/>
            <a:r>
              <a:rPr lang="en-US" sz="3600">
                <a:latin typeface="+mj-lt"/>
              </a:rPr>
              <a:t>Reflect &amp; Innovate: Reassess and update teaching methods.</a:t>
            </a:r>
          </a:p>
          <a:p>
            <a:pPr lvl="0" algn="just"/>
            <a:r>
              <a:rPr lang="en-US" sz="3600">
                <a:latin typeface="+mj-lt"/>
              </a:rPr>
              <a:t>Seek Feedback: Continuously improve through feedback.</a:t>
            </a:r>
          </a:p>
          <a:p>
            <a:pPr lvl="0" algn="just"/>
            <a:r>
              <a:rPr lang="en-US" sz="3600">
                <a:latin typeface="+mj-lt"/>
              </a:rPr>
              <a:t>Student Participation: Encourage active student engagement.</a:t>
            </a:r>
          </a:p>
          <a:p>
            <a:pPr lvl="0" algn="just"/>
            <a:r>
              <a:rPr lang="en-US" sz="3600">
                <a:latin typeface="+mj-lt"/>
              </a:rPr>
              <a:t>Collaborative Growth: Enhance distance learning collectively.</a:t>
            </a:r>
            <a:endParaRPr lang="pl-PL" sz="28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2950" y="2362199"/>
            <a:ext cx="3305175" cy="3305175"/>
          </a:xfrm>
          <a:prstGeom prst="rect">
            <a:avLst/>
          </a:prstGeom>
        </p:spPr>
      </p:pic>
    </p:spTree>
    <p:extLst>
      <p:ext uri="{BB962C8B-B14F-4D97-AF65-F5344CB8AC3E}">
        <p14:creationId xmlns:p14="http://schemas.microsoft.com/office/powerpoint/2010/main" val="123594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a:latin typeface="+mj-lt"/>
                <a:hlinkClick r:id="rId3"/>
              </a:rPr>
              <a:t>Eurostat (2021)</a:t>
            </a:r>
            <a:r>
              <a:rPr lang="hr-HR">
                <a:latin typeface="+mj-lt"/>
                <a:hlinkClick r:id="rId3"/>
              </a:rPr>
              <a:t>, </a:t>
            </a:r>
            <a:r>
              <a:rPr lang="en-US">
                <a:latin typeface="+mj-lt"/>
                <a:hlinkClick r:id="rId3"/>
              </a:rPr>
              <a:t>Interest in online education grows in the EU</a:t>
            </a:r>
            <a:r>
              <a:rPr lang="hr-HR">
                <a:latin typeface="+mj-lt"/>
              </a:rPr>
              <a:t>, Retrieved November, 2022</a:t>
            </a:r>
          </a:p>
          <a:p>
            <a:pPr marL="0" lvl="0" indent="0" algn="just">
              <a:buNone/>
            </a:pPr>
            <a:r>
              <a:rPr lang="en-US">
                <a:latin typeface="+mj-lt"/>
                <a:hlinkClick r:id="rId4"/>
              </a:rPr>
              <a:t>National Center for Education Statistics (2021)</a:t>
            </a:r>
            <a:r>
              <a:rPr lang="hr-HR">
                <a:latin typeface="+mj-lt"/>
                <a:hlinkClick r:id="rId4"/>
              </a:rPr>
              <a:t>,</a:t>
            </a:r>
            <a:r>
              <a:rPr lang="en-US">
                <a:latin typeface="+mj-lt"/>
                <a:hlinkClick r:id="rId4"/>
              </a:rPr>
              <a:t> Fast Facts: Distance learning</a:t>
            </a:r>
            <a:r>
              <a:rPr lang="hr-HR">
                <a:latin typeface="+mj-lt"/>
              </a:rPr>
              <a:t>, Retrieved November, 2022</a:t>
            </a:r>
          </a:p>
          <a:p>
            <a:pPr marL="0" lvl="0" indent="0" algn="just">
              <a:buNone/>
            </a:pPr>
            <a:r>
              <a:rPr lang="en-US">
                <a:latin typeface="+mj-lt"/>
                <a:hlinkClick r:id="rId5"/>
              </a:rPr>
              <a:t>Open University</a:t>
            </a:r>
            <a:r>
              <a:rPr lang="hr-HR">
                <a:latin typeface="+mj-lt"/>
                <a:hlinkClick r:id="rId5"/>
              </a:rPr>
              <a:t> (2022),</a:t>
            </a:r>
            <a:r>
              <a:rPr lang="en-US">
                <a:latin typeface="+mj-lt"/>
                <a:hlinkClick r:id="rId5"/>
              </a:rPr>
              <a:t> Exploring innovative assessment methods</a:t>
            </a:r>
            <a:r>
              <a:rPr lang="hr-HR">
                <a:latin typeface="+mj-lt"/>
              </a:rPr>
              <a:t>, Retrieved November, 2022</a:t>
            </a:r>
          </a:p>
          <a:p>
            <a:pPr marL="0" lvl="0" indent="0" algn="just">
              <a:buNone/>
            </a:pPr>
            <a:r>
              <a:rPr lang="en-US">
                <a:latin typeface="+mj-lt"/>
                <a:hlinkClick r:id="rId6"/>
              </a:rPr>
              <a:t>E</a:t>
            </a:r>
            <a:r>
              <a:rPr lang="hr-HR">
                <a:latin typeface="+mj-lt"/>
                <a:hlinkClick r:id="rId6"/>
              </a:rPr>
              <a:t>.</a:t>
            </a:r>
            <a:r>
              <a:rPr lang="en-US">
                <a:latin typeface="+mj-lt"/>
                <a:hlinkClick r:id="rId6"/>
              </a:rPr>
              <a:t> Crisp</a:t>
            </a:r>
            <a:r>
              <a:rPr lang="hr-HR">
                <a:latin typeface="+mj-lt"/>
                <a:hlinkClick r:id="rId6"/>
              </a:rPr>
              <a:t>, (2020), </a:t>
            </a:r>
            <a:r>
              <a:rPr lang="en-US">
                <a:latin typeface="+mj-lt"/>
                <a:hlinkClick r:id="rId6"/>
              </a:rPr>
              <a:t>Leveraging Feedback Experiences in Online Learning</a:t>
            </a:r>
            <a:r>
              <a:rPr lang="hr-HR">
                <a:latin typeface="+mj-lt"/>
              </a:rPr>
              <a:t>, EDUCAUSE Review, Retrieved November, 2022</a:t>
            </a:r>
          </a:p>
          <a:p>
            <a:pPr marL="0" lvl="0" indent="0" algn="just">
              <a:buNone/>
            </a:pPr>
            <a:r>
              <a:rPr lang="en-US">
                <a:latin typeface="+mj-lt"/>
                <a:hlinkClick r:id="rId7"/>
              </a:rPr>
              <a:t>K</a:t>
            </a:r>
            <a:r>
              <a:rPr lang="hr-HR">
                <a:latin typeface="+mj-lt"/>
                <a:hlinkClick r:id="rId7"/>
              </a:rPr>
              <a:t>.</a:t>
            </a:r>
            <a:r>
              <a:rPr lang="en-US">
                <a:latin typeface="+mj-lt"/>
                <a:hlinkClick r:id="rId7"/>
              </a:rPr>
              <a:t> Curtis</a:t>
            </a:r>
            <a:r>
              <a:rPr lang="hr-HR">
                <a:latin typeface="+mj-lt"/>
                <a:hlinkClick r:id="rId7"/>
              </a:rPr>
              <a:t>, (2021) </a:t>
            </a:r>
            <a:r>
              <a:rPr lang="en-US">
                <a:latin typeface="+mj-lt"/>
                <a:hlinkClick r:id="rId7"/>
              </a:rPr>
              <a:t>Recognizing &amp; Preventing Cheating and Plagiarism in Online School</a:t>
            </a:r>
            <a:r>
              <a:rPr lang="hr-HR">
                <a:latin typeface="+mj-lt"/>
              </a:rPr>
              <a:t>, </a:t>
            </a:r>
            <a:r>
              <a:rPr lang="en-US">
                <a:latin typeface="+mj-lt"/>
              </a:rPr>
              <a:t>EduMed</a:t>
            </a:r>
            <a:r>
              <a:rPr lang="hr-HR">
                <a:latin typeface="+mj-lt"/>
              </a:rPr>
              <a:t>, Retrieved November, 2022</a:t>
            </a:r>
          </a:p>
          <a:p>
            <a:pPr marL="0" lvl="0" indent="0" algn="just">
              <a:buNone/>
            </a:pPr>
            <a:endParaRPr lang="en-US">
              <a:latin typeface="+mj-lt"/>
            </a:endParaRPr>
          </a:p>
          <a:p>
            <a:pPr marL="0" lvl="0" indent="0" algn="just">
              <a:buNone/>
            </a:pPr>
            <a:endParaRPr lang="hr-HR">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a:t>S</a:t>
            </a:r>
            <a:r>
              <a:rPr lang="en-US" b="1" err="1"/>
              <a:t>tudy</a:t>
            </a:r>
            <a:r>
              <a:rPr lang="en-US" b="1"/>
              <a:t> and review the following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hr-HR">
                <a:latin typeface="+mj-lt"/>
                <a:hlinkClick r:id="rId3"/>
              </a:rPr>
              <a:t>E. Skopec, (2020), </a:t>
            </a:r>
            <a:r>
              <a:rPr lang="en-US">
                <a:latin typeface="+mj-lt"/>
                <a:hlinkClick r:id="rId3"/>
              </a:rPr>
              <a:t>7 Guidelines for Setting Up Clear Online Lessons</a:t>
            </a:r>
            <a:r>
              <a:rPr lang="hr-HR">
                <a:latin typeface="+mj-lt"/>
              </a:rPr>
              <a:t>, </a:t>
            </a:r>
            <a:r>
              <a:rPr lang="en-US">
                <a:latin typeface="+mj-lt"/>
              </a:rPr>
              <a:t>Edutopia</a:t>
            </a:r>
            <a:r>
              <a:rPr lang="hr-HR">
                <a:latin typeface="+mj-lt"/>
              </a:rPr>
              <a:t>, Retrieved November, 2022</a:t>
            </a:r>
          </a:p>
          <a:p>
            <a:pPr marL="0" lvl="0" indent="0" algn="just">
              <a:buNone/>
            </a:pPr>
            <a:r>
              <a:rPr lang="en-US">
                <a:latin typeface="+mj-lt"/>
                <a:hlinkClick r:id="rId4"/>
              </a:rPr>
              <a:t>B</a:t>
            </a:r>
            <a:r>
              <a:rPr lang="hr-HR">
                <a:latin typeface="+mj-lt"/>
                <a:hlinkClick r:id="rId4"/>
              </a:rPr>
              <a:t>. </a:t>
            </a:r>
            <a:r>
              <a:rPr lang="en-US">
                <a:latin typeface="+mj-lt"/>
                <a:hlinkClick r:id="rId4"/>
              </a:rPr>
              <a:t>Dame, K</a:t>
            </a:r>
            <a:r>
              <a:rPr lang="hr-HR">
                <a:latin typeface="+mj-lt"/>
                <a:hlinkClick r:id="rId4"/>
              </a:rPr>
              <a:t>.</a:t>
            </a:r>
            <a:r>
              <a:rPr lang="en-US">
                <a:latin typeface="+mj-lt"/>
                <a:hlinkClick r:id="rId4"/>
              </a:rPr>
              <a:t> Lea</a:t>
            </a:r>
            <a:r>
              <a:rPr lang="hr-HR">
                <a:latin typeface="+mj-lt"/>
                <a:hlinkClick r:id="rId4"/>
              </a:rPr>
              <a:t>, (2020), </a:t>
            </a:r>
            <a:r>
              <a:rPr lang="en-US">
                <a:latin typeface="+mj-lt"/>
                <a:hlinkClick r:id="rId4"/>
              </a:rPr>
              <a:t>How to Use Universal Design for Learning to Create Better Assessments</a:t>
            </a:r>
            <a:r>
              <a:rPr lang="hr-HR">
                <a:latin typeface="+mj-lt"/>
              </a:rPr>
              <a:t>, Edutopia, Retrieved November, 2022</a:t>
            </a:r>
          </a:p>
          <a:p>
            <a:pPr marL="0" lvl="0" indent="0" algn="just">
              <a:buNone/>
            </a:pPr>
            <a:r>
              <a:rPr lang="en-US">
                <a:latin typeface="+mj-lt"/>
                <a:hlinkClick r:id="rId5"/>
              </a:rPr>
              <a:t>C</a:t>
            </a:r>
            <a:r>
              <a:rPr lang="hr-HR">
                <a:latin typeface="+mj-lt"/>
                <a:hlinkClick r:id="rId5"/>
              </a:rPr>
              <a:t>.</a:t>
            </a:r>
            <a:r>
              <a:rPr lang="en-US">
                <a:latin typeface="+mj-lt"/>
                <a:hlinkClick r:id="rId5"/>
              </a:rPr>
              <a:t> Zook</a:t>
            </a:r>
            <a:r>
              <a:rPr lang="hr-HR">
                <a:latin typeface="+mj-lt"/>
                <a:hlinkClick r:id="rId5"/>
              </a:rPr>
              <a:t>, (2022), </a:t>
            </a:r>
            <a:r>
              <a:rPr lang="en-US">
                <a:latin typeface="+mj-lt"/>
                <a:hlinkClick r:id="rId5"/>
              </a:rPr>
              <a:t>Formative vs. Summative Assessments: What's the Difference?</a:t>
            </a:r>
            <a:r>
              <a:rPr lang="hr-HR">
                <a:latin typeface="+mj-lt"/>
              </a:rPr>
              <a:t>, AES Education, Retrieved November, 2022</a:t>
            </a:r>
          </a:p>
          <a:p>
            <a:pPr marL="0" lvl="0" indent="0" algn="just">
              <a:buNone/>
            </a:pPr>
            <a:r>
              <a:rPr lang="pl-PL">
                <a:latin typeface="+mj-lt"/>
                <a:hlinkClick r:id="rId6"/>
              </a:rPr>
              <a:t>L. Zitter, (2021), </a:t>
            </a:r>
            <a:r>
              <a:rPr lang="en-US">
                <a:latin typeface="+mj-lt"/>
                <a:hlinkClick r:id="rId6"/>
              </a:rPr>
              <a:t>Synchronous vs Asynchronous Learning: The Changing Face of Instruction</a:t>
            </a:r>
            <a:r>
              <a:rPr lang="hr-HR">
                <a:latin typeface="+mj-lt"/>
              </a:rPr>
              <a:t>, </a:t>
            </a:r>
            <a:r>
              <a:rPr lang="pl-PL">
                <a:latin typeface="+mj-lt"/>
              </a:rPr>
              <a:t>EdTech Magazine, Retrieved November, 2022</a:t>
            </a:r>
          </a:p>
          <a:p>
            <a:pPr marL="0" lvl="0" indent="0" algn="just">
              <a:buNone/>
            </a:pPr>
            <a:r>
              <a:rPr lang="en-US">
                <a:latin typeface="+mj-lt"/>
                <a:hlinkClick r:id="rId7"/>
              </a:rPr>
              <a:t>Sensei LMS</a:t>
            </a:r>
            <a:r>
              <a:rPr lang="hr-HR">
                <a:latin typeface="+mj-lt"/>
                <a:hlinkClick r:id="rId7"/>
              </a:rPr>
              <a:t>, (2022), </a:t>
            </a:r>
            <a:r>
              <a:rPr lang="en-US">
                <a:latin typeface="+mj-lt"/>
                <a:hlinkClick r:id="rId7"/>
              </a:rPr>
              <a:t>6 steps to gaining accreditation for your online course (checklist)</a:t>
            </a:r>
            <a:r>
              <a:rPr lang="hr-HR">
                <a:latin typeface="+mj-lt"/>
              </a:rPr>
              <a:t>, Retrieved November, 2022</a:t>
            </a:r>
          </a:p>
          <a:p>
            <a:pPr marL="0" lvl="0" indent="0" algn="just">
              <a:buNone/>
            </a:pPr>
            <a:endParaRPr lang="pl-PL">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2736691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a:t>I</a:t>
            </a:r>
            <a:r>
              <a:rPr lang="en-US" b="1"/>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a:latin typeface="+mj-lt"/>
              </a:rPr>
              <a:t>webinar</a:t>
            </a:r>
            <a:r>
              <a:rPr lang="en-US" sz="3600">
                <a:latin typeface="+mj-lt"/>
              </a:rPr>
              <a:t> was developed as a result of the Erasmus+ project </a:t>
            </a:r>
            <a:r>
              <a:rPr lang="en-US" sz="3600" err="1">
                <a:latin typeface="+mj-lt"/>
              </a:rPr>
              <a:t>CodeIn</a:t>
            </a:r>
            <a:r>
              <a:rPr lang="hr-HR" sz="360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Overview</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1437" y="1387365"/>
            <a:ext cx="7216664" cy="5263347"/>
          </a:xfrm>
        </p:spPr>
        <p:txBody>
          <a:bodyPr>
            <a:normAutofit/>
          </a:bodyPr>
          <a:lstStyle/>
          <a:p>
            <a:pPr lvl="0" algn="just"/>
            <a:r>
              <a:rPr lang="en-US" sz="3600">
                <a:latin typeface="+mj-lt"/>
              </a:rPr>
              <a:t>Ensuring quality and consistency in distance learning.</a:t>
            </a:r>
          </a:p>
          <a:p>
            <a:pPr lvl="0" algn="just"/>
            <a:r>
              <a:rPr lang="en-US" sz="3600">
                <a:latin typeface="+mj-lt"/>
              </a:rPr>
              <a:t>Recognition and credibility of online educational programs.</a:t>
            </a:r>
          </a:p>
          <a:p>
            <a:pPr lvl="0" algn="just"/>
            <a:r>
              <a:rPr lang="en-US" sz="3600">
                <a:latin typeface="+mj-lt"/>
              </a:rPr>
              <a:t>Role of assessment in measuring learning outcomes.</a:t>
            </a:r>
          </a:p>
          <a:p>
            <a:pPr lvl="0" algn="just"/>
            <a:r>
              <a:rPr lang="en-US" sz="3600">
                <a:latin typeface="+mj-lt"/>
              </a:rPr>
              <a:t>Accreditation standards and their impact on educational excellence</a:t>
            </a:r>
            <a:r>
              <a:rPr lang="hr-HR" sz="3600">
                <a:latin typeface="+mj-lt"/>
              </a:rPr>
              <a:t>.</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0530" y="2133078"/>
            <a:ext cx="3356957" cy="3356957"/>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The Landscape of Distance Learning</a:t>
            </a:r>
            <a:endParaRPr lang="pl-PL"/>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5884" y="1187668"/>
            <a:ext cx="5614787" cy="3317829"/>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95999" y="2595829"/>
            <a:ext cx="5960879" cy="3522337"/>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The Landscape of Distance Learning</a:t>
            </a:r>
            <a:endParaRPr lang="pl-PL"/>
          </a:p>
        </p:txBody>
      </p:sp>
      <p:pic>
        <p:nvPicPr>
          <p:cNvPr id="3" name="Picture 2"/>
          <p:cNvPicPr>
            <a:picLocks noChangeAspect="1"/>
          </p:cNvPicPr>
          <p:nvPr/>
        </p:nvPicPr>
        <p:blipFill>
          <a:blip r:embed="rId3"/>
          <a:stretch>
            <a:fillRect/>
          </a:stretch>
        </p:blipFill>
        <p:spPr>
          <a:xfrm>
            <a:off x="3502428" y="1350212"/>
            <a:ext cx="8309349" cy="4684828"/>
          </a:xfrm>
          <a:prstGeom prst="rect">
            <a:avLst/>
          </a:prstGeom>
        </p:spPr>
      </p:pic>
      <p:sp>
        <p:nvSpPr>
          <p:cNvPr id="4" name="Rectangular Callout 3"/>
          <p:cNvSpPr/>
          <p:nvPr/>
        </p:nvSpPr>
        <p:spPr>
          <a:xfrm>
            <a:off x="228600" y="2285999"/>
            <a:ext cx="2714625" cy="3390901"/>
          </a:xfrm>
          <a:prstGeom prst="wedgeRectCallout">
            <a:avLst>
              <a:gd name="adj1" fmla="val 71070"/>
              <a:gd name="adj2" fmla="val 2327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Percentage of postbaccalaureate </a:t>
            </a:r>
            <a:r>
              <a:rPr lang="hr-HR"/>
              <a:t>U.S. </a:t>
            </a:r>
            <a:r>
              <a:rPr lang="en-US"/>
              <a:t>students enrolled at degree-granting postsecondary institutions, by participation in distance education and control of institution: Fall 2021</a:t>
            </a:r>
            <a:br>
              <a:rPr lang="hr-HR"/>
            </a:br>
            <a:br>
              <a:rPr lang="hr-HR"/>
            </a:br>
            <a:r>
              <a:rPr lang="hr-HR"/>
              <a:t>Source: U.S. </a:t>
            </a:r>
            <a:r>
              <a:rPr lang="en-US"/>
              <a:t>National Center for Education Statistics (NCES)</a:t>
            </a:r>
          </a:p>
        </p:txBody>
      </p:sp>
    </p:spTree>
    <p:extLst>
      <p:ext uri="{BB962C8B-B14F-4D97-AF65-F5344CB8AC3E}">
        <p14:creationId xmlns:p14="http://schemas.microsoft.com/office/powerpoint/2010/main" val="2598844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Challenges in Assessment</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82668" y="1313136"/>
            <a:ext cx="6780157" cy="5263347"/>
          </a:xfrm>
        </p:spPr>
        <p:txBody>
          <a:bodyPr>
            <a:normAutofit lnSpcReduction="10000"/>
          </a:bodyPr>
          <a:lstStyle/>
          <a:p>
            <a:pPr lvl="0" algn="just"/>
            <a:r>
              <a:rPr lang="en-US" sz="3600" b="1">
                <a:latin typeface="+mj-lt"/>
              </a:rPr>
              <a:t>Maintaining Academic Integrity</a:t>
            </a:r>
          </a:p>
          <a:p>
            <a:pPr lvl="1" algn="just"/>
            <a:r>
              <a:rPr lang="en-US" sz="3200">
                <a:latin typeface="+mj-lt"/>
              </a:rPr>
              <a:t>Implementing proctoring tools and honor codes</a:t>
            </a:r>
          </a:p>
          <a:p>
            <a:pPr lvl="1" algn="just"/>
            <a:r>
              <a:rPr lang="en-US" sz="3200">
                <a:latin typeface="+mj-lt"/>
              </a:rPr>
              <a:t>Designing assessments to minimize cheating</a:t>
            </a:r>
          </a:p>
          <a:p>
            <a:pPr lvl="0" algn="just"/>
            <a:r>
              <a:rPr lang="en-US" sz="3600" b="1">
                <a:latin typeface="+mj-lt"/>
              </a:rPr>
              <a:t>Ensuring Fairness Across Diverse Populations</a:t>
            </a:r>
          </a:p>
          <a:p>
            <a:pPr lvl="1" algn="just"/>
            <a:r>
              <a:rPr lang="en-US" sz="3200">
                <a:latin typeface="+mj-lt"/>
              </a:rPr>
              <a:t>Adapting assessments for different learning styles</a:t>
            </a:r>
          </a:p>
          <a:p>
            <a:pPr lvl="1" algn="just"/>
            <a:r>
              <a:rPr lang="en-US" sz="3200">
                <a:latin typeface="+mj-lt"/>
              </a:rPr>
              <a:t>Providing equal access and accommodations</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48625" y="1914525"/>
            <a:ext cx="3790950" cy="3790950"/>
          </a:xfrm>
          <a:prstGeom prst="rect">
            <a:avLst/>
          </a:prstGeom>
        </p:spPr>
      </p:pic>
    </p:spTree>
    <p:extLst>
      <p:ext uri="{BB962C8B-B14F-4D97-AF65-F5344CB8AC3E}">
        <p14:creationId xmlns:p14="http://schemas.microsoft.com/office/powerpoint/2010/main" val="1482546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Opportunities in Online Assessment</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187670"/>
            <a:ext cx="8132706" cy="5484064"/>
          </a:xfrm>
        </p:spPr>
        <p:txBody>
          <a:bodyPr>
            <a:normAutofit fontScale="92500" lnSpcReduction="20000"/>
          </a:bodyPr>
          <a:lstStyle/>
          <a:p>
            <a:pPr lvl="0" algn="just"/>
            <a:r>
              <a:rPr lang="en-US" sz="3600" b="1">
                <a:latin typeface="+mj-lt"/>
                <a:hlinkClick r:id="rId3"/>
              </a:rPr>
              <a:t>Innovative Assessment Methods</a:t>
            </a:r>
            <a:endParaRPr lang="en-US" sz="3600" b="1">
              <a:latin typeface="+mj-lt"/>
            </a:endParaRPr>
          </a:p>
          <a:p>
            <a:pPr lvl="1" algn="just"/>
            <a:r>
              <a:rPr lang="en-US" sz="3200">
                <a:latin typeface="+mj-lt"/>
              </a:rPr>
              <a:t>Flexibility in demonstrating learning outcomes</a:t>
            </a:r>
          </a:p>
          <a:p>
            <a:pPr lvl="1" algn="just"/>
            <a:r>
              <a:rPr lang="en-US" sz="3200">
                <a:latin typeface="+mj-lt"/>
              </a:rPr>
              <a:t>Personalization and inclusivity in assessment design</a:t>
            </a:r>
          </a:p>
          <a:p>
            <a:pPr lvl="0" algn="just"/>
            <a:r>
              <a:rPr lang="en-US" sz="3600" b="1">
                <a:latin typeface="+mj-lt"/>
                <a:hlinkClick r:id="rId4"/>
              </a:rPr>
              <a:t>Leveraging Technology</a:t>
            </a:r>
            <a:endParaRPr lang="en-US" sz="3600" b="1">
              <a:latin typeface="+mj-lt"/>
            </a:endParaRPr>
          </a:p>
          <a:p>
            <a:pPr lvl="1" algn="just"/>
            <a:r>
              <a:rPr lang="en-US" sz="3200">
                <a:latin typeface="+mj-lt"/>
              </a:rPr>
              <a:t>Utilizing mobile technology for diverse assessment types</a:t>
            </a:r>
          </a:p>
          <a:p>
            <a:pPr lvl="1" algn="just"/>
            <a:r>
              <a:rPr lang="en-US" sz="3200">
                <a:latin typeface="+mj-lt"/>
              </a:rPr>
              <a:t>Enhancing feedback with immediate and accurate responses</a:t>
            </a:r>
          </a:p>
          <a:p>
            <a:pPr lvl="0" algn="just"/>
            <a:r>
              <a:rPr lang="en-US" sz="3600" b="1">
                <a:latin typeface="+mj-lt"/>
              </a:rPr>
              <a:t>Effective Evaluation</a:t>
            </a:r>
          </a:p>
          <a:p>
            <a:pPr lvl="1" algn="just"/>
            <a:r>
              <a:rPr lang="en-US" sz="3200">
                <a:latin typeface="+mj-lt"/>
              </a:rPr>
              <a:t>Balancing assessment effectiveness, efficiency, and appeal</a:t>
            </a:r>
          </a:p>
          <a:p>
            <a:pPr lvl="1" algn="just"/>
            <a:r>
              <a:rPr lang="en-US" sz="3200">
                <a:latin typeface="+mj-lt"/>
              </a:rPr>
              <a:t>Using real-time data for proactive insights and interventions</a:t>
            </a: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72575" y="2324100"/>
            <a:ext cx="2819399" cy="2819399"/>
          </a:xfrm>
          <a:prstGeom prst="rect">
            <a:avLst/>
          </a:prstGeom>
        </p:spPr>
      </p:pic>
    </p:spTree>
    <p:extLst>
      <p:ext uri="{BB962C8B-B14F-4D97-AF65-F5344CB8AC3E}">
        <p14:creationId xmlns:p14="http://schemas.microsoft.com/office/powerpoint/2010/main" val="4035958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9625" y="163458"/>
            <a:ext cx="10515600" cy="1043261"/>
          </a:xfrm>
        </p:spPr>
        <p:txBody>
          <a:bodyPr/>
          <a:lstStyle/>
          <a:p>
            <a:pPr algn="ctr"/>
            <a:r>
              <a:rPr lang="en-US" b="1"/>
              <a:t>Academic Integrity</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206720"/>
            <a:ext cx="7599306" cy="5465014"/>
          </a:xfrm>
        </p:spPr>
        <p:txBody>
          <a:bodyPr>
            <a:normAutofit fontScale="92500"/>
          </a:bodyPr>
          <a:lstStyle/>
          <a:p>
            <a:pPr lvl="0" algn="just"/>
            <a:r>
              <a:rPr lang="en-US" sz="3600">
                <a:latin typeface="+mj-lt"/>
                <a:hlinkClick r:id="rId3"/>
              </a:rPr>
              <a:t>Tools and Strategies to Prevent Cheating:</a:t>
            </a:r>
            <a:endParaRPr lang="en-US" sz="3600">
              <a:latin typeface="+mj-lt"/>
            </a:endParaRPr>
          </a:p>
          <a:p>
            <a:pPr lvl="1" algn="just"/>
            <a:r>
              <a:rPr lang="en-US" sz="3200">
                <a:latin typeface="+mj-lt"/>
              </a:rPr>
              <a:t>Identifying and preventing academic misconduct.</a:t>
            </a:r>
          </a:p>
          <a:p>
            <a:pPr lvl="1" algn="just"/>
            <a:r>
              <a:rPr lang="en-US" sz="3200">
                <a:latin typeface="+mj-lt"/>
              </a:rPr>
              <a:t>Utilizing plagiarism detection tools like Grammarly, Turnitin.</a:t>
            </a:r>
          </a:p>
          <a:p>
            <a:pPr lvl="1" algn="just"/>
            <a:r>
              <a:rPr lang="en-US" sz="3200">
                <a:latin typeface="+mj-lt"/>
              </a:rPr>
              <a:t>Implementing anti-plagiarism strategies.</a:t>
            </a:r>
          </a:p>
          <a:p>
            <a:pPr lvl="0" algn="just"/>
            <a:r>
              <a:rPr lang="en-US" sz="3600">
                <a:latin typeface="+mj-lt"/>
              </a:rPr>
              <a:t>Importance of Setting Clear Guidelines:</a:t>
            </a:r>
          </a:p>
          <a:p>
            <a:pPr lvl="1" algn="just"/>
            <a:r>
              <a:rPr lang="en-US" sz="3200">
                <a:latin typeface="+mj-lt"/>
              </a:rPr>
              <a:t>Consistent lesson posting and communication.</a:t>
            </a:r>
          </a:p>
          <a:p>
            <a:pPr lvl="1" algn="just"/>
            <a:r>
              <a:rPr lang="en-US" sz="3200">
                <a:latin typeface="+mj-lt"/>
              </a:rPr>
              <a:t>Clear, organized lesson structure.</a:t>
            </a:r>
          </a:p>
          <a:p>
            <a:pPr lvl="1" algn="just"/>
            <a:r>
              <a:rPr lang="en-US" sz="3200">
                <a:latin typeface="+mj-lt"/>
              </a:rPr>
              <a:t>Inclusion of video overviews for clarity.</a:t>
            </a:r>
            <a:endParaRPr lang="pl-PL">
              <a:latin typeface="+mj-lt"/>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62974" y="2343789"/>
            <a:ext cx="3190875" cy="3190875"/>
          </a:xfrm>
          <a:prstGeom prst="rect">
            <a:avLst/>
          </a:prstGeom>
        </p:spPr>
      </p:pic>
    </p:spTree>
    <p:extLst>
      <p:ext uri="{BB962C8B-B14F-4D97-AF65-F5344CB8AC3E}">
        <p14:creationId xmlns:p14="http://schemas.microsoft.com/office/powerpoint/2010/main" val="1562073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Fair and Inclusive Assessments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361182" cy="5263347"/>
          </a:xfrm>
        </p:spPr>
        <p:txBody>
          <a:bodyPr>
            <a:normAutofit fontScale="92500"/>
          </a:bodyPr>
          <a:lstStyle/>
          <a:p>
            <a:pPr lvl="0" algn="just"/>
            <a:r>
              <a:rPr lang="en-US" sz="4000">
                <a:latin typeface="+mj-lt"/>
                <a:hlinkClick r:id="rId3"/>
              </a:rPr>
              <a:t>Designing Assessments for All Learners</a:t>
            </a:r>
            <a:r>
              <a:rPr lang="en-US" sz="4000">
                <a:latin typeface="+mj-lt"/>
              </a:rPr>
              <a:t>:</a:t>
            </a:r>
          </a:p>
          <a:p>
            <a:pPr lvl="1" algn="just"/>
            <a:r>
              <a:rPr lang="en-US" sz="3600">
                <a:latin typeface="+mj-lt"/>
              </a:rPr>
              <a:t>Apply Universal Design for Learning principles.</a:t>
            </a:r>
          </a:p>
          <a:p>
            <a:pPr lvl="1" algn="just"/>
            <a:r>
              <a:rPr lang="en-US" sz="3600">
                <a:latin typeface="+mj-lt"/>
              </a:rPr>
              <a:t>Ensure clarity and accessibility in assessments.</a:t>
            </a:r>
          </a:p>
          <a:p>
            <a:pPr lvl="0" algn="just"/>
            <a:r>
              <a:rPr lang="en-US" sz="4000">
                <a:latin typeface="+mj-lt"/>
              </a:rPr>
              <a:t>Addressing Diverse Learning Styles:</a:t>
            </a:r>
          </a:p>
          <a:p>
            <a:pPr lvl="1" algn="just"/>
            <a:r>
              <a:rPr lang="en-US" sz="3600">
                <a:latin typeface="+mj-lt"/>
              </a:rPr>
              <a:t>Cater to varied literacy and language skills.</a:t>
            </a:r>
          </a:p>
          <a:p>
            <a:pPr lvl="1" algn="just"/>
            <a:r>
              <a:rPr lang="en-US" sz="3600">
                <a:latin typeface="+mj-lt"/>
              </a:rPr>
              <a:t>Avoid cultural and linguistic biases.</a:t>
            </a:r>
            <a:endParaRPr lang="pl-PL" sz="2800">
              <a:latin typeface="+mj-lt"/>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7750" y="2143125"/>
            <a:ext cx="3114676" cy="3114676"/>
          </a:xfrm>
          <a:prstGeom prst="rect">
            <a:avLst/>
          </a:prstGeom>
        </p:spPr>
      </p:pic>
    </p:spTree>
    <p:extLst>
      <p:ext uri="{BB962C8B-B14F-4D97-AF65-F5344CB8AC3E}">
        <p14:creationId xmlns:p14="http://schemas.microsoft.com/office/powerpoint/2010/main" val="606663244"/>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 ds:uri="b2bf4f87-cb72-4e57-ad38-3955b64ca675"/>
  </ds:schemaRefs>
</ds:datastoreItem>
</file>

<file path=customXml/itemProps2.xml><?xml version="1.0" encoding="utf-8"?>
<ds:datastoreItem xmlns:ds="http://schemas.openxmlformats.org/officeDocument/2006/customXml" ds:itemID="{648B904F-A7DC-4700-B550-EC2015A964C5}">
  <ds:schemaRefs>
    <ds:schemaRef ds:uri="http://schemas.microsoft.com/sharepoint/v3/contenttype/forms"/>
  </ds:schemaRefs>
</ds:datastoreItem>
</file>

<file path=customXml/itemProps3.xml><?xml version="1.0" encoding="utf-8"?>
<ds:datastoreItem xmlns:ds="http://schemas.openxmlformats.org/officeDocument/2006/customXml" ds:itemID="{5FF0CBB1-324F-4790-86AF-8FE973841B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df7ba3-e48b-4174-a29c-2a175c523237"/>
    <ds:schemaRef ds:uri="b2bf4f87-cb72-4e57-ad38-3955b64ca6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3849</TotalTime>
  <Words>1720</Words>
  <Application>Microsoft Office PowerPoint</Application>
  <PresentationFormat>Widescreen</PresentationFormat>
  <Paragraphs>111</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Motyw pakietu Office</vt:lpstr>
      <vt:lpstr>O5 - Increasing the inclusivity and openness of higher education  5- Assessment and Accreditation in Distance Learning</vt:lpstr>
      <vt:lpstr>Introduction</vt:lpstr>
      <vt:lpstr>Overview</vt:lpstr>
      <vt:lpstr>The Landscape of Distance Learning</vt:lpstr>
      <vt:lpstr>The Landscape of Distance Learning</vt:lpstr>
      <vt:lpstr>Challenges in Assessment</vt:lpstr>
      <vt:lpstr>Opportunities in Online Assessment</vt:lpstr>
      <vt:lpstr>Academic Integrity</vt:lpstr>
      <vt:lpstr>Fair and Inclusive Assessments</vt:lpstr>
      <vt:lpstr>Types of Online Assessments</vt:lpstr>
      <vt:lpstr>Accreditation Process</vt:lpstr>
      <vt:lpstr>Best Practices</vt:lpstr>
      <vt:lpstr>Conclusion and Call to Action</vt:lpstr>
      <vt:lpstr>Study and review the following resources</vt:lpstr>
      <vt:lpstr>Study and review the following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272</cp:revision>
  <dcterms:created xsi:type="dcterms:W3CDTF">2021-12-08T08:56:03Z</dcterms:created>
  <dcterms:modified xsi:type="dcterms:W3CDTF">2024-02-19T11:29:38Z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y fmtid="{D5CDD505-2E9C-101B-9397-08002B2CF9AE}" pid="3" name="MediaServiceImageTags">
    <vt:lpwstr/>
  </property>
</Properties>
</file>