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9"/>
  </p:notesMasterIdLst>
  <p:sldIdLst>
    <p:sldId id="256" r:id="rId5"/>
    <p:sldId id="257" r:id="rId6"/>
    <p:sldId id="278" r:id="rId7"/>
    <p:sldId id="280" r:id="rId8"/>
    <p:sldId id="284" r:id="rId9"/>
    <p:sldId id="287" r:id="rId10"/>
    <p:sldId id="285" r:id="rId11"/>
    <p:sldId id="286" r:id="rId12"/>
    <p:sldId id="288" r:id="rId13"/>
    <p:sldId id="281" r:id="rId14"/>
    <p:sldId id="289" r:id="rId15"/>
    <p:sldId id="283" r:id="rId16"/>
    <p:sldId id="277" r:id="rId17"/>
    <p:sldId id="291" r:id="rId18"/>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2135" autoAdjust="0"/>
  </p:normalViewPr>
  <p:slideViewPr>
    <p:cSldViewPr snapToGrid="0">
      <p:cViewPr varScale="1">
        <p:scale>
          <a:sx n="100" d="100"/>
          <a:sy n="100" d="100"/>
        </p:scale>
        <p:origin x="91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066BBB-4A2A-497B-8D6E-78F28B3C4025}" type="datetimeFigureOut">
              <a:rPr lang="hr-HR" smtClean="0"/>
              <a:t>28.11.2023.</a:t>
            </a:fld>
            <a:endParaRPr lang="hr-HR"/>
          </a:p>
        </p:txBody>
      </p:sp>
      <p:sp>
        <p:nvSpPr>
          <p:cNvPr id="4" name="Rezervirano mjesto slike slajd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r-HR"/>
          </a:p>
        </p:txBody>
      </p:sp>
      <p:sp>
        <p:nvSpPr>
          <p:cNvPr id="5" name="Rezervirano mjesto bilježaka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6" name="Rezervirano mjesto podnožj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r-HR"/>
          </a:p>
        </p:txBody>
      </p:sp>
      <p:sp>
        <p:nvSpPr>
          <p:cNvPr id="7" name="Rezervirano mjesto broja slajd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1F7B0-4ED8-4155-8F88-4515C773BDA4}" type="slidenum">
              <a:rPr lang="hr-HR" smtClean="0"/>
              <a:t>‹#›</a:t>
            </a:fld>
            <a:endParaRPr lang="hr-HR"/>
          </a:p>
        </p:txBody>
      </p:sp>
    </p:spTree>
    <p:extLst>
      <p:ext uri="{BB962C8B-B14F-4D97-AF65-F5344CB8AC3E}">
        <p14:creationId xmlns:p14="http://schemas.microsoft.com/office/powerpoint/2010/main" val="2646086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z="1200" kern="1200" smtClean="0">
                <a:solidFill>
                  <a:schemeClr val="tx1"/>
                </a:solidFill>
                <a:effectLst/>
                <a:latin typeface="+mn-lt"/>
                <a:ea typeface="+mn-ea"/>
                <a:cs typeface="+mn-cs"/>
              </a:rPr>
              <a:t>Welcome to our webinar series about increasing the inclusivity and openness of higher education. This series has been developed as part of the Erasmus+ project 'CodeIn,' short for 'Cloud cOmputing for Digital Education INnovation.' Through this initiative, we aim to delve into the exciting world of cloud computing and its transformative impact on education. We will cover six diverse and </a:t>
            </a:r>
            <a:r>
              <a:rPr lang="hr-HR" sz="1200" kern="1200" smtClean="0">
                <a:solidFill>
                  <a:schemeClr val="tx1"/>
                </a:solidFill>
                <a:effectLst/>
                <a:latin typeface="+mn-lt"/>
                <a:ea typeface="+mn-ea"/>
                <a:cs typeface="+mn-cs"/>
              </a:rPr>
              <a:t>interesting </a:t>
            </a:r>
            <a:r>
              <a:rPr lang="en-US" sz="1200" kern="1200" smtClean="0">
                <a:solidFill>
                  <a:schemeClr val="tx1"/>
                </a:solidFill>
                <a:effectLst/>
                <a:latin typeface="+mn-lt"/>
                <a:ea typeface="+mn-ea"/>
                <a:cs typeface="+mn-cs"/>
              </a:rPr>
              <a:t> topics in our journey through this series. Engage with us, learn from the shared experiences, and be part of the conversation that shapes the future of education in the digital age.</a:t>
            </a:r>
            <a:endParaRPr lang="hr-HR" sz="1200" kern="1200" smtClean="0">
              <a:solidFill>
                <a:schemeClr val="tx1"/>
              </a:solidFill>
              <a:effectLst/>
              <a:latin typeface="+mn-lt"/>
              <a:ea typeface="+mn-ea"/>
              <a:cs typeface="+mn-cs"/>
            </a:endParaRPr>
          </a:p>
          <a:p>
            <a:endParaRPr lang="hr-HR"/>
          </a:p>
        </p:txBody>
      </p:sp>
      <p:sp>
        <p:nvSpPr>
          <p:cNvPr id="4" name="Rezervirano mjesto broja slajda 3"/>
          <p:cNvSpPr>
            <a:spLocks noGrp="1"/>
          </p:cNvSpPr>
          <p:nvPr>
            <p:ph type="sldNum" sz="quarter" idx="10"/>
          </p:nvPr>
        </p:nvSpPr>
        <p:spPr/>
        <p:txBody>
          <a:bodyPr/>
          <a:lstStyle/>
          <a:p>
            <a:fld id="{FAE1F7B0-4ED8-4155-8F88-4515C773BDA4}" type="slidenum">
              <a:rPr lang="hr-HR" smtClean="0"/>
              <a:t>2</a:t>
            </a:fld>
            <a:endParaRPr lang="hr-HR"/>
          </a:p>
        </p:txBody>
      </p:sp>
    </p:spTree>
    <p:extLst>
      <p:ext uri="{BB962C8B-B14F-4D97-AF65-F5344CB8AC3E}">
        <p14:creationId xmlns:p14="http://schemas.microsoft.com/office/powerpoint/2010/main" val="41249110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Interactive webinars and live Q&amp;A sessions foster real-time engagement and provide immediate value. Incorporating gamification adds a layer of excitement and competition, with reward systems that motivate and acknowledge student achievements. Rich multimedia content — including videos, podcasts, and animations — caters to diverse learning styles and enhances the educational experience. These strategies make learning more enjoyable, improve knowledge retention, and encourage active participation.</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11</a:t>
            </a:fld>
            <a:endParaRPr lang="hr-HR"/>
          </a:p>
        </p:txBody>
      </p:sp>
    </p:spTree>
    <p:extLst>
      <p:ext uri="{BB962C8B-B14F-4D97-AF65-F5344CB8AC3E}">
        <p14:creationId xmlns:p14="http://schemas.microsoft.com/office/powerpoint/2010/main" val="1237668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In conclusion, a robust online learning community transcends traditional education boundaries, offering a networked space for the exchange of ideas and collaborative knowledge construction. Such a community thrives on the pillars of accessibility, diversity, and engagement, fostering an inclusive environment where every student is empowered to participate actively. By leveraging structured peer interactions and mentorship, we pave the way for continual professional growth and satisfaction. The success of these virtual communities is evident in their ability to maintain a dynamic learning ecosystem responsive to the evolving educational landscape and the diverse needs of learners</a:t>
            </a:r>
            <a:r>
              <a:rPr lang="en-US" smtClean="0"/>
              <a:t>.</a:t>
            </a:r>
            <a:r>
              <a:rPr lang="hr-HR" smtClean="0"/>
              <a:t/>
            </a:r>
            <a:br>
              <a:rPr lang="hr-HR" smtClean="0"/>
            </a:br>
            <a:r>
              <a:rPr lang="hr-HR" smtClean="0"/>
              <a:t/>
            </a:r>
            <a:br>
              <a:rPr lang="hr-HR" smtClean="0"/>
            </a:br>
            <a:r>
              <a:rPr lang="hr-HR" smtClean="0"/>
              <a:t/>
            </a:r>
            <a:br>
              <a:rPr lang="hr-HR" smtClean="0"/>
            </a:br>
            <a:r>
              <a:rPr lang="hr-HR" smtClean="0"/>
              <a:t>Thank you for attention !</a:t>
            </a:r>
            <a:endParaRPr lang="en-US" smtClean="0"/>
          </a:p>
          <a:p>
            <a:endParaRPr lang="en-US" smtClean="0"/>
          </a:p>
        </p:txBody>
      </p:sp>
      <p:sp>
        <p:nvSpPr>
          <p:cNvPr id="4" name="Rezervirano mjesto broja slajda 3"/>
          <p:cNvSpPr>
            <a:spLocks noGrp="1"/>
          </p:cNvSpPr>
          <p:nvPr>
            <p:ph type="sldNum" sz="quarter" idx="10"/>
          </p:nvPr>
        </p:nvSpPr>
        <p:spPr/>
        <p:txBody>
          <a:bodyPr/>
          <a:lstStyle/>
          <a:p>
            <a:fld id="{FAE1F7B0-4ED8-4155-8F88-4515C773BDA4}" type="slidenum">
              <a:rPr lang="hr-HR" smtClean="0"/>
              <a:t>12</a:t>
            </a:fld>
            <a:endParaRPr lang="hr-HR"/>
          </a:p>
        </p:txBody>
      </p:sp>
    </p:spTree>
    <p:extLst>
      <p:ext uri="{BB962C8B-B14F-4D97-AF65-F5344CB8AC3E}">
        <p14:creationId xmlns:p14="http://schemas.microsoft.com/office/powerpoint/2010/main" val="12416911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sz="1200" kern="120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13</a:t>
            </a:fld>
            <a:endParaRPr lang="hr-HR"/>
          </a:p>
        </p:txBody>
      </p:sp>
    </p:spTree>
    <p:extLst>
      <p:ext uri="{BB962C8B-B14F-4D97-AF65-F5344CB8AC3E}">
        <p14:creationId xmlns:p14="http://schemas.microsoft.com/office/powerpoint/2010/main" val="17187061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sz="1200" kern="120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14</a:t>
            </a:fld>
            <a:endParaRPr lang="hr-HR"/>
          </a:p>
        </p:txBody>
      </p:sp>
    </p:spTree>
    <p:extLst>
      <p:ext uri="{BB962C8B-B14F-4D97-AF65-F5344CB8AC3E}">
        <p14:creationId xmlns:p14="http://schemas.microsoft.com/office/powerpoint/2010/main" val="2882714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An online learning community is a bonded group of learners interacting in a virtual environment, sharing perspectives, and constructing knowledge . It is a place where individuals with mutual academic goals and purposes engage in communication and collaboration and nurture a sense of belonging. This community is not confined to formal learning but is a continual social network where individuals develop a knowledge base and values, contributing to a common practice or goal.</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3</a:t>
            </a:fld>
            <a:endParaRPr lang="hr-HR"/>
          </a:p>
        </p:txBody>
      </p:sp>
    </p:spTree>
    <p:extLst>
      <p:ext uri="{BB962C8B-B14F-4D97-AF65-F5344CB8AC3E}">
        <p14:creationId xmlns:p14="http://schemas.microsoft.com/office/powerpoint/2010/main" val="102942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kern="1200" smtClean="0">
                <a:solidFill>
                  <a:schemeClr val="tx1"/>
                </a:solidFill>
                <a:effectLst/>
                <a:latin typeface="+mn-lt"/>
                <a:ea typeface="+mn-ea"/>
                <a:cs typeface="+mn-cs"/>
              </a:rPr>
              <a:t>Enhanced student engagement in online learning environments is paramount, necessitating accessible and inclusive spaces for active participation. Integrating diverse perspectives improves learning outcomes, as it allows for a more decadent construction of knowledge through collaboration. Prioritizing supportive peer-to-peer interactions is beneficial for fostering community and instrumental in improving student retention rates and overall satisfaction.</a:t>
            </a:r>
          </a:p>
          <a:p>
            <a:endParaRPr lang="hr-HR" smtClean="0"/>
          </a:p>
        </p:txBody>
      </p:sp>
      <p:sp>
        <p:nvSpPr>
          <p:cNvPr id="4" name="Rezervirano mjesto broja slajda 3"/>
          <p:cNvSpPr>
            <a:spLocks noGrp="1"/>
          </p:cNvSpPr>
          <p:nvPr>
            <p:ph type="sldNum" sz="quarter" idx="10"/>
          </p:nvPr>
        </p:nvSpPr>
        <p:spPr/>
        <p:txBody>
          <a:bodyPr/>
          <a:lstStyle/>
          <a:p>
            <a:fld id="{FAE1F7B0-4ED8-4155-8F88-4515C773BDA4}" type="slidenum">
              <a:rPr lang="hr-HR" smtClean="0"/>
              <a:t>4</a:t>
            </a:fld>
            <a:endParaRPr lang="hr-HR"/>
          </a:p>
        </p:txBody>
      </p:sp>
    </p:spTree>
    <p:extLst>
      <p:ext uri="{BB962C8B-B14F-4D97-AF65-F5344CB8AC3E}">
        <p14:creationId xmlns:p14="http://schemas.microsoft.com/office/powerpoint/2010/main" val="38089259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Effective peer-to-peer interactions are the bedrock of online learning communities. As exemplified by Harvard's Project Zero, structured discussion protocols guide learners in generative discussions, aligning with the lesson's goals. These protocols, when customized, cater to diverse educational objectives, enhancing group cognition and fostering a reflective learning process. Research supports that well-implemented discussion strategies contribute to a dynamic and interactive educational environment, promoting professional learning and improving classroom dynamics.</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5</a:t>
            </a:fld>
            <a:endParaRPr lang="hr-HR"/>
          </a:p>
        </p:txBody>
      </p:sp>
    </p:spTree>
    <p:extLst>
      <p:ext uri="{BB962C8B-B14F-4D97-AF65-F5344CB8AC3E}">
        <p14:creationId xmlns:p14="http://schemas.microsoft.com/office/powerpoint/2010/main" val="15053758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Mentorship in online learning catalyzes success. A study referenced by NovoEd shows that mentored online students are twice as likely to pass their courses. Effective mentorship, structured in four phases, builds trust, sets goals, offers guidance, and challenges the application of concepts. Mentors enhance soft skills like communication and problem-solving, developing adaptable, lifelong learners.</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6</a:t>
            </a:fld>
            <a:endParaRPr lang="hr-HR"/>
          </a:p>
        </p:txBody>
      </p:sp>
    </p:spTree>
    <p:extLst>
      <p:ext uri="{BB962C8B-B14F-4D97-AF65-F5344CB8AC3E}">
        <p14:creationId xmlns:p14="http://schemas.microsoft.com/office/powerpoint/2010/main" val="1315595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To cultivate a supportive and inclusive online learning community, consider integrating interactive assignments and encouraging peer-to-peer collaboration. Diversify course content to include a range of cultural perspectives. Engage students from the outset with introduction prompts that connect their personal goals to the course. Foster a warm communication tone, showing empathy and making each student feel recognized and valued. These recommended strategies are grounded in research and are essential for creating a virtual environment where every student experiences a sense of belonging.</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7</a:t>
            </a:fld>
            <a:endParaRPr lang="hr-HR"/>
          </a:p>
        </p:txBody>
      </p:sp>
    </p:spTree>
    <p:extLst>
      <p:ext uri="{BB962C8B-B14F-4D97-AF65-F5344CB8AC3E}">
        <p14:creationId xmlns:p14="http://schemas.microsoft.com/office/powerpoint/2010/main" val="4389809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Our digital learning toolkit finds platforms like Moodle pivotal for creating structured community forums that anchor our virtual learning space. We lean on tools like Zoom to bring us together in real-time video meetings, fostering that essential face-to-face interaction. We expand our learning network through social media, with LinkedIn groups connecting peers across the globe. Accessibility is at the forefront, ensuring inclusivity across all platforms. Moreover, Google Workspace or Microsoft Teams stands out for collaboration, providing tools for learners to work together seamlessly on shared projects.</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8</a:t>
            </a:fld>
            <a:endParaRPr lang="hr-HR"/>
          </a:p>
        </p:txBody>
      </p:sp>
    </p:spTree>
    <p:extLst>
      <p:ext uri="{BB962C8B-B14F-4D97-AF65-F5344CB8AC3E}">
        <p14:creationId xmlns:p14="http://schemas.microsoft.com/office/powerpoint/2010/main" val="7012564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Let us delve into some impactful use cases of online learning communities. YSpace catalyzes entrepreneurs, fostering inclusivity. On Deck connects top talent for business acceleration. allWomen equips women for tech careers with flexible learning. BatteryMBA fills the skills gap in the battery industry, and Dribbble pivots to virtual upskilling for designers. These examples showcase the power of community in driving education and innovation.</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9</a:t>
            </a:fld>
            <a:endParaRPr lang="hr-HR"/>
          </a:p>
        </p:txBody>
      </p:sp>
    </p:spTree>
    <p:extLst>
      <p:ext uri="{BB962C8B-B14F-4D97-AF65-F5344CB8AC3E}">
        <p14:creationId xmlns:p14="http://schemas.microsoft.com/office/powerpoint/2010/main" val="22292781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Accessibility and diversity are foundational to our online learning community, ensuring that education is inclusive for all students. Engagement is fostered through live interactions and self-paced activities, accommodating diverse schedules and learning styles. We utilize cutting-edge technology to support these principles, offering a variety of educational resources that cater to different needs, enabling every student to succeed in a virtual learning environment.</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10</a:t>
            </a:fld>
            <a:endParaRPr lang="hr-HR"/>
          </a:p>
        </p:txBody>
      </p:sp>
    </p:spTree>
    <p:extLst>
      <p:ext uri="{BB962C8B-B14F-4D97-AF65-F5344CB8AC3E}">
        <p14:creationId xmlns:p14="http://schemas.microsoft.com/office/powerpoint/2010/main" val="22644424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3E04E41-BFA8-4551-94CF-FF0786B6A95C}"/>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38F1C0F8-20A9-4D6A-942D-AAA84F0D950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E9C00BB3-AFA5-4F08-AE28-27DE61B4719A}"/>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240F8208-00C0-4B82-93B4-D03C4F87C66C}"/>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152E1428-DCE4-475A-894E-4495F640E3DC}"/>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451967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E6A2373-B293-485A-B9F4-8022807B37F0}"/>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13E82635-9808-40F9-AB0B-69DB1AB52EDA}"/>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3AD01CDF-CF6D-4E3D-89EE-855DE207BC04}"/>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E8C8C3EB-3B39-4674-9C85-CD80CE578C21}"/>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737398AB-BE32-4F86-A6EA-E13C2E4F7A1E}"/>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027389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86E3940D-6C3D-4BFA-80F9-A5EAEFD4BBC6}"/>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A896287F-84F0-4838-B4C4-A5B5D250C989}"/>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274B7AC1-C0DB-46F6-9800-7CD6361921DA}"/>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FA1FAA13-902D-4409-9223-5C1E749A8E69}"/>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A96952E3-1EE7-4D94-BA57-5100B300F65F}"/>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481387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1E32B72-72F1-4DDF-A955-E96B51BE7D49}"/>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C4B96A78-CDC7-4128-8825-6B321A9799C1}"/>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2FD3F5ED-1A27-4358-B40D-DC536AF6076A}"/>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DDF005AC-7851-4539-BC0E-495D00904A34}"/>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180CD2B3-EB28-47E7-9CF9-C63EBFF66CD4}"/>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855538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A214856-0940-4939-A233-E830012F9EAF}"/>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820872C0-58F9-4E62-ADEA-4C801725C05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FADF8169-59EE-467F-88D2-A8E7DC50025F}"/>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8560D2E5-E5A5-4D2B-825F-AE71A82D418A}"/>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F04838DC-9538-4FE6-8EC2-F694BA2C904B}"/>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475226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E9B973-5E82-41ED-BD29-ED33A9C334D3}"/>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5C78DA29-A0EF-43CC-9F32-CBC18517BF6C}"/>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2222E80D-D7AE-4811-A0C5-4665EB7E79A5}"/>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39BB7B4F-2233-483B-A6C2-1319D3C0704B}"/>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6" name="Symbol zastępczy stopki 5">
            <a:extLst>
              <a:ext uri="{FF2B5EF4-FFF2-40B4-BE49-F238E27FC236}">
                <a16:creationId xmlns:a16="http://schemas.microsoft.com/office/drawing/2014/main" id="{CF69642E-7620-4781-8808-0DC43EA01279}"/>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2AB38760-3DA5-4055-9C4E-05E3A96D8578}"/>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468537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30230BF-A108-4EDC-AC8C-DB36E1042BB5}"/>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070F32FC-565E-4EBE-BC36-3D4D3CA86F4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ACA45642-0538-4400-A68F-C890899A13AC}"/>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BE57C1A5-9CB7-4A29-BC8A-ECCB220F48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4DF49A45-3D1A-48F1-B4B7-81F3F3A16F3B}"/>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43FF47A6-690F-4A9F-922D-7C52118F8490}"/>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8" name="Symbol zastępczy stopki 7">
            <a:extLst>
              <a:ext uri="{FF2B5EF4-FFF2-40B4-BE49-F238E27FC236}">
                <a16:creationId xmlns:a16="http://schemas.microsoft.com/office/drawing/2014/main" id="{6E9BD540-884B-4DB6-B81F-8B3588F7C08D}"/>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08098A4D-5920-412B-8FC3-D401775F3670}"/>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374363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F6BB5C5-33FE-4E90-9618-45A104BEED69}"/>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C6B37200-BE32-4968-BB88-10117B519200}"/>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4" name="Symbol zastępczy stopki 3">
            <a:extLst>
              <a:ext uri="{FF2B5EF4-FFF2-40B4-BE49-F238E27FC236}">
                <a16:creationId xmlns:a16="http://schemas.microsoft.com/office/drawing/2014/main" id="{88AB8BFF-4198-4131-9F63-734DE5920207}"/>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A730972D-586F-481A-812B-1D135BD7201C}"/>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660115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097309D5-4D94-42BF-A392-1B0C426B4A46}"/>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3" name="Symbol zastępczy stopki 2">
            <a:extLst>
              <a:ext uri="{FF2B5EF4-FFF2-40B4-BE49-F238E27FC236}">
                <a16:creationId xmlns:a16="http://schemas.microsoft.com/office/drawing/2014/main" id="{BB8F6513-F2BD-4223-9A89-18958AC7B15E}"/>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00A74D69-0FEC-433D-82C5-4E523114B9A8}"/>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94142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AA5867A-5B4E-4C78-B00F-F58A8DB76010}"/>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E2C7E01D-BD3D-473B-A095-204E20E0246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97CF3AED-69E8-4E6F-8D87-BF19C05CCE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638610F5-117F-46F2-ABF4-11B7B7797A89}"/>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6" name="Symbol zastępczy stopki 5">
            <a:extLst>
              <a:ext uri="{FF2B5EF4-FFF2-40B4-BE49-F238E27FC236}">
                <a16:creationId xmlns:a16="http://schemas.microsoft.com/office/drawing/2014/main" id="{FE894C93-FB30-4551-83DA-3B9EFC51CB77}"/>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581DBB05-ECB2-4EBE-9484-F81EE907D743}"/>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196249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8308B22-79C3-4E34-BE99-9A1962946A05}"/>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2EB4F772-BF22-4F5C-A7A0-50BE340C67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A3EF6472-25B8-423A-A9DF-2628787DF5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AE3A5A38-83E1-4449-AF6B-F03F44A1419E}"/>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6" name="Symbol zastępczy stopki 5">
            <a:extLst>
              <a:ext uri="{FF2B5EF4-FFF2-40B4-BE49-F238E27FC236}">
                <a16:creationId xmlns:a16="http://schemas.microsoft.com/office/drawing/2014/main" id="{34DEF8AC-167B-435C-80C6-0B81C4B778D8}"/>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0E0BD990-BE4F-4CFB-892B-A066BC1DEE01}"/>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691279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EEC5F034-E282-4D10-A3AC-90320D0194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424F2DBC-3188-47EE-92F3-4372C1E629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C9F4436A-2F08-4112-8FF6-182C07FA7D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ED09538A-6922-4657-A6A2-5BF665AB948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363F68B1-1615-4D59-A7A0-B702B4D040D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E4B549-3532-476D-8B32-F9865DF0B978}" type="slidenum">
              <a:rPr lang="pl-PL" smtClean="0"/>
              <a:t>‹#›</a:t>
            </a:fld>
            <a:endParaRPr lang="pl-PL"/>
          </a:p>
        </p:txBody>
      </p:sp>
    </p:spTree>
    <p:extLst>
      <p:ext uri="{BB962C8B-B14F-4D97-AF65-F5344CB8AC3E}">
        <p14:creationId xmlns:p14="http://schemas.microsoft.com/office/powerpoint/2010/main" val="37287274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timeshighereducation.com/campus/overcoming-barriers-accessible-and-inclusive-digital-learning"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hyperlink" Target="https://www.edutopia.org/article/8-strategies-improve-participation-your-virtual-classroom"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igi-global.com/dictionary/implementing-successful-online-learning-communities/21002#:~:text=A%20bonded%20group%20of%20learners,Schwier%2C%202001%3B%20Luppicini%2C%202003"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hyperlink" Target="https://doi.org/10.24059/olj.v21i1.816" TargetMode="External"/><Relationship Id="rId5" Type="http://schemas.openxmlformats.org/officeDocument/2006/relationships/hyperlink" Target="https://olj.onlinelearningconsortium.org/index.php/olj/article/view/1425/798" TargetMode="External"/><Relationship Id="rId4" Type="http://schemas.openxmlformats.org/officeDocument/2006/relationships/hyperlink" Target="https://www.waldenu.edu/programs/resource/the-top-10-benefits-of-online-learning-communities"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novoed.com/resources/blog/mentorship-improves-online-learning-outcomes/#:~:text=In%20his%20%E3%80%9052%E2%80%A0book%E2%80%A0books,course%20and%20in%20the%20workplace"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igi-global.com/dictionary/implementing-successful-online-learning-communities/21002#:~:text=A%20bonded%20group%20of%20learners,Schwier%2C%202001%3B%20Luppicini%2C%202003"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hyperlink" Target="https://www.waldenu.edu/programs/resource/the-top-10-benefits-of-online-learning-communitie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hyperlink" Target="https://olj.onlinelearningconsortium.org/index.php/olj/article/view/1425/798"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doi.org/10.24059/olj.v21i1.816"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hyperlink" Target="https://novoed.com/resources/blog/mentorship-improves-online-learning-outcomes/#:~:text=In%20his%20%E3%80%9052%E2%80%A0book%E2%80%A0books,course%20and%20in%20the%20workplace"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yorku.ca/yspace/" TargetMode="External"/><Relationship Id="rId7" Type="http://schemas.openxmlformats.org/officeDocument/2006/relationships/hyperlink" Target="https://dribbble.com/"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s://www.battery.mba/" TargetMode="External"/><Relationship Id="rId5" Type="http://schemas.openxmlformats.org/officeDocument/2006/relationships/hyperlink" Target="https://www.allwomen.tech/" TargetMode="External"/><Relationship Id="rId4" Type="http://schemas.openxmlformats.org/officeDocument/2006/relationships/hyperlink" Target="https://www.beondeck.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6EDE3B-79DB-4CF3-9354-991865F1826E}"/>
              </a:ext>
            </a:extLst>
          </p:cNvPr>
          <p:cNvSpPr>
            <a:spLocks noGrp="1"/>
          </p:cNvSpPr>
          <p:nvPr>
            <p:ph type="ctrTitle"/>
          </p:nvPr>
        </p:nvSpPr>
        <p:spPr>
          <a:xfrm>
            <a:off x="1524000" y="2556032"/>
            <a:ext cx="9144000" cy="3065815"/>
          </a:xfrm>
        </p:spPr>
        <p:txBody>
          <a:bodyPr>
            <a:normAutofit fontScale="90000"/>
          </a:bodyPr>
          <a:lstStyle/>
          <a:p>
            <a:r>
              <a:rPr lang="en-US" b="1" smtClean="0"/>
              <a:t>O</a:t>
            </a:r>
            <a:r>
              <a:rPr lang="hr-HR" b="1" smtClean="0"/>
              <a:t>5</a:t>
            </a:r>
            <a:r>
              <a:rPr lang="en-US" b="1" smtClean="0"/>
              <a:t> </a:t>
            </a:r>
            <a:r>
              <a:rPr lang="en-US" b="1"/>
              <a:t>- Increasing the inclusivity and openness of higher </a:t>
            </a:r>
            <a:r>
              <a:rPr lang="en-US" b="1" smtClean="0"/>
              <a:t>education</a:t>
            </a:r>
            <a:r>
              <a:rPr lang="hr-HR" b="1" smtClean="0"/>
              <a:t/>
            </a:r>
            <a:br>
              <a:rPr lang="hr-HR" b="1" smtClean="0"/>
            </a:br>
            <a:r>
              <a:rPr lang="hr-HR" b="1" smtClean="0"/>
              <a:t/>
            </a:r>
            <a:br>
              <a:rPr lang="hr-HR" b="1" smtClean="0"/>
            </a:br>
            <a:r>
              <a:rPr lang="hr-HR"/>
              <a:t>4</a:t>
            </a:r>
            <a:r>
              <a:rPr lang="hr-HR" smtClean="0"/>
              <a:t>- </a:t>
            </a:r>
            <a:r>
              <a:rPr lang="en-US"/>
              <a:t>Fostering a Community of </a:t>
            </a:r>
            <a:r>
              <a:rPr lang="en-US" smtClean="0"/>
              <a:t>Learners</a:t>
            </a:r>
            <a:endParaRPr lang="pl-PL"/>
          </a:p>
        </p:txBody>
      </p:sp>
      <p:sp>
        <p:nvSpPr>
          <p:cNvPr id="3" name="Podtytuł 2">
            <a:extLst>
              <a:ext uri="{FF2B5EF4-FFF2-40B4-BE49-F238E27FC236}">
                <a16:creationId xmlns:a16="http://schemas.microsoft.com/office/drawing/2014/main" id="{F8EC1C62-E9ED-41A0-95EC-9393A93235BB}"/>
              </a:ext>
            </a:extLst>
          </p:cNvPr>
          <p:cNvSpPr>
            <a:spLocks noGrp="1"/>
          </p:cNvSpPr>
          <p:nvPr>
            <p:ph type="subTitle" idx="1"/>
          </p:nvPr>
        </p:nvSpPr>
        <p:spPr>
          <a:xfrm>
            <a:off x="1524000" y="4460772"/>
            <a:ext cx="9144000" cy="1655762"/>
          </a:xfrm>
        </p:spPr>
        <p:txBody>
          <a:bodyPr>
            <a:normAutofit/>
          </a:bodyPr>
          <a:lstStyle/>
          <a:p>
            <a:endParaRPr lang="hr-HR" smtClean="0"/>
          </a:p>
          <a:p>
            <a:endParaRPr lang="hr-HR"/>
          </a:p>
        </p:txBody>
      </p:sp>
    </p:spTree>
    <p:extLst>
      <p:ext uri="{BB962C8B-B14F-4D97-AF65-F5344CB8AC3E}">
        <p14:creationId xmlns:p14="http://schemas.microsoft.com/office/powerpoint/2010/main" val="7507150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smtClean="0"/>
              <a:t>Overcoming </a:t>
            </a:r>
            <a:r>
              <a:rPr lang="en-US" b="1"/>
              <a:t>Challenges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9" y="1408386"/>
            <a:ext cx="5789556" cy="5263347"/>
          </a:xfrm>
        </p:spPr>
        <p:txBody>
          <a:bodyPr>
            <a:noAutofit/>
          </a:bodyPr>
          <a:lstStyle/>
          <a:p>
            <a:pPr lvl="0" algn="just"/>
            <a:r>
              <a:rPr lang="en-US" sz="3600">
                <a:latin typeface="+mj-lt"/>
                <a:hlinkClick r:id="rId3"/>
              </a:rPr>
              <a:t>Ensuring accessibility </a:t>
            </a:r>
            <a:r>
              <a:rPr lang="en-US" sz="3600">
                <a:latin typeface="+mj-lt"/>
              </a:rPr>
              <a:t>and diversity in online learning.</a:t>
            </a:r>
          </a:p>
          <a:p>
            <a:pPr lvl="0" algn="just"/>
            <a:r>
              <a:rPr lang="en-US" sz="3600">
                <a:latin typeface="+mj-lt"/>
                <a:hlinkClick r:id="rId4"/>
              </a:rPr>
              <a:t>Sustaining engagement </a:t>
            </a:r>
            <a:r>
              <a:rPr lang="en-US" sz="3600">
                <a:latin typeface="+mj-lt"/>
              </a:rPr>
              <a:t>with synchronous and asynchronous methods​​.</a:t>
            </a:r>
          </a:p>
          <a:p>
            <a:pPr lvl="0" algn="just"/>
            <a:r>
              <a:rPr lang="en-US" sz="3600">
                <a:latin typeface="+mj-lt"/>
              </a:rPr>
              <a:t>Leveraging technology to support inclusive </a:t>
            </a:r>
            <a:r>
              <a:rPr lang="en-US" sz="3600" smtClean="0">
                <a:latin typeface="+mj-lt"/>
              </a:rPr>
              <a:t>educatio</a:t>
            </a:r>
            <a:r>
              <a:rPr lang="hr-HR" sz="3600" smtClean="0">
                <a:latin typeface="+mj-lt"/>
              </a:rPr>
              <a:t>n.</a:t>
            </a:r>
            <a:endParaRPr lang="pl-PL">
              <a:latin typeface="+mj-lt"/>
            </a:endParaRPr>
          </a:p>
        </p:txBody>
      </p:sp>
      <p:pic>
        <p:nvPicPr>
          <p:cNvPr id="5" name="Picture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400925" y="2409825"/>
            <a:ext cx="3600450" cy="3600450"/>
          </a:xfrm>
          <a:prstGeom prst="rect">
            <a:avLst/>
          </a:prstGeom>
        </p:spPr>
      </p:pic>
    </p:spTree>
    <p:extLst>
      <p:ext uri="{BB962C8B-B14F-4D97-AF65-F5344CB8AC3E}">
        <p14:creationId xmlns:p14="http://schemas.microsoft.com/office/powerpoint/2010/main" val="39566060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a:t> Engaging Learners with Interactive Content</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9" y="1408386"/>
            <a:ext cx="7693572" cy="5263347"/>
          </a:xfrm>
        </p:spPr>
        <p:txBody>
          <a:bodyPr>
            <a:noAutofit/>
          </a:bodyPr>
          <a:lstStyle/>
          <a:p>
            <a:pPr lvl="0" algn="just"/>
            <a:r>
              <a:rPr lang="en-US" sz="3600">
                <a:latin typeface="+mj-lt"/>
              </a:rPr>
              <a:t>Leverage interactive webinars for real-time engagement.</a:t>
            </a:r>
          </a:p>
          <a:p>
            <a:pPr lvl="0" algn="just"/>
            <a:r>
              <a:rPr lang="en-US" sz="3600">
                <a:latin typeface="+mj-lt"/>
              </a:rPr>
              <a:t>Implement gamification and rewards to motivate learners.</a:t>
            </a:r>
          </a:p>
          <a:p>
            <a:pPr lvl="0" algn="just"/>
            <a:r>
              <a:rPr lang="en-US" sz="3600">
                <a:latin typeface="+mj-lt"/>
              </a:rPr>
              <a:t>Utilize diverse multimedia content to suit various learning preferences</a:t>
            </a:r>
            <a:endParaRPr lang="pl-PL" sz="2000">
              <a:latin typeface="+mj-lt"/>
            </a:endParaRP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86799" y="2454146"/>
            <a:ext cx="3171825" cy="3171825"/>
          </a:xfrm>
          <a:prstGeom prst="rect">
            <a:avLst/>
          </a:prstGeom>
        </p:spPr>
      </p:pic>
    </p:spTree>
    <p:extLst>
      <p:ext uri="{BB962C8B-B14F-4D97-AF65-F5344CB8AC3E}">
        <p14:creationId xmlns:p14="http://schemas.microsoft.com/office/powerpoint/2010/main" val="17186238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a:t>Conclusion and Call to Action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7" y="1408386"/>
            <a:ext cx="6884275" cy="5263347"/>
          </a:xfrm>
        </p:spPr>
        <p:txBody>
          <a:bodyPr>
            <a:normAutofit lnSpcReduction="10000"/>
          </a:bodyPr>
          <a:lstStyle/>
          <a:p>
            <a:pPr lvl="0" algn="just"/>
            <a:r>
              <a:rPr lang="en-US" sz="3600">
                <a:latin typeface="+mj-lt"/>
              </a:rPr>
              <a:t>Cloud computing: A transformative force in education.</a:t>
            </a:r>
          </a:p>
          <a:p>
            <a:pPr lvl="0" algn="just"/>
            <a:r>
              <a:rPr lang="en-US" sz="3600">
                <a:latin typeface="+mj-lt"/>
              </a:rPr>
              <a:t>Supports dynamic, interactive, and personalized learning.</a:t>
            </a:r>
          </a:p>
          <a:p>
            <a:pPr lvl="0" algn="just"/>
            <a:r>
              <a:rPr lang="en-US" sz="3600" smtClean="0">
                <a:latin typeface="+mj-lt"/>
              </a:rPr>
              <a:t>Enhances </a:t>
            </a:r>
            <a:r>
              <a:rPr lang="en-US" sz="3600">
                <a:latin typeface="+mj-lt"/>
              </a:rPr>
              <a:t>accessibility: Learning beyond the classroom.</a:t>
            </a:r>
          </a:p>
          <a:p>
            <a:pPr lvl="0" algn="just"/>
            <a:r>
              <a:rPr lang="en-US" sz="3600">
                <a:latin typeface="+mj-lt"/>
              </a:rPr>
              <a:t>Prioritizes data security: Protecting the digital learning space.</a:t>
            </a:r>
          </a:p>
          <a:p>
            <a:pPr lvl="0" algn="just"/>
            <a:r>
              <a:rPr lang="en-US" sz="3600">
                <a:latin typeface="+mj-lt"/>
              </a:rPr>
              <a:t>Future-focused: AI and Big Data drive adaptive learning</a:t>
            </a:r>
            <a:endParaRPr lang="pl-PL" sz="2800">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91525" y="2562225"/>
            <a:ext cx="3257550" cy="3257550"/>
          </a:xfrm>
          <a:prstGeom prst="rect">
            <a:avLst/>
          </a:prstGeom>
        </p:spPr>
      </p:pic>
    </p:spTree>
    <p:extLst>
      <p:ext uri="{BB962C8B-B14F-4D97-AF65-F5344CB8AC3E}">
        <p14:creationId xmlns:p14="http://schemas.microsoft.com/office/powerpoint/2010/main" val="31935615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smtClean="0"/>
              <a:t>S</a:t>
            </a:r>
            <a:r>
              <a:rPr lang="en-US" b="1" err="1" smtClean="0"/>
              <a:t>tudy</a:t>
            </a:r>
            <a:r>
              <a:rPr lang="en-US" b="1" smtClean="0"/>
              <a:t> </a:t>
            </a:r>
            <a:r>
              <a:rPr lang="en-US" b="1"/>
              <a:t>and review the following </a:t>
            </a:r>
            <a:r>
              <a:rPr lang="en-US" b="1" smtClean="0"/>
              <a:t>resources</a:t>
            </a:r>
            <a:endParaRPr lang="hr-HR" b="1"/>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16560" y="1628774"/>
            <a:ext cx="11379200" cy="5057775"/>
          </a:xfrm>
        </p:spPr>
        <p:txBody>
          <a:bodyPr>
            <a:normAutofit/>
          </a:bodyPr>
          <a:lstStyle/>
          <a:p>
            <a:pPr marL="0" lvl="0" indent="0" algn="just">
              <a:buNone/>
            </a:pPr>
            <a:r>
              <a:rPr lang="en-US" smtClean="0">
                <a:latin typeface="+mj-lt"/>
                <a:hlinkClick r:id="rId3"/>
              </a:rPr>
              <a:t>D</a:t>
            </a:r>
            <a:r>
              <a:rPr lang="hr-HR" smtClean="0">
                <a:latin typeface="+mj-lt"/>
                <a:hlinkClick r:id="rId3"/>
              </a:rPr>
              <a:t>.</a:t>
            </a:r>
            <a:r>
              <a:rPr lang="en-US" smtClean="0">
                <a:latin typeface="+mj-lt"/>
                <a:hlinkClick r:id="rId3"/>
              </a:rPr>
              <a:t> </a:t>
            </a:r>
            <a:r>
              <a:rPr lang="en-US">
                <a:latin typeface="+mj-lt"/>
                <a:hlinkClick r:id="rId3"/>
              </a:rPr>
              <a:t>E. </a:t>
            </a:r>
            <a:r>
              <a:rPr lang="en-US" smtClean="0">
                <a:latin typeface="+mj-lt"/>
                <a:hlinkClick r:id="rId3"/>
              </a:rPr>
              <a:t>Beck</a:t>
            </a:r>
            <a:r>
              <a:rPr lang="hr-HR" smtClean="0">
                <a:latin typeface="+mj-lt"/>
                <a:hlinkClick r:id="rId3"/>
              </a:rPr>
              <a:t>, </a:t>
            </a:r>
            <a:r>
              <a:rPr lang="en-US" smtClean="0">
                <a:latin typeface="+mj-lt"/>
                <a:hlinkClick r:id="rId3"/>
              </a:rPr>
              <a:t>S</a:t>
            </a:r>
            <a:r>
              <a:rPr lang="hr-HR" smtClean="0">
                <a:latin typeface="+mj-lt"/>
                <a:hlinkClick r:id="rId3"/>
              </a:rPr>
              <a:t>.</a:t>
            </a:r>
            <a:r>
              <a:rPr lang="en-US" smtClean="0">
                <a:latin typeface="+mj-lt"/>
                <a:hlinkClick r:id="rId3"/>
              </a:rPr>
              <a:t> </a:t>
            </a:r>
            <a:r>
              <a:rPr lang="en-US">
                <a:latin typeface="+mj-lt"/>
                <a:hlinkClick r:id="rId3"/>
              </a:rPr>
              <a:t>A. </a:t>
            </a:r>
            <a:r>
              <a:rPr lang="en-US" smtClean="0">
                <a:latin typeface="+mj-lt"/>
                <a:hlinkClick r:id="rId3"/>
              </a:rPr>
              <a:t>Norman</a:t>
            </a:r>
            <a:r>
              <a:rPr lang="hr-HR" smtClean="0">
                <a:latin typeface="+mj-lt"/>
                <a:hlinkClick r:id="rId3"/>
              </a:rPr>
              <a:t>n, </a:t>
            </a:r>
            <a:r>
              <a:rPr lang="en-US">
                <a:latin typeface="+mj-lt"/>
                <a:hlinkClick r:id="rId3"/>
              </a:rPr>
              <a:t>Implementing Successful Online Learning </a:t>
            </a:r>
            <a:r>
              <a:rPr lang="en-US" smtClean="0">
                <a:latin typeface="+mj-lt"/>
                <a:hlinkClick r:id="rId3"/>
              </a:rPr>
              <a:t>Communities</a:t>
            </a:r>
            <a:r>
              <a:rPr lang="hr-HR">
                <a:latin typeface="+mj-lt"/>
              </a:rPr>
              <a:t>, (2009), DOI: </a:t>
            </a:r>
            <a:r>
              <a:rPr lang="hr-HR" smtClean="0">
                <a:latin typeface="+mj-lt"/>
              </a:rPr>
              <a:t>10.4018/978-1-60566-198-8.ch161</a:t>
            </a:r>
          </a:p>
          <a:p>
            <a:pPr marL="0" lvl="0" indent="0" algn="just">
              <a:buNone/>
            </a:pPr>
            <a:r>
              <a:rPr lang="en-US">
                <a:latin typeface="+mj-lt"/>
              </a:rPr>
              <a:t>Walden </a:t>
            </a:r>
            <a:r>
              <a:rPr lang="en-US" smtClean="0">
                <a:latin typeface="+mj-lt"/>
              </a:rPr>
              <a:t>University</a:t>
            </a:r>
            <a:r>
              <a:rPr lang="hr-HR" smtClean="0">
                <a:latin typeface="+mj-lt"/>
              </a:rPr>
              <a:t>, </a:t>
            </a:r>
            <a:r>
              <a:rPr lang="en-US" smtClean="0">
                <a:latin typeface="+mj-lt"/>
                <a:hlinkClick r:id="rId4"/>
              </a:rPr>
              <a:t>The Top 10 Benefits of Online Learning Communities</a:t>
            </a:r>
            <a:r>
              <a:rPr lang="hr-HR">
                <a:latin typeface="+mj-lt"/>
              </a:rPr>
              <a:t>, (2022), Retrieved </a:t>
            </a:r>
            <a:r>
              <a:rPr lang="hr-HR" smtClean="0">
                <a:latin typeface="+mj-lt"/>
              </a:rPr>
              <a:t>November </a:t>
            </a:r>
            <a:r>
              <a:rPr lang="hr-HR">
                <a:latin typeface="+mj-lt"/>
              </a:rPr>
              <a:t>2022</a:t>
            </a:r>
          </a:p>
          <a:p>
            <a:pPr marL="0" lvl="0" indent="0" algn="just">
              <a:buNone/>
            </a:pPr>
            <a:r>
              <a:rPr lang="en-US">
                <a:latin typeface="+mj-lt"/>
              </a:rPr>
              <a:t>Berry, S. (</a:t>
            </a:r>
            <a:r>
              <a:rPr lang="en-US" smtClean="0">
                <a:latin typeface="+mj-lt"/>
              </a:rPr>
              <a:t>2019)</a:t>
            </a:r>
            <a:r>
              <a:rPr lang="hr-HR" smtClean="0">
                <a:latin typeface="+mj-lt"/>
              </a:rPr>
              <a:t>, </a:t>
            </a:r>
            <a:r>
              <a:rPr lang="en-US" smtClean="0">
                <a:latin typeface="+mj-lt"/>
                <a:hlinkClick r:id="rId5"/>
              </a:rPr>
              <a:t>Teaching to connect: Community-building strategies for the virtual classroom</a:t>
            </a:r>
            <a:r>
              <a:rPr lang="hr-HR" smtClean="0">
                <a:latin typeface="+mj-lt"/>
              </a:rPr>
              <a:t>, </a:t>
            </a:r>
            <a:r>
              <a:rPr lang="en-US" smtClean="0">
                <a:latin typeface="+mj-lt"/>
              </a:rPr>
              <a:t>Online </a:t>
            </a:r>
            <a:r>
              <a:rPr lang="en-US">
                <a:latin typeface="+mj-lt"/>
              </a:rPr>
              <a:t>Learning, 23(1), 164-183. </a:t>
            </a:r>
            <a:r>
              <a:rPr lang="en-US" smtClean="0">
                <a:latin typeface="+mj-lt"/>
              </a:rPr>
              <a:t>doi:10.24059/olj.v23i1.1425</a:t>
            </a:r>
            <a:r>
              <a:rPr lang="hr-HR" smtClean="0">
                <a:latin typeface="+mj-lt"/>
              </a:rPr>
              <a:t> </a:t>
            </a:r>
          </a:p>
          <a:p>
            <a:pPr marL="0" lvl="0" indent="0" algn="just">
              <a:buNone/>
            </a:pPr>
            <a:r>
              <a:rPr lang="en-US">
                <a:latin typeface="+mj-lt"/>
              </a:rPr>
              <a:t>Chen, B., deNoyelles, A., Patton, K., &amp; Zydney, J. (2017). Creating a Community of Inquiry in Large-Enrollment Online Courses: An Exploratory Study on the Effect of Protocols Within Online Discussions. Online Learning, 21(4</a:t>
            </a:r>
            <a:r>
              <a:rPr lang="en-US" smtClean="0">
                <a:latin typeface="+mj-lt"/>
              </a:rPr>
              <a:t>)</a:t>
            </a:r>
            <a:r>
              <a:rPr lang="hr-HR">
                <a:latin typeface="+mj-lt"/>
              </a:rPr>
              <a:t>, doi: </a:t>
            </a:r>
            <a:r>
              <a:rPr lang="hr-HR">
                <a:latin typeface="+mj-lt"/>
                <a:hlinkClick r:id="rId6"/>
              </a:rPr>
              <a:t>https://</a:t>
            </a:r>
            <a:r>
              <a:rPr lang="hr-HR" smtClean="0">
                <a:latin typeface="+mj-lt"/>
                <a:hlinkClick r:id="rId6"/>
              </a:rPr>
              <a:t>doi.org/10.24059/olj.v21i1.816</a:t>
            </a:r>
            <a:r>
              <a:rPr lang="hr-HR" smtClean="0">
                <a:latin typeface="+mj-lt"/>
              </a:rPr>
              <a:t> </a:t>
            </a:r>
            <a:endParaRPr lang="hr-HR">
              <a:latin typeface="+mj-lt"/>
            </a:endParaRPr>
          </a:p>
          <a:p>
            <a:pPr marL="0" lvl="0" indent="0" algn="just">
              <a:buNone/>
            </a:pPr>
            <a:endParaRPr lang="hr-HR" smtClean="0">
              <a:latin typeface="+mj-lt"/>
            </a:endParaRPr>
          </a:p>
          <a:p>
            <a:pPr marL="0" lvl="0" indent="0" algn="just">
              <a:buNone/>
            </a:pPr>
            <a:endParaRPr lang="pl-PL">
              <a:latin typeface="+mj-lt"/>
            </a:endParaRPr>
          </a:p>
        </p:txBody>
      </p:sp>
    </p:spTree>
    <p:extLst>
      <p:ext uri="{BB962C8B-B14F-4D97-AF65-F5344CB8AC3E}">
        <p14:creationId xmlns:p14="http://schemas.microsoft.com/office/powerpoint/2010/main" val="38018201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smtClean="0"/>
              <a:t>S</a:t>
            </a:r>
            <a:r>
              <a:rPr lang="en-US" b="1" err="1" smtClean="0"/>
              <a:t>tudy</a:t>
            </a:r>
            <a:r>
              <a:rPr lang="en-US" b="1" smtClean="0"/>
              <a:t> </a:t>
            </a:r>
            <a:r>
              <a:rPr lang="en-US" b="1"/>
              <a:t>and review the following </a:t>
            </a:r>
            <a:r>
              <a:rPr lang="en-US" b="1" smtClean="0"/>
              <a:t>resources</a:t>
            </a:r>
            <a:endParaRPr lang="hr-HR" b="1"/>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16560" y="1628774"/>
            <a:ext cx="11379200" cy="5057775"/>
          </a:xfrm>
        </p:spPr>
        <p:txBody>
          <a:bodyPr>
            <a:normAutofit/>
          </a:bodyPr>
          <a:lstStyle/>
          <a:p>
            <a:pPr marL="0" lvl="0" indent="0" algn="just">
              <a:buNone/>
            </a:pPr>
            <a:r>
              <a:rPr lang="en-US" smtClean="0">
                <a:latin typeface="+mj-lt"/>
              </a:rPr>
              <a:t>L</a:t>
            </a:r>
            <a:r>
              <a:rPr lang="hr-HR" smtClean="0">
                <a:latin typeface="+mj-lt"/>
              </a:rPr>
              <a:t>.</a:t>
            </a:r>
            <a:r>
              <a:rPr lang="en-US" smtClean="0">
                <a:latin typeface="+mj-lt"/>
              </a:rPr>
              <a:t> L</a:t>
            </a:r>
            <a:r>
              <a:rPr lang="hr-HR" smtClean="0">
                <a:latin typeface="+mj-lt"/>
              </a:rPr>
              <a:t>.</a:t>
            </a:r>
            <a:r>
              <a:rPr lang="en-US" smtClean="0">
                <a:latin typeface="+mj-lt"/>
              </a:rPr>
              <a:t> Tun</a:t>
            </a:r>
            <a:r>
              <a:rPr lang="hr-HR" smtClean="0">
                <a:latin typeface="+mj-lt"/>
              </a:rPr>
              <a:t>, </a:t>
            </a:r>
            <a:r>
              <a:rPr lang="en-US" smtClean="0">
                <a:latin typeface="+mj-lt"/>
              </a:rPr>
              <a:t>Online </a:t>
            </a:r>
            <a:r>
              <a:rPr lang="en-US">
                <a:latin typeface="+mj-lt"/>
              </a:rPr>
              <a:t>Mentoring Students: Mentorship Courses Improve Learning &amp; Training </a:t>
            </a:r>
            <a:r>
              <a:rPr lang="en-US" smtClean="0">
                <a:latin typeface="+mj-lt"/>
              </a:rPr>
              <a:t>Outcomes</a:t>
            </a:r>
            <a:r>
              <a:rPr lang="hr-HR" smtClean="0">
                <a:latin typeface="+mj-lt"/>
              </a:rPr>
              <a:t>, </a:t>
            </a:r>
            <a:r>
              <a:rPr lang="en-US" smtClean="0">
                <a:latin typeface="+mj-lt"/>
                <a:hlinkClick r:id="rId3"/>
              </a:rPr>
              <a:t>NovoEd</a:t>
            </a:r>
            <a:r>
              <a:rPr lang="hr-HR">
                <a:latin typeface="+mj-lt"/>
              </a:rPr>
              <a:t>, Retrieved </a:t>
            </a:r>
            <a:r>
              <a:rPr lang="hr-HR" smtClean="0">
                <a:latin typeface="+mj-lt"/>
              </a:rPr>
              <a:t>November 2022</a:t>
            </a:r>
            <a:endParaRPr lang="hr-HR">
              <a:latin typeface="+mj-lt"/>
            </a:endParaRPr>
          </a:p>
          <a:p>
            <a:pPr marL="0" lvl="0" indent="0" algn="just">
              <a:buNone/>
            </a:pPr>
            <a:endParaRPr lang="hr-HR" smtClean="0">
              <a:latin typeface="+mj-lt"/>
            </a:endParaRPr>
          </a:p>
          <a:p>
            <a:pPr marL="0" lvl="0" indent="0" algn="just">
              <a:buNone/>
            </a:pPr>
            <a:endParaRPr lang="pl-PL">
              <a:latin typeface="+mj-lt"/>
            </a:endParaRPr>
          </a:p>
        </p:txBody>
      </p:sp>
    </p:spTree>
    <p:extLst>
      <p:ext uri="{BB962C8B-B14F-4D97-AF65-F5344CB8AC3E}">
        <p14:creationId xmlns:p14="http://schemas.microsoft.com/office/powerpoint/2010/main" val="26777707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smtClean="0"/>
              <a:t>I</a:t>
            </a:r>
            <a:r>
              <a:rPr lang="en-US" b="1" smtClean="0"/>
              <a:t>ntroduction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p:txBody>
          <a:bodyPr/>
          <a:lstStyle/>
          <a:p>
            <a:pPr lvl="0" algn="just"/>
            <a:r>
              <a:rPr lang="en-US" sz="3600">
                <a:latin typeface="+mj-lt"/>
              </a:rPr>
              <a:t>This </a:t>
            </a:r>
            <a:r>
              <a:rPr lang="hr-HR" sz="3600" smtClean="0">
                <a:latin typeface="+mj-lt"/>
              </a:rPr>
              <a:t>webinar</a:t>
            </a:r>
            <a:r>
              <a:rPr lang="en-US" sz="3600" smtClean="0">
                <a:latin typeface="+mj-lt"/>
              </a:rPr>
              <a:t> </a:t>
            </a:r>
            <a:r>
              <a:rPr lang="en-US" sz="3600">
                <a:latin typeface="+mj-lt"/>
              </a:rPr>
              <a:t>was developed as a result of the Erasmus+ project </a:t>
            </a:r>
            <a:r>
              <a:rPr lang="en-US" sz="3600" err="1" smtClean="0">
                <a:latin typeface="+mj-lt"/>
              </a:rPr>
              <a:t>CodeIn</a:t>
            </a:r>
            <a:r>
              <a:rPr lang="hr-HR" sz="3600" smtClean="0">
                <a:latin typeface="+mj-lt"/>
              </a:rPr>
              <a:t> (</a:t>
            </a:r>
            <a:r>
              <a:rPr lang="en-US" sz="3600" i="1">
                <a:latin typeface="+mj-lt"/>
              </a:rPr>
              <a:t>Cloud </a:t>
            </a:r>
            <a:r>
              <a:rPr lang="en-US" sz="3600" i="1" err="1">
                <a:latin typeface="+mj-lt"/>
              </a:rPr>
              <a:t>cOmputing</a:t>
            </a:r>
            <a:r>
              <a:rPr lang="en-US" sz="3600" i="1">
                <a:latin typeface="+mj-lt"/>
              </a:rPr>
              <a:t> for Digital Education </a:t>
            </a:r>
            <a:r>
              <a:rPr lang="en-US" sz="3600" i="1" err="1">
                <a:latin typeface="+mj-lt"/>
              </a:rPr>
              <a:t>INnovation</a:t>
            </a:r>
            <a:r>
              <a:rPr lang="hr-HR" sz="3600" smtClean="0">
                <a:latin typeface="+mj-lt"/>
              </a:rPr>
              <a:t>)</a:t>
            </a:r>
          </a:p>
          <a:p>
            <a:pPr lvl="0" algn="just"/>
            <a:r>
              <a:rPr lang="en-US" sz="3600">
                <a:latin typeface="+mj-lt"/>
              </a:rPr>
              <a:t>Engage with us, learn from the shared experiences, and be part of the conversation that shapes the future of education in the digital age.</a:t>
            </a:r>
          </a:p>
          <a:p>
            <a:pPr lvl="0"/>
            <a:endParaRPr lang="hr-HR" sz="3600" smtClean="0">
              <a:latin typeface="+mj-lt"/>
            </a:endParaRPr>
          </a:p>
          <a:p>
            <a:pPr lvl="0"/>
            <a:endParaRPr lang="pl-PL">
              <a:latin typeface="+mj-lt"/>
            </a:endParaRPr>
          </a:p>
        </p:txBody>
      </p:sp>
    </p:spTree>
    <p:extLst>
      <p:ext uri="{BB962C8B-B14F-4D97-AF65-F5344CB8AC3E}">
        <p14:creationId xmlns:p14="http://schemas.microsoft.com/office/powerpoint/2010/main" val="285874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a:t>Introduction to Online Learning Communities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41437" y="1387365"/>
            <a:ext cx="7216664" cy="5263347"/>
          </a:xfrm>
        </p:spPr>
        <p:txBody>
          <a:bodyPr>
            <a:normAutofit/>
          </a:bodyPr>
          <a:lstStyle/>
          <a:p>
            <a:pPr lvl="0" algn="just"/>
            <a:r>
              <a:rPr lang="en-US" sz="3600" b="1">
                <a:latin typeface="+mj-lt"/>
                <a:hlinkClick r:id="rId3"/>
              </a:rPr>
              <a:t>Online Learning Communities</a:t>
            </a:r>
            <a:r>
              <a:rPr lang="en-US" sz="3600">
                <a:latin typeface="+mj-lt"/>
              </a:rPr>
              <a:t>: Interactive </a:t>
            </a:r>
            <a:r>
              <a:rPr lang="en-US" sz="3600" smtClean="0">
                <a:latin typeface="+mj-lt"/>
              </a:rPr>
              <a:t>network</a:t>
            </a:r>
            <a:r>
              <a:rPr lang="hr-HR" sz="3600" smtClean="0">
                <a:latin typeface="+mj-lt"/>
              </a:rPr>
              <a:t>s</a:t>
            </a:r>
            <a:r>
              <a:rPr lang="en-US" sz="3600" smtClean="0">
                <a:latin typeface="+mj-lt"/>
              </a:rPr>
              <a:t> </a:t>
            </a:r>
            <a:r>
              <a:rPr lang="en-US" sz="3600">
                <a:latin typeface="+mj-lt"/>
              </a:rPr>
              <a:t>constructing shared knowledge.</a:t>
            </a:r>
          </a:p>
          <a:p>
            <a:pPr lvl="0" algn="just"/>
            <a:r>
              <a:rPr lang="en-US" sz="3600" b="1">
                <a:latin typeface="+mj-lt"/>
              </a:rPr>
              <a:t>Importance</a:t>
            </a:r>
            <a:r>
              <a:rPr lang="en-US" sz="3600">
                <a:latin typeface="+mj-lt"/>
              </a:rPr>
              <a:t>: Fosters communication, collaboration, and belonging.</a:t>
            </a:r>
          </a:p>
          <a:p>
            <a:pPr lvl="0" algn="just"/>
            <a:r>
              <a:rPr lang="en-US" sz="3600" b="1">
                <a:latin typeface="+mj-lt"/>
              </a:rPr>
              <a:t>Impact</a:t>
            </a:r>
            <a:r>
              <a:rPr lang="en-US" sz="3600">
                <a:latin typeface="+mj-lt"/>
              </a:rPr>
              <a:t>: Transcends traditional learning, embracing cultural elements in cyberspace.</a:t>
            </a:r>
            <a:endParaRPr lang="pl-PL">
              <a:latin typeface="+mj-lt"/>
            </a:endParaRP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82000" y="1990725"/>
            <a:ext cx="3314700" cy="3314700"/>
          </a:xfrm>
          <a:prstGeom prst="rect">
            <a:avLst/>
          </a:prstGeom>
        </p:spPr>
      </p:pic>
    </p:spTree>
    <p:extLst>
      <p:ext uri="{BB962C8B-B14F-4D97-AF65-F5344CB8AC3E}">
        <p14:creationId xmlns:p14="http://schemas.microsoft.com/office/powerpoint/2010/main" val="467073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a:t>Benefits of a Learning Community</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6856357" cy="5263347"/>
          </a:xfrm>
        </p:spPr>
        <p:txBody>
          <a:bodyPr>
            <a:normAutofit fontScale="92500"/>
          </a:bodyPr>
          <a:lstStyle/>
          <a:p>
            <a:pPr lvl="0" algn="just"/>
            <a:r>
              <a:rPr lang="en-US" sz="3600" b="1">
                <a:latin typeface="+mj-lt"/>
                <a:hlinkClick r:id="rId3"/>
              </a:rPr>
              <a:t>Enhanced Student </a:t>
            </a:r>
            <a:r>
              <a:rPr lang="en-US" sz="3600" b="1" smtClean="0">
                <a:latin typeface="+mj-lt"/>
                <a:hlinkClick r:id="rId3"/>
              </a:rPr>
              <a:t>Engagement</a:t>
            </a:r>
            <a:r>
              <a:rPr lang="hr-HR" sz="3600" b="1" smtClean="0">
                <a:latin typeface="+mj-lt"/>
                <a:hlinkClick r:id="rId3"/>
              </a:rPr>
              <a:t> </a:t>
            </a:r>
            <a:r>
              <a:rPr lang="hr-HR" sz="3600" smtClean="0">
                <a:latin typeface="+mj-lt"/>
              </a:rPr>
              <a:t>- i</a:t>
            </a:r>
            <a:r>
              <a:rPr lang="en-US" sz="3600" smtClean="0">
                <a:latin typeface="+mj-lt"/>
              </a:rPr>
              <a:t>ncreased </a:t>
            </a:r>
            <a:r>
              <a:rPr lang="en-US" sz="3600">
                <a:latin typeface="+mj-lt"/>
              </a:rPr>
              <a:t>active </a:t>
            </a:r>
            <a:r>
              <a:rPr lang="en-US" sz="3600" smtClean="0">
                <a:latin typeface="+mj-lt"/>
              </a:rPr>
              <a:t>participation</a:t>
            </a:r>
            <a:r>
              <a:rPr lang="hr-HR" sz="3600" smtClean="0">
                <a:latin typeface="+mj-lt"/>
              </a:rPr>
              <a:t>, a</a:t>
            </a:r>
            <a:r>
              <a:rPr lang="en-US" sz="3600" smtClean="0">
                <a:latin typeface="+mj-lt"/>
              </a:rPr>
              <a:t>ccessible </a:t>
            </a:r>
            <a:r>
              <a:rPr lang="en-US" sz="3600">
                <a:latin typeface="+mj-lt"/>
              </a:rPr>
              <a:t>and inclusive online spaces​​</a:t>
            </a:r>
          </a:p>
          <a:p>
            <a:pPr lvl="0" algn="just"/>
            <a:r>
              <a:rPr lang="en-US" sz="3600" b="1">
                <a:latin typeface="+mj-lt"/>
                <a:hlinkClick r:id="rId3"/>
              </a:rPr>
              <a:t>Improved Learning </a:t>
            </a:r>
            <a:r>
              <a:rPr lang="en-US" sz="3600" b="1" smtClean="0">
                <a:latin typeface="+mj-lt"/>
                <a:hlinkClick r:id="rId3"/>
              </a:rPr>
              <a:t>Outcomes</a:t>
            </a:r>
            <a:r>
              <a:rPr lang="hr-HR" sz="3600" b="1" smtClean="0">
                <a:latin typeface="+mj-lt"/>
              </a:rPr>
              <a:t> </a:t>
            </a:r>
            <a:r>
              <a:rPr lang="hr-HR" sz="3600" smtClean="0">
                <a:latin typeface="+mj-lt"/>
              </a:rPr>
              <a:t>- e</a:t>
            </a:r>
            <a:r>
              <a:rPr lang="en-US" sz="3600" smtClean="0">
                <a:latin typeface="+mj-lt"/>
              </a:rPr>
              <a:t>xposure </a:t>
            </a:r>
            <a:r>
              <a:rPr lang="en-US" sz="3600">
                <a:latin typeface="+mj-lt"/>
              </a:rPr>
              <a:t>to diverse </a:t>
            </a:r>
            <a:r>
              <a:rPr lang="en-US" sz="3600" smtClean="0">
                <a:latin typeface="+mj-lt"/>
              </a:rPr>
              <a:t>perspectives</a:t>
            </a:r>
            <a:r>
              <a:rPr lang="hr-HR" sz="3600" smtClean="0">
                <a:latin typeface="+mj-lt"/>
              </a:rPr>
              <a:t>, c</a:t>
            </a:r>
            <a:r>
              <a:rPr lang="en-US" sz="3600" smtClean="0">
                <a:latin typeface="+mj-lt"/>
              </a:rPr>
              <a:t>ollaborative </a:t>
            </a:r>
            <a:r>
              <a:rPr lang="en-US" sz="3600">
                <a:latin typeface="+mj-lt"/>
              </a:rPr>
              <a:t>knowledge construction​​</a:t>
            </a:r>
          </a:p>
          <a:p>
            <a:pPr lvl="0" algn="just"/>
            <a:r>
              <a:rPr lang="en-US" sz="3600" b="1">
                <a:latin typeface="+mj-lt"/>
                <a:hlinkClick r:id="rId4"/>
              </a:rPr>
              <a:t>Supportive Peer-to-Peer </a:t>
            </a:r>
            <a:r>
              <a:rPr lang="en-US" sz="3600" b="1" smtClean="0">
                <a:latin typeface="+mj-lt"/>
                <a:hlinkClick r:id="rId4"/>
              </a:rPr>
              <a:t>Interactions</a:t>
            </a:r>
            <a:r>
              <a:rPr lang="hr-HR" sz="3600" b="1" smtClean="0">
                <a:latin typeface="+mj-lt"/>
                <a:hlinkClick r:id="rId4"/>
              </a:rPr>
              <a:t> </a:t>
            </a:r>
            <a:r>
              <a:rPr lang="hr-HR" sz="3600" smtClean="0">
                <a:latin typeface="+mj-lt"/>
              </a:rPr>
              <a:t>- f</a:t>
            </a:r>
            <a:r>
              <a:rPr lang="en-US" sz="3600" smtClean="0">
                <a:latin typeface="+mj-lt"/>
              </a:rPr>
              <a:t>ostering </a:t>
            </a:r>
            <a:r>
              <a:rPr lang="en-US" sz="3600">
                <a:latin typeface="+mj-lt"/>
              </a:rPr>
              <a:t>a sense of </a:t>
            </a:r>
            <a:r>
              <a:rPr lang="en-US" sz="3600" smtClean="0">
                <a:latin typeface="+mj-lt"/>
              </a:rPr>
              <a:t>belonging</a:t>
            </a:r>
            <a:r>
              <a:rPr lang="hr-HR" sz="3600" smtClean="0">
                <a:latin typeface="+mj-lt"/>
              </a:rPr>
              <a:t>, c</a:t>
            </a:r>
            <a:r>
              <a:rPr lang="en-US" sz="3600" smtClean="0">
                <a:latin typeface="+mj-lt"/>
              </a:rPr>
              <a:t>ritical </a:t>
            </a:r>
            <a:r>
              <a:rPr lang="en-US" sz="3600">
                <a:latin typeface="+mj-lt"/>
              </a:rPr>
              <a:t>for student satisfaction and retention</a:t>
            </a:r>
            <a:endParaRPr lang="pl-PL">
              <a:latin typeface="+mj-lt"/>
            </a:endParaRPr>
          </a:p>
        </p:txBody>
      </p:sp>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172450" y="2019300"/>
            <a:ext cx="3314700" cy="3314700"/>
          </a:xfrm>
          <a:prstGeom prst="rect">
            <a:avLst/>
          </a:prstGeom>
        </p:spPr>
      </p:pic>
    </p:spTree>
    <p:extLst>
      <p:ext uri="{BB962C8B-B14F-4D97-AF65-F5344CB8AC3E}">
        <p14:creationId xmlns:p14="http://schemas.microsoft.com/office/powerpoint/2010/main" val="33333196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a:t>Peer-to-Peer Interactions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82668" y="1313136"/>
            <a:ext cx="7323081" cy="5263347"/>
          </a:xfrm>
        </p:spPr>
        <p:txBody>
          <a:bodyPr>
            <a:normAutofit fontScale="92500" lnSpcReduction="10000"/>
          </a:bodyPr>
          <a:lstStyle/>
          <a:p>
            <a:pPr lvl="0" algn="just"/>
            <a:r>
              <a:rPr lang="en-US" sz="3600">
                <a:latin typeface="+mj-lt"/>
                <a:hlinkClick r:id="rId3"/>
              </a:rPr>
              <a:t>Harvard Protocols for Discussion</a:t>
            </a:r>
            <a:r>
              <a:rPr lang="en-US" sz="3600">
                <a:latin typeface="+mj-lt"/>
              </a:rPr>
              <a:t>: Enhance learner discussions and meet educational goals​​.</a:t>
            </a:r>
          </a:p>
          <a:p>
            <a:pPr lvl="0" algn="just"/>
            <a:r>
              <a:rPr lang="en-US" sz="3600" b="1">
                <a:latin typeface="+mj-lt"/>
              </a:rPr>
              <a:t>Customization</a:t>
            </a:r>
            <a:r>
              <a:rPr lang="en-US" sz="3600">
                <a:latin typeface="+mj-lt"/>
              </a:rPr>
              <a:t>: Tailor discussion strategies to diverse learning objectives​​.</a:t>
            </a:r>
          </a:p>
          <a:p>
            <a:pPr lvl="0" algn="just"/>
            <a:r>
              <a:rPr lang="en-US" sz="3600" b="1">
                <a:latin typeface="+mj-lt"/>
              </a:rPr>
              <a:t>Empirical Support</a:t>
            </a:r>
            <a:r>
              <a:rPr lang="en-US" sz="3600">
                <a:latin typeface="+mj-lt"/>
              </a:rPr>
              <a:t>: Protocols improve group cognition and classroom interaction​​.</a:t>
            </a:r>
          </a:p>
          <a:p>
            <a:pPr lvl="0" algn="just"/>
            <a:r>
              <a:rPr lang="en-US" sz="3600" b="1">
                <a:latin typeface="+mj-lt"/>
              </a:rPr>
              <a:t>Professional Learning</a:t>
            </a:r>
            <a:r>
              <a:rPr lang="en-US" sz="3600">
                <a:latin typeface="+mj-lt"/>
              </a:rPr>
              <a:t>: Encourage reflective practices and professional growth</a:t>
            </a:r>
            <a:endParaRPr lang="pl-PL">
              <a:latin typeface="+mj-lt"/>
            </a:endParaRPr>
          </a:p>
        </p:txBody>
      </p:sp>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43924" y="2085974"/>
            <a:ext cx="3362325" cy="3362325"/>
          </a:xfrm>
          <a:prstGeom prst="rect">
            <a:avLst/>
          </a:prstGeom>
        </p:spPr>
      </p:pic>
    </p:spTree>
    <p:extLst>
      <p:ext uri="{BB962C8B-B14F-4D97-AF65-F5344CB8AC3E}">
        <p14:creationId xmlns:p14="http://schemas.microsoft.com/office/powerpoint/2010/main" val="14825466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a:t>Mentorship Programs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9" y="1408386"/>
            <a:ext cx="6978868" cy="5263347"/>
          </a:xfrm>
        </p:spPr>
        <p:txBody>
          <a:bodyPr>
            <a:normAutofit/>
          </a:bodyPr>
          <a:lstStyle/>
          <a:p>
            <a:pPr lvl="0" algn="just"/>
            <a:r>
              <a:rPr lang="en-US" sz="3600">
                <a:latin typeface="+mj-lt"/>
                <a:hlinkClick r:id="rId3"/>
              </a:rPr>
              <a:t>Mentorship doubles online course success rates</a:t>
            </a:r>
            <a:r>
              <a:rPr lang="en-US" sz="3600" smtClean="0">
                <a:latin typeface="+mj-lt"/>
              </a:rPr>
              <a:t>​​</a:t>
            </a:r>
            <a:r>
              <a:rPr lang="hr-HR" sz="3600" smtClean="0">
                <a:latin typeface="+mj-lt"/>
              </a:rPr>
              <a:t> !</a:t>
            </a:r>
            <a:endParaRPr lang="en-US" sz="3600">
              <a:latin typeface="+mj-lt"/>
            </a:endParaRPr>
          </a:p>
          <a:p>
            <a:pPr lvl="0" algn="just"/>
            <a:r>
              <a:rPr lang="en-US" sz="3600">
                <a:latin typeface="+mj-lt"/>
              </a:rPr>
              <a:t>Four-phase structure: Trust, Goal-Setting, Guidance, Application​​​​.</a:t>
            </a:r>
          </a:p>
          <a:p>
            <a:pPr lvl="0" algn="just"/>
            <a:r>
              <a:rPr lang="en-US" sz="3600">
                <a:latin typeface="+mj-lt"/>
              </a:rPr>
              <a:t>Mentors develop crucial soft skills for the changing </a:t>
            </a:r>
            <a:r>
              <a:rPr lang="en-US" sz="3600" smtClean="0">
                <a:latin typeface="+mj-lt"/>
              </a:rPr>
              <a:t>workforc</a:t>
            </a:r>
            <a:r>
              <a:rPr lang="hr-HR" sz="3600" smtClean="0">
                <a:latin typeface="+mj-lt"/>
              </a:rPr>
              <a:t>e</a:t>
            </a:r>
            <a:endParaRPr lang="en-US" sz="3600">
              <a:latin typeface="+mj-lt"/>
            </a:endParaRPr>
          </a:p>
        </p:txBody>
      </p:sp>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43900" y="2590800"/>
            <a:ext cx="3295650" cy="3295650"/>
          </a:xfrm>
          <a:prstGeom prst="rect">
            <a:avLst/>
          </a:prstGeom>
        </p:spPr>
      </p:pic>
    </p:spTree>
    <p:extLst>
      <p:ext uri="{BB962C8B-B14F-4D97-AF65-F5344CB8AC3E}">
        <p14:creationId xmlns:p14="http://schemas.microsoft.com/office/powerpoint/2010/main" val="40359589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09625" y="163458"/>
            <a:ext cx="10515600" cy="1043261"/>
          </a:xfrm>
        </p:spPr>
        <p:txBody>
          <a:bodyPr/>
          <a:lstStyle/>
          <a:p>
            <a:pPr algn="ctr"/>
            <a:r>
              <a:rPr lang="en-US" b="1"/>
              <a:t>Creating a Sense of Belonging</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9" y="1206720"/>
            <a:ext cx="7599306" cy="5465014"/>
          </a:xfrm>
        </p:spPr>
        <p:txBody>
          <a:bodyPr>
            <a:normAutofit lnSpcReduction="10000"/>
          </a:bodyPr>
          <a:lstStyle/>
          <a:p>
            <a:pPr lvl="0" algn="just"/>
            <a:r>
              <a:rPr lang="en-US" sz="3600">
                <a:latin typeface="+mj-lt"/>
              </a:rPr>
              <a:t>Integrate interactive assignments for peer engagement.</a:t>
            </a:r>
          </a:p>
          <a:p>
            <a:pPr lvl="0" algn="just"/>
            <a:r>
              <a:rPr lang="en-US" sz="3600">
                <a:latin typeface="+mj-lt"/>
              </a:rPr>
              <a:t>Ensure content reflects cultural diversity.</a:t>
            </a:r>
          </a:p>
          <a:p>
            <a:pPr lvl="0" algn="just"/>
            <a:r>
              <a:rPr lang="en-US" sz="3600">
                <a:latin typeface="+mj-lt"/>
              </a:rPr>
              <a:t>Use introductory prompts to connect personal and course goals.</a:t>
            </a:r>
          </a:p>
          <a:p>
            <a:pPr lvl="0" algn="just"/>
            <a:r>
              <a:rPr lang="en-US" sz="3600">
                <a:latin typeface="+mj-lt"/>
              </a:rPr>
              <a:t>Communicate with warmth and empathy.</a:t>
            </a:r>
          </a:p>
          <a:p>
            <a:pPr lvl="0" algn="just"/>
            <a:r>
              <a:rPr lang="en-US" sz="3600">
                <a:latin typeface="+mj-lt"/>
              </a:rPr>
              <a:t>Acknowledge individual contributions to validate student presence</a:t>
            </a:r>
            <a:endParaRPr lang="pl-PL">
              <a:latin typeface="+mj-lt"/>
            </a:endParaRP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3449" y="2000249"/>
            <a:ext cx="3362325" cy="3362325"/>
          </a:xfrm>
          <a:prstGeom prst="rect">
            <a:avLst/>
          </a:prstGeom>
        </p:spPr>
      </p:pic>
    </p:spTree>
    <p:extLst>
      <p:ext uri="{BB962C8B-B14F-4D97-AF65-F5344CB8AC3E}">
        <p14:creationId xmlns:p14="http://schemas.microsoft.com/office/powerpoint/2010/main" val="15620731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a:t>Tools and Technologies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7361182" cy="5263347"/>
          </a:xfrm>
        </p:spPr>
        <p:txBody>
          <a:bodyPr>
            <a:normAutofit fontScale="92500" lnSpcReduction="10000"/>
          </a:bodyPr>
          <a:lstStyle/>
          <a:p>
            <a:pPr lvl="0" algn="just"/>
            <a:r>
              <a:rPr lang="en-US" sz="4000">
                <a:latin typeface="+mj-lt"/>
              </a:rPr>
              <a:t>Moodle: Central to structured forum discussions.</a:t>
            </a:r>
          </a:p>
          <a:p>
            <a:pPr lvl="0" algn="just"/>
            <a:r>
              <a:rPr lang="en-US" sz="4000">
                <a:latin typeface="+mj-lt"/>
              </a:rPr>
              <a:t>Zoom: Essential for live video interaction.</a:t>
            </a:r>
          </a:p>
          <a:p>
            <a:pPr lvl="0" algn="just"/>
            <a:r>
              <a:rPr lang="en-US" sz="4000">
                <a:latin typeface="+mj-lt"/>
              </a:rPr>
              <a:t>LinkedIn: Expands global peer networking.</a:t>
            </a:r>
          </a:p>
          <a:p>
            <a:pPr lvl="0" algn="just"/>
            <a:r>
              <a:rPr lang="en-US" sz="4000">
                <a:latin typeface="+mj-lt"/>
              </a:rPr>
              <a:t>Accessibility: A priority for inclusivity.</a:t>
            </a:r>
          </a:p>
          <a:p>
            <a:pPr lvl="0" algn="just"/>
            <a:r>
              <a:rPr lang="en-US" sz="4000">
                <a:latin typeface="+mj-lt"/>
              </a:rPr>
              <a:t>Collaboration: Google Workspace and Microsoft Teams for shared projects</a:t>
            </a:r>
            <a:endParaRPr lang="pl-PL" sz="3200">
              <a:latin typeface="+mj-lt"/>
            </a:endParaRPr>
          </a:p>
        </p:txBody>
      </p:sp>
      <p:pic>
        <p:nvPicPr>
          <p:cNvPr id="22" name="Picture 2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24849" y="2085974"/>
            <a:ext cx="3362325" cy="3362325"/>
          </a:xfrm>
          <a:prstGeom prst="rect">
            <a:avLst/>
          </a:prstGeom>
        </p:spPr>
      </p:pic>
    </p:spTree>
    <p:extLst>
      <p:ext uri="{BB962C8B-B14F-4D97-AF65-F5344CB8AC3E}">
        <p14:creationId xmlns:p14="http://schemas.microsoft.com/office/powerpoint/2010/main" val="6066632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a:t>Case Studies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6" y="1114426"/>
            <a:ext cx="8485133" cy="5557308"/>
          </a:xfrm>
        </p:spPr>
        <p:txBody>
          <a:bodyPr>
            <a:noAutofit/>
          </a:bodyPr>
          <a:lstStyle/>
          <a:p>
            <a:pPr lvl="0" algn="just"/>
            <a:r>
              <a:rPr lang="en-US" sz="3200" smtClean="0">
                <a:latin typeface="+mj-lt"/>
                <a:hlinkClick r:id="rId3"/>
              </a:rPr>
              <a:t>YSpace</a:t>
            </a:r>
            <a:r>
              <a:rPr lang="en-US" sz="3200" smtClean="0">
                <a:latin typeface="+mj-lt"/>
              </a:rPr>
              <a:t>: </a:t>
            </a:r>
            <a:r>
              <a:rPr lang="en-US" sz="3200">
                <a:latin typeface="+mj-lt"/>
              </a:rPr>
              <a:t>Inclusivity in entrepreneurship, supporting ventures with a focus on marginalized communities.</a:t>
            </a:r>
          </a:p>
          <a:p>
            <a:pPr lvl="0" algn="just"/>
            <a:r>
              <a:rPr lang="en-US" sz="3200">
                <a:latin typeface="+mj-lt"/>
                <a:hlinkClick r:id="rId4"/>
              </a:rPr>
              <a:t>On Deck</a:t>
            </a:r>
            <a:r>
              <a:rPr lang="en-US" sz="3200">
                <a:latin typeface="+mj-lt"/>
              </a:rPr>
              <a:t>: Upskilling professionals with a community-centric, outcome-focused approach.</a:t>
            </a:r>
          </a:p>
          <a:p>
            <a:pPr lvl="0" algn="just"/>
            <a:r>
              <a:rPr lang="en-US" sz="3200">
                <a:latin typeface="+mj-lt"/>
                <a:hlinkClick r:id="rId5"/>
              </a:rPr>
              <a:t>allWomen</a:t>
            </a:r>
            <a:r>
              <a:rPr lang="en-US" sz="3200">
                <a:latin typeface="+mj-lt"/>
              </a:rPr>
              <a:t>: Empowering women in tech through global access to hands-on learning.</a:t>
            </a:r>
          </a:p>
          <a:p>
            <a:pPr lvl="0" algn="just"/>
            <a:r>
              <a:rPr lang="en-US" sz="3200">
                <a:latin typeface="+mj-lt"/>
                <a:hlinkClick r:id="rId6"/>
              </a:rPr>
              <a:t>BatteryMBA</a:t>
            </a:r>
            <a:r>
              <a:rPr lang="en-US" sz="3200">
                <a:latin typeface="+mj-lt"/>
              </a:rPr>
              <a:t>: Specialized training filling industry gaps, exemplifying niche community success.</a:t>
            </a:r>
          </a:p>
          <a:p>
            <a:pPr lvl="0" algn="just"/>
            <a:r>
              <a:rPr lang="en-US" sz="3200">
                <a:latin typeface="+mj-lt"/>
                <a:hlinkClick r:id="rId7"/>
              </a:rPr>
              <a:t>Dribbble</a:t>
            </a:r>
            <a:r>
              <a:rPr lang="en-US" sz="3200">
                <a:latin typeface="+mj-lt"/>
              </a:rPr>
              <a:t>: Established design community offering new learning streams post-pandemic shift</a:t>
            </a:r>
            <a:endParaRPr lang="pl-PL">
              <a:latin typeface="+mj-lt"/>
            </a:endParaRPr>
          </a:p>
        </p:txBody>
      </p:sp>
      <p:pic>
        <p:nvPicPr>
          <p:cNvPr id="5" name="Picture 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334500" y="2568794"/>
            <a:ext cx="2571750" cy="2571750"/>
          </a:xfrm>
          <a:prstGeom prst="rect">
            <a:avLst/>
          </a:prstGeom>
        </p:spPr>
      </p:pic>
    </p:spTree>
    <p:extLst>
      <p:ext uri="{BB962C8B-B14F-4D97-AF65-F5344CB8AC3E}">
        <p14:creationId xmlns:p14="http://schemas.microsoft.com/office/powerpoint/2010/main" val="1955669742"/>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3FAFC4393578E54EA6D196651228CF09" ma:contentTypeVersion="18" ma:contentTypeDescription="Stvaranje novog dokumenta." ma:contentTypeScope="" ma:versionID="c136ec4f49537dd65bc8dbd6cc87e271">
  <xsd:schema xmlns:xsd="http://www.w3.org/2001/XMLSchema" xmlns:xs="http://www.w3.org/2001/XMLSchema" xmlns:p="http://schemas.microsoft.com/office/2006/metadata/properties" xmlns:ns2="9ddf7ba3-e48b-4174-a29c-2a175c523237" xmlns:ns3="b2bf4f87-cb72-4e57-ad38-3955b64ca675" targetNamespace="http://schemas.microsoft.com/office/2006/metadata/properties" ma:root="true" ma:fieldsID="885a168c36a5d9d773bf0cef3a4babe7" ns2:_="" ns3:_="">
    <xsd:import namespace="9ddf7ba3-e48b-4174-a29c-2a175c523237"/>
    <xsd:import namespace="b2bf4f87-cb72-4e57-ad38-3955b64ca67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LengthInSeconds" minOccurs="0"/>
                <xsd:element ref="ns3:TaxCatchAll" minOccurs="0"/>
                <xsd:element ref="ns2:lcf76f155ced4ddcb4097134ff3c332f"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ddf7ba3-e48b-4174-a29c-2a175c5232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Oznake slika" ma:readOnly="false" ma:fieldId="{5cf76f15-5ced-4ddc-b409-7134ff3c332f}" ma:taxonomyMulti="true" ma:sspId="c9c0af0c-00b2-4b9d-ac19-30cd42724e8d"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2bf4f87-cb72-4e57-ad38-3955b64ca67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273846d-743d-4c83-89dc-8271a4c400d8}" ma:internalName="TaxCatchAll" ma:showField="CatchAllData" ma:web="b2bf4f87-cb72-4e57-ad38-3955b64ca67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sadržaja"/>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b2bf4f87-cb72-4e57-ad38-3955b64ca675" xsi:nil="true"/>
    <lcf76f155ced4ddcb4097134ff3c332f xmlns="9ddf7ba3-e48b-4174-a29c-2a175c523237">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43C614-4E55-4D7F-A6C3-788221BC3A9F}"/>
</file>

<file path=customXml/itemProps2.xml><?xml version="1.0" encoding="utf-8"?>
<ds:datastoreItem xmlns:ds="http://schemas.openxmlformats.org/officeDocument/2006/customXml" ds:itemID="{E3571E05-42F9-432B-A062-0970F6412D8E}">
  <ds:schemaRefs>
    <ds:schemaRef ds:uri="http://purl.org/dc/dcmitype/"/>
    <ds:schemaRef ds:uri="http://schemas.microsoft.com/office/2006/documentManagement/types"/>
    <ds:schemaRef ds:uri="http://www.w3.org/XML/1998/namespace"/>
    <ds:schemaRef ds:uri="http://purl.org/dc/terms/"/>
    <ds:schemaRef ds:uri="http://purl.org/dc/elements/1.1/"/>
    <ds:schemaRef ds:uri="http://schemas.microsoft.com/office/infopath/2007/PartnerControls"/>
    <ds:schemaRef ds:uri="http://schemas.openxmlformats.org/package/2006/metadata/core-properties"/>
    <ds:schemaRef ds:uri="9ddf7ba3-e48b-4174-a29c-2a175c523237"/>
    <ds:schemaRef ds:uri="http://schemas.microsoft.com/office/2006/metadata/properties"/>
  </ds:schemaRefs>
</ds:datastoreItem>
</file>

<file path=customXml/itemProps3.xml><?xml version="1.0" encoding="utf-8"?>
<ds:datastoreItem xmlns:ds="http://schemas.openxmlformats.org/officeDocument/2006/customXml" ds:itemID="{648B904F-A7DC-4700-B550-EC2015A964C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3631</TotalTime>
  <Words>1562</Words>
  <Application>Microsoft Office PowerPoint</Application>
  <PresentationFormat>Widescreen</PresentationFormat>
  <Paragraphs>84</Paragraphs>
  <Slides>14</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Calibri Light</vt:lpstr>
      <vt:lpstr>Motyw pakietu Office</vt:lpstr>
      <vt:lpstr>O5 - Increasing the inclusivity and openness of higher education  4- Fostering a Community of Learners</vt:lpstr>
      <vt:lpstr>Introduction</vt:lpstr>
      <vt:lpstr>Introduction to Online Learning Communities</vt:lpstr>
      <vt:lpstr>Benefits of a Learning Community</vt:lpstr>
      <vt:lpstr>Peer-to-Peer Interactions</vt:lpstr>
      <vt:lpstr>Mentorship Programs</vt:lpstr>
      <vt:lpstr>Creating a Sense of Belonging</vt:lpstr>
      <vt:lpstr>Tools and Technologies</vt:lpstr>
      <vt:lpstr>Case Studies</vt:lpstr>
      <vt:lpstr>Overcoming Challenges</vt:lpstr>
      <vt:lpstr> Engaging Learners with Interactive Content</vt:lpstr>
      <vt:lpstr>Conclusion and Call to Action</vt:lpstr>
      <vt:lpstr>Study and review the following resources</vt:lpstr>
      <vt:lpstr>Study and review the following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the webinar.</dc:title>
  <dc:creator>Grzegorz Zwoliński I25</dc:creator>
  <cp:lastModifiedBy>frane</cp:lastModifiedBy>
  <cp:revision>244</cp:revision>
  <dcterms:created xsi:type="dcterms:W3CDTF">2021-12-08T08:56:03Z</dcterms:created>
  <dcterms:modified xsi:type="dcterms:W3CDTF">2023-11-28T17:51:20Z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0x0101003FAFC4393578E54EA6D196651228CF09</vt:lpwstr>
  </property>
</Properties>
</file>