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57" r:id="rId6"/>
    <p:sldId id="278" r:id="rId7"/>
    <p:sldId id="279" r:id="rId8"/>
    <p:sldId id="280" r:id="rId9"/>
    <p:sldId id="284" r:id="rId10"/>
    <p:sldId id="287" r:id="rId11"/>
    <p:sldId id="285" r:id="rId12"/>
    <p:sldId id="286" r:id="rId13"/>
    <p:sldId id="288" r:id="rId14"/>
    <p:sldId id="281" r:id="rId15"/>
    <p:sldId id="289" r:id="rId16"/>
    <p:sldId id="282" r:id="rId17"/>
    <p:sldId id="283" r:id="rId18"/>
    <p:sldId id="277" r:id="rId19"/>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28.11.2023.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smtClean="0">
                <a:solidFill>
                  <a:schemeClr val="tx1"/>
                </a:solidFill>
                <a:effectLst/>
                <a:latin typeface="+mn-lt"/>
                <a:ea typeface="+mn-ea"/>
                <a:cs typeface="+mn-cs"/>
              </a:rPr>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smtClean="0">
                <a:solidFill>
                  <a:schemeClr val="tx1"/>
                </a:solidFill>
                <a:effectLst/>
                <a:latin typeface="+mn-lt"/>
                <a:ea typeface="+mn-ea"/>
                <a:cs typeface="+mn-cs"/>
              </a:rPr>
              <a:t>interesting </a:t>
            </a:r>
            <a:r>
              <a:rPr lang="en-US" sz="1200" kern="1200" smtClean="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smtClean="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distance learning, it is crucial to enhance the user experience. That means improving accessibility and usability for all students, including those with disabilities. A responsive and intuitive interface is vital, allowing easy access on various devices and making navigation user-friendly. Additionally, personalizing the learning experience is critical. It involves tailoring content and assessments to individual needs, ultimately enhancing engagement and retention in distance learning programs.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2264442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We are addressing the integration of cloud technologies in existing systems, focusing on three main challenges: compatibility with current infrastructure, data security and privacy, and the complexity and cost of integration. To tackle these, we emphasize developing cloud strategies tailored to specific system needs, enhancing data security through robust protocols, and adopting scalable, flexible cloud solutions.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123766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Cloud computing is set to revolutionize distance learning by harnessing the power of Artificial Intelligence to create adaptive learning environments. Big Data analytics will personalize the educational experience, making it more engaging for students. Educational institutions will likely adopt cloud infrastructures to reduce costs and improve scalability and security. These advancements will forge a future where distance learning is seamlessly integrated into our daily lives.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13</a:t>
            </a:fld>
            <a:endParaRPr lang="hr-HR"/>
          </a:p>
        </p:txBody>
      </p:sp>
    </p:spTree>
    <p:extLst>
      <p:ext uri="{BB962C8B-B14F-4D97-AF65-F5344CB8AC3E}">
        <p14:creationId xmlns:p14="http://schemas.microsoft.com/office/powerpoint/2010/main" val="75559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smtClean="0">
                <a:solidFill>
                  <a:schemeClr val="tx1"/>
                </a:solidFill>
                <a:effectLst/>
                <a:latin typeface="+mn-lt"/>
                <a:ea typeface="+mn-ea"/>
                <a:cs typeface="+mn-cs"/>
              </a:rPr>
              <a:t>In conclusion, cloud computing is revolutionizing education, enhancing flexibility, accessibility, and collaboration in learning. It supports interactive and personalized educational experiences backed by robust security measures. With AI and Big Data integration, cloud technologies promise a future of adaptive and engaging distance learning seamlessly woven into daily life</a:t>
            </a:r>
            <a:r>
              <a:rPr lang="hr-HR" sz="1200" kern="1200" smtClean="0">
                <a:solidFill>
                  <a:schemeClr val="tx1"/>
                </a:solidFill>
                <a:effectLst/>
                <a:latin typeface="+mn-lt"/>
                <a:ea typeface="+mn-ea"/>
                <a:cs typeface="+mn-cs"/>
              </a:rPr>
              <a:t>.</a:t>
            </a:r>
            <a:br>
              <a:rPr lang="hr-HR" sz="1200" kern="1200" smtClean="0">
                <a:solidFill>
                  <a:schemeClr val="tx1"/>
                </a:solidFill>
                <a:effectLst/>
                <a:latin typeface="+mn-lt"/>
                <a:ea typeface="+mn-ea"/>
                <a:cs typeface="+mn-cs"/>
              </a:rPr>
            </a:br>
            <a:r>
              <a:rPr lang="hr-HR" sz="1200" kern="1200" smtClean="0">
                <a:solidFill>
                  <a:schemeClr val="tx1"/>
                </a:solidFill>
                <a:effectLst/>
                <a:latin typeface="+mn-lt"/>
                <a:ea typeface="+mn-ea"/>
                <a:cs typeface="+mn-cs"/>
              </a:rPr>
              <a:t/>
            </a:r>
            <a:br>
              <a:rPr lang="hr-HR" sz="1200" kern="1200" smtClean="0">
                <a:solidFill>
                  <a:schemeClr val="tx1"/>
                </a:solidFill>
                <a:effectLst/>
                <a:latin typeface="+mn-lt"/>
                <a:ea typeface="+mn-ea"/>
                <a:cs typeface="+mn-cs"/>
              </a:rPr>
            </a:br>
            <a:r>
              <a:rPr lang="hr-HR" smtClean="0"/>
              <a:t/>
            </a:r>
            <a:br>
              <a:rPr lang="hr-HR" smtClean="0"/>
            </a:br>
            <a:r>
              <a:rPr lang="hr-HR" smtClean="0"/>
              <a:t>Thank you for attention !</a:t>
            </a:r>
            <a:endParaRPr lang="en-US"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kern="1200" smtClean="0">
              <a:solidFill>
                <a:schemeClr val="tx1"/>
              </a:solidFill>
              <a:effectLst/>
              <a:latin typeface="+mn-lt"/>
              <a:ea typeface="+mn-ea"/>
              <a:cs typeface="+mn-cs"/>
            </a:endParaRPr>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14</a:t>
            </a:fld>
            <a:endParaRPr lang="hr-HR"/>
          </a:p>
        </p:txBody>
      </p:sp>
    </p:spTree>
    <p:extLst>
      <p:ext uri="{BB962C8B-B14F-4D97-AF65-F5344CB8AC3E}">
        <p14:creationId xmlns:p14="http://schemas.microsoft.com/office/powerpoint/2010/main" val="1241691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15</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Cloud technologies have become pivotal in modern education. They offer unprecedented flexibility, scalability, and accessibility, enabling a more inclusive and adaptive learning environment.</a:t>
            </a:r>
          </a:p>
          <a:p>
            <a:r>
              <a:rPr lang="en-US" smtClean="0"/>
              <a:t>These technologies facilitate remote learning, collaborative projects, and access to a wealth of educational resources, making learning more dynamic and interactive than ever before.</a:t>
            </a:r>
          </a:p>
          <a:p>
            <a:r>
              <a:rPr lang="en-US" smtClean="0"/>
              <a:t>We'll examine how cloud technologies not only enhance traditional learning methods but also open up new avenues for innovation in education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Cloud computing is not just a buzzword but a paradigm shift in how we think about IT resources and data management. There are different types of cloud services, each offering unique benefits for business efficiency and innovation, like Infrastructure as a Service (IaaS), Platform as a Service (PaaS), and Software as a Service (SaaS). IaaS provides essential cloud infrastructure, PaaS simplifies application development, and SaaS offers web-based software, crucial in education for platforms from Learning Management Systems like Moodle to collaborative tools like Google Workspace or Microsoft Office 365.</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2499079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Cloud computing offers accessibility, allowing students and teachers to connect anytime, anywhere. It is cost-effective, reducing the need for expensive IT infrastructure. Its scalable nature lets institutions adjust resources as needed. Finally, it fosters collaboration and innovation, enabling seamless sharing and interactive learning.</a:t>
            </a:r>
            <a:endParaRPr lang="hr-HR"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Let us begin with the criteria for selecting cloud tools. Cost is a primary concern; it must align with budget constraints while ensuring quality. Scalability is another crucial factor allowing educational institutions to adapt to changing student numbers and needs. Moreover, we cannot overlook the importance of features - these need to cater to distance learning requirements specifically.</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1505375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Let us explore popular cloud platforms that are making a significant impact in education. Each platform has unique attributes that can significantly benefit distance learning environments.</a:t>
            </a:r>
          </a:p>
          <a:p>
            <a:endParaRPr lang="hr-HR" smtClean="0"/>
          </a:p>
          <a:p>
            <a:r>
              <a:rPr lang="en-US" smtClean="0"/>
              <a:t>First, Oracle is known for its high-security features and comprehensive data management. Then we have Google Cloud, which stands out for its user-friendly interface and seamless integration with educational tools. AWS is renowned for its immense scalability and wide range of services. Lastly, Azure offers robust analytics capabilities and strong AI and machine learning applications support.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1315595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This slide highlights critical security risks in cloud computing. First are data breaches and unauthorized access, where sensitive information is exposed or accessed without consent. It is crucial to implement strong security measures to prevent these incidents. Next, we have insider threats and account hijacking, pointing to the need for robust internal security protocols and vigilant monitoring. Lastly, insecure interfaces and APIs represent a significant risk, underscoring the importance of secure and reliable software connections in protecting cloud data.</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438980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educational cloud applications, data protection and privacy are vital. Robust encryption safeguards student and staff data while regular security audits identify potential vulnerabilities. Strong authentication controls access, ensuring only authorized users can access sensitive information. These practices create a secure, trustworthy digital learning environment.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701256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Regarding Compliance and Regulatory Considerations, we will address GDPR (General Data Protection Regulation) compliance for educational institutions. Understanding and adhering to GDPR requirements to protect European student data is crucial. Ensure data privacy by implementing robust measures, obtaining explicit consent, and promptly reporting data breaches to meet GDPR's strict standards. Compliance is essential for maintaining data privacy and security in the digital learning environment.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222927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nvlpubs.nist.gov/nistpubs/legacy/sp/nistspecialpublication800-145.pdf" TargetMode="External"/><Relationship Id="rId7" Type="http://schemas.openxmlformats.org/officeDocument/2006/relationships/hyperlink" Target="https://aws.amazon.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cloud.google.com/" TargetMode="External"/><Relationship Id="rId5" Type="http://schemas.openxmlformats.org/officeDocument/2006/relationships/hyperlink" Target="https://cloud.oracle.com/" TargetMode="External"/><Relationship Id="rId4" Type="http://schemas.openxmlformats.org/officeDocument/2006/relationships/hyperlink" Target="https://portal.azure.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portal.azure.com/" TargetMode="External"/><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aws.amazon.com/" TargetMode="External"/><Relationship Id="rId5" Type="http://schemas.openxmlformats.org/officeDocument/2006/relationships/hyperlink" Target="https://cloud.google.com/" TargetMode="External"/><Relationship Id="rId10" Type="http://schemas.openxmlformats.org/officeDocument/2006/relationships/image" Target="../media/image8.png"/><Relationship Id="rId4" Type="http://schemas.openxmlformats.org/officeDocument/2006/relationships/hyperlink" Target="https://cloud.oracle.com/" TargetMode="Externa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25560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a:t>
            </a:r>
            <a:r>
              <a:rPr lang="en-US" b="1" smtClean="0"/>
              <a:t>education</a:t>
            </a:r>
            <a:r>
              <a:rPr lang="hr-HR" b="1" smtClean="0"/>
              <a:t/>
            </a:r>
            <a:br>
              <a:rPr lang="hr-HR" b="1" smtClean="0"/>
            </a:br>
            <a:r>
              <a:rPr lang="hr-HR" b="1" smtClean="0"/>
              <a:t/>
            </a:r>
            <a:br>
              <a:rPr lang="hr-HR" b="1" smtClean="0"/>
            </a:br>
            <a:r>
              <a:rPr lang="hr-HR" smtClean="0"/>
              <a:t>3- </a:t>
            </a:r>
            <a:r>
              <a:rPr lang="en-US"/>
              <a:t>Leveraging Cloud Technologies for Distance </a:t>
            </a:r>
            <a:r>
              <a:rPr lang="en-US" smtClean="0"/>
              <a:t>Learning</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60772"/>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Compliance and Regulatory Considerations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551682" cy="5263347"/>
          </a:xfrm>
        </p:spPr>
        <p:txBody>
          <a:bodyPr>
            <a:normAutofit fontScale="85000" lnSpcReduction="20000"/>
          </a:bodyPr>
          <a:lstStyle/>
          <a:p>
            <a:pPr lvl="0" algn="just"/>
            <a:r>
              <a:rPr lang="en-US" sz="4000" b="1">
                <a:latin typeface="+mj-lt"/>
              </a:rPr>
              <a:t>GDPR </a:t>
            </a:r>
            <a:r>
              <a:rPr lang="en-US" sz="4000" b="1" smtClean="0">
                <a:latin typeface="+mj-lt"/>
              </a:rPr>
              <a:t>Compliance</a:t>
            </a:r>
            <a:r>
              <a:rPr lang="hr-HR" sz="4000" b="1" smtClean="0">
                <a:latin typeface="+mj-lt"/>
              </a:rPr>
              <a:t> </a:t>
            </a:r>
            <a:r>
              <a:rPr lang="hr-HR" sz="4000" smtClean="0">
                <a:latin typeface="+mj-lt"/>
              </a:rPr>
              <a:t>- u</a:t>
            </a:r>
            <a:r>
              <a:rPr lang="en-US" sz="4000" smtClean="0">
                <a:latin typeface="+mj-lt"/>
              </a:rPr>
              <a:t>nderstand </a:t>
            </a:r>
            <a:r>
              <a:rPr lang="en-US" sz="4000">
                <a:latin typeface="+mj-lt"/>
              </a:rPr>
              <a:t>and adhere to GDPR requirements</a:t>
            </a:r>
          </a:p>
          <a:p>
            <a:pPr lvl="0" algn="just"/>
            <a:r>
              <a:rPr lang="en-US" sz="4000" b="1" smtClean="0">
                <a:latin typeface="+mj-lt"/>
              </a:rPr>
              <a:t>Data Privacy</a:t>
            </a:r>
            <a:r>
              <a:rPr lang="hr-HR" sz="4000" b="1" smtClean="0">
                <a:latin typeface="+mj-lt"/>
              </a:rPr>
              <a:t> </a:t>
            </a:r>
            <a:r>
              <a:rPr lang="hr-HR" sz="4000" smtClean="0">
                <a:latin typeface="+mj-lt"/>
              </a:rPr>
              <a:t>- i</a:t>
            </a:r>
            <a:r>
              <a:rPr lang="en-US" sz="4000" smtClean="0">
                <a:latin typeface="+mj-lt"/>
              </a:rPr>
              <a:t>mplement </a:t>
            </a:r>
            <a:r>
              <a:rPr lang="en-US" sz="4000">
                <a:latin typeface="+mj-lt"/>
              </a:rPr>
              <a:t>robust data privacy </a:t>
            </a:r>
            <a:r>
              <a:rPr lang="en-US" sz="4000" smtClean="0">
                <a:latin typeface="+mj-lt"/>
              </a:rPr>
              <a:t>measures</a:t>
            </a:r>
            <a:r>
              <a:rPr lang="hr-HR" sz="4000" smtClean="0">
                <a:latin typeface="+mj-lt"/>
              </a:rPr>
              <a:t>, e</a:t>
            </a:r>
            <a:r>
              <a:rPr lang="en-US" sz="4000" smtClean="0">
                <a:latin typeface="+mj-lt"/>
              </a:rPr>
              <a:t>nsure </a:t>
            </a:r>
            <a:r>
              <a:rPr lang="en-US" sz="4000">
                <a:latin typeface="+mj-lt"/>
              </a:rPr>
              <a:t>data confidentiality</a:t>
            </a:r>
          </a:p>
          <a:p>
            <a:pPr lvl="0" algn="just"/>
            <a:r>
              <a:rPr lang="en-US" sz="4000" b="1">
                <a:latin typeface="+mj-lt"/>
              </a:rPr>
              <a:t>Explicit </a:t>
            </a:r>
            <a:r>
              <a:rPr lang="en-US" sz="4000" b="1" smtClean="0">
                <a:latin typeface="+mj-lt"/>
              </a:rPr>
              <a:t>Consent</a:t>
            </a:r>
            <a:r>
              <a:rPr lang="hr-HR" sz="4000" b="1" smtClean="0">
                <a:latin typeface="+mj-lt"/>
              </a:rPr>
              <a:t> </a:t>
            </a:r>
            <a:r>
              <a:rPr lang="hr-HR" sz="4000" smtClean="0">
                <a:latin typeface="+mj-lt"/>
              </a:rPr>
              <a:t>- o</a:t>
            </a:r>
            <a:r>
              <a:rPr lang="en-US" sz="4000" smtClean="0">
                <a:latin typeface="+mj-lt"/>
              </a:rPr>
              <a:t>btain </a:t>
            </a:r>
            <a:r>
              <a:rPr lang="en-US" sz="4000">
                <a:latin typeface="+mj-lt"/>
              </a:rPr>
              <a:t>clear consent for data </a:t>
            </a:r>
            <a:r>
              <a:rPr lang="en-US" sz="4000" smtClean="0">
                <a:latin typeface="+mj-lt"/>
              </a:rPr>
              <a:t>processing</a:t>
            </a:r>
            <a:r>
              <a:rPr lang="hr-HR" sz="4000" smtClean="0">
                <a:latin typeface="+mj-lt"/>
              </a:rPr>
              <a:t>, m</a:t>
            </a:r>
            <a:r>
              <a:rPr lang="en-US" sz="4000" smtClean="0">
                <a:latin typeface="+mj-lt"/>
              </a:rPr>
              <a:t>aintain </a:t>
            </a:r>
            <a:r>
              <a:rPr lang="en-US" sz="4000">
                <a:latin typeface="+mj-lt"/>
              </a:rPr>
              <a:t>transparency in data practices</a:t>
            </a:r>
          </a:p>
          <a:p>
            <a:pPr lvl="0" algn="just"/>
            <a:r>
              <a:rPr lang="en-US" sz="4000" b="1">
                <a:latin typeface="+mj-lt"/>
              </a:rPr>
              <a:t>Prompt </a:t>
            </a:r>
            <a:r>
              <a:rPr lang="en-US" sz="4000" b="1" smtClean="0">
                <a:latin typeface="+mj-lt"/>
              </a:rPr>
              <a:t>Reporting</a:t>
            </a:r>
            <a:r>
              <a:rPr lang="hr-HR" sz="4000" b="1" smtClean="0">
                <a:latin typeface="+mj-lt"/>
              </a:rPr>
              <a:t> </a:t>
            </a:r>
            <a:r>
              <a:rPr lang="hr-HR" sz="4000" smtClean="0">
                <a:latin typeface="+mj-lt"/>
              </a:rPr>
              <a:t>- r</a:t>
            </a:r>
            <a:r>
              <a:rPr lang="en-US" sz="4000" smtClean="0">
                <a:latin typeface="+mj-lt"/>
              </a:rPr>
              <a:t>eport </a:t>
            </a:r>
            <a:r>
              <a:rPr lang="en-US" sz="4000">
                <a:latin typeface="+mj-lt"/>
              </a:rPr>
              <a:t>data breaches promptly as per GDPR </a:t>
            </a:r>
            <a:r>
              <a:rPr lang="en-US" sz="4000" smtClean="0">
                <a:latin typeface="+mj-lt"/>
              </a:rPr>
              <a:t>standards</a:t>
            </a:r>
            <a:r>
              <a:rPr lang="hr-HR" sz="4000" smtClean="0">
                <a:latin typeface="+mj-lt"/>
              </a:rPr>
              <a:t>, c</a:t>
            </a:r>
            <a:r>
              <a:rPr lang="en-US" sz="4000" smtClean="0">
                <a:latin typeface="+mj-lt"/>
              </a:rPr>
              <a:t>omply </a:t>
            </a:r>
            <a:r>
              <a:rPr lang="en-US" sz="4000">
                <a:latin typeface="+mj-lt"/>
              </a:rPr>
              <a:t>with data breach notification requirements</a:t>
            </a:r>
            <a:endParaRPr lang="pl-PL" sz="3200">
              <a:latin typeface="+mj-lt"/>
            </a:endParaRPr>
          </a:p>
        </p:txBody>
      </p:sp>
      <p:pic>
        <p:nvPicPr>
          <p:cNvPr id="4" name="Picture 3"/>
          <p:cNvPicPr>
            <a:picLocks noChangeAspect="1"/>
          </p:cNvPicPr>
          <p:nvPr/>
        </p:nvPicPr>
        <p:blipFill>
          <a:blip r:embed="rId3"/>
          <a:stretch>
            <a:fillRect/>
          </a:stretch>
        </p:blipFill>
        <p:spPr>
          <a:xfrm>
            <a:off x="8796337" y="2300287"/>
            <a:ext cx="2557463" cy="2557463"/>
          </a:xfrm>
          <a:prstGeom prst="rect">
            <a:avLst/>
          </a:prstGeom>
        </p:spPr>
      </p:pic>
    </p:spTree>
    <p:extLst>
      <p:ext uri="{BB962C8B-B14F-4D97-AF65-F5344CB8AC3E}">
        <p14:creationId xmlns:p14="http://schemas.microsoft.com/office/powerpoint/2010/main" val="1955669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 </a:t>
            </a:r>
            <a:r>
              <a:rPr lang="en-US" b="1" smtClean="0"/>
              <a:t>Optimizing </a:t>
            </a:r>
            <a:r>
              <a:rPr lang="en-US" b="1"/>
              <a:t>User Experience in Distance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7275456" cy="5263347"/>
          </a:xfrm>
        </p:spPr>
        <p:txBody>
          <a:bodyPr>
            <a:noAutofit/>
          </a:bodyPr>
          <a:lstStyle/>
          <a:p>
            <a:pPr lvl="0" algn="just"/>
            <a:r>
              <a:rPr lang="en-US" sz="3600">
                <a:latin typeface="+mj-lt"/>
              </a:rPr>
              <a:t>Enhancing Accessibility and Usability for All Students</a:t>
            </a:r>
          </a:p>
          <a:p>
            <a:pPr lvl="0" algn="just"/>
            <a:r>
              <a:rPr lang="en-US" sz="3600">
                <a:latin typeface="+mj-lt"/>
              </a:rPr>
              <a:t>Importance of a Responsive and Intuitive Interface</a:t>
            </a:r>
          </a:p>
          <a:p>
            <a:pPr lvl="0" algn="just"/>
            <a:r>
              <a:rPr lang="en-US" sz="3600">
                <a:latin typeface="+mj-lt"/>
              </a:rPr>
              <a:t>Techniques for Personalizing the Learning Experience</a:t>
            </a:r>
          </a:p>
          <a:p>
            <a:pPr lvl="0" algn="just"/>
            <a:r>
              <a:rPr lang="en-US" sz="3600">
                <a:latin typeface="+mj-lt"/>
              </a:rPr>
              <a:t>Creating an Engaging and Effective Distance Learning Environment</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29649" y="2752724"/>
            <a:ext cx="3095625" cy="3095625"/>
          </a:xfrm>
          <a:prstGeom prst="rect">
            <a:avLst/>
          </a:prstGeom>
        </p:spPr>
      </p:pic>
    </p:spTree>
    <p:extLst>
      <p:ext uri="{BB962C8B-B14F-4D97-AF65-F5344CB8AC3E}">
        <p14:creationId xmlns:p14="http://schemas.microsoft.com/office/powerpoint/2010/main" val="395660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 </a:t>
            </a:r>
            <a:r>
              <a:rPr lang="en-US" b="1" smtClean="0"/>
              <a:t>Integrating </a:t>
            </a:r>
            <a:r>
              <a:rPr lang="en-US" b="1"/>
              <a:t>Cloud Technologies in Existing Systems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7693572" cy="5263347"/>
          </a:xfrm>
        </p:spPr>
        <p:txBody>
          <a:bodyPr>
            <a:noAutofit/>
          </a:bodyPr>
          <a:lstStyle/>
          <a:p>
            <a:pPr lvl="0" algn="just"/>
            <a:r>
              <a:rPr lang="en-US" sz="3600" b="1">
                <a:latin typeface="+mj-lt"/>
              </a:rPr>
              <a:t>Challenges</a:t>
            </a:r>
            <a:r>
              <a:rPr lang="en-US" sz="3600">
                <a:latin typeface="+mj-lt"/>
              </a:rPr>
              <a:t>:</a:t>
            </a:r>
          </a:p>
          <a:p>
            <a:pPr lvl="1" algn="just"/>
            <a:r>
              <a:rPr lang="en-US" sz="3200" smtClean="0">
                <a:latin typeface="+mj-lt"/>
              </a:rPr>
              <a:t>Compatibility </a:t>
            </a:r>
            <a:r>
              <a:rPr lang="en-US" sz="3200">
                <a:latin typeface="+mj-lt"/>
              </a:rPr>
              <a:t>with existing infrastructure</a:t>
            </a:r>
          </a:p>
          <a:p>
            <a:pPr lvl="1" algn="just"/>
            <a:r>
              <a:rPr lang="en-US" sz="3200">
                <a:latin typeface="+mj-lt"/>
              </a:rPr>
              <a:t>Data security and privacy concerns</a:t>
            </a:r>
          </a:p>
          <a:p>
            <a:pPr lvl="1" algn="just"/>
            <a:r>
              <a:rPr lang="en-US" sz="3200">
                <a:latin typeface="+mj-lt"/>
              </a:rPr>
              <a:t>Integration complexity and </a:t>
            </a:r>
            <a:r>
              <a:rPr lang="en-US" sz="3200" smtClean="0">
                <a:latin typeface="+mj-lt"/>
              </a:rPr>
              <a:t>cost</a:t>
            </a:r>
            <a:endParaRPr lang="hr-HR" sz="3200" smtClean="0">
              <a:latin typeface="+mj-lt"/>
            </a:endParaRPr>
          </a:p>
          <a:p>
            <a:pPr lvl="0" algn="just"/>
            <a:endParaRPr lang="en-US" sz="3600">
              <a:latin typeface="+mj-lt"/>
            </a:endParaRPr>
          </a:p>
          <a:p>
            <a:pPr lvl="0" algn="just"/>
            <a:r>
              <a:rPr lang="en-US" sz="3600" b="1">
                <a:latin typeface="+mj-lt"/>
              </a:rPr>
              <a:t>Solutions</a:t>
            </a:r>
            <a:r>
              <a:rPr lang="en-US" sz="3600">
                <a:latin typeface="+mj-lt"/>
              </a:rPr>
              <a:t>:</a:t>
            </a:r>
          </a:p>
          <a:p>
            <a:pPr lvl="1" algn="just"/>
            <a:r>
              <a:rPr lang="en-US" sz="3200" smtClean="0">
                <a:latin typeface="+mj-lt"/>
              </a:rPr>
              <a:t>Developing </a:t>
            </a:r>
            <a:r>
              <a:rPr lang="en-US" sz="3200">
                <a:latin typeface="+mj-lt"/>
              </a:rPr>
              <a:t>tailored cloud strategies</a:t>
            </a:r>
          </a:p>
          <a:p>
            <a:pPr lvl="1" algn="just"/>
            <a:r>
              <a:rPr lang="en-US" sz="3200">
                <a:latin typeface="+mj-lt"/>
              </a:rPr>
              <a:t>Implementing robust security protocols</a:t>
            </a:r>
          </a:p>
          <a:p>
            <a:pPr lvl="1" algn="just"/>
            <a:r>
              <a:rPr lang="en-US" sz="3200">
                <a:latin typeface="+mj-lt"/>
              </a:rPr>
              <a:t>Utilizing scalable, flexible cloud solutions</a:t>
            </a:r>
            <a:endParaRPr lang="pl-PL" sz="20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15325" y="2487484"/>
            <a:ext cx="3105150" cy="3105150"/>
          </a:xfrm>
          <a:prstGeom prst="rect">
            <a:avLst/>
          </a:prstGeom>
        </p:spPr>
      </p:pic>
    </p:spTree>
    <p:extLst>
      <p:ext uri="{BB962C8B-B14F-4D97-AF65-F5344CB8AC3E}">
        <p14:creationId xmlns:p14="http://schemas.microsoft.com/office/powerpoint/2010/main" val="1718623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smtClean="0"/>
              <a:t>Future </a:t>
            </a:r>
            <a:r>
              <a:rPr lang="en-US" b="1"/>
              <a:t>Trends in Cloud Computing and Distance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9317" y="1446486"/>
            <a:ext cx="7818383" cy="5263347"/>
          </a:xfrm>
        </p:spPr>
        <p:txBody>
          <a:bodyPr>
            <a:noAutofit/>
          </a:bodyPr>
          <a:lstStyle/>
          <a:p>
            <a:pPr lvl="0" algn="just"/>
            <a:r>
              <a:rPr lang="en-US" sz="3200" b="1">
                <a:latin typeface="+mj-lt"/>
              </a:rPr>
              <a:t>Emerging Technologies </a:t>
            </a:r>
            <a:r>
              <a:rPr lang="en-US" sz="3200">
                <a:latin typeface="+mj-lt"/>
              </a:rPr>
              <a:t>in Cloud Computing</a:t>
            </a:r>
          </a:p>
          <a:p>
            <a:pPr lvl="1" algn="just"/>
            <a:r>
              <a:rPr lang="en-US" sz="2800" smtClean="0">
                <a:latin typeface="+mj-lt"/>
              </a:rPr>
              <a:t>Integration </a:t>
            </a:r>
            <a:r>
              <a:rPr lang="en-US" sz="2800">
                <a:latin typeface="+mj-lt"/>
              </a:rPr>
              <a:t>of AI for personalized learning paths</a:t>
            </a:r>
          </a:p>
          <a:p>
            <a:pPr lvl="1" algn="just"/>
            <a:r>
              <a:rPr lang="en-US" sz="2800">
                <a:latin typeface="+mj-lt"/>
              </a:rPr>
              <a:t>Leveraging Big Data for predictive analytics in education</a:t>
            </a:r>
          </a:p>
          <a:p>
            <a:pPr lvl="0" algn="just"/>
            <a:r>
              <a:rPr lang="en-US" sz="3200" b="1">
                <a:latin typeface="+mj-lt"/>
              </a:rPr>
              <a:t>Predictions</a:t>
            </a:r>
            <a:r>
              <a:rPr lang="en-US" sz="3200">
                <a:latin typeface="+mj-lt"/>
              </a:rPr>
              <a:t> for Cloud Technologies in </a:t>
            </a:r>
            <a:r>
              <a:rPr lang="en-US" sz="3200" smtClean="0">
                <a:latin typeface="+mj-lt"/>
              </a:rPr>
              <a:t>Education</a:t>
            </a:r>
            <a:endParaRPr lang="en-US" sz="3200">
              <a:latin typeface="+mj-lt"/>
            </a:endParaRPr>
          </a:p>
          <a:p>
            <a:pPr lvl="1" algn="just"/>
            <a:r>
              <a:rPr lang="en-US" sz="2800">
                <a:latin typeface="+mj-lt"/>
              </a:rPr>
              <a:t>Increased accessibility and cost-effectiveness</a:t>
            </a:r>
          </a:p>
          <a:p>
            <a:pPr lvl="1" algn="just"/>
            <a:r>
              <a:rPr lang="en-US" sz="2800">
                <a:latin typeface="+mj-lt"/>
              </a:rPr>
              <a:t>Scalable, secure cloud infrastructures for seamless learning experiences</a:t>
            </a:r>
          </a:p>
          <a:p>
            <a:pPr lvl="1" algn="just"/>
            <a:r>
              <a:rPr lang="en-US" sz="2800">
                <a:latin typeface="+mj-lt"/>
              </a:rPr>
              <a:t>Enhanced collaborative tools and virtual classrooms</a:t>
            </a:r>
            <a:endParaRPr lang="pl-PL" sz="2800">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1100" y="2286000"/>
            <a:ext cx="2971800" cy="2971800"/>
          </a:xfrm>
          <a:prstGeom prst="rect">
            <a:avLst/>
          </a:prstGeom>
        </p:spPr>
      </p:pic>
    </p:spTree>
    <p:extLst>
      <p:ext uri="{BB962C8B-B14F-4D97-AF65-F5344CB8AC3E}">
        <p14:creationId xmlns:p14="http://schemas.microsoft.com/office/powerpoint/2010/main" val="3124162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lnSpcReduction="10000"/>
          </a:bodyPr>
          <a:lstStyle/>
          <a:p>
            <a:pPr lvl="0" algn="just"/>
            <a:r>
              <a:rPr lang="en-US" sz="3600">
                <a:latin typeface="+mj-lt"/>
              </a:rPr>
              <a:t>Cloud computing: A transformative force in education.</a:t>
            </a:r>
          </a:p>
          <a:p>
            <a:pPr lvl="0" algn="just"/>
            <a:r>
              <a:rPr lang="en-US" sz="3600">
                <a:latin typeface="+mj-lt"/>
              </a:rPr>
              <a:t>Supports dynamic, interactive, and personalized learning.</a:t>
            </a:r>
          </a:p>
          <a:p>
            <a:pPr lvl="0" algn="just"/>
            <a:r>
              <a:rPr lang="en-US" sz="3600" smtClean="0">
                <a:latin typeface="+mj-lt"/>
              </a:rPr>
              <a:t>Enhances </a:t>
            </a:r>
            <a:r>
              <a:rPr lang="en-US" sz="3600">
                <a:latin typeface="+mj-lt"/>
              </a:rPr>
              <a:t>accessibility: Learning beyond the classroom.</a:t>
            </a:r>
          </a:p>
          <a:p>
            <a:pPr lvl="0" algn="just"/>
            <a:r>
              <a:rPr lang="en-US" sz="3600">
                <a:latin typeface="+mj-lt"/>
              </a:rPr>
              <a:t>Prioritizes data security: Protecting the digital learning space.</a:t>
            </a:r>
          </a:p>
          <a:p>
            <a:pPr lvl="0" algn="just"/>
            <a:r>
              <a:rPr lang="en-US" sz="3600">
                <a:latin typeface="+mj-lt"/>
              </a:rPr>
              <a:t>Future-focused: AI and Big Data drive adaptive learning</a:t>
            </a:r>
            <a:endParaRPr lang="pl-PL" sz="2800">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1024" y="2047874"/>
            <a:ext cx="3343275" cy="3343275"/>
          </a:xfrm>
          <a:prstGeom prst="rect">
            <a:avLst/>
          </a:prstGeom>
        </p:spPr>
      </p:pic>
    </p:spTree>
    <p:extLst>
      <p:ext uri="{BB962C8B-B14F-4D97-AF65-F5344CB8AC3E}">
        <p14:creationId xmlns:p14="http://schemas.microsoft.com/office/powerpoint/2010/main" val="3193561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a:latin typeface="+mj-lt"/>
              </a:rPr>
              <a:t>Mell, P. and Grance, T. (2011), </a:t>
            </a:r>
            <a:r>
              <a:rPr lang="en-US">
                <a:latin typeface="+mj-lt"/>
                <a:hlinkClick r:id="rId3"/>
              </a:rPr>
              <a:t>The NIST Definition of Cloud Computing</a:t>
            </a:r>
            <a:r>
              <a:rPr lang="en-US">
                <a:latin typeface="+mj-lt"/>
              </a:rPr>
              <a:t>, Special Publication (NIST SP), National Institute of Standards and Technology, Gaithersburg, MD, [online], 1 (Accessed </a:t>
            </a:r>
            <a:r>
              <a:rPr lang="en-US" smtClean="0">
                <a:latin typeface="+mj-lt"/>
              </a:rPr>
              <a:t>November 202</a:t>
            </a:r>
            <a:r>
              <a:rPr lang="hr-HR" smtClean="0">
                <a:latin typeface="+mj-lt"/>
              </a:rPr>
              <a:t>2</a:t>
            </a:r>
            <a:r>
              <a:rPr lang="en-US" smtClean="0">
                <a:latin typeface="+mj-lt"/>
              </a:rPr>
              <a:t>).</a:t>
            </a:r>
            <a:endParaRPr lang="hr-HR" smtClean="0">
              <a:latin typeface="+mj-lt"/>
            </a:endParaRPr>
          </a:p>
          <a:p>
            <a:pPr marL="0" lvl="0" indent="0" algn="just">
              <a:buNone/>
            </a:pPr>
            <a:r>
              <a:rPr lang="en-US">
                <a:latin typeface="+mj-lt"/>
              </a:rPr>
              <a:t>Microsoft Corporation, </a:t>
            </a:r>
            <a:r>
              <a:rPr lang="en-US">
                <a:latin typeface="+mj-lt"/>
                <a:hlinkClick r:id="rId4"/>
              </a:rPr>
              <a:t>Azure</a:t>
            </a:r>
            <a:r>
              <a:rPr lang="en-US">
                <a:latin typeface="+mj-lt"/>
              </a:rPr>
              <a:t>, (Accessed </a:t>
            </a:r>
            <a:r>
              <a:rPr lang="en-US" smtClean="0">
                <a:latin typeface="+mj-lt"/>
              </a:rPr>
              <a:t>November </a:t>
            </a:r>
            <a:r>
              <a:rPr lang="en-US">
                <a:latin typeface="+mj-lt"/>
              </a:rPr>
              <a:t>2022).</a:t>
            </a:r>
          </a:p>
          <a:p>
            <a:pPr marL="0" lvl="0" indent="0" algn="just">
              <a:buNone/>
            </a:pPr>
            <a:r>
              <a:rPr lang="hr-HR" smtClean="0">
                <a:latin typeface="+mj-lt"/>
              </a:rPr>
              <a:t>Oracle</a:t>
            </a:r>
            <a:r>
              <a:rPr lang="en-US" smtClean="0">
                <a:latin typeface="+mj-lt"/>
              </a:rPr>
              <a:t> </a:t>
            </a:r>
            <a:r>
              <a:rPr lang="en-US">
                <a:latin typeface="+mj-lt"/>
              </a:rPr>
              <a:t>Corporation, </a:t>
            </a:r>
            <a:r>
              <a:rPr lang="hr-HR" smtClean="0">
                <a:latin typeface="+mj-lt"/>
                <a:hlinkClick r:id="rId5"/>
              </a:rPr>
              <a:t>Oracle Cloud</a:t>
            </a:r>
            <a:r>
              <a:rPr lang="en-US">
                <a:latin typeface="+mj-lt"/>
              </a:rPr>
              <a:t>, (Accessed </a:t>
            </a:r>
            <a:r>
              <a:rPr lang="en-US" smtClean="0">
                <a:latin typeface="+mj-lt"/>
              </a:rPr>
              <a:t>November </a:t>
            </a:r>
            <a:r>
              <a:rPr lang="en-US">
                <a:latin typeface="+mj-lt"/>
              </a:rPr>
              <a:t>2022).</a:t>
            </a:r>
          </a:p>
          <a:p>
            <a:pPr marL="0" lvl="0" indent="0" algn="just">
              <a:buNone/>
            </a:pPr>
            <a:r>
              <a:rPr lang="hr-HR" smtClean="0">
                <a:latin typeface="+mj-lt"/>
              </a:rPr>
              <a:t>Aplhabet Inc., </a:t>
            </a:r>
            <a:r>
              <a:rPr lang="hr-HR" smtClean="0">
                <a:latin typeface="+mj-lt"/>
                <a:hlinkClick r:id="rId6"/>
              </a:rPr>
              <a:t>Google </a:t>
            </a:r>
            <a:r>
              <a:rPr lang="hr-HR">
                <a:latin typeface="+mj-lt"/>
                <a:hlinkClick r:id="rId6"/>
              </a:rPr>
              <a:t>Cloud</a:t>
            </a:r>
            <a:r>
              <a:rPr lang="hr-HR">
                <a:latin typeface="+mj-lt"/>
              </a:rPr>
              <a:t>, (Accessed </a:t>
            </a:r>
            <a:r>
              <a:rPr lang="hr-HR" smtClean="0">
                <a:latin typeface="+mj-lt"/>
              </a:rPr>
              <a:t>November </a:t>
            </a:r>
            <a:r>
              <a:rPr lang="hr-HR">
                <a:latin typeface="+mj-lt"/>
              </a:rPr>
              <a:t>2022</a:t>
            </a:r>
            <a:r>
              <a:rPr lang="hr-HR" smtClean="0">
                <a:latin typeface="+mj-lt"/>
              </a:rPr>
              <a:t>).</a:t>
            </a:r>
          </a:p>
          <a:p>
            <a:pPr marL="0" lvl="0" indent="0" algn="just">
              <a:buNone/>
            </a:pPr>
            <a:r>
              <a:rPr lang="hr-HR">
                <a:latin typeface="+mj-lt"/>
              </a:rPr>
              <a:t>Amazon.com Inc., </a:t>
            </a:r>
            <a:r>
              <a:rPr lang="hr-HR">
                <a:latin typeface="+mj-lt"/>
                <a:hlinkClick r:id="rId7"/>
              </a:rPr>
              <a:t>AWS (Amazon Web Services)</a:t>
            </a:r>
            <a:r>
              <a:rPr lang="hr-HR">
                <a:latin typeface="+mj-lt"/>
              </a:rPr>
              <a:t>, (Accessed </a:t>
            </a:r>
            <a:r>
              <a:rPr lang="hr-HR" smtClean="0">
                <a:latin typeface="+mj-lt"/>
              </a:rPr>
              <a:t>November </a:t>
            </a:r>
            <a:r>
              <a:rPr lang="hr-HR">
                <a:latin typeface="+mj-lt"/>
              </a:rPr>
              <a:t>2022).</a:t>
            </a:r>
          </a:p>
          <a:p>
            <a:pPr marL="0" lvl="0" indent="0" algn="just">
              <a:buNone/>
            </a:pPr>
            <a:endParaRPr lang="hr-HR" smtClean="0">
              <a:latin typeface="+mj-lt"/>
            </a:endParaRPr>
          </a:p>
          <a:p>
            <a:pPr marL="0" lvl="0" indent="0" algn="just">
              <a:buNone/>
            </a:pPr>
            <a:endParaRPr lang="hr-HR" smtClean="0">
              <a:latin typeface="+mj-lt"/>
            </a:endParaRPr>
          </a:p>
          <a:p>
            <a:pPr marL="0" lvl="0" indent="0" algn="just">
              <a:buNone/>
            </a:pPr>
            <a:endParaRPr lang="hr-HR" smtClean="0">
              <a:latin typeface="+mj-lt"/>
            </a:endParaRPr>
          </a:p>
          <a:p>
            <a:pPr marL="0" lvl="0" indent="0" algn="just">
              <a:buNone/>
            </a:pPr>
            <a:endParaRPr lang="hr-HR"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smtClean="0"/>
              <a:t>Importance </a:t>
            </a:r>
            <a:r>
              <a:rPr lang="en-US" b="1"/>
              <a:t>of cloud technologies in today's educational landscape</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1436" y="1387365"/>
            <a:ext cx="6894785" cy="5263347"/>
          </a:xfrm>
        </p:spPr>
        <p:txBody>
          <a:bodyPr>
            <a:normAutofit fontScale="92500" lnSpcReduction="10000"/>
          </a:bodyPr>
          <a:lstStyle/>
          <a:p>
            <a:pPr lvl="0" algn="just"/>
            <a:r>
              <a:rPr lang="en-US" sz="3600" b="1">
                <a:latin typeface="+mj-lt"/>
              </a:rPr>
              <a:t>Pivotal Role in Modern </a:t>
            </a:r>
            <a:r>
              <a:rPr lang="en-US" sz="3600" b="1" smtClean="0">
                <a:latin typeface="+mj-lt"/>
              </a:rPr>
              <a:t>Education</a:t>
            </a:r>
            <a:r>
              <a:rPr lang="hr-HR" sz="3600" b="1" smtClean="0">
                <a:latin typeface="+mj-lt"/>
              </a:rPr>
              <a:t> </a:t>
            </a:r>
            <a:r>
              <a:rPr lang="hr-HR" sz="3600" smtClean="0">
                <a:latin typeface="+mj-lt"/>
              </a:rPr>
              <a:t>- u</a:t>
            </a:r>
            <a:r>
              <a:rPr lang="en-US" sz="3600" smtClean="0">
                <a:latin typeface="+mj-lt"/>
              </a:rPr>
              <a:t>nprecedented </a:t>
            </a:r>
            <a:r>
              <a:rPr lang="en-US" sz="3600">
                <a:latin typeface="+mj-lt"/>
              </a:rPr>
              <a:t>flexibility and </a:t>
            </a:r>
            <a:r>
              <a:rPr lang="en-US" sz="3600" smtClean="0">
                <a:latin typeface="+mj-lt"/>
              </a:rPr>
              <a:t>scalability</a:t>
            </a:r>
            <a:r>
              <a:rPr lang="hr-HR" sz="3600" smtClean="0">
                <a:latin typeface="+mj-lt"/>
              </a:rPr>
              <a:t>, </a:t>
            </a:r>
            <a:r>
              <a:rPr lang="en-US" sz="3600" smtClean="0">
                <a:latin typeface="+mj-lt"/>
              </a:rPr>
              <a:t>Inclusive </a:t>
            </a:r>
            <a:r>
              <a:rPr lang="en-US" sz="3600">
                <a:latin typeface="+mj-lt"/>
              </a:rPr>
              <a:t>and adaptive learning environments</a:t>
            </a:r>
          </a:p>
          <a:p>
            <a:pPr lvl="0" algn="just"/>
            <a:r>
              <a:rPr lang="en-US" sz="3600" b="1">
                <a:latin typeface="+mj-lt"/>
              </a:rPr>
              <a:t>Facilitating Dynamic </a:t>
            </a:r>
            <a:r>
              <a:rPr lang="en-US" sz="3600" b="1" smtClean="0">
                <a:latin typeface="+mj-lt"/>
              </a:rPr>
              <a:t>Learning</a:t>
            </a:r>
            <a:r>
              <a:rPr lang="hr-HR" sz="3600" b="1" smtClean="0">
                <a:latin typeface="+mj-lt"/>
              </a:rPr>
              <a:t> </a:t>
            </a:r>
            <a:r>
              <a:rPr lang="hr-HR" sz="3600" smtClean="0">
                <a:latin typeface="+mj-lt"/>
              </a:rPr>
              <a:t>- s</a:t>
            </a:r>
            <a:r>
              <a:rPr lang="en-US" sz="3600" smtClean="0">
                <a:latin typeface="+mj-lt"/>
              </a:rPr>
              <a:t>upports </a:t>
            </a:r>
            <a:r>
              <a:rPr lang="en-US" sz="3600">
                <a:latin typeface="+mj-lt"/>
              </a:rPr>
              <a:t>remote </a:t>
            </a:r>
            <a:r>
              <a:rPr lang="en-US" sz="3600" smtClean="0">
                <a:latin typeface="+mj-lt"/>
              </a:rPr>
              <a:t>learning</a:t>
            </a:r>
            <a:r>
              <a:rPr lang="hr-HR" sz="3600" smtClean="0">
                <a:latin typeface="+mj-lt"/>
              </a:rPr>
              <a:t>, e</a:t>
            </a:r>
            <a:r>
              <a:rPr lang="en-US" sz="3600" smtClean="0">
                <a:latin typeface="+mj-lt"/>
              </a:rPr>
              <a:t>nables </a:t>
            </a:r>
            <a:r>
              <a:rPr lang="en-US" sz="3600">
                <a:latin typeface="+mj-lt"/>
              </a:rPr>
              <a:t>collaborative </a:t>
            </a:r>
            <a:r>
              <a:rPr lang="en-US" sz="3600" smtClean="0">
                <a:latin typeface="+mj-lt"/>
              </a:rPr>
              <a:t>projects</a:t>
            </a:r>
            <a:r>
              <a:rPr lang="hr-HR" sz="3600" smtClean="0">
                <a:latin typeface="+mj-lt"/>
              </a:rPr>
              <a:t>, a</a:t>
            </a:r>
            <a:r>
              <a:rPr lang="en-US" sz="3600" smtClean="0">
                <a:latin typeface="+mj-lt"/>
              </a:rPr>
              <a:t>ccess </a:t>
            </a:r>
            <a:r>
              <a:rPr lang="en-US" sz="3600">
                <a:latin typeface="+mj-lt"/>
              </a:rPr>
              <a:t>to extensive educational resources</a:t>
            </a:r>
          </a:p>
          <a:p>
            <a:pPr lvl="0" algn="just"/>
            <a:r>
              <a:rPr lang="en-US" sz="3600" b="1">
                <a:latin typeface="+mj-lt"/>
              </a:rPr>
              <a:t>Enhancing and Innovating </a:t>
            </a:r>
            <a:r>
              <a:rPr lang="en-US" sz="3600" b="1" smtClean="0">
                <a:latin typeface="+mj-lt"/>
              </a:rPr>
              <a:t>Education</a:t>
            </a:r>
            <a:r>
              <a:rPr lang="hr-HR" sz="3600" b="1" smtClean="0">
                <a:latin typeface="+mj-lt"/>
              </a:rPr>
              <a:t> </a:t>
            </a:r>
            <a:r>
              <a:rPr lang="hr-HR" sz="3600" smtClean="0">
                <a:latin typeface="+mj-lt"/>
              </a:rPr>
              <a:t>- a</a:t>
            </a:r>
            <a:r>
              <a:rPr lang="en-US" sz="3600" smtClean="0">
                <a:latin typeface="+mj-lt"/>
              </a:rPr>
              <a:t>ugments </a:t>
            </a:r>
            <a:r>
              <a:rPr lang="en-US" sz="3600">
                <a:latin typeface="+mj-lt"/>
              </a:rPr>
              <a:t>traditional learning </a:t>
            </a:r>
            <a:r>
              <a:rPr lang="en-US" sz="3600" smtClean="0">
                <a:latin typeface="+mj-lt"/>
              </a:rPr>
              <a:t>methods</a:t>
            </a:r>
            <a:r>
              <a:rPr lang="hr-HR" sz="3600" smtClean="0">
                <a:latin typeface="+mj-lt"/>
              </a:rPr>
              <a:t>, o</a:t>
            </a:r>
            <a:r>
              <a:rPr lang="en-US" sz="3600" smtClean="0">
                <a:latin typeface="+mj-lt"/>
              </a:rPr>
              <a:t>pens </a:t>
            </a:r>
            <a:r>
              <a:rPr lang="en-US" sz="3600">
                <a:latin typeface="+mj-lt"/>
              </a:rPr>
              <a:t>new avenues for educational innovation</a:t>
            </a:r>
            <a:endParaRPr lang="hr-HR" sz="3600" smtClean="0">
              <a:latin typeface="+mj-lt"/>
            </a:endParaRPr>
          </a:p>
          <a:p>
            <a:pPr lvl="0" algn="just"/>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4825" y="2019300"/>
            <a:ext cx="3810000" cy="3810000"/>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smtClean="0"/>
              <a:t>Understanding </a:t>
            </a:r>
            <a:r>
              <a:rPr lang="en-US" b="1"/>
              <a:t>Cloud Technologies</a:t>
            </a:r>
            <a:endParaRPr lang="pl-PL"/>
          </a:p>
        </p:txBody>
      </p:sp>
      <p:graphicFrame>
        <p:nvGraphicFramePr>
          <p:cNvPr id="5" name="Table 4"/>
          <p:cNvGraphicFramePr>
            <a:graphicFrameLocks noGrp="1"/>
          </p:cNvGraphicFramePr>
          <p:nvPr>
            <p:extLst>
              <p:ext uri="{D42A27DB-BD31-4B8C-83A1-F6EECF244321}">
                <p14:modId xmlns:p14="http://schemas.microsoft.com/office/powerpoint/2010/main" val="3074657544"/>
              </p:ext>
            </p:extLst>
          </p:nvPr>
        </p:nvGraphicFramePr>
        <p:xfrm>
          <a:off x="838200" y="1773229"/>
          <a:ext cx="2209799" cy="3799683"/>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476245383"/>
                    </a:ext>
                  </a:extLst>
                </a:gridCol>
              </a:tblGrid>
              <a:tr h="422187">
                <a:tc>
                  <a:txBody>
                    <a:bodyPr/>
                    <a:lstStyle/>
                    <a:p>
                      <a:pPr algn="ctr" fontAlgn="b"/>
                      <a:r>
                        <a:rPr lang="hr-HR" sz="2000" u="none" strike="noStrike" kern="1200" dirty="0" err="1" smtClean="0">
                          <a:solidFill>
                            <a:schemeClr val="dk1"/>
                          </a:solidFill>
                          <a:effectLst/>
                          <a:latin typeface="+mj-lt"/>
                          <a:ea typeface="+mn-ea"/>
                          <a:cs typeface="+mn-cs"/>
                        </a:rPr>
                        <a:t>Applications</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462115126"/>
                  </a:ext>
                </a:extLst>
              </a:tr>
              <a:tr h="422187">
                <a:tc>
                  <a:txBody>
                    <a:bodyPr/>
                    <a:lstStyle/>
                    <a:p>
                      <a:pPr algn="ctr" fontAlgn="b"/>
                      <a:r>
                        <a:rPr lang="hr-HR" sz="2000" u="none" strike="noStrike" kern="1200" dirty="0" smtClean="0">
                          <a:solidFill>
                            <a:schemeClr val="dk1"/>
                          </a:solidFill>
                          <a:effectLst/>
                          <a:latin typeface="+mj-lt"/>
                          <a:ea typeface="+mn-ea"/>
                          <a:cs typeface="+mn-cs"/>
                        </a:rPr>
                        <a:t>Data</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310671220"/>
                  </a:ext>
                </a:extLst>
              </a:tr>
              <a:tr h="422187">
                <a:tc>
                  <a:txBody>
                    <a:bodyPr/>
                    <a:lstStyle/>
                    <a:p>
                      <a:pPr algn="ctr" fontAlgn="b"/>
                      <a:r>
                        <a:rPr lang="hr-HR" sz="2000" u="none" strike="noStrike" kern="1200" dirty="0" err="1" smtClean="0">
                          <a:solidFill>
                            <a:schemeClr val="dk1"/>
                          </a:solidFill>
                          <a:effectLst/>
                          <a:latin typeface="+mj-lt"/>
                          <a:ea typeface="+mn-ea"/>
                          <a:cs typeface="+mn-cs"/>
                        </a:rPr>
                        <a:t>Runtime</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825680841"/>
                  </a:ext>
                </a:extLst>
              </a:tr>
              <a:tr h="422187">
                <a:tc>
                  <a:txBody>
                    <a:bodyPr/>
                    <a:lstStyle/>
                    <a:p>
                      <a:pPr algn="ctr" fontAlgn="b"/>
                      <a:r>
                        <a:rPr lang="hr-HR" sz="2000" u="none" strike="noStrike" kern="1200" dirty="0" err="1" smtClean="0">
                          <a:solidFill>
                            <a:schemeClr val="dk1"/>
                          </a:solidFill>
                          <a:effectLst/>
                          <a:latin typeface="+mj-lt"/>
                          <a:ea typeface="+mn-ea"/>
                          <a:cs typeface="+mn-cs"/>
                        </a:rPr>
                        <a:t>Middleware</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006032006"/>
                  </a:ext>
                </a:extLst>
              </a:tr>
              <a:tr h="422187">
                <a:tc>
                  <a:txBody>
                    <a:bodyPr/>
                    <a:lstStyle/>
                    <a:p>
                      <a:pPr algn="ctr" fontAlgn="b"/>
                      <a:r>
                        <a:rPr lang="hr-HR" sz="2000" u="none" strike="noStrike" dirty="0" err="1" smtClean="0">
                          <a:effectLst/>
                          <a:latin typeface="+mj-lt"/>
                        </a:rPr>
                        <a:t>Operating</a:t>
                      </a:r>
                      <a:r>
                        <a:rPr lang="hr-HR" sz="2000" u="none" strike="noStrike" dirty="0" smtClean="0">
                          <a:effectLst/>
                          <a:latin typeface="+mj-lt"/>
                        </a:rPr>
                        <a:t> System</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908547637"/>
                  </a:ext>
                </a:extLst>
              </a:tr>
              <a:tr h="422187">
                <a:tc>
                  <a:txBody>
                    <a:bodyPr/>
                    <a:lstStyle/>
                    <a:p>
                      <a:pPr algn="ctr" fontAlgn="b"/>
                      <a:r>
                        <a:rPr lang="hr-HR" sz="2000" u="none" strike="noStrike" kern="1200" dirty="0" err="1" smtClean="0">
                          <a:solidFill>
                            <a:schemeClr val="dk1"/>
                          </a:solidFill>
                          <a:effectLst/>
                          <a:latin typeface="+mj-lt"/>
                          <a:ea typeface="+mn-ea"/>
                          <a:cs typeface="+mn-cs"/>
                        </a:rPr>
                        <a:t>Virtualization</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131754678"/>
                  </a:ext>
                </a:extLst>
              </a:tr>
              <a:tr h="422187">
                <a:tc>
                  <a:txBody>
                    <a:bodyPr/>
                    <a:lstStyle/>
                    <a:p>
                      <a:pPr algn="ctr" fontAlgn="b"/>
                      <a:r>
                        <a:rPr lang="hr-HR" sz="2000" u="none" strike="noStrike" kern="1200" dirty="0" err="1" smtClean="0">
                          <a:solidFill>
                            <a:schemeClr val="dk1"/>
                          </a:solidFill>
                          <a:effectLst/>
                          <a:latin typeface="+mj-lt"/>
                          <a:ea typeface="+mn-ea"/>
                          <a:cs typeface="+mn-cs"/>
                        </a:rPr>
                        <a:t>Servers</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670133240"/>
                  </a:ext>
                </a:extLst>
              </a:tr>
              <a:tr h="422187">
                <a:tc>
                  <a:txBody>
                    <a:bodyPr/>
                    <a:lstStyle/>
                    <a:p>
                      <a:pPr algn="ctr" fontAlgn="b"/>
                      <a:r>
                        <a:rPr lang="hr-HR" sz="2000" u="none" strike="noStrike" kern="1200" dirty="0" err="1" smtClean="0">
                          <a:solidFill>
                            <a:schemeClr val="dk1"/>
                          </a:solidFill>
                          <a:effectLst/>
                          <a:latin typeface="+mj-lt"/>
                          <a:ea typeface="+mn-ea"/>
                          <a:cs typeface="+mn-cs"/>
                        </a:rPr>
                        <a:t>Storage</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4017011562"/>
                  </a:ext>
                </a:extLst>
              </a:tr>
              <a:tr h="422187">
                <a:tc>
                  <a:txBody>
                    <a:bodyPr/>
                    <a:lstStyle/>
                    <a:p>
                      <a:pPr algn="ctr" fontAlgn="b"/>
                      <a:r>
                        <a:rPr lang="hr-HR" sz="2000" u="none" strike="noStrike" kern="1200" dirty="0" err="1" smtClean="0">
                          <a:solidFill>
                            <a:schemeClr val="dk1"/>
                          </a:solidFill>
                          <a:effectLst/>
                          <a:latin typeface="+mj-lt"/>
                          <a:ea typeface="+mn-ea"/>
                          <a:cs typeface="+mn-cs"/>
                        </a:rPr>
                        <a:t>Networking</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498597612"/>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78925224"/>
              </p:ext>
            </p:extLst>
          </p:nvPr>
        </p:nvGraphicFramePr>
        <p:xfrm>
          <a:off x="3587353" y="1773229"/>
          <a:ext cx="2209799" cy="3745692"/>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476245383"/>
                    </a:ext>
                  </a:extLst>
                </a:gridCol>
              </a:tblGrid>
              <a:tr h="368196">
                <a:tc>
                  <a:txBody>
                    <a:bodyPr/>
                    <a:lstStyle/>
                    <a:p>
                      <a:pPr algn="ctr" fontAlgn="b"/>
                      <a:r>
                        <a:rPr lang="hr-HR" sz="2000" u="none" strike="noStrike" kern="1200" dirty="0" err="1" smtClean="0">
                          <a:solidFill>
                            <a:schemeClr val="dk1"/>
                          </a:solidFill>
                          <a:effectLst/>
                          <a:latin typeface="+mj-lt"/>
                          <a:ea typeface="+mn-ea"/>
                          <a:cs typeface="+mn-cs"/>
                        </a:rPr>
                        <a:t>Applications</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462115126"/>
                  </a:ext>
                </a:extLst>
              </a:tr>
              <a:tr h="422187">
                <a:tc>
                  <a:txBody>
                    <a:bodyPr/>
                    <a:lstStyle/>
                    <a:p>
                      <a:pPr algn="ctr" fontAlgn="b"/>
                      <a:r>
                        <a:rPr lang="hr-HR" sz="2000" u="none" strike="noStrike" kern="1200" dirty="0" smtClean="0">
                          <a:solidFill>
                            <a:schemeClr val="dk1"/>
                          </a:solidFill>
                          <a:effectLst/>
                          <a:latin typeface="+mj-lt"/>
                          <a:ea typeface="+mn-ea"/>
                          <a:cs typeface="+mn-cs"/>
                        </a:rPr>
                        <a:t>Data</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310671220"/>
                  </a:ext>
                </a:extLst>
              </a:tr>
              <a:tr h="422187">
                <a:tc>
                  <a:txBody>
                    <a:bodyPr/>
                    <a:lstStyle/>
                    <a:p>
                      <a:pPr algn="ctr" fontAlgn="b"/>
                      <a:r>
                        <a:rPr lang="hr-HR" sz="2000" u="none" strike="noStrike" kern="1200" dirty="0" err="1" smtClean="0">
                          <a:solidFill>
                            <a:schemeClr val="dk1"/>
                          </a:solidFill>
                          <a:effectLst/>
                          <a:latin typeface="+mj-lt"/>
                          <a:ea typeface="+mn-ea"/>
                          <a:cs typeface="+mn-cs"/>
                        </a:rPr>
                        <a:t>Runtime</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825680841"/>
                  </a:ext>
                </a:extLst>
              </a:tr>
              <a:tr h="422187">
                <a:tc>
                  <a:txBody>
                    <a:bodyPr/>
                    <a:lstStyle/>
                    <a:p>
                      <a:pPr algn="ctr" fontAlgn="b"/>
                      <a:r>
                        <a:rPr lang="hr-HR" sz="2000" u="none" strike="noStrike" kern="1200" dirty="0" err="1" smtClean="0">
                          <a:solidFill>
                            <a:schemeClr val="dk1"/>
                          </a:solidFill>
                          <a:effectLst/>
                          <a:latin typeface="+mj-lt"/>
                          <a:ea typeface="+mn-ea"/>
                          <a:cs typeface="+mn-cs"/>
                        </a:rPr>
                        <a:t>Middleware</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1006032006"/>
                  </a:ext>
                </a:extLst>
              </a:tr>
              <a:tr h="422187">
                <a:tc>
                  <a:txBody>
                    <a:bodyPr/>
                    <a:lstStyle/>
                    <a:p>
                      <a:pPr algn="ctr" fontAlgn="b"/>
                      <a:r>
                        <a:rPr lang="hr-HR" sz="2000" u="none" strike="noStrike" dirty="0" err="1" smtClean="0">
                          <a:effectLst/>
                          <a:latin typeface="+mj-lt"/>
                        </a:rPr>
                        <a:t>Operating</a:t>
                      </a:r>
                      <a:r>
                        <a:rPr lang="hr-HR" sz="2000" u="none" strike="noStrike" dirty="0" smtClean="0">
                          <a:effectLst/>
                          <a:latin typeface="+mj-lt"/>
                        </a:rPr>
                        <a:t> System</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908547637"/>
                  </a:ext>
                </a:extLst>
              </a:tr>
              <a:tr h="422187">
                <a:tc>
                  <a:txBody>
                    <a:bodyPr/>
                    <a:lstStyle/>
                    <a:p>
                      <a:pPr algn="ctr" fontAlgn="b"/>
                      <a:r>
                        <a:rPr lang="hr-HR" sz="2000" u="none" strike="noStrike" kern="1200" dirty="0" err="1" smtClean="0">
                          <a:solidFill>
                            <a:schemeClr val="dk1"/>
                          </a:solidFill>
                          <a:effectLst/>
                          <a:latin typeface="+mj-lt"/>
                          <a:ea typeface="+mn-ea"/>
                          <a:cs typeface="+mn-cs"/>
                        </a:rPr>
                        <a:t>Virtualization</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131754678"/>
                  </a:ext>
                </a:extLst>
              </a:tr>
              <a:tr h="422187">
                <a:tc>
                  <a:txBody>
                    <a:bodyPr/>
                    <a:lstStyle/>
                    <a:p>
                      <a:pPr algn="ctr" fontAlgn="b"/>
                      <a:r>
                        <a:rPr lang="hr-HR" sz="2000" u="none" strike="noStrike" kern="1200" dirty="0" err="1" smtClean="0">
                          <a:solidFill>
                            <a:schemeClr val="dk1"/>
                          </a:solidFill>
                          <a:effectLst/>
                          <a:latin typeface="+mj-lt"/>
                          <a:ea typeface="+mn-ea"/>
                          <a:cs typeface="+mn-cs"/>
                        </a:rPr>
                        <a:t>Servers</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670133240"/>
                  </a:ext>
                </a:extLst>
              </a:tr>
              <a:tr h="422187">
                <a:tc>
                  <a:txBody>
                    <a:bodyPr/>
                    <a:lstStyle/>
                    <a:p>
                      <a:pPr algn="ctr" fontAlgn="b"/>
                      <a:r>
                        <a:rPr lang="hr-HR" sz="2000" u="none" strike="noStrike" kern="1200" dirty="0" err="1" smtClean="0">
                          <a:solidFill>
                            <a:schemeClr val="dk1"/>
                          </a:solidFill>
                          <a:effectLst/>
                          <a:latin typeface="+mj-lt"/>
                          <a:ea typeface="+mn-ea"/>
                          <a:cs typeface="+mn-cs"/>
                        </a:rPr>
                        <a:t>Storage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4017011562"/>
                  </a:ext>
                </a:extLst>
              </a:tr>
              <a:tr h="422187">
                <a:tc>
                  <a:txBody>
                    <a:bodyPr/>
                    <a:lstStyle/>
                    <a:p>
                      <a:pPr algn="ctr" fontAlgn="b"/>
                      <a:r>
                        <a:rPr lang="hr-HR" sz="2000" u="none" strike="noStrike" kern="1200" dirty="0" err="1" smtClean="0">
                          <a:solidFill>
                            <a:schemeClr val="dk1"/>
                          </a:solidFill>
                          <a:effectLst/>
                          <a:latin typeface="+mj-lt"/>
                          <a:ea typeface="+mn-ea"/>
                          <a:cs typeface="+mn-cs"/>
                        </a:rPr>
                        <a:t>Networking</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149859761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642488827"/>
              </p:ext>
            </p:extLst>
          </p:nvPr>
        </p:nvGraphicFramePr>
        <p:xfrm>
          <a:off x="6669881" y="1773229"/>
          <a:ext cx="2209799" cy="3799683"/>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476245383"/>
                    </a:ext>
                  </a:extLst>
                </a:gridCol>
              </a:tblGrid>
              <a:tr h="422187">
                <a:tc>
                  <a:txBody>
                    <a:bodyPr/>
                    <a:lstStyle/>
                    <a:p>
                      <a:pPr algn="ctr" fontAlgn="b"/>
                      <a:r>
                        <a:rPr lang="hr-HR" sz="2000" u="none" strike="noStrike" kern="1200" dirty="0" err="1" smtClean="0">
                          <a:solidFill>
                            <a:schemeClr val="dk1"/>
                          </a:solidFill>
                          <a:effectLst/>
                          <a:latin typeface="+mj-lt"/>
                          <a:ea typeface="+mn-ea"/>
                          <a:cs typeface="+mn-cs"/>
                        </a:rPr>
                        <a:t>Applications</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2462115126"/>
                  </a:ext>
                </a:extLst>
              </a:tr>
              <a:tr h="422187">
                <a:tc>
                  <a:txBody>
                    <a:bodyPr/>
                    <a:lstStyle/>
                    <a:p>
                      <a:pPr algn="ctr" fontAlgn="b"/>
                      <a:r>
                        <a:rPr lang="hr-HR" sz="2000" u="none" strike="noStrike" kern="1200" dirty="0" smtClean="0">
                          <a:solidFill>
                            <a:schemeClr val="dk1"/>
                          </a:solidFill>
                          <a:effectLst/>
                          <a:latin typeface="+mj-lt"/>
                          <a:ea typeface="+mn-ea"/>
                          <a:cs typeface="+mn-cs"/>
                        </a:rPr>
                        <a:t>Data</a:t>
                      </a:r>
                      <a:endParaRPr lang="hr-HR" sz="2000" b="0" i="0" u="none" strike="noStrike" dirty="0">
                        <a:solidFill>
                          <a:srgbClr val="000000"/>
                        </a:solidFill>
                        <a:effectLst/>
                        <a:latin typeface="+mj-lt"/>
                      </a:endParaRPr>
                    </a:p>
                  </a:txBody>
                  <a:tcPr marL="9525" marR="9525" marT="9525" marB="0" anchor="b"/>
                </a:tc>
                <a:extLst>
                  <a:ext uri="{0D108BD9-81ED-4DB2-BD59-A6C34878D82A}">
                    <a16:rowId xmlns:a16="http://schemas.microsoft.com/office/drawing/2014/main" val="3310671220"/>
                  </a:ext>
                </a:extLst>
              </a:tr>
              <a:tr h="422187">
                <a:tc>
                  <a:txBody>
                    <a:bodyPr/>
                    <a:lstStyle/>
                    <a:p>
                      <a:pPr algn="ctr" fontAlgn="b"/>
                      <a:r>
                        <a:rPr lang="hr-HR" sz="2000" u="none" strike="noStrike" kern="1200" dirty="0" err="1" smtClean="0">
                          <a:solidFill>
                            <a:schemeClr val="dk1"/>
                          </a:solidFill>
                          <a:effectLst/>
                          <a:latin typeface="+mj-lt"/>
                          <a:ea typeface="+mn-ea"/>
                          <a:cs typeface="+mn-cs"/>
                        </a:rPr>
                        <a:t>Runtime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825680841"/>
                  </a:ext>
                </a:extLst>
              </a:tr>
              <a:tr h="422187">
                <a:tc>
                  <a:txBody>
                    <a:bodyPr/>
                    <a:lstStyle/>
                    <a:p>
                      <a:pPr algn="ctr" fontAlgn="b"/>
                      <a:r>
                        <a:rPr lang="hr-HR" sz="2000" u="none" strike="noStrike" kern="1200" dirty="0" err="1" smtClean="0">
                          <a:solidFill>
                            <a:schemeClr val="dk1"/>
                          </a:solidFill>
                          <a:effectLst/>
                          <a:latin typeface="+mj-lt"/>
                          <a:ea typeface="+mn-ea"/>
                          <a:cs typeface="+mn-cs"/>
                        </a:rPr>
                        <a:t>Middleware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1006032006"/>
                  </a:ext>
                </a:extLst>
              </a:tr>
              <a:tr h="422187">
                <a:tc>
                  <a:txBody>
                    <a:bodyPr/>
                    <a:lstStyle/>
                    <a:p>
                      <a:pPr algn="ctr" fontAlgn="b"/>
                      <a:r>
                        <a:rPr lang="hr-HR" sz="2000" u="none" strike="noStrike" dirty="0" err="1" smtClean="0">
                          <a:effectLst/>
                          <a:latin typeface="+mj-lt"/>
                        </a:rPr>
                        <a:t>Operating</a:t>
                      </a:r>
                      <a:r>
                        <a:rPr lang="hr-HR" sz="2000" u="none" strike="noStrike" dirty="0" smtClean="0">
                          <a:effectLst/>
                          <a:latin typeface="+mj-lt"/>
                        </a:rPr>
                        <a:t> System</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908547637"/>
                  </a:ext>
                </a:extLst>
              </a:tr>
              <a:tr h="422187">
                <a:tc>
                  <a:txBody>
                    <a:bodyPr/>
                    <a:lstStyle/>
                    <a:p>
                      <a:pPr algn="ctr" fontAlgn="b"/>
                      <a:r>
                        <a:rPr lang="hr-HR" sz="2000" u="none" strike="noStrike" kern="1200" dirty="0" err="1" smtClean="0">
                          <a:solidFill>
                            <a:schemeClr val="dk1"/>
                          </a:solidFill>
                          <a:effectLst/>
                          <a:latin typeface="+mj-lt"/>
                          <a:ea typeface="+mn-ea"/>
                          <a:cs typeface="+mn-cs"/>
                        </a:rPr>
                        <a:t>Virtualization</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131754678"/>
                  </a:ext>
                </a:extLst>
              </a:tr>
              <a:tr h="422187">
                <a:tc>
                  <a:txBody>
                    <a:bodyPr/>
                    <a:lstStyle/>
                    <a:p>
                      <a:pPr algn="ctr" fontAlgn="b"/>
                      <a:r>
                        <a:rPr lang="hr-HR" sz="2000" u="none" strike="noStrike" kern="1200" dirty="0" err="1" smtClean="0">
                          <a:solidFill>
                            <a:schemeClr val="dk1"/>
                          </a:solidFill>
                          <a:effectLst/>
                          <a:latin typeface="+mj-lt"/>
                          <a:ea typeface="+mn-ea"/>
                          <a:cs typeface="+mn-cs"/>
                        </a:rPr>
                        <a:t>Servers</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670133240"/>
                  </a:ext>
                </a:extLst>
              </a:tr>
              <a:tr h="422187">
                <a:tc>
                  <a:txBody>
                    <a:bodyPr/>
                    <a:lstStyle/>
                    <a:p>
                      <a:pPr algn="ctr" fontAlgn="b"/>
                      <a:r>
                        <a:rPr lang="hr-HR" sz="2000" u="none" strike="noStrike" kern="1200" dirty="0" err="1" smtClean="0">
                          <a:solidFill>
                            <a:schemeClr val="dk1"/>
                          </a:solidFill>
                          <a:effectLst/>
                          <a:latin typeface="+mj-lt"/>
                          <a:ea typeface="+mn-ea"/>
                          <a:cs typeface="+mn-cs"/>
                        </a:rPr>
                        <a:t>Storage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4017011562"/>
                  </a:ext>
                </a:extLst>
              </a:tr>
              <a:tr h="422187">
                <a:tc>
                  <a:txBody>
                    <a:bodyPr/>
                    <a:lstStyle/>
                    <a:p>
                      <a:pPr algn="ctr" fontAlgn="b"/>
                      <a:r>
                        <a:rPr lang="hr-HR" sz="2000" u="none" strike="noStrike" kern="1200" dirty="0" err="1" smtClean="0">
                          <a:solidFill>
                            <a:schemeClr val="dk1"/>
                          </a:solidFill>
                          <a:effectLst/>
                          <a:latin typeface="+mj-lt"/>
                          <a:ea typeface="+mn-ea"/>
                          <a:cs typeface="+mn-cs"/>
                        </a:rPr>
                        <a:t>Networking</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1498597612"/>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225416260"/>
              </p:ext>
            </p:extLst>
          </p:nvPr>
        </p:nvGraphicFramePr>
        <p:xfrm>
          <a:off x="9601200" y="1773229"/>
          <a:ext cx="2209799" cy="3799683"/>
        </p:xfrm>
        <a:graphic>
          <a:graphicData uri="http://schemas.openxmlformats.org/drawingml/2006/table">
            <a:tbl>
              <a:tblPr>
                <a:tableStyleId>{5C22544A-7EE6-4342-B048-85BDC9FD1C3A}</a:tableStyleId>
              </a:tblPr>
              <a:tblGrid>
                <a:gridCol w="2209799">
                  <a:extLst>
                    <a:ext uri="{9D8B030D-6E8A-4147-A177-3AD203B41FA5}">
                      <a16:colId xmlns:a16="http://schemas.microsoft.com/office/drawing/2014/main" val="476245383"/>
                    </a:ext>
                  </a:extLst>
                </a:gridCol>
              </a:tblGrid>
              <a:tr h="422187">
                <a:tc>
                  <a:txBody>
                    <a:bodyPr/>
                    <a:lstStyle/>
                    <a:p>
                      <a:pPr algn="ctr" fontAlgn="b"/>
                      <a:r>
                        <a:rPr lang="hr-HR" sz="2000" u="none" strike="noStrike" kern="1200" dirty="0" err="1" smtClean="0">
                          <a:solidFill>
                            <a:schemeClr val="dk1"/>
                          </a:solidFill>
                          <a:effectLst/>
                          <a:latin typeface="+mj-lt"/>
                          <a:ea typeface="+mn-ea"/>
                          <a:cs typeface="+mn-cs"/>
                        </a:rPr>
                        <a:t>Applications</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462115126"/>
                  </a:ext>
                </a:extLst>
              </a:tr>
              <a:tr h="422187">
                <a:tc>
                  <a:txBody>
                    <a:bodyPr/>
                    <a:lstStyle/>
                    <a:p>
                      <a:pPr algn="ctr" fontAlgn="b"/>
                      <a:r>
                        <a:rPr lang="hr-HR" sz="2000" u="none" strike="noStrike" kern="1200" dirty="0" smtClean="0">
                          <a:solidFill>
                            <a:schemeClr val="dk1"/>
                          </a:solidFill>
                          <a:effectLst/>
                          <a:latin typeface="+mj-lt"/>
                          <a:ea typeface="+mn-ea"/>
                          <a:cs typeface="+mn-cs"/>
                        </a:rPr>
                        <a:t>Data</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3310671220"/>
                  </a:ext>
                </a:extLst>
              </a:tr>
              <a:tr h="422187">
                <a:tc>
                  <a:txBody>
                    <a:bodyPr/>
                    <a:lstStyle/>
                    <a:p>
                      <a:pPr algn="ctr" fontAlgn="b"/>
                      <a:r>
                        <a:rPr lang="hr-HR" sz="2000" u="none" strike="noStrike" kern="1200" dirty="0" err="1" smtClean="0">
                          <a:solidFill>
                            <a:schemeClr val="dk1"/>
                          </a:solidFill>
                          <a:effectLst/>
                          <a:latin typeface="+mj-lt"/>
                          <a:ea typeface="+mn-ea"/>
                          <a:cs typeface="+mn-cs"/>
                        </a:rPr>
                        <a:t>Runtime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825680841"/>
                  </a:ext>
                </a:extLst>
              </a:tr>
              <a:tr h="422187">
                <a:tc>
                  <a:txBody>
                    <a:bodyPr/>
                    <a:lstStyle/>
                    <a:p>
                      <a:pPr algn="ctr" fontAlgn="b"/>
                      <a:r>
                        <a:rPr lang="hr-HR" sz="2000" u="none" strike="noStrike" kern="1200" dirty="0" err="1" smtClean="0">
                          <a:solidFill>
                            <a:schemeClr val="dk1"/>
                          </a:solidFill>
                          <a:effectLst/>
                          <a:latin typeface="+mj-lt"/>
                          <a:ea typeface="+mn-ea"/>
                          <a:cs typeface="+mn-cs"/>
                        </a:rPr>
                        <a:t>Middleware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1006032006"/>
                  </a:ext>
                </a:extLst>
              </a:tr>
              <a:tr h="422187">
                <a:tc>
                  <a:txBody>
                    <a:bodyPr/>
                    <a:lstStyle/>
                    <a:p>
                      <a:pPr algn="ctr" fontAlgn="b"/>
                      <a:r>
                        <a:rPr lang="hr-HR" sz="2000" u="none" strike="noStrike" dirty="0" err="1" smtClean="0">
                          <a:effectLst/>
                          <a:latin typeface="+mj-lt"/>
                        </a:rPr>
                        <a:t>Operating</a:t>
                      </a:r>
                      <a:r>
                        <a:rPr lang="hr-HR" sz="2000" u="none" strike="noStrike" dirty="0" smtClean="0">
                          <a:effectLst/>
                          <a:latin typeface="+mj-lt"/>
                        </a:rPr>
                        <a:t> System</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908547637"/>
                  </a:ext>
                </a:extLst>
              </a:tr>
              <a:tr h="422187">
                <a:tc>
                  <a:txBody>
                    <a:bodyPr/>
                    <a:lstStyle/>
                    <a:p>
                      <a:pPr algn="ctr" fontAlgn="b"/>
                      <a:r>
                        <a:rPr lang="hr-HR" sz="2000" u="none" strike="noStrike" kern="1200" dirty="0" err="1" smtClean="0">
                          <a:solidFill>
                            <a:schemeClr val="dk1"/>
                          </a:solidFill>
                          <a:effectLst/>
                          <a:latin typeface="+mj-lt"/>
                          <a:ea typeface="+mn-ea"/>
                          <a:cs typeface="+mn-cs"/>
                        </a:rPr>
                        <a:t>Virtualization</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2131754678"/>
                  </a:ext>
                </a:extLst>
              </a:tr>
              <a:tr h="422187">
                <a:tc>
                  <a:txBody>
                    <a:bodyPr/>
                    <a:lstStyle/>
                    <a:p>
                      <a:pPr algn="ctr" fontAlgn="b"/>
                      <a:r>
                        <a:rPr lang="hr-HR" sz="2000" u="none" strike="noStrike" kern="1200" dirty="0" err="1" smtClean="0">
                          <a:solidFill>
                            <a:schemeClr val="dk1"/>
                          </a:solidFill>
                          <a:effectLst/>
                          <a:latin typeface="+mj-lt"/>
                          <a:ea typeface="+mn-ea"/>
                          <a:cs typeface="+mn-cs"/>
                        </a:rPr>
                        <a:t>Servers</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670133240"/>
                  </a:ext>
                </a:extLst>
              </a:tr>
              <a:tr h="422187">
                <a:tc>
                  <a:txBody>
                    <a:bodyPr/>
                    <a:lstStyle/>
                    <a:p>
                      <a:pPr algn="ctr" fontAlgn="b"/>
                      <a:r>
                        <a:rPr lang="hr-HR" sz="2000" u="none" strike="noStrike" kern="1200" dirty="0" err="1" smtClean="0">
                          <a:solidFill>
                            <a:schemeClr val="dk1"/>
                          </a:solidFill>
                          <a:effectLst/>
                          <a:latin typeface="+mj-lt"/>
                          <a:ea typeface="+mn-ea"/>
                          <a:cs typeface="+mn-cs"/>
                        </a:rPr>
                        <a:t>Storage</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4017011562"/>
                  </a:ext>
                </a:extLst>
              </a:tr>
              <a:tr h="422187">
                <a:tc>
                  <a:txBody>
                    <a:bodyPr/>
                    <a:lstStyle/>
                    <a:p>
                      <a:pPr algn="ctr" fontAlgn="b"/>
                      <a:r>
                        <a:rPr lang="hr-HR" sz="2000" u="none" strike="noStrike" kern="1200" dirty="0" err="1" smtClean="0">
                          <a:solidFill>
                            <a:schemeClr val="dk1"/>
                          </a:solidFill>
                          <a:effectLst/>
                          <a:latin typeface="+mj-lt"/>
                          <a:ea typeface="+mn-ea"/>
                          <a:cs typeface="+mn-cs"/>
                        </a:rPr>
                        <a:t>Networking</a:t>
                      </a:r>
                      <a:endParaRPr lang="hr-HR" sz="2000" b="0" i="0" u="none" strike="noStrike" dirty="0">
                        <a:solidFill>
                          <a:srgbClr val="000000"/>
                        </a:solidFill>
                        <a:effectLst/>
                        <a:latin typeface="+mj-lt"/>
                      </a:endParaRPr>
                    </a:p>
                  </a:txBody>
                  <a:tcPr marL="9525" marR="9525" marT="9525" marB="0" anchor="b">
                    <a:solidFill>
                      <a:schemeClr val="accent4"/>
                    </a:solidFill>
                  </a:tcPr>
                </a:tc>
                <a:extLst>
                  <a:ext uri="{0D108BD9-81ED-4DB2-BD59-A6C34878D82A}">
                    <a16:rowId xmlns:a16="http://schemas.microsoft.com/office/drawing/2014/main" val="1498597612"/>
                  </a:ext>
                </a:extLst>
              </a:tr>
            </a:tbl>
          </a:graphicData>
        </a:graphic>
      </p:graphicFrame>
      <p:sp>
        <p:nvSpPr>
          <p:cNvPr id="10" name="Left Brace 9"/>
          <p:cNvSpPr/>
          <p:nvPr/>
        </p:nvSpPr>
        <p:spPr>
          <a:xfrm>
            <a:off x="257175" y="1773229"/>
            <a:ext cx="247650" cy="379968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525661" y="2214914"/>
            <a:ext cx="66675" cy="2862322"/>
          </a:xfrm>
          <a:prstGeom prst="rect">
            <a:avLst/>
          </a:prstGeom>
          <a:noFill/>
        </p:spPr>
        <p:txBody>
          <a:bodyPr wrap="square" rtlCol="0">
            <a:spAutoFit/>
          </a:bodyPr>
          <a:lstStyle/>
          <a:p>
            <a:r>
              <a:rPr lang="hr-HR" dirty="0" smtClean="0"/>
              <a:t>YOU</a:t>
            </a:r>
          </a:p>
          <a:p>
            <a:r>
              <a:rPr lang="hr-HR" dirty="0" smtClean="0"/>
              <a:t> </a:t>
            </a:r>
          </a:p>
          <a:p>
            <a:r>
              <a:rPr lang="hr-HR" dirty="0" smtClean="0"/>
              <a:t>MANAGE</a:t>
            </a:r>
            <a:endParaRPr lang="en-US" dirty="0"/>
          </a:p>
        </p:txBody>
      </p:sp>
      <p:sp>
        <p:nvSpPr>
          <p:cNvPr id="12" name="Left Brace 11"/>
          <p:cNvSpPr/>
          <p:nvPr/>
        </p:nvSpPr>
        <p:spPr>
          <a:xfrm>
            <a:off x="3117353" y="1773230"/>
            <a:ext cx="247650" cy="20462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3385839" y="2214914"/>
            <a:ext cx="66675" cy="2862322"/>
          </a:xfrm>
          <a:prstGeom prst="rect">
            <a:avLst/>
          </a:prstGeom>
          <a:noFill/>
        </p:spPr>
        <p:txBody>
          <a:bodyPr wrap="square" rtlCol="0">
            <a:spAutoFit/>
          </a:bodyPr>
          <a:lstStyle/>
          <a:p>
            <a:r>
              <a:rPr lang="hr-HR" dirty="0" smtClean="0"/>
              <a:t>YOU</a:t>
            </a:r>
          </a:p>
          <a:p>
            <a:r>
              <a:rPr lang="hr-HR" dirty="0" smtClean="0"/>
              <a:t> </a:t>
            </a:r>
          </a:p>
          <a:p>
            <a:r>
              <a:rPr lang="hr-HR" dirty="0" smtClean="0"/>
              <a:t>MANAGE</a:t>
            </a:r>
            <a:endParaRPr lang="en-US" dirty="0"/>
          </a:p>
        </p:txBody>
      </p:sp>
      <p:sp>
        <p:nvSpPr>
          <p:cNvPr id="14" name="Left Brace 13"/>
          <p:cNvSpPr/>
          <p:nvPr/>
        </p:nvSpPr>
        <p:spPr>
          <a:xfrm>
            <a:off x="6160591" y="1773230"/>
            <a:ext cx="247650" cy="8651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6429077" y="2214914"/>
            <a:ext cx="66675" cy="2862322"/>
          </a:xfrm>
          <a:prstGeom prst="rect">
            <a:avLst/>
          </a:prstGeom>
          <a:noFill/>
        </p:spPr>
        <p:txBody>
          <a:bodyPr wrap="square" rtlCol="0">
            <a:spAutoFit/>
          </a:bodyPr>
          <a:lstStyle/>
          <a:p>
            <a:r>
              <a:rPr lang="hr-HR" dirty="0" smtClean="0"/>
              <a:t>YOU</a:t>
            </a:r>
          </a:p>
          <a:p>
            <a:r>
              <a:rPr lang="hr-HR" dirty="0" smtClean="0"/>
              <a:t> </a:t>
            </a:r>
          </a:p>
          <a:p>
            <a:r>
              <a:rPr lang="hr-HR" dirty="0" smtClean="0"/>
              <a:t>MANAGE</a:t>
            </a:r>
            <a:endParaRPr lang="en-US" dirty="0"/>
          </a:p>
        </p:txBody>
      </p:sp>
      <p:sp>
        <p:nvSpPr>
          <p:cNvPr id="16" name="Cloud Callout 15"/>
          <p:cNvSpPr/>
          <p:nvPr/>
        </p:nvSpPr>
        <p:spPr>
          <a:xfrm>
            <a:off x="3587353" y="5790728"/>
            <a:ext cx="2398216" cy="704850"/>
          </a:xfrm>
          <a:prstGeom prst="cloudCallout">
            <a:avLst>
              <a:gd name="adj1" fmla="val 35962"/>
              <a:gd name="adj2" fmla="val -195609"/>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smtClean="0"/>
              <a:t>DELIVERED AS A SERVICE</a:t>
            </a:r>
            <a:endParaRPr lang="en-US" dirty="0"/>
          </a:p>
        </p:txBody>
      </p:sp>
      <p:sp>
        <p:nvSpPr>
          <p:cNvPr id="17" name="Cloud Callout 16"/>
          <p:cNvSpPr/>
          <p:nvPr/>
        </p:nvSpPr>
        <p:spPr>
          <a:xfrm>
            <a:off x="6575672" y="5793463"/>
            <a:ext cx="2398216" cy="704850"/>
          </a:xfrm>
          <a:prstGeom prst="cloudCallout">
            <a:avLst>
              <a:gd name="adj1" fmla="val 35962"/>
              <a:gd name="adj2" fmla="val -195609"/>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smtClean="0"/>
              <a:t>DELIVERED AS A SERVICE</a:t>
            </a:r>
            <a:endParaRPr lang="en-US" dirty="0"/>
          </a:p>
        </p:txBody>
      </p:sp>
      <p:sp>
        <p:nvSpPr>
          <p:cNvPr id="18" name="Cloud Callout 17"/>
          <p:cNvSpPr/>
          <p:nvPr/>
        </p:nvSpPr>
        <p:spPr>
          <a:xfrm>
            <a:off x="9140428" y="5647853"/>
            <a:ext cx="2398216" cy="704850"/>
          </a:xfrm>
          <a:prstGeom prst="cloudCallout">
            <a:avLst>
              <a:gd name="adj1" fmla="val -24408"/>
              <a:gd name="adj2" fmla="val -119933"/>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dirty="0" smtClean="0"/>
              <a:t>DELIVERED AS A SERVICE</a:t>
            </a:r>
            <a:endParaRPr lang="en-US" dirty="0"/>
          </a:p>
        </p:txBody>
      </p:sp>
      <p:sp>
        <p:nvSpPr>
          <p:cNvPr id="19" name="TextBox 18"/>
          <p:cNvSpPr txBox="1"/>
          <p:nvPr/>
        </p:nvSpPr>
        <p:spPr>
          <a:xfrm>
            <a:off x="1076712" y="1327407"/>
            <a:ext cx="1808765" cy="461665"/>
          </a:xfrm>
          <a:prstGeom prst="rect">
            <a:avLst/>
          </a:prstGeom>
          <a:noFill/>
        </p:spPr>
        <p:txBody>
          <a:bodyPr wrap="none" rtlCol="0">
            <a:spAutoFit/>
          </a:bodyPr>
          <a:lstStyle/>
          <a:p>
            <a:r>
              <a:rPr lang="hr-HR" sz="2400" dirty="0" smtClean="0"/>
              <a:t>Traditional IT</a:t>
            </a:r>
            <a:endParaRPr lang="en-US" sz="2400" dirty="0"/>
          </a:p>
        </p:txBody>
      </p:sp>
      <p:sp>
        <p:nvSpPr>
          <p:cNvPr id="20" name="TextBox 19"/>
          <p:cNvSpPr txBox="1"/>
          <p:nvPr/>
        </p:nvSpPr>
        <p:spPr>
          <a:xfrm>
            <a:off x="3504902" y="1209034"/>
            <a:ext cx="2708076" cy="584775"/>
          </a:xfrm>
          <a:prstGeom prst="rect">
            <a:avLst/>
          </a:prstGeom>
          <a:noFill/>
        </p:spPr>
        <p:txBody>
          <a:bodyPr wrap="square" rtlCol="0">
            <a:spAutoFit/>
          </a:bodyPr>
          <a:lstStyle/>
          <a:p>
            <a:pPr algn="ctr"/>
            <a:r>
              <a:rPr lang="hr-HR" sz="1600" b="1" dirty="0" err="1" smtClean="0">
                <a:latin typeface="+mj-lt"/>
              </a:rPr>
              <a:t>Infrastructure</a:t>
            </a:r>
            <a:r>
              <a:rPr lang="hr-HR" sz="1600" b="1" dirty="0" smtClean="0">
                <a:latin typeface="+mj-lt"/>
              </a:rPr>
              <a:t> as a </a:t>
            </a:r>
            <a:r>
              <a:rPr lang="hr-HR" sz="1600" b="1" dirty="0" err="1">
                <a:latin typeface="+mj-lt"/>
              </a:rPr>
              <a:t>service</a:t>
            </a:r>
            <a:r>
              <a:rPr lang="hr-HR" sz="1600" b="1" dirty="0">
                <a:latin typeface="+mj-lt"/>
              </a:rPr>
              <a:t> (</a:t>
            </a:r>
            <a:r>
              <a:rPr lang="hr-HR" sz="1600" b="1" dirty="0" err="1">
                <a:latin typeface="+mj-lt"/>
              </a:rPr>
              <a:t>IaaS</a:t>
            </a:r>
            <a:r>
              <a:rPr lang="hr-HR" sz="1600" b="1" dirty="0">
                <a:latin typeface="+mj-lt"/>
              </a:rPr>
              <a:t>)</a:t>
            </a:r>
            <a:endParaRPr lang="en-US" sz="1600" b="1" dirty="0">
              <a:latin typeface="+mj-lt"/>
            </a:endParaRPr>
          </a:p>
        </p:txBody>
      </p:sp>
      <p:sp>
        <p:nvSpPr>
          <p:cNvPr id="21" name="TextBox 20"/>
          <p:cNvSpPr txBox="1"/>
          <p:nvPr/>
        </p:nvSpPr>
        <p:spPr>
          <a:xfrm>
            <a:off x="6828143" y="1260308"/>
            <a:ext cx="1893275" cy="584775"/>
          </a:xfrm>
          <a:prstGeom prst="rect">
            <a:avLst/>
          </a:prstGeom>
          <a:noFill/>
        </p:spPr>
        <p:txBody>
          <a:bodyPr wrap="none" rtlCol="0">
            <a:spAutoFit/>
          </a:bodyPr>
          <a:lstStyle/>
          <a:p>
            <a:pPr algn="ctr"/>
            <a:r>
              <a:rPr lang="hr-HR" sz="1600" b="1" dirty="0" err="1" smtClean="0">
                <a:latin typeface="+mj-lt"/>
              </a:rPr>
              <a:t>Platform</a:t>
            </a:r>
            <a:r>
              <a:rPr lang="hr-HR" sz="1600" b="1" dirty="0" smtClean="0">
                <a:latin typeface="+mj-lt"/>
              </a:rPr>
              <a:t> </a:t>
            </a:r>
            <a:r>
              <a:rPr lang="hr-HR" sz="1600" b="1" dirty="0">
                <a:latin typeface="+mj-lt"/>
              </a:rPr>
              <a:t>as a </a:t>
            </a:r>
            <a:r>
              <a:rPr lang="hr-HR" sz="1600" b="1" dirty="0" err="1">
                <a:latin typeface="+mj-lt"/>
              </a:rPr>
              <a:t>service</a:t>
            </a:r>
            <a:r>
              <a:rPr lang="hr-HR" sz="1600" b="1" dirty="0">
                <a:latin typeface="+mj-lt"/>
              </a:rPr>
              <a:t> </a:t>
            </a:r>
            <a:endParaRPr lang="hr-HR" sz="1600" b="1" dirty="0" smtClean="0">
              <a:latin typeface="+mj-lt"/>
            </a:endParaRPr>
          </a:p>
          <a:p>
            <a:pPr algn="ctr"/>
            <a:r>
              <a:rPr lang="hr-HR" sz="1600" b="1" dirty="0" smtClean="0">
                <a:latin typeface="+mj-lt"/>
              </a:rPr>
              <a:t>(</a:t>
            </a:r>
            <a:r>
              <a:rPr lang="hr-HR" sz="1600" b="1" dirty="0" err="1">
                <a:latin typeface="+mj-lt"/>
              </a:rPr>
              <a:t>P</a:t>
            </a:r>
            <a:r>
              <a:rPr lang="hr-HR" sz="1600" b="1" dirty="0" err="1" smtClean="0">
                <a:latin typeface="+mj-lt"/>
              </a:rPr>
              <a:t>aaS</a:t>
            </a:r>
            <a:r>
              <a:rPr lang="hr-HR" sz="1600" b="1" dirty="0">
                <a:latin typeface="+mj-lt"/>
              </a:rPr>
              <a:t>)</a:t>
            </a:r>
            <a:endParaRPr lang="en-US" sz="1600" b="1" dirty="0">
              <a:latin typeface="+mj-lt"/>
            </a:endParaRPr>
          </a:p>
        </p:txBody>
      </p:sp>
      <p:sp>
        <p:nvSpPr>
          <p:cNvPr id="22" name="TextBox 21"/>
          <p:cNvSpPr txBox="1"/>
          <p:nvPr/>
        </p:nvSpPr>
        <p:spPr>
          <a:xfrm>
            <a:off x="9828502" y="1209034"/>
            <a:ext cx="1920398" cy="584775"/>
          </a:xfrm>
          <a:prstGeom prst="rect">
            <a:avLst/>
          </a:prstGeom>
          <a:noFill/>
        </p:spPr>
        <p:txBody>
          <a:bodyPr wrap="none" rtlCol="0">
            <a:spAutoFit/>
          </a:bodyPr>
          <a:lstStyle/>
          <a:p>
            <a:pPr algn="ctr"/>
            <a:r>
              <a:rPr lang="hr-HR" sz="1600" b="1" dirty="0" smtClean="0">
                <a:latin typeface="+mj-lt"/>
              </a:rPr>
              <a:t>Software </a:t>
            </a:r>
            <a:r>
              <a:rPr lang="hr-HR" sz="1600" b="1" dirty="0">
                <a:latin typeface="+mj-lt"/>
              </a:rPr>
              <a:t>as a </a:t>
            </a:r>
            <a:r>
              <a:rPr lang="hr-HR" sz="1600" b="1" dirty="0" err="1">
                <a:latin typeface="+mj-lt"/>
              </a:rPr>
              <a:t>service</a:t>
            </a:r>
            <a:r>
              <a:rPr lang="hr-HR" sz="1600" b="1" dirty="0">
                <a:latin typeface="+mj-lt"/>
              </a:rPr>
              <a:t> </a:t>
            </a:r>
            <a:endParaRPr lang="hr-HR" sz="1600" b="1" dirty="0" smtClean="0">
              <a:latin typeface="+mj-lt"/>
            </a:endParaRPr>
          </a:p>
          <a:p>
            <a:pPr algn="ctr"/>
            <a:r>
              <a:rPr lang="hr-HR" sz="1600" b="1" dirty="0" smtClean="0">
                <a:latin typeface="+mj-lt"/>
              </a:rPr>
              <a:t>(</a:t>
            </a:r>
            <a:r>
              <a:rPr lang="hr-HR" sz="1600" b="1" dirty="0" err="1" smtClean="0">
                <a:latin typeface="+mj-lt"/>
              </a:rPr>
              <a:t>SaaS</a:t>
            </a:r>
            <a:r>
              <a:rPr lang="hr-HR" sz="1600" b="1" dirty="0">
                <a:latin typeface="+mj-lt"/>
              </a:rPr>
              <a:t>)</a:t>
            </a:r>
            <a:endParaRPr lang="en-US" sz="1600" b="1" dirty="0">
              <a:latin typeface="+mj-lt"/>
            </a:endParaRPr>
          </a:p>
        </p:txBody>
      </p:sp>
    </p:spTree>
    <p:extLst>
      <p:ext uri="{BB962C8B-B14F-4D97-AF65-F5344CB8AC3E}">
        <p14:creationId xmlns:p14="http://schemas.microsoft.com/office/powerpoint/2010/main" val="221845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smtClean="0"/>
              <a:t>The </a:t>
            </a:r>
            <a:r>
              <a:rPr lang="en-US" b="1"/>
              <a:t>Role of Cloud Technologies in Distance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6246757" cy="5263347"/>
          </a:xfrm>
        </p:spPr>
        <p:txBody>
          <a:bodyPr>
            <a:normAutofit/>
          </a:bodyPr>
          <a:lstStyle/>
          <a:p>
            <a:pPr lvl="0" algn="just"/>
            <a:r>
              <a:rPr lang="en-US" sz="3600" b="1" smtClean="0">
                <a:latin typeface="+mj-lt"/>
              </a:rPr>
              <a:t>Accessibility</a:t>
            </a:r>
            <a:r>
              <a:rPr lang="hr-HR" sz="3600" smtClean="0">
                <a:latin typeface="+mj-lt"/>
              </a:rPr>
              <a:t> - </a:t>
            </a:r>
            <a:r>
              <a:rPr lang="en-US" sz="3600" smtClean="0">
                <a:latin typeface="+mj-lt"/>
              </a:rPr>
              <a:t>Connect </a:t>
            </a:r>
            <a:r>
              <a:rPr lang="en-US" sz="3600">
                <a:latin typeface="+mj-lt"/>
              </a:rPr>
              <a:t>anytime, anywhere</a:t>
            </a:r>
          </a:p>
          <a:p>
            <a:pPr lvl="0" algn="just"/>
            <a:r>
              <a:rPr lang="en-US" sz="3600" b="1" smtClean="0">
                <a:latin typeface="+mj-lt"/>
              </a:rPr>
              <a:t>Cost-Effectiveness</a:t>
            </a:r>
            <a:r>
              <a:rPr lang="hr-HR" sz="3600" smtClean="0">
                <a:latin typeface="+mj-lt"/>
              </a:rPr>
              <a:t> - </a:t>
            </a:r>
            <a:r>
              <a:rPr lang="en-US" sz="3600" smtClean="0">
                <a:latin typeface="+mj-lt"/>
              </a:rPr>
              <a:t>Reduces </a:t>
            </a:r>
            <a:r>
              <a:rPr lang="en-US" sz="3600">
                <a:latin typeface="+mj-lt"/>
              </a:rPr>
              <a:t>IT infrastructure costs</a:t>
            </a:r>
          </a:p>
          <a:p>
            <a:pPr lvl="0" algn="just"/>
            <a:r>
              <a:rPr lang="en-US" sz="3600" b="1" smtClean="0">
                <a:latin typeface="+mj-lt"/>
              </a:rPr>
              <a:t>Scalability</a:t>
            </a:r>
            <a:r>
              <a:rPr lang="hr-HR" sz="3600" smtClean="0">
                <a:latin typeface="+mj-lt"/>
              </a:rPr>
              <a:t> -  </a:t>
            </a:r>
            <a:r>
              <a:rPr lang="en-US" sz="3600" smtClean="0">
                <a:latin typeface="+mj-lt"/>
              </a:rPr>
              <a:t>Adjust </a:t>
            </a:r>
            <a:r>
              <a:rPr lang="en-US" sz="3600">
                <a:latin typeface="+mj-lt"/>
              </a:rPr>
              <a:t>resources as needed</a:t>
            </a:r>
          </a:p>
          <a:p>
            <a:pPr lvl="0" algn="just"/>
            <a:r>
              <a:rPr lang="en-US" sz="3600" b="1">
                <a:latin typeface="+mj-lt"/>
              </a:rPr>
              <a:t>Collaboration and </a:t>
            </a:r>
            <a:r>
              <a:rPr lang="en-US" sz="3600" b="1" smtClean="0">
                <a:latin typeface="+mj-lt"/>
              </a:rPr>
              <a:t>Innovation</a:t>
            </a:r>
            <a:r>
              <a:rPr lang="hr-HR" sz="3600" b="1" smtClean="0">
                <a:latin typeface="+mj-lt"/>
              </a:rPr>
              <a:t> </a:t>
            </a:r>
            <a:r>
              <a:rPr lang="hr-HR" sz="3600" smtClean="0">
                <a:latin typeface="+mj-lt"/>
              </a:rPr>
              <a:t>- </a:t>
            </a:r>
            <a:r>
              <a:rPr lang="en-US" sz="3600" smtClean="0">
                <a:latin typeface="+mj-lt"/>
              </a:rPr>
              <a:t>Seamless </a:t>
            </a:r>
            <a:r>
              <a:rPr lang="en-US" sz="3600">
                <a:latin typeface="+mj-lt"/>
              </a:rPr>
              <a:t>sharing and interactive learning</a:t>
            </a:r>
            <a:endParaRPr lang="pl-PL">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24850" y="2238375"/>
            <a:ext cx="3429000" cy="3429000"/>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smtClean="0"/>
              <a:t>Selecting </a:t>
            </a:r>
            <a:r>
              <a:rPr lang="en-US" b="1"/>
              <a:t>the Right Cloud Tools for Distance Learning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82668" y="1313136"/>
            <a:ext cx="7323081" cy="5263347"/>
          </a:xfrm>
        </p:spPr>
        <p:txBody>
          <a:bodyPr>
            <a:normAutofit lnSpcReduction="10000"/>
          </a:bodyPr>
          <a:lstStyle/>
          <a:p>
            <a:pPr lvl="0" algn="just"/>
            <a:r>
              <a:rPr lang="en-US" sz="3600" b="1">
                <a:latin typeface="+mj-lt"/>
              </a:rPr>
              <a:t>Cost </a:t>
            </a:r>
            <a:r>
              <a:rPr lang="en-US" sz="3600" b="1" smtClean="0">
                <a:latin typeface="+mj-lt"/>
              </a:rPr>
              <a:t>Considerations</a:t>
            </a:r>
            <a:r>
              <a:rPr lang="hr-HR" sz="3600" b="1" smtClean="0">
                <a:latin typeface="+mj-lt"/>
              </a:rPr>
              <a:t> </a:t>
            </a:r>
            <a:r>
              <a:rPr lang="hr-HR" sz="3600" smtClean="0">
                <a:latin typeface="+mj-lt"/>
              </a:rPr>
              <a:t>- a</a:t>
            </a:r>
            <a:r>
              <a:rPr lang="en-US" sz="3600" smtClean="0">
                <a:latin typeface="+mj-lt"/>
              </a:rPr>
              <a:t>lign </a:t>
            </a:r>
            <a:r>
              <a:rPr lang="en-US" sz="3600">
                <a:latin typeface="+mj-lt"/>
              </a:rPr>
              <a:t>with budget </a:t>
            </a:r>
            <a:r>
              <a:rPr lang="en-US" sz="3600" smtClean="0">
                <a:latin typeface="+mj-lt"/>
              </a:rPr>
              <a:t>constraints</a:t>
            </a:r>
            <a:r>
              <a:rPr lang="hr-HR" sz="3600" smtClean="0">
                <a:latin typeface="+mj-lt"/>
              </a:rPr>
              <a:t>, e</a:t>
            </a:r>
            <a:r>
              <a:rPr lang="en-US" sz="3600" smtClean="0">
                <a:latin typeface="+mj-lt"/>
              </a:rPr>
              <a:t>nsure </a:t>
            </a:r>
            <a:r>
              <a:rPr lang="en-US" sz="3600">
                <a:latin typeface="+mj-lt"/>
              </a:rPr>
              <a:t>quality within financial limits</a:t>
            </a:r>
          </a:p>
          <a:p>
            <a:pPr lvl="0" algn="just"/>
            <a:r>
              <a:rPr lang="en-US" sz="3600" b="1" smtClean="0">
                <a:latin typeface="+mj-lt"/>
              </a:rPr>
              <a:t>Scalability</a:t>
            </a:r>
            <a:r>
              <a:rPr lang="hr-HR" sz="3600">
                <a:latin typeface="+mj-lt"/>
              </a:rPr>
              <a:t> </a:t>
            </a:r>
            <a:r>
              <a:rPr lang="hr-HR" sz="3600" smtClean="0">
                <a:latin typeface="+mj-lt"/>
              </a:rPr>
              <a:t>- a</a:t>
            </a:r>
            <a:r>
              <a:rPr lang="en-US" sz="3600" smtClean="0">
                <a:latin typeface="+mj-lt"/>
              </a:rPr>
              <a:t>daptability </a:t>
            </a:r>
            <a:r>
              <a:rPr lang="en-US" sz="3600">
                <a:latin typeface="+mj-lt"/>
              </a:rPr>
              <a:t>to changing student </a:t>
            </a:r>
            <a:r>
              <a:rPr lang="en-US" sz="3600" smtClean="0">
                <a:latin typeface="+mj-lt"/>
              </a:rPr>
              <a:t>numbers</a:t>
            </a:r>
            <a:r>
              <a:rPr lang="hr-HR" sz="3600" smtClean="0">
                <a:latin typeface="+mj-lt"/>
              </a:rPr>
              <a:t>, f</a:t>
            </a:r>
            <a:r>
              <a:rPr lang="en-US" sz="3600" smtClean="0">
                <a:latin typeface="+mj-lt"/>
              </a:rPr>
              <a:t>lexibility </a:t>
            </a:r>
            <a:r>
              <a:rPr lang="en-US" sz="3600">
                <a:latin typeface="+mj-lt"/>
              </a:rPr>
              <a:t>to meet evolving educational needs</a:t>
            </a:r>
          </a:p>
          <a:p>
            <a:pPr lvl="0" algn="just"/>
            <a:r>
              <a:rPr lang="en-US" sz="3600" b="1">
                <a:latin typeface="+mj-lt"/>
              </a:rPr>
              <a:t>Features Specific to Distance </a:t>
            </a:r>
            <a:r>
              <a:rPr lang="en-US" sz="3600" b="1" smtClean="0">
                <a:latin typeface="+mj-lt"/>
              </a:rPr>
              <a:t>Learning</a:t>
            </a:r>
            <a:r>
              <a:rPr lang="hr-HR" sz="3600" b="1" smtClean="0">
                <a:latin typeface="+mj-lt"/>
              </a:rPr>
              <a:t> </a:t>
            </a:r>
            <a:r>
              <a:rPr lang="hr-HR" sz="3600" smtClean="0">
                <a:latin typeface="+mj-lt"/>
              </a:rPr>
              <a:t>- t</a:t>
            </a:r>
            <a:r>
              <a:rPr lang="en-US" sz="3600" smtClean="0">
                <a:latin typeface="+mj-lt"/>
              </a:rPr>
              <a:t>ools </a:t>
            </a:r>
            <a:r>
              <a:rPr lang="en-US" sz="3600">
                <a:latin typeface="+mj-lt"/>
              </a:rPr>
              <a:t>and functionalities tailored for remote </a:t>
            </a:r>
            <a:r>
              <a:rPr lang="en-US" sz="3600" smtClean="0">
                <a:latin typeface="+mj-lt"/>
              </a:rPr>
              <a:t>education</a:t>
            </a:r>
            <a:r>
              <a:rPr lang="hr-HR" sz="3600" smtClean="0">
                <a:latin typeface="+mj-lt"/>
              </a:rPr>
              <a:t>, c</a:t>
            </a:r>
            <a:r>
              <a:rPr lang="en-US" sz="3600" smtClean="0">
                <a:latin typeface="+mj-lt"/>
              </a:rPr>
              <a:t>atering </a:t>
            </a:r>
            <a:r>
              <a:rPr lang="en-US" sz="3600">
                <a:latin typeface="+mj-lt"/>
              </a:rPr>
              <a:t>to unique requirements of distance learning</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6775" y="2268409"/>
            <a:ext cx="3352800" cy="3352800"/>
          </a:xfrm>
          <a:prstGeom prst="rect">
            <a:avLst/>
          </a:prstGeom>
        </p:spPr>
      </p:pic>
    </p:spTree>
    <p:extLst>
      <p:ext uri="{BB962C8B-B14F-4D97-AF65-F5344CB8AC3E}">
        <p14:creationId xmlns:p14="http://schemas.microsoft.com/office/powerpoint/2010/main" val="1482546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fontScale="90000"/>
          </a:bodyPr>
          <a:lstStyle/>
          <a:p>
            <a:pPr algn="ctr"/>
            <a:r>
              <a:rPr lang="en-US" b="1"/>
              <a:t>Overview of Popular Cloud Platforms in Education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6978868" cy="5263347"/>
          </a:xfrm>
        </p:spPr>
        <p:txBody>
          <a:bodyPr>
            <a:normAutofit fontScale="92500" lnSpcReduction="10000"/>
          </a:bodyPr>
          <a:lstStyle/>
          <a:p>
            <a:pPr lvl="0" algn="just"/>
            <a:r>
              <a:rPr lang="en-US" sz="3600" smtClean="0">
                <a:latin typeface="+mj-lt"/>
                <a:hlinkClick r:id="rId3"/>
              </a:rPr>
              <a:t>Microsoft Azure </a:t>
            </a:r>
            <a:r>
              <a:rPr lang="en-US" sz="3600" smtClean="0">
                <a:latin typeface="+mj-lt"/>
              </a:rPr>
              <a:t>- </a:t>
            </a:r>
            <a:r>
              <a:rPr lang="en-US" sz="3600">
                <a:latin typeface="+mj-lt"/>
              </a:rPr>
              <a:t>robust analytics capabilities, strong support for AI and machine learning applications</a:t>
            </a:r>
          </a:p>
          <a:p>
            <a:pPr lvl="0" algn="just"/>
            <a:r>
              <a:rPr lang="en-US" sz="3600" smtClean="0">
                <a:latin typeface="+mj-lt"/>
                <a:hlinkClick r:id="rId4"/>
              </a:rPr>
              <a:t>Oracle</a:t>
            </a:r>
            <a:r>
              <a:rPr lang="hr-HR" sz="3600" smtClean="0">
                <a:latin typeface="+mj-lt"/>
              </a:rPr>
              <a:t> - h</a:t>
            </a:r>
            <a:r>
              <a:rPr lang="en-US" sz="3600" smtClean="0">
                <a:latin typeface="+mj-lt"/>
              </a:rPr>
              <a:t>igh-security features</a:t>
            </a:r>
            <a:r>
              <a:rPr lang="hr-HR" sz="3600" smtClean="0">
                <a:latin typeface="+mj-lt"/>
              </a:rPr>
              <a:t>, c</a:t>
            </a:r>
            <a:r>
              <a:rPr lang="en-US" sz="3600" smtClean="0">
                <a:latin typeface="+mj-lt"/>
              </a:rPr>
              <a:t>omprehensive </a:t>
            </a:r>
            <a:r>
              <a:rPr lang="en-US" sz="3600">
                <a:latin typeface="+mj-lt"/>
              </a:rPr>
              <a:t>data management</a:t>
            </a:r>
          </a:p>
          <a:p>
            <a:pPr lvl="0" algn="just"/>
            <a:r>
              <a:rPr lang="en-US" sz="3600">
                <a:latin typeface="+mj-lt"/>
                <a:hlinkClick r:id="rId5"/>
              </a:rPr>
              <a:t>Google </a:t>
            </a:r>
            <a:r>
              <a:rPr lang="en-US" sz="3600" smtClean="0">
                <a:latin typeface="+mj-lt"/>
                <a:hlinkClick r:id="rId5"/>
              </a:rPr>
              <a:t>Cloud</a:t>
            </a:r>
            <a:r>
              <a:rPr lang="hr-HR" sz="3600" smtClean="0">
                <a:latin typeface="+mj-lt"/>
                <a:hlinkClick r:id="rId5"/>
              </a:rPr>
              <a:t> </a:t>
            </a:r>
            <a:r>
              <a:rPr lang="hr-HR" sz="3600" smtClean="0">
                <a:latin typeface="+mj-lt"/>
              </a:rPr>
              <a:t>- u</a:t>
            </a:r>
            <a:r>
              <a:rPr lang="en-US" sz="3600" smtClean="0">
                <a:latin typeface="+mj-lt"/>
              </a:rPr>
              <a:t>ser-friendly interface</a:t>
            </a:r>
            <a:r>
              <a:rPr lang="hr-HR" sz="3600" smtClean="0">
                <a:latin typeface="+mj-lt"/>
              </a:rPr>
              <a:t>, s</a:t>
            </a:r>
            <a:r>
              <a:rPr lang="en-US" sz="3600" smtClean="0">
                <a:latin typeface="+mj-lt"/>
              </a:rPr>
              <a:t>eamless </a:t>
            </a:r>
            <a:r>
              <a:rPr lang="en-US" sz="3600">
                <a:latin typeface="+mj-lt"/>
              </a:rPr>
              <a:t>integration with educational tools</a:t>
            </a:r>
          </a:p>
          <a:p>
            <a:pPr lvl="0" algn="just"/>
            <a:r>
              <a:rPr lang="en-US" sz="3600">
                <a:latin typeface="+mj-lt"/>
                <a:hlinkClick r:id="rId6"/>
              </a:rPr>
              <a:t>AWS (Amazon Web Services</a:t>
            </a:r>
            <a:r>
              <a:rPr lang="en-US" sz="3600" smtClean="0">
                <a:latin typeface="+mj-lt"/>
                <a:hlinkClick r:id="rId6"/>
              </a:rPr>
              <a:t>)</a:t>
            </a:r>
            <a:r>
              <a:rPr lang="hr-HR" sz="3600" smtClean="0">
                <a:latin typeface="+mj-lt"/>
                <a:hlinkClick r:id="rId6"/>
              </a:rPr>
              <a:t> </a:t>
            </a:r>
            <a:r>
              <a:rPr lang="hr-HR" sz="3600" smtClean="0">
                <a:latin typeface="+mj-lt"/>
              </a:rPr>
              <a:t>-  i</a:t>
            </a:r>
            <a:r>
              <a:rPr lang="en-US" sz="3600" smtClean="0">
                <a:latin typeface="+mj-lt"/>
              </a:rPr>
              <a:t>mmense scalability</a:t>
            </a:r>
            <a:r>
              <a:rPr lang="hr-HR" sz="3600" smtClean="0">
                <a:latin typeface="+mj-lt"/>
              </a:rPr>
              <a:t>, w</a:t>
            </a:r>
            <a:r>
              <a:rPr lang="en-US" sz="3600" smtClean="0">
                <a:latin typeface="+mj-lt"/>
              </a:rPr>
              <a:t>ide </a:t>
            </a:r>
            <a:r>
              <a:rPr lang="en-US" sz="3600">
                <a:latin typeface="+mj-lt"/>
              </a:rPr>
              <a:t>range of </a:t>
            </a:r>
            <a:r>
              <a:rPr lang="en-US" sz="3600" smtClean="0">
                <a:latin typeface="+mj-lt"/>
              </a:rPr>
              <a:t>services</a:t>
            </a:r>
            <a:endParaRPr lang="en-US" sz="3600">
              <a:latin typeface="+mj-lt"/>
            </a:endParaRPr>
          </a:p>
        </p:txBody>
      </p:sp>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67750" y="2460427"/>
            <a:ext cx="1715811" cy="997972"/>
          </a:xfrm>
          <a:prstGeom prst="rect">
            <a:avLst/>
          </a:prstGeom>
        </p:spPr>
      </p:pic>
      <p:pic>
        <p:nvPicPr>
          <p:cNvPr id="6" name="Picture 5"/>
          <p:cNvPicPr>
            <a:picLocks noChangeAspect="1"/>
          </p:cNvPicPr>
          <p:nvPr/>
        </p:nvPicPr>
        <p:blipFill>
          <a:blip r:embed="rId8"/>
          <a:stretch>
            <a:fillRect/>
          </a:stretch>
        </p:blipFill>
        <p:spPr>
          <a:xfrm>
            <a:off x="8599409" y="1226537"/>
            <a:ext cx="1906665" cy="1195022"/>
          </a:xfrm>
          <a:prstGeom prst="rect">
            <a:avLst/>
          </a:prstGeom>
        </p:spPr>
      </p:pic>
      <p:pic>
        <p:nvPicPr>
          <p:cNvPr id="7" name="Picture 6"/>
          <p:cNvPicPr>
            <a:picLocks noChangeAspect="1"/>
          </p:cNvPicPr>
          <p:nvPr/>
        </p:nvPicPr>
        <p:blipFill>
          <a:blip r:embed="rId9"/>
          <a:stretch>
            <a:fillRect/>
          </a:stretch>
        </p:blipFill>
        <p:spPr>
          <a:xfrm>
            <a:off x="8599409" y="3743324"/>
            <a:ext cx="1869254" cy="1171575"/>
          </a:xfrm>
          <a:prstGeom prst="rect">
            <a:avLst/>
          </a:prstGeom>
        </p:spPr>
      </p:pic>
      <p:pic>
        <p:nvPicPr>
          <p:cNvPr id="8" name="Picture 7"/>
          <p:cNvPicPr>
            <a:picLocks noChangeAspect="1"/>
          </p:cNvPicPr>
          <p:nvPr/>
        </p:nvPicPr>
        <p:blipFill>
          <a:blip r:embed="rId10"/>
          <a:stretch>
            <a:fillRect/>
          </a:stretch>
        </p:blipFill>
        <p:spPr>
          <a:xfrm>
            <a:off x="8599409" y="5201667"/>
            <a:ext cx="1869254" cy="1135832"/>
          </a:xfrm>
          <a:prstGeom prst="rect">
            <a:avLst/>
          </a:prstGeom>
        </p:spPr>
      </p:pic>
    </p:spTree>
    <p:extLst>
      <p:ext uri="{BB962C8B-B14F-4D97-AF65-F5344CB8AC3E}">
        <p14:creationId xmlns:p14="http://schemas.microsoft.com/office/powerpoint/2010/main" val="4035958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09625" y="163458"/>
            <a:ext cx="10515600" cy="1043261"/>
          </a:xfrm>
        </p:spPr>
        <p:txBody>
          <a:bodyPr/>
          <a:lstStyle/>
          <a:p>
            <a:pPr algn="ctr"/>
            <a:r>
              <a:rPr lang="en-US" b="1"/>
              <a:t>Common Security Risks in Cloud Computing</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206720"/>
            <a:ext cx="7275456" cy="5465014"/>
          </a:xfrm>
        </p:spPr>
        <p:txBody>
          <a:bodyPr>
            <a:normAutofit fontScale="92500" lnSpcReduction="10000"/>
          </a:bodyPr>
          <a:lstStyle/>
          <a:p>
            <a:pPr lvl="0" algn="just"/>
            <a:r>
              <a:rPr lang="en-US" sz="3600" b="1">
                <a:latin typeface="+mj-lt"/>
              </a:rPr>
              <a:t>Data Breaches and Unauthorized </a:t>
            </a:r>
            <a:r>
              <a:rPr lang="en-US" sz="3600" b="1" smtClean="0">
                <a:latin typeface="+mj-lt"/>
              </a:rPr>
              <a:t>Access</a:t>
            </a:r>
            <a:r>
              <a:rPr lang="hr-HR" sz="3600" b="1" smtClean="0">
                <a:latin typeface="+mj-lt"/>
              </a:rPr>
              <a:t> </a:t>
            </a:r>
            <a:r>
              <a:rPr lang="hr-HR" sz="3600" smtClean="0">
                <a:latin typeface="+mj-lt"/>
              </a:rPr>
              <a:t>- e</a:t>
            </a:r>
            <a:r>
              <a:rPr lang="en-US" sz="3600" smtClean="0">
                <a:latin typeface="+mj-lt"/>
              </a:rPr>
              <a:t>xposure </a:t>
            </a:r>
            <a:r>
              <a:rPr lang="en-US" sz="3600">
                <a:latin typeface="+mj-lt"/>
              </a:rPr>
              <a:t>or illegal access of sensitive </a:t>
            </a:r>
            <a:r>
              <a:rPr lang="en-US" sz="3600" smtClean="0">
                <a:latin typeface="+mj-lt"/>
              </a:rPr>
              <a:t>information</a:t>
            </a:r>
            <a:r>
              <a:rPr lang="hr-HR" sz="3600" smtClean="0">
                <a:latin typeface="+mj-lt"/>
              </a:rPr>
              <a:t>, i</a:t>
            </a:r>
            <a:r>
              <a:rPr lang="en-US" sz="3600" smtClean="0">
                <a:latin typeface="+mj-lt"/>
              </a:rPr>
              <a:t>mplementing </a:t>
            </a:r>
            <a:r>
              <a:rPr lang="en-US" sz="3600">
                <a:latin typeface="+mj-lt"/>
              </a:rPr>
              <a:t>robust security measures for prevention</a:t>
            </a:r>
          </a:p>
          <a:p>
            <a:pPr lvl="0" algn="just"/>
            <a:r>
              <a:rPr lang="en-US" sz="3600" b="1">
                <a:latin typeface="+mj-lt"/>
              </a:rPr>
              <a:t>Insider Threats and Account </a:t>
            </a:r>
            <a:r>
              <a:rPr lang="en-US" sz="3600" b="1" smtClean="0">
                <a:latin typeface="+mj-lt"/>
              </a:rPr>
              <a:t>Hijacking</a:t>
            </a:r>
            <a:r>
              <a:rPr lang="hr-HR" sz="3600" b="1" smtClean="0">
                <a:latin typeface="+mj-lt"/>
              </a:rPr>
              <a:t> </a:t>
            </a:r>
            <a:r>
              <a:rPr lang="hr-HR" sz="3600" smtClean="0">
                <a:latin typeface="+mj-lt"/>
              </a:rPr>
              <a:t>- r</a:t>
            </a:r>
            <a:r>
              <a:rPr lang="en-US" sz="3600" smtClean="0">
                <a:latin typeface="+mj-lt"/>
              </a:rPr>
              <a:t>isks </a:t>
            </a:r>
            <a:r>
              <a:rPr lang="en-US" sz="3600">
                <a:latin typeface="+mj-lt"/>
              </a:rPr>
              <a:t>from within the </a:t>
            </a:r>
            <a:r>
              <a:rPr lang="en-US" sz="3600" smtClean="0">
                <a:latin typeface="+mj-lt"/>
              </a:rPr>
              <a:t>organization</a:t>
            </a:r>
            <a:r>
              <a:rPr lang="hr-HR" sz="3600" smtClean="0">
                <a:latin typeface="+mj-lt"/>
              </a:rPr>
              <a:t>, n</a:t>
            </a:r>
            <a:r>
              <a:rPr lang="en-US" sz="3600" smtClean="0">
                <a:latin typeface="+mj-lt"/>
              </a:rPr>
              <a:t>eed </a:t>
            </a:r>
            <a:r>
              <a:rPr lang="en-US" sz="3600">
                <a:latin typeface="+mj-lt"/>
              </a:rPr>
              <a:t>for strong internal security protocols and monitoring</a:t>
            </a:r>
          </a:p>
          <a:p>
            <a:pPr lvl="0" algn="just"/>
            <a:r>
              <a:rPr lang="en-US" sz="3600" b="1">
                <a:latin typeface="+mj-lt"/>
              </a:rPr>
              <a:t>Insecure Interfaces and </a:t>
            </a:r>
            <a:r>
              <a:rPr lang="en-US" sz="3600" b="1" smtClean="0">
                <a:latin typeface="+mj-lt"/>
              </a:rPr>
              <a:t>APIs</a:t>
            </a:r>
            <a:r>
              <a:rPr lang="hr-HR" sz="3600" b="1" smtClean="0">
                <a:latin typeface="+mj-lt"/>
              </a:rPr>
              <a:t> </a:t>
            </a:r>
            <a:r>
              <a:rPr lang="hr-HR" sz="3600" smtClean="0">
                <a:latin typeface="+mj-lt"/>
              </a:rPr>
              <a:t>- p</a:t>
            </a:r>
            <a:r>
              <a:rPr lang="en-US" sz="3600" smtClean="0">
                <a:latin typeface="+mj-lt"/>
              </a:rPr>
              <a:t>otential </a:t>
            </a:r>
            <a:r>
              <a:rPr lang="en-US" sz="3600">
                <a:latin typeface="+mj-lt"/>
              </a:rPr>
              <a:t>gateways for </a:t>
            </a:r>
            <a:r>
              <a:rPr lang="en-US" sz="3600" smtClean="0">
                <a:latin typeface="+mj-lt"/>
              </a:rPr>
              <a:t>cyberattacks</a:t>
            </a:r>
            <a:r>
              <a:rPr lang="hr-HR" sz="3600" smtClean="0">
                <a:latin typeface="+mj-lt"/>
              </a:rPr>
              <a:t>, e</a:t>
            </a:r>
            <a:r>
              <a:rPr lang="en-US" sz="3600" smtClean="0">
                <a:latin typeface="+mj-lt"/>
              </a:rPr>
              <a:t>nsuring </a:t>
            </a:r>
            <a:r>
              <a:rPr lang="en-US" sz="3600">
                <a:latin typeface="+mj-lt"/>
              </a:rPr>
              <a:t>secure and reliable software connections</a:t>
            </a:r>
            <a:endParaRPr lang="pl-PL">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10574" y="2419349"/>
            <a:ext cx="3400425" cy="3400425"/>
          </a:xfrm>
          <a:prstGeom prst="rect">
            <a:avLst/>
          </a:prstGeom>
        </p:spPr>
      </p:pic>
    </p:spTree>
    <p:extLst>
      <p:ext uri="{BB962C8B-B14F-4D97-AF65-F5344CB8AC3E}">
        <p14:creationId xmlns:p14="http://schemas.microsoft.com/office/powerpoint/2010/main" val="1562073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normAutofit/>
          </a:bodyPr>
          <a:lstStyle/>
          <a:p>
            <a:pPr algn="ctr"/>
            <a:r>
              <a:rPr lang="en-US" b="1"/>
              <a:t>Best Practices for Data Protection and Privacy</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6599182" cy="5263347"/>
          </a:xfrm>
        </p:spPr>
        <p:txBody>
          <a:bodyPr>
            <a:normAutofit/>
          </a:bodyPr>
          <a:lstStyle/>
          <a:p>
            <a:pPr lvl="0" algn="just"/>
            <a:r>
              <a:rPr lang="en-US" sz="4000">
                <a:latin typeface="+mj-lt"/>
              </a:rPr>
              <a:t>Implementation of robust encryption methods</a:t>
            </a:r>
          </a:p>
          <a:p>
            <a:pPr lvl="0" algn="just"/>
            <a:r>
              <a:rPr lang="en-US" sz="4000">
                <a:latin typeface="+mj-lt"/>
              </a:rPr>
              <a:t>Regular security audits and vulnerability assessments</a:t>
            </a:r>
          </a:p>
          <a:p>
            <a:pPr lvl="0" algn="just"/>
            <a:r>
              <a:rPr lang="en-US" sz="4000">
                <a:latin typeface="+mj-lt"/>
              </a:rPr>
              <a:t>Strong authentication and access control mechanisms</a:t>
            </a:r>
            <a:endParaRPr lang="pl-PL" sz="3200">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62875" y="2600325"/>
            <a:ext cx="3467100" cy="3467100"/>
          </a:xfrm>
          <a:prstGeom prst="rect">
            <a:avLst/>
          </a:prstGeom>
        </p:spPr>
      </p:pic>
    </p:spTree>
    <p:extLst>
      <p:ext uri="{BB962C8B-B14F-4D97-AF65-F5344CB8AC3E}">
        <p14:creationId xmlns:p14="http://schemas.microsoft.com/office/powerpoint/2010/main" val="606663244"/>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8B904F-A7DC-4700-B550-EC2015A964C5}">
  <ds:schemaRefs>
    <ds:schemaRef ds:uri="http://schemas.microsoft.com/sharepoint/v3/contenttype/forms"/>
  </ds:schemaRefs>
</ds:datastoreItem>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C5179B16-94E1-4B08-A678-D8448C9A63D4}"/>
</file>

<file path=docProps/app.xml><?xml version="1.0" encoding="utf-8"?>
<Properties xmlns="http://schemas.openxmlformats.org/officeDocument/2006/extended-properties" xmlns:vt="http://schemas.openxmlformats.org/officeDocument/2006/docPropsVTypes">
  <TotalTime>3257</TotalTime>
  <Words>1798</Words>
  <Application>Microsoft Office PowerPoint</Application>
  <PresentationFormat>Widescreen</PresentationFormat>
  <Paragraphs>159</Paragraphs>
  <Slides>15</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Motyw pakietu Office</vt:lpstr>
      <vt:lpstr>O5 - Increasing the inclusivity and openness of higher education  3- Leveraging Cloud Technologies for Distance Learning</vt:lpstr>
      <vt:lpstr>Introduction</vt:lpstr>
      <vt:lpstr>Importance of cloud technologies in today's educational landscape</vt:lpstr>
      <vt:lpstr>Understanding Cloud Technologies</vt:lpstr>
      <vt:lpstr>The Role of Cloud Technologies in Distance Learning</vt:lpstr>
      <vt:lpstr>Selecting the Right Cloud Tools for Distance Learning</vt:lpstr>
      <vt:lpstr>Overview of Popular Cloud Platforms in Education</vt:lpstr>
      <vt:lpstr>Common Security Risks in Cloud Computing</vt:lpstr>
      <vt:lpstr>Best Practices for Data Protection and Privacy</vt:lpstr>
      <vt:lpstr>Compliance and Regulatory Considerations</vt:lpstr>
      <vt:lpstr> Optimizing User Experience in Distance Learning</vt:lpstr>
      <vt:lpstr> Integrating Cloud Technologies in Existing Systems</vt:lpstr>
      <vt:lpstr>Future Trends in Cloud Computing and Distance Learning</vt:lpstr>
      <vt:lpstr>Conclusion</vt:lpstr>
      <vt:lpstr>Study and review the following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222</cp:revision>
  <dcterms:created xsi:type="dcterms:W3CDTF">2021-12-08T08:56:03Z</dcterms:created>
  <dcterms:modified xsi:type="dcterms:W3CDTF">2023-11-28T17:50:49Z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