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6" r:id="rId5"/>
    <p:sldId id="257" r:id="rId6"/>
    <p:sldId id="278" r:id="rId7"/>
    <p:sldId id="280" r:id="rId8"/>
    <p:sldId id="281" r:id="rId9"/>
    <p:sldId id="282" r:id="rId10"/>
    <p:sldId id="283" r:id="rId11"/>
    <p:sldId id="284" r:id="rId12"/>
    <p:sldId id="286" r:id="rId13"/>
    <p:sldId id="285" r:id="rId14"/>
    <p:sldId id="277" r:id="rId1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Good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endParaRPr lang="hr-HR" sz="1200" kern="1200" dirty="0" smtClean="0">
              <a:solidFill>
                <a:schemeClr val="tx1"/>
              </a:solidFill>
              <a:effectLst/>
              <a:latin typeface="+mn-lt"/>
              <a:ea typeface="+mn-ea"/>
              <a:cs typeface="+mn-cs"/>
            </a:endParaRP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a:t>
            </a:r>
            <a:r>
              <a:rPr lang="en-US" sz="1200" kern="1200" smtClean="0">
                <a:solidFill>
                  <a:schemeClr val="tx1"/>
                </a:solidFill>
                <a:effectLst/>
                <a:latin typeface="+mn-lt"/>
                <a:ea typeface="+mn-ea"/>
                <a:cs typeface="+mn-cs"/>
              </a:rPr>
              <a:t>the</a:t>
            </a:r>
            <a:r>
              <a:rPr lang="hr-HR" sz="1200" kern="1200" baseline="0" smtClean="0">
                <a:solidFill>
                  <a:schemeClr val="tx1"/>
                </a:solidFill>
                <a:effectLst/>
                <a:latin typeface="+mn-lt"/>
                <a:ea typeface="+mn-ea"/>
                <a:cs typeface="+mn-cs"/>
              </a:rPr>
              <a:t> </a:t>
            </a:r>
            <a:r>
              <a:rPr lang="en-US" sz="1200" kern="1200" baseline="0" smtClean="0">
                <a:solidFill>
                  <a:schemeClr val="tx1"/>
                </a:solidFill>
                <a:effectLst/>
                <a:latin typeface="+mn-lt"/>
                <a:ea typeface="+mn-ea"/>
                <a:cs typeface="+mn-cs"/>
              </a:rPr>
              <a:t>Ethics in Machine Learning</a:t>
            </a:r>
            <a:r>
              <a:rPr lang="hr-HR" sz="1200" kern="1200" baseline="0" smtClean="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optimizing machine learning models is crucial to enhance their performance, improve generalization, and ensure they deliver accurate and reliable predictions on unseen data.</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machine learning, bias refers to the unfair favoritism unintentionally embedded in machine learning algorithms. These biased algorithms unwittingly perpetuate societal biases and widen inequality gaps. However, addressing bias is paramount to ensure fairness and ethical practices. Strategies like incorporating diverse data, regular evaluation, multidisciplinary teams, and refining algorithms can help in this pursuit. By recognizing and mitigating bias, we pave the way for a fairer future, where everyone has equal opportunities to thrive. Let's unmask the biases and embrace the power of unbiased machine learning for a more just society.</a:t>
            </a:r>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this example, the dataset includes attributes such as income, employment status, credit history, race, gender, and loan approval decisions. However, the dataset exhibits bias because loan approvals seem to favor individuals of one race or gender. This biased dataset can result in discriminatory outcomes and perpetuate unfair treatment. Please note that the example provided is for illustrative purposes only, and it is essential to exercise caution when working with real-world datasets to ensure fairness and ethical practices.</a:t>
            </a:r>
          </a:p>
          <a:p>
            <a:r>
              <a:rPr lang="en-US" smtClean="0"/>
              <a:t>When using real-world datasets, it is important to adhere to ethical standards and avoid collecting or utilizing sensitive attributes like race or ethnicity, gender, age, socio-economic status, disability, sexual orientation, or religion.</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28492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Privacy and data protection are vital considerations in machine learning. They involve respecting individuals' rights and safeguarding their personal information. Measures must be taken to secure data from unauthorized access and breaches. Transparency and informed consent are essential for building trust in machine learning systems. Anonymizing data can help protect privacy, although achieving complete anonymity is challenging. Robust legal frameworks like the General Data Protection Regulation (GDPR) provide guidelines for responsible data handling. Striking a balance between data usage and privacy rights is crucial for ethical machine learning practices. Organizations must implement robust security measures, including encryption and access controls. Regular audits are necessary to ensure data protection practices are effective. We can foster a trustworthy and ethical environment for machine learning applications by prioritizing privacy and data protection.</a:t>
            </a:r>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2633427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the dynamic world of machine learning, privacy, and data protection play starring roles across multiple domains. Picture this: healthcare applications employing machine learning algorithms to analyze patient data. To ensure confidentiality, sensitive medical information must be safeguarded through robust privacy measures, protecting personal health details from prying eyes. Now, imagine the realm of social media, where machine learning powers personalized content delivery. It's essential to have stringent data protection, shielding user information from falling into the wrong hands and ensuring that our virtual lives remain private and secure.</a:t>
            </a:r>
          </a:p>
          <a:p>
            <a:endParaRPr lang="hr-HR" smtClean="0"/>
          </a:p>
          <a:p>
            <a:r>
              <a:rPr lang="en-US" smtClean="0"/>
              <a:t>Step into the financial sector, where machine learning acts as a vigilant guardian, detecting real-time fraudulent transactions. Privacy and data protection are vital here, as they shield our sensitive financial information from cybercriminals and prevent unauthorized access to our hard-earned assets. Shift your focus to the comforts of your smart home, complete with connected devices like thermostats and security cameras, all powered by machine learning. It's crucial to have robust data protection measures to prevent unauthorized access to your home network and keep recorded data safe from prying eyes.</a:t>
            </a:r>
          </a:p>
          <a:p>
            <a:endParaRPr lang="hr-HR" smtClean="0"/>
          </a:p>
          <a:p>
            <a:r>
              <a:rPr lang="en-US" smtClean="0"/>
              <a:t>Finally, let your imagination wander into the realm of autonomous vehicles, where machine learning algorithms guide their path. These cutting-edge vehicles require secure handling of personal data collected by their sensors and safeguards against unauthorized access to their systems. By ensuring privacy and data protection across these diverse domains, we can create a world where healthcare information remains confidential, social media platforms respect our privacy, financial transactions are secure, intelligent homes preserve our privacy, and autonomous vehicles protect our data.</a:t>
            </a:r>
          </a:p>
          <a:p>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62293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Transparency and explainability are crucial considerations in machine learning. As complex algorithms make decisions that impact individuals and society, it is essential to understand how these decisions are reached. </a:t>
            </a:r>
          </a:p>
          <a:p>
            <a:r>
              <a:rPr lang="en-US" smtClean="0"/>
              <a:t>Transparency refers to openness and clarity in data collection, model training, and decision-making. It involves providing explanations for the outcomes generated by machine learning algorithms.</a:t>
            </a:r>
          </a:p>
          <a:p>
            <a:endParaRPr lang="hr-HR" smtClean="0"/>
          </a:p>
          <a:p>
            <a:r>
              <a:rPr lang="en-US" smtClean="0"/>
              <a:t>On the other hand, explainability focuses on the interpretability of machine learning models. It aims to provide understandable and meaningful insights into why a particular decision or prediction was made. Explainability is especially important in critical domains such as healthcare, finance, and autonomous systems, where transparency is vital for accountability, fairness, and trust.</a:t>
            </a:r>
          </a:p>
          <a:p>
            <a:endParaRPr lang="hr-HR" smtClean="0"/>
          </a:p>
          <a:p>
            <a:r>
              <a:rPr lang="en-US" smtClean="0"/>
              <a:t>Achieving transparency and explainability in machine learning can be challenging, especially with complex algorithms such as deep learning neural networks. However, various techniques and approaches are being developed to improve transparency and explainability. This includes methods like model documentation, feature importance analysis, and generating interpretable explanations.</a:t>
            </a:r>
          </a:p>
          <a:p>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762795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Consider healthcare, where machine learning aids disease diagnosis based on medical images. Transparent and explainable algorithms provide insights into diagnostic decisions, fostering trust between doctors and technology. </a:t>
            </a:r>
          </a:p>
          <a:p>
            <a:endParaRPr lang="hr-HR" smtClean="0"/>
          </a:p>
          <a:p>
            <a:r>
              <a:rPr lang="en-US" smtClean="0"/>
              <a:t>In the finance industry, machine learning determines credit scores, and transparent models help individuals understand the factors influencing their assessment, promoting fairness in lending. </a:t>
            </a:r>
          </a:p>
          <a:p>
            <a:endParaRPr lang="hr-HR" smtClean="0"/>
          </a:p>
          <a:p>
            <a:r>
              <a:rPr lang="en-US" smtClean="0"/>
              <a:t>Autonomous vehicles rely on transparent and explainable algorithms, enabling users and regulators to understand decision-making processes, ensuring safety and accountability. </a:t>
            </a:r>
          </a:p>
          <a:p>
            <a:endParaRPr lang="hr-HR" smtClean="0"/>
          </a:p>
          <a:p>
            <a:r>
              <a:rPr lang="en-US" smtClean="0"/>
              <a:t>Fraud detection benefits from transparent and explainable machine learning, allowing analysts to comprehend fraud patterns and indicators for effective risk management. </a:t>
            </a:r>
          </a:p>
          <a:p>
            <a:endParaRPr lang="hr-HR" smtClean="0"/>
          </a:p>
          <a:p>
            <a:r>
              <a:rPr lang="en-US" smtClean="0"/>
              <a:t>Personalized recommendation systems in e-commerce or streaming services require transparency and explainability, empowering users to understand and trust the algorithm's choices.</a:t>
            </a:r>
          </a:p>
          <a:p>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15961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machine learning, accountability and responsibility take center stage, guiding algorithms' ethical development and deployment. The rapid advancement of machine learning algorithms necessitates a clear sense of accountability, ensuring that the actions and decisions made by these algorithms are traceable, understandable, and subject to scrutiny. </a:t>
            </a:r>
            <a:endParaRPr lang="hr-HR" smtClean="0"/>
          </a:p>
          <a:p>
            <a:endParaRPr lang="hr-HR" smtClean="0"/>
          </a:p>
          <a:p>
            <a:r>
              <a:rPr lang="en-US" smtClean="0"/>
              <a:t>Ethical decision-making serves as the foundation of accountability, acknowledging the broader implications of machine learning on privacy, fairness, and social well-being. It involves considering the potential biases, discrimination, or unintended consequences arising from algorithmic decision-making and actively working to mitigate them. Responsible machine learning practices entail designing fair, unbiased algorithms that align with ethical standards.</a:t>
            </a:r>
          </a:p>
          <a:p>
            <a:endParaRPr lang="hr-HR" smtClean="0"/>
          </a:p>
          <a:p>
            <a:r>
              <a:rPr lang="en-US" smtClean="0"/>
              <a:t>While machine learning algorithms can automate various tasks, maintaining human oversight is crucial. Human involvement and responsibility help ensure that the decisions made by algorithms align with ethical considerations and human values. It also helps prevent undue reliance on automated systems, acknowledging that humans possess the capacity for judgment, empathy, and contextual understanding that may be lacking in purely algorithmic approaches.</a:t>
            </a:r>
          </a:p>
          <a:p>
            <a:endParaRPr lang="hr-HR" smtClean="0"/>
          </a:p>
          <a:p>
            <a:r>
              <a:rPr lang="en-US" smtClean="0"/>
              <a:t>Continuous evaluation is essential for upholding accountability in machine learning. Regular assessments and monitoring throughout the lifecycle of machine learning systems help detect and address any unintended consequences, biases, or other ethical concerns that may arise. It allows for ongoing learning and improvement, ensuring that machine learning systems remain accountable, adaptive, and responsive to society's evolving needs and values.</a:t>
            </a:r>
          </a:p>
          <a:p>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733294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Enter the realm of machine learning, where its profound social impact is as captivating as its potential for job displacement. Imagine a future where healthcare is revolutionized, transportation is optimized, and countless possibilities unfold. </a:t>
            </a:r>
            <a:endParaRPr lang="hr-HR" smtClean="0"/>
          </a:p>
          <a:p>
            <a:endParaRPr lang="hr-HR" smtClean="0"/>
          </a:p>
          <a:p>
            <a:r>
              <a:rPr lang="en-US" smtClean="0"/>
              <a:t>However, beyond this transformation, we must grapple with the reality of specific jobs becoming automated, leading to the potential displacement of workers. We must invest in reskilling initiatives to navigate this terrain, empowering individuals to adapt and thrive in the evolving job landscape. </a:t>
            </a:r>
            <a:endParaRPr lang="hr-HR" smtClean="0"/>
          </a:p>
          <a:p>
            <a:endParaRPr lang="hr-HR" smtClean="0"/>
          </a:p>
          <a:p>
            <a:r>
              <a:rPr lang="en-US" smtClean="0"/>
              <a:t>Simultaneously, we must ensure that the benefits of machine learning are equitably shared, preventing the deepening of economic inequalities. By embracing these ethical challenges, we can forge a path toward a future where social impact is maximized, and the human workforce is resilient in the face of technological advancements.</a:t>
            </a:r>
            <a:endParaRPr lang="hr-HR"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410587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hyperlink" Target="https://www.techtarget.com/searchenterpriseai/definition/machine-learning-bias-algorithm-bias-or-AI-bia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_U2YobRC8OY" TargetMode="External"/><Relationship Id="rId5" Type="http://schemas.openxmlformats.org/officeDocument/2006/relationships/hyperlink" Target="https://oecd.ai/en/dashboards/ai-principles/P7" TargetMode="External"/><Relationship Id="rId4" Type="http://schemas.openxmlformats.org/officeDocument/2006/relationships/hyperlink" Target="https://www.ibm.com/blog/make-data-protection-a-2023-competitive-differentiato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a:t/>
            </a:r>
            <a:br>
              <a:rPr lang="hr-HR"/>
            </a:br>
            <a:r>
              <a:rPr lang="hr-HR" smtClean="0"/>
              <a:t>10 - </a:t>
            </a:r>
            <a:r>
              <a:rPr lang="en-US"/>
              <a:t>Ethics in Machine Learning</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r>
              <a:rPr lang="en-US" b="1"/>
              <a:t>Social Impact and Job Displacement</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5461" y="1381321"/>
            <a:ext cx="8619872" cy="4929168"/>
          </a:xfrm>
        </p:spPr>
        <p:txBody>
          <a:bodyPr>
            <a:noAutofit/>
          </a:bodyPr>
          <a:lstStyle/>
          <a:p>
            <a:pPr algn="just"/>
            <a:r>
              <a:rPr lang="en-US" sz="3600" smtClean="0">
                <a:latin typeface="+mj-lt"/>
              </a:rPr>
              <a:t>Machine </a:t>
            </a:r>
            <a:r>
              <a:rPr lang="en-US" sz="3600">
                <a:latin typeface="+mj-lt"/>
              </a:rPr>
              <a:t>learning transforms sectors and enhances society.</a:t>
            </a:r>
          </a:p>
          <a:p>
            <a:pPr algn="just"/>
            <a:r>
              <a:rPr lang="en-US" sz="3600" smtClean="0">
                <a:latin typeface="+mj-lt"/>
              </a:rPr>
              <a:t>Automation </a:t>
            </a:r>
            <a:r>
              <a:rPr lang="en-US" sz="3600">
                <a:latin typeface="+mj-lt"/>
              </a:rPr>
              <a:t>may lead to job loss in certain industries.</a:t>
            </a:r>
          </a:p>
          <a:p>
            <a:pPr algn="just"/>
            <a:r>
              <a:rPr lang="en-US" sz="4000" b="1">
                <a:latin typeface="+mj-lt"/>
              </a:rPr>
              <a:t>Reskilling and Adaptation</a:t>
            </a:r>
            <a:r>
              <a:rPr lang="en-US" sz="3600">
                <a:latin typeface="+mj-lt"/>
              </a:rPr>
              <a:t>: Programs help workers transition to new roles.</a:t>
            </a:r>
          </a:p>
          <a:p>
            <a:pPr algn="just"/>
            <a:r>
              <a:rPr lang="en-US" sz="3600">
                <a:latin typeface="+mj-lt"/>
              </a:rPr>
              <a:t>Economic Inequality: Ensuring equitable distribution of benefits is crucial</a:t>
            </a:r>
            <a:r>
              <a:rPr lang="en-US" sz="3600" smtClean="0">
                <a:latin typeface="+mj-lt"/>
              </a:rPr>
              <a:t>.</a:t>
            </a:r>
            <a:endParaRPr lang="en-US" sz="3600">
              <a:latin typeface="+mj-lt"/>
            </a:endParaRPr>
          </a:p>
        </p:txBody>
      </p:sp>
      <p:pic>
        <p:nvPicPr>
          <p:cNvPr id="5122" name="Picture 2" descr="Free Close-Up Shot of Scrabble Tiles on a White Surfac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4978" y="3615923"/>
            <a:ext cx="2833511" cy="21251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ree Person Reaching Out to a Robo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4948" y="1381321"/>
            <a:ext cx="2660297" cy="1771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94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article</a:t>
            </a:r>
            <a:r>
              <a:rPr lang="hr-HR" b="1" dirty="0" smtClean="0">
                <a:latin typeface="+mj-lt"/>
              </a:rPr>
              <a:t> </a:t>
            </a:r>
            <a:r>
              <a:rPr lang="hr-HR" b="1" err="1" smtClean="0">
                <a:latin typeface="+mj-lt"/>
              </a:rPr>
              <a:t>about</a:t>
            </a:r>
            <a:r>
              <a:rPr lang="hr-HR" b="1" smtClean="0">
                <a:latin typeface="+mj-lt"/>
              </a:rPr>
              <a:t> </a:t>
            </a:r>
            <a:r>
              <a:rPr lang="en-US" b="1">
                <a:latin typeface="+mj-lt"/>
              </a:rPr>
              <a:t>Bias in Machine Learning</a:t>
            </a:r>
            <a:r>
              <a:rPr lang="hr-HR" b="1" smtClean="0">
                <a:latin typeface="+mj-lt"/>
              </a:rPr>
              <a:t>:</a:t>
            </a:r>
            <a:endParaRPr lang="en-US" b="1" dirty="0">
              <a:latin typeface="+mj-lt"/>
            </a:endParaRPr>
          </a:p>
          <a:p>
            <a:pPr algn="just"/>
            <a:r>
              <a:rPr lang="hr-HR">
                <a:latin typeface="+mj-lt"/>
                <a:hlinkClick r:id="rId3"/>
              </a:rPr>
              <a:t>https://</a:t>
            </a:r>
            <a:r>
              <a:rPr lang="hr-HR" smtClean="0">
                <a:latin typeface="+mj-lt"/>
                <a:hlinkClick r:id="rId3"/>
              </a:rPr>
              <a:t>www.techtarget.com/searchenterpriseai/definition/machine-learning-bias-algorithm-bias-or-AI-bias</a:t>
            </a:r>
            <a:endParaRPr lang="hr-HR" smtClean="0">
              <a:latin typeface="+mj-lt"/>
            </a:endParaRPr>
          </a:p>
          <a:p>
            <a:pPr marL="0" indent="0" algn="just">
              <a:buNone/>
            </a:pPr>
            <a:r>
              <a:rPr lang="hr-HR" b="1" smtClean="0">
                <a:latin typeface="+mj-lt"/>
              </a:rPr>
              <a:t>Check </a:t>
            </a:r>
            <a:r>
              <a:rPr lang="hr-HR" b="1" dirty="0" err="1" smtClean="0">
                <a:latin typeface="+mj-lt"/>
              </a:rPr>
              <a:t>this</a:t>
            </a:r>
            <a:r>
              <a:rPr lang="hr-HR" b="1" dirty="0" smtClean="0">
                <a:latin typeface="+mj-lt"/>
              </a:rPr>
              <a:t> </a:t>
            </a:r>
            <a:r>
              <a:rPr lang="hr-HR" b="1" dirty="0" err="1">
                <a:latin typeface="+mj-lt"/>
              </a:rPr>
              <a:t>article</a:t>
            </a:r>
            <a:r>
              <a:rPr lang="hr-HR" b="1" dirty="0">
                <a:latin typeface="+mj-lt"/>
              </a:rPr>
              <a:t> </a:t>
            </a:r>
            <a:r>
              <a:rPr lang="hr-HR" b="1" err="1">
                <a:latin typeface="+mj-lt"/>
              </a:rPr>
              <a:t>about</a:t>
            </a:r>
            <a:r>
              <a:rPr lang="hr-HR" b="1">
                <a:latin typeface="+mj-lt"/>
              </a:rPr>
              <a:t> Privacy and Data Protection:</a:t>
            </a:r>
            <a:endParaRPr lang="hr-HR" b="1" dirty="0" smtClean="0">
              <a:latin typeface="+mj-lt"/>
            </a:endParaRPr>
          </a:p>
          <a:p>
            <a:pPr algn="just"/>
            <a:r>
              <a:rPr lang="hr-HR">
                <a:latin typeface="+mj-lt"/>
                <a:hlinkClick r:id="rId4"/>
              </a:rPr>
              <a:t>https://www.ibm.com/blog/make-data-protection-a-2023-competitive-differentiator</a:t>
            </a:r>
            <a:r>
              <a:rPr lang="hr-HR" smtClean="0">
                <a:latin typeface="+mj-lt"/>
                <a:hlinkClick r:id="rId4"/>
              </a:rPr>
              <a:t>/</a:t>
            </a:r>
            <a:endParaRPr lang="hr-HR" smtClean="0">
              <a:latin typeface="+mj-lt"/>
            </a:endParaRPr>
          </a:p>
          <a:p>
            <a:pPr marL="0" indent="0" algn="just">
              <a:buNone/>
            </a:pPr>
            <a:r>
              <a:rPr lang="hr-HR" b="1" smtClean="0">
                <a:latin typeface="+mj-lt"/>
              </a:rPr>
              <a:t>Check </a:t>
            </a:r>
            <a:r>
              <a:rPr lang="hr-HR" b="1" err="1" smtClean="0">
                <a:latin typeface="+mj-lt"/>
              </a:rPr>
              <a:t>this</a:t>
            </a:r>
            <a:r>
              <a:rPr lang="hr-HR" b="1">
                <a:latin typeface="+mj-lt"/>
              </a:rPr>
              <a:t> OECD Transparency and </a:t>
            </a:r>
            <a:r>
              <a:rPr lang="hr-HR" b="1" smtClean="0">
                <a:latin typeface="+mj-lt"/>
              </a:rPr>
              <a:t>Explainability principle:</a:t>
            </a:r>
            <a:endParaRPr lang="hr-HR" b="1" dirty="0" smtClean="0">
              <a:latin typeface="+mj-lt"/>
            </a:endParaRPr>
          </a:p>
          <a:p>
            <a:pPr algn="just"/>
            <a:r>
              <a:rPr lang="hr-HR">
                <a:latin typeface="+mj-lt"/>
                <a:hlinkClick r:id="rId5"/>
              </a:rPr>
              <a:t>https://</a:t>
            </a:r>
            <a:r>
              <a:rPr lang="hr-HR" smtClean="0">
                <a:latin typeface="+mj-lt"/>
                <a:hlinkClick r:id="rId5"/>
              </a:rPr>
              <a:t>oecd.ai/en/dashboards/ai-principles/P7</a:t>
            </a:r>
            <a:endParaRPr lang="hr-HR" smtClean="0">
              <a:latin typeface="+mj-lt"/>
            </a:endParaRPr>
          </a:p>
          <a:p>
            <a:pPr marL="0" indent="0" algn="just">
              <a:buNone/>
            </a:pPr>
            <a:r>
              <a:rPr lang="en-US" b="1" smtClean="0">
                <a:latin typeface="+mj-lt"/>
              </a:rPr>
              <a:t>Check </a:t>
            </a:r>
            <a:r>
              <a:rPr lang="en-US" b="1">
                <a:latin typeface="+mj-lt"/>
              </a:rPr>
              <a:t>this </a:t>
            </a:r>
            <a:r>
              <a:rPr lang="hr-HR" b="1" smtClean="0">
                <a:latin typeface="+mj-lt"/>
              </a:rPr>
              <a:t>TEDx </a:t>
            </a:r>
            <a:r>
              <a:rPr lang="en-US" b="1" smtClean="0">
                <a:latin typeface="+mj-lt"/>
              </a:rPr>
              <a:t>video </a:t>
            </a:r>
            <a:r>
              <a:rPr lang="en-US" b="1">
                <a:latin typeface="+mj-lt"/>
              </a:rPr>
              <a:t>about The Impact of A.I. on Jobs:</a:t>
            </a:r>
            <a:endParaRPr lang="hr-HR" b="1" dirty="0" smtClean="0">
              <a:latin typeface="+mj-lt"/>
            </a:endParaRPr>
          </a:p>
          <a:p>
            <a:pPr algn="just"/>
            <a:r>
              <a:rPr lang="hr-HR">
                <a:latin typeface="+mj-lt"/>
                <a:hlinkClick r:id="rId6"/>
              </a:rPr>
              <a:t>https://www.youtube.com/watch?v=_</a:t>
            </a:r>
            <a:r>
              <a:rPr lang="hr-HR" smtClean="0">
                <a:latin typeface="+mj-lt"/>
                <a:hlinkClick r:id="rId6"/>
              </a:rPr>
              <a:t>U2YobRC8OY</a:t>
            </a:r>
            <a:endParaRPr lang="hr-HR" smtClean="0">
              <a:latin typeface="+mj-lt"/>
            </a:endParaRPr>
          </a:p>
          <a:p>
            <a:pPr marL="0" indent="0" algn="just">
              <a:buNone/>
            </a:pPr>
            <a:r>
              <a:rPr lang="hr-HR" b="1"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and </a:t>
            </a:r>
            <a:r>
              <a:rPr lang="hr-HR" b="1" dirty="0" err="1" smtClean="0">
                <a:latin typeface="+mj-lt"/>
              </a:rPr>
              <a:t>finish</a:t>
            </a:r>
            <a:r>
              <a:rPr lang="hr-HR" b="1" dirty="0" smtClean="0">
                <a:latin typeface="+mj-lt"/>
              </a:rPr>
              <a:t> </a:t>
            </a:r>
            <a:r>
              <a:rPr lang="hr-HR" b="1" err="1" smtClean="0">
                <a:latin typeface="+mj-lt"/>
              </a:rPr>
              <a:t>the</a:t>
            </a:r>
            <a:r>
              <a:rPr lang="hr-HR" b="1" smtClean="0">
                <a:latin typeface="+mj-lt"/>
              </a:rPr>
              <a:t> tenth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a:t>Ethics in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a:t>Bias in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r>
              <a:rPr lang="en-US" sz="3600" b="1">
                <a:latin typeface="+mj-lt"/>
              </a:rPr>
              <a:t>Bias</a:t>
            </a:r>
            <a:r>
              <a:rPr lang="en-US" sz="3600">
                <a:latin typeface="+mj-lt"/>
              </a:rPr>
              <a:t> in machine learning: </a:t>
            </a:r>
            <a:r>
              <a:rPr lang="en-US" sz="4000" b="1">
                <a:latin typeface="+mj-lt"/>
              </a:rPr>
              <a:t>unfair favoritism in algorithms</a:t>
            </a:r>
            <a:r>
              <a:rPr lang="en-US" sz="3600">
                <a:latin typeface="+mj-lt"/>
              </a:rPr>
              <a:t>.</a:t>
            </a:r>
          </a:p>
          <a:p>
            <a:pPr algn="just"/>
            <a:r>
              <a:rPr lang="en-US" sz="3600">
                <a:latin typeface="+mj-lt"/>
              </a:rPr>
              <a:t>Biased algorithms perpetuate societal biases and inequality.</a:t>
            </a:r>
          </a:p>
          <a:p>
            <a:pPr algn="just"/>
            <a:r>
              <a:rPr lang="en-US" sz="3600">
                <a:latin typeface="+mj-lt"/>
              </a:rPr>
              <a:t>Addressing bias ensures fairness and ethical practices.</a:t>
            </a:r>
          </a:p>
          <a:p>
            <a:pPr algn="just"/>
            <a:r>
              <a:rPr lang="en-US" sz="3600">
                <a:latin typeface="+mj-lt"/>
              </a:rPr>
              <a:t>Strategies: diverse data, regular evaluation, multidisciplinary teams, refining algorithms.</a:t>
            </a:r>
          </a:p>
          <a:p>
            <a:pPr algn="just"/>
            <a:r>
              <a:rPr lang="en-US" sz="3600">
                <a:latin typeface="+mj-lt"/>
              </a:rPr>
              <a:t>Recognizing and mitigating bias is crucial for fairness.</a:t>
            </a:r>
            <a:endParaRPr lang="en-US" sz="3600" dirty="0">
              <a:latin typeface="+mj-lt"/>
            </a:endParaRPr>
          </a:p>
        </p:txBody>
      </p:sp>
      <p:pic>
        <p:nvPicPr>
          <p:cNvPr id="1026" name="Picture 2" descr="Free An Elderly Man Facing the Computer Monito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4088" y="1600200"/>
            <a:ext cx="2573112" cy="3859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a:t>Bias in Machine Learning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63287" y="2648632"/>
            <a:ext cx="5050970" cy="3088140"/>
          </a:xfrm>
        </p:spPr>
        <p:txBody>
          <a:bodyPr>
            <a:noAutofit/>
          </a:bodyPr>
          <a:lstStyle/>
          <a:p>
            <a:pPr algn="just"/>
            <a:r>
              <a:rPr lang="en-US" sz="3600">
                <a:latin typeface="+mj-lt"/>
              </a:rPr>
              <a:t>Loan approval algorithms can introduce bias in assessing creditworthiness.</a:t>
            </a:r>
          </a:p>
          <a:p>
            <a:pPr algn="just"/>
            <a:r>
              <a:rPr lang="en-US" sz="3600">
                <a:latin typeface="+mj-lt"/>
              </a:rPr>
              <a:t>Biased algorithms may deny loans or provide less favorable terms based on gender or race</a:t>
            </a:r>
            <a:r>
              <a:rPr lang="en-US" sz="3600" smtClean="0">
                <a:latin typeface="+mj-lt"/>
              </a:rPr>
              <a:t>.</a:t>
            </a:r>
            <a:endParaRPr lang="en-US" sz="360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2235436719"/>
              </p:ext>
            </p:extLst>
          </p:nvPr>
        </p:nvGraphicFramePr>
        <p:xfrm>
          <a:off x="5617030" y="1415141"/>
          <a:ext cx="6324601" cy="3178629"/>
        </p:xfrm>
        <a:graphic>
          <a:graphicData uri="http://schemas.openxmlformats.org/drawingml/2006/table">
            <a:tbl>
              <a:tblPr>
                <a:tableStyleId>{5C22544A-7EE6-4342-B048-85BDC9FD1C3A}</a:tableStyleId>
              </a:tblPr>
              <a:tblGrid>
                <a:gridCol w="1001484">
                  <a:extLst>
                    <a:ext uri="{9D8B030D-6E8A-4147-A177-3AD203B41FA5}">
                      <a16:colId xmlns:a16="http://schemas.microsoft.com/office/drawing/2014/main" val="3975688155"/>
                    </a:ext>
                  </a:extLst>
                </a:gridCol>
                <a:gridCol w="1238557">
                  <a:extLst>
                    <a:ext uri="{9D8B030D-6E8A-4147-A177-3AD203B41FA5}">
                      <a16:colId xmlns:a16="http://schemas.microsoft.com/office/drawing/2014/main" val="1335827016"/>
                    </a:ext>
                  </a:extLst>
                </a:gridCol>
                <a:gridCol w="1256788">
                  <a:extLst>
                    <a:ext uri="{9D8B030D-6E8A-4147-A177-3AD203B41FA5}">
                      <a16:colId xmlns:a16="http://schemas.microsoft.com/office/drawing/2014/main" val="3841676713"/>
                    </a:ext>
                  </a:extLst>
                </a:gridCol>
                <a:gridCol w="709715">
                  <a:extLst>
                    <a:ext uri="{9D8B030D-6E8A-4147-A177-3AD203B41FA5}">
                      <a16:colId xmlns:a16="http://schemas.microsoft.com/office/drawing/2014/main" val="2443144955"/>
                    </a:ext>
                  </a:extLst>
                </a:gridCol>
                <a:gridCol w="709715">
                  <a:extLst>
                    <a:ext uri="{9D8B030D-6E8A-4147-A177-3AD203B41FA5}">
                      <a16:colId xmlns:a16="http://schemas.microsoft.com/office/drawing/2014/main" val="3737891590"/>
                    </a:ext>
                  </a:extLst>
                </a:gridCol>
                <a:gridCol w="1408342">
                  <a:extLst>
                    <a:ext uri="{9D8B030D-6E8A-4147-A177-3AD203B41FA5}">
                      <a16:colId xmlns:a16="http://schemas.microsoft.com/office/drawing/2014/main" val="2186943754"/>
                    </a:ext>
                  </a:extLst>
                </a:gridCol>
              </a:tblGrid>
              <a:tr h="908179">
                <a:tc>
                  <a:txBody>
                    <a:bodyPr/>
                    <a:lstStyle/>
                    <a:p>
                      <a:pPr algn="ctr" fontAlgn="ctr"/>
                      <a:r>
                        <a:rPr lang="hr-HR" sz="1800" b="1" u="none" strike="noStrike">
                          <a:effectLst/>
                          <a:latin typeface="+mj-lt"/>
                        </a:rPr>
                        <a:t>Income    </a:t>
                      </a:r>
                      <a:endParaRPr lang="hr-HR" sz="1800" b="1" i="0" u="none" strike="noStrike">
                        <a:solidFill>
                          <a:srgbClr val="000000"/>
                        </a:solidFill>
                        <a:effectLst/>
                        <a:latin typeface="+mj-lt"/>
                      </a:endParaRPr>
                    </a:p>
                  </a:txBody>
                  <a:tcPr marL="9525" marR="9525" marT="9525" marB="0" anchor="ctr"/>
                </a:tc>
                <a:tc>
                  <a:txBody>
                    <a:bodyPr/>
                    <a:lstStyle/>
                    <a:p>
                      <a:pPr algn="ctr" fontAlgn="b"/>
                      <a:r>
                        <a:rPr lang="hr-HR" sz="1800" b="1" u="none" strike="noStrike">
                          <a:effectLst/>
                          <a:latin typeface="+mj-lt"/>
                        </a:rPr>
                        <a:t>Employment Status</a:t>
                      </a:r>
                      <a:endParaRPr lang="hr-HR" sz="1800" b="1" i="0" u="none" strike="noStrike">
                        <a:solidFill>
                          <a:srgbClr val="000000"/>
                        </a:solidFill>
                        <a:effectLst/>
                        <a:latin typeface="+mj-lt"/>
                      </a:endParaRPr>
                    </a:p>
                  </a:txBody>
                  <a:tcPr marL="9525" marR="9525" marT="9525" marB="0" anchor="b"/>
                </a:tc>
                <a:tc>
                  <a:txBody>
                    <a:bodyPr/>
                    <a:lstStyle/>
                    <a:p>
                      <a:pPr algn="ctr" fontAlgn="b"/>
                      <a:r>
                        <a:rPr lang="hr-HR" sz="1800" b="1" u="none" strike="noStrike">
                          <a:effectLst/>
                          <a:latin typeface="+mj-lt"/>
                        </a:rPr>
                        <a:t>Credit History</a:t>
                      </a:r>
                      <a:endParaRPr lang="hr-HR" sz="1800" b="1" i="0" u="none" strike="noStrike">
                        <a:solidFill>
                          <a:srgbClr val="000000"/>
                        </a:solidFill>
                        <a:effectLst/>
                        <a:latin typeface="+mj-lt"/>
                      </a:endParaRPr>
                    </a:p>
                  </a:txBody>
                  <a:tcPr marL="9525" marR="9525" marT="9525" marB="0" anchor="b"/>
                </a:tc>
                <a:tc>
                  <a:txBody>
                    <a:bodyPr/>
                    <a:lstStyle/>
                    <a:p>
                      <a:pPr algn="ctr" fontAlgn="b"/>
                      <a:r>
                        <a:rPr lang="hr-HR" sz="1800" b="1" u="none" strike="noStrike">
                          <a:solidFill>
                            <a:srgbClr val="FF0000"/>
                          </a:solidFill>
                          <a:effectLst/>
                          <a:latin typeface="+mj-lt"/>
                        </a:rPr>
                        <a:t>Race     </a:t>
                      </a:r>
                      <a:endParaRPr lang="hr-HR" sz="1800" b="1" i="0" u="none" strike="noStrike">
                        <a:solidFill>
                          <a:srgbClr val="FF0000"/>
                        </a:solidFill>
                        <a:effectLst/>
                        <a:latin typeface="+mj-lt"/>
                      </a:endParaRPr>
                    </a:p>
                  </a:txBody>
                  <a:tcPr marL="9525" marR="9525" marT="9525" marB="0" anchor="b"/>
                </a:tc>
                <a:tc>
                  <a:txBody>
                    <a:bodyPr/>
                    <a:lstStyle/>
                    <a:p>
                      <a:pPr algn="ctr" fontAlgn="b"/>
                      <a:r>
                        <a:rPr lang="hr-HR" sz="1800" b="1" u="none" strike="noStrike">
                          <a:solidFill>
                            <a:srgbClr val="FF0000"/>
                          </a:solidFill>
                          <a:effectLst/>
                          <a:latin typeface="+mj-lt"/>
                        </a:rPr>
                        <a:t>Gender</a:t>
                      </a:r>
                      <a:endParaRPr lang="hr-HR" sz="1800" b="1" i="0" u="none" strike="noStrike">
                        <a:solidFill>
                          <a:srgbClr val="FF0000"/>
                        </a:solidFill>
                        <a:effectLst/>
                        <a:latin typeface="+mj-lt"/>
                      </a:endParaRPr>
                    </a:p>
                  </a:txBody>
                  <a:tcPr marL="9525" marR="9525" marT="9525" marB="0" anchor="b"/>
                </a:tc>
                <a:tc>
                  <a:txBody>
                    <a:bodyPr/>
                    <a:lstStyle/>
                    <a:p>
                      <a:pPr algn="ctr" fontAlgn="b"/>
                      <a:r>
                        <a:rPr lang="hr-HR" sz="1800" b="1" u="none" strike="noStrike">
                          <a:effectLst/>
                          <a:latin typeface="+mj-lt"/>
                        </a:rPr>
                        <a:t> Loan Approved </a:t>
                      </a:r>
                      <a:endParaRPr lang="hr-HR" sz="1800" b="1"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911186705"/>
                  </a:ext>
                </a:extLst>
              </a:tr>
              <a:tr h="454090">
                <a:tc>
                  <a:txBody>
                    <a:bodyPr/>
                    <a:lstStyle/>
                    <a:p>
                      <a:pPr algn="ctr" fontAlgn="ctr"/>
                      <a:r>
                        <a:rPr lang="hr-HR" sz="1800" u="none" strike="noStrike">
                          <a:effectLst/>
                          <a:latin typeface="+mj-lt"/>
                        </a:rPr>
                        <a:t>35.000,00</a:t>
                      </a:r>
                      <a:endParaRPr lang="hr-HR" sz="1800" b="0" i="0" u="none" strike="noStrike">
                        <a:solidFill>
                          <a:srgbClr val="000000"/>
                        </a:solidFill>
                        <a:effectLst/>
                        <a:latin typeface="+mj-lt"/>
                      </a:endParaRPr>
                    </a:p>
                  </a:txBody>
                  <a:tcPr marL="9525" marR="9525" marT="9525" marB="0" anchor="ctr"/>
                </a:tc>
                <a:tc>
                  <a:txBody>
                    <a:bodyPr/>
                    <a:lstStyle/>
                    <a:p>
                      <a:pPr algn="ctr" fontAlgn="b"/>
                      <a:r>
                        <a:rPr lang="hr-HR" sz="1800" u="none" strike="noStrike">
                          <a:effectLst/>
                          <a:latin typeface="+mj-lt"/>
                        </a:rPr>
                        <a:t>Full-time</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effectLst/>
                          <a:latin typeface="+mj-lt"/>
                        </a:rPr>
                        <a:t>Fair</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White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Female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effectLst/>
                          <a:latin typeface="+mj-lt"/>
                        </a:rPr>
                        <a:t>No</a:t>
                      </a:r>
                      <a:endParaRPr lang="hr-H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016813900"/>
                  </a:ext>
                </a:extLst>
              </a:tr>
              <a:tr h="454090">
                <a:tc>
                  <a:txBody>
                    <a:bodyPr/>
                    <a:lstStyle/>
                    <a:p>
                      <a:pPr algn="ctr" fontAlgn="ctr"/>
                      <a:r>
                        <a:rPr lang="hr-HR" sz="1800" u="none" strike="noStrike">
                          <a:effectLst/>
                          <a:latin typeface="+mj-lt"/>
                        </a:rPr>
                        <a:t>30.000,00</a:t>
                      </a:r>
                      <a:endParaRPr lang="hr-HR" sz="1800" b="0" i="0" u="none" strike="noStrike">
                        <a:solidFill>
                          <a:srgbClr val="000000"/>
                        </a:solidFill>
                        <a:effectLst/>
                        <a:latin typeface="+mj-lt"/>
                      </a:endParaRPr>
                    </a:p>
                  </a:txBody>
                  <a:tcPr marL="9525" marR="9525" marT="9525" marB="0" anchor="ctr"/>
                </a:tc>
                <a:tc>
                  <a:txBody>
                    <a:bodyPr/>
                    <a:lstStyle/>
                    <a:p>
                      <a:pPr algn="ctr" fontAlgn="b"/>
                      <a:r>
                        <a:rPr lang="hr-HR" sz="1800" u="none" strike="noStrike">
                          <a:effectLst/>
                          <a:latin typeface="+mj-lt"/>
                        </a:rPr>
                        <a:t>Full-time</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effectLst/>
                          <a:latin typeface="+mj-lt"/>
                        </a:rPr>
                        <a:t>Good</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Black</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Female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effectLst/>
                          <a:latin typeface="+mj-lt"/>
                        </a:rPr>
                        <a:t>No</a:t>
                      </a:r>
                      <a:endParaRPr lang="hr-H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255818894"/>
                  </a:ext>
                </a:extLst>
              </a:tr>
              <a:tr h="454090">
                <a:tc>
                  <a:txBody>
                    <a:bodyPr/>
                    <a:lstStyle/>
                    <a:p>
                      <a:pPr algn="ctr" fontAlgn="ctr"/>
                      <a:r>
                        <a:rPr lang="hr-HR" sz="1800" u="none" strike="noStrike">
                          <a:effectLst/>
                          <a:latin typeface="+mj-lt"/>
                        </a:rPr>
                        <a:t>30.000,00</a:t>
                      </a:r>
                      <a:endParaRPr lang="hr-HR" sz="1800" b="0" i="0" u="none" strike="noStrike">
                        <a:solidFill>
                          <a:srgbClr val="000000"/>
                        </a:solidFill>
                        <a:effectLst/>
                        <a:latin typeface="+mj-lt"/>
                      </a:endParaRPr>
                    </a:p>
                  </a:txBody>
                  <a:tcPr marL="9525" marR="9525" marT="9525" marB="0" anchor="ctr"/>
                </a:tc>
                <a:tc>
                  <a:txBody>
                    <a:bodyPr/>
                    <a:lstStyle/>
                    <a:p>
                      <a:pPr algn="ctr" fontAlgn="b"/>
                      <a:r>
                        <a:rPr lang="hr-HR" sz="1800" u="none" strike="noStrike">
                          <a:effectLst/>
                          <a:latin typeface="+mj-lt"/>
                        </a:rPr>
                        <a:t>Part-time</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effectLst/>
                          <a:latin typeface="+mj-lt"/>
                        </a:rPr>
                        <a:t>Good</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White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Male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effectLst/>
                          <a:latin typeface="+mj-lt"/>
                        </a:rPr>
                        <a:t>Yes</a:t>
                      </a:r>
                      <a:endParaRPr lang="hr-H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2928121666"/>
                  </a:ext>
                </a:extLst>
              </a:tr>
              <a:tr h="454090">
                <a:tc>
                  <a:txBody>
                    <a:bodyPr/>
                    <a:lstStyle/>
                    <a:p>
                      <a:pPr algn="ctr" fontAlgn="ctr"/>
                      <a:r>
                        <a:rPr lang="hr-HR" sz="1800" u="none" strike="noStrike">
                          <a:effectLst/>
                          <a:latin typeface="+mj-lt"/>
                        </a:rPr>
                        <a:t>25.000,00</a:t>
                      </a:r>
                      <a:endParaRPr lang="hr-HR" sz="1800" b="0" i="0" u="none" strike="noStrike">
                        <a:solidFill>
                          <a:srgbClr val="000000"/>
                        </a:solidFill>
                        <a:effectLst/>
                        <a:latin typeface="+mj-lt"/>
                      </a:endParaRPr>
                    </a:p>
                  </a:txBody>
                  <a:tcPr marL="9525" marR="9525" marT="9525" marB="0" anchor="ctr"/>
                </a:tc>
                <a:tc>
                  <a:txBody>
                    <a:bodyPr/>
                    <a:lstStyle/>
                    <a:p>
                      <a:pPr algn="ctr" fontAlgn="b"/>
                      <a:r>
                        <a:rPr lang="hr-HR" sz="1800" u="none" strike="noStrike">
                          <a:effectLst/>
                          <a:latin typeface="+mj-lt"/>
                        </a:rPr>
                        <a:t>Part-time</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effectLst/>
                          <a:latin typeface="+mj-lt"/>
                        </a:rPr>
                        <a:t>Poor</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Black</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Male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effectLst/>
                          <a:latin typeface="+mj-lt"/>
                        </a:rPr>
                        <a:t>No</a:t>
                      </a:r>
                      <a:endParaRPr lang="hr-H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145840479"/>
                  </a:ext>
                </a:extLst>
              </a:tr>
              <a:tr h="454090">
                <a:tc>
                  <a:txBody>
                    <a:bodyPr/>
                    <a:lstStyle/>
                    <a:p>
                      <a:pPr algn="ctr" fontAlgn="ctr"/>
                      <a:r>
                        <a:rPr lang="hr-HR" sz="1800" u="none" strike="noStrike">
                          <a:effectLst/>
                          <a:latin typeface="+mj-lt"/>
                        </a:rPr>
                        <a:t>70.000,00</a:t>
                      </a:r>
                      <a:endParaRPr lang="hr-HR" sz="1800" b="0" i="0" u="none" strike="noStrike">
                        <a:solidFill>
                          <a:srgbClr val="000000"/>
                        </a:solidFill>
                        <a:effectLst/>
                        <a:latin typeface="+mj-lt"/>
                      </a:endParaRPr>
                    </a:p>
                  </a:txBody>
                  <a:tcPr marL="9525" marR="9525" marT="9525" marB="0" anchor="ctr"/>
                </a:tc>
                <a:tc>
                  <a:txBody>
                    <a:bodyPr/>
                    <a:lstStyle/>
                    <a:p>
                      <a:pPr algn="ctr" fontAlgn="b"/>
                      <a:r>
                        <a:rPr lang="hr-HR" sz="1800" u="none" strike="noStrike">
                          <a:effectLst/>
                          <a:latin typeface="+mj-lt"/>
                        </a:rPr>
                        <a:t>Full-time</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effectLst/>
                          <a:latin typeface="+mj-lt"/>
                        </a:rPr>
                        <a:t>Excelent</a:t>
                      </a:r>
                      <a:endParaRPr lang="hr-HR" sz="1800" b="0" i="0" u="none" strike="noStrike">
                        <a:solidFill>
                          <a:srgbClr val="00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White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solidFill>
                            <a:srgbClr val="FF0000"/>
                          </a:solidFill>
                          <a:effectLst/>
                          <a:latin typeface="+mj-lt"/>
                        </a:rPr>
                        <a:t>Male</a:t>
                      </a:r>
                      <a:endParaRPr lang="hr-HR" sz="1800" b="0" i="0" u="none" strike="noStrike">
                        <a:solidFill>
                          <a:srgbClr val="FF0000"/>
                        </a:solidFill>
                        <a:effectLst/>
                        <a:latin typeface="+mj-lt"/>
                      </a:endParaRPr>
                    </a:p>
                  </a:txBody>
                  <a:tcPr marL="9525" marR="9525" marT="9525" marB="0" anchor="b"/>
                </a:tc>
                <a:tc>
                  <a:txBody>
                    <a:bodyPr/>
                    <a:lstStyle/>
                    <a:p>
                      <a:pPr algn="ctr" fontAlgn="b"/>
                      <a:r>
                        <a:rPr lang="hr-HR" sz="1800" u="none" strike="noStrike">
                          <a:effectLst/>
                          <a:latin typeface="+mj-lt"/>
                        </a:rPr>
                        <a:t>Yes</a:t>
                      </a:r>
                      <a:endParaRPr lang="hr-HR" sz="1800" b="0" i="0" u="none" strike="noStrike">
                        <a:solidFill>
                          <a:srgbClr val="000000"/>
                        </a:solidFill>
                        <a:effectLst/>
                        <a:latin typeface="+mj-lt"/>
                      </a:endParaRPr>
                    </a:p>
                  </a:txBody>
                  <a:tcPr marL="9525" marR="9525" marT="9525" marB="0" anchor="b"/>
                </a:tc>
                <a:extLst>
                  <a:ext uri="{0D108BD9-81ED-4DB2-BD59-A6C34878D82A}">
                    <a16:rowId xmlns:a16="http://schemas.microsoft.com/office/drawing/2014/main" val="4133364947"/>
                  </a:ext>
                </a:extLst>
              </a:tr>
            </a:tbl>
          </a:graphicData>
        </a:graphic>
      </p:graphicFrame>
      <p:cxnSp>
        <p:nvCxnSpPr>
          <p:cNvPr id="6" name="Straight Connector 5"/>
          <p:cNvCxnSpPr/>
          <p:nvPr/>
        </p:nvCxnSpPr>
        <p:spPr>
          <a:xfrm>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122229" y="1415141"/>
            <a:ext cx="1382485" cy="317862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3" name="Cloud Callout 12"/>
          <p:cNvSpPr/>
          <p:nvPr/>
        </p:nvSpPr>
        <p:spPr>
          <a:xfrm>
            <a:off x="849085" y="1175657"/>
            <a:ext cx="4049486" cy="1338943"/>
          </a:xfrm>
          <a:prstGeom prst="cloudCallout">
            <a:avLst>
              <a:gd name="adj1" fmla="val 56318"/>
              <a:gd name="adj2" fmla="val 698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a:t> </a:t>
            </a:r>
            <a:r>
              <a:rPr lang="hr-HR" sz="4400" smtClean="0">
                <a:latin typeface="+mj-lt"/>
              </a:rPr>
              <a:t>Example</a:t>
            </a:r>
            <a:endParaRPr lang="en-US" sz="3200">
              <a:latin typeface="+mj-lt"/>
            </a:endParaRPr>
          </a:p>
        </p:txBody>
      </p:sp>
      <p:sp>
        <p:nvSpPr>
          <p:cNvPr id="14" name="Rectangular Callout 13"/>
          <p:cNvSpPr/>
          <p:nvPr/>
        </p:nvSpPr>
        <p:spPr>
          <a:xfrm>
            <a:off x="5976257" y="4931229"/>
            <a:ext cx="5388428" cy="1382485"/>
          </a:xfrm>
          <a:prstGeom prst="wedgeRectCallout">
            <a:avLst>
              <a:gd name="adj1" fmla="val 21755"/>
              <a:gd name="adj2" fmla="val -603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latin typeface="+mj-lt"/>
              </a:rPr>
              <a:t>to address and mitigate bias, it is advised to consider removing the sensitive attribute of </a:t>
            </a:r>
            <a:r>
              <a:rPr lang="hr-HR" sz="2000" smtClean="0">
                <a:latin typeface="+mj-lt"/>
              </a:rPr>
              <a:t>„</a:t>
            </a:r>
            <a:r>
              <a:rPr lang="en-US" sz="2000" smtClean="0">
                <a:latin typeface="+mj-lt"/>
              </a:rPr>
              <a:t>Race</a:t>
            </a:r>
            <a:r>
              <a:rPr lang="hr-HR" sz="2000" smtClean="0">
                <a:latin typeface="+mj-lt"/>
              </a:rPr>
              <a:t>”</a:t>
            </a:r>
            <a:r>
              <a:rPr lang="en-US" sz="2000" smtClean="0">
                <a:latin typeface="+mj-lt"/>
              </a:rPr>
              <a:t> </a:t>
            </a:r>
            <a:r>
              <a:rPr lang="hr-HR" sz="2000" smtClean="0">
                <a:latin typeface="+mj-lt"/>
              </a:rPr>
              <a:t>and „Gender” </a:t>
            </a:r>
            <a:r>
              <a:rPr lang="en-US" sz="2000" smtClean="0">
                <a:latin typeface="+mj-lt"/>
              </a:rPr>
              <a:t>from </a:t>
            </a:r>
            <a:r>
              <a:rPr lang="en-US" sz="2000">
                <a:latin typeface="+mj-lt"/>
              </a:rPr>
              <a:t>the dataset</a:t>
            </a:r>
          </a:p>
        </p:txBody>
      </p:sp>
    </p:spTree>
    <p:extLst>
      <p:ext uri="{BB962C8B-B14F-4D97-AF65-F5344CB8AC3E}">
        <p14:creationId xmlns:p14="http://schemas.microsoft.com/office/powerpoint/2010/main" val="300648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smtClean="0"/>
              <a:t>Privacy and Data Protection</a:t>
            </a:r>
            <a:endParaRPr lang="en-US"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r>
              <a:rPr lang="en-US" sz="3600">
                <a:latin typeface="+mj-lt"/>
              </a:rPr>
              <a:t>Privacy and data protection are vital in machine learning.</a:t>
            </a:r>
          </a:p>
          <a:p>
            <a:pPr algn="just"/>
            <a:r>
              <a:rPr lang="en-US" sz="3600">
                <a:latin typeface="+mj-lt"/>
              </a:rPr>
              <a:t>Secure data from breaches and unauthorized access.</a:t>
            </a:r>
          </a:p>
          <a:p>
            <a:pPr algn="just"/>
            <a:r>
              <a:rPr lang="en-US" sz="3600">
                <a:latin typeface="+mj-lt"/>
              </a:rPr>
              <a:t>Transparency and consent build trust in machine learning.</a:t>
            </a:r>
          </a:p>
          <a:p>
            <a:pPr algn="just"/>
            <a:r>
              <a:rPr lang="en-US" sz="3600">
                <a:latin typeface="+mj-lt"/>
              </a:rPr>
              <a:t>Anonymize data to protect privacy.</a:t>
            </a:r>
          </a:p>
          <a:p>
            <a:pPr algn="just"/>
            <a:r>
              <a:rPr lang="en-US" sz="3600">
                <a:latin typeface="+mj-lt"/>
              </a:rPr>
              <a:t>Legal frameworks </a:t>
            </a:r>
            <a:r>
              <a:rPr lang="hr-HR" sz="3600" smtClean="0">
                <a:latin typeface="+mj-lt"/>
              </a:rPr>
              <a:t>(like GDPR) </a:t>
            </a:r>
            <a:r>
              <a:rPr lang="en-US" sz="3600" smtClean="0">
                <a:latin typeface="+mj-lt"/>
              </a:rPr>
              <a:t>guide </a:t>
            </a:r>
            <a:r>
              <a:rPr lang="en-US" sz="3600">
                <a:latin typeface="+mj-lt"/>
              </a:rPr>
              <a:t>responsible data handling.</a:t>
            </a:r>
            <a:endParaRPr lang="en-US" sz="3600" dirty="0">
              <a:latin typeface="+mj-lt"/>
            </a:endParaRPr>
          </a:p>
        </p:txBody>
      </p:sp>
      <p:pic>
        <p:nvPicPr>
          <p:cNvPr id="4" name="Picture 2" descr="Free Modern equipment for video surveillance on wall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0199" y="1091974"/>
            <a:ext cx="2819400" cy="1877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From above of crop anonymous male lawyer in formal clothes typing on laptop while sitting at wooden table with stack of documents and gavel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6639" y="3195637"/>
            <a:ext cx="1926519" cy="2889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317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r>
              <a:rPr lang="en-US" b="1"/>
              <a:t>Privacy and Data Protection</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8784771" cy="4486275"/>
          </a:xfrm>
        </p:spPr>
        <p:txBody>
          <a:bodyPr>
            <a:noAutofit/>
          </a:bodyPr>
          <a:lstStyle/>
          <a:p>
            <a:pPr algn="just"/>
            <a:r>
              <a:rPr lang="en-US" sz="4000" b="1">
                <a:latin typeface="+mj-lt"/>
              </a:rPr>
              <a:t>Healthcare</a:t>
            </a:r>
            <a:r>
              <a:rPr lang="en-US" sz="3600">
                <a:latin typeface="+mj-lt"/>
              </a:rPr>
              <a:t>: Protects sensitive medical information through privacy measures.</a:t>
            </a:r>
          </a:p>
          <a:p>
            <a:pPr algn="just"/>
            <a:r>
              <a:rPr lang="en-US" sz="4000" b="1">
                <a:latin typeface="+mj-lt"/>
              </a:rPr>
              <a:t>Social media</a:t>
            </a:r>
            <a:r>
              <a:rPr lang="en-US" sz="3600">
                <a:latin typeface="+mj-lt"/>
              </a:rPr>
              <a:t>: Safeguards user information in personalized content delivery.</a:t>
            </a:r>
          </a:p>
          <a:p>
            <a:pPr algn="just"/>
            <a:r>
              <a:rPr lang="en-US" sz="4000" b="1">
                <a:latin typeface="+mj-lt"/>
              </a:rPr>
              <a:t>Finance</a:t>
            </a:r>
            <a:r>
              <a:rPr lang="en-US" sz="3600">
                <a:latin typeface="+mj-lt"/>
              </a:rPr>
              <a:t>: Detects fraud while preserving sensitive financial data.</a:t>
            </a:r>
          </a:p>
          <a:p>
            <a:pPr algn="just"/>
            <a:r>
              <a:rPr lang="en-US" sz="4000" b="1">
                <a:latin typeface="+mj-lt"/>
              </a:rPr>
              <a:t>Smart homes</a:t>
            </a:r>
            <a:r>
              <a:rPr lang="en-US" sz="3600">
                <a:latin typeface="+mj-lt"/>
              </a:rPr>
              <a:t>: Secures connected devices, protecting personal data.</a:t>
            </a:r>
          </a:p>
          <a:p>
            <a:pPr algn="just"/>
            <a:r>
              <a:rPr lang="en-US" sz="4000" b="1">
                <a:latin typeface="+mj-lt"/>
              </a:rPr>
              <a:t>Autonomous vehicles</a:t>
            </a:r>
            <a:r>
              <a:rPr lang="en-US" sz="3600">
                <a:latin typeface="+mj-lt"/>
              </a:rPr>
              <a:t>: Ensures privacy in handling personal data from vehicle sensors.</a:t>
            </a:r>
            <a:endParaRPr lang="en-US" sz="3600" dirty="0">
              <a:latin typeface="+mj-lt"/>
            </a:endParaRPr>
          </a:p>
        </p:txBody>
      </p:sp>
      <p:pic>
        <p:nvPicPr>
          <p:cNvPr id="2050" name="Picture 2" descr="Free Person Getting His Blood Check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8089" y="1040734"/>
            <a:ext cx="2141007" cy="14259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lose-Up Shot of App Icons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1792" y="2698043"/>
            <a:ext cx="2346184" cy="15578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ree Round Silver and Gold Coins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4888" y="4502344"/>
            <a:ext cx="2344208" cy="1758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50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r>
              <a:rPr lang="en-US" b="1"/>
              <a:t>Transparency and Explainability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74172" y="1091974"/>
            <a:ext cx="9161739" cy="4486275"/>
          </a:xfrm>
        </p:spPr>
        <p:txBody>
          <a:bodyPr>
            <a:noAutofit/>
          </a:bodyPr>
          <a:lstStyle/>
          <a:p>
            <a:pPr algn="just"/>
            <a:r>
              <a:rPr lang="en-US" sz="4000" b="1">
                <a:latin typeface="+mj-lt"/>
              </a:rPr>
              <a:t>Transparency</a:t>
            </a:r>
            <a:r>
              <a:rPr lang="en-US" sz="3600">
                <a:latin typeface="+mj-lt"/>
              </a:rPr>
              <a:t>: Openness and clarity in data collection, model training, and decision-making.</a:t>
            </a:r>
          </a:p>
          <a:p>
            <a:pPr algn="just"/>
            <a:r>
              <a:rPr lang="en-US" sz="4000" b="1">
                <a:latin typeface="+mj-lt"/>
              </a:rPr>
              <a:t>Explainability</a:t>
            </a:r>
            <a:r>
              <a:rPr lang="en-US" sz="3600">
                <a:latin typeface="+mj-lt"/>
              </a:rPr>
              <a:t>: Providing understandable insights into why decisions or predictions are made.</a:t>
            </a:r>
          </a:p>
          <a:p>
            <a:pPr algn="just"/>
            <a:r>
              <a:rPr lang="en-US" sz="4000" b="1">
                <a:latin typeface="+mj-lt"/>
              </a:rPr>
              <a:t>Challenges</a:t>
            </a:r>
            <a:r>
              <a:rPr lang="en-US" sz="3600">
                <a:latin typeface="+mj-lt"/>
              </a:rPr>
              <a:t>: Achieving transparency and explainability in complex algorithms like deep learning.</a:t>
            </a:r>
          </a:p>
        </p:txBody>
      </p:sp>
      <p:pic>
        <p:nvPicPr>
          <p:cNvPr id="4098" name="Picture 2" descr="Free The Word Why Made with Cubes with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754" y="1806223"/>
            <a:ext cx="2148383" cy="3222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084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r>
              <a:rPr lang="en-US" b="1"/>
              <a:t>Transparency and Explainability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51595" y="918477"/>
            <a:ext cx="9579428" cy="4486275"/>
          </a:xfrm>
        </p:spPr>
        <p:txBody>
          <a:bodyPr>
            <a:noAutofit/>
          </a:bodyPr>
          <a:lstStyle/>
          <a:p>
            <a:pPr algn="just"/>
            <a:r>
              <a:rPr lang="en-US" sz="4000" b="1">
                <a:latin typeface="+mj-lt"/>
              </a:rPr>
              <a:t>Healthcare</a:t>
            </a:r>
            <a:r>
              <a:rPr lang="en-US" sz="3600">
                <a:latin typeface="+mj-lt"/>
              </a:rPr>
              <a:t>: Clear insights into diagnostic decisions, building trust.</a:t>
            </a:r>
          </a:p>
          <a:p>
            <a:pPr algn="just"/>
            <a:r>
              <a:rPr lang="en-US" sz="4000" b="1">
                <a:latin typeface="+mj-lt"/>
              </a:rPr>
              <a:t>Finance</a:t>
            </a:r>
            <a:r>
              <a:rPr lang="en-US" sz="3600">
                <a:latin typeface="+mj-lt"/>
              </a:rPr>
              <a:t>: Fair credit assessment through understandable factors.</a:t>
            </a:r>
          </a:p>
          <a:p>
            <a:pPr algn="just"/>
            <a:r>
              <a:rPr lang="en-US" sz="4000" b="1">
                <a:latin typeface="+mj-lt"/>
              </a:rPr>
              <a:t>Autonomous vehicles</a:t>
            </a:r>
            <a:r>
              <a:rPr lang="en-US" sz="3600">
                <a:latin typeface="+mj-lt"/>
              </a:rPr>
              <a:t>: Safety and accountability with understandable decision-making.</a:t>
            </a:r>
          </a:p>
          <a:p>
            <a:pPr algn="just"/>
            <a:r>
              <a:rPr lang="en-US" sz="4000" b="1">
                <a:latin typeface="+mj-lt"/>
              </a:rPr>
              <a:t>Fraud detection</a:t>
            </a:r>
            <a:r>
              <a:rPr lang="en-US" sz="3600">
                <a:latin typeface="+mj-lt"/>
              </a:rPr>
              <a:t>: Effective risk management via comprehensible patterns.</a:t>
            </a:r>
          </a:p>
          <a:p>
            <a:pPr algn="just"/>
            <a:r>
              <a:rPr lang="en-US" sz="4000" b="1">
                <a:latin typeface="+mj-lt"/>
              </a:rPr>
              <a:t>Personalized recommendations</a:t>
            </a:r>
            <a:r>
              <a:rPr lang="en-US" sz="3600">
                <a:latin typeface="+mj-lt"/>
              </a:rPr>
              <a:t>: Trustworthy insights for better customization.</a:t>
            </a:r>
          </a:p>
        </p:txBody>
      </p:sp>
      <p:pic>
        <p:nvPicPr>
          <p:cNvPr id="3074" name="Picture 2" descr="Free Selective Focus Photography of Person Using Iphone X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2967" y="4729271"/>
            <a:ext cx="2028471" cy="135096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A Person with Handcuffs Holding a Sign that Says Fraud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978" y="3401642"/>
            <a:ext cx="1718508" cy="11445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ree Black Car on Road Stock Phot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84301" y="918477"/>
            <a:ext cx="1507050" cy="2260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21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02330" y="123625"/>
            <a:ext cx="10515600" cy="794852"/>
          </a:xfrm>
        </p:spPr>
        <p:txBody>
          <a:bodyPr>
            <a:normAutofit/>
          </a:bodyPr>
          <a:lstStyle/>
          <a:p>
            <a:pPr algn="ctr"/>
            <a:r>
              <a:rPr lang="en-US" b="1"/>
              <a:t>Accountability and Responsibility</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61" y="1065232"/>
            <a:ext cx="9681028" cy="4929168"/>
          </a:xfrm>
        </p:spPr>
        <p:txBody>
          <a:bodyPr>
            <a:noAutofit/>
          </a:bodyPr>
          <a:lstStyle/>
          <a:p>
            <a:pPr algn="just"/>
            <a:r>
              <a:rPr lang="en-US" sz="3600" b="1">
                <a:latin typeface="+mj-lt"/>
              </a:rPr>
              <a:t>Accountability</a:t>
            </a:r>
            <a:r>
              <a:rPr lang="en-US" sz="3600">
                <a:latin typeface="+mj-lt"/>
              </a:rPr>
              <a:t>: Traceable and scrutinizable actions and decisions in machine learning.</a:t>
            </a:r>
          </a:p>
          <a:p>
            <a:pPr algn="just"/>
            <a:r>
              <a:rPr lang="en-US" sz="3600" b="1">
                <a:latin typeface="+mj-lt"/>
              </a:rPr>
              <a:t>Ethical</a:t>
            </a:r>
            <a:r>
              <a:rPr lang="en-US" sz="3600">
                <a:latin typeface="+mj-lt"/>
              </a:rPr>
              <a:t> Decision-making: Considering broader implications and mitigating biases.</a:t>
            </a:r>
          </a:p>
          <a:p>
            <a:pPr algn="just"/>
            <a:r>
              <a:rPr lang="en-US" sz="3600" b="1">
                <a:latin typeface="+mj-lt"/>
              </a:rPr>
              <a:t>Responsible</a:t>
            </a:r>
            <a:r>
              <a:rPr lang="en-US" sz="3600">
                <a:latin typeface="+mj-lt"/>
              </a:rPr>
              <a:t> Practices: Designing fair and unbiased algorithms aligned with ethical standards.</a:t>
            </a:r>
          </a:p>
          <a:p>
            <a:pPr algn="just"/>
            <a:r>
              <a:rPr lang="en-US" sz="3600" b="1">
                <a:latin typeface="+mj-lt"/>
              </a:rPr>
              <a:t>Human Oversight</a:t>
            </a:r>
            <a:r>
              <a:rPr lang="en-US" sz="3600">
                <a:latin typeface="+mj-lt"/>
              </a:rPr>
              <a:t>: Maintaining human involvement to uphold ethical considerations.</a:t>
            </a:r>
          </a:p>
          <a:p>
            <a:pPr algn="just"/>
            <a:r>
              <a:rPr lang="en-US" sz="3600" b="1">
                <a:latin typeface="+mj-lt"/>
              </a:rPr>
              <a:t>Continuous Evaluation</a:t>
            </a:r>
            <a:r>
              <a:rPr lang="en-US" sz="3600">
                <a:latin typeface="+mj-lt"/>
              </a:rPr>
              <a:t>: Ongoing assessment and monitoring for improvement and adaptation.</a:t>
            </a:r>
          </a:p>
        </p:txBody>
      </p:sp>
      <p:pic>
        <p:nvPicPr>
          <p:cNvPr id="6146" name="Picture 2" descr="Free Sphere shaped miniature of Earth with googly eye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553" y="1977241"/>
            <a:ext cx="20701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8045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61A860-AAA1-455C-B8E1-760A1A681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9795</TotalTime>
  <Words>2094</Words>
  <Application>Microsoft Office PowerPoint</Application>
  <PresentationFormat>Widescreen</PresentationFormat>
  <Paragraphs>151</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Motyw pakietu Office</vt:lpstr>
      <vt:lpstr>O3 - Distance learning curricula in Machine Learning  10 - Ethics in Machine Learning</vt:lpstr>
      <vt:lpstr>Ethics in Machine Learning</vt:lpstr>
      <vt:lpstr>Bias in Machine Learning</vt:lpstr>
      <vt:lpstr>Bias in Machine Learning</vt:lpstr>
      <vt:lpstr>Privacy and Data Protection</vt:lpstr>
      <vt:lpstr>Privacy and Data Protection</vt:lpstr>
      <vt:lpstr>Transparency and Explainability</vt:lpstr>
      <vt:lpstr>Transparency and Explainability</vt:lpstr>
      <vt:lpstr>Accountability and Responsibility</vt:lpstr>
      <vt:lpstr>Social Impact and Job Displacement</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634</cp:revision>
  <dcterms:created xsi:type="dcterms:W3CDTF">2021-12-08T08:56:03Z</dcterms:created>
  <dcterms:modified xsi:type="dcterms:W3CDTF">2024-02-21T17:45:30Z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