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notesSlides/notesSlide6.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7.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drawings/drawing2.xml" ContentType="application/vnd.openxmlformats-officedocument.drawingml.chartshapes+xml"/>
  <Override PartName="/ppt/notesSlides/notesSlide8.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drawings/drawing3.xml" ContentType="application/vnd.openxmlformats-officedocument.drawingml.chartshape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7"/>
  </p:notesMasterIdLst>
  <p:sldIdLst>
    <p:sldId id="256" r:id="rId5"/>
    <p:sldId id="257" r:id="rId6"/>
    <p:sldId id="278" r:id="rId7"/>
    <p:sldId id="279" r:id="rId8"/>
    <p:sldId id="280" r:id="rId9"/>
    <p:sldId id="281" r:id="rId10"/>
    <p:sldId id="282" r:id="rId11"/>
    <p:sldId id="283" r:id="rId12"/>
    <p:sldId id="284" r:id="rId13"/>
    <p:sldId id="285" r:id="rId14"/>
    <p:sldId id="286" r:id="rId15"/>
    <p:sldId id="287" r:id="rId16"/>
    <p:sldId id="288" r:id="rId17"/>
    <p:sldId id="289" r:id="rId18"/>
    <p:sldId id="290" r:id="rId19"/>
    <p:sldId id="291" r:id="rId20"/>
    <p:sldId id="292" r:id="rId21"/>
    <p:sldId id="293" r:id="rId22"/>
    <p:sldId id="294" r:id="rId23"/>
    <p:sldId id="295" r:id="rId24"/>
    <p:sldId id="296" r:id="rId25"/>
    <p:sldId id="277" r:id="rId26"/>
  </p:sldIdLst>
  <p:sldSz cx="12192000" cy="6858000"/>
  <p:notesSz cx="6858000" cy="9144000"/>
  <p:defaultText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rane" initials="f" lastIdx="1" clrIdx="0">
    <p:extLst>
      <p:ext uri="{19B8F6BF-5375-455C-9EA6-DF929625EA0E}">
        <p15:presenceInfo xmlns:p15="http://schemas.microsoft.com/office/powerpoint/2012/main" userId="d131dc0004dc0f45"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76860" autoAdjust="0"/>
  </p:normalViewPr>
  <p:slideViewPr>
    <p:cSldViewPr snapToGrid="0">
      <p:cViewPr varScale="1">
        <p:scale>
          <a:sx n="85" d="100"/>
          <a:sy n="85" d="100"/>
        </p:scale>
        <p:origin x="1512"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frane\Documents\Projekti\VUS\EU%20projekti\CodeIn\Intellectual%20outputs\O3%202%20distance%20learning%20curricula%20in%20machine%20learning%20and%20cloud%20computing\PPT%20machine%20learning\Book1.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C:\Users\frane\Documents\Projekti\VUS\EU%20projekti\CodeIn\Intellectual%20outputs\O3%202%20distance%20learning%20curricula%20in%20machine%20learning%20and%20cloud%20computing\PPT%20machine%20learning\Book1.xlsx" TargetMode="Externa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chartUserShapes" Target="../drawings/drawing2.xml"/></Relationships>
</file>

<file path=ppt/charts/_rels/chart4.xml.rels><?xml version="1.0" encoding="UTF-8" standalone="yes"?>
<Relationships xmlns="http://schemas.openxmlformats.org/package/2006/relationships"><Relationship Id="rId3" Type="http://schemas.openxmlformats.org/officeDocument/2006/relationships/oleObject" Target="file:///C:\Users\frane\Documents\Projekti\VUS\EU%20projekti\CodeIn\Intellectual%20outputs\O3%202%20distance%20learning%20curricula%20in%20machine%20learning%20and%20cloud%20computing\PPT%20machine%20learning\Book1.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file:///C:\Users\frane\Documents\Projekti\VUS\EU%20projekti\CodeIn\Intellectual%20outputs\O3%202%20distance%20learning%20curricula%20in%20machine%20learning%20and%20cloud%20computing\PPT%20machine%20learning\Book1.xlsx" TargetMode="External"/><Relationship Id="rId2" Type="http://schemas.microsoft.com/office/2011/relationships/chartColorStyle" Target="colors5.xml"/><Relationship Id="rId1" Type="http://schemas.microsoft.com/office/2011/relationships/chartStyle" Target="style5.xml"/><Relationship Id="rId4" Type="http://schemas.openxmlformats.org/officeDocument/2006/relationships/chartUserShapes" Target="../drawings/drawing3.xml"/></Relationships>
</file>

<file path=ppt/charts/_rels/chart6.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6.xml"/><Relationship Id="rId1" Type="http://schemas.microsoft.com/office/2011/relationships/chartStyle" Target="style6.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7803149606299212E-2"/>
          <c:y val="5.0925925925925923E-2"/>
          <c:w val="0.9091968503937008"/>
          <c:h val="0.8416746864975212"/>
        </c:manualLayout>
      </c:layout>
      <c:scatterChart>
        <c:scatterStyle val="lineMarker"/>
        <c:varyColors val="0"/>
        <c:ser>
          <c:idx val="0"/>
          <c:order val="0"/>
          <c:tx>
            <c:strRef>
              <c:f>Sheet1!$C$1</c:f>
              <c:strCache>
                <c:ptCount val="1"/>
                <c:pt idx="0">
                  <c:v>Y</c:v>
                </c:pt>
              </c:strCache>
            </c:strRef>
          </c:tx>
          <c:spPr>
            <a:ln w="19050" cap="rnd">
              <a:noFill/>
              <a:round/>
            </a:ln>
            <a:effectLst/>
          </c:spPr>
          <c:marker>
            <c:symbol val="circle"/>
            <c:size val="5"/>
            <c:spPr>
              <a:solidFill>
                <a:schemeClr val="accent1"/>
              </a:solidFill>
              <a:ln w="9525">
                <a:solidFill>
                  <a:schemeClr val="accent1"/>
                </a:solidFill>
              </a:ln>
              <a:effectLst/>
            </c:spPr>
          </c:marker>
          <c:xVal>
            <c:numRef>
              <c:f>Sheet1!$B$2:$B$11</c:f>
              <c:numCache>
                <c:formatCode>General</c:formatCode>
                <c:ptCount val="10"/>
                <c:pt idx="0">
                  <c:v>2</c:v>
                </c:pt>
                <c:pt idx="1">
                  <c:v>4</c:v>
                </c:pt>
                <c:pt idx="2">
                  <c:v>0</c:v>
                </c:pt>
                <c:pt idx="3">
                  <c:v>5</c:v>
                </c:pt>
                <c:pt idx="4">
                  <c:v>2</c:v>
                </c:pt>
                <c:pt idx="5">
                  <c:v>1</c:v>
                </c:pt>
                <c:pt idx="6">
                  <c:v>1</c:v>
                </c:pt>
                <c:pt idx="7">
                  <c:v>6</c:v>
                </c:pt>
                <c:pt idx="8">
                  <c:v>4</c:v>
                </c:pt>
                <c:pt idx="9">
                  <c:v>3</c:v>
                </c:pt>
              </c:numCache>
            </c:numRef>
          </c:xVal>
          <c:yVal>
            <c:numRef>
              <c:f>Sheet1!$C$2:$C$11</c:f>
              <c:numCache>
                <c:formatCode>General</c:formatCode>
                <c:ptCount val="10"/>
                <c:pt idx="0">
                  <c:v>1</c:v>
                </c:pt>
                <c:pt idx="1">
                  <c:v>1</c:v>
                </c:pt>
                <c:pt idx="2">
                  <c:v>3</c:v>
                </c:pt>
                <c:pt idx="3">
                  <c:v>3</c:v>
                </c:pt>
                <c:pt idx="4">
                  <c:v>4</c:v>
                </c:pt>
                <c:pt idx="5">
                  <c:v>5</c:v>
                </c:pt>
                <c:pt idx="6">
                  <c:v>6</c:v>
                </c:pt>
                <c:pt idx="7">
                  <c:v>3</c:v>
                </c:pt>
                <c:pt idx="8">
                  <c:v>5</c:v>
                </c:pt>
                <c:pt idx="9">
                  <c:v>4</c:v>
                </c:pt>
              </c:numCache>
            </c:numRef>
          </c:yVal>
          <c:smooth val="0"/>
          <c:extLst>
            <c:ext xmlns:c16="http://schemas.microsoft.com/office/drawing/2014/chart" uri="{C3380CC4-5D6E-409C-BE32-E72D297353CC}">
              <c16:uniqueId val="{00000000-9E28-468C-A885-FAD695A18027}"/>
            </c:ext>
          </c:extLst>
        </c:ser>
        <c:dLbls>
          <c:showLegendKey val="0"/>
          <c:showVal val="0"/>
          <c:showCatName val="0"/>
          <c:showSerName val="0"/>
          <c:showPercent val="0"/>
          <c:showBubbleSize val="0"/>
        </c:dLbls>
        <c:axId val="1879197503"/>
        <c:axId val="1879200415"/>
      </c:scatterChart>
      <c:valAx>
        <c:axId val="1879197503"/>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100" b="1" i="0" u="none" strike="noStrike" kern="1200" baseline="0">
                <a:solidFill>
                  <a:schemeClr val="tx1">
                    <a:lumMod val="65000"/>
                    <a:lumOff val="35000"/>
                  </a:schemeClr>
                </a:solidFill>
                <a:latin typeface="+mn-lt"/>
                <a:ea typeface="+mn-ea"/>
                <a:cs typeface="+mn-cs"/>
              </a:defRPr>
            </a:pPr>
            <a:endParaRPr lang="sr-Latn-RS"/>
          </a:p>
        </c:txPr>
        <c:crossAx val="1879200415"/>
        <c:crosses val="autoZero"/>
        <c:crossBetween val="midCat"/>
      </c:valAx>
      <c:valAx>
        <c:axId val="1879200415"/>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mn-cs"/>
              </a:defRPr>
            </a:pPr>
            <a:endParaRPr lang="sr-Latn-RS"/>
          </a:p>
        </c:txPr>
        <c:crossAx val="1879197503"/>
        <c:crosses val="autoZero"/>
        <c:crossBetween val="midCat"/>
      </c:valAx>
      <c:spPr>
        <a:noFill/>
        <a:ln>
          <a:noFill/>
        </a:ln>
        <a:effectLst/>
      </c:spPr>
    </c:plotArea>
    <c:plotVisOnly val="1"/>
    <c:dispBlanksAs val="gap"/>
    <c:showDLblsOverMax val="0"/>
  </c:chart>
  <c:spPr>
    <a:noFill/>
    <a:ln>
      <a:noFill/>
    </a:ln>
    <a:effectLst/>
  </c:spPr>
  <c:txPr>
    <a:bodyPr/>
    <a:lstStyle/>
    <a:p>
      <a:pPr>
        <a:defRPr/>
      </a:pPr>
      <a:endParaRPr lang="sr-Latn-RS"/>
    </a:p>
  </c:txPr>
  <c:externalData r:id="rId3">
    <c:autoUpdate val="0"/>
  </c:externalData>
  <c:userShapes r:id="rId4"/>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7803149606299212E-2"/>
          <c:y val="5.0925925925925923E-2"/>
          <c:w val="0.9091968503937008"/>
          <c:h val="0.8416746864975212"/>
        </c:manualLayout>
      </c:layout>
      <c:scatterChart>
        <c:scatterStyle val="lineMarker"/>
        <c:varyColors val="0"/>
        <c:ser>
          <c:idx val="0"/>
          <c:order val="0"/>
          <c:tx>
            <c:strRef>
              <c:f>Sheet1!$C$1</c:f>
              <c:strCache>
                <c:ptCount val="1"/>
                <c:pt idx="0">
                  <c:v>Y</c:v>
                </c:pt>
              </c:strCache>
            </c:strRef>
          </c:tx>
          <c:spPr>
            <a:ln w="19050" cap="rnd">
              <a:noFill/>
              <a:round/>
            </a:ln>
            <a:effectLst/>
          </c:spPr>
          <c:marker>
            <c:symbol val="circle"/>
            <c:size val="5"/>
            <c:spPr>
              <a:solidFill>
                <a:schemeClr val="accent1"/>
              </a:solidFill>
              <a:ln w="9525">
                <a:solidFill>
                  <a:schemeClr val="accent1"/>
                </a:solidFill>
              </a:ln>
              <a:effectLst/>
            </c:spPr>
          </c:marker>
          <c:xVal>
            <c:numRef>
              <c:f>Sheet1!$B$2:$B$11</c:f>
              <c:numCache>
                <c:formatCode>General</c:formatCode>
                <c:ptCount val="10"/>
                <c:pt idx="0">
                  <c:v>2</c:v>
                </c:pt>
                <c:pt idx="1">
                  <c:v>4</c:v>
                </c:pt>
                <c:pt idx="2">
                  <c:v>0</c:v>
                </c:pt>
                <c:pt idx="3">
                  <c:v>5</c:v>
                </c:pt>
                <c:pt idx="4">
                  <c:v>2</c:v>
                </c:pt>
                <c:pt idx="5">
                  <c:v>1</c:v>
                </c:pt>
                <c:pt idx="6">
                  <c:v>1</c:v>
                </c:pt>
                <c:pt idx="7">
                  <c:v>6</c:v>
                </c:pt>
                <c:pt idx="8">
                  <c:v>4</c:v>
                </c:pt>
                <c:pt idx="9">
                  <c:v>3</c:v>
                </c:pt>
              </c:numCache>
            </c:numRef>
          </c:xVal>
          <c:yVal>
            <c:numRef>
              <c:f>Sheet1!$C$2:$C$11</c:f>
              <c:numCache>
                <c:formatCode>General</c:formatCode>
                <c:ptCount val="10"/>
                <c:pt idx="0">
                  <c:v>1</c:v>
                </c:pt>
                <c:pt idx="1">
                  <c:v>1</c:v>
                </c:pt>
                <c:pt idx="2">
                  <c:v>3</c:v>
                </c:pt>
                <c:pt idx="3">
                  <c:v>3</c:v>
                </c:pt>
                <c:pt idx="4">
                  <c:v>4</c:v>
                </c:pt>
                <c:pt idx="5">
                  <c:v>5</c:v>
                </c:pt>
                <c:pt idx="6">
                  <c:v>6</c:v>
                </c:pt>
                <c:pt idx="7">
                  <c:v>3</c:v>
                </c:pt>
                <c:pt idx="8">
                  <c:v>5</c:v>
                </c:pt>
                <c:pt idx="9">
                  <c:v>4</c:v>
                </c:pt>
              </c:numCache>
            </c:numRef>
          </c:yVal>
          <c:smooth val="0"/>
          <c:extLst>
            <c:ext xmlns:c16="http://schemas.microsoft.com/office/drawing/2014/chart" uri="{C3380CC4-5D6E-409C-BE32-E72D297353CC}">
              <c16:uniqueId val="{00000000-4D29-44BA-87B6-A09D83C1C450}"/>
            </c:ext>
          </c:extLst>
        </c:ser>
        <c:dLbls>
          <c:showLegendKey val="0"/>
          <c:showVal val="0"/>
          <c:showCatName val="0"/>
          <c:showSerName val="0"/>
          <c:showPercent val="0"/>
          <c:showBubbleSize val="0"/>
        </c:dLbls>
        <c:axId val="1879197503"/>
        <c:axId val="1879200415"/>
      </c:scatterChart>
      <c:valAx>
        <c:axId val="1879197503"/>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mn-cs"/>
              </a:defRPr>
            </a:pPr>
            <a:endParaRPr lang="sr-Latn-RS"/>
          </a:p>
        </c:txPr>
        <c:crossAx val="1879200415"/>
        <c:crosses val="autoZero"/>
        <c:crossBetween val="midCat"/>
      </c:valAx>
      <c:valAx>
        <c:axId val="1879200415"/>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mn-cs"/>
              </a:defRPr>
            </a:pPr>
            <a:endParaRPr lang="sr-Latn-RS"/>
          </a:p>
        </c:txPr>
        <c:crossAx val="1879197503"/>
        <c:crosses val="autoZero"/>
        <c:crossBetween val="midCat"/>
      </c:valAx>
      <c:spPr>
        <a:noFill/>
        <a:ln>
          <a:noFill/>
        </a:ln>
        <a:effectLst/>
      </c:spPr>
    </c:plotArea>
    <c:plotVisOnly val="1"/>
    <c:dispBlanksAs val="gap"/>
    <c:showDLblsOverMax val="0"/>
  </c:chart>
  <c:spPr>
    <a:noFill/>
    <a:ln>
      <a:noFill/>
    </a:ln>
    <a:effectLst/>
  </c:spPr>
  <c:txPr>
    <a:bodyPr/>
    <a:lstStyle/>
    <a:p>
      <a:pPr>
        <a:defRPr/>
      </a:pPr>
      <a:endParaRPr lang="sr-Latn-R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7803088912049406E-2"/>
          <c:y val="5.0925831670030973E-2"/>
          <c:w val="0.9091968503937008"/>
          <c:h val="0.8416746864975212"/>
        </c:manualLayout>
      </c:layout>
      <c:scatterChart>
        <c:scatterStyle val="lineMarker"/>
        <c:varyColors val="0"/>
        <c:ser>
          <c:idx val="0"/>
          <c:order val="0"/>
          <c:tx>
            <c:strRef>
              <c:f>Sheet1!$C$1</c:f>
              <c:strCache>
                <c:ptCount val="1"/>
                <c:pt idx="0">
                  <c:v>Y</c:v>
                </c:pt>
              </c:strCache>
            </c:strRef>
          </c:tx>
          <c:spPr>
            <a:ln w="19050" cap="rnd">
              <a:noFill/>
              <a:round/>
            </a:ln>
            <a:effectLst/>
          </c:spPr>
          <c:marker>
            <c:symbol val="circle"/>
            <c:size val="5"/>
            <c:spPr>
              <a:solidFill>
                <a:schemeClr val="accent1"/>
              </a:solidFill>
              <a:ln w="9525">
                <a:solidFill>
                  <a:schemeClr val="accent1"/>
                </a:solidFill>
              </a:ln>
              <a:effectLst/>
            </c:spPr>
          </c:marker>
          <c:xVal>
            <c:numRef>
              <c:f>Sheet1!$B$2:$B$11</c:f>
              <c:numCache>
                <c:formatCode>General</c:formatCode>
                <c:ptCount val="10"/>
                <c:pt idx="0">
                  <c:v>2</c:v>
                </c:pt>
                <c:pt idx="1">
                  <c:v>4</c:v>
                </c:pt>
                <c:pt idx="2">
                  <c:v>0</c:v>
                </c:pt>
                <c:pt idx="3">
                  <c:v>5</c:v>
                </c:pt>
                <c:pt idx="4">
                  <c:v>2</c:v>
                </c:pt>
                <c:pt idx="5">
                  <c:v>1</c:v>
                </c:pt>
                <c:pt idx="6">
                  <c:v>1</c:v>
                </c:pt>
                <c:pt idx="7">
                  <c:v>6</c:v>
                </c:pt>
                <c:pt idx="8">
                  <c:v>4</c:v>
                </c:pt>
                <c:pt idx="9">
                  <c:v>3</c:v>
                </c:pt>
              </c:numCache>
            </c:numRef>
          </c:xVal>
          <c:yVal>
            <c:numRef>
              <c:f>Sheet1!$C$2:$C$11</c:f>
              <c:numCache>
                <c:formatCode>General</c:formatCode>
                <c:ptCount val="10"/>
                <c:pt idx="0">
                  <c:v>1</c:v>
                </c:pt>
                <c:pt idx="1">
                  <c:v>1</c:v>
                </c:pt>
                <c:pt idx="2">
                  <c:v>3</c:v>
                </c:pt>
                <c:pt idx="3">
                  <c:v>3</c:v>
                </c:pt>
                <c:pt idx="4">
                  <c:v>4</c:v>
                </c:pt>
                <c:pt idx="5">
                  <c:v>5</c:v>
                </c:pt>
                <c:pt idx="6">
                  <c:v>6</c:v>
                </c:pt>
                <c:pt idx="7">
                  <c:v>3</c:v>
                </c:pt>
                <c:pt idx="8">
                  <c:v>5</c:v>
                </c:pt>
                <c:pt idx="9">
                  <c:v>4</c:v>
                </c:pt>
              </c:numCache>
            </c:numRef>
          </c:yVal>
          <c:smooth val="0"/>
          <c:extLst>
            <c:ext xmlns:c16="http://schemas.microsoft.com/office/drawing/2014/chart" uri="{C3380CC4-5D6E-409C-BE32-E72D297353CC}">
              <c16:uniqueId val="{00000000-8B07-4F42-A663-82CCCE5F6C05}"/>
            </c:ext>
          </c:extLst>
        </c:ser>
        <c:dLbls>
          <c:showLegendKey val="0"/>
          <c:showVal val="0"/>
          <c:showCatName val="0"/>
          <c:showSerName val="0"/>
          <c:showPercent val="0"/>
          <c:showBubbleSize val="0"/>
        </c:dLbls>
        <c:axId val="1879197503"/>
        <c:axId val="1879200415"/>
      </c:scatterChart>
      <c:valAx>
        <c:axId val="1879197503"/>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mn-cs"/>
              </a:defRPr>
            </a:pPr>
            <a:endParaRPr lang="sr-Latn-RS"/>
          </a:p>
        </c:txPr>
        <c:crossAx val="1879200415"/>
        <c:crosses val="autoZero"/>
        <c:crossBetween val="midCat"/>
      </c:valAx>
      <c:valAx>
        <c:axId val="1879200415"/>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mn-cs"/>
              </a:defRPr>
            </a:pPr>
            <a:endParaRPr lang="sr-Latn-RS"/>
          </a:p>
        </c:txPr>
        <c:crossAx val="1879197503"/>
        <c:crosses val="autoZero"/>
        <c:crossBetween val="midCat"/>
      </c:valAx>
      <c:spPr>
        <a:noFill/>
        <a:ln>
          <a:noFill/>
        </a:ln>
        <a:effectLst/>
      </c:spPr>
    </c:plotArea>
    <c:plotVisOnly val="1"/>
    <c:dispBlanksAs val="gap"/>
    <c:showDLblsOverMax val="0"/>
  </c:chart>
  <c:spPr>
    <a:noFill/>
    <a:ln>
      <a:noFill/>
    </a:ln>
    <a:effectLst/>
  </c:spPr>
  <c:txPr>
    <a:bodyPr/>
    <a:lstStyle/>
    <a:p>
      <a:pPr>
        <a:defRPr/>
      </a:pPr>
      <a:endParaRPr lang="sr-Latn-RS"/>
    </a:p>
  </c:txPr>
  <c:externalData r:id="rId3">
    <c:autoUpdate val="0"/>
  </c:externalData>
  <c:userShapes r:id="rId4"/>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7803088912049406E-2"/>
          <c:y val="5.0925831670030973E-2"/>
          <c:w val="0.9091968503937008"/>
          <c:h val="0.8416746864975212"/>
        </c:manualLayout>
      </c:layout>
      <c:scatterChart>
        <c:scatterStyle val="lineMarker"/>
        <c:varyColors val="0"/>
        <c:ser>
          <c:idx val="0"/>
          <c:order val="0"/>
          <c:tx>
            <c:strRef>
              <c:f>Sheet1!$C$1</c:f>
              <c:strCache>
                <c:ptCount val="1"/>
                <c:pt idx="0">
                  <c:v>Y</c:v>
                </c:pt>
              </c:strCache>
            </c:strRef>
          </c:tx>
          <c:spPr>
            <a:ln w="19050" cap="rnd">
              <a:noFill/>
              <a:round/>
            </a:ln>
            <a:effectLst/>
          </c:spPr>
          <c:marker>
            <c:symbol val="circle"/>
            <c:size val="5"/>
            <c:spPr>
              <a:solidFill>
                <a:schemeClr val="accent1"/>
              </a:solidFill>
              <a:ln w="9525">
                <a:solidFill>
                  <a:schemeClr val="accent1"/>
                </a:solidFill>
              </a:ln>
              <a:effectLst/>
            </c:spPr>
          </c:marker>
          <c:xVal>
            <c:numRef>
              <c:f>Sheet1!$B$2:$B$11</c:f>
              <c:numCache>
                <c:formatCode>General</c:formatCode>
                <c:ptCount val="10"/>
                <c:pt idx="0">
                  <c:v>2</c:v>
                </c:pt>
                <c:pt idx="1">
                  <c:v>4</c:v>
                </c:pt>
                <c:pt idx="2">
                  <c:v>0</c:v>
                </c:pt>
                <c:pt idx="3">
                  <c:v>5</c:v>
                </c:pt>
                <c:pt idx="4">
                  <c:v>2</c:v>
                </c:pt>
                <c:pt idx="5">
                  <c:v>1</c:v>
                </c:pt>
                <c:pt idx="6">
                  <c:v>1</c:v>
                </c:pt>
                <c:pt idx="7">
                  <c:v>6</c:v>
                </c:pt>
                <c:pt idx="8">
                  <c:v>4</c:v>
                </c:pt>
                <c:pt idx="9">
                  <c:v>3</c:v>
                </c:pt>
              </c:numCache>
            </c:numRef>
          </c:xVal>
          <c:yVal>
            <c:numRef>
              <c:f>Sheet1!$C$2:$C$11</c:f>
              <c:numCache>
                <c:formatCode>General</c:formatCode>
                <c:ptCount val="10"/>
                <c:pt idx="0">
                  <c:v>1</c:v>
                </c:pt>
                <c:pt idx="1">
                  <c:v>1</c:v>
                </c:pt>
                <c:pt idx="2">
                  <c:v>3</c:v>
                </c:pt>
                <c:pt idx="3">
                  <c:v>3</c:v>
                </c:pt>
                <c:pt idx="4">
                  <c:v>4</c:v>
                </c:pt>
                <c:pt idx="5">
                  <c:v>5</c:v>
                </c:pt>
                <c:pt idx="6">
                  <c:v>6</c:v>
                </c:pt>
                <c:pt idx="7">
                  <c:v>3</c:v>
                </c:pt>
                <c:pt idx="8">
                  <c:v>5</c:v>
                </c:pt>
                <c:pt idx="9">
                  <c:v>4</c:v>
                </c:pt>
              </c:numCache>
            </c:numRef>
          </c:yVal>
          <c:smooth val="0"/>
          <c:extLst>
            <c:ext xmlns:c16="http://schemas.microsoft.com/office/drawing/2014/chart" uri="{C3380CC4-5D6E-409C-BE32-E72D297353CC}">
              <c16:uniqueId val="{00000000-8B07-4F42-A663-82CCCE5F6C05}"/>
            </c:ext>
          </c:extLst>
        </c:ser>
        <c:dLbls>
          <c:showLegendKey val="0"/>
          <c:showVal val="0"/>
          <c:showCatName val="0"/>
          <c:showSerName val="0"/>
          <c:showPercent val="0"/>
          <c:showBubbleSize val="0"/>
        </c:dLbls>
        <c:axId val="1879197503"/>
        <c:axId val="1879200415"/>
      </c:scatterChart>
      <c:valAx>
        <c:axId val="1879197503"/>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mn-cs"/>
              </a:defRPr>
            </a:pPr>
            <a:endParaRPr lang="sr-Latn-RS"/>
          </a:p>
        </c:txPr>
        <c:crossAx val="1879200415"/>
        <c:crosses val="autoZero"/>
        <c:crossBetween val="midCat"/>
      </c:valAx>
      <c:valAx>
        <c:axId val="1879200415"/>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mn-cs"/>
              </a:defRPr>
            </a:pPr>
            <a:endParaRPr lang="sr-Latn-RS"/>
          </a:p>
        </c:txPr>
        <c:crossAx val="1879197503"/>
        <c:crosses val="autoZero"/>
        <c:crossBetween val="midCat"/>
      </c:valAx>
      <c:spPr>
        <a:noFill/>
        <a:ln>
          <a:noFill/>
        </a:ln>
        <a:effectLst/>
      </c:spPr>
    </c:plotArea>
    <c:plotVisOnly val="1"/>
    <c:dispBlanksAs val="gap"/>
    <c:showDLblsOverMax val="0"/>
  </c:chart>
  <c:spPr>
    <a:noFill/>
    <a:ln>
      <a:noFill/>
    </a:ln>
    <a:effectLst/>
  </c:spPr>
  <c:txPr>
    <a:bodyPr/>
    <a:lstStyle/>
    <a:p>
      <a:pPr>
        <a:defRPr/>
      </a:pPr>
      <a:endParaRPr lang="sr-Latn-R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7803088912049406E-2"/>
          <c:y val="5.0925831670030973E-2"/>
          <c:w val="0.9091968503937008"/>
          <c:h val="0.8416746864975212"/>
        </c:manualLayout>
      </c:layout>
      <c:scatterChart>
        <c:scatterStyle val="lineMarker"/>
        <c:varyColors val="0"/>
        <c:ser>
          <c:idx val="0"/>
          <c:order val="0"/>
          <c:tx>
            <c:strRef>
              <c:f>Sheet1!$C$1</c:f>
              <c:strCache>
                <c:ptCount val="1"/>
                <c:pt idx="0">
                  <c:v>Y</c:v>
                </c:pt>
              </c:strCache>
            </c:strRef>
          </c:tx>
          <c:spPr>
            <a:ln w="19050" cap="rnd">
              <a:noFill/>
              <a:round/>
            </a:ln>
            <a:effectLst/>
          </c:spPr>
          <c:marker>
            <c:symbol val="circle"/>
            <c:size val="5"/>
            <c:spPr>
              <a:solidFill>
                <a:schemeClr val="accent1"/>
              </a:solidFill>
              <a:ln w="9525">
                <a:solidFill>
                  <a:schemeClr val="accent1"/>
                </a:solidFill>
              </a:ln>
              <a:effectLst/>
            </c:spPr>
          </c:marker>
          <c:xVal>
            <c:numRef>
              <c:f>Sheet1!$B$2:$B$11</c:f>
              <c:numCache>
                <c:formatCode>General</c:formatCode>
                <c:ptCount val="10"/>
                <c:pt idx="0">
                  <c:v>2</c:v>
                </c:pt>
                <c:pt idx="1">
                  <c:v>4</c:v>
                </c:pt>
                <c:pt idx="2">
                  <c:v>0</c:v>
                </c:pt>
                <c:pt idx="3">
                  <c:v>5</c:v>
                </c:pt>
                <c:pt idx="4">
                  <c:v>2</c:v>
                </c:pt>
                <c:pt idx="5">
                  <c:v>1</c:v>
                </c:pt>
                <c:pt idx="6">
                  <c:v>1</c:v>
                </c:pt>
                <c:pt idx="7">
                  <c:v>6</c:v>
                </c:pt>
                <c:pt idx="8">
                  <c:v>4</c:v>
                </c:pt>
                <c:pt idx="9">
                  <c:v>3</c:v>
                </c:pt>
              </c:numCache>
            </c:numRef>
          </c:xVal>
          <c:yVal>
            <c:numRef>
              <c:f>Sheet1!$C$2:$C$11</c:f>
              <c:numCache>
                <c:formatCode>General</c:formatCode>
                <c:ptCount val="10"/>
                <c:pt idx="0">
                  <c:v>1</c:v>
                </c:pt>
                <c:pt idx="1">
                  <c:v>1</c:v>
                </c:pt>
                <c:pt idx="2">
                  <c:v>3</c:v>
                </c:pt>
                <c:pt idx="3">
                  <c:v>3</c:v>
                </c:pt>
                <c:pt idx="4">
                  <c:v>4</c:v>
                </c:pt>
                <c:pt idx="5">
                  <c:v>5</c:v>
                </c:pt>
                <c:pt idx="6">
                  <c:v>6</c:v>
                </c:pt>
                <c:pt idx="7">
                  <c:v>3</c:v>
                </c:pt>
                <c:pt idx="8">
                  <c:v>5</c:v>
                </c:pt>
                <c:pt idx="9">
                  <c:v>4</c:v>
                </c:pt>
              </c:numCache>
            </c:numRef>
          </c:yVal>
          <c:smooth val="0"/>
          <c:extLst>
            <c:ext xmlns:c16="http://schemas.microsoft.com/office/drawing/2014/chart" uri="{C3380CC4-5D6E-409C-BE32-E72D297353CC}">
              <c16:uniqueId val="{00000000-2D75-4645-BFD7-0D42BD10EF49}"/>
            </c:ext>
          </c:extLst>
        </c:ser>
        <c:dLbls>
          <c:showLegendKey val="0"/>
          <c:showVal val="0"/>
          <c:showCatName val="0"/>
          <c:showSerName val="0"/>
          <c:showPercent val="0"/>
          <c:showBubbleSize val="0"/>
        </c:dLbls>
        <c:axId val="1879197503"/>
        <c:axId val="1879200415"/>
      </c:scatterChart>
      <c:valAx>
        <c:axId val="1879197503"/>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mn-cs"/>
              </a:defRPr>
            </a:pPr>
            <a:endParaRPr lang="sr-Latn-RS"/>
          </a:p>
        </c:txPr>
        <c:crossAx val="1879200415"/>
        <c:crosses val="autoZero"/>
        <c:crossBetween val="midCat"/>
      </c:valAx>
      <c:valAx>
        <c:axId val="1879200415"/>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mn-cs"/>
              </a:defRPr>
            </a:pPr>
            <a:endParaRPr lang="sr-Latn-RS"/>
          </a:p>
        </c:txPr>
        <c:crossAx val="1879197503"/>
        <c:crosses val="autoZero"/>
        <c:crossBetween val="midCat"/>
      </c:valAx>
      <c:spPr>
        <a:noFill/>
        <a:ln>
          <a:noFill/>
        </a:ln>
        <a:effectLst/>
      </c:spPr>
    </c:plotArea>
    <c:plotVisOnly val="1"/>
    <c:dispBlanksAs val="gap"/>
    <c:showDLblsOverMax val="0"/>
  </c:chart>
  <c:spPr>
    <a:noFill/>
    <a:ln>
      <a:noFill/>
    </a:ln>
    <a:effectLst/>
  </c:spPr>
  <c:txPr>
    <a:bodyPr/>
    <a:lstStyle/>
    <a:p>
      <a:pPr>
        <a:defRPr/>
      </a:pPr>
      <a:endParaRPr lang="sr-Latn-RS"/>
    </a:p>
  </c:txPr>
  <c:externalData r:id="rId3">
    <c:autoUpdate val="0"/>
  </c:externalData>
  <c:userShapes r:id="rId4"/>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1625669711265412E-2"/>
          <c:y val="5.3236292375184867E-2"/>
          <c:w val="0.92602947172229022"/>
          <c:h val="0.91434106542668669"/>
        </c:manualLayout>
      </c:layout>
      <c:scatterChart>
        <c:scatterStyle val="lineMarker"/>
        <c:varyColors val="0"/>
        <c:ser>
          <c:idx val="0"/>
          <c:order val="0"/>
          <c:tx>
            <c:strRef>
              <c:f>HC!$N$1</c:f>
              <c:strCache>
                <c:ptCount val="1"/>
                <c:pt idx="0">
                  <c:v>Y</c:v>
                </c:pt>
              </c:strCache>
            </c:strRef>
          </c:tx>
          <c:spPr>
            <a:ln w="19050" cap="rnd">
              <a:noFill/>
              <a:round/>
            </a:ln>
            <a:effectLst/>
          </c:spPr>
          <c:marker>
            <c:symbol val="circle"/>
            <c:size val="5"/>
            <c:spPr>
              <a:solidFill>
                <a:schemeClr val="accent1"/>
              </a:solidFill>
              <a:ln w="9525">
                <a:solidFill>
                  <a:schemeClr val="accent1"/>
                </a:solidFill>
              </a:ln>
              <a:effectLst/>
            </c:spPr>
          </c:marker>
          <c:xVal>
            <c:numRef>
              <c:f>HC!$M$2:$M$8</c:f>
              <c:numCache>
                <c:formatCode>General</c:formatCode>
                <c:ptCount val="7"/>
                <c:pt idx="0">
                  <c:v>1</c:v>
                </c:pt>
                <c:pt idx="1">
                  <c:v>1</c:v>
                </c:pt>
                <c:pt idx="2">
                  <c:v>2</c:v>
                </c:pt>
                <c:pt idx="3">
                  <c:v>3</c:v>
                </c:pt>
                <c:pt idx="4">
                  <c:v>4</c:v>
                </c:pt>
                <c:pt idx="5">
                  <c:v>4</c:v>
                </c:pt>
                <c:pt idx="6">
                  <c:v>7</c:v>
                </c:pt>
              </c:numCache>
            </c:numRef>
          </c:xVal>
          <c:yVal>
            <c:numRef>
              <c:f>HC!$N$2:$N$8</c:f>
              <c:numCache>
                <c:formatCode>General</c:formatCode>
                <c:ptCount val="7"/>
                <c:pt idx="0">
                  <c:v>2</c:v>
                </c:pt>
                <c:pt idx="1">
                  <c:v>3</c:v>
                </c:pt>
                <c:pt idx="2">
                  <c:v>3</c:v>
                </c:pt>
                <c:pt idx="3">
                  <c:v>4</c:v>
                </c:pt>
                <c:pt idx="4">
                  <c:v>3</c:v>
                </c:pt>
                <c:pt idx="5">
                  <c:v>4</c:v>
                </c:pt>
                <c:pt idx="6">
                  <c:v>7</c:v>
                </c:pt>
              </c:numCache>
            </c:numRef>
          </c:yVal>
          <c:smooth val="0"/>
          <c:extLst>
            <c:ext xmlns:c16="http://schemas.microsoft.com/office/drawing/2014/chart" uri="{C3380CC4-5D6E-409C-BE32-E72D297353CC}">
              <c16:uniqueId val="{00000000-CD1E-42C5-858F-CC350DCA2C0A}"/>
            </c:ext>
          </c:extLst>
        </c:ser>
        <c:dLbls>
          <c:showLegendKey val="0"/>
          <c:showVal val="0"/>
          <c:showCatName val="0"/>
          <c:showSerName val="0"/>
          <c:showPercent val="0"/>
          <c:showBubbleSize val="0"/>
        </c:dLbls>
        <c:axId val="1845460655"/>
        <c:axId val="1845458991"/>
      </c:scatterChart>
      <c:valAx>
        <c:axId val="1845460655"/>
        <c:scaling>
          <c:orientation val="minMax"/>
        </c:scaling>
        <c:delete val="1"/>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1845458991"/>
        <c:crosses val="autoZero"/>
        <c:crossBetween val="midCat"/>
      </c:valAx>
      <c:valAx>
        <c:axId val="1845458991"/>
        <c:scaling>
          <c:orientation val="minMax"/>
        </c:scaling>
        <c:delete val="1"/>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1845460655"/>
        <c:crosses val="autoZero"/>
        <c:crossBetween val="midCat"/>
      </c:valAx>
      <c:spPr>
        <a:noFill/>
        <a:ln>
          <a:noFill/>
        </a:ln>
        <a:effectLst/>
      </c:spPr>
    </c:plotArea>
    <c:plotVisOnly val="1"/>
    <c:dispBlanksAs val="gap"/>
    <c:showDLblsOverMax val="0"/>
  </c:chart>
  <c:spPr>
    <a:noFill/>
    <a:ln>
      <a:noFill/>
    </a:ln>
    <a:effectLst/>
  </c:spPr>
  <c:txPr>
    <a:bodyPr/>
    <a:lstStyle/>
    <a:p>
      <a:pPr>
        <a:defRPr/>
      </a:pPr>
      <a:endParaRPr lang="sr-Latn-R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0.06122</cdr:x>
      <cdr:y>0.4822</cdr:y>
    </cdr:from>
    <cdr:to>
      <cdr:x>0.10638</cdr:x>
      <cdr:y>0.56838</cdr:y>
    </cdr:to>
    <cdr:sp macro="" textlink="">
      <cdr:nvSpPr>
        <cdr:cNvPr id="2" name="TextBox 1"/>
        <cdr:cNvSpPr txBox="1"/>
      </cdr:nvSpPr>
      <cdr:spPr>
        <a:xfrm xmlns:a="http://schemas.openxmlformats.org/drawingml/2006/main">
          <a:off x="309912" y="1585233"/>
          <a:ext cx="228592" cy="283311"/>
        </a:xfrm>
        <a:prstGeom xmlns:a="http://schemas.openxmlformats.org/drawingml/2006/main" prst="rect">
          <a:avLst/>
        </a:prstGeom>
      </cdr:spPr>
      <cdr:txBody>
        <a:bodyPr xmlns:a="http://schemas.openxmlformats.org/drawingml/2006/main" wrap="square" rtlCol="0"/>
        <a:lstStyle xmlns:a="http://schemas.openxmlformats.org/drawingml/2006/main">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r>
            <a:rPr lang="hr-HR" sz="2000" b="1" dirty="0" smtClean="0"/>
            <a:t>C</a:t>
          </a:r>
          <a:endParaRPr lang="en-US" sz="2000" b="1" dirty="0"/>
        </a:p>
      </cdr:txBody>
    </cdr:sp>
  </cdr:relSizeAnchor>
</c:userShapes>
</file>

<file path=ppt/drawings/drawing2.xml><?xml version="1.0" encoding="utf-8"?>
<c:userShapes xmlns:c="http://schemas.openxmlformats.org/drawingml/2006/chart">
  <cdr:relSizeAnchor xmlns:cdr="http://schemas.openxmlformats.org/drawingml/2006/chartDrawing">
    <cdr:from>
      <cdr:x>0.81594</cdr:x>
      <cdr:y>0.5459</cdr:y>
    </cdr:from>
    <cdr:to>
      <cdr:x>0.90704</cdr:x>
      <cdr:y>0.63893</cdr:y>
    </cdr:to>
    <cdr:sp macro="" textlink="">
      <cdr:nvSpPr>
        <cdr:cNvPr id="3" name="TextBox 2"/>
        <cdr:cNvSpPr txBox="1"/>
      </cdr:nvSpPr>
      <cdr:spPr>
        <a:xfrm xmlns:a="http://schemas.openxmlformats.org/drawingml/2006/main">
          <a:off x="4192355" y="2171885"/>
          <a:ext cx="468086" cy="370114"/>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hr-HR" sz="2400" dirty="0" smtClean="0"/>
            <a:t>H</a:t>
          </a:r>
          <a:endParaRPr lang="en-US" sz="1100" dirty="0"/>
        </a:p>
      </cdr:txBody>
    </cdr:sp>
  </cdr:relSizeAnchor>
  <cdr:relSizeAnchor xmlns:cdr="http://schemas.openxmlformats.org/drawingml/2006/chartDrawing">
    <cdr:from>
      <cdr:x>0.60699</cdr:x>
      <cdr:y>0.19904</cdr:y>
    </cdr:from>
    <cdr:to>
      <cdr:x>0.65148</cdr:x>
      <cdr:y>0.27025</cdr:y>
    </cdr:to>
    <cdr:sp macro="" textlink="">
      <cdr:nvSpPr>
        <cdr:cNvPr id="6" name="TextBox 5"/>
        <cdr:cNvSpPr txBox="1"/>
      </cdr:nvSpPr>
      <cdr:spPr>
        <a:xfrm xmlns:a="http://schemas.openxmlformats.org/drawingml/2006/main">
          <a:off x="3118741" y="791888"/>
          <a:ext cx="228600" cy="283314"/>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hr-HR" sz="2000" b="1" dirty="0" smtClean="0"/>
            <a:t>I</a:t>
          </a:r>
          <a:endParaRPr lang="en-US" sz="2000" b="1" dirty="0"/>
        </a:p>
      </cdr:txBody>
    </cdr:sp>
  </cdr:relSizeAnchor>
</c:userShapes>
</file>

<file path=ppt/drawings/drawing3.xml><?xml version="1.0" encoding="utf-8"?>
<c:userShapes xmlns:c="http://schemas.openxmlformats.org/drawingml/2006/chart">
  <cdr:relSizeAnchor xmlns:cdr="http://schemas.openxmlformats.org/drawingml/2006/chartDrawing">
    <cdr:from>
      <cdr:x>0.81594</cdr:x>
      <cdr:y>0.5459</cdr:y>
    </cdr:from>
    <cdr:to>
      <cdr:x>0.90704</cdr:x>
      <cdr:y>0.63893</cdr:y>
    </cdr:to>
    <cdr:sp macro="" textlink="">
      <cdr:nvSpPr>
        <cdr:cNvPr id="3" name="TextBox 2"/>
        <cdr:cNvSpPr txBox="1"/>
      </cdr:nvSpPr>
      <cdr:spPr>
        <a:xfrm xmlns:a="http://schemas.openxmlformats.org/drawingml/2006/main">
          <a:off x="4192355" y="2171885"/>
          <a:ext cx="468086" cy="370114"/>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hr-HR" sz="2400" dirty="0" smtClean="0"/>
            <a:t>H</a:t>
          </a:r>
          <a:endParaRPr lang="en-US" sz="1100" dirty="0"/>
        </a:p>
      </cdr:txBody>
    </cdr:sp>
  </cdr:relSizeAnchor>
  <cdr:relSizeAnchor xmlns:cdr="http://schemas.openxmlformats.org/drawingml/2006/chartDrawing">
    <cdr:from>
      <cdr:x>0.60699</cdr:x>
      <cdr:y>0.19904</cdr:y>
    </cdr:from>
    <cdr:to>
      <cdr:x>0.65148</cdr:x>
      <cdr:y>0.27025</cdr:y>
    </cdr:to>
    <cdr:sp macro="" textlink="">
      <cdr:nvSpPr>
        <cdr:cNvPr id="6" name="TextBox 5"/>
        <cdr:cNvSpPr txBox="1"/>
      </cdr:nvSpPr>
      <cdr:spPr>
        <a:xfrm xmlns:a="http://schemas.openxmlformats.org/drawingml/2006/main">
          <a:off x="3118741" y="791888"/>
          <a:ext cx="228600" cy="283314"/>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hr-HR" sz="2000" b="1" dirty="0" smtClean="0"/>
            <a:t>I</a:t>
          </a:r>
          <a:endParaRPr lang="en-US" sz="2000" b="1" dirty="0"/>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zervirano mjesto zaglavlj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hr-HR"/>
          </a:p>
        </p:txBody>
      </p:sp>
      <p:sp>
        <p:nvSpPr>
          <p:cNvPr id="3" name="Rezervirano mjesto datum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066BBB-4A2A-497B-8D6E-78F28B3C4025}" type="datetimeFigureOut">
              <a:rPr lang="hr-HR" smtClean="0"/>
              <a:t>21.2.2024.</a:t>
            </a:fld>
            <a:endParaRPr lang="hr-HR"/>
          </a:p>
        </p:txBody>
      </p:sp>
      <p:sp>
        <p:nvSpPr>
          <p:cNvPr id="4" name="Rezervirano mjesto slike slajd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hr-HR"/>
          </a:p>
        </p:txBody>
      </p:sp>
      <p:sp>
        <p:nvSpPr>
          <p:cNvPr id="5" name="Rezervirano mjesto bilježaka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hr-HR" smtClean="0"/>
              <a:t>Uredite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6" name="Rezervirano mjesto podnožj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hr-HR"/>
          </a:p>
        </p:txBody>
      </p:sp>
      <p:sp>
        <p:nvSpPr>
          <p:cNvPr id="7" name="Rezervirano mjesto broja slajd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E1F7B0-4ED8-4155-8F88-4515C773BDA4}" type="slidenum">
              <a:rPr lang="hr-HR" smtClean="0"/>
              <a:t>‹#›</a:t>
            </a:fld>
            <a:endParaRPr lang="hr-HR"/>
          </a:p>
        </p:txBody>
      </p:sp>
    </p:spTree>
    <p:extLst>
      <p:ext uri="{BB962C8B-B14F-4D97-AF65-F5344CB8AC3E}">
        <p14:creationId xmlns:p14="http://schemas.microsoft.com/office/powerpoint/2010/main" val="26460862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sz="1200" kern="1200" dirty="0" smtClean="0">
                <a:solidFill>
                  <a:schemeClr val="tx1"/>
                </a:solidFill>
                <a:effectLst/>
                <a:latin typeface="+mn-lt"/>
                <a:ea typeface="+mn-ea"/>
                <a:cs typeface="+mn-cs"/>
              </a:rPr>
              <a:t>Good </a:t>
            </a:r>
            <a:r>
              <a:rPr lang="hr-HR" sz="1200" kern="1200" dirty="0" err="1" smtClean="0">
                <a:solidFill>
                  <a:schemeClr val="tx1"/>
                </a:solidFill>
                <a:effectLst/>
                <a:latin typeface="+mn-lt"/>
                <a:ea typeface="+mn-ea"/>
                <a:cs typeface="+mn-cs"/>
              </a:rPr>
              <a:t>afternoon</a:t>
            </a:r>
            <a:r>
              <a:rPr lang="hr-HR" sz="1200" kern="1200" dirty="0" smtClean="0">
                <a:solidFill>
                  <a:schemeClr val="tx1"/>
                </a:solidFill>
                <a:effectLst/>
                <a:latin typeface="+mn-lt"/>
                <a:ea typeface="+mn-ea"/>
                <a:cs typeface="+mn-cs"/>
              </a:rPr>
              <a:t> and </a:t>
            </a:r>
            <a:r>
              <a:rPr lang="hr-HR" sz="1200" kern="1200" dirty="0" err="1" smtClean="0">
                <a:solidFill>
                  <a:schemeClr val="tx1"/>
                </a:solidFill>
                <a:effectLst/>
                <a:latin typeface="+mn-lt"/>
                <a:ea typeface="+mn-ea"/>
                <a:cs typeface="+mn-cs"/>
              </a:rPr>
              <a:t>welcome</a:t>
            </a:r>
            <a:r>
              <a:rPr lang="hr-HR" sz="1200" kern="1200" dirty="0" smtClean="0">
                <a:solidFill>
                  <a:schemeClr val="tx1"/>
                </a:solidFill>
                <a:effectLst/>
                <a:latin typeface="+mn-lt"/>
                <a:ea typeface="+mn-ea"/>
                <a:cs typeface="+mn-cs"/>
              </a:rPr>
              <a:t> to </a:t>
            </a:r>
            <a:r>
              <a:rPr lang="hr-HR" sz="1200" kern="1200" dirty="0" err="1" smtClean="0">
                <a:solidFill>
                  <a:schemeClr val="tx1"/>
                </a:solidFill>
                <a:effectLst/>
                <a:latin typeface="+mn-lt"/>
                <a:ea typeface="+mn-ea"/>
                <a:cs typeface="+mn-cs"/>
              </a:rPr>
              <a:t>the</a:t>
            </a:r>
            <a:r>
              <a:rPr lang="hr-HR" sz="1200" kern="1200" dirty="0" smtClean="0">
                <a:solidFill>
                  <a:schemeClr val="tx1"/>
                </a:solidFill>
                <a:effectLst/>
                <a:latin typeface="+mn-lt"/>
                <a:ea typeface="+mn-ea"/>
                <a:cs typeface="+mn-cs"/>
              </a:rPr>
              <a:t> Machine </a:t>
            </a:r>
            <a:r>
              <a:rPr lang="hr-HR" sz="1200" kern="1200" dirty="0" err="1" smtClean="0">
                <a:solidFill>
                  <a:schemeClr val="tx1"/>
                </a:solidFill>
                <a:effectLst/>
                <a:latin typeface="+mn-lt"/>
                <a:ea typeface="+mn-ea"/>
                <a:cs typeface="+mn-cs"/>
              </a:rPr>
              <a:t>Learning</a:t>
            </a:r>
            <a:r>
              <a:rPr lang="hr-HR" sz="1200" kern="1200" dirty="0" smtClean="0">
                <a:solidFill>
                  <a:schemeClr val="tx1"/>
                </a:solidFill>
                <a:effectLst/>
                <a:latin typeface="+mn-lt"/>
                <a:ea typeface="+mn-ea"/>
                <a:cs typeface="+mn-cs"/>
              </a:rPr>
              <a:t> course. </a:t>
            </a:r>
            <a:r>
              <a:rPr lang="hr-HR" sz="1200" kern="1200" dirty="0" err="1" smtClean="0">
                <a:solidFill>
                  <a:schemeClr val="tx1"/>
                </a:solidFill>
                <a:effectLst/>
                <a:latin typeface="+mn-lt"/>
                <a:ea typeface="+mn-ea"/>
                <a:cs typeface="+mn-cs"/>
              </a:rPr>
              <a:t>This</a:t>
            </a:r>
            <a:r>
              <a:rPr lang="hr-HR" sz="1200" kern="1200" dirty="0" smtClean="0">
                <a:solidFill>
                  <a:schemeClr val="tx1"/>
                </a:solidFill>
                <a:effectLst/>
                <a:latin typeface="+mn-lt"/>
                <a:ea typeface="+mn-ea"/>
                <a:cs typeface="+mn-cs"/>
              </a:rPr>
              <a:t> course </a:t>
            </a:r>
            <a:r>
              <a:rPr lang="hr-HR" sz="1200" kern="1200" dirty="0" err="1" smtClean="0">
                <a:solidFill>
                  <a:schemeClr val="tx1"/>
                </a:solidFill>
                <a:effectLst/>
                <a:latin typeface="+mn-lt"/>
                <a:ea typeface="+mn-ea"/>
                <a:cs typeface="+mn-cs"/>
              </a:rPr>
              <a:t>was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developed</a:t>
            </a:r>
            <a:r>
              <a:rPr lang="hr-HR" sz="1200" kern="1200" dirty="0" smtClean="0">
                <a:solidFill>
                  <a:schemeClr val="tx1"/>
                </a:solidFill>
                <a:effectLst/>
                <a:latin typeface="+mn-lt"/>
                <a:ea typeface="+mn-ea"/>
                <a:cs typeface="+mn-cs"/>
              </a:rPr>
              <a:t> as a </a:t>
            </a:r>
            <a:r>
              <a:rPr lang="hr-HR" sz="1200" kern="1200" dirty="0" err="1" smtClean="0">
                <a:solidFill>
                  <a:schemeClr val="tx1"/>
                </a:solidFill>
                <a:effectLst/>
                <a:latin typeface="+mn-lt"/>
                <a:ea typeface="+mn-ea"/>
                <a:cs typeface="+mn-cs"/>
              </a:rPr>
              <a:t>result</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of</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the</a:t>
            </a:r>
            <a:r>
              <a:rPr lang="hr-HR" sz="1200" kern="1200" dirty="0" smtClean="0">
                <a:solidFill>
                  <a:schemeClr val="tx1"/>
                </a:solidFill>
                <a:effectLst/>
                <a:latin typeface="+mn-lt"/>
                <a:ea typeface="+mn-ea"/>
                <a:cs typeface="+mn-cs"/>
              </a:rPr>
              <a:t> Erasmus+ </a:t>
            </a:r>
            <a:r>
              <a:rPr lang="hr-HR" sz="1200" kern="1200" dirty="0" err="1" smtClean="0">
                <a:solidFill>
                  <a:schemeClr val="tx1"/>
                </a:solidFill>
                <a:effectLst/>
                <a:latin typeface="+mn-lt"/>
                <a:ea typeface="+mn-ea"/>
                <a:cs typeface="+mn-cs"/>
              </a:rPr>
              <a:t>project</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CodeIn</a:t>
            </a:r>
            <a:r>
              <a:rPr lang="hr-HR" sz="1200" kern="1200" dirty="0" smtClean="0">
                <a:solidFill>
                  <a:schemeClr val="tx1"/>
                </a:solidFill>
                <a:effectLst/>
                <a:latin typeface="+mn-lt"/>
                <a:ea typeface="+mn-ea"/>
                <a:cs typeface="+mn-cs"/>
              </a:rPr>
              <a:t>. All </a:t>
            </a:r>
            <a:r>
              <a:rPr lang="hr-HR" sz="1200" kern="1200" dirty="0" err="1" smtClean="0">
                <a:solidFill>
                  <a:schemeClr val="tx1"/>
                </a:solidFill>
                <a:effectLst/>
                <a:latin typeface="+mn-lt"/>
                <a:ea typeface="+mn-ea"/>
                <a:cs typeface="+mn-cs"/>
              </a:rPr>
              <a:t>you</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need</a:t>
            </a:r>
            <a:r>
              <a:rPr lang="hr-HR" sz="1200" kern="1200" dirty="0" smtClean="0">
                <a:solidFill>
                  <a:schemeClr val="tx1"/>
                </a:solidFill>
                <a:effectLst/>
                <a:latin typeface="+mn-lt"/>
                <a:ea typeface="+mn-ea"/>
                <a:cs typeface="+mn-cs"/>
              </a:rPr>
              <a:t> to </a:t>
            </a:r>
            <a:r>
              <a:rPr lang="hr-HR" sz="1200" kern="1200" dirty="0" err="1" smtClean="0">
                <a:solidFill>
                  <a:schemeClr val="tx1"/>
                </a:solidFill>
                <a:effectLst/>
                <a:latin typeface="+mn-lt"/>
                <a:ea typeface="+mn-ea"/>
                <a:cs typeface="+mn-cs"/>
              </a:rPr>
              <a:t>learn</a:t>
            </a:r>
            <a:r>
              <a:rPr lang="hr-HR" sz="1200" kern="1200" dirty="0" smtClean="0">
                <a:solidFill>
                  <a:schemeClr val="tx1"/>
                </a:solidFill>
                <a:effectLst/>
                <a:latin typeface="+mn-lt"/>
                <a:ea typeface="+mn-ea"/>
                <a:cs typeface="+mn-cs"/>
              </a:rPr>
              <a:t> is internet </a:t>
            </a:r>
            <a:r>
              <a:rPr lang="hr-HR" sz="1200" kern="1200" dirty="0" err="1" smtClean="0">
                <a:solidFill>
                  <a:schemeClr val="tx1"/>
                </a:solidFill>
                <a:effectLst/>
                <a:latin typeface="+mn-lt"/>
                <a:ea typeface="+mn-ea"/>
                <a:cs typeface="+mn-cs"/>
              </a:rPr>
              <a:t>access</a:t>
            </a:r>
            <a:r>
              <a:rPr lang="hr-HR" sz="1200" kern="1200" dirty="0" smtClean="0">
                <a:solidFill>
                  <a:schemeClr val="tx1"/>
                </a:solidFill>
                <a:effectLst/>
                <a:latin typeface="+mn-lt"/>
                <a:ea typeface="+mn-ea"/>
                <a:cs typeface="+mn-cs"/>
              </a:rPr>
              <a:t> and a </a:t>
            </a:r>
            <a:r>
              <a:rPr lang="hr-HR" sz="1200" kern="1200" dirty="0" err="1" smtClean="0">
                <a:solidFill>
                  <a:schemeClr val="tx1"/>
                </a:solidFill>
                <a:effectLst/>
                <a:latin typeface="+mn-lt"/>
                <a:ea typeface="+mn-ea"/>
                <a:cs typeface="+mn-cs"/>
              </a:rPr>
              <a:t>computer</a:t>
            </a:r>
            <a:r>
              <a:rPr lang="hr-HR" sz="1200" kern="1200" dirty="0" smtClean="0">
                <a:solidFill>
                  <a:schemeClr val="tx1"/>
                </a:solidFill>
                <a:effectLst/>
                <a:latin typeface="+mn-lt"/>
                <a:ea typeface="+mn-ea"/>
                <a:cs typeface="+mn-cs"/>
              </a:rPr>
              <a:t>.</a:t>
            </a:r>
          </a:p>
          <a:p>
            <a:pPr>
              <a:lnSpc>
                <a:spcPct val="107000"/>
              </a:lnSpc>
              <a:spcAft>
                <a:spcPts val="800"/>
              </a:spcAft>
            </a:pPr>
            <a:endParaRPr lang="hr-HR" sz="1200" kern="1200" dirty="0" smtClean="0">
              <a:solidFill>
                <a:schemeClr val="tx1"/>
              </a:solidFill>
              <a:effectLst/>
              <a:latin typeface="+mn-lt"/>
              <a:ea typeface="+mn-ea"/>
              <a:cs typeface="+mn-cs"/>
            </a:endParaRPr>
          </a:p>
          <a:p>
            <a:pPr>
              <a:lnSpc>
                <a:spcPct val="107000"/>
              </a:lnSpc>
              <a:spcAft>
                <a:spcPts val="800"/>
              </a:spcAft>
            </a:pPr>
            <a:r>
              <a:rPr lang="en-US" sz="1200" kern="1200" dirty="0" smtClean="0">
                <a:solidFill>
                  <a:schemeClr val="tx1"/>
                </a:solidFill>
                <a:effectLst/>
                <a:latin typeface="+mn-lt"/>
                <a:ea typeface="+mn-ea"/>
                <a:cs typeface="+mn-cs"/>
              </a:rPr>
              <a:t>The course contains a total of ten topics and in this topic we will say something more about the</a:t>
            </a:r>
            <a:r>
              <a:rPr lang="hr-HR" sz="1200" kern="1200" baseline="0" dirty="0" smtClean="0">
                <a:solidFill>
                  <a:schemeClr val="tx1"/>
                </a:solidFill>
                <a:effectLst/>
                <a:latin typeface="+mn-lt"/>
                <a:ea typeface="+mn-ea"/>
                <a:cs typeface="+mn-cs"/>
              </a:rPr>
              <a:t> </a:t>
            </a:r>
            <a:r>
              <a:rPr lang="hr-HR" sz="1200" kern="1200" baseline="0" dirty="0" err="1" smtClean="0">
                <a:solidFill>
                  <a:schemeClr val="tx1"/>
                </a:solidFill>
                <a:effectLst/>
                <a:latin typeface="+mn-lt"/>
                <a:ea typeface="+mn-ea"/>
                <a:cs typeface="+mn-cs"/>
              </a:rPr>
              <a:t>clustering</a:t>
            </a:r>
            <a:r>
              <a:rPr lang="hr-HR" sz="1200" kern="1200" baseline="0" dirty="0" smtClean="0">
                <a:solidFill>
                  <a:schemeClr val="tx1"/>
                </a:solidFill>
                <a:effectLst/>
                <a:latin typeface="+mn-lt"/>
                <a:ea typeface="+mn-ea"/>
                <a:cs typeface="+mn-cs"/>
              </a:rPr>
              <a:t> </a:t>
            </a:r>
            <a:r>
              <a:rPr lang="hr-HR" sz="1200" kern="1200" baseline="0" dirty="0" err="1" smtClean="0">
                <a:solidFill>
                  <a:schemeClr val="tx1"/>
                </a:solidFill>
                <a:effectLst/>
                <a:latin typeface="+mn-lt"/>
                <a:ea typeface="+mn-ea"/>
                <a:cs typeface="+mn-cs"/>
              </a:rPr>
              <a:t>and</a:t>
            </a:r>
            <a:r>
              <a:rPr lang="hr-HR" sz="1200" kern="1200" baseline="0" dirty="0" smtClean="0">
                <a:solidFill>
                  <a:schemeClr val="tx1"/>
                </a:solidFill>
                <a:effectLst/>
                <a:latin typeface="+mn-lt"/>
                <a:ea typeface="+mn-ea"/>
                <a:cs typeface="+mn-cs"/>
              </a:rPr>
              <a:t> </a:t>
            </a:r>
            <a:r>
              <a:rPr lang="hr-HR" sz="1200" kern="1200" baseline="0" dirty="0" err="1" smtClean="0">
                <a:solidFill>
                  <a:schemeClr val="tx1"/>
                </a:solidFill>
                <a:effectLst/>
                <a:latin typeface="+mn-lt"/>
                <a:ea typeface="+mn-ea"/>
                <a:cs typeface="+mn-cs"/>
              </a:rPr>
              <a:t>its</a:t>
            </a:r>
            <a:r>
              <a:rPr lang="hr-HR" sz="1200" kern="1200" baseline="0" dirty="0" smtClean="0">
                <a:solidFill>
                  <a:schemeClr val="tx1"/>
                </a:solidFill>
                <a:effectLst/>
                <a:latin typeface="+mn-lt"/>
                <a:ea typeface="+mn-ea"/>
                <a:cs typeface="+mn-cs"/>
              </a:rPr>
              <a:t> </a:t>
            </a:r>
            <a:r>
              <a:rPr lang="hr-HR" sz="1200" kern="1200" baseline="0" dirty="0" err="1" smtClean="0">
                <a:solidFill>
                  <a:schemeClr val="tx1"/>
                </a:solidFill>
                <a:effectLst/>
                <a:latin typeface="+mn-lt"/>
                <a:ea typeface="+mn-ea"/>
                <a:cs typeface="+mn-cs"/>
              </a:rPr>
              <a:t>applications</a:t>
            </a:r>
            <a:r>
              <a:rPr lang="hr-HR" sz="1200" kern="1200" baseline="0" dirty="0" smtClean="0">
                <a:solidFill>
                  <a:schemeClr val="tx1"/>
                </a:solidFill>
                <a:effectLst/>
                <a:latin typeface="+mn-lt"/>
                <a:ea typeface="+mn-ea"/>
                <a:cs typeface="+mn-cs"/>
              </a:rPr>
              <a:t>.</a:t>
            </a:r>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2</a:t>
            </a:fld>
            <a:endParaRPr lang="hr-HR"/>
          </a:p>
        </p:txBody>
      </p:sp>
    </p:spTree>
    <p:extLst>
      <p:ext uri="{BB962C8B-B14F-4D97-AF65-F5344CB8AC3E}">
        <p14:creationId xmlns:p14="http://schemas.microsoft.com/office/powerpoint/2010/main" val="41249110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sz="1200" b="0" i="0" kern="1200" dirty="0" smtClean="0">
                <a:solidFill>
                  <a:schemeClr val="tx1"/>
                </a:solidFill>
                <a:effectLst/>
                <a:latin typeface="+mn-lt"/>
                <a:ea typeface="+mn-ea"/>
                <a:cs typeface="+mn-cs"/>
              </a:rPr>
              <a:t>The final result </a:t>
            </a:r>
            <a:r>
              <a:rPr lang="hr-HR" sz="1200" b="0" i="0" kern="1200" dirty="0" smtClean="0">
                <a:solidFill>
                  <a:schemeClr val="tx1"/>
                </a:solidFill>
                <a:effectLst/>
                <a:latin typeface="+mn-lt"/>
                <a:ea typeface="+mn-ea"/>
                <a:cs typeface="+mn-cs"/>
              </a:rPr>
              <a:t>are</a:t>
            </a:r>
            <a:r>
              <a:rPr lang="en-US" sz="1200" b="0" i="0" kern="1200" dirty="0" smtClean="0">
                <a:solidFill>
                  <a:schemeClr val="tx1"/>
                </a:solidFill>
                <a:effectLst/>
                <a:latin typeface="+mn-lt"/>
                <a:ea typeface="+mn-ea"/>
                <a:cs typeface="+mn-cs"/>
              </a:rPr>
              <a:t> two clusters</a:t>
            </a:r>
            <a:r>
              <a:rPr lang="hr-HR" sz="1200" b="0" i="0" kern="1200" dirty="0" smtClean="0">
                <a:solidFill>
                  <a:schemeClr val="tx1"/>
                </a:solidFill>
                <a:effectLst/>
                <a:latin typeface="+mn-lt"/>
                <a:ea typeface="+mn-ea"/>
                <a:cs typeface="+mn-cs"/>
              </a:rPr>
              <a:t>.</a:t>
            </a:r>
          </a:p>
          <a:p>
            <a:endParaRPr lang="hr-HR" sz="1200" b="0" i="0" kern="1200" dirty="0" smtClean="0">
              <a:solidFill>
                <a:schemeClr val="tx1"/>
              </a:solidFill>
              <a:effectLst/>
              <a:latin typeface="+mn-lt"/>
              <a:ea typeface="+mn-ea"/>
              <a:cs typeface="+mn-cs"/>
            </a:endParaRPr>
          </a:p>
          <a:p>
            <a:r>
              <a:rPr lang="hr-HR" sz="1200" b="0" i="0" kern="1200" dirty="0" smtClean="0">
                <a:solidFill>
                  <a:schemeClr val="tx1"/>
                </a:solidFill>
                <a:effectLst/>
                <a:latin typeface="+mn-lt"/>
                <a:ea typeface="+mn-ea"/>
                <a:cs typeface="+mn-cs"/>
              </a:rPr>
              <a:t>T</a:t>
            </a:r>
            <a:r>
              <a:rPr lang="en-US" sz="1200" b="0" i="0" kern="1200" dirty="0" smtClean="0">
                <a:solidFill>
                  <a:schemeClr val="tx1"/>
                </a:solidFill>
                <a:effectLst/>
                <a:latin typeface="+mn-lt"/>
                <a:ea typeface="+mn-ea"/>
                <a:cs typeface="+mn-cs"/>
              </a:rPr>
              <a:t>he cluster 1 is containing points </a:t>
            </a:r>
            <a:r>
              <a:rPr lang="hr-HR" sz="1200" b="0" i="0" kern="1200" dirty="0" smtClean="0">
                <a:solidFill>
                  <a:schemeClr val="tx1"/>
                </a:solidFill>
                <a:effectLst/>
                <a:latin typeface="+mn-lt"/>
                <a:ea typeface="+mn-ea"/>
                <a:cs typeface="+mn-cs"/>
              </a:rPr>
              <a:t>A, C,</a:t>
            </a:r>
            <a:r>
              <a:rPr lang="hr-HR" sz="1200" b="0" i="0" kern="1200" baseline="0" dirty="0" smtClean="0">
                <a:solidFill>
                  <a:schemeClr val="tx1"/>
                </a:solidFill>
                <a:effectLst/>
                <a:latin typeface="+mn-lt"/>
                <a:ea typeface="+mn-ea"/>
                <a:cs typeface="+mn-cs"/>
              </a:rPr>
              <a:t> E, F</a:t>
            </a:r>
            <a:r>
              <a:rPr lang="en-US" sz="1200" b="0" i="0" kern="1200" dirty="0" smtClean="0">
                <a:solidFill>
                  <a:schemeClr val="tx1"/>
                </a:solidFill>
                <a:effectLst/>
                <a:latin typeface="+mn-lt"/>
                <a:ea typeface="+mn-ea"/>
                <a:cs typeface="+mn-cs"/>
              </a:rPr>
              <a:t> and </a:t>
            </a:r>
            <a:r>
              <a:rPr lang="hr-HR" sz="1200" b="0" i="0" kern="1200" dirty="0" smtClean="0">
                <a:solidFill>
                  <a:schemeClr val="tx1"/>
                </a:solidFill>
                <a:effectLst/>
                <a:latin typeface="+mn-lt"/>
                <a:ea typeface="+mn-ea"/>
                <a:cs typeface="+mn-cs"/>
              </a:rPr>
              <a:t>G,</a:t>
            </a:r>
            <a:r>
              <a:rPr lang="en-US" sz="1200" b="0" i="0" kern="1200" dirty="0" smtClean="0">
                <a:solidFill>
                  <a:schemeClr val="tx1"/>
                </a:solidFill>
                <a:effectLst/>
                <a:latin typeface="+mn-lt"/>
                <a:ea typeface="+mn-ea"/>
                <a:cs typeface="+mn-cs"/>
              </a:rPr>
              <a:t> and the cluster 2 is containing points </a:t>
            </a:r>
            <a:r>
              <a:rPr lang="hr-HR" sz="1200" b="0" i="0" kern="1200" dirty="0" smtClean="0">
                <a:solidFill>
                  <a:schemeClr val="tx1"/>
                </a:solidFill>
                <a:effectLst/>
                <a:latin typeface="+mn-lt"/>
                <a:ea typeface="+mn-ea"/>
                <a:cs typeface="+mn-cs"/>
              </a:rPr>
              <a:t>B, D, H, I </a:t>
            </a:r>
            <a:r>
              <a:rPr lang="hr-HR" sz="1200" b="0" i="0" kern="1200" dirty="0" err="1" smtClean="0">
                <a:solidFill>
                  <a:schemeClr val="tx1"/>
                </a:solidFill>
                <a:effectLst/>
                <a:latin typeface="+mn-lt"/>
                <a:ea typeface="+mn-ea"/>
                <a:cs typeface="+mn-cs"/>
              </a:rPr>
              <a:t>and</a:t>
            </a:r>
            <a:r>
              <a:rPr lang="hr-HR" sz="1200" b="0" i="0" kern="1200" dirty="0" smtClean="0">
                <a:solidFill>
                  <a:schemeClr val="tx1"/>
                </a:solidFill>
                <a:effectLst/>
                <a:latin typeface="+mn-lt"/>
                <a:ea typeface="+mn-ea"/>
                <a:cs typeface="+mn-cs"/>
              </a:rPr>
              <a:t> J.</a:t>
            </a:r>
            <a:endParaRPr lang="hr-HR" dirty="0" smtClean="0"/>
          </a:p>
        </p:txBody>
      </p:sp>
      <p:sp>
        <p:nvSpPr>
          <p:cNvPr id="4" name="Rezervirano mjesto broja slajda 3"/>
          <p:cNvSpPr>
            <a:spLocks noGrp="1"/>
          </p:cNvSpPr>
          <p:nvPr>
            <p:ph type="sldNum" sz="quarter" idx="10"/>
          </p:nvPr>
        </p:nvSpPr>
        <p:spPr/>
        <p:txBody>
          <a:bodyPr/>
          <a:lstStyle/>
          <a:p>
            <a:fld id="{FAE1F7B0-4ED8-4155-8F88-4515C773BDA4}" type="slidenum">
              <a:rPr lang="hr-HR" smtClean="0"/>
              <a:t>11</a:t>
            </a:fld>
            <a:endParaRPr lang="hr-HR"/>
          </a:p>
        </p:txBody>
      </p:sp>
    </p:spTree>
    <p:extLst>
      <p:ext uri="{BB962C8B-B14F-4D97-AF65-F5344CB8AC3E}">
        <p14:creationId xmlns:p14="http://schemas.microsoft.com/office/powerpoint/2010/main" val="15899165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sz="1200" b="0" i="0" kern="1200" dirty="0" smtClean="0">
                <a:solidFill>
                  <a:schemeClr val="tx1"/>
                </a:solidFill>
                <a:effectLst/>
                <a:latin typeface="+mn-lt"/>
                <a:ea typeface="+mn-ea"/>
                <a:cs typeface="+mn-cs"/>
              </a:rPr>
              <a:t>Hierarchical clustering is a type of clustering algorithm that aims to group similar objects or data points together based on their proximity or similarity. The term "hierarchical" refers to the fact that the algorithm creates a hierarchical structure of clusters, where the clusters can be nested inside one another at different levels of granularity.</a:t>
            </a:r>
          </a:p>
          <a:p>
            <a:endParaRPr lang="hr-HR"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The idea behind hierarchical clustering is to start with each data point as a separate cluster and then iteratively merge the closest clusters together based on some similarity or distance measure. As a result, we end up with a </a:t>
            </a:r>
            <a:r>
              <a:rPr lang="en-US" sz="1200" b="0" i="0" kern="1200" dirty="0" err="1" smtClean="0">
                <a:solidFill>
                  <a:schemeClr val="tx1"/>
                </a:solidFill>
                <a:effectLst/>
                <a:latin typeface="+mn-lt"/>
                <a:ea typeface="+mn-ea"/>
                <a:cs typeface="+mn-cs"/>
              </a:rPr>
              <a:t>dendrogram</a:t>
            </a:r>
            <a:r>
              <a:rPr lang="en-US" sz="1200" b="0" i="0" kern="1200" dirty="0" smtClean="0">
                <a:solidFill>
                  <a:schemeClr val="tx1"/>
                </a:solidFill>
                <a:effectLst/>
                <a:latin typeface="+mn-lt"/>
                <a:ea typeface="+mn-ea"/>
                <a:cs typeface="+mn-cs"/>
              </a:rPr>
              <a:t>, which is a tree-like diagram that illustrates the hierarchy of the clusters.</a:t>
            </a:r>
          </a:p>
          <a:p>
            <a:endParaRPr lang="hr-HR"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One of the advantages of hierarchical clustering is that it allows us to explore the data and identify clusters at different levels of granularity, from fine-grained to coarse-grained. For example, we can choose to merge clusters at different heights in the </a:t>
            </a:r>
            <a:r>
              <a:rPr lang="en-US" sz="1200" b="0" i="0" kern="1200" dirty="0" err="1" smtClean="0">
                <a:solidFill>
                  <a:schemeClr val="tx1"/>
                </a:solidFill>
                <a:effectLst/>
                <a:latin typeface="+mn-lt"/>
                <a:ea typeface="+mn-ea"/>
                <a:cs typeface="+mn-cs"/>
              </a:rPr>
              <a:t>dendrogram</a:t>
            </a:r>
            <a:r>
              <a:rPr lang="en-US" sz="1200" b="0" i="0" kern="1200" dirty="0" smtClean="0">
                <a:solidFill>
                  <a:schemeClr val="tx1"/>
                </a:solidFill>
                <a:effectLst/>
                <a:latin typeface="+mn-lt"/>
                <a:ea typeface="+mn-ea"/>
                <a:cs typeface="+mn-cs"/>
              </a:rPr>
              <a:t> to obtain different numbers and sizes of clusters.</a:t>
            </a:r>
          </a:p>
          <a:p>
            <a:endParaRPr lang="hr-HR"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Overall, hierarchical clustering is a flexible and powerful tool for exploring the structure of data and identifying meaningful patterns or clusters.</a:t>
            </a:r>
          </a:p>
          <a:p>
            <a:endParaRPr lang="hr-HR" dirty="0" smtClean="0"/>
          </a:p>
          <a:p>
            <a:endParaRPr lang="hr-HR" dirty="0" smtClean="0"/>
          </a:p>
        </p:txBody>
      </p:sp>
      <p:sp>
        <p:nvSpPr>
          <p:cNvPr id="4" name="Rezervirano mjesto broja slajda 3"/>
          <p:cNvSpPr>
            <a:spLocks noGrp="1"/>
          </p:cNvSpPr>
          <p:nvPr>
            <p:ph type="sldNum" sz="quarter" idx="10"/>
          </p:nvPr>
        </p:nvSpPr>
        <p:spPr/>
        <p:txBody>
          <a:bodyPr/>
          <a:lstStyle/>
          <a:p>
            <a:fld id="{FAE1F7B0-4ED8-4155-8F88-4515C773BDA4}" type="slidenum">
              <a:rPr lang="hr-HR" smtClean="0"/>
              <a:t>12</a:t>
            </a:fld>
            <a:endParaRPr lang="hr-HR"/>
          </a:p>
        </p:txBody>
      </p:sp>
    </p:spTree>
    <p:extLst>
      <p:ext uri="{BB962C8B-B14F-4D97-AF65-F5344CB8AC3E}">
        <p14:creationId xmlns:p14="http://schemas.microsoft.com/office/powerpoint/2010/main" val="35631546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Let's assume we have the following four data points</a:t>
            </a:r>
            <a:r>
              <a:rPr lang="hr-HR" sz="1200" kern="1200" dirty="0" smtClean="0">
                <a:solidFill>
                  <a:schemeClr val="tx1"/>
                </a:solidFill>
                <a:latin typeface="+mn-lt"/>
                <a:ea typeface="+mn-ea"/>
                <a:cs typeface="+mn-cs"/>
              </a:rPr>
              <a:t>.</a:t>
            </a:r>
            <a:endParaRPr lang="hr-HR" dirty="0" smtClean="0"/>
          </a:p>
          <a:p>
            <a:endParaRPr lang="hr-HR" dirty="0" smtClean="0"/>
          </a:p>
          <a:p>
            <a:r>
              <a:rPr lang="en-US" dirty="0" smtClean="0"/>
              <a:t>To perform hierarchical clustering, we first need to define a distance metric. Let's use the Euclidean distance between the data points as our distance metric.</a:t>
            </a:r>
          </a:p>
          <a:p>
            <a:endParaRPr lang="en-US" dirty="0" smtClean="0"/>
          </a:p>
          <a:p>
            <a:r>
              <a:rPr lang="en-US" dirty="0" smtClean="0"/>
              <a:t>We start by computing the pairwise distances between the data points and then create a distance matrix</a:t>
            </a:r>
            <a:r>
              <a:rPr lang="hr-HR" baseline="0" dirty="0" smtClean="0"/>
              <a:t> as </a:t>
            </a:r>
            <a:r>
              <a:rPr lang="hr-HR" baseline="0" dirty="0" err="1" smtClean="0"/>
              <a:t>folows</a:t>
            </a:r>
            <a:r>
              <a:rPr lang="hr-HR" baseline="0" dirty="0" smtClean="0"/>
              <a:t>. </a:t>
            </a:r>
          </a:p>
          <a:p>
            <a:endParaRPr lang="hr-HR" baseline="0" dirty="0" smtClean="0"/>
          </a:p>
          <a:p>
            <a:r>
              <a:rPr lang="hr-HR" baseline="0" dirty="0" smtClean="0"/>
              <a:t>T</a:t>
            </a:r>
            <a:r>
              <a:rPr lang="en-US" baseline="0" dirty="0" smtClean="0"/>
              <a:t>he smallest distance in the matrix</a:t>
            </a:r>
            <a:r>
              <a:rPr lang="hr-HR" baseline="0" dirty="0" smtClean="0"/>
              <a:t> </a:t>
            </a:r>
            <a:r>
              <a:rPr lang="en-US" baseline="0" dirty="0" smtClean="0"/>
              <a:t>is between points </a:t>
            </a:r>
            <a:r>
              <a:rPr lang="hr-HR" baseline="0" dirty="0" smtClean="0"/>
              <a:t>A</a:t>
            </a:r>
            <a:r>
              <a:rPr lang="en-US" baseline="0" dirty="0" smtClean="0"/>
              <a:t> and D </a:t>
            </a:r>
            <a:r>
              <a:rPr lang="hr-HR" baseline="0" dirty="0" smtClean="0"/>
              <a:t> = </a:t>
            </a:r>
            <a:r>
              <a:rPr lang="en-US" baseline="0" dirty="0" smtClean="0"/>
              <a:t>3</a:t>
            </a:r>
            <a:r>
              <a:rPr lang="hr-HR" baseline="0" dirty="0" smtClean="0"/>
              <a:t>,61 </a:t>
            </a:r>
            <a:r>
              <a:rPr lang="hr-HR" baseline="0" dirty="0" err="1" smtClean="0"/>
              <a:t>so</a:t>
            </a:r>
            <a:r>
              <a:rPr lang="hr-HR" baseline="0" dirty="0" smtClean="0"/>
              <a:t> </a:t>
            </a:r>
            <a:r>
              <a:rPr lang="hr-HR" baseline="0" dirty="0" err="1" smtClean="0"/>
              <a:t>we</a:t>
            </a:r>
            <a:r>
              <a:rPr lang="hr-HR" baseline="0" dirty="0" smtClean="0"/>
              <a:t> </a:t>
            </a:r>
            <a:r>
              <a:rPr lang="hr-HR" baseline="0" dirty="0" err="1" smtClean="0"/>
              <a:t>can</a:t>
            </a:r>
            <a:r>
              <a:rPr lang="hr-HR" baseline="0" dirty="0" smtClean="0"/>
              <a:t> </a:t>
            </a:r>
            <a:r>
              <a:rPr lang="hr-HR" baseline="0" dirty="0" err="1" smtClean="0"/>
              <a:t>create</a:t>
            </a:r>
            <a:r>
              <a:rPr lang="hr-HR" baseline="0" dirty="0" smtClean="0"/>
              <a:t> </a:t>
            </a:r>
            <a:r>
              <a:rPr lang="hr-HR" baseline="0" dirty="0" err="1" smtClean="0"/>
              <a:t>new</a:t>
            </a:r>
            <a:r>
              <a:rPr lang="hr-HR" baseline="0" dirty="0" smtClean="0"/>
              <a:t> </a:t>
            </a:r>
            <a:r>
              <a:rPr lang="hr-HR" baseline="0" dirty="0" err="1" smtClean="0"/>
              <a:t>cluster</a:t>
            </a:r>
            <a:r>
              <a:rPr lang="hr-HR" baseline="0" dirty="0" smtClean="0"/>
              <a:t> (A,D)</a:t>
            </a:r>
            <a:endParaRPr lang="hr-HR" dirty="0" smtClean="0"/>
          </a:p>
          <a:p>
            <a:endParaRPr lang="hr-HR" dirty="0" smtClean="0"/>
          </a:p>
        </p:txBody>
      </p:sp>
      <p:sp>
        <p:nvSpPr>
          <p:cNvPr id="4" name="Rezervirano mjesto broja slajda 3"/>
          <p:cNvSpPr>
            <a:spLocks noGrp="1"/>
          </p:cNvSpPr>
          <p:nvPr>
            <p:ph type="sldNum" sz="quarter" idx="10"/>
          </p:nvPr>
        </p:nvSpPr>
        <p:spPr/>
        <p:txBody>
          <a:bodyPr/>
          <a:lstStyle/>
          <a:p>
            <a:fld id="{FAE1F7B0-4ED8-4155-8F88-4515C773BDA4}" type="slidenum">
              <a:rPr lang="hr-HR" smtClean="0"/>
              <a:t>13</a:t>
            </a:fld>
            <a:endParaRPr lang="hr-HR"/>
          </a:p>
        </p:txBody>
      </p:sp>
    </p:spTree>
    <p:extLst>
      <p:ext uri="{BB962C8B-B14F-4D97-AF65-F5344CB8AC3E}">
        <p14:creationId xmlns:p14="http://schemas.microsoft.com/office/powerpoint/2010/main" val="266101055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dirty="0" smtClean="0"/>
              <a:t>In </a:t>
            </a:r>
            <a:r>
              <a:rPr lang="en-US" dirty="0" smtClean="0"/>
              <a:t>Step </a:t>
            </a:r>
            <a:r>
              <a:rPr lang="hr-HR" dirty="0" smtClean="0"/>
              <a:t>2</a:t>
            </a:r>
            <a:r>
              <a:rPr lang="hr-HR" baseline="0" dirty="0" smtClean="0"/>
              <a:t> </a:t>
            </a:r>
            <a:r>
              <a:rPr lang="hr-HR" baseline="0" dirty="0" err="1" smtClean="0"/>
              <a:t>we</a:t>
            </a:r>
            <a:r>
              <a:rPr lang="hr-HR" baseline="0" dirty="0" smtClean="0"/>
              <a:t> </a:t>
            </a:r>
            <a:r>
              <a:rPr lang="hr-HR" baseline="0" dirty="0" err="1" smtClean="0"/>
              <a:t>have</a:t>
            </a:r>
            <a:r>
              <a:rPr lang="hr-HR" baseline="0" dirty="0" smtClean="0"/>
              <a:t> to u</a:t>
            </a:r>
            <a:r>
              <a:rPr lang="en-US" dirty="0" err="1" smtClean="0"/>
              <a:t>pdate</a:t>
            </a:r>
            <a:r>
              <a:rPr lang="en-US" dirty="0" smtClean="0"/>
              <a:t> the distance matrix to include the new cluster (</a:t>
            </a:r>
            <a:r>
              <a:rPr lang="hr-HR" dirty="0" smtClean="0"/>
              <a:t>A</a:t>
            </a:r>
            <a:r>
              <a:rPr lang="en-US" dirty="0" smtClean="0"/>
              <a:t>,D)</a:t>
            </a:r>
            <a:r>
              <a:rPr lang="hr-HR" dirty="0" smtClean="0"/>
              <a:t>.</a:t>
            </a:r>
          </a:p>
          <a:p>
            <a:endParaRPr lang="hr-HR" dirty="0" smtClean="0"/>
          </a:p>
          <a:p>
            <a:r>
              <a:rPr lang="en-US" sz="1200" b="0" i="0" kern="1200" dirty="0" smtClean="0">
                <a:solidFill>
                  <a:schemeClr val="tx1"/>
                </a:solidFill>
                <a:effectLst/>
                <a:latin typeface="+mn-lt"/>
                <a:ea typeface="+mn-ea"/>
                <a:cs typeface="+mn-cs"/>
              </a:rPr>
              <a:t>To calculate the distance between a cluster and a single point, we need to find the distances between each point in the cluster and the single point, and then take the average of those distances. </a:t>
            </a:r>
            <a:endParaRPr lang="hr-HR" sz="1200" b="0" i="0" kern="1200" dirty="0" smtClean="0">
              <a:solidFill>
                <a:schemeClr val="tx1"/>
              </a:solidFill>
              <a:effectLst/>
              <a:latin typeface="+mn-lt"/>
              <a:ea typeface="+mn-ea"/>
              <a:cs typeface="+mn-cs"/>
            </a:endParaRPr>
          </a:p>
          <a:p>
            <a:endParaRPr lang="hr-HR"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In this case, the cluster is (A, D) and the single point is B. The distance between A and B is 5, and the distance between D and B is 4.24. Taking the average of those distances gives us 4.62.</a:t>
            </a:r>
            <a:endParaRPr lang="hr-HR" sz="1200" b="0" i="0" kern="1200" dirty="0" smtClean="0">
              <a:solidFill>
                <a:schemeClr val="tx1"/>
              </a:solidFill>
              <a:effectLst/>
              <a:latin typeface="+mn-lt"/>
              <a:ea typeface="+mn-ea"/>
              <a:cs typeface="+mn-cs"/>
            </a:endParaRPr>
          </a:p>
          <a:p>
            <a:endParaRPr lang="hr-HR" sz="1200" b="0" i="0" kern="1200" dirty="0" smtClean="0">
              <a:solidFill>
                <a:schemeClr val="tx1"/>
              </a:solidFill>
              <a:effectLst/>
              <a:latin typeface="+mn-lt"/>
              <a:ea typeface="+mn-ea"/>
              <a:cs typeface="+mn-cs"/>
            </a:endParaRPr>
          </a:p>
          <a:p>
            <a:r>
              <a:rPr lang="en-US" dirty="0" smtClean="0"/>
              <a:t>Therefore, the distance between the cluster </a:t>
            </a:r>
            <a:r>
              <a:rPr lang="hr-HR" dirty="0" smtClean="0"/>
              <a:t>(</a:t>
            </a:r>
            <a:r>
              <a:rPr lang="en-US" dirty="0" smtClean="0"/>
              <a:t>A,D</a:t>
            </a:r>
            <a:r>
              <a:rPr lang="hr-HR" dirty="0" smtClean="0"/>
              <a:t>)</a:t>
            </a:r>
            <a:r>
              <a:rPr lang="en-US" dirty="0" smtClean="0"/>
              <a:t> and point C using the</a:t>
            </a:r>
            <a:r>
              <a:rPr lang="hr-HR" dirty="0" smtClean="0"/>
              <a:t> same</a:t>
            </a:r>
            <a:r>
              <a:rPr lang="en-US" dirty="0" smtClean="0"/>
              <a:t> average linkage method is 6.74</a:t>
            </a:r>
            <a:r>
              <a:rPr lang="hr-HR" dirty="0" smtClean="0"/>
              <a:t>.</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14</a:t>
            </a:fld>
            <a:endParaRPr lang="hr-HR"/>
          </a:p>
        </p:txBody>
      </p:sp>
    </p:spTree>
    <p:extLst>
      <p:ext uri="{BB962C8B-B14F-4D97-AF65-F5344CB8AC3E}">
        <p14:creationId xmlns:p14="http://schemas.microsoft.com/office/powerpoint/2010/main" val="31311998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dirty="0" smtClean="0"/>
              <a:t>Here is the </a:t>
            </a:r>
            <a:r>
              <a:rPr lang="en-US" dirty="0" err="1" smtClean="0"/>
              <a:t>dendrogram</a:t>
            </a:r>
            <a:r>
              <a:rPr lang="en-US" dirty="0" smtClean="0"/>
              <a:t> for the hierarchical clustering of the four points using the single linkage method,</a:t>
            </a:r>
            <a:r>
              <a:rPr lang="hr-HR" dirty="0" smtClean="0"/>
              <a:t>.</a:t>
            </a:r>
          </a:p>
          <a:p>
            <a:endParaRPr lang="hr-HR" dirty="0" smtClean="0"/>
          </a:p>
          <a:p>
            <a:r>
              <a:rPr lang="en-US" dirty="0" smtClean="0"/>
              <a:t>Starting with </a:t>
            </a:r>
            <a:r>
              <a:rPr lang="hr-HR" dirty="0" smtClean="0"/>
              <a:t>dana</a:t>
            </a:r>
            <a:r>
              <a:rPr lang="hr-HR" baseline="0" dirty="0" smtClean="0"/>
              <a:t> </a:t>
            </a:r>
            <a:r>
              <a:rPr lang="hr-HR" baseline="0" dirty="0" err="1" smtClean="0"/>
              <a:t>points</a:t>
            </a:r>
            <a:r>
              <a:rPr lang="hr-HR" baseline="0" dirty="0" smtClean="0"/>
              <a:t> </a:t>
            </a:r>
            <a:r>
              <a:rPr lang="en-US" dirty="0" smtClean="0"/>
              <a:t>at the bottom, the </a:t>
            </a:r>
            <a:r>
              <a:rPr lang="en-US" dirty="0" err="1" smtClean="0"/>
              <a:t>dendrogram</a:t>
            </a:r>
            <a:r>
              <a:rPr lang="en-US" dirty="0" smtClean="0"/>
              <a:t> shows the merging of points A and D to form </a:t>
            </a:r>
            <a:r>
              <a:rPr lang="hr-HR" dirty="0" err="1" smtClean="0"/>
              <a:t>cluster</a:t>
            </a:r>
            <a:r>
              <a:rPr lang="hr-HR" dirty="0" smtClean="0"/>
              <a:t> </a:t>
            </a:r>
            <a:r>
              <a:rPr lang="en-US" dirty="0" smtClean="0"/>
              <a:t>(A,D), followed by the merging of (A,D) with point B to form the cluster ({A,D},B). Finally, the cluster ({A,D},B) is merged with point C to form the final cluster that contains all four points.</a:t>
            </a:r>
          </a:p>
          <a:p>
            <a:endParaRPr lang="en-US" dirty="0" smtClean="0"/>
          </a:p>
          <a:p>
            <a:r>
              <a:rPr lang="en-US" dirty="0" smtClean="0"/>
              <a:t>The vertical height of each merging point represents the distance between the clusters being merged, which is the distance between the two closest points in this case, since we are using the single linkage method.</a:t>
            </a:r>
            <a:endParaRPr lang="hr-HR" dirty="0" smtClean="0"/>
          </a:p>
        </p:txBody>
      </p:sp>
      <p:sp>
        <p:nvSpPr>
          <p:cNvPr id="4" name="Rezervirano mjesto broja slajda 3"/>
          <p:cNvSpPr>
            <a:spLocks noGrp="1"/>
          </p:cNvSpPr>
          <p:nvPr>
            <p:ph type="sldNum" sz="quarter" idx="10"/>
          </p:nvPr>
        </p:nvSpPr>
        <p:spPr/>
        <p:txBody>
          <a:bodyPr/>
          <a:lstStyle/>
          <a:p>
            <a:fld id="{FAE1F7B0-4ED8-4155-8F88-4515C773BDA4}" type="slidenum">
              <a:rPr lang="hr-HR" smtClean="0"/>
              <a:t>15</a:t>
            </a:fld>
            <a:endParaRPr lang="hr-HR"/>
          </a:p>
        </p:txBody>
      </p:sp>
    </p:spTree>
    <p:extLst>
      <p:ext uri="{BB962C8B-B14F-4D97-AF65-F5344CB8AC3E}">
        <p14:creationId xmlns:p14="http://schemas.microsoft.com/office/powerpoint/2010/main" val="395930737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dirty="0" smtClean="0"/>
              <a:t>As a </a:t>
            </a:r>
            <a:r>
              <a:rPr lang="hr-HR" dirty="0" err="1" smtClean="0"/>
              <a:t>conclusion</a:t>
            </a:r>
            <a:r>
              <a:rPr lang="hr-HR" baseline="0" dirty="0" smtClean="0"/>
              <a:t> : </a:t>
            </a:r>
            <a:r>
              <a:rPr lang="en-US" dirty="0" smtClean="0"/>
              <a:t>Hierarchical clustering is a way of grouping data points into clusters based on their similarity. </a:t>
            </a:r>
            <a:endParaRPr lang="hr-HR" dirty="0" smtClean="0"/>
          </a:p>
          <a:p>
            <a:endParaRPr lang="hr-HR" dirty="0" smtClean="0"/>
          </a:p>
          <a:p>
            <a:r>
              <a:rPr lang="en-US" dirty="0" smtClean="0"/>
              <a:t>The </a:t>
            </a:r>
            <a:r>
              <a:rPr lang="en-US" dirty="0" err="1" smtClean="0"/>
              <a:t>dendrogram</a:t>
            </a:r>
            <a:r>
              <a:rPr lang="en-US" dirty="0" smtClean="0"/>
              <a:t> shows the merging of clusters, and the horizontal cut determines how many clusters are formed. </a:t>
            </a:r>
            <a:endParaRPr lang="hr-HR" dirty="0" smtClean="0"/>
          </a:p>
          <a:p>
            <a:endParaRPr lang="hr-HR" dirty="0" smtClean="0"/>
          </a:p>
          <a:p>
            <a:r>
              <a:rPr lang="en-US" dirty="0" smtClean="0"/>
              <a:t>You can cut at a constant or varying distance, depending on your application. </a:t>
            </a:r>
            <a:endParaRPr lang="hr-HR" dirty="0" smtClean="0"/>
          </a:p>
          <a:p>
            <a:endParaRPr lang="hr-HR" dirty="0" smtClean="0"/>
          </a:p>
          <a:p>
            <a:r>
              <a:rPr lang="en-US" dirty="0" smtClean="0"/>
              <a:t>Each level of the </a:t>
            </a:r>
            <a:r>
              <a:rPr lang="en-US" dirty="0" err="1" smtClean="0"/>
              <a:t>dendrogram</a:t>
            </a:r>
            <a:r>
              <a:rPr lang="en-US" dirty="0" smtClean="0"/>
              <a:t> represents a certain class of data points, but you need to analyze individual samples to infer the common feature.</a:t>
            </a:r>
            <a:endParaRPr lang="hr-HR" dirty="0" smtClean="0"/>
          </a:p>
        </p:txBody>
      </p:sp>
      <p:sp>
        <p:nvSpPr>
          <p:cNvPr id="4" name="Rezervirano mjesto broja slajda 3"/>
          <p:cNvSpPr>
            <a:spLocks noGrp="1"/>
          </p:cNvSpPr>
          <p:nvPr>
            <p:ph type="sldNum" sz="quarter" idx="10"/>
          </p:nvPr>
        </p:nvSpPr>
        <p:spPr/>
        <p:txBody>
          <a:bodyPr/>
          <a:lstStyle/>
          <a:p>
            <a:fld id="{FAE1F7B0-4ED8-4155-8F88-4515C773BDA4}" type="slidenum">
              <a:rPr lang="hr-HR" smtClean="0"/>
              <a:t>16</a:t>
            </a:fld>
            <a:endParaRPr lang="hr-HR"/>
          </a:p>
        </p:txBody>
      </p:sp>
    </p:spTree>
    <p:extLst>
      <p:ext uri="{BB962C8B-B14F-4D97-AF65-F5344CB8AC3E}">
        <p14:creationId xmlns:p14="http://schemas.microsoft.com/office/powerpoint/2010/main" val="208306653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dirty="0" smtClean="0"/>
          </a:p>
          <a:p>
            <a:r>
              <a:rPr lang="en-US" dirty="0" smtClean="0"/>
              <a:t>DBSCAN is a clustering algorithm used in machine learning that can group together data points that are closely located to each other. </a:t>
            </a:r>
            <a:endParaRPr lang="hr-HR" dirty="0" smtClean="0"/>
          </a:p>
          <a:p>
            <a:endParaRPr lang="hr-HR" dirty="0" smtClean="0"/>
          </a:p>
          <a:p>
            <a:r>
              <a:rPr lang="en-US" dirty="0" smtClean="0"/>
              <a:t>The acronym stands for Density-Based Spatial Clustering of Applications with Noise. It works by finding dense areas of points in a dataset and grouping them together into clusters.</a:t>
            </a:r>
            <a:endParaRPr lang="hr-HR" dirty="0" smtClean="0"/>
          </a:p>
          <a:p>
            <a:endParaRPr lang="hr-HR" dirty="0" smtClean="0"/>
          </a:p>
          <a:p>
            <a:r>
              <a:rPr lang="en-US" dirty="0" smtClean="0"/>
              <a:t>In DBSCAN, two important parameters are ε (epsilon) and </a:t>
            </a:r>
            <a:r>
              <a:rPr lang="en-US" dirty="0" err="1" smtClean="0"/>
              <a:t>MinPts</a:t>
            </a:r>
            <a:r>
              <a:rPr lang="en-US" dirty="0" smtClean="0"/>
              <a:t> (minimum points).</a:t>
            </a:r>
          </a:p>
          <a:p>
            <a:endParaRPr lang="en-US" dirty="0" smtClean="0"/>
          </a:p>
          <a:p>
            <a:r>
              <a:rPr lang="en-US" dirty="0" smtClean="0"/>
              <a:t>ε (epsilon) is a distance parameter that specifies the maximum distance between two points for them to be considered part of the same cluster. Points within ε distance of each other are said to be "directly reachable".</a:t>
            </a:r>
            <a:endParaRPr lang="hr-HR" dirty="0" smtClean="0"/>
          </a:p>
          <a:p>
            <a:endParaRPr lang="en-US" dirty="0" smtClean="0"/>
          </a:p>
          <a:p>
            <a:r>
              <a:rPr lang="en-US" dirty="0" err="1" smtClean="0"/>
              <a:t>MinPts</a:t>
            </a:r>
            <a:r>
              <a:rPr lang="en-US" dirty="0" smtClean="0"/>
              <a:t> (minimum points) is a threshold parameter that specifies the minimum number of points required for a group of points to be considered a cluster. Points that are not part of a cluster are considered "noise".</a:t>
            </a:r>
            <a:endParaRPr lang="hr-HR" dirty="0" smtClean="0"/>
          </a:p>
          <a:p>
            <a:endParaRPr lang="hr-HR" dirty="0" smtClean="0"/>
          </a:p>
          <a:p>
            <a:r>
              <a:rPr lang="en-US" dirty="0" smtClean="0"/>
              <a:t>There are three types of points after the DBSCAN clustering is complete:</a:t>
            </a:r>
            <a:endParaRPr lang="hr-HR" dirty="0" smtClean="0"/>
          </a:p>
          <a:p>
            <a:pPr marL="171450" indent="-171450">
              <a:buFont typeface="Arial" panose="020B0604020202020204" pitchFamily="34" charset="0"/>
              <a:buChar char="•"/>
            </a:pPr>
            <a:r>
              <a:rPr lang="en-US" dirty="0" smtClean="0"/>
              <a:t>Core — This is a point that has at least </a:t>
            </a:r>
            <a:r>
              <a:rPr lang="en-US" dirty="0" err="1" smtClean="0"/>
              <a:t>MinPts</a:t>
            </a:r>
            <a:r>
              <a:rPr lang="en-US" dirty="0" smtClean="0"/>
              <a:t> points within distance </a:t>
            </a:r>
            <a:r>
              <a:rPr lang="el-GR" dirty="0" smtClean="0"/>
              <a:t>ε </a:t>
            </a:r>
            <a:r>
              <a:rPr lang="en-US" dirty="0" smtClean="0"/>
              <a:t>from itself.</a:t>
            </a:r>
          </a:p>
          <a:p>
            <a:pPr marL="171450" indent="-171450">
              <a:buFont typeface="Arial" panose="020B0604020202020204" pitchFamily="34" charset="0"/>
              <a:buChar char="•"/>
            </a:pPr>
            <a:r>
              <a:rPr lang="en-US" dirty="0" smtClean="0"/>
              <a:t>Border — This is a point that has at least one Core point at a distance ε .</a:t>
            </a:r>
          </a:p>
          <a:p>
            <a:pPr marL="171450" indent="-171450">
              <a:buFont typeface="Arial" panose="020B0604020202020204" pitchFamily="34" charset="0"/>
              <a:buChar char="•"/>
            </a:pPr>
            <a:r>
              <a:rPr lang="en-US" dirty="0" smtClean="0"/>
              <a:t>Noise — This is a point that is neither a Core nor a Border. And it has less than </a:t>
            </a:r>
            <a:r>
              <a:rPr lang="en-US" dirty="0" err="1" smtClean="0"/>
              <a:t>MinPts</a:t>
            </a:r>
            <a:r>
              <a:rPr lang="en-US" dirty="0" smtClean="0"/>
              <a:t> points within distance </a:t>
            </a:r>
            <a:r>
              <a:rPr lang="el-GR" dirty="0" smtClean="0"/>
              <a:t>ε</a:t>
            </a:r>
            <a:r>
              <a:rPr lang="en-US" dirty="0" smtClean="0"/>
              <a:t> from itself.</a:t>
            </a:r>
            <a:endParaRPr lang="hr-HR" dirty="0" smtClean="0"/>
          </a:p>
          <a:p>
            <a:endParaRPr lang="hr-HR" dirty="0" smtClean="0"/>
          </a:p>
          <a:p>
            <a:r>
              <a:rPr lang="en-US" sz="1200" b="0" i="0" kern="1200" dirty="0" smtClean="0">
                <a:solidFill>
                  <a:schemeClr val="tx1"/>
                </a:solidFill>
                <a:effectLst/>
                <a:latin typeface="+mn-lt"/>
                <a:ea typeface="+mn-ea"/>
                <a:cs typeface="+mn-cs"/>
              </a:rPr>
              <a:t>Let's say you have a dataset of customer locations for a retail store, and you want to group together customers who are likely to shop together. You could use DBSCAN to find clusters of customers who are close to each other in physical space.</a:t>
            </a:r>
            <a:endParaRPr lang="hr-HR" sz="1200" b="0" i="0" kern="1200" dirty="0" smtClean="0">
              <a:solidFill>
                <a:schemeClr val="tx1"/>
              </a:solidFill>
              <a:effectLst/>
              <a:latin typeface="+mn-lt"/>
              <a:ea typeface="+mn-ea"/>
              <a:cs typeface="+mn-cs"/>
            </a:endParaRPr>
          </a:p>
          <a:p>
            <a:endParaRPr lang="hr-HR" sz="1200" b="0" i="0" kern="1200" dirty="0" smtClean="0">
              <a:solidFill>
                <a:schemeClr val="tx1"/>
              </a:solidFill>
              <a:effectLst/>
              <a:latin typeface="+mn-lt"/>
              <a:ea typeface="+mn-ea"/>
              <a:cs typeface="+mn-cs"/>
            </a:endParaRPr>
          </a:p>
          <a:p>
            <a:endParaRPr lang="hr-HR" dirty="0" smtClean="0"/>
          </a:p>
        </p:txBody>
      </p:sp>
      <p:sp>
        <p:nvSpPr>
          <p:cNvPr id="4" name="Rezervirano mjesto broja slajda 3"/>
          <p:cNvSpPr>
            <a:spLocks noGrp="1"/>
          </p:cNvSpPr>
          <p:nvPr>
            <p:ph type="sldNum" sz="quarter" idx="10"/>
          </p:nvPr>
        </p:nvSpPr>
        <p:spPr/>
        <p:txBody>
          <a:bodyPr/>
          <a:lstStyle/>
          <a:p>
            <a:fld id="{FAE1F7B0-4ED8-4155-8F88-4515C773BDA4}" type="slidenum">
              <a:rPr lang="hr-HR" smtClean="0"/>
              <a:t>17</a:t>
            </a:fld>
            <a:endParaRPr lang="hr-HR"/>
          </a:p>
        </p:txBody>
      </p:sp>
    </p:spTree>
    <p:extLst>
      <p:ext uri="{BB962C8B-B14F-4D97-AF65-F5344CB8AC3E}">
        <p14:creationId xmlns:p14="http://schemas.microsoft.com/office/powerpoint/2010/main" val="66611817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sz="1200" b="0" i="0" kern="1200" dirty="0" smtClean="0">
              <a:solidFill>
                <a:schemeClr val="tx1"/>
              </a:solidFill>
              <a:effectLst/>
              <a:latin typeface="+mn-lt"/>
              <a:ea typeface="+mn-ea"/>
              <a:cs typeface="+mn-cs"/>
            </a:endParaRPr>
          </a:p>
          <a:p>
            <a:r>
              <a:rPr lang="hr-HR" dirty="0" smtClean="0"/>
              <a:t>L</a:t>
            </a:r>
            <a:r>
              <a:rPr lang="en-US" dirty="0" err="1" smtClean="0"/>
              <a:t>et's</a:t>
            </a:r>
            <a:r>
              <a:rPr lang="en-US" dirty="0" smtClean="0"/>
              <a:t> try to simplify DBSCAN with an example using height and weight data and some calculations.</a:t>
            </a:r>
          </a:p>
          <a:p>
            <a:endParaRPr lang="en-US" dirty="0" smtClean="0"/>
          </a:p>
          <a:p>
            <a:r>
              <a:rPr lang="en-US" dirty="0" smtClean="0"/>
              <a:t>Let's say we have a dataset of 10 individuals with their height and weight measurements, as follows</a:t>
            </a:r>
            <a:r>
              <a:rPr lang="hr-HR" dirty="0" smtClean="0"/>
              <a:t>.</a:t>
            </a:r>
          </a:p>
          <a:p>
            <a:endParaRPr lang="hr-HR" dirty="0" smtClean="0"/>
          </a:p>
          <a:p>
            <a:r>
              <a:rPr lang="en-US" sz="1200" b="0" i="0" kern="1200" dirty="0" smtClean="0">
                <a:solidFill>
                  <a:schemeClr val="tx1"/>
                </a:solidFill>
                <a:effectLst/>
                <a:latin typeface="+mn-lt"/>
                <a:ea typeface="+mn-ea"/>
                <a:cs typeface="+mn-cs"/>
              </a:rPr>
              <a:t>To apply DBSCAN to this dataset, we first need to set the values for ε and </a:t>
            </a:r>
            <a:r>
              <a:rPr lang="en-US" sz="1200" b="0" i="0" kern="1200" dirty="0" err="1" smtClean="0">
                <a:solidFill>
                  <a:schemeClr val="tx1"/>
                </a:solidFill>
                <a:effectLst/>
                <a:latin typeface="+mn-lt"/>
                <a:ea typeface="+mn-ea"/>
                <a:cs typeface="+mn-cs"/>
              </a:rPr>
              <a:t>MinPts</a:t>
            </a:r>
            <a:r>
              <a:rPr lang="en-US" sz="1200" b="0" i="0" kern="1200" dirty="0" smtClean="0">
                <a:solidFill>
                  <a:schemeClr val="tx1"/>
                </a:solidFill>
                <a:effectLst/>
                <a:latin typeface="+mn-lt"/>
                <a:ea typeface="+mn-ea"/>
                <a:cs typeface="+mn-cs"/>
              </a:rPr>
              <a:t>. Let's assume ε = 10 and </a:t>
            </a:r>
            <a:r>
              <a:rPr lang="en-US" sz="1200" b="0" i="0" kern="1200" dirty="0" err="1" smtClean="0">
                <a:solidFill>
                  <a:schemeClr val="tx1"/>
                </a:solidFill>
                <a:effectLst/>
                <a:latin typeface="+mn-lt"/>
                <a:ea typeface="+mn-ea"/>
                <a:cs typeface="+mn-cs"/>
              </a:rPr>
              <a:t>MinPts</a:t>
            </a:r>
            <a:r>
              <a:rPr lang="en-US" sz="1200" b="0" i="0" kern="1200" dirty="0" smtClean="0">
                <a:solidFill>
                  <a:schemeClr val="tx1"/>
                </a:solidFill>
                <a:effectLst/>
                <a:latin typeface="+mn-lt"/>
                <a:ea typeface="+mn-ea"/>
                <a:cs typeface="+mn-cs"/>
              </a:rPr>
              <a:t> = 2 for this example.</a:t>
            </a:r>
            <a:endParaRPr lang="hr-HR" dirty="0" smtClean="0"/>
          </a:p>
        </p:txBody>
      </p:sp>
      <p:sp>
        <p:nvSpPr>
          <p:cNvPr id="4" name="Rezervirano mjesto broja slajda 3"/>
          <p:cNvSpPr>
            <a:spLocks noGrp="1"/>
          </p:cNvSpPr>
          <p:nvPr>
            <p:ph type="sldNum" sz="quarter" idx="10"/>
          </p:nvPr>
        </p:nvSpPr>
        <p:spPr/>
        <p:txBody>
          <a:bodyPr/>
          <a:lstStyle/>
          <a:p>
            <a:fld id="{FAE1F7B0-4ED8-4155-8F88-4515C773BDA4}" type="slidenum">
              <a:rPr lang="hr-HR" smtClean="0"/>
              <a:t>18</a:t>
            </a:fld>
            <a:endParaRPr lang="hr-HR"/>
          </a:p>
        </p:txBody>
      </p:sp>
    </p:spTree>
    <p:extLst>
      <p:ext uri="{BB962C8B-B14F-4D97-AF65-F5344CB8AC3E}">
        <p14:creationId xmlns:p14="http://schemas.microsoft.com/office/powerpoint/2010/main" val="300302255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sz="1200" b="0" i="0" kern="1200" dirty="0" smtClean="0">
                <a:solidFill>
                  <a:schemeClr val="tx1"/>
                </a:solidFill>
                <a:effectLst/>
                <a:latin typeface="+mn-lt"/>
                <a:ea typeface="+mn-ea"/>
                <a:cs typeface="+mn-cs"/>
              </a:rPr>
              <a:t>Step 1: </a:t>
            </a:r>
            <a:r>
              <a:rPr lang="en-US" sz="1200" b="0" i="0" kern="1200" dirty="0" smtClean="0">
                <a:solidFill>
                  <a:schemeClr val="tx1"/>
                </a:solidFill>
                <a:effectLst/>
                <a:latin typeface="+mn-lt"/>
                <a:ea typeface="+mn-ea"/>
                <a:cs typeface="+mn-cs"/>
              </a:rPr>
              <a:t>Choose an arbitrary data point (e.g., Individual 1).</a:t>
            </a:r>
          </a:p>
          <a:p>
            <a:endParaRPr lang="hr-HR" sz="1200" b="0" i="0" kern="1200" dirty="0" smtClean="0">
              <a:solidFill>
                <a:schemeClr val="tx1"/>
              </a:solidFill>
              <a:effectLst/>
              <a:latin typeface="+mn-lt"/>
              <a:ea typeface="+mn-ea"/>
              <a:cs typeface="+mn-cs"/>
            </a:endParaRPr>
          </a:p>
          <a:p>
            <a:r>
              <a:rPr lang="hr-HR" sz="1200" b="0" i="0" kern="1200" dirty="0" smtClean="0">
                <a:solidFill>
                  <a:schemeClr val="tx1"/>
                </a:solidFill>
                <a:effectLst/>
                <a:latin typeface="+mn-lt"/>
                <a:ea typeface="+mn-ea"/>
                <a:cs typeface="+mn-cs"/>
              </a:rPr>
              <a:t>Step2: </a:t>
            </a:r>
            <a:r>
              <a:rPr lang="en-US" sz="1200" b="0" i="0" kern="1200" dirty="0" smtClean="0">
                <a:solidFill>
                  <a:schemeClr val="tx1"/>
                </a:solidFill>
                <a:effectLst/>
                <a:latin typeface="+mn-lt"/>
                <a:ea typeface="+mn-ea"/>
                <a:cs typeface="+mn-cs"/>
              </a:rPr>
              <a:t>Find all data points within ε distance of that point (i.e., those within 10 cm in height and 10 kg in weight).</a:t>
            </a:r>
          </a:p>
          <a:p>
            <a:pPr marL="171450" indent="-171450">
              <a:buFont typeface="Arial" panose="020B0604020202020204" pitchFamily="34" charset="0"/>
              <a:buChar char="•"/>
            </a:pPr>
            <a:r>
              <a:rPr lang="en-US" sz="1200" b="0" i="0" kern="1200" dirty="0" smtClean="0">
                <a:solidFill>
                  <a:schemeClr val="tx1"/>
                </a:solidFill>
                <a:effectLst/>
                <a:latin typeface="+mn-lt"/>
                <a:ea typeface="+mn-ea"/>
                <a:cs typeface="+mn-cs"/>
              </a:rPr>
              <a:t>Individual 1 has two points within ε distance: Individual 2 and Individual 3.</a:t>
            </a:r>
          </a:p>
          <a:p>
            <a:endParaRPr lang="hr-HR" sz="1200" b="0" i="0" kern="1200" dirty="0" smtClean="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19</a:t>
            </a:fld>
            <a:endParaRPr lang="hr-HR"/>
          </a:p>
        </p:txBody>
      </p:sp>
    </p:spTree>
    <p:extLst>
      <p:ext uri="{BB962C8B-B14F-4D97-AF65-F5344CB8AC3E}">
        <p14:creationId xmlns:p14="http://schemas.microsoft.com/office/powerpoint/2010/main" val="32918843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sz="1200" b="0" i="0" kern="1200" dirty="0" smtClean="0">
                <a:solidFill>
                  <a:schemeClr val="tx1"/>
                </a:solidFill>
                <a:effectLst/>
                <a:latin typeface="+mn-lt"/>
                <a:ea typeface="+mn-ea"/>
                <a:cs typeface="+mn-cs"/>
              </a:rPr>
              <a:t>Step 3: </a:t>
            </a:r>
            <a:r>
              <a:rPr lang="en-US" sz="1200" b="0" i="0" kern="1200" dirty="0" smtClean="0">
                <a:solidFill>
                  <a:schemeClr val="tx1"/>
                </a:solidFill>
                <a:effectLst/>
                <a:latin typeface="+mn-lt"/>
                <a:ea typeface="+mn-ea"/>
                <a:cs typeface="+mn-cs"/>
              </a:rPr>
              <a:t>If the number of points within ε distance is less than </a:t>
            </a:r>
            <a:r>
              <a:rPr lang="en-US" sz="1200" b="0" i="0" kern="1200" dirty="0" err="1" smtClean="0">
                <a:solidFill>
                  <a:schemeClr val="tx1"/>
                </a:solidFill>
                <a:effectLst/>
                <a:latin typeface="+mn-lt"/>
                <a:ea typeface="+mn-ea"/>
                <a:cs typeface="+mn-cs"/>
              </a:rPr>
              <a:t>MinPts</a:t>
            </a:r>
            <a:r>
              <a:rPr lang="en-US" sz="1200" b="0" i="0" kern="1200" dirty="0" smtClean="0">
                <a:solidFill>
                  <a:schemeClr val="tx1"/>
                </a:solidFill>
                <a:effectLst/>
                <a:latin typeface="+mn-lt"/>
                <a:ea typeface="+mn-ea"/>
                <a:cs typeface="+mn-cs"/>
              </a:rPr>
              <a:t>, mark the data point as noise and move to the next point.</a:t>
            </a:r>
          </a:p>
          <a:p>
            <a:pPr marL="171450" indent="-171450">
              <a:buFont typeface="Arial" panose="020B0604020202020204" pitchFamily="34" charset="0"/>
              <a:buChar char="•"/>
            </a:pPr>
            <a:r>
              <a:rPr lang="en-US" sz="1200" b="0" i="0" kern="1200" dirty="0" smtClean="0">
                <a:solidFill>
                  <a:schemeClr val="tx1"/>
                </a:solidFill>
                <a:effectLst/>
                <a:latin typeface="+mn-lt"/>
                <a:ea typeface="+mn-ea"/>
                <a:cs typeface="+mn-cs"/>
              </a:rPr>
              <a:t>Since both Individual 1, Individual 2 have at least one other point within ε distance, neither is marked as noise.</a:t>
            </a:r>
            <a:endParaRPr lang="hr-HR" sz="1200" b="0" i="0" kern="1200" dirty="0" smtClean="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20</a:t>
            </a:fld>
            <a:endParaRPr lang="hr-HR"/>
          </a:p>
        </p:txBody>
      </p:sp>
    </p:spTree>
    <p:extLst>
      <p:ext uri="{BB962C8B-B14F-4D97-AF65-F5344CB8AC3E}">
        <p14:creationId xmlns:p14="http://schemas.microsoft.com/office/powerpoint/2010/main" val="22478032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dirty="0" smtClean="0"/>
              <a:t>Clustering is a type of unsupervised learning technique in machine learning that involves grouping similar objects or data points together into clusters. The idea is that objects within the same cluster are more similar to each other than they are to objects in other clusters.</a:t>
            </a:r>
            <a:endParaRPr lang="hr-HR" dirty="0" smtClean="0"/>
          </a:p>
          <a:p>
            <a:endParaRPr lang="hr-HR" dirty="0" smtClean="0"/>
          </a:p>
          <a:p>
            <a:r>
              <a:rPr lang="en-US" dirty="0" smtClean="0"/>
              <a:t>Imagine you have a bunch of items in a messy room, but you want to organize them into neat piles of similar things. Clustering is like that! It's a type of machine learning technique that groups similar objects or data points together into clusters, without needing to know anything about the items beforehand. This helps to find patterns in the data and make it easier to understand</a:t>
            </a:r>
            <a:endParaRPr lang="hr-HR" dirty="0" smtClean="0"/>
          </a:p>
          <a:p>
            <a:endParaRPr lang="hr-HR" dirty="0" smtClean="0"/>
          </a:p>
        </p:txBody>
      </p:sp>
      <p:sp>
        <p:nvSpPr>
          <p:cNvPr id="4" name="Rezervirano mjesto broja slajda 3"/>
          <p:cNvSpPr>
            <a:spLocks noGrp="1"/>
          </p:cNvSpPr>
          <p:nvPr>
            <p:ph type="sldNum" sz="quarter" idx="10"/>
          </p:nvPr>
        </p:nvSpPr>
        <p:spPr/>
        <p:txBody>
          <a:bodyPr/>
          <a:lstStyle/>
          <a:p>
            <a:fld id="{FAE1F7B0-4ED8-4155-8F88-4515C773BDA4}" type="slidenum">
              <a:rPr lang="hr-HR" smtClean="0"/>
              <a:t>3</a:t>
            </a:fld>
            <a:endParaRPr lang="hr-HR"/>
          </a:p>
        </p:txBody>
      </p:sp>
    </p:spTree>
    <p:extLst>
      <p:ext uri="{BB962C8B-B14F-4D97-AF65-F5344CB8AC3E}">
        <p14:creationId xmlns:p14="http://schemas.microsoft.com/office/powerpoint/2010/main" val="25658189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lgn="just"/>
            <a:r>
              <a:rPr lang="hr-HR" sz="3600" b="0" kern="1200" dirty="0" err="1" smtClean="0">
                <a:solidFill>
                  <a:schemeClr val="tx1"/>
                </a:solidFill>
                <a:latin typeface="+mn-lt"/>
                <a:ea typeface="+mn-ea"/>
                <a:cs typeface="+mn-cs"/>
              </a:rPr>
              <a:t>Step</a:t>
            </a:r>
            <a:r>
              <a:rPr lang="hr-HR" sz="3600" b="0" kern="1200" dirty="0" smtClean="0">
                <a:solidFill>
                  <a:schemeClr val="tx1"/>
                </a:solidFill>
                <a:latin typeface="+mn-lt"/>
                <a:ea typeface="+mn-ea"/>
                <a:cs typeface="+mn-cs"/>
              </a:rPr>
              <a:t> 4: </a:t>
            </a:r>
            <a:r>
              <a:rPr lang="en-US" sz="3600" b="0" kern="1200" dirty="0" smtClean="0">
                <a:solidFill>
                  <a:schemeClr val="tx1"/>
                </a:solidFill>
                <a:latin typeface="+mn-lt"/>
                <a:ea typeface="+mn-ea"/>
                <a:cs typeface="+mn-cs"/>
              </a:rPr>
              <a:t>Repeat steps 2-</a:t>
            </a:r>
            <a:r>
              <a:rPr lang="hr-HR" sz="3600" b="0" kern="1200" dirty="0" smtClean="0">
                <a:solidFill>
                  <a:schemeClr val="tx1"/>
                </a:solidFill>
                <a:latin typeface="+mn-lt"/>
                <a:ea typeface="+mn-ea"/>
                <a:cs typeface="+mn-cs"/>
              </a:rPr>
              <a:t>3</a:t>
            </a:r>
            <a:r>
              <a:rPr lang="en-US" sz="3600" b="0" kern="1200" dirty="0" smtClean="0">
                <a:solidFill>
                  <a:schemeClr val="tx1"/>
                </a:solidFill>
                <a:latin typeface="+mn-lt"/>
                <a:ea typeface="+mn-ea"/>
                <a:cs typeface="+mn-cs"/>
              </a:rPr>
              <a:t> for all unvisited points until all points have been visited.</a:t>
            </a:r>
            <a:endParaRPr lang="hr-HR" sz="3600" b="0" kern="1200" dirty="0" smtClean="0">
              <a:solidFill>
                <a:schemeClr val="tx1"/>
              </a:solidFill>
              <a:latin typeface="+mn-lt"/>
              <a:ea typeface="+mn-ea"/>
              <a:cs typeface="+mn-cs"/>
            </a:endParaRPr>
          </a:p>
          <a:p>
            <a:pPr algn="just"/>
            <a:endParaRPr lang="hr-HR" sz="3600" kern="1200" dirty="0" smtClean="0">
              <a:solidFill>
                <a:schemeClr val="tx1"/>
              </a:solidFill>
              <a:latin typeface="+mn-lt"/>
              <a:ea typeface="+mn-ea"/>
              <a:cs typeface="+mn-cs"/>
            </a:endParaRPr>
          </a:p>
          <a:p>
            <a:pPr algn="just"/>
            <a:r>
              <a:rPr lang="en-US" sz="3600" kern="1200" dirty="0" smtClean="0">
                <a:solidFill>
                  <a:schemeClr val="tx1"/>
                </a:solidFill>
                <a:latin typeface="+mn-lt"/>
                <a:ea typeface="+mn-ea"/>
                <a:cs typeface="+mn-cs"/>
              </a:rPr>
              <a:t>The final clustering result is:</a:t>
            </a:r>
          </a:p>
          <a:p>
            <a:pPr lvl="1" algn="just"/>
            <a:r>
              <a:rPr lang="en-US" sz="3200" kern="1200" dirty="0" smtClean="0">
                <a:solidFill>
                  <a:schemeClr val="tx1"/>
                </a:solidFill>
                <a:latin typeface="+mn-lt"/>
                <a:ea typeface="+mn-ea"/>
                <a:cs typeface="+mn-cs"/>
              </a:rPr>
              <a:t>Cluster 1: Individuals 1, 2, and 3</a:t>
            </a:r>
          </a:p>
          <a:p>
            <a:pPr lvl="1" algn="just"/>
            <a:r>
              <a:rPr lang="en-US" sz="3200" kern="1200" dirty="0" smtClean="0">
                <a:solidFill>
                  <a:schemeClr val="tx1"/>
                </a:solidFill>
                <a:latin typeface="+mn-lt"/>
                <a:ea typeface="+mn-ea"/>
                <a:cs typeface="+mn-cs"/>
              </a:rPr>
              <a:t>Cluster 2: Individuals </a:t>
            </a:r>
            <a:r>
              <a:rPr lang="hr-HR" sz="3200" kern="1200" dirty="0" smtClean="0">
                <a:solidFill>
                  <a:schemeClr val="tx1"/>
                </a:solidFill>
                <a:latin typeface="+mn-lt"/>
                <a:ea typeface="+mn-ea"/>
                <a:cs typeface="+mn-cs"/>
              </a:rPr>
              <a:t>4, 5</a:t>
            </a:r>
            <a:r>
              <a:rPr lang="en-US" sz="3200" kern="1200" dirty="0" smtClean="0">
                <a:solidFill>
                  <a:schemeClr val="tx1"/>
                </a:solidFill>
                <a:latin typeface="+mn-lt"/>
                <a:ea typeface="+mn-ea"/>
                <a:cs typeface="+mn-cs"/>
              </a:rPr>
              <a:t> and </a:t>
            </a:r>
            <a:r>
              <a:rPr lang="hr-HR" sz="3200" kern="1200" dirty="0" smtClean="0">
                <a:solidFill>
                  <a:schemeClr val="tx1"/>
                </a:solidFill>
                <a:latin typeface="+mn-lt"/>
                <a:ea typeface="+mn-ea"/>
                <a:cs typeface="+mn-cs"/>
              </a:rPr>
              <a:t>6</a:t>
            </a:r>
            <a:endParaRPr lang="en-US" sz="3200" kern="1200" dirty="0" smtClean="0">
              <a:solidFill>
                <a:schemeClr val="tx1"/>
              </a:solidFill>
              <a:latin typeface="+mn-lt"/>
              <a:ea typeface="+mn-ea"/>
              <a:cs typeface="+mn-cs"/>
            </a:endParaRPr>
          </a:p>
          <a:p>
            <a:pPr lvl="1" algn="just"/>
            <a:r>
              <a:rPr lang="en-US" sz="3200" kern="1200" dirty="0" smtClean="0">
                <a:solidFill>
                  <a:schemeClr val="tx1"/>
                </a:solidFill>
                <a:latin typeface="+mn-lt"/>
                <a:ea typeface="+mn-ea"/>
                <a:cs typeface="+mn-cs"/>
              </a:rPr>
              <a:t>Cluster 3: Individuals </a:t>
            </a:r>
            <a:r>
              <a:rPr lang="hr-HR" sz="3200" kern="1200" dirty="0" smtClean="0">
                <a:solidFill>
                  <a:schemeClr val="tx1"/>
                </a:solidFill>
                <a:latin typeface="+mn-lt"/>
                <a:ea typeface="+mn-ea"/>
                <a:cs typeface="+mn-cs"/>
              </a:rPr>
              <a:t>7, 8 </a:t>
            </a:r>
            <a:r>
              <a:rPr lang="en-US" sz="3200" kern="1200" dirty="0" smtClean="0">
                <a:solidFill>
                  <a:schemeClr val="tx1"/>
                </a:solidFill>
                <a:latin typeface="+mn-lt"/>
                <a:ea typeface="+mn-ea"/>
                <a:cs typeface="+mn-cs"/>
              </a:rPr>
              <a:t>and </a:t>
            </a:r>
            <a:r>
              <a:rPr lang="hr-HR" sz="3200" kern="1200" dirty="0" smtClean="0">
                <a:solidFill>
                  <a:schemeClr val="tx1"/>
                </a:solidFill>
                <a:latin typeface="+mn-lt"/>
                <a:ea typeface="+mn-ea"/>
                <a:cs typeface="+mn-cs"/>
              </a:rPr>
              <a:t>9</a:t>
            </a:r>
          </a:p>
          <a:p>
            <a:pPr lvl="1" algn="just"/>
            <a:r>
              <a:rPr lang="hr-HR" sz="3200" kern="1200" dirty="0" err="1" smtClean="0">
                <a:solidFill>
                  <a:schemeClr val="tx1"/>
                </a:solidFill>
                <a:latin typeface="+mn-lt"/>
                <a:ea typeface="+mn-ea"/>
                <a:cs typeface="+mn-cs"/>
              </a:rPr>
              <a:t>Individual</a:t>
            </a:r>
            <a:r>
              <a:rPr lang="hr-HR" sz="3200" kern="1200" dirty="0" smtClean="0">
                <a:solidFill>
                  <a:schemeClr val="tx1"/>
                </a:solidFill>
                <a:latin typeface="+mn-lt"/>
                <a:ea typeface="+mn-ea"/>
                <a:cs typeface="+mn-cs"/>
              </a:rPr>
              <a:t> 10 </a:t>
            </a:r>
            <a:r>
              <a:rPr lang="hr-HR" sz="3200" kern="1200" dirty="0" err="1" smtClean="0">
                <a:solidFill>
                  <a:schemeClr val="tx1"/>
                </a:solidFill>
                <a:latin typeface="+mn-lt"/>
                <a:ea typeface="+mn-ea"/>
                <a:cs typeface="+mn-cs"/>
              </a:rPr>
              <a:t>is</a:t>
            </a:r>
            <a:r>
              <a:rPr lang="hr-HR" sz="3200" kern="1200" dirty="0" smtClean="0">
                <a:solidFill>
                  <a:schemeClr val="tx1"/>
                </a:solidFill>
                <a:latin typeface="+mn-lt"/>
                <a:ea typeface="+mn-ea"/>
                <a:cs typeface="+mn-cs"/>
              </a:rPr>
              <a:t> </a:t>
            </a:r>
            <a:r>
              <a:rPr lang="hr-HR" sz="3200" kern="1200" dirty="0" err="1" smtClean="0">
                <a:solidFill>
                  <a:schemeClr val="tx1"/>
                </a:solidFill>
                <a:latin typeface="+mn-lt"/>
                <a:ea typeface="+mn-ea"/>
                <a:cs typeface="+mn-cs"/>
              </a:rPr>
              <a:t>noise</a:t>
            </a:r>
            <a:endParaRPr lang="hr-HR" sz="3200" kern="1200" dirty="0" smtClean="0">
              <a:solidFill>
                <a:schemeClr val="tx1"/>
              </a:solidFill>
              <a:latin typeface="+mn-lt"/>
              <a:ea typeface="+mn-ea"/>
              <a:cs typeface="+mn-cs"/>
            </a:endParaRPr>
          </a:p>
          <a:p>
            <a:pPr marL="171450" indent="-171450">
              <a:buFont typeface="Arial" panose="020B0604020202020204" pitchFamily="34" charset="0"/>
              <a:buChar char="•"/>
            </a:pPr>
            <a:endParaRPr lang="hr-HR" sz="1200" b="0" i="0" kern="1200" dirty="0" smtClean="0">
              <a:solidFill>
                <a:schemeClr val="tx1"/>
              </a:solidFill>
              <a:effectLst/>
              <a:latin typeface="+mn-lt"/>
              <a:ea typeface="+mn-ea"/>
              <a:cs typeface="+mn-cs"/>
            </a:endParaRPr>
          </a:p>
          <a:p>
            <a:pPr marL="171450" indent="-171450">
              <a:buFont typeface="Arial" panose="020B0604020202020204" pitchFamily="34" charset="0"/>
              <a:buChar char="•"/>
            </a:pPr>
            <a:endParaRPr lang="en-US" sz="1200" b="0" i="0" kern="1200" dirty="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21</a:t>
            </a:fld>
            <a:endParaRPr lang="hr-HR"/>
          </a:p>
        </p:txBody>
      </p:sp>
    </p:spTree>
    <p:extLst>
      <p:ext uri="{BB962C8B-B14F-4D97-AF65-F5344CB8AC3E}">
        <p14:creationId xmlns:p14="http://schemas.microsoft.com/office/powerpoint/2010/main" val="125353516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sz="1200" kern="1200" dirty="0" smtClean="0">
                <a:solidFill>
                  <a:schemeClr val="tx1"/>
                </a:solidFill>
                <a:effectLst/>
                <a:latin typeface="+mn-lt"/>
                <a:ea typeface="+mn-ea"/>
                <a:cs typeface="+mn-cs"/>
              </a:rPr>
              <a:t>In conclusion, clustering is a powerful technique that has many applications across a wide range of fields. Whether you are a researcher in biology, a marketer trying to identify customer segments, or an engineer trying to optimize a manufacturing process, clustering can help you uncover patterns in your data that might not be immediately apparent. </a:t>
            </a:r>
            <a:endParaRPr lang="hr-HR" sz="1200" kern="1200" dirty="0" smtClean="0">
              <a:solidFill>
                <a:schemeClr val="tx1"/>
              </a:solidFill>
              <a:effectLst/>
              <a:latin typeface="+mn-lt"/>
              <a:ea typeface="+mn-ea"/>
              <a:cs typeface="+mn-cs"/>
            </a:endParaRPr>
          </a:p>
          <a:p>
            <a:endParaRPr lang="hr-HR"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To complete this unit, </a:t>
            </a:r>
            <a:r>
              <a:rPr lang="hr-HR" sz="1200" kern="1200" dirty="0" smtClean="0">
                <a:solidFill>
                  <a:schemeClr val="tx1"/>
                </a:solidFill>
                <a:effectLst/>
                <a:latin typeface="+mn-lt"/>
                <a:ea typeface="+mn-ea"/>
                <a:cs typeface="+mn-cs"/>
              </a:rPr>
              <a:t>s</a:t>
            </a:r>
            <a:r>
              <a:rPr lang="en-US" sz="1200" kern="1200" dirty="0" err="1" smtClean="0">
                <a:solidFill>
                  <a:schemeClr val="tx1"/>
                </a:solidFill>
                <a:effectLst/>
                <a:latin typeface="+mn-lt"/>
                <a:ea typeface="+mn-ea"/>
                <a:cs typeface="+mn-cs"/>
              </a:rPr>
              <a:t>tudy</a:t>
            </a:r>
            <a:r>
              <a:rPr lang="en-US" sz="1200" kern="1200" dirty="0" smtClean="0">
                <a:solidFill>
                  <a:schemeClr val="tx1"/>
                </a:solidFill>
                <a:effectLst/>
                <a:latin typeface="+mn-lt"/>
                <a:ea typeface="+mn-ea"/>
                <a:cs typeface="+mn-cs"/>
              </a:rPr>
              <a:t> and review the following online resources</a:t>
            </a:r>
            <a:r>
              <a:rPr lang="hr-HR" sz="1200" kern="1200" dirty="0" smtClean="0">
                <a:solidFill>
                  <a:schemeClr val="tx1"/>
                </a:solidFill>
                <a:effectLst/>
                <a:latin typeface="+mn-lt"/>
                <a:ea typeface="+mn-ea"/>
                <a:cs typeface="+mn-cs"/>
              </a:rPr>
              <a:t>. </a:t>
            </a:r>
          </a:p>
          <a:p>
            <a:endParaRPr lang="hr-HR" sz="1200" kern="1200" dirty="0" smtClean="0">
              <a:solidFill>
                <a:schemeClr val="tx1"/>
              </a:solidFill>
              <a:effectLst/>
              <a:latin typeface="+mn-lt"/>
              <a:ea typeface="+mn-ea"/>
              <a:cs typeface="+mn-cs"/>
            </a:endParaRPr>
          </a:p>
          <a:p>
            <a:r>
              <a:rPr lang="hr-HR" sz="1200" kern="1200" dirty="0" err="1" smtClean="0">
                <a:solidFill>
                  <a:schemeClr val="tx1"/>
                </a:solidFill>
                <a:effectLst/>
                <a:latin typeface="+mn-lt"/>
                <a:ea typeface="+mn-ea"/>
                <a:cs typeface="+mn-cs"/>
              </a:rPr>
              <a:t>Thank</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you</a:t>
            </a:r>
            <a:r>
              <a:rPr lang="hr-HR" sz="1200" kern="1200" dirty="0" smtClean="0">
                <a:solidFill>
                  <a:schemeClr val="tx1"/>
                </a:solidFill>
                <a:effectLst/>
                <a:latin typeface="+mn-lt"/>
                <a:ea typeface="+mn-ea"/>
                <a:cs typeface="+mn-cs"/>
              </a:rPr>
              <a:t> for </a:t>
            </a:r>
            <a:r>
              <a:rPr lang="hr-HR" sz="1200" kern="1200" dirty="0" err="1" smtClean="0">
                <a:solidFill>
                  <a:schemeClr val="tx1"/>
                </a:solidFill>
                <a:effectLst/>
                <a:latin typeface="+mn-lt"/>
                <a:ea typeface="+mn-ea"/>
                <a:cs typeface="+mn-cs"/>
              </a:rPr>
              <a:t>attention</a:t>
            </a:r>
            <a:r>
              <a:rPr lang="hr-HR" sz="1200" kern="1200" dirty="0" smtClean="0">
                <a:solidFill>
                  <a:schemeClr val="tx1"/>
                </a:solidFill>
                <a:effectLst/>
                <a:latin typeface="+mn-lt"/>
                <a:ea typeface="+mn-ea"/>
                <a:cs typeface="+mn-cs"/>
              </a:rPr>
              <a:t> !</a:t>
            </a:r>
            <a:endParaRPr lang="hr-HR" sz="1200" kern="1200" dirty="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22</a:t>
            </a:fld>
            <a:endParaRPr lang="hr-HR"/>
          </a:p>
        </p:txBody>
      </p:sp>
    </p:spTree>
    <p:extLst>
      <p:ext uri="{BB962C8B-B14F-4D97-AF65-F5344CB8AC3E}">
        <p14:creationId xmlns:p14="http://schemas.microsoft.com/office/powerpoint/2010/main" val="17187061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dirty="0" smtClean="0"/>
              <a:t>When it comes to clustering, there's no one-size-fits-all algorithm! Different methods have their own strengths and weaknesses, and it's up to the user to choose the right one for their data set.</a:t>
            </a:r>
          </a:p>
          <a:p>
            <a:endParaRPr lang="en-US" dirty="0" smtClean="0"/>
          </a:p>
          <a:p>
            <a:r>
              <a:rPr lang="en-US" dirty="0" smtClean="0"/>
              <a:t>One popular clustering algorithm is k-means, which separates data points into k clusters based on their similarity. The algorithm then adjusts cluster centroids until they're as compact and separate as possible.</a:t>
            </a:r>
          </a:p>
          <a:p>
            <a:endParaRPr lang="en-US" dirty="0" smtClean="0"/>
          </a:p>
          <a:p>
            <a:r>
              <a:rPr lang="en-US" dirty="0" smtClean="0"/>
              <a:t>If you want to visualize relationships between clusters at different levels of detail, hierarchical clustering is a good option. It creates a tree-like structure of clusters that lets you explore different levels of granularity.</a:t>
            </a:r>
          </a:p>
          <a:p>
            <a:endParaRPr lang="en-US" dirty="0" smtClean="0"/>
          </a:p>
          <a:p>
            <a:r>
              <a:rPr lang="en-US" dirty="0" smtClean="0"/>
              <a:t>DBSCAN is another popular algorithm that groups data points based on their density in the feature space. This makes it a great choice for data sets with complex structures, as clusters can be of different shapes and sizes.</a:t>
            </a:r>
            <a:endParaRPr lang="hr-HR" dirty="0" smtClean="0"/>
          </a:p>
        </p:txBody>
      </p:sp>
      <p:sp>
        <p:nvSpPr>
          <p:cNvPr id="4" name="Rezervirano mjesto broja slajda 3"/>
          <p:cNvSpPr>
            <a:spLocks noGrp="1"/>
          </p:cNvSpPr>
          <p:nvPr>
            <p:ph type="sldNum" sz="quarter" idx="10"/>
          </p:nvPr>
        </p:nvSpPr>
        <p:spPr/>
        <p:txBody>
          <a:bodyPr/>
          <a:lstStyle/>
          <a:p>
            <a:fld id="{FAE1F7B0-4ED8-4155-8F88-4515C773BDA4}" type="slidenum">
              <a:rPr lang="hr-HR" smtClean="0"/>
              <a:t>4</a:t>
            </a:fld>
            <a:endParaRPr lang="hr-HR"/>
          </a:p>
        </p:txBody>
      </p:sp>
    </p:spTree>
    <p:extLst>
      <p:ext uri="{BB962C8B-B14F-4D97-AF65-F5344CB8AC3E}">
        <p14:creationId xmlns:p14="http://schemas.microsoft.com/office/powerpoint/2010/main" val="34359933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dirty="0" smtClean="0"/>
              <a:t>K-means is a popular algorithm used in data science and machine learning to group similar data points together. It works by taking a set of data points and grouping them into K clusters, where K is a number chosen by the user. The algorithm iteratively assigns each data point to the nearest cluster centroid and then updates the centroid based on the new groupings. This process continues until the centroids no longer move, indicating that the clusters are stable.</a:t>
            </a:r>
            <a:endParaRPr lang="hr-HR" dirty="0" smtClean="0"/>
          </a:p>
          <a:p>
            <a:endParaRPr lang="hr-HR" dirty="0" smtClean="0"/>
          </a:p>
          <a:p>
            <a:r>
              <a:rPr lang="en-US" dirty="0" smtClean="0"/>
              <a:t>Think of the centroids in K-means as the leaders of a dance party! Imagine a group of people dancing in a room, and you want to split them into two groups. You ask two people to come to the center of the room and start dancing. These two people are the initial centroids.</a:t>
            </a:r>
          </a:p>
          <a:p>
            <a:endParaRPr lang="en-US" dirty="0" smtClean="0"/>
          </a:p>
          <a:p>
            <a:r>
              <a:rPr lang="en-US" dirty="0" smtClean="0"/>
              <a:t>Now, you ask each person in the room to join the group of the person they are closest to. The distance between each person is like the distance between each point and each centroid in K-means. Once everyone has joined a group, you have your two clusters!</a:t>
            </a:r>
          </a:p>
          <a:p>
            <a:endParaRPr lang="en-US" dirty="0" smtClean="0"/>
          </a:p>
          <a:p>
            <a:r>
              <a:rPr lang="en-US" dirty="0" smtClean="0"/>
              <a:t>But the dance party doesn't end there. You ask the leader of each group (i.e., the centroid) to come to the center of their group and start dancing. This represents updating the centroid of each cluster.</a:t>
            </a:r>
          </a:p>
          <a:p>
            <a:endParaRPr lang="en-US" dirty="0" smtClean="0"/>
          </a:p>
          <a:p>
            <a:r>
              <a:rPr lang="en-US" dirty="0" smtClean="0"/>
              <a:t>You repeat this process of dancing and updating until the dance party settles down, and everyone is happy with their group. And that's how K-means works!</a:t>
            </a:r>
            <a:endParaRPr lang="hr-HR" dirty="0" smtClean="0"/>
          </a:p>
        </p:txBody>
      </p:sp>
      <p:sp>
        <p:nvSpPr>
          <p:cNvPr id="4" name="Rezervirano mjesto broja slajda 3"/>
          <p:cNvSpPr>
            <a:spLocks noGrp="1"/>
          </p:cNvSpPr>
          <p:nvPr>
            <p:ph type="sldNum" sz="quarter" idx="10"/>
          </p:nvPr>
        </p:nvSpPr>
        <p:spPr/>
        <p:txBody>
          <a:bodyPr/>
          <a:lstStyle/>
          <a:p>
            <a:fld id="{FAE1F7B0-4ED8-4155-8F88-4515C773BDA4}" type="slidenum">
              <a:rPr lang="hr-HR" smtClean="0"/>
              <a:t>5</a:t>
            </a:fld>
            <a:endParaRPr lang="hr-HR"/>
          </a:p>
        </p:txBody>
      </p:sp>
    </p:spTree>
    <p:extLst>
      <p:ext uri="{BB962C8B-B14F-4D97-AF65-F5344CB8AC3E}">
        <p14:creationId xmlns:p14="http://schemas.microsoft.com/office/powerpoint/2010/main" val="17256810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dirty="0" smtClean="0"/>
              <a:t>Here's an example of how to apply the K-means algorithm to a small dataset of four points</a:t>
            </a:r>
            <a:r>
              <a:rPr lang="hr-HR" dirty="0" smtClean="0"/>
              <a:t>.</a:t>
            </a:r>
            <a:endParaRPr lang="en-US" dirty="0" smtClean="0"/>
          </a:p>
          <a:p>
            <a:endParaRPr lang="en-US" dirty="0" smtClean="0"/>
          </a:p>
          <a:p>
            <a:r>
              <a:rPr lang="en-US" dirty="0" smtClean="0"/>
              <a:t>Suppose you have the following dataset</a:t>
            </a:r>
            <a:r>
              <a:rPr lang="hr-HR" dirty="0" smtClean="0"/>
              <a:t>. </a:t>
            </a:r>
            <a:r>
              <a:rPr lang="en-US" dirty="0" smtClean="0"/>
              <a:t>You want to cluster these points into two groups.</a:t>
            </a:r>
          </a:p>
          <a:p>
            <a:endParaRPr lang="en-US" dirty="0" smtClean="0"/>
          </a:p>
          <a:p>
            <a:r>
              <a:rPr lang="en-US" dirty="0" smtClean="0"/>
              <a:t>Step 1: Choose initial centroids.</a:t>
            </a:r>
          </a:p>
          <a:p>
            <a:endParaRPr lang="en-US" dirty="0" smtClean="0"/>
          </a:p>
          <a:p>
            <a:r>
              <a:rPr lang="en-US" dirty="0" smtClean="0"/>
              <a:t>We start by randomly choosing two initial centroids. Let's choose </a:t>
            </a:r>
            <a:r>
              <a:rPr lang="hr-HR" dirty="0" err="1" smtClean="0"/>
              <a:t>points</a:t>
            </a:r>
            <a:r>
              <a:rPr lang="hr-HR" baseline="0" dirty="0" smtClean="0"/>
              <a:t> J </a:t>
            </a:r>
            <a:r>
              <a:rPr lang="hr-HR" baseline="0" dirty="0" err="1" smtClean="0"/>
              <a:t>and</a:t>
            </a:r>
            <a:r>
              <a:rPr lang="hr-HR" baseline="0" dirty="0" smtClean="0"/>
              <a:t> I </a:t>
            </a:r>
            <a:r>
              <a:rPr lang="en-US" dirty="0" smtClean="0"/>
              <a:t>as the initial centroids.</a:t>
            </a:r>
            <a:endParaRPr lang="hr-HR" dirty="0" smtClean="0"/>
          </a:p>
        </p:txBody>
      </p:sp>
      <p:sp>
        <p:nvSpPr>
          <p:cNvPr id="4" name="Rezervirano mjesto broja slajda 3"/>
          <p:cNvSpPr>
            <a:spLocks noGrp="1"/>
          </p:cNvSpPr>
          <p:nvPr>
            <p:ph type="sldNum" sz="quarter" idx="10"/>
          </p:nvPr>
        </p:nvSpPr>
        <p:spPr/>
        <p:txBody>
          <a:bodyPr/>
          <a:lstStyle/>
          <a:p>
            <a:fld id="{FAE1F7B0-4ED8-4155-8F88-4515C773BDA4}" type="slidenum">
              <a:rPr lang="hr-HR" smtClean="0"/>
              <a:t>6</a:t>
            </a:fld>
            <a:endParaRPr lang="hr-HR"/>
          </a:p>
        </p:txBody>
      </p:sp>
    </p:spTree>
    <p:extLst>
      <p:ext uri="{BB962C8B-B14F-4D97-AF65-F5344CB8AC3E}">
        <p14:creationId xmlns:p14="http://schemas.microsoft.com/office/powerpoint/2010/main" val="41979646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dirty="0" smtClean="0"/>
              <a:t>Step 2: Assign points to clusters.</a:t>
            </a:r>
          </a:p>
          <a:p>
            <a:endParaRPr lang="en-US" dirty="0" smtClean="0"/>
          </a:p>
          <a:p>
            <a:r>
              <a:rPr lang="en-US" dirty="0" smtClean="0"/>
              <a:t>Next, we assign each point to the nearest centroid. We calculate the distance between each point and each centroid using the Euclidean distance formula</a:t>
            </a:r>
            <a:r>
              <a:rPr lang="hr-HR" dirty="0" smtClean="0"/>
              <a:t>.</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7</a:t>
            </a:fld>
            <a:endParaRPr lang="hr-HR"/>
          </a:p>
        </p:txBody>
      </p:sp>
    </p:spTree>
    <p:extLst>
      <p:ext uri="{BB962C8B-B14F-4D97-AF65-F5344CB8AC3E}">
        <p14:creationId xmlns:p14="http://schemas.microsoft.com/office/powerpoint/2010/main" val="18675218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dirty="0" smtClean="0"/>
              <a:t>Here are the distances for each point</a:t>
            </a:r>
            <a:r>
              <a:rPr lang="hr-HR" dirty="0" smtClean="0"/>
              <a:t>.</a:t>
            </a:r>
          </a:p>
          <a:p>
            <a:endParaRPr lang="hr-HR" dirty="0" smtClean="0"/>
          </a:p>
          <a:p>
            <a:r>
              <a:rPr lang="en-US" dirty="0" smtClean="0"/>
              <a:t>The points </a:t>
            </a:r>
            <a:r>
              <a:rPr lang="hr-HR" dirty="0" smtClean="0"/>
              <a:t>H </a:t>
            </a:r>
            <a:r>
              <a:rPr lang="en-US" dirty="0" smtClean="0"/>
              <a:t>and </a:t>
            </a:r>
            <a:r>
              <a:rPr lang="hr-HR" dirty="0" smtClean="0"/>
              <a:t>I</a:t>
            </a:r>
            <a:r>
              <a:rPr lang="en-US" dirty="0" smtClean="0"/>
              <a:t> are all closer to centroid 1, while </a:t>
            </a:r>
            <a:r>
              <a:rPr lang="hr-HR" dirty="0" err="1" smtClean="0"/>
              <a:t>other</a:t>
            </a:r>
            <a:r>
              <a:rPr lang="hr-HR" dirty="0" smtClean="0"/>
              <a:t> </a:t>
            </a:r>
            <a:r>
              <a:rPr lang="en-US" dirty="0" smtClean="0"/>
              <a:t>point</a:t>
            </a:r>
            <a:r>
              <a:rPr lang="hr-HR" dirty="0" smtClean="0"/>
              <a:t>s are</a:t>
            </a:r>
            <a:r>
              <a:rPr lang="en-US" dirty="0" smtClean="0"/>
              <a:t> closer to centroid 2. So the first cluster contains points </a:t>
            </a:r>
            <a:r>
              <a:rPr lang="hr-HR" dirty="0" smtClean="0"/>
              <a:t>H </a:t>
            </a:r>
            <a:r>
              <a:rPr lang="hr-HR" dirty="0" err="1" smtClean="0"/>
              <a:t>and</a:t>
            </a:r>
            <a:r>
              <a:rPr lang="hr-HR" baseline="0" dirty="0" smtClean="0"/>
              <a:t> I</a:t>
            </a:r>
            <a:r>
              <a:rPr lang="en-US" dirty="0" smtClean="0"/>
              <a:t>, while the second cluster contains </a:t>
            </a:r>
            <a:r>
              <a:rPr lang="hr-HR" dirty="0" err="1" smtClean="0"/>
              <a:t>other</a:t>
            </a:r>
            <a:r>
              <a:rPr lang="hr-HR" dirty="0" smtClean="0"/>
              <a:t> </a:t>
            </a:r>
            <a:r>
              <a:rPr lang="hr-HR" dirty="0" err="1" smtClean="0"/>
              <a:t>points</a:t>
            </a:r>
            <a:r>
              <a:rPr lang="en-US" dirty="0" smtClean="0"/>
              <a:t>.</a:t>
            </a:r>
            <a:endParaRPr lang="hr-HR" dirty="0" smtClean="0"/>
          </a:p>
        </p:txBody>
      </p:sp>
      <p:sp>
        <p:nvSpPr>
          <p:cNvPr id="4" name="Rezervirano mjesto broja slajda 3"/>
          <p:cNvSpPr>
            <a:spLocks noGrp="1"/>
          </p:cNvSpPr>
          <p:nvPr>
            <p:ph type="sldNum" sz="quarter" idx="10"/>
          </p:nvPr>
        </p:nvSpPr>
        <p:spPr/>
        <p:txBody>
          <a:bodyPr/>
          <a:lstStyle/>
          <a:p>
            <a:fld id="{FAE1F7B0-4ED8-4155-8F88-4515C773BDA4}" type="slidenum">
              <a:rPr lang="hr-HR" smtClean="0"/>
              <a:t>8</a:t>
            </a:fld>
            <a:endParaRPr lang="hr-HR"/>
          </a:p>
        </p:txBody>
      </p:sp>
    </p:spTree>
    <p:extLst>
      <p:ext uri="{BB962C8B-B14F-4D97-AF65-F5344CB8AC3E}">
        <p14:creationId xmlns:p14="http://schemas.microsoft.com/office/powerpoint/2010/main" val="28096573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sz="1200" b="0" i="0" kern="1200" dirty="0" smtClean="0">
                <a:solidFill>
                  <a:schemeClr val="tx1"/>
                </a:solidFill>
                <a:effectLst/>
                <a:latin typeface="+mn-lt"/>
                <a:ea typeface="+mn-ea"/>
                <a:cs typeface="+mn-cs"/>
              </a:rPr>
              <a:t>Step 3: Update </a:t>
            </a:r>
            <a:r>
              <a:rPr lang="hr-HR" sz="1200" b="0" i="0" kern="1200" dirty="0" err="1" smtClean="0">
                <a:solidFill>
                  <a:schemeClr val="tx1"/>
                </a:solidFill>
                <a:effectLst/>
                <a:latin typeface="+mn-lt"/>
                <a:ea typeface="+mn-ea"/>
                <a:cs typeface="+mn-cs"/>
              </a:rPr>
              <a:t>centroids</a:t>
            </a:r>
            <a:endParaRPr lang="hr-HR" sz="1200" b="0" i="0" kern="1200" dirty="0" smtClean="0">
              <a:solidFill>
                <a:schemeClr val="tx1"/>
              </a:solidFill>
              <a:effectLst/>
              <a:latin typeface="+mn-lt"/>
              <a:ea typeface="+mn-ea"/>
              <a:cs typeface="+mn-cs"/>
            </a:endParaRPr>
          </a:p>
          <a:p>
            <a:endParaRPr lang="hr-HR"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We update the centroids of each cluster by taking the mean of all the points in the cluster</a:t>
            </a:r>
            <a:endParaRPr lang="hr-HR" sz="1200" b="0" i="0" kern="1200" dirty="0" smtClean="0">
              <a:solidFill>
                <a:schemeClr val="tx1"/>
              </a:solidFill>
              <a:effectLst/>
              <a:latin typeface="+mn-lt"/>
              <a:ea typeface="+mn-ea"/>
              <a:cs typeface="+mn-cs"/>
            </a:endParaRPr>
          </a:p>
          <a:p>
            <a:endParaRPr lang="hr-HR"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The new centroid for the first cluster is (</a:t>
            </a:r>
            <a:r>
              <a:rPr lang="hr-HR" sz="1200" b="0" i="0" kern="1200" dirty="0" smtClean="0">
                <a:solidFill>
                  <a:schemeClr val="tx1"/>
                </a:solidFill>
                <a:effectLst/>
                <a:latin typeface="+mn-lt"/>
                <a:ea typeface="+mn-ea"/>
                <a:cs typeface="+mn-cs"/>
              </a:rPr>
              <a:t>2.25</a:t>
            </a:r>
            <a:r>
              <a:rPr lang="en-US" sz="1200" b="0" i="0" kern="1200" dirty="0" smtClean="0">
                <a:solidFill>
                  <a:schemeClr val="tx1"/>
                </a:solidFill>
                <a:effectLst/>
                <a:latin typeface="+mn-lt"/>
                <a:ea typeface="+mn-ea"/>
                <a:cs typeface="+mn-cs"/>
              </a:rPr>
              <a:t>, </a:t>
            </a:r>
            <a:r>
              <a:rPr lang="hr-HR" sz="1200" b="0" i="0" kern="1200" dirty="0" smtClean="0">
                <a:solidFill>
                  <a:schemeClr val="tx1"/>
                </a:solidFill>
                <a:effectLst/>
                <a:latin typeface="+mn-lt"/>
                <a:ea typeface="+mn-ea"/>
                <a:cs typeface="+mn-cs"/>
              </a:rPr>
              <a:t>3.38</a:t>
            </a:r>
            <a:r>
              <a:rPr lang="en-US" sz="1200" b="0" i="0" kern="1200" dirty="0" smtClean="0">
                <a:solidFill>
                  <a:schemeClr val="tx1"/>
                </a:solidFill>
                <a:effectLst/>
                <a:latin typeface="+mn-lt"/>
                <a:ea typeface="+mn-ea"/>
                <a:cs typeface="+mn-cs"/>
              </a:rPr>
              <a:t>), and the new centroid for the second cluster is (</a:t>
            </a:r>
            <a:r>
              <a:rPr lang="hr-HR" sz="1200" b="0" i="0" kern="1200" dirty="0" smtClean="0">
                <a:solidFill>
                  <a:schemeClr val="tx1"/>
                </a:solidFill>
                <a:effectLst/>
                <a:latin typeface="+mn-lt"/>
                <a:ea typeface="+mn-ea"/>
                <a:cs typeface="+mn-cs"/>
              </a:rPr>
              <a:t>5</a:t>
            </a:r>
            <a:r>
              <a:rPr lang="en-US" sz="1200" b="0" i="0" kern="1200" dirty="0" smtClean="0">
                <a:solidFill>
                  <a:schemeClr val="tx1"/>
                </a:solidFill>
                <a:effectLst/>
                <a:latin typeface="+mn-lt"/>
                <a:ea typeface="+mn-ea"/>
                <a:cs typeface="+mn-cs"/>
              </a:rPr>
              <a:t>.00, </a:t>
            </a:r>
            <a:r>
              <a:rPr lang="hr-HR" sz="1200" b="0" i="0" kern="1200" dirty="0" smtClean="0">
                <a:solidFill>
                  <a:schemeClr val="tx1"/>
                </a:solidFill>
                <a:effectLst/>
                <a:latin typeface="+mn-lt"/>
                <a:ea typeface="+mn-ea"/>
                <a:cs typeface="+mn-cs"/>
              </a:rPr>
              <a:t>4</a:t>
            </a:r>
            <a:r>
              <a:rPr lang="en-US" sz="1200" b="0" i="0" kern="1200" dirty="0" smtClean="0">
                <a:solidFill>
                  <a:schemeClr val="tx1"/>
                </a:solidFill>
                <a:effectLst/>
                <a:latin typeface="+mn-lt"/>
                <a:ea typeface="+mn-ea"/>
                <a:cs typeface="+mn-cs"/>
              </a:rPr>
              <a:t>.00).</a:t>
            </a:r>
          </a:p>
          <a:p>
            <a:endParaRPr lang="hr-HR" sz="1200" b="0" i="0" kern="1200" dirty="0" smtClean="0">
              <a:solidFill>
                <a:schemeClr val="tx1"/>
              </a:solidFill>
              <a:effectLst/>
              <a:latin typeface="+mn-lt"/>
              <a:ea typeface="+mn-ea"/>
              <a:cs typeface="+mn-cs"/>
            </a:endParaRPr>
          </a:p>
          <a:p>
            <a:r>
              <a:rPr lang="hr-HR" sz="1200" b="0" i="0" kern="1200" dirty="0" smtClean="0">
                <a:solidFill>
                  <a:schemeClr val="tx1"/>
                </a:solidFill>
                <a:effectLst/>
                <a:latin typeface="+mn-lt"/>
                <a:ea typeface="+mn-ea"/>
                <a:cs typeface="+mn-cs"/>
              </a:rPr>
              <a:t>In </a:t>
            </a:r>
            <a:r>
              <a:rPr lang="en-US" sz="1200" b="0" i="0" kern="1200" dirty="0" smtClean="0">
                <a:solidFill>
                  <a:schemeClr val="tx1"/>
                </a:solidFill>
                <a:effectLst/>
                <a:latin typeface="+mn-lt"/>
                <a:ea typeface="+mn-ea"/>
                <a:cs typeface="+mn-cs"/>
              </a:rPr>
              <a:t>Step 4</a:t>
            </a:r>
            <a:r>
              <a:rPr lang="hr-HR" sz="1200" b="0" i="0" kern="1200" baseline="0" dirty="0" smtClean="0">
                <a:solidFill>
                  <a:schemeClr val="tx1"/>
                </a:solidFill>
                <a:effectLst/>
                <a:latin typeface="+mn-lt"/>
                <a:ea typeface="+mn-ea"/>
                <a:cs typeface="+mn-cs"/>
              </a:rPr>
              <a:t> </a:t>
            </a:r>
            <a:r>
              <a:rPr lang="hr-HR" sz="1200" b="0" i="0" kern="1200" baseline="0" dirty="0" err="1" smtClean="0">
                <a:solidFill>
                  <a:schemeClr val="tx1"/>
                </a:solidFill>
                <a:effectLst/>
                <a:latin typeface="+mn-lt"/>
                <a:ea typeface="+mn-ea"/>
                <a:cs typeface="+mn-cs"/>
              </a:rPr>
              <a:t>we</a:t>
            </a:r>
            <a:r>
              <a:rPr lang="hr-HR" sz="1200" b="0" i="0" kern="1200" baseline="0" dirty="0" smtClean="0">
                <a:solidFill>
                  <a:schemeClr val="tx1"/>
                </a:solidFill>
                <a:effectLst/>
                <a:latin typeface="+mn-lt"/>
                <a:ea typeface="+mn-ea"/>
                <a:cs typeface="+mn-cs"/>
              </a:rPr>
              <a:t> are </a:t>
            </a:r>
            <a:r>
              <a:rPr lang="hr-HR" sz="1200" b="0" i="0" kern="1200" baseline="0" dirty="0" err="1" smtClean="0">
                <a:solidFill>
                  <a:schemeClr val="tx1"/>
                </a:solidFill>
                <a:effectLst/>
                <a:latin typeface="+mn-lt"/>
                <a:ea typeface="+mn-ea"/>
                <a:cs typeface="+mn-cs"/>
              </a:rPr>
              <a:t>repeating</a:t>
            </a:r>
            <a:r>
              <a:rPr lang="hr-HR" sz="1200" b="0" i="0" kern="1200" baseline="0" dirty="0" smtClean="0">
                <a:solidFill>
                  <a:schemeClr val="tx1"/>
                </a:solidFill>
                <a:effectLst/>
                <a:latin typeface="+mn-lt"/>
                <a:ea typeface="+mn-ea"/>
                <a:cs typeface="+mn-cs"/>
              </a:rPr>
              <a:t> </a:t>
            </a:r>
            <a:r>
              <a:rPr lang="hr-HR" sz="1200" b="0" i="0" kern="1200" baseline="0" dirty="0" err="1" smtClean="0">
                <a:solidFill>
                  <a:schemeClr val="tx1"/>
                </a:solidFill>
                <a:effectLst/>
                <a:latin typeface="+mn-lt"/>
                <a:ea typeface="+mn-ea"/>
                <a:cs typeface="+mn-cs"/>
              </a:rPr>
              <a:t>the</a:t>
            </a:r>
            <a:r>
              <a:rPr lang="en-US" sz="1200" b="0" i="0" kern="1200" dirty="0" smtClean="0">
                <a:solidFill>
                  <a:schemeClr val="tx1"/>
                </a:solidFill>
                <a:effectLst/>
                <a:latin typeface="+mn-lt"/>
                <a:ea typeface="+mn-ea"/>
                <a:cs typeface="+mn-cs"/>
              </a:rPr>
              <a:t> steps 2 and 3.</a:t>
            </a:r>
          </a:p>
          <a:p>
            <a:endParaRPr lang="hr-HR" dirty="0" smtClean="0"/>
          </a:p>
        </p:txBody>
      </p:sp>
      <p:sp>
        <p:nvSpPr>
          <p:cNvPr id="4" name="Rezervirano mjesto broja slajda 3"/>
          <p:cNvSpPr>
            <a:spLocks noGrp="1"/>
          </p:cNvSpPr>
          <p:nvPr>
            <p:ph type="sldNum" sz="quarter" idx="10"/>
          </p:nvPr>
        </p:nvSpPr>
        <p:spPr/>
        <p:txBody>
          <a:bodyPr/>
          <a:lstStyle/>
          <a:p>
            <a:fld id="{FAE1F7B0-4ED8-4155-8F88-4515C773BDA4}" type="slidenum">
              <a:rPr lang="hr-HR" smtClean="0"/>
              <a:t>9</a:t>
            </a:fld>
            <a:endParaRPr lang="hr-HR"/>
          </a:p>
        </p:txBody>
      </p:sp>
    </p:spTree>
    <p:extLst>
      <p:ext uri="{BB962C8B-B14F-4D97-AF65-F5344CB8AC3E}">
        <p14:creationId xmlns:p14="http://schemas.microsoft.com/office/powerpoint/2010/main" val="11347519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dirty="0" smtClean="0"/>
              <a:t>We repeat the process of assigning points to clusters and updating centroids until the clusters no longer change. </a:t>
            </a:r>
            <a:endParaRPr lang="hr-HR" dirty="0" smtClean="0"/>
          </a:p>
          <a:p>
            <a:endParaRPr lang="hr-HR" dirty="0" smtClean="0"/>
          </a:p>
          <a:p>
            <a:r>
              <a:rPr lang="en-US" dirty="0" smtClean="0"/>
              <a:t>In this case, the algorithm converges after </a:t>
            </a:r>
            <a:r>
              <a:rPr lang="hr-HR" dirty="0" err="1" smtClean="0"/>
              <a:t>three</a:t>
            </a:r>
            <a:r>
              <a:rPr lang="en-US" dirty="0" smtClean="0"/>
              <a:t> iterations.</a:t>
            </a:r>
          </a:p>
          <a:p>
            <a:endParaRPr lang="en-US" dirty="0" smtClean="0"/>
          </a:p>
        </p:txBody>
      </p:sp>
      <p:sp>
        <p:nvSpPr>
          <p:cNvPr id="4" name="Rezervirano mjesto broja slajda 3"/>
          <p:cNvSpPr>
            <a:spLocks noGrp="1"/>
          </p:cNvSpPr>
          <p:nvPr>
            <p:ph type="sldNum" sz="quarter" idx="10"/>
          </p:nvPr>
        </p:nvSpPr>
        <p:spPr/>
        <p:txBody>
          <a:bodyPr/>
          <a:lstStyle/>
          <a:p>
            <a:fld id="{FAE1F7B0-4ED8-4155-8F88-4515C773BDA4}" type="slidenum">
              <a:rPr lang="hr-HR" smtClean="0"/>
              <a:t>10</a:t>
            </a:fld>
            <a:endParaRPr lang="hr-HR"/>
          </a:p>
        </p:txBody>
      </p:sp>
    </p:spTree>
    <p:extLst>
      <p:ext uri="{BB962C8B-B14F-4D97-AF65-F5344CB8AC3E}">
        <p14:creationId xmlns:p14="http://schemas.microsoft.com/office/powerpoint/2010/main" val="14079681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3E04E41-BFA8-4551-94CF-FF0786B6A95C}"/>
              </a:ext>
            </a:extLst>
          </p:cNvPr>
          <p:cNvSpPr>
            <a:spLocks noGrp="1"/>
          </p:cNvSpPr>
          <p:nvPr>
            <p:ph type="ctrTitle"/>
          </p:nvPr>
        </p:nvSpPr>
        <p:spPr>
          <a:xfrm>
            <a:off x="1524000" y="1122363"/>
            <a:ext cx="9144000" cy="2387600"/>
          </a:xfrm>
        </p:spPr>
        <p:txBody>
          <a:bodyPr anchor="b"/>
          <a:lstStyle>
            <a:lvl1pPr algn="ctr">
              <a:defRPr sz="6000"/>
            </a:lvl1pPr>
          </a:lstStyle>
          <a:p>
            <a:r>
              <a:rPr lang="pl-PL"/>
              <a:t>Kliknij, aby edytować styl</a:t>
            </a:r>
          </a:p>
        </p:txBody>
      </p:sp>
      <p:sp>
        <p:nvSpPr>
          <p:cNvPr id="3" name="Podtytuł 2">
            <a:extLst>
              <a:ext uri="{FF2B5EF4-FFF2-40B4-BE49-F238E27FC236}">
                <a16:creationId xmlns:a16="http://schemas.microsoft.com/office/drawing/2014/main" id="{38F1C0F8-20A9-4D6A-942D-AAA84F0D950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p>
        </p:txBody>
      </p:sp>
      <p:sp>
        <p:nvSpPr>
          <p:cNvPr id="4" name="Symbol zastępczy daty 3">
            <a:extLst>
              <a:ext uri="{FF2B5EF4-FFF2-40B4-BE49-F238E27FC236}">
                <a16:creationId xmlns:a16="http://schemas.microsoft.com/office/drawing/2014/main" id="{E9C00BB3-AFA5-4F08-AE28-27DE61B4719A}"/>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240F8208-00C0-4B82-93B4-D03C4F87C66C}"/>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52E1428-DCE4-475A-894E-4495F640E3D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51967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9E6A2373-B293-485A-B9F4-8022807B37F0}"/>
              </a:ext>
            </a:extLst>
          </p:cNvPr>
          <p:cNvSpPr>
            <a:spLocks noGrp="1"/>
          </p:cNvSpPr>
          <p:nvPr>
            <p:ph type="title"/>
          </p:nvPr>
        </p:nvSpPr>
        <p:spPr/>
        <p:txBody>
          <a:bodyPr/>
          <a:lstStyle/>
          <a:p>
            <a:r>
              <a:rPr lang="pl-PL"/>
              <a:t>Kliknij, aby edytować styl</a:t>
            </a:r>
          </a:p>
        </p:txBody>
      </p:sp>
      <p:sp>
        <p:nvSpPr>
          <p:cNvPr id="3" name="Symbol zastępczy tytułu pionowego 2">
            <a:extLst>
              <a:ext uri="{FF2B5EF4-FFF2-40B4-BE49-F238E27FC236}">
                <a16:creationId xmlns:a16="http://schemas.microsoft.com/office/drawing/2014/main" id="{13E82635-9808-40F9-AB0B-69DB1AB52EDA}"/>
              </a:ext>
            </a:extLst>
          </p:cNvPr>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3AD01CDF-CF6D-4E3D-89EE-855DE207BC04}"/>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E8C8C3EB-3B39-4674-9C85-CD80CE578C21}"/>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737398AB-BE32-4F86-A6EA-E13C2E4F7A1E}"/>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0273892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a:extLst>
              <a:ext uri="{FF2B5EF4-FFF2-40B4-BE49-F238E27FC236}">
                <a16:creationId xmlns:a16="http://schemas.microsoft.com/office/drawing/2014/main" id="{86E3940D-6C3D-4BFA-80F9-A5EAEFD4BBC6}"/>
              </a:ext>
            </a:extLst>
          </p:cNvPr>
          <p:cNvSpPr>
            <a:spLocks noGrp="1"/>
          </p:cNvSpPr>
          <p:nvPr>
            <p:ph type="title" orient="vert"/>
          </p:nvPr>
        </p:nvSpPr>
        <p:spPr>
          <a:xfrm>
            <a:off x="8724900" y="365125"/>
            <a:ext cx="2628900" cy="5811838"/>
          </a:xfrm>
        </p:spPr>
        <p:txBody>
          <a:bodyPr vert="eaVert"/>
          <a:lstStyle/>
          <a:p>
            <a:r>
              <a:rPr lang="pl-PL"/>
              <a:t>Kliknij, aby edytować styl</a:t>
            </a:r>
          </a:p>
        </p:txBody>
      </p:sp>
      <p:sp>
        <p:nvSpPr>
          <p:cNvPr id="3" name="Symbol zastępczy tytułu pionowego 2">
            <a:extLst>
              <a:ext uri="{FF2B5EF4-FFF2-40B4-BE49-F238E27FC236}">
                <a16:creationId xmlns:a16="http://schemas.microsoft.com/office/drawing/2014/main" id="{A896287F-84F0-4838-B4C4-A5B5D250C989}"/>
              </a:ext>
            </a:extLst>
          </p:cNvPr>
          <p:cNvSpPr>
            <a:spLocks noGrp="1"/>
          </p:cNvSpPr>
          <p:nvPr>
            <p:ph type="body" orient="vert" idx="1"/>
          </p:nvPr>
        </p:nvSpPr>
        <p:spPr>
          <a:xfrm>
            <a:off x="838200" y="365125"/>
            <a:ext cx="7734300" cy="5811838"/>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74B7AC1-C0DB-46F6-9800-7CD6361921DA}"/>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FA1FAA13-902D-4409-9223-5C1E749A8E69}"/>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A96952E3-1EE7-4D94-BA57-5100B300F65F}"/>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813872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1E32B72-72F1-4DDF-A955-E96B51BE7D49}"/>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C4B96A78-CDC7-4128-8825-6B321A9799C1}"/>
              </a:ext>
            </a:extLst>
          </p:cNvPr>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FD3F5ED-1A27-4358-B40D-DC536AF6076A}"/>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DDF005AC-7851-4539-BC0E-495D00904A34}"/>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80CD2B3-EB28-47E7-9CF9-C63EBFF66CD4}"/>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8555389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8A214856-0940-4939-A233-E830012F9EAF}"/>
              </a:ext>
            </a:extLst>
          </p:cNvPr>
          <p:cNvSpPr>
            <a:spLocks noGrp="1"/>
          </p:cNvSpPr>
          <p:nvPr>
            <p:ph type="title"/>
          </p:nvPr>
        </p:nvSpPr>
        <p:spPr>
          <a:xfrm>
            <a:off x="831850" y="1709738"/>
            <a:ext cx="10515600" cy="2852737"/>
          </a:xfrm>
        </p:spPr>
        <p:txBody>
          <a:bodyPr anchor="b"/>
          <a:lstStyle>
            <a:lvl1pPr>
              <a:defRPr sz="6000"/>
            </a:lvl1pPr>
          </a:lstStyle>
          <a:p>
            <a:r>
              <a:rPr lang="pl-PL"/>
              <a:t>Kliknij, aby edytować styl</a:t>
            </a:r>
          </a:p>
        </p:txBody>
      </p:sp>
      <p:sp>
        <p:nvSpPr>
          <p:cNvPr id="3" name="Symbol zastępczy tekstu 2">
            <a:extLst>
              <a:ext uri="{FF2B5EF4-FFF2-40B4-BE49-F238E27FC236}">
                <a16:creationId xmlns:a16="http://schemas.microsoft.com/office/drawing/2014/main" id="{820872C0-58F9-4E62-ADEA-4C801725C05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Kliknij, aby edytować style wzorca tekstu</a:t>
            </a:r>
          </a:p>
        </p:txBody>
      </p:sp>
      <p:sp>
        <p:nvSpPr>
          <p:cNvPr id="4" name="Symbol zastępczy daty 3">
            <a:extLst>
              <a:ext uri="{FF2B5EF4-FFF2-40B4-BE49-F238E27FC236}">
                <a16:creationId xmlns:a16="http://schemas.microsoft.com/office/drawing/2014/main" id="{FADF8169-59EE-467F-88D2-A8E7DC50025F}"/>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8560D2E5-E5A5-4D2B-825F-AE71A82D418A}"/>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F04838DC-9538-4FE6-8EC2-F694BA2C904B}"/>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475226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9E9B973-5E82-41ED-BD29-ED33A9C334D3}"/>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5C78DA29-A0EF-43CC-9F32-CBC18517BF6C}"/>
              </a:ext>
            </a:extLst>
          </p:cNvPr>
          <p:cNvSpPr>
            <a:spLocks noGrp="1"/>
          </p:cNvSpPr>
          <p:nvPr>
            <p:ph sz="half" idx="1"/>
          </p:nvPr>
        </p:nvSpPr>
        <p:spPr>
          <a:xfrm>
            <a:off x="838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a:extLst>
              <a:ext uri="{FF2B5EF4-FFF2-40B4-BE49-F238E27FC236}">
                <a16:creationId xmlns:a16="http://schemas.microsoft.com/office/drawing/2014/main" id="{2222E80D-D7AE-4811-A0C5-4665EB7E79A5}"/>
              </a:ext>
            </a:extLst>
          </p:cNvPr>
          <p:cNvSpPr>
            <a:spLocks noGrp="1"/>
          </p:cNvSpPr>
          <p:nvPr>
            <p:ph sz="half" idx="2"/>
          </p:nvPr>
        </p:nvSpPr>
        <p:spPr>
          <a:xfrm>
            <a:off x="6172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a:extLst>
              <a:ext uri="{FF2B5EF4-FFF2-40B4-BE49-F238E27FC236}">
                <a16:creationId xmlns:a16="http://schemas.microsoft.com/office/drawing/2014/main" id="{39BB7B4F-2233-483B-A6C2-1319D3C0704B}"/>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6" name="Symbol zastępczy stopki 5">
            <a:extLst>
              <a:ext uri="{FF2B5EF4-FFF2-40B4-BE49-F238E27FC236}">
                <a16:creationId xmlns:a16="http://schemas.microsoft.com/office/drawing/2014/main" id="{CF69642E-7620-4781-8808-0DC43EA01279}"/>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2AB38760-3DA5-4055-9C4E-05E3A96D857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4685373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30230BF-A108-4EDC-AC8C-DB36E1042BB5}"/>
              </a:ext>
            </a:extLst>
          </p:cNvPr>
          <p:cNvSpPr>
            <a:spLocks noGrp="1"/>
          </p:cNvSpPr>
          <p:nvPr>
            <p:ph type="title"/>
          </p:nvPr>
        </p:nvSpPr>
        <p:spPr>
          <a:xfrm>
            <a:off x="839788" y="365125"/>
            <a:ext cx="10515600" cy="1325563"/>
          </a:xfrm>
        </p:spPr>
        <p:txBody>
          <a:bodyPr/>
          <a:lstStyle/>
          <a:p>
            <a:r>
              <a:rPr lang="pl-PL"/>
              <a:t>Kliknij, aby edytować styl</a:t>
            </a:r>
          </a:p>
        </p:txBody>
      </p:sp>
      <p:sp>
        <p:nvSpPr>
          <p:cNvPr id="3" name="Symbol zastępczy tekstu 2">
            <a:extLst>
              <a:ext uri="{FF2B5EF4-FFF2-40B4-BE49-F238E27FC236}">
                <a16:creationId xmlns:a16="http://schemas.microsoft.com/office/drawing/2014/main" id="{070F32FC-565E-4EBE-BC36-3D4D3CA86F4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a:extLst>
              <a:ext uri="{FF2B5EF4-FFF2-40B4-BE49-F238E27FC236}">
                <a16:creationId xmlns:a16="http://schemas.microsoft.com/office/drawing/2014/main" id="{ACA45642-0538-4400-A68F-C890899A13AC}"/>
              </a:ext>
            </a:extLst>
          </p:cNvPr>
          <p:cNvSpPr>
            <a:spLocks noGrp="1"/>
          </p:cNvSpPr>
          <p:nvPr>
            <p:ph sz="half" idx="2"/>
          </p:nvPr>
        </p:nvSpPr>
        <p:spPr>
          <a:xfrm>
            <a:off x="839788" y="2505075"/>
            <a:ext cx="5157787"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a:extLst>
              <a:ext uri="{FF2B5EF4-FFF2-40B4-BE49-F238E27FC236}">
                <a16:creationId xmlns:a16="http://schemas.microsoft.com/office/drawing/2014/main" id="{BE57C1A5-9CB7-4A29-BC8A-ECCB220F483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a:extLst>
              <a:ext uri="{FF2B5EF4-FFF2-40B4-BE49-F238E27FC236}">
                <a16:creationId xmlns:a16="http://schemas.microsoft.com/office/drawing/2014/main" id="{4DF49A45-3D1A-48F1-B4B7-81F3F3A16F3B}"/>
              </a:ext>
            </a:extLst>
          </p:cNvPr>
          <p:cNvSpPr>
            <a:spLocks noGrp="1"/>
          </p:cNvSpPr>
          <p:nvPr>
            <p:ph sz="quarter" idx="4"/>
          </p:nvPr>
        </p:nvSpPr>
        <p:spPr>
          <a:xfrm>
            <a:off x="6172200" y="2505075"/>
            <a:ext cx="5183188"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a:extLst>
              <a:ext uri="{FF2B5EF4-FFF2-40B4-BE49-F238E27FC236}">
                <a16:creationId xmlns:a16="http://schemas.microsoft.com/office/drawing/2014/main" id="{43FF47A6-690F-4A9F-922D-7C52118F8490}"/>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8" name="Symbol zastępczy stopki 7">
            <a:extLst>
              <a:ext uri="{FF2B5EF4-FFF2-40B4-BE49-F238E27FC236}">
                <a16:creationId xmlns:a16="http://schemas.microsoft.com/office/drawing/2014/main" id="{6E9BD540-884B-4DB6-B81F-8B3588F7C08D}"/>
              </a:ext>
            </a:extLst>
          </p:cNvPr>
          <p:cNvSpPr>
            <a:spLocks noGrp="1"/>
          </p:cNvSpPr>
          <p:nvPr>
            <p:ph type="ftr" sz="quarter" idx="11"/>
          </p:nvPr>
        </p:nvSpPr>
        <p:spPr/>
        <p:txBody>
          <a:bodyPr/>
          <a:lstStyle/>
          <a:p>
            <a:endParaRPr lang="pl-PL"/>
          </a:p>
        </p:txBody>
      </p:sp>
      <p:sp>
        <p:nvSpPr>
          <p:cNvPr id="9" name="Symbol zastępczy numeru slajdu 8">
            <a:extLst>
              <a:ext uri="{FF2B5EF4-FFF2-40B4-BE49-F238E27FC236}">
                <a16:creationId xmlns:a16="http://schemas.microsoft.com/office/drawing/2014/main" id="{08098A4D-5920-412B-8FC3-D401775F3670}"/>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3743631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F6BB5C5-33FE-4E90-9618-45A104BEED69}"/>
              </a:ext>
            </a:extLst>
          </p:cNvPr>
          <p:cNvSpPr>
            <a:spLocks noGrp="1"/>
          </p:cNvSpPr>
          <p:nvPr>
            <p:ph type="title"/>
          </p:nvPr>
        </p:nvSpPr>
        <p:spPr/>
        <p:txBody>
          <a:bodyPr/>
          <a:lstStyle/>
          <a:p>
            <a:r>
              <a:rPr lang="pl-PL"/>
              <a:t>Kliknij, aby edytować styl</a:t>
            </a:r>
          </a:p>
        </p:txBody>
      </p:sp>
      <p:sp>
        <p:nvSpPr>
          <p:cNvPr id="3" name="Symbol zastępczy daty 2">
            <a:extLst>
              <a:ext uri="{FF2B5EF4-FFF2-40B4-BE49-F238E27FC236}">
                <a16:creationId xmlns:a16="http://schemas.microsoft.com/office/drawing/2014/main" id="{C6B37200-BE32-4968-BB88-10117B519200}"/>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4" name="Symbol zastępczy stopki 3">
            <a:extLst>
              <a:ext uri="{FF2B5EF4-FFF2-40B4-BE49-F238E27FC236}">
                <a16:creationId xmlns:a16="http://schemas.microsoft.com/office/drawing/2014/main" id="{88AB8BFF-4198-4131-9F63-734DE5920207}"/>
              </a:ext>
            </a:extLst>
          </p:cNvPr>
          <p:cNvSpPr>
            <a:spLocks noGrp="1"/>
          </p:cNvSpPr>
          <p:nvPr>
            <p:ph type="ftr" sz="quarter" idx="11"/>
          </p:nvPr>
        </p:nvSpPr>
        <p:spPr/>
        <p:txBody>
          <a:bodyPr/>
          <a:lstStyle/>
          <a:p>
            <a:endParaRPr lang="pl-PL"/>
          </a:p>
        </p:txBody>
      </p:sp>
      <p:sp>
        <p:nvSpPr>
          <p:cNvPr id="5" name="Symbol zastępczy numeru slajdu 4">
            <a:extLst>
              <a:ext uri="{FF2B5EF4-FFF2-40B4-BE49-F238E27FC236}">
                <a16:creationId xmlns:a16="http://schemas.microsoft.com/office/drawing/2014/main" id="{A730972D-586F-481A-812B-1D135BD7201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660115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a:extLst>
              <a:ext uri="{FF2B5EF4-FFF2-40B4-BE49-F238E27FC236}">
                <a16:creationId xmlns:a16="http://schemas.microsoft.com/office/drawing/2014/main" id="{097309D5-4D94-42BF-A392-1B0C426B4A46}"/>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3" name="Symbol zastępczy stopki 2">
            <a:extLst>
              <a:ext uri="{FF2B5EF4-FFF2-40B4-BE49-F238E27FC236}">
                <a16:creationId xmlns:a16="http://schemas.microsoft.com/office/drawing/2014/main" id="{BB8F6513-F2BD-4223-9A89-18958AC7B15E}"/>
              </a:ext>
            </a:extLst>
          </p:cNvPr>
          <p:cNvSpPr>
            <a:spLocks noGrp="1"/>
          </p:cNvSpPr>
          <p:nvPr>
            <p:ph type="ftr" sz="quarter" idx="11"/>
          </p:nvPr>
        </p:nvSpPr>
        <p:spPr/>
        <p:txBody>
          <a:bodyPr/>
          <a:lstStyle/>
          <a:p>
            <a:endParaRPr lang="pl-PL"/>
          </a:p>
        </p:txBody>
      </p:sp>
      <p:sp>
        <p:nvSpPr>
          <p:cNvPr id="4" name="Symbol zastępczy numeru slajdu 3">
            <a:extLst>
              <a:ext uri="{FF2B5EF4-FFF2-40B4-BE49-F238E27FC236}">
                <a16:creationId xmlns:a16="http://schemas.microsoft.com/office/drawing/2014/main" id="{00A74D69-0FEC-433D-82C5-4E523114B9A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941420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AA5867A-5B4E-4C78-B00F-F58A8DB76010}"/>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zawartości 2">
            <a:extLst>
              <a:ext uri="{FF2B5EF4-FFF2-40B4-BE49-F238E27FC236}">
                <a16:creationId xmlns:a16="http://schemas.microsoft.com/office/drawing/2014/main" id="{E2C7E01D-BD3D-473B-A095-204E20E0246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a:extLst>
              <a:ext uri="{FF2B5EF4-FFF2-40B4-BE49-F238E27FC236}">
                <a16:creationId xmlns:a16="http://schemas.microsoft.com/office/drawing/2014/main" id="{97CF3AED-69E8-4E6F-8D87-BF19C05CCE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638610F5-117F-46F2-ABF4-11B7B7797A89}"/>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6" name="Symbol zastępczy stopki 5">
            <a:extLst>
              <a:ext uri="{FF2B5EF4-FFF2-40B4-BE49-F238E27FC236}">
                <a16:creationId xmlns:a16="http://schemas.microsoft.com/office/drawing/2014/main" id="{FE894C93-FB30-4551-83DA-3B9EFC51CB77}"/>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581DBB05-ECB2-4EBE-9484-F81EE907D743}"/>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1962494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8308B22-79C3-4E34-BE99-9A1962946A05}"/>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obrazu 2">
            <a:extLst>
              <a:ext uri="{FF2B5EF4-FFF2-40B4-BE49-F238E27FC236}">
                <a16:creationId xmlns:a16="http://schemas.microsoft.com/office/drawing/2014/main" id="{2EB4F772-BF22-4F5C-A7A0-50BE340C675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a:extLst>
              <a:ext uri="{FF2B5EF4-FFF2-40B4-BE49-F238E27FC236}">
                <a16:creationId xmlns:a16="http://schemas.microsoft.com/office/drawing/2014/main" id="{A3EF6472-25B8-423A-A9DF-2628787DF5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AE3A5A38-83E1-4449-AF6B-F03F44A1419E}"/>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6" name="Symbol zastępczy stopki 5">
            <a:extLst>
              <a:ext uri="{FF2B5EF4-FFF2-40B4-BE49-F238E27FC236}">
                <a16:creationId xmlns:a16="http://schemas.microsoft.com/office/drawing/2014/main" id="{34DEF8AC-167B-435C-80C6-0B81C4B778D8}"/>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0E0BD990-BE4F-4CFB-892B-A066BC1DEE01}"/>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6912798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Symbol zastępczy tytułu 1">
            <a:extLst>
              <a:ext uri="{FF2B5EF4-FFF2-40B4-BE49-F238E27FC236}">
                <a16:creationId xmlns:a16="http://schemas.microsoft.com/office/drawing/2014/main" id="{EEC5F034-E282-4D10-A3AC-90320D01940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l-PL"/>
              <a:t>Kliknij, aby edytować styl</a:t>
            </a:r>
          </a:p>
        </p:txBody>
      </p:sp>
      <p:sp>
        <p:nvSpPr>
          <p:cNvPr id="3" name="Symbol zastępczy tekstu 2">
            <a:extLst>
              <a:ext uri="{FF2B5EF4-FFF2-40B4-BE49-F238E27FC236}">
                <a16:creationId xmlns:a16="http://schemas.microsoft.com/office/drawing/2014/main" id="{424F2DBC-3188-47EE-92F3-4372C1E6298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C9F4436A-2F08-4112-8FF6-182C07FA7D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ED09538A-6922-4657-A6A2-5BF665AB948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a:extLst>
              <a:ext uri="{FF2B5EF4-FFF2-40B4-BE49-F238E27FC236}">
                <a16:creationId xmlns:a16="http://schemas.microsoft.com/office/drawing/2014/main" id="{363F68B1-1615-4D59-A7A0-B702B4D040D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4B549-3532-476D-8B32-F9865DF0B978}" type="slidenum">
              <a:rPr lang="pl-PL" smtClean="0"/>
              <a:t>‹#›</a:t>
            </a:fld>
            <a:endParaRPr lang="pl-PL"/>
          </a:p>
        </p:txBody>
      </p:sp>
    </p:spTree>
    <p:extLst>
      <p:ext uri="{BB962C8B-B14F-4D97-AF65-F5344CB8AC3E}">
        <p14:creationId xmlns:p14="http://schemas.microsoft.com/office/powerpoint/2010/main" val="37287274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hyperlink" Target="https://www.youtube.com/watch?v=RDZUdRSDOok" TargetMode="External"/><Relationship Id="rId3" Type="http://schemas.openxmlformats.org/officeDocument/2006/relationships/hyperlink" Target="https://towardsdatascience.com/k-means-clustering-from-a-to-z-f6242a314e9a" TargetMode="External"/><Relationship Id="rId7" Type="http://schemas.openxmlformats.org/officeDocument/2006/relationships/hyperlink" Target="https://www.youtube.com/watch?v=7xHsRkOdVwo"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hyperlink" Target="https://www.youtube.com/watch?v=4b5d3muPQmA" TargetMode="External"/><Relationship Id="rId5" Type="http://schemas.openxmlformats.org/officeDocument/2006/relationships/hyperlink" Target="https://towardsdatascience.com/dbscan-clustering-explained-97556a2ad556" TargetMode="External"/><Relationship Id="rId4" Type="http://schemas.openxmlformats.org/officeDocument/2006/relationships/hyperlink" Target="https://towardsdatascience.com/hierarchical-clustering-explained-e59b13846da8"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chart" Target="../charts/chart2.xml"/></Relationships>
</file>

<file path=ppt/slides/_rels/slide8.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C6EDE3B-79DB-4CF3-9354-991865F1826E}"/>
              </a:ext>
            </a:extLst>
          </p:cNvPr>
          <p:cNvSpPr>
            <a:spLocks noGrp="1"/>
          </p:cNvSpPr>
          <p:nvPr>
            <p:ph type="ctrTitle"/>
          </p:nvPr>
        </p:nvSpPr>
        <p:spPr>
          <a:xfrm>
            <a:off x="1444977" y="1664229"/>
            <a:ext cx="9144000" cy="3065815"/>
          </a:xfrm>
        </p:spPr>
        <p:txBody>
          <a:bodyPr>
            <a:normAutofit fontScale="90000"/>
          </a:bodyPr>
          <a:lstStyle/>
          <a:p>
            <a:r>
              <a:rPr lang="en-US" b="1" dirty="0"/>
              <a:t>O3 - Distance learning curricula in </a:t>
            </a:r>
            <a:r>
              <a:rPr lang="hr-HR" b="1" dirty="0" smtClean="0"/>
              <a:t>Machine </a:t>
            </a:r>
            <a:r>
              <a:rPr lang="hr-HR" b="1" dirty="0" err="1" smtClean="0"/>
              <a:t>Learning</a:t>
            </a:r>
            <a:r>
              <a:rPr lang="hr-HR" b="1" dirty="0" smtClean="0"/>
              <a:t/>
            </a:r>
            <a:br>
              <a:rPr lang="hr-HR" b="1" dirty="0" smtClean="0"/>
            </a:br>
            <a:r>
              <a:rPr lang="hr-HR" dirty="0"/>
              <a:t/>
            </a:r>
            <a:br>
              <a:rPr lang="hr-HR" dirty="0"/>
            </a:br>
            <a:r>
              <a:rPr lang="hr-HR" dirty="0" smtClean="0"/>
              <a:t>6 - </a:t>
            </a:r>
            <a:r>
              <a:rPr lang="en-US" dirty="0"/>
              <a:t>Clustering and its applications</a:t>
            </a:r>
            <a:endParaRPr lang="pl-PL" dirty="0"/>
          </a:p>
        </p:txBody>
      </p:sp>
    </p:spTree>
    <p:extLst>
      <p:ext uri="{BB962C8B-B14F-4D97-AF65-F5344CB8AC3E}">
        <p14:creationId xmlns:p14="http://schemas.microsoft.com/office/powerpoint/2010/main" val="7507150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6"/>
            <a:ext cx="10515600" cy="865472"/>
          </a:xfrm>
        </p:spPr>
        <p:txBody>
          <a:bodyPr/>
          <a:lstStyle/>
          <a:p>
            <a:pPr algn="ctr"/>
            <a:r>
              <a:rPr lang="hr-HR" b="1" dirty="0" smtClean="0"/>
              <a:t>K-</a:t>
            </a:r>
            <a:r>
              <a:rPr lang="hr-HR" b="1" dirty="0" err="1" smtClean="0"/>
              <a:t>means</a:t>
            </a:r>
            <a:endParaRPr lang="pl-PL"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322494" y="1498337"/>
            <a:ext cx="11216363" cy="1055517"/>
          </a:xfrm>
        </p:spPr>
        <p:txBody>
          <a:bodyPr>
            <a:noAutofit/>
          </a:bodyPr>
          <a:lstStyle/>
          <a:p>
            <a:pPr marL="0" indent="0" algn="ctr">
              <a:buNone/>
            </a:pPr>
            <a:r>
              <a:rPr lang="en-US" sz="3600" b="1" dirty="0" smtClean="0">
                <a:latin typeface="+mj-lt"/>
              </a:rPr>
              <a:t>Step </a:t>
            </a:r>
            <a:r>
              <a:rPr lang="hr-HR" sz="3600" b="1" dirty="0">
                <a:latin typeface="+mj-lt"/>
              </a:rPr>
              <a:t>4</a:t>
            </a:r>
            <a:r>
              <a:rPr lang="en-US" sz="3600" b="1" dirty="0" smtClean="0">
                <a:latin typeface="+mj-lt"/>
              </a:rPr>
              <a:t>:</a:t>
            </a:r>
            <a:r>
              <a:rPr lang="hr-HR" sz="3600" b="1" dirty="0" smtClean="0">
                <a:latin typeface="+mj-lt"/>
              </a:rPr>
              <a:t> W</a:t>
            </a:r>
            <a:r>
              <a:rPr lang="en-US" sz="3600" b="1" dirty="0" smtClean="0">
                <a:latin typeface="+mj-lt"/>
              </a:rPr>
              <a:t>e </a:t>
            </a:r>
            <a:r>
              <a:rPr lang="en-US" sz="3600" b="1" dirty="0">
                <a:latin typeface="+mj-lt"/>
              </a:rPr>
              <a:t>are repeating the steps 2 and 3.</a:t>
            </a:r>
          </a:p>
          <a:p>
            <a:pPr marL="0" indent="0" algn="just">
              <a:buNone/>
            </a:pPr>
            <a:endParaRPr lang="hr-HR" sz="3600" dirty="0">
              <a:latin typeface="+mj-lt"/>
            </a:endParaRPr>
          </a:p>
        </p:txBody>
      </p:sp>
      <p:sp>
        <p:nvSpPr>
          <p:cNvPr id="9" name="Right Arrow 8"/>
          <p:cNvSpPr/>
          <p:nvPr/>
        </p:nvSpPr>
        <p:spPr>
          <a:xfrm>
            <a:off x="3169103" y="6202663"/>
            <a:ext cx="1209675" cy="5715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ight Arrow 14"/>
          <p:cNvSpPr/>
          <p:nvPr/>
        </p:nvSpPr>
        <p:spPr>
          <a:xfrm>
            <a:off x="7182528" y="6165702"/>
            <a:ext cx="1209675" cy="5715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1" name="Table 10"/>
          <p:cNvGraphicFramePr>
            <a:graphicFrameLocks noGrp="1"/>
          </p:cNvGraphicFramePr>
          <p:nvPr>
            <p:extLst>
              <p:ext uri="{D42A27DB-BD31-4B8C-83A1-F6EECF244321}">
                <p14:modId xmlns:p14="http://schemas.microsoft.com/office/powerpoint/2010/main" val="1933175266"/>
              </p:ext>
            </p:extLst>
          </p:nvPr>
        </p:nvGraphicFramePr>
        <p:xfrm>
          <a:off x="9144000" y="5242811"/>
          <a:ext cx="2209800" cy="577215"/>
        </p:xfrm>
        <a:graphic>
          <a:graphicData uri="http://schemas.openxmlformats.org/drawingml/2006/table">
            <a:tbl>
              <a:tblPr>
                <a:tableStyleId>{5C22544A-7EE6-4342-B048-85BDC9FD1C3A}</a:tableStyleId>
              </a:tblPr>
              <a:tblGrid>
                <a:gridCol w="736600">
                  <a:extLst>
                    <a:ext uri="{9D8B030D-6E8A-4147-A177-3AD203B41FA5}">
                      <a16:colId xmlns:a16="http://schemas.microsoft.com/office/drawing/2014/main" val="1807841519"/>
                    </a:ext>
                  </a:extLst>
                </a:gridCol>
                <a:gridCol w="863600">
                  <a:extLst>
                    <a:ext uri="{9D8B030D-6E8A-4147-A177-3AD203B41FA5}">
                      <a16:colId xmlns:a16="http://schemas.microsoft.com/office/drawing/2014/main" val="1530956485"/>
                    </a:ext>
                  </a:extLst>
                </a:gridCol>
                <a:gridCol w="609600">
                  <a:extLst>
                    <a:ext uri="{9D8B030D-6E8A-4147-A177-3AD203B41FA5}">
                      <a16:colId xmlns:a16="http://schemas.microsoft.com/office/drawing/2014/main" val="2072224412"/>
                    </a:ext>
                  </a:extLst>
                </a:gridCol>
              </a:tblGrid>
              <a:tr h="190500">
                <a:tc>
                  <a:txBody>
                    <a:bodyPr/>
                    <a:lstStyle/>
                    <a:p>
                      <a:pPr algn="ctr" fontAlgn="b"/>
                      <a:r>
                        <a:rPr lang="hr-HR" sz="1200" u="none" strike="noStrike" dirty="0" err="1">
                          <a:effectLst/>
                        </a:rPr>
                        <a:t>Cluster</a:t>
                      </a:r>
                      <a:endParaRPr lang="hr-HR" sz="12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hr-HR" sz="1200" u="none" strike="noStrike" dirty="0">
                          <a:effectLst/>
                        </a:rPr>
                        <a:t>X </a:t>
                      </a:r>
                      <a:r>
                        <a:rPr lang="hr-HR" sz="1200" u="none" strike="noStrike" dirty="0" err="1">
                          <a:effectLst/>
                        </a:rPr>
                        <a:t>Mean</a:t>
                      </a:r>
                      <a:endParaRPr lang="hr-HR" sz="12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hr-HR" sz="1200" u="none" strike="noStrike">
                          <a:effectLst/>
                        </a:rPr>
                        <a:t>Y Mean</a:t>
                      </a:r>
                      <a:endParaRPr lang="hr-HR" sz="12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46176025"/>
                  </a:ext>
                </a:extLst>
              </a:tr>
              <a:tr h="190500">
                <a:tc>
                  <a:txBody>
                    <a:bodyPr/>
                    <a:lstStyle/>
                    <a:p>
                      <a:pPr algn="ctr" fontAlgn="b"/>
                      <a:r>
                        <a:rPr lang="hr-HR" sz="1200" u="none" strike="noStrike" dirty="0" smtClean="0">
                          <a:solidFill>
                            <a:schemeClr val="accent1"/>
                          </a:solidFill>
                          <a:effectLst/>
                        </a:rPr>
                        <a:t>1</a:t>
                      </a:r>
                      <a:endParaRPr lang="hr-HR" sz="1200" b="0" i="0" u="none" strike="noStrike" dirty="0">
                        <a:solidFill>
                          <a:schemeClr val="accent1"/>
                        </a:solidFill>
                        <a:effectLst/>
                        <a:latin typeface="Calibri" panose="020F0502020204030204" pitchFamily="34" charset="0"/>
                      </a:endParaRPr>
                    </a:p>
                  </a:txBody>
                  <a:tcPr marL="9525" marR="9525" marT="9525" marB="0" anchor="b"/>
                </a:tc>
                <a:tc>
                  <a:txBody>
                    <a:bodyPr/>
                    <a:lstStyle/>
                    <a:p>
                      <a:pPr algn="ctr" fontAlgn="b"/>
                      <a:r>
                        <a:rPr lang="hr-HR" sz="1200" u="none" strike="noStrike" dirty="0">
                          <a:solidFill>
                            <a:schemeClr val="accent1"/>
                          </a:solidFill>
                          <a:effectLst/>
                        </a:rPr>
                        <a:t>1,51</a:t>
                      </a:r>
                      <a:endParaRPr lang="hr-HR" sz="1200" b="0" i="0" u="none" strike="noStrike" dirty="0">
                        <a:solidFill>
                          <a:schemeClr val="accent1"/>
                        </a:solidFill>
                        <a:effectLst/>
                        <a:latin typeface="Calibri" panose="020F0502020204030204" pitchFamily="34" charset="0"/>
                      </a:endParaRPr>
                    </a:p>
                  </a:txBody>
                  <a:tcPr marL="9525" marR="9525" marT="9525" marB="0" anchor="b"/>
                </a:tc>
                <a:tc>
                  <a:txBody>
                    <a:bodyPr/>
                    <a:lstStyle/>
                    <a:p>
                      <a:pPr algn="ctr" fontAlgn="b"/>
                      <a:r>
                        <a:rPr lang="hr-HR" sz="1200" u="none" strike="noStrike" dirty="0">
                          <a:solidFill>
                            <a:schemeClr val="accent1"/>
                          </a:solidFill>
                          <a:effectLst/>
                        </a:rPr>
                        <a:t>2,83</a:t>
                      </a:r>
                      <a:endParaRPr lang="hr-HR" sz="1200" b="0" i="0" u="none" strike="noStrike" dirty="0">
                        <a:solidFill>
                          <a:schemeClr val="accent1"/>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303711406"/>
                  </a:ext>
                </a:extLst>
              </a:tr>
              <a:tr h="190500">
                <a:tc>
                  <a:txBody>
                    <a:bodyPr/>
                    <a:lstStyle/>
                    <a:p>
                      <a:pPr algn="ctr" fontAlgn="b"/>
                      <a:r>
                        <a:rPr lang="hr-HR" sz="1200" u="none" strike="noStrike" dirty="0" smtClean="0">
                          <a:solidFill>
                            <a:srgbClr val="FF0000"/>
                          </a:solidFill>
                          <a:effectLst/>
                        </a:rPr>
                        <a:t>2</a:t>
                      </a:r>
                      <a:endParaRPr lang="hr-HR" sz="1200" b="0" i="0" u="none" strike="noStrike" dirty="0">
                        <a:solidFill>
                          <a:srgbClr val="FF0000"/>
                        </a:solidFill>
                        <a:effectLst/>
                        <a:latin typeface="Calibri" panose="020F0502020204030204" pitchFamily="34" charset="0"/>
                      </a:endParaRPr>
                    </a:p>
                  </a:txBody>
                  <a:tcPr marL="9525" marR="9525" marT="9525" marB="0" anchor="b"/>
                </a:tc>
                <a:tc>
                  <a:txBody>
                    <a:bodyPr/>
                    <a:lstStyle/>
                    <a:p>
                      <a:pPr algn="ctr" fontAlgn="b"/>
                      <a:r>
                        <a:rPr lang="hr-HR" sz="1200" u="none" strike="noStrike" dirty="0">
                          <a:solidFill>
                            <a:srgbClr val="FF0000"/>
                          </a:solidFill>
                          <a:effectLst/>
                        </a:rPr>
                        <a:t>3,46</a:t>
                      </a:r>
                      <a:endParaRPr lang="hr-HR" sz="1200" b="0" i="0" u="none" strike="noStrike" dirty="0">
                        <a:solidFill>
                          <a:srgbClr val="FF0000"/>
                        </a:solidFill>
                        <a:effectLst/>
                        <a:latin typeface="Calibri" panose="020F0502020204030204" pitchFamily="34" charset="0"/>
                      </a:endParaRPr>
                    </a:p>
                  </a:txBody>
                  <a:tcPr marL="9525" marR="9525" marT="9525" marB="0" anchor="b"/>
                </a:tc>
                <a:tc>
                  <a:txBody>
                    <a:bodyPr/>
                    <a:lstStyle/>
                    <a:p>
                      <a:pPr algn="ctr" fontAlgn="b"/>
                      <a:r>
                        <a:rPr lang="hr-HR" sz="1200" u="none" strike="noStrike" dirty="0">
                          <a:solidFill>
                            <a:srgbClr val="FF0000"/>
                          </a:solidFill>
                          <a:effectLst/>
                        </a:rPr>
                        <a:t>2,23</a:t>
                      </a:r>
                      <a:endParaRPr lang="hr-HR" sz="1200" b="0" i="0" u="none" strike="noStrike" dirty="0">
                        <a:solidFill>
                          <a:srgbClr val="FF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276196715"/>
                  </a:ext>
                </a:extLst>
              </a:tr>
            </a:tbl>
          </a:graphicData>
        </a:graphic>
      </p:graphicFrame>
      <p:graphicFrame>
        <p:nvGraphicFramePr>
          <p:cNvPr id="12" name="Table 11"/>
          <p:cNvGraphicFramePr>
            <a:graphicFrameLocks noGrp="1"/>
          </p:cNvGraphicFramePr>
          <p:nvPr>
            <p:extLst>
              <p:ext uri="{D42A27DB-BD31-4B8C-83A1-F6EECF244321}">
                <p14:modId xmlns:p14="http://schemas.microsoft.com/office/powerpoint/2010/main" val="2907632238"/>
              </p:ext>
            </p:extLst>
          </p:nvPr>
        </p:nvGraphicFramePr>
        <p:xfrm>
          <a:off x="4825775" y="5248526"/>
          <a:ext cx="2209800" cy="577215"/>
        </p:xfrm>
        <a:graphic>
          <a:graphicData uri="http://schemas.openxmlformats.org/drawingml/2006/table">
            <a:tbl>
              <a:tblPr>
                <a:tableStyleId>{5C22544A-7EE6-4342-B048-85BDC9FD1C3A}</a:tableStyleId>
              </a:tblPr>
              <a:tblGrid>
                <a:gridCol w="736600">
                  <a:extLst>
                    <a:ext uri="{9D8B030D-6E8A-4147-A177-3AD203B41FA5}">
                      <a16:colId xmlns:a16="http://schemas.microsoft.com/office/drawing/2014/main" val="3504813296"/>
                    </a:ext>
                  </a:extLst>
                </a:gridCol>
                <a:gridCol w="863600">
                  <a:extLst>
                    <a:ext uri="{9D8B030D-6E8A-4147-A177-3AD203B41FA5}">
                      <a16:colId xmlns:a16="http://schemas.microsoft.com/office/drawing/2014/main" val="1604482818"/>
                    </a:ext>
                  </a:extLst>
                </a:gridCol>
                <a:gridCol w="609600">
                  <a:extLst>
                    <a:ext uri="{9D8B030D-6E8A-4147-A177-3AD203B41FA5}">
                      <a16:colId xmlns:a16="http://schemas.microsoft.com/office/drawing/2014/main" val="3913732306"/>
                    </a:ext>
                  </a:extLst>
                </a:gridCol>
              </a:tblGrid>
              <a:tr h="190500">
                <a:tc>
                  <a:txBody>
                    <a:bodyPr/>
                    <a:lstStyle/>
                    <a:p>
                      <a:pPr algn="ctr" fontAlgn="b"/>
                      <a:r>
                        <a:rPr lang="hr-HR" sz="1200" u="none" strike="noStrike">
                          <a:effectLst/>
                        </a:rPr>
                        <a:t>Cluster</a:t>
                      </a:r>
                      <a:endParaRPr lang="hr-HR" sz="12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hr-HR" sz="1200" u="none" strike="noStrike">
                          <a:effectLst/>
                        </a:rPr>
                        <a:t>X Mean</a:t>
                      </a:r>
                      <a:endParaRPr lang="hr-HR" sz="12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hr-HR" sz="1200" u="none" strike="noStrike">
                          <a:effectLst/>
                        </a:rPr>
                        <a:t>Y Mean</a:t>
                      </a:r>
                      <a:endParaRPr lang="hr-HR" sz="12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35573384"/>
                  </a:ext>
                </a:extLst>
              </a:tr>
              <a:tr h="190500">
                <a:tc>
                  <a:txBody>
                    <a:bodyPr/>
                    <a:lstStyle/>
                    <a:p>
                      <a:pPr algn="ctr" fontAlgn="b"/>
                      <a:r>
                        <a:rPr lang="hr-HR" sz="1200" u="none" strike="noStrike" dirty="0">
                          <a:solidFill>
                            <a:schemeClr val="accent1"/>
                          </a:solidFill>
                          <a:effectLst/>
                        </a:rPr>
                        <a:t>1</a:t>
                      </a:r>
                      <a:endParaRPr lang="hr-HR" sz="1200" b="0" i="0" u="none" strike="noStrike" dirty="0">
                        <a:solidFill>
                          <a:schemeClr val="accent1"/>
                        </a:solidFill>
                        <a:effectLst/>
                        <a:latin typeface="Calibri" panose="020F0502020204030204" pitchFamily="34" charset="0"/>
                      </a:endParaRPr>
                    </a:p>
                  </a:txBody>
                  <a:tcPr marL="9525" marR="9525" marT="9525" marB="0" anchor="b"/>
                </a:tc>
                <a:tc>
                  <a:txBody>
                    <a:bodyPr/>
                    <a:lstStyle/>
                    <a:p>
                      <a:pPr algn="ctr" fontAlgn="b"/>
                      <a:r>
                        <a:rPr lang="hr-HR" sz="1200" u="none" strike="noStrike" dirty="0">
                          <a:solidFill>
                            <a:schemeClr val="accent1"/>
                          </a:solidFill>
                          <a:effectLst/>
                        </a:rPr>
                        <a:t>1,51</a:t>
                      </a:r>
                      <a:endParaRPr lang="hr-HR" sz="1200" b="0" i="0" u="none" strike="noStrike" dirty="0">
                        <a:solidFill>
                          <a:schemeClr val="accent1"/>
                        </a:solidFill>
                        <a:effectLst/>
                        <a:latin typeface="Calibri" panose="020F0502020204030204" pitchFamily="34" charset="0"/>
                      </a:endParaRPr>
                    </a:p>
                  </a:txBody>
                  <a:tcPr marL="9525" marR="9525" marT="9525" marB="0" anchor="b"/>
                </a:tc>
                <a:tc>
                  <a:txBody>
                    <a:bodyPr/>
                    <a:lstStyle/>
                    <a:p>
                      <a:pPr algn="ctr" fontAlgn="b"/>
                      <a:r>
                        <a:rPr lang="hr-HR" sz="1200" u="none" strike="noStrike" dirty="0">
                          <a:solidFill>
                            <a:schemeClr val="accent1"/>
                          </a:solidFill>
                          <a:effectLst/>
                        </a:rPr>
                        <a:t>3,68</a:t>
                      </a:r>
                      <a:endParaRPr lang="hr-HR" sz="1200" b="0" i="0" u="none" strike="noStrike" dirty="0">
                        <a:solidFill>
                          <a:schemeClr val="accent1"/>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545433983"/>
                  </a:ext>
                </a:extLst>
              </a:tr>
              <a:tr h="190500">
                <a:tc>
                  <a:txBody>
                    <a:bodyPr/>
                    <a:lstStyle/>
                    <a:p>
                      <a:pPr algn="ctr" fontAlgn="b"/>
                      <a:r>
                        <a:rPr lang="hr-HR" sz="1200" u="none" strike="noStrike" dirty="0">
                          <a:solidFill>
                            <a:srgbClr val="FF0000"/>
                          </a:solidFill>
                          <a:effectLst/>
                        </a:rPr>
                        <a:t>2</a:t>
                      </a:r>
                      <a:endParaRPr lang="hr-HR" sz="1200" b="0" i="0" u="none" strike="noStrike" dirty="0">
                        <a:solidFill>
                          <a:srgbClr val="FF0000"/>
                        </a:solidFill>
                        <a:effectLst/>
                        <a:latin typeface="Calibri" panose="020F0502020204030204" pitchFamily="34" charset="0"/>
                      </a:endParaRPr>
                    </a:p>
                  </a:txBody>
                  <a:tcPr marL="9525" marR="9525" marT="9525" marB="0" anchor="b"/>
                </a:tc>
                <a:tc>
                  <a:txBody>
                    <a:bodyPr/>
                    <a:lstStyle/>
                    <a:p>
                      <a:pPr algn="ctr" fontAlgn="b"/>
                      <a:r>
                        <a:rPr lang="hr-HR" sz="1200" u="none" strike="noStrike" dirty="0">
                          <a:solidFill>
                            <a:srgbClr val="FF0000"/>
                          </a:solidFill>
                          <a:effectLst/>
                        </a:rPr>
                        <a:t>3,11</a:t>
                      </a:r>
                      <a:endParaRPr lang="hr-HR" sz="1200" b="0" i="0" u="none" strike="noStrike" dirty="0">
                        <a:solidFill>
                          <a:srgbClr val="FF0000"/>
                        </a:solidFill>
                        <a:effectLst/>
                        <a:latin typeface="Calibri" panose="020F0502020204030204" pitchFamily="34" charset="0"/>
                      </a:endParaRPr>
                    </a:p>
                  </a:txBody>
                  <a:tcPr marL="9525" marR="9525" marT="9525" marB="0" anchor="b"/>
                </a:tc>
                <a:tc>
                  <a:txBody>
                    <a:bodyPr/>
                    <a:lstStyle/>
                    <a:p>
                      <a:pPr algn="ctr" fontAlgn="b"/>
                      <a:r>
                        <a:rPr lang="hr-HR" sz="1200" u="none" strike="noStrike" dirty="0">
                          <a:solidFill>
                            <a:srgbClr val="FF0000"/>
                          </a:solidFill>
                          <a:effectLst/>
                        </a:rPr>
                        <a:t>2,41</a:t>
                      </a:r>
                      <a:endParaRPr lang="hr-HR" sz="1200" b="0" i="0" u="none" strike="noStrike" dirty="0">
                        <a:solidFill>
                          <a:srgbClr val="FF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476071940"/>
                  </a:ext>
                </a:extLst>
              </a:tr>
            </a:tbl>
          </a:graphicData>
        </a:graphic>
      </p:graphicFrame>
      <p:graphicFrame>
        <p:nvGraphicFramePr>
          <p:cNvPr id="13" name="Table 12"/>
          <p:cNvGraphicFramePr>
            <a:graphicFrameLocks noGrp="1"/>
          </p:cNvGraphicFramePr>
          <p:nvPr>
            <p:extLst>
              <p:ext uri="{D42A27DB-BD31-4B8C-83A1-F6EECF244321}">
                <p14:modId xmlns:p14="http://schemas.microsoft.com/office/powerpoint/2010/main" val="3851627301"/>
              </p:ext>
            </p:extLst>
          </p:nvPr>
        </p:nvGraphicFramePr>
        <p:xfrm>
          <a:off x="959303" y="5248526"/>
          <a:ext cx="2209800" cy="577215"/>
        </p:xfrm>
        <a:graphic>
          <a:graphicData uri="http://schemas.openxmlformats.org/drawingml/2006/table">
            <a:tbl>
              <a:tblPr>
                <a:tableStyleId>{5C22544A-7EE6-4342-B048-85BDC9FD1C3A}</a:tableStyleId>
              </a:tblPr>
              <a:tblGrid>
                <a:gridCol w="736600">
                  <a:extLst>
                    <a:ext uri="{9D8B030D-6E8A-4147-A177-3AD203B41FA5}">
                      <a16:colId xmlns:a16="http://schemas.microsoft.com/office/drawing/2014/main" val="4117621382"/>
                    </a:ext>
                  </a:extLst>
                </a:gridCol>
                <a:gridCol w="863600">
                  <a:extLst>
                    <a:ext uri="{9D8B030D-6E8A-4147-A177-3AD203B41FA5}">
                      <a16:colId xmlns:a16="http://schemas.microsoft.com/office/drawing/2014/main" val="1750036397"/>
                    </a:ext>
                  </a:extLst>
                </a:gridCol>
                <a:gridCol w="609600">
                  <a:extLst>
                    <a:ext uri="{9D8B030D-6E8A-4147-A177-3AD203B41FA5}">
                      <a16:colId xmlns:a16="http://schemas.microsoft.com/office/drawing/2014/main" val="2406314849"/>
                    </a:ext>
                  </a:extLst>
                </a:gridCol>
              </a:tblGrid>
              <a:tr h="190500">
                <a:tc>
                  <a:txBody>
                    <a:bodyPr/>
                    <a:lstStyle/>
                    <a:p>
                      <a:pPr algn="ctr" fontAlgn="b"/>
                      <a:r>
                        <a:rPr lang="hr-HR" sz="1200" u="none" strike="noStrike">
                          <a:effectLst/>
                        </a:rPr>
                        <a:t>Cluster</a:t>
                      </a:r>
                      <a:endParaRPr lang="hr-HR" sz="12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hr-HR" sz="1200" u="none" strike="noStrike">
                          <a:effectLst/>
                        </a:rPr>
                        <a:t>X Mean</a:t>
                      </a:r>
                      <a:endParaRPr lang="hr-HR" sz="12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hr-HR" sz="1200" u="none" strike="noStrike">
                          <a:effectLst/>
                        </a:rPr>
                        <a:t>Y Mean</a:t>
                      </a:r>
                      <a:endParaRPr lang="hr-HR" sz="12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4043703224"/>
                  </a:ext>
                </a:extLst>
              </a:tr>
              <a:tr h="190500">
                <a:tc>
                  <a:txBody>
                    <a:bodyPr/>
                    <a:lstStyle/>
                    <a:p>
                      <a:pPr algn="ctr" fontAlgn="b"/>
                      <a:r>
                        <a:rPr lang="hr-HR" sz="1200" u="none" strike="noStrike" dirty="0">
                          <a:solidFill>
                            <a:schemeClr val="accent1"/>
                          </a:solidFill>
                          <a:effectLst/>
                        </a:rPr>
                        <a:t>1</a:t>
                      </a:r>
                      <a:endParaRPr lang="hr-HR" sz="1200" b="0" i="0" u="none" strike="noStrike" dirty="0">
                        <a:solidFill>
                          <a:schemeClr val="accent1"/>
                        </a:solidFill>
                        <a:effectLst/>
                        <a:latin typeface="Calibri" panose="020F0502020204030204" pitchFamily="34" charset="0"/>
                      </a:endParaRPr>
                    </a:p>
                  </a:txBody>
                  <a:tcPr marL="9525" marR="9525" marT="9525" marB="0" anchor="b"/>
                </a:tc>
                <a:tc>
                  <a:txBody>
                    <a:bodyPr/>
                    <a:lstStyle/>
                    <a:p>
                      <a:pPr algn="ctr" fontAlgn="b"/>
                      <a:r>
                        <a:rPr lang="hr-HR" sz="1200" u="none" strike="noStrike" dirty="0">
                          <a:solidFill>
                            <a:schemeClr val="accent1"/>
                          </a:solidFill>
                          <a:effectLst/>
                        </a:rPr>
                        <a:t>2,25</a:t>
                      </a:r>
                      <a:endParaRPr lang="hr-HR" sz="1200" b="0" i="0" u="none" strike="noStrike" dirty="0">
                        <a:solidFill>
                          <a:schemeClr val="accent1"/>
                        </a:solidFill>
                        <a:effectLst/>
                        <a:latin typeface="Calibri" panose="020F0502020204030204" pitchFamily="34" charset="0"/>
                      </a:endParaRPr>
                    </a:p>
                  </a:txBody>
                  <a:tcPr marL="9525" marR="9525" marT="9525" marB="0" anchor="b"/>
                </a:tc>
                <a:tc>
                  <a:txBody>
                    <a:bodyPr/>
                    <a:lstStyle/>
                    <a:p>
                      <a:pPr algn="ctr" fontAlgn="b"/>
                      <a:r>
                        <a:rPr lang="hr-HR" sz="1200" u="none" strike="noStrike" dirty="0">
                          <a:solidFill>
                            <a:schemeClr val="accent1"/>
                          </a:solidFill>
                          <a:effectLst/>
                        </a:rPr>
                        <a:t>3,38</a:t>
                      </a:r>
                      <a:endParaRPr lang="hr-HR" sz="1200" b="0" i="0" u="none" strike="noStrike" dirty="0">
                        <a:solidFill>
                          <a:schemeClr val="accent1"/>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473736415"/>
                  </a:ext>
                </a:extLst>
              </a:tr>
              <a:tr h="190500">
                <a:tc>
                  <a:txBody>
                    <a:bodyPr/>
                    <a:lstStyle/>
                    <a:p>
                      <a:pPr algn="ctr" fontAlgn="b"/>
                      <a:r>
                        <a:rPr lang="hr-HR" sz="1200" u="none" strike="noStrike" dirty="0">
                          <a:solidFill>
                            <a:srgbClr val="FF0000"/>
                          </a:solidFill>
                          <a:effectLst/>
                        </a:rPr>
                        <a:t>2</a:t>
                      </a:r>
                      <a:endParaRPr lang="hr-HR" sz="1200" b="0" i="0" u="none" strike="noStrike" dirty="0">
                        <a:solidFill>
                          <a:srgbClr val="FF0000"/>
                        </a:solidFill>
                        <a:effectLst/>
                        <a:latin typeface="Calibri" panose="020F0502020204030204" pitchFamily="34" charset="0"/>
                      </a:endParaRPr>
                    </a:p>
                  </a:txBody>
                  <a:tcPr marL="9525" marR="9525" marT="9525" marB="0" anchor="b"/>
                </a:tc>
                <a:tc>
                  <a:txBody>
                    <a:bodyPr/>
                    <a:lstStyle/>
                    <a:p>
                      <a:pPr algn="ctr" fontAlgn="b"/>
                      <a:r>
                        <a:rPr lang="hr-HR" sz="1200" u="none" strike="noStrike" dirty="0">
                          <a:solidFill>
                            <a:srgbClr val="FF0000"/>
                          </a:solidFill>
                          <a:effectLst/>
                        </a:rPr>
                        <a:t>5,00</a:t>
                      </a:r>
                      <a:endParaRPr lang="hr-HR" sz="1200" b="0" i="0" u="none" strike="noStrike" dirty="0">
                        <a:solidFill>
                          <a:srgbClr val="FF0000"/>
                        </a:solidFill>
                        <a:effectLst/>
                        <a:latin typeface="Calibri" panose="020F0502020204030204" pitchFamily="34" charset="0"/>
                      </a:endParaRPr>
                    </a:p>
                  </a:txBody>
                  <a:tcPr marL="9525" marR="9525" marT="9525" marB="0" anchor="b"/>
                </a:tc>
                <a:tc>
                  <a:txBody>
                    <a:bodyPr/>
                    <a:lstStyle/>
                    <a:p>
                      <a:pPr algn="ctr" fontAlgn="b"/>
                      <a:r>
                        <a:rPr lang="hr-HR" sz="1200" u="none" strike="noStrike" dirty="0">
                          <a:solidFill>
                            <a:srgbClr val="FF0000"/>
                          </a:solidFill>
                          <a:effectLst/>
                        </a:rPr>
                        <a:t>4,00</a:t>
                      </a:r>
                      <a:endParaRPr lang="hr-HR" sz="1200" b="0" i="0" u="none" strike="noStrike" dirty="0">
                        <a:solidFill>
                          <a:srgbClr val="FF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284321249"/>
                  </a:ext>
                </a:extLst>
              </a:tr>
            </a:tbl>
          </a:graphicData>
        </a:graphic>
      </p:graphicFrame>
      <p:graphicFrame>
        <p:nvGraphicFramePr>
          <p:cNvPr id="14" name="Table 13"/>
          <p:cNvGraphicFramePr>
            <a:graphicFrameLocks noGrp="1"/>
          </p:cNvGraphicFramePr>
          <p:nvPr>
            <p:extLst>
              <p:ext uri="{D42A27DB-BD31-4B8C-83A1-F6EECF244321}">
                <p14:modId xmlns:p14="http://schemas.microsoft.com/office/powerpoint/2010/main" val="3418856392"/>
              </p:ext>
            </p:extLst>
          </p:nvPr>
        </p:nvGraphicFramePr>
        <p:xfrm>
          <a:off x="330653" y="2232596"/>
          <a:ext cx="3467100" cy="2286000"/>
        </p:xfrm>
        <a:graphic>
          <a:graphicData uri="http://schemas.openxmlformats.org/drawingml/2006/table">
            <a:tbl>
              <a:tblPr>
                <a:tableStyleId>{5C22544A-7EE6-4342-B048-85BDC9FD1C3A}</a:tableStyleId>
              </a:tblPr>
              <a:tblGrid>
                <a:gridCol w="609600">
                  <a:extLst>
                    <a:ext uri="{9D8B030D-6E8A-4147-A177-3AD203B41FA5}">
                      <a16:colId xmlns:a16="http://schemas.microsoft.com/office/drawing/2014/main" val="2738968083"/>
                    </a:ext>
                  </a:extLst>
                </a:gridCol>
                <a:gridCol w="381000">
                  <a:extLst>
                    <a:ext uri="{9D8B030D-6E8A-4147-A177-3AD203B41FA5}">
                      <a16:colId xmlns:a16="http://schemas.microsoft.com/office/drawing/2014/main" val="4077711170"/>
                    </a:ext>
                  </a:extLst>
                </a:gridCol>
                <a:gridCol w="266700">
                  <a:extLst>
                    <a:ext uri="{9D8B030D-6E8A-4147-A177-3AD203B41FA5}">
                      <a16:colId xmlns:a16="http://schemas.microsoft.com/office/drawing/2014/main" val="4040515043"/>
                    </a:ext>
                  </a:extLst>
                </a:gridCol>
                <a:gridCol w="736600">
                  <a:extLst>
                    <a:ext uri="{9D8B030D-6E8A-4147-A177-3AD203B41FA5}">
                      <a16:colId xmlns:a16="http://schemas.microsoft.com/office/drawing/2014/main" val="3077324105"/>
                    </a:ext>
                  </a:extLst>
                </a:gridCol>
                <a:gridCol w="863600">
                  <a:extLst>
                    <a:ext uri="{9D8B030D-6E8A-4147-A177-3AD203B41FA5}">
                      <a16:colId xmlns:a16="http://schemas.microsoft.com/office/drawing/2014/main" val="2692221121"/>
                    </a:ext>
                  </a:extLst>
                </a:gridCol>
                <a:gridCol w="609600">
                  <a:extLst>
                    <a:ext uri="{9D8B030D-6E8A-4147-A177-3AD203B41FA5}">
                      <a16:colId xmlns:a16="http://schemas.microsoft.com/office/drawing/2014/main" val="1309372799"/>
                    </a:ext>
                  </a:extLst>
                </a:gridCol>
              </a:tblGrid>
              <a:tr h="381000">
                <a:tc>
                  <a:txBody>
                    <a:bodyPr/>
                    <a:lstStyle/>
                    <a:p>
                      <a:pPr algn="ctr" fontAlgn="ctr"/>
                      <a:r>
                        <a:rPr lang="hr-HR" sz="1100" u="none" strike="noStrike">
                          <a:effectLst/>
                        </a:rPr>
                        <a:t>Point</a:t>
                      </a:r>
                      <a:endParaRPr lang="hr-HR" sz="1100" b="0" i="0" u="none" strike="noStrike">
                        <a:solidFill>
                          <a:srgbClr val="000000"/>
                        </a:solidFill>
                        <a:effectLst/>
                        <a:latin typeface="Calibri Light" panose="020F0302020204030204" pitchFamily="34" charset="0"/>
                      </a:endParaRPr>
                    </a:p>
                  </a:txBody>
                  <a:tcPr marL="9525" marR="9525" marT="9525" marB="0" anchor="ctr"/>
                </a:tc>
                <a:tc>
                  <a:txBody>
                    <a:bodyPr/>
                    <a:lstStyle/>
                    <a:p>
                      <a:pPr algn="ctr" fontAlgn="b"/>
                      <a:r>
                        <a:rPr lang="hr-HR" sz="1100" u="none" strike="noStrike">
                          <a:effectLst/>
                        </a:rPr>
                        <a:t>X</a:t>
                      </a:r>
                      <a:endParaRPr lang="hr-HR" sz="1100" b="1"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hr-HR" sz="1100" u="none" strike="noStrike">
                          <a:effectLst/>
                        </a:rPr>
                        <a:t>Y</a:t>
                      </a:r>
                      <a:endParaRPr lang="hr-HR" sz="1100" b="1"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hr-HR" sz="1100" u="none" strike="noStrike">
                          <a:effectLst/>
                        </a:rPr>
                        <a:t>Distance to Centroid 1</a:t>
                      </a:r>
                      <a:endParaRPr lang="hr-HR" sz="11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hr-HR" sz="1100" u="none" strike="noStrike">
                          <a:effectLst/>
                        </a:rPr>
                        <a:t>Distance to Centroid 2</a:t>
                      </a:r>
                      <a:endParaRPr lang="hr-HR" sz="11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hr-HR" sz="1100" u="none" strike="noStrike">
                          <a:effectLst/>
                        </a:rPr>
                        <a:t>Assigned Cluster</a:t>
                      </a:r>
                      <a:endParaRPr lang="hr-HR"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991965176"/>
                  </a:ext>
                </a:extLst>
              </a:tr>
              <a:tr h="190500">
                <a:tc>
                  <a:txBody>
                    <a:bodyPr/>
                    <a:lstStyle/>
                    <a:p>
                      <a:pPr algn="ctr" fontAlgn="ctr"/>
                      <a:r>
                        <a:rPr lang="hr-HR" sz="1100" u="none" strike="noStrike" dirty="0">
                          <a:solidFill>
                            <a:schemeClr val="accent1"/>
                          </a:solidFill>
                          <a:effectLst/>
                        </a:rPr>
                        <a:t>A</a:t>
                      </a:r>
                      <a:endParaRPr lang="hr-HR" sz="1100" b="0" i="0" u="none" strike="noStrike" dirty="0">
                        <a:solidFill>
                          <a:schemeClr val="accent1"/>
                        </a:solidFill>
                        <a:effectLst/>
                        <a:latin typeface="Calibri" panose="020F0502020204030204" pitchFamily="34" charset="0"/>
                      </a:endParaRPr>
                    </a:p>
                  </a:txBody>
                  <a:tcPr marL="9525" marR="9525" marT="9525" marB="0" anchor="ctr"/>
                </a:tc>
                <a:tc>
                  <a:txBody>
                    <a:bodyPr/>
                    <a:lstStyle/>
                    <a:p>
                      <a:pPr algn="ctr" fontAlgn="b"/>
                      <a:r>
                        <a:rPr lang="hr-HR" sz="1100" u="none" strike="noStrike">
                          <a:solidFill>
                            <a:schemeClr val="accent1"/>
                          </a:solidFill>
                          <a:effectLst/>
                        </a:rPr>
                        <a:t>2</a:t>
                      </a:r>
                      <a:endParaRPr lang="hr-H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r>
                        <a:rPr lang="hr-HR" sz="1100" u="none" strike="noStrike">
                          <a:solidFill>
                            <a:schemeClr val="accent1"/>
                          </a:solidFill>
                          <a:effectLst/>
                        </a:rPr>
                        <a:t>1</a:t>
                      </a:r>
                      <a:endParaRPr lang="hr-H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r>
                        <a:rPr lang="hr-HR" sz="1100" u="none" strike="noStrike">
                          <a:solidFill>
                            <a:schemeClr val="accent1"/>
                          </a:solidFill>
                          <a:effectLst/>
                        </a:rPr>
                        <a:t>2,39</a:t>
                      </a:r>
                      <a:endParaRPr lang="hr-H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r>
                        <a:rPr lang="hr-HR" sz="1100" u="none" strike="noStrike">
                          <a:solidFill>
                            <a:schemeClr val="accent1"/>
                          </a:solidFill>
                          <a:effectLst/>
                        </a:rPr>
                        <a:t>4,24</a:t>
                      </a:r>
                      <a:endParaRPr lang="hr-H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r>
                        <a:rPr lang="hr-HR" sz="1100" u="none" strike="noStrike">
                          <a:solidFill>
                            <a:schemeClr val="accent1"/>
                          </a:solidFill>
                          <a:effectLst/>
                        </a:rPr>
                        <a:t>1</a:t>
                      </a:r>
                      <a:endParaRPr lang="hr-HR" sz="1100" b="0" i="0" u="none" strike="noStrike">
                        <a:solidFill>
                          <a:schemeClr val="accent1"/>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550836453"/>
                  </a:ext>
                </a:extLst>
              </a:tr>
              <a:tr h="190500">
                <a:tc>
                  <a:txBody>
                    <a:bodyPr/>
                    <a:lstStyle/>
                    <a:p>
                      <a:pPr algn="ctr" fontAlgn="ctr"/>
                      <a:r>
                        <a:rPr lang="hr-HR" sz="1100" u="none" strike="noStrike">
                          <a:solidFill>
                            <a:schemeClr val="accent1"/>
                          </a:solidFill>
                          <a:effectLst/>
                        </a:rPr>
                        <a:t>B</a:t>
                      </a:r>
                      <a:endParaRPr lang="hr-HR" sz="1100" b="0" i="0" u="none" strike="noStrike">
                        <a:solidFill>
                          <a:schemeClr val="accent1"/>
                        </a:solidFill>
                        <a:effectLst/>
                        <a:latin typeface="Calibri" panose="020F0502020204030204" pitchFamily="34" charset="0"/>
                      </a:endParaRPr>
                    </a:p>
                  </a:txBody>
                  <a:tcPr marL="9525" marR="9525" marT="9525" marB="0" anchor="ctr"/>
                </a:tc>
                <a:tc>
                  <a:txBody>
                    <a:bodyPr/>
                    <a:lstStyle/>
                    <a:p>
                      <a:pPr algn="ctr" fontAlgn="b"/>
                      <a:r>
                        <a:rPr lang="hr-HR" sz="1100" u="none" strike="noStrike">
                          <a:solidFill>
                            <a:schemeClr val="accent1"/>
                          </a:solidFill>
                          <a:effectLst/>
                        </a:rPr>
                        <a:t>4</a:t>
                      </a:r>
                      <a:endParaRPr lang="hr-H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r>
                        <a:rPr lang="hr-HR" sz="1100" u="none" strike="noStrike">
                          <a:solidFill>
                            <a:schemeClr val="accent1"/>
                          </a:solidFill>
                          <a:effectLst/>
                        </a:rPr>
                        <a:t>1</a:t>
                      </a:r>
                      <a:endParaRPr lang="hr-H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r>
                        <a:rPr lang="hr-HR" sz="1100" u="none" strike="noStrike">
                          <a:solidFill>
                            <a:schemeClr val="accent1"/>
                          </a:solidFill>
                          <a:effectLst/>
                        </a:rPr>
                        <a:t>2,95</a:t>
                      </a:r>
                      <a:endParaRPr lang="hr-H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r>
                        <a:rPr lang="hr-HR" sz="1100" u="none" strike="noStrike">
                          <a:solidFill>
                            <a:schemeClr val="accent1"/>
                          </a:solidFill>
                          <a:effectLst/>
                        </a:rPr>
                        <a:t>3,16</a:t>
                      </a:r>
                      <a:endParaRPr lang="hr-H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r>
                        <a:rPr lang="hr-HR" sz="1100" u="none" strike="noStrike">
                          <a:solidFill>
                            <a:schemeClr val="accent1"/>
                          </a:solidFill>
                          <a:effectLst/>
                        </a:rPr>
                        <a:t>1</a:t>
                      </a:r>
                      <a:endParaRPr lang="hr-HR" sz="1100" b="0" i="0" u="none" strike="noStrike">
                        <a:solidFill>
                          <a:schemeClr val="accent1"/>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445274792"/>
                  </a:ext>
                </a:extLst>
              </a:tr>
              <a:tr h="190500">
                <a:tc>
                  <a:txBody>
                    <a:bodyPr/>
                    <a:lstStyle/>
                    <a:p>
                      <a:pPr algn="ctr" fontAlgn="ctr"/>
                      <a:r>
                        <a:rPr lang="hr-HR" sz="1100" u="none" strike="noStrike">
                          <a:solidFill>
                            <a:schemeClr val="accent1"/>
                          </a:solidFill>
                          <a:effectLst/>
                        </a:rPr>
                        <a:t>C</a:t>
                      </a:r>
                      <a:endParaRPr lang="hr-HR" sz="1100" b="0" i="0" u="none" strike="noStrike">
                        <a:solidFill>
                          <a:schemeClr val="accent1"/>
                        </a:solidFill>
                        <a:effectLst/>
                        <a:latin typeface="Calibri" panose="020F0502020204030204" pitchFamily="34" charset="0"/>
                      </a:endParaRPr>
                    </a:p>
                  </a:txBody>
                  <a:tcPr marL="9525" marR="9525" marT="9525" marB="0" anchor="ctr"/>
                </a:tc>
                <a:tc>
                  <a:txBody>
                    <a:bodyPr/>
                    <a:lstStyle/>
                    <a:p>
                      <a:pPr algn="ctr" fontAlgn="b"/>
                      <a:r>
                        <a:rPr lang="hr-HR" sz="1100" u="none" strike="noStrike">
                          <a:solidFill>
                            <a:schemeClr val="accent1"/>
                          </a:solidFill>
                          <a:effectLst/>
                        </a:rPr>
                        <a:t>0</a:t>
                      </a:r>
                      <a:endParaRPr lang="hr-H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r>
                        <a:rPr lang="hr-HR" sz="1100" u="none" strike="noStrike">
                          <a:solidFill>
                            <a:schemeClr val="accent1"/>
                          </a:solidFill>
                          <a:effectLst/>
                        </a:rPr>
                        <a:t>3</a:t>
                      </a:r>
                      <a:endParaRPr lang="hr-H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r>
                        <a:rPr lang="hr-HR" sz="1100" u="none" strike="noStrike">
                          <a:solidFill>
                            <a:schemeClr val="accent1"/>
                          </a:solidFill>
                          <a:effectLst/>
                        </a:rPr>
                        <a:t>2,28</a:t>
                      </a:r>
                      <a:endParaRPr lang="hr-H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r>
                        <a:rPr lang="hr-HR" sz="1100" u="none" strike="noStrike" dirty="0">
                          <a:solidFill>
                            <a:schemeClr val="accent1"/>
                          </a:solidFill>
                          <a:effectLst/>
                        </a:rPr>
                        <a:t>5,10</a:t>
                      </a:r>
                      <a:endParaRPr lang="hr-HR" sz="1100" b="0" i="0" u="none" strike="noStrike" dirty="0">
                        <a:solidFill>
                          <a:schemeClr val="accent1"/>
                        </a:solidFill>
                        <a:effectLst/>
                        <a:latin typeface="Calibri" panose="020F0502020204030204" pitchFamily="34" charset="0"/>
                      </a:endParaRPr>
                    </a:p>
                  </a:txBody>
                  <a:tcPr marL="9525" marR="9525" marT="9525" marB="0" anchor="b"/>
                </a:tc>
                <a:tc>
                  <a:txBody>
                    <a:bodyPr/>
                    <a:lstStyle/>
                    <a:p>
                      <a:pPr algn="ctr" fontAlgn="b"/>
                      <a:r>
                        <a:rPr lang="hr-HR" sz="1100" u="none" strike="noStrike" dirty="0">
                          <a:solidFill>
                            <a:schemeClr val="accent1"/>
                          </a:solidFill>
                          <a:effectLst/>
                        </a:rPr>
                        <a:t>1</a:t>
                      </a:r>
                      <a:endParaRPr lang="hr-HR" sz="1100" b="0" i="0" u="none" strike="noStrike" dirty="0">
                        <a:solidFill>
                          <a:schemeClr val="accent1"/>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090815115"/>
                  </a:ext>
                </a:extLst>
              </a:tr>
              <a:tr h="190500">
                <a:tc>
                  <a:txBody>
                    <a:bodyPr/>
                    <a:lstStyle/>
                    <a:p>
                      <a:pPr algn="ctr" fontAlgn="ctr"/>
                      <a:r>
                        <a:rPr lang="hr-HR" sz="1100" u="none" strike="noStrike" dirty="0">
                          <a:solidFill>
                            <a:srgbClr val="FF0000"/>
                          </a:solidFill>
                          <a:effectLst/>
                        </a:rPr>
                        <a:t>D</a:t>
                      </a:r>
                      <a:endParaRPr lang="hr-HR" sz="1100" b="0" i="0" u="none" strike="noStrike" dirty="0">
                        <a:solidFill>
                          <a:srgbClr val="FF0000"/>
                        </a:solidFill>
                        <a:effectLst/>
                        <a:latin typeface="Calibri" panose="020F0502020204030204" pitchFamily="34" charset="0"/>
                      </a:endParaRPr>
                    </a:p>
                  </a:txBody>
                  <a:tcPr marL="9525" marR="9525" marT="9525" marB="0" anchor="ctr"/>
                </a:tc>
                <a:tc>
                  <a:txBody>
                    <a:bodyPr/>
                    <a:lstStyle/>
                    <a:p>
                      <a:pPr algn="ctr" fontAlgn="b"/>
                      <a:r>
                        <a:rPr lang="hr-HR" sz="1100" u="none" strike="noStrike" dirty="0">
                          <a:solidFill>
                            <a:srgbClr val="FF0000"/>
                          </a:solidFill>
                          <a:effectLst/>
                        </a:rPr>
                        <a:t>5</a:t>
                      </a:r>
                      <a:endParaRPr lang="hr-HR" sz="1100" b="0" i="0" u="none" strike="noStrike" dirty="0">
                        <a:solidFill>
                          <a:srgbClr val="FF0000"/>
                        </a:solidFill>
                        <a:effectLst/>
                        <a:latin typeface="Calibri" panose="020F0502020204030204" pitchFamily="34" charset="0"/>
                      </a:endParaRPr>
                    </a:p>
                  </a:txBody>
                  <a:tcPr marL="9525" marR="9525" marT="9525" marB="0" anchor="b"/>
                </a:tc>
                <a:tc>
                  <a:txBody>
                    <a:bodyPr/>
                    <a:lstStyle/>
                    <a:p>
                      <a:pPr algn="ctr" fontAlgn="b"/>
                      <a:r>
                        <a:rPr lang="hr-HR" sz="1100" u="none" strike="noStrike" dirty="0">
                          <a:solidFill>
                            <a:srgbClr val="FF0000"/>
                          </a:solidFill>
                          <a:effectLst/>
                        </a:rPr>
                        <a:t>3</a:t>
                      </a:r>
                      <a:endParaRPr lang="hr-HR" sz="1100" b="0" i="0" u="none" strike="noStrike" dirty="0">
                        <a:solidFill>
                          <a:srgbClr val="FF0000"/>
                        </a:solidFill>
                        <a:effectLst/>
                        <a:latin typeface="Calibri" panose="020F0502020204030204" pitchFamily="34" charset="0"/>
                      </a:endParaRPr>
                    </a:p>
                  </a:txBody>
                  <a:tcPr marL="9525" marR="9525" marT="9525" marB="0" anchor="b"/>
                </a:tc>
                <a:tc>
                  <a:txBody>
                    <a:bodyPr/>
                    <a:lstStyle/>
                    <a:p>
                      <a:pPr algn="ctr" fontAlgn="b"/>
                      <a:r>
                        <a:rPr lang="hr-HR" sz="1100" u="none" strike="noStrike">
                          <a:solidFill>
                            <a:srgbClr val="FF0000"/>
                          </a:solidFill>
                          <a:effectLst/>
                        </a:rPr>
                        <a:t>2,78</a:t>
                      </a:r>
                      <a:endParaRPr lang="hr-H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r>
                        <a:rPr lang="hr-HR" sz="1100" u="none" strike="noStrike" dirty="0">
                          <a:solidFill>
                            <a:srgbClr val="FF0000"/>
                          </a:solidFill>
                          <a:effectLst/>
                        </a:rPr>
                        <a:t>1,00</a:t>
                      </a:r>
                      <a:endParaRPr lang="hr-HR" sz="1100" b="0" i="0" u="none" strike="noStrike" dirty="0">
                        <a:solidFill>
                          <a:srgbClr val="FF0000"/>
                        </a:solidFill>
                        <a:effectLst/>
                        <a:latin typeface="Calibri" panose="020F0502020204030204" pitchFamily="34" charset="0"/>
                      </a:endParaRPr>
                    </a:p>
                  </a:txBody>
                  <a:tcPr marL="9525" marR="9525" marT="9525" marB="0" anchor="b"/>
                </a:tc>
                <a:tc>
                  <a:txBody>
                    <a:bodyPr/>
                    <a:lstStyle/>
                    <a:p>
                      <a:pPr algn="ctr" fontAlgn="b"/>
                      <a:r>
                        <a:rPr lang="hr-HR" sz="1100" u="none" strike="noStrike" dirty="0">
                          <a:solidFill>
                            <a:srgbClr val="FF0000"/>
                          </a:solidFill>
                          <a:effectLst/>
                        </a:rPr>
                        <a:t>2</a:t>
                      </a:r>
                      <a:endParaRPr lang="hr-HR" sz="1100" b="0" i="0" u="none" strike="noStrike" dirty="0">
                        <a:solidFill>
                          <a:srgbClr val="FF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739167127"/>
                  </a:ext>
                </a:extLst>
              </a:tr>
              <a:tr h="190500">
                <a:tc>
                  <a:txBody>
                    <a:bodyPr/>
                    <a:lstStyle/>
                    <a:p>
                      <a:pPr algn="ctr" fontAlgn="ctr"/>
                      <a:r>
                        <a:rPr lang="hr-HR" sz="1100" u="none" strike="noStrike" dirty="0">
                          <a:solidFill>
                            <a:schemeClr val="accent1"/>
                          </a:solidFill>
                          <a:effectLst/>
                        </a:rPr>
                        <a:t>E</a:t>
                      </a:r>
                      <a:endParaRPr lang="hr-HR" sz="1100" b="0" i="0" u="none" strike="noStrike" dirty="0">
                        <a:solidFill>
                          <a:schemeClr val="accent1"/>
                        </a:solidFill>
                        <a:effectLst/>
                        <a:latin typeface="Calibri" panose="020F0502020204030204" pitchFamily="34" charset="0"/>
                      </a:endParaRPr>
                    </a:p>
                  </a:txBody>
                  <a:tcPr marL="9525" marR="9525" marT="9525" marB="0" anchor="ctr"/>
                </a:tc>
                <a:tc>
                  <a:txBody>
                    <a:bodyPr/>
                    <a:lstStyle/>
                    <a:p>
                      <a:pPr algn="ctr" fontAlgn="b"/>
                      <a:r>
                        <a:rPr lang="hr-HR" sz="1100" u="none" strike="noStrike">
                          <a:solidFill>
                            <a:schemeClr val="accent1"/>
                          </a:solidFill>
                          <a:effectLst/>
                        </a:rPr>
                        <a:t>2</a:t>
                      </a:r>
                      <a:endParaRPr lang="hr-H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r>
                        <a:rPr lang="hr-HR" sz="1100" u="none" strike="noStrike" dirty="0">
                          <a:solidFill>
                            <a:schemeClr val="accent1"/>
                          </a:solidFill>
                          <a:effectLst/>
                        </a:rPr>
                        <a:t>4</a:t>
                      </a:r>
                      <a:endParaRPr lang="hr-HR" sz="1100" b="0" i="0" u="none" strike="noStrike" dirty="0">
                        <a:solidFill>
                          <a:schemeClr val="accent1"/>
                        </a:solidFill>
                        <a:effectLst/>
                        <a:latin typeface="Calibri" panose="020F0502020204030204" pitchFamily="34" charset="0"/>
                      </a:endParaRPr>
                    </a:p>
                  </a:txBody>
                  <a:tcPr marL="9525" marR="9525" marT="9525" marB="0" anchor="b"/>
                </a:tc>
                <a:tc>
                  <a:txBody>
                    <a:bodyPr/>
                    <a:lstStyle/>
                    <a:p>
                      <a:pPr algn="ctr" fontAlgn="b"/>
                      <a:r>
                        <a:rPr lang="hr-HR" sz="1100" u="none" strike="noStrike" dirty="0">
                          <a:solidFill>
                            <a:schemeClr val="accent1"/>
                          </a:solidFill>
                          <a:effectLst/>
                        </a:rPr>
                        <a:t>0,67</a:t>
                      </a:r>
                      <a:endParaRPr lang="hr-HR" sz="1100" b="0" i="0" u="none" strike="noStrike" dirty="0">
                        <a:solidFill>
                          <a:schemeClr val="accent1"/>
                        </a:solidFill>
                        <a:effectLst/>
                        <a:latin typeface="Calibri" panose="020F0502020204030204" pitchFamily="34" charset="0"/>
                      </a:endParaRPr>
                    </a:p>
                  </a:txBody>
                  <a:tcPr marL="9525" marR="9525" marT="9525" marB="0" anchor="b"/>
                </a:tc>
                <a:tc>
                  <a:txBody>
                    <a:bodyPr/>
                    <a:lstStyle/>
                    <a:p>
                      <a:pPr algn="ctr" fontAlgn="b"/>
                      <a:r>
                        <a:rPr lang="hr-HR" sz="1100" u="none" strike="noStrike" dirty="0">
                          <a:solidFill>
                            <a:schemeClr val="accent1"/>
                          </a:solidFill>
                          <a:effectLst/>
                        </a:rPr>
                        <a:t>3,00</a:t>
                      </a:r>
                      <a:endParaRPr lang="hr-HR" sz="1100" b="0" i="0" u="none" strike="noStrike" dirty="0">
                        <a:solidFill>
                          <a:schemeClr val="accent1"/>
                        </a:solidFill>
                        <a:effectLst/>
                        <a:latin typeface="Calibri" panose="020F0502020204030204" pitchFamily="34" charset="0"/>
                      </a:endParaRPr>
                    </a:p>
                  </a:txBody>
                  <a:tcPr marL="9525" marR="9525" marT="9525" marB="0" anchor="b"/>
                </a:tc>
                <a:tc>
                  <a:txBody>
                    <a:bodyPr/>
                    <a:lstStyle/>
                    <a:p>
                      <a:pPr algn="ctr" fontAlgn="b"/>
                      <a:r>
                        <a:rPr lang="hr-HR" sz="1100" u="none" strike="noStrike" dirty="0">
                          <a:solidFill>
                            <a:schemeClr val="accent1"/>
                          </a:solidFill>
                          <a:effectLst/>
                        </a:rPr>
                        <a:t>1</a:t>
                      </a:r>
                      <a:endParaRPr lang="hr-HR" sz="1100" b="0" i="0" u="none" strike="noStrike" dirty="0">
                        <a:solidFill>
                          <a:schemeClr val="accent1"/>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235576961"/>
                  </a:ext>
                </a:extLst>
              </a:tr>
              <a:tr h="190500">
                <a:tc>
                  <a:txBody>
                    <a:bodyPr/>
                    <a:lstStyle/>
                    <a:p>
                      <a:pPr algn="ctr" fontAlgn="ctr"/>
                      <a:r>
                        <a:rPr lang="hr-HR" sz="1100" u="none" strike="noStrike">
                          <a:solidFill>
                            <a:schemeClr val="accent1"/>
                          </a:solidFill>
                          <a:effectLst/>
                        </a:rPr>
                        <a:t>F</a:t>
                      </a:r>
                      <a:endParaRPr lang="hr-HR" sz="1100" b="0" i="0" u="none" strike="noStrike">
                        <a:solidFill>
                          <a:schemeClr val="accent1"/>
                        </a:solidFill>
                        <a:effectLst/>
                        <a:latin typeface="Calibri" panose="020F0502020204030204" pitchFamily="34" charset="0"/>
                      </a:endParaRPr>
                    </a:p>
                  </a:txBody>
                  <a:tcPr marL="9525" marR="9525" marT="9525" marB="0" anchor="ctr"/>
                </a:tc>
                <a:tc>
                  <a:txBody>
                    <a:bodyPr/>
                    <a:lstStyle/>
                    <a:p>
                      <a:pPr algn="ctr" fontAlgn="b"/>
                      <a:r>
                        <a:rPr lang="hr-HR" sz="1100" u="none" strike="noStrike" dirty="0">
                          <a:solidFill>
                            <a:schemeClr val="accent1"/>
                          </a:solidFill>
                          <a:effectLst/>
                        </a:rPr>
                        <a:t>1</a:t>
                      </a:r>
                      <a:endParaRPr lang="hr-HR" sz="1100" b="0" i="0" u="none" strike="noStrike" dirty="0">
                        <a:solidFill>
                          <a:schemeClr val="accent1"/>
                        </a:solidFill>
                        <a:effectLst/>
                        <a:latin typeface="Calibri" panose="020F0502020204030204" pitchFamily="34" charset="0"/>
                      </a:endParaRPr>
                    </a:p>
                  </a:txBody>
                  <a:tcPr marL="9525" marR="9525" marT="9525" marB="0" anchor="b"/>
                </a:tc>
                <a:tc>
                  <a:txBody>
                    <a:bodyPr/>
                    <a:lstStyle/>
                    <a:p>
                      <a:pPr algn="ctr" fontAlgn="b"/>
                      <a:r>
                        <a:rPr lang="hr-HR" sz="1100" u="none" strike="noStrike" dirty="0">
                          <a:solidFill>
                            <a:schemeClr val="accent1"/>
                          </a:solidFill>
                          <a:effectLst/>
                        </a:rPr>
                        <a:t>5</a:t>
                      </a:r>
                      <a:endParaRPr lang="hr-HR" sz="1100" b="0" i="0" u="none" strike="noStrike" dirty="0">
                        <a:solidFill>
                          <a:schemeClr val="accent1"/>
                        </a:solidFill>
                        <a:effectLst/>
                        <a:latin typeface="Calibri" panose="020F0502020204030204" pitchFamily="34" charset="0"/>
                      </a:endParaRPr>
                    </a:p>
                  </a:txBody>
                  <a:tcPr marL="9525" marR="9525" marT="9525" marB="0" anchor="b"/>
                </a:tc>
                <a:tc>
                  <a:txBody>
                    <a:bodyPr/>
                    <a:lstStyle/>
                    <a:p>
                      <a:pPr algn="ctr" fontAlgn="b"/>
                      <a:r>
                        <a:rPr lang="hr-HR" sz="1100" u="none" strike="noStrike" dirty="0">
                          <a:solidFill>
                            <a:schemeClr val="accent1"/>
                          </a:solidFill>
                          <a:effectLst/>
                        </a:rPr>
                        <a:t>2,05</a:t>
                      </a:r>
                      <a:endParaRPr lang="hr-HR" sz="1100" b="0" i="0" u="none" strike="noStrike" dirty="0">
                        <a:solidFill>
                          <a:schemeClr val="accent1"/>
                        </a:solidFill>
                        <a:effectLst/>
                        <a:latin typeface="Calibri" panose="020F0502020204030204" pitchFamily="34" charset="0"/>
                      </a:endParaRPr>
                    </a:p>
                  </a:txBody>
                  <a:tcPr marL="9525" marR="9525" marT="9525" marB="0" anchor="b"/>
                </a:tc>
                <a:tc>
                  <a:txBody>
                    <a:bodyPr/>
                    <a:lstStyle/>
                    <a:p>
                      <a:pPr algn="ctr" fontAlgn="b"/>
                      <a:r>
                        <a:rPr lang="hr-HR" sz="1100" u="none" strike="noStrike" dirty="0">
                          <a:solidFill>
                            <a:schemeClr val="accent1"/>
                          </a:solidFill>
                          <a:effectLst/>
                        </a:rPr>
                        <a:t>4,12</a:t>
                      </a:r>
                      <a:endParaRPr lang="hr-HR" sz="1100" b="0" i="0" u="none" strike="noStrike" dirty="0">
                        <a:solidFill>
                          <a:schemeClr val="accent1"/>
                        </a:solidFill>
                        <a:effectLst/>
                        <a:latin typeface="Calibri" panose="020F0502020204030204" pitchFamily="34" charset="0"/>
                      </a:endParaRPr>
                    </a:p>
                  </a:txBody>
                  <a:tcPr marL="9525" marR="9525" marT="9525" marB="0" anchor="b"/>
                </a:tc>
                <a:tc>
                  <a:txBody>
                    <a:bodyPr/>
                    <a:lstStyle/>
                    <a:p>
                      <a:pPr algn="ctr" fontAlgn="b"/>
                      <a:r>
                        <a:rPr lang="hr-HR" sz="1100" u="none" strike="noStrike">
                          <a:solidFill>
                            <a:schemeClr val="accent1"/>
                          </a:solidFill>
                          <a:effectLst/>
                        </a:rPr>
                        <a:t>1</a:t>
                      </a:r>
                      <a:endParaRPr lang="hr-HR" sz="1100" b="0" i="0" u="none" strike="noStrike">
                        <a:solidFill>
                          <a:schemeClr val="accent1"/>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345580280"/>
                  </a:ext>
                </a:extLst>
              </a:tr>
              <a:tr h="190500">
                <a:tc>
                  <a:txBody>
                    <a:bodyPr/>
                    <a:lstStyle/>
                    <a:p>
                      <a:pPr algn="ctr" fontAlgn="ctr"/>
                      <a:r>
                        <a:rPr lang="hr-HR" sz="1100" u="none" strike="noStrike">
                          <a:solidFill>
                            <a:schemeClr val="accent1"/>
                          </a:solidFill>
                          <a:effectLst/>
                        </a:rPr>
                        <a:t>G</a:t>
                      </a:r>
                      <a:endParaRPr lang="hr-HR" sz="1100" b="0" i="0" u="none" strike="noStrike">
                        <a:solidFill>
                          <a:schemeClr val="accent1"/>
                        </a:solidFill>
                        <a:effectLst/>
                        <a:latin typeface="Calibri" panose="020F0502020204030204" pitchFamily="34" charset="0"/>
                      </a:endParaRPr>
                    </a:p>
                  </a:txBody>
                  <a:tcPr marL="9525" marR="9525" marT="9525" marB="0" anchor="ctr"/>
                </a:tc>
                <a:tc>
                  <a:txBody>
                    <a:bodyPr/>
                    <a:lstStyle/>
                    <a:p>
                      <a:pPr algn="ctr" fontAlgn="b"/>
                      <a:r>
                        <a:rPr lang="hr-HR" sz="1100" u="none" strike="noStrike">
                          <a:solidFill>
                            <a:schemeClr val="accent1"/>
                          </a:solidFill>
                          <a:effectLst/>
                        </a:rPr>
                        <a:t>1</a:t>
                      </a:r>
                      <a:endParaRPr lang="hr-H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r>
                        <a:rPr lang="hr-HR" sz="1100" u="none" strike="noStrike">
                          <a:solidFill>
                            <a:schemeClr val="accent1"/>
                          </a:solidFill>
                          <a:effectLst/>
                        </a:rPr>
                        <a:t>6</a:t>
                      </a:r>
                      <a:endParaRPr lang="hr-H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r>
                        <a:rPr lang="hr-HR" sz="1100" u="none" strike="noStrike" dirty="0">
                          <a:solidFill>
                            <a:schemeClr val="accent1"/>
                          </a:solidFill>
                          <a:effectLst/>
                        </a:rPr>
                        <a:t>2,91</a:t>
                      </a:r>
                      <a:endParaRPr lang="hr-HR" sz="1100" b="0" i="0" u="none" strike="noStrike" dirty="0">
                        <a:solidFill>
                          <a:schemeClr val="accent1"/>
                        </a:solidFill>
                        <a:effectLst/>
                        <a:latin typeface="Calibri" panose="020F0502020204030204" pitchFamily="34" charset="0"/>
                      </a:endParaRPr>
                    </a:p>
                  </a:txBody>
                  <a:tcPr marL="9525" marR="9525" marT="9525" marB="0" anchor="b"/>
                </a:tc>
                <a:tc>
                  <a:txBody>
                    <a:bodyPr/>
                    <a:lstStyle/>
                    <a:p>
                      <a:pPr algn="ctr" fontAlgn="b"/>
                      <a:r>
                        <a:rPr lang="hr-HR" sz="1100" u="none" strike="noStrike" dirty="0">
                          <a:solidFill>
                            <a:schemeClr val="accent1"/>
                          </a:solidFill>
                          <a:effectLst/>
                        </a:rPr>
                        <a:t>4,47</a:t>
                      </a:r>
                      <a:endParaRPr lang="hr-HR" sz="1100" b="0" i="0" u="none" strike="noStrike" dirty="0">
                        <a:solidFill>
                          <a:schemeClr val="accent1"/>
                        </a:solidFill>
                        <a:effectLst/>
                        <a:latin typeface="Calibri" panose="020F0502020204030204" pitchFamily="34" charset="0"/>
                      </a:endParaRPr>
                    </a:p>
                  </a:txBody>
                  <a:tcPr marL="9525" marR="9525" marT="9525" marB="0" anchor="b"/>
                </a:tc>
                <a:tc>
                  <a:txBody>
                    <a:bodyPr/>
                    <a:lstStyle/>
                    <a:p>
                      <a:pPr algn="ctr" fontAlgn="b"/>
                      <a:r>
                        <a:rPr lang="hr-HR" sz="1100" u="none" strike="noStrike" dirty="0">
                          <a:solidFill>
                            <a:schemeClr val="accent1"/>
                          </a:solidFill>
                          <a:effectLst/>
                        </a:rPr>
                        <a:t>1</a:t>
                      </a:r>
                      <a:endParaRPr lang="hr-HR" sz="1100" b="0" i="0" u="none" strike="noStrike" dirty="0">
                        <a:solidFill>
                          <a:schemeClr val="accent1"/>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4024363808"/>
                  </a:ext>
                </a:extLst>
              </a:tr>
              <a:tr h="190500">
                <a:tc>
                  <a:txBody>
                    <a:bodyPr/>
                    <a:lstStyle/>
                    <a:p>
                      <a:pPr algn="ctr" fontAlgn="ctr"/>
                      <a:r>
                        <a:rPr lang="hr-HR" sz="1100" u="none" strike="noStrike" dirty="0">
                          <a:solidFill>
                            <a:srgbClr val="FF0000"/>
                          </a:solidFill>
                          <a:effectLst/>
                        </a:rPr>
                        <a:t>H</a:t>
                      </a:r>
                      <a:endParaRPr lang="hr-HR" sz="1100" b="0" i="0" u="none" strike="noStrike" dirty="0">
                        <a:solidFill>
                          <a:srgbClr val="FF0000"/>
                        </a:solidFill>
                        <a:effectLst/>
                        <a:latin typeface="Calibri" panose="020F0502020204030204" pitchFamily="34" charset="0"/>
                      </a:endParaRPr>
                    </a:p>
                  </a:txBody>
                  <a:tcPr marL="9525" marR="9525" marT="9525" marB="0" anchor="ctr"/>
                </a:tc>
                <a:tc>
                  <a:txBody>
                    <a:bodyPr/>
                    <a:lstStyle/>
                    <a:p>
                      <a:pPr algn="ctr" fontAlgn="b"/>
                      <a:r>
                        <a:rPr lang="hr-HR" sz="1100" u="none" strike="noStrike" dirty="0">
                          <a:solidFill>
                            <a:srgbClr val="FF0000"/>
                          </a:solidFill>
                          <a:effectLst/>
                        </a:rPr>
                        <a:t>6</a:t>
                      </a:r>
                      <a:endParaRPr lang="hr-HR" sz="1100" b="0" i="0" u="none" strike="noStrike" dirty="0">
                        <a:solidFill>
                          <a:srgbClr val="FF0000"/>
                        </a:solidFill>
                        <a:effectLst/>
                        <a:latin typeface="Calibri" panose="020F0502020204030204" pitchFamily="34" charset="0"/>
                      </a:endParaRPr>
                    </a:p>
                  </a:txBody>
                  <a:tcPr marL="9525" marR="9525" marT="9525" marB="0" anchor="b"/>
                </a:tc>
                <a:tc>
                  <a:txBody>
                    <a:bodyPr/>
                    <a:lstStyle/>
                    <a:p>
                      <a:pPr algn="ctr" fontAlgn="b"/>
                      <a:r>
                        <a:rPr lang="hr-HR" sz="1100" u="none" strike="noStrike" dirty="0">
                          <a:solidFill>
                            <a:srgbClr val="FF0000"/>
                          </a:solidFill>
                          <a:effectLst/>
                        </a:rPr>
                        <a:t>3</a:t>
                      </a:r>
                      <a:endParaRPr lang="hr-HR" sz="1100" b="0" i="0" u="none" strike="noStrike" dirty="0">
                        <a:solidFill>
                          <a:srgbClr val="FF0000"/>
                        </a:solidFill>
                        <a:effectLst/>
                        <a:latin typeface="Calibri" panose="020F0502020204030204" pitchFamily="34" charset="0"/>
                      </a:endParaRPr>
                    </a:p>
                  </a:txBody>
                  <a:tcPr marL="9525" marR="9525" marT="9525" marB="0" anchor="b"/>
                </a:tc>
                <a:tc>
                  <a:txBody>
                    <a:bodyPr/>
                    <a:lstStyle/>
                    <a:p>
                      <a:pPr algn="ctr" fontAlgn="b"/>
                      <a:r>
                        <a:rPr lang="hr-HR" sz="1100" u="none" strike="noStrike" dirty="0">
                          <a:solidFill>
                            <a:srgbClr val="FF0000"/>
                          </a:solidFill>
                          <a:effectLst/>
                        </a:rPr>
                        <a:t>3,77</a:t>
                      </a:r>
                      <a:endParaRPr lang="hr-HR" sz="1100" b="0" i="0" u="none" strike="noStrike" dirty="0">
                        <a:solidFill>
                          <a:srgbClr val="FF0000"/>
                        </a:solidFill>
                        <a:effectLst/>
                        <a:latin typeface="Calibri" panose="020F0502020204030204" pitchFamily="34" charset="0"/>
                      </a:endParaRPr>
                    </a:p>
                  </a:txBody>
                  <a:tcPr marL="9525" marR="9525" marT="9525" marB="0" anchor="b"/>
                </a:tc>
                <a:tc>
                  <a:txBody>
                    <a:bodyPr/>
                    <a:lstStyle/>
                    <a:p>
                      <a:pPr algn="ctr" fontAlgn="b"/>
                      <a:r>
                        <a:rPr lang="hr-HR" sz="1100" u="none" strike="noStrike" dirty="0">
                          <a:solidFill>
                            <a:srgbClr val="FF0000"/>
                          </a:solidFill>
                          <a:effectLst/>
                        </a:rPr>
                        <a:t>1,41</a:t>
                      </a:r>
                      <a:endParaRPr lang="hr-HR" sz="1100" b="0" i="0" u="none" strike="noStrike" dirty="0">
                        <a:solidFill>
                          <a:srgbClr val="FF0000"/>
                        </a:solidFill>
                        <a:effectLst/>
                        <a:latin typeface="Calibri" panose="020F0502020204030204" pitchFamily="34" charset="0"/>
                      </a:endParaRPr>
                    </a:p>
                  </a:txBody>
                  <a:tcPr marL="9525" marR="9525" marT="9525" marB="0" anchor="b"/>
                </a:tc>
                <a:tc>
                  <a:txBody>
                    <a:bodyPr/>
                    <a:lstStyle/>
                    <a:p>
                      <a:pPr algn="ctr" fontAlgn="b"/>
                      <a:r>
                        <a:rPr lang="hr-HR" sz="1100" u="none" strike="noStrike">
                          <a:solidFill>
                            <a:srgbClr val="FF0000"/>
                          </a:solidFill>
                          <a:effectLst/>
                        </a:rPr>
                        <a:t>2</a:t>
                      </a:r>
                      <a:endParaRPr lang="hr-HR" sz="1100" b="0" i="0" u="none" strike="noStrike">
                        <a:solidFill>
                          <a:srgbClr val="FF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804947346"/>
                  </a:ext>
                </a:extLst>
              </a:tr>
              <a:tr h="190500">
                <a:tc>
                  <a:txBody>
                    <a:bodyPr/>
                    <a:lstStyle/>
                    <a:p>
                      <a:pPr algn="ctr" fontAlgn="ctr"/>
                      <a:r>
                        <a:rPr lang="hr-HR" sz="1100" u="none" strike="noStrike">
                          <a:solidFill>
                            <a:srgbClr val="FF0000"/>
                          </a:solidFill>
                          <a:effectLst/>
                        </a:rPr>
                        <a:t>I</a:t>
                      </a:r>
                      <a:endParaRPr lang="hr-HR" sz="1100" b="0" i="0" u="none" strike="noStrike">
                        <a:solidFill>
                          <a:srgbClr val="FF0000"/>
                        </a:solidFill>
                        <a:effectLst/>
                        <a:latin typeface="Calibri" panose="020F0502020204030204" pitchFamily="34" charset="0"/>
                      </a:endParaRPr>
                    </a:p>
                  </a:txBody>
                  <a:tcPr marL="9525" marR="9525" marT="9525" marB="0" anchor="ctr"/>
                </a:tc>
                <a:tc>
                  <a:txBody>
                    <a:bodyPr/>
                    <a:lstStyle/>
                    <a:p>
                      <a:pPr algn="ctr" fontAlgn="b"/>
                      <a:r>
                        <a:rPr lang="hr-HR" sz="1100" u="none" strike="noStrike">
                          <a:solidFill>
                            <a:srgbClr val="FF0000"/>
                          </a:solidFill>
                          <a:effectLst/>
                        </a:rPr>
                        <a:t>4</a:t>
                      </a:r>
                      <a:endParaRPr lang="hr-H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r>
                        <a:rPr lang="hr-HR" sz="1100" u="none" strike="noStrike">
                          <a:solidFill>
                            <a:srgbClr val="FF0000"/>
                          </a:solidFill>
                          <a:effectLst/>
                        </a:rPr>
                        <a:t>5</a:t>
                      </a:r>
                      <a:endParaRPr lang="hr-H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r>
                        <a:rPr lang="hr-HR" sz="1100" u="none" strike="noStrike">
                          <a:solidFill>
                            <a:srgbClr val="FF0000"/>
                          </a:solidFill>
                          <a:effectLst/>
                        </a:rPr>
                        <a:t>2,39</a:t>
                      </a:r>
                      <a:endParaRPr lang="hr-H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r>
                        <a:rPr lang="hr-HR" sz="1100" u="none" strike="noStrike" dirty="0">
                          <a:solidFill>
                            <a:srgbClr val="FF0000"/>
                          </a:solidFill>
                          <a:effectLst/>
                        </a:rPr>
                        <a:t>1,41</a:t>
                      </a:r>
                      <a:endParaRPr lang="hr-HR" sz="1100" b="0" i="0" u="none" strike="noStrike" dirty="0">
                        <a:solidFill>
                          <a:srgbClr val="FF0000"/>
                        </a:solidFill>
                        <a:effectLst/>
                        <a:latin typeface="Calibri" panose="020F0502020204030204" pitchFamily="34" charset="0"/>
                      </a:endParaRPr>
                    </a:p>
                  </a:txBody>
                  <a:tcPr marL="9525" marR="9525" marT="9525" marB="0" anchor="b"/>
                </a:tc>
                <a:tc>
                  <a:txBody>
                    <a:bodyPr/>
                    <a:lstStyle/>
                    <a:p>
                      <a:pPr algn="ctr" fontAlgn="b"/>
                      <a:r>
                        <a:rPr lang="hr-HR" sz="1100" u="none" strike="noStrike" dirty="0">
                          <a:solidFill>
                            <a:srgbClr val="FF0000"/>
                          </a:solidFill>
                          <a:effectLst/>
                        </a:rPr>
                        <a:t>2</a:t>
                      </a:r>
                      <a:endParaRPr lang="hr-HR" sz="1100" b="0" i="0" u="none" strike="noStrike" dirty="0">
                        <a:solidFill>
                          <a:srgbClr val="FF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899158998"/>
                  </a:ext>
                </a:extLst>
              </a:tr>
              <a:tr h="190500">
                <a:tc>
                  <a:txBody>
                    <a:bodyPr/>
                    <a:lstStyle/>
                    <a:p>
                      <a:pPr algn="ctr" fontAlgn="ctr"/>
                      <a:r>
                        <a:rPr lang="hr-HR" sz="1100" u="none" strike="noStrike" dirty="0">
                          <a:solidFill>
                            <a:schemeClr val="accent1"/>
                          </a:solidFill>
                          <a:effectLst/>
                        </a:rPr>
                        <a:t>J</a:t>
                      </a:r>
                      <a:endParaRPr lang="hr-HR" sz="1100" b="0" i="0" u="none" strike="noStrike" dirty="0">
                        <a:solidFill>
                          <a:schemeClr val="accent1"/>
                        </a:solidFill>
                        <a:effectLst/>
                        <a:latin typeface="Calibri" panose="020F0502020204030204" pitchFamily="34" charset="0"/>
                      </a:endParaRPr>
                    </a:p>
                  </a:txBody>
                  <a:tcPr marL="9525" marR="9525" marT="9525" marB="0" anchor="ctr"/>
                </a:tc>
                <a:tc>
                  <a:txBody>
                    <a:bodyPr/>
                    <a:lstStyle/>
                    <a:p>
                      <a:pPr algn="ctr" fontAlgn="b"/>
                      <a:r>
                        <a:rPr lang="hr-HR" sz="1100" u="none" strike="noStrike" dirty="0">
                          <a:solidFill>
                            <a:schemeClr val="accent1"/>
                          </a:solidFill>
                          <a:effectLst/>
                        </a:rPr>
                        <a:t>3</a:t>
                      </a:r>
                      <a:endParaRPr lang="hr-HR" sz="1100" b="0" i="0" u="none" strike="noStrike" dirty="0">
                        <a:solidFill>
                          <a:schemeClr val="accent1"/>
                        </a:solidFill>
                        <a:effectLst/>
                        <a:latin typeface="Calibri" panose="020F0502020204030204" pitchFamily="34" charset="0"/>
                      </a:endParaRPr>
                    </a:p>
                  </a:txBody>
                  <a:tcPr marL="9525" marR="9525" marT="9525" marB="0" anchor="b"/>
                </a:tc>
                <a:tc>
                  <a:txBody>
                    <a:bodyPr/>
                    <a:lstStyle/>
                    <a:p>
                      <a:pPr algn="ctr" fontAlgn="b"/>
                      <a:r>
                        <a:rPr lang="hr-HR" sz="1100" u="none" strike="noStrike" dirty="0">
                          <a:solidFill>
                            <a:schemeClr val="accent1"/>
                          </a:solidFill>
                          <a:effectLst/>
                        </a:rPr>
                        <a:t>4</a:t>
                      </a:r>
                      <a:endParaRPr lang="hr-HR" sz="1100" b="0" i="0" u="none" strike="noStrike" dirty="0">
                        <a:solidFill>
                          <a:schemeClr val="accent1"/>
                        </a:solidFill>
                        <a:effectLst/>
                        <a:latin typeface="Calibri" panose="020F0502020204030204" pitchFamily="34" charset="0"/>
                      </a:endParaRPr>
                    </a:p>
                  </a:txBody>
                  <a:tcPr marL="9525" marR="9525" marT="9525" marB="0" anchor="b"/>
                </a:tc>
                <a:tc>
                  <a:txBody>
                    <a:bodyPr/>
                    <a:lstStyle/>
                    <a:p>
                      <a:pPr algn="ctr" fontAlgn="b"/>
                      <a:r>
                        <a:rPr lang="hr-HR" sz="1100" u="none" strike="noStrike" dirty="0">
                          <a:solidFill>
                            <a:schemeClr val="accent1"/>
                          </a:solidFill>
                          <a:effectLst/>
                        </a:rPr>
                        <a:t>0,98</a:t>
                      </a:r>
                      <a:endParaRPr lang="hr-HR" sz="1100" b="0" i="0" u="none" strike="noStrike" dirty="0">
                        <a:solidFill>
                          <a:schemeClr val="accent1"/>
                        </a:solidFill>
                        <a:effectLst/>
                        <a:latin typeface="Calibri" panose="020F0502020204030204" pitchFamily="34" charset="0"/>
                      </a:endParaRPr>
                    </a:p>
                  </a:txBody>
                  <a:tcPr marL="9525" marR="9525" marT="9525" marB="0" anchor="b"/>
                </a:tc>
                <a:tc>
                  <a:txBody>
                    <a:bodyPr/>
                    <a:lstStyle/>
                    <a:p>
                      <a:pPr algn="ctr" fontAlgn="b"/>
                      <a:r>
                        <a:rPr lang="hr-HR" sz="1100" u="none" strike="noStrike" dirty="0">
                          <a:solidFill>
                            <a:schemeClr val="accent1"/>
                          </a:solidFill>
                          <a:effectLst/>
                        </a:rPr>
                        <a:t>2,00</a:t>
                      </a:r>
                      <a:endParaRPr lang="hr-HR" sz="1100" b="0" i="0" u="none" strike="noStrike" dirty="0">
                        <a:solidFill>
                          <a:schemeClr val="accent1"/>
                        </a:solidFill>
                        <a:effectLst/>
                        <a:latin typeface="Calibri" panose="020F0502020204030204" pitchFamily="34" charset="0"/>
                      </a:endParaRPr>
                    </a:p>
                  </a:txBody>
                  <a:tcPr marL="9525" marR="9525" marT="9525" marB="0" anchor="b"/>
                </a:tc>
                <a:tc>
                  <a:txBody>
                    <a:bodyPr/>
                    <a:lstStyle/>
                    <a:p>
                      <a:pPr algn="ctr" fontAlgn="b"/>
                      <a:r>
                        <a:rPr lang="hr-HR" sz="1100" u="none" strike="noStrike" dirty="0">
                          <a:solidFill>
                            <a:schemeClr val="accent1"/>
                          </a:solidFill>
                          <a:effectLst/>
                        </a:rPr>
                        <a:t>1</a:t>
                      </a:r>
                      <a:endParaRPr lang="hr-HR" sz="1100" b="0" i="0" u="none" strike="noStrike" dirty="0">
                        <a:solidFill>
                          <a:schemeClr val="accent1"/>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345652581"/>
                  </a:ext>
                </a:extLst>
              </a:tr>
            </a:tbl>
          </a:graphicData>
        </a:graphic>
      </p:graphicFrame>
      <p:graphicFrame>
        <p:nvGraphicFramePr>
          <p:cNvPr id="16" name="Table 15"/>
          <p:cNvGraphicFramePr>
            <a:graphicFrameLocks noGrp="1"/>
          </p:cNvGraphicFramePr>
          <p:nvPr>
            <p:extLst>
              <p:ext uri="{D42A27DB-BD31-4B8C-83A1-F6EECF244321}">
                <p14:modId xmlns:p14="http://schemas.microsoft.com/office/powerpoint/2010/main" val="2538766497"/>
              </p:ext>
            </p:extLst>
          </p:nvPr>
        </p:nvGraphicFramePr>
        <p:xfrm>
          <a:off x="4283530" y="2316248"/>
          <a:ext cx="3467100" cy="2286000"/>
        </p:xfrm>
        <a:graphic>
          <a:graphicData uri="http://schemas.openxmlformats.org/drawingml/2006/table">
            <a:tbl>
              <a:tblPr>
                <a:tableStyleId>{5C22544A-7EE6-4342-B048-85BDC9FD1C3A}</a:tableStyleId>
              </a:tblPr>
              <a:tblGrid>
                <a:gridCol w="609600">
                  <a:extLst>
                    <a:ext uri="{9D8B030D-6E8A-4147-A177-3AD203B41FA5}">
                      <a16:colId xmlns:a16="http://schemas.microsoft.com/office/drawing/2014/main" val="3272881835"/>
                    </a:ext>
                  </a:extLst>
                </a:gridCol>
                <a:gridCol w="381000">
                  <a:extLst>
                    <a:ext uri="{9D8B030D-6E8A-4147-A177-3AD203B41FA5}">
                      <a16:colId xmlns:a16="http://schemas.microsoft.com/office/drawing/2014/main" val="2481237795"/>
                    </a:ext>
                  </a:extLst>
                </a:gridCol>
                <a:gridCol w="266700">
                  <a:extLst>
                    <a:ext uri="{9D8B030D-6E8A-4147-A177-3AD203B41FA5}">
                      <a16:colId xmlns:a16="http://schemas.microsoft.com/office/drawing/2014/main" val="2050264453"/>
                    </a:ext>
                  </a:extLst>
                </a:gridCol>
                <a:gridCol w="736600">
                  <a:extLst>
                    <a:ext uri="{9D8B030D-6E8A-4147-A177-3AD203B41FA5}">
                      <a16:colId xmlns:a16="http://schemas.microsoft.com/office/drawing/2014/main" val="339409792"/>
                    </a:ext>
                  </a:extLst>
                </a:gridCol>
                <a:gridCol w="863600">
                  <a:extLst>
                    <a:ext uri="{9D8B030D-6E8A-4147-A177-3AD203B41FA5}">
                      <a16:colId xmlns:a16="http://schemas.microsoft.com/office/drawing/2014/main" val="127383775"/>
                    </a:ext>
                  </a:extLst>
                </a:gridCol>
                <a:gridCol w="609600">
                  <a:extLst>
                    <a:ext uri="{9D8B030D-6E8A-4147-A177-3AD203B41FA5}">
                      <a16:colId xmlns:a16="http://schemas.microsoft.com/office/drawing/2014/main" val="2040873684"/>
                    </a:ext>
                  </a:extLst>
                </a:gridCol>
              </a:tblGrid>
              <a:tr h="381000">
                <a:tc>
                  <a:txBody>
                    <a:bodyPr/>
                    <a:lstStyle/>
                    <a:p>
                      <a:pPr algn="ctr" fontAlgn="ctr"/>
                      <a:r>
                        <a:rPr lang="hr-HR" sz="1100" u="none" strike="noStrike">
                          <a:effectLst/>
                        </a:rPr>
                        <a:t>Point</a:t>
                      </a:r>
                      <a:endParaRPr lang="hr-HR" sz="1100" b="0" i="0" u="none" strike="noStrike">
                        <a:solidFill>
                          <a:srgbClr val="000000"/>
                        </a:solidFill>
                        <a:effectLst/>
                        <a:latin typeface="Calibri Light" panose="020F0302020204030204" pitchFamily="34" charset="0"/>
                      </a:endParaRPr>
                    </a:p>
                  </a:txBody>
                  <a:tcPr marL="9525" marR="9525" marT="9525" marB="0" anchor="ctr"/>
                </a:tc>
                <a:tc>
                  <a:txBody>
                    <a:bodyPr/>
                    <a:lstStyle/>
                    <a:p>
                      <a:pPr algn="ctr" fontAlgn="b"/>
                      <a:r>
                        <a:rPr lang="hr-HR" sz="1100" u="none" strike="noStrike">
                          <a:effectLst/>
                        </a:rPr>
                        <a:t>X</a:t>
                      </a:r>
                      <a:endParaRPr lang="hr-HR" sz="1100" b="1"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hr-HR" sz="1100" u="none" strike="noStrike">
                          <a:effectLst/>
                        </a:rPr>
                        <a:t>Y</a:t>
                      </a:r>
                      <a:endParaRPr lang="hr-HR" sz="1100" b="1"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hr-HR" sz="1100" u="none" strike="noStrike">
                          <a:effectLst/>
                        </a:rPr>
                        <a:t>Distance to Centroid 1</a:t>
                      </a:r>
                      <a:endParaRPr lang="hr-HR" sz="11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hr-HR" sz="1100" u="none" strike="noStrike">
                          <a:effectLst/>
                        </a:rPr>
                        <a:t>Distance to Centroid 2</a:t>
                      </a:r>
                      <a:endParaRPr lang="hr-HR" sz="11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hr-HR" sz="1100" u="none" strike="noStrike">
                          <a:effectLst/>
                        </a:rPr>
                        <a:t>Assigned Cluster</a:t>
                      </a:r>
                      <a:endParaRPr lang="hr-HR"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377459887"/>
                  </a:ext>
                </a:extLst>
              </a:tr>
              <a:tr h="190500">
                <a:tc>
                  <a:txBody>
                    <a:bodyPr/>
                    <a:lstStyle/>
                    <a:p>
                      <a:pPr algn="ctr" fontAlgn="ctr"/>
                      <a:r>
                        <a:rPr lang="hr-HR" sz="1100" u="none" strike="noStrike" dirty="0">
                          <a:solidFill>
                            <a:srgbClr val="FF0000"/>
                          </a:solidFill>
                          <a:effectLst/>
                        </a:rPr>
                        <a:t>A</a:t>
                      </a:r>
                      <a:endParaRPr lang="hr-HR" sz="1100" b="0" i="0" u="none" strike="noStrike" dirty="0">
                        <a:solidFill>
                          <a:srgbClr val="FF0000"/>
                        </a:solidFill>
                        <a:effectLst/>
                        <a:latin typeface="Calibri" panose="020F0502020204030204" pitchFamily="34" charset="0"/>
                      </a:endParaRPr>
                    </a:p>
                  </a:txBody>
                  <a:tcPr marL="9525" marR="9525" marT="9525" marB="0" anchor="ctr"/>
                </a:tc>
                <a:tc>
                  <a:txBody>
                    <a:bodyPr/>
                    <a:lstStyle/>
                    <a:p>
                      <a:pPr algn="ctr" fontAlgn="b"/>
                      <a:r>
                        <a:rPr lang="hr-HR" sz="1100" u="none" strike="noStrike" dirty="0">
                          <a:solidFill>
                            <a:srgbClr val="FF0000"/>
                          </a:solidFill>
                          <a:effectLst/>
                        </a:rPr>
                        <a:t>2</a:t>
                      </a:r>
                      <a:endParaRPr lang="hr-HR" sz="1100" b="0" i="0" u="none" strike="noStrike" dirty="0">
                        <a:solidFill>
                          <a:srgbClr val="FF0000"/>
                        </a:solidFill>
                        <a:effectLst/>
                        <a:latin typeface="Calibri" panose="020F0502020204030204" pitchFamily="34" charset="0"/>
                      </a:endParaRPr>
                    </a:p>
                  </a:txBody>
                  <a:tcPr marL="9525" marR="9525" marT="9525" marB="0" anchor="b"/>
                </a:tc>
                <a:tc>
                  <a:txBody>
                    <a:bodyPr/>
                    <a:lstStyle/>
                    <a:p>
                      <a:pPr algn="ctr" fontAlgn="b"/>
                      <a:r>
                        <a:rPr lang="hr-HR" sz="1100" u="none" strike="noStrike" dirty="0">
                          <a:solidFill>
                            <a:srgbClr val="FF0000"/>
                          </a:solidFill>
                          <a:effectLst/>
                        </a:rPr>
                        <a:t>1</a:t>
                      </a:r>
                      <a:endParaRPr lang="hr-HR" sz="1100" b="0" i="0" u="none" strike="noStrike" dirty="0">
                        <a:solidFill>
                          <a:srgbClr val="FF0000"/>
                        </a:solidFill>
                        <a:effectLst/>
                        <a:latin typeface="Calibri" panose="020F0502020204030204" pitchFamily="34" charset="0"/>
                      </a:endParaRPr>
                    </a:p>
                  </a:txBody>
                  <a:tcPr marL="9525" marR="9525" marT="9525" marB="0" anchor="b"/>
                </a:tc>
                <a:tc>
                  <a:txBody>
                    <a:bodyPr/>
                    <a:lstStyle/>
                    <a:p>
                      <a:pPr algn="ctr" fontAlgn="b"/>
                      <a:r>
                        <a:rPr lang="hr-HR" sz="1100" u="none" strike="noStrike" dirty="0">
                          <a:solidFill>
                            <a:srgbClr val="FF0000"/>
                          </a:solidFill>
                          <a:effectLst/>
                        </a:rPr>
                        <a:t>2,73</a:t>
                      </a:r>
                      <a:endParaRPr lang="hr-HR" sz="1100" b="0" i="0" u="none" strike="noStrike" dirty="0">
                        <a:solidFill>
                          <a:srgbClr val="FF0000"/>
                        </a:solidFill>
                        <a:effectLst/>
                        <a:latin typeface="Calibri" panose="020F0502020204030204" pitchFamily="34" charset="0"/>
                      </a:endParaRPr>
                    </a:p>
                  </a:txBody>
                  <a:tcPr marL="9525" marR="9525" marT="9525" marB="0" anchor="b"/>
                </a:tc>
                <a:tc>
                  <a:txBody>
                    <a:bodyPr/>
                    <a:lstStyle/>
                    <a:p>
                      <a:pPr algn="ctr" fontAlgn="b"/>
                      <a:r>
                        <a:rPr lang="hr-HR" sz="1100" u="none" strike="noStrike" dirty="0">
                          <a:solidFill>
                            <a:srgbClr val="FF0000"/>
                          </a:solidFill>
                          <a:effectLst/>
                        </a:rPr>
                        <a:t>1,02</a:t>
                      </a:r>
                      <a:endParaRPr lang="hr-HR" sz="1100" b="0" i="0" u="none" strike="noStrike" dirty="0">
                        <a:solidFill>
                          <a:srgbClr val="FF0000"/>
                        </a:solidFill>
                        <a:effectLst/>
                        <a:latin typeface="Calibri" panose="020F0502020204030204" pitchFamily="34" charset="0"/>
                      </a:endParaRPr>
                    </a:p>
                  </a:txBody>
                  <a:tcPr marL="9525" marR="9525" marT="9525" marB="0" anchor="b"/>
                </a:tc>
                <a:tc>
                  <a:txBody>
                    <a:bodyPr/>
                    <a:lstStyle/>
                    <a:p>
                      <a:pPr algn="ctr" fontAlgn="b"/>
                      <a:r>
                        <a:rPr lang="hr-HR" sz="1100" u="none" strike="noStrike">
                          <a:solidFill>
                            <a:srgbClr val="FF0000"/>
                          </a:solidFill>
                          <a:effectLst/>
                        </a:rPr>
                        <a:t>2</a:t>
                      </a:r>
                      <a:endParaRPr lang="hr-HR" sz="1100" b="0" i="0" u="none" strike="noStrike">
                        <a:solidFill>
                          <a:srgbClr val="FF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4182392712"/>
                  </a:ext>
                </a:extLst>
              </a:tr>
              <a:tr h="190500">
                <a:tc>
                  <a:txBody>
                    <a:bodyPr/>
                    <a:lstStyle/>
                    <a:p>
                      <a:pPr algn="ctr" fontAlgn="ctr"/>
                      <a:r>
                        <a:rPr lang="hr-HR" sz="1100" u="none" strike="noStrike">
                          <a:solidFill>
                            <a:srgbClr val="FF0000"/>
                          </a:solidFill>
                          <a:effectLst/>
                        </a:rPr>
                        <a:t>B</a:t>
                      </a:r>
                      <a:endParaRPr lang="hr-HR" sz="1100" b="0" i="0" u="none" strike="noStrike">
                        <a:solidFill>
                          <a:srgbClr val="FF0000"/>
                        </a:solidFill>
                        <a:effectLst/>
                        <a:latin typeface="Calibri" panose="020F0502020204030204" pitchFamily="34" charset="0"/>
                      </a:endParaRPr>
                    </a:p>
                  </a:txBody>
                  <a:tcPr marL="9525" marR="9525" marT="9525" marB="0" anchor="ctr"/>
                </a:tc>
                <a:tc>
                  <a:txBody>
                    <a:bodyPr/>
                    <a:lstStyle/>
                    <a:p>
                      <a:pPr algn="ctr" fontAlgn="b"/>
                      <a:r>
                        <a:rPr lang="hr-HR" sz="1100" u="none" strike="noStrike">
                          <a:solidFill>
                            <a:srgbClr val="FF0000"/>
                          </a:solidFill>
                          <a:effectLst/>
                        </a:rPr>
                        <a:t>4</a:t>
                      </a:r>
                      <a:endParaRPr lang="hr-H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r>
                        <a:rPr lang="hr-HR" sz="1100" u="none" strike="noStrike">
                          <a:solidFill>
                            <a:srgbClr val="FF0000"/>
                          </a:solidFill>
                          <a:effectLst/>
                        </a:rPr>
                        <a:t>1</a:t>
                      </a:r>
                      <a:endParaRPr lang="hr-H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r>
                        <a:rPr lang="hr-HR" sz="1100" u="none" strike="noStrike" dirty="0">
                          <a:solidFill>
                            <a:srgbClr val="FF0000"/>
                          </a:solidFill>
                          <a:effectLst/>
                        </a:rPr>
                        <a:t>3,36</a:t>
                      </a:r>
                      <a:endParaRPr lang="hr-HR" sz="1100" b="0" i="0" u="none" strike="noStrike" dirty="0">
                        <a:solidFill>
                          <a:srgbClr val="FF0000"/>
                        </a:solidFill>
                        <a:effectLst/>
                        <a:latin typeface="Calibri" panose="020F0502020204030204" pitchFamily="34" charset="0"/>
                      </a:endParaRPr>
                    </a:p>
                  </a:txBody>
                  <a:tcPr marL="9525" marR="9525" marT="9525" marB="0" anchor="b"/>
                </a:tc>
                <a:tc>
                  <a:txBody>
                    <a:bodyPr/>
                    <a:lstStyle/>
                    <a:p>
                      <a:pPr algn="ctr" fontAlgn="b"/>
                      <a:r>
                        <a:rPr lang="hr-HR" sz="1100" u="none" strike="noStrike" dirty="0">
                          <a:solidFill>
                            <a:srgbClr val="FF0000"/>
                          </a:solidFill>
                          <a:effectLst/>
                        </a:rPr>
                        <a:t>1,06</a:t>
                      </a:r>
                      <a:endParaRPr lang="hr-HR" sz="1100" b="0" i="0" u="none" strike="noStrike" dirty="0">
                        <a:solidFill>
                          <a:srgbClr val="FF0000"/>
                        </a:solidFill>
                        <a:effectLst/>
                        <a:latin typeface="Calibri" panose="020F0502020204030204" pitchFamily="34" charset="0"/>
                      </a:endParaRPr>
                    </a:p>
                  </a:txBody>
                  <a:tcPr marL="9525" marR="9525" marT="9525" marB="0" anchor="b"/>
                </a:tc>
                <a:tc>
                  <a:txBody>
                    <a:bodyPr/>
                    <a:lstStyle/>
                    <a:p>
                      <a:pPr algn="ctr" fontAlgn="b"/>
                      <a:r>
                        <a:rPr lang="hr-HR" sz="1100" u="none" strike="noStrike" dirty="0">
                          <a:solidFill>
                            <a:srgbClr val="FF0000"/>
                          </a:solidFill>
                          <a:effectLst/>
                        </a:rPr>
                        <a:t>2</a:t>
                      </a:r>
                      <a:endParaRPr lang="hr-HR" sz="1100" b="0" i="0" u="none" strike="noStrike" dirty="0">
                        <a:solidFill>
                          <a:srgbClr val="FF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582003379"/>
                  </a:ext>
                </a:extLst>
              </a:tr>
              <a:tr h="190500">
                <a:tc>
                  <a:txBody>
                    <a:bodyPr/>
                    <a:lstStyle/>
                    <a:p>
                      <a:pPr algn="ctr" fontAlgn="ctr"/>
                      <a:r>
                        <a:rPr lang="hr-HR" sz="1100" u="none" strike="noStrike" dirty="0">
                          <a:solidFill>
                            <a:schemeClr val="accent1"/>
                          </a:solidFill>
                          <a:effectLst/>
                        </a:rPr>
                        <a:t>C</a:t>
                      </a:r>
                      <a:endParaRPr lang="hr-HR" sz="1100" b="0" i="0" u="none" strike="noStrike" dirty="0">
                        <a:solidFill>
                          <a:schemeClr val="accent1"/>
                        </a:solidFill>
                        <a:effectLst/>
                        <a:latin typeface="Calibri" panose="020F0502020204030204" pitchFamily="34" charset="0"/>
                      </a:endParaRPr>
                    </a:p>
                  </a:txBody>
                  <a:tcPr marL="9525" marR="9525" marT="9525" marB="0" anchor="ctr"/>
                </a:tc>
                <a:tc>
                  <a:txBody>
                    <a:bodyPr/>
                    <a:lstStyle/>
                    <a:p>
                      <a:pPr algn="ctr" fontAlgn="b"/>
                      <a:r>
                        <a:rPr lang="hr-HR" sz="1100" u="none" strike="noStrike" dirty="0">
                          <a:solidFill>
                            <a:schemeClr val="accent1"/>
                          </a:solidFill>
                          <a:effectLst/>
                        </a:rPr>
                        <a:t>0</a:t>
                      </a:r>
                      <a:endParaRPr lang="hr-HR" sz="1100" b="0" i="0" u="none" strike="noStrike" dirty="0">
                        <a:solidFill>
                          <a:schemeClr val="accent1"/>
                        </a:solidFill>
                        <a:effectLst/>
                        <a:latin typeface="Calibri" panose="020F0502020204030204" pitchFamily="34" charset="0"/>
                      </a:endParaRPr>
                    </a:p>
                  </a:txBody>
                  <a:tcPr marL="9525" marR="9525" marT="9525" marB="0" anchor="b"/>
                </a:tc>
                <a:tc>
                  <a:txBody>
                    <a:bodyPr/>
                    <a:lstStyle/>
                    <a:p>
                      <a:pPr algn="ctr" fontAlgn="b"/>
                      <a:r>
                        <a:rPr lang="hr-HR" sz="1100" u="none" strike="noStrike" dirty="0">
                          <a:solidFill>
                            <a:schemeClr val="accent1"/>
                          </a:solidFill>
                          <a:effectLst/>
                        </a:rPr>
                        <a:t>3</a:t>
                      </a:r>
                      <a:endParaRPr lang="hr-HR" sz="1100" b="0" i="0" u="none" strike="noStrike" dirty="0">
                        <a:solidFill>
                          <a:schemeClr val="accent1"/>
                        </a:solidFill>
                        <a:effectLst/>
                        <a:latin typeface="Calibri" panose="020F0502020204030204" pitchFamily="34" charset="0"/>
                      </a:endParaRPr>
                    </a:p>
                  </a:txBody>
                  <a:tcPr marL="9525" marR="9525" marT="9525" marB="0" anchor="b"/>
                </a:tc>
                <a:tc>
                  <a:txBody>
                    <a:bodyPr/>
                    <a:lstStyle/>
                    <a:p>
                      <a:pPr algn="ctr" fontAlgn="b"/>
                      <a:r>
                        <a:rPr lang="hr-HR" sz="1100" u="none" strike="noStrike" dirty="0">
                          <a:solidFill>
                            <a:schemeClr val="accent1"/>
                          </a:solidFill>
                          <a:effectLst/>
                        </a:rPr>
                        <a:t>2,16</a:t>
                      </a:r>
                      <a:endParaRPr lang="hr-HR" sz="1100" b="0" i="0" u="none" strike="noStrike" dirty="0">
                        <a:solidFill>
                          <a:schemeClr val="accent1"/>
                        </a:solidFill>
                        <a:effectLst/>
                        <a:latin typeface="Calibri" panose="020F0502020204030204" pitchFamily="34" charset="0"/>
                      </a:endParaRPr>
                    </a:p>
                  </a:txBody>
                  <a:tcPr marL="9525" marR="9525" marT="9525" marB="0" anchor="b"/>
                </a:tc>
                <a:tc>
                  <a:txBody>
                    <a:bodyPr/>
                    <a:lstStyle/>
                    <a:p>
                      <a:pPr algn="ctr" fontAlgn="b"/>
                      <a:r>
                        <a:rPr lang="hr-HR" sz="1100" u="none" strike="noStrike" dirty="0">
                          <a:solidFill>
                            <a:schemeClr val="accent1"/>
                          </a:solidFill>
                          <a:effectLst/>
                        </a:rPr>
                        <a:t>3,44</a:t>
                      </a:r>
                      <a:endParaRPr lang="hr-HR" sz="1100" b="0" i="0" u="none" strike="noStrike" dirty="0">
                        <a:solidFill>
                          <a:schemeClr val="accent1"/>
                        </a:solidFill>
                        <a:effectLst/>
                        <a:latin typeface="Calibri" panose="020F0502020204030204" pitchFamily="34" charset="0"/>
                      </a:endParaRPr>
                    </a:p>
                  </a:txBody>
                  <a:tcPr marL="9525" marR="9525" marT="9525" marB="0" anchor="b"/>
                </a:tc>
                <a:tc>
                  <a:txBody>
                    <a:bodyPr/>
                    <a:lstStyle/>
                    <a:p>
                      <a:pPr algn="ctr" fontAlgn="b"/>
                      <a:r>
                        <a:rPr lang="hr-HR" sz="1100" u="none" strike="noStrike" dirty="0">
                          <a:solidFill>
                            <a:schemeClr val="accent1"/>
                          </a:solidFill>
                          <a:effectLst/>
                        </a:rPr>
                        <a:t>1</a:t>
                      </a:r>
                      <a:endParaRPr lang="hr-HR" sz="1100" b="0" i="0" u="none" strike="noStrike" dirty="0">
                        <a:solidFill>
                          <a:schemeClr val="accent1"/>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458021899"/>
                  </a:ext>
                </a:extLst>
              </a:tr>
              <a:tr h="190500">
                <a:tc>
                  <a:txBody>
                    <a:bodyPr/>
                    <a:lstStyle/>
                    <a:p>
                      <a:pPr algn="ctr" fontAlgn="ctr"/>
                      <a:r>
                        <a:rPr lang="hr-HR" sz="1100" u="none" strike="noStrike" dirty="0">
                          <a:solidFill>
                            <a:srgbClr val="FF0000"/>
                          </a:solidFill>
                          <a:effectLst/>
                        </a:rPr>
                        <a:t>D</a:t>
                      </a:r>
                      <a:endParaRPr lang="hr-HR" sz="1100" b="0" i="0" u="none" strike="noStrike" dirty="0">
                        <a:solidFill>
                          <a:srgbClr val="FF0000"/>
                        </a:solidFill>
                        <a:effectLst/>
                        <a:latin typeface="Calibri" panose="020F0502020204030204" pitchFamily="34" charset="0"/>
                      </a:endParaRPr>
                    </a:p>
                  </a:txBody>
                  <a:tcPr marL="9525" marR="9525" marT="9525" marB="0" anchor="ctr"/>
                </a:tc>
                <a:tc>
                  <a:txBody>
                    <a:bodyPr/>
                    <a:lstStyle/>
                    <a:p>
                      <a:pPr algn="ctr" fontAlgn="b"/>
                      <a:r>
                        <a:rPr lang="hr-HR" sz="1100" u="none" strike="noStrike" dirty="0">
                          <a:solidFill>
                            <a:srgbClr val="FF0000"/>
                          </a:solidFill>
                          <a:effectLst/>
                        </a:rPr>
                        <a:t>5</a:t>
                      </a:r>
                      <a:endParaRPr lang="hr-HR" sz="1100" b="0" i="0" u="none" strike="noStrike" dirty="0">
                        <a:solidFill>
                          <a:srgbClr val="FF0000"/>
                        </a:solidFill>
                        <a:effectLst/>
                        <a:latin typeface="Calibri" panose="020F0502020204030204" pitchFamily="34" charset="0"/>
                      </a:endParaRPr>
                    </a:p>
                  </a:txBody>
                  <a:tcPr marL="9525" marR="9525" marT="9525" marB="0" anchor="b"/>
                </a:tc>
                <a:tc>
                  <a:txBody>
                    <a:bodyPr/>
                    <a:lstStyle/>
                    <a:p>
                      <a:pPr algn="ctr" fontAlgn="b"/>
                      <a:r>
                        <a:rPr lang="hr-HR" sz="1100" u="none" strike="noStrike" dirty="0">
                          <a:solidFill>
                            <a:srgbClr val="FF0000"/>
                          </a:solidFill>
                          <a:effectLst/>
                        </a:rPr>
                        <a:t>3</a:t>
                      </a:r>
                      <a:endParaRPr lang="hr-HR" sz="1100" b="0" i="0" u="none" strike="noStrike" dirty="0">
                        <a:solidFill>
                          <a:srgbClr val="FF0000"/>
                        </a:solidFill>
                        <a:effectLst/>
                        <a:latin typeface="Calibri" panose="020F0502020204030204" pitchFamily="34" charset="0"/>
                      </a:endParaRPr>
                    </a:p>
                  </a:txBody>
                  <a:tcPr marL="9525" marR="9525" marT="9525" marB="0" anchor="b"/>
                </a:tc>
                <a:tc>
                  <a:txBody>
                    <a:bodyPr/>
                    <a:lstStyle/>
                    <a:p>
                      <a:pPr algn="ctr" fontAlgn="b"/>
                      <a:r>
                        <a:rPr lang="hr-HR" sz="1100" u="none" strike="noStrike" dirty="0">
                          <a:solidFill>
                            <a:srgbClr val="FF0000"/>
                          </a:solidFill>
                          <a:effectLst/>
                        </a:rPr>
                        <a:t>3,06</a:t>
                      </a:r>
                      <a:endParaRPr lang="hr-HR" sz="1100" b="0" i="0" u="none" strike="noStrike" dirty="0">
                        <a:solidFill>
                          <a:srgbClr val="FF0000"/>
                        </a:solidFill>
                        <a:effectLst/>
                        <a:latin typeface="Calibri" panose="020F0502020204030204" pitchFamily="34" charset="0"/>
                      </a:endParaRPr>
                    </a:p>
                  </a:txBody>
                  <a:tcPr marL="9525" marR="9525" marT="9525" marB="0" anchor="b"/>
                </a:tc>
                <a:tc>
                  <a:txBody>
                    <a:bodyPr/>
                    <a:lstStyle/>
                    <a:p>
                      <a:pPr algn="ctr" fontAlgn="b"/>
                      <a:r>
                        <a:rPr lang="hr-HR" sz="1100" u="none" strike="noStrike" dirty="0">
                          <a:solidFill>
                            <a:srgbClr val="FF0000"/>
                          </a:solidFill>
                          <a:effectLst/>
                        </a:rPr>
                        <a:t>2,66</a:t>
                      </a:r>
                      <a:endParaRPr lang="hr-HR" sz="1100" b="0" i="0" u="none" strike="noStrike" dirty="0">
                        <a:solidFill>
                          <a:srgbClr val="FF0000"/>
                        </a:solidFill>
                        <a:effectLst/>
                        <a:latin typeface="Calibri" panose="020F0502020204030204" pitchFamily="34" charset="0"/>
                      </a:endParaRPr>
                    </a:p>
                  </a:txBody>
                  <a:tcPr marL="9525" marR="9525" marT="9525" marB="0" anchor="b"/>
                </a:tc>
                <a:tc>
                  <a:txBody>
                    <a:bodyPr/>
                    <a:lstStyle/>
                    <a:p>
                      <a:pPr algn="ctr" fontAlgn="b"/>
                      <a:r>
                        <a:rPr lang="hr-HR" sz="1100" u="none" strike="noStrike" dirty="0">
                          <a:solidFill>
                            <a:srgbClr val="FF0000"/>
                          </a:solidFill>
                          <a:effectLst/>
                        </a:rPr>
                        <a:t>2</a:t>
                      </a:r>
                      <a:endParaRPr lang="hr-HR" sz="1100" b="0" i="0" u="none" strike="noStrike" dirty="0">
                        <a:solidFill>
                          <a:srgbClr val="FF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112861324"/>
                  </a:ext>
                </a:extLst>
              </a:tr>
              <a:tr h="190500">
                <a:tc>
                  <a:txBody>
                    <a:bodyPr/>
                    <a:lstStyle/>
                    <a:p>
                      <a:pPr algn="ctr" fontAlgn="ctr"/>
                      <a:r>
                        <a:rPr lang="hr-HR" sz="1100" u="none" strike="noStrike" dirty="0">
                          <a:solidFill>
                            <a:schemeClr val="accent1"/>
                          </a:solidFill>
                          <a:effectLst/>
                        </a:rPr>
                        <a:t>E</a:t>
                      </a:r>
                      <a:endParaRPr lang="hr-HR" sz="1100" b="0" i="0" u="none" strike="noStrike" dirty="0">
                        <a:solidFill>
                          <a:schemeClr val="accent1"/>
                        </a:solidFill>
                        <a:effectLst/>
                        <a:latin typeface="Calibri" panose="020F0502020204030204" pitchFamily="34" charset="0"/>
                      </a:endParaRPr>
                    </a:p>
                  </a:txBody>
                  <a:tcPr marL="9525" marR="9525" marT="9525" marB="0" anchor="ctr"/>
                </a:tc>
                <a:tc>
                  <a:txBody>
                    <a:bodyPr/>
                    <a:lstStyle/>
                    <a:p>
                      <a:pPr algn="ctr" fontAlgn="b"/>
                      <a:r>
                        <a:rPr lang="hr-HR" sz="1100" u="none" strike="noStrike">
                          <a:solidFill>
                            <a:schemeClr val="accent1"/>
                          </a:solidFill>
                          <a:effectLst/>
                        </a:rPr>
                        <a:t>2</a:t>
                      </a:r>
                      <a:endParaRPr lang="hr-H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r>
                        <a:rPr lang="hr-HR" sz="1100" u="none" strike="noStrike">
                          <a:solidFill>
                            <a:schemeClr val="accent1"/>
                          </a:solidFill>
                          <a:effectLst/>
                        </a:rPr>
                        <a:t>4</a:t>
                      </a:r>
                      <a:endParaRPr lang="hr-H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r>
                        <a:rPr lang="hr-HR" sz="1100" u="none" strike="noStrike">
                          <a:solidFill>
                            <a:schemeClr val="accent1"/>
                          </a:solidFill>
                          <a:effectLst/>
                        </a:rPr>
                        <a:t>0,27</a:t>
                      </a:r>
                      <a:endParaRPr lang="hr-H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r>
                        <a:rPr lang="hr-HR" sz="1100" u="none" strike="noStrike" dirty="0">
                          <a:solidFill>
                            <a:schemeClr val="accent1"/>
                          </a:solidFill>
                          <a:effectLst/>
                        </a:rPr>
                        <a:t>2,89</a:t>
                      </a:r>
                      <a:endParaRPr lang="hr-HR" sz="1100" b="0" i="0" u="none" strike="noStrike" dirty="0">
                        <a:solidFill>
                          <a:schemeClr val="accent1"/>
                        </a:solidFill>
                        <a:effectLst/>
                        <a:latin typeface="Calibri" panose="020F0502020204030204" pitchFamily="34" charset="0"/>
                      </a:endParaRPr>
                    </a:p>
                  </a:txBody>
                  <a:tcPr marL="9525" marR="9525" marT="9525" marB="0" anchor="b"/>
                </a:tc>
                <a:tc>
                  <a:txBody>
                    <a:bodyPr/>
                    <a:lstStyle/>
                    <a:p>
                      <a:pPr algn="ctr" fontAlgn="b"/>
                      <a:r>
                        <a:rPr lang="hr-HR" sz="1100" u="none" strike="noStrike" dirty="0">
                          <a:solidFill>
                            <a:schemeClr val="accent1"/>
                          </a:solidFill>
                          <a:effectLst/>
                        </a:rPr>
                        <a:t>1</a:t>
                      </a:r>
                      <a:endParaRPr lang="hr-HR" sz="1100" b="0" i="0" u="none" strike="noStrike" dirty="0">
                        <a:solidFill>
                          <a:schemeClr val="accent1"/>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112455266"/>
                  </a:ext>
                </a:extLst>
              </a:tr>
              <a:tr h="190500">
                <a:tc>
                  <a:txBody>
                    <a:bodyPr/>
                    <a:lstStyle/>
                    <a:p>
                      <a:pPr algn="ctr" fontAlgn="ctr"/>
                      <a:r>
                        <a:rPr lang="hr-HR" sz="1100" u="none" strike="noStrike" dirty="0">
                          <a:solidFill>
                            <a:schemeClr val="accent1"/>
                          </a:solidFill>
                          <a:effectLst/>
                        </a:rPr>
                        <a:t>F</a:t>
                      </a:r>
                      <a:endParaRPr lang="hr-HR" sz="1100" b="0" i="0" u="none" strike="noStrike" dirty="0">
                        <a:solidFill>
                          <a:schemeClr val="accent1"/>
                        </a:solidFill>
                        <a:effectLst/>
                        <a:latin typeface="Calibri" panose="020F0502020204030204" pitchFamily="34" charset="0"/>
                      </a:endParaRPr>
                    </a:p>
                  </a:txBody>
                  <a:tcPr marL="9525" marR="9525" marT="9525" marB="0" anchor="ctr"/>
                </a:tc>
                <a:tc>
                  <a:txBody>
                    <a:bodyPr/>
                    <a:lstStyle/>
                    <a:p>
                      <a:pPr algn="ctr" fontAlgn="b"/>
                      <a:r>
                        <a:rPr lang="hr-HR" sz="1100" u="none" strike="noStrike" dirty="0">
                          <a:solidFill>
                            <a:schemeClr val="accent1"/>
                          </a:solidFill>
                          <a:effectLst/>
                        </a:rPr>
                        <a:t>1</a:t>
                      </a:r>
                      <a:endParaRPr lang="hr-HR" sz="1100" b="0" i="0" u="none" strike="noStrike" dirty="0">
                        <a:solidFill>
                          <a:schemeClr val="accent1"/>
                        </a:solidFill>
                        <a:effectLst/>
                        <a:latin typeface="Calibri" panose="020F0502020204030204" pitchFamily="34" charset="0"/>
                      </a:endParaRPr>
                    </a:p>
                  </a:txBody>
                  <a:tcPr marL="9525" marR="9525" marT="9525" marB="0" anchor="b"/>
                </a:tc>
                <a:tc>
                  <a:txBody>
                    <a:bodyPr/>
                    <a:lstStyle/>
                    <a:p>
                      <a:pPr algn="ctr" fontAlgn="b"/>
                      <a:r>
                        <a:rPr lang="hr-HR" sz="1100" u="none" strike="noStrike" dirty="0">
                          <a:solidFill>
                            <a:schemeClr val="accent1"/>
                          </a:solidFill>
                          <a:effectLst/>
                        </a:rPr>
                        <a:t>5</a:t>
                      </a:r>
                      <a:endParaRPr lang="hr-HR" sz="1100" b="0" i="0" u="none" strike="noStrike" dirty="0">
                        <a:solidFill>
                          <a:schemeClr val="accent1"/>
                        </a:solidFill>
                        <a:effectLst/>
                        <a:latin typeface="Calibri" panose="020F0502020204030204" pitchFamily="34" charset="0"/>
                      </a:endParaRPr>
                    </a:p>
                  </a:txBody>
                  <a:tcPr marL="9525" marR="9525" marT="9525" marB="0" anchor="b"/>
                </a:tc>
                <a:tc>
                  <a:txBody>
                    <a:bodyPr/>
                    <a:lstStyle/>
                    <a:p>
                      <a:pPr algn="ctr" fontAlgn="b"/>
                      <a:r>
                        <a:rPr lang="hr-HR" sz="1100" u="none" strike="noStrike" dirty="0">
                          <a:solidFill>
                            <a:schemeClr val="accent1"/>
                          </a:solidFill>
                          <a:effectLst/>
                        </a:rPr>
                        <a:t>1,64</a:t>
                      </a:r>
                      <a:endParaRPr lang="hr-HR" sz="1100" b="0" i="0" u="none" strike="noStrike" dirty="0">
                        <a:solidFill>
                          <a:schemeClr val="accent1"/>
                        </a:solidFill>
                        <a:effectLst/>
                        <a:latin typeface="Calibri" panose="020F0502020204030204" pitchFamily="34" charset="0"/>
                      </a:endParaRPr>
                    </a:p>
                  </a:txBody>
                  <a:tcPr marL="9525" marR="9525" marT="9525" marB="0" anchor="b"/>
                </a:tc>
                <a:tc>
                  <a:txBody>
                    <a:bodyPr/>
                    <a:lstStyle/>
                    <a:p>
                      <a:pPr algn="ctr" fontAlgn="b"/>
                      <a:r>
                        <a:rPr lang="hr-HR" sz="1100" u="none" strike="noStrike" dirty="0">
                          <a:solidFill>
                            <a:schemeClr val="accent1"/>
                          </a:solidFill>
                          <a:effectLst/>
                        </a:rPr>
                        <a:t>4,22</a:t>
                      </a:r>
                      <a:endParaRPr lang="hr-HR" sz="1100" b="0" i="0" u="none" strike="noStrike" dirty="0">
                        <a:solidFill>
                          <a:schemeClr val="accent1"/>
                        </a:solidFill>
                        <a:effectLst/>
                        <a:latin typeface="Calibri" panose="020F0502020204030204" pitchFamily="34" charset="0"/>
                      </a:endParaRPr>
                    </a:p>
                  </a:txBody>
                  <a:tcPr marL="9525" marR="9525" marT="9525" marB="0" anchor="b"/>
                </a:tc>
                <a:tc>
                  <a:txBody>
                    <a:bodyPr/>
                    <a:lstStyle/>
                    <a:p>
                      <a:pPr algn="ctr" fontAlgn="b"/>
                      <a:r>
                        <a:rPr lang="hr-HR" sz="1100" u="none" strike="noStrike" dirty="0">
                          <a:solidFill>
                            <a:schemeClr val="accent1"/>
                          </a:solidFill>
                          <a:effectLst/>
                        </a:rPr>
                        <a:t>1</a:t>
                      </a:r>
                      <a:endParaRPr lang="hr-HR" sz="1100" b="0" i="0" u="none" strike="noStrike" dirty="0">
                        <a:solidFill>
                          <a:schemeClr val="accent1"/>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506008417"/>
                  </a:ext>
                </a:extLst>
              </a:tr>
              <a:tr h="190500">
                <a:tc>
                  <a:txBody>
                    <a:bodyPr/>
                    <a:lstStyle/>
                    <a:p>
                      <a:pPr algn="ctr" fontAlgn="ctr"/>
                      <a:r>
                        <a:rPr lang="hr-HR" sz="1100" u="none" strike="noStrike">
                          <a:solidFill>
                            <a:schemeClr val="accent1"/>
                          </a:solidFill>
                          <a:effectLst/>
                        </a:rPr>
                        <a:t>G</a:t>
                      </a:r>
                      <a:endParaRPr lang="hr-HR" sz="1100" b="0" i="0" u="none" strike="noStrike">
                        <a:solidFill>
                          <a:schemeClr val="accent1"/>
                        </a:solidFill>
                        <a:effectLst/>
                        <a:latin typeface="Calibri" panose="020F0502020204030204" pitchFamily="34" charset="0"/>
                      </a:endParaRPr>
                    </a:p>
                  </a:txBody>
                  <a:tcPr marL="9525" marR="9525" marT="9525" marB="0" anchor="ctr"/>
                </a:tc>
                <a:tc>
                  <a:txBody>
                    <a:bodyPr/>
                    <a:lstStyle/>
                    <a:p>
                      <a:pPr algn="ctr" fontAlgn="b"/>
                      <a:r>
                        <a:rPr lang="hr-HR" sz="1100" u="none" strike="noStrike">
                          <a:solidFill>
                            <a:schemeClr val="accent1"/>
                          </a:solidFill>
                          <a:effectLst/>
                        </a:rPr>
                        <a:t>1</a:t>
                      </a:r>
                      <a:endParaRPr lang="hr-H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r>
                        <a:rPr lang="hr-HR" sz="1100" u="none" strike="noStrike">
                          <a:solidFill>
                            <a:schemeClr val="accent1"/>
                          </a:solidFill>
                          <a:effectLst/>
                        </a:rPr>
                        <a:t>6</a:t>
                      </a:r>
                      <a:endParaRPr lang="hr-H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r>
                        <a:rPr lang="hr-HR" sz="1100" u="none" strike="noStrike">
                          <a:solidFill>
                            <a:schemeClr val="accent1"/>
                          </a:solidFill>
                          <a:effectLst/>
                        </a:rPr>
                        <a:t>2,50</a:t>
                      </a:r>
                      <a:endParaRPr lang="hr-H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r>
                        <a:rPr lang="hr-HR" sz="1100" u="none" strike="noStrike">
                          <a:solidFill>
                            <a:schemeClr val="accent1"/>
                          </a:solidFill>
                          <a:effectLst/>
                        </a:rPr>
                        <a:t>5,12</a:t>
                      </a:r>
                      <a:endParaRPr lang="hr-H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r>
                        <a:rPr lang="hr-HR" sz="1100" u="none" strike="noStrike" dirty="0">
                          <a:solidFill>
                            <a:schemeClr val="accent1"/>
                          </a:solidFill>
                          <a:effectLst/>
                        </a:rPr>
                        <a:t>1</a:t>
                      </a:r>
                      <a:endParaRPr lang="hr-HR" sz="1100" b="0" i="0" u="none" strike="noStrike" dirty="0">
                        <a:solidFill>
                          <a:schemeClr val="accent1"/>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156383795"/>
                  </a:ext>
                </a:extLst>
              </a:tr>
              <a:tr h="190500">
                <a:tc>
                  <a:txBody>
                    <a:bodyPr/>
                    <a:lstStyle/>
                    <a:p>
                      <a:pPr algn="ctr" fontAlgn="ctr"/>
                      <a:r>
                        <a:rPr lang="hr-HR" sz="1100" u="none" strike="noStrike" dirty="0">
                          <a:solidFill>
                            <a:srgbClr val="FF0000"/>
                          </a:solidFill>
                          <a:effectLst/>
                        </a:rPr>
                        <a:t>H</a:t>
                      </a:r>
                      <a:endParaRPr lang="hr-HR" sz="1100" b="0" i="0" u="none" strike="noStrike" dirty="0">
                        <a:solidFill>
                          <a:srgbClr val="FF0000"/>
                        </a:solidFill>
                        <a:effectLst/>
                        <a:latin typeface="Calibri" panose="020F0502020204030204" pitchFamily="34" charset="0"/>
                      </a:endParaRPr>
                    </a:p>
                  </a:txBody>
                  <a:tcPr marL="9525" marR="9525" marT="9525" marB="0" anchor="ctr"/>
                </a:tc>
                <a:tc>
                  <a:txBody>
                    <a:bodyPr/>
                    <a:lstStyle/>
                    <a:p>
                      <a:pPr algn="ctr" fontAlgn="b"/>
                      <a:r>
                        <a:rPr lang="hr-HR" sz="1100" u="none" strike="noStrike" dirty="0">
                          <a:solidFill>
                            <a:srgbClr val="FF0000"/>
                          </a:solidFill>
                          <a:effectLst/>
                        </a:rPr>
                        <a:t>6</a:t>
                      </a:r>
                      <a:endParaRPr lang="hr-HR" sz="1100" b="0" i="0" u="none" strike="noStrike" dirty="0">
                        <a:solidFill>
                          <a:srgbClr val="FF0000"/>
                        </a:solidFill>
                        <a:effectLst/>
                        <a:latin typeface="Calibri" panose="020F0502020204030204" pitchFamily="34" charset="0"/>
                      </a:endParaRPr>
                    </a:p>
                  </a:txBody>
                  <a:tcPr marL="9525" marR="9525" marT="9525" marB="0" anchor="b"/>
                </a:tc>
                <a:tc>
                  <a:txBody>
                    <a:bodyPr/>
                    <a:lstStyle/>
                    <a:p>
                      <a:pPr algn="ctr" fontAlgn="b"/>
                      <a:r>
                        <a:rPr lang="hr-HR" sz="1100" u="none" strike="noStrike" dirty="0">
                          <a:solidFill>
                            <a:srgbClr val="FF0000"/>
                          </a:solidFill>
                          <a:effectLst/>
                        </a:rPr>
                        <a:t>3</a:t>
                      </a:r>
                      <a:endParaRPr lang="hr-HR" sz="1100" b="0" i="0" u="none" strike="noStrike" dirty="0">
                        <a:solidFill>
                          <a:srgbClr val="FF0000"/>
                        </a:solidFill>
                        <a:effectLst/>
                        <a:latin typeface="Calibri" panose="020F0502020204030204" pitchFamily="34" charset="0"/>
                      </a:endParaRPr>
                    </a:p>
                  </a:txBody>
                  <a:tcPr marL="9525" marR="9525" marT="9525" marB="0" anchor="b"/>
                </a:tc>
                <a:tc>
                  <a:txBody>
                    <a:bodyPr/>
                    <a:lstStyle/>
                    <a:p>
                      <a:pPr algn="ctr" fontAlgn="b"/>
                      <a:r>
                        <a:rPr lang="hr-HR" sz="1100" u="none" strike="noStrike" dirty="0">
                          <a:solidFill>
                            <a:srgbClr val="FF0000"/>
                          </a:solidFill>
                          <a:effectLst/>
                        </a:rPr>
                        <a:t>4,03</a:t>
                      </a:r>
                      <a:endParaRPr lang="hr-HR" sz="1100" b="0" i="0" u="none" strike="noStrike" dirty="0">
                        <a:solidFill>
                          <a:srgbClr val="FF0000"/>
                        </a:solidFill>
                        <a:effectLst/>
                        <a:latin typeface="Calibri" panose="020F0502020204030204" pitchFamily="34" charset="0"/>
                      </a:endParaRPr>
                    </a:p>
                  </a:txBody>
                  <a:tcPr marL="9525" marR="9525" marT="9525" marB="0" anchor="b"/>
                </a:tc>
                <a:tc>
                  <a:txBody>
                    <a:bodyPr/>
                    <a:lstStyle/>
                    <a:p>
                      <a:pPr algn="ctr" fontAlgn="b"/>
                      <a:r>
                        <a:rPr lang="hr-HR" sz="1100" u="none" strike="noStrike" dirty="0">
                          <a:solidFill>
                            <a:srgbClr val="FF0000"/>
                          </a:solidFill>
                          <a:effectLst/>
                        </a:rPr>
                        <a:t>3,48</a:t>
                      </a:r>
                      <a:endParaRPr lang="hr-HR" sz="1100" b="0" i="0" u="none" strike="noStrike" dirty="0">
                        <a:solidFill>
                          <a:srgbClr val="FF0000"/>
                        </a:solidFill>
                        <a:effectLst/>
                        <a:latin typeface="Calibri" panose="020F0502020204030204" pitchFamily="34" charset="0"/>
                      </a:endParaRPr>
                    </a:p>
                  </a:txBody>
                  <a:tcPr marL="9525" marR="9525" marT="9525" marB="0" anchor="b"/>
                </a:tc>
                <a:tc>
                  <a:txBody>
                    <a:bodyPr/>
                    <a:lstStyle/>
                    <a:p>
                      <a:pPr algn="ctr" fontAlgn="b"/>
                      <a:r>
                        <a:rPr lang="hr-HR" sz="1100" u="none" strike="noStrike" dirty="0">
                          <a:solidFill>
                            <a:srgbClr val="FF0000"/>
                          </a:solidFill>
                          <a:effectLst/>
                        </a:rPr>
                        <a:t>2</a:t>
                      </a:r>
                      <a:endParaRPr lang="hr-HR" sz="1100" b="0" i="0" u="none" strike="noStrike" dirty="0">
                        <a:solidFill>
                          <a:srgbClr val="FF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847673675"/>
                  </a:ext>
                </a:extLst>
              </a:tr>
              <a:tr h="190500">
                <a:tc>
                  <a:txBody>
                    <a:bodyPr/>
                    <a:lstStyle/>
                    <a:p>
                      <a:pPr algn="ctr" fontAlgn="ctr"/>
                      <a:r>
                        <a:rPr lang="hr-HR" sz="1100" u="none" strike="noStrike">
                          <a:solidFill>
                            <a:srgbClr val="FF0000"/>
                          </a:solidFill>
                          <a:effectLst/>
                        </a:rPr>
                        <a:t>I</a:t>
                      </a:r>
                      <a:endParaRPr lang="hr-HR" sz="1100" b="0" i="0" u="none" strike="noStrike">
                        <a:solidFill>
                          <a:srgbClr val="FF0000"/>
                        </a:solidFill>
                        <a:effectLst/>
                        <a:latin typeface="Calibri" panose="020F0502020204030204" pitchFamily="34" charset="0"/>
                      </a:endParaRPr>
                    </a:p>
                  </a:txBody>
                  <a:tcPr marL="9525" marR="9525" marT="9525" marB="0" anchor="ctr"/>
                </a:tc>
                <a:tc>
                  <a:txBody>
                    <a:bodyPr/>
                    <a:lstStyle/>
                    <a:p>
                      <a:pPr algn="ctr" fontAlgn="b"/>
                      <a:r>
                        <a:rPr lang="hr-HR" sz="1100" u="none" strike="noStrike">
                          <a:solidFill>
                            <a:srgbClr val="FF0000"/>
                          </a:solidFill>
                          <a:effectLst/>
                        </a:rPr>
                        <a:t>4</a:t>
                      </a:r>
                      <a:endParaRPr lang="hr-H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r>
                        <a:rPr lang="hr-HR" sz="1100" u="none" strike="noStrike" dirty="0">
                          <a:solidFill>
                            <a:srgbClr val="FF0000"/>
                          </a:solidFill>
                          <a:effectLst/>
                        </a:rPr>
                        <a:t>5</a:t>
                      </a:r>
                      <a:endParaRPr lang="hr-HR" sz="1100" b="0" i="0" u="none" strike="noStrike" dirty="0">
                        <a:solidFill>
                          <a:srgbClr val="FF0000"/>
                        </a:solidFill>
                        <a:effectLst/>
                        <a:latin typeface="Calibri" panose="020F0502020204030204" pitchFamily="34" charset="0"/>
                      </a:endParaRPr>
                    </a:p>
                  </a:txBody>
                  <a:tcPr marL="9525" marR="9525" marT="9525" marB="0" anchor="b"/>
                </a:tc>
                <a:tc>
                  <a:txBody>
                    <a:bodyPr/>
                    <a:lstStyle/>
                    <a:p>
                      <a:pPr algn="ctr" fontAlgn="b"/>
                      <a:r>
                        <a:rPr lang="hr-HR" sz="1100" u="none" strike="noStrike">
                          <a:solidFill>
                            <a:srgbClr val="FF0000"/>
                          </a:solidFill>
                          <a:effectLst/>
                        </a:rPr>
                        <a:t>2,34</a:t>
                      </a:r>
                      <a:endParaRPr lang="hr-H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r>
                        <a:rPr lang="hr-HR" sz="1100" u="none" strike="noStrike">
                          <a:solidFill>
                            <a:srgbClr val="FF0000"/>
                          </a:solidFill>
                          <a:effectLst/>
                        </a:rPr>
                        <a:t>3,86</a:t>
                      </a:r>
                      <a:endParaRPr lang="hr-H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r>
                        <a:rPr lang="hr-HR" sz="1100" u="none" strike="noStrike" dirty="0">
                          <a:solidFill>
                            <a:srgbClr val="FF0000"/>
                          </a:solidFill>
                          <a:effectLst/>
                        </a:rPr>
                        <a:t>2</a:t>
                      </a:r>
                      <a:endParaRPr lang="hr-HR" sz="1100" b="0" i="0" u="none" strike="noStrike" dirty="0">
                        <a:solidFill>
                          <a:srgbClr val="FF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301690994"/>
                  </a:ext>
                </a:extLst>
              </a:tr>
              <a:tr h="190500">
                <a:tc>
                  <a:txBody>
                    <a:bodyPr/>
                    <a:lstStyle/>
                    <a:p>
                      <a:pPr algn="ctr" fontAlgn="ctr"/>
                      <a:r>
                        <a:rPr lang="hr-HR" sz="1100" u="none" strike="noStrike" dirty="0">
                          <a:solidFill>
                            <a:schemeClr val="accent1"/>
                          </a:solidFill>
                          <a:effectLst/>
                        </a:rPr>
                        <a:t>J</a:t>
                      </a:r>
                      <a:endParaRPr lang="hr-HR" sz="1100" b="0" i="0" u="none" strike="noStrike" dirty="0">
                        <a:solidFill>
                          <a:schemeClr val="accent1"/>
                        </a:solidFill>
                        <a:effectLst/>
                        <a:latin typeface="Calibri" panose="020F0502020204030204" pitchFamily="34" charset="0"/>
                      </a:endParaRPr>
                    </a:p>
                  </a:txBody>
                  <a:tcPr marL="9525" marR="9525" marT="9525" marB="0" anchor="ctr"/>
                </a:tc>
                <a:tc>
                  <a:txBody>
                    <a:bodyPr/>
                    <a:lstStyle/>
                    <a:p>
                      <a:pPr algn="ctr" fontAlgn="b"/>
                      <a:r>
                        <a:rPr lang="hr-HR" sz="1100" u="none" strike="noStrike" dirty="0">
                          <a:solidFill>
                            <a:schemeClr val="accent1"/>
                          </a:solidFill>
                          <a:effectLst/>
                        </a:rPr>
                        <a:t>3</a:t>
                      </a:r>
                      <a:endParaRPr lang="hr-HR" sz="1100" b="0" i="0" u="none" strike="noStrike" dirty="0">
                        <a:solidFill>
                          <a:schemeClr val="accent1"/>
                        </a:solidFill>
                        <a:effectLst/>
                        <a:latin typeface="Calibri" panose="020F0502020204030204" pitchFamily="34" charset="0"/>
                      </a:endParaRPr>
                    </a:p>
                  </a:txBody>
                  <a:tcPr marL="9525" marR="9525" marT="9525" marB="0" anchor="b"/>
                </a:tc>
                <a:tc>
                  <a:txBody>
                    <a:bodyPr/>
                    <a:lstStyle/>
                    <a:p>
                      <a:pPr algn="ctr" fontAlgn="b"/>
                      <a:r>
                        <a:rPr lang="hr-HR" sz="1100" u="none" strike="noStrike" dirty="0">
                          <a:solidFill>
                            <a:schemeClr val="accent1"/>
                          </a:solidFill>
                          <a:effectLst/>
                        </a:rPr>
                        <a:t>4</a:t>
                      </a:r>
                      <a:endParaRPr lang="hr-HR" sz="1100" b="0" i="0" u="none" strike="noStrike" dirty="0">
                        <a:solidFill>
                          <a:schemeClr val="accent1"/>
                        </a:solidFill>
                        <a:effectLst/>
                        <a:latin typeface="Calibri" panose="020F0502020204030204" pitchFamily="34" charset="0"/>
                      </a:endParaRPr>
                    </a:p>
                  </a:txBody>
                  <a:tcPr marL="9525" marR="9525" marT="9525" marB="0" anchor="b"/>
                </a:tc>
                <a:tc>
                  <a:txBody>
                    <a:bodyPr/>
                    <a:lstStyle/>
                    <a:p>
                      <a:pPr algn="ctr" fontAlgn="b"/>
                      <a:r>
                        <a:rPr lang="hr-HR" sz="1100" u="none" strike="noStrike" dirty="0">
                          <a:solidFill>
                            <a:schemeClr val="accent1"/>
                          </a:solidFill>
                          <a:effectLst/>
                        </a:rPr>
                        <a:t>1,01</a:t>
                      </a:r>
                      <a:endParaRPr lang="hr-HR" sz="1100" b="0" i="0" u="none" strike="noStrike" dirty="0">
                        <a:solidFill>
                          <a:schemeClr val="accent1"/>
                        </a:solidFill>
                        <a:effectLst/>
                        <a:latin typeface="Calibri" panose="020F0502020204030204" pitchFamily="34" charset="0"/>
                      </a:endParaRPr>
                    </a:p>
                  </a:txBody>
                  <a:tcPr marL="9525" marR="9525" marT="9525" marB="0" anchor="b"/>
                </a:tc>
                <a:tc>
                  <a:txBody>
                    <a:bodyPr/>
                    <a:lstStyle/>
                    <a:p>
                      <a:pPr algn="ctr" fontAlgn="b"/>
                      <a:r>
                        <a:rPr lang="hr-HR" sz="1100" u="none" strike="noStrike" dirty="0">
                          <a:solidFill>
                            <a:schemeClr val="accent1"/>
                          </a:solidFill>
                          <a:effectLst/>
                        </a:rPr>
                        <a:t>2,72</a:t>
                      </a:r>
                      <a:endParaRPr lang="hr-HR" sz="1100" b="0" i="0" u="none" strike="noStrike" dirty="0">
                        <a:solidFill>
                          <a:schemeClr val="accent1"/>
                        </a:solidFill>
                        <a:effectLst/>
                        <a:latin typeface="Calibri" panose="020F0502020204030204" pitchFamily="34" charset="0"/>
                      </a:endParaRPr>
                    </a:p>
                  </a:txBody>
                  <a:tcPr marL="9525" marR="9525" marT="9525" marB="0" anchor="b"/>
                </a:tc>
                <a:tc>
                  <a:txBody>
                    <a:bodyPr/>
                    <a:lstStyle/>
                    <a:p>
                      <a:pPr algn="ctr" fontAlgn="b"/>
                      <a:r>
                        <a:rPr lang="hr-HR" sz="1100" u="none" strike="noStrike" dirty="0">
                          <a:solidFill>
                            <a:schemeClr val="accent1"/>
                          </a:solidFill>
                          <a:effectLst/>
                        </a:rPr>
                        <a:t>1</a:t>
                      </a:r>
                      <a:endParaRPr lang="hr-HR" sz="1100" b="0" i="0" u="none" strike="noStrike" dirty="0">
                        <a:solidFill>
                          <a:schemeClr val="accent1"/>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420495182"/>
                  </a:ext>
                </a:extLst>
              </a:tr>
            </a:tbl>
          </a:graphicData>
        </a:graphic>
      </p:graphicFrame>
      <p:graphicFrame>
        <p:nvGraphicFramePr>
          <p:cNvPr id="18" name="Table 17"/>
          <p:cNvGraphicFramePr>
            <a:graphicFrameLocks noGrp="1"/>
          </p:cNvGraphicFramePr>
          <p:nvPr>
            <p:extLst>
              <p:ext uri="{D42A27DB-BD31-4B8C-83A1-F6EECF244321}">
                <p14:modId xmlns:p14="http://schemas.microsoft.com/office/powerpoint/2010/main" val="1059342159"/>
              </p:ext>
            </p:extLst>
          </p:nvPr>
        </p:nvGraphicFramePr>
        <p:xfrm>
          <a:off x="8232320" y="2316248"/>
          <a:ext cx="3467100" cy="2286000"/>
        </p:xfrm>
        <a:graphic>
          <a:graphicData uri="http://schemas.openxmlformats.org/drawingml/2006/table">
            <a:tbl>
              <a:tblPr>
                <a:tableStyleId>{5C22544A-7EE6-4342-B048-85BDC9FD1C3A}</a:tableStyleId>
              </a:tblPr>
              <a:tblGrid>
                <a:gridCol w="609600">
                  <a:extLst>
                    <a:ext uri="{9D8B030D-6E8A-4147-A177-3AD203B41FA5}">
                      <a16:colId xmlns:a16="http://schemas.microsoft.com/office/drawing/2014/main" val="491856867"/>
                    </a:ext>
                  </a:extLst>
                </a:gridCol>
                <a:gridCol w="381000">
                  <a:extLst>
                    <a:ext uri="{9D8B030D-6E8A-4147-A177-3AD203B41FA5}">
                      <a16:colId xmlns:a16="http://schemas.microsoft.com/office/drawing/2014/main" val="3441345556"/>
                    </a:ext>
                  </a:extLst>
                </a:gridCol>
                <a:gridCol w="266700">
                  <a:extLst>
                    <a:ext uri="{9D8B030D-6E8A-4147-A177-3AD203B41FA5}">
                      <a16:colId xmlns:a16="http://schemas.microsoft.com/office/drawing/2014/main" val="3444838650"/>
                    </a:ext>
                  </a:extLst>
                </a:gridCol>
                <a:gridCol w="736600">
                  <a:extLst>
                    <a:ext uri="{9D8B030D-6E8A-4147-A177-3AD203B41FA5}">
                      <a16:colId xmlns:a16="http://schemas.microsoft.com/office/drawing/2014/main" val="4243758180"/>
                    </a:ext>
                  </a:extLst>
                </a:gridCol>
                <a:gridCol w="863600">
                  <a:extLst>
                    <a:ext uri="{9D8B030D-6E8A-4147-A177-3AD203B41FA5}">
                      <a16:colId xmlns:a16="http://schemas.microsoft.com/office/drawing/2014/main" val="749919172"/>
                    </a:ext>
                  </a:extLst>
                </a:gridCol>
                <a:gridCol w="609600">
                  <a:extLst>
                    <a:ext uri="{9D8B030D-6E8A-4147-A177-3AD203B41FA5}">
                      <a16:colId xmlns:a16="http://schemas.microsoft.com/office/drawing/2014/main" val="3059573848"/>
                    </a:ext>
                  </a:extLst>
                </a:gridCol>
              </a:tblGrid>
              <a:tr h="381000">
                <a:tc>
                  <a:txBody>
                    <a:bodyPr/>
                    <a:lstStyle/>
                    <a:p>
                      <a:pPr algn="ctr" fontAlgn="ctr"/>
                      <a:r>
                        <a:rPr lang="hr-HR" sz="1100" u="none" strike="noStrike">
                          <a:effectLst/>
                        </a:rPr>
                        <a:t>Point</a:t>
                      </a:r>
                      <a:endParaRPr lang="hr-HR" sz="1100" b="0" i="0" u="none" strike="noStrike">
                        <a:solidFill>
                          <a:srgbClr val="000000"/>
                        </a:solidFill>
                        <a:effectLst/>
                        <a:latin typeface="Calibri Light" panose="020F0302020204030204" pitchFamily="34" charset="0"/>
                      </a:endParaRPr>
                    </a:p>
                  </a:txBody>
                  <a:tcPr marL="9525" marR="9525" marT="9525" marB="0" anchor="ctr"/>
                </a:tc>
                <a:tc>
                  <a:txBody>
                    <a:bodyPr/>
                    <a:lstStyle/>
                    <a:p>
                      <a:pPr algn="ctr" fontAlgn="ctr"/>
                      <a:r>
                        <a:rPr lang="hr-HR" sz="1100" u="none" strike="noStrike">
                          <a:effectLst/>
                        </a:rPr>
                        <a:t>X</a:t>
                      </a:r>
                      <a:endParaRPr lang="hr-HR" sz="1100" b="0" i="0" u="none" strike="noStrike">
                        <a:solidFill>
                          <a:srgbClr val="000000"/>
                        </a:solidFill>
                        <a:effectLst/>
                        <a:latin typeface="Calibri Light" panose="020F0302020204030204" pitchFamily="34" charset="0"/>
                      </a:endParaRPr>
                    </a:p>
                  </a:txBody>
                  <a:tcPr marL="9525" marR="9525" marT="9525" marB="0" anchor="ctr"/>
                </a:tc>
                <a:tc>
                  <a:txBody>
                    <a:bodyPr/>
                    <a:lstStyle/>
                    <a:p>
                      <a:pPr algn="ctr" fontAlgn="ctr"/>
                      <a:r>
                        <a:rPr lang="hr-HR" sz="1100" u="none" strike="noStrike">
                          <a:effectLst/>
                        </a:rPr>
                        <a:t>Y</a:t>
                      </a:r>
                      <a:endParaRPr lang="hr-HR" sz="1100" b="0" i="0" u="none" strike="noStrike">
                        <a:solidFill>
                          <a:srgbClr val="000000"/>
                        </a:solidFill>
                        <a:effectLst/>
                        <a:latin typeface="Calibri Light" panose="020F0302020204030204" pitchFamily="34" charset="0"/>
                      </a:endParaRPr>
                    </a:p>
                  </a:txBody>
                  <a:tcPr marL="9525" marR="9525" marT="9525" marB="0" anchor="ctr"/>
                </a:tc>
                <a:tc>
                  <a:txBody>
                    <a:bodyPr/>
                    <a:lstStyle/>
                    <a:p>
                      <a:pPr algn="ctr" fontAlgn="ctr"/>
                      <a:r>
                        <a:rPr lang="hr-HR" sz="1100" u="none" strike="noStrike" dirty="0">
                          <a:effectLst/>
                        </a:rPr>
                        <a:t>Distance to </a:t>
                      </a:r>
                      <a:r>
                        <a:rPr lang="hr-HR" sz="1100" u="none" strike="noStrike" dirty="0" err="1">
                          <a:effectLst/>
                        </a:rPr>
                        <a:t>Centroid</a:t>
                      </a:r>
                      <a:r>
                        <a:rPr lang="hr-HR" sz="1100" u="none" strike="noStrike" dirty="0">
                          <a:effectLst/>
                        </a:rPr>
                        <a:t> 1</a:t>
                      </a:r>
                      <a:endParaRPr lang="hr-HR" sz="1100" b="0" i="0" u="none" strike="noStrike" dirty="0">
                        <a:solidFill>
                          <a:srgbClr val="000000"/>
                        </a:solidFill>
                        <a:effectLst/>
                        <a:latin typeface="Calibri Light" panose="020F0302020204030204" pitchFamily="34" charset="0"/>
                      </a:endParaRPr>
                    </a:p>
                  </a:txBody>
                  <a:tcPr marL="9525" marR="9525" marT="9525" marB="0" anchor="ctr"/>
                </a:tc>
                <a:tc>
                  <a:txBody>
                    <a:bodyPr/>
                    <a:lstStyle/>
                    <a:p>
                      <a:pPr algn="ctr" fontAlgn="ctr"/>
                      <a:r>
                        <a:rPr lang="hr-HR" sz="1100" u="none" strike="noStrike">
                          <a:effectLst/>
                        </a:rPr>
                        <a:t>Distance to Centroid 2</a:t>
                      </a:r>
                      <a:endParaRPr lang="hr-HR" sz="1100" b="0" i="0" u="none" strike="noStrike">
                        <a:solidFill>
                          <a:srgbClr val="000000"/>
                        </a:solidFill>
                        <a:effectLst/>
                        <a:latin typeface="Calibri Light" panose="020F0302020204030204" pitchFamily="34" charset="0"/>
                      </a:endParaRPr>
                    </a:p>
                  </a:txBody>
                  <a:tcPr marL="9525" marR="9525" marT="9525" marB="0" anchor="ctr"/>
                </a:tc>
                <a:tc>
                  <a:txBody>
                    <a:bodyPr/>
                    <a:lstStyle/>
                    <a:p>
                      <a:pPr algn="ctr" fontAlgn="ctr"/>
                      <a:r>
                        <a:rPr lang="hr-HR" sz="1100" u="none" strike="noStrike">
                          <a:effectLst/>
                        </a:rPr>
                        <a:t>Assigned Cluster</a:t>
                      </a:r>
                      <a:endParaRPr lang="hr-HR" sz="1100" b="0" i="0" u="none" strike="noStrike">
                        <a:solidFill>
                          <a:srgbClr val="000000"/>
                        </a:solidFill>
                        <a:effectLst/>
                        <a:latin typeface="Calibri Light" panose="020F0302020204030204" pitchFamily="34" charset="0"/>
                      </a:endParaRPr>
                    </a:p>
                  </a:txBody>
                  <a:tcPr marL="9525" marR="9525" marT="9525" marB="0" anchor="ctr"/>
                </a:tc>
                <a:extLst>
                  <a:ext uri="{0D108BD9-81ED-4DB2-BD59-A6C34878D82A}">
                    <a16:rowId xmlns:a16="http://schemas.microsoft.com/office/drawing/2014/main" val="1527218892"/>
                  </a:ext>
                </a:extLst>
              </a:tr>
              <a:tr h="190500">
                <a:tc>
                  <a:txBody>
                    <a:bodyPr/>
                    <a:lstStyle/>
                    <a:p>
                      <a:pPr algn="ctr" fontAlgn="ctr"/>
                      <a:r>
                        <a:rPr lang="hr-HR" sz="1100" u="none" strike="noStrike" dirty="0">
                          <a:solidFill>
                            <a:schemeClr val="accent1"/>
                          </a:solidFill>
                          <a:effectLst/>
                        </a:rPr>
                        <a:t>A</a:t>
                      </a:r>
                      <a:endParaRPr lang="hr-HR" sz="1100" b="0" i="0" u="none" strike="noStrike" dirty="0">
                        <a:solidFill>
                          <a:schemeClr val="accent1"/>
                        </a:solidFill>
                        <a:effectLst/>
                        <a:latin typeface="Calibri" panose="020F0502020204030204" pitchFamily="34" charset="0"/>
                      </a:endParaRPr>
                    </a:p>
                  </a:txBody>
                  <a:tcPr marL="9525" marR="9525" marT="9525" marB="0" anchor="ctr"/>
                </a:tc>
                <a:tc>
                  <a:txBody>
                    <a:bodyPr/>
                    <a:lstStyle/>
                    <a:p>
                      <a:pPr algn="ctr" fontAlgn="b"/>
                      <a:r>
                        <a:rPr lang="hr-HR" sz="1100" u="none" strike="noStrike" dirty="0">
                          <a:solidFill>
                            <a:schemeClr val="accent1"/>
                          </a:solidFill>
                          <a:effectLst/>
                        </a:rPr>
                        <a:t>2</a:t>
                      </a:r>
                      <a:endParaRPr lang="hr-HR" sz="1100" b="0" i="0" u="none" strike="noStrike" dirty="0">
                        <a:solidFill>
                          <a:schemeClr val="accent1"/>
                        </a:solidFill>
                        <a:effectLst/>
                        <a:latin typeface="Calibri" panose="020F0502020204030204" pitchFamily="34" charset="0"/>
                      </a:endParaRPr>
                    </a:p>
                  </a:txBody>
                  <a:tcPr marL="9525" marR="9525" marT="9525" marB="0" anchor="b"/>
                </a:tc>
                <a:tc>
                  <a:txBody>
                    <a:bodyPr/>
                    <a:lstStyle/>
                    <a:p>
                      <a:pPr algn="ctr" fontAlgn="b"/>
                      <a:r>
                        <a:rPr lang="hr-HR" sz="1100" u="none" strike="noStrike" dirty="0">
                          <a:solidFill>
                            <a:schemeClr val="accent1"/>
                          </a:solidFill>
                          <a:effectLst/>
                        </a:rPr>
                        <a:t>1</a:t>
                      </a:r>
                      <a:endParaRPr lang="hr-HR" sz="1100" b="0" i="0" u="none" strike="noStrike" dirty="0">
                        <a:solidFill>
                          <a:schemeClr val="accent1"/>
                        </a:solidFill>
                        <a:effectLst/>
                        <a:latin typeface="Calibri" panose="020F0502020204030204" pitchFamily="34" charset="0"/>
                      </a:endParaRPr>
                    </a:p>
                  </a:txBody>
                  <a:tcPr marL="9525" marR="9525" marT="9525" marB="0" anchor="b"/>
                </a:tc>
                <a:tc>
                  <a:txBody>
                    <a:bodyPr/>
                    <a:lstStyle/>
                    <a:p>
                      <a:pPr algn="ctr" fontAlgn="b"/>
                      <a:r>
                        <a:rPr lang="hr-HR" sz="1100" u="none" strike="noStrike" dirty="0">
                          <a:solidFill>
                            <a:schemeClr val="accent1"/>
                          </a:solidFill>
                          <a:effectLst/>
                        </a:rPr>
                        <a:t>1,90</a:t>
                      </a:r>
                      <a:endParaRPr lang="hr-HR" sz="1100" b="0" i="0" u="none" strike="noStrike" dirty="0">
                        <a:solidFill>
                          <a:schemeClr val="accent1"/>
                        </a:solidFill>
                        <a:effectLst/>
                        <a:latin typeface="Calibri" panose="020F0502020204030204" pitchFamily="34" charset="0"/>
                      </a:endParaRPr>
                    </a:p>
                  </a:txBody>
                  <a:tcPr marL="9525" marR="9525" marT="9525" marB="0" anchor="b"/>
                </a:tc>
                <a:tc>
                  <a:txBody>
                    <a:bodyPr/>
                    <a:lstStyle/>
                    <a:p>
                      <a:pPr algn="ctr" fontAlgn="b"/>
                      <a:r>
                        <a:rPr lang="hr-HR" sz="1100" u="none" strike="noStrike" dirty="0">
                          <a:solidFill>
                            <a:schemeClr val="accent1"/>
                          </a:solidFill>
                          <a:effectLst/>
                        </a:rPr>
                        <a:t>1,91</a:t>
                      </a:r>
                      <a:endParaRPr lang="hr-HR" sz="1100" b="0" i="0" u="none" strike="noStrike" dirty="0">
                        <a:solidFill>
                          <a:schemeClr val="accent1"/>
                        </a:solidFill>
                        <a:effectLst/>
                        <a:latin typeface="Calibri" panose="020F0502020204030204" pitchFamily="34" charset="0"/>
                      </a:endParaRPr>
                    </a:p>
                  </a:txBody>
                  <a:tcPr marL="9525" marR="9525" marT="9525" marB="0" anchor="b"/>
                </a:tc>
                <a:tc>
                  <a:txBody>
                    <a:bodyPr/>
                    <a:lstStyle/>
                    <a:p>
                      <a:pPr algn="ctr" fontAlgn="b"/>
                      <a:r>
                        <a:rPr lang="hr-HR" sz="1100" b="0" i="0" u="none" strike="noStrike" dirty="0" smtClean="0">
                          <a:solidFill>
                            <a:schemeClr val="accent1"/>
                          </a:solidFill>
                          <a:effectLst/>
                          <a:latin typeface="+mn-lt"/>
                        </a:rPr>
                        <a:t>1</a:t>
                      </a:r>
                      <a:endParaRPr lang="hr-HR" sz="1100" b="0" i="0" u="none" strike="noStrike" dirty="0">
                        <a:solidFill>
                          <a:schemeClr val="accent1"/>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43834736"/>
                  </a:ext>
                </a:extLst>
              </a:tr>
              <a:tr h="190500">
                <a:tc>
                  <a:txBody>
                    <a:bodyPr/>
                    <a:lstStyle/>
                    <a:p>
                      <a:pPr algn="ctr" fontAlgn="ctr"/>
                      <a:r>
                        <a:rPr lang="hr-HR" sz="1100" u="none" strike="noStrike">
                          <a:solidFill>
                            <a:srgbClr val="FF0000"/>
                          </a:solidFill>
                          <a:effectLst/>
                        </a:rPr>
                        <a:t>B</a:t>
                      </a:r>
                      <a:endParaRPr lang="hr-HR" sz="1100" b="0" i="0" u="none" strike="noStrike">
                        <a:solidFill>
                          <a:srgbClr val="FF0000"/>
                        </a:solidFill>
                        <a:effectLst/>
                        <a:latin typeface="Calibri" panose="020F0502020204030204" pitchFamily="34" charset="0"/>
                      </a:endParaRPr>
                    </a:p>
                  </a:txBody>
                  <a:tcPr marL="9525" marR="9525" marT="9525" marB="0" anchor="ctr"/>
                </a:tc>
                <a:tc>
                  <a:txBody>
                    <a:bodyPr/>
                    <a:lstStyle/>
                    <a:p>
                      <a:pPr algn="ctr" fontAlgn="b"/>
                      <a:r>
                        <a:rPr lang="hr-HR" sz="1100" u="none" strike="noStrike">
                          <a:solidFill>
                            <a:srgbClr val="FF0000"/>
                          </a:solidFill>
                          <a:effectLst/>
                        </a:rPr>
                        <a:t>4</a:t>
                      </a:r>
                      <a:endParaRPr lang="hr-H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r>
                        <a:rPr lang="hr-HR" sz="1100" u="none" strike="noStrike">
                          <a:solidFill>
                            <a:srgbClr val="FF0000"/>
                          </a:solidFill>
                          <a:effectLst/>
                        </a:rPr>
                        <a:t>1</a:t>
                      </a:r>
                      <a:endParaRPr lang="hr-H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r>
                        <a:rPr lang="hr-HR" sz="1100" u="none" strike="noStrike">
                          <a:solidFill>
                            <a:srgbClr val="FF0000"/>
                          </a:solidFill>
                          <a:effectLst/>
                        </a:rPr>
                        <a:t>3,09</a:t>
                      </a:r>
                      <a:endParaRPr lang="hr-H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r>
                        <a:rPr lang="hr-HR" sz="1100" u="none" strike="noStrike" dirty="0">
                          <a:solidFill>
                            <a:srgbClr val="FF0000"/>
                          </a:solidFill>
                          <a:effectLst/>
                        </a:rPr>
                        <a:t>1,34</a:t>
                      </a:r>
                      <a:endParaRPr lang="hr-HR" sz="1100" b="0" i="0" u="none" strike="noStrike" dirty="0">
                        <a:solidFill>
                          <a:srgbClr val="FF0000"/>
                        </a:solidFill>
                        <a:effectLst/>
                        <a:latin typeface="Calibri" panose="020F0502020204030204" pitchFamily="34" charset="0"/>
                      </a:endParaRPr>
                    </a:p>
                  </a:txBody>
                  <a:tcPr marL="9525" marR="9525" marT="9525" marB="0" anchor="b"/>
                </a:tc>
                <a:tc>
                  <a:txBody>
                    <a:bodyPr/>
                    <a:lstStyle/>
                    <a:p>
                      <a:pPr algn="ctr" fontAlgn="b"/>
                      <a:r>
                        <a:rPr lang="hr-HR" sz="1100" u="none" strike="noStrike" dirty="0">
                          <a:solidFill>
                            <a:srgbClr val="FF0000"/>
                          </a:solidFill>
                          <a:effectLst/>
                        </a:rPr>
                        <a:t>2</a:t>
                      </a:r>
                      <a:endParaRPr lang="hr-HR" sz="1100" b="0" i="0" u="none" strike="noStrike" dirty="0">
                        <a:solidFill>
                          <a:srgbClr val="FF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085492324"/>
                  </a:ext>
                </a:extLst>
              </a:tr>
              <a:tr h="190500">
                <a:tc>
                  <a:txBody>
                    <a:bodyPr/>
                    <a:lstStyle/>
                    <a:p>
                      <a:pPr algn="ctr" fontAlgn="ctr"/>
                      <a:r>
                        <a:rPr lang="hr-HR" sz="1100" u="none" strike="noStrike" dirty="0">
                          <a:solidFill>
                            <a:schemeClr val="accent1"/>
                          </a:solidFill>
                          <a:effectLst/>
                        </a:rPr>
                        <a:t>C</a:t>
                      </a:r>
                      <a:endParaRPr lang="hr-HR" sz="1100" b="0" i="0" u="none" strike="noStrike" dirty="0">
                        <a:solidFill>
                          <a:schemeClr val="accent1"/>
                        </a:solidFill>
                        <a:effectLst/>
                        <a:latin typeface="Calibri" panose="020F0502020204030204" pitchFamily="34" charset="0"/>
                      </a:endParaRPr>
                    </a:p>
                  </a:txBody>
                  <a:tcPr marL="9525" marR="9525" marT="9525" marB="0" anchor="ctr"/>
                </a:tc>
                <a:tc>
                  <a:txBody>
                    <a:bodyPr/>
                    <a:lstStyle/>
                    <a:p>
                      <a:pPr algn="ctr" fontAlgn="b"/>
                      <a:r>
                        <a:rPr lang="hr-HR" sz="1100" u="none" strike="noStrike" dirty="0">
                          <a:solidFill>
                            <a:schemeClr val="accent1"/>
                          </a:solidFill>
                          <a:effectLst/>
                        </a:rPr>
                        <a:t>0</a:t>
                      </a:r>
                      <a:endParaRPr lang="hr-HR" sz="1100" b="0" i="0" u="none" strike="noStrike" dirty="0">
                        <a:solidFill>
                          <a:schemeClr val="accent1"/>
                        </a:solidFill>
                        <a:effectLst/>
                        <a:latin typeface="Calibri" panose="020F0502020204030204" pitchFamily="34" charset="0"/>
                      </a:endParaRPr>
                    </a:p>
                  </a:txBody>
                  <a:tcPr marL="9525" marR="9525" marT="9525" marB="0" anchor="b"/>
                </a:tc>
                <a:tc>
                  <a:txBody>
                    <a:bodyPr/>
                    <a:lstStyle/>
                    <a:p>
                      <a:pPr algn="ctr" fontAlgn="b"/>
                      <a:r>
                        <a:rPr lang="hr-HR" sz="1100" u="none" strike="noStrike" dirty="0">
                          <a:solidFill>
                            <a:schemeClr val="accent1"/>
                          </a:solidFill>
                          <a:effectLst/>
                        </a:rPr>
                        <a:t>3</a:t>
                      </a:r>
                      <a:endParaRPr lang="hr-HR" sz="1100" b="0" i="0" u="none" strike="noStrike" dirty="0">
                        <a:solidFill>
                          <a:schemeClr val="accent1"/>
                        </a:solidFill>
                        <a:effectLst/>
                        <a:latin typeface="Calibri" panose="020F0502020204030204" pitchFamily="34" charset="0"/>
                      </a:endParaRPr>
                    </a:p>
                  </a:txBody>
                  <a:tcPr marL="9525" marR="9525" marT="9525" marB="0" anchor="b"/>
                </a:tc>
                <a:tc>
                  <a:txBody>
                    <a:bodyPr/>
                    <a:lstStyle/>
                    <a:p>
                      <a:pPr algn="ctr" fontAlgn="b"/>
                      <a:r>
                        <a:rPr lang="hr-HR" sz="1100" u="none" strike="noStrike" dirty="0">
                          <a:solidFill>
                            <a:schemeClr val="accent1"/>
                          </a:solidFill>
                          <a:effectLst/>
                        </a:rPr>
                        <a:t>1,52</a:t>
                      </a:r>
                      <a:endParaRPr lang="hr-HR" sz="1100" b="0" i="0" u="none" strike="noStrike" dirty="0">
                        <a:solidFill>
                          <a:schemeClr val="accent1"/>
                        </a:solidFill>
                        <a:effectLst/>
                        <a:latin typeface="Calibri" panose="020F0502020204030204" pitchFamily="34" charset="0"/>
                      </a:endParaRPr>
                    </a:p>
                  </a:txBody>
                  <a:tcPr marL="9525" marR="9525" marT="9525" marB="0" anchor="b"/>
                </a:tc>
                <a:tc>
                  <a:txBody>
                    <a:bodyPr/>
                    <a:lstStyle/>
                    <a:p>
                      <a:pPr algn="ctr" fontAlgn="b"/>
                      <a:r>
                        <a:rPr lang="hr-HR" sz="1100" u="none" strike="noStrike" dirty="0">
                          <a:solidFill>
                            <a:schemeClr val="accent1"/>
                          </a:solidFill>
                          <a:effectLst/>
                        </a:rPr>
                        <a:t>3,54</a:t>
                      </a:r>
                      <a:endParaRPr lang="hr-HR" sz="1100" b="0" i="0" u="none" strike="noStrike" dirty="0">
                        <a:solidFill>
                          <a:schemeClr val="accent1"/>
                        </a:solidFill>
                        <a:effectLst/>
                        <a:latin typeface="Calibri" panose="020F0502020204030204" pitchFamily="34" charset="0"/>
                      </a:endParaRPr>
                    </a:p>
                  </a:txBody>
                  <a:tcPr marL="9525" marR="9525" marT="9525" marB="0" anchor="b"/>
                </a:tc>
                <a:tc>
                  <a:txBody>
                    <a:bodyPr/>
                    <a:lstStyle/>
                    <a:p>
                      <a:pPr algn="ctr" fontAlgn="b"/>
                      <a:r>
                        <a:rPr lang="hr-HR" sz="1100" u="none" strike="noStrike" dirty="0">
                          <a:solidFill>
                            <a:schemeClr val="accent1"/>
                          </a:solidFill>
                          <a:effectLst/>
                        </a:rPr>
                        <a:t>1</a:t>
                      </a:r>
                      <a:endParaRPr lang="hr-HR" sz="1100" b="0" i="0" u="none" strike="noStrike" dirty="0">
                        <a:solidFill>
                          <a:schemeClr val="accent1"/>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479626709"/>
                  </a:ext>
                </a:extLst>
              </a:tr>
              <a:tr h="190500">
                <a:tc>
                  <a:txBody>
                    <a:bodyPr/>
                    <a:lstStyle/>
                    <a:p>
                      <a:pPr algn="ctr" fontAlgn="ctr"/>
                      <a:r>
                        <a:rPr lang="hr-HR" sz="1100" u="none" strike="noStrike" dirty="0">
                          <a:solidFill>
                            <a:srgbClr val="FF0000"/>
                          </a:solidFill>
                          <a:effectLst/>
                        </a:rPr>
                        <a:t>D</a:t>
                      </a:r>
                      <a:endParaRPr lang="hr-HR" sz="1100" b="0" i="0" u="none" strike="noStrike" dirty="0">
                        <a:solidFill>
                          <a:srgbClr val="FF0000"/>
                        </a:solidFill>
                        <a:effectLst/>
                        <a:latin typeface="Calibri" panose="020F0502020204030204" pitchFamily="34" charset="0"/>
                      </a:endParaRPr>
                    </a:p>
                  </a:txBody>
                  <a:tcPr marL="9525" marR="9525" marT="9525" marB="0" anchor="ctr"/>
                </a:tc>
                <a:tc>
                  <a:txBody>
                    <a:bodyPr/>
                    <a:lstStyle/>
                    <a:p>
                      <a:pPr algn="ctr" fontAlgn="b"/>
                      <a:r>
                        <a:rPr lang="hr-HR" sz="1100" u="none" strike="noStrike" dirty="0">
                          <a:solidFill>
                            <a:srgbClr val="FF0000"/>
                          </a:solidFill>
                          <a:effectLst/>
                        </a:rPr>
                        <a:t>5</a:t>
                      </a:r>
                      <a:endParaRPr lang="hr-HR" sz="1100" b="0" i="0" u="none" strike="noStrike" dirty="0">
                        <a:solidFill>
                          <a:srgbClr val="FF0000"/>
                        </a:solidFill>
                        <a:effectLst/>
                        <a:latin typeface="Calibri" panose="020F0502020204030204" pitchFamily="34" charset="0"/>
                      </a:endParaRPr>
                    </a:p>
                  </a:txBody>
                  <a:tcPr marL="9525" marR="9525" marT="9525" marB="0" anchor="b"/>
                </a:tc>
                <a:tc>
                  <a:txBody>
                    <a:bodyPr/>
                    <a:lstStyle/>
                    <a:p>
                      <a:pPr algn="ctr" fontAlgn="b"/>
                      <a:r>
                        <a:rPr lang="hr-HR" sz="1100" u="none" strike="noStrike">
                          <a:solidFill>
                            <a:srgbClr val="FF0000"/>
                          </a:solidFill>
                          <a:effectLst/>
                        </a:rPr>
                        <a:t>3</a:t>
                      </a:r>
                      <a:endParaRPr lang="hr-H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r>
                        <a:rPr lang="hr-HR" sz="1100" u="none" strike="noStrike">
                          <a:solidFill>
                            <a:srgbClr val="FF0000"/>
                          </a:solidFill>
                          <a:effectLst/>
                        </a:rPr>
                        <a:t>3,49</a:t>
                      </a:r>
                      <a:endParaRPr lang="hr-H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r>
                        <a:rPr lang="hr-HR" sz="1100" u="none" strike="noStrike">
                          <a:solidFill>
                            <a:srgbClr val="FF0000"/>
                          </a:solidFill>
                          <a:effectLst/>
                        </a:rPr>
                        <a:t>1,73</a:t>
                      </a:r>
                      <a:endParaRPr lang="hr-H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r>
                        <a:rPr lang="hr-HR" sz="1100" u="none" strike="noStrike" dirty="0">
                          <a:solidFill>
                            <a:srgbClr val="FF0000"/>
                          </a:solidFill>
                          <a:effectLst/>
                        </a:rPr>
                        <a:t>2</a:t>
                      </a:r>
                      <a:endParaRPr lang="hr-HR" sz="1100" b="0" i="0" u="none" strike="noStrike" dirty="0">
                        <a:solidFill>
                          <a:srgbClr val="FF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370494822"/>
                  </a:ext>
                </a:extLst>
              </a:tr>
              <a:tr h="190500">
                <a:tc>
                  <a:txBody>
                    <a:bodyPr/>
                    <a:lstStyle/>
                    <a:p>
                      <a:pPr algn="ctr" fontAlgn="ctr"/>
                      <a:r>
                        <a:rPr lang="hr-HR" sz="1100" u="none" strike="noStrike" dirty="0">
                          <a:solidFill>
                            <a:schemeClr val="accent1"/>
                          </a:solidFill>
                          <a:effectLst/>
                        </a:rPr>
                        <a:t>E</a:t>
                      </a:r>
                      <a:endParaRPr lang="hr-HR" sz="1100" b="0" i="0" u="none" strike="noStrike" dirty="0">
                        <a:solidFill>
                          <a:schemeClr val="accent1"/>
                        </a:solidFill>
                        <a:effectLst/>
                        <a:latin typeface="Calibri" panose="020F0502020204030204" pitchFamily="34" charset="0"/>
                      </a:endParaRPr>
                    </a:p>
                  </a:txBody>
                  <a:tcPr marL="9525" marR="9525" marT="9525" marB="0" anchor="ctr"/>
                </a:tc>
                <a:tc>
                  <a:txBody>
                    <a:bodyPr/>
                    <a:lstStyle/>
                    <a:p>
                      <a:pPr algn="ctr" fontAlgn="b"/>
                      <a:r>
                        <a:rPr lang="hr-HR" sz="1100" u="none" strike="noStrike" dirty="0">
                          <a:solidFill>
                            <a:schemeClr val="accent1"/>
                          </a:solidFill>
                          <a:effectLst/>
                        </a:rPr>
                        <a:t>2</a:t>
                      </a:r>
                      <a:endParaRPr lang="hr-HR" sz="1100" b="0" i="0" u="none" strike="noStrike" dirty="0">
                        <a:solidFill>
                          <a:schemeClr val="accent1"/>
                        </a:solidFill>
                        <a:effectLst/>
                        <a:latin typeface="Calibri" panose="020F0502020204030204" pitchFamily="34" charset="0"/>
                      </a:endParaRPr>
                    </a:p>
                  </a:txBody>
                  <a:tcPr marL="9525" marR="9525" marT="9525" marB="0" anchor="b"/>
                </a:tc>
                <a:tc>
                  <a:txBody>
                    <a:bodyPr/>
                    <a:lstStyle/>
                    <a:p>
                      <a:pPr algn="ctr" fontAlgn="b"/>
                      <a:r>
                        <a:rPr lang="hr-HR" sz="1100" u="none" strike="noStrike" dirty="0">
                          <a:solidFill>
                            <a:schemeClr val="accent1"/>
                          </a:solidFill>
                          <a:effectLst/>
                        </a:rPr>
                        <a:t>4</a:t>
                      </a:r>
                      <a:endParaRPr lang="hr-HR" sz="1100" b="0" i="0" u="none" strike="noStrike" dirty="0">
                        <a:solidFill>
                          <a:schemeClr val="accent1"/>
                        </a:solidFill>
                        <a:effectLst/>
                        <a:latin typeface="Calibri" panose="020F0502020204030204" pitchFamily="34" charset="0"/>
                      </a:endParaRPr>
                    </a:p>
                  </a:txBody>
                  <a:tcPr marL="9525" marR="9525" marT="9525" marB="0" anchor="b"/>
                </a:tc>
                <a:tc>
                  <a:txBody>
                    <a:bodyPr/>
                    <a:lstStyle/>
                    <a:p>
                      <a:pPr algn="ctr" fontAlgn="b"/>
                      <a:r>
                        <a:rPr lang="hr-HR" sz="1100" u="none" strike="noStrike" dirty="0">
                          <a:solidFill>
                            <a:schemeClr val="accent1"/>
                          </a:solidFill>
                          <a:effectLst/>
                        </a:rPr>
                        <a:t>1,26</a:t>
                      </a:r>
                      <a:endParaRPr lang="hr-HR" sz="1100" b="0" i="0" u="none" strike="noStrike" dirty="0">
                        <a:solidFill>
                          <a:schemeClr val="accent1"/>
                        </a:solidFill>
                        <a:effectLst/>
                        <a:latin typeface="Calibri" panose="020F0502020204030204" pitchFamily="34" charset="0"/>
                      </a:endParaRPr>
                    </a:p>
                  </a:txBody>
                  <a:tcPr marL="9525" marR="9525" marT="9525" marB="0" anchor="b"/>
                </a:tc>
                <a:tc>
                  <a:txBody>
                    <a:bodyPr/>
                    <a:lstStyle/>
                    <a:p>
                      <a:pPr algn="ctr" fontAlgn="b"/>
                      <a:r>
                        <a:rPr lang="hr-HR" sz="1100" u="none" strike="noStrike" dirty="0">
                          <a:solidFill>
                            <a:schemeClr val="accent1"/>
                          </a:solidFill>
                          <a:effectLst/>
                        </a:rPr>
                        <a:t>2,29</a:t>
                      </a:r>
                      <a:endParaRPr lang="hr-HR" sz="1100" b="0" i="0" u="none" strike="noStrike" dirty="0">
                        <a:solidFill>
                          <a:schemeClr val="accent1"/>
                        </a:solidFill>
                        <a:effectLst/>
                        <a:latin typeface="Calibri" panose="020F0502020204030204" pitchFamily="34" charset="0"/>
                      </a:endParaRPr>
                    </a:p>
                  </a:txBody>
                  <a:tcPr marL="9525" marR="9525" marT="9525" marB="0" anchor="b"/>
                </a:tc>
                <a:tc>
                  <a:txBody>
                    <a:bodyPr/>
                    <a:lstStyle/>
                    <a:p>
                      <a:pPr algn="ctr" fontAlgn="b"/>
                      <a:r>
                        <a:rPr lang="hr-HR" sz="1100" u="none" strike="noStrike" dirty="0">
                          <a:solidFill>
                            <a:schemeClr val="accent1"/>
                          </a:solidFill>
                          <a:effectLst/>
                        </a:rPr>
                        <a:t>1</a:t>
                      </a:r>
                      <a:endParaRPr lang="hr-HR" sz="1100" b="0" i="0" u="none" strike="noStrike" dirty="0">
                        <a:solidFill>
                          <a:schemeClr val="accent1"/>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609286977"/>
                  </a:ext>
                </a:extLst>
              </a:tr>
              <a:tr h="190500">
                <a:tc>
                  <a:txBody>
                    <a:bodyPr/>
                    <a:lstStyle/>
                    <a:p>
                      <a:pPr algn="ctr" fontAlgn="ctr"/>
                      <a:r>
                        <a:rPr lang="hr-HR" sz="1100" u="none" strike="noStrike">
                          <a:solidFill>
                            <a:schemeClr val="accent1"/>
                          </a:solidFill>
                          <a:effectLst/>
                        </a:rPr>
                        <a:t>F</a:t>
                      </a:r>
                      <a:endParaRPr lang="hr-HR" sz="1100" b="0" i="0" u="none" strike="noStrike">
                        <a:solidFill>
                          <a:schemeClr val="accent1"/>
                        </a:solidFill>
                        <a:effectLst/>
                        <a:latin typeface="Calibri" panose="020F0502020204030204" pitchFamily="34" charset="0"/>
                      </a:endParaRPr>
                    </a:p>
                  </a:txBody>
                  <a:tcPr marL="9525" marR="9525" marT="9525" marB="0" anchor="ctr"/>
                </a:tc>
                <a:tc>
                  <a:txBody>
                    <a:bodyPr/>
                    <a:lstStyle/>
                    <a:p>
                      <a:pPr algn="ctr" fontAlgn="b"/>
                      <a:r>
                        <a:rPr lang="hr-HR" sz="1100" u="none" strike="noStrike" dirty="0">
                          <a:solidFill>
                            <a:schemeClr val="accent1"/>
                          </a:solidFill>
                          <a:effectLst/>
                        </a:rPr>
                        <a:t>1</a:t>
                      </a:r>
                      <a:endParaRPr lang="hr-HR" sz="1100" b="0" i="0" u="none" strike="noStrike" dirty="0">
                        <a:solidFill>
                          <a:schemeClr val="accent1"/>
                        </a:solidFill>
                        <a:effectLst/>
                        <a:latin typeface="Calibri" panose="020F0502020204030204" pitchFamily="34" charset="0"/>
                      </a:endParaRPr>
                    </a:p>
                  </a:txBody>
                  <a:tcPr marL="9525" marR="9525" marT="9525" marB="0" anchor="b"/>
                </a:tc>
                <a:tc>
                  <a:txBody>
                    <a:bodyPr/>
                    <a:lstStyle/>
                    <a:p>
                      <a:pPr algn="ctr" fontAlgn="b"/>
                      <a:r>
                        <a:rPr lang="hr-HR" sz="1100" u="none" strike="noStrike" dirty="0">
                          <a:solidFill>
                            <a:schemeClr val="accent1"/>
                          </a:solidFill>
                          <a:effectLst/>
                        </a:rPr>
                        <a:t>5</a:t>
                      </a:r>
                      <a:endParaRPr lang="hr-HR" sz="1100" b="0" i="0" u="none" strike="noStrike" dirty="0">
                        <a:solidFill>
                          <a:schemeClr val="accent1"/>
                        </a:solidFill>
                        <a:effectLst/>
                        <a:latin typeface="Calibri" panose="020F0502020204030204" pitchFamily="34" charset="0"/>
                      </a:endParaRPr>
                    </a:p>
                  </a:txBody>
                  <a:tcPr marL="9525" marR="9525" marT="9525" marB="0" anchor="b"/>
                </a:tc>
                <a:tc>
                  <a:txBody>
                    <a:bodyPr/>
                    <a:lstStyle/>
                    <a:p>
                      <a:pPr algn="ctr" fontAlgn="b"/>
                      <a:r>
                        <a:rPr lang="hr-HR" sz="1100" u="none" strike="noStrike" dirty="0">
                          <a:solidFill>
                            <a:schemeClr val="accent1"/>
                          </a:solidFill>
                          <a:effectLst/>
                        </a:rPr>
                        <a:t>2,23</a:t>
                      </a:r>
                      <a:endParaRPr lang="hr-HR" sz="1100" b="0" i="0" u="none" strike="noStrike" dirty="0">
                        <a:solidFill>
                          <a:schemeClr val="accent1"/>
                        </a:solidFill>
                        <a:effectLst/>
                        <a:latin typeface="Calibri" panose="020F0502020204030204" pitchFamily="34" charset="0"/>
                      </a:endParaRPr>
                    </a:p>
                  </a:txBody>
                  <a:tcPr marL="9525" marR="9525" marT="9525" marB="0" anchor="b"/>
                </a:tc>
                <a:tc>
                  <a:txBody>
                    <a:bodyPr/>
                    <a:lstStyle/>
                    <a:p>
                      <a:pPr algn="ctr" fontAlgn="b"/>
                      <a:r>
                        <a:rPr lang="hr-HR" sz="1100" u="none" strike="noStrike">
                          <a:solidFill>
                            <a:schemeClr val="accent1"/>
                          </a:solidFill>
                          <a:effectLst/>
                        </a:rPr>
                        <a:t>3,70</a:t>
                      </a:r>
                      <a:endParaRPr lang="hr-H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r>
                        <a:rPr lang="hr-HR" sz="1100" u="none" strike="noStrike">
                          <a:solidFill>
                            <a:schemeClr val="accent1"/>
                          </a:solidFill>
                          <a:effectLst/>
                        </a:rPr>
                        <a:t>1</a:t>
                      </a:r>
                      <a:endParaRPr lang="hr-HR" sz="1100" b="0" i="0" u="none" strike="noStrike">
                        <a:solidFill>
                          <a:schemeClr val="accent1"/>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715359053"/>
                  </a:ext>
                </a:extLst>
              </a:tr>
              <a:tr h="190500">
                <a:tc>
                  <a:txBody>
                    <a:bodyPr/>
                    <a:lstStyle/>
                    <a:p>
                      <a:pPr algn="ctr" fontAlgn="ctr"/>
                      <a:r>
                        <a:rPr lang="hr-HR" sz="1100" u="none" strike="noStrike">
                          <a:solidFill>
                            <a:schemeClr val="accent1"/>
                          </a:solidFill>
                          <a:effectLst/>
                        </a:rPr>
                        <a:t>G</a:t>
                      </a:r>
                      <a:endParaRPr lang="hr-HR" sz="1100" b="0" i="0" u="none" strike="noStrike">
                        <a:solidFill>
                          <a:schemeClr val="accent1"/>
                        </a:solidFill>
                        <a:effectLst/>
                        <a:latin typeface="Calibri" panose="020F0502020204030204" pitchFamily="34" charset="0"/>
                      </a:endParaRPr>
                    </a:p>
                  </a:txBody>
                  <a:tcPr marL="9525" marR="9525" marT="9525" marB="0" anchor="ctr"/>
                </a:tc>
                <a:tc>
                  <a:txBody>
                    <a:bodyPr/>
                    <a:lstStyle/>
                    <a:p>
                      <a:pPr algn="ctr" fontAlgn="b"/>
                      <a:r>
                        <a:rPr lang="hr-HR" sz="1100" u="none" strike="noStrike">
                          <a:solidFill>
                            <a:schemeClr val="accent1"/>
                          </a:solidFill>
                          <a:effectLst/>
                        </a:rPr>
                        <a:t>1</a:t>
                      </a:r>
                      <a:endParaRPr lang="hr-H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r>
                        <a:rPr lang="hr-HR" sz="1100" u="none" strike="noStrike">
                          <a:solidFill>
                            <a:schemeClr val="accent1"/>
                          </a:solidFill>
                          <a:effectLst/>
                        </a:rPr>
                        <a:t>6</a:t>
                      </a:r>
                      <a:endParaRPr lang="hr-HR" sz="11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r>
                        <a:rPr lang="hr-HR" sz="1100" u="none" strike="noStrike" dirty="0">
                          <a:solidFill>
                            <a:schemeClr val="accent1"/>
                          </a:solidFill>
                          <a:effectLst/>
                        </a:rPr>
                        <a:t>3,21</a:t>
                      </a:r>
                      <a:endParaRPr lang="hr-HR" sz="1100" b="0" i="0" u="none" strike="noStrike" dirty="0">
                        <a:solidFill>
                          <a:schemeClr val="accent1"/>
                        </a:solidFill>
                        <a:effectLst/>
                        <a:latin typeface="Calibri" panose="020F0502020204030204" pitchFamily="34" charset="0"/>
                      </a:endParaRPr>
                    </a:p>
                  </a:txBody>
                  <a:tcPr marL="9525" marR="9525" marT="9525" marB="0" anchor="b"/>
                </a:tc>
                <a:tc>
                  <a:txBody>
                    <a:bodyPr/>
                    <a:lstStyle/>
                    <a:p>
                      <a:pPr algn="ctr" fontAlgn="b"/>
                      <a:r>
                        <a:rPr lang="hr-HR" sz="1100" u="none" strike="noStrike" dirty="0">
                          <a:solidFill>
                            <a:schemeClr val="accent1"/>
                          </a:solidFill>
                          <a:effectLst/>
                        </a:rPr>
                        <a:t>4,50</a:t>
                      </a:r>
                      <a:endParaRPr lang="hr-HR" sz="1100" b="0" i="0" u="none" strike="noStrike" dirty="0">
                        <a:solidFill>
                          <a:schemeClr val="accent1"/>
                        </a:solidFill>
                        <a:effectLst/>
                        <a:latin typeface="Calibri" panose="020F0502020204030204" pitchFamily="34" charset="0"/>
                      </a:endParaRPr>
                    </a:p>
                  </a:txBody>
                  <a:tcPr marL="9525" marR="9525" marT="9525" marB="0" anchor="b"/>
                </a:tc>
                <a:tc>
                  <a:txBody>
                    <a:bodyPr/>
                    <a:lstStyle/>
                    <a:p>
                      <a:pPr algn="ctr" fontAlgn="b"/>
                      <a:r>
                        <a:rPr lang="hr-HR" sz="1100" u="none" strike="noStrike" dirty="0">
                          <a:solidFill>
                            <a:schemeClr val="accent1"/>
                          </a:solidFill>
                          <a:effectLst/>
                        </a:rPr>
                        <a:t>1</a:t>
                      </a:r>
                      <a:endParaRPr lang="hr-HR" sz="1100" b="0" i="0" u="none" strike="noStrike" dirty="0">
                        <a:solidFill>
                          <a:schemeClr val="accent1"/>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329677873"/>
                  </a:ext>
                </a:extLst>
              </a:tr>
              <a:tr h="190500">
                <a:tc>
                  <a:txBody>
                    <a:bodyPr/>
                    <a:lstStyle/>
                    <a:p>
                      <a:pPr algn="ctr" fontAlgn="ctr"/>
                      <a:r>
                        <a:rPr lang="hr-HR" sz="1100" u="none" strike="noStrike" dirty="0">
                          <a:solidFill>
                            <a:srgbClr val="FF0000"/>
                          </a:solidFill>
                          <a:effectLst/>
                        </a:rPr>
                        <a:t>H</a:t>
                      </a:r>
                      <a:endParaRPr lang="hr-HR" sz="1100" b="0" i="0" u="none" strike="noStrike" dirty="0">
                        <a:solidFill>
                          <a:srgbClr val="FF0000"/>
                        </a:solidFill>
                        <a:effectLst/>
                        <a:latin typeface="Calibri" panose="020F0502020204030204" pitchFamily="34" charset="0"/>
                      </a:endParaRPr>
                    </a:p>
                  </a:txBody>
                  <a:tcPr marL="9525" marR="9525" marT="9525" marB="0" anchor="ctr"/>
                </a:tc>
                <a:tc>
                  <a:txBody>
                    <a:bodyPr/>
                    <a:lstStyle/>
                    <a:p>
                      <a:pPr algn="ctr" fontAlgn="b"/>
                      <a:r>
                        <a:rPr lang="hr-HR" sz="1100" u="none" strike="noStrike">
                          <a:solidFill>
                            <a:srgbClr val="FF0000"/>
                          </a:solidFill>
                          <a:effectLst/>
                        </a:rPr>
                        <a:t>6</a:t>
                      </a:r>
                      <a:endParaRPr lang="hr-H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r>
                        <a:rPr lang="hr-HR" sz="1100" u="none" strike="noStrike">
                          <a:solidFill>
                            <a:srgbClr val="FF0000"/>
                          </a:solidFill>
                          <a:effectLst/>
                        </a:rPr>
                        <a:t>3</a:t>
                      </a:r>
                      <a:endParaRPr lang="hr-H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r>
                        <a:rPr lang="hr-HR" sz="1100" u="none" strike="noStrike">
                          <a:solidFill>
                            <a:srgbClr val="FF0000"/>
                          </a:solidFill>
                          <a:effectLst/>
                        </a:rPr>
                        <a:t>4,49</a:t>
                      </a:r>
                      <a:endParaRPr lang="hr-H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r>
                        <a:rPr lang="hr-HR" sz="1100" u="none" strike="noStrike">
                          <a:solidFill>
                            <a:srgbClr val="FF0000"/>
                          </a:solidFill>
                          <a:effectLst/>
                        </a:rPr>
                        <a:t>2,66</a:t>
                      </a:r>
                      <a:endParaRPr lang="hr-H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r>
                        <a:rPr lang="hr-HR" sz="1100" u="none" strike="noStrike">
                          <a:solidFill>
                            <a:srgbClr val="FF0000"/>
                          </a:solidFill>
                          <a:effectLst/>
                        </a:rPr>
                        <a:t>2</a:t>
                      </a:r>
                      <a:endParaRPr lang="hr-HR" sz="1100" b="0" i="0" u="none" strike="noStrike">
                        <a:solidFill>
                          <a:srgbClr val="FF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169348572"/>
                  </a:ext>
                </a:extLst>
              </a:tr>
              <a:tr h="190500">
                <a:tc>
                  <a:txBody>
                    <a:bodyPr/>
                    <a:lstStyle/>
                    <a:p>
                      <a:pPr algn="ctr" fontAlgn="ctr"/>
                      <a:r>
                        <a:rPr lang="hr-HR" sz="1100" u="none" strike="noStrike">
                          <a:solidFill>
                            <a:srgbClr val="FF0000"/>
                          </a:solidFill>
                          <a:effectLst/>
                        </a:rPr>
                        <a:t>I</a:t>
                      </a:r>
                      <a:endParaRPr lang="hr-HR" sz="1100" b="0" i="0" u="none" strike="noStrike">
                        <a:solidFill>
                          <a:srgbClr val="FF0000"/>
                        </a:solidFill>
                        <a:effectLst/>
                        <a:latin typeface="Calibri" panose="020F0502020204030204" pitchFamily="34" charset="0"/>
                      </a:endParaRPr>
                    </a:p>
                  </a:txBody>
                  <a:tcPr marL="9525" marR="9525" marT="9525" marB="0" anchor="ctr"/>
                </a:tc>
                <a:tc>
                  <a:txBody>
                    <a:bodyPr/>
                    <a:lstStyle/>
                    <a:p>
                      <a:pPr algn="ctr" fontAlgn="b"/>
                      <a:r>
                        <a:rPr lang="hr-HR" sz="1100" u="none" strike="noStrike" dirty="0">
                          <a:solidFill>
                            <a:srgbClr val="FF0000"/>
                          </a:solidFill>
                          <a:effectLst/>
                        </a:rPr>
                        <a:t>4</a:t>
                      </a:r>
                      <a:endParaRPr lang="hr-HR" sz="1100" b="0" i="0" u="none" strike="noStrike" dirty="0">
                        <a:solidFill>
                          <a:srgbClr val="FF0000"/>
                        </a:solidFill>
                        <a:effectLst/>
                        <a:latin typeface="Calibri" panose="020F0502020204030204" pitchFamily="34" charset="0"/>
                      </a:endParaRPr>
                    </a:p>
                  </a:txBody>
                  <a:tcPr marL="9525" marR="9525" marT="9525" marB="0" anchor="b"/>
                </a:tc>
                <a:tc>
                  <a:txBody>
                    <a:bodyPr/>
                    <a:lstStyle/>
                    <a:p>
                      <a:pPr algn="ctr" fontAlgn="b"/>
                      <a:r>
                        <a:rPr lang="hr-HR" sz="1100" u="none" strike="noStrike" dirty="0">
                          <a:solidFill>
                            <a:srgbClr val="FF0000"/>
                          </a:solidFill>
                          <a:effectLst/>
                        </a:rPr>
                        <a:t>5</a:t>
                      </a:r>
                      <a:endParaRPr lang="hr-HR" sz="1100" b="0" i="0" u="none" strike="noStrike" dirty="0">
                        <a:solidFill>
                          <a:srgbClr val="FF0000"/>
                        </a:solidFill>
                        <a:effectLst/>
                        <a:latin typeface="Calibri" panose="020F0502020204030204" pitchFamily="34" charset="0"/>
                      </a:endParaRPr>
                    </a:p>
                  </a:txBody>
                  <a:tcPr marL="9525" marR="9525" marT="9525" marB="0" anchor="b"/>
                </a:tc>
                <a:tc>
                  <a:txBody>
                    <a:bodyPr/>
                    <a:lstStyle/>
                    <a:p>
                      <a:pPr algn="ctr" fontAlgn="b"/>
                      <a:r>
                        <a:rPr lang="hr-HR" sz="1100" u="none" strike="noStrike" dirty="0">
                          <a:solidFill>
                            <a:srgbClr val="FF0000"/>
                          </a:solidFill>
                          <a:effectLst/>
                        </a:rPr>
                        <a:t>3,30</a:t>
                      </a:r>
                      <a:endParaRPr lang="hr-HR" sz="1100" b="0" i="0" u="none" strike="noStrike" dirty="0">
                        <a:solidFill>
                          <a:srgbClr val="FF0000"/>
                        </a:solidFill>
                        <a:effectLst/>
                        <a:latin typeface="Calibri" panose="020F0502020204030204" pitchFamily="34" charset="0"/>
                      </a:endParaRPr>
                    </a:p>
                  </a:txBody>
                  <a:tcPr marL="9525" marR="9525" marT="9525" marB="0" anchor="b"/>
                </a:tc>
                <a:tc>
                  <a:txBody>
                    <a:bodyPr/>
                    <a:lstStyle/>
                    <a:p>
                      <a:pPr algn="ctr" fontAlgn="b"/>
                      <a:r>
                        <a:rPr lang="hr-HR" sz="1100" u="none" strike="noStrike">
                          <a:solidFill>
                            <a:srgbClr val="FF0000"/>
                          </a:solidFill>
                          <a:effectLst/>
                        </a:rPr>
                        <a:t>2,82</a:t>
                      </a:r>
                      <a:endParaRPr lang="hr-H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r>
                        <a:rPr lang="hr-HR" sz="1100" u="none" strike="noStrike">
                          <a:solidFill>
                            <a:srgbClr val="FF0000"/>
                          </a:solidFill>
                          <a:effectLst/>
                        </a:rPr>
                        <a:t>2</a:t>
                      </a:r>
                      <a:endParaRPr lang="hr-HR" sz="1100" b="0" i="0" u="none" strike="noStrike">
                        <a:solidFill>
                          <a:srgbClr val="FF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402790619"/>
                  </a:ext>
                </a:extLst>
              </a:tr>
              <a:tr h="190500">
                <a:tc>
                  <a:txBody>
                    <a:bodyPr/>
                    <a:lstStyle/>
                    <a:p>
                      <a:pPr algn="ctr" fontAlgn="ctr"/>
                      <a:r>
                        <a:rPr lang="hr-HR" sz="1100" u="none" strike="noStrike" dirty="0">
                          <a:solidFill>
                            <a:srgbClr val="FF0000"/>
                          </a:solidFill>
                          <a:effectLst/>
                        </a:rPr>
                        <a:t>J</a:t>
                      </a:r>
                      <a:endParaRPr lang="hr-HR" sz="1100" b="0" i="0" u="none" strike="noStrike" dirty="0">
                        <a:solidFill>
                          <a:srgbClr val="FF0000"/>
                        </a:solidFill>
                        <a:effectLst/>
                        <a:latin typeface="Calibri" panose="020F0502020204030204" pitchFamily="34" charset="0"/>
                      </a:endParaRPr>
                    </a:p>
                  </a:txBody>
                  <a:tcPr marL="9525" marR="9525" marT="9525" marB="0" anchor="ctr"/>
                </a:tc>
                <a:tc>
                  <a:txBody>
                    <a:bodyPr/>
                    <a:lstStyle/>
                    <a:p>
                      <a:pPr algn="ctr" fontAlgn="b"/>
                      <a:r>
                        <a:rPr lang="hr-HR" sz="1100" u="none" strike="noStrike">
                          <a:solidFill>
                            <a:srgbClr val="FF0000"/>
                          </a:solidFill>
                          <a:effectLst/>
                        </a:rPr>
                        <a:t>3</a:t>
                      </a:r>
                      <a:endParaRPr lang="hr-H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r>
                        <a:rPr lang="hr-HR" sz="1100" u="none" strike="noStrike">
                          <a:solidFill>
                            <a:srgbClr val="FF0000"/>
                          </a:solidFill>
                          <a:effectLst/>
                        </a:rPr>
                        <a:t>4</a:t>
                      </a:r>
                      <a:endParaRPr lang="hr-HR" sz="11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r>
                        <a:rPr lang="hr-HR" sz="1100" u="none" strike="noStrike" dirty="0">
                          <a:solidFill>
                            <a:srgbClr val="FF0000"/>
                          </a:solidFill>
                          <a:effectLst/>
                        </a:rPr>
                        <a:t>1,89</a:t>
                      </a:r>
                      <a:endParaRPr lang="hr-HR" sz="1100" b="0" i="0" u="none" strike="noStrike" dirty="0">
                        <a:solidFill>
                          <a:srgbClr val="FF0000"/>
                        </a:solidFill>
                        <a:effectLst/>
                        <a:latin typeface="Calibri" panose="020F0502020204030204" pitchFamily="34" charset="0"/>
                      </a:endParaRPr>
                    </a:p>
                  </a:txBody>
                  <a:tcPr marL="9525" marR="9525" marT="9525" marB="0" anchor="b"/>
                </a:tc>
                <a:tc>
                  <a:txBody>
                    <a:bodyPr/>
                    <a:lstStyle/>
                    <a:p>
                      <a:pPr algn="ctr" fontAlgn="b"/>
                      <a:r>
                        <a:rPr lang="hr-HR" sz="1100" u="none" strike="noStrike" dirty="0">
                          <a:solidFill>
                            <a:srgbClr val="FF0000"/>
                          </a:solidFill>
                          <a:effectLst/>
                        </a:rPr>
                        <a:t>1,83</a:t>
                      </a:r>
                      <a:endParaRPr lang="hr-HR" sz="1100" b="0" i="0" u="none" strike="noStrike" dirty="0">
                        <a:solidFill>
                          <a:srgbClr val="FF0000"/>
                        </a:solidFill>
                        <a:effectLst/>
                        <a:latin typeface="Calibri" panose="020F0502020204030204" pitchFamily="34" charset="0"/>
                      </a:endParaRPr>
                    </a:p>
                  </a:txBody>
                  <a:tcPr marL="9525" marR="9525" marT="9525" marB="0" anchor="b"/>
                </a:tc>
                <a:tc>
                  <a:txBody>
                    <a:bodyPr/>
                    <a:lstStyle/>
                    <a:p>
                      <a:pPr algn="ctr" fontAlgn="b"/>
                      <a:r>
                        <a:rPr lang="hr-HR" sz="1100" u="none" strike="noStrike" dirty="0">
                          <a:solidFill>
                            <a:srgbClr val="FF0000"/>
                          </a:solidFill>
                          <a:effectLst/>
                        </a:rPr>
                        <a:t>2</a:t>
                      </a:r>
                      <a:endParaRPr lang="hr-HR" sz="1100" b="0" i="0" u="none" strike="noStrike" dirty="0">
                        <a:solidFill>
                          <a:srgbClr val="FF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529882787"/>
                  </a:ext>
                </a:extLst>
              </a:tr>
            </a:tbl>
          </a:graphicData>
        </a:graphic>
      </p:graphicFrame>
    </p:spTree>
    <p:extLst>
      <p:ext uri="{BB962C8B-B14F-4D97-AF65-F5344CB8AC3E}">
        <p14:creationId xmlns:p14="http://schemas.microsoft.com/office/powerpoint/2010/main" val="40649439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6"/>
            <a:ext cx="10515600" cy="865472"/>
          </a:xfrm>
        </p:spPr>
        <p:txBody>
          <a:bodyPr/>
          <a:lstStyle/>
          <a:p>
            <a:pPr algn="ctr"/>
            <a:r>
              <a:rPr lang="hr-HR" b="1" dirty="0" smtClean="0"/>
              <a:t>K-</a:t>
            </a:r>
            <a:r>
              <a:rPr lang="hr-HR" b="1" dirty="0" err="1" smtClean="0"/>
              <a:t>means</a:t>
            </a:r>
            <a:endParaRPr lang="pl-PL" dirty="0"/>
          </a:p>
        </p:txBody>
      </p:sp>
      <p:sp>
        <p:nvSpPr>
          <p:cNvPr id="11" name="Oval 10"/>
          <p:cNvSpPr/>
          <p:nvPr/>
        </p:nvSpPr>
        <p:spPr>
          <a:xfrm>
            <a:off x="2989480" y="4183857"/>
            <a:ext cx="170083" cy="182676"/>
          </a:xfrm>
          <a:prstGeom prst="ellipse">
            <a:avLst/>
          </a:prstGeom>
          <a:no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1630127" y="3987915"/>
            <a:ext cx="179623" cy="193560"/>
          </a:xfrm>
          <a:prstGeom prst="ellipse">
            <a:avLst/>
          </a:prstGeom>
          <a:noFill/>
          <a:ln w="349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3" name="Chart 12"/>
          <p:cNvGraphicFramePr>
            <a:graphicFrameLocks/>
          </p:cNvGraphicFramePr>
          <p:nvPr>
            <p:extLst>
              <p:ext uri="{D42A27DB-BD31-4B8C-83A1-F6EECF244321}">
                <p14:modId xmlns:p14="http://schemas.microsoft.com/office/powerpoint/2010/main" val="3461820396"/>
              </p:ext>
            </p:extLst>
          </p:nvPr>
        </p:nvGraphicFramePr>
        <p:xfrm>
          <a:off x="365355" y="1852442"/>
          <a:ext cx="5138055" cy="3978531"/>
        </p:xfrm>
        <a:graphic>
          <a:graphicData uri="http://schemas.openxmlformats.org/drawingml/2006/chart">
            <c:chart xmlns:c="http://schemas.openxmlformats.org/drawingml/2006/chart" xmlns:r="http://schemas.openxmlformats.org/officeDocument/2006/relationships" r:id="rId3"/>
          </a:graphicData>
        </a:graphic>
      </p:graphicFrame>
      <p:sp>
        <p:nvSpPr>
          <p:cNvPr id="14" name="TextBox 1"/>
          <p:cNvSpPr txBox="1"/>
          <p:nvPr/>
        </p:nvSpPr>
        <p:spPr>
          <a:xfrm>
            <a:off x="1895479" y="4916119"/>
            <a:ext cx="228592" cy="283311"/>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hr-HR" sz="2000" b="1" dirty="0" smtClean="0"/>
              <a:t>A</a:t>
            </a:r>
            <a:endParaRPr lang="en-US" sz="2000" b="1" dirty="0"/>
          </a:p>
        </p:txBody>
      </p:sp>
      <p:sp>
        <p:nvSpPr>
          <p:cNvPr id="15" name="TextBox 1"/>
          <p:cNvSpPr txBox="1"/>
          <p:nvPr/>
        </p:nvSpPr>
        <p:spPr>
          <a:xfrm>
            <a:off x="3281369" y="4916118"/>
            <a:ext cx="228592" cy="283311"/>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hr-HR" sz="2000" b="1" dirty="0" smtClean="0"/>
              <a:t>B</a:t>
            </a:r>
            <a:endParaRPr lang="en-US" sz="2000" b="1" dirty="0"/>
          </a:p>
        </p:txBody>
      </p:sp>
      <p:sp>
        <p:nvSpPr>
          <p:cNvPr id="16" name="TextBox 1"/>
          <p:cNvSpPr txBox="1"/>
          <p:nvPr/>
        </p:nvSpPr>
        <p:spPr>
          <a:xfrm>
            <a:off x="609608" y="3598779"/>
            <a:ext cx="228592" cy="283311"/>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hr-HR" sz="2000" b="1" dirty="0" smtClean="0"/>
              <a:t>C</a:t>
            </a:r>
            <a:endParaRPr lang="en-US" sz="2000" b="1" dirty="0"/>
          </a:p>
        </p:txBody>
      </p:sp>
      <p:sp>
        <p:nvSpPr>
          <p:cNvPr id="17" name="TextBox 1"/>
          <p:cNvSpPr txBox="1"/>
          <p:nvPr/>
        </p:nvSpPr>
        <p:spPr>
          <a:xfrm>
            <a:off x="3885500" y="3987915"/>
            <a:ext cx="228592" cy="283311"/>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hr-HR" sz="2000" b="1" dirty="0" smtClean="0"/>
              <a:t>D</a:t>
            </a:r>
            <a:endParaRPr lang="en-US" sz="2000" b="1" dirty="0"/>
          </a:p>
        </p:txBody>
      </p:sp>
      <p:sp>
        <p:nvSpPr>
          <p:cNvPr id="18" name="TextBox 1"/>
          <p:cNvSpPr txBox="1"/>
          <p:nvPr/>
        </p:nvSpPr>
        <p:spPr>
          <a:xfrm>
            <a:off x="1895479" y="3100969"/>
            <a:ext cx="228592" cy="283311"/>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hr-HR" sz="2000" b="1" dirty="0" smtClean="0"/>
              <a:t>E</a:t>
            </a:r>
            <a:endParaRPr lang="en-US" sz="2000" b="1" dirty="0"/>
          </a:p>
        </p:txBody>
      </p:sp>
      <p:sp>
        <p:nvSpPr>
          <p:cNvPr id="19" name="TextBox 1"/>
          <p:cNvSpPr txBox="1"/>
          <p:nvPr/>
        </p:nvSpPr>
        <p:spPr>
          <a:xfrm>
            <a:off x="1401535" y="2817658"/>
            <a:ext cx="228592" cy="283311"/>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hr-HR" sz="2000" b="1" dirty="0" smtClean="0"/>
              <a:t>F</a:t>
            </a:r>
            <a:endParaRPr lang="en-US" sz="2000" b="1" dirty="0"/>
          </a:p>
        </p:txBody>
      </p:sp>
      <p:sp>
        <p:nvSpPr>
          <p:cNvPr id="20" name="TextBox 1"/>
          <p:cNvSpPr txBox="1"/>
          <p:nvPr/>
        </p:nvSpPr>
        <p:spPr>
          <a:xfrm>
            <a:off x="1220568" y="2085894"/>
            <a:ext cx="228592" cy="283311"/>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hr-HR" sz="2000" b="1" dirty="0" smtClean="0"/>
              <a:t>G</a:t>
            </a:r>
            <a:endParaRPr lang="en-US" sz="2000" b="1" dirty="0"/>
          </a:p>
        </p:txBody>
      </p:sp>
      <p:sp>
        <p:nvSpPr>
          <p:cNvPr id="21" name="TextBox 1"/>
          <p:cNvSpPr txBox="1"/>
          <p:nvPr/>
        </p:nvSpPr>
        <p:spPr>
          <a:xfrm>
            <a:off x="2688087" y="3423147"/>
            <a:ext cx="228592" cy="283311"/>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hr-HR" sz="2000" b="1" dirty="0" smtClean="0"/>
              <a:t>J</a:t>
            </a:r>
            <a:endParaRPr lang="en-US" sz="2000" b="1" dirty="0"/>
          </a:p>
        </p:txBody>
      </p:sp>
      <p:sp>
        <p:nvSpPr>
          <p:cNvPr id="23" name="Rounded Rectangular Callout 22"/>
          <p:cNvSpPr/>
          <p:nvPr/>
        </p:nvSpPr>
        <p:spPr>
          <a:xfrm>
            <a:off x="1702245" y="1083570"/>
            <a:ext cx="2200275" cy="790575"/>
          </a:xfrm>
          <a:prstGeom prst="wedgeRoundRectCallout">
            <a:avLst>
              <a:gd name="adj1" fmla="val -22509"/>
              <a:gd name="adj2" fmla="val 48042"/>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sz="2400" dirty="0" err="1" smtClean="0">
                <a:solidFill>
                  <a:schemeClr val="tx1"/>
                </a:solidFill>
                <a:latin typeface="+mj-lt"/>
              </a:rPr>
              <a:t>Final</a:t>
            </a:r>
            <a:r>
              <a:rPr lang="hr-HR" sz="2400" dirty="0" smtClean="0">
                <a:solidFill>
                  <a:schemeClr val="tx1"/>
                </a:solidFill>
                <a:latin typeface="+mj-lt"/>
              </a:rPr>
              <a:t> </a:t>
            </a:r>
            <a:r>
              <a:rPr lang="hr-HR" sz="2400" dirty="0" err="1" smtClean="0">
                <a:solidFill>
                  <a:schemeClr val="tx1"/>
                </a:solidFill>
                <a:latin typeface="+mj-lt"/>
              </a:rPr>
              <a:t>clusters</a:t>
            </a:r>
            <a:endParaRPr lang="en-US" sz="2400" dirty="0">
              <a:solidFill>
                <a:schemeClr val="tx1"/>
              </a:solidFill>
              <a:latin typeface="+mj-lt"/>
            </a:endParaRPr>
          </a:p>
        </p:txBody>
      </p:sp>
      <p:sp>
        <p:nvSpPr>
          <p:cNvPr id="24" name="Rounded Rectangular Callout 23"/>
          <p:cNvSpPr/>
          <p:nvPr/>
        </p:nvSpPr>
        <p:spPr>
          <a:xfrm>
            <a:off x="2059425" y="5809778"/>
            <a:ext cx="2200275" cy="790575"/>
          </a:xfrm>
          <a:prstGeom prst="wedgeRoundRectCallout">
            <a:avLst>
              <a:gd name="adj1" fmla="val -22509"/>
              <a:gd name="adj2" fmla="val 48042"/>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sz="2400" dirty="0" err="1" smtClean="0">
                <a:solidFill>
                  <a:schemeClr val="tx1"/>
                </a:solidFill>
                <a:latin typeface="+mj-lt"/>
              </a:rPr>
              <a:t>Final</a:t>
            </a:r>
            <a:r>
              <a:rPr lang="hr-HR" sz="2400" dirty="0" smtClean="0">
                <a:solidFill>
                  <a:schemeClr val="tx1"/>
                </a:solidFill>
                <a:latin typeface="+mj-lt"/>
              </a:rPr>
              <a:t> </a:t>
            </a:r>
            <a:r>
              <a:rPr lang="hr-HR" sz="2400" dirty="0" err="1" smtClean="0">
                <a:solidFill>
                  <a:schemeClr val="tx1"/>
                </a:solidFill>
                <a:latin typeface="+mj-lt"/>
              </a:rPr>
              <a:t>centroids</a:t>
            </a:r>
            <a:endParaRPr lang="en-US" sz="2400" dirty="0">
              <a:solidFill>
                <a:schemeClr val="tx1"/>
              </a:solidFill>
              <a:latin typeface="+mj-lt"/>
            </a:endParaRPr>
          </a:p>
        </p:txBody>
      </p:sp>
      <p:cxnSp>
        <p:nvCxnSpPr>
          <p:cNvPr id="4" name="Straight Connector 3"/>
          <p:cNvCxnSpPr/>
          <p:nvPr/>
        </p:nvCxnSpPr>
        <p:spPr>
          <a:xfrm flipH="1" flipV="1">
            <a:off x="1809750" y="4181475"/>
            <a:ext cx="878337" cy="1649498"/>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p:cNvCxnSpPr>
            <a:stCxn id="24" idx="0"/>
          </p:cNvCxnSpPr>
          <p:nvPr/>
        </p:nvCxnSpPr>
        <p:spPr>
          <a:xfrm flipH="1" flipV="1">
            <a:off x="3080657" y="4419600"/>
            <a:ext cx="78906" cy="1390178"/>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flipH="1" flipV="1">
            <a:off x="3909330" y="1533347"/>
            <a:ext cx="672195" cy="1667053"/>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a:endCxn id="23" idx="1"/>
          </p:cNvCxnSpPr>
          <p:nvPr/>
        </p:nvCxnSpPr>
        <p:spPr>
          <a:xfrm flipV="1">
            <a:off x="1422646" y="1478858"/>
            <a:ext cx="279599" cy="665235"/>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30" name="Table 29"/>
          <p:cNvGraphicFramePr>
            <a:graphicFrameLocks noGrp="1"/>
          </p:cNvGraphicFramePr>
          <p:nvPr>
            <p:extLst>
              <p:ext uri="{D42A27DB-BD31-4B8C-83A1-F6EECF244321}">
                <p14:modId xmlns:p14="http://schemas.microsoft.com/office/powerpoint/2010/main" val="1477873800"/>
              </p:ext>
            </p:extLst>
          </p:nvPr>
        </p:nvGraphicFramePr>
        <p:xfrm>
          <a:off x="7606386" y="5554333"/>
          <a:ext cx="2669727" cy="760095"/>
        </p:xfrm>
        <a:graphic>
          <a:graphicData uri="http://schemas.openxmlformats.org/drawingml/2006/table">
            <a:tbl>
              <a:tblPr>
                <a:tableStyleId>{5C22544A-7EE6-4342-B048-85BDC9FD1C3A}</a:tableStyleId>
              </a:tblPr>
              <a:tblGrid>
                <a:gridCol w="889909">
                  <a:extLst>
                    <a:ext uri="{9D8B030D-6E8A-4147-A177-3AD203B41FA5}">
                      <a16:colId xmlns:a16="http://schemas.microsoft.com/office/drawing/2014/main" val="1807841519"/>
                    </a:ext>
                  </a:extLst>
                </a:gridCol>
                <a:gridCol w="1043342">
                  <a:extLst>
                    <a:ext uri="{9D8B030D-6E8A-4147-A177-3AD203B41FA5}">
                      <a16:colId xmlns:a16="http://schemas.microsoft.com/office/drawing/2014/main" val="1530956485"/>
                    </a:ext>
                  </a:extLst>
                </a:gridCol>
                <a:gridCol w="736476">
                  <a:extLst>
                    <a:ext uri="{9D8B030D-6E8A-4147-A177-3AD203B41FA5}">
                      <a16:colId xmlns:a16="http://schemas.microsoft.com/office/drawing/2014/main" val="2072224412"/>
                    </a:ext>
                  </a:extLst>
                </a:gridCol>
              </a:tblGrid>
              <a:tr h="190500">
                <a:tc>
                  <a:txBody>
                    <a:bodyPr/>
                    <a:lstStyle/>
                    <a:p>
                      <a:pPr algn="ctr" fontAlgn="b"/>
                      <a:r>
                        <a:rPr lang="hr-HR" sz="1600" u="none" strike="noStrike" dirty="0" err="1">
                          <a:effectLst/>
                        </a:rPr>
                        <a:t>Cluster</a:t>
                      </a:r>
                      <a:endParaRPr lang="hr-HR" sz="16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hr-HR" sz="1600" u="none" strike="noStrike" dirty="0">
                          <a:effectLst/>
                        </a:rPr>
                        <a:t>X </a:t>
                      </a:r>
                      <a:r>
                        <a:rPr lang="hr-HR" sz="1600" u="none" strike="noStrike" dirty="0" err="1">
                          <a:effectLst/>
                        </a:rPr>
                        <a:t>Mean</a:t>
                      </a:r>
                      <a:endParaRPr lang="hr-HR" sz="16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hr-HR" sz="1600" u="none" strike="noStrike">
                          <a:effectLst/>
                        </a:rPr>
                        <a:t>Y Mean</a:t>
                      </a:r>
                      <a:endParaRPr lang="hr-HR" sz="16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46176025"/>
                  </a:ext>
                </a:extLst>
              </a:tr>
              <a:tr h="190500">
                <a:tc>
                  <a:txBody>
                    <a:bodyPr/>
                    <a:lstStyle/>
                    <a:p>
                      <a:pPr algn="ctr" fontAlgn="b"/>
                      <a:r>
                        <a:rPr lang="hr-HR" sz="1600" u="none" strike="noStrike" dirty="0" smtClean="0">
                          <a:solidFill>
                            <a:schemeClr val="accent1"/>
                          </a:solidFill>
                          <a:effectLst/>
                        </a:rPr>
                        <a:t>1</a:t>
                      </a:r>
                      <a:endParaRPr lang="hr-HR" sz="1600" b="0" i="0" u="none" strike="noStrike" dirty="0">
                        <a:solidFill>
                          <a:schemeClr val="accent1"/>
                        </a:solidFill>
                        <a:effectLst/>
                        <a:latin typeface="Calibri" panose="020F0502020204030204" pitchFamily="34" charset="0"/>
                      </a:endParaRPr>
                    </a:p>
                  </a:txBody>
                  <a:tcPr marL="9525" marR="9525" marT="9525" marB="0" anchor="b"/>
                </a:tc>
                <a:tc>
                  <a:txBody>
                    <a:bodyPr/>
                    <a:lstStyle/>
                    <a:p>
                      <a:pPr algn="ctr" fontAlgn="b"/>
                      <a:r>
                        <a:rPr lang="hr-HR" sz="1600" u="none" strike="noStrike" dirty="0">
                          <a:solidFill>
                            <a:schemeClr val="accent1"/>
                          </a:solidFill>
                          <a:effectLst/>
                        </a:rPr>
                        <a:t>1,51</a:t>
                      </a:r>
                      <a:endParaRPr lang="hr-HR" sz="1600" b="0" i="0" u="none" strike="noStrike" dirty="0">
                        <a:solidFill>
                          <a:schemeClr val="accent1"/>
                        </a:solidFill>
                        <a:effectLst/>
                        <a:latin typeface="Calibri" panose="020F0502020204030204" pitchFamily="34" charset="0"/>
                      </a:endParaRPr>
                    </a:p>
                  </a:txBody>
                  <a:tcPr marL="9525" marR="9525" marT="9525" marB="0" anchor="b"/>
                </a:tc>
                <a:tc>
                  <a:txBody>
                    <a:bodyPr/>
                    <a:lstStyle/>
                    <a:p>
                      <a:pPr algn="ctr" fontAlgn="b"/>
                      <a:r>
                        <a:rPr lang="hr-HR" sz="1600" u="none" strike="noStrike" dirty="0">
                          <a:solidFill>
                            <a:schemeClr val="accent1"/>
                          </a:solidFill>
                          <a:effectLst/>
                        </a:rPr>
                        <a:t>2,83</a:t>
                      </a:r>
                      <a:endParaRPr lang="hr-HR" sz="1600" b="0" i="0" u="none" strike="noStrike" dirty="0">
                        <a:solidFill>
                          <a:schemeClr val="accent1"/>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303711406"/>
                  </a:ext>
                </a:extLst>
              </a:tr>
              <a:tr h="190500">
                <a:tc>
                  <a:txBody>
                    <a:bodyPr/>
                    <a:lstStyle/>
                    <a:p>
                      <a:pPr algn="ctr" fontAlgn="b"/>
                      <a:r>
                        <a:rPr lang="hr-HR" sz="1600" u="none" strike="noStrike" dirty="0" smtClean="0">
                          <a:solidFill>
                            <a:srgbClr val="FF0000"/>
                          </a:solidFill>
                          <a:effectLst/>
                        </a:rPr>
                        <a:t>2</a:t>
                      </a:r>
                      <a:endParaRPr lang="hr-HR" sz="1600" b="0" i="0" u="none" strike="noStrike" dirty="0">
                        <a:solidFill>
                          <a:srgbClr val="FF0000"/>
                        </a:solidFill>
                        <a:effectLst/>
                        <a:latin typeface="Calibri" panose="020F0502020204030204" pitchFamily="34" charset="0"/>
                      </a:endParaRPr>
                    </a:p>
                  </a:txBody>
                  <a:tcPr marL="9525" marR="9525" marT="9525" marB="0" anchor="b"/>
                </a:tc>
                <a:tc>
                  <a:txBody>
                    <a:bodyPr/>
                    <a:lstStyle/>
                    <a:p>
                      <a:pPr algn="ctr" fontAlgn="b"/>
                      <a:r>
                        <a:rPr lang="hr-HR" sz="1600" u="none" strike="noStrike" dirty="0">
                          <a:solidFill>
                            <a:srgbClr val="FF0000"/>
                          </a:solidFill>
                          <a:effectLst/>
                        </a:rPr>
                        <a:t>3,46</a:t>
                      </a:r>
                      <a:endParaRPr lang="hr-HR" sz="1600" b="0" i="0" u="none" strike="noStrike" dirty="0">
                        <a:solidFill>
                          <a:srgbClr val="FF0000"/>
                        </a:solidFill>
                        <a:effectLst/>
                        <a:latin typeface="Calibri" panose="020F0502020204030204" pitchFamily="34" charset="0"/>
                      </a:endParaRPr>
                    </a:p>
                  </a:txBody>
                  <a:tcPr marL="9525" marR="9525" marT="9525" marB="0" anchor="b"/>
                </a:tc>
                <a:tc>
                  <a:txBody>
                    <a:bodyPr/>
                    <a:lstStyle/>
                    <a:p>
                      <a:pPr algn="ctr" fontAlgn="b"/>
                      <a:r>
                        <a:rPr lang="hr-HR" sz="1600" u="none" strike="noStrike" dirty="0">
                          <a:solidFill>
                            <a:srgbClr val="FF0000"/>
                          </a:solidFill>
                          <a:effectLst/>
                        </a:rPr>
                        <a:t>2,23</a:t>
                      </a:r>
                      <a:endParaRPr lang="hr-HR" sz="1600" b="0" i="0" u="none" strike="noStrike" dirty="0">
                        <a:solidFill>
                          <a:srgbClr val="FF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276196715"/>
                  </a:ext>
                </a:extLst>
              </a:tr>
            </a:tbl>
          </a:graphicData>
        </a:graphic>
      </p:graphicFrame>
      <p:graphicFrame>
        <p:nvGraphicFramePr>
          <p:cNvPr id="31" name="Table 30"/>
          <p:cNvGraphicFramePr>
            <a:graphicFrameLocks noGrp="1"/>
          </p:cNvGraphicFramePr>
          <p:nvPr>
            <p:extLst>
              <p:ext uri="{D42A27DB-BD31-4B8C-83A1-F6EECF244321}">
                <p14:modId xmlns:p14="http://schemas.microsoft.com/office/powerpoint/2010/main" val="212029436"/>
              </p:ext>
            </p:extLst>
          </p:nvPr>
        </p:nvGraphicFramePr>
        <p:xfrm>
          <a:off x="6321177" y="1935296"/>
          <a:ext cx="5772851" cy="3406868"/>
        </p:xfrm>
        <a:graphic>
          <a:graphicData uri="http://schemas.openxmlformats.org/drawingml/2006/table">
            <a:tbl>
              <a:tblPr>
                <a:tableStyleId>{5C22544A-7EE6-4342-B048-85BDC9FD1C3A}</a:tableStyleId>
              </a:tblPr>
              <a:tblGrid>
                <a:gridCol w="1015006">
                  <a:extLst>
                    <a:ext uri="{9D8B030D-6E8A-4147-A177-3AD203B41FA5}">
                      <a16:colId xmlns:a16="http://schemas.microsoft.com/office/drawing/2014/main" val="491856867"/>
                    </a:ext>
                  </a:extLst>
                </a:gridCol>
                <a:gridCol w="634379">
                  <a:extLst>
                    <a:ext uri="{9D8B030D-6E8A-4147-A177-3AD203B41FA5}">
                      <a16:colId xmlns:a16="http://schemas.microsoft.com/office/drawing/2014/main" val="3441345556"/>
                    </a:ext>
                  </a:extLst>
                </a:gridCol>
                <a:gridCol w="444066">
                  <a:extLst>
                    <a:ext uri="{9D8B030D-6E8A-4147-A177-3AD203B41FA5}">
                      <a16:colId xmlns:a16="http://schemas.microsoft.com/office/drawing/2014/main" val="3444838650"/>
                    </a:ext>
                  </a:extLst>
                </a:gridCol>
                <a:gridCol w="1226467">
                  <a:extLst>
                    <a:ext uri="{9D8B030D-6E8A-4147-A177-3AD203B41FA5}">
                      <a16:colId xmlns:a16="http://schemas.microsoft.com/office/drawing/2014/main" val="4243758180"/>
                    </a:ext>
                  </a:extLst>
                </a:gridCol>
                <a:gridCol w="1437927">
                  <a:extLst>
                    <a:ext uri="{9D8B030D-6E8A-4147-A177-3AD203B41FA5}">
                      <a16:colId xmlns:a16="http://schemas.microsoft.com/office/drawing/2014/main" val="749919172"/>
                    </a:ext>
                  </a:extLst>
                </a:gridCol>
                <a:gridCol w="1015006">
                  <a:extLst>
                    <a:ext uri="{9D8B030D-6E8A-4147-A177-3AD203B41FA5}">
                      <a16:colId xmlns:a16="http://schemas.microsoft.com/office/drawing/2014/main" val="3059573848"/>
                    </a:ext>
                  </a:extLst>
                </a:gridCol>
              </a:tblGrid>
              <a:tr h="568418">
                <a:tc>
                  <a:txBody>
                    <a:bodyPr/>
                    <a:lstStyle/>
                    <a:p>
                      <a:pPr algn="ctr" fontAlgn="ctr"/>
                      <a:r>
                        <a:rPr lang="hr-HR" sz="1800" u="none" strike="noStrike" dirty="0" err="1">
                          <a:effectLst/>
                        </a:rPr>
                        <a:t>Point</a:t>
                      </a:r>
                      <a:endParaRPr lang="hr-HR" sz="1800" b="0" i="0" u="none" strike="noStrike" dirty="0">
                        <a:solidFill>
                          <a:srgbClr val="000000"/>
                        </a:solidFill>
                        <a:effectLst/>
                        <a:latin typeface="Calibri Light" panose="020F0302020204030204" pitchFamily="34" charset="0"/>
                      </a:endParaRPr>
                    </a:p>
                  </a:txBody>
                  <a:tcPr marL="9525" marR="9525" marT="9525" marB="0" anchor="ctr"/>
                </a:tc>
                <a:tc>
                  <a:txBody>
                    <a:bodyPr/>
                    <a:lstStyle/>
                    <a:p>
                      <a:pPr algn="ctr" fontAlgn="ctr"/>
                      <a:r>
                        <a:rPr lang="hr-HR" sz="1800" u="none" strike="noStrike" dirty="0">
                          <a:effectLst/>
                        </a:rPr>
                        <a:t>X</a:t>
                      </a:r>
                      <a:endParaRPr lang="hr-HR" sz="1800" b="0" i="0" u="none" strike="noStrike" dirty="0">
                        <a:solidFill>
                          <a:srgbClr val="000000"/>
                        </a:solidFill>
                        <a:effectLst/>
                        <a:latin typeface="Calibri Light" panose="020F0302020204030204" pitchFamily="34" charset="0"/>
                      </a:endParaRPr>
                    </a:p>
                  </a:txBody>
                  <a:tcPr marL="9525" marR="9525" marT="9525" marB="0" anchor="ctr"/>
                </a:tc>
                <a:tc>
                  <a:txBody>
                    <a:bodyPr/>
                    <a:lstStyle/>
                    <a:p>
                      <a:pPr algn="ctr" fontAlgn="ctr"/>
                      <a:r>
                        <a:rPr lang="hr-HR" sz="1800" u="none" strike="noStrike">
                          <a:effectLst/>
                        </a:rPr>
                        <a:t>Y</a:t>
                      </a:r>
                      <a:endParaRPr lang="hr-HR" sz="1800" b="0" i="0" u="none" strike="noStrike">
                        <a:solidFill>
                          <a:srgbClr val="000000"/>
                        </a:solidFill>
                        <a:effectLst/>
                        <a:latin typeface="Calibri Light" panose="020F0302020204030204" pitchFamily="34" charset="0"/>
                      </a:endParaRPr>
                    </a:p>
                  </a:txBody>
                  <a:tcPr marL="9525" marR="9525" marT="9525" marB="0" anchor="ctr"/>
                </a:tc>
                <a:tc>
                  <a:txBody>
                    <a:bodyPr/>
                    <a:lstStyle/>
                    <a:p>
                      <a:pPr algn="ctr" fontAlgn="ctr"/>
                      <a:r>
                        <a:rPr lang="hr-HR" sz="1800" u="none" strike="noStrike">
                          <a:effectLst/>
                        </a:rPr>
                        <a:t>Distance to Centroid 1</a:t>
                      </a:r>
                      <a:endParaRPr lang="hr-HR" sz="1800" b="0" i="0" u="none" strike="noStrike">
                        <a:solidFill>
                          <a:srgbClr val="000000"/>
                        </a:solidFill>
                        <a:effectLst/>
                        <a:latin typeface="Calibri Light" panose="020F0302020204030204" pitchFamily="34" charset="0"/>
                      </a:endParaRPr>
                    </a:p>
                  </a:txBody>
                  <a:tcPr marL="9525" marR="9525" marT="9525" marB="0" anchor="ctr"/>
                </a:tc>
                <a:tc>
                  <a:txBody>
                    <a:bodyPr/>
                    <a:lstStyle/>
                    <a:p>
                      <a:pPr algn="ctr" fontAlgn="ctr"/>
                      <a:r>
                        <a:rPr lang="hr-HR" sz="1800" u="none" strike="noStrike">
                          <a:effectLst/>
                        </a:rPr>
                        <a:t>Distance to Centroid 2</a:t>
                      </a:r>
                      <a:endParaRPr lang="hr-HR" sz="1800" b="0" i="0" u="none" strike="noStrike">
                        <a:solidFill>
                          <a:srgbClr val="000000"/>
                        </a:solidFill>
                        <a:effectLst/>
                        <a:latin typeface="Calibri Light" panose="020F0302020204030204" pitchFamily="34" charset="0"/>
                      </a:endParaRPr>
                    </a:p>
                  </a:txBody>
                  <a:tcPr marL="9525" marR="9525" marT="9525" marB="0" anchor="ctr"/>
                </a:tc>
                <a:tc>
                  <a:txBody>
                    <a:bodyPr/>
                    <a:lstStyle/>
                    <a:p>
                      <a:pPr algn="ctr" fontAlgn="ctr"/>
                      <a:r>
                        <a:rPr lang="hr-HR" sz="1800" u="none" strike="noStrike">
                          <a:effectLst/>
                        </a:rPr>
                        <a:t>Assigned Cluster</a:t>
                      </a:r>
                      <a:endParaRPr lang="hr-HR" sz="1800" b="0" i="0" u="none" strike="noStrike">
                        <a:solidFill>
                          <a:srgbClr val="000000"/>
                        </a:solidFill>
                        <a:effectLst/>
                        <a:latin typeface="Calibri Light" panose="020F0302020204030204" pitchFamily="34" charset="0"/>
                      </a:endParaRPr>
                    </a:p>
                  </a:txBody>
                  <a:tcPr marL="9525" marR="9525" marT="9525" marB="0" anchor="ctr"/>
                </a:tc>
                <a:extLst>
                  <a:ext uri="{0D108BD9-81ED-4DB2-BD59-A6C34878D82A}">
                    <a16:rowId xmlns:a16="http://schemas.microsoft.com/office/drawing/2014/main" val="1527218892"/>
                  </a:ext>
                </a:extLst>
              </a:tr>
              <a:tr h="190500">
                <a:tc>
                  <a:txBody>
                    <a:bodyPr/>
                    <a:lstStyle/>
                    <a:p>
                      <a:pPr algn="ctr" fontAlgn="ctr"/>
                      <a:r>
                        <a:rPr lang="hr-HR" sz="1800" u="none" strike="noStrike" dirty="0">
                          <a:solidFill>
                            <a:schemeClr val="accent1"/>
                          </a:solidFill>
                          <a:effectLst/>
                        </a:rPr>
                        <a:t>A</a:t>
                      </a:r>
                      <a:endParaRPr lang="hr-HR" sz="1800" b="0" i="0" u="none" strike="noStrike" dirty="0">
                        <a:solidFill>
                          <a:schemeClr val="accent1"/>
                        </a:solidFill>
                        <a:effectLst/>
                        <a:latin typeface="Calibri" panose="020F0502020204030204" pitchFamily="34" charset="0"/>
                      </a:endParaRPr>
                    </a:p>
                  </a:txBody>
                  <a:tcPr marL="9525" marR="9525" marT="9525" marB="0" anchor="ctr"/>
                </a:tc>
                <a:tc>
                  <a:txBody>
                    <a:bodyPr/>
                    <a:lstStyle/>
                    <a:p>
                      <a:pPr algn="ctr" fontAlgn="b"/>
                      <a:r>
                        <a:rPr lang="hr-HR" sz="1800" u="none" strike="noStrike" dirty="0">
                          <a:solidFill>
                            <a:schemeClr val="accent1"/>
                          </a:solidFill>
                          <a:effectLst/>
                        </a:rPr>
                        <a:t>2</a:t>
                      </a:r>
                      <a:endParaRPr lang="hr-HR" sz="1800" b="0" i="0" u="none" strike="noStrike" dirty="0">
                        <a:solidFill>
                          <a:schemeClr val="accent1"/>
                        </a:solidFill>
                        <a:effectLst/>
                        <a:latin typeface="Calibri" panose="020F0502020204030204" pitchFamily="34" charset="0"/>
                      </a:endParaRPr>
                    </a:p>
                  </a:txBody>
                  <a:tcPr marL="9525" marR="9525" marT="9525" marB="0" anchor="b"/>
                </a:tc>
                <a:tc>
                  <a:txBody>
                    <a:bodyPr/>
                    <a:lstStyle/>
                    <a:p>
                      <a:pPr algn="ctr" fontAlgn="b"/>
                      <a:r>
                        <a:rPr lang="hr-HR" sz="1800" u="none" strike="noStrike" dirty="0">
                          <a:solidFill>
                            <a:schemeClr val="accent1"/>
                          </a:solidFill>
                          <a:effectLst/>
                        </a:rPr>
                        <a:t>1</a:t>
                      </a:r>
                      <a:endParaRPr lang="hr-HR" sz="1800" b="0" i="0" u="none" strike="noStrike" dirty="0">
                        <a:solidFill>
                          <a:schemeClr val="accent1"/>
                        </a:solidFill>
                        <a:effectLst/>
                        <a:latin typeface="Calibri" panose="020F0502020204030204" pitchFamily="34" charset="0"/>
                      </a:endParaRPr>
                    </a:p>
                  </a:txBody>
                  <a:tcPr marL="9525" marR="9525" marT="9525" marB="0" anchor="b"/>
                </a:tc>
                <a:tc>
                  <a:txBody>
                    <a:bodyPr/>
                    <a:lstStyle/>
                    <a:p>
                      <a:pPr algn="ctr" fontAlgn="b"/>
                      <a:r>
                        <a:rPr lang="hr-HR" sz="1800" u="none" strike="noStrike" dirty="0">
                          <a:solidFill>
                            <a:schemeClr val="accent1"/>
                          </a:solidFill>
                          <a:effectLst/>
                        </a:rPr>
                        <a:t>1,90</a:t>
                      </a:r>
                      <a:endParaRPr lang="hr-HR" sz="1800" b="0" i="0" u="none" strike="noStrike" dirty="0">
                        <a:solidFill>
                          <a:schemeClr val="accent1"/>
                        </a:solidFill>
                        <a:effectLst/>
                        <a:latin typeface="Calibri" panose="020F0502020204030204" pitchFamily="34" charset="0"/>
                      </a:endParaRPr>
                    </a:p>
                  </a:txBody>
                  <a:tcPr marL="9525" marR="9525" marT="9525" marB="0" anchor="b"/>
                </a:tc>
                <a:tc>
                  <a:txBody>
                    <a:bodyPr/>
                    <a:lstStyle/>
                    <a:p>
                      <a:pPr algn="ctr" fontAlgn="b"/>
                      <a:r>
                        <a:rPr lang="hr-HR" sz="1800" u="none" strike="noStrike" dirty="0">
                          <a:solidFill>
                            <a:schemeClr val="accent1"/>
                          </a:solidFill>
                          <a:effectLst/>
                        </a:rPr>
                        <a:t>1,91</a:t>
                      </a:r>
                      <a:endParaRPr lang="hr-HR" sz="1800" b="0" i="0" u="none" strike="noStrike" dirty="0">
                        <a:solidFill>
                          <a:schemeClr val="accent1"/>
                        </a:solidFill>
                        <a:effectLst/>
                        <a:latin typeface="Calibri" panose="020F0502020204030204" pitchFamily="34" charset="0"/>
                      </a:endParaRPr>
                    </a:p>
                  </a:txBody>
                  <a:tcPr marL="9525" marR="9525" marT="9525" marB="0" anchor="b"/>
                </a:tc>
                <a:tc>
                  <a:txBody>
                    <a:bodyPr/>
                    <a:lstStyle/>
                    <a:p>
                      <a:pPr algn="ctr" fontAlgn="b"/>
                      <a:r>
                        <a:rPr lang="hr-HR" sz="1800" b="0" i="0" u="none" strike="noStrike" dirty="0" smtClean="0">
                          <a:solidFill>
                            <a:schemeClr val="accent1"/>
                          </a:solidFill>
                          <a:effectLst/>
                          <a:latin typeface="+mn-lt"/>
                        </a:rPr>
                        <a:t>1</a:t>
                      </a:r>
                      <a:endParaRPr lang="hr-HR" sz="1800" b="0" i="0" u="none" strike="noStrike" dirty="0">
                        <a:solidFill>
                          <a:schemeClr val="accent1"/>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43834736"/>
                  </a:ext>
                </a:extLst>
              </a:tr>
              <a:tr h="190500">
                <a:tc>
                  <a:txBody>
                    <a:bodyPr/>
                    <a:lstStyle/>
                    <a:p>
                      <a:pPr algn="ctr" fontAlgn="ctr"/>
                      <a:r>
                        <a:rPr lang="hr-HR" sz="1800" u="none" strike="noStrike">
                          <a:solidFill>
                            <a:srgbClr val="FF0000"/>
                          </a:solidFill>
                          <a:effectLst/>
                        </a:rPr>
                        <a:t>B</a:t>
                      </a:r>
                      <a:endParaRPr lang="hr-HR" sz="1800" b="0" i="0" u="none" strike="noStrike">
                        <a:solidFill>
                          <a:srgbClr val="FF0000"/>
                        </a:solidFill>
                        <a:effectLst/>
                        <a:latin typeface="Calibri" panose="020F0502020204030204" pitchFamily="34" charset="0"/>
                      </a:endParaRPr>
                    </a:p>
                  </a:txBody>
                  <a:tcPr marL="9525" marR="9525" marT="9525" marB="0" anchor="ctr"/>
                </a:tc>
                <a:tc>
                  <a:txBody>
                    <a:bodyPr/>
                    <a:lstStyle/>
                    <a:p>
                      <a:pPr algn="ctr" fontAlgn="b"/>
                      <a:r>
                        <a:rPr lang="hr-HR" sz="1800" u="none" strike="noStrike">
                          <a:solidFill>
                            <a:srgbClr val="FF0000"/>
                          </a:solidFill>
                          <a:effectLst/>
                        </a:rPr>
                        <a:t>4</a:t>
                      </a:r>
                      <a:endParaRPr lang="hr-HR" sz="18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r>
                        <a:rPr lang="hr-HR" sz="1800" u="none" strike="noStrike" dirty="0">
                          <a:solidFill>
                            <a:srgbClr val="FF0000"/>
                          </a:solidFill>
                          <a:effectLst/>
                        </a:rPr>
                        <a:t>1</a:t>
                      </a:r>
                      <a:endParaRPr lang="hr-HR" sz="1800" b="0" i="0" u="none" strike="noStrike" dirty="0">
                        <a:solidFill>
                          <a:srgbClr val="FF0000"/>
                        </a:solidFill>
                        <a:effectLst/>
                        <a:latin typeface="Calibri" panose="020F0502020204030204" pitchFamily="34" charset="0"/>
                      </a:endParaRPr>
                    </a:p>
                  </a:txBody>
                  <a:tcPr marL="9525" marR="9525" marT="9525" marB="0" anchor="b"/>
                </a:tc>
                <a:tc>
                  <a:txBody>
                    <a:bodyPr/>
                    <a:lstStyle/>
                    <a:p>
                      <a:pPr algn="ctr" fontAlgn="b"/>
                      <a:r>
                        <a:rPr lang="hr-HR" sz="1800" u="none" strike="noStrike" dirty="0">
                          <a:solidFill>
                            <a:srgbClr val="FF0000"/>
                          </a:solidFill>
                          <a:effectLst/>
                        </a:rPr>
                        <a:t>3,09</a:t>
                      </a:r>
                      <a:endParaRPr lang="hr-HR" sz="1800" b="0" i="0" u="none" strike="noStrike" dirty="0">
                        <a:solidFill>
                          <a:srgbClr val="FF0000"/>
                        </a:solidFill>
                        <a:effectLst/>
                        <a:latin typeface="Calibri" panose="020F0502020204030204" pitchFamily="34" charset="0"/>
                      </a:endParaRPr>
                    </a:p>
                  </a:txBody>
                  <a:tcPr marL="9525" marR="9525" marT="9525" marB="0" anchor="b"/>
                </a:tc>
                <a:tc>
                  <a:txBody>
                    <a:bodyPr/>
                    <a:lstStyle/>
                    <a:p>
                      <a:pPr algn="ctr" fontAlgn="b"/>
                      <a:r>
                        <a:rPr lang="hr-HR" sz="1800" u="none" strike="noStrike" dirty="0">
                          <a:solidFill>
                            <a:srgbClr val="FF0000"/>
                          </a:solidFill>
                          <a:effectLst/>
                        </a:rPr>
                        <a:t>1,34</a:t>
                      </a:r>
                      <a:endParaRPr lang="hr-HR" sz="1800" b="0" i="0" u="none" strike="noStrike" dirty="0">
                        <a:solidFill>
                          <a:srgbClr val="FF0000"/>
                        </a:solidFill>
                        <a:effectLst/>
                        <a:latin typeface="Calibri" panose="020F0502020204030204" pitchFamily="34" charset="0"/>
                      </a:endParaRPr>
                    </a:p>
                  </a:txBody>
                  <a:tcPr marL="9525" marR="9525" marT="9525" marB="0" anchor="b"/>
                </a:tc>
                <a:tc>
                  <a:txBody>
                    <a:bodyPr/>
                    <a:lstStyle/>
                    <a:p>
                      <a:pPr algn="ctr" fontAlgn="b"/>
                      <a:r>
                        <a:rPr lang="hr-HR" sz="1800" u="none" strike="noStrike" dirty="0">
                          <a:solidFill>
                            <a:srgbClr val="FF0000"/>
                          </a:solidFill>
                          <a:effectLst/>
                        </a:rPr>
                        <a:t>2</a:t>
                      </a:r>
                      <a:endParaRPr lang="hr-HR" sz="1800" b="0" i="0" u="none" strike="noStrike" dirty="0">
                        <a:solidFill>
                          <a:srgbClr val="FF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085492324"/>
                  </a:ext>
                </a:extLst>
              </a:tr>
              <a:tr h="190500">
                <a:tc>
                  <a:txBody>
                    <a:bodyPr/>
                    <a:lstStyle/>
                    <a:p>
                      <a:pPr algn="ctr" fontAlgn="ctr"/>
                      <a:r>
                        <a:rPr lang="hr-HR" sz="1800" u="none" strike="noStrike" dirty="0">
                          <a:solidFill>
                            <a:schemeClr val="accent1"/>
                          </a:solidFill>
                          <a:effectLst/>
                        </a:rPr>
                        <a:t>C</a:t>
                      </a:r>
                      <a:endParaRPr lang="hr-HR" sz="1800" b="0" i="0" u="none" strike="noStrike" dirty="0">
                        <a:solidFill>
                          <a:schemeClr val="accent1"/>
                        </a:solidFill>
                        <a:effectLst/>
                        <a:latin typeface="Calibri" panose="020F0502020204030204" pitchFamily="34" charset="0"/>
                      </a:endParaRPr>
                    </a:p>
                  </a:txBody>
                  <a:tcPr marL="9525" marR="9525" marT="9525" marB="0" anchor="ctr"/>
                </a:tc>
                <a:tc>
                  <a:txBody>
                    <a:bodyPr/>
                    <a:lstStyle/>
                    <a:p>
                      <a:pPr algn="ctr" fontAlgn="b"/>
                      <a:r>
                        <a:rPr lang="hr-HR" sz="1800" u="none" strike="noStrike" dirty="0">
                          <a:solidFill>
                            <a:schemeClr val="accent1"/>
                          </a:solidFill>
                          <a:effectLst/>
                        </a:rPr>
                        <a:t>0</a:t>
                      </a:r>
                      <a:endParaRPr lang="hr-HR" sz="1800" b="0" i="0" u="none" strike="noStrike" dirty="0">
                        <a:solidFill>
                          <a:schemeClr val="accent1"/>
                        </a:solidFill>
                        <a:effectLst/>
                        <a:latin typeface="Calibri" panose="020F0502020204030204" pitchFamily="34" charset="0"/>
                      </a:endParaRPr>
                    </a:p>
                  </a:txBody>
                  <a:tcPr marL="9525" marR="9525" marT="9525" marB="0" anchor="b"/>
                </a:tc>
                <a:tc>
                  <a:txBody>
                    <a:bodyPr/>
                    <a:lstStyle/>
                    <a:p>
                      <a:pPr algn="ctr" fontAlgn="b"/>
                      <a:r>
                        <a:rPr lang="hr-HR" sz="1800" u="none" strike="noStrike" dirty="0">
                          <a:solidFill>
                            <a:schemeClr val="accent1"/>
                          </a:solidFill>
                          <a:effectLst/>
                        </a:rPr>
                        <a:t>3</a:t>
                      </a:r>
                      <a:endParaRPr lang="hr-HR" sz="1800" b="0" i="0" u="none" strike="noStrike" dirty="0">
                        <a:solidFill>
                          <a:schemeClr val="accent1"/>
                        </a:solidFill>
                        <a:effectLst/>
                        <a:latin typeface="Calibri" panose="020F0502020204030204" pitchFamily="34" charset="0"/>
                      </a:endParaRPr>
                    </a:p>
                  </a:txBody>
                  <a:tcPr marL="9525" marR="9525" marT="9525" marB="0" anchor="b"/>
                </a:tc>
                <a:tc>
                  <a:txBody>
                    <a:bodyPr/>
                    <a:lstStyle/>
                    <a:p>
                      <a:pPr algn="ctr" fontAlgn="b"/>
                      <a:r>
                        <a:rPr lang="hr-HR" sz="1800" u="none" strike="noStrike" dirty="0">
                          <a:solidFill>
                            <a:schemeClr val="accent1"/>
                          </a:solidFill>
                          <a:effectLst/>
                        </a:rPr>
                        <a:t>1,52</a:t>
                      </a:r>
                      <a:endParaRPr lang="hr-HR" sz="1800" b="0" i="0" u="none" strike="noStrike" dirty="0">
                        <a:solidFill>
                          <a:schemeClr val="accent1"/>
                        </a:solidFill>
                        <a:effectLst/>
                        <a:latin typeface="Calibri" panose="020F0502020204030204" pitchFamily="34" charset="0"/>
                      </a:endParaRPr>
                    </a:p>
                  </a:txBody>
                  <a:tcPr marL="9525" marR="9525" marT="9525" marB="0" anchor="b"/>
                </a:tc>
                <a:tc>
                  <a:txBody>
                    <a:bodyPr/>
                    <a:lstStyle/>
                    <a:p>
                      <a:pPr algn="ctr" fontAlgn="b"/>
                      <a:r>
                        <a:rPr lang="hr-HR" sz="1800" u="none" strike="noStrike" dirty="0">
                          <a:solidFill>
                            <a:schemeClr val="accent1"/>
                          </a:solidFill>
                          <a:effectLst/>
                        </a:rPr>
                        <a:t>3,54</a:t>
                      </a:r>
                      <a:endParaRPr lang="hr-HR" sz="1800" b="0" i="0" u="none" strike="noStrike" dirty="0">
                        <a:solidFill>
                          <a:schemeClr val="accent1"/>
                        </a:solidFill>
                        <a:effectLst/>
                        <a:latin typeface="Calibri" panose="020F0502020204030204" pitchFamily="34" charset="0"/>
                      </a:endParaRPr>
                    </a:p>
                  </a:txBody>
                  <a:tcPr marL="9525" marR="9525" marT="9525" marB="0" anchor="b"/>
                </a:tc>
                <a:tc>
                  <a:txBody>
                    <a:bodyPr/>
                    <a:lstStyle/>
                    <a:p>
                      <a:pPr algn="ctr" fontAlgn="b"/>
                      <a:r>
                        <a:rPr lang="hr-HR" sz="1800" u="none" strike="noStrike" dirty="0">
                          <a:solidFill>
                            <a:schemeClr val="accent1"/>
                          </a:solidFill>
                          <a:effectLst/>
                        </a:rPr>
                        <a:t>1</a:t>
                      </a:r>
                      <a:endParaRPr lang="hr-HR" sz="1800" b="0" i="0" u="none" strike="noStrike" dirty="0">
                        <a:solidFill>
                          <a:schemeClr val="accent1"/>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479626709"/>
                  </a:ext>
                </a:extLst>
              </a:tr>
              <a:tr h="190500">
                <a:tc>
                  <a:txBody>
                    <a:bodyPr/>
                    <a:lstStyle/>
                    <a:p>
                      <a:pPr algn="ctr" fontAlgn="ctr"/>
                      <a:r>
                        <a:rPr lang="hr-HR" sz="1800" u="none" strike="noStrike" dirty="0">
                          <a:solidFill>
                            <a:srgbClr val="FF0000"/>
                          </a:solidFill>
                          <a:effectLst/>
                        </a:rPr>
                        <a:t>D</a:t>
                      </a:r>
                      <a:endParaRPr lang="hr-HR" sz="1800" b="0" i="0" u="none" strike="noStrike" dirty="0">
                        <a:solidFill>
                          <a:srgbClr val="FF0000"/>
                        </a:solidFill>
                        <a:effectLst/>
                        <a:latin typeface="Calibri" panose="020F0502020204030204" pitchFamily="34" charset="0"/>
                      </a:endParaRPr>
                    </a:p>
                  </a:txBody>
                  <a:tcPr marL="9525" marR="9525" marT="9525" marB="0" anchor="ctr"/>
                </a:tc>
                <a:tc>
                  <a:txBody>
                    <a:bodyPr/>
                    <a:lstStyle/>
                    <a:p>
                      <a:pPr algn="ctr" fontAlgn="b"/>
                      <a:r>
                        <a:rPr lang="hr-HR" sz="1800" u="none" strike="noStrike" dirty="0">
                          <a:solidFill>
                            <a:srgbClr val="FF0000"/>
                          </a:solidFill>
                          <a:effectLst/>
                        </a:rPr>
                        <a:t>5</a:t>
                      </a:r>
                      <a:endParaRPr lang="hr-HR" sz="1800" b="0" i="0" u="none" strike="noStrike" dirty="0">
                        <a:solidFill>
                          <a:srgbClr val="FF0000"/>
                        </a:solidFill>
                        <a:effectLst/>
                        <a:latin typeface="Calibri" panose="020F0502020204030204" pitchFamily="34" charset="0"/>
                      </a:endParaRPr>
                    </a:p>
                  </a:txBody>
                  <a:tcPr marL="9525" marR="9525" marT="9525" marB="0" anchor="b"/>
                </a:tc>
                <a:tc>
                  <a:txBody>
                    <a:bodyPr/>
                    <a:lstStyle/>
                    <a:p>
                      <a:pPr algn="ctr" fontAlgn="b"/>
                      <a:r>
                        <a:rPr lang="hr-HR" sz="1800" u="none" strike="noStrike">
                          <a:solidFill>
                            <a:srgbClr val="FF0000"/>
                          </a:solidFill>
                          <a:effectLst/>
                        </a:rPr>
                        <a:t>3</a:t>
                      </a:r>
                      <a:endParaRPr lang="hr-HR" sz="18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r>
                        <a:rPr lang="hr-HR" sz="1800" u="none" strike="noStrike" dirty="0">
                          <a:solidFill>
                            <a:srgbClr val="FF0000"/>
                          </a:solidFill>
                          <a:effectLst/>
                        </a:rPr>
                        <a:t>3,49</a:t>
                      </a:r>
                      <a:endParaRPr lang="hr-HR" sz="1800" b="0" i="0" u="none" strike="noStrike" dirty="0">
                        <a:solidFill>
                          <a:srgbClr val="FF0000"/>
                        </a:solidFill>
                        <a:effectLst/>
                        <a:latin typeface="Calibri" panose="020F0502020204030204" pitchFamily="34" charset="0"/>
                      </a:endParaRPr>
                    </a:p>
                  </a:txBody>
                  <a:tcPr marL="9525" marR="9525" marT="9525" marB="0" anchor="b"/>
                </a:tc>
                <a:tc>
                  <a:txBody>
                    <a:bodyPr/>
                    <a:lstStyle/>
                    <a:p>
                      <a:pPr algn="ctr" fontAlgn="b"/>
                      <a:r>
                        <a:rPr lang="hr-HR" sz="1800" u="none" strike="noStrike" dirty="0">
                          <a:solidFill>
                            <a:srgbClr val="FF0000"/>
                          </a:solidFill>
                          <a:effectLst/>
                        </a:rPr>
                        <a:t>1,73</a:t>
                      </a:r>
                      <a:endParaRPr lang="hr-HR" sz="1800" b="0" i="0" u="none" strike="noStrike" dirty="0">
                        <a:solidFill>
                          <a:srgbClr val="FF0000"/>
                        </a:solidFill>
                        <a:effectLst/>
                        <a:latin typeface="Calibri" panose="020F0502020204030204" pitchFamily="34" charset="0"/>
                      </a:endParaRPr>
                    </a:p>
                  </a:txBody>
                  <a:tcPr marL="9525" marR="9525" marT="9525" marB="0" anchor="b"/>
                </a:tc>
                <a:tc>
                  <a:txBody>
                    <a:bodyPr/>
                    <a:lstStyle/>
                    <a:p>
                      <a:pPr algn="ctr" fontAlgn="b"/>
                      <a:r>
                        <a:rPr lang="hr-HR" sz="1800" u="none" strike="noStrike" dirty="0">
                          <a:solidFill>
                            <a:srgbClr val="FF0000"/>
                          </a:solidFill>
                          <a:effectLst/>
                        </a:rPr>
                        <a:t>2</a:t>
                      </a:r>
                      <a:endParaRPr lang="hr-HR" sz="1800" b="0" i="0" u="none" strike="noStrike" dirty="0">
                        <a:solidFill>
                          <a:srgbClr val="FF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370494822"/>
                  </a:ext>
                </a:extLst>
              </a:tr>
              <a:tr h="190500">
                <a:tc>
                  <a:txBody>
                    <a:bodyPr/>
                    <a:lstStyle/>
                    <a:p>
                      <a:pPr algn="ctr" fontAlgn="ctr"/>
                      <a:r>
                        <a:rPr lang="hr-HR" sz="1800" u="none" strike="noStrike" dirty="0">
                          <a:solidFill>
                            <a:schemeClr val="accent1"/>
                          </a:solidFill>
                          <a:effectLst/>
                        </a:rPr>
                        <a:t>E</a:t>
                      </a:r>
                      <a:endParaRPr lang="hr-HR" sz="1800" b="0" i="0" u="none" strike="noStrike" dirty="0">
                        <a:solidFill>
                          <a:schemeClr val="accent1"/>
                        </a:solidFill>
                        <a:effectLst/>
                        <a:latin typeface="Calibri" panose="020F0502020204030204" pitchFamily="34" charset="0"/>
                      </a:endParaRPr>
                    </a:p>
                  </a:txBody>
                  <a:tcPr marL="9525" marR="9525" marT="9525" marB="0" anchor="ctr"/>
                </a:tc>
                <a:tc>
                  <a:txBody>
                    <a:bodyPr/>
                    <a:lstStyle/>
                    <a:p>
                      <a:pPr algn="ctr" fontAlgn="b"/>
                      <a:r>
                        <a:rPr lang="hr-HR" sz="1800" u="none" strike="noStrike" dirty="0">
                          <a:solidFill>
                            <a:schemeClr val="accent1"/>
                          </a:solidFill>
                          <a:effectLst/>
                        </a:rPr>
                        <a:t>2</a:t>
                      </a:r>
                      <a:endParaRPr lang="hr-HR" sz="1800" b="0" i="0" u="none" strike="noStrike" dirty="0">
                        <a:solidFill>
                          <a:schemeClr val="accent1"/>
                        </a:solidFill>
                        <a:effectLst/>
                        <a:latin typeface="Calibri" panose="020F0502020204030204" pitchFamily="34" charset="0"/>
                      </a:endParaRPr>
                    </a:p>
                  </a:txBody>
                  <a:tcPr marL="9525" marR="9525" marT="9525" marB="0" anchor="b"/>
                </a:tc>
                <a:tc>
                  <a:txBody>
                    <a:bodyPr/>
                    <a:lstStyle/>
                    <a:p>
                      <a:pPr algn="ctr" fontAlgn="b"/>
                      <a:r>
                        <a:rPr lang="hr-HR" sz="1800" u="none" strike="noStrike" dirty="0">
                          <a:solidFill>
                            <a:schemeClr val="accent1"/>
                          </a:solidFill>
                          <a:effectLst/>
                        </a:rPr>
                        <a:t>4</a:t>
                      </a:r>
                      <a:endParaRPr lang="hr-HR" sz="1800" b="0" i="0" u="none" strike="noStrike" dirty="0">
                        <a:solidFill>
                          <a:schemeClr val="accent1"/>
                        </a:solidFill>
                        <a:effectLst/>
                        <a:latin typeface="Calibri" panose="020F0502020204030204" pitchFamily="34" charset="0"/>
                      </a:endParaRPr>
                    </a:p>
                  </a:txBody>
                  <a:tcPr marL="9525" marR="9525" marT="9525" marB="0" anchor="b"/>
                </a:tc>
                <a:tc>
                  <a:txBody>
                    <a:bodyPr/>
                    <a:lstStyle/>
                    <a:p>
                      <a:pPr algn="ctr" fontAlgn="b"/>
                      <a:r>
                        <a:rPr lang="hr-HR" sz="1800" u="none" strike="noStrike" dirty="0">
                          <a:solidFill>
                            <a:schemeClr val="accent1"/>
                          </a:solidFill>
                          <a:effectLst/>
                        </a:rPr>
                        <a:t>1,26</a:t>
                      </a:r>
                      <a:endParaRPr lang="hr-HR" sz="1800" b="0" i="0" u="none" strike="noStrike" dirty="0">
                        <a:solidFill>
                          <a:schemeClr val="accent1"/>
                        </a:solidFill>
                        <a:effectLst/>
                        <a:latin typeface="Calibri" panose="020F0502020204030204" pitchFamily="34" charset="0"/>
                      </a:endParaRPr>
                    </a:p>
                  </a:txBody>
                  <a:tcPr marL="9525" marR="9525" marT="9525" marB="0" anchor="b"/>
                </a:tc>
                <a:tc>
                  <a:txBody>
                    <a:bodyPr/>
                    <a:lstStyle/>
                    <a:p>
                      <a:pPr algn="ctr" fontAlgn="b"/>
                      <a:r>
                        <a:rPr lang="hr-HR" sz="1800" u="none" strike="noStrike" dirty="0">
                          <a:solidFill>
                            <a:schemeClr val="accent1"/>
                          </a:solidFill>
                          <a:effectLst/>
                        </a:rPr>
                        <a:t>2,29</a:t>
                      </a:r>
                      <a:endParaRPr lang="hr-HR" sz="1800" b="0" i="0" u="none" strike="noStrike" dirty="0">
                        <a:solidFill>
                          <a:schemeClr val="accent1"/>
                        </a:solidFill>
                        <a:effectLst/>
                        <a:latin typeface="Calibri" panose="020F0502020204030204" pitchFamily="34" charset="0"/>
                      </a:endParaRPr>
                    </a:p>
                  </a:txBody>
                  <a:tcPr marL="9525" marR="9525" marT="9525" marB="0" anchor="b"/>
                </a:tc>
                <a:tc>
                  <a:txBody>
                    <a:bodyPr/>
                    <a:lstStyle/>
                    <a:p>
                      <a:pPr algn="ctr" fontAlgn="b"/>
                      <a:r>
                        <a:rPr lang="hr-HR" sz="1800" u="none" strike="noStrike" dirty="0">
                          <a:solidFill>
                            <a:schemeClr val="accent1"/>
                          </a:solidFill>
                          <a:effectLst/>
                        </a:rPr>
                        <a:t>1</a:t>
                      </a:r>
                      <a:endParaRPr lang="hr-HR" sz="1800" b="0" i="0" u="none" strike="noStrike" dirty="0">
                        <a:solidFill>
                          <a:schemeClr val="accent1"/>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609286977"/>
                  </a:ext>
                </a:extLst>
              </a:tr>
              <a:tr h="190500">
                <a:tc>
                  <a:txBody>
                    <a:bodyPr/>
                    <a:lstStyle/>
                    <a:p>
                      <a:pPr algn="ctr" fontAlgn="ctr"/>
                      <a:r>
                        <a:rPr lang="hr-HR" sz="1800" u="none" strike="noStrike" dirty="0">
                          <a:solidFill>
                            <a:schemeClr val="accent1"/>
                          </a:solidFill>
                          <a:effectLst/>
                        </a:rPr>
                        <a:t>F</a:t>
                      </a:r>
                      <a:endParaRPr lang="hr-HR" sz="1800" b="0" i="0" u="none" strike="noStrike" dirty="0">
                        <a:solidFill>
                          <a:schemeClr val="accent1"/>
                        </a:solidFill>
                        <a:effectLst/>
                        <a:latin typeface="Calibri" panose="020F0502020204030204" pitchFamily="34" charset="0"/>
                      </a:endParaRPr>
                    </a:p>
                  </a:txBody>
                  <a:tcPr marL="9525" marR="9525" marT="9525" marB="0" anchor="ctr"/>
                </a:tc>
                <a:tc>
                  <a:txBody>
                    <a:bodyPr/>
                    <a:lstStyle/>
                    <a:p>
                      <a:pPr algn="ctr" fontAlgn="b"/>
                      <a:r>
                        <a:rPr lang="hr-HR" sz="1800" u="none" strike="noStrike" dirty="0">
                          <a:solidFill>
                            <a:schemeClr val="accent1"/>
                          </a:solidFill>
                          <a:effectLst/>
                        </a:rPr>
                        <a:t>1</a:t>
                      </a:r>
                      <a:endParaRPr lang="hr-HR" sz="1800" b="0" i="0" u="none" strike="noStrike" dirty="0">
                        <a:solidFill>
                          <a:schemeClr val="accent1"/>
                        </a:solidFill>
                        <a:effectLst/>
                        <a:latin typeface="Calibri" panose="020F0502020204030204" pitchFamily="34" charset="0"/>
                      </a:endParaRPr>
                    </a:p>
                  </a:txBody>
                  <a:tcPr marL="9525" marR="9525" marT="9525" marB="0" anchor="b"/>
                </a:tc>
                <a:tc>
                  <a:txBody>
                    <a:bodyPr/>
                    <a:lstStyle/>
                    <a:p>
                      <a:pPr algn="ctr" fontAlgn="b"/>
                      <a:r>
                        <a:rPr lang="hr-HR" sz="1800" u="none" strike="noStrike" dirty="0">
                          <a:solidFill>
                            <a:schemeClr val="accent1"/>
                          </a:solidFill>
                          <a:effectLst/>
                        </a:rPr>
                        <a:t>5</a:t>
                      </a:r>
                      <a:endParaRPr lang="hr-HR" sz="1800" b="0" i="0" u="none" strike="noStrike" dirty="0">
                        <a:solidFill>
                          <a:schemeClr val="accent1"/>
                        </a:solidFill>
                        <a:effectLst/>
                        <a:latin typeface="Calibri" panose="020F0502020204030204" pitchFamily="34" charset="0"/>
                      </a:endParaRPr>
                    </a:p>
                  </a:txBody>
                  <a:tcPr marL="9525" marR="9525" marT="9525" marB="0" anchor="b"/>
                </a:tc>
                <a:tc>
                  <a:txBody>
                    <a:bodyPr/>
                    <a:lstStyle/>
                    <a:p>
                      <a:pPr algn="ctr" fontAlgn="b"/>
                      <a:r>
                        <a:rPr lang="hr-HR" sz="1800" u="none" strike="noStrike" dirty="0">
                          <a:solidFill>
                            <a:schemeClr val="accent1"/>
                          </a:solidFill>
                          <a:effectLst/>
                        </a:rPr>
                        <a:t>2,23</a:t>
                      </a:r>
                      <a:endParaRPr lang="hr-HR" sz="1800" b="0" i="0" u="none" strike="noStrike" dirty="0">
                        <a:solidFill>
                          <a:schemeClr val="accent1"/>
                        </a:solidFill>
                        <a:effectLst/>
                        <a:latin typeface="Calibri" panose="020F0502020204030204" pitchFamily="34" charset="0"/>
                      </a:endParaRPr>
                    </a:p>
                  </a:txBody>
                  <a:tcPr marL="9525" marR="9525" marT="9525" marB="0" anchor="b"/>
                </a:tc>
                <a:tc>
                  <a:txBody>
                    <a:bodyPr/>
                    <a:lstStyle/>
                    <a:p>
                      <a:pPr algn="ctr" fontAlgn="b"/>
                      <a:r>
                        <a:rPr lang="hr-HR" sz="1800" u="none" strike="noStrike" dirty="0">
                          <a:solidFill>
                            <a:schemeClr val="accent1"/>
                          </a:solidFill>
                          <a:effectLst/>
                        </a:rPr>
                        <a:t>3,70</a:t>
                      </a:r>
                      <a:endParaRPr lang="hr-HR" sz="1800" b="0" i="0" u="none" strike="noStrike" dirty="0">
                        <a:solidFill>
                          <a:schemeClr val="accent1"/>
                        </a:solidFill>
                        <a:effectLst/>
                        <a:latin typeface="Calibri" panose="020F0502020204030204" pitchFamily="34" charset="0"/>
                      </a:endParaRPr>
                    </a:p>
                  </a:txBody>
                  <a:tcPr marL="9525" marR="9525" marT="9525" marB="0" anchor="b"/>
                </a:tc>
                <a:tc>
                  <a:txBody>
                    <a:bodyPr/>
                    <a:lstStyle/>
                    <a:p>
                      <a:pPr algn="ctr" fontAlgn="b"/>
                      <a:r>
                        <a:rPr lang="hr-HR" sz="1800" u="none" strike="noStrike">
                          <a:solidFill>
                            <a:schemeClr val="accent1"/>
                          </a:solidFill>
                          <a:effectLst/>
                        </a:rPr>
                        <a:t>1</a:t>
                      </a:r>
                      <a:endParaRPr lang="hr-HR" sz="1800" b="0" i="0" u="none" strike="noStrike">
                        <a:solidFill>
                          <a:schemeClr val="accent1"/>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715359053"/>
                  </a:ext>
                </a:extLst>
              </a:tr>
              <a:tr h="190500">
                <a:tc>
                  <a:txBody>
                    <a:bodyPr/>
                    <a:lstStyle/>
                    <a:p>
                      <a:pPr algn="ctr" fontAlgn="ctr"/>
                      <a:r>
                        <a:rPr lang="hr-HR" sz="1800" u="none" strike="noStrike">
                          <a:solidFill>
                            <a:schemeClr val="accent1"/>
                          </a:solidFill>
                          <a:effectLst/>
                        </a:rPr>
                        <a:t>G</a:t>
                      </a:r>
                      <a:endParaRPr lang="hr-HR" sz="1800" b="0" i="0" u="none" strike="noStrike">
                        <a:solidFill>
                          <a:schemeClr val="accent1"/>
                        </a:solidFill>
                        <a:effectLst/>
                        <a:latin typeface="Calibri" panose="020F0502020204030204" pitchFamily="34" charset="0"/>
                      </a:endParaRPr>
                    </a:p>
                  </a:txBody>
                  <a:tcPr marL="9525" marR="9525" marT="9525" marB="0" anchor="ctr"/>
                </a:tc>
                <a:tc>
                  <a:txBody>
                    <a:bodyPr/>
                    <a:lstStyle/>
                    <a:p>
                      <a:pPr algn="ctr" fontAlgn="b"/>
                      <a:r>
                        <a:rPr lang="hr-HR" sz="1800" u="none" strike="noStrike">
                          <a:solidFill>
                            <a:schemeClr val="accent1"/>
                          </a:solidFill>
                          <a:effectLst/>
                        </a:rPr>
                        <a:t>1</a:t>
                      </a:r>
                      <a:endParaRPr lang="hr-HR" sz="18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r>
                        <a:rPr lang="hr-HR" sz="1800" u="none" strike="noStrike">
                          <a:solidFill>
                            <a:schemeClr val="accent1"/>
                          </a:solidFill>
                          <a:effectLst/>
                        </a:rPr>
                        <a:t>6</a:t>
                      </a:r>
                      <a:endParaRPr lang="hr-HR" sz="1800" b="0" i="0" u="none" strike="noStrike">
                        <a:solidFill>
                          <a:schemeClr val="accent1"/>
                        </a:solidFill>
                        <a:effectLst/>
                        <a:latin typeface="Calibri" panose="020F0502020204030204" pitchFamily="34" charset="0"/>
                      </a:endParaRPr>
                    </a:p>
                  </a:txBody>
                  <a:tcPr marL="9525" marR="9525" marT="9525" marB="0" anchor="b"/>
                </a:tc>
                <a:tc>
                  <a:txBody>
                    <a:bodyPr/>
                    <a:lstStyle/>
                    <a:p>
                      <a:pPr algn="ctr" fontAlgn="b"/>
                      <a:r>
                        <a:rPr lang="hr-HR" sz="1800" u="none" strike="noStrike" dirty="0">
                          <a:solidFill>
                            <a:schemeClr val="accent1"/>
                          </a:solidFill>
                          <a:effectLst/>
                        </a:rPr>
                        <a:t>3,21</a:t>
                      </a:r>
                      <a:endParaRPr lang="hr-HR" sz="1800" b="0" i="0" u="none" strike="noStrike" dirty="0">
                        <a:solidFill>
                          <a:schemeClr val="accent1"/>
                        </a:solidFill>
                        <a:effectLst/>
                        <a:latin typeface="Calibri" panose="020F0502020204030204" pitchFamily="34" charset="0"/>
                      </a:endParaRPr>
                    </a:p>
                  </a:txBody>
                  <a:tcPr marL="9525" marR="9525" marT="9525" marB="0" anchor="b"/>
                </a:tc>
                <a:tc>
                  <a:txBody>
                    <a:bodyPr/>
                    <a:lstStyle/>
                    <a:p>
                      <a:pPr algn="ctr" fontAlgn="b"/>
                      <a:r>
                        <a:rPr lang="hr-HR" sz="1800" u="none" strike="noStrike" dirty="0">
                          <a:solidFill>
                            <a:schemeClr val="accent1"/>
                          </a:solidFill>
                          <a:effectLst/>
                        </a:rPr>
                        <a:t>4,50</a:t>
                      </a:r>
                      <a:endParaRPr lang="hr-HR" sz="1800" b="0" i="0" u="none" strike="noStrike" dirty="0">
                        <a:solidFill>
                          <a:schemeClr val="accent1"/>
                        </a:solidFill>
                        <a:effectLst/>
                        <a:latin typeface="Calibri" panose="020F0502020204030204" pitchFamily="34" charset="0"/>
                      </a:endParaRPr>
                    </a:p>
                  </a:txBody>
                  <a:tcPr marL="9525" marR="9525" marT="9525" marB="0" anchor="b"/>
                </a:tc>
                <a:tc>
                  <a:txBody>
                    <a:bodyPr/>
                    <a:lstStyle/>
                    <a:p>
                      <a:pPr algn="ctr" fontAlgn="b"/>
                      <a:r>
                        <a:rPr lang="hr-HR" sz="1800" u="none" strike="noStrike" dirty="0">
                          <a:solidFill>
                            <a:schemeClr val="accent1"/>
                          </a:solidFill>
                          <a:effectLst/>
                        </a:rPr>
                        <a:t>1</a:t>
                      </a:r>
                      <a:endParaRPr lang="hr-HR" sz="1800" b="0" i="0" u="none" strike="noStrike" dirty="0">
                        <a:solidFill>
                          <a:schemeClr val="accent1"/>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329677873"/>
                  </a:ext>
                </a:extLst>
              </a:tr>
              <a:tr h="190500">
                <a:tc>
                  <a:txBody>
                    <a:bodyPr/>
                    <a:lstStyle/>
                    <a:p>
                      <a:pPr algn="ctr" fontAlgn="ctr"/>
                      <a:r>
                        <a:rPr lang="hr-HR" sz="1800" u="none" strike="noStrike" dirty="0">
                          <a:solidFill>
                            <a:srgbClr val="FF0000"/>
                          </a:solidFill>
                          <a:effectLst/>
                        </a:rPr>
                        <a:t>H</a:t>
                      </a:r>
                      <a:endParaRPr lang="hr-HR" sz="1800" b="0" i="0" u="none" strike="noStrike" dirty="0">
                        <a:solidFill>
                          <a:srgbClr val="FF0000"/>
                        </a:solidFill>
                        <a:effectLst/>
                        <a:latin typeface="Calibri" panose="020F0502020204030204" pitchFamily="34" charset="0"/>
                      </a:endParaRPr>
                    </a:p>
                  </a:txBody>
                  <a:tcPr marL="9525" marR="9525" marT="9525" marB="0" anchor="ctr"/>
                </a:tc>
                <a:tc>
                  <a:txBody>
                    <a:bodyPr/>
                    <a:lstStyle/>
                    <a:p>
                      <a:pPr algn="ctr" fontAlgn="b"/>
                      <a:r>
                        <a:rPr lang="hr-HR" sz="1800" u="none" strike="noStrike">
                          <a:solidFill>
                            <a:srgbClr val="FF0000"/>
                          </a:solidFill>
                          <a:effectLst/>
                        </a:rPr>
                        <a:t>6</a:t>
                      </a:r>
                      <a:endParaRPr lang="hr-HR" sz="18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r>
                        <a:rPr lang="hr-HR" sz="1800" u="none" strike="noStrike">
                          <a:solidFill>
                            <a:srgbClr val="FF0000"/>
                          </a:solidFill>
                          <a:effectLst/>
                        </a:rPr>
                        <a:t>3</a:t>
                      </a:r>
                      <a:endParaRPr lang="hr-HR" sz="18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r>
                        <a:rPr lang="hr-HR" sz="1800" u="none" strike="noStrike">
                          <a:solidFill>
                            <a:srgbClr val="FF0000"/>
                          </a:solidFill>
                          <a:effectLst/>
                        </a:rPr>
                        <a:t>4,49</a:t>
                      </a:r>
                      <a:endParaRPr lang="hr-HR" sz="18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r>
                        <a:rPr lang="hr-HR" sz="1800" u="none" strike="noStrike">
                          <a:solidFill>
                            <a:srgbClr val="FF0000"/>
                          </a:solidFill>
                          <a:effectLst/>
                        </a:rPr>
                        <a:t>2,66</a:t>
                      </a:r>
                      <a:endParaRPr lang="hr-HR" sz="18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r>
                        <a:rPr lang="hr-HR" sz="1800" u="none" strike="noStrike" dirty="0">
                          <a:solidFill>
                            <a:srgbClr val="FF0000"/>
                          </a:solidFill>
                          <a:effectLst/>
                        </a:rPr>
                        <a:t>2</a:t>
                      </a:r>
                      <a:endParaRPr lang="hr-HR" sz="1800" b="0" i="0" u="none" strike="noStrike" dirty="0">
                        <a:solidFill>
                          <a:srgbClr val="FF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169348572"/>
                  </a:ext>
                </a:extLst>
              </a:tr>
              <a:tr h="190500">
                <a:tc>
                  <a:txBody>
                    <a:bodyPr/>
                    <a:lstStyle/>
                    <a:p>
                      <a:pPr algn="ctr" fontAlgn="ctr"/>
                      <a:r>
                        <a:rPr lang="hr-HR" sz="1800" u="none" strike="noStrike">
                          <a:solidFill>
                            <a:srgbClr val="FF0000"/>
                          </a:solidFill>
                          <a:effectLst/>
                        </a:rPr>
                        <a:t>I</a:t>
                      </a:r>
                      <a:endParaRPr lang="hr-HR" sz="1800" b="0" i="0" u="none" strike="noStrike">
                        <a:solidFill>
                          <a:srgbClr val="FF0000"/>
                        </a:solidFill>
                        <a:effectLst/>
                        <a:latin typeface="Calibri" panose="020F0502020204030204" pitchFamily="34" charset="0"/>
                      </a:endParaRPr>
                    </a:p>
                  </a:txBody>
                  <a:tcPr marL="9525" marR="9525" marT="9525" marB="0" anchor="ctr"/>
                </a:tc>
                <a:tc>
                  <a:txBody>
                    <a:bodyPr/>
                    <a:lstStyle/>
                    <a:p>
                      <a:pPr algn="ctr" fontAlgn="b"/>
                      <a:r>
                        <a:rPr lang="hr-HR" sz="1800" u="none" strike="noStrike" dirty="0">
                          <a:solidFill>
                            <a:srgbClr val="FF0000"/>
                          </a:solidFill>
                          <a:effectLst/>
                        </a:rPr>
                        <a:t>4</a:t>
                      </a:r>
                      <a:endParaRPr lang="hr-HR" sz="1800" b="0" i="0" u="none" strike="noStrike" dirty="0">
                        <a:solidFill>
                          <a:srgbClr val="FF0000"/>
                        </a:solidFill>
                        <a:effectLst/>
                        <a:latin typeface="Calibri" panose="020F0502020204030204" pitchFamily="34" charset="0"/>
                      </a:endParaRPr>
                    </a:p>
                  </a:txBody>
                  <a:tcPr marL="9525" marR="9525" marT="9525" marB="0" anchor="b"/>
                </a:tc>
                <a:tc>
                  <a:txBody>
                    <a:bodyPr/>
                    <a:lstStyle/>
                    <a:p>
                      <a:pPr algn="ctr" fontAlgn="b"/>
                      <a:r>
                        <a:rPr lang="hr-HR" sz="1800" u="none" strike="noStrike" dirty="0">
                          <a:solidFill>
                            <a:srgbClr val="FF0000"/>
                          </a:solidFill>
                          <a:effectLst/>
                        </a:rPr>
                        <a:t>5</a:t>
                      </a:r>
                      <a:endParaRPr lang="hr-HR" sz="1800" b="0" i="0" u="none" strike="noStrike" dirty="0">
                        <a:solidFill>
                          <a:srgbClr val="FF0000"/>
                        </a:solidFill>
                        <a:effectLst/>
                        <a:latin typeface="Calibri" panose="020F0502020204030204" pitchFamily="34" charset="0"/>
                      </a:endParaRPr>
                    </a:p>
                  </a:txBody>
                  <a:tcPr marL="9525" marR="9525" marT="9525" marB="0" anchor="b"/>
                </a:tc>
                <a:tc>
                  <a:txBody>
                    <a:bodyPr/>
                    <a:lstStyle/>
                    <a:p>
                      <a:pPr algn="ctr" fontAlgn="b"/>
                      <a:r>
                        <a:rPr lang="hr-HR" sz="1800" u="none" strike="noStrike" dirty="0">
                          <a:solidFill>
                            <a:srgbClr val="FF0000"/>
                          </a:solidFill>
                          <a:effectLst/>
                        </a:rPr>
                        <a:t>3,30</a:t>
                      </a:r>
                      <a:endParaRPr lang="hr-HR" sz="1800" b="0" i="0" u="none" strike="noStrike" dirty="0">
                        <a:solidFill>
                          <a:srgbClr val="FF0000"/>
                        </a:solidFill>
                        <a:effectLst/>
                        <a:latin typeface="Calibri" panose="020F0502020204030204" pitchFamily="34" charset="0"/>
                      </a:endParaRPr>
                    </a:p>
                  </a:txBody>
                  <a:tcPr marL="9525" marR="9525" marT="9525" marB="0" anchor="b"/>
                </a:tc>
                <a:tc>
                  <a:txBody>
                    <a:bodyPr/>
                    <a:lstStyle/>
                    <a:p>
                      <a:pPr algn="ctr" fontAlgn="b"/>
                      <a:r>
                        <a:rPr lang="hr-HR" sz="1800" u="none" strike="noStrike">
                          <a:solidFill>
                            <a:srgbClr val="FF0000"/>
                          </a:solidFill>
                          <a:effectLst/>
                        </a:rPr>
                        <a:t>2,82</a:t>
                      </a:r>
                      <a:endParaRPr lang="hr-HR" sz="18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r>
                        <a:rPr lang="hr-HR" sz="1800" u="none" strike="noStrike" dirty="0">
                          <a:solidFill>
                            <a:srgbClr val="FF0000"/>
                          </a:solidFill>
                          <a:effectLst/>
                        </a:rPr>
                        <a:t>2</a:t>
                      </a:r>
                      <a:endParaRPr lang="hr-HR" sz="1800" b="0" i="0" u="none" strike="noStrike" dirty="0">
                        <a:solidFill>
                          <a:srgbClr val="FF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402790619"/>
                  </a:ext>
                </a:extLst>
              </a:tr>
              <a:tr h="190500">
                <a:tc>
                  <a:txBody>
                    <a:bodyPr/>
                    <a:lstStyle/>
                    <a:p>
                      <a:pPr algn="ctr" fontAlgn="ctr"/>
                      <a:r>
                        <a:rPr lang="hr-HR" sz="1800" u="none" strike="noStrike" dirty="0">
                          <a:solidFill>
                            <a:srgbClr val="FF0000"/>
                          </a:solidFill>
                          <a:effectLst/>
                        </a:rPr>
                        <a:t>J</a:t>
                      </a:r>
                      <a:endParaRPr lang="hr-HR" sz="1800" b="0" i="0" u="none" strike="noStrike" dirty="0">
                        <a:solidFill>
                          <a:srgbClr val="FF0000"/>
                        </a:solidFill>
                        <a:effectLst/>
                        <a:latin typeface="Calibri" panose="020F0502020204030204" pitchFamily="34" charset="0"/>
                      </a:endParaRPr>
                    </a:p>
                  </a:txBody>
                  <a:tcPr marL="9525" marR="9525" marT="9525" marB="0" anchor="ctr"/>
                </a:tc>
                <a:tc>
                  <a:txBody>
                    <a:bodyPr/>
                    <a:lstStyle/>
                    <a:p>
                      <a:pPr algn="ctr" fontAlgn="b"/>
                      <a:r>
                        <a:rPr lang="hr-HR" sz="1800" u="none" strike="noStrike">
                          <a:solidFill>
                            <a:srgbClr val="FF0000"/>
                          </a:solidFill>
                          <a:effectLst/>
                        </a:rPr>
                        <a:t>3</a:t>
                      </a:r>
                      <a:endParaRPr lang="hr-HR" sz="18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r>
                        <a:rPr lang="hr-HR" sz="1800" u="none" strike="noStrike">
                          <a:solidFill>
                            <a:srgbClr val="FF0000"/>
                          </a:solidFill>
                          <a:effectLst/>
                        </a:rPr>
                        <a:t>4</a:t>
                      </a:r>
                      <a:endParaRPr lang="hr-HR" sz="18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r>
                        <a:rPr lang="hr-HR" sz="1800" u="none" strike="noStrike" dirty="0">
                          <a:solidFill>
                            <a:srgbClr val="FF0000"/>
                          </a:solidFill>
                          <a:effectLst/>
                        </a:rPr>
                        <a:t>1,89</a:t>
                      </a:r>
                      <a:endParaRPr lang="hr-HR" sz="1800" b="0" i="0" u="none" strike="noStrike" dirty="0">
                        <a:solidFill>
                          <a:srgbClr val="FF0000"/>
                        </a:solidFill>
                        <a:effectLst/>
                        <a:latin typeface="Calibri" panose="020F0502020204030204" pitchFamily="34" charset="0"/>
                      </a:endParaRPr>
                    </a:p>
                  </a:txBody>
                  <a:tcPr marL="9525" marR="9525" marT="9525" marB="0" anchor="b"/>
                </a:tc>
                <a:tc>
                  <a:txBody>
                    <a:bodyPr/>
                    <a:lstStyle/>
                    <a:p>
                      <a:pPr algn="ctr" fontAlgn="b"/>
                      <a:r>
                        <a:rPr lang="hr-HR" sz="1800" u="none" strike="noStrike" dirty="0">
                          <a:solidFill>
                            <a:srgbClr val="FF0000"/>
                          </a:solidFill>
                          <a:effectLst/>
                        </a:rPr>
                        <a:t>1,83</a:t>
                      </a:r>
                      <a:endParaRPr lang="hr-HR" sz="1800" b="0" i="0" u="none" strike="noStrike" dirty="0">
                        <a:solidFill>
                          <a:srgbClr val="FF0000"/>
                        </a:solidFill>
                        <a:effectLst/>
                        <a:latin typeface="Calibri" panose="020F0502020204030204" pitchFamily="34" charset="0"/>
                      </a:endParaRPr>
                    </a:p>
                  </a:txBody>
                  <a:tcPr marL="9525" marR="9525" marT="9525" marB="0" anchor="b"/>
                </a:tc>
                <a:tc>
                  <a:txBody>
                    <a:bodyPr/>
                    <a:lstStyle/>
                    <a:p>
                      <a:pPr algn="ctr" fontAlgn="b"/>
                      <a:r>
                        <a:rPr lang="hr-HR" sz="1800" u="none" strike="noStrike" dirty="0">
                          <a:solidFill>
                            <a:srgbClr val="FF0000"/>
                          </a:solidFill>
                          <a:effectLst/>
                        </a:rPr>
                        <a:t>2</a:t>
                      </a:r>
                      <a:endParaRPr lang="hr-HR" sz="1800" b="0" i="0" u="none" strike="noStrike" dirty="0">
                        <a:solidFill>
                          <a:srgbClr val="FF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529882787"/>
                  </a:ext>
                </a:extLst>
              </a:tr>
            </a:tbl>
          </a:graphicData>
        </a:graphic>
      </p:graphicFrame>
      <p:sp>
        <p:nvSpPr>
          <p:cNvPr id="7" name="Freeform 6"/>
          <p:cNvSpPr/>
          <p:nvPr/>
        </p:nvSpPr>
        <p:spPr>
          <a:xfrm>
            <a:off x="598714" y="2188029"/>
            <a:ext cx="1643743" cy="2906485"/>
          </a:xfrm>
          <a:custGeom>
            <a:avLst/>
            <a:gdLst>
              <a:gd name="connsiteX0" fmla="*/ 1632857 w 1643743"/>
              <a:gd name="connsiteY0" fmla="*/ 2656114 h 2906485"/>
              <a:gd name="connsiteX1" fmla="*/ 1556657 w 1643743"/>
              <a:gd name="connsiteY1" fmla="*/ 2699657 h 2906485"/>
              <a:gd name="connsiteX2" fmla="*/ 1524000 w 1643743"/>
              <a:gd name="connsiteY2" fmla="*/ 2754085 h 2906485"/>
              <a:gd name="connsiteX3" fmla="*/ 1458686 w 1643743"/>
              <a:gd name="connsiteY3" fmla="*/ 2797628 h 2906485"/>
              <a:gd name="connsiteX4" fmla="*/ 1426029 w 1643743"/>
              <a:gd name="connsiteY4" fmla="*/ 2819400 h 2906485"/>
              <a:gd name="connsiteX5" fmla="*/ 1371600 w 1643743"/>
              <a:gd name="connsiteY5" fmla="*/ 2862942 h 2906485"/>
              <a:gd name="connsiteX6" fmla="*/ 1262743 w 1643743"/>
              <a:gd name="connsiteY6" fmla="*/ 2895600 h 2906485"/>
              <a:gd name="connsiteX7" fmla="*/ 1230086 w 1643743"/>
              <a:gd name="connsiteY7" fmla="*/ 2906485 h 2906485"/>
              <a:gd name="connsiteX8" fmla="*/ 1045029 w 1643743"/>
              <a:gd name="connsiteY8" fmla="*/ 2884714 h 2906485"/>
              <a:gd name="connsiteX9" fmla="*/ 1012372 w 1643743"/>
              <a:gd name="connsiteY9" fmla="*/ 2873828 h 2906485"/>
              <a:gd name="connsiteX10" fmla="*/ 957943 w 1643743"/>
              <a:gd name="connsiteY10" fmla="*/ 2830285 h 2906485"/>
              <a:gd name="connsiteX11" fmla="*/ 914400 w 1643743"/>
              <a:gd name="connsiteY11" fmla="*/ 2808514 h 2906485"/>
              <a:gd name="connsiteX12" fmla="*/ 859972 w 1643743"/>
              <a:gd name="connsiteY12" fmla="*/ 2754085 h 2906485"/>
              <a:gd name="connsiteX13" fmla="*/ 805543 w 1643743"/>
              <a:gd name="connsiteY13" fmla="*/ 2710542 h 2906485"/>
              <a:gd name="connsiteX14" fmla="*/ 772886 w 1643743"/>
              <a:gd name="connsiteY14" fmla="*/ 2645228 h 2906485"/>
              <a:gd name="connsiteX15" fmla="*/ 729343 w 1643743"/>
              <a:gd name="connsiteY15" fmla="*/ 2612571 h 2906485"/>
              <a:gd name="connsiteX16" fmla="*/ 707572 w 1643743"/>
              <a:gd name="connsiteY16" fmla="*/ 2579914 h 2906485"/>
              <a:gd name="connsiteX17" fmla="*/ 674915 w 1643743"/>
              <a:gd name="connsiteY17" fmla="*/ 2558142 h 2906485"/>
              <a:gd name="connsiteX18" fmla="*/ 631372 w 1643743"/>
              <a:gd name="connsiteY18" fmla="*/ 2514600 h 2906485"/>
              <a:gd name="connsiteX19" fmla="*/ 576943 w 1643743"/>
              <a:gd name="connsiteY19" fmla="*/ 2471057 h 2906485"/>
              <a:gd name="connsiteX20" fmla="*/ 522515 w 1643743"/>
              <a:gd name="connsiteY20" fmla="*/ 2427514 h 2906485"/>
              <a:gd name="connsiteX21" fmla="*/ 468086 w 1643743"/>
              <a:gd name="connsiteY21" fmla="*/ 2373085 h 2906485"/>
              <a:gd name="connsiteX22" fmla="*/ 381000 w 1643743"/>
              <a:gd name="connsiteY22" fmla="*/ 2307771 h 2906485"/>
              <a:gd name="connsiteX23" fmla="*/ 337457 w 1643743"/>
              <a:gd name="connsiteY23" fmla="*/ 2275114 h 2906485"/>
              <a:gd name="connsiteX24" fmla="*/ 304800 w 1643743"/>
              <a:gd name="connsiteY24" fmla="*/ 2253342 h 2906485"/>
              <a:gd name="connsiteX25" fmla="*/ 261257 w 1643743"/>
              <a:gd name="connsiteY25" fmla="*/ 2209800 h 2906485"/>
              <a:gd name="connsiteX26" fmla="*/ 195943 w 1643743"/>
              <a:gd name="connsiteY26" fmla="*/ 2155371 h 2906485"/>
              <a:gd name="connsiteX27" fmla="*/ 174172 w 1643743"/>
              <a:gd name="connsiteY27" fmla="*/ 2122714 h 2906485"/>
              <a:gd name="connsiteX28" fmla="*/ 130629 w 1643743"/>
              <a:gd name="connsiteY28" fmla="*/ 2068285 h 2906485"/>
              <a:gd name="connsiteX29" fmla="*/ 87086 w 1643743"/>
              <a:gd name="connsiteY29" fmla="*/ 2013857 h 2906485"/>
              <a:gd name="connsiteX30" fmla="*/ 43543 w 1643743"/>
              <a:gd name="connsiteY30" fmla="*/ 1948542 h 2906485"/>
              <a:gd name="connsiteX31" fmla="*/ 21772 w 1643743"/>
              <a:gd name="connsiteY31" fmla="*/ 1915885 h 2906485"/>
              <a:gd name="connsiteX32" fmla="*/ 0 w 1643743"/>
              <a:gd name="connsiteY32" fmla="*/ 1850571 h 2906485"/>
              <a:gd name="connsiteX33" fmla="*/ 10886 w 1643743"/>
              <a:gd name="connsiteY33" fmla="*/ 1545771 h 2906485"/>
              <a:gd name="connsiteX34" fmla="*/ 21772 w 1643743"/>
              <a:gd name="connsiteY34" fmla="*/ 1502228 h 2906485"/>
              <a:gd name="connsiteX35" fmla="*/ 32657 w 1643743"/>
              <a:gd name="connsiteY35" fmla="*/ 1371600 h 2906485"/>
              <a:gd name="connsiteX36" fmla="*/ 43543 w 1643743"/>
              <a:gd name="connsiteY36" fmla="*/ 1328057 h 2906485"/>
              <a:gd name="connsiteX37" fmla="*/ 76200 w 1643743"/>
              <a:gd name="connsiteY37" fmla="*/ 1251857 h 2906485"/>
              <a:gd name="connsiteX38" fmla="*/ 97972 w 1643743"/>
              <a:gd name="connsiteY38" fmla="*/ 1230085 h 2906485"/>
              <a:gd name="connsiteX39" fmla="*/ 130629 w 1643743"/>
              <a:gd name="connsiteY39" fmla="*/ 1143000 h 2906485"/>
              <a:gd name="connsiteX40" fmla="*/ 174172 w 1643743"/>
              <a:gd name="connsiteY40" fmla="*/ 1077685 h 2906485"/>
              <a:gd name="connsiteX41" fmla="*/ 185057 w 1643743"/>
              <a:gd name="connsiteY41" fmla="*/ 1045028 h 2906485"/>
              <a:gd name="connsiteX42" fmla="*/ 195943 w 1643743"/>
              <a:gd name="connsiteY42" fmla="*/ 1001485 h 2906485"/>
              <a:gd name="connsiteX43" fmla="*/ 239486 w 1643743"/>
              <a:gd name="connsiteY43" fmla="*/ 914400 h 2906485"/>
              <a:gd name="connsiteX44" fmla="*/ 283029 w 1643743"/>
              <a:gd name="connsiteY44" fmla="*/ 849085 h 2906485"/>
              <a:gd name="connsiteX45" fmla="*/ 304800 w 1643743"/>
              <a:gd name="connsiteY45" fmla="*/ 794657 h 2906485"/>
              <a:gd name="connsiteX46" fmla="*/ 326572 w 1643743"/>
              <a:gd name="connsiteY46" fmla="*/ 762000 h 2906485"/>
              <a:gd name="connsiteX47" fmla="*/ 348343 w 1643743"/>
              <a:gd name="connsiteY47" fmla="*/ 718457 h 2906485"/>
              <a:gd name="connsiteX48" fmla="*/ 370115 w 1643743"/>
              <a:gd name="connsiteY48" fmla="*/ 685800 h 2906485"/>
              <a:gd name="connsiteX49" fmla="*/ 391886 w 1643743"/>
              <a:gd name="connsiteY49" fmla="*/ 642257 h 2906485"/>
              <a:gd name="connsiteX50" fmla="*/ 435429 w 1643743"/>
              <a:gd name="connsiteY50" fmla="*/ 576942 h 2906485"/>
              <a:gd name="connsiteX51" fmla="*/ 457200 w 1643743"/>
              <a:gd name="connsiteY51" fmla="*/ 533400 h 2906485"/>
              <a:gd name="connsiteX52" fmla="*/ 468086 w 1643743"/>
              <a:gd name="connsiteY52" fmla="*/ 500742 h 2906485"/>
              <a:gd name="connsiteX53" fmla="*/ 489857 w 1643743"/>
              <a:gd name="connsiteY53" fmla="*/ 468085 h 2906485"/>
              <a:gd name="connsiteX54" fmla="*/ 511629 w 1643743"/>
              <a:gd name="connsiteY54" fmla="*/ 402771 h 2906485"/>
              <a:gd name="connsiteX55" fmla="*/ 555172 w 1643743"/>
              <a:gd name="connsiteY55" fmla="*/ 272142 h 2906485"/>
              <a:gd name="connsiteX56" fmla="*/ 566057 w 1643743"/>
              <a:gd name="connsiteY56" fmla="*/ 239485 h 2906485"/>
              <a:gd name="connsiteX57" fmla="*/ 576943 w 1643743"/>
              <a:gd name="connsiteY57" fmla="*/ 195942 h 2906485"/>
              <a:gd name="connsiteX58" fmla="*/ 609600 w 1643743"/>
              <a:gd name="connsiteY58" fmla="*/ 163285 h 2906485"/>
              <a:gd name="connsiteX59" fmla="*/ 653143 w 1643743"/>
              <a:gd name="connsiteY59" fmla="*/ 97971 h 2906485"/>
              <a:gd name="connsiteX60" fmla="*/ 729343 w 1643743"/>
              <a:gd name="connsiteY60" fmla="*/ 32657 h 2906485"/>
              <a:gd name="connsiteX61" fmla="*/ 794657 w 1643743"/>
              <a:gd name="connsiteY61" fmla="*/ 10885 h 2906485"/>
              <a:gd name="connsiteX62" fmla="*/ 827315 w 1643743"/>
              <a:gd name="connsiteY62" fmla="*/ 0 h 2906485"/>
              <a:gd name="connsiteX63" fmla="*/ 1110343 w 1643743"/>
              <a:gd name="connsiteY63" fmla="*/ 10885 h 2906485"/>
              <a:gd name="connsiteX64" fmla="*/ 1197429 w 1643743"/>
              <a:gd name="connsiteY64" fmla="*/ 76200 h 2906485"/>
              <a:gd name="connsiteX65" fmla="*/ 1230086 w 1643743"/>
              <a:gd name="connsiteY65" fmla="*/ 108857 h 2906485"/>
              <a:gd name="connsiteX66" fmla="*/ 1306286 w 1643743"/>
              <a:gd name="connsiteY66" fmla="*/ 217714 h 2906485"/>
              <a:gd name="connsiteX67" fmla="*/ 1328057 w 1643743"/>
              <a:gd name="connsiteY67" fmla="*/ 250371 h 2906485"/>
              <a:gd name="connsiteX68" fmla="*/ 1360715 w 1643743"/>
              <a:gd name="connsiteY68" fmla="*/ 315685 h 2906485"/>
              <a:gd name="connsiteX69" fmla="*/ 1382486 w 1643743"/>
              <a:gd name="connsiteY69" fmla="*/ 402771 h 2906485"/>
              <a:gd name="connsiteX70" fmla="*/ 1393372 w 1643743"/>
              <a:gd name="connsiteY70" fmla="*/ 751114 h 2906485"/>
              <a:gd name="connsiteX71" fmla="*/ 1415143 w 1643743"/>
              <a:gd name="connsiteY71" fmla="*/ 816428 h 2906485"/>
              <a:gd name="connsiteX72" fmla="*/ 1436915 w 1643743"/>
              <a:gd name="connsiteY72" fmla="*/ 838200 h 2906485"/>
              <a:gd name="connsiteX73" fmla="*/ 1469572 w 1643743"/>
              <a:gd name="connsiteY73" fmla="*/ 925285 h 2906485"/>
              <a:gd name="connsiteX74" fmla="*/ 1480457 w 1643743"/>
              <a:gd name="connsiteY74" fmla="*/ 957942 h 2906485"/>
              <a:gd name="connsiteX75" fmla="*/ 1513115 w 1643743"/>
              <a:gd name="connsiteY75" fmla="*/ 979714 h 2906485"/>
              <a:gd name="connsiteX76" fmla="*/ 1578429 w 1643743"/>
              <a:gd name="connsiteY76" fmla="*/ 1066800 h 2906485"/>
              <a:gd name="connsiteX77" fmla="*/ 1611086 w 1643743"/>
              <a:gd name="connsiteY77" fmla="*/ 1164771 h 2906485"/>
              <a:gd name="connsiteX78" fmla="*/ 1621972 w 1643743"/>
              <a:gd name="connsiteY78" fmla="*/ 1197428 h 2906485"/>
              <a:gd name="connsiteX79" fmla="*/ 1632857 w 1643743"/>
              <a:gd name="connsiteY79" fmla="*/ 1230085 h 2906485"/>
              <a:gd name="connsiteX80" fmla="*/ 1632857 w 1643743"/>
              <a:gd name="connsiteY80" fmla="*/ 1937657 h 2906485"/>
              <a:gd name="connsiteX81" fmla="*/ 1643743 w 1643743"/>
              <a:gd name="connsiteY81" fmla="*/ 1970314 h 2906485"/>
              <a:gd name="connsiteX82" fmla="*/ 1632857 w 1643743"/>
              <a:gd name="connsiteY82" fmla="*/ 2264228 h 2906485"/>
              <a:gd name="connsiteX83" fmla="*/ 1621972 w 1643743"/>
              <a:gd name="connsiteY83" fmla="*/ 2394857 h 2906485"/>
              <a:gd name="connsiteX84" fmla="*/ 1600200 w 1643743"/>
              <a:gd name="connsiteY84" fmla="*/ 2503714 h 2906485"/>
              <a:gd name="connsiteX85" fmla="*/ 1632857 w 1643743"/>
              <a:gd name="connsiteY85" fmla="*/ 2656114 h 29064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Lst>
            <a:rect l="l" t="t" r="r" b="b"/>
            <a:pathLst>
              <a:path w="1643743" h="2906485">
                <a:moveTo>
                  <a:pt x="1632857" y="2656114"/>
                </a:moveTo>
                <a:cubicBezTo>
                  <a:pt x="1604562" y="2667432"/>
                  <a:pt x="1573515" y="2671560"/>
                  <a:pt x="1556657" y="2699657"/>
                </a:cubicBezTo>
                <a:cubicBezTo>
                  <a:pt x="1531082" y="2742282"/>
                  <a:pt x="1564122" y="2723994"/>
                  <a:pt x="1524000" y="2754085"/>
                </a:cubicBezTo>
                <a:cubicBezTo>
                  <a:pt x="1503067" y="2769784"/>
                  <a:pt x="1480457" y="2783114"/>
                  <a:pt x="1458686" y="2797628"/>
                </a:cubicBezTo>
                <a:cubicBezTo>
                  <a:pt x="1447800" y="2804885"/>
                  <a:pt x="1435280" y="2810149"/>
                  <a:pt x="1426029" y="2819400"/>
                </a:cubicBezTo>
                <a:cubicBezTo>
                  <a:pt x="1407933" y="2837495"/>
                  <a:pt x="1396317" y="2851956"/>
                  <a:pt x="1371600" y="2862942"/>
                </a:cubicBezTo>
                <a:cubicBezTo>
                  <a:pt x="1325038" y="2883637"/>
                  <a:pt x="1307072" y="2882935"/>
                  <a:pt x="1262743" y="2895600"/>
                </a:cubicBezTo>
                <a:cubicBezTo>
                  <a:pt x="1251710" y="2898752"/>
                  <a:pt x="1240972" y="2902857"/>
                  <a:pt x="1230086" y="2906485"/>
                </a:cubicBezTo>
                <a:cubicBezTo>
                  <a:pt x="1122034" y="2898174"/>
                  <a:pt x="1119171" y="2905898"/>
                  <a:pt x="1045029" y="2884714"/>
                </a:cubicBezTo>
                <a:cubicBezTo>
                  <a:pt x="1033996" y="2881562"/>
                  <a:pt x="1022635" y="2878960"/>
                  <a:pt x="1012372" y="2873828"/>
                </a:cubicBezTo>
                <a:cubicBezTo>
                  <a:pt x="933276" y="2834280"/>
                  <a:pt x="1018697" y="2870788"/>
                  <a:pt x="957943" y="2830285"/>
                </a:cubicBezTo>
                <a:cubicBezTo>
                  <a:pt x="944441" y="2821284"/>
                  <a:pt x="928914" y="2815771"/>
                  <a:pt x="914400" y="2808514"/>
                </a:cubicBezTo>
                <a:cubicBezTo>
                  <a:pt x="896257" y="2790371"/>
                  <a:pt x="881321" y="2768317"/>
                  <a:pt x="859972" y="2754085"/>
                </a:cubicBezTo>
                <a:cubicBezTo>
                  <a:pt x="818775" y="2726621"/>
                  <a:pt x="836566" y="2741565"/>
                  <a:pt x="805543" y="2710542"/>
                </a:cubicBezTo>
                <a:cubicBezTo>
                  <a:pt x="796690" y="2683982"/>
                  <a:pt x="793987" y="2666329"/>
                  <a:pt x="772886" y="2645228"/>
                </a:cubicBezTo>
                <a:cubicBezTo>
                  <a:pt x="760057" y="2632399"/>
                  <a:pt x="743857" y="2623457"/>
                  <a:pt x="729343" y="2612571"/>
                </a:cubicBezTo>
                <a:cubicBezTo>
                  <a:pt x="722086" y="2601685"/>
                  <a:pt x="716823" y="2589165"/>
                  <a:pt x="707572" y="2579914"/>
                </a:cubicBezTo>
                <a:cubicBezTo>
                  <a:pt x="698321" y="2570663"/>
                  <a:pt x="683088" y="2568358"/>
                  <a:pt x="674915" y="2558142"/>
                </a:cubicBezTo>
                <a:cubicBezTo>
                  <a:pt x="632693" y="2505364"/>
                  <a:pt x="702622" y="2538349"/>
                  <a:pt x="631372" y="2514600"/>
                </a:cubicBezTo>
                <a:cubicBezTo>
                  <a:pt x="578799" y="2462027"/>
                  <a:pt x="645610" y="2525991"/>
                  <a:pt x="576943" y="2471057"/>
                </a:cubicBezTo>
                <a:cubicBezTo>
                  <a:pt x="499388" y="2409012"/>
                  <a:pt x="623029" y="2494523"/>
                  <a:pt x="522515" y="2427514"/>
                </a:cubicBezTo>
                <a:cubicBezTo>
                  <a:pt x="478972" y="2362202"/>
                  <a:pt x="526142" y="2423884"/>
                  <a:pt x="468086" y="2373085"/>
                </a:cubicBezTo>
                <a:cubicBezTo>
                  <a:pt x="391112" y="2305733"/>
                  <a:pt x="444452" y="2328922"/>
                  <a:pt x="381000" y="2307771"/>
                </a:cubicBezTo>
                <a:cubicBezTo>
                  <a:pt x="366486" y="2296885"/>
                  <a:pt x="352220" y="2285659"/>
                  <a:pt x="337457" y="2275114"/>
                </a:cubicBezTo>
                <a:cubicBezTo>
                  <a:pt x="326811" y="2267510"/>
                  <a:pt x="314733" y="2261856"/>
                  <a:pt x="304800" y="2253342"/>
                </a:cubicBezTo>
                <a:cubicBezTo>
                  <a:pt x="289215" y="2239984"/>
                  <a:pt x="276842" y="2223158"/>
                  <a:pt x="261257" y="2209800"/>
                </a:cubicBezTo>
                <a:cubicBezTo>
                  <a:pt x="211312" y="2166990"/>
                  <a:pt x="243122" y="2211986"/>
                  <a:pt x="195943" y="2155371"/>
                </a:cubicBezTo>
                <a:cubicBezTo>
                  <a:pt x="187568" y="2145320"/>
                  <a:pt x="182345" y="2132930"/>
                  <a:pt x="174172" y="2122714"/>
                </a:cubicBezTo>
                <a:cubicBezTo>
                  <a:pt x="147171" y="2088962"/>
                  <a:pt x="152967" y="2112960"/>
                  <a:pt x="130629" y="2068285"/>
                </a:cubicBezTo>
                <a:cubicBezTo>
                  <a:pt x="104339" y="2015706"/>
                  <a:pt x="142136" y="2050556"/>
                  <a:pt x="87086" y="2013857"/>
                </a:cubicBezTo>
                <a:lnTo>
                  <a:pt x="43543" y="1948542"/>
                </a:lnTo>
                <a:cubicBezTo>
                  <a:pt x="36286" y="1937656"/>
                  <a:pt x="25909" y="1928296"/>
                  <a:pt x="21772" y="1915885"/>
                </a:cubicBezTo>
                <a:lnTo>
                  <a:pt x="0" y="1850571"/>
                </a:lnTo>
                <a:cubicBezTo>
                  <a:pt x="3629" y="1748971"/>
                  <a:pt x="4544" y="1647238"/>
                  <a:pt x="10886" y="1545771"/>
                </a:cubicBezTo>
                <a:cubicBezTo>
                  <a:pt x="11819" y="1530839"/>
                  <a:pt x="19916" y="1517074"/>
                  <a:pt x="21772" y="1502228"/>
                </a:cubicBezTo>
                <a:cubicBezTo>
                  <a:pt x="27191" y="1458872"/>
                  <a:pt x="27238" y="1414956"/>
                  <a:pt x="32657" y="1371600"/>
                </a:cubicBezTo>
                <a:cubicBezTo>
                  <a:pt x="34513" y="1356754"/>
                  <a:pt x="39433" y="1342442"/>
                  <a:pt x="43543" y="1328057"/>
                </a:cubicBezTo>
                <a:cubicBezTo>
                  <a:pt x="50800" y="1302659"/>
                  <a:pt x="61687" y="1273626"/>
                  <a:pt x="76200" y="1251857"/>
                </a:cubicBezTo>
                <a:cubicBezTo>
                  <a:pt x="81893" y="1243317"/>
                  <a:pt x="90715" y="1237342"/>
                  <a:pt x="97972" y="1230085"/>
                </a:cubicBezTo>
                <a:cubicBezTo>
                  <a:pt x="109045" y="1185790"/>
                  <a:pt x="106231" y="1183663"/>
                  <a:pt x="130629" y="1143000"/>
                </a:cubicBezTo>
                <a:cubicBezTo>
                  <a:pt x="144092" y="1120563"/>
                  <a:pt x="174172" y="1077685"/>
                  <a:pt x="174172" y="1077685"/>
                </a:cubicBezTo>
                <a:cubicBezTo>
                  <a:pt x="177800" y="1066799"/>
                  <a:pt x="181905" y="1056061"/>
                  <a:pt x="185057" y="1045028"/>
                </a:cubicBezTo>
                <a:cubicBezTo>
                  <a:pt x="189167" y="1030643"/>
                  <a:pt x="190189" y="1015295"/>
                  <a:pt x="195943" y="1001485"/>
                </a:cubicBezTo>
                <a:cubicBezTo>
                  <a:pt x="208426" y="971527"/>
                  <a:pt x="221483" y="941404"/>
                  <a:pt x="239486" y="914400"/>
                </a:cubicBezTo>
                <a:cubicBezTo>
                  <a:pt x="254000" y="892628"/>
                  <a:pt x="273311" y="873380"/>
                  <a:pt x="283029" y="849085"/>
                </a:cubicBezTo>
                <a:cubicBezTo>
                  <a:pt x="290286" y="830942"/>
                  <a:pt x="296061" y="812134"/>
                  <a:pt x="304800" y="794657"/>
                </a:cubicBezTo>
                <a:cubicBezTo>
                  <a:pt x="310651" y="782955"/>
                  <a:pt x="320081" y="773359"/>
                  <a:pt x="326572" y="762000"/>
                </a:cubicBezTo>
                <a:cubicBezTo>
                  <a:pt x="334623" y="747911"/>
                  <a:pt x="340292" y="732546"/>
                  <a:pt x="348343" y="718457"/>
                </a:cubicBezTo>
                <a:cubicBezTo>
                  <a:pt x="354834" y="707098"/>
                  <a:pt x="363624" y="697159"/>
                  <a:pt x="370115" y="685800"/>
                </a:cubicBezTo>
                <a:cubicBezTo>
                  <a:pt x="378166" y="671711"/>
                  <a:pt x="383537" y="656172"/>
                  <a:pt x="391886" y="642257"/>
                </a:cubicBezTo>
                <a:cubicBezTo>
                  <a:pt x="405348" y="619820"/>
                  <a:pt x="423727" y="600346"/>
                  <a:pt x="435429" y="576942"/>
                </a:cubicBezTo>
                <a:cubicBezTo>
                  <a:pt x="442686" y="562428"/>
                  <a:pt x="450808" y="548315"/>
                  <a:pt x="457200" y="533400"/>
                </a:cubicBezTo>
                <a:cubicBezTo>
                  <a:pt x="461720" y="522853"/>
                  <a:pt x="462954" y="511005"/>
                  <a:pt x="468086" y="500742"/>
                </a:cubicBezTo>
                <a:cubicBezTo>
                  <a:pt x="473937" y="489040"/>
                  <a:pt x="484544" y="480040"/>
                  <a:pt x="489857" y="468085"/>
                </a:cubicBezTo>
                <a:cubicBezTo>
                  <a:pt x="499178" y="447114"/>
                  <a:pt x="504372" y="424542"/>
                  <a:pt x="511629" y="402771"/>
                </a:cubicBezTo>
                <a:lnTo>
                  <a:pt x="555172" y="272142"/>
                </a:lnTo>
                <a:cubicBezTo>
                  <a:pt x="558800" y="261256"/>
                  <a:pt x="563274" y="250617"/>
                  <a:pt x="566057" y="239485"/>
                </a:cubicBezTo>
                <a:cubicBezTo>
                  <a:pt x="569686" y="224971"/>
                  <a:pt x="569520" y="208932"/>
                  <a:pt x="576943" y="195942"/>
                </a:cubicBezTo>
                <a:cubicBezTo>
                  <a:pt x="584581" y="182576"/>
                  <a:pt x="600149" y="175437"/>
                  <a:pt x="609600" y="163285"/>
                </a:cubicBezTo>
                <a:cubicBezTo>
                  <a:pt x="625664" y="142631"/>
                  <a:pt x="634641" y="116473"/>
                  <a:pt x="653143" y="97971"/>
                </a:cubicBezTo>
                <a:cubicBezTo>
                  <a:pt x="674725" y="76389"/>
                  <a:pt x="699500" y="45921"/>
                  <a:pt x="729343" y="32657"/>
                </a:cubicBezTo>
                <a:cubicBezTo>
                  <a:pt x="750314" y="23336"/>
                  <a:pt x="772886" y="18142"/>
                  <a:pt x="794657" y="10885"/>
                </a:cubicBezTo>
                <a:lnTo>
                  <a:pt x="827315" y="0"/>
                </a:lnTo>
                <a:cubicBezTo>
                  <a:pt x="921658" y="3628"/>
                  <a:pt x="1016154" y="4389"/>
                  <a:pt x="1110343" y="10885"/>
                </a:cubicBezTo>
                <a:cubicBezTo>
                  <a:pt x="1151156" y="13700"/>
                  <a:pt x="1171078" y="49849"/>
                  <a:pt x="1197429" y="76200"/>
                </a:cubicBezTo>
                <a:cubicBezTo>
                  <a:pt x="1208315" y="87086"/>
                  <a:pt x="1220849" y="96541"/>
                  <a:pt x="1230086" y="108857"/>
                </a:cubicBezTo>
                <a:cubicBezTo>
                  <a:pt x="1278440" y="173329"/>
                  <a:pt x="1252683" y="137309"/>
                  <a:pt x="1306286" y="217714"/>
                </a:cubicBezTo>
                <a:cubicBezTo>
                  <a:pt x="1313543" y="228600"/>
                  <a:pt x="1323920" y="237960"/>
                  <a:pt x="1328057" y="250371"/>
                </a:cubicBezTo>
                <a:cubicBezTo>
                  <a:pt x="1343080" y="295440"/>
                  <a:pt x="1332578" y="273481"/>
                  <a:pt x="1360715" y="315685"/>
                </a:cubicBezTo>
                <a:cubicBezTo>
                  <a:pt x="1367972" y="344714"/>
                  <a:pt x="1381551" y="372864"/>
                  <a:pt x="1382486" y="402771"/>
                </a:cubicBezTo>
                <a:cubicBezTo>
                  <a:pt x="1386115" y="518885"/>
                  <a:pt x="1384229" y="635303"/>
                  <a:pt x="1393372" y="751114"/>
                </a:cubicBezTo>
                <a:cubicBezTo>
                  <a:pt x="1395178" y="773992"/>
                  <a:pt x="1398916" y="800201"/>
                  <a:pt x="1415143" y="816428"/>
                </a:cubicBezTo>
                <a:lnTo>
                  <a:pt x="1436915" y="838200"/>
                </a:lnTo>
                <a:cubicBezTo>
                  <a:pt x="1456984" y="918480"/>
                  <a:pt x="1435416" y="845588"/>
                  <a:pt x="1469572" y="925285"/>
                </a:cubicBezTo>
                <a:cubicBezTo>
                  <a:pt x="1474092" y="935832"/>
                  <a:pt x="1473289" y="948982"/>
                  <a:pt x="1480457" y="957942"/>
                </a:cubicBezTo>
                <a:cubicBezTo>
                  <a:pt x="1488630" y="968158"/>
                  <a:pt x="1502229" y="972457"/>
                  <a:pt x="1513115" y="979714"/>
                </a:cubicBezTo>
                <a:cubicBezTo>
                  <a:pt x="1562350" y="1053568"/>
                  <a:pt x="1538155" y="1026526"/>
                  <a:pt x="1578429" y="1066800"/>
                </a:cubicBezTo>
                <a:lnTo>
                  <a:pt x="1611086" y="1164771"/>
                </a:lnTo>
                <a:lnTo>
                  <a:pt x="1621972" y="1197428"/>
                </a:lnTo>
                <a:lnTo>
                  <a:pt x="1632857" y="1230085"/>
                </a:lnTo>
                <a:cubicBezTo>
                  <a:pt x="1630410" y="1362250"/>
                  <a:pt x="1602353" y="1724125"/>
                  <a:pt x="1632857" y="1937657"/>
                </a:cubicBezTo>
                <a:cubicBezTo>
                  <a:pt x="1634480" y="1949016"/>
                  <a:pt x="1640114" y="1959428"/>
                  <a:pt x="1643743" y="1970314"/>
                </a:cubicBezTo>
                <a:cubicBezTo>
                  <a:pt x="1640114" y="2068285"/>
                  <a:pt x="1637878" y="2166318"/>
                  <a:pt x="1632857" y="2264228"/>
                </a:cubicBezTo>
                <a:cubicBezTo>
                  <a:pt x="1630619" y="2307865"/>
                  <a:pt x="1627876" y="2351564"/>
                  <a:pt x="1621972" y="2394857"/>
                </a:cubicBezTo>
                <a:cubicBezTo>
                  <a:pt x="1616972" y="2431522"/>
                  <a:pt x="1600200" y="2503714"/>
                  <a:pt x="1600200" y="2503714"/>
                </a:cubicBezTo>
                <a:lnTo>
                  <a:pt x="1632857" y="2656114"/>
                </a:lnTo>
                <a:close/>
              </a:path>
            </a:pathLst>
          </a:cu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612571" y="2688028"/>
            <a:ext cx="2667000" cy="2395601"/>
          </a:xfrm>
          <a:custGeom>
            <a:avLst/>
            <a:gdLst>
              <a:gd name="connsiteX0" fmla="*/ 43543 w 2667000"/>
              <a:gd name="connsiteY0" fmla="*/ 501486 h 2395601"/>
              <a:gd name="connsiteX1" fmla="*/ 32658 w 2667000"/>
              <a:gd name="connsiteY1" fmla="*/ 708315 h 2395601"/>
              <a:gd name="connsiteX2" fmla="*/ 21772 w 2667000"/>
              <a:gd name="connsiteY2" fmla="*/ 740972 h 2395601"/>
              <a:gd name="connsiteX3" fmla="*/ 10886 w 2667000"/>
              <a:gd name="connsiteY3" fmla="*/ 893372 h 2395601"/>
              <a:gd name="connsiteX4" fmla="*/ 0 w 2667000"/>
              <a:gd name="connsiteY4" fmla="*/ 1013115 h 2395601"/>
              <a:gd name="connsiteX5" fmla="*/ 10886 w 2667000"/>
              <a:gd name="connsiteY5" fmla="*/ 1263486 h 2395601"/>
              <a:gd name="connsiteX6" fmla="*/ 21772 w 2667000"/>
              <a:gd name="connsiteY6" fmla="*/ 1307029 h 2395601"/>
              <a:gd name="connsiteX7" fmla="*/ 43543 w 2667000"/>
              <a:gd name="connsiteY7" fmla="*/ 1405001 h 2395601"/>
              <a:gd name="connsiteX8" fmla="*/ 97972 w 2667000"/>
              <a:gd name="connsiteY8" fmla="*/ 1470315 h 2395601"/>
              <a:gd name="connsiteX9" fmla="*/ 130629 w 2667000"/>
              <a:gd name="connsiteY9" fmla="*/ 1535629 h 2395601"/>
              <a:gd name="connsiteX10" fmla="*/ 152400 w 2667000"/>
              <a:gd name="connsiteY10" fmla="*/ 1568286 h 2395601"/>
              <a:gd name="connsiteX11" fmla="*/ 163286 w 2667000"/>
              <a:gd name="connsiteY11" fmla="*/ 1600943 h 2395601"/>
              <a:gd name="connsiteX12" fmla="*/ 185058 w 2667000"/>
              <a:gd name="connsiteY12" fmla="*/ 1644486 h 2395601"/>
              <a:gd name="connsiteX13" fmla="*/ 206829 w 2667000"/>
              <a:gd name="connsiteY13" fmla="*/ 1709801 h 2395601"/>
              <a:gd name="connsiteX14" fmla="*/ 228600 w 2667000"/>
              <a:gd name="connsiteY14" fmla="*/ 1775115 h 2395601"/>
              <a:gd name="connsiteX15" fmla="*/ 239486 w 2667000"/>
              <a:gd name="connsiteY15" fmla="*/ 1807772 h 2395601"/>
              <a:gd name="connsiteX16" fmla="*/ 315686 w 2667000"/>
              <a:gd name="connsiteY16" fmla="*/ 1905743 h 2395601"/>
              <a:gd name="connsiteX17" fmla="*/ 359229 w 2667000"/>
              <a:gd name="connsiteY17" fmla="*/ 1981943 h 2395601"/>
              <a:gd name="connsiteX18" fmla="*/ 381000 w 2667000"/>
              <a:gd name="connsiteY18" fmla="*/ 2025486 h 2395601"/>
              <a:gd name="connsiteX19" fmla="*/ 402772 w 2667000"/>
              <a:gd name="connsiteY19" fmla="*/ 2058143 h 2395601"/>
              <a:gd name="connsiteX20" fmla="*/ 446315 w 2667000"/>
              <a:gd name="connsiteY20" fmla="*/ 2112572 h 2395601"/>
              <a:gd name="connsiteX21" fmla="*/ 457200 w 2667000"/>
              <a:gd name="connsiteY21" fmla="*/ 2145229 h 2395601"/>
              <a:gd name="connsiteX22" fmla="*/ 511629 w 2667000"/>
              <a:gd name="connsiteY22" fmla="*/ 2199658 h 2395601"/>
              <a:gd name="connsiteX23" fmla="*/ 533400 w 2667000"/>
              <a:gd name="connsiteY23" fmla="*/ 2232315 h 2395601"/>
              <a:gd name="connsiteX24" fmla="*/ 587829 w 2667000"/>
              <a:gd name="connsiteY24" fmla="*/ 2275858 h 2395601"/>
              <a:gd name="connsiteX25" fmla="*/ 609600 w 2667000"/>
              <a:gd name="connsiteY25" fmla="*/ 2308515 h 2395601"/>
              <a:gd name="connsiteX26" fmla="*/ 674915 w 2667000"/>
              <a:gd name="connsiteY26" fmla="*/ 2330286 h 2395601"/>
              <a:gd name="connsiteX27" fmla="*/ 729343 w 2667000"/>
              <a:gd name="connsiteY27" fmla="*/ 2362943 h 2395601"/>
              <a:gd name="connsiteX28" fmla="*/ 794658 w 2667000"/>
              <a:gd name="connsiteY28" fmla="*/ 2395601 h 2395601"/>
              <a:gd name="connsiteX29" fmla="*/ 1034143 w 2667000"/>
              <a:gd name="connsiteY29" fmla="*/ 2384715 h 2395601"/>
              <a:gd name="connsiteX30" fmla="*/ 1077686 w 2667000"/>
              <a:gd name="connsiteY30" fmla="*/ 2373829 h 2395601"/>
              <a:gd name="connsiteX31" fmla="*/ 1143000 w 2667000"/>
              <a:gd name="connsiteY31" fmla="*/ 2352058 h 2395601"/>
              <a:gd name="connsiteX32" fmla="*/ 1393372 w 2667000"/>
              <a:gd name="connsiteY32" fmla="*/ 2330286 h 2395601"/>
              <a:gd name="connsiteX33" fmla="*/ 1436915 w 2667000"/>
              <a:gd name="connsiteY33" fmla="*/ 2319401 h 2395601"/>
              <a:gd name="connsiteX34" fmla="*/ 1458686 w 2667000"/>
              <a:gd name="connsiteY34" fmla="*/ 2297629 h 2395601"/>
              <a:gd name="connsiteX35" fmla="*/ 1491343 w 2667000"/>
              <a:gd name="connsiteY35" fmla="*/ 2286743 h 2395601"/>
              <a:gd name="connsiteX36" fmla="*/ 1513115 w 2667000"/>
              <a:gd name="connsiteY36" fmla="*/ 2264972 h 2395601"/>
              <a:gd name="connsiteX37" fmla="*/ 1600200 w 2667000"/>
              <a:gd name="connsiteY37" fmla="*/ 2243201 h 2395601"/>
              <a:gd name="connsiteX38" fmla="*/ 1632858 w 2667000"/>
              <a:gd name="connsiteY38" fmla="*/ 2232315 h 2395601"/>
              <a:gd name="connsiteX39" fmla="*/ 1719943 w 2667000"/>
              <a:gd name="connsiteY39" fmla="*/ 2210543 h 2395601"/>
              <a:gd name="connsiteX40" fmla="*/ 1741715 w 2667000"/>
              <a:gd name="connsiteY40" fmla="*/ 2188772 h 2395601"/>
              <a:gd name="connsiteX41" fmla="*/ 1785258 w 2667000"/>
              <a:gd name="connsiteY41" fmla="*/ 2177886 h 2395601"/>
              <a:gd name="connsiteX42" fmla="*/ 1817915 w 2667000"/>
              <a:gd name="connsiteY42" fmla="*/ 2167001 h 2395601"/>
              <a:gd name="connsiteX43" fmla="*/ 1850572 w 2667000"/>
              <a:gd name="connsiteY43" fmla="*/ 2145229 h 2395601"/>
              <a:gd name="connsiteX44" fmla="*/ 1883229 w 2667000"/>
              <a:gd name="connsiteY44" fmla="*/ 2134343 h 2395601"/>
              <a:gd name="connsiteX45" fmla="*/ 1926772 w 2667000"/>
              <a:gd name="connsiteY45" fmla="*/ 2112572 h 2395601"/>
              <a:gd name="connsiteX46" fmla="*/ 1959429 w 2667000"/>
              <a:gd name="connsiteY46" fmla="*/ 2090801 h 2395601"/>
              <a:gd name="connsiteX47" fmla="*/ 2002972 w 2667000"/>
              <a:gd name="connsiteY47" fmla="*/ 2047258 h 2395601"/>
              <a:gd name="connsiteX48" fmla="*/ 2035629 w 2667000"/>
              <a:gd name="connsiteY48" fmla="*/ 2036372 h 2395601"/>
              <a:gd name="connsiteX49" fmla="*/ 2079172 w 2667000"/>
              <a:gd name="connsiteY49" fmla="*/ 2003715 h 2395601"/>
              <a:gd name="connsiteX50" fmla="*/ 2122715 w 2667000"/>
              <a:gd name="connsiteY50" fmla="*/ 1960172 h 2395601"/>
              <a:gd name="connsiteX51" fmla="*/ 2166258 w 2667000"/>
              <a:gd name="connsiteY51" fmla="*/ 1927515 h 2395601"/>
              <a:gd name="connsiteX52" fmla="*/ 2220686 w 2667000"/>
              <a:gd name="connsiteY52" fmla="*/ 1873086 h 2395601"/>
              <a:gd name="connsiteX53" fmla="*/ 2307772 w 2667000"/>
              <a:gd name="connsiteY53" fmla="*/ 1807772 h 2395601"/>
              <a:gd name="connsiteX54" fmla="*/ 2329543 w 2667000"/>
              <a:gd name="connsiteY54" fmla="*/ 1775115 h 2395601"/>
              <a:gd name="connsiteX55" fmla="*/ 2383972 w 2667000"/>
              <a:gd name="connsiteY55" fmla="*/ 1731572 h 2395601"/>
              <a:gd name="connsiteX56" fmla="*/ 2405743 w 2667000"/>
              <a:gd name="connsiteY56" fmla="*/ 1698915 h 2395601"/>
              <a:gd name="connsiteX57" fmla="*/ 2438400 w 2667000"/>
              <a:gd name="connsiteY57" fmla="*/ 1677143 h 2395601"/>
              <a:gd name="connsiteX58" fmla="*/ 2471058 w 2667000"/>
              <a:gd name="connsiteY58" fmla="*/ 1633601 h 2395601"/>
              <a:gd name="connsiteX59" fmla="*/ 2536372 w 2667000"/>
              <a:gd name="connsiteY59" fmla="*/ 1557401 h 2395601"/>
              <a:gd name="connsiteX60" fmla="*/ 2558143 w 2667000"/>
              <a:gd name="connsiteY60" fmla="*/ 1492086 h 2395601"/>
              <a:gd name="connsiteX61" fmla="*/ 2601686 w 2667000"/>
              <a:gd name="connsiteY61" fmla="*/ 1405001 h 2395601"/>
              <a:gd name="connsiteX62" fmla="*/ 2634343 w 2667000"/>
              <a:gd name="connsiteY62" fmla="*/ 1317915 h 2395601"/>
              <a:gd name="connsiteX63" fmla="*/ 2645229 w 2667000"/>
              <a:gd name="connsiteY63" fmla="*/ 1274372 h 2395601"/>
              <a:gd name="connsiteX64" fmla="*/ 2667000 w 2667000"/>
              <a:gd name="connsiteY64" fmla="*/ 1230829 h 2395601"/>
              <a:gd name="connsiteX65" fmla="*/ 2645229 w 2667000"/>
              <a:gd name="connsiteY65" fmla="*/ 1034886 h 2395601"/>
              <a:gd name="connsiteX66" fmla="*/ 2634343 w 2667000"/>
              <a:gd name="connsiteY66" fmla="*/ 1002229 h 2395601"/>
              <a:gd name="connsiteX67" fmla="*/ 2590800 w 2667000"/>
              <a:gd name="connsiteY67" fmla="*/ 926029 h 2395601"/>
              <a:gd name="connsiteX68" fmla="*/ 2579915 w 2667000"/>
              <a:gd name="connsiteY68" fmla="*/ 893372 h 2395601"/>
              <a:gd name="connsiteX69" fmla="*/ 2569029 w 2667000"/>
              <a:gd name="connsiteY69" fmla="*/ 849829 h 2395601"/>
              <a:gd name="connsiteX70" fmla="*/ 2547258 w 2667000"/>
              <a:gd name="connsiteY70" fmla="*/ 806286 h 2395601"/>
              <a:gd name="connsiteX71" fmla="*/ 2525486 w 2667000"/>
              <a:gd name="connsiteY71" fmla="*/ 740972 h 2395601"/>
              <a:gd name="connsiteX72" fmla="*/ 2481943 w 2667000"/>
              <a:gd name="connsiteY72" fmla="*/ 653886 h 2395601"/>
              <a:gd name="connsiteX73" fmla="*/ 2460172 w 2667000"/>
              <a:gd name="connsiteY73" fmla="*/ 621229 h 2395601"/>
              <a:gd name="connsiteX74" fmla="*/ 2438400 w 2667000"/>
              <a:gd name="connsiteY74" fmla="*/ 555915 h 2395601"/>
              <a:gd name="connsiteX75" fmla="*/ 2394858 w 2667000"/>
              <a:gd name="connsiteY75" fmla="*/ 490601 h 2395601"/>
              <a:gd name="connsiteX76" fmla="*/ 2373086 w 2667000"/>
              <a:gd name="connsiteY76" fmla="*/ 457943 h 2395601"/>
              <a:gd name="connsiteX77" fmla="*/ 2340429 w 2667000"/>
              <a:gd name="connsiteY77" fmla="*/ 414401 h 2395601"/>
              <a:gd name="connsiteX78" fmla="*/ 2296886 w 2667000"/>
              <a:gd name="connsiteY78" fmla="*/ 349086 h 2395601"/>
              <a:gd name="connsiteX79" fmla="*/ 2286000 w 2667000"/>
              <a:gd name="connsiteY79" fmla="*/ 316429 h 2395601"/>
              <a:gd name="connsiteX80" fmla="*/ 2264229 w 2667000"/>
              <a:gd name="connsiteY80" fmla="*/ 272886 h 2395601"/>
              <a:gd name="connsiteX81" fmla="*/ 2231572 w 2667000"/>
              <a:gd name="connsiteY81" fmla="*/ 229343 h 2395601"/>
              <a:gd name="connsiteX82" fmla="*/ 2177143 w 2667000"/>
              <a:gd name="connsiteY82" fmla="*/ 174915 h 2395601"/>
              <a:gd name="connsiteX83" fmla="*/ 2133600 w 2667000"/>
              <a:gd name="connsiteY83" fmla="*/ 120486 h 2395601"/>
              <a:gd name="connsiteX84" fmla="*/ 2100943 w 2667000"/>
              <a:gd name="connsiteY84" fmla="*/ 98715 h 2395601"/>
              <a:gd name="connsiteX85" fmla="*/ 2046515 w 2667000"/>
              <a:gd name="connsiteY85" fmla="*/ 55172 h 2395601"/>
              <a:gd name="connsiteX86" fmla="*/ 2002972 w 2667000"/>
              <a:gd name="connsiteY86" fmla="*/ 44286 h 2395601"/>
              <a:gd name="connsiteX87" fmla="*/ 1970315 w 2667000"/>
              <a:gd name="connsiteY87" fmla="*/ 33401 h 2395601"/>
              <a:gd name="connsiteX88" fmla="*/ 1850572 w 2667000"/>
              <a:gd name="connsiteY88" fmla="*/ 743 h 2395601"/>
              <a:gd name="connsiteX89" fmla="*/ 1121229 w 2667000"/>
              <a:gd name="connsiteY89" fmla="*/ 11629 h 2395601"/>
              <a:gd name="connsiteX90" fmla="*/ 1066800 w 2667000"/>
              <a:gd name="connsiteY90" fmla="*/ 22515 h 2395601"/>
              <a:gd name="connsiteX91" fmla="*/ 979715 w 2667000"/>
              <a:gd name="connsiteY91" fmla="*/ 33401 h 2395601"/>
              <a:gd name="connsiteX92" fmla="*/ 914400 w 2667000"/>
              <a:gd name="connsiteY92" fmla="*/ 55172 h 2395601"/>
              <a:gd name="connsiteX93" fmla="*/ 881743 w 2667000"/>
              <a:gd name="connsiteY93" fmla="*/ 66058 h 2395601"/>
              <a:gd name="connsiteX94" fmla="*/ 849086 w 2667000"/>
              <a:gd name="connsiteY94" fmla="*/ 76943 h 2395601"/>
              <a:gd name="connsiteX95" fmla="*/ 816429 w 2667000"/>
              <a:gd name="connsiteY95" fmla="*/ 98715 h 2395601"/>
              <a:gd name="connsiteX96" fmla="*/ 772886 w 2667000"/>
              <a:gd name="connsiteY96" fmla="*/ 109601 h 2395601"/>
              <a:gd name="connsiteX97" fmla="*/ 740229 w 2667000"/>
              <a:gd name="connsiteY97" fmla="*/ 120486 h 2395601"/>
              <a:gd name="connsiteX98" fmla="*/ 631372 w 2667000"/>
              <a:gd name="connsiteY98" fmla="*/ 164029 h 2395601"/>
              <a:gd name="connsiteX99" fmla="*/ 566058 w 2667000"/>
              <a:gd name="connsiteY99" fmla="*/ 185801 h 2395601"/>
              <a:gd name="connsiteX100" fmla="*/ 533400 w 2667000"/>
              <a:gd name="connsiteY100" fmla="*/ 196686 h 2395601"/>
              <a:gd name="connsiteX101" fmla="*/ 468086 w 2667000"/>
              <a:gd name="connsiteY101" fmla="*/ 229343 h 2395601"/>
              <a:gd name="connsiteX102" fmla="*/ 391886 w 2667000"/>
              <a:gd name="connsiteY102" fmla="*/ 272886 h 2395601"/>
              <a:gd name="connsiteX103" fmla="*/ 326572 w 2667000"/>
              <a:gd name="connsiteY103" fmla="*/ 294658 h 2395601"/>
              <a:gd name="connsiteX104" fmla="*/ 261258 w 2667000"/>
              <a:gd name="connsiteY104" fmla="*/ 338201 h 2395601"/>
              <a:gd name="connsiteX105" fmla="*/ 239486 w 2667000"/>
              <a:gd name="connsiteY105" fmla="*/ 359972 h 2395601"/>
              <a:gd name="connsiteX106" fmla="*/ 206829 w 2667000"/>
              <a:gd name="connsiteY106" fmla="*/ 381743 h 2395601"/>
              <a:gd name="connsiteX107" fmla="*/ 163286 w 2667000"/>
              <a:gd name="connsiteY107" fmla="*/ 425286 h 2395601"/>
              <a:gd name="connsiteX108" fmla="*/ 141515 w 2667000"/>
              <a:gd name="connsiteY108" fmla="*/ 447058 h 2395601"/>
              <a:gd name="connsiteX109" fmla="*/ 119743 w 2667000"/>
              <a:gd name="connsiteY109" fmla="*/ 479715 h 2395601"/>
              <a:gd name="connsiteX110" fmla="*/ 43543 w 2667000"/>
              <a:gd name="connsiteY110" fmla="*/ 501486 h 2395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Lst>
            <a:rect l="l" t="t" r="r" b="b"/>
            <a:pathLst>
              <a:path w="2667000" h="2395601">
                <a:moveTo>
                  <a:pt x="43543" y="501486"/>
                </a:moveTo>
                <a:cubicBezTo>
                  <a:pt x="29029" y="539586"/>
                  <a:pt x="38908" y="639560"/>
                  <a:pt x="32658" y="708315"/>
                </a:cubicBezTo>
                <a:cubicBezTo>
                  <a:pt x="31619" y="719742"/>
                  <a:pt x="23113" y="729576"/>
                  <a:pt x="21772" y="740972"/>
                </a:cubicBezTo>
                <a:cubicBezTo>
                  <a:pt x="15821" y="791553"/>
                  <a:pt x="14947" y="842605"/>
                  <a:pt x="10886" y="893372"/>
                </a:cubicBezTo>
                <a:cubicBezTo>
                  <a:pt x="7690" y="933323"/>
                  <a:pt x="3629" y="973201"/>
                  <a:pt x="0" y="1013115"/>
                </a:cubicBezTo>
                <a:cubicBezTo>
                  <a:pt x="3629" y="1096572"/>
                  <a:pt x="4715" y="1180178"/>
                  <a:pt x="10886" y="1263486"/>
                </a:cubicBezTo>
                <a:cubicBezTo>
                  <a:pt x="11991" y="1278406"/>
                  <a:pt x="18838" y="1292358"/>
                  <a:pt x="21772" y="1307029"/>
                </a:cubicBezTo>
                <a:cubicBezTo>
                  <a:pt x="27345" y="1334892"/>
                  <a:pt x="29422" y="1376758"/>
                  <a:pt x="43543" y="1405001"/>
                </a:cubicBezTo>
                <a:cubicBezTo>
                  <a:pt x="63811" y="1445538"/>
                  <a:pt x="67882" y="1434206"/>
                  <a:pt x="97972" y="1470315"/>
                </a:cubicBezTo>
                <a:cubicBezTo>
                  <a:pt x="136966" y="1517108"/>
                  <a:pt x="106083" y="1486536"/>
                  <a:pt x="130629" y="1535629"/>
                </a:cubicBezTo>
                <a:cubicBezTo>
                  <a:pt x="136480" y="1547331"/>
                  <a:pt x="146549" y="1556584"/>
                  <a:pt x="152400" y="1568286"/>
                </a:cubicBezTo>
                <a:cubicBezTo>
                  <a:pt x="157532" y="1578549"/>
                  <a:pt x="158766" y="1590396"/>
                  <a:pt x="163286" y="1600943"/>
                </a:cubicBezTo>
                <a:cubicBezTo>
                  <a:pt x="169679" y="1615858"/>
                  <a:pt x="179031" y="1629419"/>
                  <a:pt x="185058" y="1644486"/>
                </a:cubicBezTo>
                <a:cubicBezTo>
                  <a:pt x="193581" y="1665794"/>
                  <a:pt x="199572" y="1688029"/>
                  <a:pt x="206829" y="1709801"/>
                </a:cubicBezTo>
                <a:lnTo>
                  <a:pt x="228600" y="1775115"/>
                </a:lnTo>
                <a:cubicBezTo>
                  <a:pt x="232229" y="1786001"/>
                  <a:pt x="233121" y="1798225"/>
                  <a:pt x="239486" y="1807772"/>
                </a:cubicBezTo>
                <a:cubicBezTo>
                  <a:pt x="291568" y="1885895"/>
                  <a:pt x="264527" y="1854584"/>
                  <a:pt x="315686" y="1905743"/>
                </a:cubicBezTo>
                <a:cubicBezTo>
                  <a:pt x="337073" y="1969905"/>
                  <a:pt x="312155" y="1906624"/>
                  <a:pt x="359229" y="1981943"/>
                </a:cubicBezTo>
                <a:cubicBezTo>
                  <a:pt x="367830" y="1995704"/>
                  <a:pt x="372949" y="2011397"/>
                  <a:pt x="381000" y="2025486"/>
                </a:cubicBezTo>
                <a:cubicBezTo>
                  <a:pt x="387491" y="2036845"/>
                  <a:pt x="395515" y="2047257"/>
                  <a:pt x="402772" y="2058143"/>
                </a:cubicBezTo>
                <a:cubicBezTo>
                  <a:pt x="430135" y="2140231"/>
                  <a:pt x="390041" y="2042229"/>
                  <a:pt x="446315" y="2112572"/>
                </a:cubicBezTo>
                <a:cubicBezTo>
                  <a:pt x="453483" y="2121532"/>
                  <a:pt x="450315" y="2136049"/>
                  <a:pt x="457200" y="2145229"/>
                </a:cubicBezTo>
                <a:cubicBezTo>
                  <a:pt x="472595" y="2165756"/>
                  <a:pt x="497397" y="2178309"/>
                  <a:pt x="511629" y="2199658"/>
                </a:cubicBezTo>
                <a:cubicBezTo>
                  <a:pt x="518886" y="2210544"/>
                  <a:pt x="525227" y="2222099"/>
                  <a:pt x="533400" y="2232315"/>
                </a:cubicBezTo>
                <a:cubicBezTo>
                  <a:pt x="551125" y="2254471"/>
                  <a:pt x="563584" y="2259694"/>
                  <a:pt x="587829" y="2275858"/>
                </a:cubicBezTo>
                <a:cubicBezTo>
                  <a:pt x="595086" y="2286744"/>
                  <a:pt x="598506" y="2301581"/>
                  <a:pt x="609600" y="2308515"/>
                </a:cubicBezTo>
                <a:cubicBezTo>
                  <a:pt x="629061" y="2320678"/>
                  <a:pt x="674915" y="2330286"/>
                  <a:pt x="674915" y="2330286"/>
                </a:cubicBezTo>
                <a:cubicBezTo>
                  <a:pt x="730076" y="2385450"/>
                  <a:pt x="658689" y="2320551"/>
                  <a:pt x="729343" y="2362943"/>
                </a:cubicBezTo>
                <a:cubicBezTo>
                  <a:pt x="798669" y="2404538"/>
                  <a:pt x="687260" y="2368751"/>
                  <a:pt x="794658" y="2395601"/>
                </a:cubicBezTo>
                <a:cubicBezTo>
                  <a:pt x="874486" y="2391972"/>
                  <a:pt x="954468" y="2390844"/>
                  <a:pt x="1034143" y="2384715"/>
                </a:cubicBezTo>
                <a:cubicBezTo>
                  <a:pt x="1049060" y="2383568"/>
                  <a:pt x="1063356" y="2378128"/>
                  <a:pt x="1077686" y="2373829"/>
                </a:cubicBezTo>
                <a:cubicBezTo>
                  <a:pt x="1099667" y="2367235"/>
                  <a:pt x="1120137" y="2354046"/>
                  <a:pt x="1143000" y="2352058"/>
                </a:cubicBezTo>
                <a:lnTo>
                  <a:pt x="1393372" y="2330286"/>
                </a:lnTo>
                <a:cubicBezTo>
                  <a:pt x="1407886" y="2326658"/>
                  <a:pt x="1423534" y="2326092"/>
                  <a:pt x="1436915" y="2319401"/>
                </a:cubicBezTo>
                <a:cubicBezTo>
                  <a:pt x="1446095" y="2314811"/>
                  <a:pt x="1449885" y="2302910"/>
                  <a:pt x="1458686" y="2297629"/>
                </a:cubicBezTo>
                <a:cubicBezTo>
                  <a:pt x="1468525" y="2291725"/>
                  <a:pt x="1480457" y="2290372"/>
                  <a:pt x="1491343" y="2286743"/>
                </a:cubicBezTo>
                <a:cubicBezTo>
                  <a:pt x="1498600" y="2279486"/>
                  <a:pt x="1503586" y="2268784"/>
                  <a:pt x="1513115" y="2264972"/>
                </a:cubicBezTo>
                <a:cubicBezTo>
                  <a:pt x="1540897" y="2253860"/>
                  <a:pt x="1571814" y="2252663"/>
                  <a:pt x="1600200" y="2243201"/>
                </a:cubicBezTo>
                <a:cubicBezTo>
                  <a:pt x="1611086" y="2239572"/>
                  <a:pt x="1621787" y="2235334"/>
                  <a:pt x="1632858" y="2232315"/>
                </a:cubicBezTo>
                <a:cubicBezTo>
                  <a:pt x="1661725" y="2224442"/>
                  <a:pt x="1719943" y="2210543"/>
                  <a:pt x="1719943" y="2210543"/>
                </a:cubicBezTo>
                <a:cubicBezTo>
                  <a:pt x="1727200" y="2203286"/>
                  <a:pt x="1732535" y="2193362"/>
                  <a:pt x="1741715" y="2188772"/>
                </a:cubicBezTo>
                <a:cubicBezTo>
                  <a:pt x="1755097" y="2182081"/>
                  <a:pt x="1770873" y="2181996"/>
                  <a:pt x="1785258" y="2177886"/>
                </a:cubicBezTo>
                <a:cubicBezTo>
                  <a:pt x="1796291" y="2174734"/>
                  <a:pt x="1807029" y="2170629"/>
                  <a:pt x="1817915" y="2167001"/>
                </a:cubicBezTo>
                <a:cubicBezTo>
                  <a:pt x="1828801" y="2159744"/>
                  <a:pt x="1838870" y="2151080"/>
                  <a:pt x="1850572" y="2145229"/>
                </a:cubicBezTo>
                <a:cubicBezTo>
                  <a:pt x="1860835" y="2140097"/>
                  <a:pt x="1872682" y="2138863"/>
                  <a:pt x="1883229" y="2134343"/>
                </a:cubicBezTo>
                <a:cubicBezTo>
                  <a:pt x="1898144" y="2127951"/>
                  <a:pt x="1912683" y="2120623"/>
                  <a:pt x="1926772" y="2112572"/>
                </a:cubicBezTo>
                <a:cubicBezTo>
                  <a:pt x="1938131" y="2106081"/>
                  <a:pt x="1949496" y="2099315"/>
                  <a:pt x="1959429" y="2090801"/>
                </a:cubicBezTo>
                <a:cubicBezTo>
                  <a:pt x="1975014" y="2077443"/>
                  <a:pt x="1983499" y="2053749"/>
                  <a:pt x="2002972" y="2047258"/>
                </a:cubicBezTo>
                <a:lnTo>
                  <a:pt x="2035629" y="2036372"/>
                </a:lnTo>
                <a:cubicBezTo>
                  <a:pt x="2050143" y="2025486"/>
                  <a:pt x="2065518" y="2015662"/>
                  <a:pt x="2079172" y="2003715"/>
                </a:cubicBezTo>
                <a:cubicBezTo>
                  <a:pt x="2094620" y="1990198"/>
                  <a:pt x="2106294" y="1972488"/>
                  <a:pt x="2122715" y="1960172"/>
                </a:cubicBezTo>
                <a:cubicBezTo>
                  <a:pt x="2137229" y="1949286"/>
                  <a:pt x="2152698" y="1939569"/>
                  <a:pt x="2166258" y="1927515"/>
                </a:cubicBezTo>
                <a:cubicBezTo>
                  <a:pt x="2185435" y="1910469"/>
                  <a:pt x="2199337" y="1887318"/>
                  <a:pt x="2220686" y="1873086"/>
                </a:cubicBezTo>
                <a:cubicBezTo>
                  <a:pt x="2250527" y="1853192"/>
                  <a:pt x="2284761" y="1836536"/>
                  <a:pt x="2307772" y="1807772"/>
                </a:cubicBezTo>
                <a:cubicBezTo>
                  <a:pt x="2315945" y="1797556"/>
                  <a:pt x="2320292" y="1784366"/>
                  <a:pt x="2329543" y="1775115"/>
                </a:cubicBezTo>
                <a:cubicBezTo>
                  <a:pt x="2386118" y="1718539"/>
                  <a:pt x="2340885" y="1785430"/>
                  <a:pt x="2383972" y="1731572"/>
                </a:cubicBezTo>
                <a:cubicBezTo>
                  <a:pt x="2392145" y="1721356"/>
                  <a:pt x="2396492" y="1708166"/>
                  <a:pt x="2405743" y="1698915"/>
                </a:cubicBezTo>
                <a:cubicBezTo>
                  <a:pt x="2414994" y="1689664"/>
                  <a:pt x="2429149" y="1686394"/>
                  <a:pt x="2438400" y="1677143"/>
                </a:cubicBezTo>
                <a:cubicBezTo>
                  <a:pt x="2451229" y="1664314"/>
                  <a:pt x="2459251" y="1647376"/>
                  <a:pt x="2471058" y="1633601"/>
                </a:cubicBezTo>
                <a:cubicBezTo>
                  <a:pt x="2562019" y="1527481"/>
                  <a:pt x="2440886" y="1684714"/>
                  <a:pt x="2536372" y="1557401"/>
                </a:cubicBezTo>
                <a:cubicBezTo>
                  <a:pt x="2543629" y="1535629"/>
                  <a:pt x="2549103" y="1513180"/>
                  <a:pt x="2558143" y="1492086"/>
                </a:cubicBezTo>
                <a:cubicBezTo>
                  <a:pt x="2570928" y="1462255"/>
                  <a:pt x="2589632" y="1435134"/>
                  <a:pt x="2601686" y="1405001"/>
                </a:cubicBezTo>
                <a:cubicBezTo>
                  <a:pt x="2613195" y="1376229"/>
                  <a:pt x="2625808" y="1347788"/>
                  <a:pt x="2634343" y="1317915"/>
                </a:cubicBezTo>
                <a:cubicBezTo>
                  <a:pt x="2638453" y="1303530"/>
                  <a:pt x="2639976" y="1288380"/>
                  <a:pt x="2645229" y="1274372"/>
                </a:cubicBezTo>
                <a:cubicBezTo>
                  <a:pt x="2650927" y="1259178"/>
                  <a:pt x="2659743" y="1245343"/>
                  <a:pt x="2667000" y="1230829"/>
                </a:cubicBezTo>
                <a:cubicBezTo>
                  <a:pt x="2662410" y="1180338"/>
                  <a:pt x="2656266" y="1090070"/>
                  <a:pt x="2645229" y="1034886"/>
                </a:cubicBezTo>
                <a:cubicBezTo>
                  <a:pt x="2642979" y="1023634"/>
                  <a:pt x="2638863" y="1012776"/>
                  <a:pt x="2634343" y="1002229"/>
                </a:cubicBezTo>
                <a:cubicBezTo>
                  <a:pt x="2617768" y="963554"/>
                  <a:pt x="2612667" y="958829"/>
                  <a:pt x="2590800" y="926029"/>
                </a:cubicBezTo>
                <a:cubicBezTo>
                  <a:pt x="2587172" y="915143"/>
                  <a:pt x="2583067" y="904405"/>
                  <a:pt x="2579915" y="893372"/>
                </a:cubicBezTo>
                <a:cubicBezTo>
                  <a:pt x="2575805" y="878987"/>
                  <a:pt x="2574282" y="863837"/>
                  <a:pt x="2569029" y="849829"/>
                </a:cubicBezTo>
                <a:cubicBezTo>
                  <a:pt x="2563331" y="834635"/>
                  <a:pt x="2553285" y="821353"/>
                  <a:pt x="2547258" y="806286"/>
                </a:cubicBezTo>
                <a:cubicBezTo>
                  <a:pt x="2538735" y="784978"/>
                  <a:pt x="2535749" y="761498"/>
                  <a:pt x="2525486" y="740972"/>
                </a:cubicBezTo>
                <a:cubicBezTo>
                  <a:pt x="2510972" y="711943"/>
                  <a:pt x="2499946" y="680890"/>
                  <a:pt x="2481943" y="653886"/>
                </a:cubicBezTo>
                <a:cubicBezTo>
                  <a:pt x="2474686" y="643000"/>
                  <a:pt x="2465485" y="633184"/>
                  <a:pt x="2460172" y="621229"/>
                </a:cubicBezTo>
                <a:cubicBezTo>
                  <a:pt x="2450851" y="600258"/>
                  <a:pt x="2451130" y="575010"/>
                  <a:pt x="2438400" y="555915"/>
                </a:cubicBezTo>
                <a:lnTo>
                  <a:pt x="2394858" y="490601"/>
                </a:lnTo>
                <a:cubicBezTo>
                  <a:pt x="2387601" y="479715"/>
                  <a:pt x="2380936" y="468410"/>
                  <a:pt x="2373086" y="457943"/>
                </a:cubicBezTo>
                <a:lnTo>
                  <a:pt x="2340429" y="414401"/>
                </a:lnTo>
                <a:cubicBezTo>
                  <a:pt x="2314545" y="336749"/>
                  <a:pt x="2351247" y="430627"/>
                  <a:pt x="2296886" y="349086"/>
                </a:cubicBezTo>
                <a:cubicBezTo>
                  <a:pt x="2290521" y="339539"/>
                  <a:pt x="2290520" y="326976"/>
                  <a:pt x="2286000" y="316429"/>
                </a:cubicBezTo>
                <a:cubicBezTo>
                  <a:pt x="2279608" y="301514"/>
                  <a:pt x="2272829" y="286647"/>
                  <a:pt x="2264229" y="272886"/>
                </a:cubicBezTo>
                <a:cubicBezTo>
                  <a:pt x="2254613" y="257501"/>
                  <a:pt x="2243626" y="242903"/>
                  <a:pt x="2231572" y="229343"/>
                </a:cubicBezTo>
                <a:cubicBezTo>
                  <a:pt x="2214526" y="210166"/>
                  <a:pt x="2191375" y="196264"/>
                  <a:pt x="2177143" y="174915"/>
                </a:cubicBezTo>
                <a:cubicBezTo>
                  <a:pt x="2160977" y="150666"/>
                  <a:pt x="2155759" y="138213"/>
                  <a:pt x="2133600" y="120486"/>
                </a:cubicBezTo>
                <a:cubicBezTo>
                  <a:pt x="2123384" y="112313"/>
                  <a:pt x="2111159" y="106888"/>
                  <a:pt x="2100943" y="98715"/>
                </a:cubicBezTo>
                <a:cubicBezTo>
                  <a:pt x="2073930" y="77104"/>
                  <a:pt x="2082602" y="70638"/>
                  <a:pt x="2046515" y="55172"/>
                </a:cubicBezTo>
                <a:cubicBezTo>
                  <a:pt x="2032764" y="49279"/>
                  <a:pt x="2017357" y="48396"/>
                  <a:pt x="2002972" y="44286"/>
                </a:cubicBezTo>
                <a:cubicBezTo>
                  <a:pt x="1991939" y="41134"/>
                  <a:pt x="1981201" y="37029"/>
                  <a:pt x="1970315" y="33401"/>
                </a:cubicBezTo>
                <a:cubicBezTo>
                  <a:pt x="1929063" y="-7851"/>
                  <a:pt x="1946724" y="743"/>
                  <a:pt x="1850572" y="743"/>
                </a:cubicBezTo>
                <a:cubicBezTo>
                  <a:pt x="1607431" y="743"/>
                  <a:pt x="1364343" y="8000"/>
                  <a:pt x="1121229" y="11629"/>
                </a:cubicBezTo>
                <a:cubicBezTo>
                  <a:pt x="1103086" y="15258"/>
                  <a:pt x="1085087" y="19702"/>
                  <a:pt x="1066800" y="22515"/>
                </a:cubicBezTo>
                <a:cubicBezTo>
                  <a:pt x="1037886" y="26963"/>
                  <a:pt x="1008320" y="27271"/>
                  <a:pt x="979715" y="33401"/>
                </a:cubicBezTo>
                <a:cubicBezTo>
                  <a:pt x="957275" y="38210"/>
                  <a:pt x="936172" y="47915"/>
                  <a:pt x="914400" y="55172"/>
                </a:cubicBezTo>
                <a:lnTo>
                  <a:pt x="881743" y="66058"/>
                </a:lnTo>
                <a:lnTo>
                  <a:pt x="849086" y="76943"/>
                </a:lnTo>
                <a:cubicBezTo>
                  <a:pt x="838200" y="84200"/>
                  <a:pt x="828454" y="93561"/>
                  <a:pt x="816429" y="98715"/>
                </a:cubicBezTo>
                <a:cubicBezTo>
                  <a:pt x="802678" y="104609"/>
                  <a:pt x="787271" y="105491"/>
                  <a:pt x="772886" y="109601"/>
                </a:cubicBezTo>
                <a:cubicBezTo>
                  <a:pt x="761853" y="112753"/>
                  <a:pt x="750776" y="115966"/>
                  <a:pt x="740229" y="120486"/>
                </a:cubicBezTo>
                <a:cubicBezTo>
                  <a:pt x="628095" y="168543"/>
                  <a:pt x="780054" y="114468"/>
                  <a:pt x="631372" y="164029"/>
                </a:cubicBezTo>
                <a:lnTo>
                  <a:pt x="566058" y="185801"/>
                </a:lnTo>
                <a:lnTo>
                  <a:pt x="533400" y="196686"/>
                </a:lnTo>
                <a:cubicBezTo>
                  <a:pt x="439809" y="259082"/>
                  <a:pt x="558224" y="184274"/>
                  <a:pt x="468086" y="229343"/>
                </a:cubicBezTo>
                <a:cubicBezTo>
                  <a:pt x="389520" y="268626"/>
                  <a:pt x="487327" y="234709"/>
                  <a:pt x="391886" y="272886"/>
                </a:cubicBezTo>
                <a:cubicBezTo>
                  <a:pt x="370578" y="281409"/>
                  <a:pt x="345667" y="281928"/>
                  <a:pt x="326572" y="294658"/>
                </a:cubicBezTo>
                <a:cubicBezTo>
                  <a:pt x="304801" y="309172"/>
                  <a:pt x="279761" y="319699"/>
                  <a:pt x="261258" y="338201"/>
                </a:cubicBezTo>
                <a:cubicBezTo>
                  <a:pt x="254001" y="345458"/>
                  <a:pt x="247500" y="353561"/>
                  <a:pt x="239486" y="359972"/>
                </a:cubicBezTo>
                <a:cubicBezTo>
                  <a:pt x="229270" y="368145"/>
                  <a:pt x="216762" y="373229"/>
                  <a:pt x="206829" y="381743"/>
                </a:cubicBezTo>
                <a:cubicBezTo>
                  <a:pt x="191244" y="395101"/>
                  <a:pt x="177800" y="410772"/>
                  <a:pt x="163286" y="425286"/>
                </a:cubicBezTo>
                <a:cubicBezTo>
                  <a:pt x="156029" y="432543"/>
                  <a:pt x="147208" y="438519"/>
                  <a:pt x="141515" y="447058"/>
                </a:cubicBezTo>
                <a:cubicBezTo>
                  <a:pt x="134258" y="457944"/>
                  <a:pt x="128994" y="470464"/>
                  <a:pt x="119743" y="479715"/>
                </a:cubicBezTo>
                <a:cubicBezTo>
                  <a:pt x="67199" y="532258"/>
                  <a:pt x="58057" y="463386"/>
                  <a:pt x="43543" y="501486"/>
                </a:cubicBezTo>
                <a:close/>
              </a:path>
            </a:pathLst>
          </a:custGeom>
          <a:noFill/>
          <a:ln w="222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876445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6"/>
            <a:ext cx="10515600" cy="865472"/>
          </a:xfrm>
        </p:spPr>
        <p:txBody>
          <a:bodyPr/>
          <a:lstStyle/>
          <a:p>
            <a:pPr algn="ctr"/>
            <a:r>
              <a:rPr lang="hr-HR" b="1" dirty="0" err="1"/>
              <a:t>Hierarchical</a:t>
            </a:r>
            <a:r>
              <a:rPr lang="hr-HR" b="1" dirty="0"/>
              <a:t> </a:t>
            </a:r>
            <a:r>
              <a:rPr lang="hr-HR" b="1" dirty="0" err="1"/>
              <a:t>clustering</a:t>
            </a:r>
            <a:r>
              <a:rPr lang="hr-HR" b="1" dirty="0"/>
              <a:t> </a:t>
            </a:r>
            <a:endParaRPr lang="pl-PL"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119743" y="1353231"/>
            <a:ext cx="7369628" cy="4486275"/>
          </a:xfrm>
        </p:spPr>
        <p:txBody>
          <a:bodyPr>
            <a:noAutofit/>
          </a:bodyPr>
          <a:lstStyle/>
          <a:p>
            <a:pPr algn="just"/>
            <a:r>
              <a:rPr lang="en-US" sz="3600" dirty="0">
                <a:latin typeface="+mj-lt"/>
              </a:rPr>
              <a:t>Hierarchical clustering groups similar data points based on their proximity or similarity.</a:t>
            </a:r>
          </a:p>
          <a:p>
            <a:pPr algn="just"/>
            <a:r>
              <a:rPr lang="en-US" sz="3600" dirty="0">
                <a:latin typeface="+mj-lt"/>
              </a:rPr>
              <a:t>It creates a hierarchy of clusters, which can be nested at different levels of granularity.</a:t>
            </a:r>
          </a:p>
          <a:p>
            <a:pPr algn="just"/>
            <a:r>
              <a:rPr lang="en-US" sz="3600" dirty="0">
                <a:latin typeface="+mj-lt"/>
              </a:rPr>
              <a:t>The resulting </a:t>
            </a:r>
            <a:r>
              <a:rPr lang="en-US" sz="4000" b="1" dirty="0" err="1">
                <a:latin typeface="+mj-lt"/>
              </a:rPr>
              <a:t>dendrogram</a:t>
            </a:r>
            <a:r>
              <a:rPr lang="en-US" sz="3600" dirty="0">
                <a:latin typeface="+mj-lt"/>
              </a:rPr>
              <a:t> allows us to explore the data and identify clusters at different levels.</a:t>
            </a:r>
            <a:endParaRPr lang="pl-PL" dirty="0">
              <a:latin typeface="+mj-lt"/>
            </a:endParaRPr>
          </a:p>
        </p:txBody>
      </p:sp>
      <p:sp>
        <p:nvSpPr>
          <p:cNvPr id="4" name="TextBox 3"/>
          <p:cNvSpPr txBox="1"/>
          <p:nvPr/>
        </p:nvSpPr>
        <p:spPr>
          <a:xfrm>
            <a:off x="8828314" y="1146402"/>
            <a:ext cx="2743201" cy="5293757"/>
          </a:xfrm>
          <a:prstGeom prst="rect">
            <a:avLst/>
          </a:prstGeom>
          <a:noFill/>
        </p:spPr>
        <p:txBody>
          <a:bodyPr wrap="square" rtlCol="0">
            <a:spAutoFit/>
          </a:bodyPr>
          <a:lstStyle/>
          <a:p>
            <a:r>
              <a:rPr lang="en-US" sz="2000" dirty="0"/>
              <a:t>+--------+</a:t>
            </a:r>
          </a:p>
          <a:p>
            <a:r>
              <a:rPr lang="en-US" sz="2000" dirty="0"/>
              <a:t>    |        |</a:t>
            </a:r>
          </a:p>
          <a:p>
            <a:r>
              <a:rPr lang="en-US" sz="2000" dirty="0"/>
              <a:t>    |        +-----+</a:t>
            </a:r>
          </a:p>
          <a:p>
            <a:r>
              <a:rPr lang="en-US" sz="2000" dirty="0"/>
              <a:t>+---+---+        |   |</a:t>
            </a:r>
          </a:p>
          <a:p>
            <a:r>
              <a:rPr lang="en-US" sz="2000" dirty="0"/>
              <a:t>|   A   |        |   +---+</a:t>
            </a:r>
          </a:p>
          <a:p>
            <a:r>
              <a:rPr lang="en-US" sz="2000" dirty="0"/>
              <a:t>+---+---+        |       |</a:t>
            </a:r>
          </a:p>
          <a:p>
            <a:r>
              <a:rPr lang="en-US" sz="2000" dirty="0"/>
              <a:t>    |        +---+       |</a:t>
            </a:r>
          </a:p>
          <a:p>
            <a:r>
              <a:rPr lang="en-US" sz="2000" dirty="0"/>
              <a:t>    |        |   |       |</a:t>
            </a:r>
          </a:p>
          <a:p>
            <a:r>
              <a:rPr lang="en-US" sz="2000" dirty="0"/>
              <a:t>    +--------+   B       |</a:t>
            </a:r>
          </a:p>
          <a:p>
            <a:r>
              <a:rPr lang="en-US" sz="2000" dirty="0"/>
              <a:t>                |       |</a:t>
            </a:r>
          </a:p>
          <a:p>
            <a:r>
              <a:rPr lang="en-US" sz="2000" dirty="0"/>
              <a:t>                +-------+</a:t>
            </a:r>
          </a:p>
          <a:p>
            <a:r>
              <a:rPr lang="en-US" sz="2000" dirty="0"/>
              <a:t>                    |</a:t>
            </a:r>
          </a:p>
          <a:p>
            <a:r>
              <a:rPr lang="en-US" sz="2000" dirty="0"/>
              <a:t>                +---+---+</a:t>
            </a:r>
          </a:p>
          <a:p>
            <a:r>
              <a:rPr lang="en-US" sz="2000" dirty="0"/>
              <a:t>                |   |   |</a:t>
            </a:r>
          </a:p>
          <a:p>
            <a:r>
              <a:rPr lang="en-US" sz="2000" dirty="0"/>
              <a:t>                C   D   |</a:t>
            </a:r>
          </a:p>
          <a:p>
            <a:r>
              <a:rPr lang="en-US" sz="2000" dirty="0"/>
              <a:t>                    |   </a:t>
            </a:r>
          </a:p>
          <a:p>
            <a:r>
              <a:rPr lang="en-US" sz="2000" dirty="0"/>
              <a:t>                    +</a:t>
            </a:r>
          </a:p>
        </p:txBody>
      </p:sp>
      <p:sp>
        <p:nvSpPr>
          <p:cNvPr id="5" name="Cloud Callout 4"/>
          <p:cNvSpPr/>
          <p:nvPr/>
        </p:nvSpPr>
        <p:spPr>
          <a:xfrm>
            <a:off x="7794171" y="874463"/>
            <a:ext cx="4397829" cy="5471907"/>
          </a:xfrm>
          <a:prstGeom prst="cloudCallout">
            <a:avLst>
              <a:gd name="adj1" fmla="val -98747"/>
              <a:gd name="adj2" fmla="val 19800"/>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588950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6"/>
            <a:ext cx="10515600" cy="865472"/>
          </a:xfrm>
        </p:spPr>
        <p:txBody>
          <a:bodyPr/>
          <a:lstStyle/>
          <a:p>
            <a:pPr algn="ctr"/>
            <a:r>
              <a:rPr lang="hr-HR" b="1" dirty="0" err="1"/>
              <a:t>Hierarchical</a:t>
            </a:r>
            <a:r>
              <a:rPr lang="hr-HR" b="1" dirty="0"/>
              <a:t> </a:t>
            </a:r>
            <a:r>
              <a:rPr lang="hr-HR" b="1" dirty="0" err="1"/>
              <a:t>clustering</a:t>
            </a:r>
            <a:r>
              <a:rPr lang="hr-HR" b="1" dirty="0"/>
              <a:t> </a:t>
            </a:r>
            <a:endParaRPr lang="pl-PL"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5105399" y="1505631"/>
            <a:ext cx="6890657" cy="4486275"/>
          </a:xfrm>
        </p:spPr>
        <p:txBody>
          <a:bodyPr>
            <a:noAutofit/>
          </a:bodyPr>
          <a:lstStyle/>
          <a:p>
            <a:pPr marL="0" indent="0" algn="ctr">
              <a:buNone/>
            </a:pPr>
            <a:r>
              <a:rPr lang="hr-HR" sz="3600" b="1" dirty="0" smtClean="0">
                <a:latin typeface="+mj-lt"/>
              </a:rPr>
              <a:t>Step 1</a:t>
            </a:r>
            <a:r>
              <a:rPr lang="hr-HR" sz="3600" dirty="0" smtClean="0">
                <a:latin typeface="+mj-lt"/>
              </a:rPr>
              <a:t>: </a:t>
            </a:r>
            <a:r>
              <a:rPr lang="hr-HR" sz="3600" dirty="0" err="1" smtClean="0">
                <a:latin typeface="+mj-lt"/>
              </a:rPr>
              <a:t>Calculate</a:t>
            </a:r>
            <a:r>
              <a:rPr lang="hr-HR" sz="3600" dirty="0">
                <a:latin typeface="+mj-lt"/>
              </a:rPr>
              <a:t> </a:t>
            </a:r>
            <a:r>
              <a:rPr lang="hr-HR" sz="3600" dirty="0" err="1">
                <a:latin typeface="+mj-lt"/>
              </a:rPr>
              <a:t>Euclidean</a:t>
            </a:r>
            <a:r>
              <a:rPr lang="hr-HR" sz="3600" dirty="0">
                <a:latin typeface="+mj-lt"/>
              </a:rPr>
              <a:t> distance </a:t>
            </a:r>
            <a:r>
              <a:rPr lang="hr-HR" sz="3600" dirty="0" smtClean="0">
                <a:latin typeface="+mj-lt"/>
              </a:rPr>
              <a:t>(</a:t>
            </a:r>
            <a:r>
              <a:rPr lang="hr-HR" sz="3600" dirty="0" err="1" smtClean="0">
                <a:latin typeface="+mj-lt"/>
              </a:rPr>
              <a:t>with</a:t>
            </a:r>
            <a:r>
              <a:rPr lang="hr-HR" sz="3600" dirty="0" smtClean="0">
                <a:latin typeface="+mj-lt"/>
              </a:rPr>
              <a:t> distance </a:t>
            </a:r>
            <a:r>
              <a:rPr lang="hr-HR" sz="3600" dirty="0" err="1" smtClean="0">
                <a:latin typeface="+mj-lt"/>
              </a:rPr>
              <a:t>matrix</a:t>
            </a:r>
            <a:r>
              <a:rPr lang="hr-HR" sz="3600" dirty="0" smtClean="0">
                <a:latin typeface="+mj-lt"/>
              </a:rPr>
              <a:t>)</a:t>
            </a:r>
          </a:p>
        </p:txBody>
      </p:sp>
      <p:sp>
        <p:nvSpPr>
          <p:cNvPr id="6" name="Symbol zastępczy zawartości 2">
            <a:extLst>
              <a:ext uri="{FF2B5EF4-FFF2-40B4-BE49-F238E27FC236}">
                <a16:creationId xmlns:a16="http://schemas.microsoft.com/office/drawing/2014/main" id="{9727AF9A-F3F7-464E-860B-D6C35A8834E3}"/>
              </a:ext>
            </a:extLst>
          </p:cNvPr>
          <p:cNvSpPr txBox="1">
            <a:spLocks/>
          </p:cNvSpPr>
          <p:nvPr/>
        </p:nvSpPr>
        <p:spPr>
          <a:xfrm>
            <a:off x="272143" y="1505631"/>
            <a:ext cx="4191000" cy="448627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US" sz="3600" dirty="0" smtClean="0">
                <a:latin typeface="+mj-lt"/>
              </a:rPr>
              <a:t>Let's assume we have the following four data points:</a:t>
            </a:r>
            <a:endParaRPr lang="hr-HR" sz="3600" dirty="0" smtClean="0">
              <a:latin typeface="+mj-lt"/>
            </a:endParaRPr>
          </a:p>
          <a:p>
            <a:pPr marL="457200" lvl="1" indent="0" algn="just">
              <a:buFont typeface="Arial" panose="020B0604020202020204" pitchFamily="34" charset="0"/>
              <a:buNone/>
            </a:pPr>
            <a:r>
              <a:rPr lang="pt-BR" sz="2800" dirty="0" smtClean="0">
                <a:latin typeface="+mj-lt"/>
              </a:rPr>
              <a:t>A = (2, 10)</a:t>
            </a:r>
          </a:p>
          <a:p>
            <a:pPr marL="457200" lvl="1" indent="0" algn="just">
              <a:buFont typeface="Arial" panose="020B0604020202020204" pitchFamily="34" charset="0"/>
              <a:buNone/>
            </a:pPr>
            <a:r>
              <a:rPr lang="pt-BR" sz="2800" dirty="0" smtClean="0">
                <a:latin typeface="+mj-lt"/>
              </a:rPr>
              <a:t>B = (2, 5)</a:t>
            </a:r>
          </a:p>
          <a:p>
            <a:pPr marL="457200" lvl="1" indent="0" algn="just">
              <a:buFont typeface="Arial" panose="020B0604020202020204" pitchFamily="34" charset="0"/>
              <a:buNone/>
            </a:pPr>
            <a:r>
              <a:rPr lang="pt-BR" sz="2800" dirty="0" smtClean="0">
                <a:latin typeface="+mj-lt"/>
              </a:rPr>
              <a:t>C = (8, 4)</a:t>
            </a:r>
          </a:p>
          <a:p>
            <a:pPr marL="457200" lvl="1" indent="0" algn="just">
              <a:buFont typeface="Arial" panose="020B0604020202020204" pitchFamily="34" charset="0"/>
              <a:buNone/>
            </a:pPr>
            <a:r>
              <a:rPr lang="pt-BR" sz="2800" dirty="0" smtClean="0">
                <a:latin typeface="+mj-lt"/>
              </a:rPr>
              <a:t>D = (5, 8)</a:t>
            </a:r>
          </a:p>
          <a:p>
            <a:pPr algn="just"/>
            <a:endParaRPr lang="pl-PL" dirty="0">
              <a:latin typeface="+mj-lt"/>
            </a:endParaRPr>
          </a:p>
        </p:txBody>
      </p:sp>
      <mc:AlternateContent xmlns:mc="http://schemas.openxmlformats.org/markup-compatibility/2006" xmlns:a14="http://schemas.microsoft.com/office/drawing/2010/main">
        <mc:Choice Requires="a14">
          <p:sp>
            <p:nvSpPr>
              <p:cNvPr id="7" name="Rectangle 6"/>
              <p:cNvSpPr/>
              <p:nvPr/>
            </p:nvSpPr>
            <p:spPr>
              <a:xfrm>
                <a:off x="5105400" y="5156760"/>
                <a:ext cx="4888711" cy="539571"/>
              </a:xfrm>
              <a:prstGeom prst="rect">
                <a:avLst/>
              </a:prstGeom>
            </p:spPr>
            <p:txBody>
              <a:bodyPr wrap="none">
                <a:spAutoFit/>
              </a:bodyPr>
              <a:lstStyle/>
              <a:p>
                <a:r>
                  <a:rPr lang="es-ES" sz="2400" dirty="0" smtClean="0">
                    <a:solidFill>
                      <a:srgbClr val="FF0000"/>
                    </a:solidFill>
                    <a:latin typeface="+mj-lt"/>
                  </a:rPr>
                  <a:t>d </a:t>
                </a:r>
                <a:r>
                  <a:rPr lang="hr-HR" sz="2400" dirty="0" smtClean="0">
                    <a:solidFill>
                      <a:srgbClr val="FF0000"/>
                    </a:solidFill>
                    <a:latin typeface="+mj-lt"/>
                  </a:rPr>
                  <a:t>(A,B) </a:t>
                </a:r>
                <a:r>
                  <a:rPr lang="es-ES" sz="2400" dirty="0" smtClean="0">
                    <a:solidFill>
                      <a:srgbClr val="FF0000"/>
                    </a:solidFill>
                    <a:latin typeface="+mj-lt"/>
                  </a:rPr>
                  <a:t>= </a:t>
                </a:r>
                <a14:m>
                  <m:oMath xmlns:m="http://schemas.openxmlformats.org/officeDocument/2006/math">
                    <m:rad>
                      <m:radPr>
                        <m:degHide m:val="on"/>
                        <m:ctrlPr>
                          <a:rPr lang="es-ES" sz="2400" i="1">
                            <a:solidFill>
                              <a:srgbClr val="FF0000"/>
                            </a:solidFill>
                            <a:latin typeface="Cambria Math" panose="02040503050406030204" pitchFamily="18" charset="0"/>
                            <a:ea typeface="Cambria Math" panose="02040503050406030204" pitchFamily="18" charset="0"/>
                          </a:rPr>
                        </m:ctrlPr>
                      </m:radPr>
                      <m:deg/>
                      <m:e>
                        <m:r>
                          <m:rPr>
                            <m:nor/>
                          </m:rPr>
                          <a:rPr lang="es-ES" sz="2400" dirty="0">
                            <a:solidFill>
                              <a:srgbClr val="FF0000"/>
                            </a:solidFill>
                            <a:latin typeface="+mj-lt"/>
                          </a:rPr>
                          <m:t>(</m:t>
                        </m:r>
                        <m:r>
                          <m:rPr>
                            <m:nor/>
                          </m:rPr>
                          <a:rPr lang="es-ES" sz="2400" dirty="0">
                            <a:solidFill>
                              <a:srgbClr val="FF0000"/>
                            </a:solidFill>
                            <a:latin typeface="+mj-lt"/>
                          </a:rPr>
                          <m:t>x</m:t>
                        </m:r>
                        <m:r>
                          <m:rPr>
                            <m:nor/>
                          </m:rPr>
                          <a:rPr lang="hr-HR" sz="2400" b="0" i="0" baseline="-25000" dirty="0" smtClean="0">
                            <a:solidFill>
                              <a:srgbClr val="FF0000"/>
                            </a:solidFill>
                            <a:latin typeface="+mj-lt"/>
                          </a:rPr>
                          <m:t>A</m:t>
                        </m:r>
                        <m:r>
                          <m:rPr>
                            <m:nor/>
                          </m:rPr>
                          <a:rPr lang="es-ES" sz="2400" dirty="0">
                            <a:solidFill>
                              <a:srgbClr val="FF0000"/>
                            </a:solidFill>
                            <a:latin typeface="+mj-lt"/>
                          </a:rPr>
                          <m:t> – </m:t>
                        </m:r>
                        <m:r>
                          <m:rPr>
                            <m:nor/>
                          </m:rPr>
                          <a:rPr lang="es-ES" sz="2400" dirty="0">
                            <a:solidFill>
                              <a:srgbClr val="FF0000"/>
                            </a:solidFill>
                            <a:latin typeface="+mj-lt"/>
                          </a:rPr>
                          <m:t>x</m:t>
                        </m:r>
                        <m:r>
                          <m:rPr>
                            <m:nor/>
                          </m:rPr>
                          <a:rPr lang="hr-HR" sz="2400" b="0" i="0" baseline="-25000" dirty="0" smtClean="0">
                            <a:solidFill>
                              <a:srgbClr val="FF0000"/>
                            </a:solidFill>
                            <a:latin typeface="+mj-lt"/>
                          </a:rPr>
                          <m:t>B</m:t>
                        </m:r>
                        <m:r>
                          <m:rPr>
                            <m:nor/>
                          </m:rPr>
                          <a:rPr lang="es-ES" sz="2400" dirty="0">
                            <a:solidFill>
                              <a:srgbClr val="FF0000"/>
                            </a:solidFill>
                            <a:latin typeface="+mj-lt"/>
                          </a:rPr>
                          <m:t>)</m:t>
                        </m:r>
                        <m:r>
                          <m:rPr>
                            <m:nor/>
                          </m:rPr>
                          <a:rPr lang="es-ES" sz="2400" baseline="30000" dirty="0">
                            <a:solidFill>
                              <a:srgbClr val="FF0000"/>
                            </a:solidFill>
                            <a:latin typeface="+mj-lt"/>
                          </a:rPr>
                          <m:t>2</m:t>
                        </m:r>
                        <m:r>
                          <m:rPr>
                            <m:nor/>
                          </m:rPr>
                          <a:rPr lang="es-ES" sz="2400" dirty="0">
                            <a:solidFill>
                              <a:srgbClr val="FF0000"/>
                            </a:solidFill>
                            <a:latin typeface="+mj-lt"/>
                          </a:rPr>
                          <m:t> + (</m:t>
                        </m:r>
                        <m:r>
                          <m:rPr>
                            <m:nor/>
                          </m:rPr>
                          <a:rPr lang="es-ES" sz="2400" dirty="0">
                            <a:solidFill>
                              <a:srgbClr val="FF0000"/>
                            </a:solidFill>
                            <a:latin typeface="+mj-lt"/>
                          </a:rPr>
                          <m:t>y</m:t>
                        </m:r>
                        <m:r>
                          <m:rPr>
                            <m:nor/>
                          </m:rPr>
                          <a:rPr lang="hr-HR" sz="2400" b="0" i="0" baseline="-25000" dirty="0" smtClean="0">
                            <a:solidFill>
                              <a:srgbClr val="FF0000"/>
                            </a:solidFill>
                            <a:latin typeface="+mj-lt"/>
                          </a:rPr>
                          <m:t>A</m:t>
                        </m:r>
                        <m:r>
                          <m:rPr>
                            <m:nor/>
                          </m:rPr>
                          <a:rPr lang="es-ES" sz="2400" dirty="0">
                            <a:solidFill>
                              <a:srgbClr val="FF0000"/>
                            </a:solidFill>
                            <a:latin typeface="+mj-lt"/>
                          </a:rPr>
                          <m:t> – </m:t>
                        </m:r>
                        <m:r>
                          <m:rPr>
                            <m:nor/>
                          </m:rPr>
                          <a:rPr lang="es-ES" sz="2400" dirty="0">
                            <a:solidFill>
                              <a:srgbClr val="FF0000"/>
                            </a:solidFill>
                            <a:latin typeface="+mj-lt"/>
                          </a:rPr>
                          <m:t>y</m:t>
                        </m:r>
                        <m:r>
                          <m:rPr>
                            <m:nor/>
                          </m:rPr>
                          <a:rPr lang="hr-HR" sz="2400" b="0" i="0" baseline="-25000" dirty="0" smtClean="0">
                            <a:solidFill>
                              <a:srgbClr val="FF0000"/>
                            </a:solidFill>
                            <a:latin typeface="+mj-lt"/>
                          </a:rPr>
                          <m:t>B</m:t>
                        </m:r>
                        <m:r>
                          <m:rPr>
                            <m:nor/>
                          </m:rPr>
                          <a:rPr lang="es-ES" sz="2400" dirty="0">
                            <a:solidFill>
                              <a:srgbClr val="FF0000"/>
                            </a:solidFill>
                            <a:latin typeface="+mj-lt"/>
                          </a:rPr>
                          <m:t>)</m:t>
                        </m:r>
                        <m:r>
                          <m:rPr>
                            <m:nor/>
                          </m:rPr>
                          <a:rPr lang="es-ES" sz="2400" baseline="30000" dirty="0">
                            <a:solidFill>
                              <a:srgbClr val="FF0000"/>
                            </a:solidFill>
                            <a:latin typeface="+mj-lt"/>
                          </a:rPr>
                          <m:t>2</m:t>
                        </m:r>
                        <m:r>
                          <m:rPr>
                            <m:nor/>
                          </m:rPr>
                          <a:rPr lang="hr-HR" sz="3200" dirty="0">
                            <a:solidFill>
                              <a:srgbClr val="FF0000"/>
                            </a:solidFill>
                            <a:latin typeface="+mj-lt"/>
                          </a:rPr>
                          <m:t> </m:t>
                        </m:r>
                      </m:e>
                    </m:rad>
                  </m:oMath>
                </a14:m>
                <a:r>
                  <a:rPr lang="hr-HR" sz="2400" dirty="0" smtClean="0">
                    <a:solidFill>
                      <a:srgbClr val="FF0000"/>
                    </a:solidFill>
                    <a:latin typeface="+mj-lt"/>
                  </a:rPr>
                  <a:t> = 5.00</a:t>
                </a:r>
                <a:endParaRPr lang="en-US" sz="2400" dirty="0">
                  <a:solidFill>
                    <a:srgbClr val="FF0000"/>
                  </a:solidFill>
                  <a:latin typeface="+mj-lt"/>
                </a:endParaRPr>
              </a:p>
            </p:txBody>
          </p:sp>
        </mc:Choice>
        <mc:Fallback xmlns="">
          <p:sp>
            <p:nvSpPr>
              <p:cNvPr id="7" name="Rectangle 6"/>
              <p:cNvSpPr>
                <a:spLocks noRot="1" noChangeAspect="1" noMove="1" noResize="1" noEditPoints="1" noAdjustHandles="1" noChangeArrowheads="1" noChangeShapeType="1" noTextEdit="1"/>
              </p:cNvSpPr>
              <p:nvPr/>
            </p:nvSpPr>
            <p:spPr>
              <a:xfrm>
                <a:off x="5105400" y="5156760"/>
                <a:ext cx="4888711" cy="539571"/>
              </a:xfrm>
              <a:prstGeom prst="rect">
                <a:avLst/>
              </a:prstGeom>
              <a:blipFill>
                <a:blip r:embed="rId3"/>
                <a:stretch>
                  <a:fillRect l="-1998" r="-874" b="-23864"/>
                </a:stretch>
              </a:blipFill>
            </p:spPr>
            <p:txBody>
              <a:bodyPr/>
              <a:lstStyle/>
              <a:p>
                <a:r>
                  <a:rPr lang="en-US">
                    <a:noFill/>
                  </a:rPr>
                  <a:t> </a:t>
                </a:r>
              </a:p>
            </p:txBody>
          </p:sp>
        </mc:Fallback>
      </mc:AlternateContent>
      <p:sp>
        <p:nvSpPr>
          <p:cNvPr id="8" name="Rectangle 7"/>
          <p:cNvSpPr/>
          <p:nvPr/>
        </p:nvSpPr>
        <p:spPr>
          <a:xfrm>
            <a:off x="5105400" y="6264212"/>
            <a:ext cx="3886000" cy="461665"/>
          </a:xfrm>
          <a:prstGeom prst="rect">
            <a:avLst/>
          </a:prstGeom>
        </p:spPr>
        <p:txBody>
          <a:bodyPr wrap="none">
            <a:spAutoFit/>
          </a:bodyPr>
          <a:lstStyle/>
          <a:p>
            <a:r>
              <a:rPr lang="hr-HR" sz="2400" dirty="0" smtClean="0"/>
              <a:t>…………………………………………….</a:t>
            </a:r>
            <a:endParaRPr lang="en-US" sz="2400" dirty="0"/>
          </a:p>
        </p:txBody>
      </p:sp>
      <mc:AlternateContent xmlns:mc="http://schemas.openxmlformats.org/markup-compatibility/2006" xmlns:a14="http://schemas.microsoft.com/office/drawing/2010/main">
        <mc:Choice Requires="a14">
          <p:sp>
            <p:nvSpPr>
              <p:cNvPr id="9" name="Rectangle 8"/>
              <p:cNvSpPr/>
              <p:nvPr/>
            </p:nvSpPr>
            <p:spPr>
              <a:xfrm>
                <a:off x="5116286" y="5741535"/>
                <a:ext cx="4888711" cy="539571"/>
              </a:xfrm>
              <a:prstGeom prst="rect">
                <a:avLst/>
              </a:prstGeom>
            </p:spPr>
            <p:txBody>
              <a:bodyPr wrap="none">
                <a:spAutoFit/>
              </a:bodyPr>
              <a:lstStyle/>
              <a:p>
                <a:r>
                  <a:rPr lang="es-ES" sz="2400" dirty="0" smtClean="0">
                    <a:solidFill>
                      <a:srgbClr val="0070C0"/>
                    </a:solidFill>
                    <a:latin typeface="+mj-lt"/>
                  </a:rPr>
                  <a:t>d </a:t>
                </a:r>
                <a:r>
                  <a:rPr lang="hr-HR" sz="2400" dirty="0" smtClean="0">
                    <a:solidFill>
                      <a:srgbClr val="0070C0"/>
                    </a:solidFill>
                    <a:latin typeface="+mj-lt"/>
                  </a:rPr>
                  <a:t>(A,C) </a:t>
                </a:r>
                <a:r>
                  <a:rPr lang="es-ES" sz="2400" dirty="0" smtClean="0">
                    <a:solidFill>
                      <a:srgbClr val="0070C0"/>
                    </a:solidFill>
                    <a:latin typeface="+mj-lt"/>
                  </a:rPr>
                  <a:t>= </a:t>
                </a:r>
                <a14:m>
                  <m:oMath xmlns:m="http://schemas.openxmlformats.org/officeDocument/2006/math">
                    <m:rad>
                      <m:radPr>
                        <m:degHide m:val="on"/>
                        <m:ctrlPr>
                          <a:rPr lang="es-ES" sz="2400" i="1">
                            <a:solidFill>
                              <a:srgbClr val="0070C0"/>
                            </a:solidFill>
                            <a:latin typeface="Cambria Math" panose="02040503050406030204" pitchFamily="18" charset="0"/>
                            <a:ea typeface="Cambria Math" panose="02040503050406030204" pitchFamily="18" charset="0"/>
                          </a:rPr>
                        </m:ctrlPr>
                      </m:radPr>
                      <m:deg/>
                      <m:e>
                        <m:r>
                          <m:rPr>
                            <m:nor/>
                          </m:rPr>
                          <a:rPr lang="es-ES" sz="2400" dirty="0">
                            <a:solidFill>
                              <a:srgbClr val="0070C0"/>
                            </a:solidFill>
                            <a:latin typeface="+mj-lt"/>
                          </a:rPr>
                          <m:t>(</m:t>
                        </m:r>
                        <m:r>
                          <m:rPr>
                            <m:nor/>
                          </m:rPr>
                          <a:rPr lang="es-ES" sz="2400" dirty="0">
                            <a:solidFill>
                              <a:srgbClr val="0070C0"/>
                            </a:solidFill>
                            <a:latin typeface="+mj-lt"/>
                          </a:rPr>
                          <m:t>x</m:t>
                        </m:r>
                        <m:r>
                          <m:rPr>
                            <m:nor/>
                          </m:rPr>
                          <a:rPr lang="hr-HR" sz="2400" b="0" i="0" baseline="-25000" dirty="0" smtClean="0">
                            <a:solidFill>
                              <a:srgbClr val="0070C0"/>
                            </a:solidFill>
                            <a:latin typeface="+mj-lt"/>
                          </a:rPr>
                          <m:t>A</m:t>
                        </m:r>
                        <m:r>
                          <m:rPr>
                            <m:nor/>
                          </m:rPr>
                          <a:rPr lang="es-ES" sz="2400" dirty="0">
                            <a:solidFill>
                              <a:srgbClr val="0070C0"/>
                            </a:solidFill>
                            <a:latin typeface="+mj-lt"/>
                          </a:rPr>
                          <m:t> – </m:t>
                        </m:r>
                        <m:r>
                          <m:rPr>
                            <m:nor/>
                          </m:rPr>
                          <a:rPr lang="es-ES" sz="2400" dirty="0">
                            <a:solidFill>
                              <a:srgbClr val="0070C0"/>
                            </a:solidFill>
                            <a:latin typeface="+mj-lt"/>
                          </a:rPr>
                          <m:t>x</m:t>
                        </m:r>
                        <m:r>
                          <m:rPr>
                            <m:nor/>
                          </m:rPr>
                          <a:rPr lang="hr-HR" sz="2400" b="0" i="0" baseline="-25000" dirty="0" smtClean="0">
                            <a:solidFill>
                              <a:srgbClr val="0070C0"/>
                            </a:solidFill>
                            <a:latin typeface="+mj-lt"/>
                          </a:rPr>
                          <m:t>C</m:t>
                        </m:r>
                        <m:r>
                          <m:rPr>
                            <m:nor/>
                          </m:rPr>
                          <a:rPr lang="es-ES" sz="2400" dirty="0">
                            <a:solidFill>
                              <a:srgbClr val="0070C0"/>
                            </a:solidFill>
                            <a:latin typeface="+mj-lt"/>
                          </a:rPr>
                          <m:t>)</m:t>
                        </m:r>
                        <m:r>
                          <m:rPr>
                            <m:nor/>
                          </m:rPr>
                          <a:rPr lang="es-ES" sz="2400" baseline="30000" dirty="0">
                            <a:solidFill>
                              <a:srgbClr val="0070C0"/>
                            </a:solidFill>
                            <a:latin typeface="+mj-lt"/>
                          </a:rPr>
                          <m:t>2</m:t>
                        </m:r>
                        <m:r>
                          <m:rPr>
                            <m:nor/>
                          </m:rPr>
                          <a:rPr lang="es-ES" sz="2400" dirty="0">
                            <a:solidFill>
                              <a:srgbClr val="0070C0"/>
                            </a:solidFill>
                            <a:latin typeface="+mj-lt"/>
                          </a:rPr>
                          <m:t> + (</m:t>
                        </m:r>
                        <m:r>
                          <m:rPr>
                            <m:nor/>
                          </m:rPr>
                          <a:rPr lang="es-ES" sz="2400" dirty="0">
                            <a:solidFill>
                              <a:srgbClr val="0070C0"/>
                            </a:solidFill>
                            <a:latin typeface="+mj-lt"/>
                          </a:rPr>
                          <m:t>y</m:t>
                        </m:r>
                        <m:r>
                          <m:rPr>
                            <m:nor/>
                          </m:rPr>
                          <a:rPr lang="hr-HR" sz="2400" b="0" i="0" baseline="-25000" dirty="0" smtClean="0">
                            <a:solidFill>
                              <a:srgbClr val="0070C0"/>
                            </a:solidFill>
                            <a:latin typeface="+mj-lt"/>
                          </a:rPr>
                          <m:t>A</m:t>
                        </m:r>
                        <m:r>
                          <m:rPr>
                            <m:nor/>
                          </m:rPr>
                          <a:rPr lang="es-ES" sz="2400" dirty="0">
                            <a:solidFill>
                              <a:srgbClr val="0070C0"/>
                            </a:solidFill>
                            <a:latin typeface="+mj-lt"/>
                          </a:rPr>
                          <m:t> – </m:t>
                        </m:r>
                        <m:r>
                          <m:rPr>
                            <m:nor/>
                          </m:rPr>
                          <a:rPr lang="es-ES" sz="2400" dirty="0">
                            <a:solidFill>
                              <a:srgbClr val="0070C0"/>
                            </a:solidFill>
                            <a:latin typeface="+mj-lt"/>
                          </a:rPr>
                          <m:t>y</m:t>
                        </m:r>
                        <m:r>
                          <m:rPr>
                            <m:nor/>
                          </m:rPr>
                          <a:rPr lang="hr-HR" sz="2400" b="0" i="0" baseline="-25000" dirty="0" smtClean="0">
                            <a:solidFill>
                              <a:srgbClr val="0070C0"/>
                            </a:solidFill>
                            <a:latin typeface="+mj-lt"/>
                          </a:rPr>
                          <m:t>C</m:t>
                        </m:r>
                        <m:r>
                          <m:rPr>
                            <m:nor/>
                          </m:rPr>
                          <a:rPr lang="es-ES" sz="2400" dirty="0">
                            <a:solidFill>
                              <a:srgbClr val="0070C0"/>
                            </a:solidFill>
                            <a:latin typeface="+mj-lt"/>
                          </a:rPr>
                          <m:t>)</m:t>
                        </m:r>
                        <m:r>
                          <m:rPr>
                            <m:nor/>
                          </m:rPr>
                          <a:rPr lang="es-ES" sz="2400" baseline="30000" dirty="0">
                            <a:solidFill>
                              <a:srgbClr val="0070C0"/>
                            </a:solidFill>
                            <a:latin typeface="+mj-lt"/>
                          </a:rPr>
                          <m:t>2</m:t>
                        </m:r>
                        <m:r>
                          <m:rPr>
                            <m:nor/>
                          </m:rPr>
                          <a:rPr lang="hr-HR" sz="3200" dirty="0">
                            <a:solidFill>
                              <a:srgbClr val="0070C0"/>
                            </a:solidFill>
                            <a:latin typeface="+mj-lt"/>
                          </a:rPr>
                          <m:t> </m:t>
                        </m:r>
                      </m:e>
                    </m:rad>
                  </m:oMath>
                </a14:m>
                <a:r>
                  <a:rPr lang="hr-HR" sz="2400" dirty="0" smtClean="0">
                    <a:solidFill>
                      <a:srgbClr val="0070C0"/>
                    </a:solidFill>
                    <a:latin typeface="+mj-lt"/>
                  </a:rPr>
                  <a:t> = 8.60</a:t>
                </a:r>
                <a:endParaRPr lang="en-US" sz="2400" dirty="0">
                  <a:solidFill>
                    <a:srgbClr val="0070C0"/>
                  </a:solidFill>
                  <a:latin typeface="+mj-lt"/>
                </a:endParaRPr>
              </a:p>
            </p:txBody>
          </p:sp>
        </mc:Choice>
        <mc:Fallback xmlns="">
          <p:sp>
            <p:nvSpPr>
              <p:cNvPr id="9" name="Rectangle 8"/>
              <p:cNvSpPr>
                <a:spLocks noRot="1" noChangeAspect="1" noMove="1" noResize="1" noEditPoints="1" noAdjustHandles="1" noChangeArrowheads="1" noChangeShapeType="1" noTextEdit="1"/>
              </p:cNvSpPr>
              <p:nvPr/>
            </p:nvSpPr>
            <p:spPr>
              <a:xfrm>
                <a:off x="5116286" y="5741535"/>
                <a:ext cx="4888711" cy="539571"/>
              </a:xfrm>
              <a:prstGeom prst="rect">
                <a:avLst/>
              </a:prstGeom>
              <a:blipFill>
                <a:blip r:embed="rId4"/>
                <a:stretch>
                  <a:fillRect l="-1870" r="-873" b="-23864"/>
                </a:stretch>
              </a:blipFill>
            </p:spPr>
            <p:txBody>
              <a:bodyPr/>
              <a:lstStyle/>
              <a:p>
                <a:r>
                  <a:rPr lang="en-US">
                    <a:noFill/>
                  </a:rPr>
                  <a:t> </a:t>
                </a:r>
              </a:p>
            </p:txBody>
          </p:sp>
        </mc:Fallback>
      </mc:AlternateContent>
      <p:graphicFrame>
        <p:nvGraphicFramePr>
          <p:cNvPr id="11" name="Table 10"/>
          <p:cNvGraphicFramePr>
            <a:graphicFrameLocks noGrp="1"/>
          </p:cNvGraphicFramePr>
          <p:nvPr>
            <p:extLst>
              <p:ext uri="{D42A27DB-BD31-4B8C-83A1-F6EECF244321}">
                <p14:modId xmlns:p14="http://schemas.microsoft.com/office/powerpoint/2010/main" val="3950771684"/>
              </p:ext>
            </p:extLst>
          </p:nvPr>
        </p:nvGraphicFramePr>
        <p:xfrm>
          <a:off x="5519058" y="2579914"/>
          <a:ext cx="5366655" cy="2281270"/>
        </p:xfrm>
        <a:graphic>
          <a:graphicData uri="http://schemas.openxmlformats.org/drawingml/2006/table">
            <a:tbl>
              <a:tblPr>
                <a:tableStyleId>{5C22544A-7EE6-4342-B048-85BDC9FD1C3A}</a:tableStyleId>
              </a:tblPr>
              <a:tblGrid>
                <a:gridCol w="1073331">
                  <a:extLst>
                    <a:ext uri="{9D8B030D-6E8A-4147-A177-3AD203B41FA5}">
                      <a16:colId xmlns:a16="http://schemas.microsoft.com/office/drawing/2014/main" val="1609343390"/>
                    </a:ext>
                  </a:extLst>
                </a:gridCol>
                <a:gridCol w="1073331">
                  <a:extLst>
                    <a:ext uri="{9D8B030D-6E8A-4147-A177-3AD203B41FA5}">
                      <a16:colId xmlns:a16="http://schemas.microsoft.com/office/drawing/2014/main" val="3621290695"/>
                    </a:ext>
                  </a:extLst>
                </a:gridCol>
                <a:gridCol w="1073331">
                  <a:extLst>
                    <a:ext uri="{9D8B030D-6E8A-4147-A177-3AD203B41FA5}">
                      <a16:colId xmlns:a16="http://schemas.microsoft.com/office/drawing/2014/main" val="693733416"/>
                    </a:ext>
                  </a:extLst>
                </a:gridCol>
                <a:gridCol w="1073331">
                  <a:extLst>
                    <a:ext uri="{9D8B030D-6E8A-4147-A177-3AD203B41FA5}">
                      <a16:colId xmlns:a16="http://schemas.microsoft.com/office/drawing/2014/main" val="1459333860"/>
                    </a:ext>
                  </a:extLst>
                </a:gridCol>
                <a:gridCol w="1073331">
                  <a:extLst>
                    <a:ext uri="{9D8B030D-6E8A-4147-A177-3AD203B41FA5}">
                      <a16:colId xmlns:a16="http://schemas.microsoft.com/office/drawing/2014/main" val="330818082"/>
                    </a:ext>
                  </a:extLst>
                </a:gridCol>
              </a:tblGrid>
              <a:tr h="456254">
                <a:tc>
                  <a:txBody>
                    <a:bodyPr/>
                    <a:lstStyle/>
                    <a:p>
                      <a:pPr algn="ctr" fontAlgn="ctr"/>
                      <a:endParaRPr lang="hr-HR" sz="2800" b="0" i="0" u="none" strike="noStrike" dirty="0">
                        <a:solidFill>
                          <a:srgbClr val="000000"/>
                        </a:solidFill>
                        <a:effectLst/>
                        <a:latin typeface="+mj-lt"/>
                      </a:endParaRPr>
                    </a:p>
                  </a:txBody>
                  <a:tcPr marL="9525" marR="9525" marT="9525" marB="0" anchor="ctr"/>
                </a:tc>
                <a:tc>
                  <a:txBody>
                    <a:bodyPr/>
                    <a:lstStyle/>
                    <a:p>
                      <a:pPr algn="ctr" fontAlgn="ctr"/>
                      <a:r>
                        <a:rPr lang="hr-HR" sz="2800" b="1" u="none" strike="noStrike" dirty="0">
                          <a:effectLst/>
                          <a:latin typeface="+mj-lt"/>
                        </a:rPr>
                        <a:t>A</a:t>
                      </a:r>
                      <a:endParaRPr lang="hr-HR" sz="2800" b="1" i="0" u="none" strike="noStrike" dirty="0">
                        <a:solidFill>
                          <a:srgbClr val="000000"/>
                        </a:solidFill>
                        <a:effectLst/>
                        <a:latin typeface="+mj-lt"/>
                      </a:endParaRPr>
                    </a:p>
                  </a:txBody>
                  <a:tcPr marL="9525" marR="9525" marT="9525" marB="0" anchor="ctr"/>
                </a:tc>
                <a:tc>
                  <a:txBody>
                    <a:bodyPr/>
                    <a:lstStyle/>
                    <a:p>
                      <a:pPr algn="ctr" fontAlgn="ctr"/>
                      <a:r>
                        <a:rPr lang="hr-HR" sz="2800" b="1" u="none" strike="noStrike" dirty="0">
                          <a:effectLst/>
                          <a:latin typeface="+mj-lt"/>
                        </a:rPr>
                        <a:t>B</a:t>
                      </a:r>
                      <a:endParaRPr lang="hr-HR" sz="2800" b="1" i="0" u="none" strike="noStrike" dirty="0">
                        <a:solidFill>
                          <a:srgbClr val="000000"/>
                        </a:solidFill>
                        <a:effectLst/>
                        <a:latin typeface="+mj-lt"/>
                      </a:endParaRPr>
                    </a:p>
                  </a:txBody>
                  <a:tcPr marL="9525" marR="9525" marT="9525" marB="0" anchor="ctr"/>
                </a:tc>
                <a:tc>
                  <a:txBody>
                    <a:bodyPr/>
                    <a:lstStyle/>
                    <a:p>
                      <a:pPr algn="ctr" fontAlgn="ctr"/>
                      <a:r>
                        <a:rPr lang="hr-HR" sz="2800" b="1" u="none" strike="noStrike" dirty="0">
                          <a:effectLst/>
                          <a:latin typeface="+mj-lt"/>
                        </a:rPr>
                        <a:t>C</a:t>
                      </a:r>
                      <a:endParaRPr lang="hr-HR" sz="2800" b="1" i="0" u="none" strike="noStrike" dirty="0">
                        <a:solidFill>
                          <a:srgbClr val="000000"/>
                        </a:solidFill>
                        <a:effectLst/>
                        <a:latin typeface="+mj-lt"/>
                      </a:endParaRPr>
                    </a:p>
                  </a:txBody>
                  <a:tcPr marL="9525" marR="9525" marT="9525" marB="0" anchor="ctr"/>
                </a:tc>
                <a:tc>
                  <a:txBody>
                    <a:bodyPr/>
                    <a:lstStyle/>
                    <a:p>
                      <a:pPr algn="ctr" fontAlgn="ctr"/>
                      <a:r>
                        <a:rPr lang="hr-HR" sz="2800" b="1" u="none" strike="noStrike" dirty="0">
                          <a:effectLst/>
                          <a:latin typeface="+mj-lt"/>
                        </a:rPr>
                        <a:t>D</a:t>
                      </a:r>
                      <a:endParaRPr lang="hr-HR" sz="2800" b="1" i="0" u="none" strike="noStrike" dirty="0">
                        <a:solidFill>
                          <a:srgbClr val="000000"/>
                        </a:solidFill>
                        <a:effectLst/>
                        <a:latin typeface="+mj-lt"/>
                      </a:endParaRPr>
                    </a:p>
                  </a:txBody>
                  <a:tcPr marL="9525" marR="9525" marT="9525" marB="0" anchor="ctr"/>
                </a:tc>
                <a:extLst>
                  <a:ext uri="{0D108BD9-81ED-4DB2-BD59-A6C34878D82A}">
                    <a16:rowId xmlns:a16="http://schemas.microsoft.com/office/drawing/2014/main" val="1051599616"/>
                  </a:ext>
                </a:extLst>
              </a:tr>
              <a:tr h="456254">
                <a:tc>
                  <a:txBody>
                    <a:bodyPr/>
                    <a:lstStyle/>
                    <a:p>
                      <a:pPr algn="ctr" fontAlgn="ctr"/>
                      <a:r>
                        <a:rPr lang="hr-HR" sz="2800" b="1" u="none" strike="noStrike" dirty="0">
                          <a:effectLst/>
                          <a:latin typeface="+mj-lt"/>
                        </a:rPr>
                        <a:t>A</a:t>
                      </a:r>
                      <a:endParaRPr lang="hr-HR" sz="2800" b="1" i="0" u="none" strike="noStrike" dirty="0">
                        <a:solidFill>
                          <a:srgbClr val="000000"/>
                        </a:solidFill>
                        <a:effectLst/>
                        <a:latin typeface="+mj-lt"/>
                      </a:endParaRPr>
                    </a:p>
                  </a:txBody>
                  <a:tcPr marL="9525" marR="9525" marT="9525" marB="0" anchor="ctr"/>
                </a:tc>
                <a:tc>
                  <a:txBody>
                    <a:bodyPr/>
                    <a:lstStyle/>
                    <a:p>
                      <a:pPr algn="ctr" fontAlgn="ctr"/>
                      <a:r>
                        <a:rPr lang="hr-HR" sz="2800" u="none" strike="noStrike">
                          <a:effectLst/>
                          <a:latin typeface="+mj-lt"/>
                        </a:rPr>
                        <a:t>0,00</a:t>
                      </a:r>
                      <a:endParaRPr lang="hr-HR" sz="2800" b="0" i="0" u="none" strike="noStrike">
                        <a:solidFill>
                          <a:srgbClr val="000000"/>
                        </a:solidFill>
                        <a:effectLst/>
                        <a:latin typeface="+mj-lt"/>
                      </a:endParaRPr>
                    </a:p>
                  </a:txBody>
                  <a:tcPr marL="9525" marR="9525" marT="9525" marB="0" anchor="ctr"/>
                </a:tc>
                <a:tc>
                  <a:txBody>
                    <a:bodyPr/>
                    <a:lstStyle/>
                    <a:p>
                      <a:pPr algn="ctr" fontAlgn="ctr"/>
                      <a:r>
                        <a:rPr lang="hr-HR" sz="2800" u="none" strike="noStrike" dirty="0">
                          <a:effectLst/>
                          <a:latin typeface="+mj-lt"/>
                        </a:rPr>
                        <a:t>5,00</a:t>
                      </a:r>
                      <a:endParaRPr lang="hr-HR" sz="2800" b="0" i="0" u="none" strike="noStrike" dirty="0">
                        <a:solidFill>
                          <a:srgbClr val="000000"/>
                        </a:solidFill>
                        <a:effectLst/>
                        <a:latin typeface="+mj-lt"/>
                      </a:endParaRPr>
                    </a:p>
                  </a:txBody>
                  <a:tcPr marL="9525" marR="9525" marT="9525" marB="0" anchor="ctr"/>
                </a:tc>
                <a:tc>
                  <a:txBody>
                    <a:bodyPr/>
                    <a:lstStyle/>
                    <a:p>
                      <a:pPr algn="ctr" fontAlgn="ctr"/>
                      <a:r>
                        <a:rPr lang="hr-HR" sz="2800" u="none" strike="noStrike">
                          <a:effectLst/>
                          <a:latin typeface="+mj-lt"/>
                        </a:rPr>
                        <a:t>8,49</a:t>
                      </a:r>
                      <a:endParaRPr lang="hr-HR" sz="2800" b="0" i="0" u="none" strike="noStrike">
                        <a:solidFill>
                          <a:srgbClr val="000000"/>
                        </a:solidFill>
                        <a:effectLst/>
                        <a:latin typeface="+mj-lt"/>
                      </a:endParaRPr>
                    </a:p>
                  </a:txBody>
                  <a:tcPr marL="9525" marR="9525" marT="9525" marB="0" anchor="ctr"/>
                </a:tc>
                <a:tc>
                  <a:txBody>
                    <a:bodyPr/>
                    <a:lstStyle/>
                    <a:p>
                      <a:pPr algn="ctr" fontAlgn="ctr"/>
                      <a:r>
                        <a:rPr lang="hr-HR" sz="2800" b="1" u="none" strike="noStrike" dirty="0">
                          <a:solidFill>
                            <a:srgbClr val="00B050"/>
                          </a:solidFill>
                          <a:effectLst/>
                          <a:latin typeface="+mj-lt"/>
                        </a:rPr>
                        <a:t>3,61</a:t>
                      </a:r>
                      <a:endParaRPr lang="hr-HR" sz="2800" b="1" i="0" u="none" strike="noStrike" dirty="0">
                        <a:solidFill>
                          <a:srgbClr val="00B050"/>
                        </a:solidFill>
                        <a:effectLst/>
                        <a:latin typeface="+mj-lt"/>
                      </a:endParaRPr>
                    </a:p>
                  </a:txBody>
                  <a:tcPr marL="9525" marR="9525" marT="9525" marB="0" anchor="ctr"/>
                </a:tc>
                <a:extLst>
                  <a:ext uri="{0D108BD9-81ED-4DB2-BD59-A6C34878D82A}">
                    <a16:rowId xmlns:a16="http://schemas.microsoft.com/office/drawing/2014/main" val="3807254187"/>
                  </a:ext>
                </a:extLst>
              </a:tr>
              <a:tr h="456254">
                <a:tc>
                  <a:txBody>
                    <a:bodyPr/>
                    <a:lstStyle/>
                    <a:p>
                      <a:pPr algn="ctr" fontAlgn="ctr"/>
                      <a:r>
                        <a:rPr lang="hr-HR" sz="2800" b="1" u="none" strike="noStrike" dirty="0">
                          <a:effectLst/>
                          <a:latin typeface="+mj-lt"/>
                        </a:rPr>
                        <a:t>B</a:t>
                      </a:r>
                      <a:endParaRPr lang="hr-HR" sz="2800" b="1" i="0" u="none" strike="noStrike" dirty="0">
                        <a:solidFill>
                          <a:srgbClr val="000000"/>
                        </a:solidFill>
                        <a:effectLst/>
                        <a:latin typeface="+mj-lt"/>
                      </a:endParaRPr>
                    </a:p>
                  </a:txBody>
                  <a:tcPr marL="9525" marR="9525" marT="9525" marB="0" anchor="ctr"/>
                </a:tc>
                <a:tc>
                  <a:txBody>
                    <a:bodyPr/>
                    <a:lstStyle/>
                    <a:p>
                      <a:pPr algn="ctr" fontAlgn="ctr"/>
                      <a:r>
                        <a:rPr lang="hr-HR" sz="2800" u="none" strike="noStrike">
                          <a:effectLst/>
                          <a:latin typeface="+mj-lt"/>
                        </a:rPr>
                        <a:t>5,00</a:t>
                      </a:r>
                      <a:endParaRPr lang="hr-HR" sz="2800" b="0" i="0" u="none" strike="noStrike">
                        <a:solidFill>
                          <a:srgbClr val="000000"/>
                        </a:solidFill>
                        <a:effectLst/>
                        <a:latin typeface="+mj-lt"/>
                      </a:endParaRPr>
                    </a:p>
                  </a:txBody>
                  <a:tcPr marL="9525" marR="9525" marT="9525" marB="0" anchor="ctr"/>
                </a:tc>
                <a:tc>
                  <a:txBody>
                    <a:bodyPr/>
                    <a:lstStyle/>
                    <a:p>
                      <a:pPr algn="ctr" fontAlgn="ctr"/>
                      <a:r>
                        <a:rPr lang="hr-HR" sz="2800" u="none" strike="noStrike">
                          <a:effectLst/>
                          <a:latin typeface="+mj-lt"/>
                        </a:rPr>
                        <a:t>0,00</a:t>
                      </a:r>
                      <a:endParaRPr lang="hr-HR" sz="2800" b="0" i="0" u="none" strike="noStrike">
                        <a:solidFill>
                          <a:srgbClr val="000000"/>
                        </a:solidFill>
                        <a:effectLst/>
                        <a:latin typeface="+mj-lt"/>
                      </a:endParaRPr>
                    </a:p>
                  </a:txBody>
                  <a:tcPr marL="9525" marR="9525" marT="9525" marB="0" anchor="ctr"/>
                </a:tc>
                <a:tc>
                  <a:txBody>
                    <a:bodyPr/>
                    <a:lstStyle/>
                    <a:p>
                      <a:pPr algn="ctr" fontAlgn="ctr"/>
                      <a:r>
                        <a:rPr lang="hr-HR" sz="2800" u="none" strike="noStrike" dirty="0">
                          <a:effectLst/>
                          <a:latin typeface="+mj-lt"/>
                        </a:rPr>
                        <a:t>6,08</a:t>
                      </a:r>
                      <a:endParaRPr lang="hr-HR" sz="2800" b="0" i="0" u="none" strike="noStrike" dirty="0">
                        <a:solidFill>
                          <a:srgbClr val="000000"/>
                        </a:solidFill>
                        <a:effectLst/>
                        <a:latin typeface="+mj-lt"/>
                      </a:endParaRPr>
                    </a:p>
                  </a:txBody>
                  <a:tcPr marL="9525" marR="9525" marT="9525" marB="0" anchor="ctr"/>
                </a:tc>
                <a:tc>
                  <a:txBody>
                    <a:bodyPr/>
                    <a:lstStyle/>
                    <a:p>
                      <a:pPr algn="ctr" fontAlgn="ctr"/>
                      <a:r>
                        <a:rPr lang="hr-HR" sz="2800" u="none" strike="noStrike">
                          <a:effectLst/>
                          <a:latin typeface="+mj-lt"/>
                        </a:rPr>
                        <a:t>4,24</a:t>
                      </a:r>
                      <a:endParaRPr lang="hr-HR" sz="28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2939228644"/>
                  </a:ext>
                </a:extLst>
              </a:tr>
              <a:tr h="456254">
                <a:tc>
                  <a:txBody>
                    <a:bodyPr/>
                    <a:lstStyle/>
                    <a:p>
                      <a:pPr algn="ctr" fontAlgn="ctr"/>
                      <a:r>
                        <a:rPr lang="hr-HR" sz="2800" b="1" u="none" strike="noStrike" dirty="0">
                          <a:effectLst/>
                          <a:latin typeface="+mj-lt"/>
                        </a:rPr>
                        <a:t>C</a:t>
                      </a:r>
                      <a:endParaRPr lang="hr-HR" sz="2800" b="1" i="0" u="none" strike="noStrike" dirty="0">
                        <a:solidFill>
                          <a:srgbClr val="000000"/>
                        </a:solidFill>
                        <a:effectLst/>
                        <a:latin typeface="+mj-lt"/>
                      </a:endParaRPr>
                    </a:p>
                  </a:txBody>
                  <a:tcPr marL="9525" marR="9525" marT="9525" marB="0" anchor="ctr"/>
                </a:tc>
                <a:tc>
                  <a:txBody>
                    <a:bodyPr/>
                    <a:lstStyle/>
                    <a:p>
                      <a:pPr algn="ctr" fontAlgn="ctr"/>
                      <a:r>
                        <a:rPr lang="hr-HR" sz="2800" u="none" strike="noStrike">
                          <a:effectLst/>
                          <a:latin typeface="+mj-lt"/>
                        </a:rPr>
                        <a:t>8,49</a:t>
                      </a:r>
                      <a:endParaRPr lang="hr-HR" sz="2800" b="0" i="0" u="none" strike="noStrike">
                        <a:solidFill>
                          <a:srgbClr val="000000"/>
                        </a:solidFill>
                        <a:effectLst/>
                        <a:latin typeface="+mj-lt"/>
                      </a:endParaRPr>
                    </a:p>
                  </a:txBody>
                  <a:tcPr marL="9525" marR="9525" marT="9525" marB="0" anchor="ctr"/>
                </a:tc>
                <a:tc>
                  <a:txBody>
                    <a:bodyPr/>
                    <a:lstStyle/>
                    <a:p>
                      <a:pPr algn="ctr" fontAlgn="ctr"/>
                      <a:r>
                        <a:rPr lang="hr-HR" sz="2800" u="none" strike="noStrike" dirty="0">
                          <a:effectLst/>
                          <a:latin typeface="+mj-lt"/>
                        </a:rPr>
                        <a:t>6,08</a:t>
                      </a:r>
                      <a:endParaRPr lang="hr-HR" sz="2800" b="0" i="0" u="none" strike="noStrike" dirty="0">
                        <a:solidFill>
                          <a:srgbClr val="000000"/>
                        </a:solidFill>
                        <a:effectLst/>
                        <a:latin typeface="+mj-lt"/>
                      </a:endParaRPr>
                    </a:p>
                  </a:txBody>
                  <a:tcPr marL="9525" marR="9525" marT="9525" marB="0" anchor="ctr"/>
                </a:tc>
                <a:tc>
                  <a:txBody>
                    <a:bodyPr/>
                    <a:lstStyle/>
                    <a:p>
                      <a:pPr algn="ctr" fontAlgn="ctr"/>
                      <a:r>
                        <a:rPr lang="hr-HR" sz="2800" u="none" strike="noStrike" dirty="0">
                          <a:effectLst/>
                          <a:latin typeface="+mj-lt"/>
                        </a:rPr>
                        <a:t>0,00</a:t>
                      </a:r>
                      <a:endParaRPr lang="hr-HR" sz="2800" b="0" i="0" u="none" strike="noStrike" dirty="0">
                        <a:solidFill>
                          <a:srgbClr val="000000"/>
                        </a:solidFill>
                        <a:effectLst/>
                        <a:latin typeface="+mj-lt"/>
                      </a:endParaRPr>
                    </a:p>
                  </a:txBody>
                  <a:tcPr marL="9525" marR="9525" marT="9525" marB="0" anchor="ctr"/>
                </a:tc>
                <a:tc>
                  <a:txBody>
                    <a:bodyPr/>
                    <a:lstStyle/>
                    <a:p>
                      <a:pPr algn="ctr" fontAlgn="ctr"/>
                      <a:r>
                        <a:rPr lang="hr-HR" sz="2800" u="none" strike="noStrike" dirty="0">
                          <a:effectLst/>
                          <a:latin typeface="+mj-lt"/>
                        </a:rPr>
                        <a:t>5,00</a:t>
                      </a:r>
                      <a:endParaRPr lang="hr-HR" sz="2800" b="0" i="0" u="none" strike="noStrike" dirty="0">
                        <a:solidFill>
                          <a:srgbClr val="000000"/>
                        </a:solidFill>
                        <a:effectLst/>
                        <a:latin typeface="+mj-lt"/>
                      </a:endParaRPr>
                    </a:p>
                  </a:txBody>
                  <a:tcPr marL="9525" marR="9525" marT="9525" marB="0" anchor="ctr"/>
                </a:tc>
                <a:extLst>
                  <a:ext uri="{0D108BD9-81ED-4DB2-BD59-A6C34878D82A}">
                    <a16:rowId xmlns:a16="http://schemas.microsoft.com/office/drawing/2014/main" val="3198735038"/>
                  </a:ext>
                </a:extLst>
              </a:tr>
              <a:tr h="456254">
                <a:tc>
                  <a:txBody>
                    <a:bodyPr/>
                    <a:lstStyle/>
                    <a:p>
                      <a:pPr algn="ctr" fontAlgn="ctr"/>
                      <a:r>
                        <a:rPr lang="hr-HR" sz="2800" b="1" u="none" strike="noStrike" dirty="0">
                          <a:effectLst/>
                          <a:latin typeface="+mj-lt"/>
                        </a:rPr>
                        <a:t>D</a:t>
                      </a:r>
                      <a:endParaRPr lang="hr-HR" sz="2800" b="1" i="0" u="none" strike="noStrike" dirty="0">
                        <a:solidFill>
                          <a:srgbClr val="000000"/>
                        </a:solidFill>
                        <a:effectLst/>
                        <a:latin typeface="+mj-lt"/>
                      </a:endParaRPr>
                    </a:p>
                  </a:txBody>
                  <a:tcPr marL="9525" marR="9525" marT="9525" marB="0" anchor="ctr"/>
                </a:tc>
                <a:tc>
                  <a:txBody>
                    <a:bodyPr/>
                    <a:lstStyle/>
                    <a:p>
                      <a:pPr algn="ctr" fontAlgn="ctr"/>
                      <a:r>
                        <a:rPr lang="hr-HR" sz="2800" b="1" u="none" strike="noStrike" dirty="0">
                          <a:solidFill>
                            <a:srgbClr val="00B050"/>
                          </a:solidFill>
                          <a:effectLst/>
                          <a:latin typeface="+mj-lt"/>
                        </a:rPr>
                        <a:t>3,61</a:t>
                      </a:r>
                      <a:endParaRPr lang="hr-HR" sz="2800" b="1" i="0" u="none" strike="noStrike" dirty="0">
                        <a:solidFill>
                          <a:srgbClr val="00B050"/>
                        </a:solidFill>
                        <a:effectLst/>
                        <a:latin typeface="+mj-lt"/>
                      </a:endParaRPr>
                    </a:p>
                  </a:txBody>
                  <a:tcPr marL="9525" marR="9525" marT="9525" marB="0" anchor="ctr"/>
                </a:tc>
                <a:tc>
                  <a:txBody>
                    <a:bodyPr/>
                    <a:lstStyle/>
                    <a:p>
                      <a:pPr algn="ctr" fontAlgn="ctr"/>
                      <a:r>
                        <a:rPr lang="hr-HR" sz="2800" u="none" strike="noStrike" dirty="0">
                          <a:effectLst/>
                          <a:latin typeface="+mj-lt"/>
                        </a:rPr>
                        <a:t>4,24</a:t>
                      </a:r>
                      <a:endParaRPr lang="hr-HR" sz="2800" b="0" i="0" u="none" strike="noStrike" dirty="0">
                        <a:solidFill>
                          <a:srgbClr val="000000"/>
                        </a:solidFill>
                        <a:effectLst/>
                        <a:latin typeface="+mj-lt"/>
                      </a:endParaRPr>
                    </a:p>
                  </a:txBody>
                  <a:tcPr marL="9525" marR="9525" marT="9525" marB="0" anchor="ctr"/>
                </a:tc>
                <a:tc>
                  <a:txBody>
                    <a:bodyPr/>
                    <a:lstStyle/>
                    <a:p>
                      <a:pPr algn="ctr" fontAlgn="ctr"/>
                      <a:r>
                        <a:rPr lang="hr-HR" sz="2800" u="none" strike="noStrike">
                          <a:effectLst/>
                          <a:latin typeface="+mj-lt"/>
                        </a:rPr>
                        <a:t>5,00</a:t>
                      </a:r>
                      <a:endParaRPr lang="hr-HR" sz="2800" b="0" i="0" u="none" strike="noStrike">
                        <a:solidFill>
                          <a:srgbClr val="000000"/>
                        </a:solidFill>
                        <a:effectLst/>
                        <a:latin typeface="+mj-lt"/>
                      </a:endParaRPr>
                    </a:p>
                  </a:txBody>
                  <a:tcPr marL="9525" marR="9525" marT="9525" marB="0" anchor="ctr"/>
                </a:tc>
                <a:tc>
                  <a:txBody>
                    <a:bodyPr/>
                    <a:lstStyle/>
                    <a:p>
                      <a:pPr algn="ctr" fontAlgn="ctr"/>
                      <a:r>
                        <a:rPr lang="hr-HR" sz="2800" u="none" strike="noStrike" dirty="0">
                          <a:effectLst/>
                          <a:latin typeface="+mj-lt"/>
                        </a:rPr>
                        <a:t>0,00</a:t>
                      </a:r>
                      <a:endParaRPr lang="hr-HR" sz="2800" b="0" i="0" u="none" strike="noStrike" dirty="0">
                        <a:solidFill>
                          <a:srgbClr val="000000"/>
                        </a:solidFill>
                        <a:effectLst/>
                        <a:latin typeface="+mj-lt"/>
                      </a:endParaRPr>
                    </a:p>
                  </a:txBody>
                  <a:tcPr marL="9525" marR="9525" marT="9525" marB="0" anchor="ctr"/>
                </a:tc>
                <a:extLst>
                  <a:ext uri="{0D108BD9-81ED-4DB2-BD59-A6C34878D82A}">
                    <a16:rowId xmlns:a16="http://schemas.microsoft.com/office/drawing/2014/main" val="2156469203"/>
                  </a:ext>
                </a:extLst>
              </a:tr>
            </a:tbl>
          </a:graphicData>
        </a:graphic>
      </p:graphicFrame>
      <p:sp>
        <p:nvSpPr>
          <p:cNvPr id="12" name="TextBox 11"/>
          <p:cNvSpPr txBox="1"/>
          <p:nvPr/>
        </p:nvSpPr>
        <p:spPr>
          <a:xfrm>
            <a:off x="2155371" y="4791577"/>
            <a:ext cx="2476501" cy="1569660"/>
          </a:xfrm>
          <a:prstGeom prst="rect">
            <a:avLst/>
          </a:prstGeom>
          <a:noFill/>
        </p:spPr>
        <p:txBody>
          <a:bodyPr wrap="square" rtlCol="0">
            <a:spAutoFit/>
          </a:bodyPr>
          <a:lstStyle/>
          <a:p>
            <a:pPr algn="ctr"/>
            <a:r>
              <a:rPr lang="hr-HR" sz="2400" dirty="0" err="1" smtClean="0">
                <a:latin typeface="+mj-lt"/>
              </a:rPr>
              <a:t>The</a:t>
            </a:r>
            <a:r>
              <a:rPr lang="hr-HR" sz="2400" dirty="0" smtClean="0">
                <a:latin typeface="+mj-lt"/>
              </a:rPr>
              <a:t> </a:t>
            </a:r>
            <a:r>
              <a:rPr lang="hr-HR" sz="2400" dirty="0" err="1" smtClean="0">
                <a:latin typeface="+mj-lt"/>
              </a:rPr>
              <a:t>smallest</a:t>
            </a:r>
            <a:r>
              <a:rPr lang="hr-HR" sz="2400" dirty="0" smtClean="0">
                <a:latin typeface="+mj-lt"/>
              </a:rPr>
              <a:t> distance </a:t>
            </a:r>
            <a:r>
              <a:rPr lang="hr-HR" sz="2400" dirty="0" err="1" smtClean="0">
                <a:latin typeface="+mj-lt"/>
              </a:rPr>
              <a:t>is</a:t>
            </a:r>
            <a:r>
              <a:rPr lang="hr-HR" sz="2400" dirty="0" smtClean="0">
                <a:latin typeface="+mj-lt"/>
              </a:rPr>
              <a:t> </a:t>
            </a:r>
          </a:p>
          <a:p>
            <a:pPr algn="ctr"/>
            <a:r>
              <a:rPr lang="hr-HR" sz="2400" dirty="0" smtClean="0">
                <a:latin typeface="+mj-lt"/>
              </a:rPr>
              <a:t>(A,D) = 3,61 =&gt; </a:t>
            </a:r>
            <a:r>
              <a:rPr lang="hr-HR" sz="2400" dirty="0" err="1" smtClean="0">
                <a:latin typeface="+mj-lt"/>
              </a:rPr>
              <a:t>new</a:t>
            </a:r>
            <a:r>
              <a:rPr lang="hr-HR" sz="2400" dirty="0" smtClean="0">
                <a:latin typeface="+mj-lt"/>
              </a:rPr>
              <a:t> </a:t>
            </a:r>
            <a:r>
              <a:rPr lang="hr-HR" sz="2400" dirty="0" err="1" smtClean="0">
                <a:latin typeface="+mj-lt"/>
              </a:rPr>
              <a:t>cluster</a:t>
            </a:r>
            <a:r>
              <a:rPr lang="hr-HR" sz="2400" dirty="0" smtClean="0">
                <a:latin typeface="+mj-lt"/>
              </a:rPr>
              <a:t> (A,D)</a:t>
            </a:r>
            <a:endParaRPr lang="en-US" sz="2400" dirty="0">
              <a:latin typeface="+mj-lt"/>
            </a:endParaRPr>
          </a:p>
        </p:txBody>
      </p:sp>
      <p:sp>
        <p:nvSpPr>
          <p:cNvPr id="10" name="Cloud Callout 9"/>
          <p:cNvSpPr/>
          <p:nvPr/>
        </p:nvSpPr>
        <p:spPr>
          <a:xfrm>
            <a:off x="1719945" y="4427965"/>
            <a:ext cx="3156857" cy="2296884"/>
          </a:xfrm>
          <a:prstGeom prst="cloudCallout">
            <a:avLst>
              <a:gd name="adj1" fmla="val 107208"/>
              <a:gd name="adj2" fmla="val -33281"/>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835746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6"/>
            <a:ext cx="10515600" cy="865472"/>
          </a:xfrm>
        </p:spPr>
        <p:txBody>
          <a:bodyPr/>
          <a:lstStyle/>
          <a:p>
            <a:pPr algn="ctr"/>
            <a:r>
              <a:rPr lang="hr-HR" b="1" dirty="0" err="1"/>
              <a:t>Hierarchical</a:t>
            </a:r>
            <a:r>
              <a:rPr lang="hr-HR" b="1" dirty="0"/>
              <a:t> </a:t>
            </a:r>
            <a:r>
              <a:rPr lang="hr-HR" b="1" dirty="0" err="1"/>
              <a:t>clustering</a:t>
            </a:r>
            <a:r>
              <a:rPr lang="hr-HR" b="1" dirty="0"/>
              <a:t> </a:t>
            </a:r>
            <a:endParaRPr lang="pl-PL"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168727" y="1364117"/>
            <a:ext cx="5551713" cy="4486275"/>
          </a:xfrm>
        </p:spPr>
        <p:txBody>
          <a:bodyPr>
            <a:noAutofit/>
          </a:bodyPr>
          <a:lstStyle/>
          <a:p>
            <a:pPr marL="0" indent="0" algn="ctr">
              <a:buNone/>
            </a:pPr>
            <a:r>
              <a:rPr lang="hr-HR" sz="3600" b="1" dirty="0" smtClean="0">
                <a:latin typeface="+mj-lt"/>
              </a:rPr>
              <a:t>Step 2</a:t>
            </a:r>
            <a:r>
              <a:rPr lang="hr-HR" sz="3600" dirty="0" smtClean="0">
                <a:latin typeface="+mj-lt"/>
              </a:rPr>
              <a:t>: </a:t>
            </a:r>
            <a:r>
              <a:rPr lang="hr-HR" sz="3600" b="1" dirty="0" smtClean="0">
                <a:latin typeface="+mj-lt"/>
              </a:rPr>
              <a:t>Update </a:t>
            </a:r>
            <a:r>
              <a:rPr lang="hr-HR" sz="3600" b="1" dirty="0" err="1" smtClean="0">
                <a:latin typeface="+mj-lt"/>
              </a:rPr>
              <a:t>the</a:t>
            </a:r>
            <a:r>
              <a:rPr lang="hr-HR" sz="3600" b="1" dirty="0" smtClean="0">
                <a:latin typeface="+mj-lt"/>
              </a:rPr>
              <a:t> distance </a:t>
            </a:r>
            <a:r>
              <a:rPr lang="hr-HR" sz="3600" b="1" dirty="0" err="1" smtClean="0">
                <a:latin typeface="+mj-lt"/>
              </a:rPr>
              <a:t>matrix</a:t>
            </a:r>
            <a:endParaRPr lang="hr-HR" sz="3600" b="1" dirty="0" smtClean="0">
              <a:latin typeface="+mj-lt"/>
            </a:endParaRPr>
          </a:p>
        </p:txBody>
      </p:sp>
      <p:graphicFrame>
        <p:nvGraphicFramePr>
          <p:cNvPr id="4" name="Table 3"/>
          <p:cNvGraphicFramePr>
            <a:graphicFrameLocks noGrp="1"/>
          </p:cNvGraphicFramePr>
          <p:nvPr>
            <p:extLst>
              <p:ext uri="{D42A27DB-BD31-4B8C-83A1-F6EECF244321}">
                <p14:modId xmlns:p14="http://schemas.microsoft.com/office/powerpoint/2010/main" val="2519471395"/>
              </p:ext>
            </p:extLst>
          </p:nvPr>
        </p:nvGraphicFramePr>
        <p:xfrm>
          <a:off x="185057" y="2456486"/>
          <a:ext cx="5050972" cy="2301536"/>
        </p:xfrm>
        <a:graphic>
          <a:graphicData uri="http://schemas.openxmlformats.org/drawingml/2006/table">
            <a:tbl>
              <a:tblPr>
                <a:tableStyleId>{5C22544A-7EE6-4342-B048-85BDC9FD1C3A}</a:tableStyleId>
              </a:tblPr>
              <a:tblGrid>
                <a:gridCol w="1262743">
                  <a:extLst>
                    <a:ext uri="{9D8B030D-6E8A-4147-A177-3AD203B41FA5}">
                      <a16:colId xmlns:a16="http://schemas.microsoft.com/office/drawing/2014/main" val="4039843467"/>
                    </a:ext>
                  </a:extLst>
                </a:gridCol>
                <a:gridCol w="1262743">
                  <a:extLst>
                    <a:ext uri="{9D8B030D-6E8A-4147-A177-3AD203B41FA5}">
                      <a16:colId xmlns:a16="http://schemas.microsoft.com/office/drawing/2014/main" val="3971348738"/>
                    </a:ext>
                  </a:extLst>
                </a:gridCol>
                <a:gridCol w="1262743">
                  <a:extLst>
                    <a:ext uri="{9D8B030D-6E8A-4147-A177-3AD203B41FA5}">
                      <a16:colId xmlns:a16="http://schemas.microsoft.com/office/drawing/2014/main" val="836132206"/>
                    </a:ext>
                  </a:extLst>
                </a:gridCol>
                <a:gridCol w="1262743">
                  <a:extLst>
                    <a:ext uri="{9D8B030D-6E8A-4147-A177-3AD203B41FA5}">
                      <a16:colId xmlns:a16="http://schemas.microsoft.com/office/drawing/2014/main" val="1135665215"/>
                    </a:ext>
                  </a:extLst>
                </a:gridCol>
              </a:tblGrid>
              <a:tr h="575384">
                <a:tc>
                  <a:txBody>
                    <a:bodyPr/>
                    <a:lstStyle/>
                    <a:p>
                      <a:pPr algn="l" fontAlgn="b"/>
                      <a:endParaRPr lang="hr-HR" sz="28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hr-HR" sz="2800" b="1" u="none" strike="noStrike" dirty="0">
                          <a:effectLst/>
                        </a:rPr>
                        <a:t>(A,D)</a:t>
                      </a:r>
                      <a:endParaRPr lang="hr-HR" sz="28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hr-HR" sz="2800" b="1" u="none" strike="noStrike" dirty="0">
                          <a:effectLst/>
                        </a:rPr>
                        <a:t>B</a:t>
                      </a:r>
                      <a:endParaRPr lang="hr-HR" sz="28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hr-HR" sz="2800" b="1" u="none" strike="noStrike" dirty="0">
                          <a:effectLst/>
                        </a:rPr>
                        <a:t>C</a:t>
                      </a:r>
                      <a:endParaRPr lang="hr-HR" sz="2800" b="1"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047044773"/>
                  </a:ext>
                </a:extLst>
              </a:tr>
              <a:tr h="575384">
                <a:tc>
                  <a:txBody>
                    <a:bodyPr/>
                    <a:lstStyle/>
                    <a:p>
                      <a:pPr algn="ctr" fontAlgn="ctr"/>
                      <a:r>
                        <a:rPr lang="hr-HR" sz="2800" b="1" u="none" strike="noStrike" dirty="0">
                          <a:effectLst/>
                        </a:rPr>
                        <a:t>(A,D)</a:t>
                      </a:r>
                      <a:endParaRPr lang="hr-HR" sz="2800" b="1"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hr-HR" sz="2800" b="0" u="none" strike="noStrike" dirty="0">
                          <a:effectLst/>
                          <a:latin typeface="+mj-lt"/>
                        </a:rPr>
                        <a:t>0,00</a:t>
                      </a:r>
                      <a:endParaRPr lang="hr-HR" sz="2800" b="0" i="0" u="none" strike="noStrike" dirty="0">
                        <a:solidFill>
                          <a:srgbClr val="000000"/>
                        </a:solidFill>
                        <a:effectLst/>
                        <a:latin typeface="+mj-lt"/>
                      </a:endParaRPr>
                    </a:p>
                  </a:txBody>
                  <a:tcPr marL="9525" marR="9525" marT="9525" marB="0" anchor="b"/>
                </a:tc>
                <a:tc>
                  <a:txBody>
                    <a:bodyPr/>
                    <a:lstStyle/>
                    <a:p>
                      <a:pPr algn="ctr" fontAlgn="b"/>
                      <a:r>
                        <a:rPr lang="hr-HR" sz="2800" b="1" u="none" strike="noStrike" dirty="0">
                          <a:solidFill>
                            <a:srgbClr val="00B050"/>
                          </a:solidFill>
                          <a:effectLst/>
                          <a:latin typeface="+mj-lt"/>
                        </a:rPr>
                        <a:t>4,62</a:t>
                      </a:r>
                      <a:endParaRPr lang="hr-HR" sz="2800" b="1" i="0" u="none" strike="noStrike" dirty="0">
                        <a:solidFill>
                          <a:srgbClr val="00B050"/>
                        </a:solidFill>
                        <a:effectLst/>
                        <a:latin typeface="+mj-lt"/>
                      </a:endParaRPr>
                    </a:p>
                  </a:txBody>
                  <a:tcPr marL="9525" marR="9525" marT="9525" marB="0" anchor="b"/>
                </a:tc>
                <a:tc>
                  <a:txBody>
                    <a:bodyPr/>
                    <a:lstStyle/>
                    <a:p>
                      <a:pPr algn="ctr" fontAlgn="b"/>
                      <a:r>
                        <a:rPr lang="hr-HR" sz="2800" b="0" u="none" strike="noStrike" dirty="0">
                          <a:effectLst/>
                          <a:latin typeface="+mj-lt"/>
                        </a:rPr>
                        <a:t>6,74</a:t>
                      </a:r>
                      <a:endParaRPr lang="hr-HR" sz="2800" b="0" i="0" u="none" strike="noStrike" dirty="0">
                        <a:solidFill>
                          <a:srgbClr val="000000"/>
                        </a:solidFill>
                        <a:effectLst/>
                        <a:latin typeface="+mj-lt"/>
                      </a:endParaRPr>
                    </a:p>
                  </a:txBody>
                  <a:tcPr marL="9525" marR="9525" marT="9525" marB="0" anchor="b"/>
                </a:tc>
                <a:extLst>
                  <a:ext uri="{0D108BD9-81ED-4DB2-BD59-A6C34878D82A}">
                    <a16:rowId xmlns:a16="http://schemas.microsoft.com/office/drawing/2014/main" val="3980027461"/>
                  </a:ext>
                </a:extLst>
              </a:tr>
              <a:tr h="575384">
                <a:tc>
                  <a:txBody>
                    <a:bodyPr/>
                    <a:lstStyle/>
                    <a:p>
                      <a:pPr algn="ctr" fontAlgn="ctr"/>
                      <a:r>
                        <a:rPr lang="hr-HR" sz="2800" b="1" u="none" strike="noStrike" dirty="0">
                          <a:effectLst/>
                        </a:rPr>
                        <a:t>B</a:t>
                      </a:r>
                      <a:endParaRPr lang="hr-HR" sz="2800" b="1"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hr-HR" sz="2800" b="1" u="none" strike="noStrike" dirty="0">
                          <a:solidFill>
                            <a:srgbClr val="00B050"/>
                          </a:solidFill>
                          <a:effectLst/>
                          <a:latin typeface="+mj-lt"/>
                        </a:rPr>
                        <a:t>4,62</a:t>
                      </a:r>
                      <a:endParaRPr lang="hr-HR" sz="2800" b="1" i="0" u="none" strike="noStrike" dirty="0">
                        <a:solidFill>
                          <a:srgbClr val="00B050"/>
                        </a:solidFill>
                        <a:effectLst/>
                        <a:latin typeface="+mj-lt"/>
                      </a:endParaRPr>
                    </a:p>
                  </a:txBody>
                  <a:tcPr marL="9525" marR="9525" marT="9525" marB="0" anchor="b"/>
                </a:tc>
                <a:tc>
                  <a:txBody>
                    <a:bodyPr/>
                    <a:lstStyle/>
                    <a:p>
                      <a:pPr algn="ctr" fontAlgn="b"/>
                      <a:r>
                        <a:rPr lang="hr-HR" sz="2800" b="0" u="none" strike="noStrike" dirty="0">
                          <a:effectLst/>
                          <a:latin typeface="+mj-lt"/>
                        </a:rPr>
                        <a:t>0,00</a:t>
                      </a:r>
                      <a:endParaRPr lang="hr-HR" sz="2800" b="0" i="0" u="none" strike="noStrike" dirty="0">
                        <a:solidFill>
                          <a:srgbClr val="000000"/>
                        </a:solidFill>
                        <a:effectLst/>
                        <a:latin typeface="+mj-lt"/>
                      </a:endParaRPr>
                    </a:p>
                  </a:txBody>
                  <a:tcPr marL="9525" marR="9525" marT="9525" marB="0" anchor="b"/>
                </a:tc>
                <a:tc>
                  <a:txBody>
                    <a:bodyPr/>
                    <a:lstStyle/>
                    <a:p>
                      <a:pPr algn="ctr" fontAlgn="b"/>
                      <a:r>
                        <a:rPr lang="hr-HR" sz="2800" b="0" u="none" strike="noStrike" dirty="0">
                          <a:effectLst/>
                          <a:latin typeface="+mj-lt"/>
                        </a:rPr>
                        <a:t>6,08</a:t>
                      </a:r>
                      <a:endParaRPr lang="hr-HR" sz="2800" b="0" i="0" u="none" strike="noStrike" dirty="0">
                        <a:solidFill>
                          <a:srgbClr val="000000"/>
                        </a:solidFill>
                        <a:effectLst/>
                        <a:latin typeface="+mj-lt"/>
                      </a:endParaRPr>
                    </a:p>
                  </a:txBody>
                  <a:tcPr marL="9525" marR="9525" marT="9525" marB="0" anchor="b"/>
                </a:tc>
                <a:extLst>
                  <a:ext uri="{0D108BD9-81ED-4DB2-BD59-A6C34878D82A}">
                    <a16:rowId xmlns:a16="http://schemas.microsoft.com/office/drawing/2014/main" val="1977816799"/>
                  </a:ext>
                </a:extLst>
              </a:tr>
              <a:tr h="575384">
                <a:tc>
                  <a:txBody>
                    <a:bodyPr/>
                    <a:lstStyle/>
                    <a:p>
                      <a:pPr algn="ctr" fontAlgn="ctr"/>
                      <a:r>
                        <a:rPr lang="hr-HR" sz="2800" b="1" u="none" strike="noStrike" dirty="0">
                          <a:effectLst/>
                        </a:rPr>
                        <a:t>C</a:t>
                      </a:r>
                      <a:endParaRPr lang="hr-HR" sz="2800" b="1"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hr-HR" sz="2800" b="0" u="none" strike="noStrike">
                          <a:effectLst/>
                          <a:latin typeface="+mj-lt"/>
                        </a:rPr>
                        <a:t>6,74</a:t>
                      </a:r>
                      <a:endParaRPr lang="hr-HR" sz="2800" b="0" i="0" u="none" strike="noStrike">
                        <a:solidFill>
                          <a:srgbClr val="000000"/>
                        </a:solidFill>
                        <a:effectLst/>
                        <a:latin typeface="+mj-lt"/>
                      </a:endParaRPr>
                    </a:p>
                  </a:txBody>
                  <a:tcPr marL="9525" marR="9525" marT="9525" marB="0" anchor="b"/>
                </a:tc>
                <a:tc>
                  <a:txBody>
                    <a:bodyPr/>
                    <a:lstStyle/>
                    <a:p>
                      <a:pPr algn="ctr" fontAlgn="b"/>
                      <a:r>
                        <a:rPr lang="hr-HR" sz="2800" b="0" u="none" strike="noStrike" dirty="0">
                          <a:effectLst/>
                          <a:latin typeface="+mj-lt"/>
                        </a:rPr>
                        <a:t>6,08</a:t>
                      </a:r>
                      <a:endParaRPr lang="hr-HR" sz="2800" b="0" i="0" u="none" strike="noStrike" dirty="0">
                        <a:solidFill>
                          <a:srgbClr val="000000"/>
                        </a:solidFill>
                        <a:effectLst/>
                        <a:latin typeface="+mj-lt"/>
                      </a:endParaRPr>
                    </a:p>
                  </a:txBody>
                  <a:tcPr marL="9525" marR="9525" marT="9525" marB="0" anchor="b"/>
                </a:tc>
                <a:tc>
                  <a:txBody>
                    <a:bodyPr/>
                    <a:lstStyle/>
                    <a:p>
                      <a:pPr algn="ctr" fontAlgn="b"/>
                      <a:r>
                        <a:rPr lang="hr-HR" sz="2800" b="0" u="none" strike="noStrike" dirty="0">
                          <a:effectLst/>
                          <a:latin typeface="+mj-lt"/>
                        </a:rPr>
                        <a:t>0,00</a:t>
                      </a:r>
                      <a:endParaRPr lang="hr-HR" sz="2800" b="0" i="0" u="none" strike="noStrike" dirty="0">
                        <a:solidFill>
                          <a:srgbClr val="000000"/>
                        </a:solidFill>
                        <a:effectLst/>
                        <a:latin typeface="+mj-lt"/>
                      </a:endParaRPr>
                    </a:p>
                  </a:txBody>
                  <a:tcPr marL="9525" marR="9525" marT="9525" marB="0" anchor="b"/>
                </a:tc>
                <a:extLst>
                  <a:ext uri="{0D108BD9-81ED-4DB2-BD59-A6C34878D82A}">
                    <a16:rowId xmlns:a16="http://schemas.microsoft.com/office/drawing/2014/main" val="1095450038"/>
                  </a:ext>
                </a:extLst>
              </a:tr>
            </a:tbl>
          </a:graphicData>
        </a:graphic>
      </p:graphicFrame>
      <p:sp>
        <p:nvSpPr>
          <p:cNvPr id="13" name="Symbol zastępczy zawartości 2">
            <a:extLst>
              <a:ext uri="{FF2B5EF4-FFF2-40B4-BE49-F238E27FC236}">
                <a16:creationId xmlns:a16="http://schemas.microsoft.com/office/drawing/2014/main" id="{9727AF9A-F3F7-464E-860B-D6C35A8834E3}"/>
              </a:ext>
            </a:extLst>
          </p:cNvPr>
          <p:cNvSpPr txBox="1">
            <a:spLocks/>
          </p:cNvSpPr>
          <p:nvPr/>
        </p:nvSpPr>
        <p:spPr>
          <a:xfrm>
            <a:off x="5529943" y="1364117"/>
            <a:ext cx="6574971" cy="448627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hr-HR" sz="3600" b="1" dirty="0" smtClean="0">
                <a:latin typeface="+mj-lt"/>
              </a:rPr>
              <a:t>How </a:t>
            </a:r>
            <a:r>
              <a:rPr lang="hr-HR" sz="3600" dirty="0" smtClean="0">
                <a:latin typeface="+mj-lt"/>
              </a:rPr>
              <a:t>to </a:t>
            </a:r>
            <a:r>
              <a:rPr lang="hr-HR" sz="3600" dirty="0" err="1" smtClean="0">
                <a:latin typeface="+mj-lt"/>
              </a:rPr>
              <a:t>calculate</a:t>
            </a:r>
            <a:r>
              <a:rPr lang="hr-HR" sz="3600" dirty="0" smtClean="0">
                <a:latin typeface="+mj-lt"/>
              </a:rPr>
              <a:t> distance </a:t>
            </a:r>
            <a:r>
              <a:rPr lang="hr-HR" sz="3600" dirty="0" err="1" smtClean="0">
                <a:latin typeface="+mj-lt"/>
              </a:rPr>
              <a:t>between</a:t>
            </a:r>
            <a:r>
              <a:rPr lang="hr-HR" sz="3600" dirty="0" smtClean="0">
                <a:latin typeface="+mj-lt"/>
              </a:rPr>
              <a:t> </a:t>
            </a:r>
            <a:r>
              <a:rPr lang="hr-HR" sz="3600" dirty="0" err="1" smtClean="0">
                <a:latin typeface="+mj-lt"/>
              </a:rPr>
              <a:t>cluster</a:t>
            </a:r>
            <a:r>
              <a:rPr lang="hr-HR" sz="3600" dirty="0" smtClean="0">
                <a:latin typeface="+mj-lt"/>
              </a:rPr>
              <a:t> </a:t>
            </a:r>
            <a:r>
              <a:rPr lang="en-US" sz="3600" dirty="0" smtClean="0">
                <a:latin typeface="+mj-lt"/>
              </a:rPr>
              <a:t>(</a:t>
            </a:r>
            <a:r>
              <a:rPr lang="en-US" sz="3600" dirty="0">
                <a:latin typeface="+mj-lt"/>
              </a:rPr>
              <a:t>A</a:t>
            </a:r>
            <a:r>
              <a:rPr lang="hr-HR" sz="3600" dirty="0">
                <a:latin typeface="+mj-lt"/>
              </a:rPr>
              <a:t>,D</a:t>
            </a:r>
            <a:r>
              <a:rPr lang="en-US" sz="3600" dirty="0">
                <a:latin typeface="+mj-lt"/>
              </a:rPr>
              <a:t>)</a:t>
            </a:r>
            <a:r>
              <a:rPr lang="hr-HR" sz="3600" dirty="0" smtClean="0">
                <a:latin typeface="+mj-lt"/>
              </a:rPr>
              <a:t> </a:t>
            </a:r>
            <a:r>
              <a:rPr lang="hr-HR" sz="3600" dirty="0" err="1" smtClean="0">
                <a:latin typeface="+mj-lt"/>
              </a:rPr>
              <a:t>and</a:t>
            </a:r>
            <a:r>
              <a:rPr lang="hr-HR" sz="3600" dirty="0" smtClean="0">
                <a:latin typeface="+mj-lt"/>
              </a:rPr>
              <a:t> </a:t>
            </a:r>
            <a:r>
              <a:rPr lang="hr-HR" sz="3600" dirty="0" err="1" smtClean="0">
                <a:latin typeface="+mj-lt"/>
              </a:rPr>
              <a:t>point</a:t>
            </a:r>
            <a:r>
              <a:rPr lang="hr-HR" sz="3600" dirty="0" smtClean="0">
                <a:latin typeface="+mj-lt"/>
              </a:rPr>
              <a:t> B</a:t>
            </a:r>
            <a:r>
              <a:rPr lang="hr-HR" sz="3600" b="1" dirty="0" smtClean="0">
                <a:latin typeface="+mj-lt"/>
              </a:rPr>
              <a:t>?</a:t>
            </a:r>
          </a:p>
          <a:p>
            <a:pPr marL="0" indent="0">
              <a:buNone/>
            </a:pPr>
            <a:r>
              <a:rPr lang="en-US" sz="3600" dirty="0" smtClean="0">
                <a:latin typeface="+mj-lt"/>
              </a:rPr>
              <a:t>Distance </a:t>
            </a:r>
            <a:r>
              <a:rPr lang="en-US" sz="3600" dirty="0">
                <a:latin typeface="+mj-lt"/>
              </a:rPr>
              <a:t>between A and B: 5</a:t>
            </a:r>
          </a:p>
          <a:p>
            <a:pPr marL="0" indent="0">
              <a:buNone/>
            </a:pPr>
            <a:r>
              <a:rPr lang="en-US" sz="3600" dirty="0">
                <a:latin typeface="+mj-lt"/>
              </a:rPr>
              <a:t>Distance between </a:t>
            </a:r>
            <a:r>
              <a:rPr lang="hr-HR" sz="3600" dirty="0" smtClean="0">
                <a:latin typeface="+mj-lt"/>
              </a:rPr>
              <a:t>D</a:t>
            </a:r>
            <a:r>
              <a:rPr lang="en-US" sz="3600" dirty="0" smtClean="0">
                <a:latin typeface="+mj-lt"/>
              </a:rPr>
              <a:t> </a:t>
            </a:r>
            <a:r>
              <a:rPr lang="en-US" sz="3600" dirty="0">
                <a:latin typeface="+mj-lt"/>
              </a:rPr>
              <a:t>and B: </a:t>
            </a:r>
            <a:r>
              <a:rPr lang="hr-HR" sz="3600" dirty="0" smtClean="0">
                <a:latin typeface="+mj-lt"/>
              </a:rPr>
              <a:t>4,24</a:t>
            </a:r>
          </a:p>
          <a:p>
            <a:pPr marL="0" indent="0">
              <a:buNone/>
            </a:pPr>
            <a:r>
              <a:rPr lang="en-US" sz="3600" b="1" dirty="0" smtClean="0">
                <a:latin typeface="+mj-lt"/>
              </a:rPr>
              <a:t>Average </a:t>
            </a:r>
            <a:r>
              <a:rPr lang="en-US" sz="3600" b="1" dirty="0">
                <a:latin typeface="+mj-lt"/>
              </a:rPr>
              <a:t>distance</a:t>
            </a:r>
            <a:r>
              <a:rPr lang="en-US" sz="3600" b="1" dirty="0" smtClean="0">
                <a:latin typeface="+mj-lt"/>
              </a:rPr>
              <a:t>:</a:t>
            </a:r>
            <a:r>
              <a:rPr lang="hr-HR" sz="3600" b="1" dirty="0" smtClean="0">
                <a:latin typeface="+mj-lt"/>
              </a:rPr>
              <a:t> </a:t>
            </a:r>
            <a:r>
              <a:rPr lang="en-US" sz="3600" b="1" dirty="0" smtClean="0">
                <a:latin typeface="+mj-lt"/>
              </a:rPr>
              <a:t>(</a:t>
            </a:r>
            <a:r>
              <a:rPr lang="en-US" sz="3600" b="1" dirty="0">
                <a:latin typeface="+mj-lt"/>
              </a:rPr>
              <a:t>5 + 4.24) / 2 = 4.62</a:t>
            </a:r>
            <a:endParaRPr lang="hr-HR" sz="3600" b="1" dirty="0" smtClean="0">
              <a:latin typeface="+mj-lt"/>
            </a:endParaRPr>
          </a:p>
          <a:p>
            <a:pPr marL="0" indent="0">
              <a:buFont typeface="Arial" panose="020B0604020202020204" pitchFamily="34" charset="0"/>
              <a:buNone/>
            </a:pPr>
            <a:endParaRPr lang="hr-HR" sz="3600" b="1" dirty="0">
              <a:latin typeface="+mj-lt"/>
            </a:endParaRPr>
          </a:p>
          <a:p>
            <a:pPr marL="0" indent="0">
              <a:buFont typeface="Arial" panose="020B0604020202020204" pitchFamily="34" charset="0"/>
              <a:buNone/>
            </a:pPr>
            <a:endParaRPr lang="hr-HR" sz="3600" dirty="0" smtClean="0">
              <a:latin typeface="+mj-lt"/>
            </a:endParaRPr>
          </a:p>
        </p:txBody>
      </p:sp>
      <p:sp>
        <p:nvSpPr>
          <p:cNvPr id="14" name="Cloud Callout 13"/>
          <p:cNvSpPr/>
          <p:nvPr/>
        </p:nvSpPr>
        <p:spPr>
          <a:xfrm>
            <a:off x="7413172" y="4362650"/>
            <a:ext cx="4223657" cy="2296884"/>
          </a:xfrm>
          <a:prstGeom prst="cloudCallout">
            <a:avLst>
              <a:gd name="adj1" fmla="val -72792"/>
              <a:gd name="adj2" fmla="val -46077"/>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7777842" y="4633929"/>
            <a:ext cx="3728358" cy="1754326"/>
          </a:xfrm>
          <a:prstGeom prst="rect">
            <a:avLst/>
          </a:prstGeom>
          <a:noFill/>
        </p:spPr>
        <p:txBody>
          <a:bodyPr wrap="square" rtlCol="0">
            <a:spAutoFit/>
          </a:bodyPr>
          <a:lstStyle/>
          <a:p>
            <a:pPr algn="ctr"/>
            <a:r>
              <a:rPr lang="en-US" sz="3600" dirty="0">
                <a:latin typeface="+mj-lt"/>
              </a:rPr>
              <a:t>distance </a:t>
            </a:r>
            <a:r>
              <a:rPr lang="en-US" sz="3600" dirty="0" smtClean="0">
                <a:latin typeface="+mj-lt"/>
              </a:rPr>
              <a:t>between</a:t>
            </a:r>
            <a:r>
              <a:rPr lang="hr-HR" sz="3600" dirty="0" smtClean="0">
                <a:latin typeface="+mj-lt"/>
              </a:rPr>
              <a:t> </a:t>
            </a:r>
            <a:r>
              <a:rPr lang="hr-HR" sz="3600" dirty="0" err="1" smtClean="0">
                <a:latin typeface="+mj-lt"/>
              </a:rPr>
              <a:t>cluster</a:t>
            </a:r>
            <a:endParaRPr lang="hr-HR" sz="3600" dirty="0" smtClean="0">
              <a:latin typeface="+mj-lt"/>
            </a:endParaRPr>
          </a:p>
          <a:p>
            <a:pPr algn="ctr"/>
            <a:r>
              <a:rPr lang="en-US" sz="3600" dirty="0" smtClean="0">
                <a:latin typeface="+mj-lt"/>
              </a:rPr>
              <a:t>(A,</a:t>
            </a:r>
            <a:r>
              <a:rPr lang="hr-HR" sz="3600" dirty="0" smtClean="0">
                <a:latin typeface="+mj-lt"/>
              </a:rPr>
              <a:t>D</a:t>
            </a:r>
            <a:r>
              <a:rPr lang="en-US" sz="3600" dirty="0" smtClean="0">
                <a:latin typeface="+mj-lt"/>
              </a:rPr>
              <a:t>) </a:t>
            </a:r>
            <a:r>
              <a:rPr lang="en-US" sz="3600" dirty="0">
                <a:latin typeface="+mj-lt"/>
              </a:rPr>
              <a:t>and </a:t>
            </a:r>
            <a:r>
              <a:rPr lang="hr-HR" sz="3600" dirty="0" smtClean="0">
                <a:latin typeface="+mj-lt"/>
              </a:rPr>
              <a:t>B</a:t>
            </a:r>
            <a:endParaRPr lang="en-US" sz="3600" dirty="0">
              <a:latin typeface="+mj-lt"/>
            </a:endParaRPr>
          </a:p>
        </p:txBody>
      </p:sp>
      <p:sp>
        <p:nvSpPr>
          <p:cNvPr id="15" name="Cloud Callout 14"/>
          <p:cNvSpPr/>
          <p:nvPr/>
        </p:nvSpPr>
        <p:spPr>
          <a:xfrm>
            <a:off x="108856" y="4909456"/>
            <a:ext cx="7108373" cy="1948543"/>
          </a:xfrm>
          <a:prstGeom prst="cloudCallout">
            <a:avLst>
              <a:gd name="adj1" fmla="val -21161"/>
              <a:gd name="adj2" fmla="val -59012"/>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hr-HR" sz="2000" dirty="0" smtClean="0">
                <a:solidFill>
                  <a:schemeClr val="tx1"/>
                </a:solidFill>
                <a:latin typeface="+mj-lt"/>
              </a:rPr>
              <a:t>D</a:t>
            </a:r>
            <a:r>
              <a:rPr lang="en-US" sz="2000" dirty="0" err="1" smtClean="0">
                <a:solidFill>
                  <a:schemeClr val="tx1"/>
                </a:solidFill>
                <a:latin typeface="+mj-lt"/>
              </a:rPr>
              <a:t>istance</a:t>
            </a:r>
            <a:r>
              <a:rPr lang="en-US" sz="2000" dirty="0" smtClean="0">
                <a:solidFill>
                  <a:schemeClr val="tx1"/>
                </a:solidFill>
                <a:latin typeface="+mj-lt"/>
              </a:rPr>
              <a:t> </a:t>
            </a:r>
            <a:r>
              <a:rPr lang="en-US" sz="2000" dirty="0">
                <a:solidFill>
                  <a:schemeClr val="tx1"/>
                </a:solidFill>
                <a:latin typeface="+mj-lt"/>
              </a:rPr>
              <a:t>between cluster (A,D) and </a:t>
            </a:r>
            <a:r>
              <a:rPr lang="en-US" sz="2000" dirty="0" smtClean="0">
                <a:solidFill>
                  <a:schemeClr val="tx1"/>
                </a:solidFill>
                <a:latin typeface="+mj-lt"/>
              </a:rPr>
              <a:t>C</a:t>
            </a:r>
            <a:r>
              <a:rPr lang="en-US" sz="2000" dirty="0">
                <a:solidFill>
                  <a:schemeClr val="tx1"/>
                </a:solidFill>
                <a:latin typeface="+mj-lt"/>
              </a:rPr>
              <a:t>:</a:t>
            </a:r>
          </a:p>
          <a:p>
            <a:r>
              <a:rPr lang="en-US" sz="2000" dirty="0">
                <a:solidFill>
                  <a:schemeClr val="tx1"/>
                </a:solidFill>
                <a:latin typeface="+mj-lt"/>
              </a:rPr>
              <a:t>Distance between A and C</a:t>
            </a:r>
            <a:r>
              <a:rPr lang="en-US" sz="2000" dirty="0" smtClean="0">
                <a:solidFill>
                  <a:schemeClr val="tx1"/>
                </a:solidFill>
                <a:latin typeface="+mj-lt"/>
              </a:rPr>
              <a:t>: 8</a:t>
            </a:r>
            <a:r>
              <a:rPr lang="hr-HR" sz="2000" dirty="0" smtClean="0">
                <a:solidFill>
                  <a:schemeClr val="tx1"/>
                </a:solidFill>
                <a:latin typeface="+mj-lt"/>
              </a:rPr>
              <a:t>,49</a:t>
            </a:r>
            <a:r>
              <a:rPr lang="en-US" sz="2000" dirty="0" smtClean="0">
                <a:solidFill>
                  <a:schemeClr val="tx1"/>
                </a:solidFill>
                <a:latin typeface="+mj-lt"/>
              </a:rPr>
              <a:t> </a:t>
            </a:r>
            <a:endParaRPr lang="hr-HR" sz="2000" dirty="0" smtClean="0">
              <a:solidFill>
                <a:schemeClr val="tx1"/>
              </a:solidFill>
              <a:latin typeface="+mj-lt"/>
            </a:endParaRPr>
          </a:p>
          <a:p>
            <a:r>
              <a:rPr lang="en-US" sz="2000" dirty="0" smtClean="0">
                <a:solidFill>
                  <a:schemeClr val="tx1"/>
                </a:solidFill>
                <a:latin typeface="+mj-lt"/>
              </a:rPr>
              <a:t>Distance </a:t>
            </a:r>
            <a:r>
              <a:rPr lang="en-US" sz="2000" dirty="0">
                <a:solidFill>
                  <a:schemeClr val="tx1"/>
                </a:solidFill>
                <a:latin typeface="+mj-lt"/>
              </a:rPr>
              <a:t>between D and </a:t>
            </a:r>
            <a:r>
              <a:rPr lang="en-US" sz="2000" dirty="0" smtClean="0">
                <a:solidFill>
                  <a:schemeClr val="tx1"/>
                </a:solidFill>
                <a:latin typeface="+mj-lt"/>
              </a:rPr>
              <a:t>C:5 </a:t>
            </a:r>
            <a:endParaRPr lang="hr-HR" sz="2000" dirty="0" smtClean="0">
              <a:solidFill>
                <a:schemeClr val="tx1"/>
              </a:solidFill>
              <a:latin typeface="+mj-lt"/>
            </a:endParaRPr>
          </a:p>
          <a:p>
            <a:r>
              <a:rPr lang="en-US" sz="2000" b="1" dirty="0" smtClean="0">
                <a:solidFill>
                  <a:schemeClr val="tx1"/>
                </a:solidFill>
                <a:latin typeface="+mj-lt"/>
              </a:rPr>
              <a:t>Average </a:t>
            </a:r>
            <a:r>
              <a:rPr lang="en-US" sz="2000" b="1" dirty="0">
                <a:solidFill>
                  <a:schemeClr val="tx1"/>
                </a:solidFill>
                <a:latin typeface="+mj-lt"/>
              </a:rPr>
              <a:t>distance: (</a:t>
            </a:r>
            <a:r>
              <a:rPr lang="en-US" sz="2000" b="1" dirty="0" smtClean="0">
                <a:solidFill>
                  <a:schemeClr val="tx1"/>
                </a:solidFill>
                <a:latin typeface="+mj-lt"/>
              </a:rPr>
              <a:t>8</a:t>
            </a:r>
            <a:r>
              <a:rPr lang="hr-HR" sz="2000" b="1" dirty="0" smtClean="0">
                <a:solidFill>
                  <a:schemeClr val="tx1"/>
                </a:solidFill>
                <a:latin typeface="+mj-lt"/>
              </a:rPr>
              <a:t>,49</a:t>
            </a:r>
            <a:r>
              <a:rPr lang="en-US" sz="2000" b="1" dirty="0" smtClean="0">
                <a:solidFill>
                  <a:schemeClr val="tx1"/>
                </a:solidFill>
                <a:latin typeface="+mj-lt"/>
              </a:rPr>
              <a:t> </a:t>
            </a:r>
            <a:r>
              <a:rPr lang="en-US" sz="2000" b="1" dirty="0">
                <a:solidFill>
                  <a:schemeClr val="tx1"/>
                </a:solidFill>
                <a:latin typeface="+mj-lt"/>
              </a:rPr>
              <a:t>+ 5) / 2 = </a:t>
            </a:r>
            <a:r>
              <a:rPr lang="en-US" sz="2000" b="1" dirty="0" smtClean="0">
                <a:solidFill>
                  <a:schemeClr val="tx1"/>
                </a:solidFill>
                <a:latin typeface="+mj-lt"/>
              </a:rPr>
              <a:t>6</a:t>
            </a:r>
            <a:r>
              <a:rPr lang="hr-HR" sz="2000" b="1" dirty="0" smtClean="0">
                <a:solidFill>
                  <a:schemeClr val="tx1"/>
                </a:solidFill>
                <a:latin typeface="+mj-lt"/>
              </a:rPr>
              <a:t>,74</a:t>
            </a:r>
            <a:endParaRPr lang="en-US" sz="2000" b="1" dirty="0">
              <a:solidFill>
                <a:schemeClr val="tx1"/>
              </a:solidFill>
              <a:latin typeface="+mj-lt"/>
            </a:endParaRPr>
          </a:p>
        </p:txBody>
      </p:sp>
    </p:spTree>
    <p:extLst>
      <p:ext uri="{BB962C8B-B14F-4D97-AF65-F5344CB8AC3E}">
        <p14:creationId xmlns:p14="http://schemas.microsoft.com/office/powerpoint/2010/main" val="16340859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6"/>
            <a:ext cx="10515600" cy="865472"/>
          </a:xfrm>
        </p:spPr>
        <p:txBody>
          <a:bodyPr/>
          <a:lstStyle/>
          <a:p>
            <a:pPr algn="ctr"/>
            <a:r>
              <a:rPr lang="hr-HR" b="1" dirty="0" err="1"/>
              <a:t>Hierarchical</a:t>
            </a:r>
            <a:r>
              <a:rPr lang="hr-HR" b="1" dirty="0"/>
              <a:t> </a:t>
            </a:r>
            <a:r>
              <a:rPr lang="hr-HR" b="1" dirty="0" err="1"/>
              <a:t>clustering</a:t>
            </a:r>
            <a:r>
              <a:rPr lang="hr-HR" b="1" dirty="0"/>
              <a:t> </a:t>
            </a:r>
            <a:endParaRPr lang="pl-PL"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185057" y="1364117"/>
            <a:ext cx="5551713" cy="4486275"/>
          </a:xfrm>
        </p:spPr>
        <p:txBody>
          <a:bodyPr>
            <a:noAutofit/>
          </a:bodyPr>
          <a:lstStyle/>
          <a:p>
            <a:pPr marL="0" indent="0" algn="ctr">
              <a:buNone/>
            </a:pPr>
            <a:r>
              <a:rPr lang="hr-HR" sz="3600" b="1" dirty="0" smtClean="0">
                <a:latin typeface="+mj-lt"/>
              </a:rPr>
              <a:t>Step 3</a:t>
            </a:r>
            <a:r>
              <a:rPr lang="hr-HR" sz="3600" dirty="0" smtClean="0">
                <a:latin typeface="+mj-lt"/>
              </a:rPr>
              <a:t>: </a:t>
            </a:r>
            <a:r>
              <a:rPr lang="hr-HR" sz="3600" b="1" dirty="0" smtClean="0">
                <a:latin typeface="+mj-lt"/>
              </a:rPr>
              <a:t>D</a:t>
            </a:r>
            <a:r>
              <a:rPr lang="en-US" sz="3600" b="1" dirty="0" err="1" smtClean="0">
                <a:latin typeface="+mj-lt"/>
              </a:rPr>
              <a:t>endrogram</a:t>
            </a:r>
            <a:endParaRPr lang="hr-HR" sz="3600" b="1" dirty="0" smtClean="0">
              <a:latin typeface="+mj-lt"/>
            </a:endParaRPr>
          </a:p>
          <a:p>
            <a:pPr marL="0" indent="0" algn="ctr">
              <a:buNone/>
            </a:pPr>
            <a:endParaRPr lang="hr-HR" sz="3600" dirty="0">
              <a:latin typeface="+mj-lt"/>
            </a:endParaRPr>
          </a:p>
          <a:p>
            <a:pPr marL="0" indent="0" algn="ctr">
              <a:buNone/>
            </a:pPr>
            <a:endParaRPr lang="hr-HR" sz="3600" dirty="0" smtClean="0">
              <a:latin typeface="+mj-lt"/>
            </a:endParaRPr>
          </a:p>
        </p:txBody>
      </p:sp>
      <p:sp>
        <p:nvSpPr>
          <p:cNvPr id="13" name="Symbol zastępczy zawartości 2">
            <a:extLst>
              <a:ext uri="{FF2B5EF4-FFF2-40B4-BE49-F238E27FC236}">
                <a16:creationId xmlns:a16="http://schemas.microsoft.com/office/drawing/2014/main" id="{9727AF9A-F3F7-464E-860B-D6C35A8834E3}"/>
              </a:ext>
            </a:extLst>
          </p:cNvPr>
          <p:cNvSpPr txBox="1">
            <a:spLocks/>
          </p:cNvSpPr>
          <p:nvPr/>
        </p:nvSpPr>
        <p:spPr>
          <a:xfrm>
            <a:off x="5519057" y="1364117"/>
            <a:ext cx="6585857" cy="448627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hr-HR" sz="3600" b="1" dirty="0">
              <a:latin typeface="+mj-lt"/>
            </a:endParaRPr>
          </a:p>
          <a:p>
            <a:pPr marL="0" indent="0">
              <a:buFont typeface="Arial" panose="020B0604020202020204" pitchFamily="34" charset="0"/>
              <a:buNone/>
            </a:pPr>
            <a:endParaRPr lang="hr-HR" sz="3600" dirty="0" smtClean="0">
              <a:latin typeface="+mj-lt"/>
            </a:endParaRPr>
          </a:p>
        </p:txBody>
      </p:sp>
      <p:pic>
        <p:nvPicPr>
          <p:cNvPr id="7" name="Picture 6"/>
          <p:cNvPicPr>
            <a:picLocks noChangeAspect="1"/>
          </p:cNvPicPr>
          <p:nvPr/>
        </p:nvPicPr>
        <p:blipFill>
          <a:blip r:embed="rId3"/>
          <a:stretch>
            <a:fillRect/>
          </a:stretch>
        </p:blipFill>
        <p:spPr>
          <a:xfrm>
            <a:off x="469702" y="2090057"/>
            <a:ext cx="4764710" cy="2797628"/>
          </a:xfrm>
          <a:prstGeom prst="rect">
            <a:avLst/>
          </a:prstGeom>
        </p:spPr>
      </p:pic>
      <p:sp>
        <p:nvSpPr>
          <p:cNvPr id="11" name="Symbol zastępczy zawartości 2">
            <a:extLst>
              <a:ext uri="{FF2B5EF4-FFF2-40B4-BE49-F238E27FC236}">
                <a16:creationId xmlns:a16="http://schemas.microsoft.com/office/drawing/2014/main" id="{9727AF9A-F3F7-464E-860B-D6C35A8834E3}"/>
              </a:ext>
            </a:extLst>
          </p:cNvPr>
          <p:cNvSpPr txBox="1">
            <a:spLocks/>
          </p:cNvSpPr>
          <p:nvPr/>
        </p:nvSpPr>
        <p:spPr>
          <a:xfrm>
            <a:off x="5670648" y="1497636"/>
            <a:ext cx="6282674" cy="448627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US" sz="4400" b="1" dirty="0" err="1">
                <a:latin typeface="+mj-lt"/>
              </a:rPr>
              <a:t>Dendrogram</a:t>
            </a:r>
            <a:r>
              <a:rPr lang="en-US" sz="3600" dirty="0">
                <a:latin typeface="+mj-lt"/>
              </a:rPr>
              <a:t> shows single linkage hierarchical clustering </a:t>
            </a:r>
            <a:r>
              <a:rPr lang="en-US" sz="3600" dirty="0" smtClean="0">
                <a:latin typeface="+mj-lt"/>
              </a:rPr>
              <a:t>of 4 </a:t>
            </a:r>
            <a:r>
              <a:rPr lang="hr-HR" sz="3600" dirty="0" smtClean="0">
                <a:latin typeface="+mj-lt"/>
              </a:rPr>
              <a:t>data </a:t>
            </a:r>
            <a:r>
              <a:rPr lang="en-US" sz="3600" dirty="0" smtClean="0">
                <a:latin typeface="+mj-lt"/>
              </a:rPr>
              <a:t>points</a:t>
            </a:r>
            <a:r>
              <a:rPr lang="hr-HR" sz="3600" dirty="0" smtClean="0">
                <a:latin typeface="+mj-lt"/>
              </a:rPr>
              <a:t> </a:t>
            </a:r>
            <a:r>
              <a:rPr lang="hr-HR" sz="3600" dirty="0" err="1" smtClean="0">
                <a:latin typeface="+mj-lt"/>
              </a:rPr>
              <a:t>from</a:t>
            </a:r>
            <a:r>
              <a:rPr lang="hr-HR" sz="3600" dirty="0" smtClean="0">
                <a:latin typeface="+mj-lt"/>
              </a:rPr>
              <a:t> </a:t>
            </a:r>
            <a:r>
              <a:rPr lang="hr-HR" sz="3600" dirty="0" err="1" smtClean="0">
                <a:latin typeface="+mj-lt"/>
              </a:rPr>
              <a:t>the</a:t>
            </a:r>
            <a:r>
              <a:rPr lang="hr-HR" sz="3600" dirty="0" smtClean="0">
                <a:latin typeface="+mj-lt"/>
              </a:rPr>
              <a:t> </a:t>
            </a:r>
            <a:r>
              <a:rPr lang="hr-HR" sz="3600" dirty="0" err="1" smtClean="0">
                <a:latin typeface="+mj-lt"/>
              </a:rPr>
              <a:t>example</a:t>
            </a:r>
            <a:endParaRPr lang="en-US" sz="3600" dirty="0">
              <a:latin typeface="+mj-lt"/>
            </a:endParaRPr>
          </a:p>
          <a:p>
            <a:pPr algn="just"/>
            <a:r>
              <a:rPr lang="en-US" sz="3600" dirty="0">
                <a:latin typeface="+mj-lt"/>
              </a:rPr>
              <a:t>Merges A, D to form (A,D), then (A,D) with B to form ({A,D},B).</a:t>
            </a:r>
          </a:p>
          <a:p>
            <a:pPr algn="just"/>
            <a:r>
              <a:rPr lang="en-US" sz="3600" dirty="0">
                <a:latin typeface="+mj-lt"/>
              </a:rPr>
              <a:t>Finally, ({A,D},B) merges with C to form the final cluster.</a:t>
            </a:r>
          </a:p>
          <a:p>
            <a:pPr marL="0" indent="0" algn="ctr">
              <a:buFont typeface="Arial" panose="020B0604020202020204" pitchFamily="34" charset="0"/>
              <a:buNone/>
            </a:pPr>
            <a:endParaRPr lang="hr-HR" sz="3600" dirty="0" smtClean="0">
              <a:latin typeface="+mj-lt"/>
            </a:endParaRPr>
          </a:p>
        </p:txBody>
      </p:sp>
    </p:spTree>
    <p:extLst>
      <p:ext uri="{BB962C8B-B14F-4D97-AF65-F5344CB8AC3E}">
        <p14:creationId xmlns:p14="http://schemas.microsoft.com/office/powerpoint/2010/main" val="3475106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6"/>
            <a:ext cx="10515600" cy="865472"/>
          </a:xfrm>
        </p:spPr>
        <p:txBody>
          <a:bodyPr/>
          <a:lstStyle/>
          <a:p>
            <a:pPr algn="ctr"/>
            <a:r>
              <a:rPr lang="hr-HR" b="1" dirty="0" err="1"/>
              <a:t>Hierarchical</a:t>
            </a:r>
            <a:r>
              <a:rPr lang="hr-HR" b="1" dirty="0"/>
              <a:t> </a:t>
            </a:r>
            <a:r>
              <a:rPr lang="hr-HR" b="1" dirty="0" err="1"/>
              <a:t>clustering</a:t>
            </a:r>
            <a:r>
              <a:rPr lang="hr-HR" b="1" dirty="0"/>
              <a:t> </a:t>
            </a:r>
            <a:endParaRPr lang="pl-PL"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2602" y="1275399"/>
            <a:ext cx="5551713" cy="4486275"/>
          </a:xfrm>
        </p:spPr>
        <p:txBody>
          <a:bodyPr>
            <a:noAutofit/>
          </a:bodyPr>
          <a:lstStyle/>
          <a:p>
            <a:pPr marL="0" indent="0" algn="ctr">
              <a:buNone/>
            </a:pPr>
            <a:endParaRPr lang="hr-HR" sz="3600" dirty="0">
              <a:latin typeface="+mj-lt"/>
            </a:endParaRPr>
          </a:p>
          <a:p>
            <a:pPr marL="0" indent="0" algn="ctr">
              <a:buNone/>
            </a:pPr>
            <a:endParaRPr lang="hr-HR" sz="3600" dirty="0" smtClean="0">
              <a:latin typeface="+mj-lt"/>
            </a:endParaRPr>
          </a:p>
        </p:txBody>
      </p:sp>
      <p:sp>
        <p:nvSpPr>
          <p:cNvPr id="13" name="Symbol zastępczy zawartości 2">
            <a:extLst>
              <a:ext uri="{FF2B5EF4-FFF2-40B4-BE49-F238E27FC236}">
                <a16:creationId xmlns:a16="http://schemas.microsoft.com/office/drawing/2014/main" id="{9727AF9A-F3F7-464E-860B-D6C35A8834E3}"/>
              </a:ext>
            </a:extLst>
          </p:cNvPr>
          <p:cNvSpPr txBox="1">
            <a:spLocks/>
          </p:cNvSpPr>
          <p:nvPr/>
        </p:nvSpPr>
        <p:spPr>
          <a:xfrm>
            <a:off x="5519057" y="1364117"/>
            <a:ext cx="6585857" cy="448627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hr-HR" sz="3600" b="1" dirty="0">
              <a:latin typeface="+mj-lt"/>
            </a:endParaRPr>
          </a:p>
          <a:p>
            <a:pPr marL="0" indent="0">
              <a:buFont typeface="Arial" panose="020B0604020202020204" pitchFamily="34" charset="0"/>
              <a:buNone/>
            </a:pPr>
            <a:endParaRPr lang="hr-HR" sz="3600" dirty="0" smtClean="0">
              <a:latin typeface="+mj-lt"/>
            </a:endParaRPr>
          </a:p>
        </p:txBody>
      </p:sp>
      <p:sp>
        <p:nvSpPr>
          <p:cNvPr id="4" name="Oval 3"/>
          <p:cNvSpPr/>
          <p:nvPr/>
        </p:nvSpPr>
        <p:spPr>
          <a:xfrm>
            <a:off x="2365713" y="5148944"/>
            <a:ext cx="293914" cy="283028"/>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2801141" y="5148944"/>
            <a:ext cx="293914" cy="283028"/>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3192217" y="5170715"/>
            <a:ext cx="293914" cy="283028"/>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3616759" y="5170715"/>
            <a:ext cx="293914" cy="28302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4018721" y="5181600"/>
            <a:ext cx="293914" cy="28302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4433186" y="5181600"/>
            <a:ext cx="293914" cy="28302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4852694" y="5181600"/>
            <a:ext cx="293914" cy="283028"/>
          </a:xfrm>
          <a:prstGeom prst="ellipse">
            <a:avLst/>
          </a:prstGeom>
          <a:solidFill>
            <a:srgbClr val="00B05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6" name="Straight Connector 5"/>
          <p:cNvCxnSpPr>
            <a:stCxn id="9" idx="0"/>
          </p:cNvCxnSpPr>
          <p:nvPr/>
        </p:nvCxnSpPr>
        <p:spPr>
          <a:xfrm flipV="1">
            <a:off x="2948098" y="4572001"/>
            <a:ext cx="0" cy="576943"/>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V="1">
            <a:off x="3339174" y="4593772"/>
            <a:ext cx="0" cy="576943"/>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948098" y="4572001"/>
            <a:ext cx="391076"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V="1">
            <a:off x="4165678" y="4278086"/>
            <a:ext cx="0" cy="89263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V="1">
            <a:off x="4556754" y="4278086"/>
            <a:ext cx="0" cy="914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4165678" y="4278086"/>
            <a:ext cx="39107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flipV="1">
            <a:off x="3763716" y="3788229"/>
            <a:ext cx="0" cy="1404258"/>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3763716" y="3788229"/>
            <a:ext cx="5975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flipV="1">
            <a:off x="4361216" y="3788229"/>
            <a:ext cx="0" cy="489858"/>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flipV="1">
            <a:off x="2512670" y="3777342"/>
            <a:ext cx="0" cy="1404258"/>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2502391" y="3755571"/>
            <a:ext cx="641245"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flipH="1" flipV="1">
            <a:off x="3143636" y="3755571"/>
            <a:ext cx="3417" cy="83820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flipV="1">
            <a:off x="4062466" y="3211286"/>
            <a:ext cx="0" cy="576943"/>
          </a:xfrm>
          <a:prstGeom prst="line">
            <a:avLst/>
          </a:prstGeom>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flipV="1">
            <a:off x="4991778" y="3196487"/>
            <a:ext cx="7873" cy="1996001"/>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a:off x="4062466" y="3189514"/>
            <a:ext cx="937185" cy="306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flipV="1">
            <a:off x="2799723" y="2786744"/>
            <a:ext cx="1418" cy="96882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a:off x="2799723" y="2786744"/>
            <a:ext cx="173133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flipV="1">
            <a:off x="4524805" y="2786744"/>
            <a:ext cx="6253" cy="446315"/>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flipV="1">
            <a:off x="3727920" y="2329543"/>
            <a:ext cx="6253" cy="44631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a:off x="2659627" y="3354972"/>
            <a:ext cx="4514059" cy="8354"/>
          </a:xfrm>
          <a:prstGeom prst="line">
            <a:avLst/>
          </a:prstGeom>
          <a:ln w="34925">
            <a:solidFill>
              <a:srgbClr val="FFC000"/>
            </a:solidFill>
            <a:prstDash val="dash"/>
          </a:ln>
        </p:spPr>
        <p:style>
          <a:lnRef idx="1">
            <a:schemeClr val="accent1"/>
          </a:lnRef>
          <a:fillRef idx="0">
            <a:schemeClr val="accent1"/>
          </a:fillRef>
          <a:effectRef idx="0">
            <a:schemeClr val="accent1"/>
          </a:effectRef>
          <a:fontRef idx="minor">
            <a:schemeClr val="tx1"/>
          </a:fontRef>
        </p:style>
      </p:cxnSp>
      <p:graphicFrame>
        <p:nvGraphicFramePr>
          <p:cNvPr id="76" name="Chart 75"/>
          <p:cNvGraphicFramePr>
            <a:graphicFrameLocks/>
          </p:cNvGraphicFramePr>
          <p:nvPr>
            <p:extLst>
              <p:ext uri="{D42A27DB-BD31-4B8C-83A1-F6EECF244321}">
                <p14:modId xmlns:p14="http://schemas.microsoft.com/office/powerpoint/2010/main" val="1897405670"/>
              </p:ext>
            </p:extLst>
          </p:nvPr>
        </p:nvGraphicFramePr>
        <p:xfrm>
          <a:off x="6382748" y="1944729"/>
          <a:ext cx="4711732" cy="3816945"/>
        </p:xfrm>
        <a:graphic>
          <a:graphicData uri="http://schemas.openxmlformats.org/drawingml/2006/chart">
            <c:chart xmlns:c="http://schemas.openxmlformats.org/drawingml/2006/chart" xmlns:r="http://schemas.openxmlformats.org/officeDocument/2006/relationships" r:id="rId3"/>
          </a:graphicData>
        </a:graphic>
      </p:graphicFrame>
      <p:sp>
        <p:nvSpPr>
          <p:cNvPr id="77" name="Freeform 76"/>
          <p:cNvSpPr/>
          <p:nvPr/>
        </p:nvSpPr>
        <p:spPr>
          <a:xfrm>
            <a:off x="6761311" y="3843412"/>
            <a:ext cx="1164801" cy="1319547"/>
          </a:xfrm>
          <a:custGeom>
            <a:avLst/>
            <a:gdLst>
              <a:gd name="connsiteX0" fmla="*/ 566087 w 1164801"/>
              <a:gd name="connsiteY0" fmla="*/ 13261 h 1319547"/>
              <a:gd name="connsiteX1" fmla="*/ 370144 w 1164801"/>
              <a:gd name="connsiteY1" fmla="*/ 13261 h 1319547"/>
              <a:gd name="connsiteX2" fmla="*/ 304830 w 1164801"/>
              <a:gd name="connsiteY2" fmla="*/ 45918 h 1319547"/>
              <a:gd name="connsiteX3" fmla="*/ 272173 w 1164801"/>
              <a:gd name="connsiteY3" fmla="*/ 56804 h 1319547"/>
              <a:gd name="connsiteX4" fmla="*/ 228630 w 1164801"/>
              <a:gd name="connsiteY4" fmla="*/ 78575 h 1319547"/>
              <a:gd name="connsiteX5" fmla="*/ 195973 w 1164801"/>
              <a:gd name="connsiteY5" fmla="*/ 122118 h 1319547"/>
              <a:gd name="connsiteX6" fmla="*/ 130659 w 1164801"/>
              <a:gd name="connsiteY6" fmla="*/ 187433 h 1319547"/>
              <a:gd name="connsiteX7" fmla="*/ 76230 w 1164801"/>
              <a:gd name="connsiteY7" fmla="*/ 252747 h 1319547"/>
              <a:gd name="connsiteX8" fmla="*/ 54459 w 1164801"/>
              <a:gd name="connsiteY8" fmla="*/ 318061 h 1319547"/>
              <a:gd name="connsiteX9" fmla="*/ 43573 w 1164801"/>
              <a:gd name="connsiteY9" fmla="*/ 350718 h 1319547"/>
              <a:gd name="connsiteX10" fmla="*/ 21801 w 1164801"/>
              <a:gd name="connsiteY10" fmla="*/ 394261 h 1319547"/>
              <a:gd name="connsiteX11" fmla="*/ 10916 w 1164801"/>
              <a:gd name="connsiteY11" fmla="*/ 448690 h 1319547"/>
              <a:gd name="connsiteX12" fmla="*/ 30 w 1164801"/>
              <a:gd name="connsiteY12" fmla="*/ 492233 h 1319547"/>
              <a:gd name="connsiteX13" fmla="*/ 21801 w 1164801"/>
              <a:gd name="connsiteY13" fmla="*/ 720833 h 1319547"/>
              <a:gd name="connsiteX14" fmla="*/ 32687 w 1164801"/>
              <a:gd name="connsiteY14" fmla="*/ 764375 h 1319547"/>
              <a:gd name="connsiteX15" fmla="*/ 87116 w 1164801"/>
              <a:gd name="connsiteY15" fmla="*/ 840575 h 1319547"/>
              <a:gd name="connsiteX16" fmla="*/ 130659 w 1164801"/>
              <a:gd name="connsiteY16" fmla="*/ 916775 h 1319547"/>
              <a:gd name="connsiteX17" fmla="*/ 228630 w 1164801"/>
              <a:gd name="connsiteY17" fmla="*/ 1003861 h 1319547"/>
              <a:gd name="connsiteX18" fmla="*/ 283059 w 1164801"/>
              <a:gd name="connsiteY18" fmla="*/ 1069175 h 1319547"/>
              <a:gd name="connsiteX19" fmla="*/ 304830 w 1164801"/>
              <a:gd name="connsiteY19" fmla="*/ 1101833 h 1319547"/>
              <a:gd name="connsiteX20" fmla="*/ 337487 w 1164801"/>
              <a:gd name="connsiteY20" fmla="*/ 1112718 h 1319547"/>
              <a:gd name="connsiteX21" fmla="*/ 402801 w 1164801"/>
              <a:gd name="connsiteY21" fmla="*/ 1156261 h 1319547"/>
              <a:gd name="connsiteX22" fmla="*/ 424573 w 1164801"/>
              <a:gd name="connsiteY22" fmla="*/ 1188918 h 1319547"/>
              <a:gd name="connsiteX23" fmla="*/ 522544 w 1164801"/>
              <a:gd name="connsiteY23" fmla="*/ 1265118 h 1319547"/>
              <a:gd name="connsiteX24" fmla="*/ 566087 w 1164801"/>
              <a:gd name="connsiteY24" fmla="*/ 1286890 h 1319547"/>
              <a:gd name="connsiteX25" fmla="*/ 653173 w 1164801"/>
              <a:gd name="connsiteY25" fmla="*/ 1308661 h 1319547"/>
              <a:gd name="connsiteX26" fmla="*/ 696716 w 1164801"/>
              <a:gd name="connsiteY26" fmla="*/ 1319547 h 1319547"/>
              <a:gd name="connsiteX27" fmla="*/ 1001516 w 1164801"/>
              <a:gd name="connsiteY27" fmla="*/ 1308661 h 1319547"/>
              <a:gd name="connsiteX28" fmla="*/ 1055944 w 1164801"/>
              <a:gd name="connsiteY28" fmla="*/ 1210690 h 1319547"/>
              <a:gd name="connsiteX29" fmla="*/ 1077716 w 1164801"/>
              <a:gd name="connsiteY29" fmla="*/ 1145375 h 1319547"/>
              <a:gd name="connsiteX30" fmla="*/ 1088601 w 1164801"/>
              <a:gd name="connsiteY30" fmla="*/ 1112718 h 1319547"/>
              <a:gd name="connsiteX31" fmla="*/ 1110373 w 1164801"/>
              <a:gd name="connsiteY31" fmla="*/ 1025633 h 1319547"/>
              <a:gd name="connsiteX32" fmla="*/ 1132144 w 1164801"/>
              <a:gd name="connsiteY32" fmla="*/ 982090 h 1319547"/>
              <a:gd name="connsiteX33" fmla="*/ 1164801 w 1164801"/>
              <a:gd name="connsiteY33" fmla="*/ 829690 h 1319547"/>
              <a:gd name="connsiteX34" fmla="*/ 1153916 w 1164801"/>
              <a:gd name="connsiteY34" fmla="*/ 677290 h 1319547"/>
              <a:gd name="connsiteX35" fmla="*/ 1121259 w 1164801"/>
              <a:gd name="connsiteY35" fmla="*/ 557547 h 1319547"/>
              <a:gd name="connsiteX36" fmla="*/ 1099487 w 1164801"/>
              <a:gd name="connsiteY36" fmla="*/ 481347 h 1319547"/>
              <a:gd name="connsiteX37" fmla="*/ 1077716 w 1164801"/>
              <a:gd name="connsiteY37" fmla="*/ 448690 h 1319547"/>
              <a:gd name="connsiteX38" fmla="*/ 1034173 w 1164801"/>
              <a:gd name="connsiteY38" fmla="*/ 350718 h 1319547"/>
              <a:gd name="connsiteX39" fmla="*/ 1012401 w 1164801"/>
              <a:gd name="connsiteY39" fmla="*/ 328947 h 1319547"/>
              <a:gd name="connsiteX40" fmla="*/ 1001516 w 1164801"/>
              <a:gd name="connsiteY40" fmla="*/ 296290 h 1319547"/>
              <a:gd name="connsiteX41" fmla="*/ 979744 w 1164801"/>
              <a:gd name="connsiteY41" fmla="*/ 274518 h 1319547"/>
              <a:gd name="connsiteX42" fmla="*/ 957973 w 1164801"/>
              <a:gd name="connsiteY42" fmla="*/ 241861 h 1319547"/>
              <a:gd name="connsiteX43" fmla="*/ 936201 w 1164801"/>
              <a:gd name="connsiteY43" fmla="*/ 220090 h 1319547"/>
              <a:gd name="connsiteX44" fmla="*/ 892659 w 1164801"/>
              <a:gd name="connsiteY44" fmla="*/ 154775 h 1319547"/>
              <a:gd name="connsiteX45" fmla="*/ 838230 w 1164801"/>
              <a:gd name="connsiteY45" fmla="*/ 100347 h 1319547"/>
              <a:gd name="connsiteX46" fmla="*/ 816459 w 1164801"/>
              <a:gd name="connsiteY46" fmla="*/ 78575 h 1319547"/>
              <a:gd name="connsiteX47" fmla="*/ 762030 w 1164801"/>
              <a:gd name="connsiteY47" fmla="*/ 35033 h 1319547"/>
              <a:gd name="connsiteX48" fmla="*/ 729373 w 1164801"/>
              <a:gd name="connsiteY48" fmla="*/ 24147 h 1319547"/>
              <a:gd name="connsiteX49" fmla="*/ 642287 w 1164801"/>
              <a:gd name="connsiteY49" fmla="*/ 2375 h 1319547"/>
              <a:gd name="connsiteX50" fmla="*/ 566087 w 1164801"/>
              <a:gd name="connsiteY50" fmla="*/ 13261 h 13195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1164801" h="1319547">
                <a:moveTo>
                  <a:pt x="566087" y="13261"/>
                </a:moveTo>
                <a:cubicBezTo>
                  <a:pt x="474521" y="-5053"/>
                  <a:pt x="506444" y="-3777"/>
                  <a:pt x="370144" y="13261"/>
                </a:cubicBezTo>
                <a:cubicBezTo>
                  <a:pt x="333664" y="17821"/>
                  <a:pt x="337242" y="29712"/>
                  <a:pt x="304830" y="45918"/>
                </a:cubicBezTo>
                <a:cubicBezTo>
                  <a:pt x="294567" y="51050"/>
                  <a:pt x="282720" y="52284"/>
                  <a:pt x="272173" y="56804"/>
                </a:cubicBezTo>
                <a:cubicBezTo>
                  <a:pt x="257258" y="63196"/>
                  <a:pt x="243144" y="71318"/>
                  <a:pt x="228630" y="78575"/>
                </a:cubicBezTo>
                <a:cubicBezTo>
                  <a:pt x="217744" y="93089"/>
                  <a:pt x="208110" y="108632"/>
                  <a:pt x="195973" y="122118"/>
                </a:cubicBezTo>
                <a:cubicBezTo>
                  <a:pt x="175376" y="145004"/>
                  <a:pt x="149133" y="162802"/>
                  <a:pt x="130659" y="187433"/>
                </a:cubicBezTo>
                <a:cubicBezTo>
                  <a:pt x="91843" y="239185"/>
                  <a:pt x="110830" y="218146"/>
                  <a:pt x="76230" y="252747"/>
                </a:cubicBezTo>
                <a:lnTo>
                  <a:pt x="54459" y="318061"/>
                </a:lnTo>
                <a:cubicBezTo>
                  <a:pt x="50830" y="328947"/>
                  <a:pt x="48705" y="340455"/>
                  <a:pt x="43573" y="350718"/>
                </a:cubicBezTo>
                <a:lnTo>
                  <a:pt x="21801" y="394261"/>
                </a:lnTo>
                <a:cubicBezTo>
                  <a:pt x="18173" y="412404"/>
                  <a:pt x="14930" y="430628"/>
                  <a:pt x="10916" y="448690"/>
                </a:cubicBezTo>
                <a:cubicBezTo>
                  <a:pt x="7671" y="463295"/>
                  <a:pt x="-568" y="477284"/>
                  <a:pt x="30" y="492233"/>
                </a:cubicBezTo>
                <a:cubicBezTo>
                  <a:pt x="3089" y="568717"/>
                  <a:pt x="12681" y="644833"/>
                  <a:pt x="21801" y="720833"/>
                </a:cubicBezTo>
                <a:cubicBezTo>
                  <a:pt x="23583" y="735687"/>
                  <a:pt x="26794" y="750624"/>
                  <a:pt x="32687" y="764375"/>
                </a:cubicBezTo>
                <a:cubicBezTo>
                  <a:pt x="38969" y="779034"/>
                  <a:pt x="82044" y="832459"/>
                  <a:pt x="87116" y="840575"/>
                </a:cubicBezTo>
                <a:cubicBezTo>
                  <a:pt x="101349" y="863348"/>
                  <a:pt x="110680" y="896796"/>
                  <a:pt x="130659" y="916775"/>
                </a:cubicBezTo>
                <a:cubicBezTo>
                  <a:pt x="196095" y="982211"/>
                  <a:pt x="137211" y="866731"/>
                  <a:pt x="228630" y="1003861"/>
                </a:cubicBezTo>
                <a:cubicBezTo>
                  <a:pt x="282686" y="1084947"/>
                  <a:pt x="213207" y="985353"/>
                  <a:pt x="283059" y="1069175"/>
                </a:cubicBezTo>
                <a:cubicBezTo>
                  <a:pt x="291435" y="1079226"/>
                  <a:pt x="294614" y="1093660"/>
                  <a:pt x="304830" y="1101833"/>
                </a:cubicBezTo>
                <a:cubicBezTo>
                  <a:pt x="313790" y="1109001"/>
                  <a:pt x="326601" y="1109090"/>
                  <a:pt x="337487" y="1112718"/>
                </a:cubicBezTo>
                <a:cubicBezTo>
                  <a:pt x="359258" y="1127232"/>
                  <a:pt x="388286" y="1134490"/>
                  <a:pt x="402801" y="1156261"/>
                </a:cubicBezTo>
                <a:cubicBezTo>
                  <a:pt x="410058" y="1167147"/>
                  <a:pt x="416197" y="1178867"/>
                  <a:pt x="424573" y="1188918"/>
                </a:cubicBezTo>
                <a:cubicBezTo>
                  <a:pt x="450172" y="1219637"/>
                  <a:pt x="487865" y="1247778"/>
                  <a:pt x="522544" y="1265118"/>
                </a:cubicBezTo>
                <a:cubicBezTo>
                  <a:pt x="537058" y="1272375"/>
                  <a:pt x="550692" y="1281758"/>
                  <a:pt x="566087" y="1286890"/>
                </a:cubicBezTo>
                <a:cubicBezTo>
                  <a:pt x="594474" y="1296352"/>
                  <a:pt x="624144" y="1301404"/>
                  <a:pt x="653173" y="1308661"/>
                </a:cubicBezTo>
                <a:lnTo>
                  <a:pt x="696716" y="1319547"/>
                </a:lnTo>
                <a:cubicBezTo>
                  <a:pt x="798316" y="1315918"/>
                  <a:pt x="900687" y="1321671"/>
                  <a:pt x="1001516" y="1308661"/>
                </a:cubicBezTo>
                <a:cubicBezTo>
                  <a:pt x="1035571" y="1304267"/>
                  <a:pt x="1051412" y="1224287"/>
                  <a:pt x="1055944" y="1210690"/>
                </a:cubicBezTo>
                <a:lnTo>
                  <a:pt x="1077716" y="1145375"/>
                </a:lnTo>
                <a:cubicBezTo>
                  <a:pt x="1081344" y="1134489"/>
                  <a:pt x="1085818" y="1123850"/>
                  <a:pt x="1088601" y="1112718"/>
                </a:cubicBezTo>
                <a:cubicBezTo>
                  <a:pt x="1095858" y="1083690"/>
                  <a:pt x="1096992" y="1052396"/>
                  <a:pt x="1110373" y="1025633"/>
                </a:cubicBezTo>
                <a:cubicBezTo>
                  <a:pt x="1117630" y="1011119"/>
                  <a:pt x="1127012" y="997485"/>
                  <a:pt x="1132144" y="982090"/>
                </a:cubicBezTo>
                <a:cubicBezTo>
                  <a:pt x="1150229" y="927834"/>
                  <a:pt x="1155665" y="884508"/>
                  <a:pt x="1164801" y="829690"/>
                </a:cubicBezTo>
                <a:cubicBezTo>
                  <a:pt x="1161173" y="778890"/>
                  <a:pt x="1160797" y="727752"/>
                  <a:pt x="1153916" y="677290"/>
                </a:cubicBezTo>
                <a:cubicBezTo>
                  <a:pt x="1143795" y="603069"/>
                  <a:pt x="1136071" y="609388"/>
                  <a:pt x="1121259" y="557547"/>
                </a:cubicBezTo>
                <a:cubicBezTo>
                  <a:pt x="1116608" y="541270"/>
                  <a:pt x="1108187" y="498748"/>
                  <a:pt x="1099487" y="481347"/>
                </a:cubicBezTo>
                <a:cubicBezTo>
                  <a:pt x="1093636" y="469645"/>
                  <a:pt x="1083029" y="460645"/>
                  <a:pt x="1077716" y="448690"/>
                </a:cubicBezTo>
                <a:cubicBezTo>
                  <a:pt x="1047509" y="380723"/>
                  <a:pt x="1071124" y="396906"/>
                  <a:pt x="1034173" y="350718"/>
                </a:cubicBezTo>
                <a:cubicBezTo>
                  <a:pt x="1027762" y="342704"/>
                  <a:pt x="1019658" y="336204"/>
                  <a:pt x="1012401" y="328947"/>
                </a:cubicBezTo>
                <a:cubicBezTo>
                  <a:pt x="1008773" y="318061"/>
                  <a:pt x="1007419" y="306129"/>
                  <a:pt x="1001516" y="296290"/>
                </a:cubicBezTo>
                <a:cubicBezTo>
                  <a:pt x="996236" y="287489"/>
                  <a:pt x="986155" y="282532"/>
                  <a:pt x="979744" y="274518"/>
                </a:cubicBezTo>
                <a:cubicBezTo>
                  <a:pt x="971571" y="264302"/>
                  <a:pt x="966146" y="252077"/>
                  <a:pt x="957973" y="241861"/>
                </a:cubicBezTo>
                <a:cubicBezTo>
                  <a:pt x="951562" y="233847"/>
                  <a:pt x="942359" y="228301"/>
                  <a:pt x="936201" y="220090"/>
                </a:cubicBezTo>
                <a:cubicBezTo>
                  <a:pt x="920501" y="199157"/>
                  <a:pt x="911161" y="173277"/>
                  <a:pt x="892659" y="154775"/>
                </a:cubicBezTo>
                <a:lnTo>
                  <a:pt x="838230" y="100347"/>
                </a:lnTo>
                <a:lnTo>
                  <a:pt x="816459" y="78575"/>
                </a:lnTo>
                <a:cubicBezTo>
                  <a:pt x="796211" y="58327"/>
                  <a:pt x="789492" y="48764"/>
                  <a:pt x="762030" y="35033"/>
                </a:cubicBezTo>
                <a:cubicBezTo>
                  <a:pt x="751767" y="29901"/>
                  <a:pt x="740443" y="27166"/>
                  <a:pt x="729373" y="24147"/>
                </a:cubicBezTo>
                <a:cubicBezTo>
                  <a:pt x="700505" y="16274"/>
                  <a:pt x="672209" y="2375"/>
                  <a:pt x="642287" y="2375"/>
                </a:cubicBezTo>
                <a:lnTo>
                  <a:pt x="566087" y="13261"/>
                </a:lnTo>
                <a:close/>
              </a:path>
            </a:pathLst>
          </a:cu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Freeform 77"/>
          <p:cNvSpPr/>
          <p:nvPr/>
        </p:nvSpPr>
        <p:spPr>
          <a:xfrm>
            <a:off x="7936998" y="3519216"/>
            <a:ext cx="1212745" cy="1251857"/>
          </a:xfrm>
          <a:custGeom>
            <a:avLst/>
            <a:gdLst>
              <a:gd name="connsiteX0" fmla="*/ 1001486 w 1212745"/>
              <a:gd name="connsiteY0" fmla="*/ 108857 h 1251857"/>
              <a:gd name="connsiteX1" fmla="*/ 870857 w 1212745"/>
              <a:gd name="connsiteY1" fmla="*/ 54429 h 1251857"/>
              <a:gd name="connsiteX2" fmla="*/ 664029 w 1212745"/>
              <a:gd name="connsiteY2" fmla="*/ 32657 h 1251857"/>
              <a:gd name="connsiteX3" fmla="*/ 500743 w 1212745"/>
              <a:gd name="connsiteY3" fmla="*/ 10886 h 1251857"/>
              <a:gd name="connsiteX4" fmla="*/ 402772 w 1212745"/>
              <a:gd name="connsiteY4" fmla="*/ 0 h 1251857"/>
              <a:gd name="connsiteX5" fmla="*/ 43543 w 1212745"/>
              <a:gd name="connsiteY5" fmla="*/ 21771 h 1251857"/>
              <a:gd name="connsiteX6" fmla="*/ 0 w 1212745"/>
              <a:gd name="connsiteY6" fmla="*/ 32657 h 1251857"/>
              <a:gd name="connsiteX7" fmla="*/ 21772 w 1212745"/>
              <a:gd name="connsiteY7" fmla="*/ 217714 h 1251857"/>
              <a:gd name="connsiteX8" fmla="*/ 32657 w 1212745"/>
              <a:gd name="connsiteY8" fmla="*/ 250371 h 1251857"/>
              <a:gd name="connsiteX9" fmla="*/ 87086 w 1212745"/>
              <a:gd name="connsiteY9" fmla="*/ 304800 h 1251857"/>
              <a:gd name="connsiteX10" fmla="*/ 108857 w 1212745"/>
              <a:gd name="connsiteY10" fmla="*/ 337457 h 1251857"/>
              <a:gd name="connsiteX11" fmla="*/ 130629 w 1212745"/>
              <a:gd name="connsiteY11" fmla="*/ 413657 h 1251857"/>
              <a:gd name="connsiteX12" fmla="*/ 152400 w 1212745"/>
              <a:gd name="connsiteY12" fmla="*/ 435429 h 1251857"/>
              <a:gd name="connsiteX13" fmla="*/ 174172 w 1212745"/>
              <a:gd name="connsiteY13" fmla="*/ 478971 h 1251857"/>
              <a:gd name="connsiteX14" fmla="*/ 195943 w 1212745"/>
              <a:gd name="connsiteY14" fmla="*/ 500743 h 1251857"/>
              <a:gd name="connsiteX15" fmla="*/ 250372 w 1212745"/>
              <a:gd name="connsiteY15" fmla="*/ 566057 h 1251857"/>
              <a:gd name="connsiteX16" fmla="*/ 283029 w 1212745"/>
              <a:gd name="connsiteY16" fmla="*/ 620486 h 1251857"/>
              <a:gd name="connsiteX17" fmla="*/ 293914 w 1212745"/>
              <a:gd name="connsiteY17" fmla="*/ 653143 h 1251857"/>
              <a:gd name="connsiteX18" fmla="*/ 370114 w 1212745"/>
              <a:gd name="connsiteY18" fmla="*/ 762000 h 1251857"/>
              <a:gd name="connsiteX19" fmla="*/ 391886 w 1212745"/>
              <a:gd name="connsiteY19" fmla="*/ 783771 h 1251857"/>
              <a:gd name="connsiteX20" fmla="*/ 435429 w 1212745"/>
              <a:gd name="connsiteY20" fmla="*/ 849086 h 1251857"/>
              <a:gd name="connsiteX21" fmla="*/ 511629 w 1212745"/>
              <a:gd name="connsiteY21" fmla="*/ 925286 h 1251857"/>
              <a:gd name="connsiteX22" fmla="*/ 544286 w 1212745"/>
              <a:gd name="connsiteY22" fmla="*/ 957943 h 1251857"/>
              <a:gd name="connsiteX23" fmla="*/ 566057 w 1212745"/>
              <a:gd name="connsiteY23" fmla="*/ 990600 h 1251857"/>
              <a:gd name="connsiteX24" fmla="*/ 598714 w 1212745"/>
              <a:gd name="connsiteY24" fmla="*/ 1012371 h 1251857"/>
              <a:gd name="connsiteX25" fmla="*/ 653143 w 1212745"/>
              <a:gd name="connsiteY25" fmla="*/ 1066800 h 1251857"/>
              <a:gd name="connsiteX26" fmla="*/ 696686 w 1212745"/>
              <a:gd name="connsiteY26" fmla="*/ 1099457 h 1251857"/>
              <a:gd name="connsiteX27" fmla="*/ 729343 w 1212745"/>
              <a:gd name="connsiteY27" fmla="*/ 1132114 h 1251857"/>
              <a:gd name="connsiteX28" fmla="*/ 783772 w 1212745"/>
              <a:gd name="connsiteY28" fmla="*/ 1197429 h 1251857"/>
              <a:gd name="connsiteX29" fmla="*/ 849086 w 1212745"/>
              <a:gd name="connsiteY29" fmla="*/ 1230086 h 1251857"/>
              <a:gd name="connsiteX30" fmla="*/ 892629 w 1212745"/>
              <a:gd name="connsiteY30" fmla="*/ 1251857 h 1251857"/>
              <a:gd name="connsiteX31" fmla="*/ 1055914 w 1212745"/>
              <a:gd name="connsiteY31" fmla="*/ 1219200 h 1251857"/>
              <a:gd name="connsiteX32" fmla="*/ 1132114 w 1212745"/>
              <a:gd name="connsiteY32" fmla="*/ 1175657 h 1251857"/>
              <a:gd name="connsiteX33" fmla="*/ 1153886 w 1212745"/>
              <a:gd name="connsiteY33" fmla="*/ 1143000 h 1251857"/>
              <a:gd name="connsiteX34" fmla="*/ 1186543 w 1212745"/>
              <a:gd name="connsiteY34" fmla="*/ 1121229 h 1251857"/>
              <a:gd name="connsiteX35" fmla="*/ 1197429 w 1212745"/>
              <a:gd name="connsiteY35" fmla="*/ 1088571 h 1251857"/>
              <a:gd name="connsiteX36" fmla="*/ 1197429 w 1212745"/>
              <a:gd name="connsiteY36" fmla="*/ 729343 h 1251857"/>
              <a:gd name="connsiteX37" fmla="*/ 1186543 w 1212745"/>
              <a:gd name="connsiteY37" fmla="*/ 696686 h 1251857"/>
              <a:gd name="connsiteX38" fmla="*/ 1175657 w 1212745"/>
              <a:gd name="connsiteY38" fmla="*/ 620486 h 1251857"/>
              <a:gd name="connsiteX39" fmla="*/ 1164772 w 1212745"/>
              <a:gd name="connsiteY39" fmla="*/ 566057 h 1251857"/>
              <a:gd name="connsiteX40" fmla="*/ 1153886 w 1212745"/>
              <a:gd name="connsiteY40" fmla="*/ 489857 h 1251857"/>
              <a:gd name="connsiteX41" fmla="*/ 1132114 w 1212745"/>
              <a:gd name="connsiteY41" fmla="*/ 391886 h 1251857"/>
              <a:gd name="connsiteX42" fmla="*/ 1099457 w 1212745"/>
              <a:gd name="connsiteY42" fmla="*/ 206829 h 1251857"/>
              <a:gd name="connsiteX43" fmla="*/ 1088572 w 1212745"/>
              <a:gd name="connsiteY43" fmla="*/ 163286 h 1251857"/>
              <a:gd name="connsiteX44" fmla="*/ 1055914 w 1212745"/>
              <a:gd name="connsiteY44" fmla="*/ 152400 h 1251857"/>
              <a:gd name="connsiteX45" fmla="*/ 1001486 w 1212745"/>
              <a:gd name="connsiteY45" fmla="*/ 108857 h 12518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1212745" h="1251857">
                <a:moveTo>
                  <a:pt x="1001486" y="108857"/>
                </a:moveTo>
                <a:cubicBezTo>
                  <a:pt x="970643" y="92528"/>
                  <a:pt x="917112" y="63680"/>
                  <a:pt x="870857" y="54429"/>
                </a:cubicBezTo>
                <a:cubicBezTo>
                  <a:pt x="757963" y="31849"/>
                  <a:pt x="858352" y="49555"/>
                  <a:pt x="664029" y="32657"/>
                </a:cubicBezTo>
                <a:cubicBezTo>
                  <a:pt x="502028" y="18570"/>
                  <a:pt x="626743" y="27686"/>
                  <a:pt x="500743" y="10886"/>
                </a:cubicBezTo>
                <a:cubicBezTo>
                  <a:pt x="468173" y="6543"/>
                  <a:pt x="435429" y="3629"/>
                  <a:pt x="402772" y="0"/>
                </a:cubicBezTo>
                <a:cubicBezTo>
                  <a:pt x="282289" y="4819"/>
                  <a:pt x="162426" y="1958"/>
                  <a:pt x="43543" y="21771"/>
                </a:cubicBezTo>
                <a:cubicBezTo>
                  <a:pt x="28785" y="24231"/>
                  <a:pt x="14514" y="29028"/>
                  <a:pt x="0" y="32657"/>
                </a:cubicBezTo>
                <a:cubicBezTo>
                  <a:pt x="6680" y="112821"/>
                  <a:pt x="4748" y="149618"/>
                  <a:pt x="21772" y="217714"/>
                </a:cubicBezTo>
                <a:cubicBezTo>
                  <a:pt x="24555" y="228846"/>
                  <a:pt x="25772" y="241191"/>
                  <a:pt x="32657" y="250371"/>
                </a:cubicBezTo>
                <a:cubicBezTo>
                  <a:pt x="48052" y="270898"/>
                  <a:pt x="72854" y="283451"/>
                  <a:pt x="87086" y="304800"/>
                </a:cubicBezTo>
                <a:lnTo>
                  <a:pt x="108857" y="337457"/>
                </a:lnTo>
                <a:cubicBezTo>
                  <a:pt x="110891" y="345592"/>
                  <a:pt x="123936" y="402501"/>
                  <a:pt x="130629" y="413657"/>
                </a:cubicBezTo>
                <a:cubicBezTo>
                  <a:pt x="135909" y="422458"/>
                  <a:pt x="146707" y="426890"/>
                  <a:pt x="152400" y="435429"/>
                </a:cubicBezTo>
                <a:cubicBezTo>
                  <a:pt x="161401" y="448931"/>
                  <a:pt x="165171" y="465469"/>
                  <a:pt x="174172" y="478971"/>
                </a:cubicBezTo>
                <a:cubicBezTo>
                  <a:pt x="179865" y="487510"/>
                  <a:pt x="189532" y="492729"/>
                  <a:pt x="195943" y="500743"/>
                </a:cubicBezTo>
                <a:cubicBezTo>
                  <a:pt x="256555" y="576510"/>
                  <a:pt x="172807" y="488494"/>
                  <a:pt x="250372" y="566057"/>
                </a:cubicBezTo>
                <a:cubicBezTo>
                  <a:pt x="281207" y="658567"/>
                  <a:pt x="238202" y="545773"/>
                  <a:pt x="283029" y="620486"/>
                </a:cubicBezTo>
                <a:cubicBezTo>
                  <a:pt x="288932" y="630325"/>
                  <a:pt x="288342" y="643113"/>
                  <a:pt x="293914" y="653143"/>
                </a:cubicBezTo>
                <a:cubicBezTo>
                  <a:pt x="305216" y="673488"/>
                  <a:pt x="351090" y="739172"/>
                  <a:pt x="370114" y="762000"/>
                </a:cubicBezTo>
                <a:cubicBezTo>
                  <a:pt x="376684" y="769884"/>
                  <a:pt x="385728" y="775560"/>
                  <a:pt x="391886" y="783771"/>
                </a:cubicBezTo>
                <a:cubicBezTo>
                  <a:pt x="407586" y="804704"/>
                  <a:pt x="416927" y="830584"/>
                  <a:pt x="435429" y="849086"/>
                </a:cubicBezTo>
                <a:lnTo>
                  <a:pt x="511629" y="925286"/>
                </a:lnTo>
                <a:cubicBezTo>
                  <a:pt x="522515" y="936172"/>
                  <a:pt x="535747" y="945134"/>
                  <a:pt x="544286" y="957943"/>
                </a:cubicBezTo>
                <a:cubicBezTo>
                  <a:pt x="551543" y="968829"/>
                  <a:pt x="556806" y="981349"/>
                  <a:pt x="566057" y="990600"/>
                </a:cubicBezTo>
                <a:cubicBezTo>
                  <a:pt x="575308" y="999851"/>
                  <a:pt x="588868" y="1003756"/>
                  <a:pt x="598714" y="1012371"/>
                </a:cubicBezTo>
                <a:cubicBezTo>
                  <a:pt x="618024" y="1029267"/>
                  <a:pt x="632616" y="1051405"/>
                  <a:pt x="653143" y="1066800"/>
                </a:cubicBezTo>
                <a:cubicBezTo>
                  <a:pt x="667657" y="1077686"/>
                  <a:pt x="682911" y="1087650"/>
                  <a:pt x="696686" y="1099457"/>
                </a:cubicBezTo>
                <a:cubicBezTo>
                  <a:pt x="708375" y="1109476"/>
                  <a:pt x="719488" y="1120287"/>
                  <a:pt x="729343" y="1132114"/>
                </a:cubicBezTo>
                <a:cubicBezTo>
                  <a:pt x="768266" y="1178821"/>
                  <a:pt x="731729" y="1154060"/>
                  <a:pt x="783772" y="1197429"/>
                </a:cubicBezTo>
                <a:cubicBezTo>
                  <a:pt x="820687" y="1228191"/>
                  <a:pt x="808657" y="1212759"/>
                  <a:pt x="849086" y="1230086"/>
                </a:cubicBezTo>
                <a:cubicBezTo>
                  <a:pt x="864001" y="1236478"/>
                  <a:pt x="878115" y="1244600"/>
                  <a:pt x="892629" y="1251857"/>
                </a:cubicBezTo>
                <a:cubicBezTo>
                  <a:pt x="931235" y="1246342"/>
                  <a:pt x="1022322" y="1235996"/>
                  <a:pt x="1055914" y="1219200"/>
                </a:cubicBezTo>
                <a:cubicBezTo>
                  <a:pt x="1111159" y="1191578"/>
                  <a:pt x="1085955" y="1206431"/>
                  <a:pt x="1132114" y="1175657"/>
                </a:cubicBezTo>
                <a:cubicBezTo>
                  <a:pt x="1139371" y="1164771"/>
                  <a:pt x="1144635" y="1152251"/>
                  <a:pt x="1153886" y="1143000"/>
                </a:cubicBezTo>
                <a:cubicBezTo>
                  <a:pt x="1163137" y="1133749"/>
                  <a:pt x="1178370" y="1131445"/>
                  <a:pt x="1186543" y="1121229"/>
                </a:cubicBezTo>
                <a:cubicBezTo>
                  <a:pt x="1193711" y="1112269"/>
                  <a:pt x="1193800" y="1099457"/>
                  <a:pt x="1197429" y="1088571"/>
                </a:cubicBezTo>
                <a:cubicBezTo>
                  <a:pt x="1219939" y="930988"/>
                  <a:pt x="1215650" y="993556"/>
                  <a:pt x="1197429" y="729343"/>
                </a:cubicBezTo>
                <a:cubicBezTo>
                  <a:pt x="1196640" y="717896"/>
                  <a:pt x="1190172" y="707572"/>
                  <a:pt x="1186543" y="696686"/>
                </a:cubicBezTo>
                <a:cubicBezTo>
                  <a:pt x="1182914" y="671286"/>
                  <a:pt x="1179875" y="645795"/>
                  <a:pt x="1175657" y="620486"/>
                </a:cubicBezTo>
                <a:cubicBezTo>
                  <a:pt x="1172615" y="602235"/>
                  <a:pt x="1167814" y="584308"/>
                  <a:pt x="1164772" y="566057"/>
                </a:cubicBezTo>
                <a:cubicBezTo>
                  <a:pt x="1160554" y="540748"/>
                  <a:pt x="1158104" y="515166"/>
                  <a:pt x="1153886" y="489857"/>
                </a:cubicBezTo>
                <a:cubicBezTo>
                  <a:pt x="1146976" y="448400"/>
                  <a:pt x="1141900" y="431027"/>
                  <a:pt x="1132114" y="391886"/>
                </a:cubicBezTo>
                <a:cubicBezTo>
                  <a:pt x="1110555" y="154719"/>
                  <a:pt x="1138826" y="364315"/>
                  <a:pt x="1099457" y="206829"/>
                </a:cubicBezTo>
                <a:cubicBezTo>
                  <a:pt x="1095829" y="192315"/>
                  <a:pt x="1097918" y="174969"/>
                  <a:pt x="1088572" y="163286"/>
                </a:cubicBezTo>
                <a:cubicBezTo>
                  <a:pt x="1081404" y="154326"/>
                  <a:pt x="1066800" y="156029"/>
                  <a:pt x="1055914" y="152400"/>
                </a:cubicBezTo>
                <a:cubicBezTo>
                  <a:pt x="1032130" y="116724"/>
                  <a:pt x="1032329" y="125186"/>
                  <a:pt x="1001486" y="108857"/>
                </a:cubicBezTo>
                <a:close/>
              </a:path>
            </a:pathLst>
          </a:cu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Freeform 78"/>
          <p:cNvSpPr/>
          <p:nvPr/>
        </p:nvSpPr>
        <p:spPr>
          <a:xfrm>
            <a:off x="9634959" y="2212930"/>
            <a:ext cx="1208525" cy="859972"/>
          </a:xfrm>
          <a:custGeom>
            <a:avLst/>
            <a:gdLst>
              <a:gd name="connsiteX0" fmla="*/ 1132325 w 1208525"/>
              <a:gd name="connsiteY0" fmla="*/ 228600 h 859972"/>
              <a:gd name="connsiteX1" fmla="*/ 1023468 w 1208525"/>
              <a:gd name="connsiteY1" fmla="*/ 185057 h 859972"/>
              <a:gd name="connsiteX2" fmla="*/ 805753 w 1208525"/>
              <a:gd name="connsiteY2" fmla="*/ 130629 h 859972"/>
              <a:gd name="connsiteX3" fmla="*/ 729553 w 1208525"/>
              <a:gd name="connsiteY3" fmla="*/ 97972 h 859972"/>
              <a:gd name="connsiteX4" fmla="*/ 544496 w 1208525"/>
              <a:gd name="connsiteY4" fmla="*/ 54429 h 859972"/>
              <a:gd name="connsiteX5" fmla="*/ 490068 w 1208525"/>
              <a:gd name="connsiteY5" fmla="*/ 32657 h 859972"/>
              <a:gd name="connsiteX6" fmla="*/ 348553 w 1208525"/>
              <a:gd name="connsiteY6" fmla="*/ 10886 h 859972"/>
              <a:gd name="connsiteX7" fmla="*/ 315896 w 1208525"/>
              <a:gd name="connsiteY7" fmla="*/ 0 h 859972"/>
              <a:gd name="connsiteX8" fmla="*/ 163496 w 1208525"/>
              <a:gd name="connsiteY8" fmla="*/ 10886 h 859972"/>
              <a:gd name="connsiteX9" fmla="*/ 119953 w 1208525"/>
              <a:gd name="connsiteY9" fmla="*/ 43543 h 859972"/>
              <a:gd name="connsiteX10" fmla="*/ 98182 w 1208525"/>
              <a:gd name="connsiteY10" fmla="*/ 65315 h 859972"/>
              <a:gd name="connsiteX11" fmla="*/ 54639 w 1208525"/>
              <a:gd name="connsiteY11" fmla="*/ 130629 h 859972"/>
              <a:gd name="connsiteX12" fmla="*/ 21982 w 1208525"/>
              <a:gd name="connsiteY12" fmla="*/ 152400 h 859972"/>
              <a:gd name="connsiteX13" fmla="*/ 211 w 1208525"/>
              <a:gd name="connsiteY13" fmla="*/ 217715 h 859972"/>
              <a:gd name="connsiteX14" fmla="*/ 11096 w 1208525"/>
              <a:gd name="connsiteY14" fmla="*/ 326572 h 859972"/>
              <a:gd name="connsiteX15" fmla="*/ 32868 w 1208525"/>
              <a:gd name="connsiteY15" fmla="*/ 402772 h 859972"/>
              <a:gd name="connsiteX16" fmla="*/ 54639 w 1208525"/>
              <a:gd name="connsiteY16" fmla="*/ 478972 h 859972"/>
              <a:gd name="connsiteX17" fmla="*/ 76411 w 1208525"/>
              <a:gd name="connsiteY17" fmla="*/ 511629 h 859972"/>
              <a:gd name="connsiteX18" fmla="*/ 119953 w 1208525"/>
              <a:gd name="connsiteY18" fmla="*/ 576943 h 859972"/>
              <a:gd name="connsiteX19" fmla="*/ 141725 w 1208525"/>
              <a:gd name="connsiteY19" fmla="*/ 620486 h 859972"/>
              <a:gd name="connsiteX20" fmla="*/ 174382 w 1208525"/>
              <a:gd name="connsiteY20" fmla="*/ 642257 h 859972"/>
              <a:gd name="connsiteX21" fmla="*/ 207039 w 1208525"/>
              <a:gd name="connsiteY21" fmla="*/ 674915 h 859972"/>
              <a:gd name="connsiteX22" fmla="*/ 294125 w 1208525"/>
              <a:gd name="connsiteY22" fmla="*/ 772886 h 859972"/>
              <a:gd name="connsiteX23" fmla="*/ 326782 w 1208525"/>
              <a:gd name="connsiteY23" fmla="*/ 783772 h 859972"/>
              <a:gd name="connsiteX24" fmla="*/ 359439 w 1208525"/>
              <a:gd name="connsiteY24" fmla="*/ 816429 h 859972"/>
              <a:gd name="connsiteX25" fmla="*/ 392096 w 1208525"/>
              <a:gd name="connsiteY25" fmla="*/ 827315 h 859972"/>
              <a:gd name="connsiteX26" fmla="*/ 533611 w 1208525"/>
              <a:gd name="connsiteY26" fmla="*/ 859972 h 859972"/>
              <a:gd name="connsiteX27" fmla="*/ 686011 w 1208525"/>
              <a:gd name="connsiteY27" fmla="*/ 849086 h 859972"/>
              <a:gd name="connsiteX28" fmla="*/ 773096 w 1208525"/>
              <a:gd name="connsiteY28" fmla="*/ 827315 h 859972"/>
              <a:gd name="connsiteX29" fmla="*/ 827525 w 1208525"/>
              <a:gd name="connsiteY29" fmla="*/ 816429 h 859972"/>
              <a:gd name="connsiteX30" fmla="*/ 860182 w 1208525"/>
              <a:gd name="connsiteY30" fmla="*/ 805543 h 859972"/>
              <a:gd name="connsiteX31" fmla="*/ 947268 w 1208525"/>
              <a:gd name="connsiteY31" fmla="*/ 783772 h 859972"/>
              <a:gd name="connsiteX32" fmla="*/ 1034353 w 1208525"/>
              <a:gd name="connsiteY32" fmla="*/ 729343 h 859972"/>
              <a:gd name="connsiteX33" fmla="*/ 1088782 w 1208525"/>
              <a:gd name="connsiteY33" fmla="*/ 685800 h 859972"/>
              <a:gd name="connsiteX34" fmla="*/ 1121439 w 1208525"/>
              <a:gd name="connsiteY34" fmla="*/ 664029 h 859972"/>
              <a:gd name="connsiteX35" fmla="*/ 1175868 w 1208525"/>
              <a:gd name="connsiteY35" fmla="*/ 598715 h 859972"/>
              <a:gd name="connsiteX36" fmla="*/ 1208525 w 1208525"/>
              <a:gd name="connsiteY36" fmla="*/ 522515 h 859972"/>
              <a:gd name="connsiteX37" fmla="*/ 1175868 w 1208525"/>
              <a:gd name="connsiteY37" fmla="*/ 337457 h 859972"/>
              <a:gd name="connsiteX38" fmla="*/ 1154096 w 1208525"/>
              <a:gd name="connsiteY38" fmla="*/ 315686 h 859972"/>
              <a:gd name="connsiteX39" fmla="*/ 1110553 w 1208525"/>
              <a:gd name="connsiteY39" fmla="*/ 228600 h 859972"/>
              <a:gd name="connsiteX40" fmla="*/ 1132325 w 1208525"/>
              <a:gd name="connsiteY40" fmla="*/ 228600 h 8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208525" h="859972">
                <a:moveTo>
                  <a:pt x="1132325" y="228600"/>
                </a:moveTo>
                <a:cubicBezTo>
                  <a:pt x="1096039" y="214086"/>
                  <a:pt x="1062017" y="191481"/>
                  <a:pt x="1023468" y="185057"/>
                </a:cubicBezTo>
                <a:cubicBezTo>
                  <a:pt x="945601" y="172080"/>
                  <a:pt x="884678" y="164454"/>
                  <a:pt x="805753" y="130629"/>
                </a:cubicBezTo>
                <a:cubicBezTo>
                  <a:pt x="780353" y="119743"/>
                  <a:pt x="755769" y="106711"/>
                  <a:pt x="729553" y="97972"/>
                </a:cubicBezTo>
                <a:cubicBezTo>
                  <a:pt x="667506" y="77289"/>
                  <a:pt x="607397" y="72401"/>
                  <a:pt x="544496" y="54429"/>
                </a:cubicBezTo>
                <a:cubicBezTo>
                  <a:pt x="525707" y="49061"/>
                  <a:pt x="508920" y="37798"/>
                  <a:pt x="490068" y="32657"/>
                </a:cubicBezTo>
                <a:cubicBezTo>
                  <a:pt x="473464" y="28129"/>
                  <a:pt x="360557" y="12601"/>
                  <a:pt x="348553" y="10886"/>
                </a:cubicBezTo>
                <a:cubicBezTo>
                  <a:pt x="337667" y="7257"/>
                  <a:pt x="327371" y="0"/>
                  <a:pt x="315896" y="0"/>
                </a:cubicBezTo>
                <a:cubicBezTo>
                  <a:pt x="264967" y="0"/>
                  <a:pt x="213213" y="-162"/>
                  <a:pt x="163496" y="10886"/>
                </a:cubicBezTo>
                <a:cubicBezTo>
                  <a:pt x="145785" y="14822"/>
                  <a:pt x="133891" y="31928"/>
                  <a:pt x="119953" y="43543"/>
                </a:cubicBezTo>
                <a:cubicBezTo>
                  <a:pt x="112069" y="50113"/>
                  <a:pt x="104340" y="57104"/>
                  <a:pt x="98182" y="65315"/>
                </a:cubicBezTo>
                <a:cubicBezTo>
                  <a:pt x="82483" y="86248"/>
                  <a:pt x="76410" y="116115"/>
                  <a:pt x="54639" y="130629"/>
                </a:cubicBezTo>
                <a:lnTo>
                  <a:pt x="21982" y="152400"/>
                </a:lnTo>
                <a:cubicBezTo>
                  <a:pt x="14725" y="174172"/>
                  <a:pt x="-2072" y="194880"/>
                  <a:pt x="211" y="217715"/>
                </a:cubicBezTo>
                <a:cubicBezTo>
                  <a:pt x="3839" y="254001"/>
                  <a:pt x="5939" y="290472"/>
                  <a:pt x="11096" y="326572"/>
                </a:cubicBezTo>
                <a:cubicBezTo>
                  <a:pt x="15958" y="360606"/>
                  <a:pt x="24006" y="371753"/>
                  <a:pt x="32868" y="402772"/>
                </a:cubicBezTo>
                <a:cubicBezTo>
                  <a:pt x="37520" y="419054"/>
                  <a:pt x="45937" y="461568"/>
                  <a:pt x="54639" y="478972"/>
                </a:cubicBezTo>
                <a:cubicBezTo>
                  <a:pt x="60490" y="490674"/>
                  <a:pt x="69154" y="500743"/>
                  <a:pt x="76411" y="511629"/>
                </a:cubicBezTo>
                <a:cubicBezTo>
                  <a:pt x="99760" y="581680"/>
                  <a:pt x="68991" y="505597"/>
                  <a:pt x="119953" y="576943"/>
                </a:cubicBezTo>
                <a:cubicBezTo>
                  <a:pt x="129385" y="590148"/>
                  <a:pt x="131336" y="608020"/>
                  <a:pt x="141725" y="620486"/>
                </a:cubicBezTo>
                <a:cubicBezTo>
                  <a:pt x="150101" y="630536"/>
                  <a:pt x="164332" y="633881"/>
                  <a:pt x="174382" y="642257"/>
                </a:cubicBezTo>
                <a:cubicBezTo>
                  <a:pt x="186209" y="652113"/>
                  <a:pt x="197183" y="663088"/>
                  <a:pt x="207039" y="674915"/>
                </a:cubicBezTo>
                <a:cubicBezTo>
                  <a:pt x="234964" y="708425"/>
                  <a:pt x="245273" y="756601"/>
                  <a:pt x="294125" y="772886"/>
                </a:cubicBezTo>
                <a:lnTo>
                  <a:pt x="326782" y="783772"/>
                </a:lnTo>
                <a:cubicBezTo>
                  <a:pt x="337668" y="794658"/>
                  <a:pt x="346630" y="807890"/>
                  <a:pt x="359439" y="816429"/>
                </a:cubicBezTo>
                <a:cubicBezTo>
                  <a:pt x="368986" y="822794"/>
                  <a:pt x="381026" y="824296"/>
                  <a:pt x="392096" y="827315"/>
                </a:cubicBezTo>
                <a:cubicBezTo>
                  <a:pt x="464300" y="847007"/>
                  <a:pt x="470143" y="847278"/>
                  <a:pt x="533611" y="859972"/>
                </a:cubicBezTo>
                <a:cubicBezTo>
                  <a:pt x="584411" y="856343"/>
                  <a:pt x="635361" y="854418"/>
                  <a:pt x="686011" y="849086"/>
                </a:cubicBezTo>
                <a:cubicBezTo>
                  <a:pt x="755304" y="841792"/>
                  <a:pt x="720645" y="840427"/>
                  <a:pt x="773096" y="827315"/>
                </a:cubicBezTo>
                <a:cubicBezTo>
                  <a:pt x="791046" y="822828"/>
                  <a:pt x="809575" y="820917"/>
                  <a:pt x="827525" y="816429"/>
                </a:cubicBezTo>
                <a:cubicBezTo>
                  <a:pt x="838657" y="813646"/>
                  <a:pt x="849112" y="808562"/>
                  <a:pt x="860182" y="805543"/>
                </a:cubicBezTo>
                <a:cubicBezTo>
                  <a:pt x="889050" y="797670"/>
                  <a:pt x="947268" y="783772"/>
                  <a:pt x="947268" y="783772"/>
                </a:cubicBezTo>
                <a:cubicBezTo>
                  <a:pt x="1030516" y="721336"/>
                  <a:pt x="950682" y="777155"/>
                  <a:pt x="1034353" y="729343"/>
                </a:cubicBezTo>
                <a:cubicBezTo>
                  <a:pt x="1092999" y="695831"/>
                  <a:pt x="1044073" y="721568"/>
                  <a:pt x="1088782" y="685800"/>
                </a:cubicBezTo>
                <a:cubicBezTo>
                  <a:pt x="1098998" y="677627"/>
                  <a:pt x="1111223" y="672202"/>
                  <a:pt x="1121439" y="664029"/>
                </a:cubicBezTo>
                <a:cubicBezTo>
                  <a:pt x="1140070" y="649125"/>
                  <a:pt x="1165283" y="615650"/>
                  <a:pt x="1175868" y="598715"/>
                </a:cubicBezTo>
                <a:cubicBezTo>
                  <a:pt x="1195083" y="567971"/>
                  <a:pt x="1197943" y="554259"/>
                  <a:pt x="1208525" y="522515"/>
                </a:cubicBezTo>
                <a:cubicBezTo>
                  <a:pt x="1207593" y="512266"/>
                  <a:pt x="1203423" y="365011"/>
                  <a:pt x="1175868" y="337457"/>
                </a:cubicBezTo>
                <a:lnTo>
                  <a:pt x="1154096" y="315686"/>
                </a:lnTo>
                <a:cubicBezTo>
                  <a:pt x="1129079" y="240635"/>
                  <a:pt x="1148552" y="266599"/>
                  <a:pt x="1110553" y="228600"/>
                </a:cubicBezTo>
                <a:lnTo>
                  <a:pt x="1132325" y="228600"/>
                </a:lnTo>
                <a:close/>
              </a:path>
            </a:pathLst>
          </a:custGeom>
          <a:noFill/>
          <a:ln w="2222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TextBox 79"/>
          <p:cNvSpPr txBox="1"/>
          <p:nvPr/>
        </p:nvSpPr>
        <p:spPr>
          <a:xfrm>
            <a:off x="1295" y="5464628"/>
            <a:ext cx="1815483" cy="461665"/>
          </a:xfrm>
          <a:prstGeom prst="rect">
            <a:avLst/>
          </a:prstGeom>
          <a:noFill/>
        </p:spPr>
        <p:txBody>
          <a:bodyPr wrap="square" rtlCol="0">
            <a:spAutoFit/>
          </a:bodyPr>
          <a:lstStyle/>
          <a:p>
            <a:r>
              <a:rPr lang="hr-HR" sz="2400" b="1" dirty="0" err="1" smtClean="0">
                <a:latin typeface="+mj-lt"/>
              </a:rPr>
              <a:t>Granularity</a:t>
            </a:r>
            <a:endParaRPr lang="en-US" sz="3200" b="1" dirty="0">
              <a:latin typeface="+mj-lt"/>
            </a:endParaRPr>
          </a:p>
        </p:txBody>
      </p:sp>
      <p:sp>
        <p:nvSpPr>
          <p:cNvPr id="81" name="TextBox 80"/>
          <p:cNvSpPr txBox="1"/>
          <p:nvPr/>
        </p:nvSpPr>
        <p:spPr>
          <a:xfrm>
            <a:off x="1334212" y="1786500"/>
            <a:ext cx="1613885" cy="461665"/>
          </a:xfrm>
          <a:prstGeom prst="rect">
            <a:avLst/>
          </a:prstGeom>
          <a:noFill/>
        </p:spPr>
        <p:txBody>
          <a:bodyPr wrap="square" rtlCol="0">
            <a:spAutoFit/>
          </a:bodyPr>
          <a:lstStyle/>
          <a:p>
            <a:r>
              <a:rPr lang="hr-HR" sz="2400" b="1" dirty="0" err="1" smtClean="0">
                <a:latin typeface="+mj-lt"/>
              </a:rPr>
              <a:t>Cluster</a:t>
            </a:r>
            <a:r>
              <a:rPr lang="hr-HR" sz="2400" b="1" dirty="0" smtClean="0">
                <a:latin typeface="+mj-lt"/>
              </a:rPr>
              <a:t> </a:t>
            </a:r>
            <a:r>
              <a:rPr lang="hr-HR" sz="2400" b="1" dirty="0" err="1" smtClean="0">
                <a:latin typeface="+mj-lt"/>
              </a:rPr>
              <a:t>size</a:t>
            </a:r>
            <a:endParaRPr lang="hr-HR" sz="2400" b="1" dirty="0" smtClean="0">
              <a:latin typeface="+mj-lt"/>
            </a:endParaRPr>
          </a:p>
        </p:txBody>
      </p:sp>
      <p:sp>
        <p:nvSpPr>
          <p:cNvPr id="84" name="Up Arrow 83"/>
          <p:cNvSpPr/>
          <p:nvPr/>
        </p:nvSpPr>
        <p:spPr>
          <a:xfrm rot="10800000">
            <a:off x="620277" y="2204358"/>
            <a:ext cx="337457" cy="321672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Up Arrow 84"/>
          <p:cNvSpPr/>
          <p:nvPr/>
        </p:nvSpPr>
        <p:spPr>
          <a:xfrm>
            <a:off x="1710153" y="2260045"/>
            <a:ext cx="337457" cy="321672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ounded Rectangular Callout 88"/>
          <p:cNvSpPr/>
          <p:nvPr/>
        </p:nvSpPr>
        <p:spPr>
          <a:xfrm>
            <a:off x="4852694" y="1536698"/>
            <a:ext cx="2919706" cy="956131"/>
          </a:xfrm>
          <a:prstGeom prst="wedgeRoundRectCallout">
            <a:avLst>
              <a:gd name="adj1" fmla="val -14771"/>
              <a:gd name="adj2" fmla="val 139572"/>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sz="2000" dirty="0" err="1" smtClean="0">
                <a:solidFill>
                  <a:schemeClr val="tx1"/>
                </a:solidFill>
                <a:latin typeface="+mj-lt"/>
              </a:rPr>
              <a:t>Horizontal</a:t>
            </a:r>
            <a:r>
              <a:rPr lang="hr-HR" sz="2000" dirty="0" smtClean="0">
                <a:solidFill>
                  <a:schemeClr val="tx1"/>
                </a:solidFill>
                <a:latin typeface="+mj-lt"/>
              </a:rPr>
              <a:t> </a:t>
            </a:r>
            <a:r>
              <a:rPr lang="hr-HR" sz="2000" dirty="0" err="1" smtClean="0">
                <a:solidFill>
                  <a:schemeClr val="tx1"/>
                </a:solidFill>
                <a:latin typeface="+mj-lt"/>
              </a:rPr>
              <a:t>cut</a:t>
            </a:r>
            <a:r>
              <a:rPr lang="hr-HR" sz="2000" dirty="0" smtClean="0">
                <a:solidFill>
                  <a:schemeClr val="tx1"/>
                </a:solidFill>
                <a:latin typeface="+mj-lt"/>
              </a:rPr>
              <a:t>  - </a:t>
            </a:r>
            <a:r>
              <a:rPr lang="hr-HR" sz="2000" dirty="0" err="1" smtClean="0">
                <a:solidFill>
                  <a:schemeClr val="tx1"/>
                </a:solidFill>
                <a:latin typeface="+mj-lt"/>
              </a:rPr>
              <a:t>determines</a:t>
            </a:r>
            <a:r>
              <a:rPr lang="hr-HR" sz="2000" dirty="0" smtClean="0">
                <a:solidFill>
                  <a:schemeClr val="tx1"/>
                </a:solidFill>
                <a:latin typeface="+mj-lt"/>
              </a:rPr>
              <a:t> how </a:t>
            </a:r>
            <a:r>
              <a:rPr lang="hr-HR" sz="2000" dirty="0" err="1" smtClean="0">
                <a:solidFill>
                  <a:schemeClr val="tx1"/>
                </a:solidFill>
                <a:latin typeface="+mj-lt"/>
              </a:rPr>
              <a:t>many</a:t>
            </a:r>
            <a:r>
              <a:rPr lang="hr-HR" sz="2000" dirty="0" smtClean="0">
                <a:solidFill>
                  <a:schemeClr val="tx1"/>
                </a:solidFill>
                <a:latin typeface="+mj-lt"/>
              </a:rPr>
              <a:t> </a:t>
            </a:r>
            <a:r>
              <a:rPr lang="hr-HR" sz="2000" dirty="0" err="1" smtClean="0">
                <a:solidFill>
                  <a:schemeClr val="tx1"/>
                </a:solidFill>
                <a:latin typeface="+mj-lt"/>
              </a:rPr>
              <a:t>clusters</a:t>
            </a:r>
            <a:r>
              <a:rPr lang="hr-HR" sz="2000" dirty="0" smtClean="0">
                <a:solidFill>
                  <a:schemeClr val="tx1"/>
                </a:solidFill>
                <a:latin typeface="+mj-lt"/>
              </a:rPr>
              <a:t> are </a:t>
            </a:r>
            <a:r>
              <a:rPr lang="hr-HR" sz="2000" dirty="0" err="1" smtClean="0">
                <a:solidFill>
                  <a:schemeClr val="tx1"/>
                </a:solidFill>
                <a:latin typeface="+mj-lt"/>
              </a:rPr>
              <a:t>formed</a:t>
            </a:r>
            <a:r>
              <a:rPr lang="hr-HR" sz="2000" dirty="0" smtClean="0">
                <a:solidFill>
                  <a:schemeClr val="tx1"/>
                </a:solidFill>
                <a:latin typeface="+mj-lt"/>
              </a:rPr>
              <a:t> ! </a:t>
            </a:r>
            <a:endParaRPr lang="en-US" sz="2000" dirty="0">
              <a:solidFill>
                <a:schemeClr val="tx1"/>
              </a:solidFill>
              <a:latin typeface="+mj-lt"/>
            </a:endParaRPr>
          </a:p>
        </p:txBody>
      </p:sp>
    </p:spTree>
    <p:extLst>
      <p:ext uri="{BB962C8B-B14F-4D97-AF65-F5344CB8AC3E}">
        <p14:creationId xmlns:p14="http://schemas.microsoft.com/office/powerpoint/2010/main" val="15777864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6"/>
            <a:ext cx="10515600" cy="865472"/>
          </a:xfrm>
        </p:spPr>
        <p:txBody>
          <a:bodyPr/>
          <a:lstStyle/>
          <a:p>
            <a:pPr algn="ctr"/>
            <a:r>
              <a:rPr lang="hr-HR" b="1" dirty="0" smtClean="0"/>
              <a:t>DBSCAN</a:t>
            </a:r>
            <a:endParaRPr lang="pl-PL"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119744" y="1353231"/>
            <a:ext cx="5856514" cy="4486275"/>
          </a:xfrm>
        </p:spPr>
        <p:txBody>
          <a:bodyPr>
            <a:noAutofit/>
          </a:bodyPr>
          <a:lstStyle/>
          <a:p>
            <a:pPr algn="just"/>
            <a:r>
              <a:rPr lang="en-US" sz="3600" dirty="0">
                <a:latin typeface="+mj-lt"/>
              </a:rPr>
              <a:t>DBSCAN is a clustering algorithm that groups closely located data points together. </a:t>
            </a:r>
            <a:endParaRPr lang="hr-HR" sz="3600" dirty="0" smtClean="0">
              <a:latin typeface="+mj-lt"/>
            </a:endParaRPr>
          </a:p>
          <a:p>
            <a:pPr algn="just"/>
            <a:r>
              <a:rPr lang="en-US" sz="3600" dirty="0" smtClean="0">
                <a:latin typeface="+mj-lt"/>
              </a:rPr>
              <a:t>It </a:t>
            </a:r>
            <a:r>
              <a:rPr lang="en-US" sz="3600" dirty="0">
                <a:latin typeface="+mj-lt"/>
              </a:rPr>
              <a:t>has two key parameters: </a:t>
            </a:r>
            <a:endParaRPr lang="hr-HR" sz="3600" dirty="0" smtClean="0">
              <a:latin typeface="+mj-lt"/>
            </a:endParaRPr>
          </a:p>
          <a:p>
            <a:pPr lvl="1" algn="just"/>
            <a:r>
              <a:rPr lang="en-US" sz="4000" b="1" dirty="0" smtClean="0">
                <a:latin typeface="+mj-lt"/>
              </a:rPr>
              <a:t>ε </a:t>
            </a:r>
            <a:r>
              <a:rPr lang="en-US" sz="4000" b="1" dirty="0">
                <a:latin typeface="+mj-lt"/>
              </a:rPr>
              <a:t>(epsilon) </a:t>
            </a:r>
            <a:r>
              <a:rPr lang="hr-HR" sz="3600" dirty="0" smtClean="0">
                <a:latin typeface="+mj-lt"/>
              </a:rPr>
              <a:t>- </a:t>
            </a:r>
            <a:r>
              <a:rPr lang="en-US" sz="3600" dirty="0">
                <a:latin typeface="+mj-lt"/>
              </a:rPr>
              <a:t>maximum distance between points </a:t>
            </a:r>
            <a:endParaRPr lang="hr-HR" sz="3600" dirty="0">
              <a:latin typeface="+mj-lt"/>
            </a:endParaRPr>
          </a:p>
          <a:p>
            <a:pPr lvl="1" algn="just"/>
            <a:r>
              <a:rPr lang="en-US" sz="4000" b="1" dirty="0" err="1" smtClean="0">
                <a:latin typeface="+mj-lt"/>
              </a:rPr>
              <a:t>MinPts</a:t>
            </a:r>
            <a:r>
              <a:rPr lang="en-US" sz="3600" dirty="0" smtClean="0">
                <a:latin typeface="+mj-lt"/>
              </a:rPr>
              <a:t> </a:t>
            </a:r>
            <a:r>
              <a:rPr lang="en-US" sz="3600" dirty="0">
                <a:latin typeface="+mj-lt"/>
              </a:rPr>
              <a:t>(</a:t>
            </a:r>
            <a:r>
              <a:rPr lang="en-US" sz="3600" b="1" dirty="0">
                <a:latin typeface="+mj-lt"/>
              </a:rPr>
              <a:t>minimum points</a:t>
            </a:r>
            <a:r>
              <a:rPr lang="en-US" sz="3600" dirty="0" smtClean="0">
                <a:latin typeface="+mj-lt"/>
              </a:rPr>
              <a:t>)</a:t>
            </a:r>
            <a:r>
              <a:rPr lang="hr-HR" sz="3600" dirty="0" smtClean="0">
                <a:latin typeface="+mj-lt"/>
              </a:rPr>
              <a:t> -</a:t>
            </a:r>
            <a:r>
              <a:rPr lang="en-US" sz="3600" dirty="0" smtClean="0">
                <a:latin typeface="+mj-lt"/>
              </a:rPr>
              <a:t>minimum </a:t>
            </a:r>
            <a:r>
              <a:rPr lang="en-US" sz="3600" dirty="0">
                <a:latin typeface="+mj-lt"/>
              </a:rPr>
              <a:t>number of points required for a group to be considered a cluster.</a:t>
            </a:r>
            <a:endParaRPr lang="pl-PL" sz="2800" dirty="0">
              <a:latin typeface="+mj-lt"/>
            </a:endParaRPr>
          </a:p>
        </p:txBody>
      </p:sp>
      <p:sp>
        <p:nvSpPr>
          <p:cNvPr id="6" name="Rectangle 5"/>
          <p:cNvSpPr/>
          <p:nvPr/>
        </p:nvSpPr>
        <p:spPr>
          <a:xfrm>
            <a:off x="7674429" y="3004458"/>
            <a:ext cx="152400" cy="18505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9427029" y="4474028"/>
            <a:ext cx="152400" cy="18505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9927772" y="2422327"/>
            <a:ext cx="152400" cy="18505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8904514" y="1538968"/>
            <a:ext cx="2198915" cy="2057400"/>
          </a:xfrm>
          <a:prstGeom prst="ellipse">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Arrow Connector 10"/>
          <p:cNvCxnSpPr>
            <a:stCxn id="8" idx="3"/>
            <a:endCxn id="9" idx="7"/>
          </p:cNvCxnSpPr>
          <p:nvPr/>
        </p:nvCxnSpPr>
        <p:spPr>
          <a:xfrm flipV="1">
            <a:off x="10080172" y="1840267"/>
            <a:ext cx="701233" cy="67458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9854295" y="4423673"/>
            <a:ext cx="391454" cy="646331"/>
          </a:xfrm>
          <a:prstGeom prst="rect">
            <a:avLst/>
          </a:prstGeom>
        </p:spPr>
        <p:txBody>
          <a:bodyPr wrap="none">
            <a:spAutoFit/>
          </a:bodyPr>
          <a:lstStyle/>
          <a:p>
            <a:r>
              <a:rPr lang="en-US" sz="3600" b="1" dirty="0">
                <a:latin typeface="+mj-lt"/>
              </a:rPr>
              <a:t>ε</a:t>
            </a:r>
            <a:endParaRPr lang="en-US" dirty="0">
              <a:latin typeface="+mj-lt"/>
            </a:endParaRPr>
          </a:p>
        </p:txBody>
      </p:sp>
      <p:sp>
        <p:nvSpPr>
          <p:cNvPr id="13" name="Oval 12"/>
          <p:cNvSpPr/>
          <p:nvPr/>
        </p:nvSpPr>
        <p:spPr>
          <a:xfrm>
            <a:off x="6651171" y="2068286"/>
            <a:ext cx="2198915" cy="2057400"/>
          </a:xfrm>
          <a:prstGeom prst="ellipse">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8403771" y="3537856"/>
            <a:ext cx="2198915" cy="2057400"/>
          </a:xfrm>
          <a:prstGeom prst="ellipse">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9427029" y="1981201"/>
            <a:ext cx="171790" cy="159543"/>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9468701" y="2869663"/>
            <a:ext cx="171790" cy="159543"/>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a:off x="10430788" y="2656612"/>
            <a:ext cx="171790" cy="159543"/>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a:off x="10005163" y="3123988"/>
            <a:ext cx="171790" cy="159543"/>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p:nvSpPr>
        <p:spPr>
          <a:xfrm>
            <a:off x="7358511" y="2447841"/>
            <a:ext cx="171790" cy="159543"/>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7104119" y="3251292"/>
            <a:ext cx="171790" cy="159543"/>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a:off x="8213721" y="2924686"/>
            <a:ext cx="171790" cy="159543"/>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7362933" y="3621116"/>
            <a:ext cx="171790" cy="159543"/>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p:cNvSpPr/>
          <p:nvPr/>
        </p:nvSpPr>
        <p:spPr>
          <a:xfrm>
            <a:off x="8246485" y="3700887"/>
            <a:ext cx="171790" cy="159543"/>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a:off x="9084129" y="4025246"/>
            <a:ext cx="171790" cy="159543"/>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p:cNvSpPr/>
          <p:nvPr/>
        </p:nvSpPr>
        <p:spPr>
          <a:xfrm>
            <a:off x="9906279" y="4076954"/>
            <a:ext cx="171790" cy="159543"/>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p:cNvSpPr/>
          <p:nvPr/>
        </p:nvSpPr>
        <p:spPr>
          <a:xfrm>
            <a:off x="9407639" y="5189004"/>
            <a:ext cx="171790" cy="159543"/>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6403461" y="5343276"/>
            <a:ext cx="171790" cy="159543"/>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p:cNvSpPr/>
          <p:nvPr/>
        </p:nvSpPr>
        <p:spPr>
          <a:xfrm>
            <a:off x="7624084" y="5957860"/>
            <a:ext cx="171790" cy="159543"/>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4" name="Straight Arrow Connector 33"/>
          <p:cNvCxnSpPr>
            <a:endCxn id="14" idx="5"/>
          </p:cNvCxnSpPr>
          <p:nvPr/>
        </p:nvCxnSpPr>
        <p:spPr>
          <a:xfrm>
            <a:off x="9540651" y="4476927"/>
            <a:ext cx="740011" cy="81703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flipV="1">
            <a:off x="7763321" y="2248320"/>
            <a:ext cx="654954" cy="75613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8" name="Rectangle 37"/>
          <p:cNvSpPr/>
          <p:nvPr/>
        </p:nvSpPr>
        <p:spPr>
          <a:xfrm>
            <a:off x="7728858" y="2252255"/>
            <a:ext cx="391454" cy="646331"/>
          </a:xfrm>
          <a:prstGeom prst="rect">
            <a:avLst/>
          </a:prstGeom>
        </p:spPr>
        <p:txBody>
          <a:bodyPr wrap="none">
            <a:spAutoFit/>
          </a:bodyPr>
          <a:lstStyle/>
          <a:p>
            <a:r>
              <a:rPr lang="en-US" sz="3600" b="1" dirty="0">
                <a:latin typeface="+mj-lt"/>
              </a:rPr>
              <a:t>ε</a:t>
            </a:r>
            <a:endParaRPr lang="en-US" dirty="0">
              <a:latin typeface="+mj-lt"/>
            </a:endParaRPr>
          </a:p>
        </p:txBody>
      </p:sp>
      <p:sp>
        <p:nvSpPr>
          <p:cNvPr id="39" name="Rectangle 38"/>
          <p:cNvSpPr/>
          <p:nvPr/>
        </p:nvSpPr>
        <p:spPr>
          <a:xfrm>
            <a:off x="10243458" y="1900139"/>
            <a:ext cx="391454" cy="646331"/>
          </a:xfrm>
          <a:prstGeom prst="rect">
            <a:avLst/>
          </a:prstGeom>
        </p:spPr>
        <p:txBody>
          <a:bodyPr wrap="none">
            <a:spAutoFit/>
          </a:bodyPr>
          <a:lstStyle/>
          <a:p>
            <a:r>
              <a:rPr lang="en-US" sz="3600" b="1" dirty="0">
                <a:latin typeface="+mj-lt"/>
              </a:rPr>
              <a:t>ε</a:t>
            </a:r>
            <a:endParaRPr lang="en-US" dirty="0">
              <a:latin typeface="+mj-lt"/>
            </a:endParaRPr>
          </a:p>
        </p:txBody>
      </p:sp>
      <p:sp>
        <p:nvSpPr>
          <p:cNvPr id="40" name="TextBox 39"/>
          <p:cNvSpPr txBox="1"/>
          <p:nvPr/>
        </p:nvSpPr>
        <p:spPr>
          <a:xfrm>
            <a:off x="9391991" y="5806800"/>
            <a:ext cx="1702934" cy="461665"/>
          </a:xfrm>
          <a:prstGeom prst="rect">
            <a:avLst/>
          </a:prstGeom>
          <a:noFill/>
        </p:spPr>
        <p:txBody>
          <a:bodyPr wrap="square" rtlCol="0">
            <a:spAutoFit/>
          </a:bodyPr>
          <a:lstStyle/>
          <a:p>
            <a:r>
              <a:rPr lang="en-US" sz="2400" b="1" dirty="0" err="1" smtClean="0">
                <a:latin typeface="+mj-lt"/>
              </a:rPr>
              <a:t>MinPts</a:t>
            </a:r>
            <a:r>
              <a:rPr lang="hr-HR" sz="2400" b="1" dirty="0" smtClean="0">
                <a:latin typeface="+mj-lt"/>
              </a:rPr>
              <a:t> = 3</a:t>
            </a:r>
            <a:endParaRPr lang="en-US" sz="2400" dirty="0">
              <a:latin typeface="+mj-lt"/>
            </a:endParaRPr>
          </a:p>
        </p:txBody>
      </p:sp>
      <p:sp>
        <p:nvSpPr>
          <p:cNvPr id="41" name="Oval Callout 40"/>
          <p:cNvSpPr/>
          <p:nvPr/>
        </p:nvSpPr>
        <p:spPr>
          <a:xfrm>
            <a:off x="6123435" y="4337887"/>
            <a:ext cx="1516640" cy="752475"/>
          </a:xfrm>
          <a:prstGeom prst="wedgeEllipseCallout">
            <a:avLst>
              <a:gd name="adj1" fmla="val -18321"/>
              <a:gd name="adj2" fmla="val 82753"/>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sz="2000" b="1" dirty="0" err="1" smtClean="0">
                <a:solidFill>
                  <a:schemeClr val="tx1"/>
                </a:solidFill>
                <a:latin typeface="+mj-lt"/>
              </a:rPr>
              <a:t>Noise</a:t>
            </a:r>
            <a:r>
              <a:rPr lang="hr-HR" dirty="0" smtClean="0">
                <a:solidFill>
                  <a:schemeClr val="tx1"/>
                </a:solidFill>
              </a:rPr>
              <a:t> </a:t>
            </a:r>
            <a:r>
              <a:rPr lang="hr-HR" dirty="0" err="1" smtClean="0">
                <a:solidFill>
                  <a:schemeClr val="tx1"/>
                </a:solidFill>
              </a:rPr>
              <a:t>point</a:t>
            </a:r>
            <a:endParaRPr lang="en-US" dirty="0">
              <a:solidFill>
                <a:schemeClr val="tx1"/>
              </a:solidFill>
            </a:endParaRPr>
          </a:p>
        </p:txBody>
      </p:sp>
      <p:sp>
        <p:nvSpPr>
          <p:cNvPr id="42" name="Oval Callout 41"/>
          <p:cNvSpPr/>
          <p:nvPr/>
        </p:nvSpPr>
        <p:spPr>
          <a:xfrm>
            <a:off x="9844258" y="758755"/>
            <a:ext cx="1516640" cy="752475"/>
          </a:xfrm>
          <a:prstGeom prst="wedgeEllipseCallout">
            <a:avLst>
              <a:gd name="adj1" fmla="val -34650"/>
              <a:gd name="adj2" fmla="val 163766"/>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sz="2000" b="1" dirty="0" smtClean="0">
                <a:solidFill>
                  <a:schemeClr val="tx1"/>
                </a:solidFill>
                <a:latin typeface="+mj-lt"/>
              </a:rPr>
              <a:t>Core</a:t>
            </a:r>
            <a:r>
              <a:rPr lang="hr-HR" dirty="0" smtClean="0">
                <a:solidFill>
                  <a:schemeClr val="tx1"/>
                </a:solidFill>
              </a:rPr>
              <a:t> </a:t>
            </a:r>
            <a:r>
              <a:rPr lang="hr-HR" dirty="0" err="1" smtClean="0">
                <a:solidFill>
                  <a:schemeClr val="tx1"/>
                </a:solidFill>
              </a:rPr>
              <a:t>point</a:t>
            </a:r>
            <a:endParaRPr lang="en-US" dirty="0">
              <a:solidFill>
                <a:schemeClr val="tx1"/>
              </a:solidFill>
            </a:endParaRPr>
          </a:p>
        </p:txBody>
      </p:sp>
      <p:sp>
        <p:nvSpPr>
          <p:cNvPr id="43" name="Oval Callout 42"/>
          <p:cNvSpPr/>
          <p:nvPr/>
        </p:nvSpPr>
        <p:spPr>
          <a:xfrm>
            <a:off x="6681539" y="1243966"/>
            <a:ext cx="1516640" cy="752475"/>
          </a:xfrm>
          <a:prstGeom prst="wedgeEllipseCallout">
            <a:avLst>
              <a:gd name="adj1" fmla="val 520"/>
              <a:gd name="adj2" fmla="val 103006"/>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sz="2000" b="1" dirty="0" err="1" smtClean="0">
                <a:solidFill>
                  <a:schemeClr val="tx1"/>
                </a:solidFill>
                <a:latin typeface="+mj-lt"/>
              </a:rPr>
              <a:t>Border</a:t>
            </a:r>
            <a:r>
              <a:rPr lang="hr-HR" dirty="0" smtClean="0">
                <a:solidFill>
                  <a:schemeClr val="tx1"/>
                </a:solidFill>
              </a:rPr>
              <a:t> </a:t>
            </a:r>
            <a:r>
              <a:rPr lang="hr-HR" dirty="0" err="1" smtClean="0">
                <a:solidFill>
                  <a:schemeClr val="tx1"/>
                </a:solidFill>
              </a:rPr>
              <a:t>point</a:t>
            </a:r>
            <a:endParaRPr lang="en-US" dirty="0">
              <a:solidFill>
                <a:schemeClr val="tx1"/>
              </a:solidFill>
            </a:endParaRPr>
          </a:p>
        </p:txBody>
      </p:sp>
      <p:sp>
        <p:nvSpPr>
          <p:cNvPr id="45" name="Oval Callout 44"/>
          <p:cNvSpPr/>
          <p:nvPr/>
        </p:nvSpPr>
        <p:spPr>
          <a:xfrm>
            <a:off x="7223125" y="4967038"/>
            <a:ext cx="1516640" cy="752475"/>
          </a:xfrm>
          <a:prstGeom prst="wedgeEllipseCallout">
            <a:avLst>
              <a:gd name="adj1" fmla="val -18321"/>
              <a:gd name="adj2" fmla="val 82753"/>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sz="2000" b="1" dirty="0" err="1" smtClean="0">
                <a:solidFill>
                  <a:schemeClr val="tx1"/>
                </a:solidFill>
                <a:latin typeface="+mj-lt"/>
              </a:rPr>
              <a:t>Noise</a:t>
            </a:r>
            <a:r>
              <a:rPr lang="hr-HR" dirty="0" smtClean="0">
                <a:solidFill>
                  <a:schemeClr val="tx1"/>
                </a:solidFill>
              </a:rPr>
              <a:t> </a:t>
            </a:r>
            <a:r>
              <a:rPr lang="hr-HR" dirty="0" err="1" smtClean="0">
                <a:solidFill>
                  <a:schemeClr val="tx1"/>
                </a:solidFill>
              </a:rPr>
              <a:t>point</a:t>
            </a:r>
            <a:endParaRPr lang="en-US" dirty="0">
              <a:solidFill>
                <a:schemeClr val="tx1"/>
              </a:solidFill>
            </a:endParaRPr>
          </a:p>
        </p:txBody>
      </p:sp>
    </p:spTree>
    <p:extLst>
      <p:ext uri="{BB962C8B-B14F-4D97-AF65-F5344CB8AC3E}">
        <p14:creationId xmlns:p14="http://schemas.microsoft.com/office/powerpoint/2010/main" val="53404086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6"/>
            <a:ext cx="10515600" cy="865472"/>
          </a:xfrm>
        </p:spPr>
        <p:txBody>
          <a:bodyPr/>
          <a:lstStyle/>
          <a:p>
            <a:pPr algn="ctr"/>
            <a:r>
              <a:rPr lang="hr-HR" b="1" dirty="0" smtClean="0"/>
              <a:t>DBSCAN</a:t>
            </a:r>
            <a:endParaRPr lang="pl-PL"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119744" y="1353231"/>
            <a:ext cx="5682342" cy="4486275"/>
          </a:xfrm>
        </p:spPr>
        <p:txBody>
          <a:bodyPr>
            <a:noAutofit/>
          </a:bodyPr>
          <a:lstStyle/>
          <a:p>
            <a:pPr algn="just"/>
            <a:r>
              <a:rPr lang="en-US" sz="3600" dirty="0">
                <a:latin typeface="+mj-lt"/>
              </a:rPr>
              <a:t>Let's try to simplify DBSCAN with an example using height and weight data and some calculations.</a:t>
            </a:r>
          </a:p>
          <a:p>
            <a:pPr algn="just"/>
            <a:r>
              <a:rPr lang="en-US" sz="3600" dirty="0" smtClean="0">
                <a:latin typeface="+mj-lt"/>
              </a:rPr>
              <a:t>Let's </a:t>
            </a:r>
            <a:r>
              <a:rPr lang="en-US" sz="3600" dirty="0">
                <a:latin typeface="+mj-lt"/>
              </a:rPr>
              <a:t>say we have a dataset of 10 individuals with their height and weight measurements, as follows</a:t>
            </a:r>
            <a:r>
              <a:rPr lang="en-US" sz="3600" dirty="0" smtClean="0">
                <a:latin typeface="+mj-lt"/>
              </a:rPr>
              <a:t>.</a:t>
            </a:r>
            <a:endParaRPr lang="hr-HR" sz="3600" dirty="0" smtClean="0">
              <a:latin typeface="+mj-lt"/>
            </a:endParaRPr>
          </a:p>
          <a:p>
            <a:pPr algn="just"/>
            <a:r>
              <a:rPr lang="en-US" sz="3600" b="1" dirty="0" smtClean="0">
                <a:latin typeface="+mj-lt"/>
              </a:rPr>
              <a:t>Let's </a:t>
            </a:r>
            <a:r>
              <a:rPr lang="en-US" sz="3600" b="1" dirty="0">
                <a:latin typeface="+mj-lt"/>
              </a:rPr>
              <a:t>assume ε = 10 and </a:t>
            </a:r>
            <a:r>
              <a:rPr lang="en-US" sz="3600" b="1" dirty="0" err="1">
                <a:latin typeface="+mj-lt"/>
              </a:rPr>
              <a:t>MinPts</a:t>
            </a:r>
            <a:r>
              <a:rPr lang="en-US" sz="3600" b="1" dirty="0">
                <a:latin typeface="+mj-lt"/>
              </a:rPr>
              <a:t> = </a:t>
            </a:r>
            <a:r>
              <a:rPr lang="en-US" sz="3600" b="1" dirty="0" smtClean="0">
                <a:latin typeface="+mj-lt"/>
              </a:rPr>
              <a:t>2</a:t>
            </a:r>
            <a:endParaRPr lang="en-US" sz="3600" b="1" dirty="0">
              <a:latin typeface="+mj-lt"/>
            </a:endParaRPr>
          </a:p>
        </p:txBody>
      </p:sp>
      <p:graphicFrame>
        <p:nvGraphicFramePr>
          <p:cNvPr id="4" name="Table 3"/>
          <p:cNvGraphicFramePr>
            <a:graphicFrameLocks noGrp="1"/>
          </p:cNvGraphicFramePr>
          <p:nvPr>
            <p:extLst>
              <p:ext uri="{D42A27DB-BD31-4B8C-83A1-F6EECF244321}">
                <p14:modId xmlns:p14="http://schemas.microsoft.com/office/powerpoint/2010/main" val="4003874353"/>
              </p:ext>
            </p:extLst>
          </p:nvPr>
        </p:nvGraphicFramePr>
        <p:xfrm>
          <a:off x="6716486" y="1500871"/>
          <a:ext cx="5105400" cy="4703985"/>
        </p:xfrm>
        <a:graphic>
          <a:graphicData uri="http://schemas.openxmlformats.org/drawingml/2006/table">
            <a:tbl>
              <a:tblPr>
                <a:tableStyleId>{5C22544A-7EE6-4342-B048-85BDC9FD1C3A}</a:tableStyleId>
              </a:tblPr>
              <a:tblGrid>
                <a:gridCol w="1273361">
                  <a:extLst>
                    <a:ext uri="{9D8B030D-6E8A-4147-A177-3AD203B41FA5}">
                      <a16:colId xmlns:a16="http://schemas.microsoft.com/office/drawing/2014/main" val="73900877"/>
                    </a:ext>
                  </a:extLst>
                </a:gridCol>
                <a:gridCol w="1984770">
                  <a:extLst>
                    <a:ext uri="{9D8B030D-6E8A-4147-A177-3AD203B41FA5}">
                      <a16:colId xmlns:a16="http://schemas.microsoft.com/office/drawing/2014/main" val="227104886"/>
                    </a:ext>
                  </a:extLst>
                </a:gridCol>
                <a:gridCol w="1847269">
                  <a:extLst>
                    <a:ext uri="{9D8B030D-6E8A-4147-A177-3AD203B41FA5}">
                      <a16:colId xmlns:a16="http://schemas.microsoft.com/office/drawing/2014/main" val="2324371255"/>
                    </a:ext>
                  </a:extLst>
                </a:gridCol>
              </a:tblGrid>
              <a:tr h="427635">
                <a:tc>
                  <a:txBody>
                    <a:bodyPr/>
                    <a:lstStyle/>
                    <a:p>
                      <a:pPr algn="ctr" fontAlgn="ctr"/>
                      <a:r>
                        <a:rPr lang="hr-HR" sz="2400" b="1" u="none" strike="noStrike" dirty="0" err="1">
                          <a:effectLst/>
                          <a:latin typeface="+mj-lt"/>
                        </a:rPr>
                        <a:t>Individual</a:t>
                      </a:r>
                      <a:endParaRPr lang="hr-HR" sz="2400" b="1" i="0" u="none" strike="noStrike" dirty="0">
                        <a:solidFill>
                          <a:srgbClr val="000000"/>
                        </a:solidFill>
                        <a:effectLst/>
                        <a:latin typeface="+mj-lt"/>
                      </a:endParaRPr>
                    </a:p>
                  </a:txBody>
                  <a:tcPr marL="9525" marR="9525" marT="9525" marB="0" anchor="ctr"/>
                </a:tc>
                <a:tc>
                  <a:txBody>
                    <a:bodyPr/>
                    <a:lstStyle/>
                    <a:p>
                      <a:pPr algn="ctr" fontAlgn="ctr"/>
                      <a:r>
                        <a:rPr lang="hr-HR" sz="2400" b="1" u="none" strike="noStrike" dirty="0" err="1">
                          <a:effectLst/>
                          <a:latin typeface="+mj-lt"/>
                        </a:rPr>
                        <a:t>Height</a:t>
                      </a:r>
                      <a:r>
                        <a:rPr lang="hr-HR" sz="2400" b="1" u="none" strike="noStrike" dirty="0">
                          <a:effectLst/>
                          <a:latin typeface="+mj-lt"/>
                        </a:rPr>
                        <a:t> (cm)</a:t>
                      </a:r>
                      <a:endParaRPr lang="hr-HR" sz="2400" b="1" i="0" u="none" strike="noStrike" dirty="0">
                        <a:solidFill>
                          <a:srgbClr val="000000"/>
                        </a:solidFill>
                        <a:effectLst/>
                        <a:latin typeface="+mj-lt"/>
                      </a:endParaRPr>
                    </a:p>
                  </a:txBody>
                  <a:tcPr marL="9525" marR="9525" marT="9525" marB="0" anchor="ctr"/>
                </a:tc>
                <a:tc>
                  <a:txBody>
                    <a:bodyPr/>
                    <a:lstStyle/>
                    <a:p>
                      <a:pPr algn="ctr" fontAlgn="ctr"/>
                      <a:r>
                        <a:rPr lang="hr-HR" sz="2400" b="1" u="none" strike="noStrike" dirty="0" err="1">
                          <a:effectLst/>
                          <a:latin typeface="+mj-lt"/>
                        </a:rPr>
                        <a:t>Weight</a:t>
                      </a:r>
                      <a:r>
                        <a:rPr lang="hr-HR" sz="2400" b="1" u="none" strike="noStrike" dirty="0">
                          <a:effectLst/>
                          <a:latin typeface="+mj-lt"/>
                        </a:rPr>
                        <a:t> (kg)</a:t>
                      </a:r>
                      <a:endParaRPr lang="hr-HR" sz="2400" b="1" i="0" u="none" strike="noStrike" dirty="0">
                        <a:solidFill>
                          <a:srgbClr val="000000"/>
                        </a:solidFill>
                        <a:effectLst/>
                        <a:latin typeface="+mj-lt"/>
                      </a:endParaRPr>
                    </a:p>
                  </a:txBody>
                  <a:tcPr marL="9525" marR="9525" marT="9525" marB="0" anchor="ctr"/>
                </a:tc>
                <a:extLst>
                  <a:ext uri="{0D108BD9-81ED-4DB2-BD59-A6C34878D82A}">
                    <a16:rowId xmlns:a16="http://schemas.microsoft.com/office/drawing/2014/main" val="2378379710"/>
                  </a:ext>
                </a:extLst>
              </a:tr>
              <a:tr h="427635">
                <a:tc>
                  <a:txBody>
                    <a:bodyPr/>
                    <a:lstStyle/>
                    <a:p>
                      <a:pPr algn="ctr" fontAlgn="ctr"/>
                      <a:r>
                        <a:rPr lang="hr-HR" sz="2400" u="none" strike="noStrike" dirty="0">
                          <a:effectLst/>
                          <a:latin typeface="+mj-lt"/>
                        </a:rPr>
                        <a:t>1</a:t>
                      </a:r>
                      <a:endParaRPr lang="hr-HR" sz="2400" b="0" i="0" u="none" strike="noStrike" dirty="0">
                        <a:solidFill>
                          <a:srgbClr val="000000"/>
                        </a:solidFill>
                        <a:effectLst/>
                        <a:latin typeface="+mj-lt"/>
                      </a:endParaRPr>
                    </a:p>
                  </a:txBody>
                  <a:tcPr marL="9525" marR="9525" marT="9525" marB="0" anchor="ctr"/>
                </a:tc>
                <a:tc>
                  <a:txBody>
                    <a:bodyPr/>
                    <a:lstStyle/>
                    <a:p>
                      <a:pPr algn="ctr" fontAlgn="ctr"/>
                      <a:r>
                        <a:rPr lang="hr-HR" sz="2400" u="none" strike="noStrike" dirty="0">
                          <a:effectLst/>
                          <a:latin typeface="+mj-lt"/>
                        </a:rPr>
                        <a:t>175</a:t>
                      </a:r>
                      <a:endParaRPr lang="hr-HR" sz="2400" b="0" i="0" u="none" strike="noStrike" dirty="0">
                        <a:solidFill>
                          <a:srgbClr val="000000"/>
                        </a:solidFill>
                        <a:effectLst/>
                        <a:latin typeface="+mj-lt"/>
                      </a:endParaRPr>
                    </a:p>
                  </a:txBody>
                  <a:tcPr marL="9525" marR="9525" marT="9525" marB="0" anchor="ctr"/>
                </a:tc>
                <a:tc>
                  <a:txBody>
                    <a:bodyPr/>
                    <a:lstStyle/>
                    <a:p>
                      <a:pPr algn="ctr" fontAlgn="ctr"/>
                      <a:r>
                        <a:rPr lang="hr-HR" sz="2400" u="none" strike="noStrike">
                          <a:effectLst/>
                          <a:latin typeface="+mj-lt"/>
                        </a:rPr>
                        <a:t>70</a:t>
                      </a:r>
                      <a:endParaRPr lang="hr-HR" sz="24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2557619527"/>
                  </a:ext>
                </a:extLst>
              </a:tr>
              <a:tr h="427635">
                <a:tc>
                  <a:txBody>
                    <a:bodyPr/>
                    <a:lstStyle/>
                    <a:p>
                      <a:pPr algn="ctr" fontAlgn="ctr"/>
                      <a:r>
                        <a:rPr lang="hr-HR" sz="2400" u="none" strike="noStrike" dirty="0">
                          <a:effectLst/>
                          <a:latin typeface="+mj-lt"/>
                        </a:rPr>
                        <a:t>2</a:t>
                      </a:r>
                      <a:endParaRPr lang="hr-HR" sz="2400" b="0" i="0" u="none" strike="noStrike" dirty="0">
                        <a:solidFill>
                          <a:srgbClr val="000000"/>
                        </a:solidFill>
                        <a:effectLst/>
                        <a:latin typeface="+mj-lt"/>
                      </a:endParaRPr>
                    </a:p>
                  </a:txBody>
                  <a:tcPr marL="9525" marR="9525" marT="9525" marB="0" anchor="ctr"/>
                </a:tc>
                <a:tc>
                  <a:txBody>
                    <a:bodyPr/>
                    <a:lstStyle/>
                    <a:p>
                      <a:pPr algn="ctr" fontAlgn="ctr"/>
                      <a:r>
                        <a:rPr lang="hr-HR" sz="2400" u="none" strike="noStrike">
                          <a:effectLst/>
                          <a:latin typeface="+mj-lt"/>
                        </a:rPr>
                        <a:t>180</a:t>
                      </a:r>
                      <a:endParaRPr lang="hr-HR" sz="2400" b="0" i="0" u="none" strike="noStrike">
                        <a:solidFill>
                          <a:srgbClr val="000000"/>
                        </a:solidFill>
                        <a:effectLst/>
                        <a:latin typeface="+mj-lt"/>
                      </a:endParaRPr>
                    </a:p>
                  </a:txBody>
                  <a:tcPr marL="9525" marR="9525" marT="9525" marB="0" anchor="ctr"/>
                </a:tc>
                <a:tc>
                  <a:txBody>
                    <a:bodyPr/>
                    <a:lstStyle/>
                    <a:p>
                      <a:pPr algn="ctr" fontAlgn="ctr"/>
                      <a:r>
                        <a:rPr lang="hr-HR" sz="2400" u="none" strike="noStrike">
                          <a:effectLst/>
                          <a:latin typeface="+mj-lt"/>
                        </a:rPr>
                        <a:t>80</a:t>
                      </a:r>
                      <a:endParaRPr lang="hr-HR" sz="24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2978138811"/>
                  </a:ext>
                </a:extLst>
              </a:tr>
              <a:tr h="427635">
                <a:tc>
                  <a:txBody>
                    <a:bodyPr/>
                    <a:lstStyle/>
                    <a:p>
                      <a:pPr algn="ctr" fontAlgn="ctr"/>
                      <a:r>
                        <a:rPr lang="hr-HR" sz="2400" u="none" strike="noStrike" dirty="0">
                          <a:effectLst/>
                          <a:latin typeface="+mj-lt"/>
                        </a:rPr>
                        <a:t>3</a:t>
                      </a:r>
                      <a:endParaRPr lang="hr-HR" sz="2400" b="0" i="0" u="none" strike="noStrike" dirty="0">
                        <a:solidFill>
                          <a:srgbClr val="000000"/>
                        </a:solidFill>
                        <a:effectLst/>
                        <a:latin typeface="+mj-lt"/>
                      </a:endParaRPr>
                    </a:p>
                  </a:txBody>
                  <a:tcPr marL="9525" marR="9525" marT="9525" marB="0" anchor="ctr"/>
                </a:tc>
                <a:tc>
                  <a:txBody>
                    <a:bodyPr/>
                    <a:lstStyle/>
                    <a:p>
                      <a:pPr algn="ctr" fontAlgn="ctr"/>
                      <a:r>
                        <a:rPr lang="hr-HR" sz="2400" u="none" strike="noStrike" dirty="0">
                          <a:effectLst/>
                          <a:latin typeface="+mj-lt"/>
                        </a:rPr>
                        <a:t>178</a:t>
                      </a:r>
                      <a:endParaRPr lang="hr-HR" sz="2400" b="0" i="0" u="none" strike="noStrike" dirty="0">
                        <a:solidFill>
                          <a:srgbClr val="000000"/>
                        </a:solidFill>
                        <a:effectLst/>
                        <a:latin typeface="+mj-lt"/>
                      </a:endParaRPr>
                    </a:p>
                  </a:txBody>
                  <a:tcPr marL="9525" marR="9525" marT="9525" marB="0" anchor="ctr"/>
                </a:tc>
                <a:tc>
                  <a:txBody>
                    <a:bodyPr/>
                    <a:lstStyle/>
                    <a:p>
                      <a:pPr algn="ctr" fontAlgn="ctr"/>
                      <a:r>
                        <a:rPr lang="hr-HR" sz="2400" u="none" strike="noStrike">
                          <a:effectLst/>
                          <a:latin typeface="+mj-lt"/>
                        </a:rPr>
                        <a:t>73</a:t>
                      </a:r>
                      <a:endParaRPr lang="hr-HR" sz="24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1716073181"/>
                  </a:ext>
                </a:extLst>
              </a:tr>
              <a:tr h="427635">
                <a:tc>
                  <a:txBody>
                    <a:bodyPr/>
                    <a:lstStyle/>
                    <a:p>
                      <a:pPr algn="ctr" fontAlgn="ctr"/>
                      <a:r>
                        <a:rPr lang="hr-HR" sz="2400" u="none" strike="noStrike">
                          <a:effectLst/>
                          <a:latin typeface="+mj-lt"/>
                        </a:rPr>
                        <a:t>4</a:t>
                      </a:r>
                      <a:endParaRPr lang="hr-HR" sz="2400" b="0" i="0" u="none" strike="noStrike">
                        <a:solidFill>
                          <a:srgbClr val="000000"/>
                        </a:solidFill>
                        <a:effectLst/>
                        <a:latin typeface="+mj-lt"/>
                      </a:endParaRPr>
                    </a:p>
                  </a:txBody>
                  <a:tcPr marL="9525" marR="9525" marT="9525" marB="0" anchor="ctr"/>
                </a:tc>
                <a:tc>
                  <a:txBody>
                    <a:bodyPr/>
                    <a:lstStyle/>
                    <a:p>
                      <a:pPr algn="ctr" fontAlgn="ctr"/>
                      <a:r>
                        <a:rPr lang="hr-HR" sz="2400" u="none" strike="noStrike" dirty="0">
                          <a:effectLst/>
                          <a:latin typeface="+mj-lt"/>
                        </a:rPr>
                        <a:t>160</a:t>
                      </a:r>
                      <a:endParaRPr lang="hr-HR" sz="2400" b="0" i="0" u="none" strike="noStrike" dirty="0">
                        <a:solidFill>
                          <a:srgbClr val="000000"/>
                        </a:solidFill>
                        <a:effectLst/>
                        <a:latin typeface="+mj-lt"/>
                      </a:endParaRPr>
                    </a:p>
                  </a:txBody>
                  <a:tcPr marL="9525" marR="9525" marT="9525" marB="0" anchor="ctr"/>
                </a:tc>
                <a:tc>
                  <a:txBody>
                    <a:bodyPr/>
                    <a:lstStyle/>
                    <a:p>
                      <a:pPr algn="ctr" fontAlgn="ctr"/>
                      <a:r>
                        <a:rPr lang="hr-HR" sz="2400" u="none" strike="noStrike">
                          <a:effectLst/>
                          <a:latin typeface="+mj-lt"/>
                        </a:rPr>
                        <a:t>55</a:t>
                      </a:r>
                      <a:endParaRPr lang="hr-HR" sz="24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1927794450"/>
                  </a:ext>
                </a:extLst>
              </a:tr>
              <a:tr h="427635">
                <a:tc>
                  <a:txBody>
                    <a:bodyPr/>
                    <a:lstStyle/>
                    <a:p>
                      <a:pPr algn="ctr" fontAlgn="ctr"/>
                      <a:r>
                        <a:rPr lang="hr-HR" sz="2400" u="none" strike="noStrike">
                          <a:effectLst/>
                          <a:latin typeface="+mj-lt"/>
                        </a:rPr>
                        <a:t>5</a:t>
                      </a:r>
                      <a:endParaRPr lang="hr-HR" sz="2400" b="0" i="0" u="none" strike="noStrike">
                        <a:solidFill>
                          <a:srgbClr val="000000"/>
                        </a:solidFill>
                        <a:effectLst/>
                        <a:latin typeface="+mj-lt"/>
                      </a:endParaRPr>
                    </a:p>
                  </a:txBody>
                  <a:tcPr marL="9525" marR="9525" marT="9525" marB="0" anchor="ctr"/>
                </a:tc>
                <a:tc>
                  <a:txBody>
                    <a:bodyPr/>
                    <a:lstStyle/>
                    <a:p>
                      <a:pPr algn="ctr" fontAlgn="ctr"/>
                      <a:r>
                        <a:rPr lang="hr-HR" sz="2400" u="none" strike="noStrike" dirty="0">
                          <a:effectLst/>
                          <a:latin typeface="+mj-lt"/>
                        </a:rPr>
                        <a:t>162</a:t>
                      </a:r>
                      <a:endParaRPr lang="hr-HR" sz="2400" b="0" i="0" u="none" strike="noStrike" dirty="0">
                        <a:solidFill>
                          <a:srgbClr val="000000"/>
                        </a:solidFill>
                        <a:effectLst/>
                        <a:latin typeface="+mj-lt"/>
                      </a:endParaRPr>
                    </a:p>
                  </a:txBody>
                  <a:tcPr marL="9525" marR="9525" marT="9525" marB="0" anchor="ctr"/>
                </a:tc>
                <a:tc>
                  <a:txBody>
                    <a:bodyPr/>
                    <a:lstStyle/>
                    <a:p>
                      <a:pPr algn="ctr" fontAlgn="ctr"/>
                      <a:r>
                        <a:rPr lang="hr-HR" sz="2400" u="none" strike="noStrike">
                          <a:effectLst/>
                          <a:latin typeface="+mj-lt"/>
                        </a:rPr>
                        <a:t>57</a:t>
                      </a:r>
                      <a:endParaRPr lang="hr-HR" sz="24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1525056045"/>
                  </a:ext>
                </a:extLst>
              </a:tr>
              <a:tr h="427635">
                <a:tc>
                  <a:txBody>
                    <a:bodyPr/>
                    <a:lstStyle/>
                    <a:p>
                      <a:pPr algn="ctr" fontAlgn="ctr"/>
                      <a:r>
                        <a:rPr lang="hr-HR" sz="2400" u="none" strike="noStrike">
                          <a:effectLst/>
                          <a:latin typeface="+mj-lt"/>
                        </a:rPr>
                        <a:t>6</a:t>
                      </a:r>
                      <a:endParaRPr lang="hr-HR" sz="2400" b="0" i="0" u="none" strike="noStrike">
                        <a:solidFill>
                          <a:srgbClr val="000000"/>
                        </a:solidFill>
                        <a:effectLst/>
                        <a:latin typeface="+mj-lt"/>
                      </a:endParaRPr>
                    </a:p>
                  </a:txBody>
                  <a:tcPr marL="9525" marR="9525" marT="9525" marB="0" anchor="ctr"/>
                </a:tc>
                <a:tc>
                  <a:txBody>
                    <a:bodyPr/>
                    <a:lstStyle/>
                    <a:p>
                      <a:pPr algn="ctr" fontAlgn="ctr"/>
                      <a:r>
                        <a:rPr lang="hr-HR" sz="2400" u="none" strike="noStrike" dirty="0">
                          <a:effectLst/>
                          <a:latin typeface="+mj-lt"/>
                        </a:rPr>
                        <a:t>165</a:t>
                      </a:r>
                      <a:endParaRPr lang="hr-HR" sz="2400" b="0" i="0" u="none" strike="noStrike" dirty="0">
                        <a:solidFill>
                          <a:srgbClr val="000000"/>
                        </a:solidFill>
                        <a:effectLst/>
                        <a:latin typeface="+mj-lt"/>
                      </a:endParaRPr>
                    </a:p>
                  </a:txBody>
                  <a:tcPr marL="9525" marR="9525" marT="9525" marB="0" anchor="ctr"/>
                </a:tc>
                <a:tc>
                  <a:txBody>
                    <a:bodyPr/>
                    <a:lstStyle/>
                    <a:p>
                      <a:pPr algn="ctr" fontAlgn="ctr"/>
                      <a:r>
                        <a:rPr lang="hr-HR" sz="2400" u="none" strike="noStrike">
                          <a:effectLst/>
                          <a:latin typeface="+mj-lt"/>
                        </a:rPr>
                        <a:t>62</a:t>
                      </a:r>
                      <a:endParaRPr lang="hr-HR" sz="24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1295316165"/>
                  </a:ext>
                </a:extLst>
              </a:tr>
              <a:tr h="427635">
                <a:tc>
                  <a:txBody>
                    <a:bodyPr/>
                    <a:lstStyle/>
                    <a:p>
                      <a:pPr algn="ctr" fontAlgn="ctr"/>
                      <a:r>
                        <a:rPr lang="hr-HR" sz="2400" u="none" strike="noStrike">
                          <a:effectLst/>
                          <a:latin typeface="+mj-lt"/>
                        </a:rPr>
                        <a:t>7</a:t>
                      </a:r>
                      <a:endParaRPr lang="hr-HR" sz="2400" b="0" i="0" u="none" strike="noStrike">
                        <a:solidFill>
                          <a:srgbClr val="000000"/>
                        </a:solidFill>
                        <a:effectLst/>
                        <a:latin typeface="+mj-lt"/>
                      </a:endParaRPr>
                    </a:p>
                  </a:txBody>
                  <a:tcPr marL="9525" marR="9525" marT="9525" marB="0" anchor="ctr"/>
                </a:tc>
                <a:tc>
                  <a:txBody>
                    <a:bodyPr/>
                    <a:lstStyle/>
                    <a:p>
                      <a:pPr algn="ctr" fontAlgn="ctr"/>
                      <a:r>
                        <a:rPr lang="hr-HR" sz="2400" u="none" strike="noStrike" dirty="0">
                          <a:effectLst/>
                          <a:latin typeface="+mj-lt"/>
                        </a:rPr>
                        <a:t>182</a:t>
                      </a:r>
                      <a:endParaRPr lang="hr-HR" sz="2400" b="0" i="0" u="none" strike="noStrike" dirty="0">
                        <a:solidFill>
                          <a:srgbClr val="000000"/>
                        </a:solidFill>
                        <a:effectLst/>
                        <a:latin typeface="+mj-lt"/>
                      </a:endParaRPr>
                    </a:p>
                  </a:txBody>
                  <a:tcPr marL="9525" marR="9525" marT="9525" marB="0" anchor="ctr"/>
                </a:tc>
                <a:tc>
                  <a:txBody>
                    <a:bodyPr/>
                    <a:lstStyle/>
                    <a:p>
                      <a:pPr algn="ctr" fontAlgn="ctr"/>
                      <a:r>
                        <a:rPr lang="hr-HR" sz="2400" u="none" strike="noStrike">
                          <a:effectLst/>
                          <a:latin typeface="+mj-lt"/>
                        </a:rPr>
                        <a:t>85</a:t>
                      </a:r>
                      <a:endParaRPr lang="hr-HR" sz="24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2815387467"/>
                  </a:ext>
                </a:extLst>
              </a:tr>
              <a:tr h="427635">
                <a:tc>
                  <a:txBody>
                    <a:bodyPr/>
                    <a:lstStyle/>
                    <a:p>
                      <a:pPr algn="ctr" fontAlgn="ctr"/>
                      <a:r>
                        <a:rPr lang="hr-HR" sz="2400" u="none" strike="noStrike">
                          <a:effectLst/>
                          <a:latin typeface="+mj-lt"/>
                        </a:rPr>
                        <a:t>8</a:t>
                      </a:r>
                      <a:endParaRPr lang="hr-HR" sz="2400" b="0" i="0" u="none" strike="noStrike">
                        <a:solidFill>
                          <a:srgbClr val="000000"/>
                        </a:solidFill>
                        <a:effectLst/>
                        <a:latin typeface="+mj-lt"/>
                      </a:endParaRPr>
                    </a:p>
                  </a:txBody>
                  <a:tcPr marL="9525" marR="9525" marT="9525" marB="0" anchor="ctr"/>
                </a:tc>
                <a:tc>
                  <a:txBody>
                    <a:bodyPr/>
                    <a:lstStyle/>
                    <a:p>
                      <a:pPr algn="ctr" fontAlgn="ctr"/>
                      <a:r>
                        <a:rPr lang="hr-HR" sz="2400" u="none" strike="noStrike" dirty="0">
                          <a:effectLst/>
                          <a:latin typeface="+mj-lt"/>
                        </a:rPr>
                        <a:t>185</a:t>
                      </a:r>
                      <a:endParaRPr lang="hr-HR" sz="2400" b="0" i="0" u="none" strike="noStrike" dirty="0">
                        <a:solidFill>
                          <a:srgbClr val="000000"/>
                        </a:solidFill>
                        <a:effectLst/>
                        <a:latin typeface="+mj-lt"/>
                      </a:endParaRPr>
                    </a:p>
                  </a:txBody>
                  <a:tcPr marL="9525" marR="9525" marT="9525" marB="0" anchor="ctr"/>
                </a:tc>
                <a:tc>
                  <a:txBody>
                    <a:bodyPr/>
                    <a:lstStyle/>
                    <a:p>
                      <a:pPr algn="ctr" fontAlgn="ctr"/>
                      <a:r>
                        <a:rPr lang="hr-HR" sz="2400" u="none" strike="noStrike">
                          <a:effectLst/>
                          <a:latin typeface="+mj-lt"/>
                        </a:rPr>
                        <a:t>90</a:t>
                      </a:r>
                      <a:endParaRPr lang="hr-HR" sz="24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152781419"/>
                  </a:ext>
                </a:extLst>
              </a:tr>
              <a:tr h="427635">
                <a:tc>
                  <a:txBody>
                    <a:bodyPr/>
                    <a:lstStyle/>
                    <a:p>
                      <a:pPr algn="ctr" fontAlgn="ctr"/>
                      <a:r>
                        <a:rPr lang="hr-HR" sz="2400" u="none" strike="noStrike">
                          <a:effectLst/>
                          <a:latin typeface="+mj-lt"/>
                        </a:rPr>
                        <a:t>9</a:t>
                      </a:r>
                      <a:endParaRPr lang="hr-HR" sz="2400" b="0" i="0" u="none" strike="noStrike">
                        <a:solidFill>
                          <a:srgbClr val="000000"/>
                        </a:solidFill>
                        <a:effectLst/>
                        <a:latin typeface="+mj-lt"/>
                      </a:endParaRPr>
                    </a:p>
                  </a:txBody>
                  <a:tcPr marL="9525" marR="9525" marT="9525" marB="0" anchor="ctr"/>
                </a:tc>
                <a:tc>
                  <a:txBody>
                    <a:bodyPr/>
                    <a:lstStyle/>
                    <a:p>
                      <a:pPr algn="ctr" fontAlgn="ctr"/>
                      <a:r>
                        <a:rPr lang="hr-HR" sz="2400" u="none" strike="noStrike" dirty="0">
                          <a:effectLst/>
                          <a:latin typeface="+mj-lt"/>
                        </a:rPr>
                        <a:t>183</a:t>
                      </a:r>
                      <a:endParaRPr lang="hr-HR" sz="2400" b="0" i="0" u="none" strike="noStrike" dirty="0">
                        <a:solidFill>
                          <a:srgbClr val="000000"/>
                        </a:solidFill>
                        <a:effectLst/>
                        <a:latin typeface="+mj-lt"/>
                      </a:endParaRPr>
                    </a:p>
                  </a:txBody>
                  <a:tcPr marL="9525" marR="9525" marT="9525" marB="0" anchor="ctr"/>
                </a:tc>
                <a:tc>
                  <a:txBody>
                    <a:bodyPr/>
                    <a:lstStyle/>
                    <a:p>
                      <a:pPr algn="ctr" fontAlgn="ctr"/>
                      <a:r>
                        <a:rPr lang="hr-HR" sz="2400" u="none" strike="noStrike" dirty="0">
                          <a:effectLst/>
                          <a:latin typeface="+mj-lt"/>
                        </a:rPr>
                        <a:t>87</a:t>
                      </a:r>
                      <a:endParaRPr lang="hr-HR" sz="2400" b="0" i="0" u="none" strike="noStrike" dirty="0">
                        <a:solidFill>
                          <a:srgbClr val="000000"/>
                        </a:solidFill>
                        <a:effectLst/>
                        <a:latin typeface="+mj-lt"/>
                      </a:endParaRPr>
                    </a:p>
                  </a:txBody>
                  <a:tcPr marL="9525" marR="9525" marT="9525" marB="0" anchor="ctr"/>
                </a:tc>
                <a:extLst>
                  <a:ext uri="{0D108BD9-81ED-4DB2-BD59-A6C34878D82A}">
                    <a16:rowId xmlns:a16="http://schemas.microsoft.com/office/drawing/2014/main" val="3071128083"/>
                  </a:ext>
                </a:extLst>
              </a:tr>
              <a:tr h="427635">
                <a:tc>
                  <a:txBody>
                    <a:bodyPr/>
                    <a:lstStyle/>
                    <a:p>
                      <a:pPr algn="ctr" fontAlgn="ctr"/>
                      <a:r>
                        <a:rPr lang="hr-HR" sz="2400" u="none" strike="noStrike">
                          <a:effectLst/>
                          <a:latin typeface="+mj-lt"/>
                        </a:rPr>
                        <a:t>10</a:t>
                      </a:r>
                      <a:endParaRPr lang="hr-HR" sz="2400" b="0" i="0" u="none" strike="noStrike">
                        <a:solidFill>
                          <a:srgbClr val="000000"/>
                        </a:solidFill>
                        <a:effectLst/>
                        <a:latin typeface="+mj-lt"/>
                      </a:endParaRPr>
                    </a:p>
                  </a:txBody>
                  <a:tcPr marL="9525" marR="9525" marT="9525" marB="0" anchor="ctr"/>
                </a:tc>
                <a:tc>
                  <a:txBody>
                    <a:bodyPr/>
                    <a:lstStyle/>
                    <a:p>
                      <a:pPr algn="ctr" fontAlgn="ctr"/>
                      <a:r>
                        <a:rPr lang="hr-HR" sz="2400" u="none" strike="noStrike" dirty="0" smtClean="0">
                          <a:effectLst/>
                          <a:latin typeface="+mj-lt"/>
                        </a:rPr>
                        <a:t>168</a:t>
                      </a:r>
                      <a:endParaRPr lang="hr-HR" sz="2400" b="0" i="0" u="none" strike="noStrike" dirty="0">
                        <a:solidFill>
                          <a:srgbClr val="000000"/>
                        </a:solidFill>
                        <a:effectLst/>
                        <a:latin typeface="+mj-lt"/>
                      </a:endParaRPr>
                    </a:p>
                  </a:txBody>
                  <a:tcPr marL="9525" marR="9525" marT="9525" marB="0" anchor="ctr"/>
                </a:tc>
                <a:tc>
                  <a:txBody>
                    <a:bodyPr/>
                    <a:lstStyle/>
                    <a:p>
                      <a:pPr algn="ctr" fontAlgn="ctr"/>
                      <a:r>
                        <a:rPr lang="hr-HR" sz="2400" u="none" strike="noStrike" dirty="0" smtClean="0">
                          <a:effectLst/>
                          <a:latin typeface="+mj-lt"/>
                        </a:rPr>
                        <a:t>97</a:t>
                      </a:r>
                      <a:endParaRPr lang="hr-HR" sz="2400" b="0" i="0" u="none" strike="noStrike" dirty="0">
                        <a:solidFill>
                          <a:srgbClr val="000000"/>
                        </a:solidFill>
                        <a:effectLst/>
                        <a:latin typeface="+mj-lt"/>
                      </a:endParaRPr>
                    </a:p>
                  </a:txBody>
                  <a:tcPr marL="9525" marR="9525" marT="9525" marB="0" anchor="ctr"/>
                </a:tc>
                <a:extLst>
                  <a:ext uri="{0D108BD9-81ED-4DB2-BD59-A6C34878D82A}">
                    <a16:rowId xmlns:a16="http://schemas.microsoft.com/office/drawing/2014/main" val="561529631"/>
                  </a:ext>
                </a:extLst>
              </a:tr>
            </a:tbl>
          </a:graphicData>
        </a:graphic>
      </p:graphicFrame>
    </p:spTree>
    <p:extLst>
      <p:ext uri="{BB962C8B-B14F-4D97-AF65-F5344CB8AC3E}">
        <p14:creationId xmlns:p14="http://schemas.microsoft.com/office/powerpoint/2010/main" val="60920563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6"/>
            <a:ext cx="10515600" cy="865472"/>
          </a:xfrm>
        </p:spPr>
        <p:txBody>
          <a:bodyPr/>
          <a:lstStyle/>
          <a:p>
            <a:pPr algn="ctr"/>
            <a:r>
              <a:rPr lang="hr-HR" b="1" dirty="0" smtClean="0"/>
              <a:t>DBSCAN</a:t>
            </a:r>
            <a:endParaRPr lang="pl-PL"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0" y="1500871"/>
            <a:ext cx="5998027" cy="4486275"/>
          </a:xfrm>
        </p:spPr>
        <p:txBody>
          <a:bodyPr>
            <a:noAutofit/>
          </a:bodyPr>
          <a:lstStyle/>
          <a:p>
            <a:pPr algn="just"/>
            <a:r>
              <a:rPr lang="en-US" sz="3600" b="1" dirty="0">
                <a:latin typeface="+mj-lt"/>
              </a:rPr>
              <a:t>Step 1</a:t>
            </a:r>
            <a:r>
              <a:rPr lang="en-US" sz="3600" dirty="0">
                <a:latin typeface="+mj-lt"/>
              </a:rPr>
              <a:t>: Choose an arbitrary data point (e.g., Individual 1).</a:t>
            </a:r>
          </a:p>
          <a:p>
            <a:pPr algn="just"/>
            <a:r>
              <a:rPr lang="en-US" sz="3600" b="1" dirty="0" smtClean="0">
                <a:latin typeface="+mj-lt"/>
              </a:rPr>
              <a:t>Step2</a:t>
            </a:r>
            <a:r>
              <a:rPr lang="en-US" sz="3600" dirty="0">
                <a:latin typeface="+mj-lt"/>
              </a:rPr>
              <a:t>: Find all data points within ε distance of that point (i.e., those within 10 cm in height and 10 kg in </a:t>
            </a:r>
            <a:r>
              <a:rPr lang="en-US" sz="3600" dirty="0" smtClean="0">
                <a:latin typeface="+mj-lt"/>
              </a:rPr>
              <a:t>weight)</a:t>
            </a:r>
            <a:endParaRPr lang="hr-HR" sz="3600" dirty="0">
              <a:latin typeface="+mj-lt"/>
            </a:endParaRPr>
          </a:p>
          <a:p>
            <a:pPr lvl="1" algn="just"/>
            <a:r>
              <a:rPr lang="en-US" sz="3600" b="1" dirty="0" smtClean="0">
                <a:latin typeface="+mj-lt"/>
              </a:rPr>
              <a:t>Individual </a:t>
            </a:r>
            <a:r>
              <a:rPr lang="en-US" sz="3600" b="1" dirty="0">
                <a:latin typeface="+mj-lt"/>
              </a:rPr>
              <a:t>1 has two points within ε distance: Individual 2 and Individual 3</a:t>
            </a:r>
            <a:r>
              <a:rPr lang="en-US" sz="3600" b="1" dirty="0" smtClean="0">
                <a:latin typeface="+mj-lt"/>
              </a:rPr>
              <a:t>.</a:t>
            </a:r>
            <a:endParaRPr lang="hr-HR" sz="3600" b="1" dirty="0" smtClean="0">
              <a:latin typeface="+mj-lt"/>
            </a:endParaRPr>
          </a:p>
          <a:p>
            <a:pPr marL="457200" lvl="1" indent="0" algn="just">
              <a:buNone/>
            </a:pPr>
            <a:endParaRPr lang="en-US" sz="3600" dirty="0">
              <a:latin typeface="+mj-lt"/>
            </a:endParaRPr>
          </a:p>
        </p:txBody>
      </p:sp>
      <p:graphicFrame>
        <p:nvGraphicFramePr>
          <p:cNvPr id="4" name="Table 3"/>
          <p:cNvGraphicFramePr>
            <a:graphicFrameLocks noGrp="1"/>
          </p:cNvGraphicFramePr>
          <p:nvPr>
            <p:extLst>
              <p:ext uri="{D42A27DB-BD31-4B8C-83A1-F6EECF244321}">
                <p14:modId xmlns:p14="http://schemas.microsoft.com/office/powerpoint/2010/main" val="1881633992"/>
              </p:ext>
            </p:extLst>
          </p:nvPr>
        </p:nvGraphicFramePr>
        <p:xfrm>
          <a:off x="6716486" y="1500871"/>
          <a:ext cx="5105400" cy="4703985"/>
        </p:xfrm>
        <a:graphic>
          <a:graphicData uri="http://schemas.openxmlformats.org/drawingml/2006/table">
            <a:tbl>
              <a:tblPr>
                <a:tableStyleId>{5C22544A-7EE6-4342-B048-85BDC9FD1C3A}</a:tableStyleId>
              </a:tblPr>
              <a:tblGrid>
                <a:gridCol w="1273361">
                  <a:extLst>
                    <a:ext uri="{9D8B030D-6E8A-4147-A177-3AD203B41FA5}">
                      <a16:colId xmlns:a16="http://schemas.microsoft.com/office/drawing/2014/main" val="73900877"/>
                    </a:ext>
                  </a:extLst>
                </a:gridCol>
                <a:gridCol w="1984770">
                  <a:extLst>
                    <a:ext uri="{9D8B030D-6E8A-4147-A177-3AD203B41FA5}">
                      <a16:colId xmlns:a16="http://schemas.microsoft.com/office/drawing/2014/main" val="227104886"/>
                    </a:ext>
                  </a:extLst>
                </a:gridCol>
                <a:gridCol w="1847269">
                  <a:extLst>
                    <a:ext uri="{9D8B030D-6E8A-4147-A177-3AD203B41FA5}">
                      <a16:colId xmlns:a16="http://schemas.microsoft.com/office/drawing/2014/main" val="2324371255"/>
                    </a:ext>
                  </a:extLst>
                </a:gridCol>
              </a:tblGrid>
              <a:tr h="427635">
                <a:tc>
                  <a:txBody>
                    <a:bodyPr/>
                    <a:lstStyle/>
                    <a:p>
                      <a:pPr algn="ctr" fontAlgn="ctr"/>
                      <a:r>
                        <a:rPr lang="hr-HR" sz="2400" b="1" u="none" strike="noStrike" dirty="0" err="1">
                          <a:effectLst/>
                          <a:latin typeface="+mj-lt"/>
                        </a:rPr>
                        <a:t>Individual</a:t>
                      </a:r>
                      <a:endParaRPr lang="hr-HR" sz="2400" b="1" i="0" u="none" strike="noStrike" dirty="0">
                        <a:solidFill>
                          <a:srgbClr val="000000"/>
                        </a:solidFill>
                        <a:effectLst/>
                        <a:latin typeface="+mj-lt"/>
                      </a:endParaRPr>
                    </a:p>
                  </a:txBody>
                  <a:tcPr marL="9525" marR="9525" marT="9525" marB="0" anchor="ctr"/>
                </a:tc>
                <a:tc>
                  <a:txBody>
                    <a:bodyPr/>
                    <a:lstStyle/>
                    <a:p>
                      <a:pPr algn="ctr" fontAlgn="ctr"/>
                      <a:r>
                        <a:rPr lang="hr-HR" sz="2400" b="1" u="none" strike="noStrike" dirty="0" err="1">
                          <a:effectLst/>
                          <a:latin typeface="+mj-lt"/>
                        </a:rPr>
                        <a:t>Height</a:t>
                      </a:r>
                      <a:r>
                        <a:rPr lang="hr-HR" sz="2400" b="1" u="none" strike="noStrike" dirty="0">
                          <a:effectLst/>
                          <a:latin typeface="+mj-lt"/>
                        </a:rPr>
                        <a:t> (cm)</a:t>
                      </a:r>
                      <a:endParaRPr lang="hr-HR" sz="2400" b="1" i="0" u="none" strike="noStrike" dirty="0">
                        <a:solidFill>
                          <a:srgbClr val="000000"/>
                        </a:solidFill>
                        <a:effectLst/>
                        <a:latin typeface="+mj-lt"/>
                      </a:endParaRPr>
                    </a:p>
                  </a:txBody>
                  <a:tcPr marL="9525" marR="9525" marT="9525" marB="0" anchor="ctr"/>
                </a:tc>
                <a:tc>
                  <a:txBody>
                    <a:bodyPr/>
                    <a:lstStyle/>
                    <a:p>
                      <a:pPr algn="ctr" fontAlgn="ctr"/>
                      <a:r>
                        <a:rPr lang="hr-HR" sz="2400" b="1" u="none" strike="noStrike" dirty="0" err="1">
                          <a:effectLst/>
                          <a:latin typeface="+mj-lt"/>
                        </a:rPr>
                        <a:t>Weight</a:t>
                      </a:r>
                      <a:r>
                        <a:rPr lang="hr-HR" sz="2400" b="1" u="none" strike="noStrike" dirty="0">
                          <a:effectLst/>
                          <a:latin typeface="+mj-lt"/>
                        </a:rPr>
                        <a:t> (kg)</a:t>
                      </a:r>
                      <a:endParaRPr lang="hr-HR" sz="2400" b="1" i="0" u="none" strike="noStrike" dirty="0">
                        <a:solidFill>
                          <a:srgbClr val="000000"/>
                        </a:solidFill>
                        <a:effectLst/>
                        <a:latin typeface="+mj-lt"/>
                      </a:endParaRPr>
                    </a:p>
                  </a:txBody>
                  <a:tcPr marL="9525" marR="9525" marT="9525" marB="0" anchor="ctr"/>
                </a:tc>
                <a:extLst>
                  <a:ext uri="{0D108BD9-81ED-4DB2-BD59-A6C34878D82A}">
                    <a16:rowId xmlns:a16="http://schemas.microsoft.com/office/drawing/2014/main" val="2378379710"/>
                  </a:ext>
                </a:extLst>
              </a:tr>
              <a:tr h="427635">
                <a:tc>
                  <a:txBody>
                    <a:bodyPr/>
                    <a:lstStyle/>
                    <a:p>
                      <a:pPr algn="ctr" fontAlgn="ctr"/>
                      <a:r>
                        <a:rPr lang="hr-HR" sz="2400" b="1" u="none" strike="noStrike" dirty="0">
                          <a:solidFill>
                            <a:schemeClr val="tx1"/>
                          </a:solidFill>
                          <a:effectLst/>
                          <a:latin typeface="+mj-lt"/>
                        </a:rPr>
                        <a:t>1</a:t>
                      </a:r>
                      <a:endParaRPr lang="hr-HR" sz="2400" b="1" i="0" u="none" strike="noStrike" dirty="0">
                        <a:solidFill>
                          <a:schemeClr val="tx1"/>
                        </a:solidFill>
                        <a:effectLst/>
                        <a:latin typeface="+mj-lt"/>
                      </a:endParaRPr>
                    </a:p>
                  </a:txBody>
                  <a:tcPr marL="9525" marR="9525" marT="9525" marB="0" anchor="ctr"/>
                </a:tc>
                <a:tc>
                  <a:txBody>
                    <a:bodyPr/>
                    <a:lstStyle/>
                    <a:p>
                      <a:pPr algn="ctr" fontAlgn="ctr"/>
                      <a:r>
                        <a:rPr lang="hr-HR" sz="2400" b="1" u="none" strike="noStrike" dirty="0">
                          <a:solidFill>
                            <a:schemeClr val="tx1"/>
                          </a:solidFill>
                          <a:effectLst/>
                          <a:latin typeface="+mj-lt"/>
                        </a:rPr>
                        <a:t>175</a:t>
                      </a:r>
                      <a:endParaRPr lang="hr-HR" sz="2400" b="1" i="0" u="none" strike="noStrike" dirty="0">
                        <a:solidFill>
                          <a:schemeClr val="tx1"/>
                        </a:solidFill>
                        <a:effectLst/>
                        <a:latin typeface="+mj-lt"/>
                      </a:endParaRPr>
                    </a:p>
                  </a:txBody>
                  <a:tcPr marL="9525" marR="9525" marT="9525" marB="0" anchor="ctr"/>
                </a:tc>
                <a:tc>
                  <a:txBody>
                    <a:bodyPr/>
                    <a:lstStyle/>
                    <a:p>
                      <a:pPr algn="ctr" fontAlgn="ctr"/>
                      <a:r>
                        <a:rPr lang="hr-HR" sz="2400" b="1" u="none" strike="noStrike">
                          <a:solidFill>
                            <a:schemeClr val="tx1"/>
                          </a:solidFill>
                          <a:effectLst/>
                          <a:latin typeface="+mj-lt"/>
                        </a:rPr>
                        <a:t>70</a:t>
                      </a:r>
                      <a:endParaRPr lang="hr-HR" sz="2400" b="1" i="0" u="none" strike="noStrike">
                        <a:solidFill>
                          <a:schemeClr val="tx1"/>
                        </a:solidFill>
                        <a:effectLst/>
                        <a:latin typeface="+mj-lt"/>
                      </a:endParaRPr>
                    </a:p>
                  </a:txBody>
                  <a:tcPr marL="9525" marR="9525" marT="9525" marB="0" anchor="ctr"/>
                </a:tc>
                <a:extLst>
                  <a:ext uri="{0D108BD9-81ED-4DB2-BD59-A6C34878D82A}">
                    <a16:rowId xmlns:a16="http://schemas.microsoft.com/office/drawing/2014/main" val="2557619527"/>
                  </a:ext>
                </a:extLst>
              </a:tr>
              <a:tr h="427635">
                <a:tc>
                  <a:txBody>
                    <a:bodyPr/>
                    <a:lstStyle/>
                    <a:p>
                      <a:pPr algn="ctr" fontAlgn="ctr"/>
                      <a:r>
                        <a:rPr lang="hr-HR" sz="2400" b="1" u="none" strike="noStrike" dirty="0">
                          <a:solidFill>
                            <a:schemeClr val="tx1"/>
                          </a:solidFill>
                          <a:effectLst/>
                          <a:latin typeface="+mj-lt"/>
                        </a:rPr>
                        <a:t>2</a:t>
                      </a:r>
                      <a:endParaRPr lang="hr-HR" sz="2400" b="1" i="0" u="none" strike="noStrike" dirty="0">
                        <a:solidFill>
                          <a:schemeClr val="tx1"/>
                        </a:solidFill>
                        <a:effectLst/>
                        <a:latin typeface="+mj-lt"/>
                      </a:endParaRPr>
                    </a:p>
                  </a:txBody>
                  <a:tcPr marL="9525" marR="9525" marT="9525" marB="0" anchor="ctr"/>
                </a:tc>
                <a:tc>
                  <a:txBody>
                    <a:bodyPr/>
                    <a:lstStyle/>
                    <a:p>
                      <a:pPr algn="ctr" fontAlgn="ctr"/>
                      <a:r>
                        <a:rPr lang="hr-HR" sz="2400" b="1" u="none" strike="noStrike" dirty="0">
                          <a:solidFill>
                            <a:schemeClr val="tx1"/>
                          </a:solidFill>
                          <a:effectLst/>
                          <a:latin typeface="+mj-lt"/>
                        </a:rPr>
                        <a:t>180</a:t>
                      </a:r>
                      <a:endParaRPr lang="hr-HR" sz="2400" b="1" i="0" u="none" strike="noStrike" dirty="0">
                        <a:solidFill>
                          <a:schemeClr val="tx1"/>
                        </a:solidFill>
                        <a:effectLst/>
                        <a:latin typeface="+mj-lt"/>
                      </a:endParaRPr>
                    </a:p>
                  </a:txBody>
                  <a:tcPr marL="9525" marR="9525" marT="9525" marB="0" anchor="ctr"/>
                </a:tc>
                <a:tc>
                  <a:txBody>
                    <a:bodyPr/>
                    <a:lstStyle/>
                    <a:p>
                      <a:pPr algn="ctr" fontAlgn="ctr"/>
                      <a:r>
                        <a:rPr lang="hr-HR" sz="2400" b="1" u="none" strike="noStrike" dirty="0">
                          <a:solidFill>
                            <a:schemeClr val="tx1"/>
                          </a:solidFill>
                          <a:effectLst/>
                          <a:latin typeface="+mj-lt"/>
                        </a:rPr>
                        <a:t>80</a:t>
                      </a:r>
                      <a:endParaRPr lang="hr-HR" sz="2400" b="1" i="0" u="none" strike="noStrike" dirty="0">
                        <a:solidFill>
                          <a:schemeClr val="tx1"/>
                        </a:solidFill>
                        <a:effectLst/>
                        <a:latin typeface="+mj-lt"/>
                      </a:endParaRPr>
                    </a:p>
                  </a:txBody>
                  <a:tcPr marL="9525" marR="9525" marT="9525" marB="0" anchor="ctr"/>
                </a:tc>
                <a:extLst>
                  <a:ext uri="{0D108BD9-81ED-4DB2-BD59-A6C34878D82A}">
                    <a16:rowId xmlns:a16="http://schemas.microsoft.com/office/drawing/2014/main" val="2978138811"/>
                  </a:ext>
                </a:extLst>
              </a:tr>
              <a:tr h="427635">
                <a:tc>
                  <a:txBody>
                    <a:bodyPr/>
                    <a:lstStyle/>
                    <a:p>
                      <a:pPr algn="ctr" fontAlgn="ctr"/>
                      <a:r>
                        <a:rPr lang="hr-HR" sz="2400" b="1" u="none" strike="noStrike" dirty="0">
                          <a:solidFill>
                            <a:schemeClr val="tx1"/>
                          </a:solidFill>
                          <a:effectLst/>
                          <a:latin typeface="+mj-lt"/>
                        </a:rPr>
                        <a:t>3</a:t>
                      </a:r>
                      <a:endParaRPr lang="hr-HR" sz="2400" b="1" i="0" u="none" strike="noStrike" dirty="0">
                        <a:solidFill>
                          <a:schemeClr val="tx1"/>
                        </a:solidFill>
                        <a:effectLst/>
                        <a:latin typeface="+mj-lt"/>
                      </a:endParaRPr>
                    </a:p>
                  </a:txBody>
                  <a:tcPr marL="9525" marR="9525" marT="9525" marB="0" anchor="ctr"/>
                </a:tc>
                <a:tc>
                  <a:txBody>
                    <a:bodyPr/>
                    <a:lstStyle/>
                    <a:p>
                      <a:pPr algn="ctr" fontAlgn="ctr"/>
                      <a:r>
                        <a:rPr lang="hr-HR" sz="2400" b="1" u="none" strike="noStrike" dirty="0">
                          <a:solidFill>
                            <a:schemeClr val="tx1"/>
                          </a:solidFill>
                          <a:effectLst/>
                          <a:latin typeface="+mj-lt"/>
                        </a:rPr>
                        <a:t>178</a:t>
                      </a:r>
                      <a:endParaRPr lang="hr-HR" sz="2400" b="1" i="0" u="none" strike="noStrike" dirty="0">
                        <a:solidFill>
                          <a:schemeClr val="tx1"/>
                        </a:solidFill>
                        <a:effectLst/>
                        <a:latin typeface="+mj-lt"/>
                      </a:endParaRPr>
                    </a:p>
                  </a:txBody>
                  <a:tcPr marL="9525" marR="9525" marT="9525" marB="0" anchor="ctr"/>
                </a:tc>
                <a:tc>
                  <a:txBody>
                    <a:bodyPr/>
                    <a:lstStyle/>
                    <a:p>
                      <a:pPr algn="ctr" fontAlgn="ctr"/>
                      <a:r>
                        <a:rPr lang="hr-HR" sz="2400" b="1" u="none" strike="noStrike" dirty="0">
                          <a:solidFill>
                            <a:schemeClr val="tx1"/>
                          </a:solidFill>
                          <a:effectLst/>
                          <a:latin typeface="+mj-lt"/>
                        </a:rPr>
                        <a:t>73</a:t>
                      </a:r>
                      <a:endParaRPr lang="hr-HR" sz="2400" b="1" i="0" u="none" strike="noStrike" dirty="0">
                        <a:solidFill>
                          <a:schemeClr val="tx1"/>
                        </a:solidFill>
                        <a:effectLst/>
                        <a:latin typeface="+mj-lt"/>
                      </a:endParaRPr>
                    </a:p>
                  </a:txBody>
                  <a:tcPr marL="9525" marR="9525" marT="9525" marB="0" anchor="ctr"/>
                </a:tc>
                <a:extLst>
                  <a:ext uri="{0D108BD9-81ED-4DB2-BD59-A6C34878D82A}">
                    <a16:rowId xmlns:a16="http://schemas.microsoft.com/office/drawing/2014/main" val="1716073181"/>
                  </a:ext>
                </a:extLst>
              </a:tr>
              <a:tr h="427635">
                <a:tc>
                  <a:txBody>
                    <a:bodyPr/>
                    <a:lstStyle/>
                    <a:p>
                      <a:pPr algn="ctr" fontAlgn="ctr"/>
                      <a:r>
                        <a:rPr lang="hr-HR" sz="2400" u="none" strike="noStrike">
                          <a:effectLst/>
                          <a:latin typeface="+mj-lt"/>
                        </a:rPr>
                        <a:t>4</a:t>
                      </a:r>
                      <a:endParaRPr lang="hr-HR" sz="2400" b="0" i="0" u="none" strike="noStrike">
                        <a:solidFill>
                          <a:srgbClr val="000000"/>
                        </a:solidFill>
                        <a:effectLst/>
                        <a:latin typeface="+mj-lt"/>
                      </a:endParaRPr>
                    </a:p>
                  </a:txBody>
                  <a:tcPr marL="9525" marR="9525" marT="9525" marB="0" anchor="ctr"/>
                </a:tc>
                <a:tc>
                  <a:txBody>
                    <a:bodyPr/>
                    <a:lstStyle/>
                    <a:p>
                      <a:pPr algn="ctr" fontAlgn="ctr"/>
                      <a:r>
                        <a:rPr lang="hr-HR" sz="2400" u="none" strike="noStrike" dirty="0">
                          <a:effectLst/>
                          <a:latin typeface="+mj-lt"/>
                        </a:rPr>
                        <a:t>160</a:t>
                      </a:r>
                      <a:endParaRPr lang="hr-HR" sz="2400" b="0" i="0" u="none" strike="noStrike" dirty="0">
                        <a:solidFill>
                          <a:srgbClr val="000000"/>
                        </a:solidFill>
                        <a:effectLst/>
                        <a:latin typeface="+mj-lt"/>
                      </a:endParaRPr>
                    </a:p>
                  </a:txBody>
                  <a:tcPr marL="9525" marR="9525" marT="9525" marB="0" anchor="ctr"/>
                </a:tc>
                <a:tc>
                  <a:txBody>
                    <a:bodyPr/>
                    <a:lstStyle/>
                    <a:p>
                      <a:pPr algn="ctr" fontAlgn="ctr"/>
                      <a:r>
                        <a:rPr lang="hr-HR" sz="2400" u="none" strike="noStrike">
                          <a:effectLst/>
                          <a:latin typeface="+mj-lt"/>
                        </a:rPr>
                        <a:t>55</a:t>
                      </a:r>
                      <a:endParaRPr lang="hr-HR" sz="24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1927794450"/>
                  </a:ext>
                </a:extLst>
              </a:tr>
              <a:tr h="427635">
                <a:tc>
                  <a:txBody>
                    <a:bodyPr/>
                    <a:lstStyle/>
                    <a:p>
                      <a:pPr algn="ctr" fontAlgn="ctr"/>
                      <a:r>
                        <a:rPr lang="hr-HR" sz="2400" u="none" strike="noStrike">
                          <a:effectLst/>
                          <a:latin typeface="+mj-lt"/>
                        </a:rPr>
                        <a:t>5</a:t>
                      </a:r>
                      <a:endParaRPr lang="hr-HR" sz="2400" b="0" i="0" u="none" strike="noStrike">
                        <a:solidFill>
                          <a:srgbClr val="000000"/>
                        </a:solidFill>
                        <a:effectLst/>
                        <a:latin typeface="+mj-lt"/>
                      </a:endParaRPr>
                    </a:p>
                  </a:txBody>
                  <a:tcPr marL="9525" marR="9525" marT="9525" marB="0" anchor="ctr"/>
                </a:tc>
                <a:tc>
                  <a:txBody>
                    <a:bodyPr/>
                    <a:lstStyle/>
                    <a:p>
                      <a:pPr algn="ctr" fontAlgn="ctr"/>
                      <a:r>
                        <a:rPr lang="hr-HR" sz="2400" u="none" strike="noStrike" dirty="0">
                          <a:effectLst/>
                          <a:latin typeface="+mj-lt"/>
                        </a:rPr>
                        <a:t>162</a:t>
                      </a:r>
                      <a:endParaRPr lang="hr-HR" sz="2400" b="0" i="0" u="none" strike="noStrike" dirty="0">
                        <a:solidFill>
                          <a:srgbClr val="000000"/>
                        </a:solidFill>
                        <a:effectLst/>
                        <a:latin typeface="+mj-lt"/>
                      </a:endParaRPr>
                    </a:p>
                  </a:txBody>
                  <a:tcPr marL="9525" marR="9525" marT="9525" marB="0" anchor="ctr"/>
                </a:tc>
                <a:tc>
                  <a:txBody>
                    <a:bodyPr/>
                    <a:lstStyle/>
                    <a:p>
                      <a:pPr algn="ctr" fontAlgn="ctr"/>
                      <a:r>
                        <a:rPr lang="hr-HR" sz="2400" u="none" strike="noStrike">
                          <a:effectLst/>
                          <a:latin typeface="+mj-lt"/>
                        </a:rPr>
                        <a:t>57</a:t>
                      </a:r>
                      <a:endParaRPr lang="hr-HR" sz="24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1525056045"/>
                  </a:ext>
                </a:extLst>
              </a:tr>
              <a:tr h="427635">
                <a:tc>
                  <a:txBody>
                    <a:bodyPr/>
                    <a:lstStyle/>
                    <a:p>
                      <a:pPr algn="ctr" fontAlgn="ctr"/>
                      <a:r>
                        <a:rPr lang="hr-HR" sz="2400" u="none" strike="noStrike">
                          <a:effectLst/>
                          <a:latin typeface="+mj-lt"/>
                        </a:rPr>
                        <a:t>6</a:t>
                      </a:r>
                      <a:endParaRPr lang="hr-HR" sz="2400" b="0" i="0" u="none" strike="noStrike">
                        <a:solidFill>
                          <a:srgbClr val="000000"/>
                        </a:solidFill>
                        <a:effectLst/>
                        <a:latin typeface="+mj-lt"/>
                      </a:endParaRPr>
                    </a:p>
                  </a:txBody>
                  <a:tcPr marL="9525" marR="9525" marT="9525" marB="0" anchor="ctr"/>
                </a:tc>
                <a:tc>
                  <a:txBody>
                    <a:bodyPr/>
                    <a:lstStyle/>
                    <a:p>
                      <a:pPr algn="ctr" fontAlgn="ctr"/>
                      <a:r>
                        <a:rPr lang="hr-HR" sz="2400" u="none" strike="noStrike" dirty="0">
                          <a:effectLst/>
                          <a:latin typeface="+mj-lt"/>
                        </a:rPr>
                        <a:t>165</a:t>
                      </a:r>
                      <a:endParaRPr lang="hr-HR" sz="2400" b="0" i="0" u="none" strike="noStrike" dirty="0">
                        <a:solidFill>
                          <a:srgbClr val="000000"/>
                        </a:solidFill>
                        <a:effectLst/>
                        <a:latin typeface="+mj-lt"/>
                      </a:endParaRPr>
                    </a:p>
                  </a:txBody>
                  <a:tcPr marL="9525" marR="9525" marT="9525" marB="0" anchor="ctr"/>
                </a:tc>
                <a:tc>
                  <a:txBody>
                    <a:bodyPr/>
                    <a:lstStyle/>
                    <a:p>
                      <a:pPr algn="ctr" fontAlgn="ctr"/>
                      <a:r>
                        <a:rPr lang="hr-HR" sz="2400" u="none" strike="noStrike">
                          <a:effectLst/>
                          <a:latin typeface="+mj-lt"/>
                        </a:rPr>
                        <a:t>62</a:t>
                      </a:r>
                      <a:endParaRPr lang="hr-HR" sz="24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1295316165"/>
                  </a:ext>
                </a:extLst>
              </a:tr>
              <a:tr h="427635">
                <a:tc>
                  <a:txBody>
                    <a:bodyPr/>
                    <a:lstStyle/>
                    <a:p>
                      <a:pPr algn="ctr" fontAlgn="ctr"/>
                      <a:r>
                        <a:rPr lang="hr-HR" sz="2400" u="none" strike="noStrike">
                          <a:effectLst/>
                          <a:latin typeface="+mj-lt"/>
                        </a:rPr>
                        <a:t>7</a:t>
                      </a:r>
                      <a:endParaRPr lang="hr-HR" sz="2400" b="0" i="0" u="none" strike="noStrike">
                        <a:solidFill>
                          <a:srgbClr val="000000"/>
                        </a:solidFill>
                        <a:effectLst/>
                        <a:latin typeface="+mj-lt"/>
                      </a:endParaRPr>
                    </a:p>
                  </a:txBody>
                  <a:tcPr marL="9525" marR="9525" marT="9525" marB="0" anchor="ctr"/>
                </a:tc>
                <a:tc>
                  <a:txBody>
                    <a:bodyPr/>
                    <a:lstStyle/>
                    <a:p>
                      <a:pPr algn="ctr" fontAlgn="ctr"/>
                      <a:r>
                        <a:rPr lang="hr-HR" sz="2400" u="none" strike="noStrike" dirty="0">
                          <a:effectLst/>
                          <a:latin typeface="+mj-lt"/>
                        </a:rPr>
                        <a:t>182</a:t>
                      </a:r>
                      <a:endParaRPr lang="hr-HR" sz="2400" b="0" i="0" u="none" strike="noStrike" dirty="0">
                        <a:solidFill>
                          <a:srgbClr val="000000"/>
                        </a:solidFill>
                        <a:effectLst/>
                        <a:latin typeface="+mj-lt"/>
                      </a:endParaRPr>
                    </a:p>
                  </a:txBody>
                  <a:tcPr marL="9525" marR="9525" marT="9525" marB="0" anchor="ctr"/>
                </a:tc>
                <a:tc>
                  <a:txBody>
                    <a:bodyPr/>
                    <a:lstStyle/>
                    <a:p>
                      <a:pPr algn="ctr" fontAlgn="ctr"/>
                      <a:r>
                        <a:rPr lang="hr-HR" sz="2400" u="none" strike="noStrike">
                          <a:effectLst/>
                          <a:latin typeface="+mj-lt"/>
                        </a:rPr>
                        <a:t>85</a:t>
                      </a:r>
                      <a:endParaRPr lang="hr-HR" sz="24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2815387467"/>
                  </a:ext>
                </a:extLst>
              </a:tr>
              <a:tr h="427635">
                <a:tc>
                  <a:txBody>
                    <a:bodyPr/>
                    <a:lstStyle/>
                    <a:p>
                      <a:pPr algn="ctr" fontAlgn="ctr"/>
                      <a:r>
                        <a:rPr lang="hr-HR" sz="2400" u="none" strike="noStrike">
                          <a:effectLst/>
                          <a:latin typeface="+mj-lt"/>
                        </a:rPr>
                        <a:t>8</a:t>
                      </a:r>
                      <a:endParaRPr lang="hr-HR" sz="2400" b="0" i="0" u="none" strike="noStrike">
                        <a:solidFill>
                          <a:srgbClr val="000000"/>
                        </a:solidFill>
                        <a:effectLst/>
                        <a:latin typeface="+mj-lt"/>
                      </a:endParaRPr>
                    </a:p>
                  </a:txBody>
                  <a:tcPr marL="9525" marR="9525" marT="9525" marB="0" anchor="ctr"/>
                </a:tc>
                <a:tc>
                  <a:txBody>
                    <a:bodyPr/>
                    <a:lstStyle/>
                    <a:p>
                      <a:pPr algn="ctr" fontAlgn="ctr"/>
                      <a:r>
                        <a:rPr lang="hr-HR" sz="2400" u="none" strike="noStrike" dirty="0">
                          <a:effectLst/>
                          <a:latin typeface="+mj-lt"/>
                        </a:rPr>
                        <a:t>185</a:t>
                      </a:r>
                      <a:endParaRPr lang="hr-HR" sz="2400" b="0" i="0" u="none" strike="noStrike" dirty="0">
                        <a:solidFill>
                          <a:srgbClr val="000000"/>
                        </a:solidFill>
                        <a:effectLst/>
                        <a:latin typeface="+mj-lt"/>
                      </a:endParaRPr>
                    </a:p>
                  </a:txBody>
                  <a:tcPr marL="9525" marR="9525" marT="9525" marB="0" anchor="ctr"/>
                </a:tc>
                <a:tc>
                  <a:txBody>
                    <a:bodyPr/>
                    <a:lstStyle/>
                    <a:p>
                      <a:pPr algn="ctr" fontAlgn="ctr"/>
                      <a:r>
                        <a:rPr lang="hr-HR" sz="2400" u="none" strike="noStrike">
                          <a:effectLst/>
                          <a:latin typeface="+mj-lt"/>
                        </a:rPr>
                        <a:t>90</a:t>
                      </a:r>
                      <a:endParaRPr lang="hr-HR" sz="24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152781419"/>
                  </a:ext>
                </a:extLst>
              </a:tr>
              <a:tr h="427635">
                <a:tc>
                  <a:txBody>
                    <a:bodyPr/>
                    <a:lstStyle/>
                    <a:p>
                      <a:pPr algn="ctr" fontAlgn="ctr"/>
                      <a:r>
                        <a:rPr lang="hr-HR" sz="2400" u="none" strike="noStrike">
                          <a:effectLst/>
                          <a:latin typeface="+mj-lt"/>
                        </a:rPr>
                        <a:t>9</a:t>
                      </a:r>
                      <a:endParaRPr lang="hr-HR" sz="2400" b="0" i="0" u="none" strike="noStrike">
                        <a:solidFill>
                          <a:srgbClr val="000000"/>
                        </a:solidFill>
                        <a:effectLst/>
                        <a:latin typeface="+mj-lt"/>
                      </a:endParaRPr>
                    </a:p>
                  </a:txBody>
                  <a:tcPr marL="9525" marR="9525" marT="9525" marB="0" anchor="ctr"/>
                </a:tc>
                <a:tc>
                  <a:txBody>
                    <a:bodyPr/>
                    <a:lstStyle/>
                    <a:p>
                      <a:pPr algn="ctr" fontAlgn="ctr"/>
                      <a:r>
                        <a:rPr lang="hr-HR" sz="2400" u="none" strike="noStrike" dirty="0">
                          <a:effectLst/>
                          <a:latin typeface="+mj-lt"/>
                        </a:rPr>
                        <a:t>183</a:t>
                      </a:r>
                      <a:endParaRPr lang="hr-HR" sz="2400" b="0" i="0" u="none" strike="noStrike" dirty="0">
                        <a:solidFill>
                          <a:srgbClr val="000000"/>
                        </a:solidFill>
                        <a:effectLst/>
                        <a:latin typeface="+mj-lt"/>
                      </a:endParaRPr>
                    </a:p>
                  </a:txBody>
                  <a:tcPr marL="9525" marR="9525" marT="9525" marB="0" anchor="ctr"/>
                </a:tc>
                <a:tc>
                  <a:txBody>
                    <a:bodyPr/>
                    <a:lstStyle/>
                    <a:p>
                      <a:pPr algn="ctr" fontAlgn="ctr"/>
                      <a:r>
                        <a:rPr lang="hr-HR" sz="2400" u="none" strike="noStrike" dirty="0">
                          <a:effectLst/>
                          <a:latin typeface="+mj-lt"/>
                        </a:rPr>
                        <a:t>87</a:t>
                      </a:r>
                      <a:endParaRPr lang="hr-HR" sz="2400" b="0" i="0" u="none" strike="noStrike" dirty="0">
                        <a:solidFill>
                          <a:srgbClr val="000000"/>
                        </a:solidFill>
                        <a:effectLst/>
                        <a:latin typeface="+mj-lt"/>
                      </a:endParaRPr>
                    </a:p>
                  </a:txBody>
                  <a:tcPr marL="9525" marR="9525" marT="9525" marB="0" anchor="ctr"/>
                </a:tc>
                <a:extLst>
                  <a:ext uri="{0D108BD9-81ED-4DB2-BD59-A6C34878D82A}">
                    <a16:rowId xmlns:a16="http://schemas.microsoft.com/office/drawing/2014/main" val="3071128083"/>
                  </a:ext>
                </a:extLst>
              </a:tr>
              <a:tr h="427635">
                <a:tc>
                  <a:txBody>
                    <a:bodyPr/>
                    <a:lstStyle/>
                    <a:p>
                      <a:pPr algn="ctr" fontAlgn="ctr"/>
                      <a:r>
                        <a:rPr lang="hr-HR" sz="2400" u="none" strike="noStrike">
                          <a:effectLst/>
                          <a:latin typeface="+mj-lt"/>
                        </a:rPr>
                        <a:t>10</a:t>
                      </a:r>
                      <a:endParaRPr lang="hr-HR" sz="2400" b="0" i="0" u="none" strike="noStrike">
                        <a:solidFill>
                          <a:srgbClr val="000000"/>
                        </a:solidFill>
                        <a:effectLst/>
                        <a:latin typeface="+mj-lt"/>
                      </a:endParaRPr>
                    </a:p>
                  </a:txBody>
                  <a:tcPr marL="9525" marR="9525" marT="9525" marB="0" anchor="ctr"/>
                </a:tc>
                <a:tc>
                  <a:txBody>
                    <a:bodyPr/>
                    <a:lstStyle/>
                    <a:p>
                      <a:pPr algn="ctr" fontAlgn="ctr"/>
                      <a:r>
                        <a:rPr lang="hr-HR" sz="2400" u="none" strike="noStrike" dirty="0" smtClean="0">
                          <a:effectLst/>
                          <a:latin typeface="+mj-lt"/>
                        </a:rPr>
                        <a:t>168</a:t>
                      </a:r>
                      <a:endParaRPr lang="hr-HR" sz="2400" b="0" i="0" u="none" strike="noStrike" dirty="0">
                        <a:solidFill>
                          <a:srgbClr val="000000"/>
                        </a:solidFill>
                        <a:effectLst/>
                        <a:latin typeface="+mj-lt"/>
                      </a:endParaRPr>
                    </a:p>
                  </a:txBody>
                  <a:tcPr marL="9525" marR="9525" marT="9525" marB="0" anchor="ctr"/>
                </a:tc>
                <a:tc>
                  <a:txBody>
                    <a:bodyPr/>
                    <a:lstStyle/>
                    <a:p>
                      <a:pPr algn="ctr" fontAlgn="ctr"/>
                      <a:r>
                        <a:rPr lang="hr-HR" sz="2400" u="none" strike="noStrike" dirty="0" smtClean="0">
                          <a:effectLst/>
                          <a:latin typeface="+mj-lt"/>
                        </a:rPr>
                        <a:t>97</a:t>
                      </a:r>
                      <a:endParaRPr lang="hr-HR" sz="2400" b="0" i="0" u="none" strike="noStrike" dirty="0">
                        <a:solidFill>
                          <a:srgbClr val="000000"/>
                        </a:solidFill>
                        <a:effectLst/>
                        <a:latin typeface="+mj-lt"/>
                      </a:endParaRPr>
                    </a:p>
                  </a:txBody>
                  <a:tcPr marL="9525" marR="9525" marT="9525" marB="0" anchor="ctr"/>
                </a:tc>
                <a:extLst>
                  <a:ext uri="{0D108BD9-81ED-4DB2-BD59-A6C34878D82A}">
                    <a16:rowId xmlns:a16="http://schemas.microsoft.com/office/drawing/2014/main" val="561529631"/>
                  </a:ext>
                </a:extLst>
              </a:tr>
            </a:tbl>
          </a:graphicData>
        </a:graphic>
      </p:graphicFrame>
    </p:spTree>
    <p:extLst>
      <p:ext uri="{BB962C8B-B14F-4D97-AF65-F5344CB8AC3E}">
        <p14:creationId xmlns:p14="http://schemas.microsoft.com/office/powerpoint/2010/main" val="28071690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r>
              <a:rPr lang="en-US" b="1" dirty="0"/>
              <a:t>Clustering and its applications</a:t>
            </a:r>
            <a:endParaRPr lang="pl-PL"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p:txBody>
          <a:bodyPr/>
          <a:lstStyle/>
          <a:p>
            <a:pPr lvl="0"/>
            <a:r>
              <a:rPr lang="en-US" sz="3600" dirty="0">
                <a:latin typeface="+mj-lt"/>
              </a:rPr>
              <a:t>This course was developed as a result of the Erasmus+ project </a:t>
            </a:r>
            <a:r>
              <a:rPr lang="en-US" sz="3600" dirty="0" err="1" smtClean="0">
                <a:latin typeface="+mj-lt"/>
              </a:rPr>
              <a:t>CodeIn</a:t>
            </a:r>
            <a:r>
              <a:rPr lang="hr-HR" sz="3600" dirty="0" smtClean="0">
                <a:latin typeface="+mj-lt"/>
              </a:rPr>
              <a:t> (</a:t>
            </a:r>
            <a:r>
              <a:rPr lang="en-US" sz="3600" i="1" dirty="0">
                <a:latin typeface="+mj-lt"/>
              </a:rPr>
              <a:t>Cloud </a:t>
            </a:r>
            <a:r>
              <a:rPr lang="en-US" sz="3600" i="1" dirty="0" err="1">
                <a:latin typeface="+mj-lt"/>
              </a:rPr>
              <a:t>cOmputing</a:t>
            </a:r>
            <a:r>
              <a:rPr lang="en-US" sz="3600" i="1" dirty="0">
                <a:latin typeface="+mj-lt"/>
              </a:rPr>
              <a:t> for Digital Education </a:t>
            </a:r>
            <a:r>
              <a:rPr lang="en-US" sz="3600" i="1" dirty="0" err="1">
                <a:latin typeface="+mj-lt"/>
              </a:rPr>
              <a:t>INnovation</a:t>
            </a:r>
            <a:r>
              <a:rPr lang="hr-HR" sz="3600" dirty="0" smtClean="0">
                <a:latin typeface="+mj-lt"/>
              </a:rPr>
              <a:t>)</a:t>
            </a:r>
          </a:p>
          <a:p>
            <a:pPr lvl="0"/>
            <a:r>
              <a:rPr lang="en-US" sz="3600" dirty="0">
                <a:latin typeface="+mj-lt"/>
              </a:rPr>
              <a:t>It contains a total of ten teaching </a:t>
            </a:r>
            <a:r>
              <a:rPr lang="en-US" sz="3600" dirty="0" smtClean="0">
                <a:latin typeface="+mj-lt"/>
              </a:rPr>
              <a:t>topics</a:t>
            </a:r>
            <a:endParaRPr lang="hr-HR" sz="3600" dirty="0" smtClean="0">
              <a:latin typeface="+mj-lt"/>
            </a:endParaRPr>
          </a:p>
          <a:p>
            <a:pPr lvl="0"/>
            <a:r>
              <a:rPr lang="en-US" sz="3600" dirty="0" smtClean="0">
                <a:latin typeface="+mj-lt"/>
              </a:rPr>
              <a:t>All </a:t>
            </a:r>
            <a:r>
              <a:rPr lang="en-US" sz="3600" dirty="0">
                <a:latin typeface="+mj-lt"/>
              </a:rPr>
              <a:t>you need </a:t>
            </a:r>
            <a:r>
              <a:rPr lang="hr-HR" sz="3600" dirty="0" smtClean="0">
                <a:latin typeface="+mj-lt"/>
              </a:rPr>
              <a:t>for</a:t>
            </a:r>
            <a:r>
              <a:rPr lang="en-US" sz="3600" dirty="0" smtClean="0">
                <a:latin typeface="+mj-lt"/>
              </a:rPr>
              <a:t> learn </a:t>
            </a:r>
            <a:r>
              <a:rPr lang="en-US" sz="3600" dirty="0">
                <a:latin typeface="+mj-lt"/>
              </a:rPr>
              <a:t>is internet </a:t>
            </a:r>
            <a:r>
              <a:rPr lang="en-US" sz="3600" dirty="0" smtClean="0">
                <a:latin typeface="+mj-lt"/>
              </a:rPr>
              <a:t>access</a:t>
            </a:r>
            <a:r>
              <a:rPr lang="hr-HR" sz="3600" dirty="0" smtClean="0">
                <a:latin typeface="+mj-lt"/>
              </a:rPr>
              <a:t> </a:t>
            </a:r>
          </a:p>
          <a:p>
            <a:pPr lvl="0"/>
            <a:r>
              <a:rPr lang="en-US" sz="3600" dirty="0" smtClean="0">
                <a:latin typeface="+mj-lt"/>
              </a:rPr>
              <a:t>You </a:t>
            </a:r>
            <a:r>
              <a:rPr lang="en-US" sz="3600" dirty="0">
                <a:latin typeface="+mj-lt"/>
              </a:rPr>
              <a:t>are expected to spend a total of 150 hours to acquire the intended learning outcomes. </a:t>
            </a:r>
          </a:p>
          <a:p>
            <a:pPr lvl="0"/>
            <a:endParaRPr lang="hr-HR" sz="3600" dirty="0" smtClean="0">
              <a:latin typeface="+mj-lt"/>
            </a:endParaRPr>
          </a:p>
          <a:p>
            <a:pPr lvl="0"/>
            <a:endParaRPr lang="pl-PL" dirty="0">
              <a:latin typeface="+mj-lt"/>
            </a:endParaRPr>
          </a:p>
        </p:txBody>
      </p:sp>
    </p:spTree>
    <p:extLst>
      <p:ext uri="{BB962C8B-B14F-4D97-AF65-F5344CB8AC3E}">
        <p14:creationId xmlns:p14="http://schemas.microsoft.com/office/powerpoint/2010/main" val="28587495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6"/>
            <a:ext cx="10515600" cy="865472"/>
          </a:xfrm>
        </p:spPr>
        <p:txBody>
          <a:bodyPr/>
          <a:lstStyle/>
          <a:p>
            <a:pPr algn="ctr"/>
            <a:r>
              <a:rPr lang="hr-HR" b="1" dirty="0" smtClean="0"/>
              <a:t>DBSCAN</a:t>
            </a:r>
            <a:endParaRPr lang="pl-PL"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0" y="1500871"/>
            <a:ext cx="5998027" cy="4486275"/>
          </a:xfrm>
        </p:spPr>
        <p:txBody>
          <a:bodyPr>
            <a:noAutofit/>
          </a:bodyPr>
          <a:lstStyle/>
          <a:p>
            <a:pPr algn="just"/>
            <a:r>
              <a:rPr lang="en-US" sz="3600" b="1" dirty="0">
                <a:latin typeface="+mj-lt"/>
              </a:rPr>
              <a:t>Step 3</a:t>
            </a:r>
            <a:r>
              <a:rPr lang="en-US" sz="3600" dirty="0">
                <a:latin typeface="+mj-lt"/>
              </a:rPr>
              <a:t>: If the number of points within ε distance is less than </a:t>
            </a:r>
            <a:r>
              <a:rPr lang="en-US" sz="3600" dirty="0" err="1">
                <a:latin typeface="+mj-lt"/>
              </a:rPr>
              <a:t>MinPts</a:t>
            </a:r>
            <a:r>
              <a:rPr lang="en-US" sz="3600" dirty="0">
                <a:latin typeface="+mj-lt"/>
              </a:rPr>
              <a:t>, mark the data point as noise and move to the next point.</a:t>
            </a:r>
          </a:p>
          <a:p>
            <a:pPr lvl="1" algn="just"/>
            <a:r>
              <a:rPr lang="en-US" sz="3600" dirty="0">
                <a:latin typeface="+mj-lt"/>
              </a:rPr>
              <a:t>Since both Individual 1, Individual 2 have at least one other point within ε distance, neither is marked as noise</a:t>
            </a:r>
            <a:r>
              <a:rPr lang="en-US" sz="3600" b="1" dirty="0" smtClean="0">
                <a:latin typeface="+mj-lt"/>
              </a:rPr>
              <a:t>.</a:t>
            </a:r>
            <a:endParaRPr lang="en-US" sz="3600" b="1" dirty="0">
              <a:latin typeface="+mj-lt"/>
            </a:endParaRPr>
          </a:p>
        </p:txBody>
      </p:sp>
      <p:graphicFrame>
        <p:nvGraphicFramePr>
          <p:cNvPr id="4" name="Table 3"/>
          <p:cNvGraphicFramePr>
            <a:graphicFrameLocks noGrp="1"/>
          </p:cNvGraphicFramePr>
          <p:nvPr>
            <p:extLst>
              <p:ext uri="{D42A27DB-BD31-4B8C-83A1-F6EECF244321}">
                <p14:modId xmlns:p14="http://schemas.microsoft.com/office/powerpoint/2010/main" val="1666719289"/>
              </p:ext>
            </p:extLst>
          </p:nvPr>
        </p:nvGraphicFramePr>
        <p:xfrm>
          <a:off x="6716486" y="1500871"/>
          <a:ext cx="5105400" cy="4703985"/>
        </p:xfrm>
        <a:graphic>
          <a:graphicData uri="http://schemas.openxmlformats.org/drawingml/2006/table">
            <a:tbl>
              <a:tblPr>
                <a:tableStyleId>{5C22544A-7EE6-4342-B048-85BDC9FD1C3A}</a:tableStyleId>
              </a:tblPr>
              <a:tblGrid>
                <a:gridCol w="1273361">
                  <a:extLst>
                    <a:ext uri="{9D8B030D-6E8A-4147-A177-3AD203B41FA5}">
                      <a16:colId xmlns:a16="http://schemas.microsoft.com/office/drawing/2014/main" val="73900877"/>
                    </a:ext>
                  </a:extLst>
                </a:gridCol>
                <a:gridCol w="1984770">
                  <a:extLst>
                    <a:ext uri="{9D8B030D-6E8A-4147-A177-3AD203B41FA5}">
                      <a16:colId xmlns:a16="http://schemas.microsoft.com/office/drawing/2014/main" val="227104886"/>
                    </a:ext>
                  </a:extLst>
                </a:gridCol>
                <a:gridCol w="1847269">
                  <a:extLst>
                    <a:ext uri="{9D8B030D-6E8A-4147-A177-3AD203B41FA5}">
                      <a16:colId xmlns:a16="http://schemas.microsoft.com/office/drawing/2014/main" val="2324371255"/>
                    </a:ext>
                  </a:extLst>
                </a:gridCol>
              </a:tblGrid>
              <a:tr h="427635">
                <a:tc>
                  <a:txBody>
                    <a:bodyPr/>
                    <a:lstStyle/>
                    <a:p>
                      <a:pPr algn="ctr" fontAlgn="ctr"/>
                      <a:r>
                        <a:rPr lang="hr-HR" sz="2400" b="1" u="none" strike="noStrike" dirty="0" err="1">
                          <a:effectLst/>
                          <a:latin typeface="+mj-lt"/>
                        </a:rPr>
                        <a:t>Individual</a:t>
                      </a:r>
                      <a:endParaRPr lang="hr-HR" sz="2400" b="1" i="0" u="none" strike="noStrike" dirty="0">
                        <a:solidFill>
                          <a:srgbClr val="000000"/>
                        </a:solidFill>
                        <a:effectLst/>
                        <a:latin typeface="+mj-lt"/>
                      </a:endParaRPr>
                    </a:p>
                  </a:txBody>
                  <a:tcPr marL="9525" marR="9525" marT="9525" marB="0" anchor="ctr"/>
                </a:tc>
                <a:tc>
                  <a:txBody>
                    <a:bodyPr/>
                    <a:lstStyle/>
                    <a:p>
                      <a:pPr algn="ctr" fontAlgn="ctr"/>
                      <a:r>
                        <a:rPr lang="hr-HR" sz="2400" b="1" u="none" strike="noStrike" dirty="0" err="1">
                          <a:effectLst/>
                          <a:latin typeface="+mj-lt"/>
                        </a:rPr>
                        <a:t>Height</a:t>
                      </a:r>
                      <a:r>
                        <a:rPr lang="hr-HR" sz="2400" b="1" u="none" strike="noStrike" dirty="0">
                          <a:effectLst/>
                          <a:latin typeface="+mj-lt"/>
                        </a:rPr>
                        <a:t> (cm)</a:t>
                      </a:r>
                      <a:endParaRPr lang="hr-HR" sz="2400" b="1" i="0" u="none" strike="noStrike" dirty="0">
                        <a:solidFill>
                          <a:srgbClr val="000000"/>
                        </a:solidFill>
                        <a:effectLst/>
                        <a:latin typeface="+mj-lt"/>
                      </a:endParaRPr>
                    </a:p>
                  </a:txBody>
                  <a:tcPr marL="9525" marR="9525" marT="9525" marB="0" anchor="ctr"/>
                </a:tc>
                <a:tc>
                  <a:txBody>
                    <a:bodyPr/>
                    <a:lstStyle/>
                    <a:p>
                      <a:pPr algn="ctr" fontAlgn="ctr"/>
                      <a:r>
                        <a:rPr lang="hr-HR" sz="2400" b="1" u="none" strike="noStrike" dirty="0" err="1">
                          <a:effectLst/>
                          <a:latin typeface="+mj-lt"/>
                        </a:rPr>
                        <a:t>Weight</a:t>
                      </a:r>
                      <a:r>
                        <a:rPr lang="hr-HR" sz="2400" b="1" u="none" strike="noStrike" dirty="0">
                          <a:effectLst/>
                          <a:latin typeface="+mj-lt"/>
                        </a:rPr>
                        <a:t> (kg)</a:t>
                      </a:r>
                      <a:endParaRPr lang="hr-HR" sz="2400" b="1" i="0" u="none" strike="noStrike" dirty="0">
                        <a:solidFill>
                          <a:srgbClr val="000000"/>
                        </a:solidFill>
                        <a:effectLst/>
                        <a:latin typeface="+mj-lt"/>
                      </a:endParaRPr>
                    </a:p>
                  </a:txBody>
                  <a:tcPr marL="9525" marR="9525" marT="9525" marB="0" anchor="ctr"/>
                </a:tc>
                <a:extLst>
                  <a:ext uri="{0D108BD9-81ED-4DB2-BD59-A6C34878D82A}">
                    <a16:rowId xmlns:a16="http://schemas.microsoft.com/office/drawing/2014/main" val="2378379710"/>
                  </a:ext>
                </a:extLst>
              </a:tr>
              <a:tr h="427635">
                <a:tc>
                  <a:txBody>
                    <a:bodyPr/>
                    <a:lstStyle/>
                    <a:p>
                      <a:pPr algn="ctr" fontAlgn="ctr"/>
                      <a:r>
                        <a:rPr lang="hr-HR" sz="2400" b="1" u="none" strike="noStrike" dirty="0">
                          <a:solidFill>
                            <a:schemeClr val="tx1"/>
                          </a:solidFill>
                          <a:effectLst/>
                          <a:latin typeface="+mj-lt"/>
                        </a:rPr>
                        <a:t>1</a:t>
                      </a:r>
                      <a:endParaRPr lang="hr-HR" sz="2400" b="1" i="0" u="none" strike="noStrike" dirty="0">
                        <a:solidFill>
                          <a:schemeClr val="tx1"/>
                        </a:solidFill>
                        <a:effectLst/>
                        <a:latin typeface="+mj-lt"/>
                      </a:endParaRPr>
                    </a:p>
                  </a:txBody>
                  <a:tcPr marL="9525" marR="9525" marT="9525" marB="0" anchor="ctr">
                    <a:solidFill>
                      <a:srgbClr val="92D050"/>
                    </a:solidFill>
                  </a:tcPr>
                </a:tc>
                <a:tc>
                  <a:txBody>
                    <a:bodyPr/>
                    <a:lstStyle/>
                    <a:p>
                      <a:pPr algn="ctr" fontAlgn="ctr"/>
                      <a:r>
                        <a:rPr lang="hr-HR" sz="2400" b="1" u="none" strike="noStrike" dirty="0">
                          <a:solidFill>
                            <a:schemeClr val="tx1"/>
                          </a:solidFill>
                          <a:effectLst/>
                          <a:latin typeface="+mj-lt"/>
                        </a:rPr>
                        <a:t>175</a:t>
                      </a:r>
                      <a:endParaRPr lang="hr-HR" sz="2400" b="1" i="0" u="none" strike="noStrike" dirty="0">
                        <a:solidFill>
                          <a:schemeClr val="tx1"/>
                        </a:solidFill>
                        <a:effectLst/>
                        <a:latin typeface="+mj-lt"/>
                      </a:endParaRPr>
                    </a:p>
                  </a:txBody>
                  <a:tcPr marL="9525" marR="9525" marT="9525" marB="0" anchor="ctr">
                    <a:solidFill>
                      <a:srgbClr val="92D050"/>
                    </a:solidFill>
                  </a:tcPr>
                </a:tc>
                <a:tc>
                  <a:txBody>
                    <a:bodyPr/>
                    <a:lstStyle/>
                    <a:p>
                      <a:pPr algn="ctr" fontAlgn="ctr"/>
                      <a:r>
                        <a:rPr lang="hr-HR" sz="2400" b="1" u="none" strike="noStrike">
                          <a:solidFill>
                            <a:schemeClr val="tx1"/>
                          </a:solidFill>
                          <a:effectLst/>
                          <a:latin typeface="+mj-lt"/>
                        </a:rPr>
                        <a:t>70</a:t>
                      </a:r>
                      <a:endParaRPr lang="hr-HR" sz="2400" b="1" i="0" u="none" strike="noStrike">
                        <a:solidFill>
                          <a:schemeClr val="tx1"/>
                        </a:solidFill>
                        <a:effectLst/>
                        <a:latin typeface="+mj-lt"/>
                      </a:endParaRPr>
                    </a:p>
                  </a:txBody>
                  <a:tcPr marL="9525" marR="9525" marT="9525" marB="0" anchor="ctr">
                    <a:solidFill>
                      <a:srgbClr val="92D050"/>
                    </a:solidFill>
                  </a:tcPr>
                </a:tc>
                <a:extLst>
                  <a:ext uri="{0D108BD9-81ED-4DB2-BD59-A6C34878D82A}">
                    <a16:rowId xmlns:a16="http://schemas.microsoft.com/office/drawing/2014/main" val="2557619527"/>
                  </a:ext>
                </a:extLst>
              </a:tr>
              <a:tr h="427635">
                <a:tc>
                  <a:txBody>
                    <a:bodyPr/>
                    <a:lstStyle/>
                    <a:p>
                      <a:pPr algn="ctr" fontAlgn="ctr"/>
                      <a:r>
                        <a:rPr lang="hr-HR" sz="2400" b="1" u="none" strike="noStrike" dirty="0">
                          <a:solidFill>
                            <a:schemeClr val="tx1"/>
                          </a:solidFill>
                          <a:effectLst/>
                          <a:latin typeface="+mj-lt"/>
                        </a:rPr>
                        <a:t>2</a:t>
                      </a:r>
                      <a:endParaRPr lang="hr-HR" sz="2400" b="1" i="0" u="none" strike="noStrike" dirty="0">
                        <a:solidFill>
                          <a:schemeClr val="tx1"/>
                        </a:solidFill>
                        <a:effectLst/>
                        <a:latin typeface="+mj-lt"/>
                      </a:endParaRPr>
                    </a:p>
                  </a:txBody>
                  <a:tcPr marL="9525" marR="9525" marT="9525" marB="0" anchor="ctr">
                    <a:solidFill>
                      <a:srgbClr val="92D050"/>
                    </a:solidFill>
                  </a:tcPr>
                </a:tc>
                <a:tc>
                  <a:txBody>
                    <a:bodyPr/>
                    <a:lstStyle/>
                    <a:p>
                      <a:pPr algn="ctr" fontAlgn="ctr"/>
                      <a:r>
                        <a:rPr lang="hr-HR" sz="2400" b="1" u="none" strike="noStrike" dirty="0">
                          <a:solidFill>
                            <a:schemeClr val="tx1"/>
                          </a:solidFill>
                          <a:effectLst/>
                          <a:latin typeface="+mj-lt"/>
                        </a:rPr>
                        <a:t>180</a:t>
                      </a:r>
                      <a:endParaRPr lang="hr-HR" sz="2400" b="1" i="0" u="none" strike="noStrike" dirty="0">
                        <a:solidFill>
                          <a:schemeClr val="tx1"/>
                        </a:solidFill>
                        <a:effectLst/>
                        <a:latin typeface="+mj-lt"/>
                      </a:endParaRPr>
                    </a:p>
                  </a:txBody>
                  <a:tcPr marL="9525" marR="9525" marT="9525" marB="0" anchor="ctr">
                    <a:solidFill>
                      <a:srgbClr val="92D050"/>
                    </a:solidFill>
                  </a:tcPr>
                </a:tc>
                <a:tc>
                  <a:txBody>
                    <a:bodyPr/>
                    <a:lstStyle/>
                    <a:p>
                      <a:pPr algn="ctr" fontAlgn="ctr"/>
                      <a:r>
                        <a:rPr lang="hr-HR" sz="2400" b="1" u="none" strike="noStrike" dirty="0">
                          <a:solidFill>
                            <a:schemeClr val="tx1"/>
                          </a:solidFill>
                          <a:effectLst/>
                          <a:latin typeface="+mj-lt"/>
                        </a:rPr>
                        <a:t>80</a:t>
                      </a:r>
                      <a:endParaRPr lang="hr-HR" sz="2400" b="1" i="0" u="none" strike="noStrike" dirty="0">
                        <a:solidFill>
                          <a:schemeClr val="tx1"/>
                        </a:solidFill>
                        <a:effectLst/>
                        <a:latin typeface="+mj-lt"/>
                      </a:endParaRPr>
                    </a:p>
                  </a:txBody>
                  <a:tcPr marL="9525" marR="9525" marT="9525" marB="0" anchor="ctr">
                    <a:solidFill>
                      <a:srgbClr val="92D050"/>
                    </a:solidFill>
                  </a:tcPr>
                </a:tc>
                <a:extLst>
                  <a:ext uri="{0D108BD9-81ED-4DB2-BD59-A6C34878D82A}">
                    <a16:rowId xmlns:a16="http://schemas.microsoft.com/office/drawing/2014/main" val="2978138811"/>
                  </a:ext>
                </a:extLst>
              </a:tr>
              <a:tr h="427635">
                <a:tc>
                  <a:txBody>
                    <a:bodyPr/>
                    <a:lstStyle/>
                    <a:p>
                      <a:pPr algn="ctr" fontAlgn="ctr"/>
                      <a:r>
                        <a:rPr lang="hr-HR" sz="2400" b="1" u="none" strike="noStrike" dirty="0">
                          <a:solidFill>
                            <a:schemeClr val="tx1"/>
                          </a:solidFill>
                          <a:effectLst/>
                          <a:latin typeface="+mj-lt"/>
                        </a:rPr>
                        <a:t>3</a:t>
                      </a:r>
                      <a:endParaRPr lang="hr-HR" sz="2400" b="1" i="0" u="none" strike="noStrike" dirty="0">
                        <a:solidFill>
                          <a:schemeClr val="tx1"/>
                        </a:solidFill>
                        <a:effectLst/>
                        <a:latin typeface="+mj-lt"/>
                      </a:endParaRPr>
                    </a:p>
                  </a:txBody>
                  <a:tcPr marL="9525" marR="9525" marT="9525" marB="0" anchor="ctr">
                    <a:solidFill>
                      <a:srgbClr val="92D050"/>
                    </a:solidFill>
                  </a:tcPr>
                </a:tc>
                <a:tc>
                  <a:txBody>
                    <a:bodyPr/>
                    <a:lstStyle/>
                    <a:p>
                      <a:pPr algn="ctr" fontAlgn="ctr"/>
                      <a:r>
                        <a:rPr lang="hr-HR" sz="2400" b="1" u="none" strike="noStrike" dirty="0">
                          <a:solidFill>
                            <a:schemeClr val="tx1"/>
                          </a:solidFill>
                          <a:effectLst/>
                          <a:latin typeface="+mj-lt"/>
                        </a:rPr>
                        <a:t>178</a:t>
                      </a:r>
                      <a:endParaRPr lang="hr-HR" sz="2400" b="1" i="0" u="none" strike="noStrike" dirty="0">
                        <a:solidFill>
                          <a:schemeClr val="tx1"/>
                        </a:solidFill>
                        <a:effectLst/>
                        <a:latin typeface="+mj-lt"/>
                      </a:endParaRPr>
                    </a:p>
                  </a:txBody>
                  <a:tcPr marL="9525" marR="9525" marT="9525" marB="0" anchor="ctr">
                    <a:solidFill>
                      <a:srgbClr val="92D050"/>
                    </a:solidFill>
                  </a:tcPr>
                </a:tc>
                <a:tc>
                  <a:txBody>
                    <a:bodyPr/>
                    <a:lstStyle/>
                    <a:p>
                      <a:pPr algn="ctr" fontAlgn="ctr"/>
                      <a:r>
                        <a:rPr lang="hr-HR" sz="2400" b="1" u="none" strike="noStrike" dirty="0">
                          <a:solidFill>
                            <a:schemeClr val="tx1"/>
                          </a:solidFill>
                          <a:effectLst/>
                          <a:latin typeface="+mj-lt"/>
                        </a:rPr>
                        <a:t>73</a:t>
                      </a:r>
                      <a:endParaRPr lang="hr-HR" sz="2400" b="1" i="0" u="none" strike="noStrike" dirty="0">
                        <a:solidFill>
                          <a:schemeClr val="tx1"/>
                        </a:solidFill>
                        <a:effectLst/>
                        <a:latin typeface="+mj-lt"/>
                      </a:endParaRPr>
                    </a:p>
                  </a:txBody>
                  <a:tcPr marL="9525" marR="9525" marT="9525" marB="0" anchor="ctr">
                    <a:solidFill>
                      <a:srgbClr val="92D050"/>
                    </a:solidFill>
                  </a:tcPr>
                </a:tc>
                <a:extLst>
                  <a:ext uri="{0D108BD9-81ED-4DB2-BD59-A6C34878D82A}">
                    <a16:rowId xmlns:a16="http://schemas.microsoft.com/office/drawing/2014/main" val="1716073181"/>
                  </a:ext>
                </a:extLst>
              </a:tr>
              <a:tr h="427635">
                <a:tc>
                  <a:txBody>
                    <a:bodyPr/>
                    <a:lstStyle/>
                    <a:p>
                      <a:pPr algn="ctr" fontAlgn="ctr"/>
                      <a:r>
                        <a:rPr lang="hr-HR" sz="2400" u="none" strike="noStrike">
                          <a:effectLst/>
                          <a:latin typeface="+mj-lt"/>
                        </a:rPr>
                        <a:t>4</a:t>
                      </a:r>
                      <a:endParaRPr lang="hr-HR" sz="2400" b="0" i="0" u="none" strike="noStrike">
                        <a:solidFill>
                          <a:srgbClr val="000000"/>
                        </a:solidFill>
                        <a:effectLst/>
                        <a:latin typeface="+mj-lt"/>
                      </a:endParaRPr>
                    </a:p>
                  </a:txBody>
                  <a:tcPr marL="9525" marR="9525" marT="9525" marB="0" anchor="ctr"/>
                </a:tc>
                <a:tc>
                  <a:txBody>
                    <a:bodyPr/>
                    <a:lstStyle/>
                    <a:p>
                      <a:pPr algn="ctr" fontAlgn="ctr"/>
                      <a:r>
                        <a:rPr lang="hr-HR" sz="2400" u="none" strike="noStrike" dirty="0">
                          <a:effectLst/>
                          <a:latin typeface="+mj-lt"/>
                        </a:rPr>
                        <a:t>160</a:t>
                      </a:r>
                      <a:endParaRPr lang="hr-HR" sz="2400" b="0" i="0" u="none" strike="noStrike" dirty="0">
                        <a:solidFill>
                          <a:srgbClr val="000000"/>
                        </a:solidFill>
                        <a:effectLst/>
                        <a:latin typeface="+mj-lt"/>
                      </a:endParaRPr>
                    </a:p>
                  </a:txBody>
                  <a:tcPr marL="9525" marR="9525" marT="9525" marB="0" anchor="ctr"/>
                </a:tc>
                <a:tc>
                  <a:txBody>
                    <a:bodyPr/>
                    <a:lstStyle/>
                    <a:p>
                      <a:pPr algn="ctr" fontAlgn="ctr"/>
                      <a:r>
                        <a:rPr lang="hr-HR" sz="2400" u="none" strike="noStrike">
                          <a:effectLst/>
                          <a:latin typeface="+mj-lt"/>
                        </a:rPr>
                        <a:t>55</a:t>
                      </a:r>
                      <a:endParaRPr lang="hr-HR" sz="24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1927794450"/>
                  </a:ext>
                </a:extLst>
              </a:tr>
              <a:tr h="427635">
                <a:tc>
                  <a:txBody>
                    <a:bodyPr/>
                    <a:lstStyle/>
                    <a:p>
                      <a:pPr algn="ctr" fontAlgn="ctr"/>
                      <a:r>
                        <a:rPr lang="hr-HR" sz="2400" u="none" strike="noStrike">
                          <a:effectLst/>
                          <a:latin typeface="+mj-lt"/>
                        </a:rPr>
                        <a:t>5</a:t>
                      </a:r>
                      <a:endParaRPr lang="hr-HR" sz="2400" b="0" i="0" u="none" strike="noStrike">
                        <a:solidFill>
                          <a:srgbClr val="000000"/>
                        </a:solidFill>
                        <a:effectLst/>
                        <a:latin typeface="+mj-lt"/>
                      </a:endParaRPr>
                    </a:p>
                  </a:txBody>
                  <a:tcPr marL="9525" marR="9525" marT="9525" marB="0" anchor="ctr"/>
                </a:tc>
                <a:tc>
                  <a:txBody>
                    <a:bodyPr/>
                    <a:lstStyle/>
                    <a:p>
                      <a:pPr algn="ctr" fontAlgn="ctr"/>
                      <a:r>
                        <a:rPr lang="hr-HR" sz="2400" u="none" strike="noStrike" dirty="0">
                          <a:effectLst/>
                          <a:latin typeface="+mj-lt"/>
                        </a:rPr>
                        <a:t>162</a:t>
                      </a:r>
                      <a:endParaRPr lang="hr-HR" sz="2400" b="0" i="0" u="none" strike="noStrike" dirty="0">
                        <a:solidFill>
                          <a:srgbClr val="000000"/>
                        </a:solidFill>
                        <a:effectLst/>
                        <a:latin typeface="+mj-lt"/>
                      </a:endParaRPr>
                    </a:p>
                  </a:txBody>
                  <a:tcPr marL="9525" marR="9525" marT="9525" marB="0" anchor="ctr"/>
                </a:tc>
                <a:tc>
                  <a:txBody>
                    <a:bodyPr/>
                    <a:lstStyle/>
                    <a:p>
                      <a:pPr algn="ctr" fontAlgn="ctr"/>
                      <a:r>
                        <a:rPr lang="hr-HR" sz="2400" u="none" strike="noStrike">
                          <a:effectLst/>
                          <a:latin typeface="+mj-lt"/>
                        </a:rPr>
                        <a:t>57</a:t>
                      </a:r>
                      <a:endParaRPr lang="hr-HR" sz="24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1525056045"/>
                  </a:ext>
                </a:extLst>
              </a:tr>
              <a:tr h="427635">
                <a:tc>
                  <a:txBody>
                    <a:bodyPr/>
                    <a:lstStyle/>
                    <a:p>
                      <a:pPr algn="ctr" fontAlgn="ctr"/>
                      <a:r>
                        <a:rPr lang="hr-HR" sz="2400" u="none" strike="noStrike">
                          <a:effectLst/>
                          <a:latin typeface="+mj-lt"/>
                        </a:rPr>
                        <a:t>6</a:t>
                      </a:r>
                      <a:endParaRPr lang="hr-HR" sz="2400" b="0" i="0" u="none" strike="noStrike">
                        <a:solidFill>
                          <a:srgbClr val="000000"/>
                        </a:solidFill>
                        <a:effectLst/>
                        <a:latin typeface="+mj-lt"/>
                      </a:endParaRPr>
                    </a:p>
                  </a:txBody>
                  <a:tcPr marL="9525" marR="9525" marT="9525" marB="0" anchor="ctr"/>
                </a:tc>
                <a:tc>
                  <a:txBody>
                    <a:bodyPr/>
                    <a:lstStyle/>
                    <a:p>
                      <a:pPr algn="ctr" fontAlgn="ctr"/>
                      <a:r>
                        <a:rPr lang="hr-HR" sz="2400" u="none" strike="noStrike" dirty="0">
                          <a:effectLst/>
                          <a:latin typeface="+mj-lt"/>
                        </a:rPr>
                        <a:t>165</a:t>
                      </a:r>
                      <a:endParaRPr lang="hr-HR" sz="2400" b="0" i="0" u="none" strike="noStrike" dirty="0">
                        <a:solidFill>
                          <a:srgbClr val="000000"/>
                        </a:solidFill>
                        <a:effectLst/>
                        <a:latin typeface="+mj-lt"/>
                      </a:endParaRPr>
                    </a:p>
                  </a:txBody>
                  <a:tcPr marL="9525" marR="9525" marT="9525" marB="0" anchor="ctr"/>
                </a:tc>
                <a:tc>
                  <a:txBody>
                    <a:bodyPr/>
                    <a:lstStyle/>
                    <a:p>
                      <a:pPr algn="ctr" fontAlgn="ctr"/>
                      <a:r>
                        <a:rPr lang="hr-HR" sz="2400" u="none" strike="noStrike" dirty="0">
                          <a:effectLst/>
                          <a:latin typeface="+mj-lt"/>
                        </a:rPr>
                        <a:t>62</a:t>
                      </a:r>
                      <a:endParaRPr lang="hr-HR" sz="2400" b="0" i="0" u="none" strike="noStrike" dirty="0">
                        <a:solidFill>
                          <a:srgbClr val="000000"/>
                        </a:solidFill>
                        <a:effectLst/>
                        <a:latin typeface="+mj-lt"/>
                      </a:endParaRPr>
                    </a:p>
                  </a:txBody>
                  <a:tcPr marL="9525" marR="9525" marT="9525" marB="0" anchor="ctr"/>
                </a:tc>
                <a:extLst>
                  <a:ext uri="{0D108BD9-81ED-4DB2-BD59-A6C34878D82A}">
                    <a16:rowId xmlns:a16="http://schemas.microsoft.com/office/drawing/2014/main" val="1295316165"/>
                  </a:ext>
                </a:extLst>
              </a:tr>
              <a:tr h="427635">
                <a:tc>
                  <a:txBody>
                    <a:bodyPr/>
                    <a:lstStyle/>
                    <a:p>
                      <a:pPr algn="ctr" fontAlgn="ctr"/>
                      <a:r>
                        <a:rPr lang="hr-HR" sz="2400" u="none" strike="noStrike">
                          <a:effectLst/>
                          <a:latin typeface="+mj-lt"/>
                        </a:rPr>
                        <a:t>7</a:t>
                      </a:r>
                      <a:endParaRPr lang="hr-HR" sz="2400" b="0" i="0" u="none" strike="noStrike">
                        <a:solidFill>
                          <a:srgbClr val="000000"/>
                        </a:solidFill>
                        <a:effectLst/>
                        <a:latin typeface="+mj-lt"/>
                      </a:endParaRPr>
                    </a:p>
                  </a:txBody>
                  <a:tcPr marL="9525" marR="9525" marT="9525" marB="0" anchor="ctr"/>
                </a:tc>
                <a:tc>
                  <a:txBody>
                    <a:bodyPr/>
                    <a:lstStyle/>
                    <a:p>
                      <a:pPr algn="ctr" fontAlgn="ctr"/>
                      <a:r>
                        <a:rPr lang="hr-HR" sz="2400" u="none" strike="noStrike" dirty="0">
                          <a:effectLst/>
                          <a:latin typeface="+mj-lt"/>
                        </a:rPr>
                        <a:t>182</a:t>
                      </a:r>
                      <a:endParaRPr lang="hr-HR" sz="2400" b="0" i="0" u="none" strike="noStrike" dirty="0">
                        <a:solidFill>
                          <a:srgbClr val="000000"/>
                        </a:solidFill>
                        <a:effectLst/>
                        <a:latin typeface="+mj-lt"/>
                      </a:endParaRPr>
                    </a:p>
                  </a:txBody>
                  <a:tcPr marL="9525" marR="9525" marT="9525" marB="0" anchor="ctr"/>
                </a:tc>
                <a:tc>
                  <a:txBody>
                    <a:bodyPr/>
                    <a:lstStyle/>
                    <a:p>
                      <a:pPr algn="ctr" fontAlgn="ctr"/>
                      <a:r>
                        <a:rPr lang="hr-HR" sz="2400" u="none" strike="noStrike">
                          <a:effectLst/>
                          <a:latin typeface="+mj-lt"/>
                        </a:rPr>
                        <a:t>85</a:t>
                      </a:r>
                      <a:endParaRPr lang="hr-HR" sz="24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2815387467"/>
                  </a:ext>
                </a:extLst>
              </a:tr>
              <a:tr h="427635">
                <a:tc>
                  <a:txBody>
                    <a:bodyPr/>
                    <a:lstStyle/>
                    <a:p>
                      <a:pPr algn="ctr" fontAlgn="ctr"/>
                      <a:r>
                        <a:rPr lang="hr-HR" sz="2400" u="none" strike="noStrike">
                          <a:effectLst/>
                          <a:latin typeface="+mj-lt"/>
                        </a:rPr>
                        <a:t>8</a:t>
                      </a:r>
                      <a:endParaRPr lang="hr-HR" sz="2400" b="0" i="0" u="none" strike="noStrike">
                        <a:solidFill>
                          <a:srgbClr val="000000"/>
                        </a:solidFill>
                        <a:effectLst/>
                        <a:latin typeface="+mj-lt"/>
                      </a:endParaRPr>
                    </a:p>
                  </a:txBody>
                  <a:tcPr marL="9525" marR="9525" marT="9525" marB="0" anchor="ctr"/>
                </a:tc>
                <a:tc>
                  <a:txBody>
                    <a:bodyPr/>
                    <a:lstStyle/>
                    <a:p>
                      <a:pPr algn="ctr" fontAlgn="ctr"/>
                      <a:r>
                        <a:rPr lang="hr-HR" sz="2400" u="none" strike="noStrike" dirty="0">
                          <a:effectLst/>
                          <a:latin typeface="+mj-lt"/>
                        </a:rPr>
                        <a:t>185</a:t>
                      </a:r>
                      <a:endParaRPr lang="hr-HR" sz="2400" b="0" i="0" u="none" strike="noStrike" dirty="0">
                        <a:solidFill>
                          <a:srgbClr val="000000"/>
                        </a:solidFill>
                        <a:effectLst/>
                        <a:latin typeface="+mj-lt"/>
                      </a:endParaRPr>
                    </a:p>
                  </a:txBody>
                  <a:tcPr marL="9525" marR="9525" marT="9525" marB="0" anchor="ctr"/>
                </a:tc>
                <a:tc>
                  <a:txBody>
                    <a:bodyPr/>
                    <a:lstStyle/>
                    <a:p>
                      <a:pPr algn="ctr" fontAlgn="ctr"/>
                      <a:r>
                        <a:rPr lang="hr-HR" sz="2400" u="none" strike="noStrike">
                          <a:effectLst/>
                          <a:latin typeface="+mj-lt"/>
                        </a:rPr>
                        <a:t>90</a:t>
                      </a:r>
                      <a:endParaRPr lang="hr-HR" sz="24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152781419"/>
                  </a:ext>
                </a:extLst>
              </a:tr>
              <a:tr h="427635">
                <a:tc>
                  <a:txBody>
                    <a:bodyPr/>
                    <a:lstStyle/>
                    <a:p>
                      <a:pPr algn="ctr" fontAlgn="ctr"/>
                      <a:r>
                        <a:rPr lang="hr-HR" sz="2400" u="none" strike="noStrike">
                          <a:effectLst/>
                          <a:latin typeface="+mj-lt"/>
                        </a:rPr>
                        <a:t>9</a:t>
                      </a:r>
                      <a:endParaRPr lang="hr-HR" sz="2400" b="0" i="0" u="none" strike="noStrike">
                        <a:solidFill>
                          <a:srgbClr val="000000"/>
                        </a:solidFill>
                        <a:effectLst/>
                        <a:latin typeface="+mj-lt"/>
                      </a:endParaRPr>
                    </a:p>
                  </a:txBody>
                  <a:tcPr marL="9525" marR="9525" marT="9525" marB="0" anchor="ctr"/>
                </a:tc>
                <a:tc>
                  <a:txBody>
                    <a:bodyPr/>
                    <a:lstStyle/>
                    <a:p>
                      <a:pPr algn="ctr" fontAlgn="ctr"/>
                      <a:r>
                        <a:rPr lang="hr-HR" sz="2400" u="none" strike="noStrike" dirty="0">
                          <a:effectLst/>
                          <a:latin typeface="+mj-lt"/>
                        </a:rPr>
                        <a:t>183</a:t>
                      </a:r>
                      <a:endParaRPr lang="hr-HR" sz="2400" b="0" i="0" u="none" strike="noStrike" dirty="0">
                        <a:solidFill>
                          <a:srgbClr val="000000"/>
                        </a:solidFill>
                        <a:effectLst/>
                        <a:latin typeface="+mj-lt"/>
                      </a:endParaRPr>
                    </a:p>
                  </a:txBody>
                  <a:tcPr marL="9525" marR="9525" marT="9525" marB="0" anchor="ctr"/>
                </a:tc>
                <a:tc>
                  <a:txBody>
                    <a:bodyPr/>
                    <a:lstStyle/>
                    <a:p>
                      <a:pPr algn="ctr" fontAlgn="ctr"/>
                      <a:r>
                        <a:rPr lang="hr-HR" sz="2400" u="none" strike="noStrike" dirty="0">
                          <a:effectLst/>
                          <a:latin typeface="+mj-lt"/>
                        </a:rPr>
                        <a:t>87</a:t>
                      </a:r>
                      <a:endParaRPr lang="hr-HR" sz="2400" b="0" i="0" u="none" strike="noStrike" dirty="0">
                        <a:solidFill>
                          <a:srgbClr val="000000"/>
                        </a:solidFill>
                        <a:effectLst/>
                        <a:latin typeface="+mj-lt"/>
                      </a:endParaRPr>
                    </a:p>
                  </a:txBody>
                  <a:tcPr marL="9525" marR="9525" marT="9525" marB="0" anchor="ctr"/>
                </a:tc>
                <a:extLst>
                  <a:ext uri="{0D108BD9-81ED-4DB2-BD59-A6C34878D82A}">
                    <a16:rowId xmlns:a16="http://schemas.microsoft.com/office/drawing/2014/main" val="3071128083"/>
                  </a:ext>
                </a:extLst>
              </a:tr>
              <a:tr h="427635">
                <a:tc>
                  <a:txBody>
                    <a:bodyPr/>
                    <a:lstStyle/>
                    <a:p>
                      <a:pPr algn="ctr" fontAlgn="ctr"/>
                      <a:r>
                        <a:rPr lang="hr-HR" sz="2400" u="none" strike="noStrike">
                          <a:effectLst/>
                          <a:latin typeface="+mj-lt"/>
                        </a:rPr>
                        <a:t>10</a:t>
                      </a:r>
                      <a:endParaRPr lang="hr-HR" sz="2400" b="0" i="0" u="none" strike="noStrike">
                        <a:solidFill>
                          <a:srgbClr val="000000"/>
                        </a:solidFill>
                        <a:effectLst/>
                        <a:latin typeface="+mj-lt"/>
                      </a:endParaRPr>
                    </a:p>
                  </a:txBody>
                  <a:tcPr marL="9525" marR="9525" marT="9525" marB="0" anchor="ctr"/>
                </a:tc>
                <a:tc>
                  <a:txBody>
                    <a:bodyPr/>
                    <a:lstStyle/>
                    <a:p>
                      <a:pPr algn="ctr" fontAlgn="ctr"/>
                      <a:r>
                        <a:rPr lang="hr-HR" sz="2400" u="none" strike="noStrike" dirty="0" smtClean="0">
                          <a:effectLst/>
                          <a:latin typeface="+mj-lt"/>
                        </a:rPr>
                        <a:t>168</a:t>
                      </a:r>
                      <a:endParaRPr lang="hr-HR" sz="2400" b="0" i="0" u="none" strike="noStrike" dirty="0">
                        <a:solidFill>
                          <a:srgbClr val="000000"/>
                        </a:solidFill>
                        <a:effectLst/>
                        <a:latin typeface="+mj-lt"/>
                      </a:endParaRPr>
                    </a:p>
                  </a:txBody>
                  <a:tcPr marL="9525" marR="9525" marT="9525" marB="0" anchor="ctr"/>
                </a:tc>
                <a:tc>
                  <a:txBody>
                    <a:bodyPr/>
                    <a:lstStyle/>
                    <a:p>
                      <a:pPr algn="ctr" fontAlgn="ctr"/>
                      <a:r>
                        <a:rPr lang="hr-HR" sz="2400" u="none" strike="noStrike" dirty="0" smtClean="0">
                          <a:effectLst/>
                          <a:latin typeface="+mj-lt"/>
                        </a:rPr>
                        <a:t>97</a:t>
                      </a:r>
                      <a:endParaRPr lang="hr-HR" sz="2400" b="0" i="0" u="none" strike="noStrike" dirty="0">
                        <a:solidFill>
                          <a:srgbClr val="000000"/>
                        </a:solidFill>
                        <a:effectLst/>
                        <a:latin typeface="+mj-lt"/>
                      </a:endParaRPr>
                    </a:p>
                  </a:txBody>
                  <a:tcPr marL="9525" marR="9525" marT="9525" marB="0" anchor="ctr"/>
                </a:tc>
                <a:extLst>
                  <a:ext uri="{0D108BD9-81ED-4DB2-BD59-A6C34878D82A}">
                    <a16:rowId xmlns:a16="http://schemas.microsoft.com/office/drawing/2014/main" val="561529631"/>
                  </a:ext>
                </a:extLst>
              </a:tr>
            </a:tbl>
          </a:graphicData>
        </a:graphic>
      </p:graphicFrame>
    </p:spTree>
    <p:extLst>
      <p:ext uri="{BB962C8B-B14F-4D97-AF65-F5344CB8AC3E}">
        <p14:creationId xmlns:p14="http://schemas.microsoft.com/office/powerpoint/2010/main" val="95482319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6"/>
            <a:ext cx="10515600" cy="865472"/>
          </a:xfrm>
        </p:spPr>
        <p:txBody>
          <a:bodyPr/>
          <a:lstStyle/>
          <a:p>
            <a:pPr algn="ctr"/>
            <a:r>
              <a:rPr lang="hr-HR" b="1" dirty="0" smtClean="0"/>
              <a:t>DBSCAN</a:t>
            </a:r>
            <a:endParaRPr lang="pl-PL"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0" y="1500871"/>
            <a:ext cx="6324600" cy="4486275"/>
          </a:xfrm>
        </p:spPr>
        <p:txBody>
          <a:bodyPr>
            <a:noAutofit/>
          </a:bodyPr>
          <a:lstStyle/>
          <a:p>
            <a:pPr algn="just"/>
            <a:r>
              <a:rPr lang="hr-HR" sz="3600" b="1" dirty="0" err="1" smtClean="0">
                <a:latin typeface="+mj-lt"/>
              </a:rPr>
              <a:t>Step</a:t>
            </a:r>
            <a:r>
              <a:rPr lang="hr-HR" sz="3600" b="1" dirty="0" smtClean="0">
                <a:latin typeface="+mj-lt"/>
              </a:rPr>
              <a:t> 4: </a:t>
            </a:r>
            <a:r>
              <a:rPr lang="en-US" sz="3600" b="1" dirty="0" smtClean="0">
                <a:latin typeface="+mj-lt"/>
              </a:rPr>
              <a:t>Repeat </a:t>
            </a:r>
            <a:r>
              <a:rPr lang="en-US" sz="3600" b="1" dirty="0">
                <a:latin typeface="+mj-lt"/>
              </a:rPr>
              <a:t>steps </a:t>
            </a:r>
            <a:r>
              <a:rPr lang="en-US" sz="3600" b="1" dirty="0" smtClean="0">
                <a:latin typeface="+mj-lt"/>
              </a:rPr>
              <a:t>2-</a:t>
            </a:r>
            <a:r>
              <a:rPr lang="hr-HR" sz="3600" b="1" dirty="0" smtClean="0">
                <a:latin typeface="+mj-lt"/>
              </a:rPr>
              <a:t>3</a:t>
            </a:r>
            <a:r>
              <a:rPr lang="en-US" sz="3600" b="1" dirty="0" smtClean="0">
                <a:latin typeface="+mj-lt"/>
              </a:rPr>
              <a:t> </a:t>
            </a:r>
            <a:r>
              <a:rPr lang="en-US" sz="3600" b="1" dirty="0">
                <a:latin typeface="+mj-lt"/>
              </a:rPr>
              <a:t>for all unvisited points until all points have been visited</a:t>
            </a:r>
            <a:r>
              <a:rPr lang="en-US" sz="3600" b="1" dirty="0" smtClean="0">
                <a:latin typeface="+mj-lt"/>
              </a:rPr>
              <a:t>.</a:t>
            </a:r>
            <a:endParaRPr lang="hr-HR" sz="3600" b="1" dirty="0" smtClean="0">
              <a:latin typeface="+mj-lt"/>
            </a:endParaRPr>
          </a:p>
          <a:p>
            <a:pPr algn="just"/>
            <a:r>
              <a:rPr lang="en-US" sz="3600" dirty="0">
                <a:latin typeface="+mj-lt"/>
              </a:rPr>
              <a:t>The final clustering result is</a:t>
            </a:r>
            <a:r>
              <a:rPr lang="en-US" sz="3600" dirty="0" smtClean="0">
                <a:latin typeface="+mj-lt"/>
              </a:rPr>
              <a:t>:</a:t>
            </a:r>
            <a:endParaRPr lang="en-US" sz="3600" dirty="0">
              <a:latin typeface="+mj-lt"/>
            </a:endParaRPr>
          </a:p>
          <a:p>
            <a:pPr lvl="1" algn="just"/>
            <a:r>
              <a:rPr lang="en-US" sz="3200" dirty="0">
                <a:latin typeface="+mj-lt"/>
              </a:rPr>
              <a:t>Cluster 1: Individuals 1, 2, and 3</a:t>
            </a:r>
          </a:p>
          <a:p>
            <a:pPr lvl="1" algn="just"/>
            <a:r>
              <a:rPr lang="en-US" sz="3200" dirty="0">
                <a:latin typeface="+mj-lt"/>
              </a:rPr>
              <a:t>Cluster 2: Individuals </a:t>
            </a:r>
            <a:r>
              <a:rPr lang="hr-HR" sz="3200" dirty="0" smtClean="0">
                <a:latin typeface="+mj-lt"/>
              </a:rPr>
              <a:t>4, 5</a:t>
            </a:r>
            <a:r>
              <a:rPr lang="en-US" sz="3200" dirty="0" smtClean="0">
                <a:latin typeface="+mj-lt"/>
              </a:rPr>
              <a:t> </a:t>
            </a:r>
            <a:r>
              <a:rPr lang="en-US" sz="3200" dirty="0">
                <a:latin typeface="+mj-lt"/>
              </a:rPr>
              <a:t>and </a:t>
            </a:r>
            <a:r>
              <a:rPr lang="hr-HR" sz="3200" dirty="0" smtClean="0">
                <a:latin typeface="+mj-lt"/>
              </a:rPr>
              <a:t>6</a:t>
            </a:r>
            <a:endParaRPr lang="en-US" sz="3200" dirty="0">
              <a:latin typeface="+mj-lt"/>
            </a:endParaRPr>
          </a:p>
          <a:p>
            <a:pPr lvl="1" algn="just"/>
            <a:r>
              <a:rPr lang="en-US" sz="3200" dirty="0">
                <a:latin typeface="+mj-lt"/>
              </a:rPr>
              <a:t>Cluster 3: Individuals </a:t>
            </a:r>
            <a:r>
              <a:rPr lang="hr-HR" sz="3200" dirty="0" smtClean="0">
                <a:latin typeface="+mj-lt"/>
              </a:rPr>
              <a:t>7, 8 </a:t>
            </a:r>
            <a:r>
              <a:rPr lang="en-US" sz="3200" dirty="0" smtClean="0">
                <a:latin typeface="+mj-lt"/>
              </a:rPr>
              <a:t>and </a:t>
            </a:r>
            <a:r>
              <a:rPr lang="hr-HR" sz="3200" dirty="0" smtClean="0">
                <a:latin typeface="+mj-lt"/>
              </a:rPr>
              <a:t>9</a:t>
            </a:r>
          </a:p>
          <a:p>
            <a:pPr lvl="1" algn="just"/>
            <a:r>
              <a:rPr lang="hr-HR" sz="3200" dirty="0" err="1" smtClean="0">
                <a:latin typeface="+mj-lt"/>
              </a:rPr>
              <a:t>Individual</a:t>
            </a:r>
            <a:r>
              <a:rPr lang="hr-HR" sz="3200" dirty="0" smtClean="0">
                <a:latin typeface="+mj-lt"/>
              </a:rPr>
              <a:t> 10 </a:t>
            </a:r>
            <a:r>
              <a:rPr lang="hr-HR" sz="3200" dirty="0" err="1" smtClean="0">
                <a:latin typeface="+mj-lt"/>
              </a:rPr>
              <a:t>is</a:t>
            </a:r>
            <a:r>
              <a:rPr lang="hr-HR" sz="3200" dirty="0" smtClean="0">
                <a:latin typeface="+mj-lt"/>
              </a:rPr>
              <a:t> </a:t>
            </a:r>
            <a:r>
              <a:rPr lang="hr-HR" sz="3200" dirty="0" err="1" smtClean="0">
                <a:latin typeface="+mj-lt"/>
              </a:rPr>
              <a:t>noise</a:t>
            </a:r>
            <a:endParaRPr lang="hr-HR" sz="3200" dirty="0" smtClean="0">
              <a:latin typeface="+mj-lt"/>
            </a:endParaRPr>
          </a:p>
          <a:p>
            <a:pPr algn="just"/>
            <a:endParaRPr lang="hr-HR" sz="3600" b="1" dirty="0" smtClean="0">
              <a:latin typeface="+mj-lt"/>
            </a:endParaRPr>
          </a:p>
          <a:p>
            <a:pPr algn="just"/>
            <a:endParaRPr lang="en-US" sz="3600" b="1" dirty="0">
              <a:latin typeface="+mj-lt"/>
            </a:endParaRPr>
          </a:p>
        </p:txBody>
      </p:sp>
      <p:graphicFrame>
        <p:nvGraphicFramePr>
          <p:cNvPr id="4" name="Table 3"/>
          <p:cNvGraphicFramePr>
            <a:graphicFrameLocks noGrp="1"/>
          </p:cNvGraphicFramePr>
          <p:nvPr>
            <p:extLst>
              <p:ext uri="{D42A27DB-BD31-4B8C-83A1-F6EECF244321}">
                <p14:modId xmlns:p14="http://schemas.microsoft.com/office/powerpoint/2010/main" val="1589834940"/>
              </p:ext>
            </p:extLst>
          </p:nvPr>
        </p:nvGraphicFramePr>
        <p:xfrm>
          <a:off x="6716486" y="1500871"/>
          <a:ext cx="5105400" cy="4703985"/>
        </p:xfrm>
        <a:graphic>
          <a:graphicData uri="http://schemas.openxmlformats.org/drawingml/2006/table">
            <a:tbl>
              <a:tblPr>
                <a:tableStyleId>{5C22544A-7EE6-4342-B048-85BDC9FD1C3A}</a:tableStyleId>
              </a:tblPr>
              <a:tblGrid>
                <a:gridCol w="1273361">
                  <a:extLst>
                    <a:ext uri="{9D8B030D-6E8A-4147-A177-3AD203B41FA5}">
                      <a16:colId xmlns:a16="http://schemas.microsoft.com/office/drawing/2014/main" val="73900877"/>
                    </a:ext>
                  </a:extLst>
                </a:gridCol>
                <a:gridCol w="1984770">
                  <a:extLst>
                    <a:ext uri="{9D8B030D-6E8A-4147-A177-3AD203B41FA5}">
                      <a16:colId xmlns:a16="http://schemas.microsoft.com/office/drawing/2014/main" val="227104886"/>
                    </a:ext>
                  </a:extLst>
                </a:gridCol>
                <a:gridCol w="1847269">
                  <a:extLst>
                    <a:ext uri="{9D8B030D-6E8A-4147-A177-3AD203B41FA5}">
                      <a16:colId xmlns:a16="http://schemas.microsoft.com/office/drawing/2014/main" val="2324371255"/>
                    </a:ext>
                  </a:extLst>
                </a:gridCol>
              </a:tblGrid>
              <a:tr h="427635">
                <a:tc>
                  <a:txBody>
                    <a:bodyPr/>
                    <a:lstStyle/>
                    <a:p>
                      <a:pPr algn="ctr" fontAlgn="ctr"/>
                      <a:r>
                        <a:rPr lang="hr-HR" sz="2400" b="1" u="none" strike="noStrike" dirty="0" err="1">
                          <a:effectLst/>
                          <a:latin typeface="+mj-lt"/>
                        </a:rPr>
                        <a:t>Individual</a:t>
                      </a:r>
                      <a:endParaRPr lang="hr-HR" sz="2400" b="1" i="0" u="none" strike="noStrike" dirty="0">
                        <a:solidFill>
                          <a:srgbClr val="000000"/>
                        </a:solidFill>
                        <a:effectLst/>
                        <a:latin typeface="+mj-lt"/>
                      </a:endParaRPr>
                    </a:p>
                  </a:txBody>
                  <a:tcPr marL="9525" marR="9525" marT="9525" marB="0" anchor="ctr"/>
                </a:tc>
                <a:tc>
                  <a:txBody>
                    <a:bodyPr/>
                    <a:lstStyle/>
                    <a:p>
                      <a:pPr algn="ctr" fontAlgn="ctr"/>
                      <a:r>
                        <a:rPr lang="hr-HR" sz="2400" b="1" u="none" strike="noStrike" dirty="0" err="1">
                          <a:effectLst/>
                          <a:latin typeface="+mj-lt"/>
                        </a:rPr>
                        <a:t>Height</a:t>
                      </a:r>
                      <a:r>
                        <a:rPr lang="hr-HR" sz="2400" b="1" u="none" strike="noStrike" dirty="0">
                          <a:effectLst/>
                          <a:latin typeface="+mj-lt"/>
                        </a:rPr>
                        <a:t> (cm)</a:t>
                      </a:r>
                      <a:endParaRPr lang="hr-HR" sz="2400" b="1" i="0" u="none" strike="noStrike" dirty="0">
                        <a:solidFill>
                          <a:srgbClr val="000000"/>
                        </a:solidFill>
                        <a:effectLst/>
                        <a:latin typeface="+mj-lt"/>
                      </a:endParaRPr>
                    </a:p>
                  </a:txBody>
                  <a:tcPr marL="9525" marR="9525" marT="9525" marB="0" anchor="ctr"/>
                </a:tc>
                <a:tc>
                  <a:txBody>
                    <a:bodyPr/>
                    <a:lstStyle/>
                    <a:p>
                      <a:pPr algn="ctr" fontAlgn="ctr"/>
                      <a:r>
                        <a:rPr lang="hr-HR" sz="2400" b="1" u="none" strike="noStrike" dirty="0" err="1">
                          <a:effectLst/>
                          <a:latin typeface="+mj-lt"/>
                        </a:rPr>
                        <a:t>Weight</a:t>
                      </a:r>
                      <a:r>
                        <a:rPr lang="hr-HR" sz="2400" b="1" u="none" strike="noStrike" dirty="0">
                          <a:effectLst/>
                          <a:latin typeface="+mj-lt"/>
                        </a:rPr>
                        <a:t> (kg)</a:t>
                      </a:r>
                      <a:endParaRPr lang="hr-HR" sz="2400" b="1" i="0" u="none" strike="noStrike" dirty="0">
                        <a:solidFill>
                          <a:srgbClr val="000000"/>
                        </a:solidFill>
                        <a:effectLst/>
                        <a:latin typeface="+mj-lt"/>
                      </a:endParaRPr>
                    </a:p>
                  </a:txBody>
                  <a:tcPr marL="9525" marR="9525" marT="9525" marB="0" anchor="ctr"/>
                </a:tc>
                <a:extLst>
                  <a:ext uri="{0D108BD9-81ED-4DB2-BD59-A6C34878D82A}">
                    <a16:rowId xmlns:a16="http://schemas.microsoft.com/office/drawing/2014/main" val="2378379710"/>
                  </a:ext>
                </a:extLst>
              </a:tr>
              <a:tr h="427635">
                <a:tc>
                  <a:txBody>
                    <a:bodyPr/>
                    <a:lstStyle/>
                    <a:p>
                      <a:pPr algn="ctr" fontAlgn="ctr"/>
                      <a:r>
                        <a:rPr lang="hr-HR" sz="2400" b="1" u="none" strike="noStrike" dirty="0">
                          <a:solidFill>
                            <a:schemeClr val="tx1"/>
                          </a:solidFill>
                          <a:effectLst/>
                          <a:latin typeface="+mj-lt"/>
                        </a:rPr>
                        <a:t>1</a:t>
                      </a:r>
                      <a:endParaRPr lang="hr-HR" sz="2400" b="1" i="0" u="none" strike="noStrike" dirty="0">
                        <a:solidFill>
                          <a:schemeClr val="tx1"/>
                        </a:solidFill>
                        <a:effectLst/>
                        <a:latin typeface="+mj-lt"/>
                      </a:endParaRPr>
                    </a:p>
                  </a:txBody>
                  <a:tcPr marL="9525" marR="9525" marT="9525" marB="0" anchor="ctr">
                    <a:solidFill>
                      <a:srgbClr val="92D050"/>
                    </a:solidFill>
                  </a:tcPr>
                </a:tc>
                <a:tc>
                  <a:txBody>
                    <a:bodyPr/>
                    <a:lstStyle/>
                    <a:p>
                      <a:pPr algn="ctr" fontAlgn="ctr"/>
                      <a:r>
                        <a:rPr lang="hr-HR" sz="2400" b="1" u="none" strike="noStrike" dirty="0">
                          <a:solidFill>
                            <a:schemeClr val="tx1"/>
                          </a:solidFill>
                          <a:effectLst/>
                          <a:latin typeface="+mj-lt"/>
                        </a:rPr>
                        <a:t>175</a:t>
                      </a:r>
                      <a:endParaRPr lang="hr-HR" sz="2400" b="1" i="0" u="none" strike="noStrike" dirty="0">
                        <a:solidFill>
                          <a:schemeClr val="tx1"/>
                        </a:solidFill>
                        <a:effectLst/>
                        <a:latin typeface="+mj-lt"/>
                      </a:endParaRPr>
                    </a:p>
                  </a:txBody>
                  <a:tcPr marL="9525" marR="9525" marT="9525" marB="0" anchor="ctr">
                    <a:solidFill>
                      <a:srgbClr val="92D050"/>
                    </a:solidFill>
                  </a:tcPr>
                </a:tc>
                <a:tc>
                  <a:txBody>
                    <a:bodyPr/>
                    <a:lstStyle/>
                    <a:p>
                      <a:pPr algn="ctr" fontAlgn="ctr"/>
                      <a:r>
                        <a:rPr lang="hr-HR" sz="2400" b="1" u="none" strike="noStrike">
                          <a:solidFill>
                            <a:schemeClr val="tx1"/>
                          </a:solidFill>
                          <a:effectLst/>
                          <a:latin typeface="+mj-lt"/>
                        </a:rPr>
                        <a:t>70</a:t>
                      </a:r>
                      <a:endParaRPr lang="hr-HR" sz="2400" b="1" i="0" u="none" strike="noStrike">
                        <a:solidFill>
                          <a:schemeClr val="tx1"/>
                        </a:solidFill>
                        <a:effectLst/>
                        <a:latin typeface="+mj-lt"/>
                      </a:endParaRPr>
                    </a:p>
                  </a:txBody>
                  <a:tcPr marL="9525" marR="9525" marT="9525" marB="0" anchor="ctr">
                    <a:solidFill>
                      <a:srgbClr val="92D050"/>
                    </a:solidFill>
                  </a:tcPr>
                </a:tc>
                <a:extLst>
                  <a:ext uri="{0D108BD9-81ED-4DB2-BD59-A6C34878D82A}">
                    <a16:rowId xmlns:a16="http://schemas.microsoft.com/office/drawing/2014/main" val="2557619527"/>
                  </a:ext>
                </a:extLst>
              </a:tr>
              <a:tr h="427635">
                <a:tc>
                  <a:txBody>
                    <a:bodyPr/>
                    <a:lstStyle/>
                    <a:p>
                      <a:pPr algn="ctr" fontAlgn="ctr"/>
                      <a:r>
                        <a:rPr lang="hr-HR" sz="2400" b="1" u="none" strike="noStrike" dirty="0">
                          <a:solidFill>
                            <a:schemeClr val="tx1"/>
                          </a:solidFill>
                          <a:effectLst/>
                          <a:latin typeface="+mj-lt"/>
                        </a:rPr>
                        <a:t>2</a:t>
                      </a:r>
                      <a:endParaRPr lang="hr-HR" sz="2400" b="1" i="0" u="none" strike="noStrike" dirty="0">
                        <a:solidFill>
                          <a:schemeClr val="tx1"/>
                        </a:solidFill>
                        <a:effectLst/>
                        <a:latin typeface="+mj-lt"/>
                      </a:endParaRPr>
                    </a:p>
                  </a:txBody>
                  <a:tcPr marL="9525" marR="9525" marT="9525" marB="0" anchor="ctr">
                    <a:solidFill>
                      <a:srgbClr val="92D050"/>
                    </a:solidFill>
                  </a:tcPr>
                </a:tc>
                <a:tc>
                  <a:txBody>
                    <a:bodyPr/>
                    <a:lstStyle/>
                    <a:p>
                      <a:pPr algn="ctr" fontAlgn="ctr"/>
                      <a:r>
                        <a:rPr lang="hr-HR" sz="2400" b="1" u="none" strike="noStrike" dirty="0">
                          <a:solidFill>
                            <a:schemeClr val="tx1"/>
                          </a:solidFill>
                          <a:effectLst/>
                          <a:latin typeface="+mj-lt"/>
                        </a:rPr>
                        <a:t>180</a:t>
                      </a:r>
                      <a:endParaRPr lang="hr-HR" sz="2400" b="1" i="0" u="none" strike="noStrike" dirty="0">
                        <a:solidFill>
                          <a:schemeClr val="tx1"/>
                        </a:solidFill>
                        <a:effectLst/>
                        <a:latin typeface="+mj-lt"/>
                      </a:endParaRPr>
                    </a:p>
                  </a:txBody>
                  <a:tcPr marL="9525" marR="9525" marT="9525" marB="0" anchor="ctr">
                    <a:solidFill>
                      <a:srgbClr val="92D050"/>
                    </a:solidFill>
                  </a:tcPr>
                </a:tc>
                <a:tc>
                  <a:txBody>
                    <a:bodyPr/>
                    <a:lstStyle/>
                    <a:p>
                      <a:pPr algn="ctr" fontAlgn="ctr"/>
                      <a:r>
                        <a:rPr lang="hr-HR" sz="2400" b="1" u="none" strike="noStrike" dirty="0">
                          <a:solidFill>
                            <a:schemeClr val="tx1"/>
                          </a:solidFill>
                          <a:effectLst/>
                          <a:latin typeface="+mj-lt"/>
                        </a:rPr>
                        <a:t>80</a:t>
                      </a:r>
                      <a:endParaRPr lang="hr-HR" sz="2400" b="1" i="0" u="none" strike="noStrike" dirty="0">
                        <a:solidFill>
                          <a:schemeClr val="tx1"/>
                        </a:solidFill>
                        <a:effectLst/>
                        <a:latin typeface="+mj-lt"/>
                      </a:endParaRPr>
                    </a:p>
                  </a:txBody>
                  <a:tcPr marL="9525" marR="9525" marT="9525" marB="0" anchor="ctr">
                    <a:solidFill>
                      <a:srgbClr val="92D050"/>
                    </a:solidFill>
                  </a:tcPr>
                </a:tc>
                <a:extLst>
                  <a:ext uri="{0D108BD9-81ED-4DB2-BD59-A6C34878D82A}">
                    <a16:rowId xmlns:a16="http://schemas.microsoft.com/office/drawing/2014/main" val="2978138811"/>
                  </a:ext>
                </a:extLst>
              </a:tr>
              <a:tr h="427635">
                <a:tc>
                  <a:txBody>
                    <a:bodyPr/>
                    <a:lstStyle/>
                    <a:p>
                      <a:pPr algn="ctr" fontAlgn="ctr"/>
                      <a:r>
                        <a:rPr lang="hr-HR" sz="2400" b="1" u="none" strike="noStrike" dirty="0">
                          <a:solidFill>
                            <a:schemeClr val="tx1"/>
                          </a:solidFill>
                          <a:effectLst/>
                          <a:latin typeface="+mj-lt"/>
                        </a:rPr>
                        <a:t>3</a:t>
                      </a:r>
                      <a:endParaRPr lang="hr-HR" sz="2400" b="1" i="0" u="none" strike="noStrike" dirty="0">
                        <a:solidFill>
                          <a:schemeClr val="tx1"/>
                        </a:solidFill>
                        <a:effectLst/>
                        <a:latin typeface="+mj-lt"/>
                      </a:endParaRPr>
                    </a:p>
                  </a:txBody>
                  <a:tcPr marL="9525" marR="9525" marT="9525" marB="0" anchor="ctr">
                    <a:solidFill>
                      <a:srgbClr val="92D050"/>
                    </a:solidFill>
                  </a:tcPr>
                </a:tc>
                <a:tc>
                  <a:txBody>
                    <a:bodyPr/>
                    <a:lstStyle/>
                    <a:p>
                      <a:pPr algn="ctr" fontAlgn="ctr"/>
                      <a:r>
                        <a:rPr lang="hr-HR" sz="2400" b="1" u="none" strike="noStrike" dirty="0">
                          <a:solidFill>
                            <a:schemeClr val="tx1"/>
                          </a:solidFill>
                          <a:effectLst/>
                          <a:latin typeface="+mj-lt"/>
                        </a:rPr>
                        <a:t>178</a:t>
                      </a:r>
                      <a:endParaRPr lang="hr-HR" sz="2400" b="1" i="0" u="none" strike="noStrike" dirty="0">
                        <a:solidFill>
                          <a:schemeClr val="tx1"/>
                        </a:solidFill>
                        <a:effectLst/>
                        <a:latin typeface="+mj-lt"/>
                      </a:endParaRPr>
                    </a:p>
                  </a:txBody>
                  <a:tcPr marL="9525" marR="9525" marT="9525" marB="0" anchor="ctr">
                    <a:solidFill>
                      <a:srgbClr val="92D050"/>
                    </a:solidFill>
                  </a:tcPr>
                </a:tc>
                <a:tc>
                  <a:txBody>
                    <a:bodyPr/>
                    <a:lstStyle/>
                    <a:p>
                      <a:pPr algn="ctr" fontAlgn="ctr"/>
                      <a:r>
                        <a:rPr lang="hr-HR" sz="2400" b="1" u="none" strike="noStrike" dirty="0">
                          <a:solidFill>
                            <a:schemeClr val="tx1"/>
                          </a:solidFill>
                          <a:effectLst/>
                          <a:latin typeface="+mj-lt"/>
                        </a:rPr>
                        <a:t>73</a:t>
                      </a:r>
                      <a:endParaRPr lang="hr-HR" sz="2400" b="1" i="0" u="none" strike="noStrike" dirty="0">
                        <a:solidFill>
                          <a:schemeClr val="tx1"/>
                        </a:solidFill>
                        <a:effectLst/>
                        <a:latin typeface="+mj-lt"/>
                      </a:endParaRPr>
                    </a:p>
                  </a:txBody>
                  <a:tcPr marL="9525" marR="9525" marT="9525" marB="0" anchor="ctr">
                    <a:solidFill>
                      <a:srgbClr val="92D050"/>
                    </a:solidFill>
                  </a:tcPr>
                </a:tc>
                <a:extLst>
                  <a:ext uri="{0D108BD9-81ED-4DB2-BD59-A6C34878D82A}">
                    <a16:rowId xmlns:a16="http://schemas.microsoft.com/office/drawing/2014/main" val="1716073181"/>
                  </a:ext>
                </a:extLst>
              </a:tr>
              <a:tr h="427635">
                <a:tc>
                  <a:txBody>
                    <a:bodyPr/>
                    <a:lstStyle/>
                    <a:p>
                      <a:pPr algn="ctr" fontAlgn="ctr"/>
                      <a:r>
                        <a:rPr lang="hr-HR" sz="2400" u="none" strike="noStrike" dirty="0">
                          <a:solidFill>
                            <a:srgbClr val="FF0000"/>
                          </a:solidFill>
                          <a:effectLst/>
                          <a:latin typeface="+mj-lt"/>
                        </a:rPr>
                        <a:t>4</a:t>
                      </a:r>
                      <a:endParaRPr lang="hr-HR" sz="2400" b="0" i="0" u="none" strike="noStrike" dirty="0">
                        <a:solidFill>
                          <a:srgbClr val="FF0000"/>
                        </a:solidFill>
                        <a:effectLst/>
                        <a:latin typeface="+mj-lt"/>
                      </a:endParaRPr>
                    </a:p>
                  </a:txBody>
                  <a:tcPr marL="9525" marR="9525" marT="9525" marB="0" anchor="ctr">
                    <a:solidFill>
                      <a:srgbClr val="FFFF00"/>
                    </a:solidFill>
                  </a:tcPr>
                </a:tc>
                <a:tc>
                  <a:txBody>
                    <a:bodyPr/>
                    <a:lstStyle/>
                    <a:p>
                      <a:pPr algn="ctr" fontAlgn="ctr"/>
                      <a:r>
                        <a:rPr lang="hr-HR" sz="2400" u="none" strike="noStrike" dirty="0">
                          <a:solidFill>
                            <a:srgbClr val="FF0000"/>
                          </a:solidFill>
                          <a:effectLst/>
                          <a:latin typeface="+mj-lt"/>
                        </a:rPr>
                        <a:t>160</a:t>
                      </a:r>
                      <a:endParaRPr lang="hr-HR" sz="2400" b="0" i="0" u="none" strike="noStrike" dirty="0">
                        <a:solidFill>
                          <a:srgbClr val="FF0000"/>
                        </a:solidFill>
                        <a:effectLst/>
                        <a:latin typeface="+mj-lt"/>
                      </a:endParaRPr>
                    </a:p>
                  </a:txBody>
                  <a:tcPr marL="9525" marR="9525" marT="9525" marB="0" anchor="ctr">
                    <a:solidFill>
                      <a:srgbClr val="FFFF00"/>
                    </a:solidFill>
                  </a:tcPr>
                </a:tc>
                <a:tc>
                  <a:txBody>
                    <a:bodyPr/>
                    <a:lstStyle/>
                    <a:p>
                      <a:pPr algn="ctr" fontAlgn="ctr"/>
                      <a:r>
                        <a:rPr lang="hr-HR" sz="2400" u="none" strike="noStrike">
                          <a:solidFill>
                            <a:srgbClr val="FF0000"/>
                          </a:solidFill>
                          <a:effectLst/>
                          <a:latin typeface="+mj-lt"/>
                        </a:rPr>
                        <a:t>55</a:t>
                      </a:r>
                      <a:endParaRPr lang="hr-HR" sz="2400" b="0" i="0" u="none" strike="noStrike">
                        <a:solidFill>
                          <a:srgbClr val="FF0000"/>
                        </a:solidFill>
                        <a:effectLst/>
                        <a:latin typeface="+mj-lt"/>
                      </a:endParaRPr>
                    </a:p>
                  </a:txBody>
                  <a:tcPr marL="9525" marR="9525" marT="9525" marB="0" anchor="ctr">
                    <a:solidFill>
                      <a:srgbClr val="FFFF00"/>
                    </a:solidFill>
                  </a:tcPr>
                </a:tc>
                <a:extLst>
                  <a:ext uri="{0D108BD9-81ED-4DB2-BD59-A6C34878D82A}">
                    <a16:rowId xmlns:a16="http://schemas.microsoft.com/office/drawing/2014/main" val="1927794450"/>
                  </a:ext>
                </a:extLst>
              </a:tr>
              <a:tr h="427635">
                <a:tc>
                  <a:txBody>
                    <a:bodyPr/>
                    <a:lstStyle/>
                    <a:p>
                      <a:pPr algn="ctr" fontAlgn="ctr"/>
                      <a:r>
                        <a:rPr lang="hr-HR" sz="2400" u="none" strike="noStrike">
                          <a:solidFill>
                            <a:srgbClr val="FF0000"/>
                          </a:solidFill>
                          <a:effectLst/>
                          <a:latin typeface="+mj-lt"/>
                        </a:rPr>
                        <a:t>5</a:t>
                      </a:r>
                      <a:endParaRPr lang="hr-HR" sz="2400" b="0" i="0" u="none" strike="noStrike">
                        <a:solidFill>
                          <a:srgbClr val="FF0000"/>
                        </a:solidFill>
                        <a:effectLst/>
                        <a:latin typeface="+mj-lt"/>
                      </a:endParaRPr>
                    </a:p>
                  </a:txBody>
                  <a:tcPr marL="9525" marR="9525" marT="9525" marB="0" anchor="ctr">
                    <a:solidFill>
                      <a:srgbClr val="FFFF00"/>
                    </a:solidFill>
                  </a:tcPr>
                </a:tc>
                <a:tc>
                  <a:txBody>
                    <a:bodyPr/>
                    <a:lstStyle/>
                    <a:p>
                      <a:pPr algn="ctr" fontAlgn="ctr"/>
                      <a:r>
                        <a:rPr lang="hr-HR" sz="2400" u="none" strike="noStrike" dirty="0">
                          <a:solidFill>
                            <a:srgbClr val="FF0000"/>
                          </a:solidFill>
                          <a:effectLst/>
                          <a:latin typeface="+mj-lt"/>
                        </a:rPr>
                        <a:t>162</a:t>
                      </a:r>
                      <a:endParaRPr lang="hr-HR" sz="2400" b="0" i="0" u="none" strike="noStrike" dirty="0">
                        <a:solidFill>
                          <a:srgbClr val="FF0000"/>
                        </a:solidFill>
                        <a:effectLst/>
                        <a:latin typeface="+mj-lt"/>
                      </a:endParaRPr>
                    </a:p>
                  </a:txBody>
                  <a:tcPr marL="9525" marR="9525" marT="9525" marB="0" anchor="ctr">
                    <a:solidFill>
                      <a:srgbClr val="FFFF00"/>
                    </a:solidFill>
                  </a:tcPr>
                </a:tc>
                <a:tc>
                  <a:txBody>
                    <a:bodyPr/>
                    <a:lstStyle/>
                    <a:p>
                      <a:pPr algn="ctr" fontAlgn="ctr"/>
                      <a:r>
                        <a:rPr lang="hr-HR" sz="2400" u="none" strike="noStrike">
                          <a:solidFill>
                            <a:srgbClr val="FF0000"/>
                          </a:solidFill>
                          <a:effectLst/>
                          <a:latin typeface="+mj-lt"/>
                        </a:rPr>
                        <a:t>57</a:t>
                      </a:r>
                      <a:endParaRPr lang="hr-HR" sz="2400" b="0" i="0" u="none" strike="noStrike">
                        <a:solidFill>
                          <a:srgbClr val="FF0000"/>
                        </a:solidFill>
                        <a:effectLst/>
                        <a:latin typeface="+mj-lt"/>
                      </a:endParaRPr>
                    </a:p>
                  </a:txBody>
                  <a:tcPr marL="9525" marR="9525" marT="9525" marB="0" anchor="ctr">
                    <a:solidFill>
                      <a:srgbClr val="FFFF00"/>
                    </a:solidFill>
                  </a:tcPr>
                </a:tc>
                <a:extLst>
                  <a:ext uri="{0D108BD9-81ED-4DB2-BD59-A6C34878D82A}">
                    <a16:rowId xmlns:a16="http://schemas.microsoft.com/office/drawing/2014/main" val="1525056045"/>
                  </a:ext>
                </a:extLst>
              </a:tr>
              <a:tr h="427635">
                <a:tc>
                  <a:txBody>
                    <a:bodyPr/>
                    <a:lstStyle/>
                    <a:p>
                      <a:pPr algn="ctr" fontAlgn="ctr"/>
                      <a:r>
                        <a:rPr lang="hr-HR" sz="2400" u="none" strike="noStrike">
                          <a:solidFill>
                            <a:srgbClr val="FF0000"/>
                          </a:solidFill>
                          <a:effectLst/>
                          <a:latin typeface="+mj-lt"/>
                        </a:rPr>
                        <a:t>6</a:t>
                      </a:r>
                      <a:endParaRPr lang="hr-HR" sz="2400" b="0" i="0" u="none" strike="noStrike">
                        <a:solidFill>
                          <a:srgbClr val="FF0000"/>
                        </a:solidFill>
                        <a:effectLst/>
                        <a:latin typeface="+mj-lt"/>
                      </a:endParaRPr>
                    </a:p>
                  </a:txBody>
                  <a:tcPr marL="9525" marR="9525" marT="9525" marB="0" anchor="ctr">
                    <a:solidFill>
                      <a:srgbClr val="FFFF00"/>
                    </a:solidFill>
                  </a:tcPr>
                </a:tc>
                <a:tc>
                  <a:txBody>
                    <a:bodyPr/>
                    <a:lstStyle/>
                    <a:p>
                      <a:pPr algn="ctr" fontAlgn="ctr"/>
                      <a:r>
                        <a:rPr lang="hr-HR" sz="2400" u="none" strike="noStrike" dirty="0">
                          <a:solidFill>
                            <a:srgbClr val="FF0000"/>
                          </a:solidFill>
                          <a:effectLst/>
                          <a:latin typeface="+mj-lt"/>
                        </a:rPr>
                        <a:t>165</a:t>
                      </a:r>
                      <a:endParaRPr lang="hr-HR" sz="2400" b="0" i="0" u="none" strike="noStrike" dirty="0">
                        <a:solidFill>
                          <a:srgbClr val="FF0000"/>
                        </a:solidFill>
                        <a:effectLst/>
                        <a:latin typeface="+mj-lt"/>
                      </a:endParaRPr>
                    </a:p>
                  </a:txBody>
                  <a:tcPr marL="9525" marR="9525" marT="9525" marB="0" anchor="ctr">
                    <a:solidFill>
                      <a:srgbClr val="FFFF00"/>
                    </a:solidFill>
                  </a:tcPr>
                </a:tc>
                <a:tc>
                  <a:txBody>
                    <a:bodyPr/>
                    <a:lstStyle/>
                    <a:p>
                      <a:pPr algn="ctr" fontAlgn="ctr"/>
                      <a:r>
                        <a:rPr lang="hr-HR" sz="2400" u="none" strike="noStrike" dirty="0">
                          <a:solidFill>
                            <a:srgbClr val="FF0000"/>
                          </a:solidFill>
                          <a:effectLst/>
                          <a:latin typeface="+mj-lt"/>
                        </a:rPr>
                        <a:t>62</a:t>
                      </a:r>
                      <a:endParaRPr lang="hr-HR" sz="2400" b="0" i="0" u="none" strike="noStrike" dirty="0">
                        <a:solidFill>
                          <a:srgbClr val="FF0000"/>
                        </a:solidFill>
                        <a:effectLst/>
                        <a:latin typeface="+mj-lt"/>
                      </a:endParaRPr>
                    </a:p>
                  </a:txBody>
                  <a:tcPr marL="9525" marR="9525" marT="9525" marB="0" anchor="ctr">
                    <a:solidFill>
                      <a:srgbClr val="FFFF00"/>
                    </a:solidFill>
                  </a:tcPr>
                </a:tc>
                <a:extLst>
                  <a:ext uri="{0D108BD9-81ED-4DB2-BD59-A6C34878D82A}">
                    <a16:rowId xmlns:a16="http://schemas.microsoft.com/office/drawing/2014/main" val="1295316165"/>
                  </a:ext>
                </a:extLst>
              </a:tr>
              <a:tr h="427635">
                <a:tc>
                  <a:txBody>
                    <a:bodyPr/>
                    <a:lstStyle/>
                    <a:p>
                      <a:pPr algn="ctr" fontAlgn="ctr"/>
                      <a:r>
                        <a:rPr lang="hr-HR" sz="2400" u="none" strike="noStrike" dirty="0">
                          <a:effectLst/>
                          <a:latin typeface="+mj-lt"/>
                        </a:rPr>
                        <a:t>7</a:t>
                      </a:r>
                      <a:endParaRPr lang="hr-HR" sz="2400" b="0" i="0" u="none" strike="noStrike" dirty="0">
                        <a:solidFill>
                          <a:srgbClr val="000000"/>
                        </a:solidFill>
                        <a:effectLst/>
                        <a:latin typeface="+mj-lt"/>
                      </a:endParaRPr>
                    </a:p>
                  </a:txBody>
                  <a:tcPr marL="9525" marR="9525" marT="9525" marB="0" anchor="ctr">
                    <a:solidFill>
                      <a:srgbClr val="00B0F0"/>
                    </a:solidFill>
                  </a:tcPr>
                </a:tc>
                <a:tc>
                  <a:txBody>
                    <a:bodyPr/>
                    <a:lstStyle/>
                    <a:p>
                      <a:pPr algn="ctr" fontAlgn="ctr"/>
                      <a:r>
                        <a:rPr lang="hr-HR" sz="2400" u="none" strike="noStrike" dirty="0">
                          <a:effectLst/>
                          <a:latin typeface="+mj-lt"/>
                        </a:rPr>
                        <a:t>182</a:t>
                      </a:r>
                      <a:endParaRPr lang="hr-HR" sz="2400" b="0" i="0" u="none" strike="noStrike" dirty="0">
                        <a:solidFill>
                          <a:srgbClr val="000000"/>
                        </a:solidFill>
                        <a:effectLst/>
                        <a:latin typeface="+mj-lt"/>
                      </a:endParaRPr>
                    </a:p>
                  </a:txBody>
                  <a:tcPr marL="9525" marR="9525" marT="9525" marB="0" anchor="ctr">
                    <a:solidFill>
                      <a:srgbClr val="00B0F0"/>
                    </a:solidFill>
                  </a:tcPr>
                </a:tc>
                <a:tc>
                  <a:txBody>
                    <a:bodyPr/>
                    <a:lstStyle/>
                    <a:p>
                      <a:pPr algn="ctr" fontAlgn="ctr"/>
                      <a:r>
                        <a:rPr lang="hr-HR" sz="2400" u="none" strike="noStrike" dirty="0">
                          <a:effectLst/>
                          <a:latin typeface="+mj-lt"/>
                        </a:rPr>
                        <a:t>85</a:t>
                      </a:r>
                      <a:endParaRPr lang="hr-HR" sz="2400" b="0" i="0" u="none" strike="noStrike" dirty="0">
                        <a:solidFill>
                          <a:srgbClr val="000000"/>
                        </a:solidFill>
                        <a:effectLst/>
                        <a:latin typeface="+mj-lt"/>
                      </a:endParaRPr>
                    </a:p>
                  </a:txBody>
                  <a:tcPr marL="9525" marR="9525" marT="9525" marB="0" anchor="ctr">
                    <a:solidFill>
                      <a:srgbClr val="00B0F0"/>
                    </a:solidFill>
                  </a:tcPr>
                </a:tc>
                <a:extLst>
                  <a:ext uri="{0D108BD9-81ED-4DB2-BD59-A6C34878D82A}">
                    <a16:rowId xmlns:a16="http://schemas.microsoft.com/office/drawing/2014/main" val="2815387467"/>
                  </a:ext>
                </a:extLst>
              </a:tr>
              <a:tr h="427635">
                <a:tc>
                  <a:txBody>
                    <a:bodyPr/>
                    <a:lstStyle/>
                    <a:p>
                      <a:pPr algn="ctr" fontAlgn="ctr"/>
                      <a:r>
                        <a:rPr lang="hr-HR" sz="2400" u="none" strike="noStrike" dirty="0">
                          <a:solidFill>
                            <a:schemeClr val="tx1"/>
                          </a:solidFill>
                          <a:effectLst/>
                          <a:latin typeface="+mj-lt"/>
                        </a:rPr>
                        <a:t>8</a:t>
                      </a:r>
                      <a:endParaRPr lang="hr-HR" sz="2400" b="0" i="0" u="none" strike="noStrike" dirty="0">
                        <a:solidFill>
                          <a:schemeClr val="tx1"/>
                        </a:solidFill>
                        <a:effectLst/>
                        <a:latin typeface="+mj-lt"/>
                      </a:endParaRPr>
                    </a:p>
                  </a:txBody>
                  <a:tcPr marL="9525" marR="9525" marT="9525" marB="0" anchor="ctr">
                    <a:solidFill>
                      <a:srgbClr val="00B0F0"/>
                    </a:solidFill>
                  </a:tcPr>
                </a:tc>
                <a:tc>
                  <a:txBody>
                    <a:bodyPr/>
                    <a:lstStyle/>
                    <a:p>
                      <a:pPr algn="ctr" fontAlgn="ctr"/>
                      <a:r>
                        <a:rPr lang="hr-HR" sz="2400" u="none" strike="noStrike" dirty="0">
                          <a:solidFill>
                            <a:schemeClr val="tx1"/>
                          </a:solidFill>
                          <a:effectLst/>
                          <a:latin typeface="+mj-lt"/>
                        </a:rPr>
                        <a:t>185</a:t>
                      </a:r>
                      <a:endParaRPr lang="hr-HR" sz="2400" b="0" i="0" u="none" strike="noStrike" dirty="0">
                        <a:solidFill>
                          <a:schemeClr val="tx1"/>
                        </a:solidFill>
                        <a:effectLst/>
                        <a:latin typeface="+mj-lt"/>
                      </a:endParaRPr>
                    </a:p>
                  </a:txBody>
                  <a:tcPr marL="9525" marR="9525" marT="9525" marB="0" anchor="ctr">
                    <a:solidFill>
                      <a:srgbClr val="00B0F0"/>
                    </a:solidFill>
                  </a:tcPr>
                </a:tc>
                <a:tc>
                  <a:txBody>
                    <a:bodyPr/>
                    <a:lstStyle/>
                    <a:p>
                      <a:pPr algn="ctr" fontAlgn="ctr"/>
                      <a:r>
                        <a:rPr lang="hr-HR" sz="2400" u="none" strike="noStrike" dirty="0">
                          <a:solidFill>
                            <a:schemeClr val="tx1"/>
                          </a:solidFill>
                          <a:effectLst/>
                          <a:latin typeface="+mj-lt"/>
                        </a:rPr>
                        <a:t>90</a:t>
                      </a:r>
                      <a:endParaRPr lang="hr-HR" sz="2400" b="0" i="0" u="none" strike="noStrike" dirty="0">
                        <a:solidFill>
                          <a:schemeClr val="tx1"/>
                        </a:solidFill>
                        <a:effectLst/>
                        <a:latin typeface="+mj-lt"/>
                      </a:endParaRPr>
                    </a:p>
                  </a:txBody>
                  <a:tcPr marL="9525" marR="9525" marT="9525" marB="0" anchor="ctr">
                    <a:solidFill>
                      <a:srgbClr val="00B0F0"/>
                    </a:solidFill>
                  </a:tcPr>
                </a:tc>
                <a:extLst>
                  <a:ext uri="{0D108BD9-81ED-4DB2-BD59-A6C34878D82A}">
                    <a16:rowId xmlns:a16="http://schemas.microsoft.com/office/drawing/2014/main" val="152781419"/>
                  </a:ext>
                </a:extLst>
              </a:tr>
              <a:tr h="427635">
                <a:tc>
                  <a:txBody>
                    <a:bodyPr/>
                    <a:lstStyle/>
                    <a:p>
                      <a:pPr algn="ctr" fontAlgn="ctr"/>
                      <a:r>
                        <a:rPr lang="hr-HR" sz="2400" u="none" strike="noStrike" dirty="0">
                          <a:effectLst/>
                          <a:latin typeface="+mj-lt"/>
                        </a:rPr>
                        <a:t>9</a:t>
                      </a:r>
                      <a:endParaRPr lang="hr-HR" sz="2400" b="0" i="0" u="none" strike="noStrike" dirty="0">
                        <a:solidFill>
                          <a:srgbClr val="000000"/>
                        </a:solidFill>
                        <a:effectLst/>
                        <a:latin typeface="+mj-lt"/>
                      </a:endParaRPr>
                    </a:p>
                  </a:txBody>
                  <a:tcPr marL="9525" marR="9525" marT="9525" marB="0" anchor="ctr">
                    <a:solidFill>
                      <a:srgbClr val="00B0F0"/>
                    </a:solidFill>
                  </a:tcPr>
                </a:tc>
                <a:tc>
                  <a:txBody>
                    <a:bodyPr/>
                    <a:lstStyle/>
                    <a:p>
                      <a:pPr algn="ctr" fontAlgn="ctr"/>
                      <a:r>
                        <a:rPr lang="hr-HR" sz="2400" u="none" strike="noStrike" dirty="0">
                          <a:effectLst/>
                          <a:latin typeface="+mj-lt"/>
                        </a:rPr>
                        <a:t>183</a:t>
                      </a:r>
                      <a:endParaRPr lang="hr-HR" sz="2400" b="0" i="0" u="none" strike="noStrike" dirty="0">
                        <a:solidFill>
                          <a:srgbClr val="000000"/>
                        </a:solidFill>
                        <a:effectLst/>
                        <a:latin typeface="+mj-lt"/>
                      </a:endParaRPr>
                    </a:p>
                  </a:txBody>
                  <a:tcPr marL="9525" marR="9525" marT="9525" marB="0" anchor="ctr">
                    <a:solidFill>
                      <a:srgbClr val="00B0F0"/>
                    </a:solidFill>
                  </a:tcPr>
                </a:tc>
                <a:tc>
                  <a:txBody>
                    <a:bodyPr/>
                    <a:lstStyle/>
                    <a:p>
                      <a:pPr algn="ctr" fontAlgn="ctr"/>
                      <a:r>
                        <a:rPr lang="hr-HR" sz="2400" u="none" strike="noStrike" dirty="0">
                          <a:effectLst/>
                          <a:latin typeface="+mj-lt"/>
                        </a:rPr>
                        <a:t>87</a:t>
                      </a:r>
                      <a:endParaRPr lang="hr-HR" sz="2400" b="0" i="0" u="none" strike="noStrike" dirty="0">
                        <a:solidFill>
                          <a:srgbClr val="000000"/>
                        </a:solidFill>
                        <a:effectLst/>
                        <a:latin typeface="+mj-lt"/>
                      </a:endParaRPr>
                    </a:p>
                  </a:txBody>
                  <a:tcPr marL="9525" marR="9525" marT="9525" marB="0" anchor="ctr">
                    <a:solidFill>
                      <a:srgbClr val="00B0F0"/>
                    </a:solidFill>
                  </a:tcPr>
                </a:tc>
                <a:extLst>
                  <a:ext uri="{0D108BD9-81ED-4DB2-BD59-A6C34878D82A}">
                    <a16:rowId xmlns:a16="http://schemas.microsoft.com/office/drawing/2014/main" val="3071128083"/>
                  </a:ext>
                </a:extLst>
              </a:tr>
              <a:tr h="427635">
                <a:tc>
                  <a:txBody>
                    <a:bodyPr/>
                    <a:lstStyle/>
                    <a:p>
                      <a:pPr algn="ctr" fontAlgn="ctr"/>
                      <a:r>
                        <a:rPr lang="hr-HR" sz="2400" u="none" strike="noStrike" dirty="0">
                          <a:solidFill>
                            <a:schemeClr val="tx1"/>
                          </a:solidFill>
                          <a:effectLst/>
                          <a:latin typeface="+mj-lt"/>
                        </a:rPr>
                        <a:t>10</a:t>
                      </a:r>
                      <a:endParaRPr lang="hr-HR" sz="2400" b="0" i="0" u="none" strike="noStrike" dirty="0">
                        <a:solidFill>
                          <a:schemeClr val="tx1"/>
                        </a:solidFill>
                        <a:effectLst/>
                        <a:latin typeface="+mj-lt"/>
                      </a:endParaRPr>
                    </a:p>
                  </a:txBody>
                  <a:tcPr marL="9525" marR="9525" marT="9525" marB="0" anchor="ctr">
                    <a:solidFill>
                      <a:schemeClr val="bg1"/>
                    </a:solidFill>
                  </a:tcPr>
                </a:tc>
                <a:tc>
                  <a:txBody>
                    <a:bodyPr/>
                    <a:lstStyle/>
                    <a:p>
                      <a:pPr algn="ctr" fontAlgn="ctr"/>
                      <a:r>
                        <a:rPr lang="hr-HR" sz="2400" u="none" strike="noStrike" dirty="0" smtClean="0">
                          <a:solidFill>
                            <a:schemeClr val="tx1"/>
                          </a:solidFill>
                          <a:effectLst/>
                          <a:latin typeface="+mj-lt"/>
                        </a:rPr>
                        <a:t>168</a:t>
                      </a:r>
                      <a:endParaRPr lang="hr-HR" sz="2400" b="0" i="0" u="none" strike="noStrike" dirty="0">
                        <a:solidFill>
                          <a:schemeClr val="tx1"/>
                        </a:solidFill>
                        <a:effectLst/>
                        <a:latin typeface="+mj-lt"/>
                      </a:endParaRPr>
                    </a:p>
                  </a:txBody>
                  <a:tcPr marL="9525" marR="9525" marT="9525" marB="0" anchor="ctr">
                    <a:solidFill>
                      <a:schemeClr val="bg1"/>
                    </a:solidFill>
                  </a:tcPr>
                </a:tc>
                <a:tc>
                  <a:txBody>
                    <a:bodyPr/>
                    <a:lstStyle/>
                    <a:p>
                      <a:pPr algn="ctr" fontAlgn="ctr"/>
                      <a:r>
                        <a:rPr lang="hr-HR" sz="2400" u="none" strike="noStrike" dirty="0" smtClean="0">
                          <a:solidFill>
                            <a:schemeClr val="tx1"/>
                          </a:solidFill>
                          <a:effectLst/>
                          <a:latin typeface="+mj-lt"/>
                        </a:rPr>
                        <a:t>97</a:t>
                      </a:r>
                      <a:endParaRPr lang="hr-HR" sz="2400" b="0" i="0" u="none" strike="noStrike" dirty="0">
                        <a:solidFill>
                          <a:schemeClr val="tx1"/>
                        </a:solidFill>
                        <a:effectLst/>
                        <a:latin typeface="+mj-lt"/>
                      </a:endParaRPr>
                    </a:p>
                  </a:txBody>
                  <a:tcPr marL="9525" marR="9525" marT="9525" marB="0" anchor="ctr">
                    <a:solidFill>
                      <a:schemeClr val="bg1"/>
                    </a:solidFill>
                  </a:tcPr>
                </a:tc>
                <a:extLst>
                  <a:ext uri="{0D108BD9-81ED-4DB2-BD59-A6C34878D82A}">
                    <a16:rowId xmlns:a16="http://schemas.microsoft.com/office/drawing/2014/main" val="561529631"/>
                  </a:ext>
                </a:extLst>
              </a:tr>
            </a:tbl>
          </a:graphicData>
        </a:graphic>
      </p:graphicFrame>
    </p:spTree>
    <p:extLst>
      <p:ext uri="{BB962C8B-B14F-4D97-AF65-F5344CB8AC3E}">
        <p14:creationId xmlns:p14="http://schemas.microsoft.com/office/powerpoint/2010/main" val="94612274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r>
              <a:rPr lang="hr-HR" b="1" dirty="0" smtClean="0"/>
              <a:t>S</a:t>
            </a:r>
            <a:r>
              <a:rPr lang="en-US" b="1" dirty="0" err="1" smtClean="0"/>
              <a:t>tudy</a:t>
            </a:r>
            <a:r>
              <a:rPr lang="en-US" b="1" dirty="0" smtClean="0"/>
              <a:t> </a:t>
            </a:r>
            <a:r>
              <a:rPr lang="en-US" b="1" dirty="0"/>
              <a:t>and review the following online resources</a:t>
            </a:r>
            <a:endParaRPr lang="hr-HR" b="1"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904875" y="1628774"/>
            <a:ext cx="11025868" cy="5057775"/>
          </a:xfrm>
        </p:spPr>
        <p:txBody>
          <a:bodyPr>
            <a:normAutofit fontScale="77500" lnSpcReduction="20000"/>
          </a:bodyPr>
          <a:lstStyle/>
          <a:p>
            <a:pPr marL="0" indent="0" algn="just">
              <a:buNone/>
            </a:pPr>
            <a:r>
              <a:rPr lang="hr-HR" b="1" dirty="0" smtClean="0">
                <a:latin typeface="+mj-lt"/>
              </a:rPr>
              <a:t>R</a:t>
            </a:r>
            <a:r>
              <a:rPr lang="en-US" b="1" dirty="0" err="1" smtClean="0">
                <a:latin typeface="+mj-lt"/>
              </a:rPr>
              <a:t>ead</a:t>
            </a:r>
            <a:r>
              <a:rPr lang="en-US" b="1" dirty="0" smtClean="0">
                <a:latin typeface="+mj-lt"/>
              </a:rPr>
              <a:t> </a:t>
            </a:r>
            <a:r>
              <a:rPr lang="en-US" b="1" dirty="0">
                <a:latin typeface="+mj-lt"/>
              </a:rPr>
              <a:t>this introduction to </a:t>
            </a:r>
            <a:r>
              <a:rPr lang="hr-HR" b="1" dirty="0" smtClean="0">
                <a:latin typeface="+mj-lt"/>
              </a:rPr>
              <a:t>K-</a:t>
            </a:r>
            <a:r>
              <a:rPr lang="hr-HR" b="1" dirty="0" err="1" smtClean="0">
                <a:latin typeface="+mj-lt"/>
              </a:rPr>
              <a:t>means</a:t>
            </a:r>
            <a:endParaRPr lang="hr-HR" b="1" dirty="0" smtClean="0">
              <a:latin typeface="+mj-lt"/>
            </a:endParaRPr>
          </a:p>
          <a:p>
            <a:pPr algn="just"/>
            <a:r>
              <a:rPr lang="hr-HR" dirty="0">
                <a:latin typeface="+mj-lt"/>
                <a:hlinkClick r:id="rId3"/>
              </a:rPr>
              <a:t>https://</a:t>
            </a:r>
            <a:r>
              <a:rPr lang="hr-HR" dirty="0" smtClean="0">
                <a:latin typeface="+mj-lt"/>
                <a:hlinkClick r:id="rId3"/>
              </a:rPr>
              <a:t>towardsdatascience.com/k-means-clustering-from-a-to-z-f6242a314e9a</a:t>
            </a:r>
            <a:endParaRPr lang="hr-HR" dirty="0" smtClean="0">
              <a:latin typeface="+mj-lt"/>
            </a:endParaRPr>
          </a:p>
          <a:p>
            <a:pPr marL="0" indent="0" algn="just">
              <a:buNone/>
            </a:pPr>
            <a:r>
              <a:rPr lang="hr-HR" b="1" dirty="0" smtClean="0">
                <a:latin typeface="+mj-lt"/>
              </a:rPr>
              <a:t>R</a:t>
            </a:r>
            <a:r>
              <a:rPr lang="en-US" b="1" dirty="0" err="1">
                <a:latin typeface="+mj-lt"/>
              </a:rPr>
              <a:t>ead</a:t>
            </a:r>
            <a:r>
              <a:rPr lang="en-US" b="1" dirty="0">
                <a:latin typeface="+mj-lt"/>
              </a:rPr>
              <a:t> this introduction to Hierarchical clustering </a:t>
            </a:r>
            <a:endParaRPr lang="hr-HR" b="1" dirty="0" smtClean="0">
              <a:latin typeface="+mj-lt"/>
            </a:endParaRPr>
          </a:p>
          <a:p>
            <a:pPr algn="just"/>
            <a:r>
              <a:rPr lang="hr-HR" dirty="0">
                <a:latin typeface="+mj-lt"/>
                <a:hlinkClick r:id="rId4"/>
              </a:rPr>
              <a:t>https://</a:t>
            </a:r>
            <a:r>
              <a:rPr lang="hr-HR" dirty="0" smtClean="0">
                <a:latin typeface="+mj-lt"/>
                <a:hlinkClick r:id="rId4"/>
              </a:rPr>
              <a:t>towardsdatascience.com/hierarchical-clustering-explained-e59b13846da8</a:t>
            </a:r>
            <a:endParaRPr lang="hr-HR" dirty="0" smtClean="0">
              <a:latin typeface="+mj-lt"/>
            </a:endParaRPr>
          </a:p>
          <a:p>
            <a:pPr marL="0" indent="0" algn="just">
              <a:buNone/>
            </a:pPr>
            <a:r>
              <a:rPr lang="hr-HR" b="1" dirty="0" smtClean="0">
                <a:latin typeface="+mj-lt"/>
              </a:rPr>
              <a:t>R</a:t>
            </a:r>
            <a:r>
              <a:rPr lang="en-US" b="1" dirty="0" err="1" smtClean="0">
                <a:latin typeface="+mj-lt"/>
              </a:rPr>
              <a:t>ead</a:t>
            </a:r>
            <a:r>
              <a:rPr lang="en-US" b="1" dirty="0" smtClean="0">
                <a:latin typeface="+mj-lt"/>
              </a:rPr>
              <a:t> this introduction to </a:t>
            </a:r>
            <a:r>
              <a:rPr lang="hr-HR" b="1" dirty="0" smtClean="0">
                <a:latin typeface="+mj-lt"/>
              </a:rPr>
              <a:t>DBSCAN</a:t>
            </a:r>
            <a:endParaRPr lang="hr-HR" dirty="0" smtClean="0">
              <a:latin typeface="+mj-lt"/>
            </a:endParaRPr>
          </a:p>
          <a:p>
            <a:pPr algn="just"/>
            <a:r>
              <a:rPr lang="hr-HR" dirty="0">
                <a:latin typeface="+mj-lt"/>
                <a:hlinkClick r:id="rId5"/>
              </a:rPr>
              <a:t>https://</a:t>
            </a:r>
            <a:r>
              <a:rPr lang="hr-HR" dirty="0" smtClean="0">
                <a:latin typeface="+mj-lt"/>
                <a:hlinkClick r:id="rId5"/>
              </a:rPr>
              <a:t>towardsdatascience.com/dbscan-clustering-explained-97556a2ad556</a:t>
            </a:r>
            <a:endParaRPr lang="hr-HR" dirty="0" smtClean="0">
              <a:latin typeface="+mj-lt"/>
            </a:endParaRPr>
          </a:p>
          <a:p>
            <a:pPr marL="0" indent="0" algn="just">
              <a:buNone/>
            </a:pPr>
            <a:endParaRPr lang="hr-HR" b="1" dirty="0" smtClean="0">
              <a:latin typeface="+mj-lt"/>
            </a:endParaRPr>
          </a:p>
          <a:p>
            <a:pPr marL="0" indent="0" algn="just">
              <a:buNone/>
            </a:pPr>
            <a:r>
              <a:rPr lang="hr-HR" b="1" dirty="0" err="1" smtClean="0">
                <a:latin typeface="+mj-lt"/>
              </a:rPr>
              <a:t>Check</a:t>
            </a:r>
            <a:r>
              <a:rPr lang="hr-HR" b="1" dirty="0" smtClean="0">
                <a:latin typeface="+mj-lt"/>
              </a:rPr>
              <a:t> </a:t>
            </a:r>
            <a:r>
              <a:rPr lang="hr-HR" b="1" dirty="0" err="1" smtClean="0">
                <a:latin typeface="+mj-lt"/>
              </a:rPr>
              <a:t>this</a:t>
            </a:r>
            <a:r>
              <a:rPr lang="hr-HR" b="1" dirty="0">
                <a:latin typeface="+mj-lt"/>
              </a:rPr>
              <a:t> </a:t>
            </a:r>
            <a:r>
              <a:rPr lang="hr-HR" b="1" dirty="0" err="1" smtClean="0">
                <a:latin typeface="+mj-lt"/>
              </a:rPr>
              <a:t>videos</a:t>
            </a:r>
            <a:r>
              <a:rPr lang="hr-HR" b="1" dirty="0" smtClean="0">
                <a:latin typeface="+mj-lt"/>
              </a:rPr>
              <a:t>: </a:t>
            </a:r>
          </a:p>
          <a:p>
            <a:pPr algn="just"/>
            <a:r>
              <a:rPr lang="hr-HR" dirty="0">
                <a:latin typeface="+mj-lt"/>
                <a:hlinkClick r:id="rId6"/>
              </a:rPr>
              <a:t>https://</a:t>
            </a:r>
            <a:r>
              <a:rPr lang="hr-HR" dirty="0" smtClean="0">
                <a:latin typeface="+mj-lt"/>
                <a:hlinkClick r:id="rId6"/>
              </a:rPr>
              <a:t>www.youtube.com/watch?v=4b5d3muPQmA</a:t>
            </a:r>
            <a:endParaRPr lang="hr-HR" dirty="0" smtClean="0">
              <a:latin typeface="+mj-lt"/>
            </a:endParaRPr>
          </a:p>
          <a:p>
            <a:pPr algn="just"/>
            <a:r>
              <a:rPr lang="hr-HR" dirty="0">
                <a:latin typeface="+mj-lt"/>
                <a:hlinkClick r:id="rId7"/>
              </a:rPr>
              <a:t>https://</a:t>
            </a:r>
            <a:r>
              <a:rPr lang="hr-HR" dirty="0" smtClean="0">
                <a:latin typeface="+mj-lt"/>
                <a:hlinkClick r:id="rId7"/>
              </a:rPr>
              <a:t>www.youtube.com/watch?v=7xHsRkOdVwo</a:t>
            </a:r>
            <a:endParaRPr lang="hr-HR" dirty="0" smtClean="0">
              <a:latin typeface="+mj-lt"/>
            </a:endParaRPr>
          </a:p>
          <a:p>
            <a:pPr algn="just"/>
            <a:r>
              <a:rPr lang="hr-HR" dirty="0">
                <a:latin typeface="+mj-lt"/>
                <a:hlinkClick r:id="rId8"/>
              </a:rPr>
              <a:t>https://</a:t>
            </a:r>
            <a:r>
              <a:rPr lang="hr-HR" dirty="0" smtClean="0">
                <a:latin typeface="+mj-lt"/>
                <a:hlinkClick r:id="rId8"/>
              </a:rPr>
              <a:t>www.youtube.com/watch?v=RDZUdRSDOok</a:t>
            </a:r>
            <a:endParaRPr lang="hr-HR" dirty="0" smtClean="0">
              <a:latin typeface="+mj-lt"/>
            </a:endParaRPr>
          </a:p>
          <a:p>
            <a:pPr marL="0" indent="0" algn="just">
              <a:buNone/>
            </a:pPr>
            <a:endParaRPr lang="hr-HR" b="1" dirty="0" smtClean="0">
              <a:latin typeface="+mj-lt"/>
            </a:endParaRPr>
          </a:p>
          <a:p>
            <a:pPr marL="0" indent="0" algn="just">
              <a:buNone/>
            </a:pPr>
            <a:r>
              <a:rPr lang="hr-HR" b="1" dirty="0" smtClean="0">
                <a:latin typeface="+mj-lt"/>
              </a:rPr>
              <a:t>Access </a:t>
            </a:r>
            <a:r>
              <a:rPr lang="en-US" b="1" dirty="0" smtClean="0">
                <a:latin typeface="+mj-lt"/>
              </a:rPr>
              <a:t>the </a:t>
            </a:r>
            <a:r>
              <a:rPr lang="en-US" b="1" dirty="0">
                <a:latin typeface="+mj-lt"/>
              </a:rPr>
              <a:t>Oracle Member </a:t>
            </a:r>
            <a:r>
              <a:rPr lang="en-US" b="1" dirty="0" smtClean="0">
                <a:latin typeface="+mj-lt"/>
              </a:rPr>
              <a:t>Hub</a:t>
            </a:r>
            <a:r>
              <a:rPr lang="hr-HR" b="1" dirty="0" smtClean="0">
                <a:latin typeface="+mj-lt"/>
              </a:rPr>
              <a:t> and </a:t>
            </a:r>
            <a:r>
              <a:rPr lang="hr-HR" b="1" dirty="0" err="1" smtClean="0">
                <a:latin typeface="+mj-lt"/>
              </a:rPr>
              <a:t>finish</a:t>
            </a:r>
            <a:r>
              <a:rPr lang="hr-HR" b="1" dirty="0" smtClean="0">
                <a:latin typeface="+mj-lt"/>
              </a:rPr>
              <a:t> </a:t>
            </a:r>
            <a:r>
              <a:rPr lang="hr-HR" b="1" dirty="0" err="1" smtClean="0">
                <a:latin typeface="+mj-lt"/>
              </a:rPr>
              <a:t>the</a:t>
            </a:r>
            <a:r>
              <a:rPr lang="hr-HR" b="1" dirty="0" smtClean="0">
                <a:latin typeface="+mj-lt"/>
              </a:rPr>
              <a:t> </a:t>
            </a:r>
            <a:r>
              <a:rPr lang="hr-HR" b="1" dirty="0" err="1" smtClean="0">
                <a:latin typeface="+mj-lt"/>
              </a:rPr>
              <a:t>sixth</a:t>
            </a:r>
            <a:r>
              <a:rPr lang="hr-HR" b="1" dirty="0" smtClean="0">
                <a:latin typeface="+mj-lt"/>
              </a:rPr>
              <a:t> </a:t>
            </a:r>
            <a:r>
              <a:rPr lang="hr-HR" b="1" dirty="0" err="1" smtClean="0">
                <a:latin typeface="+mj-lt"/>
              </a:rPr>
              <a:t>topic</a:t>
            </a:r>
            <a:r>
              <a:rPr lang="hr-HR" b="1" dirty="0" smtClean="0">
                <a:latin typeface="+mj-lt"/>
              </a:rPr>
              <a:t>:</a:t>
            </a:r>
          </a:p>
          <a:p>
            <a:pPr algn="just"/>
            <a:r>
              <a:rPr lang="hr-HR" dirty="0" smtClean="0">
                <a:latin typeface="+mj-lt"/>
              </a:rPr>
              <a:t>academy.oracle.com</a:t>
            </a:r>
            <a:endParaRPr lang="pl-PL" dirty="0" smtClean="0">
              <a:latin typeface="+mj-lt"/>
            </a:endParaRPr>
          </a:p>
          <a:p>
            <a:pPr algn="just"/>
            <a:endParaRPr lang="pl-PL" dirty="0">
              <a:latin typeface="+mj-lt"/>
            </a:endParaRPr>
          </a:p>
        </p:txBody>
      </p:sp>
    </p:spTree>
    <p:extLst>
      <p:ext uri="{BB962C8B-B14F-4D97-AF65-F5344CB8AC3E}">
        <p14:creationId xmlns:p14="http://schemas.microsoft.com/office/powerpoint/2010/main" val="38018201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r>
              <a:rPr lang="hr-HR" b="1" dirty="0" err="1" smtClean="0"/>
              <a:t>Clustering</a:t>
            </a:r>
            <a:r>
              <a:rPr lang="hr-HR" b="1" dirty="0" smtClean="0"/>
              <a:t> </a:t>
            </a:r>
            <a:r>
              <a:rPr lang="en-US" b="1" dirty="0" smtClean="0"/>
              <a:t>in </a:t>
            </a:r>
            <a:r>
              <a:rPr lang="en-US" b="1" dirty="0"/>
              <a:t>Machine Learning</a:t>
            </a:r>
            <a:endParaRPr lang="pl-PL"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97971" y="1690688"/>
            <a:ext cx="8041090" cy="4486275"/>
          </a:xfrm>
        </p:spPr>
        <p:txBody>
          <a:bodyPr>
            <a:noAutofit/>
          </a:bodyPr>
          <a:lstStyle/>
          <a:p>
            <a:pPr algn="just"/>
            <a:r>
              <a:rPr lang="en-US" sz="4400" b="1" dirty="0">
                <a:latin typeface="+mj-lt"/>
              </a:rPr>
              <a:t>Clustering</a:t>
            </a:r>
            <a:r>
              <a:rPr lang="en-US" sz="3600" dirty="0">
                <a:latin typeface="+mj-lt"/>
              </a:rPr>
              <a:t> </a:t>
            </a:r>
            <a:r>
              <a:rPr lang="hr-HR" sz="3600" dirty="0" smtClean="0">
                <a:latin typeface="+mj-lt"/>
              </a:rPr>
              <a:t>- </a:t>
            </a:r>
            <a:r>
              <a:rPr lang="en-US" sz="3600" dirty="0" smtClean="0">
                <a:latin typeface="+mj-lt"/>
              </a:rPr>
              <a:t>unsupervised </a:t>
            </a:r>
            <a:r>
              <a:rPr lang="en-US" sz="3600" dirty="0">
                <a:latin typeface="+mj-lt"/>
              </a:rPr>
              <a:t>learning technique that organizes similar data points into clusters. </a:t>
            </a:r>
            <a:endParaRPr lang="hr-HR" sz="3600" dirty="0" smtClean="0">
              <a:latin typeface="+mj-lt"/>
            </a:endParaRPr>
          </a:p>
          <a:p>
            <a:pPr algn="just"/>
            <a:r>
              <a:rPr lang="en-US" sz="3600" dirty="0" smtClean="0">
                <a:latin typeface="+mj-lt"/>
              </a:rPr>
              <a:t>The </a:t>
            </a:r>
            <a:r>
              <a:rPr lang="en-US" sz="3600" dirty="0">
                <a:latin typeface="+mj-lt"/>
              </a:rPr>
              <a:t>goal is to group objects that are more alike with each other than with objects in other clusters. </a:t>
            </a:r>
            <a:endParaRPr lang="hr-HR" sz="3600" dirty="0" smtClean="0">
              <a:latin typeface="+mj-lt"/>
            </a:endParaRPr>
          </a:p>
          <a:p>
            <a:pPr algn="just"/>
            <a:r>
              <a:rPr lang="en-US" sz="3600" dirty="0" smtClean="0">
                <a:latin typeface="+mj-lt"/>
              </a:rPr>
              <a:t>Think </a:t>
            </a:r>
            <a:r>
              <a:rPr lang="en-US" sz="3600" dirty="0">
                <a:latin typeface="+mj-lt"/>
              </a:rPr>
              <a:t>of it like organizing a messy room by creating neat piles of similar things.</a:t>
            </a:r>
          </a:p>
          <a:p>
            <a:endParaRPr lang="en-US" sz="3600" dirty="0">
              <a:latin typeface="+mj-lt"/>
            </a:endParaRPr>
          </a:p>
        </p:txBody>
      </p:sp>
      <p:pic>
        <p:nvPicPr>
          <p:cNvPr id="5" name="Picture 4"/>
          <p:cNvPicPr>
            <a:picLocks noChangeAspect="1"/>
          </p:cNvPicPr>
          <p:nvPr/>
        </p:nvPicPr>
        <p:blipFill>
          <a:blip r:embed="rId3"/>
          <a:stretch>
            <a:fillRect/>
          </a:stretch>
        </p:blipFill>
        <p:spPr>
          <a:xfrm>
            <a:off x="8313232" y="1690688"/>
            <a:ext cx="2866397" cy="4293111"/>
          </a:xfrm>
          <a:prstGeom prst="rect">
            <a:avLst/>
          </a:prstGeom>
        </p:spPr>
      </p:pic>
    </p:spTree>
    <p:extLst>
      <p:ext uri="{BB962C8B-B14F-4D97-AF65-F5344CB8AC3E}">
        <p14:creationId xmlns:p14="http://schemas.microsoft.com/office/powerpoint/2010/main" val="20214075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r>
              <a:rPr lang="hr-HR" b="1" dirty="0" err="1" smtClean="0"/>
              <a:t>Clustering</a:t>
            </a:r>
            <a:r>
              <a:rPr lang="hr-HR" b="1" dirty="0" smtClean="0"/>
              <a:t> </a:t>
            </a:r>
            <a:r>
              <a:rPr lang="en-US" b="1" dirty="0" smtClean="0"/>
              <a:t>in </a:t>
            </a:r>
            <a:r>
              <a:rPr lang="en-US" b="1" dirty="0"/>
              <a:t>Machine Learning</a:t>
            </a:r>
            <a:endParaRPr lang="pl-PL"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97971" y="1690688"/>
            <a:ext cx="7511143" cy="4486275"/>
          </a:xfrm>
        </p:spPr>
        <p:txBody>
          <a:bodyPr>
            <a:noAutofit/>
          </a:bodyPr>
          <a:lstStyle/>
          <a:p>
            <a:pPr marL="0" indent="0" algn="just">
              <a:buNone/>
            </a:pPr>
            <a:r>
              <a:rPr lang="en-US" sz="3600" dirty="0">
                <a:latin typeface="+mj-lt"/>
              </a:rPr>
              <a:t>Start with simple and widely used algorithms for </a:t>
            </a:r>
            <a:r>
              <a:rPr lang="hr-HR" sz="3600" dirty="0" err="1" smtClean="0">
                <a:latin typeface="+mj-lt"/>
              </a:rPr>
              <a:t>clustering</a:t>
            </a:r>
            <a:r>
              <a:rPr lang="hr-HR" sz="3600" dirty="0" smtClean="0">
                <a:latin typeface="+mj-lt"/>
              </a:rPr>
              <a:t>:</a:t>
            </a:r>
            <a:endParaRPr lang="en-US" sz="3600" dirty="0">
              <a:latin typeface="+mj-lt"/>
            </a:endParaRPr>
          </a:p>
          <a:p>
            <a:pPr algn="just"/>
            <a:r>
              <a:rPr lang="hr-HR" sz="3600" b="1" dirty="0" smtClean="0">
                <a:latin typeface="+mj-lt"/>
              </a:rPr>
              <a:t>K-</a:t>
            </a:r>
            <a:r>
              <a:rPr lang="hr-HR" sz="3600" b="1" dirty="0" err="1" smtClean="0">
                <a:latin typeface="+mj-lt"/>
              </a:rPr>
              <a:t>means</a:t>
            </a:r>
            <a:r>
              <a:rPr lang="hr-HR" sz="3600" dirty="0" smtClean="0">
                <a:latin typeface="+mj-lt"/>
              </a:rPr>
              <a:t> - </a:t>
            </a:r>
            <a:r>
              <a:rPr lang="hr-HR" sz="3600" dirty="0" err="1" smtClean="0">
                <a:latin typeface="+mj-lt"/>
              </a:rPr>
              <a:t>like</a:t>
            </a:r>
            <a:r>
              <a:rPr lang="hr-HR" sz="3600" dirty="0" smtClean="0">
                <a:latin typeface="+mj-lt"/>
              </a:rPr>
              <a:t> </a:t>
            </a:r>
            <a:r>
              <a:rPr lang="en-US" sz="3600" dirty="0">
                <a:latin typeface="+mj-lt"/>
              </a:rPr>
              <a:t>sorting candy into different bowls based on their </a:t>
            </a:r>
            <a:r>
              <a:rPr lang="en-US" sz="3600" dirty="0" smtClean="0">
                <a:latin typeface="+mj-lt"/>
              </a:rPr>
              <a:t>color</a:t>
            </a:r>
            <a:endParaRPr lang="hr-HR" sz="3600" dirty="0" smtClean="0">
              <a:latin typeface="+mj-lt"/>
            </a:endParaRPr>
          </a:p>
          <a:p>
            <a:pPr algn="just"/>
            <a:r>
              <a:rPr lang="hr-HR" sz="3600" b="1" dirty="0" smtClean="0">
                <a:latin typeface="+mj-lt"/>
              </a:rPr>
              <a:t>H</a:t>
            </a:r>
            <a:r>
              <a:rPr lang="en-US" sz="3600" b="1" dirty="0" err="1" smtClean="0">
                <a:latin typeface="+mj-lt"/>
              </a:rPr>
              <a:t>ierarchical</a:t>
            </a:r>
            <a:r>
              <a:rPr lang="en-US" sz="3600" b="1" dirty="0" smtClean="0">
                <a:latin typeface="+mj-lt"/>
              </a:rPr>
              <a:t> </a:t>
            </a:r>
            <a:r>
              <a:rPr lang="en-US" sz="3600" b="1" dirty="0">
                <a:latin typeface="+mj-lt"/>
              </a:rPr>
              <a:t>clustering </a:t>
            </a:r>
            <a:r>
              <a:rPr lang="hr-HR" sz="3600" dirty="0" smtClean="0">
                <a:latin typeface="+mj-lt"/>
              </a:rPr>
              <a:t>- l</a:t>
            </a:r>
            <a:r>
              <a:rPr lang="en-US" sz="3600" dirty="0" err="1" smtClean="0">
                <a:latin typeface="+mj-lt"/>
              </a:rPr>
              <a:t>ike</a:t>
            </a:r>
            <a:r>
              <a:rPr lang="en-US" sz="3600" dirty="0" smtClean="0">
                <a:latin typeface="+mj-lt"/>
              </a:rPr>
              <a:t> </a:t>
            </a:r>
            <a:r>
              <a:rPr lang="en-US" sz="3600" dirty="0">
                <a:latin typeface="+mj-lt"/>
              </a:rPr>
              <a:t>nested dolls</a:t>
            </a:r>
          </a:p>
          <a:p>
            <a:pPr algn="just"/>
            <a:r>
              <a:rPr lang="en-US" sz="3600" b="1" dirty="0" smtClean="0">
                <a:latin typeface="+mj-lt"/>
              </a:rPr>
              <a:t>DBSCAN</a:t>
            </a:r>
            <a:r>
              <a:rPr lang="hr-HR" sz="3600" dirty="0" smtClean="0">
                <a:latin typeface="+mj-lt"/>
              </a:rPr>
              <a:t> – </a:t>
            </a:r>
            <a:r>
              <a:rPr lang="hr-HR" sz="3600" dirty="0" err="1" smtClean="0">
                <a:latin typeface="+mj-lt"/>
              </a:rPr>
              <a:t>like</a:t>
            </a:r>
            <a:r>
              <a:rPr lang="hr-HR" sz="3600" dirty="0" smtClean="0">
                <a:latin typeface="+mj-lt"/>
              </a:rPr>
              <a:t> a </a:t>
            </a:r>
            <a:r>
              <a:rPr lang="hr-HR" sz="3600" dirty="0" err="1" smtClean="0">
                <a:latin typeface="+mj-lt"/>
              </a:rPr>
              <a:t>school</a:t>
            </a:r>
            <a:r>
              <a:rPr lang="hr-HR" sz="3600" dirty="0" smtClean="0">
                <a:latin typeface="+mj-lt"/>
              </a:rPr>
              <a:t> </a:t>
            </a:r>
            <a:r>
              <a:rPr lang="hr-HR" sz="3600" dirty="0" err="1">
                <a:latin typeface="+mj-lt"/>
              </a:rPr>
              <a:t>of</a:t>
            </a:r>
            <a:r>
              <a:rPr lang="hr-HR" sz="3600" dirty="0">
                <a:latin typeface="+mj-lt"/>
              </a:rPr>
              <a:t> </a:t>
            </a:r>
            <a:r>
              <a:rPr lang="hr-HR" sz="3600" dirty="0" err="1" smtClean="0">
                <a:latin typeface="+mj-lt"/>
              </a:rPr>
              <a:t>fish</a:t>
            </a:r>
            <a:r>
              <a:rPr lang="hr-HR" sz="3600" dirty="0" smtClean="0">
                <a:latin typeface="+mj-lt"/>
              </a:rPr>
              <a:t> </a:t>
            </a:r>
            <a:r>
              <a:rPr lang="hr-HR" sz="3600" dirty="0">
                <a:latin typeface="+mj-lt"/>
              </a:rPr>
              <a:t>(</a:t>
            </a:r>
            <a:r>
              <a:rPr lang="hr-HR" sz="3600" dirty="0" smtClean="0">
                <a:latin typeface="+mj-lt"/>
              </a:rPr>
              <a:t>or </a:t>
            </a:r>
            <a:r>
              <a:rPr lang="hr-HR" sz="3600" dirty="0" err="1" smtClean="0">
                <a:latin typeface="+mj-lt"/>
              </a:rPr>
              <a:t>flock</a:t>
            </a:r>
            <a:r>
              <a:rPr lang="hr-HR" sz="3600" dirty="0" smtClean="0">
                <a:latin typeface="+mj-lt"/>
              </a:rPr>
              <a:t> </a:t>
            </a:r>
            <a:r>
              <a:rPr lang="hr-HR" sz="3600" dirty="0" err="1">
                <a:latin typeface="+mj-lt"/>
              </a:rPr>
              <a:t>of</a:t>
            </a:r>
            <a:r>
              <a:rPr lang="hr-HR" sz="3600" dirty="0">
                <a:latin typeface="+mj-lt"/>
              </a:rPr>
              <a:t> </a:t>
            </a:r>
            <a:r>
              <a:rPr lang="hr-HR" sz="3600" dirty="0" err="1" smtClean="0">
                <a:latin typeface="+mj-lt"/>
              </a:rPr>
              <a:t>birds</a:t>
            </a:r>
            <a:r>
              <a:rPr lang="hr-HR" sz="3600" dirty="0" smtClean="0">
                <a:latin typeface="+mj-lt"/>
              </a:rPr>
              <a:t>) </a:t>
            </a:r>
            <a:endParaRPr lang="pl-PL" dirty="0">
              <a:latin typeface="+mj-lt"/>
            </a:endParaRPr>
          </a:p>
        </p:txBody>
      </p:sp>
      <p:pic>
        <p:nvPicPr>
          <p:cNvPr id="4" name="Picture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911635" y="3488193"/>
            <a:ext cx="1877594" cy="1864555"/>
          </a:xfrm>
          <a:prstGeom prst="rect">
            <a:avLst/>
          </a:prstGeom>
        </p:spPr>
      </p:pic>
      <p:pic>
        <p:nvPicPr>
          <p:cNvPr id="5" name="Picture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273122" y="1893429"/>
            <a:ext cx="2416670" cy="1392022"/>
          </a:xfrm>
          <a:prstGeom prst="rect">
            <a:avLst/>
          </a:prstGeom>
        </p:spPr>
      </p:pic>
      <p:pic>
        <p:nvPicPr>
          <p:cNvPr id="6" name="Picture 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707086" y="4621444"/>
            <a:ext cx="1888060" cy="1892976"/>
          </a:xfrm>
          <a:prstGeom prst="rect">
            <a:avLst/>
          </a:prstGeom>
        </p:spPr>
      </p:pic>
    </p:spTree>
    <p:extLst>
      <p:ext uri="{BB962C8B-B14F-4D97-AF65-F5344CB8AC3E}">
        <p14:creationId xmlns:p14="http://schemas.microsoft.com/office/powerpoint/2010/main" val="31294084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6"/>
            <a:ext cx="10515600" cy="865472"/>
          </a:xfrm>
        </p:spPr>
        <p:txBody>
          <a:bodyPr/>
          <a:lstStyle/>
          <a:p>
            <a:pPr algn="ctr"/>
            <a:r>
              <a:rPr lang="hr-HR" b="1" dirty="0" smtClean="0"/>
              <a:t>K-</a:t>
            </a:r>
            <a:r>
              <a:rPr lang="hr-HR" b="1" dirty="0" err="1" smtClean="0"/>
              <a:t>means</a:t>
            </a:r>
            <a:endParaRPr lang="pl-PL"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97971" y="1690688"/>
            <a:ext cx="5240110" cy="4486275"/>
          </a:xfrm>
        </p:spPr>
        <p:txBody>
          <a:bodyPr>
            <a:noAutofit/>
          </a:bodyPr>
          <a:lstStyle/>
          <a:p>
            <a:pPr algn="just"/>
            <a:r>
              <a:rPr lang="en-US" sz="3600" dirty="0">
                <a:latin typeface="+mj-lt"/>
              </a:rPr>
              <a:t>K-means </a:t>
            </a:r>
            <a:r>
              <a:rPr lang="en-US" sz="4000" b="1" dirty="0">
                <a:latin typeface="+mj-lt"/>
              </a:rPr>
              <a:t>groups</a:t>
            </a:r>
            <a:r>
              <a:rPr lang="en-US" sz="3600" dirty="0">
                <a:latin typeface="+mj-lt"/>
              </a:rPr>
              <a:t> similar data points </a:t>
            </a:r>
            <a:r>
              <a:rPr lang="en-US" sz="4000" b="1" dirty="0">
                <a:latin typeface="+mj-lt"/>
              </a:rPr>
              <a:t>together</a:t>
            </a:r>
            <a:r>
              <a:rPr lang="en-US" sz="3600" dirty="0">
                <a:latin typeface="+mj-lt"/>
              </a:rPr>
              <a:t>.</a:t>
            </a:r>
          </a:p>
          <a:p>
            <a:pPr algn="just"/>
            <a:r>
              <a:rPr lang="en-US" sz="3600" dirty="0">
                <a:latin typeface="+mj-lt"/>
              </a:rPr>
              <a:t>It assigns each point to the nearest </a:t>
            </a:r>
            <a:r>
              <a:rPr lang="en-US" sz="4000" b="1" dirty="0">
                <a:latin typeface="+mj-lt"/>
              </a:rPr>
              <a:t>cluster centroid</a:t>
            </a:r>
            <a:r>
              <a:rPr lang="en-US" sz="3600" dirty="0">
                <a:latin typeface="+mj-lt"/>
              </a:rPr>
              <a:t>.</a:t>
            </a:r>
          </a:p>
          <a:p>
            <a:pPr algn="just"/>
            <a:r>
              <a:rPr lang="en-US" sz="3600" dirty="0">
                <a:latin typeface="+mj-lt"/>
              </a:rPr>
              <a:t>The algorithm continues until the clusters are stable.</a:t>
            </a:r>
            <a:endParaRPr lang="pl-PL" dirty="0">
              <a:latin typeface="+mj-lt"/>
            </a:endParaRPr>
          </a:p>
        </p:txBody>
      </p:sp>
      <p:pic>
        <p:nvPicPr>
          <p:cNvPr id="7" name="Picture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878284" y="2150779"/>
            <a:ext cx="6150430" cy="3778481"/>
          </a:xfrm>
          <a:prstGeom prst="rect">
            <a:avLst/>
          </a:prstGeom>
        </p:spPr>
      </p:pic>
      <p:cxnSp>
        <p:nvCxnSpPr>
          <p:cNvPr id="9" name="Straight Arrow Connector 8"/>
          <p:cNvCxnSpPr/>
          <p:nvPr/>
        </p:nvCxnSpPr>
        <p:spPr>
          <a:xfrm>
            <a:off x="8262257" y="1903076"/>
            <a:ext cx="5443" cy="1468774"/>
          </a:xfrm>
          <a:prstGeom prst="straightConnector1">
            <a:avLst/>
          </a:prstGeom>
          <a:ln w="222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9133115" y="4971827"/>
            <a:ext cx="10885" cy="1417524"/>
          </a:xfrm>
          <a:prstGeom prst="straightConnector1">
            <a:avLst/>
          </a:prstGeom>
          <a:ln w="2222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7825478" y="1478301"/>
            <a:ext cx="2408464" cy="461665"/>
          </a:xfrm>
          <a:prstGeom prst="rect">
            <a:avLst/>
          </a:prstGeom>
          <a:noFill/>
        </p:spPr>
        <p:txBody>
          <a:bodyPr wrap="square" rtlCol="0">
            <a:spAutoFit/>
          </a:bodyPr>
          <a:lstStyle/>
          <a:p>
            <a:r>
              <a:rPr lang="hr-HR" sz="2400" b="1" dirty="0" err="1">
                <a:latin typeface="+mj-lt"/>
              </a:rPr>
              <a:t>c</a:t>
            </a:r>
            <a:r>
              <a:rPr lang="hr-HR" sz="2400" b="1" dirty="0" err="1" smtClean="0">
                <a:latin typeface="+mj-lt"/>
              </a:rPr>
              <a:t>entroid</a:t>
            </a:r>
            <a:r>
              <a:rPr lang="hr-HR" sz="2400" b="1" dirty="0" smtClean="0">
                <a:latin typeface="+mj-lt"/>
              </a:rPr>
              <a:t> </a:t>
            </a:r>
            <a:r>
              <a:rPr lang="hr-HR" sz="2400" b="1" dirty="0" err="1" smtClean="0">
                <a:latin typeface="+mj-lt"/>
              </a:rPr>
              <a:t>dancer</a:t>
            </a:r>
            <a:r>
              <a:rPr lang="hr-HR" sz="2400" b="1" dirty="0" smtClean="0">
                <a:latin typeface="+mj-lt"/>
              </a:rPr>
              <a:t>  A</a:t>
            </a:r>
            <a:endParaRPr lang="en-US" sz="2400" b="1" dirty="0">
              <a:latin typeface="+mj-lt"/>
            </a:endParaRPr>
          </a:p>
        </p:txBody>
      </p:sp>
      <p:sp>
        <p:nvSpPr>
          <p:cNvPr id="13" name="TextBox 12"/>
          <p:cNvSpPr txBox="1"/>
          <p:nvPr/>
        </p:nvSpPr>
        <p:spPr>
          <a:xfrm>
            <a:off x="7554686" y="6221865"/>
            <a:ext cx="2492828" cy="461665"/>
          </a:xfrm>
          <a:prstGeom prst="rect">
            <a:avLst/>
          </a:prstGeom>
          <a:noFill/>
        </p:spPr>
        <p:txBody>
          <a:bodyPr wrap="square" rtlCol="0">
            <a:spAutoFit/>
          </a:bodyPr>
          <a:lstStyle/>
          <a:p>
            <a:r>
              <a:rPr lang="hr-HR" sz="2400" b="1" dirty="0" err="1">
                <a:latin typeface="+mj-lt"/>
              </a:rPr>
              <a:t>c</a:t>
            </a:r>
            <a:r>
              <a:rPr lang="hr-HR" sz="2400" b="1" dirty="0" err="1" smtClean="0">
                <a:latin typeface="+mj-lt"/>
              </a:rPr>
              <a:t>entroid</a:t>
            </a:r>
            <a:r>
              <a:rPr lang="hr-HR" sz="2400" b="1" dirty="0" smtClean="0">
                <a:latin typeface="+mj-lt"/>
              </a:rPr>
              <a:t> </a:t>
            </a:r>
            <a:r>
              <a:rPr lang="hr-HR" sz="2400" b="1" dirty="0" err="1" smtClean="0">
                <a:latin typeface="+mj-lt"/>
              </a:rPr>
              <a:t>dancer</a:t>
            </a:r>
            <a:r>
              <a:rPr lang="hr-HR" sz="2400" b="1" dirty="0" smtClean="0">
                <a:latin typeface="+mj-lt"/>
              </a:rPr>
              <a:t>  B</a:t>
            </a:r>
            <a:endParaRPr lang="en-US" sz="2400" b="1" dirty="0">
              <a:latin typeface="+mj-lt"/>
            </a:endParaRPr>
          </a:p>
        </p:txBody>
      </p:sp>
      <p:sp>
        <p:nvSpPr>
          <p:cNvPr id="19" name="Freeform 18"/>
          <p:cNvSpPr/>
          <p:nvPr/>
        </p:nvSpPr>
        <p:spPr>
          <a:xfrm>
            <a:off x="6692900" y="3136941"/>
            <a:ext cx="2336810" cy="1202715"/>
          </a:xfrm>
          <a:custGeom>
            <a:avLst/>
            <a:gdLst>
              <a:gd name="connsiteX0" fmla="*/ 2311400 w 2336810"/>
              <a:gd name="connsiteY0" fmla="*/ 301894 h 1202715"/>
              <a:gd name="connsiteX1" fmla="*/ 2324100 w 2336810"/>
              <a:gd name="connsiteY1" fmla="*/ 397144 h 1202715"/>
              <a:gd name="connsiteX2" fmla="*/ 2330450 w 2336810"/>
              <a:gd name="connsiteY2" fmla="*/ 422544 h 1202715"/>
              <a:gd name="connsiteX3" fmla="*/ 2330450 w 2336810"/>
              <a:gd name="connsiteY3" fmla="*/ 562244 h 1202715"/>
              <a:gd name="connsiteX4" fmla="*/ 2324100 w 2336810"/>
              <a:gd name="connsiteY4" fmla="*/ 613044 h 1202715"/>
              <a:gd name="connsiteX5" fmla="*/ 2311400 w 2336810"/>
              <a:gd name="connsiteY5" fmla="*/ 632094 h 1202715"/>
              <a:gd name="connsiteX6" fmla="*/ 2298700 w 2336810"/>
              <a:gd name="connsiteY6" fmla="*/ 657494 h 1202715"/>
              <a:gd name="connsiteX7" fmla="*/ 2292350 w 2336810"/>
              <a:gd name="connsiteY7" fmla="*/ 676544 h 1202715"/>
              <a:gd name="connsiteX8" fmla="*/ 2273300 w 2336810"/>
              <a:gd name="connsiteY8" fmla="*/ 701944 h 1202715"/>
              <a:gd name="connsiteX9" fmla="*/ 2247900 w 2336810"/>
              <a:gd name="connsiteY9" fmla="*/ 740044 h 1202715"/>
              <a:gd name="connsiteX10" fmla="*/ 2235200 w 2336810"/>
              <a:gd name="connsiteY10" fmla="*/ 759094 h 1202715"/>
              <a:gd name="connsiteX11" fmla="*/ 2197100 w 2336810"/>
              <a:gd name="connsiteY11" fmla="*/ 790844 h 1202715"/>
              <a:gd name="connsiteX12" fmla="*/ 2171700 w 2336810"/>
              <a:gd name="connsiteY12" fmla="*/ 828944 h 1202715"/>
              <a:gd name="connsiteX13" fmla="*/ 2152650 w 2336810"/>
              <a:gd name="connsiteY13" fmla="*/ 847994 h 1202715"/>
              <a:gd name="connsiteX14" fmla="*/ 2139950 w 2336810"/>
              <a:gd name="connsiteY14" fmla="*/ 867044 h 1202715"/>
              <a:gd name="connsiteX15" fmla="*/ 2120900 w 2336810"/>
              <a:gd name="connsiteY15" fmla="*/ 879744 h 1202715"/>
              <a:gd name="connsiteX16" fmla="*/ 2076450 w 2336810"/>
              <a:gd name="connsiteY16" fmla="*/ 911494 h 1202715"/>
              <a:gd name="connsiteX17" fmla="*/ 2032000 w 2336810"/>
              <a:gd name="connsiteY17" fmla="*/ 924194 h 1202715"/>
              <a:gd name="connsiteX18" fmla="*/ 2006600 w 2336810"/>
              <a:gd name="connsiteY18" fmla="*/ 943244 h 1202715"/>
              <a:gd name="connsiteX19" fmla="*/ 1943100 w 2336810"/>
              <a:gd name="connsiteY19" fmla="*/ 962294 h 1202715"/>
              <a:gd name="connsiteX20" fmla="*/ 1898650 w 2336810"/>
              <a:gd name="connsiteY20" fmla="*/ 981344 h 1202715"/>
              <a:gd name="connsiteX21" fmla="*/ 1873250 w 2336810"/>
              <a:gd name="connsiteY21" fmla="*/ 994044 h 1202715"/>
              <a:gd name="connsiteX22" fmla="*/ 1835150 w 2336810"/>
              <a:gd name="connsiteY22" fmla="*/ 1006744 h 1202715"/>
              <a:gd name="connsiteX23" fmla="*/ 1809750 w 2336810"/>
              <a:gd name="connsiteY23" fmla="*/ 1013094 h 1202715"/>
              <a:gd name="connsiteX24" fmla="*/ 1784350 w 2336810"/>
              <a:gd name="connsiteY24" fmla="*/ 1025794 h 1202715"/>
              <a:gd name="connsiteX25" fmla="*/ 1758950 w 2336810"/>
              <a:gd name="connsiteY25" fmla="*/ 1032144 h 1202715"/>
              <a:gd name="connsiteX26" fmla="*/ 1739900 w 2336810"/>
              <a:gd name="connsiteY26" fmla="*/ 1038494 h 1202715"/>
              <a:gd name="connsiteX27" fmla="*/ 1689100 w 2336810"/>
              <a:gd name="connsiteY27" fmla="*/ 1051194 h 1202715"/>
              <a:gd name="connsiteX28" fmla="*/ 1663700 w 2336810"/>
              <a:gd name="connsiteY28" fmla="*/ 1057544 h 1202715"/>
              <a:gd name="connsiteX29" fmla="*/ 1619250 w 2336810"/>
              <a:gd name="connsiteY29" fmla="*/ 1063894 h 1202715"/>
              <a:gd name="connsiteX30" fmla="*/ 1593850 w 2336810"/>
              <a:gd name="connsiteY30" fmla="*/ 1070244 h 1202715"/>
              <a:gd name="connsiteX31" fmla="*/ 1524000 w 2336810"/>
              <a:gd name="connsiteY31" fmla="*/ 1076594 h 1202715"/>
              <a:gd name="connsiteX32" fmla="*/ 1485900 w 2336810"/>
              <a:gd name="connsiteY32" fmla="*/ 1082944 h 1202715"/>
              <a:gd name="connsiteX33" fmla="*/ 1390650 w 2336810"/>
              <a:gd name="connsiteY33" fmla="*/ 1089294 h 1202715"/>
              <a:gd name="connsiteX34" fmla="*/ 1270000 w 2336810"/>
              <a:gd name="connsiteY34" fmla="*/ 1101994 h 1202715"/>
              <a:gd name="connsiteX35" fmla="*/ 1092200 w 2336810"/>
              <a:gd name="connsiteY35" fmla="*/ 1108344 h 1202715"/>
              <a:gd name="connsiteX36" fmla="*/ 1009650 w 2336810"/>
              <a:gd name="connsiteY36" fmla="*/ 1114694 h 1202715"/>
              <a:gd name="connsiteX37" fmla="*/ 952500 w 2336810"/>
              <a:gd name="connsiteY37" fmla="*/ 1121044 h 1202715"/>
              <a:gd name="connsiteX38" fmla="*/ 869950 w 2336810"/>
              <a:gd name="connsiteY38" fmla="*/ 1127394 h 1202715"/>
              <a:gd name="connsiteX39" fmla="*/ 806450 w 2336810"/>
              <a:gd name="connsiteY39" fmla="*/ 1140094 h 1202715"/>
              <a:gd name="connsiteX40" fmla="*/ 787400 w 2336810"/>
              <a:gd name="connsiteY40" fmla="*/ 1146444 h 1202715"/>
              <a:gd name="connsiteX41" fmla="*/ 723900 w 2336810"/>
              <a:gd name="connsiteY41" fmla="*/ 1159144 h 1202715"/>
              <a:gd name="connsiteX42" fmla="*/ 698500 w 2336810"/>
              <a:gd name="connsiteY42" fmla="*/ 1171844 h 1202715"/>
              <a:gd name="connsiteX43" fmla="*/ 673100 w 2336810"/>
              <a:gd name="connsiteY43" fmla="*/ 1178194 h 1202715"/>
              <a:gd name="connsiteX44" fmla="*/ 552450 w 2336810"/>
              <a:gd name="connsiteY44" fmla="*/ 1190894 h 1202715"/>
              <a:gd name="connsiteX45" fmla="*/ 336550 w 2336810"/>
              <a:gd name="connsiteY45" fmla="*/ 1190894 h 1202715"/>
              <a:gd name="connsiteX46" fmla="*/ 254000 w 2336810"/>
              <a:gd name="connsiteY46" fmla="*/ 1184544 h 1202715"/>
              <a:gd name="connsiteX47" fmla="*/ 177800 w 2336810"/>
              <a:gd name="connsiteY47" fmla="*/ 1165494 h 1202715"/>
              <a:gd name="connsiteX48" fmla="*/ 152400 w 2336810"/>
              <a:gd name="connsiteY48" fmla="*/ 1159144 h 1202715"/>
              <a:gd name="connsiteX49" fmla="*/ 133350 w 2336810"/>
              <a:gd name="connsiteY49" fmla="*/ 1152794 h 1202715"/>
              <a:gd name="connsiteX50" fmla="*/ 95250 w 2336810"/>
              <a:gd name="connsiteY50" fmla="*/ 1127394 h 1202715"/>
              <a:gd name="connsiteX51" fmla="*/ 82550 w 2336810"/>
              <a:gd name="connsiteY51" fmla="*/ 1108344 h 1202715"/>
              <a:gd name="connsiteX52" fmla="*/ 63500 w 2336810"/>
              <a:gd name="connsiteY52" fmla="*/ 1089294 h 1202715"/>
              <a:gd name="connsiteX53" fmla="*/ 57150 w 2336810"/>
              <a:gd name="connsiteY53" fmla="*/ 1070244 h 1202715"/>
              <a:gd name="connsiteX54" fmla="*/ 44450 w 2336810"/>
              <a:gd name="connsiteY54" fmla="*/ 1051194 h 1202715"/>
              <a:gd name="connsiteX55" fmla="*/ 31750 w 2336810"/>
              <a:gd name="connsiteY55" fmla="*/ 1013094 h 1202715"/>
              <a:gd name="connsiteX56" fmla="*/ 19050 w 2336810"/>
              <a:gd name="connsiteY56" fmla="*/ 974994 h 1202715"/>
              <a:gd name="connsiteX57" fmla="*/ 12700 w 2336810"/>
              <a:gd name="connsiteY57" fmla="*/ 955944 h 1202715"/>
              <a:gd name="connsiteX58" fmla="*/ 0 w 2336810"/>
              <a:gd name="connsiteY58" fmla="*/ 924194 h 1202715"/>
              <a:gd name="connsiteX59" fmla="*/ 6350 w 2336810"/>
              <a:gd name="connsiteY59" fmla="*/ 733694 h 1202715"/>
              <a:gd name="connsiteX60" fmla="*/ 12700 w 2336810"/>
              <a:gd name="connsiteY60" fmla="*/ 701944 h 1202715"/>
              <a:gd name="connsiteX61" fmla="*/ 25400 w 2336810"/>
              <a:gd name="connsiteY61" fmla="*/ 663844 h 1202715"/>
              <a:gd name="connsiteX62" fmla="*/ 31750 w 2336810"/>
              <a:gd name="connsiteY62" fmla="*/ 644794 h 1202715"/>
              <a:gd name="connsiteX63" fmla="*/ 50800 w 2336810"/>
              <a:gd name="connsiteY63" fmla="*/ 587644 h 1202715"/>
              <a:gd name="connsiteX64" fmla="*/ 57150 w 2336810"/>
              <a:gd name="connsiteY64" fmla="*/ 568594 h 1202715"/>
              <a:gd name="connsiteX65" fmla="*/ 82550 w 2336810"/>
              <a:gd name="connsiteY65" fmla="*/ 530494 h 1202715"/>
              <a:gd name="connsiteX66" fmla="*/ 95250 w 2336810"/>
              <a:gd name="connsiteY66" fmla="*/ 505094 h 1202715"/>
              <a:gd name="connsiteX67" fmla="*/ 114300 w 2336810"/>
              <a:gd name="connsiteY67" fmla="*/ 486044 h 1202715"/>
              <a:gd name="connsiteX68" fmla="*/ 139700 w 2336810"/>
              <a:gd name="connsiteY68" fmla="*/ 447944 h 1202715"/>
              <a:gd name="connsiteX69" fmla="*/ 171450 w 2336810"/>
              <a:gd name="connsiteY69" fmla="*/ 403494 h 1202715"/>
              <a:gd name="connsiteX70" fmla="*/ 203200 w 2336810"/>
              <a:gd name="connsiteY70" fmla="*/ 359044 h 1202715"/>
              <a:gd name="connsiteX71" fmla="*/ 241300 w 2336810"/>
              <a:gd name="connsiteY71" fmla="*/ 320944 h 1202715"/>
              <a:gd name="connsiteX72" fmla="*/ 273050 w 2336810"/>
              <a:gd name="connsiteY72" fmla="*/ 276494 h 1202715"/>
              <a:gd name="connsiteX73" fmla="*/ 292100 w 2336810"/>
              <a:gd name="connsiteY73" fmla="*/ 263794 h 1202715"/>
              <a:gd name="connsiteX74" fmla="*/ 330200 w 2336810"/>
              <a:gd name="connsiteY74" fmla="*/ 225694 h 1202715"/>
              <a:gd name="connsiteX75" fmla="*/ 349250 w 2336810"/>
              <a:gd name="connsiteY75" fmla="*/ 206644 h 1202715"/>
              <a:gd name="connsiteX76" fmla="*/ 368300 w 2336810"/>
              <a:gd name="connsiteY76" fmla="*/ 193944 h 1202715"/>
              <a:gd name="connsiteX77" fmla="*/ 406400 w 2336810"/>
              <a:gd name="connsiteY77" fmla="*/ 149494 h 1202715"/>
              <a:gd name="connsiteX78" fmla="*/ 425450 w 2336810"/>
              <a:gd name="connsiteY78" fmla="*/ 143144 h 1202715"/>
              <a:gd name="connsiteX79" fmla="*/ 444500 w 2336810"/>
              <a:gd name="connsiteY79" fmla="*/ 130444 h 1202715"/>
              <a:gd name="connsiteX80" fmla="*/ 558800 w 2336810"/>
              <a:gd name="connsiteY80" fmla="*/ 105044 h 1202715"/>
              <a:gd name="connsiteX81" fmla="*/ 609600 w 2336810"/>
              <a:gd name="connsiteY81" fmla="*/ 98694 h 1202715"/>
              <a:gd name="connsiteX82" fmla="*/ 647700 w 2336810"/>
              <a:gd name="connsiteY82" fmla="*/ 92344 h 1202715"/>
              <a:gd name="connsiteX83" fmla="*/ 704850 w 2336810"/>
              <a:gd name="connsiteY83" fmla="*/ 85994 h 1202715"/>
              <a:gd name="connsiteX84" fmla="*/ 876300 w 2336810"/>
              <a:gd name="connsiteY84" fmla="*/ 73294 h 1202715"/>
              <a:gd name="connsiteX85" fmla="*/ 1060450 w 2336810"/>
              <a:gd name="connsiteY85" fmla="*/ 66944 h 1202715"/>
              <a:gd name="connsiteX86" fmla="*/ 1162050 w 2336810"/>
              <a:gd name="connsiteY86" fmla="*/ 60594 h 1202715"/>
              <a:gd name="connsiteX87" fmla="*/ 1320800 w 2336810"/>
              <a:gd name="connsiteY87" fmla="*/ 54244 h 1202715"/>
              <a:gd name="connsiteX88" fmla="*/ 1435100 w 2336810"/>
              <a:gd name="connsiteY88" fmla="*/ 41544 h 1202715"/>
              <a:gd name="connsiteX89" fmla="*/ 1454150 w 2336810"/>
              <a:gd name="connsiteY89" fmla="*/ 35194 h 1202715"/>
              <a:gd name="connsiteX90" fmla="*/ 1511300 w 2336810"/>
              <a:gd name="connsiteY90" fmla="*/ 28844 h 1202715"/>
              <a:gd name="connsiteX91" fmla="*/ 1657350 w 2336810"/>
              <a:gd name="connsiteY91" fmla="*/ 16144 h 1202715"/>
              <a:gd name="connsiteX92" fmla="*/ 1676400 w 2336810"/>
              <a:gd name="connsiteY92" fmla="*/ 9794 h 1202715"/>
              <a:gd name="connsiteX93" fmla="*/ 1758950 w 2336810"/>
              <a:gd name="connsiteY93" fmla="*/ 3444 h 1202715"/>
              <a:gd name="connsiteX94" fmla="*/ 1974850 w 2336810"/>
              <a:gd name="connsiteY94" fmla="*/ 16144 h 1202715"/>
              <a:gd name="connsiteX95" fmla="*/ 2000250 w 2336810"/>
              <a:gd name="connsiteY95" fmla="*/ 28844 h 1202715"/>
              <a:gd name="connsiteX96" fmla="*/ 2019300 w 2336810"/>
              <a:gd name="connsiteY96" fmla="*/ 41544 h 1202715"/>
              <a:gd name="connsiteX97" fmla="*/ 2057400 w 2336810"/>
              <a:gd name="connsiteY97" fmla="*/ 54244 h 1202715"/>
              <a:gd name="connsiteX98" fmla="*/ 2095500 w 2336810"/>
              <a:gd name="connsiteY98" fmla="*/ 73294 h 1202715"/>
              <a:gd name="connsiteX99" fmla="*/ 2133600 w 2336810"/>
              <a:gd name="connsiteY99" fmla="*/ 98694 h 1202715"/>
              <a:gd name="connsiteX100" fmla="*/ 2152650 w 2336810"/>
              <a:gd name="connsiteY100" fmla="*/ 111394 h 1202715"/>
              <a:gd name="connsiteX101" fmla="*/ 2171700 w 2336810"/>
              <a:gd name="connsiteY101" fmla="*/ 130444 h 1202715"/>
              <a:gd name="connsiteX102" fmla="*/ 2209800 w 2336810"/>
              <a:gd name="connsiteY102" fmla="*/ 155844 h 1202715"/>
              <a:gd name="connsiteX103" fmla="*/ 2241550 w 2336810"/>
              <a:gd name="connsiteY103" fmla="*/ 181244 h 1202715"/>
              <a:gd name="connsiteX104" fmla="*/ 2254250 w 2336810"/>
              <a:gd name="connsiteY104" fmla="*/ 200294 h 1202715"/>
              <a:gd name="connsiteX105" fmla="*/ 2273300 w 2336810"/>
              <a:gd name="connsiteY105" fmla="*/ 212994 h 1202715"/>
              <a:gd name="connsiteX106" fmla="*/ 2292350 w 2336810"/>
              <a:gd name="connsiteY106" fmla="*/ 251094 h 1202715"/>
              <a:gd name="connsiteX107" fmla="*/ 2298700 w 2336810"/>
              <a:gd name="connsiteY107" fmla="*/ 270144 h 1202715"/>
              <a:gd name="connsiteX108" fmla="*/ 2311400 w 2336810"/>
              <a:gd name="connsiteY108" fmla="*/ 301894 h 12027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Lst>
            <a:rect l="l" t="t" r="r" b="b"/>
            <a:pathLst>
              <a:path w="2336810" h="1202715">
                <a:moveTo>
                  <a:pt x="2311400" y="301894"/>
                </a:moveTo>
                <a:cubicBezTo>
                  <a:pt x="2315633" y="323061"/>
                  <a:pt x="2316974" y="361515"/>
                  <a:pt x="2324100" y="397144"/>
                </a:cubicBezTo>
                <a:cubicBezTo>
                  <a:pt x="2325812" y="405702"/>
                  <a:pt x="2328333" y="414077"/>
                  <a:pt x="2330450" y="422544"/>
                </a:cubicBezTo>
                <a:cubicBezTo>
                  <a:pt x="2338060" y="513859"/>
                  <a:pt x="2339759" y="478460"/>
                  <a:pt x="2330450" y="562244"/>
                </a:cubicBezTo>
                <a:cubicBezTo>
                  <a:pt x="2328565" y="579205"/>
                  <a:pt x="2328590" y="596580"/>
                  <a:pt x="2324100" y="613044"/>
                </a:cubicBezTo>
                <a:cubicBezTo>
                  <a:pt x="2322092" y="620407"/>
                  <a:pt x="2315186" y="625468"/>
                  <a:pt x="2311400" y="632094"/>
                </a:cubicBezTo>
                <a:cubicBezTo>
                  <a:pt x="2306704" y="640313"/>
                  <a:pt x="2302429" y="648793"/>
                  <a:pt x="2298700" y="657494"/>
                </a:cubicBezTo>
                <a:cubicBezTo>
                  <a:pt x="2296063" y="663646"/>
                  <a:pt x="2295671" y="670732"/>
                  <a:pt x="2292350" y="676544"/>
                </a:cubicBezTo>
                <a:cubicBezTo>
                  <a:pt x="2287099" y="685733"/>
                  <a:pt x="2279369" y="693274"/>
                  <a:pt x="2273300" y="701944"/>
                </a:cubicBezTo>
                <a:cubicBezTo>
                  <a:pt x="2264547" y="714448"/>
                  <a:pt x="2256367" y="727344"/>
                  <a:pt x="2247900" y="740044"/>
                </a:cubicBezTo>
                <a:cubicBezTo>
                  <a:pt x="2243667" y="746394"/>
                  <a:pt x="2241550" y="754861"/>
                  <a:pt x="2235200" y="759094"/>
                </a:cubicBezTo>
                <a:cubicBezTo>
                  <a:pt x="2218267" y="770383"/>
                  <a:pt x="2210263" y="773920"/>
                  <a:pt x="2197100" y="790844"/>
                </a:cubicBezTo>
                <a:cubicBezTo>
                  <a:pt x="2187729" y="802892"/>
                  <a:pt x="2182493" y="818151"/>
                  <a:pt x="2171700" y="828944"/>
                </a:cubicBezTo>
                <a:cubicBezTo>
                  <a:pt x="2165350" y="835294"/>
                  <a:pt x="2158399" y="841095"/>
                  <a:pt x="2152650" y="847994"/>
                </a:cubicBezTo>
                <a:cubicBezTo>
                  <a:pt x="2147764" y="853857"/>
                  <a:pt x="2145346" y="861648"/>
                  <a:pt x="2139950" y="867044"/>
                </a:cubicBezTo>
                <a:cubicBezTo>
                  <a:pt x="2134554" y="872440"/>
                  <a:pt x="2127110" y="875308"/>
                  <a:pt x="2120900" y="879744"/>
                </a:cubicBezTo>
                <a:cubicBezTo>
                  <a:pt x="2114189" y="884538"/>
                  <a:pt x="2086427" y="906506"/>
                  <a:pt x="2076450" y="911494"/>
                </a:cubicBezTo>
                <a:cubicBezTo>
                  <a:pt x="2067340" y="916049"/>
                  <a:pt x="2040138" y="922159"/>
                  <a:pt x="2032000" y="924194"/>
                </a:cubicBezTo>
                <a:cubicBezTo>
                  <a:pt x="2023533" y="930544"/>
                  <a:pt x="2016066" y="938511"/>
                  <a:pt x="2006600" y="943244"/>
                </a:cubicBezTo>
                <a:cubicBezTo>
                  <a:pt x="1991140" y="950974"/>
                  <a:pt x="1961330" y="957736"/>
                  <a:pt x="1943100" y="962294"/>
                </a:cubicBezTo>
                <a:cubicBezTo>
                  <a:pt x="1904494" y="988031"/>
                  <a:pt x="1945513" y="963770"/>
                  <a:pt x="1898650" y="981344"/>
                </a:cubicBezTo>
                <a:cubicBezTo>
                  <a:pt x="1889787" y="984668"/>
                  <a:pt x="1882039" y="990528"/>
                  <a:pt x="1873250" y="994044"/>
                </a:cubicBezTo>
                <a:cubicBezTo>
                  <a:pt x="1860821" y="999016"/>
                  <a:pt x="1848137" y="1003497"/>
                  <a:pt x="1835150" y="1006744"/>
                </a:cubicBezTo>
                <a:cubicBezTo>
                  <a:pt x="1826683" y="1008861"/>
                  <a:pt x="1817922" y="1010030"/>
                  <a:pt x="1809750" y="1013094"/>
                </a:cubicBezTo>
                <a:cubicBezTo>
                  <a:pt x="1800887" y="1016418"/>
                  <a:pt x="1793213" y="1022470"/>
                  <a:pt x="1784350" y="1025794"/>
                </a:cubicBezTo>
                <a:cubicBezTo>
                  <a:pt x="1776178" y="1028858"/>
                  <a:pt x="1767341" y="1029746"/>
                  <a:pt x="1758950" y="1032144"/>
                </a:cubicBezTo>
                <a:cubicBezTo>
                  <a:pt x="1752514" y="1033983"/>
                  <a:pt x="1746358" y="1036733"/>
                  <a:pt x="1739900" y="1038494"/>
                </a:cubicBezTo>
                <a:cubicBezTo>
                  <a:pt x="1723061" y="1043087"/>
                  <a:pt x="1706033" y="1046961"/>
                  <a:pt x="1689100" y="1051194"/>
                </a:cubicBezTo>
                <a:cubicBezTo>
                  <a:pt x="1680633" y="1053311"/>
                  <a:pt x="1672340" y="1056310"/>
                  <a:pt x="1663700" y="1057544"/>
                </a:cubicBezTo>
                <a:cubicBezTo>
                  <a:pt x="1648883" y="1059661"/>
                  <a:pt x="1633976" y="1061217"/>
                  <a:pt x="1619250" y="1063894"/>
                </a:cubicBezTo>
                <a:cubicBezTo>
                  <a:pt x="1610664" y="1065455"/>
                  <a:pt x="1602501" y="1069091"/>
                  <a:pt x="1593850" y="1070244"/>
                </a:cubicBezTo>
                <a:cubicBezTo>
                  <a:pt x="1570676" y="1073334"/>
                  <a:pt x="1547219" y="1073862"/>
                  <a:pt x="1524000" y="1076594"/>
                </a:cubicBezTo>
                <a:cubicBezTo>
                  <a:pt x="1511213" y="1078098"/>
                  <a:pt x="1498717" y="1081723"/>
                  <a:pt x="1485900" y="1082944"/>
                </a:cubicBezTo>
                <a:cubicBezTo>
                  <a:pt x="1454223" y="1085961"/>
                  <a:pt x="1422400" y="1087177"/>
                  <a:pt x="1390650" y="1089294"/>
                </a:cubicBezTo>
                <a:cubicBezTo>
                  <a:pt x="1335426" y="1100339"/>
                  <a:pt x="1354093" y="1097990"/>
                  <a:pt x="1270000" y="1101994"/>
                </a:cubicBezTo>
                <a:cubicBezTo>
                  <a:pt x="1210763" y="1104815"/>
                  <a:pt x="1151467" y="1106227"/>
                  <a:pt x="1092200" y="1108344"/>
                </a:cubicBezTo>
                <a:lnTo>
                  <a:pt x="1009650" y="1114694"/>
                </a:lnTo>
                <a:cubicBezTo>
                  <a:pt x="990561" y="1116429"/>
                  <a:pt x="971589" y="1119309"/>
                  <a:pt x="952500" y="1121044"/>
                </a:cubicBezTo>
                <a:cubicBezTo>
                  <a:pt x="925015" y="1123543"/>
                  <a:pt x="897467" y="1125277"/>
                  <a:pt x="869950" y="1127394"/>
                </a:cubicBezTo>
                <a:cubicBezTo>
                  <a:pt x="826912" y="1141740"/>
                  <a:pt x="879416" y="1125501"/>
                  <a:pt x="806450" y="1140094"/>
                </a:cubicBezTo>
                <a:cubicBezTo>
                  <a:pt x="799886" y="1141407"/>
                  <a:pt x="793922" y="1144939"/>
                  <a:pt x="787400" y="1146444"/>
                </a:cubicBezTo>
                <a:cubicBezTo>
                  <a:pt x="766367" y="1151298"/>
                  <a:pt x="723900" y="1159144"/>
                  <a:pt x="723900" y="1159144"/>
                </a:cubicBezTo>
                <a:cubicBezTo>
                  <a:pt x="715433" y="1163377"/>
                  <a:pt x="707363" y="1168520"/>
                  <a:pt x="698500" y="1171844"/>
                </a:cubicBezTo>
                <a:cubicBezTo>
                  <a:pt x="690328" y="1174908"/>
                  <a:pt x="681658" y="1176482"/>
                  <a:pt x="673100" y="1178194"/>
                </a:cubicBezTo>
                <a:cubicBezTo>
                  <a:pt x="625469" y="1187720"/>
                  <a:pt x="609916" y="1186474"/>
                  <a:pt x="552450" y="1190894"/>
                </a:cubicBezTo>
                <a:cubicBezTo>
                  <a:pt x="466628" y="1212350"/>
                  <a:pt x="526918" y="1199748"/>
                  <a:pt x="336550" y="1190894"/>
                </a:cubicBezTo>
                <a:cubicBezTo>
                  <a:pt x="308982" y="1189612"/>
                  <a:pt x="281517" y="1186661"/>
                  <a:pt x="254000" y="1184544"/>
                </a:cubicBezTo>
                <a:lnTo>
                  <a:pt x="177800" y="1165494"/>
                </a:lnTo>
                <a:cubicBezTo>
                  <a:pt x="169333" y="1163377"/>
                  <a:pt x="160679" y="1161904"/>
                  <a:pt x="152400" y="1159144"/>
                </a:cubicBezTo>
                <a:cubicBezTo>
                  <a:pt x="146050" y="1157027"/>
                  <a:pt x="139201" y="1156045"/>
                  <a:pt x="133350" y="1152794"/>
                </a:cubicBezTo>
                <a:cubicBezTo>
                  <a:pt x="120007" y="1145381"/>
                  <a:pt x="95250" y="1127394"/>
                  <a:pt x="95250" y="1127394"/>
                </a:cubicBezTo>
                <a:cubicBezTo>
                  <a:pt x="91017" y="1121044"/>
                  <a:pt x="87436" y="1114207"/>
                  <a:pt x="82550" y="1108344"/>
                </a:cubicBezTo>
                <a:cubicBezTo>
                  <a:pt x="76801" y="1101445"/>
                  <a:pt x="68481" y="1096766"/>
                  <a:pt x="63500" y="1089294"/>
                </a:cubicBezTo>
                <a:cubicBezTo>
                  <a:pt x="59787" y="1083725"/>
                  <a:pt x="60143" y="1076231"/>
                  <a:pt x="57150" y="1070244"/>
                </a:cubicBezTo>
                <a:cubicBezTo>
                  <a:pt x="53737" y="1063418"/>
                  <a:pt x="47550" y="1058168"/>
                  <a:pt x="44450" y="1051194"/>
                </a:cubicBezTo>
                <a:cubicBezTo>
                  <a:pt x="39013" y="1038961"/>
                  <a:pt x="35983" y="1025794"/>
                  <a:pt x="31750" y="1013094"/>
                </a:cubicBezTo>
                <a:lnTo>
                  <a:pt x="19050" y="974994"/>
                </a:lnTo>
                <a:cubicBezTo>
                  <a:pt x="16933" y="968644"/>
                  <a:pt x="15186" y="962159"/>
                  <a:pt x="12700" y="955944"/>
                </a:cubicBezTo>
                <a:lnTo>
                  <a:pt x="0" y="924194"/>
                </a:lnTo>
                <a:cubicBezTo>
                  <a:pt x="2117" y="860694"/>
                  <a:pt x="2725" y="797126"/>
                  <a:pt x="6350" y="733694"/>
                </a:cubicBezTo>
                <a:cubicBezTo>
                  <a:pt x="6966" y="722919"/>
                  <a:pt x="9860" y="712357"/>
                  <a:pt x="12700" y="701944"/>
                </a:cubicBezTo>
                <a:cubicBezTo>
                  <a:pt x="16222" y="689029"/>
                  <a:pt x="21167" y="676544"/>
                  <a:pt x="25400" y="663844"/>
                </a:cubicBezTo>
                <a:lnTo>
                  <a:pt x="31750" y="644794"/>
                </a:lnTo>
                <a:lnTo>
                  <a:pt x="50800" y="587644"/>
                </a:lnTo>
                <a:cubicBezTo>
                  <a:pt x="52917" y="581294"/>
                  <a:pt x="53437" y="574163"/>
                  <a:pt x="57150" y="568594"/>
                </a:cubicBezTo>
                <a:cubicBezTo>
                  <a:pt x="65617" y="555894"/>
                  <a:pt x="75724" y="544146"/>
                  <a:pt x="82550" y="530494"/>
                </a:cubicBezTo>
                <a:cubicBezTo>
                  <a:pt x="86783" y="522027"/>
                  <a:pt x="89748" y="512797"/>
                  <a:pt x="95250" y="505094"/>
                </a:cubicBezTo>
                <a:cubicBezTo>
                  <a:pt x="100470" y="497786"/>
                  <a:pt x="108787" y="493133"/>
                  <a:pt x="114300" y="486044"/>
                </a:cubicBezTo>
                <a:cubicBezTo>
                  <a:pt x="123671" y="473996"/>
                  <a:pt x="131233" y="460644"/>
                  <a:pt x="139700" y="447944"/>
                </a:cubicBezTo>
                <a:cubicBezTo>
                  <a:pt x="169630" y="403049"/>
                  <a:pt x="132068" y="458628"/>
                  <a:pt x="171450" y="403494"/>
                </a:cubicBezTo>
                <a:cubicBezTo>
                  <a:pt x="183342" y="386845"/>
                  <a:pt x="188833" y="375008"/>
                  <a:pt x="203200" y="359044"/>
                </a:cubicBezTo>
                <a:cubicBezTo>
                  <a:pt x="215215" y="345694"/>
                  <a:pt x="231337" y="335888"/>
                  <a:pt x="241300" y="320944"/>
                </a:cubicBezTo>
                <a:cubicBezTo>
                  <a:pt x="248511" y="310127"/>
                  <a:pt x="265174" y="284370"/>
                  <a:pt x="273050" y="276494"/>
                </a:cubicBezTo>
                <a:cubicBezTo>
                  <a:pt x="278446" y="271098"/>
                  <a:pt x="286396" y="268864"/>
                  <a:pt x="292100" y="263794"/>
                </a:cubicBezTo>
                <a:cubicBezTo>
                  <a:pt x="305524" y="251862"/>
                  <a:pt x="317500" y="238394"/>
                  <a:pt x="330200" y="225694"/>
                </a:cubicBezTo>
                <a:cubicBezTo>
                  <a:pt x="336550" y="219344"/>
                  <a:pt x="341778" y="211625"/>
                  <a:pt x="349250" y="206644"/>
                </a:cubicBezTo>
                <a:cubicBezTo>
                  <a:pt x="355600" y="202411"/>
                  <a:pt x="362904" y="199340"/>
                  <a:pt x="368300" y="193944"/>
                </a:cubicBezTo>
                <a:cubicBezTo>
                  <a:pt x="385906" y="176338"/>
                  <a:pt x="385664" y="163318"/>
                  <a:pt x="406400" y="149494"/>
                </a:cubicBezTo>
                <a:cubicBezTo>
                  <a:pt x="411969" y="145781"/>
                  <a:pt x="419463" y="146137"/>
                  <a:pt x="425450" y="143144"/>
                </a:cubicBezTo>
                <a:cubicBezTo>
                  <a:pt x="432276" y="139731"/>
                  <a:pt x="437526" y="133544"/>
                  <a:pt x="444500" y="130444"/>
                </a:cubicBezTo>
                <a:cubicBezTo>
                  <a:pt x="479217" y="115014"/>
                  <a:pt x="522892" y="109532"/>
                  <a:pt x="558800" y="105044"/>
                </a:cubicBezTo>
                <a:lnTo>
                  <a:pt x="609600" y="98694"/>
                </a:lnTo>
                <a:cubicBezTo>
                  <a:pt x="622346" y="96873"/>
                  <a:pt x="634938" y="94046"/>
                  <a:pt x="647700" y="92344"/>
                </a:cubicBezTo>
                <a:cubicBezTo>
                  <a:pt x="666699" y="89811"/>
                  <a:pt x="685800" y="88111"/>
                  <a:pt x="704850" y="85994"/>
                </a:cubicBezTo>
                <a:cubicBezTo>
                  <a:pt x="771856" y="63659"/>
                  <a:pt x="719328" y="79217"/>
                  <a:pt x="876300" y="73294"/>
                </a:cubicBezTo>
                <a:lnTo>
                  <a:pt x="1060450" y="66944"/>
                </a:lnTo>
                <a:cubicBezTo>
                  <a:pt x="1094349" y="65437"/>
                  <a:pt x="1128158" y="62247"/>
                  <a:pt x="1162050" y="60594"/>
                </a:cubicBezTo>
                <a:lnTo>
                  <a:pt x="1320800" y="54244"/>
                </a:lnTo>
                <a:cubicBezTo>
                  <a:pt x="1403004" y="37803"/>
                  <a:pt x="1281974" y="60685"/>
                  <a:pt x="1435100" y="41544"/>
                </a:cubicBezTo>
                <a:cubicBezTo>
                  <a:pt x="1441742" y="40714"/>
                  <a:pt x="1447548" y="36294"/>
                  <a:pt x="1454150" y="35194"/>
                </a:cubicBezTo>
                <a:cubicBezTo>
                  <a:pt x="1473056" y="32043"/>
                  <a:pt x="1492250" y="30961"/>
                  <a:pt x="1511300" y="28844"/>
                </a:cubicBezTo>
                <a:cubicBezTo>
                  <a:pt x="1573728" y="8035"/>
                  <a:pt x="1503612" y="29513"/>
                  <a:pt x="1657350" y="16144"/>
                </a:cubicBezTo>
                <a:cubicBezTo>
                  <a:pt x="1664018" y="15564"/>
                  <a:pt x="1669758" y="10624"/>
                  <a:pt x="1676400" y="9794"/>
                </a:cubicBezTo>
                <a:cubicBezTo>
                  <a:pt x="1703785" y="6371"/>
                  <a:pt x="1731433" y="5561"/>
                  <a:pt x="1758950" y="3444"/>
                </a:cubicBezTo>
                <a:cubicBezTo>
                  <a:pt x="1770791" y="3826"/>
                  <a:pt x="1913063" y="-10336"/>
                  <a:pt x="1974850" y="16144"/>
                </a:cubicBezTo>
                <a:cubicBezTo>
                  <a:pt x="1983551" y="19873"/>
                  <a:pt x="1992031" y="24148"/>
                  <a:pt x="2000250" y="28844"/>
                </a:cubicBezTo>
                <a:cubicBezTo>
                  <a:pt x="2006876" y="32630"/>
                  <a:pt x="2012326" y="38444"/>
                  <a:pt x="2019300" y="41544"/>
                </a:cubicBezTo>
                <a:cubicBezTo>
                  <a:pt x="2031533" y="46981"/>
                  <a:pt x="2046261" y="46818"/>
                  <a:pt x="2057400" y="54244"/>
                </a:cubicBezTo>
                <a:cubicBezTo>
                  <a:pt x="2141970" y="110624"/>
                  <a:pt x="2016630" y="29477"/>
                  <a:pt x="2095500" y="73294"/>
                </a:cubicBezTo>
                <a:cubicBezTo>
                  <a:pt x="2108843" y="80707"/>
                  <a:pt x="2120900" y="90227"/>
                  <a:pt x="2133600" y="98694"/>
                </a:cubicBezTo>
                <a:cubicBezTo>
                  <a:pt x="2139950" y="102927"/>
                  <a:pt x="2147254" y="105998"/>
                  <a:pt x="2152650" y="111394"/>
                </a:cubicBezTo>
                <a:cubicBezTo>
                  <a:pt x="2159000" y="117744"/>
                  <a:pt x="2164611" y="124931"/>
                  <a:pt x="2171700" y="130444"/>
                </a:cubicBezTo>
                <a:cubicBezTo>
                  <a:pt x="2183748" y="139815"/>
                  <a:pt x="2209800" y="155844"/>
                  <a:pt x="2209800" y="155844"/>
                </a:cubicBezTo>
                <a:cubicBezTo>
                  <a:pt x="2246196" y="210439"/>
                  <a:pt x="2197733" y="146191"/>
                  <a:pt x="2241550" y="181244"/>
                </a:cubicBezTo>
                <a:cubicBezTo>
                  <a:pt x="2247509" y="186012"/>
                  <a:pt x="2248854" y="194898"/>
                  <a:pt x="2254250" y="200294"/>
                </a:cubicBezTo>
                <a:cubicBezTo>
                  <a:pt x="2259646" y="205690"/>
                  <a:pt x="2266950" y="208761"/>
                  <a:pt x="2273300" y="212994"/>
                </a:cubicBezTo>
                <a:cubicBezTo>
                  <a:pt x="2289261" y="260877"/>
                  <a:pt x="2267731" y="201855"/>
                  <a:pt x="2292350" y="251094"/>
                </a:cubicBezTo>
                <a:cubicBezTo>
                  <a:pt x="2295343" y="257081"/>
                  <a:pt x="2294987" y="264575"/>
                  <a:pt x="2298700" y="270144"/>
                </a:cubicBezTo>
                <a:cubicBezTo>
                  <a:pt x="2322240" y="305454"/>
                  <a:pt x="2307167" y="280727"/>
                  <a:pt x="2311400" y="301894"/>
                </a:cubicBezTo>
                <a:close/>
              </a:path>
            </a:pathLst>
          </a:cu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Freeform 23"/>
          <p:cNvSpPr/>
          <p:nvPr/>
        </p:nvSpPr>
        <p:spPr>
          <a:xfrm>
            <a:off x="7247776" y="3705225"/>
            <a:ext cx="4229849" cy="2047875"/>
          </a:xfrm>
          <a:custGeom>
            <a:avLst/>
            <a:gdLst>
              <a:gd name="connsiteX0" fmla="*/ 1115174 w 4229849"/>
              <a:gd name="connsiteY0" fmla="*/ 552450 h 2047875"/>
              <a:gd name="connsiteX1" fmla="*/ 953249 w 4229849"/>
              <a:gd name="connsiteY1" fmla="*/ 571500 h 2047875"/>
              <a:gd name="connsiteX2" fmla="*/ 867524 w 4229849"/>
              <a:gd name="connsiteY2" fmla="*/ 590550 h 2047875"/>
              <a:gd name="connsiteX3" fmla="*/ 791324 w 4229849"/>
              <a:gd name="connsiteY3" fmla="*/ 600075 h 2047875"/>
              <a:gd name="connsiteX4" fmla="*/ 753224 w 4229849"/>
              <a:gd name="connsiteY4" fmla="*/ 609600 h 2047875"/>
              <a:gd name="connsiteX5" fmla="*/ 686549 w 4229849"/>
              <a:gd name="connsiteY5" fmla="*/ 619125 h 2047875"/>
              <a:gd name="connsiteX6" fmla="*/ 610349 w 4229849"/>
              <a:gd name="connsiteY6" fmla="*/ 638175 h 2047875"/>
              <a:gd name="connsiteX7" fmla="*/ 553199 w 4229849"/>
              <a:gd name="connsiteY7" fmla="*/ 657225 h 2047875"/>
              <a:gd name="connsiteX8" fmla="*/ 496049 w 4229849"/>
              <a:gd name="connsiteY8" fmla="*/ 685800 h 2047875"/>
              <a:gd name="connsiteX9" fmla="*/ 467474 w 4229849"/>
              <a:gd name="connsiteY9" fmla="*/ 704850 h 2047875"/>
              <a:gd name="connsiteX10" fmla="*/ 410324 w 4229849"/>
              <a:gd name="connsiteY10" fmla="*/ 714375 h 2047875"/>
              <a:gd name="connsiteX11" fmla="*/ 381749 w 4229849"/>
              <a:gd name="connsiteY11" fmla="*/ 733425 h 2047875"/>
              <a:gd name="connsiteX12" fmla="*/ 296024 w 4229849"/>
              <a:gd name="connsiteY12" fmla="*/ 781050 h 2047875"/>
              <a:gd name="connsiteX13" fmla="*/ 210299 w 4229849"/>
              <a:gd name="connsiteY13" fmla="*/ 857250 h 2047875"/>
              <a:gd name="connsiteX14" fmla="*/ 191249 w 4229849"/>
              <a:gd name="connsiteY14" fmla="*/ 885825 h 2047875"/>
              <a:gd name="connsiteX15" fmla="*/ 134099 w 4229849"/>
              <a:gd name="connsiteY15" fmla="*/ 923925 h 2047875"/>
              <a:gd name="connsiteX16" fmla="*/ 57899 w 4229849"/>
              <a:gd name="connsiteY16" fmla="*/ 1019175 h 2047875"/>
              <a:gd name="connsiteX17" fmla="*/ 48374 w 4229849"/>
              <a:gd name="connsiteY17" fmla="*/ 1047750 h 2047875"/>
              <a:gd name="connsiteX18" fmla="*/ 29324 w 4229849"/>
              <a:gd name="connsiteY18" fmla="*/ 1085850 h 2047875"/>
              <a:gd name="connsiteX19" fmla="*/ 10274 w 4229849"/>
              <a:gd name="connsiteY19" fmla="*/ 1162050 h 2047875"/>
              <a:gd name="connsiteX20" fmla="*/ 10274 w 4229849"/>
              <a:gd name="connsiteY20" fmla="*/ 1381125 h 2047875"/>
              <a:gd name="connsiteX21" fmla="*/ 38849 w 4229849"/>
              <a:gd name="connsiteY21" fmla="*/ 1447800 h 2047875"/>
              <a:gd name="connsiteX22" fmla="*/ 67424 w 4229849"/>
              <a:gd name="connsiteY22" fmla="*/ 1476375 h 2047875"/>
              <a:gd name="connsiteX23" fmla="*/ 105524 w 4229849"/>
              <a:gd name="connsiteY23" fmla="*/ 1533525 h 2047875"/>
              <a:gd name="connsiteX24" fmla="*/ 162674 w 4229849"/>
              <a:gd name="connsiteY24" fmla="*/ 1581150 h 2047875"/>
              <a:gd name="connsiteX25" fmla="*/ 181724 w 4229849"/>
              <a:gd name="connsiteY25" fmla="*/ 1619250 h 2047875"/>
              <a:gd name="connsiteX26" fmla="*/ 210299 w 4229849"/>
              <a:gd name="connsiteY26" fmla="*/ 1647825 h 2047875"/>
              <a:gd name="connsiteX27" fmla="*/ 229349 w 4229849"/>
              <a:gd name="connsiteY27" fmla="*/ 1676400 h 2047875"/>
              <a:gd name="connsiteX28" fmla="*/ 257924 w 4229849"/>
              <a:gd name="connsiteY28" fmla="*/ 1704975 h 2047875"/>
              <a:gd name="connsiteX29" fmla="*/ 343649 w 4229849"/>
              <a:gd name="connsiteY29" fmla="*/ 1800225 h 2047875"/>
              <a:gd name="connsiteX30" fmla="*/ 381749 w 4229849"/>
              <a:gd name="connsiteY30" fmla="*/ 1819275 h 2047875"/>
              <a:gd name="connsiteX31" fmla="*/ 448424 w 4229849"/>
              <a:gd name="connsiteY31" fmla="*/ 1866900 h 2047875"/>
              <a:gd name="connsiteX32" fmla="*/ 486524 w 4229849"/>
              <a:gd name="connsiteY32" fmla="*/ 1885950 h 2047875"/>
              <a:gd name="connsiteX33" fmla="*/ 515099 w 4229849"/>
              <a:gd name="connsiteY33" fmla="*/ 1905000 h 2047875"/>
              <a:gd name="connsiteX34" fmla="*/ 591299 w 4229849"/>
              <a:gd name="connsiteY34" fmla="*/ 1924050 h 2047875"/>
              <a:gd name="connsiteX35" fmla="*/ 629399 w 4229849"/>
              <a:gd name="connsiteY35" fmla="*/ 1943100 h 2047875"/>
              <a:gd name="connsiteX36" fmla="*/ 791324 w 4229849"/>
              <a:gd name="connsiteY36" fmla="*/ 1962150 h 2047875"/>
              <a:gd name="connsiteX37" fmla="*/ 857999 w 4229849"/>
              <a:gd name="connsiteY37" fmla="*/ 1971675 h 2047875"/>
              <a:gd name="connsiteX38" fmla="*/ 934199 w 4229849"/>
              <a:gd name="connsiteY38" fmla="*/ 1981200 h 2047875"/>
              <a:gd name="connsiteX39" fmla="*/ 1019924 w 4229849"/>
              <a:gd name="connsiteY39" fmla="*/ 2000250 h 2047875"/>
              <a:gd name="connsiteX40" fmla="*/ 1077074 w 4229849"/>
              <a:gd name="connsiteY40" fmla="*/ 2009775 h 2047875"/>
              <a:gd name="connsiteX41" fmla="*/ 1105649 w 4229849"/>
              <a:gd name="connsiteY41" fmla="*/ 2028825 h 2047875"/>
              <a:gd name="connsiteX42" fmla="*/ 1162799 w 4229849"/>
              <a:gd name="connsiteY42" fmla="*/ 2038350 h 2047875"/>
              <a:gd name="connsiteX43" fmla="*/ 1200899 w 4229849"/>
              <a:gd name="connsiteY43" fmla="*/ 2047875 h 2047875"/>
              <a:gd name="connsiteX44" fmla="*/ 1505699 w 4229849"/>
              <a:gd name="connsiteY44" fmla="*/ 2038350 h 2047875"/>
              <a:gd name="connsiteX45" fmla="*/ 1619999 w 4229849"/>
              <a:gd name="connsiteY45" fmla="*/ 2009775 h 2047875"/>
              <a:gd name="connsiteX46" fmla="*/ 1686674 w 4229849"/>
              <a:gd name="connsiteY46" fmla="*/ 1981200 h 2047875"/>
              <a:gd name="connsiteX47" fmla="*/ 1829549 w 4229849"/>
              <a:gd name="connsiteY47" fmla="*/ 1971675 h 2047875"/>
              <a:gd name="connsiteX48" fmla="*/ 1953374 w 4229849"/>
              <a:gd name="connsiteY48" fmla="*/ 1962150 h 2047875"/>
              <a:gd name="connsiteX49" fmla="*/ 2220074 w 4229849"/>
              <a:gd name="connsiteY49" fmla="*/ 1943100 h 2047875"/>
              <a:gd name="connsiteX50" fmla="*/ 2258174 w 4229849"/>
              <a:gd name="connsiteY50" fmla="*/ 1933575 h 2047875"/>
              <a:gd name="connsiteX51" fmla="*/ 2324849 w 4229849"/>
              <a:gd name="connsiteY51" fmla="*/ 1924050 h 2047875"/>
              <a:gd name="connsiteX52" fmla="*/ 2391524 w 4229849"/>
              <a:gd name="connsiteY52" fmla="*/ 1905000 h 2047875"/>
              <a:gd name="connsiteX53" fmla="*/ 2439149 w 4229849"/>
              <a:gd name="connsiteY53" fmla="*/ 1895475 h 2047875"/>
              <a:gd name="connsiteX54" fmla="*/ 2572499 w 4229849"/>
              <a:gd name="connsiteY54" fmla="*/ 1866900 h 2047875"/>
              <a:gd name="connsiteX55" fmla="*/ 2658224 w 4229849"/>
              <a:gd name="connsiteY55" fmla="*/ 1857375 h 2047875"/>
              <a:gd name="connsiteX56" fmla="*/ 2696324 w 4229849"/>
              <a:gd name="connsiteY56" fmla="*/ 1847850 h 2047875"/>
              <a:gd name="connsiteX57" fmla="*/ 2724899 w 4229849"/>
              <a:gd name="connsiteY57" fmla="*/ 1838325 h 2047875"/>
              <a:gd name="connsiteX58" fmla="*/ 2791574 w 4229849"/>
              <a:gd name="connsiteY58" fmla="*/ 1828800 h 2047875"/>
              <a:gd name="connsiteX59" fmla="*/ 2972549 w 4229849"/>
              <a:gd name="connsiteY59" fmla="*/ 1809750 h 2047875"/>
              <a:gd name="connsiteX60" fmla="*/ 3220199 w 4229849"/>
              <a:gd name="connsiteY60" fmla="*/ 1790700 h 2047875"/>
              <a:gd name="connsiteX61" fmla="*/ 3267824 w 4229849"/>
              <a:gd name="connsiteY61" fmla="*/ 1781175 h 2047875"/>
              <a:gd name="connsiteX62" fmla="*/ 3429749 w 4229849"/>
              <a:gd name="connsiteY62" fmla="*/ 1771650 h 2047875"/>
              <a:gd name="connsiteX63" fmla="*/ 3458324 w 4229849"/>
              <a:gd name="connsiteY63" fmla="*/ 1762125 h 2047875"/>
              <a:gd name="connsiteX64" fmla="*/ 3582149 w 4229849"/>
              <a:gd name="connsiteY64" fmla="*/ 1743075 h 2047875"/>
              <a:gd name="connsiteX65" fmla="*/ 3639299 w 4229849"/>
              <a:gd name="connsiteY65" fmla="*/ 1714500 h 2047875"/>
              <a:gd name="connsiteX66" fmla="*/ 3696449 w 4229849"/>
              <a:gd name="connsiteY66" fmla="*/ 1695450 h 2047875"/>
              <a:gd name="connsiteX67" fmla="*/ 3725024 w 4229849"/>
              <a:gd name="connsiteY67" fmla="*/ 1685925 h 2047875"/>
              <a:gd name="connsiteX68" fmla="*/ 3763124 w 4229849"/>
              <a:gd name="connsiteY68" fmla="*/ 1676400 h 2047875"/>
              <a:gd name="connsiteX69" fmla="*/ 3801224 w 4229849"/>
              <a:gd name="connsiteY69" fmla="*/ 1657350 h 2047875"/>
              <a:gd name="connsiteX70" fmla="*/ 3858374 w 4229849"/>
              <a:gd name="connsiteY70" fmla="*/ 1638300 h 2047875"/>
              <a:gd name="connsiteX71" fmla="*/ 3953624 w 4229849"/>
              <a:gd name="connsiteY71" fmla="*/ 1552575 h 2047875"/>
              <a:gd name="connsiteX72" fmla="*/ 3991724 w 4229849"/>
              <a:gd name="connsiteY72" fmla="*/ 1495425 h 2047875"/>
              <a:gd name="connsiteX73" fmla="*/ 4048874 w 4229849"/>
              <a:gd name="connsiteY73" fmla="*/ 1419225 h 2047875"/>
              <a:gd name="connsiteX74" fmla="*/ 4077449 w 4229849"/>
              <a:gd name="connsiteY74" fmla="*/ 1390650 h 2047875"/>
              <a:gd name="connsiteX75" fmla="*/ 4096499 w 4229849"/>
              <a:gd name="connsiteY75" fmla="*/ 1362075 h 2047875"/>
              <a:gd name="connsiteX76" fmla="*/ 4153649 w 4229849"/>
              <a:gd name="connsiteY76" fmla="*/ 1266825 h 2047875"/>
              <a:gd name="connsiteX77" fmla="*/ 4182224 w 4229849"/>
              <a:gd name="connsiteY77" fmla="*/ 1228725 h 2047875"/>
              <a:gd name="connsiteX78" fmla="*/ 4191749 w 4229849"/>
              <a:gd name="connsiteY78" fmla="*/ 1200150 h 2047875"/>
              <a:gd name="connsiteX79" fmla="*/ 4210799 w 4229849"/>
              <a:gd name="connsiteY79" fmla="*/ 1152525 h 2047875"/>
              <a:gd name="connsiteX80" fmla="*/ 4229849 w 4229849"/>
              <a:gd name="connsiteY80" fmla="*/ 1066800 h 2047875"/>
              <a:gd name="connsiteX81" fmla="*/ 4220324 w 4229849"/>
              <a:gd name="connsiteY81" fmla="*/ 666750 h 2047875"/>
              <a:gd name="connsiteX82" fmla="*/ 4191749 w 4229849"/>
              <a:gd name="connsiteY82" fmla="*/ 581025 h 2047875"/>
              <a:gd name="connsiteX83" fmla="*/ 4182224 w 4229849"/>
              <a:gd name="connsiteY83" fmla="*/ 552450 h 2047875"/>
              <a:gd name="connsiteX84" fmla="*/ 4172699 w 4229849"/>
              <a:gd name="connsiteY84" fmla="*/ 523875 h 2047875"/>
              <a:gd name="connsiteX85" fmla="*/ 4125074 w 4229849"/>
              <a:gd name="connsiteY85" fmla="*/ 438150 h 2047875"/>
              <a:gd name="connsiteX86" fmla="*/ 4106024 w 4229849"/>
              <a:gd name="connsiteY86" fmla="*/ 400050 h 2047875"/>
              <a:gd name="connsiteX87" fmla="*/ 4096499 w 4229849"/>
              <a:gd name="connsiteY87" fmla="*/ 371475 h 2047875"/>
              <a:gd name="connsiteX88" fmla="*/ 4058399 w 4229849"/>
              <a:gd name="connsiteY88" fmla="*/ 333375 h 2047875"/>
              <a:gd name="connsiteX89" fmla="*/ 4010774 w 4229849"/>
              <a:gd name="connsiteY89" fmla="*/ 247650 h 2047875"/>
              <a:gd name="connsiteX90" fmla="*/ 3905999 w 4229849"/>
              <a:gd name="connsiteY90" fmla="*/ 161925 h 2047875"/>
              <a:gd name="connsiteX91" fmla="*/ 3829799 w 4229849"/>
              <a:gd name="connsiteY91" fmla="*/ 123825 h 2047875"/>
              <a:gd name="connsiteX92" fmla="*/ 3696449 w 4229849"/>
              <a:gd name="connsiteY92" fmla="*/ 95250 h 2047875"/>
              <a:gd name="connsiteX93" fmla="*/ 3648824 w 4229849"/>
              <a:gd name="connsiteY93" fmla="*/ 85725 h 2047875"/>
              <a:gd name="connsiteX94" fmla="*/ 3582149 w 4229849"/>
              <a:gd name="connsiteY94" fmla="*/ 76200 h 2047875"/>
              <a:gd name="connsiteX95" fmla="*/ 3534524 w 4229849"/>
              <a:gd name="connsiteY95" fmla="*/ 66675 h 2047875"/>
              <a:gd name="connsiteX96" fmla="*/ 3420224 w 4229849"/>
              <a:gd name="connsiteY96" fmla="*/ 57150 h 2047875"/>
              <a:gd name="connsiteX97" fmla="*/ 3267824 w 4229849"/>
              <a:gd name="connsiteY97" fmla="*/ 38100 h 2047875"/>
              <a:gd name="connsiteX98" fmla="*/ 3115424 w 4229849"/>
              <a:gd name="connsiteY98" fmla="*/ 9525 h 2047875"/>
              <a:gd name="connsiteX99" fmla="*/ 3086849 w 4229849"/>
              <a:gd name="connsiteY99" fmla="*/ 0 h 2047875"/>
              <a:gd name="connsiteX100" fmla="*/ 2620124 w 4229849"/>
              <a:gd name="connsiteY100" fmla="*/ 9525 h 2047875"/>
              <a:gd name="connsiteX101" fmla="*/ 2534399 w 4229849"/>
              <a:gd name="connsiteY101" fmla="*/ 19050 h 2047875"/>
              <a:gd name="connsiteX102" fmla="*/ 2401049 w 4229849"/>
              <a:gd name="connsiteY102" fmla="*/ 38100 h 2047875"/>
              <a:gd name="connsiteX103" fmla="*/ 2296274 w 4229849"/>
              <a:gd name="connsiteY103" fmla="*/ 66675 h 2047875"/>
              <a:gd name="connsiteX104" fmla="*/ 2248649 w 4229849"/>
              <a:gd name="connsiteY104" fmla="*/ 85725 h 2047875"/>
              <a:gd name="connsiteX105" fmla="*/ 2124824 w 4229849"/>
              <a:gd name="connsiteY105" fmla="*/ 114300 h 2047875"/>
              <a:gd name="connsiteX106" fmla="*/ 2077199 w 4229849"/>
              <a:gd name="connsiteY106" fmla="*/ 133350 h 2047875"/>
              <a:gd name="connsiteX107" fmla="*/ 2048624 w 4229849"/>
              <a:gd name="connsiteY107" fmla="*/ 142875 h 2047875"/>
              <a:gd name="connsiteX108" fmla="*/ 1981949 w 4229849"/>
              <a:gd name="connsiteY108" fmla="*/ 180975 h 2047875"/>
              <a:gd name="connsiteX109" fmla="*/ 1953374 w 4229849"/>
              <a:gd name="connsiteY109" fmla="*/ 190500 h 2047875"/>
              <a:gd name="connsiteX110" fmla="*/ 1896224 w 4229849"/>
              <a:gd name="connsiteY110" fmla="*/ 228600 h 2047875"/>
              <a:gd name="connsiteX111" fmla="*/ 1810499 w 4229849"/>
              <a:gd name="connsiteY111" fmla="*/ 276225 h 2047875"/>
              <a:gd name="connsiteX112" fmla="*/ 1753349 w 4229849"/>
              <a:gd name="connsiteY112" fmla="*/ 295275 h 2047875"/>
              <a:gd name="connsiteX113" fmla="*/ 1724774 w 4229849"/>
              <a:gd name="connsiteY113" fmla="*/ 314325 h 2047875"/>
              <a:gd name="connsiteX114" fmla="*/ 1658099 w 4229849"/>
              <a:gd name="connsiteY114" fmla="*/ 333375 h 2047875"/>
              <a:gd name="connsiteX115" fmla="*/ 1629524 w 4229849"/>
              <a:gd name="connsiteY115" fmla="*/ 342900 h 2047875"/>
              <a:gd name="connsiteX116" fmla="*/ 1581899 w 4229849"/>
              <a:gd name="connsiteY116" fmla="*/ 352425 h 2047875"/>
              <a:gd name="connsiteX117" fmla="*/ 1553324 w 4229849"/>
              <a:gd name="connsiteY117" fmla="*/ 361950 h 2047875"/>
              <a:gd name="connsiteX118" fmla="*/ 1515224 w 4229849"/>
              <a:gd name="connsiteY118" fmla="*/ 371475 h 2047875"/>
              <a:gd name="connsiteX119" fmla="*/ 1477124 w 4229849"/>
              <a:gd name="connsiteY119" fmla="*/ 390525 h 2047875"/>
              <a:gd name="connsiteX120" fmla="*/ 1419974 w 4229849"/>
              <a:gd name="connsiteY120" fmla="*/ 400050 h 2047875"/>
              <a:gd name="connsiteX121" fmla="*/ 1362824 w 4229849"/>
              <a:gd name="connsiteY121" fmla="*/ 419100 h 2047875"/>
              <a:gd name="connsiteX122" fmla="*/ 1324724 w 4229849"/>
              <a:gd name="connsiteY122" fmla="*/ 428625 h 2047875"/>
              <a:gd name="connsiteX123" fmla="*/ 1286624 w 4229849"/>
              <a:gd name="connsiteY123" fmla="*/ 447675 h 2047875"/>
              <a:gd name="connsiteX124" fmla="*/ 1229474 w 4229849"/>
              <a:gd name="connsiteY124" fmla="*/ 457200 h 2047875"/>
              <a:gd name="connsiteX125" fmla="*/ 1181849 w 4229849"/>
              <a:gd name="connsiteY125" fmla="*/ 476250 h 2047875"/>
              <a:gd name="connsiteX126" fmla="*/ 1143749 w 4229849"/>
              <a:gd name="connsiteY126" fmla="*/ 504825 h 2047875"/>
              <a:gd name="connsiteX127" fmla="*/ 1077074 w 4229849"/>
              <a:gd name="connsiteY127" fmla="*/ 533400 h 2047875"/>
              <a:gd name="connsiteX128" fmla="*/ 1010399 w 4229849"/>
              <a:gd name="connsiteY128" fmla="*/ 581025 h 2047875"/>
              <a:gd name="connsiteX129" fmla="*/ 915149 w 4229849"/>
              <a:gd name="connsiteY129" fmla="*/ 600075 h 2047875"/>
              <a:gd name="connsiteX130" fmla="*/ 848474 w 4229849"/>
              <a:gd name="connsiteY130" fmla="*/ 590550 h 2047875"/>
              <a:gd name="connsiteX131" fmla="*/ 877049 w 4229849"/>
              <a:gd name="connsiteY131" fmla="*/ 581025 h 2047875"/>
              <a:gd name="connsiteX132" fmla="*/ 953249 w 4229849"/>
              <a:gd name="connsiteY132" fmla="*/ 571500 h 2047875"/>
              <a:gd name="connsiteX133" fmla="*/ 1058024 w 4229849"/>
              <a:gd name="connsiteY133" fmla="*/ 561975 h 2047875"/>
              <a:gd name="connsiteX134" fmla="*/ 1115174 w 4229849"/>
              <a:gd name="connsiteY134" fmla="*/ 552450 h 2047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Lst>
            <a:rect l="l" t="t" r="r" b="b"/>
            <a:pathLst>
              <a:path w="4229849" h="2047875">
                <a:moveTo>
                  <a:pt x="1115174" y="552450"/>
                </a:moveTo>
                <a:cubicBezTo>
                  <a:pt x="1007046" y="574076"/>
                  <a:pt x="1138030" y="549761"/>
                  <a:pt x="953249" y="571500"/>
                </a:cubicBezTo>
                <a:cubicBezTo>
                  <a:pt x="881242" y="579971"/>
                  <a:pt x="930665" y="580026"/>
                  <a:pt x="867524" y="590550"/>
                </a:cubicBezTo>
                <a:cubicBezTo>
                  <a:pt x="842275" y="594758"/>
                  <a:pt x="816573" y="595867"/>
                  <a:pt x="791324" y="600075"/>
                </a:cubicBezTo>
                <a:cubicBezTo>
                  <a:pt x="778411" y="602227"/>
                  <a:pt x="766104" y="607258"/>
                  <a:pt x="753224" y="609600"/>
                </a:cubicBezTo>
                <a:cubicBezTo>
                  <a:pt x="731135" y="613616"/>
                  <a:pt x="708774" y="615950"/>
                  <a:pt x="686549" y="619125"/>
                </a:cubicBezTo>
                <a:cubicBezTo>
                  <a:pt x="599846" y="648026"/>
                  <a:pt x="736784" y="603693"/>
                  <a:pt x="610349" y="638175"/>
                </a:cubicBezTo>
                <a:cubicBezTo>
                  <a:pt x="590976" y="643459"/>
                  <a:pt x="569907" y="646086"/>
                  <a:pt x="553199" y="657225"/>
                </a:cubicBezTo>
                <a:cubicBezTo>
                  <a:pt x="471307" y="711820"/>
                  <a:pt x="574919" y="646365"/>
                  <a:pt x="496049" y="685800"/>
                </a:cubicBezTo>
                <a:cubicBezTo>
                  <a:pt x="485810" y="690920"/>
                  <a:pt x="478334" y="701230"/>
                  <a:pt x="467474" y="704850"/>
                </a:cubicBezTo>
                <a:cubicBezTo>
                  <a:pt x="449152" y="710957"/>
                  <a:pt x="429374" y="711200"/>
                  <a:pt x="410324" y="714375"/>
                </a:cubicBezTo>
                <a:cubicBezTo>
                  <a:pt x="400799" y="720725"/>
                  <a:pt x="391988" y="728305"/>
                  <a:pt x="381749" y="733425"/>
                </a:cubicBezTo>
                <a:cubicBezTo>
                  <a:pt x="333839" y="757380"/>
                  <a:pt x="356089" y="720985"/>
                  <a:pt x="296024" y="781050"/>
                </a:cubicBezTo>
                <a:cubicBezTo>
                  <a:pt x="230779" y="846295"/>
                  <a:pt x="261290" y="823256"/>
                  <a:pt x="210299" y="857250"/>
                </a:cubicBezTo>
                <a:cubicBezTo>
                  <a:pt x="203949" y="866775"/>
                  <a:pt x="200188" y="878674"/>
                  <a:pt x="191249" y="885825"/>
                </a:cubicBezTo>
                <a:cubicBezTo>
                  <a:pt x="125804" y="938181"/>
                  <a:pt x="202095" y="836501"/>
                  <a:pt x="134099" y="923925"/>
                </a:cubicBezTo>
                <a:cubicBezTo>
                  <a:pt x="49989" y="1032066"/>
                  <a:pt x="140466" y="936608"/>
                  <a:pt x="57899" y="1019175"/>
                </a:cubicBezTo>
                <a:cubicBezTo>
                  <a:pt x="54724" y="1028700"/>
                  <a:pt x="52329" y="1038522"/>
                  <a:pt x="48374" y="1047750"/>
                </a:cubicBezTo>
                <a:cubicBezTo>
                  <a:pt x="42781" y="1060801"/>
                  <a:pt x="33814" y="1072380"/>
                  <a:pt x="29324" y="1085850"/>
                </a:cubicBezTo>
                <a:cubicBezTo>
                  <a:pt x="21045" y="1110688"/>
                  <a:pt x="10274" y="1162050"/>
                  <a:pt x="10274" y="1162050"/>
                </a:cubicBezTo>
                <a:cubicBezTo>
                  <a:pt x="-1825" y="1270945"/>
                  <a:pt x="-4937" y="1251833"/>
                  <a:pt x="10274" y="1381125"/>
                </a:cubicBezTo>
                <a:cubicBezTo>
                  <a:pt x="12026" y="1396014"/>
                  <a:pt x="32652" y="1439124"/>
                  <a:pt x="38849" y="1447800"/>
                </a:cubicBezTo>
                <a:cubicBezTo>
                  <a:pt x="46679" y="1458761"/>
                  <a:pt x="59154" y="1465742"/>
                  <a:pt x="67424" y="1476375"/>
                </a:cubicBezTo>
                <a:cubicBezTo>
                  <a:pt x="81480" y="1494447"/>
                  <a:pt x="86474" y="1520825"/>
                  <a:pt x="105524" y="1533525"/>
                </a:cubicBezTo>
                <a:cubicBezTo>
                  <a:pt x="128309" y="1548715"/>
                  <a:pt x="146006" y="1557815"/>
                  <a:pt x="162674" y="1581150"/>
                </a:cubicBezTo>
                <a:cubicBezTo>
                  <a:pt x="170927" y="1592704"/>
                  <a:pt x="173471" y="1607696"/>
                  <a:pt x="181724" y="1619250"/>
                </a:cubicBezTo>
                <a:cubicBezTo>
                  <a:pt x="189554" y="1630211"/>
                  <a:pt x="201675" y="1637477"/>
                  <a:pt x="210299" y="1647825"/>
                </a:cubicBezTo>
                <a:cubicBezTo>
                  <a:pt x="217628" y="1656619"/>
                  <a:pt x="222020" y="1667606"/>
                  <a:pt x="229349" y="1676400"/>
                </a:cubicBezTo>
                <a:cubicBezTo>
                  <a:pt x="237973" y="1686748"/>
                  <a:pt x="249300" y="1694627"/>
                  <a:pt x="257924" y="1704975"/>
                </a:cubicBezTo>
                <a:cubicBezTo>
                  <a:pt x="290593" y="1744178"/>
                  <a:pt x="279355" y="1768078"/>
                  <a:pt x="343649" y="1800225"/>
                </a:cubicBezTo>
                <a:cubicBezTo>
                  <a:pt x="356349" y="1806575"/>
                  <a:pt x="369708" y="1811750"/>
                  <a:pt x="381749" y="1819275"/>
                </a:cubicBezTo>
                <a:cubicBezTo>
                  <a:pt x="436265" y="1853347"/>
                  <a:pt x="401406" y="1840033"/>
                  <a:pt x="448424" y="1866900"/>
                </a:cubicBezTo>
                <a:cubicBezTo>
                  <a:pt x="460752" y="1873945"/>
                  <a:pt x="474196" y="1878905"/>
                  <a:pt x="486524" y="1885950"/>
                </a:cubicBezTo>
                <a:cubicBezTo>
                  <a:pt x="496463" y="1891630"/>
                  <a:pt x="504860" y="1899880"/>
                  <a:pt x="515099" y="1905000"/>
                </a:cubicBezTo>
                <a:cubicBezTo>
                  <a:pt x="534625" y="1914763"/>
                  <a:pt x="573185" y="1920427"/>
                  <a:pt x="591299" y="1924050"/>
                </a:cubicBezTo>
                <a:cubicBezTo>
                  <a:pt x="603999" y="1930400"/>
                  <a:pt x="615624" y="1939656"/>
                  <a:pt x="629399" y="1943100"/>
                </a:cubicBezTo>
                <a:cubicBezTo>
                  <a:pt x="640396" y="1945849"/>
                  <a:pt x="785436" y="1961414"/>
                  <a:pt x="791324" y="1962150"/>
                </a:cubicBezTo>
                <a:cubicBezTo>
                  <a:pt x="813601" y="1964935"/>
                  <a:pt x="835745" y="1968708"/>
                  <a:pt x="857999" y="1971675"/>
                </a:cubicBezTo>
                <a:cubicBezTo>
                  <a:pt x="883372" y="1975058"/>
                  <a:pt x="908899" y="1977308"/>
                  <a:pt x="934199" y="1981200"/>
                </a:cubicBezTo>
                <a:cubicBezTo>
                  <a:pt x="1006286" y="1992290"/>
                  <a:pt x="956718" y="1987609"/>
                  <a:pt x="1019924" y="2000250"/>
                </a:cubicBezTo>
                <a:cubicBezTo>
                  <a:pt x="1038862" y="2004038"/>
                  <a:pt x="1058024" y="2006600"/>
                  <a:pt x="1077074" y="2009775"/>
                </a:cubicBezTo>
                <a:cubicBezTo>
                  <a:pt x="1086599" y="2016125"/>
                  <a:pt x="1094789" y="2025205"/>
                  <a:pt x="1105649" y="2028825"/>
                </a:cubicBezTo>
                <a:cubicBezTo>
                  <a:pt x="1123971" y="2034932"/>
                  <a:pt x="1143861" y="2034562"/>
                  <a:pt x="1162799" y="2038350"/>
                </a:cubicBezTo>
                <a:cubicBezTo>
                  <a:pt x="1175636" y="2040917"/>
                  <a:pt x="1188199" y="2044700"/>
                  <a:pt x="1200899" y="2047875"/>
                </a:cubicBezTo>
                <a:cubicBezTo>
                  <a:pt x="1302499" y="2044700"/>
                  <a:pt x="1404190" y="2043693"/>
                  <a:pt x="1505699" y="2038350"/>
                </a:cubicBezTo>
                <a:cubicBezTo>
                  <a:pt x="1540924" y="2036496"/>
                  <a:pt x="1587918" y="2023524"/>
                  <a:pt x="1619999" y="2009775"/>
                </a:cubicBezTo>
                <a:cubicBezTo>
                  <a:pt x="1642224" y="2000250"/>
                  <a:pt x="1662884" y="1985525"/>
                  <a:pt x="1686674" y="1981200"/>
                </a:cubicBezTo>
                <a:cubicBezTo>
                  <a:pt x="1733635" y="1972662"/>
                  <a:pt x="1781940" y="1975076"/>
                  <a:pt x="1829549" y="1971675"/>
                </a:cubicBezTo>
                <a:lnTo>
                  <a:pt x="1953374" y="1962150"/>
                </a:lnTo>
                <a:cubicBezTo>
                  <a:pt x="2085333" y="1935758"/>
                  <a:pt x="1927667" y="1964760"/>
                  <a:pt x="2220074" y="1943100"/>
                </a:cubicBezTo>
                <a:cubicBezTo>
                  <a:pt x="2233129" y="1942133"/>
                  <a:pt x="2245294" y="1935917"/>
                  <a:pt x="2258174" y="1933575"/>
                </a:cubicBezTo>
                <a:cubicBezTo>
                  <a:pt x="2280263" y="1929559"/>
                  <a:pt x="2302624" y="1927225"/>
                  <a:pt x="2324849" y="1924050"/>
                </a:cubicBezTo>
                <a:cubicBezTo>
                  <a:pt x="2356670" y="1913443"/>
                  <a:pt x="2355644" y="1912973"/>
                  <a:pt x="2391524" y="1905000"/>
                </a:cubicBezTo>
                <a:cubicBezTo>
                  <a:pt x="2407328" y="1901488"/>
                  <a:pt x="2423345" y="1898987"/>
                  <a:pt x="2439149" y="1895475"/>
                </a:cubicBezTo>
                <a:cubicBezTo>
                  <a:pt x="2510074" y="1879714"/>
                  <a:pt x="2460917" y="1884518"/>
                  <a:pt x="2572499" y="1866900"/>
                </a:cubicBezTo>
                <a:cubicBezTo>
                  <a:pt x="2600898" y="1862416"/>
                  <a:pt x="2629649" y="1860550"/>
                  <a:pt x="2658224" y="1857375"/>
                </a:cubicBezTo>
                <a:cubicBezTo>
                  <a:pt x="2670924" y="1854200"/>
                  <a:pt x="2683737" y="1851446"/>
                  <a:pt x="2696324" y="1847850"/>
                </a:cubicBezTo>
                <a:cubicBezTo>
                  <a:pt x="2705978" y="1845092"/>
                  <a:pt x="2715054" y="1840294"/>
                  <a:pt x="2724899" y="1838325"/>
                </a:cubicBezTo>
                <a:cubicBezTo>
                  <a:pt x="2746914" y="1833922"/>
                  <a:pt x="2769384" y="1832214"/>
                  <a:pt x="2791574" y="1828800"/>
                </a:cubicBezTo>
                <a:cubicBezTo>
                  <a:pt x="2905888" y="1811213"/>
                  <a:pt x="2794463" y="1823449"/>
                  <a:pt x="2972549" y="1809750"/>
                </a:cubicBezTo>
                <a:cubicBezTo>
                  <a:pt x="3114472" y="1786096"/>
                  <a:pt x="2937791" y="1813293"/>
                  <a:pt x="3220199" y="1790700"/>
                </a:cubicBezTo>
                <a:cubicBezTo>
                  <a:pt x="3236337" y="1789409"/>
                  <a:pt x="3251701" y="1782641"/>
                  <a:pt x="3267824" y="1781175"/>
                </a:cubicBezTo>
                <a:cubicBezTo>
                  <a:pt x="3321670" y="1776280"/>
                  <a:pt x="3375774" y="1774825"/>
                  <a:pt x="3429749" y="1771650"/>
                </a:cubicBezTo>
                <a:cubicBezTo>
                  <a:pt x="3439274" y="1768475"/>
                  <a:pt x="3448523" y="1764303"/>
                  <a:pt x="3458324" y="1762125"/>
                </a:cubicBezTo>
                <a:cubicBezTo>
                  <a:pt x="3482113" y="1756839"/>
                  <a:pt x="3560880" y="1746113"/>
                  <a:pt x="3582149" y="1743075"/>
                </a:cubicBezTo>
                <a:cubicBezTo>
                  <a:pt x="3686362" y="1708337"/>
                  <a:pt x="3528512" y="1763739"/>
                  <a:pt x="3639299" y="1714500"/>
                </a:cubicBezTo>
                <a:cubicBezTo>
                  <a:pt x="3657649" y="1706345"/>
                  <a:pt x="3677399" y="1701800"/>
                  <a:pt x="3696449" y="1695450"/>
                </a:cubicBezTo>
                <a:cubicBezTo>
                  <a:pt x="3705974" y="1692275"/>
                  <a:pt x="3715284" y="1688360"/>
                  <a:pt x="3725024" y="1685925"/>
                </a:cubicBezTo>
                <a:cubicBezTo>
                  <a:pt x="3737724" y="1682750"/>
                  <a:pt x="3750867" y="1680997"/>
                  <a:pt x="3763124" y="1676400"/>
                </a:cubicBezTo>
                <a:cubicBezTo>
                  <a:pt x="3776419" y="1671414"/>
                  <a:pt x="3788041" y="1662623"/>
                  <a:pt x="3801224" y="1657350"/>
                </a:cubicBezTo>
                <a:cubicBezTo>
                  <a:pt x="3819868" y="1649892"/>
                  <a:pt x="3839324" y="1644650"/>
                  <a:pt x="3858374" y="1638300"/>
                </a:cubicBezTo>
                <a:cubicBezTo>
                  <a:pt x="3891166" y="1613706"/>
                  <a:pt x="3930832" y="1586763"/>
                  <a:pt x="3953624" y="1552575"/>
                </a:cubicBezTo>
                <a:cubicBezTo>
                  <a:pt x="3966324" y="1533525"/>
                  <a:pt x="3975535" y="1511614"/>
                  <a:pt x="3991724" y="1495425"/>
                </a:cubicBezTo>
                <a:cubicBezTo>
                  <a:pt x="4091249" y="1395900"/>
                  <a:pt x="3981169" y="1514013"/>
                  <a:pt x="4048874" y="1419225"/>
                </a:cubicBezTo>
                <a:cubicBezTo>
                  <a:pt x="4056704" y="1408264"/>
                  <a:pt x="4068825" y="1400998"/>
                  <a:pt x="4077449" y="1390650"/>
                </a:cubicBezTo>
                <a:cubicBezTo>
                  <a:pt x="4084778" y="1381856"/>
                  <a:pt x="4090499" y="1371824"/>
                  <a:pt x="4096499" y="1362075"/>
                </a:cubicBezTo>
                <a:cubicBezTo>
                  <a:pt x="4115905" y="1330541"/>
                  <a:pt x="4131433" y="1296446"/>
                  <a:pt x="4153649" y="1266825"/>
                </a:cubicBezTo>
                <a:lnTo>
                  <a:pt x="4182224" y="1228725"/>
                </a:lnTo>
                <a:cubicBezTo>
                  <a:pt x="4185399" y="1219200"/>
                  <a:pt x="4188224" y="1209551"/>
                  <a:pt x="4191749" y="1200150"/>
                </a:cubicBezTo>
                <a:cubicBezTo>
                  <a:pt x="4197752" y="1184141"/>
                  <a:pt x="4206102" y="1168965"/>
                  <a:pt x="4210799" y="1152525"/>
                </a:cubicBezTo>
                <a:cubicBezTo>
                  <a:pt x="4218841" y="1124379"/>
                  <a:pt x="4223499" y="1095375"/>
                  <a:pt x="4229849" y="1066800"/>
                </a:cubicBezTo>
                <a:cubicBezTo>
                  <a:pt x="4226674" y="933450"/>
                  <a:pt x="4230754" y="799729"/>
                  <a:pt x="4220324" y="666750"/>
                </a:cubicBezTo>
                <a:cubicBezTo>
                  <a:pt x="4217969" y="636722"/>
                  <a:pt x="4201274" y="609600"/>
                  <a:pt x="4191749" y="581025"/>
                </a:cubicBezTo>
                <a:lnTo>
                  <a:pt x="4182224" y="552450"/>
                </a:lnTo>
                <a:cubicBezTo>
                  <a:pt x="4179049" y="542925"/>
                  <a:pt x="4177189" y="532855"/>
                  <a:pt x="4172699" y="523875"/>
                </a:cubicBezTo>
                <a:cubicBezTo>
                  <a:pt x="4127024" y="432524"/>
                  <a:pt x="4184875" y="545791"/>
                  <a:pt x="4125074" y="438150"/>
                </a:cubicBezTo>
                <a:cubicBezTo>
                  <a:pt x="4118178" y="425738"/>
                  <a:pt x="4111617" y="413101"/>
                  <a:pt x="4106024" y="400050"/>
                </a:cubicBezTo>
                <a:cubicBezTo>
                  <a:pt x="4102069" y="390822"/>
                  <a:pt x="4102335" y="379645"/>
                  <a:pt x="4096499" y="371475"/>
                </a:cubicBezTo>
                <a:cubicBezTo>
                  <a:pt x="4086060" y="356860"/>
                  <a:pt x="4070088" y="347012"/>
                  <a:pt x="4058399" y="333375"/>
                </a:cubicBezTo>
                <a:cubicBezTo>
                  <a:pt x="4031234" y="301682"/>
                  <a:pt x="4037587" y="287869"/>
                  <a:pt x="4010774" y="247650"/>
                </a:cubicBezTo>
                <a:cubicBezTo>
                  <a:pt x="3994486" y="223219"/>
                  <a:pt x="3911097" y="164474"/>
                  <a:pt x="3905999" y="161925"/>
                </a:cubicBezTo>
                <a:cubicBezTo>
                  <a:pt x="3880599" y="149225"/>
                  <a:pt x="3857104" y="131627"/>
                  <a:pt x="3829799" y="123825"/>
                </a:cubicBezTo>
                <a:cubicBezTo>
                  <a:pt x="3723096" y="93338"/>
                  <a:pt x="3803917" y="113161"/>
                  <a:pt x="3696449" y="95250"/>
                </a:cubicBezTo>
                <a:cubicBezTo>
                  <a:pt x="3680480" y="92588"/>
                  <a:pt x="3664793" y="88387"/>
                  <a:pt x="3648824" y="85725"/>
                </a:cubicBezTo>
                <a:cubicBezTo>
                  <a:pt x="3626679" y="82034"/>
                  <a:pt x="3604294" y="79891"/>
                  <a:pt x="3582149" y="76200"/>
                </a:cubicBezTo>
                <a:cubicBezTo>
                  <a:pt x="3566180" y="73538"/>
                  <a:pt x="3550602" y="68567"/>
                  <a:pt x="3534524" y="66675"/>
                </a:cubicBezTo>
                <a:cubicBezTo>
                  <a:pt x="3496554" y="62208"/>
                  <a:pt x="3458324" y="60325"/>
                  <a:pt x="3420224" y="57150"/>
                </a:cubicBezTo>
                <a:cubicBezTo>
                  <a:pt x="3345822" y="32349"/>
                  <a:pt x="3428684" y="57403"/>
                  <a:pt x="3267824" y="38100"/>
                </a:cubicBezTo>
                <a:cubicBezTo>
                  <a:pt x="3224492" y="32900"/>
                  <a:pt x="3162568" y="22995"/>
                  <a:pt x="3115424" y="9525"/>
                </a:cubicBezTo>
                <a:cubicBezTo>
                  <a:pt x="3105770" y="6767"/>
                  <a:pt x="3096374" y="3175"/>
                  <a:pt x="3086849" y="0"/>
                </a:cubicBezTo>
                <a:lnTo>
                  <a:pt x="2620124" y="9525"/>
                </a:lnTo>
                <a:cubicBezTo>
                  <a:pt x="2591390" y="10516"/>
                  <a:pt x="2562908" y="15331"/>
                  <a:pt x="2534399" y="19050"/>
                </a:cubicBezTo>
                <a:cubicBezTo>
                  <a:pt x="2489875" y="24857"/>
                  <a:pt x="2401049" y="38100"/>
                  <a:pt x="2401049" y="38100"/>
                </a:cubicBezTo>
                <a:cubicBezTo>
                  <a:pt x="2280887" y="86165"/>
                  <a:pt x="2431969" y="29667"/>
                  <a:pt x="2296274" y="66675"/>
                </a:cubicBezTo>
                <a:cubicBezTo>
                  <a:pt x="2279779" y="71174"/>
                  <a:pt x="2265026" y="80812"/>
                  <a:pt x="2248649" y="85725"/>
                </a:cubicBezTo>
                <a:cubicBezTo>
                  <a:pt x="2187297" y="104131"/>
                  <a:pt x="2197410" y="85266"/>
                  <a:pt x="2124824" y="114300"/>
                </a:cubicBezTo>
                <a:cubicBezTo>
                  <a:pt x="2108949" y="120650"/>
                  <a:pt x="2093208" y="127347"/>
                  <a:pt x="2077199" y="133350"/>
                </a:cubicBezTo>
                <a:cubicBezTo>
                  <a:pt x="2067798" y="136875"/>
                  <a:pt x="2057604" y="138385"/>
                  <a:pt x="2048624" y="142875"/>
                </a:cubicBezTo>
                <a:cubicBezTo>
                  <a:pt x="2025729" y="154323"/>
                  <a:pt x="2004844" y="169527"/>
                  <a:pt x="1981949" y="180975"/>
                </a:cubicBezTo>
                <a:cubicBezTo>
                  <a:pt x="1972969" y="185465"/>
                  <a:pt x="1962151" y="185624"/>
                  <a:pt x="1953374" y="190500"/>
                </a:cubicBezTo>
                <a:cubicBezTo>
                  <a:pt x="1933360" y="201619"/>
                  <a:pt x="1915540" y="216308"/>
                  <a:pt x="1896224" y="228600"/>
                </a:cubicBezTo>
                <a:cubicBezTo>
                  <a:pt x="1875775" y="241613"/>
                  <a:pt x="1834977" y="266434"/>
                  <a:pt x="1810499" y="276225"/>
                </a:cubicBezTo>
                <a:cubicBezTo>
                  <a:pt x="1791855" y="283683"/>
                  <a:pt x="1770057" y="284136"/>
                  <a:pt x="1753349" y="295275"/>
                </a:cubicBezTo>
                <a:cubicBezTo>
                  <a:pt x="1743824" y="301625"/>
                  <a:pt x="1735013" y="309205"/>
                  <a:pt x="1724774" y="314325"/>
                </a:cubicBezTo>
                <a:cubicBezTo>
                  <a:pt x="1709549" y="321938"/>
                  <a:pt x="1672341" y="329306"/>
                  <a:pt x="1658099" y="333375"/>
                </a:cubicBezTo>
                <a:cubicBezTo>
                  <a:pt x="1648445" y="336133"/>
                  <a:pt x="1639264" y="340465"/>
                  <a:pt x="1629524" y="342900"/>
                </a:cubicBezTo>
                <a:cubicBezTo>
                  <a:pt x="1613818" y="346827"/>
                  <a:pt x="1597605" y="348498"/>
                  <a:pt x="1581899" y="352425"/>
                </a:cubicBezTo>
                <a:cubicBezTo>
                  <a:pt x="1572159" y="354860"/>
                  <a:pt x="1562978" y="359192"/>
                  <a:pt x="1553324" y="361950"/>
                </a:cubicBezTo>
                <a:cubicBezTo>
                  <a:pt x="1540737" y="365546"/>
                  <a:pt x="1527481" y="366878"/>
                  <a:pt x="1515224" y="371475"/>
                </a:cubicBezTo>
                <a:cubicBezTo>
                  <a:pt x="1501929" y="376461"/>
                  <a:pt x="1490724" y="386445"/>
                  <a:pt x="1477124" y="390525"/>
                </a:cubicBezTo>
                <a:cubicBezTo>
                  <a:pt x="1458626" y="396074"/>
                  <a:pt x="1438710" y="395366"/>
                  <a:pt x="1419974" y="400050"/>
                </a:cubicBezTo>
                <a:cubicBezTo>
                  <a:pt x="1400493" y="404920"/>
                  <a:pt x="1382305" y="414230"/>
                  <a:pt x="1362824" y="419100"/>
                </a:cubicBezTo>
                <a:cubicBezTo>
                  <a:pt x="1350124" y="422275"/>
                  <a:pt x="1336981" y="424028"/>
                  <a:pt x="1324724" y="428625"/>
                </a:cubicBezTo>
                <a:cubicBezTo>
                  <a:pt x="1311429" y="433611"/>
                  <a:pt x="1300224" y="443595"/>
                  <a:pt x="1286624" y="447675"/>
                </a:cubicBezTo>
                <a:cubicBezTo>
                  <a:pt x="1268126" y="453224"/>
                  <a:pt x="1248524" y="454025"/>
                  <a:pt x="1229474" y="457200"/>
                </a:cubicBezTo>
                <a:cubicBezTo>
                  <a:pt x="1213599" y="463550"/>
                  <a:pt x="1196795" y="467947"/>
                  <a:pt x="1181849" y="476250"/>
                </a:cubicBezTo>
                <a:cubicBezTo>
                  <a:pt x="1167972" y="483960"/>
                  <a:pt x="1157211" y="496411"/>
                  <a:pt x="1143749" y="504825"/>
                </a:cubicBezTo>
                <a:cubicBezTo>
                  <a:pt x="1116846" y="521639"/>
                  <a:pt x="1104852" y="524141"/>
                  <a:pt x="1077074" y="533400"/>
                </a:cubicBezTo>
                <a:cubicBezTo>
                  <a:pt x="1072737" y="536653"/>
                  <a:pt x="1021232" y="576382"/>
                  <a:pt x="1010399" y="581025"/>
                </a:cubicBezTo>
                <a:cubicBezTo>
                  <a:pt x="992315" y="588775"/>
                  <a:pt x="928042" y="597926"/>
                  <a:pt x="915149" y="600075"/>
                </a:cubicBezTo>
                <a:cubicBezTo>
                  <a:pt x="892924" y="596900"/>
                  <a:pt x="868554" y="600590"/>
                  <a:pt x="848474" y="590550"/>
                </a:cubicBezTo>
                <a:cubicBezTo>
                  <a:pt x="839494" y="586060"/>
                  <a:pt x="867171" y="582821"/>
                  <a:pt x="877049" y="581025"/>
                </a:cubicBezTo>
                <a:cubicBezTo>
                  <a:pt x="902234" y="576446"/>
                  <a:pt x="927792" y="574180"/>
                  <a:pt x="953249" y="571500"/>
                </a:cubicBezTo>
                <a:cubicBezTo>
                  <a:pt x="988125" y="567829"/>
                  <a:pt x="1023099" y="565150"/>
                  <a:pt x="1058024" y="561975"/>
                </a:cubicBezTo>
                <a:lnTo>
                  <a:pt x="1115174" y="552450"/>
                </a:lnTo>
                <a:close/>
              </a:path>
            </a:pathLst>
          </a:custGeom>
          <a:noFill/>
          <a:ln w="222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p:cNvSpPr txBox="1"/>
          <p:nvPr/>
        </p:nvSpPr>
        <p:spPr>
          <a:xfrm>
            <a:off x="5553755" y="1459855"/>
            <a:ext cx="2492828" cy="461665"/>
          </a:xfrm>
          <a:prstGeom prst="rect">
            <a:avLst/>
          </a:prstGeom>
          <a:noFill/>
        </p:spPr>
        <p:txBody>
          <a:bodyPr wrap="square" rtlCol="0">
            <a:spAutoFit/>
          </a:bodyPr>
          <a:lstStyle/>
          <a:p>
            <a:r>
              <a:rPr lang="hr-HR" sz="2400" b="1" dirty="0">
                <a:latin typeface="+mj-lt"/>
              </a:rPr>
              <a:t>d</a:t>
            </a:r>
            <a:r>
              <a:rPr lang="hr-HR" sz="2400" b="1" dirty="0" smtClean="0">
                <a:latin typeface="+mj-lt"/>
              </a:rPr>
              <a:t>ance </a:t>
            </a:r>
            <a:r>
              <a:rPr lang="hr-HR" sz="2400" b="1" dirty="0" err="1" smtClean="0">
                <a:latin typeface="+mj-lt"/>
              </a:rPr>
              <a:t>cluster</a:t>
            </a:r>
            <a:r>
              <a:rPr lang="hr-HR" sz="2400" b="1" dirty="0" smtClean="0">
                <a:latin typeface="+mj-lt"/>
              </a:rPr>
              <a:t> A</a:t>
            </a:r>
            <a:endParaRPr lang="en-US" sz="2400" b="1" dirty="0">
              <a:latin typeface="+mj-lt"/>
            </a:endParaRPr>
          </a:p>
        </p:txBody>
      </p:sp>
      <p:sp>
        <p:nvSpPr>
          <p:cNvPr id="26" name="TextBox 25"/>
          <p:cNvSpPr txBox="1"/>
          <p:nvPr/>
        </p:nvSpPr>
        <p:spPr>
          <a:xfrm>
            <a:off x="5368477" y="6176963"/>
            <a:ext cx="2492828" cy="461665"/>
          </a:xfrm>
          <a:prstGeom prst="rect">
            <a:avLst/>
          </a:prstGeom>
          <a:noFill/>
        </p:spPr>
        <p:txBody>
          <a:bodyPr wrap="square" rtlCol="0">
            <a:spAutoFit/>
          </a:bodyPr>
          <a:lstStyle/>
          <a:p>
            <a:r>
              <a:rPr lang="hr-HR" sz="2400" b="1" dirty="0">
                <a:latin typeface="+mj-lt"/>
              </a:rPr>
              <a:t>d</a:t>
            </a:r>
            <a:r>
              <a:rPr lang="hr-HR" sz="2400" b="1" dirty="0" smtClean="0">
                <a:latin typeface="+mj-lt"/>
              </a:rPr>
              <a:t>ance </a:t>
            </a:r>
            <a:r>
              <a:rPr lang="hr-HR" sz="2400" b="1" dirty="0" err="1" smtClean="0">
                <a:latin typeface="+mj-lt"/>
              </a:rPr>
              <a:t>cluster</a:t>
            </a:r>
            <a:r>
              <a:rPr lang="hr-HR" sz="2400" b="1" dirty="0" smtClean="0">
                <a:latin typeface="+mj-lt"/>
              </a:rPr>
              <a:t> B</a:t>
            </a:r>
            <a:endParaRPr lang="en-US" sz="2400" b="1" dirty="0">
              <a:latin typeface="+mj-lt"/>
            </a:endParaRPr>
          </a:p>
        </p:txBody>
      </p:sp>
      <p:cxnSp>
        <p:nvCxnSpPr>
          <p:cNvPr id="27" name="Straight Arrow Connector 26"/>
          <p:cNvCxnSpPr>
            <a:endCxn id="19" idx="80"/>
          </p:cNvCxnSpPr>
          <p:nvPr/>
        </p:nvCxnSpPr>
        <p:spPr>
          <a:xfrm>
            <a:off x="6873642" y="1858174"/>
            <a:ext cx="378058" cy="1383811"/>
          </a:xfrm>
          <a:prstGeom prst="straightConnector1">
            <a:avLst/>
          </a:prstGeom>
          <a:ln w="222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a:endCxn id="24" idx="24"/>
          </p:cNvCxnSpPr>
          <p:nvPr/>
        </p:nvCxnSpPr>
        <p:spPr>
          <a:xfrm flipV="1">
            <a:off x="6096000" y="5286375"/>
            <a:ext cx="1314450" cy="935490"/>
          </a:xfrm>
          <a:prstGeom prst="straightConnector1">
            <a:avLst/>
          </a:prstGeom>
          <a:ln w="22225">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886858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6"/>
            <a:ext cx="10515600" cy="865472"/>
          </a:xfrm>
        </p:spPr>
        <p:txBody>
          <a:bodyPr/>
          <a:lstStyle/>
          <a:p>
            <a:pPr algn="ctr"/>
            <a:r>
              <a:rPr lang="hr-HR" b="1" dirty="0" smtClean="0"/>
              <a:t>K-</a:t>
            </a:r>
            <a:r>
              <a:rPr lang="hr-HR" b="1" dirty="0" err="1" smtClean="0"/>
              <a:t>means</a:t>
            </a:r>
            <a:endParaRPr lang="pl-PL"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7478487" y="1531211"/>
            <a:ext cx="4539342" cy="4486275"/>
          </a:xfrm>
        </p:spPr>
        <p:txBody>
          <a:bodyPr>
            <a:noAutofit/>
          </a:bodyPr>
          <a:lstStyle/>
          <a:p>
            <a:pPr marL="0" indent="0" algn="ctr">
              <a:buNone/>
            </a:pPr>
            <a:r>
              <a:rPr lang="en-US" sz="3600" b="1" dirty="0" smtClean="0">
                <a:latin typeface="+mj-lt"/>
              </a:rPr>
              <a:t>Step </a:t>
            </a:r>
            <a:r>
              <a:rPr lang="en-US" sz="3600" b="1" dirty="0">
                <a:latin typeface="+mj-lt"/>
              </a:rPr>
              <a:t>1: Choose initial </a:t>
            </a:r>
            <a:r>
              <a:rPr lang="en-US" sz="3600" b="1" dirty="0" smtClean="0">
                <a:latin typeface="+mj-lt"/>
              </a:rPr>
              <a:t>centroids</a:t>
            </a:r>
            <a:endParaRPr lang="en-US" sz="3600" b="1" dirty="0">
              <a:latin typeface="+mj-lt"/>
            </a:endParaRPr>
          </a:p>
          <a:p>
            <a:pPr algn="just"/>
            <a:r>
              <a:rPr lang="en-US" sz="3600" dirty="0" smtClean="0">
                <a:latin typeface="+mj-lt"/>
              </a:rPr>
              <a:t>We </a:t>
            </a:r>
            <a:r>
              <a:rPr lang="en-US" sz="3600" dirty="0">
                <a:latin typeface="+mj-lt"/>
              </a:rPr>
              <a:t>start by randomly choosing two initial centroids. </a:t>
            </a:r>
            <a:endParaRPr lang="hr-HR" sz="3600" dirty="0" smtClean="0">
              <a:latin typeface="+mj-lt"/>
            </a:endParaRPr>
          </a:p>
          <a:p>
            <a:pPr algn="just"/>
            <a:r>
              <a:rPr lang="en-US" sz="3600" dirty="0" smtClean="0">
                <a:latin typeface="+mj-lt"/>
              </a:rPr>
              <a:t>Let's </a:t>
            </a:r>
            <a:r>
              <a:rPr lang="en-US" sz="3600" dirty="0">
                <a:latin typeface="+mj-lt"/>
              </a:rPr>
              <a:t>choose </a:t>
            </a:r>
            <a:r>
              <a:rPr lang="hr-HR" sz="3600" dirty="0" smtClean="0">
                <a:latin typeface="+mj-lt"/>
              </a:rPr>
              <a:t>J </a:t>
            </a:r>
            <a:r>
              <a:rPr lang="en-US" sz="3600" dirty="0" smtClean="0">
                <a:latin typeface="+mj-lt"/>
              </a:rPr>
              <a:t>(</a:t>
            </a:r>
            <a:r>
              <a:rPr lang="hr-HR" sz="3600" dirty="0" smtClean="0">
                <a:latin typeface="+mj-lt"/>
              </a:rPr>
              <a:t>3</a:t>
            </a:r>
            <a:r>
              <a:rPr lang="en-US" sz="3600" dirty="0" smtClean="0">
                <a:latin typeface="+mj-lt"/>
              </a:rPr>
              <a:t>, </a:t>
            </a:r>
            <a:r>
              <a:rPr lang="hr-HR" sz="3600" dirty="0">
                <a:latin typeface="+mj-lt"/>
              </a:rPr>
              <a:t>4</a:t>
            </a:r>
            <a:r>
              <a:rPr lang="en-US" sz="3600" dirty="0" smtClean="0">
                <a:latin typeface="+mj-lt"/>
              </a:rPr>
              <a:t>) </a:t>
            </a:r>
            <a:r>
              <a:rPr lang="en-US" sz="3600" dirty="0">
                <a:latin typeface="+mj-lt"/>
              </a:rPr>
              <a:t>and </a:t>
            </a:r>
            <a:r>
              <a:rPr lang="hr-HR" sz="3600" dirty="0" smtClean="0">
                <a:latin typeface="+mj-lt"/>
              </a:rPr>
              <a:t>I </a:t>
            </a:r>
            <a:r>
              <a:rPr lang="en-US" sz="3600" dirty="0" smtClean="0">
                <a:latin typeface="+mj-lt"/>
              </a:rPr>
              <a:t>(</a:t>
            </a:r>
            <a:r>
              <a:rPr lang="hr-HR" sz="3600" dirty="0" smtClean="0">
                <a:latin typeface="+mj-lt"/>
              </a:rPr>
              <a:t>4</a:t>
            </a:r>
            <a:r>
              <a:rPr lang="en-US" sz="3600" dirty="0" smtClean="0">
                <a:latin typeface="+mj-lt"/>
              </a:rPr>
              <a:t>, </a:t>
            </a:r>
            <a:r>
              <a:rPr lang="hr-HR" sz="3600" dirty="0">
                <a:latin typeface="+mj-lt"/>
              </a:rPr>
              <a:t>5</a:t>
            </a:r>
            <a:r>
              <a:rPr lang="en-US" sz="3600" dirty="0" smtClean="0">
                <a:latin typeface="+mj-lt"/>
              </a:rPr>
              <a:t>) </a:t>
            </a:r>
            <a:r>
              <a:rPr lang="en-US" sz="3600" dirty="0">
                <a:latin typeface="+mj-lt"/>
              </a:rPr>
              <a:t>as the initial centroids.</a:t>
            </a:r>
          </a:p>
        </p:txBody>
      </p:sp>
      <p:graphicFrame>
        <p:nvGraphicFramePr>
          <p:cNvPr id="16" name="Chart 15"/>
          <p:cNvGraphicFramePr>
            <a:graphicFrameLocks/>
          </p:cNvGraphicFramePr>
          <p:nvPr>
            <p:extLst>
              <p:ext uri="{D42A27DB-BD31-4B8C-83A1-F6EECF244321}">
                <p14:modId xmlns:p14="http://schemas.microsoft.com/office/powerpoint/2010/main" val="3950417839"/>
              </p:ext>
            </p:extLst>
          </p:nvPr>
        </p:nvGraphicFramePr>
        <p:xfrm>
          <a:off x="2209801" y="1974396"/>
          <a:ext cx="5061856" cy="3287486"/>
        </p:xfrm>
        <a:graphic>
          <a:graphicData uri="http://schemas.openxmlformats.org/drawingml/2006/chart">
            <c:chart xmlns:c="http://schemas.openxmlformats.org/drawingml/2006/chart" xmlns:r="http://schemas.openxmlformats.org/officeDocument/2006/relationships" r:id="rId3"/>
          </a:graphicData>
        </a:graphic>
      </p:graphicFrame>
      <p:sp>
        <p:nvSpPr>
          <p:cNvPr id="5" name="Oval 4"/>
          <p:cNvSpPr/>
          <p:nvPr/>
        </p:nvSpPr>
        <p:spPr>
          <a:xfrm>
            <a:off x="4931229" y="2710543"/>
            <a:ext cx="500742" cy="424543"/>
          </a:xfrm>
          <a:prstGeom prst="ellipse">
            <a:avLst/>
          </a:prstGeom>
          <a:no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a:off x="4256317" y="3135086"/>
            <a:ext cx="500742" cy="424543"/>
          </a:xfrm>
          <a:prstGeom prst="ellipse">
            <a:avLst/>
          </a:prstGeom>
          <a:noFill/>
          <a:ln w="349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ular Callout 7"/>
          <p:cNvSpPr/>
          <p:nvPr/>
        </p:nvSpPr>
        <p:spPr>
          <a:xfrm>
            <a:off x="4549547" y="1609725"/>
            <a:ext cx="1535567" cy="790575"/>
          </a:xfrm>
          <a:prstGeom prst="wedgeRoundRectCallout">
            <a:avLst>
              <a:gd name="adj1" fmla="val -22509"/>
              <a:gd name="adj2" fmla="val 48042"/>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sz="2400" dirty="0" err="1" smtClean="0">
                <a:solidFill>
                  <a:schemeClr val="tx1"/>
                </a:solidFill>
                <a:latin typeface="+mj-lt"/>
              </a:rPr>
              <a:t>Initial</a:t>
            </a:r>
            <a:r>
              <a:rPr lang="hr-HR" sz="2400" dirty="0" smtClean="0">
                <a:solidFill>
                  <a:schemeClr val="tx1"/>
                </a:solidFill>
                <a:latin typeface="+mj-lt"/>
              </a:rPr>
              <a:t> </a:t>
            </a:r>
            <a:r>
              <a:rPr lang="hr-HR" sz="2400" dirty="0" err="1" smtClean="0">
                <a:solidFill>
                  <a:schemeClr val="tx1"/>
                </a:solidFill>
                <a:latin typeface="+mj-lt"/>
              </a:rPr>
              <a:t>centroid</a:t>
            </a:r>
            <a:r>
              <a:rPr lang="hr-HR" sz="2400" dirty="0" smtClean="0">
                <a:solidFill>
                  <a:schemeClr val="tx1"/>
                </a:solidFill>
                <a:latin typeface="+mj-lt"/>
              </a:rPr>
              <a:t> 2</a:t>
            </a:r>
            <a:endParaRPr lang="en-US" sz="2400" dirty="0">
              <a:solidFill>
                <a:schemeClr val="tx1"/>
              </a:solidFill>
              <a:latin typeface="+mj-lt"/>
            </a:endParaRPr>
          </a:p>
        </p:txBody>
      </p:sp>
      <p:cxnSp>
        <p:nvCxnSpPr>
          <p:cNvPr id="14" name="Straight Connector 13"/>
          <p:cNvCxnSpPr/>
          <p:nvPr/>
        </p:nvCxnSpPr>
        <p:spPr>
          <a:xfrm flipH="1" flipV="1">
            <a:off x="4857750" y="2371725"/>
            <a:ext cx="190500" cy="338818"/>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flipH="1" flipV="1">
            <a:off x="4156643" y="2206230"/>
            <a:ext cx="305820" cy="875787"/>
          </a:xfrm>
          <a:prstGeom prst="line">
            <a:avLst/>
          </a:prstGeom>
        </p:spPr>
        <p:style>
          <a:lnRef idx="1">
            <a:schemeClr val="accent1"/>
          </a:lnRef>
          <a:fillRef idx="0">
            <a:schemeClr val="accent1"/>
          </a:fillRef>
          <a:effectRef idx="0">
            <a:schemeClr val="accent1"/>
          </a:effectRef>
          <a:fontRef idx="minor">
            <a:schemeClr val="tx1"/>
          </a:fontRef>
        </p:style>
      </p:cxnSp>
      <p:sp>
        <p:nvSpPr>
          <p:cNvPr id="11" name="Rounded Rectangular Callout 10"/>
          <p:cNvSpPr/>
          <p:nvPr/>
        </p:nvSpPr>
        <p:spPr>
          <a:xfrm>
            <a:off x="2926895" y="1368879"/>
            <a:ext cx="1535567" cy="790575"/>
          </a:xfrm>
          <a:prstGeom prst="wedgeRoundRectCallout">
            <a:avLst>
              <a:gd name="adj1" fmla="val -22509"/>
              <a:gd name="adj2" fmla="val 48042"/>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sz="2400" dirty="0" err="1" smtClean="0">
                <a:solidFill>
                  <a:schemeClr val="tx1"/>
                </a:solidFill>
                <a:latin typeface="+mj-lt"/>
              </a:rPr>
              <a:t>Initial</a:t>
            </a:r>
            <a:r>
              <a:rPr lang="hr-HR" sz="2400" dirty="0" smtClean="0">
                <a:solidFill>
                  <a:schemeClr val="tx1"/>
                </a:solidFill>
                <a:latin typeface="+mj-lt"/>
              </a:rPr>
              <a:t> </a:t>
            </a:r>
            <a:r>
              <a:rPr lang="hr-HR" sz="2400" dirty="0" err="1" smtClean="0">
                <a:solidFill>
                  <a:schemeClr val="tx1"/>
                </a:solidFill>
                <a:latin typeface="+mj-lt"/>
              </a:rPr>
              <a:t>centroid</a:t>
            </a:r>
            <a:r>
              <a:rPr lang="hr-HR" sz="2400" dirty="0" smtClean="0">
                <a:solidFill>
                  <a:schemeClr val="tx1"/>
                </a:solidFill>
                <a:latin typeface="+mj-lt"/>
              </a:rPr>
              <a:t> 1</a:t>
            </a:r>
            <a:endParaRPr lang="en-US" sz="2400" dirty="0">
              <a:solidFill>
                <a:schemeClr val="tx1"/>
              </a:solidFill>
              <a:latin typeface="+mj-lt"/>
            </a:endParaRPr>
          </a:p>
        </p:txBody>
      </p:sp>
      <p:sp>
        <p:nvSpPr>
          <p:cNvPr id="13" name="TextBox 1"/>
          <p:cNvSpPr txBox="1"/>
          <p:nvPr/>
        </p:nvSpPr>
        <p:spPr>
          <a:xfrm>
            <a:off x="3156174" y="2327220"/>
            <a:ext cx="228592" cy="283311"/>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hr-HR" sz="2000" b="1" dirty="0" smtClean="0"/>
              <a:t>G</a:t>
            </a:r>
            <a:endParaRPr lang="en-US" sz="2000" b="1" dirty="0"/>
          </a:p>
        </p:txBody>
      </p:sp>
      <p:sp>
        <p:nvSpPr>
          <p:cNvPr id="15" name="TextBox 1"/>
          <p:cNvSpPr txBox="1"/>
          <p:nvPr/>
        </p:nvSpPr>
        <p:spPr>
          <a:xfrm>
            <a:off x="3194625" y="2798706"/>
            <a:ext cx="228592" cy="283311"/>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hr-HR" sz="2000" b="1" dirty="0" smtClean="0"/>
              <a:t>F</a:t>
            </a:r>
            <a:endParaRPr lang="en-US" sz="2000" b="1" dirty="0"/>
          </a:p>
        </p:txBody>
      </p:sp>
      <p:sp>
        <p:nvSpPr>
          <p:cNvPr id="17" name="TextBox 1"/>
          <p:cNvSpPr txBox="1"/>
          <p:nvPr/>
        </p:nvSpPr>
        <p:spPr>
          <a:xfrm>
            <a:off x="3673935" y="2940361"/>
            <a:ext cx="228592" cy="283311"/>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hr-HR" sz="2000" b="1" dirty="0" smtClean="0"/>
              <a:t>E</a:t>
            </a:r>
            <a:endParaRPr lang="en-US" sz="2000" b="1" dirty="0"/>
          </a:p>
        </p:txBody>
      </p:sp>
      <p:sp>
        <p:nvSpPr>
          <p:cNvPr id="19" name="TextBox 1"/>
          <p:cNvSpPr txBox="1"/>
          <p:nvPr/>
        </p:nvSpPr>
        <p:spPr>
          <a:xfrm>
            <a:off x="4229101" y="3172195"/>
            <a:ext cx="228592" cy="283311"/>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hr-HR" sz="2000" b="1" dirty="0" smtClean="0"/>
              <a:t>J</a:t>
            </a:r>
            <a:endParaRPr lang="en-US" sz="2000" b="1" dirty="0"/>
          </a:p>
        </p:txBody>
      </p:sp>
      <p:sp>
        <p:nvSpPr>
          <p:cNvPr id="21" name="TextBox 1"/>
          <p:cNvSpPr txBox="1"/>
          <p:nvPr/>
        </p:nvSpPr>
        <p:spPr>
          <a:xfrm>
            <a:off x="5176150" y="2737985"/>
            <a:ext cx="228592" cy="283311"/>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hr-HR" sz="2000" b="1" dirty="0"/>
              <a:t>I</a:t>
            </a:r>
            <a:endParaRPr lang="en-US" sz="2000" b="1" dirty="0"/>
          </a:p>
        </p:txBody>
      </p:sp>
      <p:sp>
        <p:nvSpPr>
          <p:cNvPr id="22" name="TextBox 1"/>
          <p:cNvSpPr txBox="1"/>
          <p:nvPr/>
        </p:nvSpPr>
        <p:spPr>
          <a:xfrm>
            <a:off x="3673935" y="4101121"/>
            <a:ext cx="228592" cy="283311"/>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hr-HR" sz="2000" b="1" dirty="0" smtClean="0"/>
              <a:t>A</a:t>
            </a:r>
            <a:endParaRPr lang="en-US" sz="2000" b="1" dirty="0"/>
          </a:p>
        </p:txBody>
      </p:sp>
      <p:sp>
        <p:nvSpPr>
          <p:cNvPr id="23" name="TextBox 1"/>
          <p:cNvSpPr txBox="1"/>
          <p:nvPr/>
        </p:nvSpPr>
        <p:spPr>
          <a:xfrm>
            <a:off x="5061854" y="4056828"/>
            <a:ext cx="228592" cy="283311"/>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hr-HR" sz="2000" b="1" dirty="0" smtClean="0"/>
              <a:t>B</a:t>
            </a:r>
            <a:endParaRPr lang="en-US" sz="2000" b="1" dirty="0"/>
          </a:p>
        </p:txBody>
      </p:sp>
      <p:sp>
        <p:nvSpPr>
          <p:cNvPr id="24" name="TextBox 1"/>
          <p:cNvSpPr txBox="1"/>
          <p:nvPr/>
        </p:nvSpPr>
        <p:spPr>
          <a:xfrm>
            <a:off x="5671470" y="3334828"/>
            <a:ext cx="228592" cy="283311"/>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hr-HR" sz="2000" b="1" dirty="0" smtClean="0"/>
              <a:t>D</a:t>
            </a:r>
            <a:endParaRPr lang="en-US" sz="2000" b="1" dirty="0"/>
          </a:p>
        </p:txBody>
      </p:sp>
      <p:sp>
        <p:nvSpPr>
          <p:cNvPr id="25" name="TextBox 1"/>
          <p:cNvSpPr txBox="1"/>
          <p:nvPr/>
        </p:nvSpPr>
        <p:spPr>
          <a:xfrm>
            <a:off x="6357267" y="3307557"/>
            <a:ext cx="228592" cy="283311"/>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hr-HR" sz="2000" b="1" dirty="0" smtClean="0"/>
              <a:t>H</a:t>
            </a:r>
            <a:endParaRPr lang="en-US" sz="2000" b="1" dirty="0"/>
          </a:p>
        </p:txBody>
      </p:sp>
      <p:graphicFrame>
        <p:nvGraphicFramePr>
          <p:cNvPr id="6" name="Table 5"/>
          <p:cNvGraphicFramePr>
            <a:graphicFrameLocks noGrp="1"/>
          </p:cNvGraphicFramePr>
          <p:nvPr>
            <p:extLst>
              <p:ext uri="{D42A27DB-BD31-4B8C-83A1-F6EECF244321}">
                <p14:modId xmlns:p14="http://schemas.microsoft.com/office/powerpoint/2010/main" val="368281521"/>
              </p:ext>
            </p:extLst>
          </p:nvPr>
        </p:nvGraphicFramePr>
        <p:xfrm>
          <a:off x="141513" y="852276"/>
          <a:ext cx="1736278" cy="5248414"/>
        </p:xfrm>
        <a:graphic>
          <a:graphicData uri="http://schemas.openxmlformats.org/drawingml/2006/table">
            <a:tbl>
              <a:tblPr>
                <a:tableStyleId>{5C22544A-7EE6-4342-B048-85BDC9FD1C3A}</a:tableStyleId>
              </a:tblPr>
              <a:tblGrid>
                <a:gridCol w="674916">
                  <a:extLst>
                    <a:ext uri="{9D8B030D-6E8A-4147-A177-3AD203B41FA5}">
                      <a16:colId xmlns:a16="http://schemas.microsoft.com/office/drawing/2014/main" val="3099074396"/>
                    </a:ext>
                  </a:extLst>
                </a:gridCol>
                <a:gridCol w="406960">
                  <a:extLst>
                    <a:ext uri="{9D8B030D-6E8A-4147-A177-3AD203B41FA5}">
                      <a16:colId xmlns:a16="http://schemas.microsoft.com/office/drawing/2014/main" val="701802976"/>
                    </a:ext>
                  </a:extLst>
                </a:gridCol>
                <a:gridCol w="654402">
                  <a:extLst>
                    <a:ext uri="{9D8B030D-6E8A-4147-A177-3AD203B41FA5}">
                      <a16:colId xmlns:a16="http://schemas.microsoft.com/office/drawing/2014/main" val="1220334964"/>
                    </a:ext>
                  </a:extLst>
                </a:gridCol>
              </a:tblGrid>
              <a:tr h="435553">
                <a:tc>
                  <a:txBody>
                    <a:bodyPr/>
                    <a:lstStyle/>
                    <a:p>
                      <a:pPr algn="ctr" fontAlgn="ctr"/>
                      <a:r>
                        <a:rPr lang="hr-HR" sz="2000" b="1" u="none" strike="noStrike" dirty="0" err="1">
                          <a:effectLst/>
                          <a:latin typeface="+mj-lt"/>
                        </a:rPr>
                        <a:t>Point</a:t>
                      </a:r>
                      <a:endParaRPr lang="hr-HR" sz="2000" b="1" i="0" u="none" strike="noStrike" dirty="0">
                        <a:solidFill>
                          <a:srgbClr val="000000"/>
                        </a:solidFill>
                        <a:effectLst/>
                        <a:latin typeface="+mj-lt"/>
                      </a:endParaRPr>
                    </a:p>
                  </a:txBody>
                  <a:tcPr marL="9525" marR="9525" marT="9525" marB="0" anchor="ctr"/>
                </a:tc>
                <a:tc>
                  <a:txBody>
                    <a:bodyPr/>
                    <a:lstStyle/>
                    <a:p>
                      <a:pPr algn="ctr" fontAlgn="ctr"/>
                      <a:r>
                        <a:rPr lang="hr-HR" sz="2000" b="1" u="none" strike="noStrike" dirty="0">
                          <a:effectLst/>
                          <a:latin typeface="+mj-lt"/>
                        </a:rPr>
                        <a:t>X</a:t>
                      </a:r>
                      <a:endParaRPr lang="hr-HR" sz="2000" b="1" i="0" u="none" strike="noStrike" dirty="0">
                        <a:solidFill>
                          <a:srgbClr val="000000"/>
                        </a:solidFill>
                        <a:effectLst/>
                        <a:latin typeface="+mj-lt"/>
                      </a:endParaRPr>
                    </a:p>
                  </a:txBody>
                  <a:tcPr marL="9525" marR="9525" marT="9525" marB="0" anchor="ctr"/>
                </a:tc>
                <a:tc>
                  <a:txBody>
                    <a:bodyPr/>
                    <a:lstStyle/>
                    <a:p>
                      <a:pPr algn="ctr" fontAlgn="ctr"/>
                      <a:r>
                        <a:rPr lang="hr-HR" sz="2000" b="1" u="none" strike="noStrike" dirty="0">
                          <a:effectLst/>
                          <a:latin typeface="+mj-lt"/>
                        </a:rPr>
                        <a:t>Y</a:t>
                      </a:r>
                      <a:endParaRPr lang="hr-HR" sz="2000" b="1" i="0" u="none" strike="noStrike" dirty="0">
                        <a:solidFill>
                          <a:srgbClr val="000000"/>
                        </a:solidFill>
                        <a:effectLst/>
                        <a:latin typeface="+mj-lt"/>
                      </a:endParaRPr>
                    </a:p>
                  </a:txBody>
                  <a:tcPr marL="9525" marR="9525" marT="9525" marB="0" anchor="ctr"/>
                </a:tc>
                <a:extLst>
                  <a:ext uri="{0D108BD9-81ED-4DB2-BD59-A6C34878D82A}">
                    <a16:rowId xmlns:a16="http://schemas.microsoft.com/office/drawing/2014/main" val="3987939002"/>
                  </a:ext>
                </a:extLst>
              </a:tr>
              <a:tr h="892884">
                <a:tc>
                  <a:txBody>
                    <a:bodyPr/>
                    <a:lstStyle/>
                    <a:p>
                      <a:pPr algn="ctr" fontAlgn="ctr"/>
                      <a:r>
                        <a:rPr lang="hr-HR" sz="2000" u="none" strike="noStrike" dirty="0">
                          <a:effectLst/>
                          <a:latin typeface="+mj-lt"/>
                        </a:rPr>
                        <a:t>A</a:t>
                      </a:r>
                      <a:endParaRPr lang="hr-HR" sz="2000" b="0" i="0" u="none" strike="noStrike" dirty="0">
                        <a:solidFill>
                          <a:srgbClr val="000000"/>
                        </a:solidFill>
                        <a:effectLst/>
                        <a:latin typeface="+mj-lt"/>
                      </a:endParaRPr>
                    </a:p>
                  </a:txBody>
                  <a:tcPr marL="9525" marR="9525" marT="9525" marB="0" anchor="ctr"/>
                </a:tc>
                <a:tc>
                  <a:txBody>
                    <a:bodyPr/>
                    <a:lstStyle/>
                    <a:p>
                      <a:pPr algn="ctr" fontAlgn="ctr"/>
                      <a:r>
                        <a:rPr lang="hr-HR" sz="2000" u="none" strike="noStrike" dirty="0">
                          <a:effectLst/>
                          <a:latin typeface="+mj-lt"/>
                        </a:rPr>
                        <a:t>2</a:t>
                      </a:r>
                      <a:endParaRPr lang="hr-HR" sz="2000" b="0" i="0" u="none" strike="noStrike" dirty="0">
                        <a:solidFill>
                          <a:srgbClr val="000000"/>
                        </a:solidFill>
                        <a:effectLst/>
                        <a:latin typeface="+mj-lt"/>
                      </a:endParaRPr>
                    </a:p>
                  </a:txBody>
                  <a:tcPr marL="9525" marR="9525" marT="9525" marB="0" anchor="ctr"/>
                </a:tc>
                <a:tc>
                  <a:txBody>
                    <a:bodyPr/>
                    <a:lstStyle/>
                    <a:p>
                      <a:pPr algn="ctr" fontAlgn="ctr"/>
                      <a:r>
                        <a:rPr lang="hr-HR" sz="2000" u="none" strike="noStrike">
                          <a:effectLst/>
                          <a:latin typeface="+mj-lt"/>
                        </a:rPr>
                        <a:t>1</a:t>
                      </a:r>
                      <a:endParaRPr lang="hr-HR" sz="20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84387649"/>
                  </a:ext>
                </a:extLst>
              </a:tr>
              <a:tr h="435553">
                <a:tc>
                  <a:txBody>
                    <a:bodyPr/>
                    <a:lstStyle/>
                    <a:p>
                      <a:pPr algn="ctr" fontAlgn="ctr"/>
                      <a:r>
                        <a:rPr lang="hr-HR" sz="2000" u="none" strike="noStrike">
                          <a:effectLst/>
                          <a:latin typeface="+mj-lt"/>
                        </a:rPr>
                        <a:t>B</a:t>
                      </a:r>
                      <a:endParaRPr lang="hr-HR" sz="2000" b="0" i="0" u="none" strike="noStrike">
                        <a:solidFill>
                          <a:srgbClr val="000000"/>
                        </a:solidFill>
                        <a:effectLst/>
                        <a:latin typeface="+mj-lt"/>
                      </a:endParaRPr>
                    </a:p>
                  </a:txBody>
                  <a:tcPr marL="9525" marR="9525" marT="9525" marB="0" anchor="ctr"/>
                </a:tc>
                <a:tc>
                  <a:txBody>
                    <a:bodyPr/>
                    <a:lstStyle/>
                    <a:p>
                      <a:pPr algn="ctr" fontAlgn="ctr"/>
                      <a:r>
                        <a:rPr lang="hr-HR" sz="2000" u="none" strike="noStrike">
                          <a:effectLst/>
                          <a:latin typeface="+mj-lt"/>
                        </a:rPr>
                        <a:t>4</a:t>
                      </a:r>
                      <a:endParaRPr lang="hr-HR" sz="2000" b="0" i="0" u="none" strike="noStrike">
                        <a:solidFill>
                          <a:srgbClr val="000000"/>
                        </a:solidFill>
                        <a:effectLst/>
                        <a:latin typeface="+mj-lt"/>
                      </a:endParaRPr>
                    </a:p>
                  </a:txBody>
                  <a:tcPr marL="9525" marR="9525" marT="9525" marB="0" anchor="ctr"/>
                </a:tc>
                <a:tc>
                  <a:txBody>
                    <a:bodyPr/>
                    <a:lstStyle/>
                    <a:p>
                      <a:pPr algn="ctr" fontAlgn="ctr"/>
                      <a:r>
                        <a:rPr lang="hr-HR" sz="2000" u="none" strike="noStrike" dirty="0">
                          <a:effectLst/>
                          <a:latin typeface="+mj-lt"/>
                        </a:rPr>
                        <a:t>1</a:t>
                      </a:r>
                      <a:endParaRPr lang="hr-HR" sz="2000" b="0" i="0" u="none" strike="noStrike" dirty="0">
                        <a:solidFill>
                          <a:srgbClr val="000000"/>
                        </a:solidFill>
                        <a:effectLst/>
                        <a:latin typeface="+mj-lt"/>
                      </a:endParaRPr>
                    </a:p>
                  </a:txBody>
                  <a:tcPr marL="9525" marR="9525" marT="9525" marB="0" anchor="ctr"/>
                </a:tc>
                <a:extLst>
                  <a:ext uri="{0D108BD9-81ED-4DB2-BD59-A6C34878D82A}">
                    <a16:rowId xmlns:a16="http://schemas.microsoft.com/office/drawing/2014/main" val="627179377"/>
                  </a:ext>
                </a:extLst>
              </a:tr>
              <a:tr h="435553">
                <a:tc>
                  <a:txBody>
                    <a:bodyPr/>
                    <a:lstStyle/>
                    <a:p>
                      <a:pPr algn="ctr" fontAlgn="ctr"/>
                      <a:r>
                        <a:rPr lang="hr-HR" sz="2000" u="none" strike="noStrike">
                          <a:effectLst/>
                          <a:latin typeface="+mj-lt"/>
                        </a:rPr>
                        <a:t>C</a:t>
                      </a:r>
                      <a:endParaRPr lang="hr-HR" sz="2000" b="0" i="0" u="none" strike="noStrike">
                        <a:solidFill>
                          <a:srgbClr val="000000"/>
                        </a:solidFill>
                        <a:effectLst/>
                        <a:latin typeface="+mj-lt"/>
                      </a:endParaRPr>
                    </a:p>
                  </a:txBody>
                  <a:tcPr marL="9525" marR="9525" marT="9525" marB="0" anchor="ctr"/>
                </a:tc>
                <a:tc>
                  <a:txBody>
                    <a:bodyPr/>
                    <a:lstStyle/>
                    <a:p>
                      <a:pPr algn="ctr" fontAlgn="ctr"/>
                      <a:r>
                        <a:rPr lang="hr-HR" sz="2000" u="none" strike="noStrike" dirty="0">
                          <a:effectLst/>
                          <a:latin typeface="+mj-lt"/>
                        </a:rPr>
                        <a:t>0</a:t>
                      </a:r>
                      <a:endParaRPr lang="hr-HR" sz="2000" b="0" i="0" u="none" strike="noStrike" dirty="0">
                        <a:solidFill>
                          <a:srgbClr val="000000"/>
                        </a:solidFill>
                        <a:effectLst/>
                        <a:latin typeface="+mj-lt"/>
                      </a:endParaRPr>
                    </a:p>
                  </a:txBody>
                  <a:tcPr marL="9525" marR="9525" marT="9525" marB="0" anchor="ctr"/>
                </a:tc>
                <a:tc>
                  <a:txBody>
                    <a:bodyPr/>
                    <a:lstStyle/>
                    <a:p>
                      <a:pPr algn="ctr" fontAlgn="ctr"/>
                      <a:r>
                        <a:rPr lang="hr-HR" sz="2000" u="none" strike="noStrike" dirty="0">
                          <a:effectLst/>
                          <a:latin typeface="+mj-lt"/>
                        </a:rPr>
                        <a:t>3</a:t>
                      </a:r>
                      <a:endParaRPr lang="hr-HR" sz="2000" b="0" i="0" u="none" strike="noStrike" dirty="0">
                        <a:solidFill>
                          <a:srgbClr val="000000"/>
                        </a:solidFill>
                        <a:effectLst/>
                        <a:latin typeface="+mj-lt"/>
                      </a:endParaRPr>
                    </a:p>
                  </a:txBody>
                  <a:tcPr marL="9525" marR="9525" marT="9525" marB="0" anchor="ctr"/>
                </a:tc>
                <a:extLst>
                  <a:ext uri="{0D108BD9-81ED-4DB2-BD59-A6C34878D82A}">
                    <a16:rowId xmlns:a16="http://schemas.microsoft.com/office/drawing/2014/main" val="4155153499"/>
                  </a:ext>
                </a:extLst>
              </a:tr>
              <a:tr h="435553">
                <a:tc>
                  <a:txBody>
                    <a:bodyPr/>
                    <a:lstStyle/>
                    <a:p>
                      <a:pPr algn="ctr" fontAlgn="ctr"/>
                      <a:r>
                        <a:rPr lang="hr-HR" sz="2000" u="none" strike="noStrike">
                          <a:effectLst/>
                          <a:latin typeface="+mj-lt"/>
                        </a:rPr>
                        <a:t>D</a:t>
                      </a:r>
                      <a:endParaRPr lang="hr-HR" sz="2000" b="0" i="0" u="none" strike="noStrike">
                        <a:solidFill>
                          <a:srgbClr val="000000"/>
                        </a:solidFill>
                        <a:effectLst/>
                        <a:latin typeface="+mj-lt"/>
                      </a:endParaRPr>
                    </a:p>
                  </a:txBody>
                  <a:tcPr marL="9525" marR="9525" marT="9525" marB="0" anchor="ctr"/>
                </a:tc>
                <a:tc>
                  <a:txBody>
                    <a:bodyPr/>
                    <a:lstStyle/>
                    <a:p>
                      <a:pPr algn="ctr" fontAlgn="ctr"/>
                      <a:r>
                        <a:rPr lang="hr-HR" sz="2000" u="none" strike="noStrike">
                          <a:effectLst/>
                          <a:latin typeface="+mj-lt"/>
                        </a:rPr>
                        <a:t>5</a:t>
                      </a:r>
                      <a:endParaRPr lang="hr-HR" sz="2000" b="0" i="0" u="none" strike="noStrike">
                        <a:solidFill>
                          <a:srgbClr val="000000"/>
                        </a:solidFill>
                        <a:effectLst/>
                        <a:latin typeface="+mj-lt"/>
                      </a:endParaRPr>
                    </a:p>
                  </a:txBody>
                  <a:tcPr marL="9525" marR="9525" marT="9525" marB="0" anchor="ctr"/>
                </a:tc>
                <a:tc>
                  <a:txBody>
                    <a:bodyPr/>
                    <a:lstStyle/>
                    <a:p>
                      <a:pPr algn="ctr" fontAlgn="ctr"/>
                      <a:r>
                        <a:rPr lang="hr-HR" sz="2000" u="none" strike="noStrike" dirty="0">
                          <a:effectLst/>
                          <a:latin typeface="+mj-lt"/>
                        </a:rPr>
                        <a:t>3</a:t>
                      </a:r>
                      <a:endParaRPr lang="hr-HR" sz="2000" b="0" i="0" u="none" strike="noStrike" dirty="0">
                        <a:solidFill>
                          <a:srgbClr val="000000"/>
                        </a:solidFill>
                        <a:effectLst/>
                        <a:latin typeface="+mj-lt"/>
                      </a:endParaRPr>
                    </a:p>
                  </a:txBody>
                  <a:tcPr marL="9525" marR="9525" marT="9525" marB="0" anchor="ctr"/>
                </a:tc>
                <a:extLst>
                  <a:ext uri="{0D108BD9-81ED-4DB2-BD59-A6C34878D82A}">
                    <a16:rowId xmlns:a16="http://schemas.microsoft.com/office/drawing/2014/main" val="3057717353"/>
                  </a:ext>
                </a:extLst>
              </a:tr>
              <a:tr h="435553">
                <a:tc>
                  <a:txBody>
                    <a:bodyPr/>
                    <a:lstStyle/>
                    <a:p>
                      <a:pPr algn="ctr" fontAlgn="ctr"/>
                      <a:r>
                        <a:rPr lang="hr-HR" sz="2000" u="none" strike="noStrike">
                          <a:effectLst/>
                          <a:latin typeface="+mj-lt"/>
                        </a:rPr>
                        <a:t>E</a:t>
                      </a:r>
                      <a:endParaRPr lang="hr-HR" sz="2000" b="0" i="0" u="none" strike="noStrike">
                        <a:solidFill>
                          <a:srgbClr val="000000"/>
                        </a:solidFill>
                        <a:effectLst/>
                        <a:latin typeface="+mj-lt"/>
                      </a:endParaRPr>
                    </a:p>
                  </a:txBody>
                  <a:tcPr marL="9525" marR="9525" marT="9525" marB="0" anchor="ctr"/>
                </a:tc>
                <a:tc>
                  <a:txBody>
                    <a:bodyPr/>
                    <a:lstStyle/>
                    <a:p>
                      <a:pPr algn="ctr" fontAlgn="ctr"/>
                      <a:r>
                        <a:rPr lang="hr-HR" sz="2000" u="none" strike="noStrike">
                          <a:effectLst/>
                          <a:latin typeface="+mj-lt"/>
                        </a:rPr>
                        <a:t>2</a:t>
                      </a:r>
                      <a:endParaRPr lang="hr-HR" sz="2000" b="0" i="0" u="none" strike="noStrike">
                        <a:solidFill>
                          <a:srgbClr val="000000"/>
                        </a:solidFill>
                        <a:effectLst/>
                        <a:latin typeface="+mj-lt"/>
                      </a:endParaRPr>
                    </a:p>
                  </a:txBody>
                  <a:tcPr marL="9525" marR="9525" marT="9525" marB="0" anchor="ctr"/>
                </a:tc>
                <a:tc>
                  <a:txBody>
                    <a:bodyPr/>
                    <a:lstStyle/>
                    <a:p>
                      <a:pPr algn="ctr" fontAlgn="ctr"/>
                      <a:r>
                        <a:rPr lang="hr-HR" sz="2000" u="none" strike="noStrike" dirty="0">
                          <a:effectLst/>
                          <a:latin typeface="+mj-lt"/>
                        </a:rPr>
                        <a:t>4</a:t>
                      </a:r>
                      <a:endParaRPr lang="hr-HR" sz="2000" b="0" i="0" u="none" strike="noStrike" dirty="0">
                        <a:solidFill>
                          <a:srgbClr val="000000"/>
                        </a:solidFill>
                        <a:effectLst/>
                        <a:latin typeface="+mj-lt"/>
                      </a:endParaRPr>
                    </a:p>
                  </a:txBody>
                  <a:tcPr marL="9525" marR="9525" marT="9525" marB="0" anchor="ctr"/>
                </a:tc>
                <a:extLst>
                  <a:ext uri="{0D108BD9-81ED-4DB2-BD59-A6C34878D82A}">
                    <a16:rowId xmlns:a16="http://schemas.microsoft.com/office/drawing/2014/main" val="3729691511"/>
                  </a:ext>
                </a:extLst>
              </a:tr>
              <a:tr h="435553">
                <a:tc>
                  <a:txBody>
                    <a:bodyPr/>
                    <a:lstStyle/>
                    <a:p>
                      <a:pPr algn="ctr" fontAlgn="ctr"/>
                      <a:r>
                        <a:rPr lang="hr-HR" sz="2000" u="none" strike="noStrike">
                          <a:effectLst/>
                          <a:latin typeface="+mj-lt"/>
                        </a:rPr>
                        <a:t>F</a:t>
                      </a:r>
                      <a:endParaRPr lang="hr-HR" sz="2000" b="0" i="0" u="none" strike="noStrike">
                        <a:solidFill>
                          <a:srgbClr val="000000"/>
                        </a:solidFill>
                        <a:effectLst/>
                        <a:latin typeface="+mj-lt"/>
                      </a:endParaRPr>
                    </a:p>
                  </a:txBody>
                  <a:tcPr marL="9525" marR="9525" marT="9525" marB="0" anchor="ctr"/>
                </a:tc>
                <a:tc>
                  <a:txBody>
                    <a:bodyPr/>
                    <a:lstStyle/>
                    <a:p>
                      <a:pPr algn="ctr" fontAlgn="ctr"/>
                      <a:r>
                        <a:rPr lang="hr-HR" sz="2000" u="none" strike="noStrike">
                          <a:effectLst/>
                          <a:latin typeface="+mj-lt"/>
                        </a:rPr>
                        <a:t>1</a:t>
                      </a:r>
                      <a:endParaRPr lang="hr-HR" sz="2000" b="0" i="0" u="none" strike="noStrike">
                        <a:solidFill>
                          <a:srgbClr val="000000"/>
                        </a:solidFill>
                        <a:effectLst/>
                        <a:latin typeface="+mj-lt"/>
                      </a:endParaRPr>
                    </a:p>
                  </a:txBody>
                  <a:tcPr marL="9525" marR="9525" marT="9525" marB="0" anchor="ctr"/>
                </a:tc>
                <a:tc>
                  <a:txBody>
                    <a:bodyPr/>
                    <a:lstStyle/>
                    <a:p>
                      <a:pPr algn="ctr" fontAlgn="ctr"/>
                      <a:r>
                        <a:rPr lang="hr-HR" sz="2000" u="none" strike="noStrike" dirty="0">
                          <a:effectLst/>
                          <a:latin typeface="+mj-lt"/>
                        </a:rPr>
                        <a:t>5</a:t>
                      </a:r>
                      <a:endParaRPr lang="hr-HR" sz="2000" b="0" i="0" u="none" strike="noStrike" dirty="0">
                        <a:solidFill>
                          <a:srgbClr val="000000"/>
                        </a:solidFill>
                        <a:effectLst/>
                        <a:latin typeface="+mj-lt"/>
                      </a:endParaRPr>
                    </a:p>
                  </a:txBody>
                  <a:tcPr marL="9525" marR="9525" marT="9525" marB="0" anchor="ctr"/>
                </a:tc>
                <a:extLst>
                  <a:ext uri="{0D108BD9-81ED-4DB2-BD59-A6C34878D82A}">
                    <a16:rowId xmlns:a16="http://schemas.microsoft.com/office/drawing/2014/main" val="3799574450"/>
                  </a:ext>
                </a:extLst>
              </a:tr>
              <a:tr h="435553">
                <a:tc>
                  <a:txBody>
                    <a:bodyPr/>
                    <a:lstStyle/>
                    <a:p>
                      <a:pPr algn="ctr" fontAlgn="ctr"/>
                      <a:r>
                        <a:rPr lang="hr-HR" sz="2000" u="none" strike="noStrike">
                          <a:effectLst/>
                          <a:latin typeface="+mj-lt"/>
                        </a:rPr>
                        <a:t>G</a:t>
                      </a:r>
                      <a:endParaRPr lang="hr-HR" sz="2000" b="0" i="0" u="none" strike="noStrike">
                        <a:solidFill>
                          <a:srgbClr val="000000"/>
                        </a:solidFill>
                        <a:effectLst/>
                        <a:latin typeface="+mj-lt"/>
                      </a:endParaRPr>
                    </a:p>
                  </a:txBody>
                  <a:tcPr marL="9525" marR="9525" marT="9525" marB="0" anchor="ctr"/>
                </a:tc>
                <a:tc>
                  <a:txBody>
                    <a:bodyPr/>
                    <a:lstStyle/>
                    <a:p>
                      <a:pPr algn="ctr" fontAlgn="ctr"/>
                      <a:r>
                        <a:rPr lang="hr-HR" sz="2000" u="none" strike="noStrike">
                          <a:effectLst/>
                          <a:latin typeface="+mj-lt"/>
                        </a:rPr>
                        <a:t>1</a:t>
                      </a:r>
                      <a:endParaRPr lang="hr-HR" sz="2000" b="0" i="0" u="none" strike="noStrike">
                        <a:solidFill>
                          <a:srgbClr val="000000"/>
                        </a:solidFill>
                        <a:effectLst/>
                        <a:latin typeface="+mj-lt"/>
                      </a:endParaRPr>
                    </a:p>
                  </a:txBody>
                  <a:tcPr marL="9525" marR="9525" marT="9525" marB="0" anchor="ctr"/>
                </a:tc>
                <a:tc>
                  <a:txBody>
                    <a:bodyPr/>
                    <a:lstStyle/>
                    <a:p>
                      <a:pPr algn="ctr" fontAlgn="ctr"/>
                      <a:r>
                        <a:rPr lang="hr-HR" sz="2000" u="none" strike="noStrike" dirty="0">
                          <a:effectLst/>
                          <a:latin typeface="+mj-lt"/>
                        </a:rPr>
                        <a:t>6</a:t>
                      </a:r>
                      <a:endParaRPr lang="hr-HR" sz="2000" b="0" i="0" u="none" strike="noStrike" dirty="0">
                        <a:solidFill>
                          <a:srgbClr val="000000"/>
                        </a:solidFill>
                        <a:effectLst/>
                        <a:latin typeface="+mj-lt"/>
                      </a:endParaRPr>
                    </a:p>
                  </a:txBody>
                  <a:tcPr marL="9525" marR="9525" marT="9525" marB="0" anchor="ctr"/>
                </a:tc>
                <a:extLst>
                  <a:ext uri="{0D108BD9-81ED-4DB2-BD59-A6C34878D82A}">
                    <a16:rowId xmlns:a16="http://schemas.microsoft.com/office/drawing/2014/main" val="3909622538"/>
                  </a:ext>
                </a:extLst>
              </a:tr>
              <a:tr h="435553">
                <a:tc>
                  <a:txBody>
                    <a:bodyPr/>
                    <a:lstStyle/>
                    <a:p>
                      <a:pPr algn="ctr" fontAlgn="ctr"/>
                      <a:r>
                        <a:rPr lang="hr-HR" sz="2000" u="none" strike="noStrike">
                          <a:effectLst/>
                          <a:latin typeface="+mj-lt"/>
                        </a:rPr>
                        <a:t>H</a:t>
                      </a:r>
                      <a:endParaRPr lang="hr-HR" sz="2000" b="0" i="0" u="none" strike="noStrike">
                        <a:solidFill>
                          <a:srgbClr val="000000"/>
                        </a:solidFill>
                        <a:effectLst/>
                        <a:latin typeface="+mj-lt"/>
                      </a:endParaRPr>
                    </a:p>
                  </a:txBody>
                  <a:tcPr marL="9525" marR="9525" marT="9525" marB="0" anchor="ctr"/>
                </a:tc>
                <a:tc>
                  <a:txBody>
                    <a:bodyPr/>
                    <a:lstStyle/>
                    <a:p>
                      <a:pPr algn="ctr" fontAlgn="ctr"/>
                      <a:r>
                        <a:rPr lang="hr-HR" sz="2000" u="none" strike="noStrike">
                          <a:effectLst/>
                          <a:latin typeface="+mj-lt"/>
                        </a:rPr>
                        <a:t>6</a:t>
                      </a:r>
                      <a:endParaRPr lang="hr-HR" sz="2000" b="0" i="0" u="none" strike="noStrike">
                        <a:solidFill>
                          <a:srgbClr val="000000"/>
                        </a:solidFill>
                        <a:effectLst/>
                        <a:latin typeface="+mj-lt"/>
                      </a:endParaRPr>
                    </a:p>
                  </a:txBody>
                  <a:tcPr marL="9525" marR="9525" marT="9525" marB="0" anchor="ctr"/>
                </a:tc>
                <a:tc>
                  <a:txBody>
                    <a:bodyPr/>
                    <a:lstStyle/>
                    <a:p>
                      <a:pPr algn="ctr" fontAlgn="ctr"/>
                      <a:r>
                        <a:rPr lang="hr-HR" sz="2000" u="none" strike="noStrike" dirty="0">
                          <a:effectLst/>
                          <a:latin typeface="+mj-lt"/>
                        </a:rPr>
                        <a:t>3</a:t>
                      </a:r>
                      <a:endParaRPr lang="hr-HR" sz="2000" b="0" i="0" u="none" strike="noStrike" dirty="0">
                        <a:solidFill>
                          <a:srgbClr val="000000"/>
                        </a:solidFill>
                        <a:effectLst/>
                        <a:latin typeface="+mj-lt"/>
                      </a:endParaRPr>
                    </a:p>
                  </a:txBody>
                  <a:tcPr marL="9525" marR="9525" marT="9525" marB="0" anchor="ctr"/>
                </a:tc>
                <a:extLst>
                  <a:ext uri="{0D108BD9-81ED-4DB2-BD59-A6C34878D82A}">
                    <a16:rowId xmlns:a16="http://schemas.microsoft.com/office/drawing/2014/main" val="2018241631"/>
                  </a:ext>
                </a:extLst>
              </a:tr>
              <a:tr h="435553">
                <a:tc>
                  <a:txBody>
                    <a:bodyPr/>
                    <a:lstStyle/>
                    <a:p>
                      <a:pPr algn="ctr" fontAlgn="ctr"/>
                      <a:r>
                        <a:rPr lang="hr-HR" sz="2000" b="1" u="none" strike="noStrike" dirty="0">
                          <a:solidFill>
                            <a:srgbClr val="FF0000"/>
                          </a:solidFill>
                          <a:effectLst/>
                        </a:rPr>
                        <a:t>I</a:t>
                      </a:r>
                      <a:endParaRPr lang="hr-HR" sz="2000" b="1" i="0" u="none" strike="noStrike" dirty="0">
                        <a:solidFill>
                          <a:srgbClr val="FF0000"/>
                        </a:solidFill>
                        <a:effectLst/>
                        <a:latin typeface="Calibri" panose="020F0502020204030204" pitchFamily="34" charset="0"/>
                      </a:endParaRPr>
                    </a:p>
                  </a:txBody>
                  <a:tcPr marL="9525" marR="9525" marT="9525" marB="0" anchor="ctr"/>
                </a:tc>
                <a:tc>
                  <a:txBody>
                    <a:bodyPr/>
                    <a:lstStyle/>
                    <a:p>
                      <a:pPr algn="ctr" fontAlgn="ctr"/>
                      <a:r>
                        <a:rPr lang="hr-HR" sz="2000" b="1" u="none" strike="noStrike">
                          <a:solidFill>
                            <a:srgbClr val="FF0000"/>
                          </a:solidFill>
                          <a:effectLst/>
                        </a:rPr>
                        <a:t>4</a:t>
                      </a:r>
                      <a:endParaRPr lang="hr-HR" sz="2000" b="1" i="0" u="none" strike="noStrike">
                        <a:solidFill>
                          <a:srgbClr val="FF0000"/>
                        </a:solidFill>
                        <a:effectLst/>
                        <a:latin typeface="Calibri" panose="020F0502020204030204" pitchFamily="34" charset="0"/>
                      </a:endParaRPr>
                    </a:p>
                  </a:txBody>
                  <a:tcPr marL="9525" marR="9525" marT="9525" marB="0" anchor="ctr"/>
                </a:tc>
                <a:tc>
                  <a:txBody>
                    <a:bodyPr/>
                    <a:lstStyle/>
                    <a:p>
                      <a:pPr algn="ctr" fontAlgn="ctr"/>
                      <a:r>
                        <a:rPr lang="hr-HR" sz="2000" b="1" u="none" strike="noStrike" dirty="0">
                          <a:solidFill>
                            <a:srgbClr val="FF0000"/>
                          </a:solidFill>
                          <a:effectLst/>
                        </a:rPr>
                        <a:t>5</a:t>
                      </a:r>
                      <a:endParaRPr lang="hr-HR" sz="2000" b="1" i="0" u="none" strike="noStrike" dirty="0">
                        <a:solidFill>
                          <a:srgbClr val="FF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2847964717"/>
                  </a:ext>
                </a:extLst>
              </a:tr>
              <a:tr h="435553">
                <a:tc>
                  <a:txBody>
                    <a:bodyPr/>
                    <a:lstStyle/>
                    <a:p>
                      <a:pPr algn="ctr" fontAlgn="ctr"/>
                      <a:r>
                        <a:rPr lang="hr-HR" sz="2000" b="1" u="none" strike="noStrike" dirty="0">
                          <a:solidFill>
                            <a:schemeClr val="accent1"/>
                          </a:solidFill>
                          <a:effectLst/>
                        </a:rPr>
                        <a:t>J</a:t>
                      </a:r>
                      <a:endParaRPr lang="hr-HR" sz="2000" b="1" i="0" u="none" strike="noStrike" dirty="0">
                        <a:solidFill>
                          <a:schemeClr val="accent1"/>
                        </a:solidFill>
                        <a:effectLst/>
                        <a:latin typeface="Calibri" panose="020F0502020204030204" pitchFamily="34" charset="0"/>
                      </a:endParaRPr>
                    </a:p>
                  </a:txBody>
                  <a:tcPr marL="9525" marR="9525" marT="9525" marB="0" anchor="ctr"/>
                </a:tc>
                <a:tc>
                  <a:txBody>
                    <a:bodyPr/>
                    <a:lstStyle/>
                    <a:p>
                      <a:pPr algn="ctr" fontAlgn="ctr"/>
                      <a:r>
                        <a:rPr lang="hr-HR" sz="2000" b="1" u="none" strike="noStrike" dirty="0">
                          <a:solidFill>
                            <a:schemeClr val="accent1"/>
                          </a:solidFill>
                          <a:effectLst/>
                        </a:rPr>
                        <a:t>3</a:t>
                      </a:r>
                      <a:endParaRPr lang="hr-HR" sz="2000" b="1" i="0" u="none" strike="noStrike" dirty="0">
                        <a:solidFill>
                          <a:schemeClr val="accent1"/>
                        </a:solidFill>
                        <a:effectLst/>
                        <a:latin typeface="Calibri" panose="020F0502020204030204" pitchFamily="34" charset="0"/>
                      </a:endParaRPr>
                    </a:p>
                  </a:txBody>
                  <a:tcPr marL="9525" marR="9525" marT="9525" marB="0" anchor="ctr"/>
                </a:tc>
                <a:tc>
                  <a:txBody>
                    <a:bodyPr/>
                    <a:lstStyle/>
                    <a:p>
                      <a:pPr algn="ctr" fontAlgn="ctr"/>
                      <a:r>
                        <a:rPr lang="hr-HR" sz="2000" b="1" u="none" strike="noStrike" dirty="0">
                          <a:solidFill>
                            <a:schemeClr val="accent1"/>
                          </a:solidFill>
                          <a:effectLst/>
                        </a:rPr>
                        <a:t>4</a:t>
                      </a:r>
                      <a:endParaRPr lang="hr-HR" sz="2000" b="1" i="0" u="none" strike="noStrike" dirty="0">
                        <a:solidFill>
                          <a:schemeClr val="accent1"/>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422463454"/>
                  </a:ext>
                </a:extLst>
              </a:tr>
            </a:tbl>
          </a:graphicData>
        </a:graphic>
      </p:graphicFrame>
    </p:spTree>
    <p:extLst>
      <p:ext uri="{BB962C8B-B14F-4D97-AF65-F5344CB8AC3E}">
        <p14:creationId xmlns:p14="http://schemas.microsoft.com/office/powerpoint/2010/main" val="10435599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6"/>
            <a:ext cx="10515600" cy="865472"/>
          </a:xfrm>
        </p:spPr>
        <p:txBody>
          <a:bodyPr/>
          <a:lstStyle/>
          <a:p>
            <a:pPr algn="ctr"/>
            <a:r>
              <a:rPr lang="hr-HR" b="1" dirty="0" smtClean="0"/>
              <a:t>K-</a:t>
            </a:r>
            <a:r>
              <a:rPr lang="hr-HR" b="1" dirty="0" err="1" smtClean="0"/>
              <a:t>means</a:t>
            </a:r>
            <a:endParaRPr lang="pl-PL" dirty="0"/>
          </a:p>
        </p:txBody>
      </p:sp>
      <mc:AlternateContent xmlns:mc="http://schemas.openxmlformats.org/markup-compatibility/2006" xmlns:a14="http://schemas.microsoft.com/office/drawing/2010/main">
        <mc:Choice Requires="a14">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5418370" y="1524397"/>
                <a:ext cx="6697430" cy="3200003"/>
              </a:xfrm>
            </p:spPr>
            <p:txBody>
              <a:bodyPr>
                <a:noAutofit/>
              </a:bodyPr>
              <a:lstStyle/>
              <a:p>
                <a:pPr marL="0" indent="0" algn="ctr">
                  <a:buNone/>
                </a:pPr>
                <a:r>
                  <a:rPr lang="en-US" sz="3600" b="1" dirty="0" smtClean="0">
                    <a:latin typeface="+mj-lt"/>
                  </a:rPr>
                  <a:t>Step </a:t>
                </a:r>
                <a:r>
                  <a:rPr lang="hr-HR" sz="3600" b="1" dirty="0" smtClean="0">
                    <a:latin typeface="+mj-lt"/>
                  </a:rPr>
                  <a:t>2</a:t>
                </a:r>
                <a:r>
                  <a:rPr lang="en-US" sz="3600" b="1" dirty="0" smtClean="0">
                    <a:latin typeface="+mj-lt"/>
                  </a:rPr>
                  <a:t>: </a:t>
                </a:r>
                <a:r>
                  <a:rPr lang="hr-HR" sz="3600" b="1" dirty="0" smtClean="0">
                    <a:latin typeface="+mj-lt"/>
                  </a:rPr>
                  <a:t>A</a:t>
                </a:r>
                <a:r>
                  <a:rPr lang="en-US" sz="3600" b="1" dirty="0" err="1" smtClean="0">
                    <a:latin typeface="+mj-lt"/>
                  </a:rPr>
                  <a:t>ssign</a:t>
                </a:r>
                <a:r>
                  <a:rPr lang="en-US" sz="3600" b="1" dirty="0" smtClean="0">
                    <a:latin typeface="+mj-lt"/>
                  </a:rPr>
                  <a:t> </a:t>
                </a:r>
                <a:r>
                  <a:rPr lang="en-US" sz="3600" b="1" dirty="0">
                    <a:latin typeface="+mj-lt"/>
                  </a:rPr>
                  <a:t>each point to the nearest </a:t>
                </a:r>
                <a:r>
                  <a:rPr lang="en-US" sz="3600" b="1" dirty="0" smtClean="0">
                    <a:latin typeface="+mj-lt"/>
                  </a:rPr>
                  <a:t>centroid</a:t>
                </a:r>
                <a:endParaRPr lang="hr-HR" sz="3600" b="1" dirty="0" smtClean="0">
                  <a:latin typeface="+mj-lt"/>
                </a:endParaRPr>
              </a:p>
              <a:p>
                <a:pPr algn="just"/>
                <a:r>
                  <a:rPr lang="hr-HR" sz="3600" dirty="0">
                    <a:latin typeface="+mj-lt"/>
                  </a:rPr>
                  <a:t>C</a:t>
                </a:r>
                <a:r>
                  <a:rPr lang="en-US" sz="3600" dirty="0" err="1" smtClean="0">
                    <a:latin typeface="+mj-lt"/>
                  </a:rPr>
                  <a:t>alculate</a:t>
                </a:r>
                <a:r>
                  <a:rPr lang="en-US" sz="3600" dirty="0" smtClean="0">
                    <a:latin typeface="+mj-lt"/>
                  </a:rPr>
                  <a:t> </a:t>
                </a:r>
                <a:r>
                  <a:rPr lang="en-US" sz="3600" dirty="0">
                    <a:latin typeface="+mj-lt"/>
                  </a:rPr>
                  <a:t>the distance between each point and each centroid using the Euclidean distance formula</a:t>
                </a:r>
                <a:r>
                  <a:rPr lang="en-US" sz="3600" dirty="0" smtClean="0">
                    <a:latin typeface="+mj-lt"/>
                  </a:rPr>
                  <a:t>:</a:t>
                </a:r>
                <a:endParaRPr lang="hr-HR" sz="3600" dirty="0" smtClean="0">
                  <a:latin typeface="+mj-lt"/>
                </a:endParaRPr>
              </a:p>
              <a:p>
                <a:pPr marL="0" indent="0" algn="just">
                  <a:buNone/>
                </a:pPr>
                <a:endParaRPr lang="hr-HR" sz="3600" dirty="0" smtClean="0">
                  <a:latin typeface="+mj-lt"/>
                </a:endParaRPr>
              </a:p>
              <a:p>
                <a:pPr marL="0" indent="0" algn="just">
                  <a:buNone/>
                </a:pPr>
                <a:r>
                  <a:rPr lang="es-ES" sz="3600" dirty="0" smtClean="0">
                    <a:latin typeface="+mj-lt"/>
                  </a:rPr>
                  <a:t>d = </a:t>
                </a:r>
                <a14:m>
                  <m:oMath xmlns:m="http://schemas.openxmlformats.org/officeDocument/2006/math">
                    <m:rad>
                      <m:radPr>
                        <m:degHide m:val="on"/>
                        <m:ctrlPr>
                          <a:rPr lang="es-ES" sz="3600" i="1" smtClean="0">
                            <a:latin typeface="Cambria Math" panose="02040503050406030204" pitchFamily="18" charset="0"/>
                            <a:ea typeface="Cambria Math" panose="02040503050406030204" pitchFamily="18" charset="0"/>
                          </a:rPr>
                        </m:ctrlPr>
                      </m:radPr>
                      <m:deg/>
                      <m:e>
                        <m:r>
                          <m:rPr>
                            <m:nor/>
                          </m:rPr>
                          <a:rPr lang="es-ES" sz="3600" dirty="0"/>
                          <m:t>(</m:t>
                        </m:r>
                        <m:r>
                          <m:rPr>
                            <m:nor/>
                          </m:rPr>
                          <a:rPr lang="es-ES" sz="3600" dirty="0"/>
                          <m:t>x</m:t>
                        </m:r>
                        <m:r>
                          <m:rPr>
                            <m:nor/>
                          </m:rPr>
                          <a:rPr lang="es-ES" sz="3600" baseline="-25000" dirty="0"/>
                          <m:t>2</m:t>
                        </m:r>
                        <m:r>
                          <m:rPr>
                            <m:nor/>
                          </m:rPr>
                          <a:rPr lang="es-ES" sz="3600" dirty="0"/>
                          <m:t> – </m:t>
                        </m:r>
                        <m:r>
                          <m:rPr>
                            <m:nor/>
                          </m:rPr>
                          <a:rPr lang="es-ES" sz="3600" dirty="0"/>
                          <m:t>x</m:t>
                        </m:r>
                        <m:r>
                          <m:rPr>
                            <m:nor/>
                          </m:rPr>
                          <a:rPr lang="es-ES" sz="3600" baseline="-25000" dirty="0"/>
                          <m:t>1</m:t>
                        </m:r>
                        <m:r>
                          <m:rPr>
                            <m:nor/>
                          </m:rPr>
                          <a:rPr lang="es-ES" sz="3600" dirty="0"/>
                          <m:t>)</m:t>
                        </m:r>
                        <m:r>
                          <m:rPr>
                            <m:nor/>
                          </m:rPr>
                          <a:rPr lang="es-ES" sz="3600" baseline="30000" dirty="0"/>
                          <m:t>2</m:t>
                        </m:r>
                        <m:r>
                          <m:rPr>
                            <m:nor/>
                          </m:rPr>
                          <a:rPr lang="es-ES" sz="3600" dirty="0"/>
                          <m:t> + (</m:t>
                        </m:r>
                        <m:r>
                          <m:rPr>
                            <m:nor/>
                          </m:rPr>
                          <a:rPr lang="es-ES" sz="3600" dirty="0"/>
                          <m:t>y</m:t>
                        </m:r>
                        <m:r>
                          <m:rPr>
                            <m:nor/>
                          </m:rPr>
                          <a:rPr lang="es-ES" sz="3600" baseline="-25000" dirty="0"/>
                          <m:t>2</m:t>
                        </m:r>
                        <m:r>
                          <m:rPr>
                            <m:nor/>
                          </m:rPr>
                          <a:rPr lang="es-ES" sz="3600" dirty="0"/>
                          <m:t> – </m:t>
                        </m:r>
                        <m:r>
                          <m:rPr>
                            <m:nor/>
                          </m:rPr>
                          <a:rPr lang="es-ES" sz="3600" dirty="0"/>
                          <m:t>y</m:t>
                        </m:r>
                        <m:r>
                          <m:rPr>
                            <m:nor/>
                          </m:rPr>
                          <a:rPr lang="es-ES" sz="3600" baseline="-25000" dirty="0"/>
                          <m:t>1</m:t>
                        </m:r>
                        <m:r>
                          <m:rPr>
                            <m:nor/>
                          </m:rPr>
                          <a:rPr lang="es-ES" sz="3600" dirty="0"/>
                          <m:t>)</m:t>
                        </m:r>
                        <m:r>
                          <m:rPr>
                            <m:nor/>
                          </m:rPr>
                          <a:rPr lang="es-ES" sz="3600" baseline="30000" dirty="0"/>
                          <m:t>2</m:t>
                        </m:r>
                        <m:r>
                          <m:rPr>
                            <m:nor/>
                          </m:rPr>
                          <a:rPr lang="hr-HR" sz="4400" dirty="0"/>
                          <m:t> </m:t>
                        </m:r>
                      </m:e>
                    </m:rad>
                  </m:oMath>
                </a14:m>
                <a:endParaRPr lang="hr-HR" sz="3600" dirty="0">
                  <a:latin typeface="+mj-lt"/>
                </a:endParaRPr>
              </a:p>
            </p:txBody>
          </p:sp>
        </mc:Choice>
        <mc:Fallback xmlns="">
          <p:sp>
            <p:nvSpPr>
              <p:cNvPr id="3" name="Symbol zastępczy zawartości 2">
                <a:extLst>
                  <a:ext uri="{FF2B5EF4-FFF2-40B4-BE49-F238E27FC236}">
                    <a16:creationId xmlns:a16="http://schemas.microsoft.com/office/drawing/2014/main" id="{9727AF9A-F3F7-464E-860B-D6C35A8834E3}"/>
                  </a:ext>
                </a:extLst>
              </p:cNvPr>
              <p:cNvSpPr>
                <a:spLocks noGrp="1" noRot="1" noChangeAspect="1" noMove="1" noResize="1" noEditPoints="1" noAdjustHandles="1" noChangeArrowheads="1" noChangeShapeType="1" noTextEdit="1"/>
              </p:cNvSpPr>
              <p:nvPr>
                <p:ph idx="1"/>
              </p:nvPr>
            </p:nvSpPr>
            <p:spPr>
              <a:xfrm>
                <a:off x="5418370" y="1524397"/>
                <a:ext cx="6697430" cy="3200003"/>
              </a:xfrm>
              <a:blipFill>
                <a:blip r:embed="rId3"/>
                <a:stretch>
                  <a:fillRect l="-2821" t="-4571" r="-2639" b="-48000"/>
                </a:stretch>
              </a:blipFill>
            </p:spPr>
            <p:txBody>
              <a:bodyPr/>
              <a:lstStyle/>
              <a:p>
                <a:r>
                  <a:rPr lang="en-US">
                    <a:noFill/>
                  </a:rPr>
                  <a:t> </a:t>
                </a:r>
              </a:p>
            </p:txBody>
          </p:sp>
        </mc:Fallback>
      </mc:AlternateContent>
      <p:sp>
        <p:nvSpPr>
          <p:cNvPr id="5" name="Oval 4"/>
          <p:cNvSpPr/>
          <p:nvPr/>
        </p:nvSpPr>
        <p:spPr>
          <a:xfrm>
            <a:off x="3096986" y="1929976"/>
            <a:ext cx="255814" cy="247168"/>
          </a:xfrm>
          <a:prstGeom prst="ellipse">
            <a:avLst/>
          </a:prstGeom>
          <a:no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a:off x="2476505" y="2343634"/>
            <a:ext cx="228596" cy="203624"/>
          </a:xfrm>
          <a:prstGeom prst="ellipse">
            <a:avLst/>
          </a:prstGeom>
          <a:noFill/>
          <a:ln w="349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9" name="Chart 8"/>
          <p:cNvGraphicFramePr>
            <a:graphicFrameLocks/>
          </p:cNvGraphicFramePr>
          <p:nvPr>
            <p:extLst>
              <p:ext uri="{D42A27DB-BD31-4B8C-83A1-F6EECF244321}">
                <p14:modId xmlns:p14="http://schemas.microsoft.com/office/powerpoint/2010/main" val="626520536"/>
              </p:ext>
            </p:extLst>
          </p:nvPr>
        </p:nvGraphicFramePr>
        <p:xfrm>
          <a:off x="250372" y="992757"/>
          <a:ext cx="5138055" cy="3590129"/>
        </p:xfrm>
        <a:graphic>
          <a:graphicData uri="http://schemas.openxmlformats.org/drawingml/2006/chart">
            <c:chart xmlns:c="http://schemas.openxmlformats.org/drawingml/2006/chart" xmlns:r="http://schemas.openxmlformats.org/officeDocument/2006/relationships" r:id="rId4"/>
          </a:graphicData>
        </a:graphic>
      </p:graphicFrame>
      <p:cxnSp>
        <p:nvCxnSpPr>
          <p:cNvPr id="19" name="Straight Connector 18"/>
          <p:cNvCxnSpPr/>
          <p:nvPr/>
        </p:nvCxnSpPr>
        <p:spPr>
          <a:xfrm flipH="1" flipV="1">
            <a:off x="1328057" y="1654629"/>
            <a:ext cx="1118505" cy="790817"/>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flipH="1" flipV="1">
            <a:off x="1298114" y="1577289"/>
            <a:ext cx="1851942" cy="470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4" name="TextBox 3"/>
          <p:cNvSpPr txBox="1"/>
          <p:nvPr/>
        </p:nvSpPr>
        <p:spPr>
          <a:xfrm>
            <a:off x="1894784" y="1350692"/>
            <a:ext cx="446314" cy="584775"/>
          </a:xfrm>
          <a:prstGeom prst="rect">
            <a:avLst/>
          </a:prstGeom>
          <a:noFill/>
        </p:spPr>
        <p:txBody>
          <a:bodyPr wrap="square" rtlCol="0">
            <a:spAutoFit/>
          </a:bodyPr>
          <a:lstStyle/>
          <a:p>
            <a:r>
              <a:rPr lang="hr-HR" sz="3200" b="1" dirty="0" smtClean="0">
                <a:solidFill>
                  <a:srgbClr val="FF0000"/>
                </a:solidFill>
                <a:latin typeface="+mj-lt"/>
              </a:rPr>
              <a:t>d</a:t>
            </a:r>
            <a:endParaRPr lang="en-US" sz="3200" b="1" dirty="0">
              <a:solidFill>
                <a:srgbClr val="FF0000"/>
              </a:solidFill>
              <a:latin typeface="+mj-lt"/>
            </a:endParaRPr>
          </a:p>
        </p:txBody>
      </p:sp>
      <p:sp>
        <p:nvSpPr>
          <p:cNvPr id="12" name="TextBox 1"/>
          <p:cNvSpPr txBox="1"/>
          <p:nvPr/>
        </p:nvSpPr>
        <p:spPr>
          <a:xfrm>
            <a:off x="609608" y="2765086"/>
            <a:ext cx="228592" cy="283311"/>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hr-HR" sz="2000" b="1" dirty="0" smtClean="0"/>
              <a:t>C</a:t>
            </a:r>
            <a:endParaRPr lang="en-US" sz="2000" b="1" dirty="0"/>
          </a:p>
        </p:txBody>
      </p:sp>
      <p:sp>
        <p:nvSpPr>
          <p:cNvPr id="13" name="TextBox 1"/>
          <p:cNvSpPr txBox="1"/>
          <p:nvPr/>
        </p:nvSpPr>
        <p:spPr>
          <a:xfrm>
            <a:off x="1681847" y="3372510"/>
            <a:ext cx="228592" cy="283311"/>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hr-HR" sz="2000" b="1" dirty="0"/>
              <a:t>A</a:t>
            </a:r>
            <a:endParaRPr lang="en-US" sz="2000" b="1" dirty="0"/>
          </a:p>
        </p:txBody>
      </p:sp>
      <p:sp>
        <p:nvSpPr>
          <p:cNvPr id="14" name="TextBox 1"/>
          <p:cNvSpPr txBox="1"/>
          <p:nvPr/>
        </p:nvSpPr>
        <p:spPr>
          <a:xfrm>
            <a:off x="947063" y="1930325"/>
            <a:ext cx="228592" cy="283311"/>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hr-HR" sz="2000" b="1" dirty="0"/>
              <a:t>F</a:t>
            </a:r>
            <a:endParaRPr lang="en-US" sz="2000" b="1" dirty="0"/>
          </a:p>
        </p:txBody>
      </p:sp>
      <p:sp>
        <p:nvSpPr>
          <p:cNvPr id="15" name="TextBox 1"/>
          <p:cNvSpPr txBox="1"/>
          <p:nvPr/>
        </p:nvSpPr>
        <p:spPr>
          <a:xfrm>
            <a:off x="993321" y="1382741"/>
            <a:ext cx="228592" cy="283311"/>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hr-HR" sz="2000" b="1" dirty="0"/>
              <a:t>G</a:t>
            </a:r>
            <a:endParaRPr lang="en-US" sz="2000" b="1" dirty="0"/>
          </a:p>
        </p:txBody>
      </p:sp>
      <p:sp>
        <p:nvSpPr>
          <p:cNvPr id="16" name="TextBox 1"/>
          <p:cNvSpPr txBox="1"/>
          <p:nvPr/>
        </p:nvSpPr>
        <p:spPr>
          <a:xfrm>
            <a:off x="1658717" y="2252475"/>
            <a:ext cx="228592" cy="283311"/>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hr-HR" sz="2000" b="1" dirty="0"/>
              <a:t>E</a:t>
            </a:r>
            <a:endParaRPr lang="en-US" sz="2000" b="1" dirty="0"/>
          </a:p>
        </p:txBody>
      </p:sp>
      <p:sp>
        <p:nvSpPr>
          <p:cNvPr id="17" name="TextBox 1"/>
          <p:cNvSpPr txBox="1"/>
          <p:nvPr/>
        </p:nvSpPr>
        <p:spPr>
          <a:xfrm>
            <a:off x="2446562" y="2547258"/>
            <a:ext cx="228592" cy="283311"/>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hr-HR" sz="2000" b="1" dirty="0"/>
              <a:t>J</a:t>
            </a:r>
            <a:endParaRPr lang="en-US" sz="2000" b="1" dirty="0"/>
          </a:p>
        </p:txBody>
      </p:sp>
      <p:sp>
        <p:nvSpPr>
          <p:cNvPr id="20" name="TextBox 1"/>
          <p:cNvSpPr txBox="1"/>
          <p:nvPr/>
        </p:nvSpPr>
        <p:spPr>
          <a:xfrm>
            <a:off x="3096986" y="1531970"/>
            <a:ext cx="228592" cy="283311"/>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hr-HR" sz="2000" b="1" dirty="0" smtClean="0"/>
              <a:t>I</a:t>
            </a:r>
            <a:endParaRPr lang="en-US" sz="2000" b="1" dirty="0"/>
          </a:p>
        </p:txBody>
      </p:sp>
      <p:sp>
        <p:nvSpPr>
          <p:cNvPr id="21" name="TextBox 1"/>
          <p:cNvSpPr txBox="1"/>
          <p:nvPr/>
        </p:nvSpPr>
        <p:spPr>
          <a:xfrm>
            <a:off x="3728361" y="2481775"/>
            <a:ext cx="228592" cy="283311"/>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hr-HR" sz="2000" b="1" dirty="0" smtClean="0"/>
              <a:t>D</a:t>
            </a:r>
            <a:endParaRPr lang="en-US" sz="2000" b="1" dirty="0"/>
          </a:p>
        </p:txBody>
      </p:sp>
      <p:sp>
        <p:nvSpPr>
          <p:cNvPr id="23" name="TextBox 1"/>
          <p:cNvSpPr txBox="1"/>
          <p:nvPr/>
        </p:nvSpPr>
        <p:spPr>
          <a:xfrm>
            <a:off x="4444098" y="2519585"/>
            <a:ext cx="228592" cy="283311"/>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hr-HR" sz="2000" b="1" dirty="0" smtClean="0"/>
              <a:t>H</a:t>
            </a:r>
            <a:endParaRPr lang="en-US" sz="2000" b="1" dirty="0"/>
          </a:p>
        </p:txBody>
      </p:sp>
      <p:sp>
        <p:nvSpPr>
          <p:cNvPr id="24" name="TextBox 1"/>
          <p:cNvSpPr txBox="1"/>
          <p:nvPr/>
        </p:nvSpPr>
        <p:spPr>
          <a:xfrm>
            <a:off x="3306545" y="3372510"/>
            <a:ext cx="228592" cy="283311"/>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hr-HR" sz="2000" b="1" dirty="0" smtClean="0"/>
              <a:t>B</a:t>
            </a:r>
            <a:endParaRPr lang="en-US" sz="2000" b="1" dirty="0"/>
          </a:p>
        </p:txBody>
      </p:sp>
    </p:spTree>
    <p:extLst>
      <p:ext uri="{BB962C8B-B14F-4D97-AF65-F5344CB8AC3E}">
        <p14:creationId xmlns:p14="http://schemas.microsoft.com/office/powerpoint/2010/main" val="41404579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6"/>
            <a:ext cx="10515600" cy="865472"/>
          </a:xfrm>
        </p:spPr>
        <p:txBody>
          <a:bodyPr/>
          <a:lstStyle/>
          <a:p>
            <a:pPr algn="ctr"/>
            <a:r>
              <a:rPr lang="hr-HR" b="1" dirty="0" smtClean="0"/>
              <a:t>K-</a:t>
            </a:r>
            <a:r>
              <a:rPr lang="hr-HR" b="1" dirty="0" err="1" smtClean="0"/>
              <a:t>means</a:t>
            </a:r>
            <a:endParaRPr lang="pl-PL"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5418370" y="1524397"/>
            <a:ext cx="6697430" cy="1055517"/>
          </a:xfrm>
        </p:spPr>
        <p:txBody>
          <a:bodyPr>
            <a:noAutofit/>
          </a:bodyPr>
          <a:lstStyle/>
          <a:p>
            <a:pPr marL="0" indent="0" algn="ctr">
              <a:buNone/>
            </a:pPr>
            <a:r>
              <a:rPr lang="en-US" sz="3600" b="1" dirty="0" smtClean="0">
                <a:latin typeface="+mj-lt"/>
              </a:rPr>
              <a:t>Step </a:t>
            </a:r>
            <a:r>
              <a:rPr lang="hr-HR" sz="3600" b="1" dirty="0" smtClean="0">
                <a:latin typeface="+mj-lt"/>
              </a:rPr>
              <a:t>2</a:t>
            </a:r>
            <a:r>
              <a:rPr lang="en-US" sz="3600" b="1" dirty="0" smtClean="0">
                <a:latin typeface="+mj-lt"/>
              </a:rPr>
              <a:t>:</a:t>
            </a:r>
            <a:r>
              <a:rPr lang="en-US" sz="3600" dirty="0" smtClean="0">
                <a:latin typeface="+mj-lt"/>
              </a:rPr>
              <a:t>Here </a:t>
            </a:r>
            <a:r>
              <a:rPr lang="en-US" sz="3600" dirty="0">
                <a:latin typeface="+mj-lt"/>
              </a:rPr>
              <a:t>are the distances for each point</a:t>
            </a:r>
            <a:r>
              <a:rPr lang="hr-HR" sz="3600" dirty="0">
                <a:latin typeface="+mj-lt"/>
              </a:rPr>
              <a:t>.</a:t>
            </a:r>
          </a:p>
          <a:p>
            <a:pPr algn="just"/>
            <a:endParaRPr lang="hr-HR" sz="3600" dirty="0" smtClean="0">
              <a:latin typeface="+mj-lt"/>
            </a:endParaRPr>
          </a:p>
          <a:p>
            <a:pPr marL="0" indent="0" algn="just">
              <a:buNone/>
            </a:pPr>
            <a:endParaRPr lang="hr-HR" sz="3600" dirty="0">
              <a:latin typeface="+mj-lt"/>
            </a:endParaRPr>
          </a:p>
        </p:txBody>
      </p:sp>
      <p:graphicFrame>
        <p:nvGraphicFramePr>
          <p:cNvPr id="4" name="Table 3"/>
          <p:cNvGraphicFramePr>
            <a:graphicFrameLocks noGrp="1"/>
          </p:cNvGraphicFramePr>
          <p:nvPr>
            <p:extLst>
              <p:ext uri="{D42A27DB-BD31-4B8C-83A1-F6EECF244321}">
                <p14:modId xmlns:p14="http://schemas.microsoft.com/office/powerpoint/2010/main" val="2409777164"/>
              </p:ext>
            </p:extLst>
          </p:nvPr>
        </p:nvGraphicFramePr>
        <p:xfrm>
          <a:off x="6096000" y="2579914"/>
          <a:ext cx="5693226" cy="3762375"/>
        </p:xfrm>
        <a:graphic>
          <a:graphicData uri="http://schemas.openxmlformats.org/drawingml/2006/table">
            <a:tbl>
              <a:tblPr>
                <a:tableStyleId>{5C22544A-7EE6-4342-B048-85BDC9FD1C3A}</a:tableStyleId>
              </a:tblPr>
              <a:tblGrid>
                <a:gridCol w="1001006">
                  <a:extLst>
                    <a:ext uri="{9D8B030D-6E8A-4147-A177-3AD203B41FA5}">
                      <a16:colId xmlns:a16="http://schemas.microsoft.com/office/drawing/2014/main" val="2321354632"/>
                    </a:ext>
                  </a:extLst>
                </a:gridCol>
                <a:gridCol w="625629">
                  <a:extLst>
                    <a:ext uri="{9D8B030D-6E8A-4147-A177-3AD203B41FA5}">
                      <a16:colId xmlns:a16="http://schemas.microsoft.com/office/drawing/2014/main" val="3667600226"/>
                    </a:ext>
                  </a:extLst>
                </a:gridCol>
                <a:gridCol w="437941">
                  <a:extLst>
                    <a:ext uri="{9D8B030D-6E8A-4147-A177-3AD203B41FA5}">
                      <a16:colId xmlns:a16="http://schemas.microsoft.com/office/drawing/2014/main" val="2732452040"/>
                    </a:ext>
                  </a:extLst>
                </a:gridCol>
                <a:gridCol w="1209550">
                  <a:extLst>
                    <a:ext uri="{9D8B030D-6E8A-4147-A177-3AD203B41FA5}">
                      <a16:colId xmlns:a16="http://schemas.microsoft.com/office/drawing/2014/main" val="1434228060"/>
                    </a:ext>
                  </a:extLst>
                </a:gridCol>
                <a:gridCol w="1418094">
                  <a:extLst>
                    <a:ext uri="{9D8B030D-6E8A-4147-A177-3AD203B41FA5}">
                      <a16:colId xmlns:a16="http://schemas.microsoft.com/office/drawing/2014/main" val="4257338077"/>
                    </a:ext>
                  </a:extLst>
                </a:gridCol>
                <a:gridCol w="1001006">
                  <a:extLst>
                    <a:ext uri="{9D8B030D-6E8A-4147-A177-3AD203B41FA5}">
                      <a16:colId xmlns:a16="http://schemas.microsoft.com/office/drawing/2014/main" val="1711048529"/>
                    </a:ext>
                  </a:extLst>
                </a:gridCol>
              </a:tblGrid>
              <a:tr h="603749">
                <a:tc>
                  <a:txBody>
                    <a:bodyPr/>
                    <a:lstStyle/>
                    <a:p>
                      <a:pPr algn="ctr" fontAlgn="ctr"/>
                      <a:r>
                        <a:rPr lang="hr-HR" sz="2000" u="none" strike="noStrike" dirty="0" err="1">
                          <a:effectLst/>
                        </a:rPr>
                        <a:t>Point</a:t>
                      </a:r>
                      <a:endParaRPr lang="hr-HR" sz="2000" b="1"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hr-HR" sz="2000" u="none" strike="noStrike" dirty="0">
                          <a:effectLst/>
                        </a:rPr>
                        <a:t>X</a:t>
                      </a:r>
                      <a:endParaRPr lang="hr-HR" sz="2000" b="1"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hr-HR" sz="2000" u="none" strike="noStrike" dirty="0">
                          <a:effectLst/>
                        </a:rPr>
                        <a:t>Y</a:t>
                      </a:r>
                      <a:endParaRPr lang="hr-HR" sz="2000" b="1"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hr-HR" sz="2000" u="none" strike="noStrike" dirty="0">
                          <a:effectLst/>
                        </a:rPr>
                        <a:t>Distance to </a:t>
                      </a:r>
                      <a:r>
                        <a:rPr lang="hr-HR" sz="2000" u="none" strike="noStrike" dirty="0" err="1">
                          <a:effectLst/>
                        </a:rPr>
                        <a:t>Centroid</a:t>
                      </a:r>
                      <a:r>
                        <a:rPr lang="hr-HR" sz="2000" u="none" strike="noStrike" dirty="0">
                          <a:effectLst/>
                        </a:rPr>
                        <a:t> 1</a:t>
                      </a:r>
                      <a:endParaRPr lang="hr-HR" sz="2000" b="1"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hr-HR" sz="2000" u="none" strike="noStrike">
                          <a:effectLst/>
                        </a:rPr>
                        <a:t>Distance to Centroid 2</a:t>
                      </a:r>
                      <a:endParaRPr lang="hr-HR" sz="20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hr-HR" sz="2000" u="none" strike="noStrike">
                          <a:effectLst/>
                        </a:rPr>
                        <a:t>Assigned Cluster</a:t>
                      </a:r>
                      <a:endParaRPr lang="hr-HR" sz="2000" b="1"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2399932415"/>
                  </a:ext>
                </a:extLst>
              </a:tr>
              <a:tr h="294511">
                <a:tc>
                  <a:txBody>
                    <a:bodyPr/>
                    <a:lstStyle/>
                    <a:p>
                      <a:pPr algn="ctr" fontAlgn="ctr"/>
                      <a:r>
                        <a:rPr lang="hr-HR" sz="2000" u="none" strike="noStrike" dirty="0">
                          <a:solidFill>
                            <a:schemeClr val="accent1"/>
                          </a:solidFill>
                          <a:effectLst/>
                          <a:latin typeface="+mj-lt"/>
                        </a:rPr>
                        <a:t>A</a:t>
                      </a:r>
                      <a:endParaRPr lang="hr-HR" sz="2000" b="0" i="0" u="none" strike="noStrike" dirty="0">
                        <a:solidFill>
                          <a:schemeClr val="accent1"/>
                        </a:solidFill>
                        <a:effectLst/>
                        <a:latin typeface="+mj-lt"/>
                      </a:endParaRPr>
                    </a:p>
                  </a:txBody>
                  <a:tcPr marL="9525" marR="9525" marT="9525" marB="0" anchor="ctr"/>
                </a:tc>
                <a:tc>
                  <a:txBody>
                    <a:bodyPr/>
                    <a:lstStyle/>
                    <a:p>
                      <a:pPr algn="ctr" fontAlgn="ctr"/>
                      <a:r>
                        <a:rPr lang="hr-HR" sz="2000" u="none" strike="noStrike" dirty="0">
                          <a:solidFill>
                            <a:schemeClr val="accent1"/>
                          </a:solidFill>
                          <a:effectLst/>
                          <a:latin typeface="+mj-lt"/>
                        </a:rPr>
                        <a:t>2</a:t>
                      </a:r>
                      <a:endParaRPr lang="hr-HR" sz="2000" b="0" i="0" u="none" strike="noStrike" dirty="0">
                        <a:solidFill>
                          <a:schemeClr val="accent1"/>
                        </a:solidFill>
                        <a:effectLst/>
                        <a:latin typeface="+mj-lt"/>
                      </a:endParaRPr>
                    </a:p>
                  </a:txBody>
                  <a:tcPr marL="9525" marR="9525" marT="9525" marB="0" anchor="ctr"/>
                </a:tc>
                <a:tc>
                  <a:txBody>
                    <a:bodyPr/>
                    <a:lstStyle/>
                    <a:p>
                      <a:pPr algn="ctr" fontAlgn="ctr"/>
                      <a:r>
                        <a:rPr lang="hr-HR" sz="2000" u="none" strike="noStrike" dirty="0">
                          <a:solidFill>
                            <a:schemeClr val="accent1"/>
                          </a:solidFill>
                          <a:effectLst/>
                          <a:latin typeface="+mj-lt"/>
                        </a:rPr>
                        <a:t>1</a:t>
                      </a:r>
                      <a:endParaRPr lang="hr-HR" sz="2000" b="0" i="0" u="none" strike="noStrike" dirty="0">
                        <a:solidFill>
                          <a:schemeClr val="accent1"/>
                        </a:solidFill>
                        <a:effectLst/>
                        <a:latin typeface="+mj-lt"/>
                      </a:endParaRPr>
                    </a:p>
                  </a:txBody>
                  <a:tcPr marL="9525" marR="9525" marT="9525" marB="0" anchor="ctr"/>
                </a:tc>
                <a:tc>
                  <a:txBody>
                    <a:bodyPr/>
                    <a:lstStyle/>
                    <a:p>
                      <a:pPr algn="ctr" fontAlgn="ctr"/>
                      <a:r>
                        <a:rPr lang="hr-HR" sz="2000" u="none" strike="noStrike" dirty="0">
                          <a:solidFill>
                            <a:schemeClr val="accent1"/>
                          </a:solidFill>
                          <a:effectLst/>
                          <a:latin typeface="+mj-lt"/>
                        </a:rPr>
                        <a:t>4,47</a:t>
                      </a:r>
                      <a:endParaRPr lang="hr-HR" sz="2000" b="0" i="0" u="none" strike="noStrike" dirty="0">
                        <a:solidFill>
                          <a:schemeClr val="accent1"/>
                        </a:solidFill>
                        <a:effectLst/>
                        <a:latin typeface="+mj-lt"/>
                      </a:endParaRPr>
                    </a:p>
                  </a:txBody>
                  <a:tcPr marL="9525" marR="9525" marT="9525" marB="0" anchor="ctr"/>
                </a:tc>
                <a:tc>
                  <a:txBody>
                    <a:bodyPr/>
                    <a:lstStyle/>
                    <a:p>
                      <a:pPr algn="ctr" fontAlgn="ctr"/>
                      <a:r>
                        <a:rPr lang="hr-HR" sz="2000" u="none" strike="noStrike">
                          <a:solidFill>
                            <a:schemeClr val="accent1"/>
                          </a:solidFill>
                          <a:effectLst/>
                          <a:latin typeface="+mj-lt"/>
                        </a:rPr>
                        <a:t>3,16</a:t>
                      </a:r>
                      <a:endParaRPr lang="hr-HR" sz="2000" b="0" i="0" u="none" strike="noStrike">
                        <a:solidFill>
                          <a:schemeClr val="accent1"/>
                        </a:solidFill>
                        <a:effectLst/>
                        <a:latin typeface="+mj-lt"/>
                      </a:endParaRPr>
                    </a:p>
                  </a:txBody>
                  <a:tcPr marL="9525" marR="9525" marT="9525" marB="0" anchor="ctr"/>
                </a:tc>
                <a:tc>
                  <a:txBody>
                    <a:bodyPr/>
                    <a:lstStyle/>
                    <a:p>
                      <a:pPr algn="ctr" fontAlgn="ctr"/>
                      <a:r>
                        <a:rPr lang="hr-HR" sz="2000" u="none" strike="noStrike" dirty="0" smtClean="0">
                          <a:solidFill>
                            <a:schemeClr val="accent1"/>
                          </a:solidFill>
                          <a:effectLst/>
                          <a:latin typeface="+mj-lt"/>
                        </a:rPr>
                        <a:t>1</a:t>
                      </a:r>
                      <a:endParaRPr lang="hr-HR" sz="2000" b="0" i="0" u="none" strike="noStrike" dirty="0">
                        <a:solidFill>
                          <a:schemeClr val="accent1"/>
                        </a:solidFill>
                        <a:effectLst/>
                        <a:latin typeface="+mj-lt"/>
                      </a:endParaRPr>
                    </a:p>
                  </a:txBody>
                  <a:tcPr marL="9525" marR="9525" marT="9525" marB="0" anchor="ctr"/>
                </a:tc>
                <a:extLst>
                  <a:ext uri="{0D108BD9-81ED-4DB2-BD59-A6C34878D82A}">
                    <a16:rowId xmlns:a16="http://schemas.microsoft.com/office/drawing/2014/main" val="3161931763"/>
                  </a:ext>
                </a:extLst>
              </a:tr>
              <a:tr h="294511">
                <a:tc>
                  <a:txBody>
                    <a:bodyPr/>
                    <a:lstStyle/>
                    <a:p>
                      <a:pPr algn="ctr" fontAlgn="ctr"/>
                      <a:r>
                        <a:rPr lang="hr-HR" sz="2000" u="none" strike="noStrike" dirty="0">
                          <a:solidFill>
                            <a:schemeClr val="accent1"/>
                          </a:solidFill>
                          <a:effectLst/>
                          <a:latin typeface="+mj-lt"/>
                        </a:rPr>
                        <a:t>B</a:t>
                      </a:r>
                      <a:endParaRPr lang="hr-HR" sz="2000" b="0" i="0" u="none" strike="noStrike" dirty="0">
                        <a:solidFill>
                          <a:schemeClr val="accent1"/>
                        </a:solidFill>
                        <a:effectLst/>
                        <a:latin typeface="+mj-lt"/>
                      </a:endParaRPr>
                    </a:p>
                  </a:txBody>
                  <a:tcPr marL="9525" marR="9525" marT="9525" marB="0" anchor="ctr"/>
                </a:tc>
                <a:tc>
                  <a:txBody>
                    <a:bodyPr/>
                    <a:lstStyle/>
                    <a:p>
                      <a:pPr algn="ctr" fontAlgn="ctr"/>
                      <a:r>
                        <a:rPr lang="hr-HR" sz="2000" u="none" strike="noStrike" dirty="0">
                          <a:solidFill>
                            <a:schemeClr val="accent1"/>
                          </a:solidFill>
                          <a:effectLst/>
                          <a:latin typeface="+mj-lt"/>
                        </a:rPr>
                        <a:t>4</a:t>
                      </a:r>
                      <a:endParaRPr lang="hr-HR" sz="2000" b="0" i="0" u="none" strike="noStrike" dirty="0">
                        <a:solidFill>
                          <a:schemeClr val="accent1"/>
                        </a:solidFill>
                        <a:effectLst/>
                        <a:latin typeface="+mj-lt"/>
                      </a:endParaRPr>
                    </a:p>
                  </a:txBody>
                  <a:tcPr marL="9525" marR="9525" marT="9525" marB="0" anchor="ctr"/>
                </a:tc>
                <a:tc>
                  <a:txBody>
                    <a:bodyPr/>
                    <a:lstStyle/>
                    <a:p>
                      <a:pPr algn="ctr" fontAlgn="ctr"/>
                      <a:r>
                        <a:rPr lang="hr-HR" sz="2000" u="none" strike="noStrike" dirty="0">
                          <a:solidFill>
                            <a:schemeClr val="accent1"/>
                          </a:solidFill>
                          <a:effectLst/>
                          <a:latin typeface="+mj-lt"/>
                        </a:rPr>
                        <a:t>1</a:t>
                      </a:r>
                      <a:endParaRPr lang="hr-HR" sz="2000" b="0" i="0" u="none" strike="noStrike" dirty="0">
                        <a:solidFill>
                          <a:schemeClr val="accent1"/>
                        </a:solidFill>
                        <a:effectLst/>
                        <a:latin typeface="+mj-lt"/>
                      </a:endParaRPr>
                    </a:p>
                  </a:txBody>
                  <a:tcPr marL="9525" marR="9525" marT="9525" marB="0" anchor="ctr"/>
                </a:tc>
                <a:tc>
                  <a:txBody>
                    <a:bodyPr/>
                    <a:lstStyle/>
                    <a:p>
                      <a:pPr algn="ctr" fontAlgn="ctr"/>
                      <a:r>
                        <a:rPr lang="hr-HR" sz="2000" u="none" strike="noStrike" dirty="0">
                          <a:solidFill>
                            <a:schemeClr val="accent1"/>
                          </a:solidFill>
                          <a:effectLst/>
                          <a:latin typeface="+mj-lt"/>
                        </a:rPr>
                        <a:t>4,00</a:t>
                      </a:r>
                      <a:endParaRPr lang="hr-HR" sz="2000" b="0" i="0" u="none" strike="noStrike" dirty="0">
                        <a:solidFill>
                          <a:schemeClr val="accent1"/>
                        </a:solidFill>
                        <a:effectLst/>
                        <a:latin typeface="+mj-lt"/>
                      </a:endParaRPr>
                    </a:p>
                  </a:txBody>
                  <a:tcPr marL="9525" marR="9525" marT="9525" marB="0" anchor="ctr"/>
                </a:tc>
                <a:tc>
                  <a:txBody>
                    <a:bodyPr/>
                    <a:lstStyle/>
                    <a:p>
                      <a:pPr algn="ctr" fontAlgn="ctr"/>
                      <a:r>
                        <a:rPr lang="hr-HR" sz="2000" u="none" strike="noStrike" dirty="0">
                          <a:solidFill>
                            <a:schemeClr val="accent1"/>
                          </a:solidFill>
                          <a:effectLst/>
                          <a:latin typeface="+mj-lt"/>
                        </a:rPr>
                        <a:t>3,16</a:t>
                      </a:r>
                      <a:endParaRPr lang="hr-HR" sz="2000" b="0" i="0" u="none" strike="noStrike" dirty="0">
                        <a:solidFill>
                          <a:schemeClr val="accent1"/>
                        </a:solidFill>
                        <a:effectLst/>
                        <a:latin typeface="+mj-lt"/>
                      </a:endParaRPr>
                    </a:p>
                  </a:txBody>
                  <a:tcPr marL="9525" marR="9525" marT="9525" marB="0" anchor="ctr"/>
                </a:tc>
                <a:tc>
                  <a:txBody>
                    <a:bodyPr/>
                    <a:lstStyle/>
                    <a:p>
                      <a:pPr algn="ctr" fontAlgn="ctr"/>
                      <a:r>
                        <a:rPr lang="hr-HR" sz="2000" u="none" strike="noStrike" dirty="0" smtClean="0">
                          <a:solidFill>
                            <a:schemeClr val="accent1"/>
                          </a:solidFill>
                          <a:effectLst/>
                          <a:latin typeface="+mj-lt"/>
                        </a:rPr>
                        <a:t>1</a:t>
                      </a:r>
                      <a:endParaRPr lang="hr-HR" sz="2000" b="0" i="0" u="none" strike="noStrike" dirty="0">
                        <a:solidFill>
                          <a:schemeClr val="accent1"/>
                        </a:solidFill>
                        <a:effectLst/>
                        <a:latin typeface="+mj-lt"/>
                      </a:endParaRPr>
                    </a:p>
                  </a:txBody>
                  <a:tcPr marL="9525" marR="9525" marT="9525" marB="0" anchor="ctr"/>
                </a:tc>
                <a:extLst>
                  <a:ext uri="{0D108BD9-81ED-4DB2-BD59-A6C34878D82A}">
                    <a16:rowId xmlns:a16="http://schemas.microsoft.com/office/drawing/2014/main" val="2379977448"/>
                  </a:ext>
                </a:extLst>
              </a:tr>
              <a:tr h="294511">
                <a:tc>
                  <a:txBody>
                    <a:bodyPr/>
                    <a:lstStyle/>
                    <a:p>
                      <a:pPr algn="ctr" fontAlgn="ctr"/>
                      <a:r>
                        <a:rPr lang="hr-HR" sz="2000" u="none" strike="noStrike">
                          <a:solidFill>
                            <a:schemeClr val="accent1"/>
                          </a:solidFill>
                          <a:effectLst/>
                          <a:latin typeface="+mj-lt"/>
                        </a:rPr>
                        <a:t>C</a:t>
                      </a:r>
                      <a:endParaRPr lang="hr-HR" sz="2000" b="0" i="0" u="none" strike="noStrike">
                        <a:solidFill>
                          <a:schemeClr val="accent1"/>
                        </a:solidFill>
                        <a:effectLst/>
                        <a:latin typeface="+mj-lt"/>
                      </a:endParaRPr>
                    </a:p>
                  </a:txBody>
                  <a:tcPr marL="9525" marR="9525" marT="9525" marB="0" anchor="ctr"/>
                </a:tc>
                <a:tc>
                  <a:txBody>
                    <a:bodyPr/>
                    <a:lstStyle/>
                    <a:p>
                      <a:pPr algn="ctr" fontAlgn="ctr"/>
                      <a:r>
                        <a:rPr lang="hr-HR" sz="2000" u="none" strike="noStrike">
                          <a:solidFill>
                            <a:schemeClr val="accent1"/>
                          </a:solidFill>
                          <a:effectLst/>
                          <a:latin typeface="+mj-lt"/>
                        </a:rPr>
                        <a:t>0</a:t>
                      </a:r>
                      <a:endParaRPr lang="hr-HR" sz="2000" b="0" i="0" u="none" strike="noStrike">
                        <a:solidFill>
                          <a:schemeClr val="accent1"/>
                        </a:solidFill>
                        <a:effectLst/>
                        <a:latin typeface="+mj-lt"/>
                      </a:endParaRPr>
                    </a:p>
                  </a:txBody>
                  <a:tcPr marL="9525" marR="9525" marT="9525" marB="0" anchor="ctr"/>
                </a:tc>
                <a:tc>
                  <a:txBody>
                    <a:bodyPr/>
                    <a:lstStyle/>
                    <a:p>
                      <a:pPr algn="ctr" fontAlgn="ctr"/>
                      <a:r>
                        <a:rPr lang="hr-HR" sz="2000" u="none" strike="noStrike">
                          <a:solidFill>
                            <a:schemeClr val="accent1"/>
                          </a:solidFill>
                          <a:effectLst/>
                          <a:latin typeface="+mj-lt"/>
                        </a:rPr>
                        <a:t>3</a:t>
                      </a:r>
                      <a:endParaRPr lang="hr-HR" sz="2000" b="0" i="0" u="none" strike="noStrike">
                        <a:solidFill>
                          <a:schemeClr val="accent1"/>
                        </a:solidFill>
                        <a:effectLst/>
                        <a:latin typeface="+mj-lt"/>
                      </a:endParaRPr>
                    </a:p>
                  </a:txBody>
                  <a:tcPr marL="9525" marR="9525" marT="9525" marB="0" anchor="ctr"/>
                </a:tc>
                <a:tc>
                  <a:txBody>
                    <a:bodyPr/>
                    <a:lstStyle/>
                    <a:p>
                      <a:pPr algn="ctr" fontAlgn="ctr"/>
                      <a:r>
                        <a:rPr lang="hr-HR" sz="2000" u="none" strike="noStrike" dirty="0">
                          <a:solidFill>
                            <a:schemeClr val="accent1"/>
                          </a:solidFill>
                          <a:effectLst/>
                          <a:latin typeface="+mj-lt"/>
                        </a:rPr>
                        <a:t>4,47</a:t>
                      </a:r>
                      <a:endParaRPr lang="hr-HR" sz="2000" b="0" i="0" u="none" strike="noStrike" dirty="0">
                        <a:solidFill>
                          <a:schemeClr val="accent1"/>
                        </a:solidFill>
                        <a:effectLst/>
                        <a:latin typeface="+mj-lt"/>
                      </a:endParaRPr>
                    </a:p>
                  </a:txBody>
                  <a:tcPr marL="9525" marR="9525" marT="9525" marB="0" anchor="ctr"/>
                </a:tc>
                <a:tc>
                  <a:txBody>
                    <a:bodyPr/>
                    <a:lstStyle/>
                    <a:p>
                      <a:pPr algn="ctr" fontAlgn="ctr"/>
                      <a:r>
                        <a:rPr lang="hr-HR" sz="2000" u="none" strike="noStrike" dirty="0">
                          <a:solidFill>
                            <a:schemeClr val="accent1"/>
                          </a:solidFill>
                          <a:effectLst/>
                          <a:latin typeface="+mj-lt"/>
                        </a:rPr>
                        <a:t>3,16</a:t>
                      </a:r>
                      <a:endParaRPr lang="hr-HR" sz="2000" b="0" i="0" u="none" strike="noStrike" dirty="0">
                        <a:solidFill>
                          <a:schemeClr val="accent1"/>
                        </a:solidFill>
                        <a:effectLst/>
                        <a:latin typeface="+mj-lt"/>
                      </a:endParaRPr>
                    </a:p>
                  </a:txBody>
                  <a:tcPr marL="9525" marR="9525" marT="9525" marB="0" anchor="ctr"/>
                </a:tc>
                <a:tc>
                  <a:txBody>
                    <a:bodyPr/>
                    <a:lstStyle/>
                    <a:p>
                      <a:pPr algn="ctr" fontAlgn="ctr"/>
                      <a:r>
                        <a:rPr lang="hr-HR" sz="2000" u="none" strike="noStrike" dirty="0" smtClean="0">
                          <a:solidFill>
                            <a:schemeClr val="accent1"/>
                          </a:solidFill>
                          <a:effectLst/>
                          <a:latin typeface="+mj-lt"/>
                        </a:rPr>
                        <a:t>1</a:t>
                      </a:r>
                      <a:endParaRPr lang="hr-HR" sz="2000" b="0" i="0" u="none" strike="noStrike" dirty="0">
                        <a:solidFill>
                          <a:schemeClr val="accent1"/>
                        </a:solidFill>
                        <a:effectLst/>
                        <a:latin typeface="+mj-lt"/>
                      </a:endParaRPr>
                    </a:p>
                  </a:txBody>
                  <a:tcPr marL="9525" marR="9525" marT="9525" marB="0" anchor="ctr"/>
                </a:tc>
                <a:extLst>
                  <a:ext uri="{0D108BD9-81ED-4DB2-BD59-A6C34878D82A}">
                    <a16:rowId xmlns:a16="http://schemas.microsoft.com/office/drawing/2014/main" val="1402103714"/>
                  </a:ext>
                </a:extLst>
              </a:tr>
              <a:tr h="294511">
                <a:tc>
                  <a:txBody>
                    <a:bodyPr/>
                    <a:lstStyle/>
                    <a:p>
                      <a:pPr algn="ctr" fontAlgn="ctr"/>
                      <a:r>
                        <a:rPr lang="hr-HR" sz="2000" u="none" strike="noStrike">
                          <a:solidFill>
                            <a:schemeClr val="accent1"/>
                          </a:solidFill>
                          <a:effectLst/>
                          <a:latin typeface="+mj-lt"/>
                        </a:rPr>
                        <a:t>D</a:t>
                      </a:r>
                      <a:endParaRPr lang="hr-HR" sz="2000" b="0" i="0" u="none" strike="noStrike">
                        <a:solidFill>
                          <a:schemeClr val="accent1"/>
                        </a:solidFill>
                        <a:effectLst/>
                        <a:latin typeface="+mj-lt"/>
                      </a:endParaRPr>
                    </a:p>
                  </a:txBody>
                  <a:tcPr marL="9525" marR="9525" marT="9525" marB="0" anchor="ctr"/>
                </a:tc>
                <a:tc>
                  <a:txBody>
                    <a:bodyPr/>
                    <a:lstStyle/>
                    <a:p>
                      <a:pPr algn="ctr" fontAlgn="ctr"/>
                      <a:r>
                        <a:rPr lang="hr-HR" sz="2000" u="none" strike="noStrike">
                          <a:solidFill>
                            <a:schemeClr val="accent1"/>
                          </a:solidFill>
                          <a:effectLst/>
                          <a:latin typeface="+mj-lt"/>
                        </a:rPr>
                        <a:t>5</a:t>
                      </a:r>
                      <a:endParaRPr lang="hr-HR" sz="2000" b="0" i="0" u="none" strike="noStrike">
                        <a:solidFill>
                          <a:schemeClr val="accent1"/>
                        </a:solidFill>
                        <a:effectLst/>
                        <a:latin typeface="+mj-lt"/>
                      </a:endParaRPr>
                    </a:p>
                  </a:txBody>
                  <a:tcPr marL="9525" marR="9525" marT="9525" marB="0" anchor="ctr"/>
                </a:tc>
                <a:tc>
                  <a:txBody>
                    <a:bodyPr/>
                    <a:lstStyle/>
                    <a:p>
                      <a:pPr algn="ctr" fontAlgn="ctr"/>
                      <a:r>
                        <a:rPr lang="hr-HR" sz="2000" u="none" strike="noStrike">
                          <a:solidFill>
                            <a:schemeClr val="accent1"/>
                          </a:solidFill>
                          <a:effectLst/>
                          <a:latin typeface="+mj-lt"/>
                        </a:rPr>
                        <a:t>3</a:t>
                      </a:r>
                      <a:endParaRPr lang="hr-HR" sz="2000" b="0" i="0" u="none" strike="noStrike">
                        <a:solidFill>
                          <a:schemeClr val="accent1"/>
                        </a:solidFill>
                        <a:effectLst/>
                        <a:latin typeface="+mj-lt"/>
                      </a:endParaRPr>
                    </a:p>
                  </a:txBody>
                  <a:tcPr marL="9525" marR="9525" marT="9525" marB="0" anchor="ctr"/>
                </a:tc>
                <a:tc>
                  <a:txBody>
                    <a:bodyPr/>
                    <a:lstStyle/>
                    <a:p>
                      <a:pPr algn="ctr" fontAlgn="ctr"/>
                      <a:r>
                        <a:rPr lang="hr-HR" sz="2000" u="none" strike="noStrike" dirty="0">
                          <a:solidFill>
                            <a:schemeClr val="accent1"/>
                          </a:solidFill>
                          <a:effectLst/>
                          <a:latin typeface="+mj-lt"/>
                        </a:rPr>
                        <a:t>2,24</a:t>
                      </a:r>
                      <a:endParaRPr lang="hr-HR" sz="2000" b="0" i="0" u="none" strike="noStrike" dirty="0">
                        <a:solidFill>
                          <a:schemeClr val="accent1"/>
                        </a:solidFill>
                        <a:effectLst/>
                        <a:latin typeface="+mj-lt"/>
                      </a:endParaRPr>
                    </a:p>
                  </a:txBody>
                  <a:tcPr marL="9525" marR="9525" marT="9525" marB="0" anchor="ctr"/>
                </a:tc>
                <a:tc>
                  <a:txBody>
                    <a:bodyPr/>
                    <a:lstStyle/>
                    <a:p>
                      <a:pPr algn="ctr" fontAlgn="ctr"/>
                      <a:r>
                        <a:rPr lang="hr-HR" sz="2000" u="none" strike="noStrike" dirty="0">
                          <a:solidFill>
                            <a:schemeClr val="accent1"/>
                          </a:solidFill>
                          <a:effectLst/>
                          <a:latin typeface="+mj-lt"/>
                        </a:rPr>
                        <a:t>2,24</a:t>
                      </a:r>
                      <a:endParaRPr lang="hr-HR" sz="2000" b="0" i="0" u="none" strike="noStrike" dirty="0">
                        <a:solidFill>
                          <a:schemeClr val="accent1"/>
                        </a:solidFill>
                        <a:effectLst/>
                        <a:latin typeface="+mj-lt"/>
                      </a:endParaRPr>
                    </a:p>
                  </a:txBody>
                  <a:tcPr marL="9525" marR="9525" marT="9525" marB="0" anchor="ctr"/>
                </a:tc>
                <a:tc>
                  <a:txBody>
                    <a:bodyPr/>
                    <a:lstStyle/>
                    <a:p>
                      <a:pPr algn="ctr" fontAlgn="ctr"/>
                      <a:r>
                        <a:rPr lang="hr-HR" sz="2000" u="none" strike="noStrike" dirty="0" smtClean="0">
                          <a:solidFill>
                            <a:schemeClr val="accent1"/>
                          </a:solidFill>
                          <a:effectLst/>
                          <a:latin typeface="+mj-lt"/>
                        </a:rPr>
                        <a:t>1</a:t>
                      </a:r>
                      <a:endParaRPr lang="hr-HR" sz="2000" b="0" i="0" u="none" strike="noStrike" dirty="0">
                        <a:solidFill>
                          <a:schemeClr val="accent1"/>
                        </a:solidFill>
                        <a:effectLst/>
                        <a:latin typeface="+mj-lt"/>
                      </a:endParaRPr>
                    </a:p>
                  </a:txBody>
                  <a:tcPr marL="9525" marR="9525" marT="9525" marB="0" anchor="ctr"/>
                </a:tc>
                <a:extLst>
                  <a:ext uri="{0D108BD9-81ED-4DB2-BD59-A6C34878D82A}">
                    <a16:rowId xmlns:a16="http://schemas.microsoft.com/office/drawing/2014/main" val="676584510"/>
                  </a:ext>
                </a:extLst>
              </a:tr>
              <a:tr h="294511">
                <a:tc>
                  <a:txBody>
                    <a:bodyPr/>
                    <a:lstStyle/>
                    <a:p>
                      <a:pPr algn="ctr" fontAlgn="ctr"/>
                      <a:r>
                        <a:rPr lang="hr-HR" sz="2000" u="none" strike="noStrike">
                          <a:solidFill>
                            <a:schemeClr val="accent1"/>
                          </a:solidFill>
                          <a:effectLst/>
                          <a:latin typeface="+mj-lt"/>
                        </a:rPr>
                        <a:t>E</a:t>
                      </a:r>
                      <a:endParaRPr lang="hr-HR" sz="2000" b="0" i="0" u="none" strike="noStrike">
                        <a:solidFill>
                          <a:schemeClr val="accent1"/>
                        </a:solidFill>
                        <a:effectLst/>
                        <a:latin typeface="+mj-lt"/>
                      </a:endParaRPr>
                    </a:p>
                  </a:txBody>
                  <a:tcPr marL="9525" marR="9525" marT="9525" marB="0" anchor="ctr"/>
                </a:tc>
                <a:tc>
                  <a:txBody>
                    <a:bodyPr/>
                    <a:lstStyle/>
                    <a:p>
                      <a:pPr algn="ctr" fontAlgn="ctr"/>
                      <a:r>
                        <a:rPr lang="hr-HR" sz="2000" u="none" strike="noStrike">
                          <a:solidFill>
                            <a:schemeClr val="accent1"/>
                          </a:solidFill>
                          <a:effectLst/>
                          <a:latin typeface="+mj-lt"/>
                        </a:rPr>
                        <a:t>2</a:t>
                      </a:r>
                      <a:endParaRPr lang="hr-HR" sz="2000" b="0" i="0" u="none" strike="noStrike">
                        <a:solidFill>
                          <a:schemeClr val="accent1"/>
                        </a:solidFill>
                        <a:effectLst/>
                        <a:latin typeface="+mj-lt"/>
                      </a:endParaRPr>
                    </a:p>
                  </a:txBody>
                  <a:tcPr marL="9525" marR="9525" marT="9525" marB="0" anchor="ctr"/>
                </a:tc>
                <a:tc>
                  <a:txBody>
                    <a:bodyPr/>
                    <a:lstStyle/>
                    <a:p>
                      <a:pPr algn="ctr" fontAlgn="ctr"/>
                      <a:r>
                        <a:rPr lang="hr-HR" sz="2000" u="none" strike="noStrike">
                          <a:solidFill>
                            <a:schemeClr val="accent1"/>
                          </a:solidFill>
                          <a:effectLst/>
                          <a:latin typeface="+mj-lt"/>
                        </a:rPr>
                        <a:t>4</a:t>
                      </a:r>
                      <a:endParaRPr lang="hr-HR" sz="2000" b="0" i="0" u="none" strike="noStrike">
                        <a:solidFill>
                          <a:schemeClr val="accent1"/>
                        </a:solidFill>
                        <a:effectLst/>
                        <a:latin typeface="+mj-lt"/>
                      </a:endParaRPr>
                    </a:p>
                  </a:txBody>
                  <a:tcPr marL="9525" marR="9525" marT="9525" marB="0" anchor="ctr"/>
                </a:tc>
                <a:tc>
                  <a:txBody>
                    <a:bodyPr/>
                    <a:lstStyle/>
                    <a:p>
                      <a:pPr algn="ctr" fontAlgn="ctr"/>
                      <a:r>
                        <a:rPr lang="hr-HR" sz="2000" u="none" strike="noStrike">
                          <a:solidFill>
                            <a:schemeClr val="accent1"/>
                          </a:solidFill>
                          <a:effectLst/>
                          <a:latin typeface="+mj-lt"/>
                        </a:rPr>
                        <a:t>2,24</a:t>
                      </a:r>
                      <a:endParaRPr lang="hr-HR" sz="2000" b="0" i="0" u="none" strike="noStrike">
                        <a:solidFill>
                          <a:schemeClr val="accent1"/>
                        </a:solidFill>
                        <a:effectLst/>
                        <a:latin typeface="+mj-lt"/>
                      </a:endParaRPr>
                    </a:p>
                  </a:txBody>
                  <a:tcPr marL="9525" marR="9525" marT="9525" marB="0" anchor="ctr"/>
                </a:tc>
                <a:tc>
                  <a:txBody>
                    <a:bodyPr/>
                    <a:lstStyle/>
                    <a:p>
                      <a:pPr algn="ctr" fontAlgn="ctr"/>
                      <a:r>
                        <a:rPr lang="hr-HR" sz="2000" u="none" strike="noStrike" dirty="0">
                          <a:solidFill>
                            <a:schemeClr val="accent1"/>
                          </a:solidFill>
                          <a:effectLst/>
                          <a:latin typeface="+mj-lt"/>
                        </a:rPr>
                        <a:t>1,00</a:t>
                      </a:r>
                      <a:endParaRPr lang="hr-HR" sz="2000" b="0" i="0" u="none" strike="noStrike" dirty="0">
                        <a:solidFill>
                          <a:schemeClr val="accent1"/>
                        </a:solidFill>
                        <a:effectLst/>
                        <a:latin typeface="+mj-lt"/>
                      </a:endParaRPr>
                    </a:p>
                  </a:txBody>
                  <a:tcPr marL="9525" marR="9525" marT="9525" marB="0" anchor="ctr"/>
                </a:tc>
                <a:tc>
                  <a:txBody>
                    <a:bodyPr/>
                    <a:lstStyle/>
                    <a:p>
                      <a:pPr algn="ctr" fontAlgn="ctr"/>
                      <a:r>
                        <a:rPr lang="hr-HR" sz="2000" u="none" strike="noStrike" dirty="0" smtClean="0">
                          <a:solidFill>
                            <a:schemeClr val="accent1"/>
                          </a:solidFill>
                          <a:effectLst/>
                          <a:latin typeface="+mj-lt"/>
                        </a:rPr>
                        <a:t>1</a:t>
                      </a:r>
                      <a:endParaRPr lang="hr-HR" sz="2000" b="0" i="0" u="none" strike="noStrike" dirty="0">
                        <a:solidFill>
                          <a:schemeClr val="accent1"/>
                        </a:solidFill>
                        <a:effectLst/>
                        <a:latin typeface="+mj-lt"/>
                      </a:endParaRPr>
                    </a:p>
                  </a:txBody>
                  <a:tcPr marL="9525" marR="9525" marT="9525" marB="0" anchor="ctr"/>
                </a:tc>
                <a:extLst>
                  <a:ext uri="{0D108BD9-81ED-4DB2-BD59-A6C34878D82A}">
                    <a16:rowId xmlns:a16="http://schemas.microsoft.com/office/drawing/2014/main" val="353909329"/>
                  </a:ext>
                </a:extLst>
              </a:tr>
              <a:tr h="294511">
                <a:tc>
                  <a:txBody>
                    <a:bodyPr/>
                    <a:lstStyle/>
                    <a:p>
                      <a:pPr algn="ctr" fontAlgn="ctr"/>
                      <a:r>
                        <a:rPr lang="hr-HR" sz="2000" u="none" strike="noStrike">
                          <a:solidFill>
                            <a:schemeClr val="accent1"/>
                          </a:solidFill>
                          <a:effectLst/>
                          <a:latin typeface="+mj-lt"/>
                        </a:rPr>
                        <a:t>F</a:t>
                      </a:r>
                      <a:endParaRPr lang="hr-HR" sz="2000" b="0" i="0" u="none" strike="noStrike">
                        <a:solidFill>
                          <a:schemeClr val="accent1"/>
                        </a:solidFill>
                        <a:effectLst/>
                        <a:latin typeface="+mj-lt"/>
                      </a:endParaRPr>
                    </a:p>
                  </a:txBody>
                  <a:tcPr marL="9525" marR="9525" marT="9525" marB="0" anchor="ctr"/>
                </a:tc>
                <a:tc>
                  <a:txBody>
                    <a:bodyPr/>
                    <a:lstStyle/>
                    <a:p>
                      <a:pPr algn="ctr" fontAlgn="ctr"/>
                      <a:r>
                        <a:rPr lang="hr-HR" sz="2000" u="none" strike="noStrike">
                          <a:solidFill>
                            <a:schemeClr val="accent1"/>
                          </a:solidFill>
                          <a:effectLst/>
                          <a:latin typeface="+mj-lt"/>
                        </a:rPr>
                        <a:t>1</a:t>
                      </a:r>
                      <a:endParaRPr lang="hr-HR" sz="2000" b="0" i="0" u="none" strike="noStrike">
                        <a:solidFill>
                          <a:schemeClr val="accent1"/>
                        </a:solidFill>
                        <a:effectLst/>
                        <a:latin typeface="+mj-lt"/>
                      </a:endParaRPr>
                    </a:p>
                  </a:txBody>
                  <a:tcPr marL="9525" marR="9525" marT="9525" marB="0" anchor="ctr"/>
                </a:tc>
                <a:tc>
                  <a:txBody>
                    <a:bodyPr/>
                    <a:lstStyle/>
                    <a:p>
                      <a:pPr algn="ctr" fontAlgn="ctr"/>
                      <a:r>
                        <a:rPr lang="hr-HR" sz="2000" u="none" strike="noStrike">
                          <a:solidFill>
                            <a:schemeClr val="accent1"/>
                          </a:solidFill>
                          <a:effectLst/>
                          <a:latin typeface="+mj-lt"/>
                        </a:rPr>
                        <a:t>5</a:t>
                      </a:r>
                      <a:endParaRPr lang="hr-HR" sz="2000" b="0" i="0" u="none" strike="noStrike">
                        <a:solidFill>
                          <a:schemeClr val="accent1"/>
                        </a:solidFill>
                        <a:effectLst/>
                        <a:latin typeface="+mj-lt"/>
                      </a:endParaRPr>
                    </a:p>
                  </a:txBody>
                  <a:tcPr marL="9525" marR="9525" marT="9525" marB="0" anchor="ctr"/>
                </a:tc>
                <a:tc>
                  <a:txBody>
                    <a:bodyPr/>
                    <a:lstStyle/>
                    <a:p>
                      <a:pPr algn="ctr" fontAlgn="ctr"/>
                      <a:r>
                        <a:rPr lang="hr-HR" sz="2000" u="none" strike="noStrike">
                          <a:solidFill>
                            <a:schemeClr val="accent1"/>
                          </a:solidFill>
                          <a:effectLst/>
                          <a:latin typeface="+mj-lt"/>
                        </a:rPr>
                        <a:t>3,00</a:t>
                      </a:r>
                      <a:endParaRPr lang="hr-HR" sz="2000" b="0" i="0" u="none" strike="noStrike">
                        <a:solidFill>
                          <a:schemeClr val="accent1"/>
                        </a:solidFill>
                        <a:effectLst/>
                        <a:latin typeface="+mj-lt"/>
                      </a:endParaRPr>
                    </a:p>
                  </a:txBody>
                  <a:tcPr marL="9525" marR="9525" marT="9525" marB="0" anchor="ctr"/>
                </a:tc>
                <a:tc>
                  <a:txBody>
                    <a:bodyPr/>
                    <a:lstStyle/>
                    <a:p>
                      <a:pPr algn="ctr" fontAlgn="ctr"/>
                      <a:r>
                        <a:rPr lang="hr-HR" sz="2000" u="none" strike="noStrike" dirty="0">
                          <a:solidFill>
                            <a:schemeClr val="accent1"/>
                          </a:solidFill>
                          <a:effectLst/>
                          <a:latin typeface="+mj-lt"/>
                        </a:rPr>
                        <a:t>2,24</a:t>
                      </a:r>
                      <a:endParaRPr lang="hr-HR" sz="2000" b="0" i="0" u="none" strike="noStrike" dirty="0">
                        <a:solidFill>
                          <a:schemeClr val="accent1"/>
                        </a:solidFill>
                        <a:effectLst/>
                        <a:latin typeface="+mj-lt"/>
                      </a:endParaRPr>
                    </a:p>
                  </a:txBody>
                  <a:tcPr marL="9525" marR="9525" marT="9525" marB="0" anchor="ctr"/>
                </a:tc>
                <a:tc>
                  <a:txBody>
                    <a:bodyPr/>
                    <a:lstStyle/>
                    <a:p>
                      <a:pPr algn="ctr" fontAlgn="ctr"/>
                      <a:r>
                        <a:rPr lang="hr-HR" sz="2000" u="none" strike="noStrike" dirty="0" smtClean="0">
                          <a:solidFill>
                            <a:schemeClr val="accent1"/>
                          </a:solidFill>
                          <a:effectLst/>
                          <a:latin typeface="+mj-lt"/>
                        </a:rPr>
                        <a:t>1</a:t>
                      </a:r>
                      <a:endParaRPr lang="hr-HR" sz="2000" b="0" i="0" u="none" strike="noStrike" dirty="0">
                        <a:solidFill>
                          <a:schemeClr val="accent1"/>
                        </a:solidFill>
                        <a:effectLst/>
                        <a:latin typeface="+mj-lt"/>
                      </a:endParaRPr>
                    </a:p>
                  </a:txBody>
                  <a:tcPr marL="9525" marR="9525" marT="9525" marB="0" anchor="ctr"/>
                </a:tc>
                <a:extLst>
                  <a:ext uri="{0D108BD9-81ED-4DB2-BD59-A6C34878D82A}">
                    <a16:rowId xmlns:a16="http://schemas.microsoft.com/office/drawing/2014/main" val="321862163"/>
                  </a:ext>
                </a:extLst>
              </a:tr>
              <a:tr h="294511">
                <a:tc>
                  <a:txBody>
                    <a:bodyPr/>
                    <a:lstStyle/>
                    <a:p>
                      <a:pPr algn="ctr" fontAlgn="ctr"/>
                      <a:r>
                        <a:rPr lang="hr-HR" sz="2000" u="none" strike="noStrike">
                          <a:solidFill>
                            <a:schemeClr val="accent1"/>
                          </a:solidFill>
                          <a:effectLst/>
                          <a:latin typeface="+mj-lt"/>
                        </a:rPr>
                        <a:t>G</a:t>
                      </a:r>
                      <a:endParaRPr lang="hr-HR" sz="2000" b="0" i="0" u="none" strike="noStrike">
                        <a:solidFill>
                          <a:schemeClr val="accent1"/>
                        </a:solidFill>
                        <a:effectLst/>
                        <a:latin typeface="+mj-lt"/>
                      </a:endParaRPr>
                    </a:p>
                  </a:txBody>
                  <a:tcPr marL="9525" marR="9525" marT="9525" marB="0" anchor="ctr"/>
                </a:tc>
                <a:tc>
                  <a:txBody>
                    <a:bodyPr/>
                    <a:lstStyle/>
                    <a:p>
                      <a:pPr algn="ctr" fontAlgn="ctr"/>
                      <a:r>
                        <a:rPr lang="hr-HR" sz="2000" u="none" strike="noStrike">
                          <a:solidFill>
                            <a:schemeClr val="accent1"/>
                          </a:solidFill>
                          <a:effectLst/>
                          <a:latin typeface="+mj-lt"/>
                        </a:rPr>
                        <a:t>1</a:t>
                      </a:r>
                      <a:endParaRPr lang="hr-HR" sz="2000" b="0" i="0" u="none" strike="noStrike">
                        <a:solidFill>
                          <a:schemeClr val="accent1"/>
                        </a:solidFill>
                        <a:effectLst/>
                        <a:latin typeface="+mj-lt"/>
                      </a:endParaRPr>
                    </a:p>
                  </a:txBody>
                  <a:tcPr marL="9525" marR="9525" marT="9525" marB="0" anchor="ctr"/>
                </a:tc>
                <a:tc>
                  <a:txBody>
                    <a:bodyPr/>
                    <a:lstStyle/>
                    <a:p>
                      <a:pPr algn="ctr" fontAlgn="ctr"/>
                      <a:r>
                        <a:rPr lang="hr-HR" sz="2000" u="none" strike="noStrike">
                          <a:solidFill>
                            <a:schemeClr val="accent1"/>
                          </a:solidFill>
                          <a:effectLst/>
                          <a:latin typeface="+mj-lt"/>
                        </a:rPr>
                        <a:t>6</a:t>
                      </a:r>
                      <a:endParaRPr lang="hr-HR" sz="2000" b="0" i="0" u="none" strike="noStrike">
                        <a:solidFill>
                          <a:schemeClr val="accent1"/>
                        </a:solidFill>
                        <a:effectLst/>
                        <a:latin typeface="+mj-lt"/>
                      </a:endParaRPr>
                    </a:p>
                  </a:txBody>
                  <a:tcPr marL="9525" marR="9525" marT="9525" marB="0" anchor="ctr"/>
                </a:tc>
                <a:tc>
                  <a:txBody>
                    <a:bodyPr/>
                    <a:lstStyle/>
                    <a:p>
                      <a:pPr algn="ctr" fontAlgn="ctr"/>
                      <a:r>
                        <a:rPr lang="hr-HR" sz="2000" u="none" strike="noStrike">
                          <a:solidFill>
                            <a:schemeClr val="accent1"/>
                          </a:solidFill>
                          <a:effectLst/>
                          <a:latin typeface="+mj-lt"/>
                        </a:rPr>
                        <a:t>3,16</a:t>
                      </a:r>
                      <a:endParaRPr lang="hr-HR" sz="2000" b="0" i="0" u="none" strike="noStrike">
                        <a:solidFill>
                          <a:schemeClr val="accent1"/>
                        </a:solidFill>
                        <a:effectLst/>
                        <a:latin typeface="+mj-lt"/>
                      </a:endParaRPr>
                    </a:p>
                  </a:txBody>
                  <a:tcPr marL="9525" marR="9525" marT="9525" marB="0" anchor="ctr"/>
                </a:tc>
                <a:tc>
                  <a:txBody>
                    <a:bodyPr/>
                    <a:lstStyle/>
                    <a:p>
                      <a:pPr algn="ctr" fontAlgn="ctr"/>
                      <a:r>
                        <a:rPr lang="hr-HR" sz="2000" u="none" strike="noStrike" dirty="0">
                          <a:solidFill>
                            <a:schemeClr val="accent1"/>
                          </a:solidFill>
                          <a:effectLst/>
                          <a:latin typeface="+mj-lt"/>
                        </a:rPr>
                        <a:t>2,83</a:t>
                      </a:r>
                      <a:endParaRPr lang="hr-HR" sz="2000" b="0" i="0" u="none" strike="noStrike" dirty="0">
                        <a:solidFill>
                          <a:schemeClr val="accent1"/>
                        </a:solidFill>
                        <a:effectLst/>
                        <a:latin typeface="+mj-lt"/>
                      </a:endParaRPr>
                    </a:p>
                  </a:txBody>
                  <a:tcPr marL="9525" marR="9525" marT="9525" marB="0" anchor="ctr"/>
                </a:tc>
                <a:tc>
                  <a:txBody>
                    <a:bodyPr/>
                    <a:lstStyle/>
                    <a:p>
                      <a:pPr algn="ctr" fontAlgn="ctr"/>
                      <a:r>
                        <a:rPr lang="hr-HR" sz="2000" u="none" strike="noStrike" dirty="0" smtClean="0">
                          <a:solidFill>
                            <a:schemeClr val="accent1"/>
                          </a:solidFill>
                          <a:effectLst/>
                          <a:latin typeface="+mj-lt"/>
                        </a:rPr>
                        <a:t>1</a:t>
                      </a:r>
                      <a:endParaRPr lang="hr-HR" sz="2000" b="0" i="0" u="none" strike="noStrike" dirty="0">
                        <a:solidFill>
                          <a:schemeClr val="accent1"/>
                        </a:solidFill>
                        <a:effectLst/>
                        <a:latin typeface="+mj-lt"/>
                      </a:endParaRPr>
                    </a:p>
                  </a:txBody>
                  <a:tcPr marL="9525" marR="9525" marT="9525" marB="0" anchor="ctr"/>
                </a:tc>
                <a:extLst>
                  <a:ext uri="{0D108BD9-81ED-4DB2-BD59-A6C34878D82A}">
                    <a16:rowId xmlns:a16="http://schemas.microsoft.com/office/drawing/2014/main" val="1421843156"/>
                  </a:ext>
                </a:extLst>
              </a:tr>
              <a:tr h="294511">
                <a:tc>
                  <a:txBody>
                    <a:bodyPr/>
                    <a:lstStyle/>
                    <a:p>
                      <a:pPr algn="ctr" fontAlgn="ctr"/>
                      <a:r>
                        <a:rPr lang="hr-HR" sz="2000" u="none" strike="noStrike" dirty="0">
                          <a:solidFill>
                            <a:srgbClr val="FF0000"/>
                          </a:solidFill>
                          <a:effectLst/>
                          <a:latin typeface="+mj-lt"/>
                        </a:rPr>
                        <a:t>H</a:t>
                      </a:r>
                      <a:endParaRPr lang="hr-HR" sz="2000" b="0" i="0" u="none" strike="noStrike" dirty="0">
                        <a:solidFill>
                          <a:srgbClr val="FF0000"/>
                        </a:solidFill>
                        <a:effectLst/>
                        <a:latin typeface="+mj-lt"/>
                      </a:endParaRPr>
                    </a:p>
                  </a:txBody>
                  <a:tcPr marL="9525" marR="9525" marT="9525" marB="0" anchor="ctr"/>
                </a:tc>
                <a:tc>
                  <a:txBody>
                    <a:bodyPr/>
                    <a:lstStyle/>
                    <a:p>
                      <a:pPr algn="ctr" fontAlgn="ctr"/>
                      <a:r>
                        <a:rPr lang="hr-HR" sz="2000" u="none" strike="noStrike">
                          <a:solidFill>
                            <a:srgbClr val="FF0000"/>
                          </a:solidFill>
                          <a:effectLst/>
                          <a:latin typeface="+mj-lt"/>
                        </a:rPr>
                        <a:t>6</a:t>
                      </a:r>
                      <a:endParaRPr lang="hr-HR" sz="2000" b="0" i="0" u="none" strike="noStrike">
                        <a:solidFill>
                          <a:srgbClr val="FF0000"/>
                        </a:solidFill>
                        <a:effectLst/>
                        <a:latin typeface="+mj-lt"/>
                      </a:endParaRPr>
                    </a:p>
                  </a:txBody>
                  <a:tcPr marL="9525" marR="9525" marT="9525" marB="0" anchor="ctr"/>
                </a:tc>
                <a:tc>
                  <a:txBody>
                    <a:bodyPr/>
                    <a:lstStyle/>
                    <a:p>
                      <a:pPr algn="ctr" fontAlgn="ctr"/>
                      <a:r>
                        <a:rPr lang="hr-HR" sz="2000" u="none" strike="noStrike">
                          <a:solidFill>
                            <a:srgbClr val="FF0000"/>
                          </a:solidFill>
                          <a:effectLst/>
                          <a:latin typeface="+mj-lt"/>
                        </a:rPr>
                        <a:t>3</a:t>
                      </a:r>
                      <a:endParaRPr lang="hr-HR" sz="2000" b="0" i="0" u="none" strike="noStrike">
                        <a:solidFill>
                          <a:srgbClr val="FF0000"/>
                        </a:solidFill>
                        <a:effectLst/>
                        <a:latin typeface="+mj-lt"/>
                      </a:endParaRPr>
                    </a:p>
                  </a:txBody>
                  <a:tcPr marL="9525" marR="9525" marT="9525" marB="0" anchor="ctr"/>
                </a:tc>
                <a:tc>
                  <a:txBody>
                    <a:bodyPr/>
                    <a:lstStyle/>
                    <a:p>
                      <a:pPr algn="ctr" fontAlgn="ctr"/>
                      <a:r>
                        <a:rPr lang="hr-HR" sz="2000" u="none" strike="noStrike" dirty="0">
                          <a:solidFill>
                            <a:srgbClr val="FF0000"/>
                          </a:solidFill>
                          <a:effectLst/>
                          <a:latin typeface="+mj-lt"/>
                        </a:rPr>
                        <a:t>2,83</a:t>
                      </a:r>
                      <a:endParaRPr lang="hr-HR" sz="2000" b="0" i="0" u="none" strike="noStrike" dirty="0">
                        <a:solidFill>
                          <a:srgbClr val="FF0000"/>
                        </a:solidFill>
                        <a:effectLst/>
                        <a:latin typeface="+mj-lt"/>
                      </a:endParaRPr>
                    </a:p>
                  </a:txBody>
                  <a:tcPr marL="9525" marR="9525" marT="9525" marB="0" anchor="ctr"/>
                </a:tc>
                <a:tc>
                  <a:txBody>
                    <a:bodyPr/>
                    <a:lstStyle/>
                    <a:p>
                      <a:pPr algn="ctr" fontAlgn="ctr"/>
                      <a:r>
                        <a:rPr lang="hr-HR" sz="2000" u="none" strike="noStrike" dirty="0">
                          <a:solidFill>
                            <a:srgbClr val="FF0000"/>
                          </a:solidFill>
                          <a:effectLst/>
                          <a:latin typeface="+mj-lt"/>
                        </a:rPr>
                        <a:t>3,16</a:t>
                      </a:r>
                      <a:endParaRPr lang="hr-HR" sz="2000" b="0" i="0" u="none" strike="noStrike" dirty="0">
                        <a:solidFill>
                          <a:srgbClr val="FF0000"/>
                        </a:solidFill>
                        <a:effectLst/>
                        <a:latin typeface="+mj-lt"/>
                      </a:endParaRPr>
                    </a:p>
                  </a:txBody>
                  <a:tcPr marL="9525" marR="9525" marT="9525" marB="0" anchor="ctr"/>
                </a:tc>
                <a:tc>
                  <a:txBody>
                    <a:bodyPr/>
                    <a:lstStyle/>
                    <a:p>
                      <a:pPr algn="ctr" fontAlgn="ctr"/>
                      <a:r>
                        <a:rPr lang="hr-HR" sz="2000" u="none" strike="noStrike" dirty="0" smtClean="0">
                          <a:solidFill>
                            <a:srgbClr val="FF0000"/>
                          </a:solidFill>
                          <a:effectLst/>
                          <a:latin typeface="+mj-lt"/>
                        </a:rPr>
                        <a:t>2</a:t>
                      </a:r>
                      <a:endParaRPr lang="hr-HR" sz="2000" b="0" i="0" u="none" strike="noStrike" dirty="0">
                        <a:solidFill>
                          <a:srgbClr val="FF0000"/>
                        </a:solidFill>
                        <a:effectLst/>
                        <a:latin typeface="+mj-lt"/>
                      </a:endParaRPr>
                    </a:p>
                  </a:txBody>
                  <a:tcPr marL="9525" marR="9525" marT="9525" marB="0" anchor="ctr"/>
                </a:tc>
                <a:extLst>
                  <a:ext uri="{0D108BD9-81ED-4DB2-BD59-A6C34878D82A}">
                    <a16:rowId xmlns:a16="http://schemas.microsoft.com/office/drawing/2014/main" val="1249415778"/>
                  </a:ext>
                </a:extLst>
              </a:tr>
              <a:tr h="294511">
                <a:tc>
                  <a:txBody>
                    <a:bodyPr/>
                    <a:lstStyle/>
                    <a:p>
                      <a:pPr algn="ctr" fontAlgn="ctr"/>
                      <a:r>
                        <a:rPr lang="hr-HR" sz="2000" u="none" strike="noStrike" dirty="0">
                          <a:solidFill>
                            <a:srgbClr val="FF0000"/>
                          </a:solidFill>
                          <a:effectLst/>
                          <a:latin typeface="+mj-lt"/>
                        </a:rPr>
                        <a:t>I</a:t>
                      </a:r>
                      <a:endParaRPr lang="hr-HR" sz="2000" b="0" i="0" u="none" strike="noStrike" dirty="0">
                        <a:solidFill>
                          <a:srgbClr val="FF0000"/>
                        </a:solidFill>
                        <a:effectLst/>
                        <a:latin typeface="+mj-lt"/>
                      </a:endParaRPr>
                    </a:p>
                  </a:txBody>
                  <a:tcPr marL="9525" marR="9525" marT="9525" marB="0" anchor="ctr"/>
                </a:tc>
                <a:tc>
                  <a:txBody>
                    <a:bodyPr/>
                    <a:lstStyle/>
                    <a:p>
                      <a:pPr algn="ctr" fontAlgn="ctr"/>
                      <a:r>
                        <a:rPr lang="hr-HR" sz="2000" u="none" strike="noStrike" dirty="0">
                          <a:solidFill>
                            <a:srgbClr val="FF0000"/>
                          </a:solidFill>
                          <a:effectLst/>
                          <a:latin typeface="+mj-lt"/>
                        </a:rPr>
                        <a:t>4</a:t>
                      </a:r>
                      <a:endParaRPr lang="hr-HR" sz="2000" b="1" i="0" u="none" strike="noStrike" dirty="0">
                        <a:solidFill>
                          <a:srgbClr val="FF0000"/>
                        </a:solidFill>
                        <a:effectLst/>
                        <a:latin typeface="+mj-lt"/>
                      </a:endParaRPr>
                    </a:p>
                  </a:txBody>
                  <a:tcPr marL="9525" marR="9525" marT="9525" marB="0" anchor="ctr"/>
                </a:tc>
                <a:tc>
                  <a:txBody>
                    <a:bodyPr/>
                    <a:lstStyle/>
                    <a:p>
                      <a:pPr algn="ctr" fontAlgn="ctr"/>
                      <a:r>
                        <a:rPr lang="hr-HR" sz="2000" u="none" strike="noStrike" dirty="0">
                          <a:solidFill>
                            <a:srgbClr val="FF0000"/>
                          </a:solidFill>
                          <a:effectLst/>
                          <a:latin typeface="+mj-lt"/>
                        </a:rPr>
                        <a:t>5</a:t>
                      </a:r>
                      <a:endParaRPr lang="hr-HR" sz="2000" b="1" i="0" u="none" strike="noStrike" dirty="0">
                        <a:solidFill>
                          <a:srgbClr val="FF0000"/>
                        </a:solidFill>
                        <a:effectLst/>
                        <a:latin typeface="+mj-lt"/>
                      </a:endParaRPr>
                    </a:p>
                  </a:txBody>
                  <a:tcPr marL="9525" marR="9525" marT="9525" marB="0" anchor="ctr"/>
                </a:tc>
                <a:tc>
                  <a:txBody>
                    <a:bodyPr/>
                    <a:lstStyle/>
                    <a:p>
                      <a:pPr algn="ctr" fontAlgn="ctr"/>
                      <a:r>
                        <a:rPr lang="hr-HR" sz="2000" u="none" strike="noStrike" dirty="0">
                          <a:solidFill>
                            <a:srgbClr val="FF0000"/>
                          </a:solidFill>
                          <a:effectLst/>
                          <a:latin typeface="+mj-lt"/>
                        </a:rPr>
                        <a:t>0,00</a:t>
                      </a:r>
                      <a:endParaRPr lang="hr-HR" sz="2000" b="0" i="0" u="none" strike="noStrike" dirty="0">
                        <a:solidFill>
                          <a:srgbClr val="FF0000"/>
                        </a:solidFill>
                        <a:effectLst/>
                        <a:latin typeface="+mj-lt"/>
                      </a:endParaRPr>
                    </a:p>
                  </a:txBody>
                  <a:tcPr marL="9525" marR="9525" marT="9525" marB="0" anchor="ctr"/>
                </a:tc>
                <a:tc>
                  <a:txBody>
                    <a:bodyPr/>
                    <a:lstStyle/>
                    <a:p>
                      <a:pPr algn="ctr" fontAlgn="ctr"/>
                      <a:r>
                        <a:rPr lang="hr-HR" sz="2000" u="none" strike="noStrike" dirty="0">
                          <a:solidFill>
                            <a:srgbClr val="FF0000"/>
                          </a:solidFill>
                          <a:effectLst/>
                          <a:latin typeface="+mj-lt"/>
                        </a:rPr>
                        <a:t>1,41</a:t>
                      </a:r>
                      <a:endParaRPr lang="hr-HR" sz="2000" b="0" i="0" u="none" strike="noStrike" dirty="0">
                        <a:solidFill>
                          <a:srgbClr val="FF0000"/>
                        </a:solidFill>
                        <a:effectLst/>
                        <a:latin typeface="+mj-lt"/>
                      </a:endParaRPr>
                    </a:p>
                  </a:txBody>
                  <a:tcPr marL="9525" marR="9525" marT="9525" marB="0" anchor="ctr"/>
                </a:tc>
                <a:tc>
                  <a:txBody>
                    <a:bodyPr/>
                    <a:lstStyle/>
                    <a:p>
                      <a:pPr algn="ctr" fontAlgn="ctr"/>
                      <a:r>
                        <a:rPr lang="hr-HR" sz="2000" u="none" strike="noStrike" dirty="0" smtClean="0">
                          <a:solidFill>
                            <a:srgbClr val="FF0000"/>
                          </a:solidFill>
                          <a:effectLst/>
                          <a:latin typeface="+mj-lt"/>
                        </a:rPr>
                        <a:t>2</a:t>
                      </a:r>
                      <a:endParaRPr lang="hr-HR" sz="2000" b="0" i="0" u="none" strike="noStrike" dirty="0">
                        <a:solidFill>
                          <a:srgbClr val="FF0000"/>
                        </a:solidFill>
                        <a:effectLst/>
                        <a:latin typeface="+mj-lt"/>
                      </a:endParaRPr>
                    </a:p>
                  </a:txBody>
                  <a:tcPr marL="9525" marR="9525" marT="9525" marB="0" anchor="ctr"/>
                </a:tc>
                <a:extLst>
                  <a:ext uri="{0D108BD9-81ED-4DB2-BD59-A6C34878D82A}">
                    <a16:rowId xmlns:a16="http://schemas.microsoft.com/office/drawing/2014/main" val="2974283852"/>
                  </a:ext>
                </a:extLst>
              </a:tr>
              <a:tr h="294511">
                <a:tc>
                  <a:txBody>
                    <a:bodyPr/>
                    <a:lstStyle/>
                    <a:p>
                      <a:pPr algn="ctr" fontAlgn="ctr"/>
                      <a:r>
                        <a:rPr lang="hr-HR" sz="2000" u="none" strike="noStrike" dirty="0">
                          <a:solidFill>
                            <a:schemeClr val="accent1"/>
                          </a:solidFill>
                          <a:effectLst/>
                          <a:latin typeface="+mj-lt"/>
                        </a:rPr>
                        <a:t>J</a:t>
                      </a:r>
                      <a:endParaRPr lang="hr-HR" sz="2000" b="0" i="0" u="none" strike="noStrike" dirty="0">
                        <a:solidFill>
                          <a:schemeClr val="accent1"/>
                        </a:solidFill>
                        <a:effectLst/>
                        <a:latin typeface="+mj-lt"/>
                      </a:endParaRPr>
                    </a:p>
                  </a:txBody>
                  <a:tcPr marL="9525" marR="9525" marT="9525" marB="0" anchor="ctr"/>
                </a:tc>
                <a:tc>
                  <a:txBody>
                    <a:bodyPr/>
                    <a:lstStyle/>
                    <a:p>
                      <a:pPr algn="ctr" fontAlgn="ctr"/>
                      <a:r>
                        <a:rPr lang="hr-HR" sz="2000" u="none" strike="noStrike" dirty="0">
                          <a:solidFill>
                            <a:schemeClr val="accent1"/>
                          </a:solidFill>
                          <a:effectLst/>
                          <a:latin typeface="+mj-lt"/>
                        </a:rPr>
                        <a:t>3</a:t>
                      </a:r>
                      <a:endParaRPr lang="hr-HR" sz="2000" b="0" i="0" u="none" strike="noStrike" dirty="0">
                        <a:solidFill>
                          <a:schemeClr val="accent1"/>
                        </a:solidFill>
                        <a:effectLst/>
                        <a:latin typeface="+mj-lt"/>
                      </a:endParaRPr>
                    </a:p>
                  </a:txBody>
                  <a:tcPr marL="9525" marR="9525" marT="9525" marB="0" anchor="ctr"/>
                </a:tc>
                <a:tc>
                  <a:txBody>
                    <a:bodyPr/>
                    <a:lstStyle/>
                    <a:p>
                      <a:pPr algn="ctr" fontAlgn="ctr"/>
                      <a:r>
                        <a:rPr lang="hr-HR" sz="2000" u="none" strike="noStrike" dirty="0">
                          <a:solidFill>
                            <a:schemeClr val="accent1"/>
                          </a:solidFill>
                          <a:effectLst/>
                          <a:latin typeface="+mj-lt"/>
                        </a:rPr>
                        <a:t>4</a:t>
                      </a:r>
                      <a:endParaRPr lang="hr-HR" sz="2000" b="0" i="0" u="none" strike="noStrike" dirty="0">
                        <a:solidFill>
                          <a:schemeClr val="accent1"/>
                        </a:solidFill>
                        <a:effectLst/>
                        <a:latin typeface="+mj-lt"/>
                      </a:endParaRPr>
                    </a:p>
                  </a:txBody>
                  <a:tcPr marL="9525" marR="9525" marT="9525" marB="0" anchor="ctr"/>
                </a:tc>
                <a:tc>
                  <a:txBody>
                    <a:bodyPr/>
                    <a:lstStyle/>
                    <a:p>
                      <a:pPr algn="ctr" fontAlgn="ctr"/>
                      <a:r>
                        <a:rPr lang="hr-HR" sz="2000" u="none" strike="noStrike" dirty="0">
                          <a:solidFill>
                            <a:schemeClr val="accent1"/>
                          </a:solidFill>
                          <a:effectLst/>
                          <a:latin typeface="+mj-lt"/>
                        </a:rPr>
                        <a:t>1,41</a:t>
                      </a:r>
                      <a:endParaRPr lang="hr-HR" sz="2000" b="0" i="0" u="none" strike="noStrike" dirty="0">
                        <a:solidFill>
                          <a:schemeClr val="accent1"/>
                        </a:solidFill>
                        <a:effectLst/>
                        <a:latin typeface="+mj-lt"/>
                      </a:endParaRPr>
                    </a:p>
                  </a:txBody>
                  <a:tcPr marL="9525" marR="9525" marT="9525" marB="0" anchor="ctr"/>
                </a:tc>
                <a:tc>
                  <a:txBody>
                    <a:bodyPr/>
                    <a:lstStyle/>
                    <a:p>
                      <a:pPr algn="ctr" fontAlgn="ctr"/>
                      <a:r>
                        <a:rPr lang="hr-HR" sz="2000" u="none" strike="noStrike" dirty="0">
                          <a:solidFill>
                            <a:schemeClr val="accent1"/>
                          </a:solidFill>
                          <a:effectLst/>
                          <a:latin typeface="+mj-lt"/>
                        </a:rPr>
                        <a:t>0,00</a:t>
                      </a:r>
                      <a:endParaRPr lang="hr-HR" sz="2000" b="0" i="0" u="none" strike="noStrike" dirty="0">
                        <a:solidFill>
                          <a:schemeClr val="accent1"/>
                        </a:solidFill>
                        <a:effectLst/>
                        <a:latin typeface="+mj-lt"/>
                      </a:endParaRPr>
                    </a:p>
                  </a:txBody>
                  <a:tcPr marL="9525" marR="9525" marT="9525" marB="0" anchor="ctr"/>
                </a:tc>
                <a:tc>
                  <a:txBody>
                    <a:bodyPr/>
                    <a:lstStyle/>
                    <a:p>
                      <a:pPr algn="ctr" fontAlgn="ctr"/>
                      <a:r>
                        <a:rPr lang="hr-HR" sz="2000" u="none" strike="noStrike" dirty="0" smtClean="0">
                          <a:solidFill>
                            <a:schemeClr val="accent1"/>
                          </a:solidFill>
                          <a:effectLst/>
                          <a:latin typeface="+mj-lt"/>
                        </a:rPr>
                        <a:t>1</a:t>
                      </a:r>
                      <a:endParaRPr lang="hr-HR" sz="2000" b="0" i="0" u="none" strike="noStrike" dirty="0">
                        <a:solidFill>
                          <a:schemeClr val="accent1"/>
                        </a:solidFill>
                        <a:effectLst/>
                        <a:latin typeface="+mj-lt"/>
                      </a:endParaRPr>
                    </a:p>
                  </a:txBody>
                  <a:tcPr marL="9525" marR="9525" marT="9525" marB="0" anchor="ctr"/>
                </a:tc>
                <a:extLst>
                  <a:ext uri="{0D108BD9-81ED-4DB2-BD59-A6C34878D82A}">
                    <a16:rowId xmlns:a16="http://schemas.microsoft.com/office/drawing/2014/main" val="1546732879"/>
                  </a:ext>
                </a:extLst>
              </a:tr>
            </a:tbl>
          </a:graphicData>
        </a:graphic>
      </p:graphicFrame>
      <p:graphicFrame>
        <p:nvGraphicFramePr>
          <p:cNvPr id="10" name="Chart 9"/>
          <p:cNvGraphicFramePr>
            <a:graphicFrameLocks/>
          </p:cNvGraphicFramePr>
          <p:nvPr>
            <p:extLst>
              <p:ext uri="{D42A27DB-BD31-4B8C-83A1-F6EECF244321}">
                <p14:modId xmlns:p14="http://schemas.microsoft.com/office/powerpoint/2010/main" val="1509692427"/>
              </p:ext>
            </p:extLst>
          </p:nvPr>
        </p:nvGraphicFramePr>
        <p:xfrm>
          <a:off x="280315" y="2052154"/>
          <a:ext cx="5138055" cy="3978531"/>
        </p:xfrm>
        <a:graphic>
          <a:graphicData uri="http://schemas.openxmlformats.org/drawingml/2006/chart">
            <c:chart xmlns:c="http://schemas.openxmlformats.org/drawingml/2006/chart" xmlns:r="http://schemas.openxmlformats.org/officeDocument/2006/relationships" r:id="rId3"/>
          </a:graphicData>
        </a:graphic>
      </p:graphicFrame>
      <p:sp>
        <p:nvSpPr>
          <p:cNvPr id="11" name="Oval 10"/>
          <p:cNvSpPr/>
          <p:nvPr/>
        </p:nvSpPr>
        <p:spPr>
          <a:xfrm>
            <a:off x="3151414" y="3072975"/>
            <a:ext cx="255814" cy="247168"/>
          </a:xfrm>
          <a:prstGeom prst="ellipse">
            <a:avLst/>
          </a:prstGeom>
          <a:no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2506427" y="3538142"/>
            <a:ext cx="228596" cy="203624"/>
          </a:xfrm>
          <a:prstGeom prst="ellipse">
            <a:avLst/>
          </a:prstGeom>
          <a:noFill/>
          <a:ln w="349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eform 5"/>
          <p:cNvSpPr/>
          <p:nvPr/>
        </p:nvSpPr>
        <p:spPr>
          <a:xfrm>
            <a:off x="2960914" y="2743485"/>
            <a:ext cx="1970315" cy="1491058"/>
          </a:xfrm>
          <a:custGeom>
            <a:avLst/>
            <a:gdLst>
              <a:gd name="connsiteX0" fmla="*/ 326572 w 1970315"/>
              <a:gd name="connsiteY0" fmla="*/ 10601 h 1491058"/>
              <a:gd name="connsiteX1" fmla="*/ 239486 w 1970315"/>
              <a:gd name="connsiteY1" fmla="*/ 21486 h 1491058"/>
              <a:gd name="connsiteX2" fmla="*/ 174172 w 1970315"/>
              <a:gd name="connsiteY2" fmla="*/ 54144 h 1491058"/>
              <a:gd name="connsiteX3" fmla="*/ 130629 w 1970315"/>
              <a:gd name="connsiteY3" fmla="*/ 65029 h 1491058"/>
              <a:gd name="connsiteX4" fmla="*/ 97972 w 1970315"/>
              <a:gd name="connsiteY4" fmla="*/ 75915 h 1491058"/>
              <a:gd name="connsiteX5" fmla="*/ 54429 w 1970315"/>
              <a:gd name="connsiteY5" fmla="*/ 119458 h 1491058"/>
              <a:gd name="connsiteX6" fmla="*/ 43543 w 1970315"/>
              <a:gd name="connsiteY6" fmla="*/ 152115 h 1491058"/>
              <a:gd name="connsiteX7" fmla="*/ 21772 w 1970315"/>
              <a:gd name="connsiteY7" fmla="*/ 195658 h 1491058"/>
              <a:gd name="connsiteX8" fmla="*/ 10886 w 1970315"/>
              <a:gd name="connsiteY8" fmla="*/ 239201 h 1491058"/>
              <a:gd name="connsiteX9" fmla="*/ 0 w 1970315"/>
              <a:gd name="connsiteY9" fmla="*/ 271858 h 1491058"/>
              <a:gd name="connsiteX10" fmla="*/ 10886 w 1970315"/>
              <a:gd name="connsiteY10" fmla="*/ 489572 h 1491058"/>
              <a:gd name="connsiteX11" fmla="*/ 76200 w 1970315"/>
              <a:gd name="connsiteY11" fmla="*/ 576658 h 1491058"/>
              <a:gd name="connsiteX12" fmla="*/ 119743 w 1970315"/>
              <a:gd name="connsiteY12" fmla="*/ 652858 h 1491058"/>
              <a:gd name="connsiteX13" fmla="*/ 174172 w 1970315"/>
              <a:gd name="connsiteY13" fmla="*/ 729058 h 1491058"/>
              <a:gd name="connsiteX14" fmla="*/ 206829 w 1970315"/>
              <a:gd name="connsiteY14" fmla="*/ 761715 h 1491058"/>
              <a:gd name="connsiteX15" fmla="*/ 250372 w 1970315"/>
              <a:gd name="connsiteY15" fmla="*/ 783486 h 1491058"/>
              <a:gd name="connsiteX16" fmla="*/ 304800 w 1970315"/>
              <a:gd name="connsiteY16" fmla="*/ 816144 h 1491058"/>
              <a:gd name="connsiteX17" fmla="*/ 348343 w 1970315"/>
              <a:gd name="connsiteY17" fmla="*/ 837915 h 1491058"/>
              <a:gd name="connsiteX18" fmla="*/ 631372 w 1970315"/>
              <a:gd name="connsiteY18" fmla="*/ 859686 h 1491058"/>
              <a:gd name="connsiteX19" fmla="*/ 696686 w 1970315"/>
              <a:gd name="connsiteY19" fmla="*/ 881458 h 1491058"/>
              <a:gd name="connsiteX20" fmla="*/ 772886 w 1970315"/>
              <a:gd name="connsiteY20" fmla="*/ 903229 h 1491058"/>
              <a:gd name="connsiteX21" fmla="*/ 827315 w 1970315"/>
              <a:gd name="connsiteY21" fmla="*/ 946772 h 1491058"/>
              <a:gd name="connsiteX22" fmla="*/ 859972 w 1970315"/>
              <a:gd name="connsiteY22" fmla="*/ 957658 h 1491058"/>
              <a:gd name="connsiteX23" fmla="*/ 892629 w 1970315"/>
              <a:gd name="connsiteY23" fmla="*/ 979429 h 1491058"/>
              <a:gd name="connsiteX24" fmla="*/ 957943 w 1970315"/>
              <a:gd name="connsiteY24" fmla="*/ 1001201 h 1491058"/>
              <a:gd name="connsiteX25" fmla="*/ 1023257 w 1970315"/>
              <a:gd name="connsiteY25" fmla="*/ 1033858 h 1491058"/>
              <a:gd name="connsiteX26" fmla="*/ 1077686 w 1970315"/>
              <a:gd name="connsiteY26" fmla="*/ 1077401 h 1491058"/>
              <a:gd name="connsiteX27" fmla="*/ 1143000 w 1970315"/>
              <a:gd name="connsiteY27" fmla="*/ 1120944 h 1491058"/>
              <a:gd name="connsiteX28" fmla="*/ 1175657 w 1970315"/>
              <a:gd name="connsiteY28" fmla="*/ 1142715 h 1491058"/>
              <a:gd name="connsiteX29" fmla="*/ 1208315 w 1970315"/>
              <a:gd name="connsiteY29" fmla="*/ 1175372 h 1491058"/>
              <a:gd name="connsiteX30" fmla="*/ 1273629 w 1970315"/>
              <a:gd name="connsiteY30" fmla="*/ 1218915 h 1491058"/>
              <a:gd name="connsiteX31" fmla="*/ 1338943 w 1970315"/>
              <a:gd name="connsiteY31" fmla="*/ 1273344 h 1491058"/>
              <a:gd name="connsiteX32" fmla="*/ 1360715 w 1970315"/>
              <a:gd name="connsiteY32" fmla="*/ 1295115 h 1491058"/>
              <a:gd name="connsiteX33" fmla="*/ 1458686 w 1970315"/>
              <a:gd name="connsiteY33" fmla="*/ 1349544 h 1491058"/>
              <a:gd name="connsiteX34" fmla="*/ 1513115 w 1970315"/>
              <a:gd name="connsiteY34" fmla="*/ 1393086 h 1491058"/>
              <a:gd name="connsiteX35" fmla="*/ 1534886 w 1970315"/>
              <a:gd name="connsiteY35" fmla="*/ 1414858 h 1491058"/>
              <a:gd name="connsiteX36" fmla="*/ 1578429 w 1970315"/>
              <a:gd name="connsiteY36" fmla="*/ 1436629 h 1491058"/>
              <a:gd name="connsiteX37" fmla="*/ 1611086 w 1970315"/>
              <a:gd name="connsiteY37" fmla="*/ 1458401 h 1491058"/>
              <a:gd name="connsiteX38" fmla="*/ 1676400 w 1970315"/>
              <a:gd name="connsiteY38" fmla="*/ 1480172 h 1491058"/>
              <a:gd name="connsiteX39" fmla="*/ 1709057 w 1970315"/>
              <a:gd name="connsiteY39" fmla="*/ 1491058 h 1491058"/>
              <a:gd name="connsiteX40" fmla="*/ 1785257 w 1970315"/>
              <a:gd name="connsiteY40" fmla="*/ 1480172 h 1491058"/>
              <a:gd name="connsiteX41" fmla="*/ 1861457 w 1970315"/>
              <a:gd name="connsiteY41" fmla="*/ 1447515 h 1491058"/>
              <a:gd name="connsiteX42" fmla="*/ 1905000 w 1970315"/>
              <a:gd name="connsiteY42" fmla="*/ 1436629 h 1491058"/>
              <a:gd name="connsiteX43" fmla="*/ 1959429 w 1970315"/>
              <a:gd name="connsiteY43" fmla="*/ 1393086 h 1491058"/>
              <a:gd name="connsiteX44" fmla="*/ 1970315 w 1970315"/>
              <a:gd name="connsiteY44" fmla="*/ 1327772 h 1491058"/>
              <a:gd name="connsiteX45" fmla="*/ 1948543 w 1970315"/>
              <a:gd name="connsiteY45" fmla="*/ 1197144 h 1491058"/>
              <a:gd name="connsiteX46" fmla="*/ 1926772 w 1970315"/>
              <a:gd name="connsiteY46" fmla="*/ 1175372 h 1491058"/>
              <a:gd name="connsiteX47" fmla="*/ 1905000 w 1970315"/>
              <a:gd name="connsiteY47" fmla="*/ 1110058 h 1491058"/>
              <a:gd name="connsiteX48" fmla="*/ 1894115 w 1970315"/>
              <a:gd name="connsiteY48" fmla="*/ 1066515 h 1491058"/>
              <a:gd name="connsiteX49" fmla="*/ 1872343 w 1970315"/>
              <a:gd name="connsiteY49" fmla="*/ 1044744 h 1491058"/>
              <a:gd name="connsiteX50" fmla="*/ 1861457 w 1970315"/>
              <a:gd name="connsiteY50" fmla="*/ 1001201 h 1491058"/>
              <a:gd name="connsiteX51" fmla="*/ 1850572 w 1970315"/>
              <a:gd name="connsiteY51" fmla="*/ 968544 h 1491058"/>
              <a:gd name="connsiteX52" fmla="*/ 1839686 w 1970315"/>
              <a:gd name="connsiteY52" fmla="*/ 914115 h 1491058"/>
              <a:gd name="connsiteX53" fmla="*/ 1817915 w 1970315"/>
              <a:gd name="connsiteY53" fmla="*/ 837915 h 1491058"/>
              <a:gd name="connsiteX54" fmla="*/ 1774372 w 1970315"/>
              <a:gd name="connsiteY54" fmla="*/ 783486 h 1491058"/>
              <a:gd name="connsiteX55" fmla="*/ 1763486 w 1970315"/>
              <a:gd name="connsiteY55" fmla="*/ 750829 h 1491058"/>
              <a:gd name="connsiteX56" fmla="*/ 1719943 w 1970315"/>
              <a:gd name="connsiteY56" fmla="*/ 685515 h 1491058"/>
              <a:gd name="connsiteX57" fmla="*/ 1698172 w 1970315"/>
              <a:gd name="connsiteY57" fmla="*/ 652858 h 1491058"/>
              <a:gd name="connsiteX58" fmla="*/ 1676400 w 1970315"/>
              <a:gd name="connsiteY58" fmla="*/ 620201 h 1491058"/>
              <a:gd name="connsiteX59" fmla="*/ 1621972 w 1970315"/>
              <a:gd name="connsiteY59" fmla="*/ 576658 h 1491058"/>
              <a:gd name="connsiteX60" fmla="*/ 1600200 w 1970315"/>
              <a:gd name="connsiteY60" fmla="*/ 554886 h 1491058"/>
              <a:gd name="connsiteX61" fmla="*/ 1556657 w 1970315"/>
              <a:gd name="connsiteY61" fmla="*/ 522229 h 1491058"/>
              <a:gd name="connsiteX62" fmla="*/ 1436915 w 1970315"/>
              <a:gd name="connsiteY62" fmla="*/ 424258 h 1491058"/>
              <a:gd name="connsiteX63" fmla="*/ 1371600 w 1970315"/>
              <a:gd name="connsiteY63" fmla="*/ 402486 h 1491058"/>
              <a:gd name="connsiteX64" fmla="*/ 1295400 w 1970315"/>
              <a:gd name="connsiteY64" fmla="*/ 369829 h 1491058"/>
              <a:gd name="connsiteX65" fmla="*/ 1262743 w 1970315"/>
              <a:gd name="connsiteY65" fmla="*/ 348058 h 1491058"/>
              <a:gd name="connsiteX66" fmla="*/ 1197429 w 1970315"/>
              <a:gd name="connsiteY66" fmla="*/ 326286 h 1491058"/>
              <a:gd name="connsiteX67" fmla="*/ 1132115 w 1970315"/>
              <a:gd name="connsiteY67" fmla="*/ 293629 h 1491058"/>
              <a:gd name="connsiteX68" fmla="*/ 1045029 w 1970315"/>
              <a:gd name="connsiteY68" fmla="*/ 250086 h 1491058"/>
              <a:gd name="connsiteX69" fmla="*/ 968829 w 1970315"/>
              <a:gd name="connsiteY69" fmla="*/ 206544 h 1491058"/>
              <a:gd name="connsiteX70" fmla="*/ 925286 w 1970315"/>
              <a:gd name="connsiteY70" fmla="*/ 195658 h 1491058"/>
              <a:gd name="connsiteX71" fmla="*/ 870857 w 1970315"/>
              <a:gd name="connsiteY71" fmla="*/ 163001 h 1491058"/>
              <a:gd name="connsiteX72" fmla="*/ 849086 w 1970315"/>
              <a:gd name="connsiteY72" fmla="*/ 141229 h 1491058"/>
              <a:gd name="connsiteX73" fmla="*/ 816429 w 1970315"/>
              <a:gd name="connsiteY73" fmla="*/ 130344 h 1491058"/>
              <a:gd name="connsiteX74" fmla="*/ 762000 w 1970315"/>
              <a:gd name="connsiteY74" fmla="*/ 108572 h 1491058"/>
              <a:gd name="connsiteX75" fmla="*/ 696686 w 1970315"/>
              <a:gd name="connsiteY75" fmla="*/ 86801 h 1491058"/>
              <a:gd name="connsiteX76" fmla="*/ 664029 w 1970315"/>
              <a:gd name="connsiteY76" fmla="*/ 65029 h 1491058"/>
              <a:gd name="connsiteX77" fmla="*/ 587829 w 1970315"/>
              <a:gd name="connsiteY77" fmla="*/ 43258 h 1491058"/>
              <a:gd name="connsiteX78" fmla="*/ 489857 w 1970315"/>
              <a:gd name="connsiteY78" fmla="*/ 21486 h 1491058"/>
              <a:gd name="connsiteX79" fmla="*/ 446315 w 1970315"/>
              <a:gd name="connsiteY79" fmla="*/ 10601 h 1491058"/>
              <a:gd name="connsiteX80" fmla="*/ 326572 w 1970315"/>
              <a:gd name="connsiteY80" fmla="*/ 10601 h 14910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1970315" h="1491058">
                <a:moveTo>
                  <a:pt x="326572" y="10601"/>
                </a:moveTo>
                <a:cubicBezTo>
                  <a:pt x="292101" y="12415"/>
                  <a:pt x="268269" y="16253"/>
                  <a:pt x="239486" y="21486"/>
                </a:cubicBezTo>
                <a:cubicBezTo>
                  <a:pt x="186374" y="31143"/>
                  <a:pt x="225547" y="32126"/>
                  <a:pt x="174172" y="54144"/>
                </a:cubicBezTo>
                <a:cubicBezTo>
                  <a:pt x="160421" y="60037"/>
                  <a:pt x="145014" y="60919"/>
                  <a:pt x="130629" y="65029"/>
                </a:cubicBezTo>
                <a:cubicBezTo>
                  <a:pt x="119596" y="68181"/>
                  <a:pt x="108858" y="72286"/>
                  <a:pt x="97972" y="75915"/>
                </a:cubicBezTo>
                <a:cubicBezTo>
                  <a:pt x="83458" y="90429"/>
                  <a:pt x="60920" y="99985"/>
                  <a:pt x="54429" y="119458"/>
                </a:cubicBezTo>
                <a:cubicBezTo>
                  <a:pt x="50800" y="130344"/>
                  <a:pt x="48063" y="141568"/>
                  <a:pt x="43543" y="152115"/>
                </a:cubicBezTo>
                <a:cubicBezTo>
                  <a:pt x="37151" y="167030"/>
                  <a:pt x="27470" y="180464"/>
                  <a:pt x="21772" y="195658"/>
                </a:cubicBezTo>
                <a:cubicBezTo>
                  <a:pt x="16519" y="209666"/>
                  <a:pt x="14996" y="224816"/>
                  <a:pt x="10886" y="239201"/>
                </a:cubicBezTo>
                <a:cubicBezTo>
                  <a:pt x="7734" y="250234"/>
                  <a:pt x="3629" y="260972"/>
                  <a:pt x="0" y="271858"/>
                </a:cubicBezTo>
                <a:cubicBezTo>
                  <a:pt x="3629" y="344429"/>
                  <a:pt x="4591" y="417183"/>
                  <a:pt x="10886" y="489572"/>
                </a:cubicBezTo>
                <a:cubicBezTo>
                  <a:pt x="15134" y="538426"/>
                  <a:pt x="46644" y="532325"/>
                  <a:pt x="76200" y="576658"/>
                </a:cubicBezTo>
                <a:cubicBezTo>
                  <a:pt x="129244" y="656222"/>
                  <a:pt x="64498" y="556180"/>
                  <a:pt x="119743" y="652858"/>
                </a:cubicBezTo>
                <a:cubicBezTo>
                  <a:pt x="129586" y="670084"/>
                  <a:pt x="164163" y="717381"/>
                  <a:pt x="174172" y="729058"/>
                </a:cubicBezTo>
                <a:cubicBezTo>
                  <a:pt x="184191" y="740747"/>
                  <a:pt x="194302" y="752767"/>
                  <a:pt x="206829" y="761715"/>
                </a:cubicBezTo>
                <a:cubicBezTo>
                  <a:pt x="220034" y="771147"/>
                  <a:pt x="235858" y="776229"/>
                  <a:pt x="250372" y="783486"/>
                </a:cubicBezTo>
                <a:cubicBezTo>
                  <a:pt x="286575" y="819691"/>
                  <a:pt x="255342" y="794948"/>
                  <a:pt x="304800" y="816144"/>
                </a:cubicBezTo>
                <a:cubicBezTo>
                  <a:pt x="319715" y="822536"/>
                  <a:pt x="333149" y="832217"/>
                  <a:pt x="348343" y="837915"/>
                </a:cubicBezTo>
                <a:cubicBezTo>
                  <a:pt x="423492" y="866096"/>
                  <a:pt x="622207" y="859269"/>
                  <a:pt x="631372" y="859686"/>
                </a:cubicBezTo>
                <a:cubicBezTo>
                  <a:pt x="653143" y="866943"/>
                  <a:pt x="674422" y="875892"/>
                  <a:pt x="696686" y="881458"/>
                </a:cubicBezTo>
                <a:cubicBezTo>
                  <a:pt x="751361" y="895127"/>
                  <a:pt x="726036" y="887613"/>
                  <a:pt x="772886" y="903229"/>
                </a:cubicBezTo>
                <a:cubicBezTo>
                  <a:pt x="793138" y="923482"/>
                  <a:pt x="799847" y="933038"/>
                  <a:pt x="827315" y="946772"/>
                </a:cubicBezTo>
                <a:cubicBezTo>
                  <a:pt x="837578" y="951904"/>
                  <a:pt x="849709" y="952526"/>
                  <a:pt x="859972" y="957658"/>
                </a:cubicBezTo>
                <a:cubicBezTo>
                  <a:pt x="871674" y="963509"/>
                  <a:pt x="880674" y="974116"/>
                  <a:pt x="892629" y="979429"/>
                </a:cubicBezTo>
                <a:cubicBezTo>
                  <a:pt x="913600" y="988750"/>
                  <a:pt x="938848" y="988471"/>
                  <a:pt x="957943" y="1001201"/>
                </a:cubicBezTo>
                <a:cubicBezTo>
                  <a:pt x="1051528" y="1063590"/>
                  <a:pt x="933124" y="988792"/>
                  <a:pt x="1023257" y="1033858"/>
                </a:cubicBezTo>
                <a:cubicBezTo>
                  <a:pt x="1076543" y="1060501"/>
                  <a:pt x="1037181" y="1047022"/>
                  <a:pt x="1077686" y="1077401"/>
                </a:cubicBezTo>
                <a:cubicBezTo>
                  <a:pt x="1098619" y="1093101"/>
                  <a:pt x="1121229" y="1106430"/>
                  <a:pt x="1143000" y="1120944"/>
                </a:cubicBezTo>
                <a:cubicBezTo>
                  <a:pt x="1153886" y="1128201"/>
                  <a:pt x="1166406" y="1133464"/>
                  <a:pt x="1175657" y="1142715"/>
                </a:cubicBezTo>
                <a:cubicBezTo>
                  <a:pt x="1186543" y="1153601"/>
                  <a:pt x="1196163" y="1165920"/>
                  <a:pt x="1208315" y="1175372"/>
                </a:cubicBezTo>
                <a:cubicBezTo>
                  <a:pt x="1228969" y="1191436"/>
                  <a:pt x="1255127" y="1200413"/>
                  <a:pt x="1273629" y="1218915"/>
                </a:cubicBezTo>
                <a:cubicBezTo>
                  <a:pt x="1351196" y="1296482"/>
                  <a:pt x="1263172" y="1212728"/>
                  <a:pt x="1338943" y="1273344"/>
                </a:cubicBezTo>
                <a:cubicBezTo>
                  <a:pt x="1346957" y="1279755"/>
                  <a:pt x="1352504" y="1288957"/>
                  <a:pt x="1360715" y="1295115"/>
                </a:cubicBezTo>
                <a:cubicBezTo>
                  <a:pt x="1420605" y="1340033"/>
                  <a:pt x="1407771" y="1332572"/>
                  <a:pt x="1458686" y="1349544"/>
                </a:cubicBezTo>
                <a:cubicBezTo>
                  <a:pt x="1502048" y="1414588"/>
                  <a:pt x="1454691" y="1358032"/>
                  <a:pt x="1513115" y="1393086"/>
                </a:cubicBezTo>
                <a:cubicBezTo>
                  <a:pt x="1521916" y="1398366"/>
                  <a:pt x="1526347" y="1409165"/>
                  <a:pt x="1534886" y="1414858"/>
                </a:cubicBezTo>
                <a:cubicBezTo>
                  <a:pt x="1548388" y="1423859"/>
                  <a:pt x="1564340" y="1428578"/>
                  <a:pt x="1578429" y="1436629"/>
                </a:cubicBezTo>
                <a:cubicBezTo>
                  <a:pt x="1589788" y="1443120"/>
                  <a:pt x="1599131" y="1453087"/>
                  <a:pt x="1611086" y="1458401"/>
                </a:cubicBezTo>
                <a:cubicBezTo>
                  <a:pt x="1632057" y="1467722"/>
                  <a:pt x="1654629" y="1472915"/>
                  <a:pt x="1676400" y="1480172"/>
                </a:cubicBezTo>
                <a:lnTo>
                  <a:pt x="1709057" y="1491058"/>
                </a:lnTo>
                <a:cubicBezTo>
                  <a:pt x="1734457" y="1487429"/>
                  <a:pt x="1760097" y="1485204"/>
                  <a:pt x="1785257" y="1480172"/>
                </a:cubicBezTo>
                <a:cubicBezTo>
                  <a:pt x="1823876" y="1472448"/>
                  <a:pt x="1820992" y="1462689"/>
                  <a:pt x="1861457" y="1447515"/>
                </a:cubicBezTo>
                <a:cubicBezTo>
                  <a:pt x="1875465" y="1442262"/>
                  <a:pt x="1890486" y="1440258"/>
                  <a:pt x="1905000" y="1436629"/>
                </a:cubicBezTo>
                <a:cubicBezTo>
                  <a:pt x="1913243" y="1431134"/>
                  <a:pt x="1954258" y="1406874"/>
                  <a:pt x="1959429" y="1393086"/>
                </a:cubicBezTo>
                <a:cubicBezTo>
                  <a:pt x="1967179" y="1372420"/>
                  <a:pt x="1966686" y="1349543"/>
                  <a:pt x="1970315" y="1327772"/>
                </a:cubicBezTo>
                <a:cubicBezTo>
                  <a:pt x="1969239" y="1318089"/>
                  <a:pt x="1965952" y="1226159"/>
                  <a:pt x="1948543" y="1197144"/>
                </a:cubicBezTo>
                <a:cubicBezTo>
                  <a:pt x="1943263" y="1188343"/>
                  <a:pt x="1934029" y="1182629"/>
                  <a:pt x="1926772" y="1175372"/>
                </a:cubicBezTo>
                <a:cubicBezTo>
                  <a:pt x="1919515" y="1153601"/>
                  <a:pt x="1910566" y="1132322"/>
                  <a:pt x="1905000" y="1110058"/>
                </a:cubicBezTo>
                <a:cubicBezTo>
                  <a:pt x="1901372" y="1095544"/>
                  <a:pt x="1900806" y="1079896"/>
                  <a:pt x="1894115" y="1066515"/>
                </a:cubicBezTo>
                <a:cubicBezTo>
                  <a:pt x="1889525" y="1057335"/>
                  <a:pt x="1879600" y="1052001"/>
                  <a:pt x="1872343" y="1044744"/>
                </a:cubicBezTo>
                <a:cubicBezTo>
                  <a:pt x="1868714" y="1030230"/>
                  <a:pt x="1865567" y="1015586"/>
                  <a:pt x="1861457" y="1001201"/>
                </a:cubicBezTo>
                <a:cubicBezTo>
                  <a:pt x="1858305" y="990168"/>
                  <a:pt x="1853355" y="979676"/>
                  <a:pt x="1850572" y="968544"/>
                </a:cubicBezTo>
                <a:cubicBezTo>
                  <a:pt x="1846085" y="950594"/>
                  <a:pt x="1843700" y="932177"/>
                  <a:pt x="1839686" y="914115"/>
                </a:cubicBezTo>
                <a:cubicBezTo>
                  <a:pt x="1838012" y="906584"/>
                  <a:pt x="1824331" y="848608"/>
                  <a:pt x="1817915" y="837915"/>
                </a:cubicBezTo>
                <a:cubicBezTo>
                  <a:pt x="1757159" y="736655"/>
                  <a:pt x="1839738" y="914220"/>
                  <a:pt x="1774372" y="783486"/>
                </a:cubicBezTo>
                <a:cubicBezTo>
                  <a:pt x="1769240" y="773223"/>
                  <a:pt x="1769059" y="760860"/>
                  <a:pt x="1763486" y="750829"/>
                </a:cubicBezTo>
                <a:cubicBezTo>
                  <a:pt x="1750779" y="727956"/>
                  <a:pt x="1734457" y="707286"/>
                  <a:pt x="1719943" y="685515"/>
                </a:cubicBezTo>
                <a:lnTo>
                  <a:pt x="1698172" y="652858"/>
                </a:lnTo>
                <a:cubicBezTo>
                  <a:pt x="1690915" y="641972"/>
                  <a:pt x="1685651" y="629452"/>
                  <a:pt x="1676400" y="620201"/>
                </a:cubicBezTo>
                <a:cubicBezTo>
                  <a:pt x="1623837" y="567636"/>
                  <a:pt x="1690627" y="631582"/>
                  <a:pt x="1621972" y="576658"/>
                </a:cubicBezTo>
                <a:cubicBezTo>
                  <a:pt x="1613958" y="570247"/>
                  <a:pt x="1608085" y="561456"/>
                  <a:pt x="1600200" y="554886"/>
                </a:cubicBezTo>
                <a:cubicBezTo>
                  <a:pt x="1586262" y="543271"/>
                  <a:pt x="1570432" y="534036"/>
                  <a:pt x="1556657" y="522229"/>
                </a:cubicBezTo>
                <a:cubicBezTo>
                  <a:pt x="1515984" y="487367"/>
                  <a:pt x="1494734" y="443531"/>
                  <a:pt x="1436915" y="424258"/>
                </a:cubicBezTo>
                <a:cubicBezTo>
                  <a:pt x="1415143" y="417001"/>
                  <a:pt x="1390695" y="415216"/>
                  <a:pt x="1371600" y="402486"/>
                </a:cubicBezTo>
                <a:cubicBezTo>
                  <a:pt x="1326495" y="372416"/>
                  <a:pt x="1351635" y="383888"/>
                  <a:pt x="1295400" y="369829"/>
                </a:cubicBezTo>
                <a:cubicBezTo>
                  <a:pt x="1284514" y="362572"/>
                  <a:pt x="1274698" y="353371"/>
                  <a:pt x="1262743" y="348058"/>
                </a:cubicBezTo>
                <a:cubicBezTo>
                  <a:pt x="1241772" y="338737"/>
                  <a:pt x="1216524" y="339016"/>
                  <a:pt x="1197429" y="326286"/>
                </a:cubicBezTo>
                <a:cubicBezTo>
                  <a:pt x="1155225" y="298150"/>
                  <a:pt x="1177183" y="308652"/>
                  <a:pt x="1132115" y="293629"/>
                </a:cubicBezTo>
                <a:cubicBezTo>
                  <a:pt x="1060550" y="222067"/>
                  <a:pt x="1195133" y="350154"/>
                  <a:pt x="1045029" y="250086"/>
                </a:cubicBezTo>
                <a:cubicBezTo>
                  <a:pt x="1017957" y="232039"/>
                  <a:pt x="1000398" y="218382"/>
                  <a:pt x="968829" y="206544"/>
                </a:cubicBezTo>
                <a:cubicBezTo>
                  <a:pt x="954821" y="201291"/>
                  <a:pt x="939800" y="199287"/>
                  <a:pt x="925286" y="195658"/>
                </a:cubicBezTo>
                <a:cubicBezTo>
                  <a:pt x="870124" y="140493"/>
                  <a:pt x="941513" y="205394"/>
                  <a:pt x="870857" y="163001"/>
                </a:cubicBezTo>
                <a:cubicBezTo>
                  <a:pt x="862056" y="157721"/>
                  <a:pt x="857887" y="146509"/>
                  <a:pt x="849086" y="141229"/>
                </a:cubicBezTo>
                <a:cubicBezTo>
                  <a:pt x="839247" y="135325"/>
                  <a:pt x="827173" y="134373"/>
                  <a:pt x="816429" y="130344"/>
                </a:cubicBezTo>
                <a:cubicBezTo>
                  <a:pt x="798132" y="123483"/>
                  <a:pt x="780364" y="115250"/>
                  <a:pt x="762000" y="108572"/>
                </a:cubicBezTo>
                <a:cubicBezTo>
                  <a:pt x="740433" y="100729"/>
                  <a:pt x="696686" y="86801"/>
                  <a:pt x="696686" y="86801"/>
                </a:cubicBezTo>
                <a:cubicBezTo>
                  <a:pt x="685800" y="79544"/>
                  <a:pt x="675731" y="70880"/>
                  <a:pt x="664029" y="65029"/>
                </a:cubicBezTo>
                <a:cubicBezTo>
                  <a:pt x="646634" y="56332"/>
                  <a:pt x="604098" y="47906"/>
                  <a:pt x="587829" y="43258"/>
                </a:cubicBezTo>
                <a:cubicBezTo>
                  <a:pt x="488971" y="15012"/>
                  <a:pt x="653554" y="54225"/>
                  <a:pt x="489857" y="21486"/>
                </a:cubicBezTo>
                <a:cubicBezTo>
                  <a:pt x="475187" y="18552"/>
                  <a:pt x="460645" y="14900"/>
                  <a:pt x="446315" y="10601"/>
                </a:cubicBezTo>
                <a:cubicBezTo>
                  <a:pt x="369917" y="-12318"/>
                  <a:pt x="361043" y="8787"/>
                  <a:pt x="326572" y="10601"/>
                </a:cubicBezTo>
                <a:close/>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p:cNvSpPr/>
          <p:nvPr/>
        </p:nvSpPr>
        <p:spPr>
          <a:xfrm>
            <a:off x="500743" y="2568932"/>
            <a:ext cx="3713759" cy="2830382"/>
          </a:xfrm>
          <a:custGeom>
            <a:avLst/>
            <a:gdLst>
              <a:gd name="connsiteX0" fmla="*/ 990600 w 3713759"/>
              <a:gd name="connsiteY0" fmla="*/ 32754 h 2830382"/>
              <a:gd name="connsiteX1" fmla="*/ 827314 w 3713759"/>
              <a:gd name="connsiteY1" fmla="*/ 54525 h 2830382"/>
              <a:gd name="connsiteX2" fmla="*/ 762000 w 3713759"/>
              <a:gd name="connsiteY2" fmla="*/ 76297 h 2830382"/>
              <a:gd name="connsiteX3" fmla="*/ 729343 w 3713759"/>
              <a:gd name="connsiteY3" fmla="*/ 87182 h 2830382"/>
              <a:gd name="connsiteX4" fmla="*/ 707571 w 3713759"/>
              <a:gd name="connsiteY4" fmla="*/ 108954 h 2830382"/>
              <a:gd name="connsiteX5" fmla="*/ 664028 w 3713759"/>
              <a:gd name="connsiteY5" fmla="*/ 185154 h 2830382"/>
              <a:gd name="connsiteX6" fmla="*/ 631371 w 3713759"/>
              <a:gd name="connsiteY6" fmla="*/ 239582 h 2830382"/>
              <a:gd name="connsiteX7" fmla="*/ 587828 w 3713759"/>
              <a:gd name="connsiteY7" fmla="*/ 381097 h 2830382"/>
              <a:gd name="connsiteX8" fmla="*/ 576943 w 3713759"/>
              <a:gd name="connsiteY8" fmla="*/ 424639 h 2830382"/>
              <a:gd name="connsiteX9" fmla="*/ 566057 w 3713759"/>
              <a:gd name="connsiteY9" fmla="*/ 468182 h 2830382"/>
              <a:gd name="connsiteX10" fmla="*/ 544286 w 3713759"/>
              <a:gd name="connsiteY10" fmla="*/ 566154 h 2830382"/>
              <a:gd name="connsiteX11" fmla="*/ 511628 w 3713759"/>
              <a:gd name="connsiteY11" fmla="*/ 631468 h 2830382"/>
              <a:gd name="connsiteX12" fmla="*/ 478971 w 3713759"/>
              <a:gd name="connsiteY12" fmla="*/ 653239 h 2830382"/>
              <a:gd name="connsiteX13" fmla="*/ 435428 w 3713759"/>
              <a:gd name="connsiteY13" fmla="*/ 718554 h 2830382"/>
              <a:gd name="connsiteX14" fmla="*/ 370114 w 3713759"/>
              <a:gd name="connsiteY14" fmla="*/ 783868 h 2830382"/>
              <a:gd name="connsiteX15" fmla="*/ 293914 w 3713759"/>
              <a:gd name="connsiteY15" fmla="*/ 870954 h 2830382"/>
              <a:gd name="connsiteX16" fmla="*/ 206828 w 3713759"/>
              <a:gd name="connsiteY16" fmla="*/ 947154 h 2830382"/>
              <a:gd name="connsiteX17" fmla="*/ 152400 w 3713759"/>
              <a:gd name="connsiteY17" fmla="*/ 1023354 h 2830382"/>
              <a:gd name="connsiteX18" fmla="*/ 130628 w 3713759"/>
              <a:gd name="connsiteY18" fmla="*/ 1045125 h 2830382"/>
              <a:gd name="connsiteX19" fmla="*/ 108857 w 3713759"/>
              <a:gd name="connsiteY19" fmla="*/ 1077782 h 2830382"/>
              <a:gd name="connsiteX20" fmla="*/ 76200 w 3713759"/>
              <a:gd name="connsiteY20" fmla="*/ 1121325 h 2830382"/>
              <a:gd name="connsiteX21" fmla="*/ 54428 w 3713759"/>
              <a:gd name="connsiteY21" fmla="*/ 1164868 h 2830382"/>
              <a:gd name="connsiteX22" fmla="*/ 43543 w 3713759"/>
              <a:gd name="connsiteY22" fmla="*/ 1208411 h 2830382"/>
              <a:gd name="connsiteX23" fmla="*/ 21771 w 3713759"/>
              <a:gd name="connsiteY23" fmla="*/ 1241068 h 2830382"/>
              <a:gd name="connsiteX24" fmla="*/ 0 w 3713759"/>
              <a:gd name="connsiteY24" fmla="*/ 1295497 h 2830382"/>
              <a:gd name="connsiteX25" fmla="*/ 32657 w 3713759"/>
              <a:gd name="connsiteY25" fmla="*/ 1524097 h 2830382"/>
              <a:gd name="connsiteX26" fmla="*/ 54428 w 3713759"/>
              <a:gd name="connsiteY26" fmla="*/ 1556754 h 2830382"/>
              <a:gd name="connsiteX27" fmla="*/ 65314 w 3713759"/>
              <a:gd name="connsiteY27" fmla="*/ 1600297 h 2830382"/>
              <a:gd name="connsiteX28" fmla="*/ 97971 w 3713759"/>
              <a:gd name="connsiteY28" fmla="*/ 1720039 h 2830382"/>
              <a:gd name="connsiteX29" fmla="*/ 119743 w 3713759"/>
              <a:gd name="connsiteY29" fmla="*/ 1807125 h 2830382"/>
              <a:gd name="connsiteX30" fmla="*/ 141514 w 3713759"/>
              <a:gd name="connsiteY30" fmla="*/ 1839782 h 2830382"/>
              <a:gd name="connsiteX31" fmla="*/ 174171 w 3713759"/>
              <a:gd name="connsiteY31" fmla="*/ 1915982 h 2830382"/>
              <a:gd name="connsiteX32" fmla="*/ 206828 w 3713759"/>
              <a:gd name="connsiteY32" fmla="*/ 1926868 h 2830382"/>
              <a:gd name="connsiteX33" fmla="*/ 293914 w 3713759"/>
              <a:gd name="connsiteY33" fmla="*/ 2003068 h 2830382"/>
              <a:gd name="connsiteX34" fmla="*/ 326571 w 3713759"/>
              <a:gd name="connsiteY34" fmla="*/ 2024839 h 2830382"/>
              <a:gd name="connsiteX35" fmla="*/ 359228 w 3713759"/>
              <a:gd name="connsiteY35" fmla="*/ 2046611 h 2830382"/>
              <a:gd name="connsiteX36" fmla="*/ 413657 w 3713759"/>
              <a:gd name="connsiteY36" fmla="*/ 2101039 h 2830382"/>
              <a:gd name="connsiteX37" fmla="*/ 457200 w 3713759"/>
              <a:gd name="connsiteY37" fmla="*/ 2144582 h 2830382"/>
              <a:gd name="connsiteX38" fmla="*/ 489857 w 3713759"/>
              <a:gd name="connsiteY38" fmla="*/ 2177239 h 2830382"/>
              <a:gd name="connsiteX39" fmla="*/ 522514 w 3713759"/>
              <a:gd name="connsiteY39" fmla="*/ 2199011 h 2830382"/>
              <a:gd name="connsiteX40" fmla="*/ 587828 w 3713759"/>
              <a:gd name="connsiteY40" fmla="*/ 2264325 h 2830382"/>
              <a:gd name="connsiteX41" fmla="*/ 642257 w 3713759"/>
              <a:gd name="connsiteY41" fmla="*/ 2318754 h 2830382"/>
              <a:gd name="connsiteX42" fmla="*/ 674914 w 3713759"/>
              <a:gd name="connsiteY42" fmla="*/ 2351411 h 2830382"/>
              <a:gd name="connsiteX43" fmla="*/ 696686 w 3713759"/>
              <a:gd name="connsiteY43" fmla="*/ 2373182 h 2830382"/>
              <a:gd name="connsiteX44" fmla="*/ 729343 w 3713759"/>
              <a:gd name="connsiteY44" fmla="*/ 2394954 h 2830382"/>
              <a:gd name="connsiteX45" fmla="*/ 772886 w 3713759"/>
              <a:gd name="connsiteY45" fmla="*/ 2427611 h 2830382"/>
              <a:gd name="connsiteX46" fmla="*/ 827314 w 3713759"/>
              <a:gd name="connsiteY46" fmla="*/ 2438497 h 2830382"/>
              <a:gd name="connsiteX47" fmla="*/ 870857 w 3713759"/>
              <a:gd name="connsiteY47" fmla="*/ 2449382 h 2830382"/>
              <a:gd name="connsiteX48" fmla="*/ 914400 w 3713759"/>
              <a:gd name="connsiteY48" fmla="*/ 2471154 h 2830382"/>
              <a:gd name="connsiteX49" fmla="*/ 968828 w 3713759"/>
              <a:gd name="connsiteY49" fmla="*/ 2482039 h 2830382"/>
              <a:gd name="connsiteX50" fmla="*/ 990600 w 3713759"/>
              <a:gd name="connsiteY50" fmla="*/ 2503811 h 2830382"/>
              <a:gd name="connsiteX51" fmla="*/ 1088571 w 3713759"/>
              <a:gd name="connsiteY51" fmla="*/ 2536468 h 2830382"/>
              <a:gd name="connsiteX52" fmla="*/ 1164771 w 3713759"/>
              <a:gd name="connsiteY52" fmla="*/ 2580011 h 2830382"/>
              <a:gd name="connsiteX53" fmla="*/ 1197428 w 3713759"/>
              <a:gd name="connsiteY53" fmla="*/ 2590897 h 2830382"/>
              <a:gd name="connsiteX54" fmla="*/ 1262743 w 3713759"/>
              <a:gd name="connsiteY54" fmla="*/ 2634439 h 2830382"/>
              <a:gd name="connsiteX55" fmla="*/ 1284514 w 3713759"/>
              <a:gd name="connsiteY55" fmla="*/ 2656211 h 2830382"/>
              <a:gd name="connsiteX56" fmla="*/ 1328057 w 3713759"/>
              <a:gd name="connsiteY56" fmla="*/ 2677982 h 2830382"/>
              <a:gd name="connsiteX57" fmla="*/ 1382486 w 3713759"/>
              <a:gd name="connsiteY57" fmla="*/ 2721525 h 2830382"/>
              <a:gd name="connsiteX58" fmla="*/ 1426028 w 3713759"/>
              <a:gd name="connsiteY58" fmla="*/ 2732411 h 2830382"/>
              <a:gd name="connsiteX59" fmla="*/ 1545771 w 3713759"/>
              <a:gd name="connsiteY59" fmla="*/ 2786839 h 2830382"/>
              <a:gd name="connsiteX60" fmla="*/ 1567543 w 3713759"/>
              <a:gd name="connsiteY60" fmla="*/ 2808611 h 2830382"/>
              <a:gd name="connsiteX61" fmla="*/ 1698171 w 3713759"/>
              <a:gd name="connsiteY61" fmla="*/ 2830382 h 2830382"/>
              <a:gd name="connsiteX62" fmla="*/ 1970314 w 3713759"/>
              <a:gd name="connsiteY62" fmla="*/ 2808611 h 2830382"/>
              <a:gd name="connsiteX63" fmla="*/ 2002971 w 3713759"/>
              <a:gd name="connsiteY63" fmla="*/ 2797725 h 2830382"/>
              <a:gd name="connsiteX64" fmla="*/ 2307771 w 3713759"/>
              <a:gd name="connsiteY64" fmla="*/ 2808611 h 2830382"/>
              <a:gd name="connsiteX65" fmla="*/ 2416628 w 3713759"/>
              <a:gd name="connsiteY65" fmla="*/ 2819497 h 2830382"/>
              <a:gd name="connsiteX66" fmla="*/ 3048000 w 3713759"/>
              <a:gd name="connsiteY66" fmla="*/ 2797725 h 2830382"/>
              <a:gd name="connsiteX67" fmla="*/ 3091543 w 3713759"/>
              <a:gd name="connsiteY67" fmla="*/ 2754182 h 2830382"/>
              <a:gd name="connsiteX68" fmla="*/ 3145971 w 3713759"/>
              <a:gd name="connsiteY68" fmla="*/ 2710639 h 2830382"/>
              <a:gd name="connsiteX69" fmla="*/ 3167743 w 3713759"/>
              <a:gd name="connsiteY69" fmla="*/ 2677982 h 2830382"/>
              <a:gd name="connsiteX70" fmla="*/ 3200400 w 3713759"/>
              <a:gd name="connsiteY70" fmla="*/ 2623554 h 2830382"/>
              <a:gd name="connsiteX71" fmla="*/ 3254828 w 3713759"/>
              <a:gd name="connsiteY71" fmla="*/ 2580011 h 2830382"/>
              <a:gd name="connsiteX72" fmla="*/ 3352800 w 3713759"/>
              <a:gd name="connsiteY72" fmla="*/ 2482039 h 2830382"/>
              <a:gd name="connsiteX73" fmla="*/ 3385457 w 3713759"/>
              <a:gd name="connsiteY73" fmla="*/ 2449382 h 2830382"/>
              <a:gd name="connsiteX74" fmla="*/ 3418114 w 3713759"/>
              <a:gd name="connsiteY74" fmla="*/ 2427611 h 2830382"/>
              <a:gd name="connsiteX75" fmla="*/ 3472543 w 3713759"/>
              <a:gd name="connsiteY75" fmla="*/ 2373182 h 2830382"/>
              <a:gd name="connsiteX76" fmla="*/ 3505200 w 3713759"/>
              <a:gd name="connsiteY76" fmla="*/ 2340525 h 2830382"/>
              <a:gd name="connsiteX77" fmla="*/ 3548743 w 3713759"/>
              <a:gd name="connsiteY77" fmla="*/ 2307868 h 2830382"/>
              <a:gd name="connsiteX78" fmla="*/ 3603171 w 3713759"/>
              <a:gd name="connsiteY78" fmla="*/ 2242554 h 2830382"/>
              <a:gd name="connsiteX79" fmla="*/ 3624943 w 3713759"/>
              <a:gd name="connsiteY79" fmla="*/ 2209897 h 2830382"/>
              <a:gd name="connsiteX80" fmla="*/ 3657600 w 3713759"/>
              <a:gd name="connsiteY80" fmla="*/ 2177239 h 2830382"/>
              <a:gd name="connsiteX81" fmla="*/ 3701143 w 3713759"/>
              <a:gd name="connsiteY81" fmla="*/ 2101039 h 2830382"/>
              <a:gd name="connsiteX82" fmla="*/ 3701143 w 3713759"/>
              <a:gd name="connsiteY82" fmla="*/ 1905097 h 2830382"/>
              <a:gd name="connsiteX83" fmla="*/ 3690257 w 3713759"/>
              <a:gd name="connsiteY83" fmla="*/ 1807125 h 2830382"/>
              <a:gd name="connsiteX84" fmla="*/ 3668486 w 3713759"/>
              <a:gd name="connsiteY84" fmla="*/ 1741811 h 2830382"/>
              <a:gd name="connsiteX85" fmla="*/ 3646714 w 3713759"/>
              <a:gd name="connsiteY85" fmla="*/ 1622068 h 2830382"/>
              <a:gd name="connsiteX86" fmla="*/ 3635828 w 3713759"/>
              <a:gd name="connsiteY86" fmla="*/ 1589411 h 2830382"/>
              <a:gd name="connsiteX87" fmla="*/ 3614057 w 3713759"/>
              <a:gd name="connsiteY87" fmla="*/ 1556754 h 2830382"/>
              <a:gd name="connsiteX88" fmla="*/ 3592286 w 3713759"/>
              <a:gd name="connsiteY88" fmla="*/ 1502325 h 2830382"/>
              <a:gd name="connsiteX89" fmla="*/ 3581400 w 3713759"/>
              <a:gd name="connsiteY89" fmla="*/ 1469668 h 2830382"/>
              <a:gd name="connsiteX90" fmla="*/ 3516086 w 3713759"/>
              <a:gd name="connsiteY90" fmla="*/ 1447897 h 2830382"/>
              <a:gd name="connsiteX91" fmla="*/ 3178628 w 3713759"/>
              <a:gd name="connsiteY91" fmla="*/ 1426125 h 2830382"/>
              <a:gd name="connsiteX92" fmla="*/ 3124200 w 3713759"/>
              <a:gd name="connsiteY92" fmla="*/ 1404354 h 2830382"/>
              <a:gd name="connsiteX93" fmla="*/ 3058886 w 3713759"/>
              <a:gd name="connsiteY93" fmla="*/ 1382582 h 2830382"/>
              <a:gd name="connsiteX94" fmla="*/ 3037114 w 3713759"/>
              <a:gd name="connsiteY94" fmla="*/ 1360811 h 2830382"/>
              <a:gd name="connsiteX95" fmla="*/ 2906486 w 3713759"/>
              <a:gd name="connsiteY95" fmla="*/ 1284611 h 2830382"/>
              <a:gd name="connsiteX96" fmla="*/ 2841171 w 3713759"/>
              <a:gd name="connsiteY96" fmla="*/ 1230182 h 2830382"/>
              <a:gd name="connsiteX97" fmla="*/ 2786743 w 3713759"/>
              <a:gd name="connsiteY97" fmla="*/ 1186639 h 2830382"/>
              <a:gd name="connsiteX98" fmla="*/ 2721428 w 3713759"/>
              <a:gd name="connsiteY98" fmla="*/ 1143097 h 2830382"/>
              <a:gd name="connsiteX99" fmla="*/ 2688771 w 3713759"/>
              <a:gd name="connsiteY99" fmla="*/ 1110439 h 2830382"/>
              <a:gd name="connsiteX100" fmla="*/ 2645228 w 3713759"/>
              <a:gd name="connsiteY100" fmla="*/ 1088668 h 2830382"/>
              <a:gd name="connsiteX101" fmla="*/ 2590800 w 3713759"/>
              <a:gd name="connsiteY101" fmla="*/ 1045125 h 2830382"/>
              <a:gd name="connsiteX102" fmla="*/ 2547257 w 3713759"/>
              <a:gd name="connsiteY102" fmla="*/ 1023354 h 2830382"/>
              <a:gd name="connsiteX103" fmla="*/ 2503714 w 3713759"/>
              <a:gd name="connsiteY103" fmla="*/ 979811 h 2830382"/>
              <a:gd name="connsiteX104" fmla="*/ 2471057 w 3713759"/>
              <a:gd name="connsiteY104" fmla="*/ 958039 h 2830382"/>
              <a:gd name="connsiteX105" fmla="*/ 2416628 w 3713759"/>
              <a:gd name="connsiteY105" fmla="*/ 914497 h 2830382"/>
              <a:gd name="connsiteX106" fmla="*/ 2394857 w 3713759"/>
              <a:gd name="connsiteY106" fmla="*/ 892725 h 2830382"/>
              <a:gd name="connsiteX107" fmla="*/ 2329543 w 3713759"/>
              <a:gd name="connsiteY107" fmla="*/ 849182 h 2830382"/>
              <a:gd name="connsiteX108" fmla="*/ 2307771 w 3713759"/>
              <a:gd name="connsiteY108" fmla="*/ 827411 h 2830382"/>
              <a:gd name="connsiteX109" fmla="*/ 2253343 w 3713759"/>
              <a:gd name="connsiteY109" fmla="*/ 805639 h 2830382"/>
              <a:gd name="connsiteX110" fmla="*/ 2231571 w 3713759"/>
              <a:gd name="connsiteY110" fmla="*/ 783868 h 2830382"/>
              <a:gd name="connsiteX111" fmla="*/ 2133600 w 3713759"/>
              <a:gd name="connsiteY111" fmla="*/ 762097 h 2830382"/>
              <a:gd name="connsiteX112" fmla="*/ 2057400 w 3713759"/>
              <a:gd name="connsiteY112" fmla="*/ 707668 h 2830382"/>
              <a:gd name="connsiteX113" fmla="*/ 1992086 w 3713759"/>
              <a:gd name="connsiteY113" fmla="*/ 685897 h 2830382"/>
              <a:gd name="connsiteX114" fmla="*/ 1905000 w 3713759"/>
              <a:gd name="connsiteY114" fmla="*/ 642354 h 2830382"/>
              <a:gd name="connsiteX115" fmla="*/ 1807028 w 3713759"/>
              <a:gd name="connsiteY115" fmla="*/ 566154 h 2830382"/>
              <a:gd name="connsiteX116" fmla="*/ 1719943 w 3713759"/>
              <a:gd name="connsiteY116" fmla="*/ 522611 h 2830382"/>
              <a:gd name="connsiteX117" fmla="*/ 1676400 w 3713759"/>
              <a:gd name="connsiteY117" fmla="*/ 489954 h 2830382"/>
              <a:gd name="connsiteX118" fmla="*/ 1643743 w 3713759"/>
              <a:gd name="connsiteY118" fmla="*/ 468182 h 2830382"/>
              <a:gd name="connsiteX119" fmla="*/ 1589314 w 3713759"/>
              <a:gd name="connsiteY119" fmla="*/ 413754 h 2830382"/>
              <a:gd name="connsiteX120" fmla="*/ 1556657 w 3713759"/>
              <a:gd name="connsiteY120" fmla="*/ 381097 h 2830382"/>
              <a:gd name="connsiteX121" fmla="*/ 1502228 w 3713759"/>
              <a:gd name="connsiteY121" fmla="*/ 348439 h 2830382"/>
              <a:gd name="connsiteX122" fmla="*/ 1426028 w 3713759"/>
              <a:gd name="connsiteY122" fmla="*/ 261354 h 2830382"/>
              <a:gd name="connsiteX123" fmla="*/ 1382486 w 3713759"/>
              <a:gd name="connsiteY123" fmla="*/ 217811 h 2830382"/>
              <a:gd name="connsiteX124" fmla="*/ 1360714 w 3713759"/>
              <a:gd name="connsiteY124" fmla="*/ 196039 h 2830382"/>
              <a:gd name="connsiteX125" fmla="*/ 1328057 w 3713759"/>
              <a:gd name="connsiteY125" fmla="*/ 174268 h 2830382"/>
              <a:gd name="connsiteX126" fmla="*/ 1219200 w 3713759"/>
              <a:gd name="connsiteY126" fmla="*/ 87182 h 2830382"/>
              <a:gd name="connsiteX127" fmla="*/ 1153886 w 3713759"/>
              <a:gd name="connsiteY127" fmla="*/ 65411 h 2830382"/>
              <a:gd name="connsiteX128" fmla="*/ 1077686 w 3713759"/>
              <a:gd name="connsiteY128" fmla="*/ 21868 h 2830382"/>
              <a:gd name="connsiteX129" fmla="*/ 1012371 w 3713759"/>
              <a:gd name="connsiteY129" fmla="*/ 97 h 2830382"/>
              <a:gd name="connsiteX130" fmla="*/ 859971 w 3713759"/>
              <a:gd name="connsiteY130" fmla="*/ 54525 h 2830382"/>
              <a:gd name="connsiteX131" fmla="*/ 859971 w 3713759"/>
              <a:gd name="connsiteY131" fmla="*/ 65411 h 28303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Lst>
            <a:rect l="l" t="t" r="r" b="b"/>
            <a:pathLst>
              <a:path w="3713759" h="2830382">
                <a:moveTo>
                  <a:pt x="990600" y="32754"/>
                </a:moveTo>
                <a:cubicBezTo>
                  <a:pt x="957975" y="36379"/>
                  <a:pt x="866409" y="44751"/>
                  <a:pt x="827314" y="54525"/>
                </a:cubicBezTo>
                <a:cubicBezTo>
                  <a:pt x="805050" y="60091"/>
                  <a:pt x="783771" y="69040"/>
                  <a:pt x="762000" y="76297"/>
                </a:cubicBezTo>
                <a:lnTo>
                  <a:pt x="729343" y="87182"/>
                </a:lnTo>
                <a:cubicBezTo>
                  <a:pt x="722086" y="94439"/>
                  <a:pt x="713982" y="100940"/>
                  <a:pt x="707571" y="108954"/>
                </a:cubicBezTo>
                <a:cubicBezTo>
                  <a:pt x="682690" y="140055"/>
                  <a:pt x="684343" y="148587"/>
                  <a:pt x="664028" y="185154"/>
                </a:cubicBezTo>
                <a:cubicBezTo>
                  <a:pt x="653753" y="203649"/>
                  <a:pt x="640833" y="220658"/>
                  <a:pt x="631371" y="239582"/>
                </a:cubicBezTo>
                <a:cubicBezTo>
                  <a:pt x="606710" y="288904"/>
                  <a:pt x="601748" y="325416"/>
                  <a:pt x="587828" y="381097"/>
                </a:cubicBezTo>
                <a:lnTo>
                  <a:pt x="576943" y="424639"/>
                </a:lnTo>
                <a:cubicBezTo>
                  <a:pt x="573314" y="439153"/>
                  <a:pt x="568991" y="453511"/>
                  <a:pt x="566057" y="468182"/>
                </a:cubicBezTo>
                <a:cubicBezTo>
                  <a:pt x="558577" y="505581"/>
                  <a:pt x="554531" y="530294"/>
                  <a:pt x="544286" y="566154"/>
                </a:cubicBezTo>
                <a:cubicBezTo>
                  <a:pt x="537203" y="590944"/>
                  <a:pt x="530711" y="612385"/>
                  <a:pt x="511628" y="631468"/>
                </a:cubicBezTo>
                <a:cubicBezTo>
                  <a:pt x="502377" y="640719"/>
                  <a:pt x="489857" y="645982"/>
                  <a:pt x="478971" y="653239"/>
                </a:cubicBezTo>
                <a:cubicBezTo>
                  <a:pt x="464457" y="675011"/>
                  <a:pt x="453930" y="700052"/>
                  <a:pt x="435428" y="718554"/>
                </a:cubicBezTo>
                <a:cubicBezTo>
                  <a:pt x="413657" y="740325"/>
                  <a:pt x="387193" y="758250"/>
                  <a:pt x="370114" y="783868"/>
                </a:cubicBezTo>
                <a:cubicBezTo>
                  <a:pt x="347098" y="818392"/>
                  <a:pt x="332122" y="845482"/>
                  <a:pt x="293914" y="870954"/>
                </a:cubicBezTo>
                <a:cubicBezTo>
                  <a:pt x="259390" y="893970"/>
                  <a:pt x="232300" y="908946"/>
                  <a:pt x="206828" y="947154"/>
                </a:cubicBezTo>
                <a:cubicBezTo>
                  <a:pt x="187976" y="975432"/>
                  <a:pt x="174903" y="996351"/>
                  <a:pt x="152400" y="1023354"/>
                </a:cubicBezTo>
                <a:cubicBezTo>
                  <a:pt x="145830" y="1031238"/>
                  <a:pt x="137039" y="1037111"/>
                  <a:pt x="130628" y="1045125"/>
                </a:cubicBezTo>
                <a:cubicBezTo>
                  <a:pt x="122455" y="1055341"/>
                  <a:pt x="116461" y="1067136"/>
                  <a:pt x="108857" y="1077782"/>
                </a:cubicBezTo>
                <a:cubicBezTo>
                  <a:pt x="98312" y="1092546"/>
                  <a:pt x="85816" y="1105940"/>
                  <a:pt x="76200" y="1121325"/>
                </a:cubicBezTo>
                <a:cubicBezTo>
                  <a:pt x="67599" y="1135086"/>
                  <a:pt x="61685" y="1150354"/>
                  <a:pt x="54428" y="1164868"/>
                </a:cubicBezTo>
                <a:cubicBezTo>
                  <a:pt x="50800" y="1179382"/>
                  <a:pt x="49436" y="1194660"/>
                  <a:pt x="43543" y="1208411"/>
                </a:cubicBezTo>
                <a:cubicBezTo>
                  <a:pt x="38389" y="1220436"/>
                  <a:pt x="27622" y="1229366"/>
                  <a:pt x="21771" y="1241068"/>
                </a:cubicBezTo>
                <a:cubicBezTo>
                  <a:pt x="13032" y="1258546"/>
                  <a:pt x="7257" y="1277354"/>
                  <a:pt x="0" y="1295497"/>
                </a:cubicBezTo>
                <a:cubicBezTo>
                  <a:pt x="2106" y="1327090"/>
                  <a:pt x="-2028" y="1472069"/>
                  <a:pt x="32657" y="1524097"/>
                </a:cubicBezTo>
                <a:lnTo>
                  <a:pt x="54428" y="1556754"/>
                </a:lnTo>
                <a:cubicBezTo>
                  <a:pt x="58057" y="1571268"/>
                  <a:pt x="61204" y="1585912"/>
                  <a:pt x="65314" y="1600297"/>
                </a:cubicBezTo>
                <a:cubicBezTo>
                  <a:pt x="86169" y="1673286"/>
                  <a:pt x="72097" y="1590671"/>
                  <a:pt x="97971" y="1720039"/>
                </a:cubicBezTo>
                <a:cubicBezTo>
                  <a:pt x="102112" y="1740743"/>
                  <a:pt x="108585" y="1784808"/>
                  <a:pt x="119743" y="1807125"/>
                </a:cubicBezTo>
                <a:cubicBezTo>
                  <a:pt x="125594" y="1818827"/>
                  <a:pt x="135663" y="1828080"/>
                  <a:pt x="141514" y="1839782"/>
                </a:cubicBezTo>
                <a:cubicBezTo>
                  <a:pt x="154524" y="1865803"/>
                  <a:pt x="151521" y="1893332"/>
                  <a:pt x="174171" y="1915982"/>
                </a:cubicBezTo>
                <a:cubicBezTo>
                  <a:pt x="182285" y="1924096"/>
                  <a:pt x="195942" y="1923239"/>
                  <a:pt x="206828" y="1926868"/>
                </a:cubicBezTo>
                <a:cubicBezTo>
                  <a:pt x="243114" y="1981296"/>
                  <a:pt x="217715" y="1952268"/>
                  <a:pt x="293914" y="2003068"/>
                </a:cubicBezTo>
                <a:lnTo>
                  <a:pt x="326571" y="2024839"/>
                </a:lnTo>
                <a:lnTo>
                  <a:pt x="359228" y="2046611"/>
                </a:lnTo>
                <a:cubicBezTo>
                  <a:pt x="401160" y="2109507"/>
                  <a:pt x="357211" y="2052657"/>
                  <a:pt x="413657" y="2101039"/>
                </a:cubicBezTo>
                <a:cubicBezTo>
                  <a:pt x="429242" y="2114397"/>
                  <a:pt x="442686" y="2130068"/>
                  <a:pt x="457200" y="2144582"/>
                </a:cubicBezTo>
                <a:cubicBezTo>
                  <a:pt x="468086" y="2155468"/>
                  <a:pt x="477048" y="2168699"/>
                  <a:pt x="489857" y="2177239"/>
                </a:cubicBezTo>
                <a:cubicBezTo>
                  <a:pt x="500743" y="2184496"/>
                  <a:pt x="512736" y="2190319"/>
                  <a:pt x="522514" y="2199011"/>
                </a:cubicBezTo>
                <a:cubicBezTo>
                  <a:pt x="545526" y="2219466"/>
                  <a:pt x="566057" y="2242554"/>
                  <a:pt x="587828" y="2264325"/>
                </a:cubicBezTo>
                <a:lnTo>
                  <a:pt x="642257" y="2318754"/>
                </a:lnTo>
                <a:lnTo>
                  <a:pt x="674914" y="2351411"/>
                </a:lnTo>
                <a:cubicBezTo>
                  <a:pt x="682171" y="2358668"/>
                  <a:pt x="688147" y="2367489"/>
                  <a:pt x="696686" y="2373182"/>
                </a:cubicBezTo>
                <a:cubicBezTo>
                  <a:pt x="707572" y="2380439"/>
                  <a:pt x="718697" y="2387350"/>
                  <a:pt x="729343" y="2394954"/>
                </a:cubicBezTo>
                <a:cubicBezTo>
                  <a:pt x="744106" y="2405499"/>
                  <a:pt x="756307" y="2420242"/>
                  <a:pt x="772886" y="2427611"/>
                </a:cubicBezTo>
                <a:cubicBezTo>
                  <a:pt x="789793" y="2435125"/>
                  <a:pt x="809253" y="2434483"/>
                  <a:pt x="827314" y="2438497"/>
                </a:cubicBezTo>
                <a:cubicBezTo>
                  <a:pt x="841919" y="2441742"/>
                  <a:pt x="856343" y="2445754"/>
                  <a:pt x="870857" y="2449382"/>
                </a:cubicBezTo>
                <a:cubicBezTo>
                  <a:pt x="885371" y="2456639"/>
                  <a:pt x="899005" y="2466022"/>
                  <a:pt x="914400" y="2471154"/>
                </a:cubicBezTo>
                <a:cubicBezTo>
                  <a:pt x="931952" y="2477005"/>
                  <a:pt x="951822" y="2474751"/>
                  <a:pt x="968828" y="2482039"/>
                </a:cubicBezTo>
                <a:cubicBezTo>
                  <a:pt x="978262" y="2486082"/>
                  <a:pt x="981257" y="2499564"/>
                  <a:pt x="990600" y="2503811"/>
                </a:cubicBezTo>
                <a:cubicBezTo>
                  <a:pt x="1021938" y="2518056"/>
                  <a:pt x="1059929" y="2517373"/>
                  <a:pt x="1088571" y="2536468"/>
                </a:cubicBezTo>
                <a:cubicBezTo>
                  <a:pt x="1121367" y="2558332"/>
                  <a:pt x="1126101" y="2563438"/>
                  <a:pt x="1164771" y="2580011"/>
                </a:cubicBezTo>
                <a:cubicBezTo>
                  <a:pt x="1175318" y="2584531"/>
                  <a:pt x="1186542" y="2587268"/>
                  <a:pt x="1197428" y="2590897"/>
                </a:cubicBezTo>
                <a:cubicBezTo>
                  <a:pt x="1247351" y="2640818"/>
                  <a:pt x="1183652" y="2581711"/>
                  <a:pt x="1262743" y="2634439"/>
                </a:cubicBezTo>
                <a:cubicBezTo>
                  <a:pt x="1271282" y="2640132"/>
                  <a:pt x="1275975" y="2650518"/>
                  <a:pt x="1284514" y="2656211"/>
                </a:cubicBezTo>
                <a:cubicBezTo>
                  <a:pt x="1298016" y="2665212"/>
                  <a:pt x="1314555" y="2668981"/>
                  <a:pt x="1328057" y="2677982"/>
                </a:cubicBezTo>
                <a:cubicBezTo>
                  <a:pt x="1347389" y="2690870"/>
                  <a:pt x="1362176" y="2710241"/>
                  <a:pt x="1382486" y="2721525"/>
                </a:cubicBezTo>
                <a:cubicBezTo>
                  <a:pt x="1395564" y="2728791"/>
                  <a:pt x="1412218" y="2726657"/>
                  <a:pt x="1426028" y="2732411"/>
                </a:cubicBezTo>
                <a:cubicBezTo>
                  <a:pt x="1620690" y="2813521"/>
                  <a:pt x="1447919" y="2754224"/>
                  <a:pt x="1545771" y="2786839"/>
                </a:cubicBezTo>
                <a:cubicBezTo>
                  <a:pt x="1553028" y="2794096"/>
                  <a:pt x="1558742" y="2803330"/>
                  <a:pt x="1567543" y="2808611"/>
                </a:cubicBezTo>
                <a:cubicBezTo>
                  <a:pt x="1596557" y="2826020"/>
                  <a:pt x="1688489" y="2829306"/>
                  <a:pt x="1698171" y="2830382"/>
                </a:cubicBezTo>
                <a:cubicBezTo>
                  <a:pt x="1790342" y="2825531"/>
                  <a:pt x="1880604" y="2828547"/>
                  <a:pt x="1970314" y="2808611"/>
                </a:cubicBezTo>
                <a:cubicBezTo>
                  <a:pt x="1981515" y="2806122"/>
                  <a:pt x="1992085" y="2801354"/>
                  <a:pt x="2002971" y="2797725"/>
                </a:cubicBezTo>
                <a:lnTo>
                  <a:pt x="2307771" y="2808611"/>
                </a:lnTo>
                <a:cubicBezTo>
                  <a:pt x="2344187" y="2810528"/>
                  <a:pt x="2380165" y="2820033"/>
                  <a:pt x="2416628" y="2819497"/>
                </a:cubicBezTo>
                <a:cubicBezTo>
                  <a:pt x="2627188" y="2816400"/>
                  <a:pt x="2837543" y="2804982"/>
                  <a:pt x="3048000" y="2797725"/>
                </a:cubicBezTo>
                <a:cubicBezTo>
                  <a:pt x="3062514" y="2783211"/>
                  <a:pt x="3075958" y="2767540"/>
                  <a:pt x="3091543" y="2754182"/>
                </a:cubicBezTo>
                <a:cubicBezTo>
                  <a:pt x="3127554" y="2723316"/>
                  <a:pt x="3119017" y="2744331"/>
                  <a:pt x="3145971" y="2710639"/>
                </a:cubicBezTo>
                <a:cubicBezTo>
                  <a:pt x="3154144" y="2700423"/>
                  <a:pt x="3160809" y="2689076"/>
                  <a:pt x="3167743" y="2677982"/>
                </a:cubicBezTo>
                <a:cubicBezTo>
                  <a:pt x="3178957" y="2660040"/>
                  <a:pt x="3186344" y="2639368"/>
                  <a:pt x="3200400" y="2623554"/>
                </a:cubicBezTo>
                <a:cubicBezTo>
                  <a:pt x="3215836" y="2606189"/>
                  <a:pt x="3237636" y="2595640"/>
                  <a:pt x="3254828" y="2580011"/>
                </a:cubicBezTo>
                <a:cubicBezTo>
                  <a:pt x="3254872" y="2579971"/>
                  <a:pt x="3336451" y="2498389"/>
                  <a:pt x="3352800" y="2482039"/>
                </a:cubicBezTo>
                <a:cubicBezTo>
                  <a:pt x="3363686" y="2471153"/>
                  <a:pt x="3372648" y="2457921"/>
                  <a:pt x="3385457" y="2449382"/>
                </a:cubicBezTo>
                <a:cubicBezTo>
                  <a:pt x="3396343" y="2442125"/>
                  <a:pt x="3408268" y="2436226"/>
                  <a:pt x="3418114" y="2427611"/>
                </a:cubicBezTo>
                <a:cubicBezTo>
                  <a:pt x="3437424" y="2410715"/>
                  <a:pt x="3454400" y="2391325"/>
                  <a:pt x="3472543" y="2373182"/>
                </a:cubicBezTo>
                <a:cubicBezTo>
                  <a:pt x="3483429" y="2362296"/>
                  <a:pt x="3492884" y="2349762"/>
                  <a:pt x="3505200" y="2340525"/>
                </a:cubicBezTo>
                <a:lnTo>
                  <a:pt x="3548743" y="2307868"/>
                </a:lnTo>
                <a:cubicBezTo>
                  <a:pt x="3602792" y="2226794"/>
                  <a:pt x="3533330" y="2326362"/>
                  <a:pt x="3603171" y="2242554"/>
                </a:cubicBezTo>
                <a:cubicBezTo>
                  <a:pt x="3611547" y="2232503"/>
                  <a:pt x="3616567" y="2219948"/>
                  <a:pt x="3624943" y="2209897"/>
                </a:cubicBezTo>
                <a:cubicBezTo>
                  <a:pt x="3634799" y="2198070"/>
                  <a:pt x="3647745" y="2189066"/>
                  <a:pt x="3657600" y="2177239"/>
                </a:cubicBezTo>
                <a:cubicBezTo>
                  <a:pt x="3676832" y="2154160"/>
                  <a:pt x="3687835" y="2127655"/>
                  <a:pt x="3701143" y="2101039"/>
                </a:cubicBezTo>
                <a:cubicBezTo>
                  <a:pt x="3720704" y="2003227"/>
                  <a:pt x="3714985" y="2057366"/>
                  <a:pt x="3701143" y="1905097"/>
                </a:cubicBezTo>
                <a:cubicBezTo>
                  <a:pt x="3698168" y="1872374"/>
                  <a:pt x="3696701" y="1839345"/>
                  <a:pt x="3690257" y="1807125"/>
                </a:cubicBezTo>
                <a:cubicBezTo>
                  <a:pt x="3685756" y="1784622"/>
                  <a:pt x="3668486" y="1741811"/>
                  <a:pt x="3668486" y="1741811"/>
                </a:cubicBezTo>
                <a:cubicBezTo>
                  <a:pt x="3659676" y="1680142"/>
                  <a:pt x="3661379" y="1673394"/>
                  <a:pt x="3646714" y="1622068"/>
                </a:cubicBezTo>
                <a:cubicBezTo>
                  <a:pt x="3643562" y="1611035"/>
                  <a:pt x="3640960" y="1599674"/>
                  <a:pt x="3635828" y="1589411"/>
                </a:cubicBezTo>
                <a:cubicBezTo>
                  <a:pt x="3629977" y="1577709"/>
                  <a:pt x="3619908" y="1568456"/>
                  <a:pt x="3614057" y="1556754"/>
                </a:cubicBezTo>
                <a:cubicBezTo>
                  <a:pt x="3605318" y="1539276"/>
                  <a:pt x="3599147" y="1520621"/>
                  <a:pt x="3592286" y="1502325"/>
                </a:cubicBezTo>
                <a:cubicBezTo>
                  <a:pt x="3588257" y="1491581"/>
                  <a:pt x="3590737" y="1476337"/>
                  <a:pt x="3581400" y="1469668"/>
                </a:cubicBezTo>
                <a:cubicBezTo>
                  <a:pt x="3562726" y="1456329"/>
                  <a:pt x="3538589" y="1452398"/>
                  <a:pt x="3516086" y="1447897"/>
                </a:cubicBezTo>
                <a:cubicBezTo>
                  <a:pt x="3369078" y="1418495"/>
                  <a:pt x="3480146" y="1437722"/>
                  <a:pt x="3178628" y="1426125"/>
                </a:cubicBezTo>
                <a:cubicBezTo>
                  <a:pt x="3160485" y="1418868"/>
                  <a:pt x="3142564" y="1411032"/>
                  <a:pt x="3124200" y="1404354"/>
                </a:cubicBezTo>
                <a:cubicBezTo>
                  <a:pt x="3102633" y="1396511"/>
                  <a:pt x="3058886" y="1382582"/>
                  <a:pt x="3058886" y="1382582"/>
                </a:cubicBezTo>
                <a:cubicBezTo>
                  <a:pt x="3051629" y="1375325"/>
                  <a:pt x="3045817" y="1366250"/>
                  <a:pt x="3037114" y="1360811"/>
                </a:cubicBezTo>
                <a:cubicBezTo>
                  <a:pt x="2989576" y="1331100"/>
                  <a:pt x="2947786" y="1325910"/>
                  <a:pt x="2906486" y="1284611"/>
                </a:cubicBezTo>
                <a:cubicBezTo>
                  <a:pt x="2846741" y="1224868"/>
                  <a:pt x="2901794" y="1275650"/>
                  <a:pt x="2841171" y="1230182"/>
                </a:cubicBezTo>
                <a:cubicBezTo>
                  <a:pt x="2822584" y="1216241"/>
                  <a:pt x="2805533" y="1200305"/>
                  <a:pt x="2786743" y="1186639"/>
                </a:cubicBezTo>
                <a:cubicBezTo>
                  <a:pt x="2765582" y="1171249"/>
                  <a:pt x="2742082" y="1159161"/>
                  <a:pt x="2721428" y="1143097"/>
                </a:cubicBezTo>
                <a:cubicBezTo>
                  <a:pt x="2709276" y="1133645"/>
                  <a:pt x="2701298" y="1119387"/>
                  <a:pt x="2688771" y="1110439"/>
                </a:cubicBezTo>
                <a:cubicBezTo>
                  <a:pt x="2675566" y="1101007"/>
                  <a:pt x="2659317" y="1096719"/>
                  <a:pt x="2645228" y="1088668"/>
                </a:cubicBezTo>
                <a:cubicBezTo>
                  <a:pt x="2506822" y="1009580"/>
                  <a:pt x="2698080" y="1116646"/>
                  <a:pt x="2590800" y="1045125"/>
                </a:cubicBezTo>
                <a:cubicBezTo>
                  <a:pt x="2577298" y="1036124"/>
                  <a:pt x="2561771" y="1030611"/>
                  <a:pt x="2547257" y="1023354"/>
                </a:cubicBezTo>
                <a:cubicBezTo>
                  <a:pt x="2532743" y="1008840"/>
                  <a:pt x="2519299" y="993169"/>
                  <a:pt x="2503714" y="979811"/>
                </a:cubicBezTo>
                <a:cubicBezTo>
                  <a:pt x="2493781" y="971297"/>
                  <a:pt x="2481523" y="965889"/>
                  <a:pt x="2471057" y="958039"/>
                </a:cubicBezTo>
                <a:cubicBezTo>
                  <a:pt x="2452470" y="944099"/>
                  <a:pt x="2434269" y="929618"/>
                  <a:pt x="2416628" y="914497"/>
                </a:cubicBezTo>
                <a:cubicBezTo>
                  <a:pt x="2408836" y="907818"/>
                  <a:pt x="2403067" y="898883"/>
                  <a:pt x="2394857" y="892725"/>
                </a:cubicBezTo>
                <a:cubicBezTo>
                  <a:pt x="2373924" y="877025"/>
                  <a:pt x="2348046" y="867684"/>
                  <a:pt x="2329543" y="849182"/>
                </a:cubicBezTo>
                <a:cubicBezTo>
                  <a:pt x="2322286" y="841925"/>
                  <a:pt x="2316682" y="832503"/>
                  <a:pt x="2307771" y="827411"/>
                </a:cubicBezTo>
                <a:cubicBezTo>
                  <a:pt x="2290805" y="817716"/>
                  <a:pt x="2271486" y="812896"/>
                  <a:pt x="2253343" y="805639"/>
                </a:cubicBezTo>
                <a:cubicBezTo>
                  <a:pt x="2246086" y="798382"/>
                  <a:pt x="2240751" y="788458"/>
                  <a:pt x="2231571" y="783868"/>
                </a:cubicBezTo>
                <a:cubicBezTo>
                  <a:pt x="2221319" y="778742"/>
                  <a:pt x="2139331" y="763243"/>
                  <a:pt x="2133600" y="762097"/>
                </a:cubicBezTo>
                <a:cubicBezTo>
                  <a:pt x="2127748" y="757708"/>
                  <a:pt x="2070427" y="713458"/>
                  <a:pt x="2057400" y="707668"/>
                </a:cubicBezTo>
                <a:cubicBezTo>
                  <a:pt x="2036429" y="698348"/>
                  <a:pt x="2012612" y="696160"/>
                  <a:pt x="1992086" y="685897"/>
                </a:cubicBezTo>
                <a:lnTo>
                  <a:pt x="1905000" y="642354"/>
                </a:lnTo>
                <a:cubicBezTo>
                  <a:pt x="1874268" y="611622"/>
                  <a:pt x="1850432" y="583516"/>
                  <a:pt x="1807028" y="566154"/>
                </a:cubicBezTo>
                <a:cubicBezTo>
                  <a:pt x="1751524" y="543952"/>
                  <a:pt x="1761446" y="552256"/>
                  <a:pt x="1719943" y="522611"/>
                </a:cubicBezTo>
                <a:cubicBezTo>
                  <a:pt x="1705179" y="512066"/>
                  <a:pt x="1691163" y="500499"/>
                  <a:pt x="1676400" y="489954"/>
                </a:cubicBezTo>
                <a:cubicBezTo>
                  <a:pt x="1665754" y="482350"/>
                  <a:pt x="1653589" y="476797"/>
                  <a:pt x="1643743" y="468182"/>
                </a:cubicBezTo>
                <a:cubicBezTo>
                  <a:pt x="1624433" y="451286"/>
                  <a:pt x="1607457" y="431897"/>
                  <a:pt x="1589314" y="413754"/>
                </a:cubicBezTo>
                <a:cubicBezTo>
                  <a:pt x="1578428" y="402868"/>
                  <a:pt x="1569858" y="389018"/>
                  <a:pt x="1556657" y="381097"/>
                </a:cubicBezTo>
                <a:lnTo>
                  <a:pt x="1502228" y="348439"/>
                </a:lnTo>
                <a:cubicBezTo>
                  <a:pt x="1466224" y="294431"/>
                  <a:pt x="1489710" y="325036"/>
                  <a:pt x="1426028" y="261354"/>
                </a:cubicBezTo>
                <a:lnTo>
                  <a:pt x="1382486" y="217811"/>
                </a:lnTo>
                <a:cubicBezTo>
                  <a:pt x="1375229" y="210554"/>
                  <a:pt x="1369254" y="201732"/>
                  <a:pt x="1360714" y="196039"/>
                </a:cubicBezTo>
                <a:cubicBezTo>
                  <a:pt x="1349828" y="188782"/>
                  <a:pt x="1338427" y="182245"/>
                  <a:pt x="1328057" y="174268"/>
                </a:cubicBezTo>
                <a:cubicBezTo>
                  <a:pt x="1291225" y="145936"/>
                  <a:pt x="1263284" y="101876"/>
                  <a:pt x="1219200" y="87182"/>
                </a:cubicBezTo>
                <a:cubicBezTo>
                  <a:pt x="1197429" y="79925"/>
                  <a:pt x="1172981" y="78141"/>
                  <a:pt x="1153886" y="65411"/>
                </a:cubicBezTo>
                <a:cubicBezTo>
                  <a:pt x="1124430" y="45774"/>
                  <a:pt x="1112213" y="35678"/>
                  <a:pt x="1077686" y="21868"/>
                </a:cubicBezTo>
                <a:cubicBezTo>
                  <a:pt x="1056378" y="13345"/>
                  <a:pt x="1012371" y="97"/>
                  <a:pt x="1012371" y="97"/>
                </a:cubicBezTo>
                <a:cubicBezTo>
                  <a:pt x="1006257" y="708"/>
                  <a:pt x="859971" y="-7871"/>
                  <a:pt x="859971" y="54525"/>
                </a:cubicBezTo>
                <a:lnTo>
                  <a:pt x="859971" y="65411"/>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ed Rectangular Callout 12"/>
          <p:cNvSpPr/>
          <p:nvPr/>
        </p:nvSpPr>
        <p:spPr>
          <a:xfrm>
            <a:off x="2830958" y="1229068"/>
            <a:ext cx="1543719" cy="790575"/>
          </a:xfrm>
          <a:prstGeom prst="wedgeRoundRectCallout">
            <a:avLst>
              <a:gd name="adj1" fmla="val -22509"/>
              <a:gd name="adj2" fmla="val 48042"/>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sz="2400" dirty="0" err="1" smtClean="0">
                <a:solidFill>
                  <a:schemeClr val="tx1"/>
                </a:solidFill>
                <a:latin typeface="+mj-lt"/>
              </a:rPr>
              <a:t>Initial</a:t>
            </a:r>
            <a:r>
              <a:rPr lang="hr-HR" sz="2400" dirty="0" smtClean="0">
                <a:solidFill>
                  <a:schemeClr val="tx1"/>
                </a:solidFill>
                <a:latin typeface="+mj-lt"/>
              </a:rPr>
              <a:t> </a:t>
            </a:r>
            <a:r>
              <a:rPr lang="hr-HR" sz="2400" dirty="0" err="1" smtClean="0">
                <a:solidFill>
                  <a:schemeClr val="tx1"/>
                </a:solidFill>
                <a:latin typeface="+mj-lt"/>
              </a:rPr>
              <a:t>centroid</a:t>
            </a:r>
            <a:r>
              <a:rPr lang="hr-HR" sz="2400" dirty="0" smtClean="0">
                <a:solidFill>
                  <a:schemeClr val="tx1"/>
                </a:solidFill>
                <a:latin typeface="+mj-lt"/>
              </a:rPr>
              <a:t> 2</a:t>
            </a:r>
            <a:endParaRPr lang="en-US" sz="2400" dirty="0">
              <a:solidFill>
                <a:schemeClr val="tx1"/>
              </a:solidFill>
              <a:latin typeface="+mj-lt"/>
            </a:endParaRPr>
          </a:p>
        </p:txBody>
      </p:sp>
      <p:cxnSp>
        <p:nvCxnSpPr>
          <p:cNvPr id="14" name="Straight Connector 13"/>
          <p:cNvCxnSpPr>
            <a:stCxn id="12" idx="0"/>
          </p:cNvCxnSpPr>
          <p:nvPr/>
        </p:nvCxnSpPr>
        <p:spPr>
          <a:xfrm flipH="1" flipV="1">
            <a:off x="1956362" y="1995334"/>
            <a:ext cx="664363" cy="1542808"/>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p:cNvCxnSpPr>
            <a:stCxn id="11" idx="0"/>
          </p:cNvCxnSpPr>
          <p:nvPr/>
        </p:nvCxnSpPr>
        <p:spPr>
          <a:xfrm flipV="1">
            <a:off x="3279321" y="2049651"/>
            <a:ext cx="2" cy="1023324"/>
          </a:xfrm>
          <a:prstGeom prst="line">
            <a:avLst/>
          </a:prstGeom>
        </p:spPr>
        <p:style>
          <a:lnRef idx="1">
            <a:schemeClr val="accent1"/>
          </a:lnRef>
          <a:fillRef idx="0">
            <a:schemeClr val="accent1"/>
          </a:fillRef>
          <a:effectRef idx="0">
            <a:schemeClr val="accent1"/>
          </a:effectRef>
          <a:fontRef idx="minor">
            <a:schemeClr val="tx1"/>
          </a:fontRef>
        </p:style>
      </p:cxnSp>
      <p:sp>
        <p:nvSpPr>
          <p:cNvPr id="16" name="Rounded Rectangular Callout 15"/>
          <p:cNvSpPr/>
          <p:nvPr/>
        </p:nvSpPr>
        <p:spPr>
          <a:xfrm>
            <a:off x="962708" y="1176349"/>
            <a:ext cx="1543719" cy="790575"/>
          </a:xfrm>
          <a:prstGeom prst="wedgeRoundRectCallout">
            <a:avLst>
              <a:gd name="adj1" fmla="val -22509"/>
              <a:gd name="adj2" fmla="val 48042"/>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sz="2400" dirty="0" err="1" smtClean="0">
                <a:solidFill>
                  <a:schemeClr val="tx1"/>
                </a:solidFill>
                <a:latin typeface="+mj-lt"/>
              </a:rPr>
              <a:t>Initial</a:t>
            </a:r>
            <a:r>
              <a:rPr lang="hr-HR" sz="2400" dirty="0" smtClean="0">
                <a:solidFill>
                  <a:schemeClr val="tx1"/>
                </a:solidFill>
                <a:latin typeface="+mj-lt"/>
              </a:rPr>
              <a:t> </a:t>
            </a:r>
            <a:r>
              <a:rPr lang="hr-HR" sz="2400" dirty="0" err="1" smtClean="0">
                <a:solidFill>
                  <a:schemeClr val="tx1"/>
                </a:solidFill>
                <a:latin typeface="+mj-lt"/>
              </a:rPr>
              <a:t>centroid</a:t>
            </a:r>
            <a:r>
              <a:rPr lang="hr-HR" sz="2400" dirty="0" smtClean="0">
                <a:solidFill>
                  <a:schemeClr val="tx1"/>
                </a:solidFill>
                <a:latin typeface="+mj-lt"/>
              </a:rPr>
              <a:t> 1</a:t>
            </a:r>
            <a:endParaRPr lang="en-US" sz="2400" dirty="0">
              <a:solidFill>
                <a:schemeClr val="tx1"/>
              </a:solidFill>
              <a:latin typeface="+mj-lt"/>
            </a:endParaRPr>
          </a:p>
        </p:txBody>
      </p:sp>
      <p:sp>
        <p:nvSpPr>
          <p:cNvPr id="17" name="TextBox 1"/>
          <p:cNvSpPr txBox="1"/>
          <p:nvPr/>
        </p:nvSpPr>
        <p:spPr>
          <a:xfrm>
            <a:off x="1052175" y="2340050"/>
            <a:ext cx="228592" cy="283311"/>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hr-HR" sz="2000" b="1" dirty="0"/>
              <a:t>G</a:t>
            </a:r>
            <a:endParaRPr lang="en-US" sz="2000" b="1" dirty="0"/>
          </a:p>
        </p:txBody>
      </p:sp>
      <p:sp>
        <p:nvSpPr>
          <p:cNvPr id="18" name="TextBox 1"/>
          <p:cNvSpPr txBox="1"/>
          <p:nvPr/>
        </p:nvSpPr>
        <p:spPr>
          <a:xfrm>
            <a:off x="1387941" y="3036832"/>
            <a:ext cx="228592" cy="283311"/>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hr-HR" sz="2000" b="1" dirty="0"/>
              <a:t>F</a:t>
            </a:r>
            <a:endParaRPr lang="en-US" sz="2000" b="1" dirty="0"/>
          </a:p>
        </p:txBody>
      </p:sp>
      <p:sp>
        <p:nvSpPr>
          <p:cNvPr id="19" name="TextBox 1"/>
          <p:cNvSpPr txBox="1"/>
          <p:nvPr/>
        </p:nvSpPr>
        <p:spPr>
          <a:xfrm>
            <a:off x="1661263" y="3501998"/>
            <a:ext cx="228592" cy="283311"/>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hr-HR" sz="2000" b="1" dirty="0"/>
              <a:t>E</a:t>
            </a:r>
            <a:endParaRPr lang="en-US" sz="2000" b="1" dirty="0"/>
          </a:p>
        </p:txBody>
      </p:sp>
      <p:sp>
        <p:nvSpPr>
          <p:cNvPr id="20" name="TextBox 1"/>
          <p:cNvSpPr txBox="1"/>
          <p:nvPr/>
        </p:nvSpPr>
        <p:spPr>
          <a:xfrm>
            <a:off x="620494" y="4041419"/>
            <a:ext cx="228592" cy="283311"/>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hr-HR" sz="2000" b="1" dirty="0" smtClean="0"/>
              <a:t>C</a:t>
            </a:r>
            <a:endParaRPr lang="en-US" sz="2000" b="1" dirty="0"/>
          </a:p>
        </p:txBody>
      </p:sp>
      <p:sp>
        <p:nvSpPr>
          <p:cNvPr id="21" name="TextBox 1"/>
          <p:cNvSpPr txBox="1"/>
          <p:nvPr/>
        </p:nvSpPr>
        <p:spPr>
          <a:xfrm>
            <a:off x="1775559" y="4718375"/>
            <a:ext cx="228592" cy="283311"/>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hr-HR" sz="2000" b="1" dirty="0" smtClean="0"/>
              <a:t>A</a:t>
            </a:r>
            <a:endParaRPr lang="en-US" sz="2000" b="1" dirty="0"/>
          </a:p>
        </p:txBody>
      </p:sp>
      <p:sp>
        <p:nvSpPr>
          <p:cNvPr id="22" name="TextBox 1"/>
          <p:cNvSpPr txBox="1"/>
          <p:nvPr/>
        </p:nvSpPr>
        <p:spPr>
          <a:xfrm>
            <a:off x="3037118" y="4784218"/>
            <a:ext cx="228592" cy="283311"/>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hr-HR" sz="2000" b="1" dirty="0" smtClean="0"/>
              <a:t>B</a:t>
            </a:r>
            <a:endParaRPr lang="en-US" sz="2000" b="1" dirty="0"/>
          </a:p>
        </p:txBody>
      </p:sp>
      <p:sp>
        <p:nvSpPr>
          <p:cNvPr id="23" name="TextBox 1"/>
          <p:cNvSpPr txBox="1"/>
          <p:nvPr/>
        </p:nvSpPr>
        <p:spPr>
          <a:xfrm>
            <a:off x="3602817" y="4092887"/>
            <a:ext cx="228592" cy="283311"/>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hr-HR" sz="2000" b="1" dirty="0" smtClean="0"/>
              <a:t>D</a:t>
            </a:r>
            <a:endParaRPr lang="en-US" sz="2000" b="1" dirty="0"/>
          </a:p>
        </p:txBody>
      </p:sp>
      <p:sp>
        <p:nvSpPr>
          <p:cNvPr id="24" name="TextBox 1"/>
          <p:cNvSpPr txBox="1"/>
          <p:nvPr/>
        </p:nvSpPr>
        <p:spPr>
          <a:xfrm>
            <a:off x="2338893" y="3218687"/>
            <a:ext cx="228592" cy="283311"/>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hr-HR" sz="2000" b="1" dirty="0"/>
              <a:t>J</a:t>
            </a:r>
            <a:endParaRPr lang="en-US" sz="2000" b="1" dirty="0"/>
          </a:p>
        </p:txBody>
      </p:sp>
      <p:sp>
        <p:nvSpPr>
          <p:cNvPr id="25" name="Rounded Rectangular Callout 24"/>
          <p:cNvSpPr/>
          <p:nvPr/>
        </p:nvSpPr>
        <p:spPr>
          <a:xfrm>
            <a:off x="838200" y="5864279"/>
            <a:ext cx="1535567" cy="790575"/>
          </a:xfrm>
          <a:prstGeom prst="wedgeRoundRectCallout">
            <a:avLst>
              <a:gd name="adj1" fmla="val -22509"/>
              <a:gd name="adj2" fmla="val 48042"/>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sz="2400" dirty="0" err="1" smtClean="0">
                <a:solidFill>
                  <a:schemeClr val="tx1"/>
                </a:solidFill>
                <a:latin typeface="+mj-lt"/>
              </a:rPr>
              <a:t>Initial</a:t>
            </a:r>
            <a:r>
              <a:rPr lang="hr-HR" sz="2400" dirty="0" smtClean="0">
                <a:solidFill>
                  <a:schemeClr val="tx1"/>
                </a:solidFill>
                <a:latin typeface="+mj-lt"/>
              </a:rPr>
              <a:t> </a:t>
            </a:r>
            <a:r>
              <a:rPr lang="hr-HR" sz="2400" dirty="0" err="1" smtClean="0">
                <a:solidFill>
                  <a:schemeClr val="tx1"/>
                </a:solidFill>
                <a:latin typeface="+mj-lt"/>
              </a:rPr>
              <a:t>cluster</a:t>
            </a:r>
            <a:r>
              <a:rPr lang="hr-HR" sz="2400" dirty="0" smtClean="0">
                <a:solidFill>
                  <a:schemeClr val="tx1"/>
                </a:solidFill>
                <a:latin typeface="+mj-lt"/>
              </a:rPr>
              <a:t> 1</a:t>
            </a:r>
            <a:endParaRPr lang="en-US" sz="2400" dirty="0">
              <a:solidFill>
                <a:schemeClr val="tx1"/>
              </a:solidFill>
              <a:latin typeface="+mj-lt"/>
            </a:endParaRPr>
          </a:p>
        </p:txBody>
      </p:sp>
      <p:sp>
        <p:nvSpPr>
          <p:cNvPr id="26" name="Rounded Rectangular Callout 25"/>
          <p:cNvSpPr/>
          <p:nvPr/>
        </p:nvSpPr>
        <p:spPr>
          <a:xfrm>
            <a:off x="3407228" y="5943401"/>
            <a:ext cx="1535567" cy="790575"/>
          </a:xfrm>
          <a:prstGeom prst="wedgeRoundRectCallout">
            <a:avLst>
              <a:gd name="adj1" fmla="val -22509"/>
              <a:gd name="adj2" fmla="val 48042"/>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sz="2400" dirty="0" err="1" smtClean="0">
                <a:solidFill>
                  <a:schemeClr val="tx1"/>
                </a:solidFill>
                <a:latin typeface="+mj-lt"/>
              </a:rPr>
              <a:t>Initial</a:t>
            </a:r>
            <a:r>
              <a:rPr lang="hr-HR" sz="2400" dirty="0" smtClean="0">
                <a:solidFill>
                  <a:schemeClr val="tx1"/>
                </a:solidFill>
                <a:latin typeface="+mj-lt"/>
              </a:rPr>
              <a:t> </a:t>
            </a:r>
            <a:r>
              <a:rPr lang="hr-HR" sz="2400" dirty="0" err="1" smtClean="0">
                <a:solidFill>
                  <a:schemeClr val="tx1"/>
                </a:solidFill>
                <a:latin typeface="+mj-lt"/>
              </a:rPr>
              <a:t>cluster</a:t>
            </a:r>
            <a:r>
              <a:rPr lang="hr-HR" sz="2400" dirty="0" smtClean="0">
                <a:solidFill>
                  <a:schemeClr val="tx1"/>
                </a:solidFill>
                <a:latin typeface="+mj-lt"/>
              </a:rPr>
              <a:t> </a:t>
            </a:r>
            <a:r>
              <a:rPr lang="hr-HR" sz="2400" dirty="0">
                <a:solidFill>
                  <a:schemeClr val="tx1"/>
                </a:solidFill>
                <a:latin typeface="+mj-lt"/>
              </a:rPr>
              <a:t>2</a:t>
            </a:r>
            <a:endParaRPr lang="en-US" sz="2400" dirty="0">
              <a:solidFill>
                <a:schemeClr val="tx1"/>
              </a:solidFill>
              <a:latin typeface="+mj-lt"/>
            </a:endParaRPr>
          </a:p>
        </p:txBody>
      </p:sp>
      <p:cxnSp>
        <p:nvCxnSpPr>
          <p:cNvPr id="27" name="Straight Connector 26"/>
          <p:cNvCxnSpPr>
            <a:endCxn id="7" idx="51"/>
          </p:cNvCxnSpPr>
          <p:nvPr/>
        </p:nvCxnSpPr>
        <p:spPr>
          <a:xfrm flipV="1">
            <a:off x="1571619" y="5105400"/>
            <a:ext cx="17695" cy="740292"/>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a:endCxn id="6" idx="33"/>
          </p:cNvCxnSpPr>
          <p:nvPr/>
        </p:nvCxnSpPr>
        <p:spPr>
          <a:xfrm flipV="1">
            <a:off x="4214502" y="4093029"/>
            <a:ext cx="205098" cy="1863769"/>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584751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6"/>
            <a:ext cx="10515600" cy="865472"/>
          </a:xfrm>
        </p:spPr>
        <p:txBody>
          <a:bodyPr/>
          <a:lstStyle/>
          <a:p>
            <a:pPr algn="ctr"/>
            <a:r>
              <a:rPr lang="hr-HR" b="1" dirty="0" smtClean="0"/>
              <a:t>K-</a:t>
            </a:r>
            <a:r>
              <a:rPr lang="hr-HR" b="1" dirty="0" err="1" smtClean="0"/>
              <a:t>means</a:t>
            </a:r>
            <a:endParaRPr lang="pl-PL"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5871484" y="1524395"/>
            <a:ext cx="5791200" cy="1055517"/>
          </a:xfrm>
        </p:spPr>
        <p:txBody>
          <a:bodyPr>
            <a:noAutofit/>
          </a:bodyPr>
          <a:lstStyle/>
          <a:p>
            <a:pPr marL="0" indent="0" algn="r">
              <a:buNone/>
            </a:pPr>
            <a:r>
              <a:rPr lang="en-US" sz="3600" b="1" dirty="0" smtClean="0">
                <a:latin typeface="+mj-lt"/>
              </a:rPr>
              <a:t>Step </a:t>
            </a:r>
            <a:r>
              <a:rPr lang="hr-HR" sz="3600" b="1" dirty="0" smtClean="0">
                <a:latin typeface="+mj-lt"/>
              </a:rPr>
              <a:t>3</a:t>
            </a:r>
            <a:r>
              <a:rPr lang="en-US" sz="3600" b="1" dirty="0" smtClean="0">
                <a:latin typeface="+mj-lt"/>
              </a:rPr>
              <a:t>:</a:t>
            </a:r>
            <a:r>
              <a:rPr lang="hr-HR" sz="3600" b="1" dirty="0" smtClean="0">
                <a:latin typeface="+mj-lt"/>
              </a:rPr>
              <a:t> Update </a:t>
            </a:r>
            <a:r>
              <a:rPr lang="hr-HR" sz="3600" b="1" dirty="0" err="1" smtClean="0">
                <a:latin typeface="+mj-lt"/>
              </a:rPr>
              <a:t>the</a:t>
            </a:r>
            <a:r>
              <a:rPr lang="hr-HR" sz="3600" b="1" dirty="0" smtClean="0">
                <a:latin typeface="+mj-lt"/>
              </a:rPr>
              <a:t> </a:t>
            </a:r>
            <a:r>
              <a:rPr lang="hr-HR" sz="3600" b="1" dirty="0" err="1" smtClean="0">
                <a:latin typeface="+mj-lt"/>
              </a:rPr>
              <a:t>centroids</a:t>
            </a:r>
            <a:endParaRPr lang="hr-HR" sz="3600" b="1" dirty="0" smtClean="0">
              <a:latin typeface="+mj-lt"/>
            </a:endParaRPr>
          </a:p>
          <a:p>
            <a:pPr marL="0" indent="0" algn="just">
              <a:buNone/>
            </a:pPr>
            <a:endParaRPr lang="hr-HR" sz="3600" dirty="0">
              <a:latin typeface="+mj-lt"/>
            </a:endParaRPr>
          </a:p>
        </p:txBody>
      </p:sp>
      <p:graphicFrame>
        <p:nvGraphicFramePr>
          <p:cNvPr id="10" name="Chart 9"/>
          <p:cNvGraphicFramePr>
            <a:graphicFrameLocks/>
          </p:cNvGraphicFramePr>
          <p:nvPr>
            <p:extLst>
              <p:ext uri="{D42A27DB-BD31-4B8C-83A1-F6EECF244321}">
                <p14:modId xmlns:p14="http://schemas.microsoft.com/office/powerpoint/2010/main" val="1269779731"/>
              </p:ext>
            </p:extLst>
          </p:nvPr>
        </p:nvGraphicFramePr>
        <p:xfrm>
          <a:off x="280315" y="2052154"/>
          <a:ext cx="5138055" cy="3978531"/>
        </p:xfrm>
        <a:graphic>
          <a:graphicData uri="http://schemas.openxmlformats.org/drawingml/2006/chart">
            <c:chart xmlns:c="http://schemas.openxmlformats.org/drawingml/2006/chart" xmlns:r="http://schemas.openxmlformats.org/officeDocument/2006/relationships" r:id="rId3"/>
          </a:graphicData>
        </a:graphic>
      </p:graphicFrame>
      <p:sp>
        <p:nvSpPr>
          <p:cNvPr id="11" name="Oval 10"/>
          <p:cNvSpPr/>
          <p:nvPr/>
        </p:nvSpPr>
        <p:spPr>
          <a:xfrm>
            <a:off x="1991093" y="3877111"/>
            <a:ext cx="175164" cy="164308"/>
          </a:xfrm>
          <a:prstGeom prst="ellipse">
            <a:avLst/>
          </a:prstGeom>
          <a:noFill/>
          <a:ln w="349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3897085" y="3624942"/>
            <a:ext cx="163283" cy="158907"/>
          </a:xfrm>
          <a:prstGeom prst="ellipse">
            <a:avLst/>
          </a:prstGeom>
          <a:no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Table 4"/>
          <p:cNvGraphicFramePr>
            <a:graphicFrameLocks noGrp="1"/>
          </p:cNvGraphicFramePr>
          <p:nvPr>
            <p:extLst>
              <p:ext uri="{D42A27DB-BD31-4B8C-83A1-F6EECF244321}">
                <p14:modId xmlns:p14="http://schemas.microsoft.com/office/powerpoint/2010/main" val="3980361320"/>
              </p:ext>
            </p:extLst>
          </p:nvPr>
        </p:nvGraphicFramePr>
        <p:xfrm>
          <a:off x="6577018" y="3704395"/>
          <a:ext cx="4604657" cy="1125855"/>
        </p:xfrm>
        <a:graphic>
          <a:graphicData uri="http://schemas.openxmlformats.org/drawingml/2006/table">
            <a:tbl>
              <a:tblPr>
                <a:tableStyleId>{5C22544A-7EE6-4342-B048-85BDC9FD1C3A}</a:tableStyleId>
              </a:tblPr>
              <a:tblGrid>
                <a:gridCol w="1534886">
                  <a:extLst>
                    <a:ext uri="{9D8B030D-6E8A-4147-A177-3AD203B41FA5}">
                      <a16:colId xmlns:a16="http://schemas.microsoft.com/office/drawing/2014/main" val="2284069133"/>
                    </a:ext>
                  </a:extLst>
                </a:gridCol>
                <a:gridCol w="1799521">
                  <a:extLst>
                    <a:ext uri="{9D8B030D-6E8A-4147-A177-3AD203B41FA5}">
                      <a16:colId xmlns:a16="http://schemas.microsoft.com/office/drawing/2014/main" val="2605398996"/>
                    </a:ext>
                  </a:extLst>
                </a:gridCol>
                <a:gridCol w="1270250">
                  <a:extLst>
                    <a:ext uri="{9D8B030D-6E8A-4147-A177-3AD203B41FA5}">
                      <a16:colId xmlns:a16="http://schemas.microsoft.com/office/drawing/2014/main" val="2339950755"/>
                    </a:ext>
                  </a:extLst>
                </a:gridCol>
              </a:tblGrid>
              <a:tr h="190500">
                <a:tc>
                  <a:txBody>
                    <a:bodyPr/>
                    <a:lstStyle/>
                    <a:p>
                      <a:pPr algn="ctr" fontAlgn="b"/>
                      <a:r>
                        <a:rPr lang="hr-HR" sz="2400" u="none" strike="noStrike" dirty="0" err="1">
                          <a:effectLst/>
                        </a:rPr>
                        <a:t>Cluster</a:t>
                      </a:r>
                      <a:endParaRPr lang="hr-HR" sz="24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hr-HR" sz="2400" u="none" strike="noStrike" dirty="0">
                          <a:effectLst/>
                        </a:rPr>
                        <a:t>X </a:t>
                      </a:r>
                      <a:r>
                        <a:rPr lang="hr-HR" sz="2400" u="none" strike="noStrike" dirty="0" err="1">
                          <a:effectLst/>
                        </a:rPr>
                        <a:t>Mean</a:t>
                      </a:r>
                      <a:endParaRPr lang="hr-HR" sz="24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hr-HR" sz="2400" u="none" strike="noStrike">
                          <a:effectLst/>
                        </a:rPr>
                        <a:t>Y Mean</a:t>
                      </a:r>
                      <a:endParaRPr lang="hr-HR" sz="24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28063950"/>
                  </a:ext>
                </a:extLst>
              </a:tr>
              <a:tr h="190500">
                <a:tc>
                  <a:txBody>
                    <a:bodyPr/>
                    <a:lstStyle/>
                    <a:p>
                      <a:pPr algn="ctr" fontAlgn="b"/>
                      <a:r>
                        <a:rPr lang="hr-HR" sz="2400" u="none" strike="noStrike">
                          <a:effectLst/>
                        </a:rPr>
                        <a:t>1</a:t>
                      </a:r>
                      <a:endParaRPr lang="hr-HR" sz="24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hr-HR" sz="2400" u="none" strike="noStrike" dirty="0" smtClean="0">
                          <a:solidFill>
                            <a:schemeClr val="accent1"/>
                          </a:solidFill>
                          <a:effectLst/>
                        </a:rPr>
                        <a:t>2,25</a:t>
                      </a:r>
                      <a:endParaRPr lang="hr-HR" sz="2400" b="0" i="0" u="none" strike="noStrike" dirty="0">
                        <a:solidFill>
                          <a:schemeClr val="accent1"/>
                        </a:solidFill>
                        <a:effectLst/>
                        <a:latin typeface="Calibri" panose="020F0502020204030204" pitchFamily="34" charset="0"/>
                      </a:endParaRPr>
                    </a:p>
                  </a:txBody>
                  <a:tcPr marL="9525" marR="9525" marT="9525" marB="0" anchor="b"/>
                </a:tc>
                <a:tc>
                  <a:txBody>
                    <a:bodyPr/>
                    <a:lstStyle/>
                    <a:p>
                      <a:pPr algn="ctr" fontAlgn="b"/>
                      <a:r>
                        <a:rPr lang="hr-HR" sz="2400" u="none" strike="noStrike" dirty="0" smtClean="0">
                          <a:solidFill>
                            <a:schemeClr val="accent1"/>
                          </a:solidFill>
                          <a:effectLst/>
                        </a:rPr>
                        <a:t>3,38</a:t>
                      </a:r>
                      <a:endParaRPr lang="hr-HR" sz="2400" b="0" i="0" u="none" strike="noStrike" dirty="0">
                        <a:solidFill>
                          <a:schemeClr val="accent1"/>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930760373"/>
                  </a:ext>
                </a:extLst>
              </a:tr>
              <a:tr h="190500">
                <a:tc>
                  <a:txBody>
                    <a:bodyPr/>
                    <a:lstStyle/>
                    <a:p>
                      <a:pPr algn="ctr" fontAlgn="b"/>
                      <a:r>
                        <a:rPr lang="hr-HR" sz="2400" u="none" strike="noStrike">
                          <a:effectLst/>
                        </a:rPr>
                        <a:t>2</a:t>
                      </a:r>
                      <a:endParaRPr lang="hr-HR" sz="24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hr-HR" sz="2400" u="none" strike="noStrike" dirty="0" smtClean="0">
                          <a:solidFill>
                            <a:srgbClr val="FF0000"/>
                          </a:solidFill>
                          <a:effectLst/>
                        </a:rPr>
                        <a:t>5,00</a:t>
                      </a:r>
                      <a:endParaRPr lang="hr-HR" sz="2400" b="0" i="0" u="none" strike="noStrike" dirty="0">
                        <a:solidFill>
                          <a:srgbClr val="FF0000"/>
                        </a:solidFill>
                        <a:effectLst/>
                        <a:latin typeface="Calibri" panose="020F0502020204030204" pitchFamily="34" charset="0"/>
                      </a:endParaRPr>
                    </a:p>
                  </a:txBody>
                  <a:tcPr marL="9525" marR="9525" marT="9525" marB="0" anchor="b"/>
                </a:tc>
                <a:tc>
                  <a:txBody>
                    <a:bodyPr/>
                    <a:lstStyle/>
                    <a:p>
                      <a:pPr algn="ctr" fontAlgn="b"/>
                      <a:r>
                        <a:rPr lang="hr-HR" sz="2400" u="none" strike="noStrike" dirty="0" smtClean="0">
                          <a:solidFill>
                            <a:srgbClr val="FF0000"/>
                          </a:solidFill>
                          <a:effectLst/>
                        </a:rPr>
                        <a:t>4,00</a:t>
                      </a:r>
                      <a:endParaRPr lang="hr-HR" sz="2400" b="0" i="0" u="none" strike="noStrike" dirty="0">
                        <a:solidFill>
                          <a:srgbClr val="FF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820142450"/>
                  </a:ext>
                </a:extLst>
              </a:tr>
            </a:tbl>
          </a:graphicData>
        </a:graphic>
      </p:graphicFrame>
      <p:sp>
        <p:nvSpPr>
          <p:cNvPr id="13" name="Oval 12"/>
          <p:cNvSpPr/>
          <p:nvPr/>
        </p:nvSpPr>
        <p:spPr>
          <a:xfrm>
            <a:off x="3189515" y="3080656"/>
            <a:ext cx="185054" cy="195944"/>
          </a:xfrm>
          <a:prstGeom prst="ellipse">
            <a:avLst/>
          </a:prstGeom>
          <a:noFill/>
          <a:ln w="34925">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2518052" y="3586163"/>
            <a:ext cx="220385" cy="197685"/>
          </a:xfrm>
          <a:prstGeom prst="ellipse">
            <a:avLst/>
          </a:prstGeom>
          <a:noFill/>
          <a:ln w="34925">
            <a:solidFill>
              <a:schemeClr val="accent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Arrow Connector 5"/>
          <p:cNvCxnSpPr/>
          <p:nvPr/>
        </p:nvCxnSpPr>
        <p:spPr>
          <a:xfrm>
            <a:off x="3374569" y="3276600"/>
            <a:ext cx="522516" cy="30956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a:stCxn id="14" idx="3"/>
            <a:endCxn id="11" idx="7"/>
          </p:cNvCxnSpPr>
          <p:nvPr/>
        </p:nvCxnSpPr>
        <p:spPr>
          <a:xfrm flipH="1">
            <a:off x="2140605" y="3754898"/>
            <a:ext cx="409722" cy="14627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 name="Rectangular Callout 3"/>
          <p:cNvSpPr/>
          <p:nvPr/>
        </p:nvSpPr>
        <p:spPr>
          <a:xfrm>
            <a:off x="6577018" y="4985658"/>
            <a:ext cx="5310191" cy="1132114"/>
          </a:xfrm>
          <a:prstGeom prst="wedgeRectCallout">
            <a:avLst>
              <a:gd name="adj1" fmla="val -33797"/>
              <a:gd name="adj2" fmla="val -75000"/>
            </a:avLst>
          </a:prstGeom>
          <a:noFill/>
          <a:ln w="222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6619537" y="2484602"/>
            <a:ext cx="5225152" cy="984885"/>
          </a:xfrm>
          <a:prstGeom prst="rect">
            <a:avLst/>
          </a:prstGeom>
          <a:noFill/>
        </p:spPr>
        <p:txBody>
          <a:bodyPr wrap="square" rtlCol="0">
            <a:spAutoFit/>
          </a:bodyPr>
          <a:lstStyle/>
          <a:p>
            <a:r>
              <a:rPr lang="hr-HR" sz="2000" dirty="0" smtClean="0">
                <a:latin typeface="+mj-lt"/>
              </a:rPr>
              <a:t>X </a:t>
            </a:r>
            <a:r>
              <a:rPr lang="hr-HR" sz="2000" dirty="0" err="1" smtClean="0">
                <a:latin typeface="+mj-lt"/>
              </a:rPr>
              <a:t>Mean</a:t>
            </a:r>
            <a:r>
              <a:rPr lang="hr-HR" sz="2000" dirty="0" smtClean="0">
                <a:latin typeface="+mj-lt"/>
              </a:rPr>
              <a:t> = (XA+XB+XC+XD+XE+XF+XG+XJ)/7 = 2,25</a:t>
            </a:r>
          </a:p>
          <a:p>
            <a:r>
              <a:rPr lang="hr-HR" sz="2000" dirty="0" smtClean="0">
                <a:latin typeface="+mj-lt"/>
              </a:rPr>
              <a:t>Y </a:t>
            </a:r>
            <a:r>
              <a:rPr lang="hr-HR" sz="2000" dirty="0" err="1">
                <a:latin typeface="+mj-lt"/>
              </a:rPr>
              <a:t>Mean</a:t>
            </a:r>
            <a:r>
              <a:rPr lang="hr-HR" sz="2000" dirty="0">
                <a:latin typeface="+mj-lt"/>
              </a:rPr>
              <a:t> = </a:t>
            </a:r>
            <a:r>
              <a:rPr lang="hr-HR" sz="2000" dirty="0" smtClean="0">
                <a:latin typeface="+mj-lt"/>
              </a:rPr>
              <a:t>(YA+YB+YC+YD+YE+YF+YG+YJ</a:t>
            </a:r>
            <a:r>
              <a:rPr lang="hr-HR" sz="2000" dirty="0">
                <a:latin typeface="+mj-lt"/>
              </a:rPr>
              <a:t>)/7 = </a:t>
            </a:r>
            <a:r>
              <a:rPr lang="hr-HR" sz="2000" dirty="0" smtClean="0">
                <a:latin typeface="+mj-lt"/>
              </a:rPr>
              <a:t>3,38</a:t>
            </a:r>
            <a:endParaRPr lang="en-US" sz="2000" dirty="0">
              <a:latin typeface="+mj-lt"/>
            </a:endParaRPr>
          </a:p>
          <a:p>
            <a:endParaRPr lang="en-US" dirty="0"/>
          </a:p>
        </p:txBody>
      </p:sp>
      <p:sp>
        <p:nvSpPr>
          <p:cNvPr id="16" name="Rectangular Callout 15"/>
          <p:cNvSpPr/>
          <p:nvPr/>
        </p:nvSpPr>
        <p:spPr>
          <a:xfrm>
            <a:off x="6486660" y="2285137"/>
            <a:ext cx="5310191" cy="1132114"/>
          </a:xfrm>
          <a:prstGeom prst="wedgeRectCallout">
            <a:avLst>
              <a:gd name="adj1" fmla="val -32362"/>
              <a:gd name="adj2" fmla="val 115385"/>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p:cNvSpPr txBox="1"/>
          <p:nvPr/>
        </p:nvSpPr>
        <p:spPr>
          <a:xfrm>
            <a:off x="7162304" y="5277410"/>
            <a:ext cx="5225152" cy="984885"/>
          </a:xfrm>
          <a:prstGeom prst="rect">
            <a:avLst/>
          </a:prstGeom>
          <a:noFill/>
        </p:spPr>
        <p:txBody>
          <a:bodyPr wrap="square" rtlCol="0">
            <a:spAutoFit/>
          </a:bodyPr>
          <a:lstStyle/>
          <a:p>
            <a:r>
              <a:rPr lang="hr-HR" sz="2000" dirty="0" smtClean="0">
                <a:latin typeface="+mj-lt"/>
              </a:rPr>
              <a:t>X </a:t>
            </a:r>
            <a:r>
              <a:rPr lang="hr-HR" sz="2000" dirty="0" err="1" smtClean="0">
                <a:latin typeface="+mj-lt"/>
              </a:rPr>
              <a:t>Mean</a:t>
            </a:r>
            <a:r>
              <a:rPr lang="hr-HR" sz="2000" dirty="0" smtClean="0">
                <a:latin typeface="+mj-lt"/>
              </a:rPr>
              <a:t> = (XH+XI)/2 = 5,00</a:t>
            </a:r>
          </a:p>
          <a:p>
            <a:r>
              <a:rPr lang="hr-HR" sz="2000" dirty="0" smtClean="0">
                <a:latin typeface="+mj-lt"/>
              </a:rPr>
              <a:t>Y </a:t>
            </a:r>
            <a:r>
              <a:rPr lang="hr-HR" sz="2000" dirty="0" err="1">
                <a:latin typeface="+mj-lt"/>
              </a:rPr>
              <a:t>Mean</a:t>
            </a:r>
            <a:r>
              <a:rPr lang="hr-HR" sz="2000" dirty="0">
                <a:latin typeface="+mj-lt"/>
              </a:rPr>
              <a:t> = </a:t>
            </a:r>
            <a:r>
              <a:rPr lang="hr-HR" sz="2000" dirty="0" smtClean="0">
                <a:latin typeface="+mj-lt"/>
              </a:rPr>
              <a:t>(YH+YI)/2 </a:t>
            </a:r>
            <a:r>
              <a:rPr lang="hr-HR" sz="2000" dirty="0">
                <a:latin typeface="+mj-lt"/>
              </a:rPr>
              <a:t>= </a:t>
            </a:r>
            <a:r>
              <a:rPr lang="hr-HR" sz="2000" dirty="0" smtClean="0">
                <a:latin typeface="+mj-lt"/>
              </a:rPr>
              <a:t>4,00</a:t>
            </a:r>
            <a:endParaRPr lang="en-US" sz="2000" dirty="0">
              <a:latin typeface="+mj-lt"/>
            </a:endParaRPr>
          </a:p>
          <a:p>
            <a:endParaRPr lang="en-US" dirty="0"/>
          </a:p>
        </p:txBody>
      </p:sp>
      <p:sp>
        <p:nvSpPr>
          <p:cNvPr id="18" name="Rounded Rectangular Callout 17"/>
          <p:cNvSpPr/>
          <p:nvPr/>
        </p:nvSpPr>
        <p:spPr>
          <a:xfrm>
            <a:off x="2915675" y="1765241"/>
            <a:ext cx="1535567" cy="790575"/>
          </a:xfrm>
          <a:prstGeom prst="wedgeRoundRectCallout">
            <a:avLst>
              <a:gd name="adj1" fmla="val -22509"/>
              <a:gd name="adj2" fmla="val 48042"/>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sz="2400" dirty="0" err="1" smtClean="0">
                <a:solidFill>
                  <a:schemeClr val="tx1"/>
                </a:solidFill>
                <a:latin typeface="+mj-lt"/>
              </a:rPr>
              <a:t>Updated</a:t>
            </a:r>
            <a:r>
              <a:rPr lang="hr-HR" sz="2400" dirty="0" smtClean="0">
                <a:solidFill>
                  <a:schemeClr val="tx1"/>
                </a:solidFill>
                <a:latin typeface="+mj-lt"/>
              </a:rPr>
              <a:t> </a:t>
            </a:r>
            <a:r>
              <a:rPr lang="hr-HR" sz="2400" dirty="0" err="1" smtClean="0">
                <a:solidFill>
                  <a:schemeClr val="tx1"/>
                </a:solidFill>
                <a:latin typeface="+mj-lt"/>
              </a:rPr>
              <a:t>centroid</a:t>
            </a:r>
            <a:r>
              <a:rPr lang="hr-HR" sz="2400" dirty="0" smtClean="0">
                <a:solidFill>
                  <a:schemeClr val="tx1"/>
                </a:solidFill>
                <a:latin typeface="+mj-lt"/>
              </a:rPr>
              <a:t> 2</a:t>
            </a:r>
            <a:endParaRPr lang="en-US" sz="2400" dirty="0">
              <a:solidFill>
                <a:schemeClr val="tx1"/>
              </a:solidFill>
              <a:latin typeface="+mj-lt"/>
            </a:endParaRPr>
          </a:p>
        </p:txBody>
      </p:sp>
      <p:sp>
        <p:nvSpPr>
          <p:cNvPr id="19" name="Rounded Rectangular Callout 18"/>
          <p:cNvSpPr/>
          <p:nvPr/>
        </p:nvSpPr>
        <p:spPr>
          <a:xfrm>
            <a:off x="1293023" y="1524395"/>
            <a:ext cx="1535567" cy="790575"/>
          </a:xfrm>
          <a:prstGeom prst="wedgeRoundRectCallout">
            <a:avLst>
              <a:gd name="adj1" fmla="val -22509"/>
              <a:gd name="adj2" fmla="val 48042"/>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sz="2400" dirty="0" err="1" smtClean="0">
                <a:solidFill>
                  <a:schemeClr val="tx1"/>
                </a:solidFill>
                <a:latin typeface="+mj-lt"/>
              </a:rPr>
              <a:t>Updated</a:t>
            </a:r>
            <a:r>
              <a:rPr lang="hr-HR" sz="2400" dirty="0" smtClean="0">
                <a:solidFill>
                  <a:schemeClr val="tx1"/>
                </a:solidFill>
                <a:latin typeface="+mj-lt"/>
              </a:rPr>
              <a:t> </a:t>
            </a:r>
            <a:r>
              <a:rPr lang="hr-HR" sz="2400" dirty="0" err="1" smtClean="0">
                <a:solidFill>
                  <a:schemeClr val="tx1"/>
                </a:solidFill>
                <a:latin typeface="+mj-lt"/>
              </a:rPr>
              <a:t>centroid</a:t>
            </a:r>
            <a:r>
              <a:rPr lang="hr-HR" sz="2400" dirty="0" smtClean="0">
                <a:solidFill>
                  <a:schemeClr val="tx1"/>
                </a:solidFill>
                <a:latin typeface="+mj-lt"/>
              </a:rPr>
              <a:t> 1</a:t>
            </a:r>
            <a:endParaRPr lang="en-US" sz="2400" dirty="0">
              <a:solidFill>
                <a:schemeClr val="tx1"/>
              </a:solidFill>
              <a:latin typeface="+mj-lt"/>
            </a:endParaRPr>
          </a:p>
        </p:txBody>
      </p:sp>
      <p:cxnSp>
        <p:nvCxnSpPr>
          <p:cNvPr id="20" name="Straight Connector 19"/>
          <p:cNvCxnSpPr/>
          <p:nvPr/>
        </p:nvCxnSpPr>
        <p:spPr>
          <a:xfrm flipV="1">
            <a:off x="2060806" y="2314970"/>
            <a:ext cx="60419" cy="1562141"/>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p:cNvCxnSpPr>
            <a:stCxn id="12" idx="7"/>
          </p:cNvCxnSpPr>
          <p:nvPr/>
        </p:nvCxnSpPr>
        <p:spPr>
          <a:xfrm flipV="1">
            <a:off x="4036456" y="2579912"/>
            <a:ext cx="36497" cy="1068301"/>
          </a:xfrm>
          <a:prstGeom prst="line">
            <a:avLst/>
          </a:prstGeom>
        </p:spPr>
        <p:style>
          <a:lnRef idx="1">
            <a:schemeClr val="accent1"/>
          </a:lnRef>
          <a:fillRef idx="0">
            <a:schemeClr val="accent1"/>
          </a:fillRef>
          <a:effectRef idx="0">
            <a:schemeClr val="accent1"/>
          </a:effectRef>
          <a:fontRef idx="minor">
            <a:schemeClr val="tx1"/>
          </a:fontRef>
        </p:style>
      </p:cxnSp>
      <p:sp>
        <p:nvSpPr>
          <p:cNvPr id="23" name="TextBox 1"/>
          <p:cNvSpPr txBox="1"/>
          <p:nvPr/>
        </p:nvSpPr>
        <p:spPr>
          <a:xfrm>
            <a:off x="930084" y="2993289"/>
            <a:ext cx="228592" cy="283311"/>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hr-HR" sz="2000" b="1" dirty="0" smtClean="0"/>
              <a:t>F</a:t>
            </a:r>
            <a:endParaRPr lang="en-US" sz="2000" b="1" dirty="0"/>
          </a:p>
        </p:txBody>
      </p:sp>
      <p:sp>
        <p:nvSpPr>
          <p:cNvPr id="24" name="TextBox 1"/>
          <p:cNvSpPr txBox="1"/>
          <p:nvPr/>
        </p:nvSpPr>
        <p:spPr>
          <a:xfrm>
            <a:off x="951855" y="2536864"/>
            <a:ext cx="228592" cy="283311"/>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hr-HR" sz="2000" b="1" dirty="0" smtClean="0"/>
              <a:t>G</a:t>
            </a:r>
            <a:endParaRPr lang="en-US" sz="2000" b="1" dirty="0"/>
          </a:p>
        </p:txBody>
      </p:sp>
      <p:sp>
        <p:nvSpPr>
          <p:cNvPr id="25" name="TextBox 1"/>
          <p:cNvSpPr txBox="1"/>
          <p:nvPr/>
        </p:nvSpPr>
        <p:spPr>
          <a:xfrm>
            <a:off x="620494" y="4041419"/>
            <a:ext cx="228592" cy="283311"/>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hr-HR" sz="2000" b="1" dirty="0" smtClean="0"/>
              <a:t>C</a:t>
            </a:r>
            <a:endParaRPr lang="en-US" sz="2000" b="1" dirty="0"/>
          </a:p>
        </p:txBody>
      </p:sp>
      <p:sp>
        <p:nvSpPr>
          <p:cNvPr id="26" name="TextBox 1"/>
          <p:cNvSpPr txBox="1"/>
          <p:nvPr/>
        </p:nvSpPr>
        <p:spPr>
          <a:xfrm>
            <a:off x="1587223" y="3474451"/>
            <a:ext cx="228592" cy="283311"/>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hr-HR" sz="2000" b="1" dirty="0" smtClean="0"/>
              <a:t>E</a:t>
            </a:r>
            <a:endParaRPr lang="en-US" sz="2000" b="1" dirty="0"/>
          </a:p>
        </p:txBody>
      </p:sp>
      <p:sp>
        <p:nvSpPr>
          <p:cNvPr id="27" name="TextBox 1"/>
          <p:cNvSpPr txBox="1"/>
          <p:nvPr/>
        </p:nvSpPr>
        <p:spPr>
          <a:xfrm>
            <a:off x="1587223" y="4775587"/>
            <a:ext cx="228592" cy="283311"/>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hr-HR" sz="2000" b="1" dirty="0" smtClean="0"/>
              <a:t>A</a:t>
            </a:r>
            <a:endParaRPr lang="en-US" sz="2000" b="1" dirty="0"/>
          </a:p>
        </p:txBody>
      </p:sp>
      <p:sp>
        <p:nvSpPr>
          <p:cNvPr id="28" name="TextBox 1"/>
          <p:cNvSpPr txBox="1"/>
          <p:nvPr/>
        </p:nvSpPr>
        <p:spPr>
          <a:xfrm>
            <a:off x="2887288" y="2939000"/>
            <a:ext cx="228592" cy="283311"/>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hr-HR" sz="2000" b="1" dirty="0" smtClean="0"/>
              <a:t>I</a:t>
            </a:r>
            <a:endParaRPr lang="en-US" sz="2000" b="1" dirty="0"/>
          </a:p>
        </p:txBody>
      </p:sp>
      <p:sp>
        <p:nvSpPr>
          <p:cNvPr id="29" name="TextBox 1"/>
          <p:cNvSpPr txBox="1"/>
          <p:nvPr/>
        </p:nvSpPr>
        <p:spPr>
          <a:xfrm>
            <a:off x="2849342" y="4830250"/>
            <a:ext cx="228592" cy="283311"/>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hr-HR" sz="2000" b="1" dirty="0"/>
              <a:t>B</a:t>
            </a:r>
            <a:endParaRPr lang="en-US" sz="2000" b="1" dirty="0"/>
          </a:p>
        </p:txBody>
      </p:sp>
      <p:sp>
        <p:nvSpPr>
          <p:cNvPr id="30" name="TextBox 1"/>
          <p:cNvSpPr txBox="1"/>
          <p:nvPr/>
        </p:nvSpPr>
        <p:spPr>
          <a:xfrm>
            <a:off x="3594679" y="3899763"/>
            <a:ext cx="228592" cy="283311"/>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hr-HR" sz="2000" b="1" dirty="0"/>
              <a:t>D</a:t>
            </a:r>
            <a:endParaRPr lang="en-US" sz="2000" b="1" dirty="0"/>
          </a:p>
        </p:txBody>
      </p:sp>
      <p:sp>
        <p:nvSpPr>
          <p:cNvPr id="31" name="TextBox 1"/>
          <p:cNvSpPr txBox="1"/>
          <p:nvPr/>
        </p:nvSpPr>
        <p:spPr>
          <a:xfrm>
            <a:off x="4288299" y="3959265"/>
            <a:ext cx="228592" cy="283311"/>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hr-HR" sz="2000" b="1" dirty="0" smtClean="0"/>
              <a:t>H</a:t>
            </a:r>
            <a:endParaRPr lang="en-US" sz="2000" b="1" dirty="0"/>
          </a:p>
        </p:txBody>
      </p:sp>
      <p:sp>
        <p:nvSpPr>
          <p:cNvPr id="32" name="TextBox 1"/>
          <p:cNvSpPr txBox="1"/>
          <p:nvPr/>
        </p:nvSpPr>
        <p:spPr>
          <a:xfrm>
            <a:off x="2433791" y="3178628"/>
            <a:ext cx="228592" cy="283311"/>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hr-HR" sz="2000" b="1" dirty="0"/>
              <a:t>J</a:t>
            </a:r>
            <a:endParaRPr lang="en-US" sz="2000" b="1" dirty="0"/>
          </a:p>
        </p:txBody>
      </p:sp>
    </p:spTree>
    <p:extLst>
      <p:ext uri="{BB962C8B-B14F-4D97-AF65-F5344CB8AC3E}">
        <p14:creationId xmlns:p14="http://schemas.microsoft.com/office/powerpoint/2010/main" val="601977726"/>
      </p:ext>
    </p:extLst>
  </p:cSld>
  <p:clrMapOvr>
    <a:masterClrMapping/>
  </p:clrMapOvr>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sustava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b2bf4f87-cb72-4e57-ad38-3955b64ca675" xsi:nil="true"/>
    <lcf76f155ced4ddcb4097134ff3c332f xmlns="9ddf7ba3-e48b-4174-a29c-2a175c523237">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3FAFC4393578E54EA6D196651228CF09" ma:contentTypeVersion="18" ma:contentTypeDescription="Create a new document." ma:contentTypeScope="" ma:versionID="f39009392cc1bef1f81aa84f6355a9cb">
  <xsd:schema xmlns:xsd="http://www.w3.org/2001/XMLSchema" xmlns:xs="http://www.w3.org/2001/XMLSchema" xmlns:p="http://schemas.microsoft.com/office/2006/metadata/properties" xmlns:ns2="9ddf7ba3-e48b-4174-a29c-2a175c523237" xmlns:ns3="b2bf4f87-cb72-4e57-ad38-3955b64ca675" targetNamespace="http://schemas.microsoft.com/office/2006/metadata/properties" ma:root="true" ma:fieldsID="65c7a4dbae23a40a47a00121fc7d6485" ns2:_="" ns3:_="">
    <xsd:import namespace="9ddf7ba3-e48b-4174-a29c-2a175c523237"/>
    <xsd:import namespace="b2bf4f87-cb72-4e57-ad38-3955b64ca67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2:MediaLengthInSeconds" minOccurs="0"/>
                <xsd:element ref="ns3:TaxCatchAll" minOccurs="0"/>
                <xsd:element ref="ns2:lcf76f155ced4ddcb4097134ff3c332f"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ddf7ba3-e48b-4174-a29c-2a175c52323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9c0af0c-00b2-4b9d-ac19-30cd42724e8d" ma:termSetId="09814cd3-568e-fe90-9814-8d621ff8fb84" ma:anchorId="fba54fb3-c3e1-fe81-a776-ca4b69148c4d" ma:open="true" ma:isKeyword="false">
      <xsd:complexType>
        <xsd:sequence>
          <xsd:element ref="pc:Terms" minOccurs="0" maxOccurs="1"/>
        </xsd:sequence>
      </xsd:complexType>
    </xsd:element>
    <xsd:element name="MediaServiceLocation" ma:index="21" nillable="true" ma:displayName="Location" ma:indexed="true" ma:internalName="MediaServiceLocation"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2bf4f87-cb72-4e57-ad38-3955b64ca675"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273846d-743d-4c83-89dc-8271a4c400d8}" ma:internalName="TaxCatchAll" ma:showField="CatchAllData" ma:web="b2bf4f87-cb72-4e57-ad38-3955b64ca67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3571E05-42F9-432B-A062-0970F6412D8E}">
  <ds:schemaRefs>
    <ds:schemaRef ds:uri="http://purl.org/dc/elements/1.1/"/>
    <ds:schemaRef ds:uri="9ddf7ba3-e48b-4174-a29c-2a175c523237"/>
    <ds:schemaRef ds:uri="http://purl.org/dc/dcmitype/"/>
    <ds:schemaRef ds:uri="http://schemas.microsoft.com/office/infopath/2007/PartnerControls"/>
    <ds:schemaRef ds:uri="http://www.w3.org/XML/1998/namespace"/>
    <ds:schemaRef ds:uri="http://schemas.microsoft.com/office/2006/metadata/properties"/>
    <ds:schemaRef ds:uri="http://schemas.microsoft.com/office/2006/documentManagement/types"/>
    <ds:schemaRef ds:uri="http://schemas.openxmlformats.org/package/2006/metadata/core-properties"/>
    <ds:schemaRef ds:uri="http://purl.org/dc/terms/"/>
    <ds:schemaRef ds:uri="b2bf4f87-cb72-4e57-ad38-3955b64ca675"/>
  </ds:schemaRefs>
</ds:datastoreItem>
</file>

<file path=customXml/itemProps2.xml><?xml version="1.0" encoding="utf-8"?>
<ds:datastoreItem xmlns:ds="http://schemas.openxmlformats.org/officeDocument/2006/customXml" ds:itemID="{648B904F-A7DC-4700-B550-EC2015A964C5}">
  <ds:schemaRefs>
    <ds:schemaRef ds:uri="http://schemas.microsoft.com/sharepoint/v3/contenttype/forms"/>
  </ds:schemaRefs>
</ds:datastoreItem>
</file>

<file path=customXml/itemProps3.xml><?xml version="1.0" encoding="utf-8"?>
<ds:datastoreItem xmlns:ds="http://schemas.openxmlformats.org/officeDocument/2006/customXml" ds:itemID="{D203B160-43B9-454D-81AE-848D03A6D6E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ddf7ba3-e48b-4174-a29c-2a175c523237"/>
    <ds:schemaRef ds:uri="b2bf4f87-cb72-4e57-ad38-3955b64ca67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5075</TotalTime>
  <Words>3909</Words>
  <Application>Microsoft Office PowerPoint</Application>
  <PresentationFormat>Widescreen</PresentationFormat>
  <Paragraphs>926</Paragraphs>
  <Slides>22</Slides>
  <Notes>21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22</vt:i4>
      </vt:variant>
    </vt:vector>
  </HeadingPairs>
  <TitlesOfParts>
    <vt:vector size="27" baseType="lpstr">
      <vt:lpstr>Arial</vt:lpstr>
      <vt:lpstr>Calibri</vt:lpstr>
      <vt:lpstr>Calibri Light</vt:lpstr>
      <vt:lpstr>Cambria Math</vt:lpstr>
      <vt:lpstr>Motyw pakietu Office</vt:lpstr>
      <vt:lpstr>O3 - Distance learning curricula in Machine Learning  6 - Clustering and its applications</vt:lpstr>
      <vt:lpstr>Clustering and its applications</vt:lpstr>
      <vt:lpstr>Clustering in Machine Learning</vt:lpstr>
      <vt:lpstr>Clustering in Machine Learning</vt:lpstr>
      <vt:lpstr>K-means</vt:lpstr>
      <vt:lpstr>K-means</vt:lpstr>
      <vt:lpstr>K-means</vt:lpstr>
      <vt:lpstr>K-means</vt:lpstr>
      <vt:lpstr>K-means</vt:lpstr>
      <vt:lpstr>K-means</vt:lpstr>
      <vt:lpstr>K-means</vt:lpstr>
      <vt:lpstr>Hierarchical clustering </vt:lpstr>
      <vt:lpstr>Hierarchical clustering </vt:lpstr>
      <vt:lpstr>Hierarchical clustering </vt:lpstr>
      <vt:lpstr>Hierarchical clustering </vt:lpstr>
      <vt:lpstr>Hierarchical clustering </vt:lpstr>
      <vt:lpstr>DBSCAN</vt:lpstr>
      <vt:lpstr>DBSCAN</vt:lpstr>
      <vt:lpstr>DBSCAN</vt:lpstr>
      <vt:lpstr>DBSCAN</vt:lpstr>
      <vt:lpstr>DBSCAN</vt:lpstr>
      <vt:lpstr>Study and review the following online resources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the webinar.</dc:title>
  <dc:creator>Grzegorz Zwoliński I25</dc:creator>
  <cp:lastModifiedBy>frane</cp:lastModifiedBy>
  <cp:revision>387</cp:revision>
  <dcterms:created xsi:type="dcterms:W3CDTF">2021-12-08T08:56:03Z</dcterms:created>
  <dcterms:modified xsi:type="dcterms:W3CDTF">2024-02-21T17:44:27Z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0x0101003FAFC4393578E54EA6D196651228CF09</vt:lpwstr>
  </property>
</Properties>
</file>