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256" r:id="rId5"/>
    <p:sldId id="25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1" r:id="rId19"/>
    <p:sldId id="290" r:id="rId20"/>
    <p:sldId id="277" r:id="rId21"/>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err="1" smtClean="0">
                <a:solidFill>
                  <a:schemeClr val="tx1"/>
                </a:solidFill>
                <a:effectLst/>
                <a:latin typeface="+mn-lt"/>
                <a:ea typeface="+mn-ea"/>
                <a:cs typeface="+mn-cs"/>
              </a:rPr>
              <a:t>Good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Machine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learn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endParaRPr lang="hr-HR" sz="1200" kern="1200" dirty="0" smtClean="0">
              <a:solidFill>
                <a:schemeClr val="tx1"/>
              </a:solidFill>
              <a:effectLst/>
              <a:latin typeface="+mn-lt"/>
              <a:ea typeface="+mn-ea"/>
              <a:cs typeface="+mn-cs"/>
            </a:endParaRPr>
          </a:p>
          <a:p>
            <a:pPr>
              <a:lnSpc>
                <a:spcPct val="107000"/>
              </a:lnSpc>
              <a:spcAft>
                <a:spcPts val="800"/>
              </a:spcAft>
            </a:pPr>
            <a:r>
              <a:rPr lang="en-US" sz="1200" kern="1200" dirty="0" smtClean="0">
                <a:solidFill>
                  <a:schemeClr val="tx1"/>
                </a:solidFill>
                <a:effectLst/>
                <a:latin typeface="+mn-lt"/>
                <a:ea typeface="+mn-ea"/>
                <a:cs typeface="+mn-cs"/>
              </a:rPr>
              <a:t>The course contains a total of ten topics and in this topic we will say something more about the</a:t>
            </a:r>
            <a:r>
              <a:rPr lang="hr-HR"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Optimization of Machine Learning Models</a:t>
            </a:r>
            <a:r>
              <a:rPr lang="hr-HR" sz="1200" kern="1200" baseline="0" dirty="0" smtClean="0">
                <a:solidFill>
                  <a:schemeClr val="tx1"/>
                </a:solidFill>
                <a:effectLst/>
                <a:latin typeface="+mn-lt"/>
                <a:ea typeface="+mn-ea"/>
                <a:cs typeface="+mn-cs"/>
              </a:rPr>
              <a:t>.</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Model selection is choosing the best from a set of candidate models for a specific task or problem. It involves evaluating the performance of different models, comparing their results, and selecting the one that best fits the data or provides the most accurate predictions.</a:t>
            </a:r>
          </a:p>
          <a:p>
            <a:endParaRPr lang="hr-HR" dirty="0" smtClean="0"/>
          </a:p>
          <a:p>
            <a:r>
              <a:rPr lang="en-US" dirty="0" smtClean="0"/>
              <a:t>In the evaluation step, we test different models and see how well they perform on our data, using metrics like accuracy or error.</a:t>
            </a:r>
          </a:p>
          <a:p>
            <a:endParaRPr lang="hr-HR" dirty="0" smtClean="0"/>
          </a:p>
          <a:p>
            <a:r>
              <a:rPr lang="en-US" dirty="0" smtClean="0"/>
              <a:t>Once we have evaluated the models, we compare their results to see which is better at predicting or fitting the data, considering factors like simplicity and interpretability.</a:t>
            </a:r>
          </a:p>
          <a:p>
            <a:endParaRPr lang="hr-HR" dirty="0" smtClean="0"/>
          </a:p>
          <a:p>
            <a:r>
              <a:rPr lang="en-US" dirty="0" smtClean="0"/>
              <a:t>After comparing the models, we select the best fit for our data, striking a balance between performance and other criteria necessary for our specific problem.</a:t>
            </a:r>
          </a:p>
          <a:p>
            <a:endParaRPr lang="hr-HR" dirty="0" smtClean="0"/>
          </a:p>
          <a:p>
            <a:r>
              <a:rPr lang="en-US" dirty="0" smtClean="0"/>
              <a:t>By following these steps, one can effectively evaluate and compare different models, considering their performance and other relevant factors, and ultimately decide the most appropriate model to use.</a:t>
            </a:r>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468300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Let's check the following example that illustrates the model selection algorithm. We have a dataset with 30 samples, two features (X1 and X2), and their corresponding class labels.</a:t>
            </a:r>
          </a:p>
          <a:p>
            <a:r>
              <a:rPr lang="en-US" dirty="0" smtClean="0"/>
              <a:t>We evaluated two models: Model A, which is a K-Nearest Neighbors (KNN) Classifier with k=3, and Model B, which is a Logistic Regression model.</a:t>
            </a:r>
          </a:p>
          <a:p>
            <a:endParaRPr lang="hr-HR" dirty="0" smtClean="0"/>
          </a:p>
          <a:p>
            <a:r>
              <a:rPr lang="en-US" dirty="0" smtClean="0"/>
              <a:t>When we compared the two models using 80% of the data for training and 20% for validation, Model B initially performed better with an accuracy of 66.66%. However, Model A only had an accuracy of 16.66%.</a:t>
            </a:r>
          </a:p>
          <a:p>
            <a:endParaRPr lang="hr-HR" dirty="0" smtClean="0"/>
          </a:p>
          <a:p>
            <a:r>
              <a:rPr lang="en-US" dirty="0" smtClean="0"/>
              <a:t>However, here is the exciting part: if we tweak Model A </a:t>
            </a:r>
            <a:r>
              <a:rPr lang="en-US" dirty="0" err="1" smtClean="0"/>
              <a:t>a</a:t>
            </a:r>
            <a:r>
              <a:rPr lang="en-US" dirty="0" smtClean="0"/>
              <a:t> bit and use k=5 instead of k=3, we might get better results. We could potentially achieve an accuracy of 75% with this modified Model A.</a:t>
            </a:r>
          </a:p>
          <a:p>
            <a:r>
              <a:rPr lang="en-US" dirty="0" smtClean="0"/>
              <a:t>So, even though Model B was initially the winner, there is a chance that Model A, with the proper adjustments, could surpass it and give us even better results.</a:t>
            </a:r>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a:p>
        </p:txBody>
      </p:sp>
    </p:spTree>
    <p:extLst>
      <p:ext uri="{BB962C8B-B14F-4D97-AF65-F5344CB8AC3E}">
        <p14:creationId xmlns:p14="http://schemas.microsoft.com/office/powerpoint/2010/main" val="12037963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Imagine you're trying to learn something new, like riding a bike. If you practice too much and only memorize the exact movements for a specific route, you might struggle when faced with a different route or unexpected obstacles.</a:t>
            </a:r>
          </a:p>
          <a:p>
            <a:endParaRPr lang="hr-HR" dirty="0" smtClean="0"/>
          </a:p>
          <a:p>
            <a:r>
              <a:rPr lang="en-US" dirty="0" smtClean="0"/>
              <a:t>Similarly, in machine learning,  happens when a model becomes too focused on the training data and loses its ability to generalize to new, unseen data. It is like memorizing the answers to a specific set of questions without genuinely understanding the underlying patterns.</a:t>
            </a:r>
          </a:p>
          <a:p>
            <a:endParaRPr lang="hr-HR" dirty="0" smtClean="0"/>
          </a:p>
          <a:p>
            <a:r>
              <a:rPr lang="en-US" dirty="0" smtClean="0"/>
              <a:t>Regularization swoops in to save the day by adding a balance to the model. It's like a coach telling you to focus on the core skills of biking rather than memorizing one specific route. Regularization helps the model find the right balance between fitting the training data well and generalizing it to new, unseen data.</a:t>
            </a:r>
          </a:p>
          <a:p>
            <a:endParaRPr lang="hr-HR" dirty="0" smtClean="0"/>
          </a:p>
          <a:p>
            <a:r>
              <a:rPr lang="en-US" dirty="0" smtClean="0"/>
              <a:t>It achieves this by adding a penalty to the model's learning process. The penalty discourages the model from relying too heavily on any one feature or making overly complex decisions. It's like adding speed bumps or obstacles in the learning process, forcing the model to think more carefully and avoid getting stuck in the details.</a:t>
            </a:r>
          </a:p>
          <a:p>
            <a:endParaRPr lang="hr-HR" dirty="0" smtClean="0"/>
          </a:p>
          <a:p>
            <a:r>
              <a:rPr lang="en-US" dirty="0" smtClean="0"/>
              <a:t>The model becomes more adaptable, flexible, and better at handling new situations by applying regularization. It learns to identify the underlying patterns and principles instead of memorizing the training data.</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a:p>
        </p:txBody>
      </p:sp>
    </p:spTree>
    <p:extLst>
      <p:ext uri="{BB962C8B-B14F-4D97-AF65-F5344CB8AC3E}">
        <p14:creationId xmlns:p14="http://schemas.microsoft.com/office/powerpoint/2010/main" val="10835822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As an example, in logistic regression, we harness the power of an equation to peek into the future and predict the probability of an event occurring. Our model, armed with coefficients β0 and β1, boasted a staggering 100% accuracy on the validation set. A triumph, you might say! However, as we venture into uncharted territory with future values, we should approach it skeptically.</a:t>
            </a:r>
          </a:p>
          <a:p>
            <a:endParaRPr lang="hr-HR" dirty="0" smtClean="0"/>
          </a:p>
          <a:p>
            <a:r>
              <a:rPr lang="en-US" dirty="0" smtClean="0"/>
              <a:t>To guard against overfitting, we enlisted the aid of ridge regularization. This trusty technique acts as a guardian angel, warding off the perils of overfitting and ensuring our predictions remain steadfast and reliable.</a:t>
            </a:r>
          </a:p>
          <a:p>
            <a:endParaRPr lang="hr-HR" dirty="0" smtClean="0"/>
          </a:p>
          <a:p>
            <a:r>
              <a:rPr lang="en-US" dirty="0" smtClean="0"/>
              <a:t>With bated breath, we put our models to the test using those elusive future values. The logistic regression without regularization valiantly secured a 70% accuracy, while its regularized counterpart flexed its muscles and achieved an impressive 80% accuracy—a clear demonstration of the regularization technique's prowess in fortifying our models against the unknown.</a:t>
            </a:r>
          </a:p>
          <a:p>
            <a:endParaRPr lang="hr-HR" dirty="0" smtClean="0"/>
          </a:p>
          <a:p>
            <a:r>
              <a:rPr lang="en-US" dirty="0" smtClean="0"/>
              <a:t>In the unpredictable realm of prediction, where accuracy reigns supreme, our journey highlights the importance of taming the wild beasts of overfitting and embracing the wonders of regularization to navigate the uncharted territories of the future.</a:t>
            </a:r>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a:p>
        </p:txBody>
      </p:sp>
    </p:spTree>
    <p:extLst>
      <p:ext uri="{BB962C8B-B14F-4D97-AF65-F5344CB8AC3E}">
        <p14:creationId xmlns:p14="http://schemas.microsoft.com/office/powerpoint/2010/main" val="36080050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Imagine you're a chef testing a new recipe before serving it to guests. In machine learning, we do something similar to assess a model's performance on unseen data. We split our dataset into training and test sets, train the model on the training set, and evaluate its performance on the test set using metrics like accuracy.</a:t>
            </a:r>
          </a:p>
          <a:p>
            <a:endParaRPr lang="hr-HR" dirty="0" smtClean="0"/>
          </a:p>
          <a:p>
            <a:r>
              <a:rPr lang="en-US" dirty="0" smtClean="0"/>
              <a:t>To ensure the model can generalize well, we use cross-validation. It involves dividing the dataset into subsets and training the model on different combinations of these subsets. That helps us check if the model can apply what it learned to new, unseen data without overfitting.</a:t>
            </a:r>
          </a:p>
          <a:p>
            <a:endParaRPr lang="hr-HR" dirty="0" smtClean="0"/>
          </a:p>
          <a:p>
            <a:r>
              <a:rPr lang="en-US" dirty="0" smtClean="0"/>
              <a:t>Model evaluation involves looking at the overall performance of the model. With cross-validation, we get multiple performance scores from different training-test splits. By averaging these scores, we can judge how the model will likely perform in real-world situations. This evaluation guides us in deciding if the model is suitable for practical use.</a:t>
            </a:r>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endParaRPr lang="hr-HR"/>
          </a:p>
        </p:txBody>
      </p:sp>
    </p:spTree>
    <p:extLst>
      <p:ext uri="{BB962C8B-B14F-4D97-AF65-F5344CB8AC3E}">
        <p14:creationId xmlns:p14="http://schemas.microsoft.com/office/powerpoint/2010/main" val="4107654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Imagine you're a real estate agent trying to estimate house prices in a particular city. You have a dataset with information about various features like the number of bedrooms, square footage, and the location of houses. You use cross-validation with four folds to ensure your model performs well in different scenarios.</a:t>
            </a:r>
          </a:p>
          <a:p>
            <a:endParaRPr lang="hr-HR" dirty="0" smtClean="0"/>
          </a:p>
          <a:p>
            <a:r>
              <a:rPr lang="en-US" dirty="0" smtClean="0"/>
              <a:t>In the cross-validation process, we perform multiple iterations, where each data fold takes turns being the test set while the remaining folds serve as the training set.</a:t>
            </a:r>
          </a:p>
          <a:p>
            <a:endParaRPr lang="hr-HR" dirty="0" smtClean="0"/>
          </a:p>
          <a:p>
            <a:r>
              <a:rPr lang="en-US" dirty="0" smtClean="0"/>
              <a:t>By performing these cross-validation iterations, you gain insights into your model's performance across different training-test splits. You can observe variations in accuracy, highlighting the importance of checking the model's performance on diverse subsets of the data. This process helps you evaluate your model's ability to estimate house prices and make informed decisions as a real estate agent.</a:t>
            </a:r>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endParaRPr lang="hr-HR"/>
          </a:p>
        </p:txBody>
      </p:sp>
    </p:spTree>
    <p:extLst>
      <p:ext uri="{BB962C8B-B14F-4D97-AF65-F5344CB8AC3E}">
        <p14:creationId xmlns:p14="http://schemas.microsoft.com/office/powerpoint/2010/main" val="1656606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In conclusion, optimizing machine learning models is crucial to enhance their performance, improve generalization, and ensure they deliver accurate and reliable predictions on unseen data.</a:t>
            </a:r>
            <a:endParaRPr lang="hr-HR" sz="1200" kern="1200" dirty="0" smtClean="0">
              <a:solidFill>
                <a:schemeClr val="tx1"/>
              </a:solidFill>
              <a:effectLst/>
              <a:latin typeface="+mn-lt"/>
              <a:ea typeface="+mn-ea"/>
              <a:cs typeface="+mn-cs"/>
            </a:endParaRPr>
          </a:p>
          <a:p>
            <a:endParaRPr lang="hr-HR"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p>
          <a:p>
            <a:endParaRPr lang="hr-HR" sz="1200" kern="1200" dirty="0" smtClean="0">
              <a:solidFill>
                <a:schemeClr val="tx1"/>
              </a:solidFill>
              <a:effectLst/>
              <a:latin typeface="+mn-lt"/>
              <a:ea typeface="+mn-ea"/>
              <a:cs typeface="+mn-cs"/>
            </a:endParaRPr>
          </a:p>
          <a:p>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17</a:t>
            </a:fld>
            <a:endParaRPr lang="hr-HR"/>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Optimizing machine learning models is like fine-tuning an intelligent machine. </a:t>
            </a:r>
            <a:endParaRPr lang="hr-HR" dirty="0" smtClean="0"/>
          </a:p>
          <a:p>
            <a:r>
              <a:rPr lang="en-US" dirty="0" smtClean="0"/>
              <a:t>It involves cleaning up messy data, selecting important information, and adjusting settings to make accurate predictions. </a:t>
            </a:r>
            <a:endParaRPr lang="hr-HR" dirty="0" smtClean="0"/>
          </a:p>
          <a:p>
            <a:r>
              <a:rPr lang="en-US" dirty="0" smtClean="0"/>
              <a:t>By optimizing, you give your machine the power to learn better, faster, and smarter. </a:t>
            </a:r>
            <a:endParaRPr lang="hr-HR" dirty="0" smtClean="0"/>
          </a:p>
          <a:p>
            <a:r>
              <a:rPr lang="en-US" dirty="0" smtClean="0"/>
              <a:t>You make your model more reliable and adaptable by using techniques like data cleaning, feature selection, </a:t>
            </a:r>
            <a:r>
              <a:rPr lang="en-US" dirty="0" err="1" smtClean="0"/>
              <a:t>hyperparameter</a:t>
            </a:r>
            <a:r>
              <a:rPr lang="en-US" dirty="0" smtClean="0"/>
              <a:t> tuning, and testing with new data. </a:t>
            </a:r>
            <a:endParaRPr lang="hr-HR" dirty="0" smtClean="0"/>
          </a:p>
          <a:p>
            <a:r>
              <a:rPr lang="en-US" dirty="0" smtClean="0"/>
              <a:t>You also sprinkle in some magic by using regularization to prevent overfitting. Optimization is all about unlocking the full potential of your machine-learning models and making them super smart and accurate.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Welcome to the world of optimizing machine learning models! </a:t>
            </a:r>
            <a:endParaRPr lang="hr-HR" dirty="0" smtClean="0"/>
          </a:p>
          <a:p>
            <a:r>
              <a:rPr lang="en-US" dirty="0" smtClean="0"/>
              <a:t>We start by cleaning and preprocessing the data, ensuring quality and consistency. </a:t>
            </a:r>
            <a:endParaRPr lang="hr-HR" dirty="0" smtClean="0"/>
          </a:p>
          <a:p>
            <a:r>
              <a:rPr lang="en-US" dirty="0" smtClean="0"/>
              <a:t>Next, we focus on feature engineering, selecting relevant features and transforming them for meaningful insights. </a:t>
            </a:r>
            <a:endParaRPr lang="hr-HR" dirty="0" smtClean="0"/>
          </a:p>
          <a:p>
            <a:r>
              <a:rPr lang="en-US" dirty="0" smtClean="0"/>
              <a:t>Then, we fine-tune the model through </a:t>
            </a:r>
            <a:r>
              <a:rPr lang="en-US" dirty="0" err="1" smtClean="0"/>
              <a:t>hyperparameter</a:t>
            </a:r>
            <a:r>
              <a:rPr lang="en-US" dirty="0" smtClean="0"/>
              <a:t> tuning, searching for the best parameter values. </a:t>
            </a:r>
            <a:endParaRPr lang="hr-HR" dirty="0" smtClean="0"/>
          </a:p>
          <a:p>
            <a:r>
              <a:rPr lang="en-US" dirty="0" smtClean="0"/>
              <a:t>After selecting the optimal model, we apply regularization techniques to prevent overfitting. </a:t>
            </a:r>
            <a:endParaRPr lang="hr-HR" dirty="0" smtClean="0"/>
          </a:p>
          <a:p>
            <a:r>
              <a:rPr lang="en-US" dirty="0" smtClean="0"/>
              <a:t>Finally, cross-validation helps evaluate the model's performance and generalize its capabilities. Get ready to optimize your machine-learning models and unlock their full potential.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4086513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Data Preprocessing is like getting your data ready for the ultimate adventure! It involves cleaning up the data and preparing it for analysis. Just like tidying up a messy room, we handle missing values, remove outliers, and ensure the data is in the right format.</a:t>
            </a:r>
          </a:p>
          <a:p>
            <a:endParaRPr lang="hr-HR" dirty="0" smtClean="0"/>
          </a:p>
          <a:p>
            <a:r>
              <a:rPr lang="en-US" dirty="0" smtClean="0"/>
              <a:t>For example, imagine you're analyzing customer feedback data. You notice some missing values in the "rating" column, making your analysis incomplete. By preprocessing the data, you can fill in those missing values with an average or a value based on other relevant information. This ensures you have a complete dataset to work with.</a:t>
            </a:r>
          </a:p>
          <a:p>
            <a:endParaRPr lang="hr-HR" dirty="0" smtClean="0"/>
          </a:p>
          <a:p>
            <a:r>
              <a:rPr lang="en-US" dirty="0" smtClean="0"/>
              <a:t>Additionally, you might come across some extreme values in the "age" column, like someone claiming to be </a:t>
            </a:r>
            <a:r>
              <a:rPr lang="hr-HR" dirty="0" smtClean="0"/>
              <a:t>-5</a:t>
            </a:r>
            <a:r>
              <a:rPr lang="en-US" dirty="0" smtClean="0"/>
              <a:t> years old! Preprocessing allows you to identify and remove these outliers, ensuring your analysis is based on reliable and meaningful data.</a:t>
            </a:r>
          </a:p>
          <a:p>
            <a:endParaRPr lang="hr-HR" smtClean="0"/>
          </a:p>
          <a:p>
            <a:r>
              <a:rPr lang="en-US" smtClean="0"/>
              <a:t>Data </a:t>
            </a:r>
            <a:r>
              <a:rPr lang="en-US" dirty="0" smtClean="0"/>
              <a:t>preprocessing sets a strong foundation for accurate analysis and helps your machine-learning models make better predictions. It's like preparing your gear before embarking on an exciting data exploration journey.</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1987886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Feature Engineering is like unlocking hidden superpowers in your data! It involves transforming and selecting the right features to make your machine-learning models smarter. </a:t>
            </a:r>
            <a:endParaRPr lang="hr-HR" dirty="0" smtClean="0"/>
          </a:p>
          <a:p>
            <a:endParaRPr lang="hr-HR" dirty="0" smtClean="0"/>
          </a:p>
          <a:p>
            <a:r>
              <a:rPr lang="en-US" dirty="0" smtClean="0"/>
              <a:t>Think of it as crafting the perfect set of tools for your analysis.</a:t>
            </a:r>
            <a:endParaRPr lang="hr-HR" dirty="0" smtClean="0"/>
          </a:p>
          <a:p>
            <a:endParaRPr lang="hr-HR" dirty="0" smtClean="0"/>
          </a:p>
          <a:p>
            <a:r>
              <a:rPr lang="en-US" dirty="0" smtClean="0"/>
              <a:t>Feature engineering also involves encoding categorical variables, scaling numerical features, and creating interaction terms or polynomial features. By doing so, you're equipping your models with additional insights and empowering them to uncover hidden patterns in the data.</a:t>
            </a:r>
            <a:endParaRPr lang="hr-HR" dirty="0" smtClean="0"/>
          </a:p>
          <a:p>
            <a:endParaRPr lang="en-US" dirty="0" smtClean="0"/>
          </a:p>
          <a:p>
            <a:r>
              <a:rPr lang="en-US" dirty="0" smtClean="0"/>
              <a:t>Feature engineering is an art that combines domain knowledge, creativity, and a deep understanding of the data. It's like adding unique ingredients to your recipe, making your models more robust and unlocking their true potential.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1104055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Imagine you have a dataset of fruits and their corresponding colors. You must convert the categorical color data into numerical representations to make it easier for machine learning algorithms to understand. This process is known as encoding categorical variables. In our example, we assign numerical values to the fruit colors: 1 for red, 2 for yellow, 3 for orange, and 4 for purple. Now, algorithms can crunch the numbers and analyze the data effectively.</a:t>
            </a:r>
          </a:p>
          <a:p>
            <a:endParaRPr lang="hr-HR" dirty="0" smtClean="0"/>
          </a:p>
          <a:p>
            <a:r>
              <a:rPr lang="en-US" dirty="0" smtClean="0"/>
              <a:t>But wait, there is more! Scaling numerical features is another exciting concept. It's like bringing different features onto a level playing field. In our case, we have numerical features like age and income. We want to ensure they're on a similar scale so they don't overshadow each other. Using the min-max scaling technique, we transform the age and income values to fit within the range of 0 to 1. The smaller the value, the closer it is to 0, and the larger the value, the closer it is to 1. This way, algorithms can compare and analyze the features without being biased by their original ranges.</a:t>
            </a:r>
          </a:p>
          <a:p>
            <a:endParaRPr lang="hr-HR" dirty="0" smtClean="0"/>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4277003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smtClean="0"/>
          </a:p>
          <a:p>
            <a:r>
              <a:rPr lang="en-US" dirty="0" smtClean="0"/>
              <a:t>Imagine you have a dataset with variables like 'weight' and 'height,' and you want to capture the combined effect of these variables on a person's body mass index (BMI). By creating an interaction term, such as multiplying weight (in kilograms) by height squared (in meters), you can derive a new feature representing the interaction between weight and height. When included in the analysis, this interaction term allows machine learning models to understand better how weight and height jointly contribute to BMI prediction.</a:t>
            </a:r>
            <a:endParaRPr lang="hr-HR" dirty="0" smtClean="0"/>
          </a:p>
          <a:p>
            <a:endParaRPr lang="hr-HR" dirty="0" smtClean="0"/>
          </a:p>
          <a:p>
            <a:r>
              <a:rPr lang="en-US" dirty="0" smtClean="0"/>
              <a:t>By incorporating these polynomial features, we can analyze and model the data considering the potential non-linear effects of wine age on wine prices. Therefore, in this example, the polynomial regression approach with the squared term proves to be beneficial in capturing the non-linear pattern in the data and improving the model's fit compared to the simple linear regression model.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2464132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Hyperparameters are like settings for a machine learning algorithm that we need to decide before training the model. They control how the algorithm learns and behaves. They are not learned from the data, but instead set by us, the humans. Picking the correct </a:t>
            </a:r>
            <a:r>
              <a:rPr lang="en-US" dirty="0" err="1" smtClean="0"/>
              <a:t>hyperparameters</a:t>
            </a:r>
            <a:r>
              <a:rPr lang="en-US" dirty="0" smtClean="0"/>
              <a:t> is essential because they can significantly affect the model's performance. Examples of </a:t>
            </a:r>
            <a:r>
              <a:rPr lang="en-US" dirty="0" err="1" smtClean="0"/>
              <a:t>hyperparameters</a:t>
            </a:r>
            <a:r>
              <a:rPr lang="en-US" dirty="0" smtClean="0"/>
              <a:t> include the learning rate, the number of layers in a neural network, or the number of neighbors to consider in K-Nearest Neighbors. Tuning </a:t>
            </a:r>
            <a:r>
              <a:rPr lang="en-US" dirty="0" err="1" smtClean="0"/>
              <a:t>hyperparameters</a:t>
            </a:r>
            <a:r>
              <a:rPr lang="en-US" dirty="0" smtClean="0"/>
              <a:t> means finding their best values to make our model work its best.</a:t>
            </a:r>
            <a:endParaRPr lang="hr-HR" dirty="0" smtClean="0"/>
          </a:p>
          <a:p>
            <a:endParaRPr lang="hr-HR" dirty="0" smtClean="0"/>
          </a:p>
          <a:p>
            <a:r>
              <a:rPr lang="en-US" dirty="0" smtClean="0"/>
              <a:t>Hyperparameter tuning is an exciting journey where we experiment with different settings for our machine-learning model to make it smarter and more accurate. We split our data into training, validation, and testing groups, try various configurations, select the best-performing ones, and fine-tune the model accordingly. Ultimately, we unleash our optimized model into the real world to see its true potential unfold.</a:t>
            </a:r>
            <a:endParaRPr lang="hr-HR" dirty="0" smtClean="0"/>
          </a:p>
          <a:p>
            <a:endParaRPr lang="hr-HR" dirty="0" smtClean="0"/>
          </a:p>
          <a:p>
            <a:endParaRPr lang="hr-HR" dirty="0" smtClean="0"/>
          </a:p>
          <a:p>
            <a:endParaRPr lang="hr-HR" dirty="0" smtClean="0"/>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2761174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Let us dive into Hyperparameter Tuning, exploring a straightforward </a:t>
            </a:r>
            <a:r>
              <a:rPr lang="hr-HR" dirty="0" smtClean="0"/>
              <a:t>KNN </a:t>
            </a:r>
            <a:r>
              <a:rPr lang="en-US" dirty="0" smtClean="0"/>
              <a:t>classification problem. Our mission is to predict classes based on features X1 and X2. To accomplish this, we examine the "Distance to the neighbors" columns, which calculate the Euclidean distance between the training samples (numbered 1 to 8) and the validation samples, 9 and 10.</a:t>
            </a:r>
          </a:p>
          <a:p>
            <a:endParaRPr lang="hr-HR" dirty="0" smtClean="0"/>
          </a:p>
          <a:p>
            <a:r>
              <a:rPr lang="en-US" dirty="0" smtClean="0"/>
              <a:t>Let's focus on sample 9. When we set k=3, we gather the three closest neighbors: samples 3, 4, and 7. With a unanimous chorus, they declare "Class 1," aligning perfectly with our prediction. Now, prepare for a thrilling twist! With k=5, we extend the group to include samples 3, 4, 6, 7, and 8. Despite the expanded party, the majority still shouts "Class 1," reaffirming our prediction again.</a:t>
            </a:r>
          </a:p>
          <a:p>
            <a:endParaRPr lang="hr-HR" dirty="0" smtClean="0"/>
          </a:p>
          <a:p>
            <a:r>
              <a:rPr lang="en-US" dirty="0" smtClean="0"/>
              <a:t>Now, let's shift our attention to sample 10. With k=3, the closest crew remains samples 3, 4, and 7, resolutely declaring "Class 1." However, brace yourself for a surprising turn of events! When we increase k to 5, we invite samples 1, 3, 4, 7, and 8 to join the gathering. In an unexpected twist, they collectively chant "Class 0." Consequently, our prediction switches to match their call.</a:t>
            </a:r>
          </a:p>
          <a:p>
            <a:endParaRPr lang="hr-HR" dirty="0" smtClean="0"/>
          </a:p>
          <a:p>
            <a:r>
              <a:rPr lang="en-US" dirty="0" smtClean="0"/>
              <a:t>In summary, for sample 9, both k=3 and k=5 confidently agree on "Class 1." However, for sample 10, k=3 favors "Class 1," while k=5 takes a different path, leading us to "Class 0." The larger group (k=5) seems to provide a more accurate prediction for sample 10, capturing distinct insights from the expanded neighborhood.</a:t>
            </a:r>
          </a:p>
          <a:p>
            <a:r>
              <a:rPr lang="en-US" dirty="0" smtClean="0"/>
              <a:t>In this short journey of </a:t>
            </a:r>
            <a:r>
              <a:rPr lang="en-US" dirty="0" err="1" smtClean="0"/>
              <a:t>hyperparameter</a:t>
            </a:r>
            <a:r>
              <a:rPr lang="en-US" dirty="0" smtClean="0"/>
              <a:t> tuning, we witness the impact of different k values on our predictions. Isn't it fascinating how a slight adjustment can reveal diverse outcomes?</a:t>
            </a:r>
          </a:p>
          <a:p>
            <a:endParaRPr lang="hr-HR" dirty="0" smtClean="0"/>
          </a:p>
          <a:p>
            <a:endParaRPr lang="hr-HR" dirty="0" smtClean="0"/>
          </a:p>
          <a:p>
            <a:endParaRPr lang="hr-HR" dirty="0" smtClean="0"/>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531115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7.xml.rels><?xml version="1.0" encoding="UTF-8" standalone="yes"?>
<Relationships xmlns="http://schemas.openxmlformats.org/package/2006/relationships"><Relationship Id="rId3" Type="http://schemas.openxmlformats.org/officeDocument/2006/relationships/hyperlink" Target="https://developer.ibm.com/articles/data-preprocessing-in-detai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www.youtube.com/watch?v=fSytzGwwBVw" TargetMode="External"/><Relationship Id="rId5" Type="http://schemas.openxmlformats.org/officeDocument/2006/relationships/hyperlink" Target="https://www.youtube.com/watch?v=soilQNNvhLw" TargetMode="External"/><Relationship Id="rId4" Type="http://schemas.openxmlformats.org/officeDocument/2006/relationships/hyperlink" Target="https://www.ibm.com/garage/method/practices/reason/prepare-data-for-machine-learn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a:t>
            </a:r>
            <a:r>
              <a:rPr lang="hr-HR" b="1" dirty="0" smtClean="0"/>
              <a:t>Machine </a:t>
            </a:r>
            <a:r>
              <a:rPr lang="hr-HR" b="1" dirty="0" err="1" smtClean="0"/>
              <a:t>Learning</a:t>
            </a:r>
            <a:r>
              <a:rPr lang="hr-HR" b="1" dirty="0" smtClean="0"/>
              <a:t/>
            </a:r>
            <a:br>
              <a:rPr lang="hr-HR" b="1" dirty="0" smtClean="0"/>
            </a:br>
            <a:r>
              <a:rPr lang="hr-HR" dirty="0"/>
              <a:t/>
            </a:r>
            <a:br>
              <a:rPr lang="hr-HR" dirty="0"/>
            </a:br>
            <a:r>
              <a:rPr lang="hr-HR" dirty="0" smtClean="0"/>
              <a:t>9 - </a:t>
            </a:r>
            <a:r>
              <a:rPr lang="en-US" dirty="0"/>
              <a:t>Optimization of Machine Learning Models</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108903"/>
            <a:ext cx="10515600" cy="794852"/>
          </a:xfrm>
        </p:spPr>
        <p:txBody>
          <a:bodyPr/>
          <a:lstStyle/>
          <a:p>
            <a:pPr algn="ctr"/>
            <a:r>
              <a:rPr lang="en-US" b="1" dirty="0"/>
              <a:t>Hyperparameter Tuning</a:t>
            </a:r>
            <a:endParaRPr lang="pl-PL" dirty="0"/>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61257" y="943653"/>
            <a:ext cx="11549743" cy="11321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3600" dirty="0">
              <a:latin typeface="+mj-lt"/>
            </a:endParaRPr>
          </a:p>
        </p:txBody>
      </p:sp>
      <p:graphicFrame>
        <p:nvGraphicFramePr>
          <p:cNvPr id="8" name="Table 7"/>
          <p:cNvGraphicFramePr>
            <a:graphicFrameLocks noGrp="1"/>
          </p:cNvGraphicFramePr>
          <p:nvPr>
            <p:extLst>
              <p:ext uri="{D42A27DB-BD31-4B8C-83A1-F6EECF244321}">
                <p14:modId xmlns:p14="http://schemas.microsoft.com/office/powerpoint/2010/main" val="2052317465"/>
              </p:ext>
            </p:extLst>
          </p:nvPr>
        </p:nvGraphicFramePr>
        <p:xfrm>
          <a:off x="381001" y="1121230"/>
          <a:ext cx="7218135" cy="3484221"/>
        </p:xfrm>
        <a:graphic>
          <a:graphicData uri="http://schemas.openxmlformats.org/drawingml/2006/table">
            <a:tbl>
              <a:tblPr/>
              <a:tblGrid>
                <a:gridCol w="948695">
                  <a:extLst>
                    <a:ext uri="{9D8B030D-6E8A-4147-A177-3AD203B41FA5}">
                      <a16:colId xmlns:a16="http://schemas.microsoft.com/office/drawing/2014/main" val="2989505484"/>
                    </a:ext>
                  </a:extLst>
                </a:gridCol>
                <a:gridCol w="859195">
                  <a:extLst>
                    <a:ext uri="{9D8B030D-6E8A-4147-A177-3AD203B41FA5}">
                      <a16:colId xmlns:a16="http://schemas.microsoft.com/office/drawing/2014/main" val="2708240083"/>
                    </a:ext>
                  </a:extLst>
                </a:gridCol>
                <a:gridCol w="859195">
                  <a:extLst>
                    <a:ext uri="{9D8B030D-6E8A-4147-A177-3AD203B41FA5}">
                      <a16:colId xmlns:a16="http://schemas.microsoft.com/office/drawing/2014/main" val="4032320644"/>
                    </a:ext>
                  </a:extLst>
                </a:gridCol>
                <a:gridCol w="859195">
                  <a:extLst>
                    <a:ext uri="{9D8B030D-6E8A-4147-A177-3AD203B41FA5}">
                      <a16:colId xmlns:a16="http://schemas.microsoft.com/office/drawing/2014/main" val="1298068912"/>
                    </a:ext>
                  </a:extLst>
                </a:gridCol>
                <a:gridCol w="859195">
                  <a:extLst>
                    <a:ext uri="{9D8B030D-6E8A-4147-A177-3AD203B41FA5}">
                      <a16:colId xmlns:a16="http://schemas.microsoft.com/office/drawing/2014/main" val="3637076022"/>
                    </a:ext>
                  </a:extLst>
                </a:gridCol>
                <a:gridCol w="1396193">
                  <a:extLst>
                    <a:ext uri="{9D8B030D-6E8A-4147-A177-3AD203B41FA5}">
                      <a16:colId xmlns:a16="http://schemas.microsoft.com/office/drawing/2014/main" val="2615147901"/>
                    </a:ext>
                  </a:extLst>
                </a:gridCol>
                <a:gridCol w="1436467">
                  <a:extLst>
                    <a:ext uri="{9D8B030D-6E8A-4147-A177-3AD203B41FA5}">
                      <a16:colId xmlns:a16="http://schemas.microsoft.com/office/drawing/2014/main" val="3434068176"/>
                    </a:ext>
                  </a:extLst>
                </a:gridCol>
              </a:tblGrid>
              <a:tr h="791869">
                <a:tc>
                  <a:txBody>
                    <a:bodyPr/>
                    <a:lstStyle/>
                    <a:p>
                      <a:pPr algn="l" fontAlgn="b"/>
                      <a:endParaRPr lang="hr-HR" sz="1600" b="0"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hr-HR" sz="1600" b="1" i="0" u="none" strike="noStrike" dirty="0" err="1">
                          <a:solidFill>
                            <a:srgbClr val="000000"/>
                          </a:solidFill>
                          <a:effectLst/>
                          <a:latin typeface="Calibri" panose="020F0502020204030204" pitchFamily="34" charset="0"/>
                        </a:rPr>
                        <a:t>Sample</a:t>
                      </a:r>
                      <a:endParaRPr lang="hr-HR" sz="1600" b="1"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600" b="1" i="0" u="none" strike="noStrike" dirty="0">
                          <a:solidFill>
                            <a:srgbClr val="000000"/>
                          </a:solidFill>
                          <a:effectLst/>
                          <a:latin typeface="Calibri" panose="020F0502020204030204" pitchFamily="34" charset="0"/>
                        </a:rPr>
                        <a:t>X1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600" b="1" i="0" u="none" strike="noStrike">
                          <a:solidFill>
                            <a:srgbClr val="000000"/>
                          </a:solidFill>
                          <a:effectLst/>
                          <a:latin typeface="Calibri" panose="020F0502020204030204" pitchFamily="34" charset="0"/>
                        </a:rPr>
                        <a:t>X2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600" b="1" i="0" u="none" strike="noStrike">
                          <a:solidFill>
                            <a:srgbClr val="000000"/>
                          </a:solidFill>
                          <a:effectLst/>
                          <a:latin typeface="Calibri" panose="020F0502020204030204" pitchFamily="34" charset="0"/>
                        </a:rPr>
                        <a:t>Class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Calibri" panose="020F0502020204030204" pitchFamily="34" charset="0"/>
                        </a:rPr>
                        <a:t>Distance to the neighbours, sample 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Calibri" panose="020F0502020204030204" pitchFamily="34" charset="0"/>
                        </a:rPr>
                        <a:t>Distance to the neighbours, sample 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1078732"/>
                  </a:ext>
                </a:extLst>
              </a:tr>
              <a:tr h="316748">
                <a:tc rowSpan="8">
                  <a:txBody>
                    <a:bodyPr/>
                    <a:lstStyle/>
                    <a:p>
                      <a:pPr algn="ctr" fontAlgn="ctr"/>
                      <a:r>
                        <a:rPr lang="hr-HR" sz="1600" b="1" i="0" u="none" strike="noStrike">
                          <a:solidFill>
                            <a:srgbClr val="000000"/>
                          </a:solidFill>
                          <a:effectLst/>
                          <a:latin typeface="Calibri" panose="020F0502020204030204" pitchFamily="34" charset="0"/>
                        </a:rPr>
                        <a:t>training set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1,20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dirty="0">
                          <a:solidFill>
                            <a:srgbClr val="000000"/>
                          </a:solidFill>
                          <a:effectLst/>
                          <a:latin typeface="Calibri" panose="020F0502020204030204" pitchFamily="34" charset="0"/>
                        </a:rPr>
                        <a:t>1,30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2,40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600" b="0" i="0" u="none" strike="noStrike">
                          <a:solidFill>
                            <a:srgbClr val="000000"/>
                          </a:solidFill>
                          <a:effectLst/>
                          <a:latin typeface="Calibri" panose="020F0502020204030204" pitchFamily="34" charset="0"/>
                        </a:rPr>
                        <a:t>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778498487"/>
                  </a:ext>
                </a:extLst>
              </a:tr>
              <a:tr h="263956">
                <a:tc vMerge="1">
                  <a:txBody>
                    <a:bodyPr/>
                    <a:lstStyle/>
                    <a:p>
                      <a:endParaRPr lang="en-US"/>
                    </a:p>
                  </a:txBody>
                  <a:tcPr/>
                </a:tc>
                <a:tc>
                  <a:txBody>
                    <a:bodyPr/>
                    <a:lstStyle/>
                    <a:p>
                      <a:pPr algn="ctr" fontAlgn="ctr"/>
                      <a:r>
                        <a:rPr lang="hr-HR" sz="1600" b="0" i="0" u="none" strike="noStrike">
                          <a:solidFill>
                            <a:srgbClr val="000000"/>
                          </a:solidFill>
                          <a:effectLst/>
                          <a:latin typeface="Calibri" panose="020F0502020204030204"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0,80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dirty="0">
                          <a:solidFill>
                            <a:srgbClr val="000000"/>
                          </a:solidFill>
                          <a:effectLst/>
                          <a:latin typeface="Calibri" panose="020F0502020204030204" pitchFamily="34" charset="0"/>
                        </a:rPr>
                        <a:t>0,60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3,04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600" b="0" i="0" u="none" strike="noStrike">
                          <a:solidFill>
                            <a:srgbClr val="000000"/>
                          </a:solidFill>
                          <a:effectLst/>
                          <a:latin typeface="Calibri" panose="020F0502020204030204" pitchFamily="34" charset="0"/>
                        </a:rPr>
                        <a:t>2,53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8466229"/>
                  </a:ext>
                </a:extLst>
              </a:tr>
              <a:tr h="263956">
                <a:tc vMerge="1">
                  <a:txBody>
                    <a:bodyPr/>
                    <a:lstStyle/>
                    <a:p>
                      <a:endParaRPr lang="en-US"/>
                    </a:p>
                  </a:txBody>
                  <a:tcPr/>
                </a:tc>
                <a:tc>
                  <a:txBody>
                    <a:bodyPr/>
                    <a:lstStyle/>
                    <a:p>
                      <a:pPr algn="ctr" fontAlgn="ctr"/>
                      <a:r>
                        <a:rPr lang="hr-HR" sz="1600" b="0" i="0" u="none" strike="noStrike">
                          <a:solidFill>
                            <a:srgbClr val="000000"/>
                          </a:solidFill>
                          <a:effectLst/>
                          <a:latin typeface="Calibri" panose="020F0502020204030204" pitchFamily="34" charset="0"/>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3,10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2,80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dirty="0">
                          <a:solidFill>
                            <a:srgbClr val="000000"/>
                          </a:solidFill>
                          <a:effectLst/>
                          <a:latin typeface="Calibri" panose="020F050202020403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0,89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hr-HR" sz="1600" b="0" i="0" u="none" strike="noStrike">
                          <a:solidFill>
                            <a:srgbClr val="000000"/>
                          </a:solidFill>
                          <a:effectLst/>
                          <a:latin typeface="Calibri" panose="020F0502020204030204" pitchFamily="34" charset="0"/>
                        </a:rPr>
                        <a:t>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243895745"/>
                  </a:ext>
                </a:extLst>
              </a:tr>
              <a:tr h="263956">
                <a:tc vMerge="1">
                  <a:txBody>
                    <a:bodyPr/>
                    <a:lstStyle/>
                    <a:p>
                      <a:endParaRPr lang="en-US"/>
                    </a:p>
                  </a:txBody>
                  <a:tcPr/>
                </a:tc>
                <a:tc>
                  <a:txBody>
                    <a:bodyPr/>
                    <a:lstStyle/>
                    <a:p>
                      <a:pPr algn="ctr" fontAlgn="ctr"/>
                      <a:r>
                        <a:rPr lang="hr-HR" sz="1600" b="0" i="0" u="none" strike="noStrike">
                          <a:solidFill>
                            <a:srgbClr val="000000"/>
                          </a:solidFill>
                          <a:effectLst/>
                          <a:latin typeface="Calibri" panose="020F0502020204030204" pitchFamily="34" charset="0"/>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2,80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0,80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dirty="0">
                          <a:solidFill>
                            <a:srgbClr val="000000"/>
                          </a:solidFill>
                          <a:effectLst/>
                          <a:latin typeface="Calibri" panose="020F050202020403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1,39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hr-HR" sz="1600" b="0" i="0" u="none" strike="noStrike">
                          <a:solidFill>
                            <a:srgbClr val="000000"/>
                          </a:solidFill>
                          <a:effectLst/>
                          <a:latin typeface="Calibri" panose="020F0502020204030204" pitchFamily="34" charset="0"/>
                        </a:rPr>
                        <a:t>0,72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162456591"/>
                  </a:ext>
                </a:extLst>
              </a:tr>
              <a:tr h="263956">
                <a:tc vMerge="1">
                  <a:txBody>
                    <a:bodyPr/>
                    <a:lstStyle/>
                    <a:p>
                      <a:endParaRPr lang="en-US"/>
                    </a:p>
                  </a:txBody>
                  <a:tcPr/>
                </a:tc>
                <a:tc>
                  <a:txBody>
                    <a:bodyPr/>
                    <a:lstStyle/>
                    <a:p>
                      <a:pPr algn="ctr" fontAlgn="ctr"/>
                      <a:r>
                        <a:rPr lang="hr-HR" sz="1600" b="0" i="0" u="none" strike="noStrike">
                          <a:solidFill>
                            <a:srgbClr val="000000"/>
                          </a:solidFill>
                          <a:effectLst/>
                          <a:latin typeface="Calibri" panose="020F0502020204030204" pitchFamily="34" charset="0"/>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2,50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dirty="0">
                          <a:solidFill>
                            <a:srgbClr val="000000"/>
                          </a:solidFill>
                          <a:effectLst/>
                          <a:latin typeface="Calibri" panose="020F050202020403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2,16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600" b="0" i="0" u="none" strike="noStrike">
                          <a:solidFill>
                            <a:srgbClr val="000000"/>
                          </a:solidFill>
                          <a:effectLst/>
                          <a:latin typeface="Calibri" panose="020F0502020204030204" pitchFamily="34" charset="0"/>
                        </a:rPr>
                        <a:t>2,11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429258"/>
                  </a:ext>
                </a:extLst>
              </a:tr>
              <a:tr h="263956">
                <a:tc vMerge="1">
                  <a:txBody>
                    <a:bodyPr/>
                    <a:lstStyle/>
                    <a:p>
                      <a:endParaRPr lang="en-US"/>
                    </a:p>
                  </a:txBody>
                  <a:tcPr/>
                </a:tc>
                <a:tc>
                  <a:txBody>
                    <a:bodyPr/>
                    <a:lstStyle/>
                    <a:p>
                      <a:pPr algn="ctr" fontAlgn="ctr"/>
                      <a:r>
                        <a:rPr lang="hr-HR" sz="1600" b="0" i="0" u="none" strike="noStrike">
                          <a:solidFill>
                            <a:srgbClr val="000000"/>
                          </a:solidFill>
                          <a:effectLst/>
                          <a:latin typeface="Calibri" panose="020F0502020204030204" pitchFamily="34" charset="0"/>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1,90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dirty="0">
                          <a:solidFill>
                            <a:srgbClr val="000000"/>
                          </a:solidFill>
                          <a:effectLst/>
                          <a:latin typeface="Calibri" panose="020F050202020403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dirty="0">
                          <a:solidFill>
                            <a:srgbClr val="000000"/>
                          </a:solidFill>
                          <a:effectLst/>
                          <a:latin typeface="Calibri" panose="020F0502020204030204" pitchFamily="34" charset="0"/>
                        </a:rPr>
                        <a:t>1,89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hr-HR" sz="1600" b="0" i="0" u="none" strike="noStrike">
                          <a:solidFill>
                            <a:srgbClr val="000000"/>
                          </a:solidFill>
                          <a:effectLst/>
                          <a:latin typeface="Calibri" panose="020F0502020204030204" pitchFamily="34" charset="0"/>
                        </a:rPr>
                        <a:t>2,06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2380075"/>
                  </a:ext>
                </a:extLst>
              </a:tr>
              <a:tr h="263956">
                <a:tc vMerge="1">
                  <a:txBody>
                    <a:bodyPr/>
                    <a:lstStyle/>
                    <a:p>
                      <a:endParaRPr lang="en-US"/>
                    </a:p>
                  </a:txBody>
                  <a:tcPr/>
                </a:tc>
                <a:tc>
                  <a:txBody>
                    <a:bodyPr/>
                    <a:lstStyle/>
                    <a:p>
                      <a:pPr algn="ctr" fontAlgn="ctr"/>
                      <a:r>
                        <a:rPr lang="hr-HR" sz="1600" b="0" i="0" u="none" strike="noStrike">
                          <a:solidFill>
                            <a:srgbClr val="000000"/>
                          </a:solidFill>
                          <a:effectLst/>
                          <a:latin typeface="Calibri" panose="020F0502020204030204" pitchFamily="34" charset="0"/>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3,90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2,20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dirty="0">
                          <a:solidFill>
                            <a:srgbClr val="000000"/>
                          </a:solidFill>
                          <a:effectLst/>
                          <a:latin typeface="Calibri" panose="020F0502020204030204" pitchFamily="34" charset="0"/>
                        </a:rPr>
                        <a:t>0,45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hr-HR" sz="1600" b="0" i="0" u="none" strike="noStrike" dirty="0">
                          <a:solidFill>
                            <a:srgbClr val="000000"/>
                          </a:solidFill>
                          <a:effectLst/>
                          <a:latin typeface="Calibri" panose="020F0502020204030204" pitchFamily="34" charset="0"/>
                        </a:rPr>
                        <a:t>1,06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755517122"/>
                  </a:ext>
                </a:extLst>
              </a:tr>
              <a:tr h="263956">
                <a:tc vMerge="1">
                  <a:txBody>
                    <a:bodyPr/>
                    <a:lstStyle/>
                    <a:p>
                      <a:endParaRPr lang="en-US"/>
                    </a:p>
                  </a:txBody>
                  <a:tcPr/>
                </a:tc>
                <a:tc>
                  <a:txBody>
                    <a:bodyPr/>
                    <a:lstStyle/>
                    <a:p>
                      <a:pPr algn="ctr" fontAlgn="ctr"/>
                      <a:r>
                        <a:rPr lang="hr-HR" sz="1600" b="0" i="0" u="none" strike="noStrike">
                          <a:solidFill>
                            <a:srgbClr val="000000"/>
                          </a:solidFill>
                          <a:effectLst/>
                          <a:latin typeface="Calibri" panose="020F0502020204030204" pitchFamily="34" charset="0"/>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2,10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2,50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hr-HR" sz="1600" b="0" i="0" u="none" strike="noStrike">
                          <a:solidFill>
                            <a:srgbClr val="000000"/>
                          </a:solidFill>
                          <a:effectLst/>
                          <a:latin typeface="Calibri" panose="020F0502020204030204" pitchFamily="34" charset="0"/>
                        </a:rPr>
                        <a:t>1,49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hr-HR" sz="1600" b="0" i="0" u="none" strike="noStrike" dirty="0">
                          <a:solidFill>
                            <a:srgbClr val="000000"/>
                          </a:solidFill>
                          <a:effectLst/>
                          <a:latin typeface="Calibri" panose="020F0502020204030204" pitchFamily="34" charset="0"/>
                        </a:rPr>
                        <a:t>1,56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2798319814"/>
                  </a:ext>
                </a:extLst>
              </a:tr>
              <a:tr h="263956">
                <a:tc rowSpan="2">
                  <a:txBody>
                    <a:bodyPr/>
                    <a:lstStyle/>
                    <a:p>
                      <a:pPr algn="ctr" fontAlgn="b"/>
                      <a:r>
                        <a:rPr lang="hr-HR" sz="1600" b="1" i="0" u="none" strike="noStrike">
                          <a:solidFill>
                            <a:srgbClr val="000000"/>
                          </a:solidFill>
                          <a:effectLst/>
                          <a:latin typeface="Calibri" panose="020F0502020204030204" pitchFamily="34" charset="0"/>
                        </a:rPr>
                        <a:t>validation set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hr-HR" sz="1600" b="0" i="0" u="none" strike="noStrike">
                          <a:solidFill>
                            <a:srgbClr val="000000"/>
                          </a:solidFill>
                          <a:effectLst/>
                          <a:latin typeface="Calibri" panose="020F0502020204030204" pitchFamily="34" charset="0"/>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hr-HR" sz="1600" b="0" i="0" u="none" strike="noStrike">
                          <a:solidFill>
                            <a:srgbClr val="000000"/>
                          </a:solidFill>
                          <a:effectLst/>
                          <a:latin typeface="Calibri" panose="020F0502020204030204" pitchFamily="34" charset="0"/>
                        </a:rPr>
                        <a:t>3,50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hr-HR" sz="1600" b="0" i="0" u="none" strike="noStrike">
                          <a:solidFill>
                            <a:srgbClr val="000000"/>
                          </a:solidFill>
                          <a:effectLst/>
                          <a:latin typeface="Calibri" panose="020F0502020204030204" pitchFamily="34" charset="0"/>
                        </a:rPr>
                        <a:t>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hr-HR" sz="1600" b="0" i="0" u="none" strike="noStrike">
                          <a:solidFill>
                            <a:srgbClr val="000000"/>
                          </a:solidFill>
                          <a:effectLst/>
                          <a:latin typeface="Calibri" panose="020F050202020403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lang="hr-HR" sz="16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hr-HR" sz="1600" b="0"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86296559"/>
                  </a:ext>
                </a:extLst>
              </a:tr>
              <a:tr h="263956">
                <a:tc vMerge="1">
                  <a:txBody>
                    <a:bodyPr/>
                    <a:lstStyle/>
                    <a:p>
                      <a:endParaRPr lang="en-US"/>
                    </a:p>
                  </a:txBody>
                  <a:tcPr/>
                </a:tc>
                <a:tc>
                  <a:txBody>
                    <a:bodyPr/>
                    <a:lstStyle/>
                    <a:p>
                      <a:pPr algn="ctr" fontAlgn="ctr"/>
                      <a:r>
                        <a:rPr lang="hr-HR" sz="1600" b="0" i="0" u="none" strike="noStrike">
                          <a:solidFill>
                            <a:srgbClr val="000000"/>
                          </a:solidFill>
                          <a:effectLst/>
                          <a:latin typeface="Calibri" panose="020F050202020403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hr-HR" sz="1600" b="0" i="0" u="none" strike="noStrike">
                          <a:solidFill>
                            <a:srgbClr val="000000"/>
                          </a:solidFill>
                          <a:effectLst/>
                          <a:latin typeface="Calibri" panose="020F0502020204030204" pitchFamily="34" charset="0"/>
                        </a:rPr>
                        <a:t>3,20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hr-HR" sz="1600" b="0" i="0" u="none" strike="noStrike">
                          <a:solidFill>
                            <a:srgbClr val="000000"/>
                          </a:solidFill>
                          <a:effectLst/>
                          <a:latin typeface="Calibri" panose="020F0502020204030204" pitchFamily="34" charset="0"/>
                        </a:rPr>
                        <a:t>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hr-HR" sz="1600" b="0" i="0" u="none" strike="noStrike">
                          <a:solidFill>
                            <a:srgbClr val="000000"/>
                          </a:solidFill>
                          <a:effectLst/>
                          <a:latin typeface="Calibri" panose="020F0502020204030204" pitchFamily="34" charset="0"/>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lang="hr-HR" sz="1600" b="0"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hr-HR" sz="16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07067873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118342397"/>
              </p:ext>
            </p:extLst>
          </p:nvPr>
        </p:nvGraphicFramePr>
        <p:xfrm>
          <a:off x="5372100" y="4605451"/>
          <a:ext cx="5295900" cy="1610293"/>
        </p:xfrm>
        <a:graphic>
          <a:graphicData uri="http://schemas.openxmlformats.org/drawingml/2006/table">
            <a:tbl>
              <a:tblPr/>
              <a:tblGrid>
                <a:gridCol w="1026017">
                  <a:extLst>
                    <a:ext uri="{9D8B030D-6E8A-4147-A177-3AD203B41FA5}">
                      <a16:colId xmlns:a16="http://schemas.microsoft.com/office/drawing/2014/main" val="1914576827"/>
                    </a:ext>
                  </a:extLst>
                </a:gridCol>
                <a:gridCol w="1026017">
                  <a:extLst>
                    <a:ext uri="{9D8B030D-6E8A-4147-A177-3AD203B41FA5}">
                      <a16:colId xmlns:a16="http://schemas.microsoft.com/office/drawing/2014/main" val="871075889"/>
                    </a:ext>
                  </a:extLst>
                </a:gridCol>
                <a:gridCol w="1060797">
                  <a:extLst>
                    <a:ext uri="{9D8B030D-6E8A-4147-A177-3AD203B41FA5}">
                      <a16:colId xmlns:a16="http://schemas.microsoft.com/office/drawing/2014/main" val="1276002572"/>
                    </a:ext>
                  </a:extLst>
                </a:gridCol>
                <a:gridCol w="956457">
                  <a:extLst>
                    <a:ext uri="{9D8B030D-6E8A-4147-A177-3AD203B41FA5}">
                      <a16:colId xmlns:a16="http://schemas.microsoft.com/office/drawing/2014/main" val="4113291515"/>
                    </a:ext>
                  </a:extLst>
                </a:gridCol>
                <a:gridCol w="1226612">
                  <a:extLst>
                    <a:ext uri="{9D8B030D-6E8A-4147-A177-3AD203B41FA5}">
                      <a16:colId xmlns:a16="http://schemas.microsoft.com/office/drawing/2014/main" val="418290458"/>
                    </a:ext>
                  </a:extLst>
                </a:gridCol>
              </a:tblGrid>
              <a:tr h="929015">
                <a:tc>
                  <a:txBody>
                    <a:bodyPr/>
                    <a:lstStyle/>
                    <a:p>
                      <a:pPr algn="ctr" fontAlgn="ctr"/>
                      <a:r>
                        <a:rPr lang="hr-HR" sz="1800" b="1" i="0" u="none" strike="noStrike" dirty="0" err="1">
                          <a:solidFill>
                            <a:srgbClr val="000000"/>
                          </a:solidFill>
                          <a:effectLst/>
                          <a:latin typeface="Calibri" panose="020F0502020204030204" pitchFamily="34" charset="0"/>
                        </a:rPr>
                        <a:t>Sample</a:t>
                      </a:r>
                      <a:endParaRPr lang="hr-HR" sz="1800" b="1"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hr-HR" sz="1800" b="1" i="0" u="none" strike="noStrike" dirty="0" err="1">
                          <a:solidFill>
                            <a:srgbClr val="000000"/>
                          </a:solidFill>
                          <a:effectLst/>
                          <a:latin typeface="Calibri" panose="020F0502020204030204" pitchFamily="34" charset="0"/>
                        </a:rPr>
                        <a:t>Neariest</a:t>
                      </a:r>
                      <a:r>
                        <a:rPr lang="hr-HR" sz="1800" b="1" i="0" u="none" strike="noStrike" dirty="0">
                          <a:solidFill>
                            <a:srgbClr val="000000"/>
                          </a:solidFill>
                          <a:effectLst/>
                          <a:latin typeface="Calibri" panose="020F0502020204030204" pitchFamily="34" charset="0"/>
                        </a:rPr>
                        <a:t> </a:t>
                      </a:r>
                      <a:r>
                        <a:rPr lang="hr-HR" sz="1800" b="1" i="0" u="none" strike="noStrike" dirty="0" err="1">
                          <a:solidFill>
                            <a:srgbClr val="000000"/>
                          </a:solidFill>
                          <a:effectLst/>
                          <a:latin typeface="Calibri" panose="020F0502020204030204" pitchFamily="34" charset="0"/>
                        </a:rPr>
                        <a:t>samples</a:t>
                      </a:r>
                      <a:r>
                        <a:rPr lang="hr-HR" sz="1800" b="1" i="0" u="none" strike="noStrike" dirty="0">
                          <a:solidFill>
                            <a:srgbClr val="000000"/>
                          </a:solidFill>
                          <a:effectLst/>
                          <a:latin typeface="Calibri" panose="020F0502020204030204" pitchFamily="34" charset="0"/>
                        </a:rPr>
                        <a:t> for k=3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hr-HR" sz="1800" b="1" i="0" u="none" strike="noStrike" dirty="0" err="1">
                          <a:solidFill>
                            <a:srgbClr val="000000"/>
                          </a:solidFill>
                          <a:effectLst/>
                          <a:latin typeface="Calibri" panose="020F0502020204030204" pitchFamily="34" charset="0"/>
                        </a:rPr>
                        <a:t>Prediction</a:t>
                      </a:r>
                      <a:r>
                        <a:rPr lang="hr-HR" sz="1800" b="1" i="0" u="none" strike="noStrike" dirty="0">
                          <a:solidFill>
                            <a:srgbClr val="000000"/>
                          </a:solidFill>
                          <a:effectLst/>
                          <a:latin typeface="Calibri" panose="020F0502020204030204" pitchFamily="34" charset="0"/>
                        </a:rPr>
                        <a:t> for k=3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hr-HR" sz="1800" b="1" i="0" u="none" strike="noStrike" dirty="0" err="1">
                          <a:solidFill>
                            <a:srgbClr val="000000"/>
                          </a:solidFill>
                          <a:effectLst/>
                          <a:latin typeface="Calibri" panose="020F0502020204030204" pitchFamily="34" charset="0"/>
                        </a:rPr>
                        <a:t>Neariest</a:t>
                      </a:r>
                      <a:r>
                        <a:rPr lang="hr-HR" sz="1800" b="1" i="0" u="none" strike="noStrike" dirty="0">
                          <a:solidFill>
                            <a:srgbClr val="000000"/>
                          </a:solidFill>
                          <a:effectLst/>
                          <a:latin typeface="Calibri" panose="020F0502020204030204" pitchFamily="34" charset="0"/>
                        </a:rPr>
                        <a:t> </a:t>
                      </a:r>
                      <a:r>
                        <a:rPr lang="hr-HR" sz="1800" b="1" i="0" u="none" strike="noStrike" dirty="0" err="1">
                          <a:solidFill>
                            <a:srgbClr val="000000"/>
                          </a:solidFill>
                          <a:effectLst/>
                          <a:latin typeface="Calibri" panose="020F0502020204030204" pitchFamily="34" charset="0"/>
                        </a:rPr>
                        <a:t>samples</a:t>
                      </a:r>
                      <a:r>
                        <a:rPr lang="hr-HR" sz="1800" b="1" i="0" u="none" strike="noStrike" dirty="0">
                          <a:solidFill>
                            <a:srgbClr val="000000"/>
                          </a:solidFill>
                          <a:effectLst/>
                          <a:latin typeface="Calibri" panose="020F0502020204030204" pitchFamily="34" charset="0"/>
                        </a:rPr>
                        <a:t> for k=5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ctr"/>
                      <a:r>
                        <a:rPr lang="hr-HR" sz="1800" b="1" i="0" u="none" strike="noStrike" dirty="0" err="1">
                          <a:solidFill>
                            <a:srgbClr val="000000"/>
                          </a:solidFill>
                          <a:effectLst/>
                          <a:latin typeface="Calibri" panose="020F0502020204030204" pitchFamily="34" charset="0"/>
                        </a:rPr>
                        <a:t>Prediction</a:t>
                      </a:r>
                      <a:r>
                        <a:rPr lang="hr-HR" sz="1800" b="1" i="0" u="none" strike="noStrike" dirty="0">
                          <a:solidFill>
                            <a:srgbClr val="000000"/>
                          </a:solidFill>
                          <a:effectLst/>
                          <a:latin typeface="Calibri" panose="020F0502020204030204" pitchFamily="34" charset="0"/>
                        </a:rPr>
                        <a:t> for k=5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652274897"/>
                  </a:ext>
                </a:extLst>
              </a:tr>
              <a:tr h="371606">
                <a:tc>
                  <a:txBody>
                    <a:bodyPr/>
                    <a:lstStyle/>
                    <a:p>
                      <a:pPr algn="ctr" fontAlgn="ctr"/>
                      <a:r>
                        <a:rPr lang="hr-HR" sz="1800" b="0" i="0" u="none" strike="noStrike">
                          <a:solidFill>
                            <a:srgbClr val="000000"/>
                          </a:solidFill>
                          <a:effectLst/>
                          <a:latin typeface="Calibri" panose="020F0502020204030204" pitchFamily="34" charset="0"/>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800" b="0" i="0" u="none" strike="noStrike">
                          <a:solidFill>
                            <a:srgbClr val="000000"/>
                          </a:solidFill>
                          <a:effectLst/>
                          <a:latin typeface="Calibri" panose="020F0502020204030204" pitchFamily="34" charset="0"/>
                        </a:rPr>
                        <a:t>3,4,7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800" b="0" i="0" u="none" strike="noStrike">
                          <a:solidFill>
                            <a:srgbClr val="000000"/>
                          </a:solidFill>
                          <a:effectLst/>
                          <a:latin typeface="Calibri" panose="020F050202020403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800" b="0" i="0" u="none" strike="noStrike" dirty="0">
                          <a:solidFill>
                            <a:srgbClr val="000000"/>
                          </a:solidFill>
                          <a:effectLst/>
                          <a:latin typeface="Calibri" panose="020F0502020204030204" pitchFamily="34" charset="0"/>
                        </a:rPr>
                        <a:t>3,4,6,7,8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800" b="0" i="0" u="none" strike="noStrike" dirty="0">
                          <a:solidFill>
                            <a:srgbClr val="000000"/>
                          </a:solidFill>
                          <a:effectLst/>
                          <a:latin typeface="Calibri" panose="020F050202020403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1504910"/>
                  </a:ext>
                </a:extLst>
              </a:tr>
              <a:tr h="309672">
                <a:tc>
                  <a:txBody>
                    <a:bodyPr/>
                    <a:lstStyle/>
                    <a:p>
                      <a:pPr algn="ctr" fontAlgn="ctr"/>
                      <a:r>
                        <a:rPr lang="hr-HR" sz="1800" b="0" i="0" u="none" strike="noStrike">
                          <a:solidFill>
                            <a:srgbClr val="000000"/>
                          </a:solidFill>
                          <a:effectLst/>
                          <a:latin typeface="Calibri" panose="020F050202020403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800" b="0" i="0" u="none" strike="noStrike">
                          <a:solidFill>
                            <a:srgbClr val="000000"/>
                          </a:solidFill>
                          <a:effectLst/>
                          <a:latin typeface="Calibri" panose="020F0502020204030204" pitchFamily="34" charset="0"/>
                        </a:rPr>
                        <a:t>3,4,7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800" b="0" i="0" u="none" strike="noStrike">
                          <a:solidFill>
                            <a:srgbClr val="000000"/>
                          </a:solidFill>
                          <a:effectLst/>
                          <a:latin typeface="Calibri" panose="020F0502020204030204" pitchFamily="34"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800" b="0" i="0" u="none" strike="noStrike">
                          <a:solidFill>
                            <a:srgbClr val="000000"/>
                          </a:solidFill>
                          <a:effectLst/>
                          <a:latin typeface="Calibri" panose="020F0502020204030204" pitchFamily="34" charset="0"/>
                        </a:rPr>
                        <a:t>1,3,4,7,8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18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1810587"/>
                  </a:ext>
                </a:extLst>
              </a:tr>
            </a:tbl>
          </a:graphicData>
        </a:graphic>
      </p:graphicFrame>
      <p:sp>
        <p:nvSpPr>
          <p:cNvPr id="10" name="Rectangular Callout 9"/>
          <p:cNvSpPr/>
          <p:nvPr/>
        </p:nvSpPr>
        <p:spPr>
          <a:xfrm>
            <a:off x="7881258" y="1121229"/>
            <a:ext cx="3178628" cy="1447799"/>
          </a:xfrm>
          <a:prstGeom prst="wedgeRectCallout">
            <a:avLst>
              <a:gd name="adj1" fmla="val -71470"/>
              <a:gd name="adj2" fmla="val 4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Euclidean distance </a:t>
            </a:r>
            <a:r>
              <a:rPr lang="en-US" dirty="0" smtClean="0"/>
              <a:t>formula</a:t>
            </a:r>
            <a:r>
              <a:rPr lang="hr-HR" dirty="0" smtClean="0"/>
              <a:t>, </a:t>
            </a:r>
          </a:p>
          <a:p>
            <a:pPr algn="ctr"/>
            <a:r>
              <a:rPr lang="hr-HR" dirty="0" smtClean="0"/>
              <a:t>for </a:t>
            </a:r>
            <a:r>
              <a:rPr lang="hr-HR" dirty="0" err="1" smtClean="0"/>
              <a:t>example</a:t>
            </a:r>
            <a:r>
              <a:rPr lang="hr-HR" dirty="0" smtClean="0"/>
              <a:t> </a:t>
            </a:r>
            <a:r>
              <a:rPr lang="hr-HR" dirty="0" err="1" smtClean="0"/>
              <a:t>between</a:t>
            </a:r>
            <a:r>
              <a:rPr lang="hr-HR" dirty="0" smtClean="0"/>
              <a:t> </a:t>
            </a:r>
            <a:r>
              <a:rPr lang="hr-HR" dirty="0" err="1" smtClean="0"/>
              <a:t>Sample</a:t>
            </a:r>
            <a:r>
              <a:rPr lang="hr-HR" dirty="0" smtClean="0"/>
              <a:t> 9 </a:t>
            </a:r>
            <a:r>
              <a:rPr lang="hr-HR" dirty="0" err="1" smtClean="0"/>
              <a:t>and</a:t>
            </a:r>
            <a:r>
              <a:rPr lang="hr-HR" dirty="0" smtClean="0"/>
              <a:t> </a:t>
            </a:r>
            <a:r>
              <a:rPr lang="hr-HR" dirty="0" err="1" smtClean="0"/>
              <a:t>Sample</a:t>
            </a:r>
            <a:r>
              <a:rPr lang="hr-HR" dirty="0" smtClean="0"/>
              <a:t> 1</a:t>
            </a:r>
            <a:r>
              <a:rPr lang="en-US" dirty="0" smtClean="0"/>
              <a:t> </a:t>
            </a:r>
            <a:r>
              <a:rPr lang="hr-HR" dirty="0" smtClean="0"/>
              <a:t/>
            </a:r>
            <a:br>
              <a:rPr lang="hr-HR" dirty="0" smtClean="0"/>
            </a:br>
            <a:r>
              <a:rPr lang="hr-HR" dirty="0"/>
              <a:t>√</a:t>
            </a:r>
            <a:r>
              <a:rPr lang="hr-HR" dirty="0" smtClean="0"/>
              <a:t>((1,20 – 3,5</a:t>
            </a:r>
            <a:r>
              <a:rPr lang="hr-HR" dirty="0"/>
              <a:t>)^2 + </a:t>
            </a:r>
            <a:r>
              <a:rPr lang="hr-HR" dirty="0" smtClean="0"/>
              <a:t>(1,30 </a:t>
            </a:r>
            <a:r>
              <a:rPr lang="hr-HR" dirty="0"/>
              <a:t>- 2.0)^2)</a:t>
            </a:r>
            <a:endParaRPr lang="en-US" dirty="0"/>
          </a:p>
        </p:txBody>
      </p:sp>
      <p:sp>
        <p:nvSpPr>
          <p:cNvPr id="22" name="Rectangular Callout 21"/>
          <p:cNvSpPr/>
          <p:nvPr/>
        </p:nvSpPr>
        <p:spPr>
          <a:xfrm>
            <a:off x="8763000" y="2863340"/>
            <a:ext cx="3178628" cy="1447799"/>
          </a:xfrm>
          <a:prstGeom prst="wedgeRectCallout">
            <a:avLst>
              <a:gd name="adj1" fmla="val -68388"/>
              <a:gd name="adj2" fmla="val 591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Majority class among </a:t>
            </a:r>
            <a:r>
              <a:rPr lang="en-US" dirty="0" smtClean="0"/>
              <a:t>neighbors</a:t>
            </a:r>
            <a:r>
              <a:rPr lang="hr-HR" dirty="0" smtClean="0"/>
              <a:t>, for </a:t>
            </a:r>
            <a:r>
              <a:rPr lang="hr-HR" dirty="0" err="1" smtClean="0"/>
              <a:t>example</a:t>
            </a:r>
            <a:r>
              <a:rPr lang="hr-HR" dirty="0" smtClean="0"/>
              <a:t> </a:t>
            </a:r>
            <a:r>
              <a:rPr lang="hr-HR" dirty="0" err="1" smtClean="0"/>
              <a:t>Sample</a:t>
            </a:r>
            <a:r>
              <a:rPr lang="hr-HR" dirty="0" smtClean="0"/>
              <a:t> 9 </a:t>
            </a:r>
            <a:r>
              <a:rPr lang="hr-HR" dirty="0" err="1" smtClean="0"/>
              <a:t>and</a:t>
            </a:r>
            <a:r>
              <a:rPr lang="hr-HR" dirty="0" smtClean="0"/>
              <a:t> k=3</a:t>
            </a:r>
            <a:r>
              <a:rPr lang="hr-HR" dirty="0"/>
              <a:t>, </a:t>
            </a:r>
            <a:r>
              <a:rPr lang="hr-HR" dirty="0" err="1" smtClean="0"/>
              <a:t>majority</a:t>
            </a:r>
            <a:r>
              <a:rPr lang="hr-HR" dirty="0" smtClean="0"/>
              <a:t> </a:t>
            </a:r>
            <a:r>
              <a:rPr lang="hr-HR" dirty="0" err="1"/>
              <a:t>class</a:t>
            </a:r>
            <a:r>
              <a:rPr lang="hr-HR" dirty="0"/>
              <a:t> </a:t>
            </a:r>
            <a:r>
              <a:rPr lang="hr-HR" dirty="0" err="1"/>
              <a:t>among</a:t>
            </a:r>
            <a:r>
              <a:rPr lang="hr-HR" dirty="0"/>
              <a:t> </a:t>
            </a:r>
            <a:r>
              <a:rPr lang="hr-HR" dirty="0" err="1" smtClean="0"/>
              <a:t>neighbors</a:t>
            </a:r>
            <a:r>
              <a:rPr lang="hr-HR" dirty="0" smtClean="0"/>
              <a:t> 3,4,7 </a:t>
            </a:r>
            <a:r>
              <a:rPr lang="hr-HR" dirty="0" err="1" smtClean="0"/>
              <a:t>is</a:t>
            </a:r>
            <a:r>
              <a:rPr lang="hr-HR" dirty="0" smtClean="0"/>
              <a:t> </a:t>
            </a:r>
            <a:r>
              <a:rPr lang="hr-HR" dirty="0" err="1" smtClean="0"/>
              <a:t>Class</a:t>
            </a:r>
            <a:r>
              <a:rPr lang="hr-HR" dirty="0" smtClean="0"/>
              <a:t> 1</a:t>
            </a:r>
            <a:endParaRPr lang="en-US" dirty="0"/>
          </a:p>
        </p:txBody>
      </p:sp>
      <p:sp>
        <p:nvSpPr>
          <p:cNvPr id="11" name="Cloud Callout 10"/>
          <p:cNvSpPr/>
          <p:nvPr/>
        </p:nvSpPr>
        <p:spPr>
          <a:xfrm>
            <a:off x="97971" y="4783028"/>
            <a:ext cx="4876799" cy="1687286"/>
          </a:xfrm>
          <a:prstGeom prst="cloudCallout">
            <a:avLst>
              <a:gd name="adj1" fmla="val 49725"/>
              <a:gd name="adj2" fmla="val -5298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t>Example</a:t>
            </a:r>
            <a:r>
              <a:rPr lang="hr-HR" sz="2400" dirty="0" smtClean="0"/>
              <a:t> - </a:t>
            </a:r>
            <a:r>
              <a:rPr lang="en-US" sz="2400" dirty="0" smtClean="0"/>
              <a:t>Hyperparameter </a:t>
            </a:r>
            <a:r>
              <a:rPr lang="en-US" sz="2400" dirty="0"/>
              <a:t>Tuning for KNN Classification</a:t>
            </a:r>
          </a:p>
        </p:txBody>
      </p:sp>
    </p:spTree>
    <p:extLst>
      <p:ext uri="{BB962C8B-B14F-4D97-AF65-F5344CB8AC3E}">
        <p14:creationId xmlns:p14="http://schemas.microsoft.com/office/powerpoint/2010/main" val="3062340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463097"/>
            <a:ext cx="10515600" cy="794852"/>
          </a:xfrm>
        </p:spPr>
        <p:txBody>
          <a:bodyPr/>
          <a:lstStyle/>
          <a:p>
            <a:pPr algn="ctr"/>
            <a:r>
              <a:rPr lang="hr-HR" b="1" dirty="0" smtClean="0"/>
              <a:t>Model </a:t>
            </a:r>
            <a:r>
              <a:rPr lang="hr-HR" b="1" dirty="0" err="1" smtClean="0"/>
              <a:t>selection</a:t>
            </a:r>
            <a:endParaRPr lang="pl-PL" dirty="0"/>
          </a:p>
        </p:txBody>
      </p:sp>
      <p:sp>
        <p:nvSpPr>
          <p:cNvPr id="5" name="Rectangle 4"/>
          <p:cNvSpPr/>
          <p:nvPr/>
        </p:nvSpPr>
        <p:spPr>
          <a:xfrm>
            <a:off x="209552" y="1934934"/>
            <a:ext cx="3298371" cy="3954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600" b="1" dirty="0" smtClean="0">
                <a:latin typeface="+mj-lt"/>
              </a:rPr>
              <a:t>EVALUATION </a:t>
            </a:r>
          </a:p>
          <a:p>
            <a:pPr algn="ctr"/>
            <a:endParaRPr lang="hr-HR" sz="3600" b="1" dirty="0" smtClean="0">
              <a:latin typeface="+mj-lt"/>
            </a:endParaRPr>
          </a:p>
          <a:p>
            <a:pPr algn="ctr"/>
            <a:r>
              <a:rPr lang="hr-HR" sz="2400" dirty="0">
                <a:latin typeface="+mj-lt"/>
              </a:rPr>
              <a:t>T</a:t>
            </a:r>
            <a:r>
              <a:rPr lang="en-US" sz="2400" dirty="0" err="1" smtClean="0">
                <a:latin typeface="+mj-lt"/>
              </a:rPr>
              <a:t>est</a:t>
            </a:r>
            <a:r>
              <a:rPr lang="en-US" sz="2400" dirty="0" smtClean="0">
                <a:latin typeface="+mj-lt"/>
              </a:rPr>
              <a:t> </a:t>
            </a:r>
            <a:r>
              <a:rPr lang="en-US" sz="2400" dirty="0">
                <a:latin typeface="+mj-lt"/>
              </a:rPr>
              <a:t>different models and see how well they perform on our data, using metrics like accuracy or </a:t>
            </a:r>
            <a:r>
              <a:rPr lang="en-US" sz="2400" dirty="0" smtClean="0">
                <a:latin typeface="+mj-lt"/>
              </a:rPr>
              <a:t>error</a:t>
            </a:r>
            <a:r>
              <a:rPr lang="hr-HR" sz="2400" dirty="0" smtClean="0">
                <a:latin typeface="+mj-lt"/>
              </a:rPr>
              <a:t> (</a:t>
            </a:r>
            <a:r>
              <a:rPr lang="hr-HR" sz="2400" dirty="0" err="1" smtClean="0">
                <a:latin typeface="+mj-lt"/>
              </a:rPr>
              <a:t>confusion</a:t>
            </a:r>
            <a:r>
              <a:rPr lang="hr-HR" sz="2400" dirty="0" smtClean="0">
                <a:latin typeface="+mj-lt"/>
              </a:rPr>
              <a:t> </a:t>
            </a:r>
            <a:r>
              <a:rPr lang="hr-HR" sz="2400" dirty="0" err="1" smtClean="0">
                <a:latin typeface="+mj-lt"/>
              </a:rPr>
              <a:t>matrix</a:t>
            </a:r>
            <a:r>
              <a:rPr lang="hr-HR" sz="2400" dirty="0" smtClean="0">
                <a:latin typeface="+mj-lt"/>
              </a:rPr>
              <a:t>, </a:t>
            </a:r>
            <a:r>
              <a:rPr lang="hr-HR" sz="2400" dirty="0">
                <a:latin typeface="+mj-lt"/>
              </a:rPr>
              <a:t>MSE , MAE, </a:t>
            </a:r>
            <a:r>
              <a:rPr lang="hr-HR" sz="2400" dirty="0" smtClean="0">
                <a:latin typeface="+mj-lt"/>
              </a:rPr>
              <a:t>R-</a:t>
            </a:r>
            <a:r>
              <a:rPr lang="hr-HR" sz="2400" dirty="0" err="1" smtClean="0">
                <a:latin typeface="+mj-lt"/>
              </a:rPr>
              <a:t>squared</a:t>
            </a:r>
            <a:r>
              <a:rPr lang="hr-HR" sz="2400" dirty="0" smtClean="0">
                <a:latin typeface="+mj-lt"/>
              </a:rPr>
              <a:t> …)</a:t>
            </a:r>
            <a:endParaRPr lang="en-US" sz="2400" dirty="0">
              <a:latin typeface="+mj-lt"/>
            </a:endParaRPr>
          </a:p>
        </p:txBody>
      </p:sp>
      <p:sp>
        <p:nvSpPr>
          <p:cNvPr id="8" name="Right Arrow 7"/>
          <p:cNvSpPr/>
          <p:nvPr/>
        </p:nvSpPr>
        <p:spPr>
          <a:xfrm>
            <a:off x="3619500" y="3510640"/>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7796892" y="3453492"/>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446814" y="1934934"/>
            <a:ext cx="3298371" cy="3954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600" b="1" dirty="0" smtClean="0">
                <a:latin typeface="+mj-lt"/>
              </a:rPr>
              <a:t>COMPARISON</a:t>
            </a:r>
          </a:p>
          <a:p>
            <a:pPr algn="ctr"/>
            <a:endParaRPr lang="hr-HR" sz="3600" b="1" dirty="0" smtClean="0">
              <a:latin typeface="+mj-lt"/>
            </a:endParaRPr>
          </a:p>
          <a:p>
            <a:pPr algn="ctr"/>
            <a:r>
              <a:rPr lang="hr-HR" sz="2400" dirty="0" smtClean="0">
                <a:latin typeface="+mj-lt"/>
              </a:rPr>
              <a:t> C</a:t>
            </a:r>
            <a:r>
              <a:rPr lang="en-US" sz="2400" dirty="0" err="1" smtClean="0">
                <a:latin typeface="+mj-lt"/>
              </a:rPr>
              <a:t>ompare</a:t>
            </a:r>
            <a:r>
              <a:rPr lang="en-US" sz="2400" dirty="0" smtClean="0">
                <a:latin typeface="+mj-lt"/>
              </a:rPr>
              <a:t> </a:t>
            </a:r>
            <a:r>
              <a:rPr lang="en-US" sz="2400" dirty="0">
                <a:latin typeface="+mj-lt"/>
              </a:rPr>
              <a:t>the evaluation metrics of models, considering relevant criteria (accuracy, precision, recall …) </a:t>
            </a:r>
            <a:endParaRPr lang="hr-HR" sz="2400" dirty="0" smtClean="0">
              <a:latin typeface="+mj-lt"/>
            </a:endParaRPr>
          </a:p>
        </p:txBody>
      </p:sp>
      <p:sp>
        <p:nvSpPr>
          <p:cNvPr id="11" name="Rectangle 10"/>
          <p:cNvSpPr/>
          <p:nvPr/>
        </p:nvSpPr>
        <p:spPr>
          <a:xfrm>
            <a:off x="8684076" y="1964868"/>
            <a:ext cx="3298371" cy="3954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600" b="1" dirty="0" smtClean="0">
                <a:latin typeface="+mj-lt"/>
              </a:rPr>
              <a:t>BEST FIT </a:t>
            </a:r>
          </a:p>
          <a:p>
            <a:pPr algn="ctr"/>
            <a:endParaRPr lang="hr-HR" sz="3600" b="1" dirty="0" smtClean="0">
              <a:latin typeface="+mj-lt"/>
            </a:endParaRPr>
          </a:p>
          <a:p>
            <a:pPr algn="ctr"/>
            <a:r>
              <a:rPr lang="en-US" sz="2400" dirty="0">
                <a:latin typeface="+mj-lt"/>
              </a:rPr>
              <a:t>Based on the evaluation and comparison, select the model that best fits your requirements and provides the most accurate predictions.</a:t>
            </a:r>
          </a:p>
        </p:txBody>
      </p:sp>
    </p:spTree>
    <p:extLst>
      <p:ext uri="{BB962C8B-B14F-4D97-AF65-F5344CB8AC3E}">
        <p14:creationId xmlns:p14="http://schemas.microsoft.com/office/powerpoint/2010/main" val="2419875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90802" y="79401"/>
            <a:ext cx="10515600" cy="794852"/>
          </a:xfrm>
        </p:spPr>
        <p:txBody>
          <a:bodyPr/>
          <a:lstStyle/>
          <a:p>
            <a:pPr algn="ctr"/>
            <a:r>
              <a:rPr lang="en-US" b="1" dirty="0"/>
              <a:t>Model selection</a:t>
            </a:r>
            <a:endParaRPr lang="pl-PL" dirty="0"/>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61257" y="943653"/>
            <a:ext cx="11549743" cy="11321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3600" dirty="0">
              <a:latin typeface="+mj-lt"/>
            </a:endParaRPr>
          </a:p>
        </p:txBody>
      </p:sp>
      <p:sp>
        <p:nvSpPr>
          <p:cNvPr id="13" name="Rectangle 12"/>
          <p:cNvSpPr/>
          <p:nvPr/>
        </p:nvSpPr>
        <p:spPr>
          <a:xfrm>
            <a:off x="5206096" y="3012619"/>
            <a:ext cx="6604904" cy="16029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600" b="1" dirty="0" smtClean="0">
                <a:latin typeface="+mj-lt"/>
              </a:rPr>
              <a:t>COMPARISON </a:t>
            </a:r>
          </a:p>
          <a:p>
            <a:pPr algn="ctr"/>
            <a:r>
              <a:rPr lang="en-US" sz="2400" b="1" dirty="0">
                <a:latin typeface="+mj-lt"/>
              </a:rPr>
              <a:t>Model </a:t>
            </a:r>
            <a:r>
              <a:rPr lang="en-US" sz="2400" b="1" dirty="0" smtClean="0">
                <a:latin typeface="+mj-lt"/>
              </a:rPr>
              <a:t>A</a:t>
            </a:r>
            <a:r>
              <a:rPr lang="hr-HR" sz="2400" b="1" dirty="0" smtClean="0">
                <a:latin typeface="+mj-lt"/>
              </a:rPr>
              <a:t>: </a:t>
            </a:r>
            <a:r>
              <a:rPr lang="hr-HR" sz="2400" b="1" dirty="0" err="1" smtClean="0">
                <a:latin typeface="+mj-lt"/>
              </a:rPr>
              <a:t>Accuracy</a:t>
            </a:r>
            <a:r>
              <a:rPr lang="hr-HR" sz="2400" b="1" dirty="0" smtClean="0">
                <a:latin typeface="+mj-lt"/>
              </a:rPr>
              <a:t> = 16,66% </a:t>
            </a:r>
            <a:endParaRPr lang="en-US" sz="2400" dirty="0">
              <a:latin typeface="+mj-lt"/>
            </a:endParaRPr>
          </a:p>
          <a:p>
            <a:pPr algn="ctr"/>
            <a:r>
              <a:rPr lang="en-US" sz="2400" b="1" dirty="0">
                <a:latin typeface="+mj-lt"/>
              </a:rPr>
              <a:t>Model </a:t>
            </a:r>
            <a:r>
              <a:rPr lang="hr-HR" sz="2400" b="1" dirty="0" smtClean="0">
                <a:latin typeface="+mj-lt"/>
              </a:rPr>
              <a:t>B: </a:t>
            </a:r>
            <a:r>
              <a:rPr lang="hr-HR" sz="2400" dirty="0" err="1"/>
              <a:t>Accuracy</a:t>
            </a:r>
            <a:r>
              <a:rPr lang="hr-HR" sz="2400" dirty="0"/>
              <a:t> = </a:t>
            </a:r>
            <a:r>
              <a:rPr lang="hr-HR" sz="2400" dirty="0" smtClean="0"/>
              <a:t>66,66%</a:t>
            </a:r>
            <a:endParaRPr lang="en-US" sz="2400" dirty="0">
              <a:latin typeface="+mj-lt"/>
            </a:endParaRPr>
          </a:p>
        </p:txBody>
      </p:sp>
      <p:sp>
        <p:nvSpPr>
          <p:cNvPr id="14" name="Rectangle 13"/>
          <p:cNvSpPr/>
          <p:nvPr/>
        </p:nvSpPr>
        <p:spPr>
          <a:xfrm>
            <a:off x="5206096" y="4772028"/>
            <a:ext cx="6604904" cy="16029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600" b="1" dirty="0">
                <a:latin typeface="+mj-lt"/>
              </a:rPr>
              <a:t>BEST FIT </a:t>
            </a:r>
            <a:r>
              <a:rPr lang="hr-HR" sz="3600" b="1" dirty="0" smtClean="0">
                <a:latin typeface="+mj-lt"/>
              </a:rPr>
              <a:t>– Model B</a:t>
            </a:r>
          </a:p>
          <a:p>
            <a:pPr algn="ctr"/>
            <a:r>
              <a:rPr lang="en-US" sz="2400" dirty="0" smtClean="0">
                <a:latin typeface="+mj-lt"/>
              </a:rPr>
              <a:t>Model </a:t>
            </a:r>
            <a:r>
              <a:rPr lang="en-US" sz="2400" dirty="0">
                <a:latin typeface="+mj-lt"/>
              </a:rPr>
              <a:t>B is initially better than Model A. However, if we try Model A with k=5, we may achieve better results where the accuracy reaches 75</a:t>
            </a:r>
            <a:r>
              <a:rPr lang="en-US" sz="2400" dirty="0" smtClean="0">
                <a:latin typeface="+mj-lt"/>
              </a:rPr>
              <a:t>%</a:t>
            </a:r>
            <a:r>
              <a:rPr lang="hr-HR" sz="2400" dirty="0" smtClean="0">
                <a:latin typeface="+mj-lt"/>
              </a:rPr>
              <a:t> !</a:t>
            </a:r>
            <a:endParaRPr lang="en-US" sz="2400" dirty="0">
              <a:latin typeface="+mj-lt"/>
            </a:endParaRPr>
          </a:p>
        </p:txBody>
      </p:sp>
      <p:sp>
        <p:nvSpPr>
          <p:cNvPr id="15" name="Rectangle 14"/>
          <p:cNvSpPr/>
          <p:nvPr/>
        </p:nvSpPr>
        <p:spPr>
          <a:xfrm>
            <a:off x="5206096" y="757233"/>
            <a:ext cx="6604904" cy="2177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600" b="1" dirty="0" smtClean="0">
                <a:latin typeface="+mj-lt"/>
              </a:rPr>
              <a:t>EVALUATION </a:t>
            </a:r>
          </a:p>
          <a:p>
            <a:pPr algn="ctr"/>
            <a:r>
              <a:rPr lang="en-US" sz="2400" b="1" dirty="0" smtClean="0">
                <a:latin typeface="+mj-lt"/>
              </a:rPr>
              <a:t>Model </a:t>
            </a:r>
            <a:r>
              <a:rPr lang="en-US" sz="2400" b="1" dirty="0">
                <a:latin typeface="+mj-lt"/>
              </a:rPr>
              <a:t>A:</a:t>
            </a:r>
            <a:r>
              <a:rPr lang="en-US" sz="2400" dirty="0">
                <a:latin typeface="+mj-lt"/>
              </a:rPr>
              <a:t> </a:t>
            </a:r>
            <a:r>
              <a:rPr lang="en-US" sz="2400" b="1" dirty="0">
                <a:latin typeface="+mj-lt"/>
              </a:rPr>
              <a:t>K-Nearest Neighbors (KNN) </a:t>
            </a:r>
            <a:r>
              <a:rPr lang="en-US" sz="2400" b="1" dirty="0" smtClean="0">
                <a:latin typeface="+mj-lt"/>
              </a:rPr>
              <a:t>Classifier</a:t>
            </a:r>
            <a:r>
              <a:rPr lang="hr-HR" sz="2400" b="1" dirty="0">
                <a:latin typeface="+mj-lt"/>
              </a:rPr>
              <a:t> </a:t>
            </a:r>
            <a:endParaRPr lang="hr-HR" sz="2400" b="1" dirty="0" smtClean="0">
              <a:latin typeface="+mj-lt"/>
            </a:endParaRPr>
          </a:p>
          <a:p>
            <a:pPr algn="ctr"/>
            <a:r>
              <a:rPr lang="hr-HR" sz="2400" dirty="0" smtClean="0">
                <a:latin typeface="+mj-lt"/>
              </a:rPr>
              <a:t>k=3</a:t>
            </a:r>
            <a:endParaRPr lang="en-US" sz="2400" dirty="0">
              <a:latin typeface="+mj-lt"/>
            </a:endParaRPr>
          </a:p>
          <a:p>
            <a:pPr algn="ctr"/>
            <a:r>
              <a:rPr lang="en-US" sz="2400" b="1" dirty="0" smtClean="0">
                <a:latin typeface="+mj-lt"/>
              </a:rPr>
              <a:t>Model </a:t>
            </a:r>
            <a:r>
              <a:rPr lang="en-US" sz="2400" b="1" dirty="0">
                <a:latin typeface="+mj-lt"/>
              </a:rPr>
              <a:t>B: Logistic </a:t>
            </a:r>
            <a:r>
              <a:rPr lang="en-US" sz="2400" b="1" dirty="0" err="1" smtClean="0">
                <a:latin typeface="+mj-lt"/>
              </a:rPr>
              <a:t>Regres</a:t>
            </a:r>
            <a:r>
              <a:rPr lang="hr-HR" sz="2400" b="1" dirty="0" err="1" smtClean="0">
                <a:latin typeface="+mj-lt"/>
              </a:rPr>
              <a:t>sion</a:t>
            </a:r>
            <a:endParaRPr lang="hr-HR" sz="2400" b="1" dirty="0" smtClean="0">
              <a:latin typeface="+mj-lt"/>
            </a:endParaRPr>
          </a:p>
          <a:p>
            <a:pPr algn="ctr"/>
            <a:r>
              <a:rPr lang="hr-HR" dirty="0">
                <a:latin typeface="+mj-lt"/>
              </a:rPr>
              <a:t>p = 1 / (1 + </a:t>
            </a:r>
            <a:r>
              <a:rPr lang="hr-HR" dirty="0" err="1">
                <a:latin typeface="+mj-lt"/>
              </a:rPr>
              <a:t>exp</a:t>
            </a:r>
            <a:r>
              <a:rPr lang="hr-HR" dirty="0">
                <a:latin typeface="+mj-lt"/>
              </a:rPr>
              <a:t>(-(-1.7150779 + 0.2574228*X1 + 0.6058557*X2)))</a:t>
            </a:r>
          </a:p>
          <a:p>
            <a:pPr algn="ctr"/>
            <a:endParaRPr lang="en-US" sz="2400" dirty="0">
              <a:latin typeface="+mj-lt"/>
            </a:endParaRPr>
          </a:p>
        </p:txBody>
      </p:sp>
      <p:sp>
        <p:nvSpPr>
          <p:cNvPr id="4" name="AutoShape 2" descr="p = 1/(e^(-0.257423 X1 - 0.605856 X2 + 1.71508) + 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16" name="Table 15"/>
          <p:cNvGraphicFramePr>
            <a:graphicFrameLocks noGrp="1"/>
          </p:cNvGraphicFramePr>
          <p:nvPr>
            <p:extLst>
              <p:ext uri="{D42A27DB-BD31-4B8C-83A1-F6EECF244321}">
                <p14:modId xmlns:p14="http://schemas.microsoft.com/office/powerpoint/2010/main" val="587523584"/>
              </p:ext>
            </p:extLst>
          </p:nvPr>
        </p:nvGraphicFramePr>
        <p:xfrm>
          <a:off x="1709056" y="691386"/>
          <a:ext cx="2409738" cy="5886838"/>
        </p:xfrm>
        <a:graphic>
          <a:graphicData uri="http://schemas.openxmlformats.org/drawingml/2006/table">
            <a:tbl>
              <a:tblPr/>
              <a:tblGrid>
                <a:gridCol w="695180">
                  <a:extLst>
                    <a:ext uri="{9D8B030D-6E8A-4147-A177-3AD203B41FA5}">
                      <a16:colId xmlns:a16="http://schemas.microsoft.com/office/drawing/2014/main" val="461866407"/>
                    </a:ext>
                  </a:extLst>
                </a:gridCol>
                <a:gridCol w="681812">
                  <a:extLst>
                    <a:ext uri="{9D8B030D-6E8A-4147-A177-3AD203B41FA5}">
                      <a16:colId xmlns:a16="http://schemas.microsoft.com/office/drawing/2014/main" val="748808849"/>
                    </a:ext>
                  </a:extLst>
                </a:gridCol>
                <a:gridCol w="391040">
                  <a:extLst>
                    <a:ext uri="{9D8B030D-6E8A-4147-A177-3AD203B41FA5}">
                      <a16:colId xmlns:a16="http://schemas.microsoft.com/office/drawing/2014/main" val="461025626"/>
                    </a:ext>
                  </a:extLst>
                </a:gridCol>
                <a:gridCol w="641706">
                  <a:extLst>
                    <a:ext uri="{9D8B030D-6E8A-4147-A177-3AD203B41FA5}">
                      <a16:colId xmlns:a16="http://schemas.microsoft.com/office/drawing/2014/main" val="4243279639"/>
                    </a:ext>
                  </a:extLst>
                </a:gridCol>
              </a:tblGrid>
              <a:tr h="183411">
                <a:tc>
                  <a:txBody>
                    <a:bodyPr/>
                    <a:lstStyle/>
                    <a:p>
                      <a:pPr algn="ctr" fontAlgn="ctr"/>
                      <a:r>
                        <a:rPr lang="hr-HR" sz="1200" b="1" i="0" u="none" strike="noStrike" dirty="0" err="1">
                          <a:solidFill>
                            <a:srgbClr val="000000"/>
                          </a:solidFill>
                          <a:effectLst/>
                          <a:latin typeface="Calibri Light" panose="020F0302020204030204" pitchFamily="34" charset="0"/>
                          <a:cs typeface="Calibri Light" panose="020F0302020204030204" pitchFamily="34" charset="0"/>
                        </a:rPr>
                        <a:t>Sample</a:t>
                      </a:r>
                      <a:endParaRPr lang="hr-HR" sz="1200" b="1" i="0" u="none" strike="noStrike" dirty="0">
                        <a:solidFill>
                          <a:srgbClr val="000000"/>
                        </a:solidFill>
                        <a:effectLst/>
                        <a:latin typeface="Calibri Light" panose="020F0302020204030204" pitchFamily="34" charset="0"/>
                        <a:cs typeface="Calibri Light" panose="020F0302020204030204" pitchFamily="34" charset="0"/>
                      </a:endParaRP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200" b="1" i="0" u="none" strike="noStrike" dirty="0">
                          <a:solidFill>
                            <a:srgbClr val="000000"/>
                          </a:solidFill>
                          <a:effectLst/>
                          <a:latin typeface="Calibri Light" panose="020F0302020204030204" pitchFamily="34" charset="0"/>
                          <a:cs typeface="Calibri Light" panose="020F0302020204030204" pitchFamily="34" charset="0"/>
                        </a:rPr>
                        <a:t>X1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200" b="1" i="0" u="none" strike="noStrike">
                          <a:solidFill>
                            <a:srgbClr val="000000"/>
                          </a:solidFill>
                          <a:effectLst/>
                          <a:latin typeface="Calibri Light" panose="020F0302020204030204" pitchFamily="34" charset="0"/>
                          <a:cs typeface="Calibri Light" panose="020F0302020204030204" pitchFamily="34" charset="0"/>
                        </a:rPr>
                        <a:t>X2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hr-HR" sz="1200" b="1" i="0" u="none" strike="noStrike">
                          <a:solidFill>
                            <a:srgbClr val="000000"/>
                          </a:solidFill>
                          <a:effectLst/>
                          <a:latin typeface="Calibri Light" panose="020F0302020204030204" pitchFamily="34" charset="0"/>
                          <a:cs typeface="Calibri Light" panose="020F0302020204030204" pitchFamily="34" charset="0"/>
                        </a:rPr>
                        <a:t>Class</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0735549"/>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1.2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53060733"/>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0.8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0.6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461163283"/>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3.1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2561973525"/>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0.8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270150961"/>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1.4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92341730"/>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1.9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3.0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67265340"/>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3.9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2.2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960745732"/>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2414842312"/>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3.5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2.0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512289147"/>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3.2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1.4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581890187"/>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3.0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627430608"/>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0.5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3.2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725443716"/>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0.5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98041868"/>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3.8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103234082"/>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954600071"/>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0.9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81749524"/>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364704548"/>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0.9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247756689"/>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84519790"/>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0.7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3.1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2976981184"/>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83985255"/>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68060218"/>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3.2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0.7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612566030"/>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24</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0.6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3.2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629932953"/>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404168220"/>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1.5</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694941884"/>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1.7</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195331783"/>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1.3</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3.0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1</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163220092"/>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29</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2.2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1.2</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040829425"/>
                  </a:ext>
                </a:extLst>
              </a:tr>
              <a:tr h="183411">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30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1.6</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a:solidFill>
                            <a:srgbClr val="000000"/>
                          </a:solidFill>
                          <a:effectLst/>
                          <a:latin typeface="Calibri Light" panose="020F0302020204030204" pitchFamily="34" charset="0"/>
                          <a:cs typeface="Calibri Light" panose="020F0302020204030204" pitchFamily="34" charset="0"/>
                        </a:rPr>
                        <a:t>0.8</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hr-HR" sz="1200" b="0" i="0" u="none" strike="noStrike" dirty="0">
                          <a:solidFill>
                            <a:srgbClr val="000000"/>
                          </a:solidFill>
                          <a:effectLst/>
                          <a:latin typeface="Calibri Light" panose="020F0302020204030204" pitchFamily="34" charset="0"/>
                          <a:cs typeface="Calibri Light" panose="020F0302020204030204" pitchFamily="34" charset="0"/>
                        </a:rPr>
                        <a:t>0</a:t>
                      </a:r>
                    </a:p>
                  </a:txBody>
                  <a:tcPr marL="7018" marR="7018" marT="701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4037735631"/>
                  </a:ext>
                </a:extLst>
              </a:tr>
            </a:tbl>
          </a:graphicData>
        </a:graphic>
      </p:graphicFrame>
      <p:sp>
        <p:nvSpPr>
          <p:cNvPr id="17" name="Rounded Rectangular Callout 16"/>
          <p:cNvSpPr/>
          <p:nvPr/>
        </p:nvSpPr>
        <p:spPr>
          <a:xfrm>
            <a:off x="155575" y="1643743"/>
            <a:ext cx="1270454" cy="1883228"/>
          </a:xfrm>
          <a:prstGeom prst="wedgeRoundRectCallout">
            <a:avLst>
              <a:gd name="adj1" fmla="val 72562"/>
              <a:gd name="adj2" fmla="val 6431"/>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hr-HR" dirty="0" smtClean="0"/>
              <a:t>Training set</a:t>
            </a:r>
          </a:p>
          <a:p>
            <a:pPr algn="ctr"/>
            <a:r>
              <a:rPr lang="hr-HR" dirty="0" smtClean="0"/>
              <a:t>(80% od </a:t>
            </a:r>
            <a:r>
              <a:rPr lang="hr-HR" dirty="0" err="1" smtClean="0"/>
              <a:t>samples</a:t>
            </a:r>
            <a:r>
              <a:rPr lang="hr-HR" dirty="0" smtClean="0"/>
              <a:t>)</a:t>
            </a:r>
            <a:endParaRPr lang="en-US" dirty="0"/>
          </a:p>
        </p:txBody>
      </p:sp>
      <p:sp>
        <p:nvSpPr>
          <p:cNvPr id="19" name="Rounded Rectangular Callout 18"/>
          <p:cNvSpPr/>
          <p:nvPr/>
        </p:nvSpPr>
        <p:spPr>
          <a:xfrm>
            <a:off x="155575" y="4738463"/>
            <a:ext cx="1270454" cy="1883228"/>
          </a:xfrm>
          <a:prstGeom prst="wedgeRoundRectCallout">
            <a:avLst>
              <a:gd name="adj1" fmla="val 72562"/>
              <a:gd name="adj2" fmla="val 6431"/>
              <a:gd name="adj3" fmla="val 16667"/>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hr-HR" dirty="0" err="1" smtClean="0">
                <a:solidFill>
                  <a:schemeClr val="tx1"/>
                </a:solidFill>
              </a:rPr>
              <a:t>Validation</a:t>
            </a:r>
            <a:r>
              <a:rPr lang="hr-HR" dirty="0" smtClean="0">
                <a:solidFill>
                  <a:schemeClr val="tx1"/>
                </a:solidFill>
              </a:rPr>
              <a:t> set</a:t>
            </a:r>
          </a:p>
          <a:p>
            <a:pPr algn="ctr"/>
            <a:r>
              <a:rPr lang="hr-HR" dirty="0" smtClean="0">
                <a:solidFill>
                  <a:schemeClr val="tx1"/>
                </a:solidFill>
              </a:rPr>
              <a:t>(20% </a:t>
            </a:r>
            <a:r>
              <a:rPr lang="hr-HR" dirty="0" err="1" smtClean="0">
                <a:solidFill>
                  <a:schemeClr val="tx1"/>
                </a:solidFill>
              </a:rPr>
              <a:t>of</a:t>
            </a:r>
            <a:r>
              <a:rPr lang="hr-HR" dirty="0" smtClean="0">
                <a:solidFill>
                  <a:schemeClr val="tx1"/>
                </a:solidFill>
              </a:rPr>
              <a:t> </a:t>
            </a:r>
            <a:r>
              <a:rPr lang="hr-HR" dirty="0" err="1" smtClean="0">
                <a:solidFill>
                  <a:schemeClr val="tx1"/>
                </a:solidFill>
              </a:rPr>
              <a:t>samples</a:t>
            </a:r>
            <a:r>
              <a:rPr lang="hr-HR" dirty="0" smtClean="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35003001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r>
              <a:rPr lang="en-US" b="1" dirty="0"/>
              <a:t>Regularization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01384" y="974920"/>
            <a:ext cx="9062359" cy="4903365"/>
          </a:xfrm>
        </p:spPr>
        <p:txBody>
          <a:bodyPr>
            <a:noAutofit/>
          </a:bodyPr>
          <a:lstStyle/>
          <a:p>
            <a:pPr algn="just"/>
            <a:r>
              <a:rPr lang="en-US" sz="3600" b="1" dirty="0">
                <a:latin typeface="+mj-lt"/>
              </a:rPr>
              <a:t>Regularization's role</a:t>
            </a:r>
            <a:r>
              <a:rPr lang="en-US" sz="3600" dirty="0">
                <a:latin typeface="+mj-lt"/>
              </a:rPr>
              <a:t>: It adds balance to the model, finding the sweet spot between fitting training data well and generalizing to new, unseen data</a:t>
            </a:r>
            <a:r>
              <a:rPr lang="en-US" sz="3600" dirty="0" smtClean="0">
                <a:latin typeface="+mj-lt"/>
              </a:rPr>
              <a:t>.</a:t>
            </a:r>
            <a:endParaRPr lang="hr-HR" sz="3600" dirty="0" smtClean="0">
              <a:latin typeface="+mj-lt"/>
            </a:endParaRPr>
          </a:p>
          <a:p>
            <a:pPr algn="just"/>
            <a:r>
              <a:rPr lang="en-US" sz="3600" b="1" dirty="0" smtClean="0">
                <a:latin typeface="+mj-lt"/>
              </a:rPr>
              <a:t>Penalty </a:t>
            </a:r>
            <a:r>
              <a:rPr lang="en-US" sz="3600" b="1" dirty="0">
                <a:latin typeface="+mj-lt"/>
              </a:rPr>
              <a:t>for learning</a:t>
            </a:r>
            <a:r>
              <a:rPr lang="en-US" sz="3600" dirty="0">
                <a:latin typeface="+mj-lt"/>
              </a:rPr>
              <a:t>: Discourages over-reliance, promotes flexibility.</a:t>
            </a:r>
          </a:p>
          <a:p>
            <a:pPr algn="just"/>
            <a:r>
              <a:rPr lang="en-US" sz="3600" b="1" dirty="0" smtClean="0">
                <a:latin typeface="+mj-lt"/>
              </a:rPr>
              <a:t>Improved </a:t>
            </a:r>
            <a:r>
              <a:rPr lang="en-US" sz="3600" b="1" dirty="0">
                <a:latin typeface="+mj-lt"/>
              </a:rPr>
              <a:t>performance</a:t>
            </a:r>
            <a:r>
              <a:rPr lang="en-US" sz="3600" dirty="0">
                <a:latin typeface="+mj-lt"/>
              </a:rPr>
              <a:t>: Regularized models become more flexible, focusing on underlying patterns, resulting in better performance and reliability.</a:t>
            </a:r>
          </a:p>
        </p:txBody>
      </p:sp>
      <p:pic>
        <p:nvPicPr>
          <p:cNvPr id="4" name="Picture 3" descr="Free Close-Up Photo of Accounting Documents Stock Photo"/>
          <p:cNvPicPr/>
          <p:nvPr/>
        </p:nvPicPr>
        <p:blipFill>
          <a:blip r:embed="rId3">
            <a:extLst>
              <a:ext uri="{28A0092B-C50C-407E-A947-70E740481C1C}">
                <a14:useLocalDpi xmlns:a14="http://schemas.microsoft.com/office/drawing/2010/main" val="0"/>
              </a:ext>
            </a:extLst>
          </a:blip>
          <a:srcRect/>
          <a:stretch>
            <a:fillRect/>
          </a:stretch>
        </p:blipFill>
        <p:spPr bwMode="auto">
          <a:xfrm>
            <a:off x="9514114" y="1447801"/>
            <a:ext cx="2449286" cy="4231109"/>
          </a:xfrm>
          <a:prstGeom prst="rect">
            <a:avLst/>
          </a:prstGeom>
          <a:noFill/>
          <a:ln>
            <a:noFill/>
          </a:ln>
        </p:spPr>
      </p:pic>
    </p:spTree>
    <p:extLst>
      <p:ext uri="{BB962C8B-B14F-4D97-AF65-F5344CB8AC3E}">
        <p14:creationId xmlns:p14="http://schemas.microsoft.com/office/powerpoint/2010/main" val="1271745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790802" y="-32852"/>
            <a:ext cx="10515600" cy="794852"/>
          </a:xfrm>
        </p:spPr>
        <p:txBody>
          <a:bodyPr/>
          <a:lstStyle/>
          <a:p>
            <a:pPr algn="ctr"/>
            <a:r>
              <a:rPr lang="en-US" b="1" dirty="0"/>
              <a:t>Regularization</a:t>
            </a:r>
            <a:endParaRPr lang="pl-PL" dirty="0"/>
          </a:p>
        </p:txBody>
      </p:sp>
      <p:graphicFrame>
        <p:nvGraphicFramePr>
          <p:cNvPr id="5" name="Table 4"/>
          <p:cNvGraphicFramePr>
            <a:graphicFrameLocks noGrp="1"/>
          </p:cNvGraphicFramePr>
          <p:nvPr>
            <p:extLst>
              <p:ext uri="{D42A27DB-BD31-4B8C-83A1-F6EECF244321}">
                <p14:modId xmlns:p14="http://schemas.microsoft.com/office/powerpoint/2010/main" val="668413978"/>
              </p:ext>
            </p:extLst>
          </p:nvPr>
        </p:nvGraphicFramePr>
        <p:xfrm>
          <a:off x="1752599" y="800554"/>
          <a:ext cx="2086610" cy="5978288"/>
        </p:xfrm>
        <a:graphic>
          <a:graphicData uri="http://schemas.openxmlformats.org/drawingml/2006/table">
            <a:tbl>
              <a:tblPr/>
              <a:tblGrid>
                <a:gridCol w="668180">
                  <a:extLst>
                    <a:ext uri="{9D8B030D-6E8A-4147-A177-3AD203B41FA5}">
                      <a16:colId xmlns:a16="http://schemas.microsoft.com/office/drawing/2014/main" val="97604470"/>
                    </a:ext>
                  </a:extLst>
                </a:gridCol>
                <a:gridCol w="725192">
                  <a:extLst>
                    <a:ext uri="{9D8B030D-6E8A-4147-A177-3AD203B41FA5}">
                      <a16:colId xmlns:a16="http://schemas.microsoft.com/office/drawing/2014/main" val="2232844448"/>
                    </a:ext>
                  </a:extLst>
                </a:gridCol>
                <a:gridCol w="693238">
                  <a:extLst>
                    <a:ext uri="{9D8B030D-6E8A-4147-A177-3AD203B41FA5}">
                      <a16:colId xmlns:a16="http://schemas.microsoft.com/office/drawing/2014/main" val="3899822748"/>
                    </a:ext>
                  </a:extLst>
                </a:gridCol>
              </a:tblGrid>
              <a:tr h="167359">
                <a:tc>
                  <a:txBody>
                    <a:bodyPr/>
                    <a:lstStyle/>
                    <a:p>
                      <a:pPr algn="ctr" fontAlgn="b"/>
                      <a:r>
                        <a:rPr lang="hr-HR" sz="1400" b="1" i="0" u="none" strike="noStrike" dirty="0" err="1">
                          <a:solidFill>
                            <a:srgbClr val="000000"/>
                          </a:solidFill>
                          <a:effectLst/>
                          <a:latin typeface="Calibri Light" panose="020F0302020204030204" pitchFamily="34" charset="0"/>
                          <a:cs typeface="Calibri Light" panose="020F0302020204030204" pitchFamily="34" charset="0"/>
                        </a:rPr>
                        <a:t>Sample</a:t>
                      </a:r>
                      <a:endParaRPr lang="hr-HR" sz="1400" b="1" i="0" u="none" strike="noStrike" dirty="0">
                        <a:solidFill>
                          <a:srgbClr val="000000"/>
                        </a:solidFill>
                        <a:effectLst/>
                        <a:latin typeface="Calibri Light" panose="020F0302020204030204" pitchFamily="34" charset="0"/>
                        <a:cs typeface="Calibri Light" panose="020F0302020204030204" pitchFamily="34" charset="0"/>
                      </a:endParaRP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1400" b="1" i="0" u="none" strike="noStrike">
                          <a:solidFill>
                            <a:srgbClr val="000000"/>
                          </a:solidFill>
                          <a:effectLst/>
                          <a:latin typeface="Calibri Light" panose="020F0302020204030204" pitchFamily="34" charset="0"/>
                          <a:cs typeface="Calibri Light" panose="020F0302020204030204" pitchFamily="34" charset="0"/>
                        </a:rPr>
                        <a:t>Study Hours</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hr-HR" sz="1400" b="1" i="0" u="none" strike="noStrike" dirty="0" err="1">
                          <a:solidFill>
                            <a:srgbClr val="000000"/>
                          </a:solidFill>
                          <a:effectLst/>
                          <a:latin typeface="Calibri Light" panose="020F0302020204030204" pitchFamily="34" charset="0"/>
                          <a:cs typeface="Calibri Light" panose="020F0302020204030204" pitchFamily="34" charset="0"/>
                        </a:rPr>
                        <a:t>Passed</a:t>
                      </a:r>
                      <a:endParaRPr lang="hr-HR" sz="1400" b="1" i="0" u="none" strike="noStrike" dirty="0">
                        <a:solidFill>
                          <a:srgbClr val="000000"/>
                        </a:solidFill>
                        <a:effectLst/>
                        <a:latin typeface="Calibri Light" panose="020F0302020204030204" pitchFamily="34" charset="0"/>
                        <a:cs typeface="Calibri Light" panose="020F0302020204030204" pitchFamily="34" charset="0"/>
                      </a:endParaRP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6849594"/>
                  </a:ext>
                </a:extLst>
              </a:tr>
              <a:tr h="167359">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4.5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500141471"/>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3.2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635443023"/>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6.8</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463123496"/>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4</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5.1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4228141899"/>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4.9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936471001"/>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6</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6.5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747376120"/>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2.3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816673676"/>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8</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3.7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4012386344"/>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7.2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197288711"/>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6.1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80753287"/>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3.9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023577422"/>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5.5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27414722"/>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4.3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295860864"/>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14</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5.9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3835340551"/>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6.4</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477968738"/>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16</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3.8</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993308567"/>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4.7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572572787"/>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18</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6.6</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523491260"/>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19</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5.3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516102758"/>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20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4.1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651702803"/>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21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4.2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792167745"/>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22</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6.0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25126807"/>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23</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5.5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347128154"/>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24</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3.7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0</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98697636"/>
                  </a:ext>
                </a:extLst>
              </a:tr>
              <a:tr h="167359">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25</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hr-HR" sz="1400" b="0" i="0" u="none" strike="noStrike">
                          <a:solidFill>
                            <a:srgbClr val="000000"/>
                          </a:solidFill>
                          <a:effectLst/>
                          <a:latin typeface="Calibri Light" panose="020F0302020204030204" pitchFamily="34" charset="0"/>
                          <a:cs typeface="Calibri Light" panose="020F0302020204030204" pitchFamily="34" charset="0"/>
                        </a:rPr>
                        <a:t>6.7</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hr-HR" sz="1400" b="0" i="0" u="none" strike="noStrike" dirty="0">
                          <a:solidFill>
                            <a:srgbClr val="000000"/>
                          </a:solidFill>
                          <a:effectLst/>
                          <a:latin typeface="Calibri Light" panose="020F0302020204030204" pitchFamily="34" charset="0"/>
                          <a:cs typeface="Calibri Light" panose="020F0302020204030204" pitchFamily="34" charset="0"/>
                        </a:rPr>
                        <a:t>1</a:t>
                      </a:r>
                    </a:p>
                  </a:txBody>
                  <a:tcPr marL="8368" marR="8368" marT="836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694423126"/>
                  </a:ext>
                </a:extLst>
              </a:tr>
            </a:tbl>
          </a:graphicData>
        </a:graphic>
      </p:graphicFrame>
      <p:sp>
        <p:nvSpPr>
          <p:cNvPr id="6" name="Rounded Rectangular Callout 5"/>
          <p:cNvSpPr/>
          <p:nvPr/>
        </p:nvSpPr>
        <p:spPr>
          <a:xfrm>
            <a:off x="155575" y="1643743"/>
            <a:ext cx="1270454" cy="1349828"/>
          </a:xfrm>
          <a:prstGeom prst="wedgeRoundRectCallout">
            <a:avLst>
              <a:gd name="adj1" fmla="val 75133"/>
              <a:gd name="adj2" fmla="val 24979"/>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hr-HR" dirty="0" smtClean="0"/>
              <a:t>Training set</a:t>
            </a:r>
          </a:p>
        </p:txBody>
      </p:sp>
      <p:sp>
        <p:nvSpPr>
          <p:cNvPr id="7" name="Rounded Rectangular Callout 6"/>
          <p:cNvSpPr/>
          <p:nvPr/>
        </p:nvSpPr>
        <p:spPr>
          <a:xfrm>
            <a:off x="155575" y="3875314"/>
            <a:ext cx="1270454" cy="1349828"/>
          </a:xfrm>
          <a:prstGeom prst="wedgeRoundRectCallout">
            <a:avLst>
              <a:gd name="adj1" fmla="val 73419"/>
              <a:gd name="adj2" fmla="val 29818"/>
              <a:gd name="adj3" fmla="val 16667"/>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hr-HR" dirty="0" err="1" smtClean="0">
                <a:solidFill>
                  <a:schemeClr val="tx1"/>
                </a:solidFill>
              </a:rPr>
              <a:t>Validation</a:t>
            </a:r>
            <a:r>
              <a:rPr lang="hr-HR" dirty="0" smtClean="0">
                <a:solidFill>
                  <a:schemeClr val="tx1"/>
                </a:solidFill>
              </a:rPr>
              <a:t> set</a:t>
            </a:r>
          </a:p>
        </p:txBody>
      </p:sp>
      <p:sp>
        <p:nvSpPr>
          <p:cNvPr id="8" name="Rounded Rectangular Callout 7"/>
          <p:cNvSpPr/>
          <p:nvPr/>
        </p:nvSpPr>
        <p:spPr>
          <a:xfrm>
            <a:off x="155575" y="5429014"/>
            <a:ext cx="1270454" cy="1349828"/>
          </a:xfrm>
          <a:prstGeom prst="wedgeRoundRectCallout">
            <a:avLst>
              <a:gd name="adj1" fmla="val 72562"/>
              <a:gd name="adj2" fmla="val 6431"/>
              <a:gd name="adj3" fmla="val 16667"/>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hr-HR" dirty="0" smtClean="0">
                <a:solidFill>
                  <a:schemeClr val="tx1"/>
                </a:solidFill>
              </a:rPr>
              <a:t>Future</a:t>
            </a:r>
            <a:r>
              <a:rPr lang="hr-HR" dirty="0" smtClean="0"/>
              <a:t> </a:t>
            </a:r>
            <a:r>
              <a:rPr lang="hr-HR" dirty="0" err="1" smtClean="0">
                <a:solidFill>
                  <a:schemeClr val="tx1"/>
                </a:solidFill>
              </a:rPr>
              <a:t>values</a:t>
            </a:r>
            <a:endParaRPr lang="hr-HR" dirty="0" smtClean="0">
              <a:solidFill>
                <a:schemeClr val="tx1"/>
              </a:solidFill>
            </a:endParaRPr>
          </a:p>
        </p:txBody>
      </p:sp>
      <p:sp>
        <p:nvSpPr>
          <p:cNvPr id="9"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839209" y="806646"/>
            <a:ext cx="6774365" cy="4903365"/>
          </a:xfrm>
        </p:spPr>
        <p:txBody>
          <a:bodyPr>
            <a:noAutofit/>
          </a:bodyPr>
          <a:lstStyle/>
          <a:p>
            <a:pPr marL="0" indent="0" algn="ctr">
              <a:buNone/>
            </a:pPr>
            <a:r>
              <a:rPr lang="en-US" b="1" dirty="0">
                <a:latin typeface="+mj-lt"/>
              </a:rPr>
              <a:t>Logistic </a:t>
            </a:r>
            <a:r>
              <a:rPr lang="en-US" b="1" dirty="0" smtClean="0">
                <a:latin typeface="+mj-lt"/>
              </a:rPr>
              <a:t>Regression</a:t>
            </a:r>
            <a:endParaRPr lang="en-US" b="1" dirty="0">
              <a:latin typeface="+mj-lt"/>
            </a:endParaRPr>
          </a:p>
          <a:p>
            <a:pPr marL="0" indent="0" algn="ctr">
              <a:buNone/>
            </a:pPr>
            <a:r>
              <a:rPr lang="en-US" sz="2400" dirty="0">
                <a:latin typeface="+mj-lt"/>
              </a:rPr>
              <a:t>p = 1 / (1 + </a:t>
            </a:r>
            <a:r>
              <a:rPr lang="en-US" sz="2400" dirty="0" err="1">
                <a:latin typeface="+mj-lt"/>
              </a:rPr>
              <a:t>exp</a:t>
            </a:r>
            <a:r>
              <a:rPr lang="en-US" sz="2400" dirty="0">
                <a:latin typeface="+mj-lt"/>
              </a:rPr>
              <a:t>(-(β0 + β1 * Study </a:t>
            </a:r>
            <a:r>
              <a:rPr lang="en-US" sz="2400" dirty="0" smtClean="0">
                <a:latin typeface="+mj-lt"/>
              </a:rPr>
              <a:t>Hours)))</a:t>
            </a:r>
            <a:endParaRPr lang="hr-HR" sz="2400" dirty="0" smtClean="0">
              <a:latin typeface="+mj-lt"/>
            </a:endParaRPr>
          </a:p>
          <a:p>
            <a:pPr marL="0" indent="0" algn="ctr">
              <a:buNone/>
            </a:pPr>
            <a:r>
              <a:rPr lang="el-GR" sz="2000" dirty="0">
                <a:latin typeface="+mj-lt"/>
              </a:rPr>
              <a:t>β0 = </a:t>
            </a:r>
            <a:r>
              <a:rPr lang="el-GR" sz="2000" dirty="0" smtClean="0">
                <a:latin typeface="+mj-lt"/>
              </a:rPr>
              <a:t>0.01268794</a:t>
            </a:r>
            <a:endParaRPr lang="el-GR" sz="2000" dirty="0">
              <a:latin typeface="+mj-lt"/>
            </a:endParaRPr>
          </a:p>
          <a:p>
            <a:pPr marL="0" indent="0" algn="ctr">
              <a:buNone/>
            </a:pPr>
            <a:r>
              <a:rPr lang="el-GR" sz="2000" dirty="0">
                <a:latin typeface="+mj-lt"/>
              </a:rPr>
              <a:t>β1 = </a:t>
            </a:r>
            <a:r>
              <a:rPr lang="el-GR" sz="2000" dirty="0" smtClean="0">
                <a:latin typeface="+mj-lt"/>
              </a:rPr>
              <a:t>0.78148321</a:t>
            </a:r>
            <a:endParaRPr lang="hr-HR" sz="2000" dirty="0" smtClean="0">
              <a:latin typeface="+mj-lt"/>
            </a:endParaRPr>
          </a:p>
          <a:p>
            <a:pPr marL="0" indent="0" algn="ctr">
              <a:buNone/>
            </a:pPr>
            <a:r>
              <a:rPr lang="hr-HR" sz="2400" b="1" dirty="0" err="1" smtClean="0">
                <a:latin typeface="+mj-lt"/>
              </a:rPr>
              <a:t>Accuracy</a:t>
            </a:r>
            <a:r>
              <a:rPr lang="hr-HR" sz="2400" b="1" dirty="0" smtClean="0">
                <a:latin typeface="+mj-lt"/>
              </a:rPr>
              <a:t> on </a:t>
            </a:r>
            <a:r>
              <a:rPr lang="hr-HR" sz="2400" b="1" dirty="0" err="1" smtClean="0">
                <a:latin typeface="+mj-lt"/>
              </a:rPr>
              <a:t>the</a:t>
            </a:r>
            <a:r>
              <a:rPr lang="hr-HR" sz="2400" b="1" dirty="0" smtClean="0">
                <a:latin typeface="+mj-lt"/>
              </a:rPr>
              <a:t> </a:t>
            </a:r>
            <a:r>
              <a:rPr lang="hr-HR" sz="2400" b="1" dirty="0" err="1" smtClean="0">
                <a:latin typeface="+mj-lt"/>
              </a:rPr>
              <a:t>validation</a:t>
            </a:r>
            <a:r>
              <a:rPr lang="hr-HR" sz="2400" b="1" dirty="0" smtClean="0">
                <a:latin typeface="+mj-lt"/>
              </a:rPr>
              <a:t> set = 100%</a:t>
            </a:r>
          </a:p>
          <a:p>
            <a:pPr marL="0" indent="0" algn="ctr">
              <a:buNone/>
            </a:pPr>
            <a:endParaRPr lang="hr-HR" sz="2400" b="1" dirty="0" smtClean="0">
              <a:latin typeface="+mj-lt"/>
            </a:endParaRPr>
          </a:p>
          <a:p>
            <a:pPr marL="0" indent="0" algn="ctr">
              <a:buNone/>
            </a:pPr>
            <a:r>
              <a:rPr lang="en-US" sz="2400" b="1" dirty="0" smtClean="0">
                <a:latin typeface="+mj-lt"/>
              </a:rPr>
              <a:t>Logistic Regression with Ridge Regularization Coefficients</a:t>
            </a:r>
            <a:r>
              <a:rPr lang="en-US" sz="2400" dirty="0" smtClean="0">
                <a:latin typeface="+mj-lt"/>
              </a:rPr>
              <a:t>:</a:t>
            </a:r>
            <a:endParaRPr lang="hr-HR" sz="2400" dirty="0" smtClean="0">
              <a:latin typeface="+mj-lt"/>
            </a:endParaRPr>
          </a:p>
          <a:p>
            <a:pPr marL="0" indent="0" algn="ctr">
              <a:buNone/>
            </a:pPr>
            <a:r>
              <a:rPr lang="el-GR" sz="2400" dirty="0" smtClean="0">
                <a:latin typeface="+mj-lt"/>
              </a:rPr>
              <a:t>β0</a:t>
            </a:r>
            <a:r>
              <a:rPr lang="hr-HR" sz="2400" dirty="0" smtClean="0">
                <a:latin typeface="+mj-lt"/>
              </a:rPr>
              <a:t>= </a:t>
            </a:r>
            <a:r>
              <a:rPr lang="en-US" sz="2400" dirty="0" smtClean="0">
                <a:latin typeface="+mj-lt"/>
              </a:rPr>
              <a:t>0.01475021, </a:t>
            </a:r>
            <a:r>
              <a:rPr lang="el-GR" sz="2400" dirty="0">
                <a:latin typeface="+mj-lt"/>
              </a:rPr>
              <a:t>β1 </a:t>
            </a:r>
            <a:r>
              <a:rPr lang="hr-HR" sz="2400" dirty="0" smtClean="0"/>
              <a:t>= </a:t>
            </a:r>
            <a:r>
              <a:rPr lang="en-US" sz="2400" dirty="0" smtClean="0">
                <a:latin typeface="+mj-lt"/>
              </a:rPr>
              <a:t>0.16443271</a:t>
            </a:r>
            <a:endParaRPr lang="hr-HR" sz="2400" dirty="0" smtClean="0">
              <a:latin typeface="+mj-lt"/>
            </a:endParaRPr>
          </a:p>
          <a:p>
            <a:pPr marL="0" indent="0" algn="ctr">
              <a:buNone/>
            </a:pPr>
            <a:endParaRPr lang="hr-HR" sz="2400" dirty="0">
              <a:latin typeface="+mj-lt"/>
            </a:endParaRPr>
          </a:p>
          <a:p>
            <a:pPr marL="0" indent="0" algn="ctr">
              <a:buNone/>
            </a:pPr>
            <a:r>
              <a:rPr lang="en-US" sz="2400" dirty="0">
                <a:latin typeface="+mj-lt"/>
              </a:rPr>
              <a:t>Additional Testing </a:t>
            </a:r>
            <a:r>
              <a:rPr lang="hr-HR" sz="2400" dirty="0" err="1" smtClean="0">
                <a:latin typeface="+mj-lt"/>
              </a:rPr>
              <a:t>with</a:t>
            </a:r>
            <a:r>
              <a:rPr lang="hr-HR" sz="2400" dirty="0" smtClean="0">
                <a:latin typeface="+mj-lt"/>
              </a:rPr>
              <a:t> future </a:t>
            </a:r>
            <a:r>
              <a:rPr lang="hr-HR" sz="2400" dirty="0" err="1" smtClean="0">
                <a:latin typeface="+mj-lt"/>
              </a:rPr>
              <a:t>values</a:t>
            </a:r>
            <a:r>
              <a:rPr lang="hr-HR" sz="2400" dirty="0" smtClean="0">
                <a:latin typeface="+mj-lt"/>
              </a:rPr>
              <a:t> </a:t>
            </a:r>
            <a:r>
              <a:rPr lang="en-US" sz="2400" dirty="0" smtClean="0">
                <a:latin typeface="+mj-lt"/>
              </a:rPr>
              <a:t>- </a:t>
            </a:r>
            <a:r>
              <a:rPr lang="en-US" sz="2400" dirty="0">
                <a:latin typeface="+mj-lt"/>
              </a:rPr>
              <a:t>Logistic Regression (No Regularization) </a:t>
            </a:r>
            <a:r>
              <a:rPr lang="hr-HR" sz="2400" dirty="0" smtClean="0">
                <a:latin typeface="+mj-lt"/>
              </a:rPr>
              <a:t> -&gt; </a:t>
            </a:r>
            <a:r>
              <a:rPr lang="en-US" sz="2400" b="1" dirty="0" smtClean="0">
                <a:latin typeface="+mj-lt"/>
              </a:rPr>
              <a:t>Accuracy</a:t>
            </a:r>
            <a:r>
              <a:rPr lang="en-US" sz="2400" b="1" dirty="0">
                <a:latin typeface="+mj-lt"/>
              </a:rPr>
              <a:t>: </a:t>
            </a:r>
            <a:r>
              <a:rPr lang="en-US" sz="2400" b="1" dirty="0" smtClean="0">
                <a:latin typeface="+mj-lt"/>
              </a:rPr>
              <a:t>0.</a:t>
            </a:r>
            <a:r>
              <a:rPr lang="hr-HR" sz="2400" b="1" dirty="0" smtClean="0">
                <a:latin typeface="+mj-lt"/>
              </a:rPr>
              <a:t>7</a:t>
            </a:r>
            <a:endParaRPr lang="en-US" sz="2400" b="1" dirty="0">
              <a:latin typeface="+mj-lt"/>
            </a:endParaRPr>
          </a:p>
          <a:p>
            <a:pPr marL="0" indent="0" algn="ctr">
              <a:buNone/>
            </a:pPr>
            <a:r>
              <a:rPr lang="en-US" sz="2400" dirty="0">
                <a:latin typeface="+mj-lt"/>
              </a:rPr>
              <a:t>Additional Testing - Logistic Regression with </a:t>
            </a:r>
            <a:r>
              <a:rPr lang="hr-HR" sz="2400" dirty="0" err="1" smtClean="0">
                <a:latin typeface="+mj-lt"/>
              </a:rPr>
              <a:t>Ridge</a:t>
            </a:r>
            <a:r>
              <a:rPr lang="en-US" sz="2400" dirty="0" smtClean="0">
                <a:latin typeface="+mj-lt"/>
              </a:rPr>
              <a:t> </a:t>
            </a:r>
            <a:r>
              <a:rPr lang="en-US" sz="2400" dirty="0">
                <a:latin typeface="+mj-lt"/>
              </a:rPr>
              <a:t>Regularization </a:t>
            </a:r>
            <a:r>
              <a:rPr lang="hr-HR" sz="2400" dirty="0" smtClean="0">
                <a:latin typeface="+mj-lt"/>
              </a:rPr>
              <a:t>- &gt; </a:t>
            </a:r>
            <a:r>
              <a:rPr lang="en-US" sz="2400" b="1" dirty="0" smtClean="0">
                <a:latin typeface="+mj-lt"/>
              </a:rPr>
              <a:t>Accuracy</a:t>
            </a:r>
            <a:r>
              <a:rPr lang="en-US" sz="2400" b="1" dirty="0">
                <a:latin typeface="+mj-lt"/>
              </a:rPr>
              <a:t>: 0.8</a:t>
            </a:r>
            <a:endParaRPr lang="hr-HR" sz="2400" b="1" dirty="0">
              <a:latin typeface="+mj-lt"/>
            </a:endParaRPr>
          </a:p>
        </p:txBody>
      </p:sp>
      <p:sp>
        <p:nvSpPr>
          <p:cNvPr id="10" name="Rectangular Callout 9"/>
          <p:cNvSpPr/>
          <p:nvPr/>
        </p:nvSpPr>
        <p:spPr>
          <a:xfrm>
            <a:off x="9971314" y="3733800"/>
            <a:ext cx="2100943" cy="1393371"/>
          </a:xfrm>
          <a:prstGeom prst="wedgeRectCallout">
            <a:avLst>
              <a:gd name="adj1" fmla="val -36377"/>
              <a:gd name="adj2" fmla="val 1007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t>The regularized model performs better in future values</a:t>
            </a:r>
            <a:r>
              <a:rPr lang="hr-HR" sz="2100" dirty="0" smtClean="0"/>
              <a:t>!</a:t>
            </a:r>
            <a:endParaRPr lang="en-US" sz="2100" dirty="0"/>
          </a:p>
        </p:txBody>
      </p:sp>
      <p:sp>
        <p:nvSpPr>
          <p:cNvPr id="11" name="Rectangular Callout 10"/>
          <p:cNvSpPr/>
          <p:nvPr/>
        </p:nvSpPr>
        <p:spPr>
          <a:xfrm>
            <a:off x="10091057" y="1111911"/>
            <a:ext cx="2100943" cy="1393371"/>
          </a:xfrm>
          <a:prstGeom prst="wedgeRectCallout">
            <a:avLst>
              <a:gd name="adj1" fmla="val -81455"/>
              <a:gd name="adj2" fmla="val 515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t>Possible overfitting to existing </a:t>
            </a:r>
            <a:r>
              <a:rPr lang="en-US" sz="2100" dirty="0" smtClean="0"/>
              <a:t>da</a:t>
            </a:r>
            <a:r>
              <a:rPr lang="hr-HR" sz="2100" dirty="0" smtClean="0"/>
              <a:t>t</a:t>
            </a:r>
            <a:r>
              <a:rPr lang="en-US" sz="2100" dirty="0" smtClean="0"/>
              <a:t>a</a:t>
            </a:r>
            <a:r>
              <a:rPr lang="hr-HR" sz="2100" dirty="0" smtClean="0"/>
              <a:t> !</a:t>
            </a:r>
            <a:r>
              <a:rPr lang="en-US" sz="2100" dirty="0" smtClean="0"/>
              <a:t> </a:t>
            </a:r>
            <a:endParaRPr lang="en-US" sz="2100" dirty="0"/>
          </a:p>
        </p:txBody>
      </p:sp>
    </p:spTree>
    <p:extLst>
      <p:ext uri="{BB962C8B-B14F-4D97-AF65-F5344CB8AC3E}">
        <p14:creationId xmlns:p14="http://schemas.microsoft.com/office/powerpoint/2010/main" val="1272113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103868"/>
            <a:ext cx="10515600" cy="794852"/>
          </a:xfrm>
        </p:spPr>
        <p:txBody>
          <a:bodyPr/>
          <a:lstStyle/>
          <a:p>
            <a:pPr algn="ctr"/>
            <a:r>
              <a:rPr lang="hr-HR" b="1" dirty="0" err="1"/>
              <a:t>Cross-Validation</a:t>
            </a:r>
            <a:endParaRPr lang="pl-PL" dirty="0"/>
          </a:p>
        </p:txBody>
      </p:sp>
      <p:sp>
        <p:nvSpPr>
          <p:cNvPr id="5" name="Rectangle 4"/>
          <p:cNvSpPr/>
          <p:nvPr/>
        </p:nvSpPr>
        <p:spPr>
          <a:xfrm>
            <a:off x="231324" y="1480457"/>
            <a:ext cx="3298371" cy="44413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600" b="1" dirty="0" err="1">
                <a:latin typeface="+mj-lt"/>
              </a:rPr>
              <a:t>Performance</a:t>
            </a:r>
            <a:r>
              <a:rPr lang="hr-HR" sz="3600" b="1" dirty="0">
                <a:latin typeface="+mj-lt"/>
              </a:rPr>
              <a:t> </a:t>
            </a:r>
            <a:r>
              <a:rPr lang="hr-HR" sz="3600" b="1" dirty="0" err="1" smtClean="0">
                <a:latin typeface="+mj-lt"/>
              </a:rPr>
              <a:t>Assessment</a:t>
            </a:r>
            <a:endParaRPr lang="hr-HR" sz="3600" b="1" dirty="0" smtClean="0">
              <a:latin typeface="+mj-lt"/>
            </a:endParaRPr>
          </a:p>
          <a:p>
            <a:pPr algn="ctr"/>
            <a:endParaRPr lang="hr-HR" sz="3600" b="1" dirty="0" smtClean="0">
              <a:latin typeface="+mj-lt"/>
            </a:endParaRPr>
          </a:p>
          <a:p>
            <a:pPr algn="ctr"/>
            <a:r>
              <a:rPr lang="hr-HR" sz="2400" b="1" dirty="0" smtClean="0">
                <a:latin typeface="+mj-lt"/>
              </a:rPr>
              <a:t> </a:t>
            </a:r>
            <a:r>
              <a:rPr lang="en-US" sz="2400" b="1" dirty="0">
                <a:latin typeface="+mj-lt"/>
              </a:rPr>
              <a:t>Split the data into training and test sets, train the model on the training set, and evaluate its performance on the test set to see how well it performs on unseen data.</a:t>
            </a:r>
            <a:endParaRPr lang="hr-HR" sz="2400" b="1" dirty="0" smtClean="0">
              <a:latin typeface="+mj-lt"/>
            </a:endParaRPr>
          </a:p>
        </p:txBody>
      </p:sp>
      <p:sp>
        <p:nvSpPr>
          <p:cNvPr id="8" name="Right Arrow 7"/>
          <p:cNvSpPr/>
          <p:nvPr/>
        </p:nvSpPr>
        <p:spPr>
          <a:xfrm>
            <a:off x="3619500" y="3510640"/>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7796892" y="3453492"/>
            <a:ext cx="816428" cy="870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468586" y="1480457"/>
            <a:ext cx="3298371" cy="44413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600" b="1" dirty="0" err="1">
                <a:latin typeface="+mj-lt"/>
              </a:rPr>
              <a:t>Generalization</a:t>
            </a:r>
            <a:r>
              <a:rPr lang="hr-HR" sz="3600" b="1" dirty="0">
                <a:latin typeface="+mj-lt"/>
              </a:rPr>
              <a:t> </a:t>
            </a:r>
            <a:r>
              <a:rPr lang="hr-HR" sz="3600" b="1" dirty="0" err="1" smtClean="0">
                <a:latin typeface="+mj-lt"/>
              </a:rPr>
              <a:t>Check</a:t>
            </a:r>
            <a:endParaRPr lang="hr-HR" sz="3600" b="1" dirty="0" smtClean="0">
              <a:latin typeface="+mj-lt"/>
            </a:endParaRPr>
          </a:p>
          <a:p>
            <a:pPr algn="ctr"/>
            <a:endParaRPr lang="hr-HR" sz="3600" b="1" dirty="0" smtClean="0">
              <a:latin typeface="+mj-lt"/>
            </a:endParaRPr>
          </a:p>
          <a:p>
            <a:pPr algn="ctr"/>
            <a:r>
              <a:rPr lang="en-US" sz="2400" b="1" dirty="0">
                <a:latin typeface="+mj-lt"/>
              </a:rPr>
              <a:t>Use cross-validation to repeatedly train and test the model on different subsets of the data, ensuring it can generalize well to diverse samples and avoiding overfitting.</a:t>
            </a:r>
            <a:endParaRPr lang="hr-HR" sz="2400" b="1" dirty="0" smtClean="0">
              <a:latin typeface="+mj-lt"/>
            </a:endParaRPr>
          </a:p>
        </p:txBody>
      </p:sp>
      <p:sp>
        <p:nvSpPr>
          <p:cNvPr id="11" name="Rectangle 10"/>
          <p:cNvSpPr/>
          <p:nvPr/>
        </p:nvSpPr>
        <p:spPr>
          <a:xfrm>
            <a:off x="8643255" y="1480457"/>
            <a:ext cx="3298371" cy="44413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600" b="1" dirty="0">
                <a:latin typeface="+mj-lt"/>
              </a:rPr>
              <a:t>Model </a:t>
            </a:r>
            <a:r>
              <a:rPr lang="hr-HR" sz="3600" b="1" dirty="0" smtClean="0">
                <a:latin typeface="+mj-lt"/>
              </a:rPr>
              <a:t>Evaluation</a:t>
            </a:r>
          </a:p>
          <a:p>
            <a:pPr algn="ctr"/>
            <a:endParaRPr lang="hr-HR" sz="3600" dirty="0" smtClean="0">
              <a:latin typeface="+mj-lt"/>
            </a:endParaRPr>
          </a:p>
          <a:p>
            <a:pPr algn="ctr"/>
            <a:r>
              <a:rPr lang="en-US" sz="2400" b="1" dirty="0">
                <a:latin typeface="+mj-lt"/>
              </a:rPr>
              <a:t>Average the performance scores obtained from cross-validation to form a comprehensive evaluation of the model's overall </a:t>
            </a:r>
            <a:r>
              <a:rPr lang="en-US" sz="2400" b="1" dirty="0" smtClean="0">
                <a:latin typeface="+mj-lt"/>
              </a:rPr>
              <a:t>effectiveness</a:t>
            </a:r>
            <a:r>
              <a:rPr lang="hr-HR" sz="2400" b="1" dirty="0">
                <a:latin typeface="+mj-lt"/>
              </a:rPr>
              <a:t>.</a:t>
            </a:r>
            <a:endParaRPr lang="hr-HR" sz="2400" b="1" dirty="0" smtClean="0">
              <a:latin typeface="+mj-lt"/>
            </a:endParaRPr>
          </a:p>
        </p:txBody>
      </p:sp>
    </p:spTree>
    <p:extLst>
      <p:ext uri="{BB962C8B-B14F-4D97-AF65-F5344CB8AC3E}">
        <p14:creationId xmlns:p14="http://schemas.microsoft.com/office/powerpoint/2010/main" val="2098229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r>
              <a:rPr lang="en-US" b="1" dirty="0"/>
              <a:t>Cross-Validation</a:t>
            </a:r>
            <a:endParaRPr lang="pl-PL" dirty="0"/>
          </a:p>
        </p:txBody>
      </p:sp>
      <p:pic>
        <p:nvPicPr>
          <p:cNvPr id="4" name="Picture 3"/>
          <p:cNvPicPr>
            <a:picLocks noChangeAspect="1"/>
          </p:cNvPicPr>
          <p:nvPr/>
        </p:nvPicPr>
        <p:blipFill>
          <a:blip r:embed="rId3"/>
          <a:stretch>
            <a:fillRect/>
          </a:stretch>
        </p:blipFill>
        <p:spPr>
          <a:xfrm>
            <a:off x="1852612" y="1155246"/>
            <a:ext cx="2129445" cy="4189640"/>
          </a:xfrm>
          <a:prstGeom prst="rect">
            <a:avLst/>
          </a:prstGeom>
        </p:spPr>
      </p:pic>
      <p:sp>
        <p:nvSpPr>
          <p:cNvPr id="5" name="Rounded Rectangular Callout 4"/>
          <p:cNvSpPr/>
          <p:nvPr/>
        </p:nvSpPr>
        <p:spPr>
          <a:xfrm>
            <a:off x="4169228" y="4049486"/>
            <a:ext cx="2360086" cy="990600"/>
          </a:xfrm>
          <a:prstGeom prst="wedgeRoundRectCallout">
            <a:avLst>
              <a:gd name="adj1" fmla="val -55260"/>
              <a:gd name="adj2" fmla="val -10576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mj-lt"/>
              </a:rPr>
              <a:t>Performance Assessment</a:t>
            </a:r>
            <a:r>
              <a:rPr lang="hr-HR" sz="2400" dirty="0" smtClean="0">
                <a:latin typeface="+mj-lt"/>
              </a:rPr>
              <a:t>, </a:t>
            </a:r>
            <a:r>
              <a:rPr lang="hr-HR" sz="2400" dirty="0" err="1" smtClean="0">
                <a:latin typeface="+mj-lt"/>
              </a:rPr>
              <a:t>accuracy</a:t>
            </a:r>
            <a:r>
              <a:rPr lang="hr-HR" sz="2400" dirty="0" smtClean="0">
                <a:latin typeface="+mj-lt"/>
              </a:rPr>
              <a:t>=80%</a:t>
            </a:r>
            <a:endParaRPr lang="en-US" sz="2400" dirty="0">
              <a:latin typeface="+mj-lt"/>
            </a:endParaRPr>
          </a:p>
        </p:txBody>
      </p:sp>
      <p:pic>
        <p:nvPicPr>
          <p:cNvPr id="7" name="Picture 6"/>
          <p:cNvPicPr>
            <a:picLocks noChangeAspect="1"/>
          </p:cNvPicPr>
          <p:nvPr/>
        </p:nvPicPr>
        <p:blipFill>
          <a:blip r:embed="rId4"/>
          <a:stretch>
            <a:fillRect/>
          </a:stretch>
        </p:blipFill>
        <p:spPr>
          <a:xfrm>
            <a:off x="7043057" y="1144361"/>
            <a:ext cx="2177143" cy="4189640"/>
          </a:xfrm>
          <a:prstGeom prst="rect">
            <a:avLst/>
          </a:prstGeom>
        </p:spPr>
      </p:pic>
      <p:sp>
        <p:nvSpPr>
          <p:cNvPr id="9" name="Cloud Callout 8"/>
          <p:cNvSpPr/>
          <p:nvPr/>
        </p:nvSpPr>
        <p:spPr>
          <a:xfrm>
            <a:off x="87086" y="1807029"/>
            <a:ext cx="1654628" cy="1458685"/>
          </a:xfrm>
          <a:prstGeom prst="cloudCallout">
            <a:avLst>
              <a:gd name="adj1" fmla="val 58153"/>
              <a:gd name="adj2" fmla="val 1090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Let’s </a:t>
            </a:r>
            <a:r>
              <a:rPr lang="hr-HR" dirty="0" err="1" smtClean="0"/>
              <a:t>split</a:t>
            </a:r>
            <a:r>
              <a:rPr lang="hr-HR" dirty="0" smtClean="0"/>
              <a:t> data for </a:t>
            </a:r>
            <a:r>
              <a:rPr lang="hr-HR" dirty="0" err="1" smtClean="0"/>
              <a:t>training</a:t>
            </a:r>
            <a:r>
              <a:rPr lang="hr-HR" dirty="0" smtClean="0"/>
              <a:t> </a:t>
            </a:r>
            <a:r>
              <a:rPr lang="hr-HR" dirty="0" err="1" smtClean="0"/>
              <a:t>and</a:t>
            </a:r>
            <a:r>
              <a:rPr lang="hr-HR" dirty="0" smtClean="0"/>
              <a:t> test</a:t>
            </a:r>
            <a:endParaRPr lang="en-US" dirty="0"/>
          </a:p>
        </p:txBody>
      </p:sp>
      <p:sp>
        <p:nvSpPr>
          <p:cNvPr id="11" name="Cloud Callout 10"/>
          <p:cNvSpPr/>
          <p:nvPr/>
        </p:nvSpPr>
        <p:spPr>
          <a:xfrm>
            <a:off x="5083555" y="1513115"/>
            <a:ext cx="1654628" cy="1458685"/>
          </a:xfrm>
          <a:prstGeom prst="cloudCallout">
            <a:avLst>
              <a:gd name="adj1" fmla="val 58153"/>
              <a:gd name="adj2" fmla="val 1090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Let’s split </a:t>
            </a:r>
            <a:r>
              <a:rPr lang="hr-HR" dirty="0" err="1" smtClean="0"/>
              <a:t>the</a:t>
            </a:r>
            <a:r>
              <a:rPr lang="hr-HR" dirty="0" smtClean="0"/>
              <a:t> same </a:t>
            </a:r>
            <a:r>
              <a:rPr lang="en-US" dirty="0" smtClean="0"/>
              <a:t>data </a:t>
            </a:r>
            <a:r>
              <a:rPr lang="hr-HR" dirty="0" err="1" smtClean="0"/>
              <a:t>in</a:t>
            </a:r>
            <a:r>
              <a:rPr lang="hr-HR" dirty="0" smtClean="0"/>
              <a:t> </a:t>
            </a:r>
            <a:r>
              <a:rPr lang="hr-HR" dirty="0" err="1" smtClean="0"/>
              <a:t>folds</a:t>
            </a:r>
            <a:endParaRPr lang="en-US" dirty="0"/>
          </a:p>
        </p:txBody>
      </p:sp>
      <p:sp>
        <p:nvSpPr>
          <p:cNvPr id="12" name="Rounded Rectangular Callout 11"/>
          <p:cNvSpPr/>
          <p:nvPr/>
        </p:nvSpPr>
        <p:spPr>
          <a:xfrm>
            <a:off x="9416218" y="926648"/>
            <a:ext cx="2666926" cy="4592410"/>
          </a:xfrm>
          <a:prstGeom prst="wedgeRoundRectCallout">
            <a:avLst>
              <a:gd name="adj1" fmla="val -56481"/>
              <a:gd name="adj2" fmla="val -904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b="1" dirty="0" smtClean="0">
                <a:latin typeface="+mj-lt"/>
              </a:rPr>
              <a:t>Let’s </a:t>
            </a:r>
            <a:r>
              <a:rPr lang="hr-HR" sz="2000" b="1" dirty="0" err="1" smtClean="0">
                <a:latin typeface="+mj-lt"/>
              </a:rPr>
              <a:t>cross</a:t>
            </a:r>
            <a:r>
              <a:rPr lang="hr-HR" sz="2000" b="1" dirty="0" smtClean="0">
                <a:latin typeface="+mj-lt"/>
              </a:rPr>
              <a:t> </a:t>
            </a:r>
            <a:r>
              <a:rPr lang="hr-HR" sz="2000" b="1" dirty="0" err="1" smtClean="0">
                <a:latin typeface="+mj-lt"/>
              </a:rPr>
              <a:t>check</a:t>
            </a:r>
            <a:r>
              <a:rPr lang="hr-HR" sz="2000" b="1" dirty="0" smtClean="0">
                <a:latin typeface="+mj-lt"/>
              </a:rPr>
              <a:t> </a:t>
            </a:r>
            <a:r>
              <a:rPr lang="hr-HR" sz="2000" b="1" dirty="0" err="1" smtClean="0">
                <a:latin typeface="+mj-lt"/>
              </a:rPr>
              <a:t>with</a:t>
            </a:r>
            <a:r>
              <a:rPr lang="hr-HR" sz="2000" b="1" dirty="0" smtClean="0">
                <a:latin typeface="+mj-lt"/>
              </a:rPr>
              <a:t> </a:t>
            </a:r>
            <a:r>
              <a:rPr lang="hr-HR" sz="2000" b="1" dirty="0" err="1" smtClean="0">
                <a:latin typeface="+mj-lt"/>
              </a:rPr>
              <a:t>iterations</a:t>
            </a:r>
            <a:endParaRPr lang="hr-HR" sz="2000" b="1" dirty="0" smtClean="0">
              <a:latin typeface="+mj-lt"/>
            </a:endParaRPr>
          </a:p>
          <a:p>
            <a:pPr algn="ctr"/>
            <a:endParaRPr lang="hr-HR" dirty="0">
              <a:latin typeface="+mj-lt"/>
            </a:endParaRPr>
          </a:p>
          <a:p>
            <a:pPr algn="ctr"/>
            <a:r>
              <a:rPr lang="en-US" sz="1600" dirty="0"/>
              <a:t>folds 1,2,3 for training, fold 4 for the test </a:t>
            </a:r>
            <a:endParaRPr lang="hr-HR" sz="1600" dirty="0" smtClean="0"/>
          </a:p>
          <a:p>
            <a:pPr algn="ctr"/>
            <a:r>
              <a:rPr lang="en-US" sz="1600" dirty="0" smtClean="0"/>
              <a:t>(accuracy=80%)</a:t>
            </a:r>
            <a:endParaRPr lang="hr-HR" sz="1600" dirty="0" smtClean="0"/>
          </a:p>
          <a:p>
            <a:pPr algn="ctr"/>
            <a:endParaRPr lang="en-US" sz="1600" dirty="0"/>
          </a:p>
          <a:p>
            <a:pPr algn="ctr"/>
            <a:r>
              <a:rPr lang="en-US" sz="1600" dirty="0"/>
              <a:t>folds 1,2,4  for training, fold 3 for the test </a:t>
            </a:r>
            <a:endParaRPr lang="hr-HR" sz="1600" dirty="0" smtClean="0"/>
          </a:p>
          <a:p>
            <a:pPr algn="ctr"/>
            <a:r>
              <a:rPr lang="en-US" sz="1600" dirty="0" smtClean="0"/>
              <a:t> </a:t>
            </a:r>
            <a:r>
              <a:rPr lang="hr-HR" sz="1600" dirty="0" smtClean="0"/>
              <a:t>(</a:t>
            </a:r>
            <a:r>
              <a:rPr lang="en-US" sz="1600" dirty="0" smtClean="0"/>
              <a:t>accuracy=70%)</a:t>
            </a:r>
            <a:endParaRPr lang="hr-HR" sz="1600" dirty="0" smtClean="0"/>
          </a:p>
          <a:p>
            <a:pPr algn="ctr"/>
            <a:endParaRPr lang="en-US" sz="1600" dirty="0"/>
          </a:p>
          <a:p>
            <a:pPr algn="ctr"/>
            <a:r>
              <a:rPr lang="en-US" sz="1600" dirty="0"/>
              <a:t>folds 2,3,4 for training, fold 1 for the test </a:t>
            </a:r>
            <a:endParaRPr lang="hr-HR" sz="1600" dirty="0" smtClean="0"/>
          </a:p>
          <a:p>
            <a:pPr algn="ctr"/>
            <a:r>
              <a:rPr lang="hr-HR" sz="1600" dirty="0" smtClean="0"/>
              <a:t>(</a:t>
            </a:r>
            <a:r>
              <a:rPr lang="en-US" sz="1600" dirty="0" smtClean="0"/>
              <a:t>accuracy=60%)</a:t>
            </a:r>
            <a:endParaRPr lang="hr-HR" sz="1600" dirty="0" smtClean="0"/>
          </a:p>
          <a:p>
            <a:pPr algn="ctr"/>
            <a:endParaRPr lang="en-US" sz="1600" dirty="0"/>
          </a:p>
          <a:p>
            <a:pPr algn="ctr"/>
            <a:r>
              <a:rPr lang="en-US" sz="1600" dirty="0"/>
              <a:t>folds 1,3,4  for training, fold 2 for the test ( accuracy=70</a:t>
            </a:r>
            <a:r>
              <a:rPr lang="en-US" sz="1600" dirty="0" smtClean="0"/>
              <a:t>%)</a:t>
            </a:r>
            <a:endParaRPr lang="en-US" sz="1600" dirty="0"/>
          </a:p>
        </p:txBody>
      </p:sp>
      <p:sp>
        <p:nvSpPr>
          <p:cNvPr id="13" name="Oval Callout 12"/>
          <p:cNvSpPr/>
          <p:nvPr/>
        </p:nvSpPr>
        <p:spPr>
          <a:xfrm>
            <a:off x="1426029" y="5540829"/>
            <a:ext cx="2416628" cy="707571"/>
          </a:xfrm>
          <a:prstGeom prst="wedgeEllipseCallout">
            <a:avLst>
              <a:gd name="adj1" fmla="val 3942"/>
              <a:gd name="adj2" fmla="val -77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smtClean="0"/>
              <a:t>Perfomance</a:t>
            </a:r>
            <a:r>
              <a:rPr lang="hr-HR" dirty="0"/>
              <a:t> </a:t>
            </a:r>
            <a:r>
              <a:rPr lang="hr-HR" dirty="0" err="1"/>
              <a:t>Assessment</a:t>
            </a:r>
            <a:endParaRPr lang="en-US" dirty="0"/>
          </a:p>
        </p:txBody>
      </p:sp>
      <p:sp>
        <p:nvSpPr>
          <p:cNvPr id="14" name="Oval Callout 13"/>
          <p:cNvSpPr/>
          <p:nvPr/>
        </p:nvSpPr>
        <p:spPr>
          <a:xfrm>
            <a:off x="5083555" y="5540829"/>
            <a:ext cx="2416628" cy="870858"/>
          </a:xfrm>
          <a:prstGeom prst="wedgeEllipseCallout">
            <a:avLst>
              <a:gd name="adj1" fmla="val 37726"/>
              <a:gd name="adj2" fmla="val -732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Generalization Check</a:t>
            </a:r>
            <a:r>
              <a:rPr lang="hr-HR" dirty="0" smtClean="0"/>
              <a:t> – </a:t>
            </a:r>
            <a:r>
              <a:rPr lang="hr-HR" b="1" dirty="0" err="1" smtClean="0"/>
              <a:t>Cross</a:t>
            </a:r>
            <a:r>
              <a:rPr lang="hr-HR" b="1" dirty="0" smtClean="0"/>
              <a:t> </a:t>
            </a:r>
            <a:r>
              <a:rPr lang="hr-HR" b="1" dirty="0" err="1" smtClean="0"/>
              <a:t>Validation</a:t>
            </a:r>
            <a:endParaRPr lang="en-US" b="1" dirty="0"/>
          </a:p>
        </p:txBody>
      </p:sp>
      <p:sp>
        <p:nvSpPr>
          <p:cNvPr id="15" name="Oval Callout 14"/>
          <p:cNvSpPr/>
          <p:nvPr/>
        </p:nvSpPr>
        <p:spPr>
          <a:xfrm>
            <a:off x="7783212" y="5812971"/>
            <a:ext cx="2416628" cy="870858"/>
          </a:xfrm>
          <a:prstGeom prst="wedgeEllipseCallout">
            <a:avLst>
              <a:gd name="adj1" fmla="val 37726"/>
              <a:gd name="adj2" fmla="val -732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smtClean="0"/>
              <a:t>Avearge</a:t>
            </a:r>
            <a:r>
              <a:rPr lang="hr-HR" dirty="0" smtClean="0"/>
              <a:t> </a:t>
            </a:r>
            <a:r>
              <a:rPr lang="hr-HR" dirty="0" err="1" smtClean="0"/>
              <a:t>perfomance</a:t>
            </a:r>
            <a:r>
              <a:rPr lang="hr-HR" dirty="0" smtClean="0"/>
              <a:t> – </a:t>
            </a:r>
            <a:r>
              <a:rPr lang="hr-HR" dirty="0" err="1" smtClean="0"/>
              <a:t>accuracy</a:t>
            </a:r>
            <a:r>
              <a:rPr lang="hr-HR" dirty="0" smtClean="0"/>
              <a:t> = 70%</a:t>
            </a:r>
            <a:endParaRPr lang="en-US" b="1" dirty="0"/>
          </a:p>
        </p:txBody>
      </p:sp>
    </p:spTree>
    <p:extLst>
      <p:ext uri="{BB962C8B-B14F-4D97-AF65-F5344CB8AC3E}">
        <p14:creationId xmlns:p14="http://schemas.microsoft.com/office/powerpoint/2010/main" val="3279154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fontScale="92500" lnSpcReduction="10000"/>
          </a:bodyPr>
          <a:lstStyle/>
          <a:p>
            <a:pPr marL="0" indent="0" algn="just">
              <a:buNone/>
            </a:pPr>
            <a:r>
              <a:rPr lang="hr-HR" b="1" dirty="0" err="1" smtClean="0">
                <a:latin typeface="+mj-lt"/>
              </a:rPr>
              <a:t>Check</a:t>
            </a:r>
            <a:r>
              <a:rPr lang="hr-HR" b="1" dirty="0" smtClean="0">
                <a:latin typeface="+mj-lt"/>
              </a:rPr>
              <a:t> </a:t>
            </a:r>
            <a:r>
              <a:rPr lang="hr-HR" b="1" dirty="0" err="1" smtClean="0">
                <a:latin typeface="+mj-lt"/>
              </a:rPr>
              <a:t>this</a:t>
            </a:r>
            <a:r>
              <a:rPr lang="hr-HR" b="1" dirty="0" smtClean="0">
                <a:latin typeface="+mj-lt"/>
              </a:rPr>
              <a:t> </a:t>
            </a:r>
            <a:r>
              <a:rPr lang="hr-HR" b="1" dirty="0" err="1" smtClean="0">
                <a:latin typeface="+mj-lt"/>
              </a:rPr>
              <a:t>article</a:t>
            </a:r>
            <a:r>
              <a:rPr lang="hr-HR" b="1" dirty="0" smtClean="0">
                <a:latin typeface="+mj-lt"/>
              </a:rPr>
              <a:t> </a:t>
            </a:r>
            <a:r>
              <a:rPr lang="hr-HR" b="1" dirty="0" err="1" smtClean="0">
                <a:latin typeface="+mj-lt"/>
              </a:rPr>
              <a:t>about</a:t>
            </a:r>
            <a:r>
              <a:rPr lang="hr-HR" b="1" dirty="0" smtClean="0">
                <a:latin typeface="+mj-lt"/>
              </a:rPr>
              <a:t> </a:t>
            </a:r>
            <a:r>
              <a:rPr lang="en-US" b="1" dirty="0">
                <a:latin typeface="+mj-lt"/>
              </a:rPr>
              <a:t>Data Preprocessing</a:t>
            </a:r>
            <a:r>
              <a:rPr lang="hr-HR" b="1" dirty="0" smtClean="0">
                <a:latin typeface="+mj-lt"/>
              </a:rPr>
              <a:t>:</a:t>
            </a:r>
            <a:endParaRPr lang="en-US" b="1" dirty="0">
              <a:latin typeface="+mj-lt"/>
            </a:endParaRPr>
          </a:p>
          <a:p>
            <a:pPr algn="just"/>
            <a:r>
              <a:rPr lang="hr-HR" dirty="0">
                <a:latin typeface="+mj-lt"/>
                <a:hlinkClick r:id="rId3"/>
              </a:rPr>
              <a:t>https://developer.ibm.com/articles/data-preprocessing-in-detail</a:t>
            </a:r>
            <a:r>
              <a:rPr lang="hr-HR" dirty="0" smtClean="0">
                <a:latin typeface="+mj-lt"/>
                <a:hlinkClick r:id="rId3"/>
              </a:rPr>
              <a:t>/</a:t>
            </a:r>
            <a:endParaRPr lang="hr-HR" dirty="0" smtClean="0">
              <a:latin typeface="+mj-lt"/>
            </a:endParaRPr>
          </a:p>
          <a:p>
            <a:pPr marL="0" indent="0" algn="just">
              <a:buNone/>
            </a:pPr>
            <a:r>
              <a:rPr lang="hr-HR" b="1" dirty="0" err="1" smtClean="0">
                <a:latin typeface="+mj-lt"/>
              </a:rPr>
              <a:t>Check</a:t>
            </a:r>
            <a:r>
              <a:rPr lang="hr-HR" b="1" dirty="0" smtClean="0">
                <a:latin typeface="+mj-lt"/>
              </a:rPr>
              <a:t> </a:t>
            </a:r>
            <a:r>
              <a:rPr lang="hr-HR" b="1" dirty="0" err="1" smtClean="0">
                <a:latin typeface="+mj-lt"/>
              </a:rPr>
              <a:t>this</a:t>
            </a:r>
            <a:r>
              <a:rPr lang="hr-HR" b="1" dirty="0" smtClean="0">
                <a:latin typeface="+mj-lt"/>
              </a:rPr>
              <a:t> </a:t>
            </a:r>
            <a:r>
              <a:rPr lang="hr-HR" b="1" dirty="0" err="1">
                <a:latin typeface="+mj-lt"/>
              </a:rPr>
              <a:t>article</a:t>
            </a:r>
            <a:r>
              <a:rPr lang="hr-HR" b="1" dirty="0">
                <a:latin typeface="+mj-lt"/>
              </a:rPr>
              <a:t> </a:t>
            </a:r>
            <a:r>
              <a:rPr lang="hr-HR" b="1" dirty="0" err="1">
                <a:latin typeface="+mj-lt"/>
              </a:rPr>
              <a:t>about</a:t>
            </a:r>
            <a:r>
              <a:rPr lang="hr-HR" b="1" dirty="0">
                <a:latin typeface="+mj-lt"/>
              </a:rPr>
              <a:t> </a:t>
            </a:r>
            <a:r>
              <a:rPr lang="hr-HR" b="1" dirty="0" err="1">
                <a:latin typeface="+mj-lt"/>
              </a:rPr>
              <a:t>Feature</a:t>
            </a:r>
            <a:r>
              <a:rPr lang="hr-HR" b="1" dirty="0">
                <a:latin typeface="+mj-lt"/>
              </a:rPr>
              <a:t> </a:t>
            </a:r>
            <a:r>
              <a:rPr lang="hr-HR" b="1" dirty="0" err="1">
                <a:latin typeface="+mj-lt"/>
              </a:rPr>
              <a:t>Engineering</a:t>
            </a:r>
            <a:r>
              <a:rPr lang="hr-HR" b="1" dirty="0">
                <a:latin typeface="+mj-lt"/>
              </a:rPr>
              <a:t>:</a:t>
            </a:r>
            <a:endParaRPr lang="hr-HR" b="1" dirty="0" smtClean="0">
              <a:latin typeface="+mj-lt"/>
            </a:endParaRPr>
          </a:p>
          <a:p>
            <a:pPr algn="just"/>
            <a:r>
              <a:rPr lang="hr-HR" dirty="0">
                <a:latin typeface="+mj-lt"/>
                <a:hlinkClick r:id="rId4"/>
              </a:rPr>
              <a:t>https://www.ibm.com/garage/method/practices/reason/prepare-data-for-machine-learning</a:t>
            </a:r>
            <a:r>
              <a:rPr lang="hr-HR" dirty="0" smtClean="0">
                <a:latin typeface="+mj-lt"/>
                <a:hlinkClick r:id="rId4"/>
              </a:rPr>
              <a:t>/</a:t>
            </a:r>
            <a:endParaRPr lang="hr-HR" dirty="0" smtClean="0">
              <a:latin typeface="+mj-lt"/>
            </a:endParaRPr>
          </a:p>
          <a:p>
            <a:pPr marL="0" indent="0" algn="just">
              <a:buNone/>
            </a:pPr>
            <a:r>
              <a:rPr lang="hr-HR" b="1" dirty="0" err="1" smtClean="0">
                <a:latin typeface="+mj-lt"/>
              </a:rPr>
              <a:t>Check</a:t>
            </a:r>
            <a:r>
              <a:rPr lang="hr-HR" b="1" dirty="0" smtClean="0">
                <a:latin typeface="+mj-lt"/>
              </a:rPr>
              <a:t> </a:t>
            </a:r>
            <a:r>
              <a:rPr lang="hr-HR" b="1" dirty="0" err="1" smtClean="0">
                <a:latin typeface="+mj-lt"/>
              </a:rPr>
              <a:t>this</a:t>
            </a:r>
            <a:r>
              <a:rPr lang="hr-HR" b="1" dirty="0">
                <a:latin typeface="+mj-lt"/>
              </a:rPr>
              <a:t> </a:t>
            </a:r>
            <a:r>
              <a:rPr lang="hr-HR" b="1" dirty="0" smtClean="0">
                <a:latin typeface="+mj-lt"/>
              </a:rPr>
              <a:t>video </a:t>
            </a:r>
            <a:r>
              <a:rPr lang="hr-HR" b="1" dirty="0" err="1" smtClean="0">
                <a:latin typeface="+mj-lt"/>
              </a:rPr>
              <a:t>about</a:t>
            </a:r>
            <a:r>
              <a:rPr lang="en-US" b="1" dirty="0" smtClean="0">
                <a:latin typeface="+mj-lt"/>
              </a:rPr>
              <a:t> </a:t>
            </a:r>
            <a:r>
              <a:rPr lang="hr-HR" dirty="0" err="1"/>
              <a:t>Hyperparameter</a:t>
            </a:r>
            <a:r>
              <a:rPr lang="hr-HR" dirty="0"/>
              <a:t> </a:t>
            </a:r>
            <a:r>
              <a:rPr lang="hr-HR" dirty="0" err="1"/>
              <a:t>Tuning</a:t>
            </a:r>
            <a:r>
              <a:rPr lang="hr-HR" b="1" dirty="0" smtClean="0">
                <a:latin typeface="+mj-lt"/>
              </a:rPr>
              <a:t>:</a:t>
            </a:r>
          </a:p>
          <a:p>
            <a:pPr algn="just"/>
            <a:r>
              <a:rPr lang="hr-HR" dirty="0">
                <a:latin typeface="+mj-lt"/>
                <a:hlinkClick r:id="rId5"/>
              </a:rPr>
              <a:t>https://</a:t>
            </a:r>
            <a:r>
              <a:rPr lang="hr-HR" dirty="0" smtClean="0">
                <a:latin typeface="+mj-lt"/>
                <a:hlinkClick r:id="rId5"/>
              </a:rPr>
              <a:t>www.youtube.com/watch?v=soilQNNvhLw</a:t>
            </a:r>
            <a:endParaRPr lang="hr-HR" dirty="0" smtClean="0">
              <a:latin typeface="+mj-lt"/>
            </a:endParaRPr>
          </a:p>
          <a:p>
            <a:pPr marL="0" indent="0" algn="just">
              <a:buNone/>
            </a:pPr>
            <a:r>
              <a:rPr lang="en-US" b="1" dirty="0">
                <a:latin typeface="+mj-lt"/>
              </a:rPr>
              <a:t>Check this video about Cross Validation:</a:t>
            </a:r>
            <a:endParaRPr lang="hr-HR" b="1" dirty="0" smtClean="0">
              <a:latin typeface="+mj-lt"/>
            </a:endParaRPr>
          </a:p>
          <a:p>
            <a:pPr algn="just"/>
            <a:r>
              <a:rPr lang="hr-HR" dirty="0" smtClean="0">
                <a:latin typeface="+mj-lt"/>
                <a:hlinkClick r:id="rId6"/>
              </a:rPr>
              <a:t>https</a:t>
            </a:r>
            <a:r>
              <a:rPr lang="hr-HR" dirty="0">
                <a:latin typeface="+mj-lt"/>
                <a:hlinkClick r:id="rId6"/>
              </a:rPr>
              <a:t>://</a:t>
            </a:r>
            <a:r>
              <a:rPr lang="hr-HR" dirty="0" smtClean="0">
                <a:latin typeface="+mj-lt"/>
                <a:hlinkClick r:id="rId6"/>
              </a:rPr>
              <a:t>www.youtube.com/watch?v=fSytzGwwBVw</a:t>
            </a:r>
            <a:endParaRPr lang="hr-HR" dirty="0" smtClean="0">
              <a:latin typeface="+mj-lt"/>
            </a:endParaRPr>
          </a:p>
          <a:p>
            <a:pPr marL="0" indent="0" algn="just">
              <a:buNone/>
            </a:pPr>
            <a:r>
              <a:rPr lang="hr-HR" b="1" dirty="0" smtClean="0">
                <a:latin typeface="+mj-lt"/>
              </a:rPr>
              <a:t>Access </a:t>
            </a:r>
            <a:r>
              <a:rPr lang="en-US" b="1" dirty="0" smtClean="0">
                <a:latin typeface="+mj-lt"/>
              </a:rPr>
              <a:t>the </a:t>
            </a:r>
            <a:r>
              <a:rPr lang="en-US" b="1" dirty="0">
                <a:latin typeface="+mj-lt"/>
              </a:rPr>
              <a:t>Oracle Member </a:t>
            </a:r>
            <a:r>
              <a:rPr lang="en-US" b="1" dirty="0" smtClean="0">
                <a:latin typeface="+mj-lt"/>
              </a:rPr>
              <a:t>Hub</a:t>
            </a:r>
            <a:r>
              <a:rPr lang="hr-HR" b="1" dirty="0" smtClean="0">
                <a:latin typeface="+mj-lt"/>
              </a:rPr>
              <a:t> and </a:t>
            </a:r>
            <a:r>
              <a:rPr lang="hr-HR" b="1" dirty="0" err="1" smtClean="0">
                <a:latin typeface="+mj-lt"/>
              </a:rPr>
              <a:t>finish</a:t>
            </a:r>
            <a:r>
              <a:rPr lang="hr-HR" b="1" dirty="0" smtClean="0">
                <a:latin typeface="+mj-lt"/>
              </a:rPr>
              <a:t> </a:t>
            </a:r>
            <a:r>
              <a:rPr lang="hr-HR" b="1" dirty="0" err="1" smtClean="0">
                <a:latin typeface="+mj-lt"/>
              </a:rPr>
              <a:t>the</a:t>
            </a:r>
            <a:r>
              <a:rPr lang="hr-HR" b="1" dirty="0" smtClean="0">
                <a:latin typeface="+mj-lt"/>
              </a:rPr>
              <a:t> </a:t>
            </a:r>
            <a:r>
              <a:rPr lang="hr-HR" b="1" dirty="0" err="1" smtClean="0">
                <a:latin typeface="+mj-lt"/>
              </a:rPr>
              <a:t>ninth</a:t>
            </a:r>
            <a:r>
              <a:rPr lang="hr-HR" b="1" dirty="0" smtClean="0">
                <a:latin typeface="+mj-lt"/>
              </a:rPr>
              <a:t> </a:t>
            </a:r>
            <a:r>
              <a:rPr lang="hr-HR" b="1" dirty="0" err="1" smtClean="0">
                <a:latin typeface="+mj-lt"/>
              </a:rPr>
              <a:t>topic</a:t>
            </a:r>
            <a:r>
              <a:rPr lang="hr-HR" b="1" dirty="0" smtClean="0">
                <a:latin typeface="+mj-lt"/>
              </a:rPr>
              <a:t>:</a:t>
            </a:r>
          </a:p>
          <a:p>
            <a:pPr algn="just"/>
            <a:r>
              <a:rPr lang="hr-HR" dirty="0" smtClean="0">
                <a:latin typeface="+mj-lt"/>
              </a:rPr>
              <a:t>academy.oracle.com</a:t>
            </a: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Optimization of Machine Learning Models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 </a:t>
            </a:r>
            <a:r>
              <a:rPr lang="en-US" sz="3600" dirty="0">
                <a:latin typeface="+mj-lt"/>
              </a:rPr>
              <a:t>is internet </a:t>
            </a:r>
            <a:r>
              <a:rPr lang="en-US" sz="3600" dirty="0" smtClean="0">
                <a:latin typeface="+mj-lt"/>
              </a:rPr>
              <a:t>access</a:t>
            </a:r>
            <a:r>
              <a:rPr lang="hr-HR" sz="3600" dirty="0" smtClean="0">
                <a:latin typeface="+mj-lt"/>
              </a:rPr>
              <a:t> </a:t>
            </a:r>
          </a:p>
          <a:p>
            <a:pPr lvl="0"/>
            <a:r>
              <a:rPr lang="en-US" sz="3600" dirty="0" smtClean="0">
                <a:latin typeface="+mj-lt"/>
              </a:rPr>
              <a:t>You </a:t>
            </a:r>
            <a:r>
              <a:rPr lang="en-US" sz="3600" dirty="0">
                <a:latin typeface="+mj-lt"/>
              </a:rPr>
              <a:t>are expected to spend a total of 150 hours to acquire the intended learning outcomes. </a:t>
            </a:r>
          </a:p>
          <a:p>
            <a:pPr lvl="0"/>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r>
              <a:rPr lang="en-US" b="1" dirty="0"/>
              <a:t>Optimization of Machine Learning Models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8545286" cy="4486275"/>
          </a:xfrm>
        </p:spPr>
        <p:txBody>
          <a:bodyPr>
            <a:noAutofit/>
          </a:bodyPr>
          <a:lstStyle/>
          <a:p>
            <a:r>
              <a:rPr lang="en-US" sz="3600" dirty="0">
                <a:latin typeface="+mj-lt"/>
              </a:rPr>
              <a:t>Optimize for </a:t>
            </a:r>
            <a:r>
              <a:rPr lang="en-US" sz="4000" b="1" dirty="0">
                <a:latin typeface="+mj-lt"/>
              </a:rPr>
              <a:t>Accuracy</a:t>
            </a:r>
            <a:r>
              <a:rPr lang="en-US" sz="3600" dirty="0">
                <a:latin typeface="+mj-lt"/>
              </a:rPr>
              <a:t>: Fine-tune your model for accurate predictions.</a:t>
            </a:r>
          </a:p>
          <a:p>
            <a:r>
              <a:rPr lang="en-US" sz="3600" dirty="0">
                <a:latin typeface="+mj-lt"/>
              </a:rPr>
              <a:t>Boost </a:t>
            </a:r>
            <a:r>
              <a:rPr lang="en-US" sz="4000" b="1" dirty="0">
                <a:latin typeface="+mj-lt"/>
              </a:rPr>
              <a:t>Performance</a:t>
            </a:r>
            <a:r>
              <a:rPr lang="en-US" sz="3600" dirty="0">
                <a:latin typeface="+mj-lt"/>
              </a:rPr>
              <a:t>: Turbocharge your model's learning abilities.</a:t>
            </a:r>
          </a:p>
          <a:p>
            <a:r>
              <a:rPr lang="en-US" sz="3600" dirty="0">
                <a:latin typeface="+mj-lt"/>
              </a:rPr>
              <a:t>Enhance </a:t>
            </a:r>
            <a:r>
              <a:rPr lang="en-US" sz="4000" b="1" dirty="0">
                <a:latin typeface="+mj-lt"/>
              </a:rPr>
              <a:t>Adaptability</a:t>
            </a:r>
            <a:r>
              <a:rPr lang="en-US" sz="3600" dirty="0">
                <a:latin typeface="+mj-lt"/>
              </a:rPr>
              <a:t>: Ensure your model can generalize to new data.</a:t>
            </a:r>
          </a:p>
        </p:txBody>
      </p:sp>
      <p:pic>
        <p:nvPicPr>
          <p:cNvPr id="5" name="Picture 2" descr="Free Yellow, Orange, and Green 3x3 Rubik's Cube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32372" y="1576188"/>
            <a:ext cx="2087266" cy="151535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Close-Up Photo of a Boost Gauge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90393" y="3473223"/>
            <a:ext cx="2058489" cy="2573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r>
              <a:rPr lang="en-US" b="1" dirty="0"/>
              <a:t>Optimization of Machine Learning Models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23157" y="1306287"/>
            <a:ext cx="11767456" cy="4903334"/>
          </a:xfrm>
        </p:spPr>
        <p:txBody>
          <a:bodyPr>
            <a:noAutofit/>
          </a:bodyPr>
          <a:lstStyle/>
          <a:p>
            <a:r>
              <a:rPr lang="en-US" sz="3600" b="1" dirty="0">
                <a:latin typeface="+mj-lt"/>
              </a:rPr>
              <a:t>Data Preprocessing</a:t>
            </a:r>
            <a:r>
              <a:rPr lang="en-US" sz="3600" dirty="0">
                <a:latin typeface="+mj-lt"/>
              </a:rPr>
              <a:t>: Cleaning, Transformation, Consistency</a:t>
            </a:r>
          </a:p>
          <a:p>
            <a:r>
              <a:rPr lang="en-US" sz="3600" b="1" dirty="0">
                <a:latin typeface="+mj-lt"/>
              </a:rPr>
              <a:t>Feature Engineering</a:t>
            </a:r>
            <a:r>
              <a:rPr lang="en-US" sz="3600" dirty="0">
                <a:latin typeface="+mj-lt"/>
              </a:rPr>
              <a:t>: Selection, Transformation, Insights</a:t>
            </a:r>
          </a:p>
          <a:p>
            <a:r>
              <a:rPr lang="en-US" sz="3600" b="1" dirty="0">
                <a:latin typeface="+mj-lt"/>
              </a:rPr>
              <a:t>Hyperparameter Tuning</a:t>
            </a:r>
            <a:r>
              <a:rPr lang="en-US" sz="3600" dirty="0">
                <a:latin typeface="+mj-lt"/>
              </a:rPr>
              <a:t>: Optimization, Parameter Search, </a:t>
            </a:r>
            <a:r>
              <a:rPr lang="en-US" sz="3600" dirty="0" smtClean="0">
                <a:latin typeface="+mj-lt"/>
              </a:rPr>
              <a:t>Performance</a:t>
            </a:r>
          </a:p>
          <a:p>
            <a:r>
              <a:rPr lang="en-US" sz="3600" b="1" dirty="0" smtClean="0">
                <a:latin typeface="+mj-lt"/>
              </a:rPr>
              <a:t>Model </a:t>
            </a:r>
            <a:r>
              <a:rPr lang="en-US" sz="3600" b="1" dirty="0">
                <a:latin typeface="+mj-lt"/>
              </a:rPr>
              <a:t>Selection</a:t>
            </a:r>
            <a:r>
              <a:rPr lang="en-US" sz="3600" dirty="0">
                <a:latin typeface="+mj-lt"/>
              </a:rPr>
              <a:t>: Evaluation, Comparison, Best Fit</a:t>
            </a:r>
          </a:p>
          <a:p>
            <a:r>
              <a:rPr lang="en-US" sz="3600" b="1" dirty="0">
                <a:latin typeface="+mj-lt"/>
              </a:rPr>
              <a:t>Regularization</a:t>
            </a:r>
            <a:r>
              <a:rPr lang="en-US" sz="3600" dirty="0">
                <a:latin typeface="+mj-lt"/>
              </a:rPr>
              <a:t>: Overfitting Prevention, Generalization, </a:t>
            </a:r>
            <a:r>
              <a:rPr lang="en-US" sz="3600" dirty="0" smtClean="0">
                <a:latin typeface="+mj-lt"/>
              </a:rPr>
              <a:t>Balance</a:t>
            </a:r>
          </a:p>
          <a:p>
            <a:r>
              <a:rPr lang="en-US" sz="3600" b="1" dirty="0" smtClean="0">
                <a:latin typeface="+mj-lt"/>
              </a:rPr>
              <a:t>Cross-Validation</a:t>
            </a:r>
            <a:r>
              <a:rPr lang="en-US" sz="3600" dirty="0" smtClean="0">
                <a:latin typeface="+mj-lt"/>
              </a:rPr>
              <a:t>: Performance Assessment, Generalization Check, Model Evaluation</a:t>
            </a:r>
            <a:endParaRPr lang="en-US" sz="3600" dirty="0">
              <a:latin typeface="+mj-lt"/>
            </a:endParaRPr>
          </a:p>
        </p:txBody>
      </p:sp>
    </p:spTree>
    <p:extLst>
      <p:ext uri="{BB962C8B-B14F-4D97-AF65-F5344CB8AC3E}">
        <p14:creationId xmlns:p14="http://schemas.microsoft.com/office/powerpoint/2010/main" val="6537696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92630" y="81115"/>
            <a:ext cx="10515600" cy="794852"/>
          </a:xfrm>
        </p:spPr>
        <p:txBody>
          <a:bodyPr/>
          <a:lstStyle/>
          <a:p>
            <a:pPr algn="ctr"/>
            <a:r>
              <a:rPr lang="en-US" b="1" dirty="0"/>
              <a:t>Data Preprocessing</a:t>
            </a:r>
            <a:endParaRPr lang="pl-PL" dirty="0"/>
          </a:p>
        </p:txBody>
      </p:sp>
      <p:graphicFrame>
        <p:nvGraphicFramePr>
          <p:cNvPr id="4" name="Table 3"/>
          <p:cNvGraphicFramePr>
            <a:graphicFrameLocks noGrp="1"/>
          </p:cNvGraphicFramePr>
          <p:nvPr>
            <p:extLst>
              <p:ext uri="{D42A27DB-BD31-4B8C-83A1-F6EECF244321}">
                <p14:modId xmlns:p14="http://schemas.microsoft.com/office/powerpoint/2010/main" val="2528952428"/>
              </p:ext>
            </p:extLst>
          </p:nvPr>
        </p:nvGraphicFramePr>
        <p:xfrm>
          <a:off x="2677886" y="2634343"/>
          <a:ext cx="8414657" cy="2796834"/>
        </p:xfrm>
        <a:graphic>
          <a:graphicData uri="http://schemas.openxmlformats.org/drawingml/2006/table">
            <a:tbl>
              <a:tblPr>
                <a:tableStyleId>{5C22544A-7EE6-4342-B048-85BDC9FD1C3A}</a:tableStyleId>
              </a:tblPr>
              <a:tblGrid>
                <a:gridCol w="700736">
                  <a:extLst>
                    <a:ext uri="{9D8B030D-6E8A-4147-A177-3AD203B41FA5}">
                      <a16:colId xmlns:a16="http://schemas.microsoft.com/office/drawing/2014/main" val="238679690"/>
                    </a:ext>
                  </a:extLst>
                </a:gridCol>
                <a:gridCol w="1121175">
                  <a:extLst>
                    <a:ext uri="{9D8B030D-6E8A-4147-A177-3AD203B41FA5}">
                      <a16:colId xmlns:a16="http://schemas.microsoft.com/office/drawing/2014/main" val="1058936078"/>
                    </a:ext>
                  </a:extLst>
                </a:gridCol>
                <a:gridCol w="1121175">
                  <a:extLst>
                    <a:ext uri="{9D8B030D-6E8A-4147-A177-3AD203B41FA5}">
                      <a16:colId xmlns:a16="http://schemas.microsoft.com/office/drawing/2014/main" val="1854595423"/>
                    </a:ext>
                  </a:extLst>
                </a:gridCol>
                <a:gridCol w="3246737">
                  <a:extLst>
                    <a:ext uri="{9D8B030D-6E8A-4147-A177-3AD203B41FA5}">
                      <a16:colId xmlns:a16="http://schemas.microsoft.com/office/drawing/2014/main" val="2017713127"/>
                    </a:ext>
                  </a:extLst>
                </a:gridCol>
                <a:gridCol w="2224834">
                  <a:extLst>
                    <a:ext uri="{9D8B030D-6E8A-4147-A177-3AD203B41FA5}">
                      <a16:colId xmlns:a16="http://schemas.microsoft.com/office/drawing/2014/main" val="4119925388"/>
                    </a:ext>
                  </a:extLst>
                </a:gridCol>
              </a:tblGrid>
              <a:tr h="466139">
                <a:tc>
                  <a:txBody>
                    <a:bodyPr/>
                    <a:lstStyle/>
                    <a:p>
                      <a:pPr algn="ctr" fontAlgn="ctr"/>
                      <a:r>
                        <a:rPr lang="hr-HR" sz="2800" b="1" u="none" strike="noStrike" dirty="0">
                          <a:effectLst/>
                          <a:latin typeface="+mj-lt"/>
                        </a:rPr>
                        <a:t>ID</a:t>
                      </a:r>
                      <a:endParaRPr lang="hr-HR" sz="2800" b="1" i="0" u="none" strike="noStrike" dirty="0">
                        <a:solidFill>
                          <a:srgbClr val="000000"/>
                        </a:solidFill>
                        <a:effectLst/>
                        <a:latin typeface="+mj-lt"/>
                      </a:endParaRPr>
                    </a:p>
                  </a:txBody>
                  <a:tcPr marL="9525" marR="9525" marT="9525" marB="0" anchor="ctr"/>
                </a:tc>
                <a:tc>
                  <a:txBody>
                    <a:bodyPr/>
                    <a:lstStyle/>
                    <a:p>
                      <a:pPr algn="ctr" fontAlgn="ctr"/>
                      <a:r>
                        <a:rPr lang="hr-HR" sz="2800" b="1" u="none" strike="noStrike" dirty="0">
                          <a:effectLst/>
                          <a:latin typeface="+mj-lt"/>
                        </a:rPr>
                        <a:t>Rating</a:t>
                      </a:r>
                      <a:endParaRPr lang="hr-HR" sz="2800" b="1" i="0" u="none" strike="noStrike" dirty="0">
                        <a:solidFill>
                          <a:srgbClr val="000000"/>
                        </a:solidFill>
                        <a:effectLst/>
                        <a:latin typeface="+mj-lt"/>
                      </a:endParaRPr>
                    </a:p>
                  </a:txBody>
                  <a:tcPr marL="9525" marR="9525" marT="9525" marB="0" anchor="ctr"/>
                </a:tc>
                <a:tc>
                  <a:txBody>
                    <a:bodyPr/>
                    <a:lstStyle/>
                    <a:p>
                      <a:pPr algn="ctr" fontAlgn="ctr"/>
                      <a:r>
                        <a:rPr lang="hr-HR" sz="2800" b="1" u="none" strike="noStrike" dirty="0">
                          <a:effectLst/>
                          <a:latin typeface="+mj-lt"/>
                        </a:rPr>
                        <a:t>Age</a:t>
                      </a:r>
                      <a:endParaRPr lang="hr-HR" sz="2800" b="1" i="0" u="none" strike="noStrike" dirty="0">
                        <a:solidFill>
                          <a:srgbClr val="000000"/>
                        </a:solidFill>
                        <a:effectLst/>
                        <a:latin typeface="+mj-lt"/>
                      </a:endParaRPr>
                    </a:p>
                  </a:txBody>
                  <a:tcPr marL="9525" marR="9525" marT="9525" marB="0" anchor="ctr"/>
                </a:tc>
                <a:tc>
                  <a:txBody>
                    <a:bodyPr/>
                    <a:lstStyle/>
                    <a:p>
                      <a:pPr algn="ctr" fontAlgn="ctr"/>
                      <a:r>
                        <a:rPr lang="hr-HR" sz="2800" b="1" u="none" strike="noStrike" dirty="0" err="1">
                          <a:effectLst/>
                          <a:latin typeface="+mj-lt"/>
                        </a:rPr>
                        <a:t>Complaint</a:t>
                      </a:r>
                      <a:r>
                        <a:rPr lang="hr-HR" sz="2800" b="1" u="none" strike="noStrike" dirty="0">
                          <a:effectLst/>
                          <a:latin typeface="+mj-lt"/>
                        </a:rPr>
                        <a:t> </a:t>
                      </a:r>
                      <a:r>
                        <a:rPr lang="hr-HR" sz="2800" b="1" u="none" strike="noStrike" dirty="0" err="1">
                          <a:effectLst/>
                          <a:latin typeface="+mj-lt"/>
                        </a:rPr>
                        <a:t>Reason</a:t>
                      </a:r>
                      <a:endParaRPr lang="hr-HR" sz="2800" b="1" i="0" u="none" strike="noStrike" dirty="0">
                        <a:solidFill>
                          <a:srgbClr val="000000"/>
                        </a:solidFill>
                        <a:effectLst/>
                        <a:latin typeface="+mj-lt"/>
                      </a:endParaRPr>
                    </a:p>
                  </a:txBody>
                  <a:tcPr marL="9525" marR="9525" marT="9525" marB="0" anchor="ctr"/>
                </a:tc>
                <a:tc>
                  <a:txBody>
                    <a:bodyPr/>
                    <a:lstStyle/>
                    <a:p>
                      <a:pPr algn="ctr" fontAlgn="ctr"/>
                      <a:r>
                        <a:rPr lang="hr-HR" sz="2800" b="1" u="none" strike="noStrike" dirty="0" err="1">
                          <a:effectLst/>
                          <a:latin typeface="+mj-lt"/>
                        </a:rPr>
                        <a:t>Location</a:t>
                      </a:r>
                      <a:endParaRPr lang="hr-HR" sz="2800" b="1"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3491634415"/>
                  </a:ext>
                </a:extLst>
              </a:tr>
              <a:tr h="466139">
                <a:tc>
                  <a:txBody>
                    <a:bodyPr/>
                    <a:lstStyle/>
                    <a:p>
                      <a:pPr algn="ctr" fontAlgn="ctr"/>
                      <a:r>
                        <a:rPr lang="hr-HR" sz="2800" u="none" strike="noStrike">
                          <a:effectLst/>
                          <a:latin typeface="+mj-lt"/>
                        </a:rPr>
                        <a:t>1</a:t>
                      </a:r>
                      <a:endParaRPr lang="hr-HR" sz="2800" b="0" i="0" u="none" strike="noStrike">
                        <a:solidFill>
                          <a:srgbClr val="000000"/>
                        </a:solidFill>
                        <a:effectLst/>
                        <a:latin typeface="+mj-lt"/>
                      </a:endParaRPr>
                    </a:p>
                  </a:txBody>
                  <a:tcPr marL="9525" marR="9525" marT="9525" marB="0" anchor="ctr"/>
                </a:tc>
                <a:tc>
                  <a:txBody>
                    <a:bodyPr/>
                    <a:lstStyle/>
                    <a:p>
                      <a:pPr algn="ctr" fontAlgn="ctr"/>
                      <a:r>
                        <a:rPr lang="hr-HR" sz="2800" u="none" strike="noStrike" dirty="0">
                          <a:effectLst/>
                          <a:latin typeface="+mj-lt"/>
                        </a:rPr>
                        <a:t>4</a:t>
                      </a: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dirty="0" smtClean="0">
                          <a:effectLst/>
                          <a:latin typeface="+mj-lt"/>
                        </a:rPr>
                        <a:t>-5</a:t>
                      </a: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dirty="0" err="1">
                          <a:effectLst/>
                          <a:latin typeface="+mj-lt"/>
                        </a:rPr>
                        <a:t>Slow</a:t>
                      </a:r>
                      <a:r>
                        <a:rPr lang="hr-HR" sz="2800" u="none" strike="noStrike" dirty="0">
                          <a:effectLst/>
                          <a:latin typeface="+mj-lt"/>
                        </a:rPr>
                        <a:t> Service</a:t>
                      </a:r>
                      <a:endParaRPr lang="hr-HR" sz="2800" b="0" i="0" u="none" strike="noStrike" dirty="0">
                        <a:solidFill>
                          <a:srgbClr val="000000"/>
                        </a:solidFill>
                        <a:effectLst/>
                        <a:latin typeface="+mj-lt"/>
                      </a:endParaRPr>
                    </a:p>
                  </a:txBody>
                  <a:tcPr marL="9525" marR="9525" marT="9525" marB="0" anchor="ctr"/>
                </a:tc>
                <a:tc>
                  <a:txBody>
                    <a:bodyPr/>
                    <a:lstStyle/>
                    <a:p>
                      <a:endParaRPr lang="en-US" dirty="0"/>
                    </a:p>
                  </a:txBody>
                  <a:tcPr marL="9525" marR="9525" marT="9525" marB="0" anchor="ctr"/>
                </a:tc>
                <a:extLst>
                  <a:ext uri="{0D108BD9-81ED-4DB2-BD59-A6C34878D82A}">
                    <a16:rowId xmlns:a16="http://schemas.microsoft.com/office/drawing/2014/main" val="3316595930"/>
                  </a:ext>
                </a:extLst>
              </a:tr>
              <a:tr h="466139">
                <a:tc>
                  <a:txBody>
                    <a:bodyPr/>
                    <a:lstStyle/>
                    <a:p>
                      <a:pPr algn="ctr" fontAlgn="ctr"/>
                      <a:r>
                        <a:rPr lang="hr-HR" sz="2800" u="none" strike="noStrike">
                          <a:effectLst/>
                          <a:latin typeface="+mj-lt"/>
                        </a:rPr>
                        <a:t>2</a:t>
                      </a:r>
                      <a:endParaRPr lang="hr-HR" sz="2800" b="0" i="0" u="none" strike="noStrike">
                        <a:solidFill>
                          <a:srgbClr val="000000"/>
                        </a:solidFill>
                        <a:effectLst/>
                        <a:latin typeface="+mj-lt"/>
                      </a:endParaRPr>
                    </a:p>
                  </a:txBody>
                  <a:tcPr marL="9525" marR="9525" marT="9525" marB="0" anchor="ctr"/>
                </a:tc>
                <a:tc>
                  <a:txBody>
                    <a:bodyPr/>
                    <a:lstStyle/>
                    <a:p>
                      <a:pPr algn="ctr" fontAlgn="ctr"/>
                      <a:r>
                        <a:rPr lang="hr-HR" sz="2800" u="none" strike="noStrike" dirty="0">
                          <a:effectLst/>
                          <a:latin typeface="+mj-lt"/>
                        </a:rPr>
                        <a:t> </a:t>
                      </a: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a:effectLst/>
                          <a:latin typeface="+mj-lt"/>
                        </a:rPr>
                        <a:t>28</a:t>
                      </a:r>
                      <a:endParaRPr lang="hr-HR" sz="2800" b="0" i="0" u="none" strike="noStrike">
                        <a:solidFill>
                          <a:srgbClr val="000000"/>
                        </a:solidFill>
                        <a:effectLst/>
                        <a:latin typeface="+mj-lt"/>
                      </a:endParaRPr>
                    </a:p>
                  </a:txBody>
                  <a:tcPr marL="9525" marR="9525" marT="9525" marB="0" anchor="ctr"/>
                </a:tc>
                <a:tc>
                  <a:txBody>
                    <a:bodyPr/>
                    <a:lstStyle/>
                    <a:p>
                      <a:pPr algn="ctr" fontAlgn="ctr"/>
                      <a:r>
                        <a:rPr lang="hr-HR" sz="2800" u="none" strike="noStrike" dirty="0" err="1">
                          <a:effectLst/>
                          <a:latin typeface="+mj-lt"/>
                        </a:rPr>
                        <a:t>Billing</a:t>
                      </a:r>
                      <a:r>
                        <a:rPr lang="hr-HR" sz="2800" u="none" strike="noStrike" dirty="0">
                          <a:effectLst/>
                          <a:latin typeface="+mj-lt"/>
                        </a:rPr>
                        <a:t> </a:t>
                      </a:r>
                      <a:r>
                        <a:rPr lang="hr-HR" sz="2800" u="none" strike="noStrike" dirty="0" err="1">
                          <a:effectLst/>
                          <a:latin typeface="+mj-lt"/>
                        </a:rPr>
                        <a:t>Issue</a:t>
                      </a: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dirty="0">
                          <a:effectLst/>
                          <a:latin typeface="+mj-lt"/>
                        </a:rPr>
                        <a:t>New York</a:t>
                      </a:r>
                      <a:endParaRPr lang="hr-HR" sz="28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1289706601"/>
                  </a:ext>
                </a:extLst>
              </a:tr>
              <a:tr h="466139">
                <a:tc>
                  <a:txBody>
                    <a:bodyPr/>
                    <a:lstStyle/>
                    <a:p>
                      <a:pPr algn="ctr" fontAlgn="ctr"/>
                      <a:r>
                        <a:rPr lang="hr-HR" sz="2800" u="none" strike="noStrike">
                          <a:effectLst/>
                          <a:latin typeface="+mj-lt"/>
                        </a:rPr>
                        <a:t>3</a:t>
                      </a:r>
                      <a:endParaRPr lang="hr-HR" sz="2800" b="0" i="0" u="none" strike="noStrike">
                        <a:solidFill>
                          <a:srgbClr val="000000"/>
                        </a:solidFill>
                        <a:effectLst/>
                        <a:latin typeface="+mj-lt"/>
                      </a:endParaRPr>
                    </a:p>
                  </a:txBody>
                  <a:tcPr marL="9525" marR="9525" marT="9525" marB="0" anchor="ctr"/>
                </a:tc>
                <a:tc>
                  <a:txBody>
                    <a:bodyPr/>
                    <a:lstStyle/>
                    <a:p>
                      <a:pPr algn="ctr" fontAlgn="ctr"/>
                      <a:r>
                        <a:rPr lang="hr-HR" sz="2800" u="none" strike="noStrike">
                          <a:effectLst/>
                          <a:latin typeface="+mj-lt"/>
                        </a:rPr>
                        <a:t>5</a:t>
                      </a:r>
                      <a:endParaRPr lang="hr-HR" sz="2800" b="0" i="0" u="none" strike="noStrike">
                        <a:solidFill>
                          <a:srgbClr val="000000"/>
                        </a:solidFill>
                        <a:effectLst/>
                        <a:latin typeface="+mj-lt"/>
                      </a:endParaRPr>
                    </a:p>
                  </a:txBody>
                  <a:tcPr marL="9525" marR="9525" marT="9525" marB="0" anchor="ctr"/>
                </a:tc>
                <a:tc>
                  <a:txBody>
                    <a:bodyPr/>
                    <a:lstStyle/>
                    <a:p>
                      <a:pPr algn="ctr" fontAlgn="ctr"/>
                      <a:r>
                        <a:rPr lang="hr-HR" sz="2800" u="none" strike="noStrike" dirty="0" smtClean="0">
                          <a:effectLst/>
                          <a:latin typeface="+mj-lt"/>
                        </a:rPr>
                        <a:t>35</a:t>
                      </a: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dirty="0" err="1">
                          <a:effectLst/>
                          <a:latin typeface="+mj-lt"/>
                        </a:rPr>
                        <a:t>Product</a:t>
                      </a:r>
                      <a:r>
                        <a:rPr lang="hr-HR" sz="2800" u="none" strike="noStrike" dirty="0">
                          <a:effectLst/>
                          <a:latin typeface="+mj-lt"/>
                        </a:rPr>
                        <a:t> </a:t>
                      </a:r>
                      <a:r>
                        <a:rPr lang="hr-HR" sz="2800" u="none" strike="noStrike" dirty="0" err="1">
                          <a:effectLst/>
                          <a:latin typeface="+mj-lt"/>
                        </a:rPr>
                        <a:t>Quality</a:t>
                      </a: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dirty="0">
                          <a:effectLst/>
                          <a:latin typeface="+mj-lt"/>
                        </a:rPr>
                        <a:t>Los Angeles</a:t>
                      </a:r>
                      <a:endParaRPr lang="hr-HR" sz="28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2264697395"/>
                  </a:ext>
                </a:extLst>
              </a:tr>
              <a:tr h="466139">
                <a:tc>
                  <a:txBody>
                    <a:bodyPr/>
                    <a:lstStyle/>
                    <a:p>
                      <a:pPr algn="ctr" fontAlgn="ctr"/>
                      <a:r>
                        <a:rPr lang="hr-HR" sz="2800" u="none" strike="noStrike">
                          <a:effectLst/>
                          <a:latin typeface="+mj-lt"/>
                        </a:rPr>
                        <a:t>4</a:t>
                      </a:r>
                      <a:endParaRPr lang="hr-HR" sz="2800" b="0" i="0" u="none" strike="noStrike">
                        <a:solidFill>
                          <a:srgbClr val="000000"/>
                        </a:solidFill>
                        <a:effectLst/>
                        <a:latin typeface="+mj-lt"/>
                      </a:endParaRPr>
                    </a:p>
                  </a:txBody>
                  <a:tcPr marL="9525" marR="9525" marT="9525" marB="0" anchor="ctr"/>
                </a:tc>
                <a:tc>
                  <a:txBody>
                    <a:bodyPr/>
                    <a:lstStyle/>
                    <a:p>
                      <a:pPr algn="ctr" fontAlgn="ctr"/>
                      <a:r>
                        <a:rPr lang="hr-HR" sz="2800" u="none" strike="noStrike" dirty="0">
                          <a:effectLst/>
                          <a:latin typeface="+mj-lt"/>
                        </a:rPr>
                        <a:t>2</a:t>
                      </a: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dirty="0">
                          <a:effectLst/>
                          <a:latin typeface="+mj-lt"/>
                        </a:rPr>
                        <a:t>25</a:t>
                      </a: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dirty="0">
                          <a:effectLst/>
                          <a:latin typeface="+mj-lt"/>
                        </a:rPr>
                        <a:t> </a:t>
                      </a: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dirty="0">
                          <a:effectLst/>
                          <a:latin typeface="+mj-lt"/>
                        </a:rPr>
                        <a:t>New York</a:t>
                      </a:r>
                      <a:endParaRPr lang="hr-HR" sz="28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3952093111"/>
                  </a:ext>
                </a:extLst>
              </a:tr>
              <a:tr h="466139">
                <a:tc>
                  <a:txBody>
                    <a:bodyPr/>
                    <a:lstStyle/>
                    <a:p>
                      <a:pPr algn="ctr" fontAlgn="ctr"/>
                      <a:r>
                        <a:rPr lang="hr-HR" sz="2800" u="none" strike="noStrike">
                          <a:effectLst/>
                          <a:latin typeface="+mj-lt"/>
                        </a:rPr>
                        <a:t>5</a:t>
                      </a:r>
                      <a:endParaRPr lang="hr-HR" sz="2800" b="0" i="0" u="none" strike="noStrike">
                        <a:solidFill>
                          <a:srgbClr val="000000"/>
                        </a:solidFill>
                        <a:effectLst/>
                        <a:latin typeface="+mj-lt"/>
                      </a:endParaRPr>
                    </a:p>
                  </a:txBody>
                  <a:tcPr marL="9525" marR="9525" marT="9525" marB="0" anchor="ctr"/>
                </a:tc>
                <a:tc>
                  <a:txBody>
                    <a:bodyPr/>
                    <a:lstStyle/>
                    <a:p>
                      <a:pPr algn="ctr" fontAlgn="ctr"/>
                      <a:r>
                        <a:rPr lang="hr-HR" sz="2800" u="none" strike="noStrike">
                          <a:effectLst/>
                          <a:latin typeface="+mj-lt"/>
                        </a:rPr>
                        <a:t>5</a:t>
                      </a:r>
                      <a:endParaRPr lang="hr-HR" sz="2800" b="0" i="0" u="none" strike="noStrike">
                        <a:solidFill>
                          <a:srgbClr val="000000"/>
                        </a:solidFill>
                        <a:effectLst/>
                        <a:latin typeface="+mj-lt"/>
                      </a:endParaRPr>
                    </a:p>
                  </a:txBody>
                  <a:tcPr marL="9525" marR="9525" marT="9525" marB="0" anchor="ctr"/>
                </a:tc>
                <a:tc>
                  <a:txBody>
                    <a:bodyPr/>
                    <a:lstStyle/>
                    <a:p>
                      <a:pPr algn="ctr" fontAlgn="ctr"/>
                      <a:r>
                        <a:rPr lang="hr-HR" sz="2800" u="none" strike="noStrike" dirty="0">
                          <a:effectLst/>
                          <a:latin typeface="+mj-lt"/>
                        </a:rPr>
                        <a:t>62</a:t>
                      </a: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dirty="0" err="1" smtClean="0">
                          <a:effectLst/>
                          <a:latin typeface="+mj-lt"/>
                        </a:rPr>
                        <a:t>Delivery</a:t>
                      </a:r>
                      <a:r>
                        <a:rPr lang="hr-HR" sz="2800" u="none" strike="noStrike" dirty="0" smtClean="0">
                          <a:effectLst/>
                          <a:latin typeface="+mj-lt"/>
                        </a:rPr>
                        <a:t> </a:t>
                      </a:r>
                      <a:r>
                        <a:rPr lang="hr-HR" sz="2800" u="none" strike="noStrike" dirty="0" err="1" smtClean="0">
                          <a:effectLst/>
                          <a:latin typeface="+mj-lt"/>
                        </a:rPr>
                        <a:t>Delay</a:t>
                      </a:r>
                      <a:endParaRPr lang="hr-HR" sz="2800" b="0" i="0" u="none" strike="noStrike" dirty="0">
                        <a:solidFill>
                          <a:srgbClr val="000000"/>
                        </a:solidFill>
                        <a:effectLst/>
                        <a:latin typeface="+mj-lt"/>
                      </a:endParaRPr>
                    </a:p>
                  </a:txBody>
                  <a:tcPr marL="9525" marR="9525" marT="9525" marB="0" anchor="ctr"/>
                </a:tc>
                <a:tc>
                  <a:txBody>
                    <a:bodyPr/>
                    <a:lstStyle/>
                    <a:p>
                      <a:pPr algn="ctr" fontAlgn="ctr"/>
                      <a:r>
                        <a:rPr lang="hr-HR" sz="2800" u="none" strike="noStrike" dirty="0">
                          <a:effectLst/>
                          <a:latin typeface="+mj-lt"/>
                        </a:rPr>
                        <a:t>San Francisco</a:t>
                      </a:r>
                      <a:endParaRPr lang="hr-HR" sz="28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796780165"/>
                  </a:ext>
                </a:extLst>
              </a:tr>
            </a:tbl>
          </a:graphicData>
        </a:graphic>
      </p:graphicFrame>
      <p:sp>
        <p:nvSpPr>
          <p:cNvPr id="5" name="Rectangular Callout 4"/>
          <p:cNvSpPr/>
          <p:nvPr/>
        </p:nvSpPr>
        <p:spPr>
          <a:xfrm>
            <a:off x="2122715" y="5722707"/>
            <a:ext cx="5845628" cy="1003074"/>
          </a:xfrm>
          <a:prstGeom prst="wedgeRectCallout">
            <a:avLst>
              <a:gd name="adj1" fmla="val 12101"/>
              <a:gd name="adj2" fmla="val -1446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D</a:t>
            </a:r>
            <a:r>
              <a:rPr lang="en-US" dirty="0" err="1" smtClean="0"/>
              <a:t>rop</a:t>
            </a:r>
            <a:r>
              <a:rPr lang="en-US" dirty="0" smtClean="0"/>
              <a:t> </a:t>
            </a:r>
            <a:r>
              <a:rPr lang="en-US" dirty="0"/>
              <a:t>the row if the missing value affects the analysis minimally, or fill it with a placeholder value like "Not specified" if retaining the row is important.</a:t>
            </a:r>
          </a:p>
        </p:txBody>
      </p:sp>
      <p:sp>
        <p:nvSpPr>
          <p:cNvPr id="7" name="Rectangular Callout 6"/>
          <p:cNvSpPr/>
          <p:nvPr/>
        </p:nvSpPr>
        <p:spPr>
          <a:xfrm>
            <a:off x="381001" y="2761793"/>
            <a:ext cx="1741714" cy="2960914"/>
          </a:xfrm>
          <a:prstGeom prst="wedgeRectCallout">
            <a:avLst>
              <a:gd name="adj1" fmla="val 156476"/>
              <a:gd name="adj2" fmla="val -1335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C</a:t>
            </a:r>
            <a:r>
              <a:rPr lang="en-US" dirty="0" smtClean="0"/>
              <a:t>an </a:t>
            </a:r>
            <a:r>
              <a:rPr lang="en-US" dirty="0"/>
              <a:t>be filled using imputation techniques, such as taking the average rating of similar complaints or using the median rating</a:t>
            </a:r>
          </a:p>
        </p:txBody>
      </p:sp>
      <p:sp>
        <p:nvSpPr>
          <p:cNvPr id="9" name="Rectangular Callout 8"/>
          <p:cNvSpPr/>
          <p:nvPr/>
        </p:nvSpPr>
        <p:spPr>
          <a:xfrm>
            <a:off x="381001" y="770071"/>
            <a:ext cx="3766457" cy="1230638"/>
          </a:xfrm>
          <a:prstGeom prst="wedgeRectCallout">
            <a:avLst>
              <a:gd name="adj1" fmla="val 72278"/>
              <a:gd name="adj2" fmla="val 1435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N</a:t>
            </a:r>
            <a:r>
              <a:rPr lang="en-US" dirty="0" err="1" smtClean="0"/>
              <a:t>egative</a:t>
            </a:r>
            <a:r>
              <a:rPr lang="en-US" dirty="0" smtClean="0"/>
              <a:t> </a:t>
            </a:r>
            <a:r>
              <a:rPr lang="en-US" dirty="0"/>
              <a:t>age value (-5) can be replaced with a reasonable minimum age, such as </a:t>
            </a:r>
            <a:r>
              <a:rPr lang="en-US" dirty="0" smtClean="0"/>
              <a:t>18</a:t>
            </a:r>
            <a:endParaRPr lang="en-US" dirty="0"/>
          </a:p>
        </p:txBody>
      </p:sp>
      <p:sp>
        <p:nvSpPr>
          <p:cNvPr id="10" name="Rectangular Callout 9"/>
          <p:cNvSpPr/>
          <p:nvPr/>
        </p:nvSpPr>
        <p:spPr>
          <a:xfrm>
            <a:off x="8153401" y="974921"/>
            <a:ext cx="3766457" cy="1230638"/>
          </a:xfrm>
          <a:prstGeom prst="wedgeRectCallout">
            <a:avLst>
              <a:gd name="adj1" fmla="val 20255"/>
              <a:gd name="adj2" fmla="val 1408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Geolocation services </a:t>
            </a:r>
            <a:r>
              <a:rPr lang="hr-HR" dirty="0" smtClean="0"/>
              <a:t>, IP </a:t>
            </a:r>
            <a:r>
              <a:rPr lang="hr-HR" dirty="0" err="1" smtClean="0"/>
              <a:t>address</a:t>
            </a:r>
            <a:r>
              <a:rPr lang="hr-HR" dirty="0"/>
              <a:t>, most </a:t>
            </a:r>
            <a:r>
              <a:rPr lang="hr-HR" dirty="0" err="1"/>
              <a:t>frequently</a:t>
            </a:r>
            <a:r>
              <a:rPr lang="hr-HR" dirty="0"/>
              <a:t> </a:t>
            </a:r>
            <a:r>
              <a:rPr lang="hr-HR" dirty="0" err="1"/>
              <a:t>occurring</a:t>
            </a:r>
            <a:r>
              <a:rPr lang="hr-HR" dirty="0"/>
              <a:t> </a:t>
            </a:r>
            <a:r>
              <a:rPr lang="hr-HR" dirty="0" err="1" smtClean="0"/>
              <a:t>value</a:t>
            </a:r>
            <a:r>
              <a:rPr lang="hr-HR" dirty="0" smtClean="0"/>
              <a:t> … </a:t>
            </a:r>
            <a:endParaRPr lang="en-US" dirty="0"/>
          </a:p>
        </p:txBody>
      </p:sp>
      <p:pic>
        <p:nvPicPr>
          <p:cNvPr id="2052" name="Picture 4" descr="Free Stainless Steel Close Wrench on Spanner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2114" y="875967"/>
            <a:ext cx="2240189" cy="1680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5094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r>
              <a:rPr lang="en-US" b="1" dirty="0"/>
              <a:t>Feature </a:t>
            </a:r>
            <a:r>
              <a:rPr lang="en-US" b="1" dirty="0" smtClean="0"/>
              <a:t>Engineering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223157" y="1306287"/>
            <a:ext cx="8833757" cy="4903334"/>
          </a:xfrm>
        </p:spPr>
        <p:txBody>
          <a:bodyPr>
            <a:noAutofit/>
          </a:bodyPr>
          <a:lstStyle/>
          <a:p>
            <a:pPr algn="just"/>
            <a:r>
              <a:rPr lang="en-US" sz="3600" dirty="0">
                <a:latin typeface="+mj-lt"/>
              </a:rPr>
              <a:t>Feature Engineering: Unlock hidden superpowers in your data!</a:t>
            </a:r>
          </a:p>
          <a:p>
            <a:pPr algn="just"/>
            <a:r>
              <a:rPr lang="en-US" sz="3600" dirty="0">
                <a:latin typeface="+mj-lt"/>
              </a:rPr>
              <a:t>Craft the perfect set of tools for your analysis.</a:t>
            </a:r>
          </a:p>
          <a:p>
            <a:pPr algn="just"/>
            <a:r>
              <a:rPr lang="en-US" sz="3600" dirty="0">
                <a:latin typeface="+mj-lt"/>
              </a:rPr>
              <a:t>Transform, select, and enhance features to make your models smarter.</a:t>
            </a:r>
          </a:p>
          <a:p>
            <a:pPr algn="just"/>
            <a:r>
              <a:rPr lang="en-US" sz="3600" dirty="0">
                <a:latin typeface="+mj-lt"/>
              </a:rPr>
              <a:t>Encode categorical variables, scale numerical features, create interactions and polynomials.</a:t>
            </a:r>
          </a:p>
          <a:p>
            <a:pPr algn="just"/>
            <a:r>
              <a:rPr lang="en-US" sz="3600" dirty="0">
                <a:latin typeface="+mj-lt"/>
              </a:rPr>
              <a:t>Empower your models to uncover hidden patterns and gain additional insights</a:t>
            </a:r>
            <a:r>
              <a:rPr lang="en-US" sz="3600" dirty="0" smtClean="0">
                <a:latin typeface="+mj-lt"/>
              </a:rPr>
              <a:t>.</a:t>
            </a:r>
            <a:endParaRPr lang="en-US" sz="3600" dirty="0">
              <a:latin typeface="+mj-lt"/>
            </a:endParaRPr>
          </a:p>
        </p:txBody>
      </p:sp>
      <p:pic>
        <p:nvPicPr>
          <p:cNvPr id="2050" name="Picture 2" descr="Free Man Standing Infront of White Boar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11829" y="1306287"/>
            <a:ext cx="2725504" cy="182063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ree Civil Engineer Planning Dam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77399" y="3388179"/>
            <a:ext cx="1880961" cy="2821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0290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r>
              <a:rPr lang="en-US" b="1" dirty="0"/>
              <a:t>Feature </a:t>
            </a:r>
            <a:r>
              <a:rPr lang="en-US" b="1" dirty="0" smtClean="0"/>
              <a:t>Engineering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270171" y="1328058"/>
            <a:ext cx="5894614" cy="1981199"/>
          </a:xfrm>
        </p:spPr>
        <p:txBody>
          <a:bodyPr>
            <a:noAutofit/>
          </a:bodyPr>
          <a:lstStyle/>
          <a:p>
            <a:r>
              <a:rPr lang="en-US" sz="3600" b="1" dirty="0">
                <a:latin typeface="+mj-lt"/>
              </a:rPr>
              <a:t>Scaling numerical features </a:t>
            </a:r>
            <a:r>
              <a:rPr lang="hr-HR" sz="3600" b="1" dirty="0" smtClean="0">
                <a:latin typeface="+mj-lt"/>
              </a:rPr>
              <a:t>-</a:t>
            </a:r>
            <a:r>
              <a:rPr lang="en-US" sz="3600" dirty="0" smtClean="0">
                <a:latin typeface="+mj-lt"/>
              </a:rPr>
              <a:t>bring</a:t>
            </a:r>
            <a:r>
              <a:rPr lang="hr-HR" sz="3600" dirty="0" smtClean="0">
                <a:latin typeface="+mj-lt"/>
              </a:rPr>
              <a:t>s</a:t>
            </a:r>
            <a:r>
              <a:rPr lang="en-US" sz="3600" dirty="0" smtClean="0">
                <a:latin typeface="+mj-lt"/>
              </a:rPr>
              <a:t> </a:t>
            </a:r>
            <a:r>
              <a:rPr lang="en-US" sz="3600" dirty="0">
                <a:latin typeface="+mj-lt"/>
              </a:rPr>
              <a:t>different features onto a similar scale</a:t>
            </a:r>
          </a:p>
        </p:txBody>
      </p:sp>
      <p:graphicFrame>
        <p:nvGraphicFramePr>
          <p:cNvPr id="4" name="Table 3"/>
          <p:cNvGraphicFramePr>
            <a:graphicFrameLocks noGrp="1"/>
          </p:cNvGraphicFramePr>
          <p:nvPr>
            <p:extLst>
              <p:ext uri="{D42A27DB-BD31-4B8C-83A1-F6EECF244321}">
                <p14:modId xmlns:p14="http://schemas.microsoft.com/office/powerpoint/2010/main" val="1725009243"/>
              </p:ext>
            </p:extLst>
          </p:nvPr>
        </p:nvGraphicFramePr>
        <p:xfrm>
          <a:off x="223157" y="3428998"/>
          <a:ext cx="5894614" cy="2416630"/>
        </p:xfrm>
        <a:graphic>
          <a:graphicData uri="http://schemas.openxmlformats.org/drawingml/2006/table">
            <a:tbl>
              <a:tblPr>
                <a:tableStyleId>{5C22544A-7EE6-4342-B048-85BDC9FD1C3A}</a:tableStyleId>
              </a:tblPr>
              <a:tblGrid>
                <a:gridCol w="1447432">
                  <a:extLst>
                    <a:ext uri="{9D8B030D-6E8A-4147-A177-3AD203B41FA5}">
                      <a16:colId xmlns:a16="http://schemas.microsoft.com/office/drawing/2014/main" val="3860154422"/>
                    </a:ext>
                  </a:extLst>
                </a:gridCol>
                <a:gridCol w="1426455">
                  <a:extLst>
                    <a:ext uri="{9D8B030D-6E8A-4147-A177-3AD203B41FA5}">
                      <a16:colId xmlns:a16="http://schemas.microsoft.com/office/drawing/2014/main" val="2780291677"/>
                    </a:ext>
                  </a:extLst>
                </a:gridCol>
                <a:gridCol w="1006909">
                  <a:extLst>
                    <a:ext uri="{9D8B030D-6E8A-4147-A177-3AD203B41FA5}">
                      <a16:colId xmlns:a16="http://schemas.microsoft.com/office/drawing/2014/main" val="3452682668"/>
                    </a:ext>
                  </a:extLst>
                </a:gridCol>
                <a:gridCol w="1006909">
                  <a:extLst>
                    <a:ext uri="{9D8B030D-6E8A-4147-A177-3AD203B41FA5}">
                      <a16:colId xmlns:a16="http://schemas.microsoft.com/office/drawing/2014/main" val="4177744531"/>
                    </a:ext>
                  </a:extLst>
                </a:gridCol>
                <a:gridCol w="1006909">
                  <a:extLst>
                    <a:ext uri="{9D8B030D-6E8A-4147-A177-3AD203B41FA5}">
                      <a16:colId xmlns:a16="http://schemas.microsoft.com/office/drawing/2014/main" val="1865128360"/>
                    </a:ext>
                  </a:extLst>
                </a:gridCol>
              </a:tblGrid>
              <a:tr h="483326">
                <a:tc>
                  <a:txBody>
                    <a:bodyPr/>
                    <a:lstStyle/>
                    <a:p>
                      <a:pPr algn="ctr" fontAlgn="b"/>
                      <a:r>
                        <a:rPr lang="hr-HR" sz="2400" b="1" u="none" strike="noStrike" dirty="0" err="1">
                          <a:effectLst/>
                          <a:latin typeface="+mj-lt"/>
                        </a:rPr>
                        <a:t>Fruit</a:t>
                      </a:r>
                      <a:endParaRPr lang="hr-HR" sz="2400" b="1" i="0" u="none" strike="noStrike" dirty="0">
                        <a:solidFill>
                          <a:srgbClr val="000000"/>
                        </a:solidFill>
                        <a:effectLst/>
                        <a:latin typeface="+mj-lt"/>
                      </a:endParaRPr>
                    </a:p>
                  </a:txBody>
                  <a:tcPr marL="9525" marR="9525" marT="9525" marB="0" anchor="b"/>
                </a:tc>
                <a:tc>
                  <a:txBody>
                    <a:bodyPr/>
                    <a:lstStyle/>
                    <a:p>
                      <a:pPr algn="ctr" fontAlgn="b"/>
                      <a:r>
                        <a:rPr lang="hr-HR" sz="2400" b="1" u="none" strike="noStrike" dirty="0" err="1">
                          <a:effectLst/>
                          <a:latin typeface="+mj-lt"/>
                        </a:rPr>
                        <a:t>Color</a:t>
                      </a:r>
                      <a:endParaRPr lang="hr-HR" sz="2400" b="1" i="0" u="none" strike="noStrike" dirty="0">
                        <a:solidFill>
                          <a:srgbClr val="000000"/>
                        </a:solidFill>
                        <a:effectLst/>
                        <a:latin typeface="+mj-lt"/>
                      </a:endParaRPr>
                    </a:p>
                  </a:txBody>
                  <a:tcPr marL="9525" marR="9525" marT="9525" marB="0" anchor="b"/>
                </a:tc>
                <a:tc>
                  <a:txBody>
                    <a:bodyPr/>
                    <a:lstStyle/>
                    <a:p>
                      <a:pPr algn="ctr" fontAlgn="b"/>
                      <a:endParaRPr lang="hr-HR" sz="2400" b="1" i="0" u="none" strike="noStrike" dirty="0">
                        <a:solidFill>
                          <a:srgbClr val="000000"/>
                        </a:solidFill>
                        <a:effectLst/>
                        <a:latin typeface="+mj-lt"/>
                      </a:endParaRPr>
                    </a:p>
                  </a:txBody>
                  <a:tcPr marL="9525" marR="9525" marT="9525" marB="0" anchor="b"/>
                </a:tc>
                <a:tc>
                  <a:txBody>
                    <a:bodyPr/>
                    <a:lstStyle/>
                    <a:p>
                      <a:pPr algn="ctr" fontAlgn="b"/>
                      <a:r>
                        <a:rPr lang="hr-HR" sz="2400" b="1" u="none" strike="noStrike" dirty="0" err="1">
                          <a:effectLst/>
                          <a:latin typeface="+mj-lt"/>
                        </a:rPr>
                        <a:t>Fruit</a:t>
                      </a:r>
                      <a:endParaRPr lang="hr-HR" sz="2400" b="1" i="0" u="none" strike="noStrike" dirty="0">
                        <a:solidFill>
                          <a:srgbClr val="000000"/>
                        </a:solidFill>
                        <a:effectLst/>
                        <a:latin typeface="+mj-lt"/>
                      </a:endParaRPr>
                    </a:p>
                  </a:txBody>
                  <a:tcPr marL="9525" marR="9525" marT="9525" marB="0" anchor="b"/>
                </a:tc>
                <a:tc>
                  <a:txBody>
                    <a:bodyPr/>
                    <a:lstStyle/>
                    <a:p>
                      <a:pPr algn="ctr" fontAlgn="b"/>
                      <a:r>
                        <a:rPr lang="hr-HR" sz="2400" b="1" u="none" strike="noStrike" dirty="0" err="1">
                          <a:effectLst/>
                          <a:latin typeface="+mj-lt"/>
                        </a:rPr>
                        <a:t>Color</a:t>
                      </a:r>
                      <a:endParaRPr lang="hr-HR" sz="2400" b="1"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3667721183"/>
                  </a:ext>
                </a:extLst>
              </a:tr>
              <a:tr h="483326">
                <a:tc>
                  <a:txBody>
                    <a:bodyPr/>
                    <a:lstStyle/>
                    <a:p>
                      <a:pPr algn="ctr" fontAlgn="b"/>
                      <a:r>
                        <a:rPr lang="hr-HR" sz="2400" u="none" strike="noStrike" dirty="0">
                          <a:effectLst/>
                          <a:latin typeface="+mj-lt"/>
                        </a:rPr>
                        <a:t>Apple</a:t>
                      </a:r>
                      <a:endParaRPr lang="hr-HR" sz="2400" b="0" i="0" u="none" strike="noStrike" dirty="0">
                        <a:solidFill>
                          <a:srgbClr val="000000"/>
                        </a:solidFill>
                        <a:effectLst/>
                        <a:latin typeface="+mj-lt"/>
                      </a:endParaRPr>
                    </a:p>
                  </a:txBody>
                  <a:tcPr marL="9525" marR="9525" marT="9525" marB="0" anchor="b"/>
                </a:tc>
                <a:tc>
                  <a:txBody>
                    <a:bodyPr/>
                    <a:lstStyle/>
                    <a:p>
                      <a:pPr algn="ctr" fontAlgn="b"/>
                      <a:r>
                        <a:rPr lang="hr-HR" sz="2400" u="none" strike="noStrike" dirty="0">
                          <a:effectLst/>
                          <a:latin typeface="+mj-lt"/>
                        </a:rPr>
                        <a:t>Red</a:t>
                      </a:r>
                      <a:endParaRPr lang="hr-HR" sz="2400" b="0" i="0" u="none" strike="noStrike" dirty="0">
                        <a:solidFill>
                          <a:srgbClr val="000000"/>
                        </a:solidFill>
                        <a:effectLst/>
                        <a:latin typeface="+mj-lt"/>
                      </a:endParaRPr>
                    </a:p>
                  </a:txBody>
                  <a:tcPr marL="9525" marR="9525" marT="9525" marB="0" anchor="b"/>
                </a:tc>
                <a:tc>
                  <a:txBody>
                    <a:bodyPr/>
                    <a:lstStyle/>
                    <a:p>
                      <a:pPr algn="ctr" fontAlgn="b"/>
                      <a:endParaRPr lang="hr-HR" sz="2400" b="0" i="0" u="none" strike="noStrike" dirty="0">
                        <a:solidFill>
                          <a:srgbClr val="000000"/>
                        </a:solidFill>
                        <a:effectLst/>
                        <a:latin typeface="+mj-lt"/>
                      </a:endParaRPr>
                    </a:p>
                  </a:txBody>
                  <a:tcPr marL="9525" marR="9525" marT="9525" marB="0" anchor="b"/>
                </a:tc>
                <a:tc>
                  <a:txBody>
                    <a:bodyPr/>
                    <a:lstStyle/>
                    <a:p>
                      <a:pPr algn="ctr" fontAlgn="b"/>
                      <a:r>
                        <a:rPr lang="hr-HR" sz="2400" u="none" strike="noStrike" dirty="0">
                          <a:effectLst/>
                          <a:latin typeface="+mj-lt"/>
                        </a:rPr>
                        <a:t>Apple</a:t>
                      </a:r>
                      <a:endParaRPr lang="hr-HR" sz="2400" b="0" i="0" u="none" strike="noStrike" dirty="0">
                        <a:solidFill>
                          <a:srgbClr val="000000"/>
                        </a:solidFill>
                        <a:effectLst/>
                        <a:latin typeface="+mj-lt"/>
                      </a:endParaRPr>
                    </a:p>
                  </a:txBody>
                  <a:tcPr marL="9525" marR="9525" marT="9525" marB="0" anchor="b"/>
                </a:tc>
                <a:tc>
                  <a:txBody>
                    <a:bodyPr/>
                    <a:lstStyle/>
                    <a:p>
                      <a:pPr algn="ctr" fontAlgn="b"/>
                      <a:r>
                        <a:rPr lang="hr-HR" sz="2400" u="none" strike="noStrike" dirty="0">
                          <a:effectLst/>
                          <a:latin typeface="+mj-lt"/>
                        </a:rPr>
                        <a:t>1</a:t>
                      </a:r>
                      <a:endParaRPr lang="hr-HR" sz="24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655356608"/>
                  </a:ext>
                </a:extLst>
              </a:tr>
              <a:tr h="483326">
                <a:tc>
                  <a:txBody>
                    <a:bodyPr/>
                    <a:lstStyle/>
                    <a:p>
                      <a:pPr algn="ctr" fontAlgn="b"/>
                      <a:r>
                        <a:rPr lang="hr-HR" sz="2400" u="none" strike="noStrike">
                          <a:effectLst/>
                          <a:latin typeface="+mj-lt"/>
                        </a:rPr>
                        <a:t>Banana</a:t>
                      </a:r>
                      <a:endParaRPr lang="hr-HR" sz="2400" b="0" i="0" u="none" strike="noStrike">
                        <a:solidFill>
                          <a:srgbClr val="000000"/>
                        </a:solidFill>
                        <a:effectLst/>
                        <a:latin typeface="+mj-lt"/>
                      </a:endParaRPr>
                    </a:p>
                  </a:txBody>
                  <a:tcPr marL="9525" marR="9525" marT="9525" marB="0" anchor="b"/>
                </a:tc>
                <a:tc>
                  <a:txBody>
                    <a:bodyPr/>
                    <a:lstStyle/>
                    <a:p>
                      <a:pPr algn="ctr" fontAlgn="b"/>
                      <a:r>
                        <a:rPr lang="hr-HR" sz="2400" u="none" strike="noStrike" dirty="0" err="1">
                          <a:effectLst/>
                          <a:latin typeface="+mj-lt"/>
                        </a:rPr>
                        <a:t>Yellow</a:t>
                      </a:r>
                      <a:endParaRPr lang="hr-HR" sz="2400" b="0" i="0" u="none" strike="noStrike" dirty="0">
                        <a:solidFill>
                          <a:srgbClr val="000000"/>
                        </a:solidFill>
                        <a:effectLst/>
                        <a:latin typeface="+mj-lt"/>
                      </a:endParaRPr>
                    </a:p>
                  </a:txBody>
                  <a:tcPr marL="9525" marR="9525" marT="9525" marB="0" anchor="b"/>
                </a:tc>
                <a:tc>
                  <a:txBody>
                    <a:bodyPr/>
                    <a:lstStyle/>
                    <a:p>
                      <a:pPr algn="ctr" fontAlgn="b"/>
                      <a:endParaRPr lang="hr-HR" sz="2400" b="0" i="0" u="none" strike="noStrike" dirty="0">
                        <a:solidFill>
                          <a:srgbClr val="000000"/>
                        </a:solidFill>
                        <a:effectLst/>
                        <a:latin typeface="+mj-lt"/>
                      </a:endParaRPr>
                    </a:p>
                  </a:txBody>
                  <a:tcPr marL="9525" marR="9525" marT="9525" marB="0" anchor="b"/>
                </a:tc>
                <a:tc>
                  <a:txBody>
                    <a:bodyPr/>
                    <a:lstStyle/>
                    <a:p>
                      <a:pPr algn="ctr" fontAlgn="b"/>
                      <a:r>
                        <a:rPr lang="hr-HR" sz="2400" u="none" strike="noStrike" dirty="0">
                          <a:effectLst/>
                          <a:latin typeface="+mj-lt"/>
                        </a:rPr>
                        <a:t>Banana</a:t>
                      </a:r>
                      <a:endParaRPr lang="hr-HR" sz="2400" b="0" i="0" u="none" strike="noStrike" dirty="0">
                        <a:solidFill>
                          <a:srgbClr val="000000"/>
                        </a:solidFill>
                        <a:effectLst/>
                        <a:latin typeface="+mj-lt"/>
                      </a:endParaRPr>
                    </a:p>
                  </a:txBody>
                  <a:tcPr marL="9525" marR="9525" marT="9525" marB="0" anchor="b"/>
                </a:tc>
                <a:tc>
                  <a:txBody>
                    <a:bodyPr/>
                    <a:lstStyle/>
                    <a:p>
                      <a:pPr algn="ctr" fontAlgn="b"/>
                      <a:r>
                        <a:rPr lang="hr-HR" sz="2400" u="none" strike="noStrike" dirty="0">
                          <a:effectLst/>
                          <a:latin typeface="+mj-lt"/>
                        </a:rPr>
                        <a:t>2</a:t>
                      </a:r>
                      <a:endParaRPr lang="hr-HR" sz="24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597298304"/>
                  </a:ext>
                </a:extLst>
              </a:tr>
              <a:tr h="483326">
                <a:tc>
                  <a:txBody>
                    <a:bodyPr/>
                    <a:lstStyle/>
                    <a:p>
                      <a:pPr algn="ctr" fontAlgn="b"/>
                      <a:r>
                        <a:rPr lang="hr-HR" sz="2400" u="none" strike="noStrike">
                          <a:effectLst/>
                          <a:latin typeface="+mj-lt"/>
                        </a:rPr>
                        <a:t>Orange</a:t>
                      </a:r>
                      <a:endParaRPr lang="hr-HR" sz="2400" b="0" i="0" u="none" strike="noStrike">
                        <a:solidFill>
                          <a:srgbClr val="000000"/>
                        </a:solidFill>
                        <a:effectLst/>
                        <a:latin typeface="+mj-lt"/>
                      </a:endParaRPr>
                    </a:p>
                  </a:txBody>
                  <a:tcPr marL="9525" marR="9525" marT="9525" marB="0" anchor="b"/>
                </a:tc>
                <a:tc>
                  <a:txBody>
                    <a:bodyPr/>
                    <a:lstStyle/>
                    <a:p>
                      <a:pPr algn="ctr" fontAlgn="b"/>
                      <a:r>
                        <a:rPr lang="hr-HR" sz="2400" u="none" strike="noStrike">
                          <a:effectLst/>
                          <a:latin typeface="+mj-lt"/>
                        </a:rPr>
                        <a:t>Orange</a:t>
                      </a:r>
                      <a:endParaRPr lang="hr-HR" sz="2400" b="0" i="0" u="none" strike="noStrike">
                        <a:solidFill>
                          <a:srgbClr val="000000"/>
                        </a:solidFill>
                        <a:effectLst/>
                        <a:latin typeface="+mj-lt"/>
                      </a:endParaRPr>
                    </a:p>
                  </a:txBody>
                  <a:tcPr marL="9525" marR="9525" marT="9525" marB="0" anchor="b"/>
                </a:tc>
                <a:tc>
                  <a:txBody>
                    <a:bodyPr/>
                    <a:lstStyle/>
                    <a:p>
                      <a:pPr algn="ctr" fontAlgn="b"/>
                      <a:endParaRPr lang="hr-HR" sz="2400" b="0" i="0" u="none" strike="noStrike" dirty="0">
                        <a:solidFill>
                          <a:srgbClr val="000000"/>
                        </a:solidFill>
                        <a:effectLst/>
                        <a:latin typeface="+mj-lt"/>
                      </a:endParaRPr>
                    </a:p>
                  </a:txBody>
                  <a:tcPr marL="9525" marR="9525" marT="9525" marB="0" anchor="b"/>
                </a:tc>
                <a:tc>
                  <a:txBody>
                    <a:bodyPr/>
                    <a:lstStyle/>
                    <a:p>
                      <a:pPr algn="ctr" fontAlgn="b"/>
                      <a:r>
                        <a:rPr lang="hr-HR" sz="2400" u="none" strike="noStrike" dirty="0">
                          <a:effectLst/>
                          <a:latin typeface="+mj-lt"/>
                        </a:rPr>
                        <a:t>Orange</a:t>
                      </a:r>
                      <a:endParaRPr lang="hr-HR" sz="2400" b="0" i="0" u="none" strike="noStrike" dirty="0">
                        <a:solidFill>
                          <a:srgbClr val="000000"/>
                        </a:solidFill>
                        <a:effectLst/>
                        <a:latin typeface="+mj-lt"/>
                      </a:endParaRPr>
                    </a:p>
                  </a:txBody>
                  <a:tcPr marL="9525" marR="9525" marT="9525" marB="0" anchor="b"/>
                </a:tc>
                <a:tc>
                  <a:txBody>
                    <a:bodyPr/>
                    <a:lstStyle/>
                    <a:p>
                      <a:pPr algn="ctr" fontAlgn="b"/>
                      <a:r>
                        <a:rPr lang="hr-HR" sz="2400" u="none" strike="noStrike" dirty="0">
                          <a:effectLst/>
                          <a:latin typeface="+mj-lt"/>
                        </a:rPr>
                        <a:t>3</a:t>
                      </a:r>
                      <a:endParaRPr lang="hr-HR" sz="24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1500029851"/>
                  </a:ext>
                </a:extLst>
              </a:tr>
              <a:tr h="483326">
                <a:tc>
                  <a:txBody>
                    <a:bodyPr/>
                    <a:lstStyle/>
                    <a:p>
                      <a:pPr algn="ctr" fontAlgn="b"/>
                      <a:r>
                        <a:rPr lang="hr-HR" sz="2400" u="none" strike="noStrike">
                          <a:effectLst/>
                          <a:latin typeface="+mj-lt"/>
                        </a:rPr>
                        <a:t>Grape</a:t>
                      </a:r>
                      <a:endParaRPr lang="hr-HR" sz="2400" b="0" i="0" u="none" strike="noStrike">
                        <a:solidFill>
                          <a:srgbClr val="000000"/>
                        </a:solidFill>
                        <a:effectLst/>
                        <a:latin typeface="+mj-lt"/>
                      </a:endParaRPr>
                    </a:p>
                  </a:txBody>
                  <a:tcPr marL="9525" marR="9525" marT="9525" marB="0" anchor="b"/>
                </a:tc>
                <a:tc>
                  <a:txBody>
                    <a:bodyPr/>
                    <a:lstStyle/>
                    <a:p>
                      <a:pPr algn="ctr" fontAlgn="b"/>
                      <a:r>
                        <a:rPr lang="hr-HR" sz="2400" u="none" strike="noStrike">
                          <a:effectLst/>
                          <a:latin typeface="+mj-lt"/>
                        </a:rPr>
                        <a:t>Purple</a:t>
                      </a:r>
                      <a:endParaRPr lang="hr-HR" sz="2400" b="0" i="0" u="none" strike="noStrike">
                        <a:solidFill>
                          <a:srgbClr val="000000"/>
                        </a:solidFill>
                        <a:effectLst/>
                        <a:latin typeface="+mj-lt"/>
                      </a:endParaRPr>
                    </a:p>
                  </a:txBody>
                  <a:tcPr marL="9525" marR="9525" marT="9525" marB="0" anchor="b"/>
                </a:tc>
                <a:tc>
                  <a:txBody>
                    <a:bodyPr/>
                    <a:lstStyle/>
                    <a:p>
                      <a:pPr algn="ctr" fontAlgn="b"/>
                      <a:endParaRPr lang="hr-HR" sz="2400" b="0" i="0" u="none" strike="noStrike">
                        <a:solidFill>
                          <a:srgbClr val="000000"/>
                        </a:solidFill>
                        <a:effectLst/>
                        <a:latin typeface="+mj-lt"/>
                      </a:endParaRPr>
                    </a:p>
                  </a:txBody>
                  <a:tcPr marL="9525" marR="9525" marT="9525" marB="0" anchor="b"/>
                </a:tc>
                <a:tc>
                  <a:txBody>
                    <a:bodyPr/>
                    <a:lstStyle/>
                    <a:p>
                      <a:pPr algn="ctr" fontAlgn="b"/>
                      <a:r>
                        <a:rPr lang="hr-HR" sz="2400" u="none" strike="noStrike" dirty="0" err="1">
                          <a:effectLst/>
                          <a:latin typeface="+mj-lt"/>
                        </a:rPr>
                        <a:t>Grape</a:t>
                      </a:r>
                      <a:endParaRPr lang="hr-HR" sz="2400" b="0" i="0" u="none" strike="noStrike" dirty="0">
                        <a:solidFill>
                          <a:srgbClr val="000000"/>
                        </a:solidFill>
                        <a:effectLst/>
                        <a:latin typeface="+mj-lt"/>
                      </a:endParaRPr>
                    </a:p>
                  </a:txBody>
                  <a:tcPr marL="9525" marR="9525" marT="9525" marB="0" anchor="b"/>
                </a:tc>
                <a:tc>
                  <a:txBody>
                    <a:bodyPr/>
                    <a:lstStyle/>
                    <a:p>
                      <a:pPr algn="ctr" fontAlgn="b"/>
                      <a:r>
                        <a:rPr lang="hr-HR" sz="2400" u="none" strike="noStrike" dirty="0">
                          <a:effectLst/>
                          <a:latin typeface="+mj-lt"/>
                        </a:rPr>
                        <a:t>4</a:t>
                      </a:r>
                      <a:endParaRPr lang="hr-HR" sz="24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276462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265398059"/>
              </p:ext>
            </p:extLst>
          </p:nvPr>
        </p:nvGraphicFramePr>
        <p:xfrm>
          <a:off x="6945086" y="3428996"/>
          <a:ext cx="4691745" cy="2416632"/>
        </p:xfrm>
        <a:graphic>
          <a:graphicData uri="http://schemas.openxmlformats.org/drawingml/2006/table">
            <a:tbl>
              <a:tblPr>
                <a:tableStyleId>{5C22544A-7EE6-4342-B048-85BDC9FD1C3A}</a:tableStyleId>
              </a:tblPr>
              <a:tblGrid>
                <a:gridCol w="883383">
                  <a:extLst>
                    <a:ext uri="{9D8B030D-6E8A-4147-A177-3AD203B41FA5}">
                      <a16:colId xmlns:a16="http://schemas.microsoft.com/office/drawing/2014/main" val="3129254369"/>
                    </a:ext>
                  </a:extLst>
                </a:gridCol>
                <a:gridCol w="981537">
                  <a:extLst>
                    <a:ext uri="{9D8B030D-6E8A-4147-A177-3AD203B41FA5}">
                      <a16:colId xmlns:a16="http://schemas.microsoft.com/office/drawing/2014/main" val="3472576496"/>
                    </a:ext>
                  </a:extLst>
                </a:gridCol>
                <a:gridCol w="942275">
                  <a:extLst>
                    <a:ext uri="{9D8B030D-6E8A-4147-A177-3AD203B41FA5}">
                      <a16:colId xmlns:a16="http://schemas.microsoft.com/office/drawing/2014/main" val="4013687729"/>
                    </a:ext>
                  </a:extLst>
                </a:gridCol>
                <a:gridCol w="942275">
                  <a:extLst>
                    <a:ext uri="{9D8B030D-6E8A-4147-A177-3AD203B41FA5}">
                      <a16:colId xmlns:a16="http://schemas.microsoft.com/office/drawing/2014/main" val="2748079332"/>
                    </a:ext>
                  </a:extLst>
                </a:gridCol>
                <a:gridCol w="942275">
                  <a:extLst>
                    <a:ext uri="{9D8B030D-6E8A-4147-A177-3AD203B41FA5}">
                      <a16:colId xmlns:a16="http://schemas.microsoft.com/office/drawing/2014/main" val="3010270365"/>
                    </a:ext>
                  </a:extLst>
                </a:gridCol>
              </a:tblGrid>
              <a:tr h="402772">
                <a:tc>
                  <a:txBody>
                    <a:bodyPr/>
                    <a:lstStyle/>
                    <a:p>
                      <a:pPr algn="ctr" fontAlgn="ctr"/>
                      <a:r>
                        <a:rPr lang="hr-HR" sz="2000" b="1" u="none" strike="noStrike" dirty="0">
                          <a:effectLst/>
                          <a:latin typeface="+mj-lt"/>
                        </a:rPr>
                        <a:t>Age</a:t>
                      </a:r>
                      <a:endParaRPr lang="hr-HR" sz="2000" b="1" i="0" u="none" strike="noStrike" dirty="0">
                        <a:solidFill>
                          <a:srgbClr val="000000"/>
                        </a:solidFill>
                        <a:effectLst/>
                        <a:latin typeface="+mj-lt"/>
                      </a:endParaRPr>
                    </a:p>
                  </a:txBody>
                  <a:tcPr marL="9525" marR="9525" marT="9525" marB="0" anchor="ctr"/>
                </a:tc>
                <a:tc>
                  <a:txBody>
                    <a:bodyPr/>
                    <a:lstStyle/>
                    <a:p>
                      <a:pPr algn="ctr" fontAlgn="ctr"/>
                      <a:r>
                        <a:rPr lang="hr-HR" sz="2000" b="1" u="none" strike="noStrike" dirty="0" err="1">
                          <a:effectLst/>
                          <a:latin typeface="+mj-lt"/>
                        </a:rPr>
                        <a:t>Income</a:t>
                      </a:r>
                      <a:endParaRPr lang="hr-HR" sz="2000" b="1" i="0" u="none" strike="noStrike" dirty="0">
                        <a:solidFill>
                          <a:srgbClr val="000000"/>
                        </a:solidFill>
                        <a:effectLst/>
                        <a:latin typeface="+mj-lt"/>
                      </a:endParaRPr>
                    </a:p>
                  </a:txBody>
                  <a:tcPr marL="9525" marR="9525" marT="9525" marB="0" anchor="ctr"/>
                </a:tc>
                <a:tc>
                  <a:txBody>
                    <a:bodyPr/>
                    <a:lstStyle/>
                    <a:p>
                      <a:pPr algn="l" fontAlgn="b"/>
                      <a:endParaRPr lang="hr-HR" sz="2000" b="1" i="0" u="none" strike="noStrike" dirty="0">
                        <a:solidFill>
                          <a:srgbClr val="000000"/>
                        </a:solidFill>
                        <a:effectLst/>
                        <a:latin typeface="+mj-lt"/>
                      </a:endParaRPr>
                    </a:p>
                  </a:txBody>
                  <a:tcPr marL="9525" marR="9525" marT="9525" marB="0" anchor="b"/>
                </a:tc>
                <a:tc>
                  <a:txBody>
                    <a:bodyPr/>
                    <a:lstStyle/>
                    <a:p>
                      <a:pPr algn="ctr" fontAlgn="b"/>
                      <a:r>
                        <a:rPr lang="hr-HR" sz="2000" b="1" u="none" strike="noStrike" dirty="0">
                          <a:effectLst/>
                          <a:latin typeface="+mj-lt"/>
                        </a:rPr>
                        <a:t>Age</a:t>
                      </a:r>
                      <a:endParaRPr lang="hr-HR" sz="2000" b="1" i="0" u="none" strike="noStrike" dirty="0">
                        <a:solidFill>
                          <a:srgbClr val="000000"/>
                        </a:solidFill>
                        <a:effectLst/>
                        <a:latin typeface="+mj-lt"/>
                      </a:endParaRPr>
                    </a:p>
                  </a:txBody>
                  <a:tcPr marL="9525" marR="9525" marT="9525" marB="0" anchor="b"/>
                </a:tc>
                <a:tc>
                  <a:txBody>
                    <a:bodyPr/>
                    <a:lstStyle/>
                    <a:p>
                      <a:pPr algn="ctr" fontAlgn="b"/>
                      <a:r>
                        <a:rPr lang="hr-HR" sz="2000" b="1" u="none" strike="noStrike" dirty="0" err="1">
                          <a:effectLst/>
                          <a:latin typeface="+mj-lt"/>
                        </a:rPr>
                        <a:t>Income</a:t>
                      </a:r>
                      <a:endParaRPr lang="hr-HR" sz="2000" b="1"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3904680133"/>
                  </a:ext>
                </a:extLst>
              </a:tr>
              <a:tr h="402772">
                <a:tc>
                  <a:txBody>
                    <a:bodyPr/>
                    <a:lstStyle/>
                    <a:p>
                      <a:pPr algn="ctr" fontAlgn="ctr"/>
                      <a:r>
                        <a:rPr lang="hr-HR" sz="2000" u="none" strike="noStrike">
                          <a:effectLst/>
                          <a:latin typeface="+mj-lt"/>
                        </a:rPr>
                        <a:t>25</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dirty="0">
                          <a:effectLst/>
                          <a:latin typeface="+mj-lt"/>
                        </a:rPr>
                        <a:t>30.000</a:t>
                      </a:r>
                      <a:endParaRPr lang="hr-HR" sz="2000" b="0" i="0" u="none" strike="noStrike" dirty="0">
                        <a:solidFill>
                          <a:srgbClr val="000000"/>
                        </a:solidFill>
                        <a:effectLst/>
                        <a:latin typeface="+mj-lt"/>
                      </a:endParaRPr>
                    </a:p>
                  </a:txBody>
                  <a:tcPr marL="9525" marR="9525" marT="9525" marB="0" anchor="ctr"/>
                </a:tc>
                <a:tc>
                  <a:txBody>
                    <a:bodyPr/>
                    <a:lstStyle/>
                    <a:p>
                      <a:pPr algn="l" fontAlgn="b"/>
                      <a:endParaRPr lang="hr-HR" sz="2000" b="0" i="0" u="none" strike="noStrike" dirty="0">
                        <a:solidFill>
                          <a:srgbClr val="000000"/>
                        </a:solidFill>
                        <a:effectLst/>
                        <a:latin typeface="+mj-lt"/>
                      </a:endParaRPr>
                    </a:p>
                  </a:txBody>
                  <a:tcPr marL="9525" marR="9525" marT="9525" marB="0" anchor="b"/>
                </a:tc>
                <a:tc>
                  <a:txBody>
                    <a:bodyPr/>
                    <a:lstStyle/>
                    <a:p>
                      <a:pPr algn="ctr" fontAlgn="b"/>
                      <a:r>
                        <a:rPr lang="hr-HR" sz="2000" u="none" strike="noStrike" dirty="0">
                          <a:effectLst/>
                          <a:latin typeface="+mj-lt"/>
                        </a:rPr>
                        <a:t>0,00</a:t>
                      </a:r>
                      <a:endParaRPr lang="hr-HR" sz="2000" b="0" i="0" u="none" strike="noStrike" dirty="0">
                        <a:solidFill>
                          <a:srgbClr val="000000"/>
                        </a:solidFill>
                        <a:effectLst/>
                        <a:latin typeface="+mj-lt"/>
                      </a:endParaRPr>
                    </a:p>
                  </a:txBody>
                  <a:tcPr marL="9525" marR="9525" marT="9525" marB="0" anchor="b"/>
                </a:tc>
                <a:tc>
                  <a:txBody>
                    <a:bodyPr/>
                    <a:lstStyle/>
                    <a:p>
                      <a:pPr algn="ctr" fontAlgn="b"/>
                      <a:r>
                        <a:rPr lang="hr-HR" sz="2000" u="none" strike="noStrike" dirty="0">
                          <a:effectLst/>
                          <a:latin typeface="+mj-lt"/>
                        </a:rPr>
                        <a:t>0,00</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1539677565"/>
                  </a:ext>
                </a:extLst>
              </a:tr>
              <a:tr h="402772">
                <a:tc>
                  <a:txBody>
                    <a:bodyPr/>
                    <a:lstStyle/>
                    <a:p>
                      <a:pPr algn="ctr" fontAlgn="ctr"/>
                      <a:r>
                        <a:rPr lang="hr-HR" sz="2000" u="none" strike="noStrike">
                          <a:effectLst/>
                          <a:latin typeface="+mj-lt"/>
                        </a:rPr>
                        <a:t>35</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a:effectLst/>
                          <a:latin typeface="+mj-lt"/>
                        </a:rPr>
                        <a:t>40.000</a:t>
                      </a:r>
                      <a:endParaRPr lang="hr-HR" sz="2000" b="0" i="0" u="none" strike="noStrike">
                        <a:solidFill>
                          <a:srgbClr val="000000"/>
                        </a:solidFill>
                        <a:effectLst/>
                        <a:latin typeface="+mj-lt"/>
                      </a:endParaRPr>
                    </a:p>
                  </a:txBody>
                  <a:tcPr marL="9525" marR="9525" marT="9525" marB="0" anchor="ctr"/>
                </a:tc>
                <a:tc>
                  <a:txBody>
                    <a:bodyPr/>
                    <a:lstStyle/>
                    <a:p>
                      <a:pPr algn="l" fontAlgn="b"/>
                      <a:endParaRPr lang="hr-HR" sz="2000" b="0" i="0" u="none" strike="noStrike" dirty="0">
                        <a:solidFill>
                          <a:srgbClr val="000000"/>
                        </a:solidFill>
                        <a:effectLst/>
                        <a:latin typeface="+mj-lt"/>
                      </a:endParaRPr>
                    </a:p>
                  </a:txBody>
                  <a:tcPr marL="9525" marR="9525" marT="9525" marB="0" anchor="b"/>
                </a:tc>
                <a:tc>
                  <a:txBody>
                    <a:bodyPr/>
                    <a:lstStyle/>
                    <a:p>
                      <a:pPr algn="ctr" fontAlgn="b"/>
                      <a:r>
                        <a:rPr lang="hr-HR" sz="2000" u="none" strike="noStrike" dirty="0">
                          <a:effectLst/>
                          <a:latin typeface="+mj-lt"/>
                        </a:rPr>
                        <a:t>0,40</a:t>
                      </a:r>
                      <a:endParaRPr lang="hr-HR" sz="2000" b="0" i="0" u="none" strike="noStrike" dirty="0">
                        <a:solidFill>
                          <a:srgbClr val="000000"/>
                        </a:solidFill>
                        <a:effectLst/>
                        <a:latin typeface="+mj-lt"/>
                      </a:endParaRPr>
                    </a:p>
                  </a:txBody>
                  <a:tcPr marL="9525" marR="9525" marT="9525" marB="0" anchor="b"/>
                </a:tc>
                <a:tc>
                  <a:txBody>
                    <a:bodyPr/>
                    <a:lstStyle/>
                    <a:p>
                      <a:pPr algn="ctr" fontAlgn="b"/>
                      <a:r>
                        <a:rPr lang="hr-HR" sz="2000" u="none" strike="noStrike" dirty="0">
                          <a:effectLst/>
                          <a:latin typeface="+mj-lt"/>
                        </a:rPr>
                        <a:t>0,14</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858556950"/>
                  </a:ext>
                </a:extLst>
              </a:tr>
              <a:tr h="402772">
                <a:tc>
                  <a:txBody>
                    <a:bodyPr/>
                    <a:lstStyle/>
                    <a:p>
                      <a:pPr algn="ctr" fontAlgn="ctr"/>
                      <a:r>
                        <a:rPr lang="hr-HR" sz="2000" u="none" strike="noStrike">
                          <a:effectLst/>
                          <a:latin typeface="+mj-lt"/>
                        </a:rPr>
                        <a:t>40</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dirty="0">
                          <a:effectLst/>
                          <a:latin typeface="+mj-lt"/>
                        </a:rPr>
                        <a:t>60.000</a:t>
                      </a:r>
                      <a:endParaRPr lang="hr-HR" sz="2000" b="0" i="0" u="none" strike="noStrike" dirty="0">
                        <a:solidFill>
                          <a:srgbClr val="000000"/>
                        </a:solidFill>
                        <a:effectLst/>
                        <a:latin typeface="+mj-lt"/>
                      </a:endParaRPr>
                    </a:p>
                  </a:txBody>
                  <a:tcPr marL="9525" marR="9525" marT="9525" marB="0" anchor="ctr"/>
                </a:tc>
                <a:tc>
                  <a:txBody>
                    <a:bodyPr/>
                    <a:lstStyle/>
                    <a:p>
                      <a:pPr algn="l" fontAlgn="b"/>
                      <a:endParaRPr lang="hr-HR" sz="2000" b="0" i="0" u="none" strike="noStrike">
                        <a:solidFill>
                          <a:srgbClr val="000000"/>
                        </a:solidFill>
                        <a:effectLst/>
                        <a:latin typeface="+mj-lt"/>
                      </a:endParaRPr>
                    </a:p>
                  </a:txBody>
                  <a:tcPr marL="9525" marR="9525" marT="9525" marB="0" anchor="b"/>
                </a:tc>
                <a:tc>
                  <a:txBody>
                    <a:bodyPr/>
                    <a:lstStyle/>
                    <a:p>
                      <a:pPr algn="ctr" fontAlgn="b"/>
                      <a:r>
                        <a:rPr lang="hr-HR" sz="2000" u="none" strike="noStrike" dirty="0">
                          <a:effectLst/>
                          <a:latin typeface="+mj-lt"/>
                        </a:rPr>
                        <a:t>0,60</a:t>
                      </a:r>
                      <a:endParaRPr lang="hr-HR" sz="2000" b="0" i="0" u="none" strike="noStrike" dirty="0">
                        <a:solidFill>
                          <a:srgbClr val="000000"/>
                        </a:solidFill>
                        <a:effectLst/>
                        <a:latin typeface="+mj-lt"/>
                      </a:endParaRPr>
                    </a:p>
                  </a:txBody>
                  <a:tcPr marL="9525" marR="9525" marT="9525" marB="0" anchor="b"/>
                </a:tc>
                <a:tc>
                  <a:txBody>
                    <a:bodyPr/>
                    <a:lstStyle/>
                    <a:p>
                      <a:pPr algn="ctr" fontAlgn="b"/>
                      <a:r>
                        <a:rPr lang="hr-HR" sz="2000" u="none" strike="noStrike" dirty="0">
                          <a:effectLst/>
                          <a:latin typeface="+mj-lt"/>
                        </a:rPr>
                        <a:t>0,43</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182862210"/>
                  </a:ext>
                </a:extLst>
              </a:tr>
              <a:tr h="402772">
                <a:tc>
                  <a:txBody>
                    <a:bodyPr/>
                    <a:lstStyle/>
                    <a:p>
                      <a:pPr algn="ctr" fontAlgn="ctr"/>
                      <a:r>
                        <a:rPr lang="hr-HR" sz="2000" u="none" strike="noStrike">
                          <a:effectLst/>
                          <a:latin typeface="+mj-lt"/>
                        </a:rPr>
                        <a:t>45</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a:effectLst/>
                          <a:latin typeface="+mj-lt"/>
                        </a:rPr>
                        <a:t>80.000</a:t>
                      </a:r>
                      <a:endParaRPr lang="hr-HR" sz="2000" b="0" i="0" u="none" strike="noStrike">
                        <a:solidFill>
                          <a:srgbClr val="000000"/>
                        </a:solidFill>
                        <a:effectLst/>
                        <a:latin typeface="+mj-lt"/>
                      </a:endParaRPr>
                    </a:p>
                  </a:txBody>
                  <a:tcPr marL="9525" marR="9525" marT="9525" marB="0" anchor="ctr"/>
                </a:tc>
                <a:tc>
                  <a:txBody>
                    <a:bodyPr/>
                    <a:lstStyle/>
                    <a:p>
                      <a:pPr algn="l" fontAlgn="b"/>
                      <a:endParaRPr lang="hr-HR" sz="2000" b="0" i="0" u="none" strike="noStrike">
                        <a:solidFill>
                          <a:srgbClr val="000000"/>
                        </a:solidFill>
                        <a:effectLst/>
                        <a:latin typeface="+mj-lt"/>
                      </a:endParaRPr>
                    </a:p>
                  </a:txBody>
                  <a:tcPr marL="9525" marR="9525" marT="9525" marB="0" anchor="b"/>
                </a:tc>
                <a:tc>
                  <a:txBody>
                    <a:bodyPr/>
                    <a:lstStyle/>
                    <a:p>
                      <a:pPr algn="ctr" fontAlgn="b"/>
                      <a:r>
                        <a:rPr lang="hr-HR" sz="2000" u="none" strike="noStrike" dirty="0">
                          <a:effectLst/>
                          <a:latin typeface="+mj-lt"/>
                        </a:rPr>
                        <a:t>0,80</a:t>
                      </a:r>
                      <a:endParaRPr lang="hr-HR" sz="2000" b="0" i="0" u="none" strike="noStrike" dirty="0">
                        <a:solidFill>
                          <a:srgbClr val="000000"/>
                        </a:solidFill>
                        <a:effectLst/>
                        <a:latin typeface="+mj-lt"/>
                      </a:endParaRPr>
                    </a:p>
                  </a:txBody>
                  <a:tcPr marL="9525" marR="9525" marT="9525" marB="0" anchor="b"/>
                </a:tc>
                <a:tc>
                  <a:txBody>
                    <a:bodyPr/>
                    <a:lstStyle/>
                    <a:p>
                      <a:pPr algn="ctr" fontAlgn="b"/>
                      <a:r>
                        <a:rPr lang="hr-HR" sz="2000" u="none" strike="noStrike" dirty="0">
                          <a:effectLst/>
                          <a:latin typeface="+mj-lt"/>
                        </a:rPr>
                        <a:t>0,71</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1242425126"/>
                  </a:ext>
                </a:extLst>
              </a:tr>
              <a:tr h="402772">
                <a:tc>
                  <a:txBody>
                    <a:bodyPr/>
                    <a:lstStyle/>
                    <a:p>
                      <a:pPr algn="ctr" fontAlgn="ctr"/>
                      <a:r>
                        <a:rPr lang="hr-HR" sz="2000" u="none" strike="noStrike">
                          <a:effectLst/>
                          <a:latin typeface="+mj-lt"/>
                        </a:rPr>
                        <a:t>50</a:t>
                      </a:r>
                      <a:endParaRPr lang="hr-HR" sz="2000" b="0" i="0" u="none" strike="noStrike">
                        <a:solidFill>
                          <a:srgbClr val="000000"/>
                        </a:solidFill>
                        <a:effectLst/>
                        <a:latin typeface="+mj-lt"/>
                      </a:endParaRPr>
                    </a:p>
                  </a:txBody>
                  <a:tcPr marL="9525" marR="9525" marT="9525" marB="0" anchor="ctr"/>
                </a:tc>
                <a:tc>
                  <a:txBody>
                    <a:bodyPr/>
                    <a:lstStyle/>
                    <a:p>
                      <a:pPr algn="ctr" fontAlgn="ctr"/>
                      <a:r>
                        <a:rPr lang="hr-HR" sz="2000" u="none" strike="noStrike">
                          <a:effectLst/>
                          <a:latin typeface="+mj-lt"/>
                        </a:rPr>
                        <a:t>100.000</a:t>
                      </a:r>
                      <a:endParaRPr lang="hr-HR" sz="2000" b="0" i="0" u="none" strike="noStrike">
                        <a:solidFill>
                          <a:srgbClr val="000000"/>
                        </a:solidFill>
                        <a:effectLst/>
                        <a:latin typeface="+mj-lt"/>
                      </a:endParaRPr>
                    </a:p>
                  </a:txBody>
                  <a:tcPr marL="9525" marR="9525" marT="9525" marB="0" anchor="ctr"/>
                </a:tc>
                <a:tc>
                  <a:txBody>
                    <a:bodyPr/>
                    <a:lstStyle/>
                    <a:p>
                      <a:pPr algn="l" fontAlgn="b"/>
                      <a:endParaRPr lang="hr-HR" sz="2000" b="0" i="0" u="none" strike="noStrike">
                        <a:solidFill>
                          <a:srgbClr val="000000"/>
                        </a:solidFill>
                        <a:effectLst/>
                        <a:latin typeface="+mj-lt"/>
                      </a:endParaRPr>
                    </a:p>
                  </a:txBody>
                  <a:tcPr marL="9525" marR="9525" marT="9525" marB="0" anchor="b"/>
                </a:tc>
                <a:tc>
                  <a:txBody>
                    <a:bodyPr/>
                    <a:lstStyle/>
                    <a:p>
                      <a:pPr algn="ctr" fontAlgn="b"/>
                      <a:r>
                        <a:rPr lang="hr-HR" sz="2000" u="none" strike="noStrike" dirty="0">
                          <a:effectLst/>
                          <a:latin typeface="+mj-lt"/>
                        </a:rPr>
                        <a:t>1,00</a:t>
                      </a:r>
                      <a:endParaRPr lang="hr-HR" sz="2000" b="0" i="0" u="none" strike="noStrike" dirty="0">
                        <a:solidFill>
                          <a:srgbClr val="000000"/>
                        </a:solidFill>
                        <a:effectLst/>
                        <a:latin typeface="+mj-lt"/>
                      </a:endParaRPr>
                    </a:p>
                  </a:txBody>
                  <a:tcPr marL="9525" marR="9525" marT="9525" marB="0" anchor="b"/>
                </a:tc>
                <a:tc>
                  <a:txBody>
                    <a:bodyPr/>
                    <a:lstStyle/>
                    <a:p>
                      <a:pPr algn="ctr" fontAlgn="b"/>
                      <a:r>
                        <a:rPr lang="hr-HR" sz="2000" u="none" strike="noStrike" dirty="0">
                          <a:effectLst/>
                          <a:latin typeface="+mj-lt"/>
                        </a:rPr>
                        <a:t>1,00</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931290675"/>
                  </a:ext>
                </a:extLst>
              </a:tr>
            </a:tbl>
          </a:graphicData>
        </a:graphic>
      </p:graphicFrame>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375557" y="1328058"/>
            <a:ext cx="5894614" cy="19811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b="1" dirty="0" smtClean="0">
                <a:latin typeface="+mj-lt"/>
              </a:rPr>
              <a:t>Encoding categorical variables</a:t>
            </a:r>
            <a:r>
              <a:rPr lang="hr-HR" sz="3600" b="1" dirty="0" smtClean="0">
                <a:latin typeface="+mj-lt"/>
              </a:rPr>
              <a:t> - </a:t>
            </a:r>
            <a:r>
              <a:rPr lang="en-US" sz="3600" dirty="0" smtClean="0">
                <a:latin typeface="+mj-lt"/>
              </a:rPr>
              <a:t>converting categorical data into numerical representations</a:t>
            </a:r>
            <a:r>
              <a:rPr lang="hr-HR" sz="3600" b="1" dirty="0" smtClean="0">
                <a:latin typeface="+mj-lt"/>
              </a:rPr>
              <a:t> </a:t>
            </a:r>
            <a:endParaRPr lang="en-US" sz="3600" dirty="0">
              <a:latin typeface="+mj-lt"/>
            </a:endParaRPr>
          </a:p>
        </p:txBody>
      </p:sp>
      <p:sp>
        <p:nvSpPr>
          <p:cNvPr id="7" name="Right Arrow 6"/>
          <p:cNvSpPr/>
          <p:nvPr/>
        </p:nvSpPr>
        <p:spPr>
          <a:xfrm>
            <a:off x="3004457" y="4278086"/>
            <a:ext cx="1045029"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8768443" y="4180112"/>
            <a:ext cx="1045029"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ular Callout 8"/>
          <p:cNvSpPr/>
          <p:nvPr/>
        </p:nvSpPr>
        <p:spPr>
          <a:xfrm>
            <a:off x="2449286" y="5845628"/>
            <a:ext cx="2198914" cy="1012372"/>
          </a:xfrm>
          <a:prstGeom prst="wedgeRoundRectCallout">
            <a:avLst>
              <a:gd name="adj1" fmla="val -1611"/>
              <a:gd name="adj2" fmla="val -10058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dirty="0" smtClean="0">
                <a:latin typeface="+mj-lt"/>
              </a:rPr>
              <a:t>Red =1</a:t>
            </a:r>
          </a:p>
          <a:p>
            <a:pPr algn="ctr"/>
            <a:r>
              <a:rPr lang="hr-HR" sz="2000" dirty="0" err="1" smtClean="0">
                <a:latin typeface="+mj-lt"/>
              </a:rPr>
              <a:t>Yellow</a:t>
            </a:r>
            <a:r>
              <a:rPr lang="hr-HR" sz="2000" dirty="0" smtClean="0">
                <a:latin typeface="+mj-lt"/>
              </a:rPr>
              <a:t> = 2</a:t>
            </a:r>
          </a:p>
          <a:p>
            <a:pPr algn="ctr"/>
            <a:r>
              <a:rPr lang="hr-HR" sz="2000" dirty="0" smtClean="0">
                <a:latin typeface="+mj-lt"/>
              </a:rPr>
              <a:t>……</a:t>
            </a:r>
            <a:endParaRPr lang="en-US" sz="2000" dirty="0">
              <a:latin typeface="+mj-lt"/>
            </a:endParaRPr>
          </a:p>
        </p:txBody>
      </p:sp>
      <p:sp>
        <p:nvSpPr>
          <p:cNvPr id="10" name="Rounded Rectangular Callout 9"/>
          <p:cNvSpPr/>
          <p:nvPr/>
        </p:nvSpPr>
        <p:spPr>
          <a:xfrm>
            <a:off x="5257801" y="5965368"/>
            <a:ext cx="4887686" cy="892632"/>
          </a:xfrm>
          <a:prstGeom prst="wedgeRoundRectCallout">
            <a:avLst>
              <a:gd name="adj1" fmla="val 34656"/>
              <a:gd name="adj2" fmla="val -12264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dirty="0" smtClean="0">
                <a:latin typeface="+mj-lt"/>
              </a:rPr>
              <a:t>For </a:t>
            </a:r>
            <a:r>
              <a:rPr lang="hr-HR" sz="2000" dirty="0" err="1" smtClean="0">
                <a:latin typeface="+mj-lt"/>
              </a:rPr>
              <a:t>example</a:t>
            </a:r>
            <a:r>
              <a:rPr lang="hr-HR" sz="2000" dirty="0" smtClean="0">
                <a:latin typeface="+mj-lt"/>
              </a:rPr>
              <a:t>, min-</a:t>
            </a:r>
            <a:r>
              <a:rPr lang="hr-HR" sz="2000" dirty="0" err="1" smtClean="0">
                <a:latin typeface="+mj-lt"/>
              </a:rPr>
              <a:t>max</a:t>
            </a:r>
            <a:r>
              <a:rPr lang="hr-HR" sz="2000" dirty="0" smtClean="0">
                <a:latin typeface="+mj-lt"/>
              </a:rPr>
              <a:t> </a:t>
            </a:r>
            <a:r>
              <a:rPr lang="hr-HR" sz="2000" dirty="0" err="1" smtClean="0">
                <a:latin typeface="+mj-lt"/>
              </a:rPr>
              <a:t>scaling</a:t>
            </a:r>
            <a:endParaRPr lang="hr-HR" sz="2000" dirty="0" smtClean="0">
              <a:latin typeface="+mj-lt"/>
            </a:endParaRPr>
          </a:p>
          <a:p>
            <a:pPr algn="ctr"/>
            <a:r>
              <a:rPr lang="en-US" dirty="0" err="1"/>
              <a:t>scaled_value</a:t>
            </a:r>
            <a:r>
              <a:rPr lang="en-US" dirty="0"/>
              <a:t> = (</a:t>
            </a:r>
            <a:r>
              <a:rPr lang="en-US" dirty="0" err="1"/>
              <a:t>original_value</a:t>
            </a:r>
            <a:r>
              <a:rPr lang="en-US" dirty="0"/>
              <a:t> - </a:t>
            </a:r>
            <a:r>
              <a:rPr lang="en-US" dirty="0" err="1"/>
              <a:t>min_value</a:t>
            </a:r>
            <a:r>
              <a:rPr lang="en-US" dirty="0"/>
              <a:t>) / (</a:t>
            </a:r>
            <a:r>
              <a:rPr lang="en-US" dirty="0" err="1"/>
              <a:t>max_value</a:t>
            </a:r>
            <a:r>
              <a:rPr lang="en-US" dirty="0"/>
              <a:t> - </a:t>
            </a:r>
            <a:r>
              <a:rPr lang="en-US" dirty="0" err="1"/>
              <a:t>min_value</a:t>
            </a:r>
            <a:r>
              <a:rPr lang="en-US" dirty="0"/>
              <a:t>)</a:t>
            </a:r>
            <a:endParaRPr lang="en-US" sz="2000" dirty="0">
              <a:latin typeface="+mj-lt"/>
            </a:endParaRPr>
          </a:p>
        </p:txBody>
      </p:sp>
      <p:sp>
        <p:nvSpPr>
          <p:cNvPr id="11" name="Rectangular Callout 10"/>
          <p:cNvSpPr/>
          <p:nvPr/>
        </p:nvSpPr>
        <p:spPr>
          <a:xfrm>
            <a:off x="9927771" y="2438400"/>
            <a:ext cx="1948543" cy="870857"/>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t>Scaled</a:t>
            </a:r>
            <a:r>
              <a:rPr lang="hr-HR" sz="2400" dirty="0" smtClean="0"/>
              <a:t> </a:t>
            </a:r>
            <a:r>
              <a:rPr lang="hr-HR" sz="2400" dirty="0" err="1" smtClean="0"/>
              <a:t>values</a:t>
            </a:r>
            <a:endParaRPr lang="en-US" sz="2400" dirty="0"/>
          </a:p>
        </p:txBody>
      </p:sp>
    </p:spTree>
    <p:extLst>
      <p:ext uri="{BB962C8B-B14F-4D97-AF65-F5344CB8AC3E}">
        <p14:creationId xmlns:p14="http://schemas.microsoft.com/office/powerpoint/2010/main" val="447362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r>
              <a:rPr lang="en-US" b="1" dirty="0"/>
              <a:t>Feature </a:t>
            </a:r>
            <a:r>
              <a:rPr lang="en-US" b="1" dirty="0" smtClean="0"/>
              <a:t>Engineering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270171" y="1328058"/>
            <a:ext cx="5573486" cy="1981199"/>
          </a:xfrm>
        </p:spPr>
        <p:txBody>
          <a:bodyPr>
            <a:noAutofit/>
          </a:bodyPr>
          <a:lstStyle/>
          <a:p>
            <a:r>
              <a:rPr lang="hr-HR" sz="3600" b="1" dirty="0" smtClean="0">
                <a:latin typeface="+mj-lt"/>
              </a:rPr>
              <a:t>P</a:t>
            </a:r>
            <a:r>
              <a:rPr lang="en-US" sz="3600" b="1" dirty="0" err="1" smtClean="0">
                <a:latin typeface="+mj-lt"/>
              </a:rPr>
              <a:t>olynomial</a:t>
            </a:r>
            <a:r>
              <a:rPr lang="en-US" sz="3600" b="1" dirty="0" smtClean="0">
                <a:latin typeface="+mj-lt"/>
              </a:rPr>
              <a:t> features</a:t>
            </a:r>
            <a:r>
              <a:rPr lang="hr-HR" sz="3600" b="1" dirty="0" smtClean="0">
                <a:latin typeface="+mj-lt"/>
              </a:rPr>
              <a:t> - </a:t>
            </a:r>
            <a:r>
              <a:rPr lang="hr-HR" sz="3600" dirty="0" smtClean="0">
                <a:latin typeface="+mj-lt"/>
              </a:rPr>
              <a:t>e</a:t>
            </a:r>
            <a:r>
              <a:rPr lang="en-US" sz="3600" dirty="0" err="1" smtClean="0">
                <a:latin typeface="+mj-lt"/>
              </a:rPr>
              <a:t>xpanded</a:t>
            </a:r>
            <a:r>
              <a:rPr lang="en-US" sz="3600" dirty="0" smtClean="0">
                <a:latin typeface="+mj-lt"/>
              </a:rPr>
              <a:t> </a:t>
            </a:r>
            <a:r>
              <a:rPr lang="en-US" sz="3600" dirty="0">
                <a:latin typeface="+mj-lt"/>
              </a:rPr>
              <a:t>feature space for non-linear relationships.</a:t>
            </a: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375557" y="1328058"/>
            <a:ext cx="5894614" cy="19811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hr-HR" sz="3600" b="1" dirty="0" smtClean="0">
                <a:latin typeface="+mj-lt"/>
              </a:rPr>
              <a:t>I</a:t>
            </a:r>
            <a:r>
              <a:rPr lang="en-US" sz="3600" b="1" dirty="0" err="1" smtClean="0">
                <a:latin typeface="+mj-lt"/>
              </a:rPr>
              <a:t>nteraction</a:t>
            </a:r>
            <a:r>
              <a:rPr lang="en-US" sz="3600" b="1" dirty="0" smtClean="0">
                <a:latin typeface="+mj-lt"/>
              </a:rPr>
              <a:t> </a:t>
            </a:r>
            <a:r>
              <a:rPr lang="en-US" sz="3600" b="1" dirty="0">
                <a:latin typeface="+mj-lt"/>
              </a:rPr>
              <a:t>terms </a:t>
            </a:r>
            <a:r>
              <a:rPr lang="hr-HR" sz="3600" b="1" dirty="0" smtClean="0">
                <a:latin typeface="+mj-lt"/>
              </a:rPr>
              <a:t>- </a:t>
            </a:r>
            <a:r>
              <a:rPr lang="en-US" sz="3600" dirty="0">
                <a:latin typeface="+mj-lt"/>
              </a:rPr>
              <a:t> used to capture the combined effect of two or more variables by multiplying them together</a:t>
            </a:r>
            <a:r>
              <a:rPr lang="en-US" sz="3600" dirty="0" smtClean="0">
                <a:latin typeface="+mj-lt"/>
              </a:rPr>
              <a:t>.</a:t>
            </a:r>
            <a:endParaRPr lang="hr-HR" sz="3600" dirty="0" smtClean="0">
              <a:latin typeface="+mj-lt"/>
            </a:endParaRPr>
          </a:p>
          <a:p>
            <a:endParaRPr lang="hr-HR" sz="3600" dirty="0">
              <a:latin typeface="+mj-lt"/>
            </a:endParaRPr>
          </a:p>
          <a:p>
            <a:pPr marL="0" indent="0">
              <a:buNone/>
            </a:pPr>
            <a:endParaRPr lang="en-US" sz="3600" dirty="0">
              <a:latin typeface="+mj-lt"/>
            </a:endParaRPr>
          </a:p>
        </p:txBody>
      </p:sp>
      <p:graphicFrame>
        <p:nvGraphicFramePr>
          <p:cNvPr id="12" name="Table 11"/>
          <p:cNvGraphicFramePr>
            <a:graphicFrameLocks noGrp="1"/>
          </p:cNvGraphicFramePr>
          <p:nvPr>
            <p:extLst>
              <p:ext uri="{D42A27DB-BD31-4B8C-83A1-F6EECF244321}">
                <p14:modId xmlns:p14="http://schemas.microsoft.com/office/powerpoint/2010/main" val="3643085049"/>
              </p:ext>
            </p:extLst>
          </p:nvPr>
        </p:nvGraphicFramePr>
        <p:xfrm>
          <a:off x="691242" y="3662394"/>
          <a:ext cx="4860471" cy="1976408"/>
        </p:xfrm>
        <a:graphic>
          <a:graphicData uri="http://schemas.openxmlformats.org/drawingml/2006/table">
            <a:tbl>
              <a:tblPr>
                <a:tableStyleId>{5C22544A-7EE6-4342-B048-85BDC9FD1C3A}</a:tableStyleId>
              </a:tblPr>
              <a:tblGrid>
                <a:gridCol w="1829210">
                  <a:extLst>
                    <a:ext uri="{9D8B030D-6E8A-4147-A177-3AD203B41FA5}">
                      <a16:colId xmlns:a16="http://schemas.microsoft.com/office/drawing/2014/main" val="1668696675"/>
                    </a:ext>
                  </a:extLst>
                </a:gridCol>
                <a:gridCol w="1776946">
                  <a:extLst>
                    <a:ext uri="{9D8B030D-6E8A-4147-A177-3AD203B41FA5}">
                      <a16:colId xmlns:a16="http://schemas.microsoft.com/office/drawing/2014/main" val="375318640"/>
                    </a:ext>
                  </a:extLst>
                </a:gridCol>
                <a:gridCol w="1254315">
                  <a:extLst>
                    <a:ext uri="{9D8B030D-6E8A-4147-A177-3AD203B41FA5}">
                      <a16:colId xmlns:a16="http://schemas.microsoft.com/office/drawing/2014/main" val="3238495911"/>
                    </a:ext>
                  </a:extLst>
                </a:gridCol>
              </a:tblGrid>
              <a:tr h="494102">
                <a:tc>
                  <a:txBody>
                    <a:bodyPr/>
                    <a:lstStyle/>
                    <a:p>
                      <a:pPr algn="ctr" fontAlgn="ctr"/>
                      <a:r>
                        <a:rPr lang="hr-HR" sz="2400" b="1" u="none" strike="noStrike" dirty="0" err="1">
                          <a:effectLst/>
                          <a:latin typeface="+mj-lt"/>
                        </a:rPr>
                        <a:t>Weight</a:t>
                      </a:r>
                      <a:r>
                        <a:rPr lang="hr-HR" sz="2400" b="1" u="none" strike="noStrike" dirty="0">
                          <a:effectLst/>
                          <a:latin typeface="+mj-lt"/>
                        </a:rPr>
                        <a:t> (kg)</a:t>
                      </a:r>
                      <a:endParaRPr lang="hr-HR" sz="2400" b="1" i="0" u="none" strike="noStrike" dirty="0">
                        <a:solidFill>
                          <a:srgbClr val="000000"/>
                        </a:solidFill>
                        <a:effectLst/>
                        <a:latin typeface="+mj-lt"/>
                      </a:endParaRPr>
                    </a:p>
                  </a:txBody>
                  <a:tcPr marL="9525" marR="9525" marT="9525" marB="0" anchor="ctr"/>
                </a:tc>
                <a:tc>
                  <a:txBody>
                    <a:bodyPr/>
                    <a:lstStyle/>
                    <a:p>
                      <a:pPr algn="ctr" fontAlgn="ctr"/>
                      <a:r>
                        <a:rPr lang="hr-HR" sz="2400" b="1" u="none" strike="noStrike" dirty="0" err="1">
                          <a:effectLst/>
                          <a:latin typeface="+mj-lt"/>
                        </a:rPr>
                        <a:t>Height</a:t>
                      </a:r>
                      <a:r>
                        <a:rPr lang="hr-HR" sz="2400" b="1" u="none" strike="noStrike" dirty="0">
                          <a:effectLst/>
                          <a:latin typeface="+mj-lt"/>
                        </a:rPr>
                        <a:t> (m)</a:t>
                      </a:r>
                      <a:endParaRPr lang="hr-HR" sz="2400" b="1" i="0" u="none" strike="noStrike" dirty="0">
                        <a:solidFill>
                          <a:srgbClr val="000000"/>
                        </a:solidFill>
                        <a:effectLst/>
                        <a:latin typeface="+mj-lt"/>
                      </a:endParaRPr>
                    </a:p>
                  </a:txBody>
                  <a:tcPr marL="9525" marR="9525" marT="9525" marB="0" anchor="ctr"/>
                </a:tc>
                <a:tc>
                  <a:txBody>
                    <a:bodyPr/>
                    <a:lstStyle/>
                    <a:p>
                      <a:pPr algn="ctr" fontAlgn="ctr"/>
                      <a:r>
                        <a:rPr lang="hr-HR" sz="2400" b="1" u="none" strike="noStrike" dirty="0">
                          <a:effectLst/>
                          <a:latin typeface="+mj-lt"/>
                        </a:rPr>
                        <a:t>BMI</a:t>
                      </a:r>
                      <a:endParaRPr lang="hr-HR" sz="2400" b="1"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2739127801"/>
                  </a:ext>
                </a:extLst>
              </a:tr>
              <a:tr h="494102">
                <a:tc>
                  <a:txBody>
                    <a:bodyPr/>
                    <a:lstStyle/>
                    <a:p>
                      <a:pPr algn="ctr" fontAlgn="ctr"/>
                      <a:r>
                        <a:rPr lang="hr-HR" sz="2400" u="none" strike="noStrike" dirty="0">
                          <a:effectLst/>
                          <a:latin typeface="+mj-lt"/>
                        </a:rPr>
                        <a:t>60</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dirty="0" smtClean="0">
                          <a:effectLst/>
                          <a:latin typeface="+mj-lt"/>
                        </a:rPr>
                        <a:t>1,70</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a:effectLst/>
                          <a:latin typeface="+mj-lt"/>
                        </a:rPr>
                        <a:t>20</a:t>
                      </a:r>
                      <a:endParaRPr lang="hr-HR" sz="2400" b="0" i="0" u="none" strike="noStrike">
                        <a:solidFill>
                          <a:srgbClr val="000000"/>
                        </a:solidFill>
                        <a:effectLst/>
                        <a:latin typeface="+mj-lt"/>
                      </a:endParaRPr>
                    </a:p>
                  </a:txBody>
                  <a:tcPr marL="9525" marR="9525" marT="9525" marB="0" anchor="ctr"/>
                </a:tc>
                <a:extLst>
                  <a:ext uri="{0D108BD9-81ED-4DB2-BD59-A6C34878D82A}">
                    <a16:rowId xmlns:a16="http://schemas.microsoft.com/office/drawing/2014/main" val="2055094129"/>
                  </a:ext>
                </a:extLst>
              </a:tr>
              <a:tr h="494102">
                <a:tc>
                  <a:txBody>
                    <a:bodyPr/>
                    <a:lstStyle/>
                    <a:p>
                      <a:pPr algn="ctr" fontAlgn="ctr"/>
                      <a:r>
                        <a:rPr lang="hr-HR" sz="2400" u="none" strike="noStrike">
                          <a:effectLst/>
                          <a:latin typeface="+mj-lt"/>
                        </a:rPr>
                        <a:t>75</a:t>
                      </a:r>
                      <a:endParaRPr lang="hr-HR" sz="2400" b="0" i="0" u="none" strike="noStrike">
                        <a:solidFill>
                          <a:srgbClr val="000000"/>
                        </a:solidFill>
                        <a:effectLst/>
                        <a:latin typeface="+mj-lt"/>
                      </a:endParaRPr>
                    </a:p>
                  </a:txBody>
                  <a:tcPr marL="9525" marR="9525" marT="9525" marB="0" anchor="ctr"/>
                </a:tc>
                <a:tc>
                  <a:txBody>
                    <a:bodyPr/>
                    <a:lstStyle/>
                    <a:p>
                      <a:pPr algn="ctr" fontAlgn="ctr"/>
                      <a:r>
                        <a:rPr lang="hr-HR" sz="2400" u="none" strike="noStrike" dirty="0" smtClean="0">
                          <a:effectLst/>
                          <a:latin typeface="+mj-lt"/>
                        </a:rPr>
                        <a:t>1,80</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23</a:t>
                      </a:r>
                      <a:endParaRPr lang="hr-HR" sz="24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3952990238"/>
                  </a:ext>
                </a:extLst>
              </a:tr>
              <a:tr h="494102">
                <a:tc>
                  <a:txBody>
                    <a:bodyPr/>
                    <a:lstStyle/>
                    <a:p>
                      <a:pPr algn="ctr" fontAlgn="ctr"/>
                      <a:r>
                        <a:rPr lang="hr-HR" sz="2400" u="none" strike="noStrike" dirty="0">
                          <a:effectLst/>
                          <a:latin typeface="+mj-lt"/>
                        </a:rPr>
                        <a:t>70</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dirty="0" smtClean="0">
                          <a:effectLst/>
                          <a:latin typeface="+mj-lt"/>
                        </a:rPr>
                        <a:t>1,60</a:t>
                      </a:r>
                      <a:endParaRPr lang="hr-HR" sz="2400" b="0" i="0" u="none" strike="noStrike" dirty="0">
                        <a:solidFill>
                          <a:srgbClr val="000000"/>
                        </a:solidFill>
                        <a:effectLst/>
                        <a:latin typeface="+mj-lt"/>
                      </a:endParaRPr>
                    </a:p>
                  </a:txBody>
                  <a:tcPr marL="9525" marR="9525" marT="9525" marB="0" anchor="ctr"/>
                </a:tc>
                <a:tc>
                  <a:txBody>
                    <a:bodyPr/>
                    <a:lstStyle/>
                    <a:p>
                      <a:pPr algn="ctr" fontAlgn="ctr"/>
                      <a:r>
                        <a:rPr lang="hr-HR" sz="2400" u="none" strike="noStrike" dirty="0">
                          <a:effectLst/>
                          <a:latin typeface="+mj-lt"/>
                        </a:rPr>
                        <a:t>27</a:t>
                      </a:r>
                      <a:endParaRPr lang="hr-HR" sz="2400" b="0"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2086954343"/>
                  </a:ext>
                </a:extLst>
              </a:tr>
            </a:tbl>
          </a:graphicData>
        </a:graphic>
      </p:graphicFrame>
      <p:sp>
        <p:nvSpPr>
          <p:cNvPr id="13" name="Rectangular Callout 12"/>
          <p:cNvSpPr/>
          <p:nvPr/>
        </p:nvSpPr>
        <p:spPr>
          <a:xfrm>
            <a:off x="691242" y="5780314"/>
            <a:ext cx="4860471" cy="903515"/>
          </a:xfrm>
          <a:prstGeom prst="wedgeRectCallout">
            <a:avLst>
              <a:gd name="adj1" fmla="val -13666"/>
              <a:gd name="adj2" fmla="val -6400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Body Mass Index (BMI) is a person's </a:t>
            </a:r>
            <a:r>
              <a:rPr lang="en-US" dirty="0" smtClean="0"/>
              <a:t>weight </a:t>
            </a:r>
            <a:r>
              <a:rPr lang="en-US" dirty="0"/>
              <a:t>in kilograms </a:t>
            </a:r>
            <a:r>
              <a:rPr lang="en-US" dirty="0" smtClean="0"/>
              <a:t>divided </a:t>
            </a:r>
            <a:r>
              <a:rPr lang="en-US" dirty="0"/>
              <a:t>by the square of height in </a:t>
            </a:r>
            <a:r>
              <a:rPr lang="en-US" dirty="0" smtClean="0"/>
              <a:t>meters</a:t>
            </a:r>
            <a:r>
              <a:rPr lang="hr-HR" dirty="0" smtClean="0"/>
              <a: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625232438"/>
              </p:ext>
            </p:extLst>
          </p:nvPr>
        </p:nvGraphicFramePr>
        <p:xfrm>
          <a:off x="6487886" y="2788920"/>
          <a:ext cx="5595256" cy="2468880"/>
        </p:xfrm>
        <a:graphic>
          <a:graphicData uri="http://schemas.openxmlformats.org/drawingml/2006/table">
            <a:tbl>
              <a:tblPr/>
              <a:tblGrid>
                <a:gridCol w="1398814">
                  <a:extLst>
                    <a:ext uri="{9D8B030D-6E8A-4147-A177-3AD203B41FA5}">
                      <a16:colId xmlns:a16="http://schemas.microsoft.com/office/drawing/2014/main" val="3456236360"/>
                    </a:ext>
                  </a:extLst>
                </a:gridCol>
                <a:gridCol w="1398814">
                  <a:extLst>
                    <a:ext uri="{9D8B030D-6E8A-4147-A177-3AD203B41FA5}">
                      <a16:colId xmlns:a16="http://schemas.microsoft.com/office/drawing/2014/main" val="162473800"/>
                    </a:ext>
                  </a:extLst>
                </a:gridCol>
                <a:gridCol w="1398814">
                  <a:extLst>
                    <a:ext uri="{9D8B030D-6E8A-4147-A177-3AD203B41FA5}">
                      <a16:colId xmlns:a16="http://schemas.microsoft.com/office/drawing/2014/main" val="498483960"/>
                    </a:ext>
                  </a:extLst>
                </a:gridCol>
                <a:gridCol w="1398814">
                  <a:extLst>
                    <a:ext uri="{9D8B030D-6E8A-4147-A177-3AD203B41FA5}">
                      <a16:colId xmlns:a16="http://schemas.microsoft.com/office/drawing/2014/main" val="1884614516"/>
                    </a:ext>
                  </a:extLst>
                </a:gridCol>
              </a:tblGrid>
              <a:tr h="561058">
                <a:tc>
                  <a:txBody>
                    <a:bodyPr/>
                    <a:lstStyle/>
                    <a:p>
                      <a:pPr algn="ctr" fontAlgn="b"/>
                      <a:r>
                        <a:rPr lang="hr-HR" b="1" dirty="0" err="1">
                          <a:effectLst/>
                          <a:latin typeface="+mj-lt"/>
                        </a:rPr>
                        <a:t>Wine</a:t>
                      </a:r>
                      <a:r>
                        <a:rPr lang="hr-HR" b="1" dirty="0">
                          <a:effectLst/>
                          <a:latin typeface="+mj-lt"/>
                        </a:rPr>
                        <a:t> Age (</a:t>
                      </a:r>
                      <a:r>
                        <a:rPr lang="hr-HR" b="1" dirty="0" err="1">
                          <a:effectLst/>
                          <a:latin typeface="+mj-lt"/>
                        </a:rPr>
                        <a:t>years</a:t>
                      </a:r>
                      <a:r>
                        <a:rPr lang="hr-HR" b="1" dirty="0">
                          <a:effectLst/>
                          <a:latin typeface="+mj-lt"/>
                        </a:rPr>
                        <a:t>)</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
                      <a:r>
                        <a:rPr lang="hr-HR" b="1" dirty="0">
                          <a:effectLst/>
                          <a:latin typeface="+mj-lt"/>
                        </a:rPr>
                        <a:t>Price (</a:t>
                      </a:r>
                      <a:r>
                        <a:rPr lang="hr-HR" b="1" dirty="0" err="1">
                          <a:effectLst/>
                          <a:latin typeface="+mj-lt"/>
                        </a:rPr>
                        <a:t>dollars</a:t>
                      </a:r>
                      <a:r>
                        <a:rPr lang="hr-HR" b="1" dirty="0">
                          <a:effectLst/>
                          <a:latin typeface="+mj-lt"/>
                        </a:rPr>
                        <a:t>)</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
                      <a:r>
                        <a:rPr lang="hr-HR" b="1" dirty="0" err="1">
                          <a:effectLst/>
                          <a:latin typeface="+mj-lt"/>
                        </a:rPr>
                        <a:t>Wine</a:t>
                      </a:r>
                      <a:r>
                        <a:rPr lang="hr-HR" b="1" dirty="0">
                          <a:effectLst/>
                          <a:latin typeface="+mj-lt"/>
                        </a:rPr>
                        <a:t> Age^2</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
                      <a:r>
                        <a:rPr lang="hr-HR" b="1" dirty="0" err="1">
                          <a:effectLst/>
                          <a:latin typeface="+mj-lt"/>
                        </a:rPr>
                        <a:t>Wine</a:t>
                      </a:r>
                      <a:r>
                        <a:rPr lang="hr-HR" b="1" dirty="0">
                          <a:effectLst/>
                          <a:latin typeface="+mj-lt"/>
                        </a:rPr>
                        <a:t> Age^3</a:t>
                      </a:r>
                    </a:p>
                  </a:txBody>
                  <a:tcPr anchor="b">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9525"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450022122"/>
                  </a:ext>
                </a:extLst>
              </a:tr>
              <a:tr h="320604">
                <a:tc>
                  <a:txBody>
                    <a:bodyPr/>
                    <a:lstStyle/>
                    <a:p>
                      <a:pPr algn="ctr" fontAlgn="base"/>
                      <a:r>
                        <a:rPr lang="hr-HR">
                          <a:effectLst/>
                          <a:latin typeface="+mj-lt"/>
                        </a:rPr>
                        <a:t>1</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hr-HR" dirty="0">
                          <a:effectLst/>
                          <a:latin typeface="+mj-lt"/>
                        </a:rPr>
                        <a:t>1000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hr-HR" dirty="0">
                          <a:effectLst/>
                          <a:latin typeface="+mj-lt"/>
                        </a:rPr>
                        <a:t>1</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hr-HR" dirty="0">
                          <a:effectLst/>
                          <a:latin typeface="+mj-lt"/>
                        </a:rPr>
                        <a:t>1</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2596896033"/>
                  </a:ext>
                </a:extLst>
              </a:tr>
              <a:tr h="320604">
                <a:tc>
                  <a:txBody>
                    <a:bodyPr/>
                    <a:lstStyle/>
                    <a:p>
                      <a:pPr algn="ctr" fontAlgn="base"/>
                      <a:r>
                        <a:rPr lang="hr-HR">
                          <a:effectLst/>
                          <a:latin typeface="+mj-lt"/>
                        </a:rPr>
                        <a:t>2</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hr-HR" dirty="0">
                          <a:effectLst/>
                          <a:latin typeface="+mj-lt"/>
                        </a:rPr>
                        <a:t>1500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hr-HR" dirty="0">
                          <a:effectLst/>
                          <a:latin typeface="+mj-lt"/>
                        </a:rPr>
                        <a:t>4</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hr-HR">
                          <a:effectLst/>
                          <a:latin typeface="+mj-lt"/>
                        </a:rPr>
                        <a:t>8</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825474270"/>
                  </a:ext>
                </a:extLst>
              </a:tr>
              <a:tr h="320604">
                <a:tc>
                  <a:txBody>
                    <a:bodyPr/>
                    <a:lstStyle/>
                    <a:p>
                      <a:pPr algn="ctr" fontAlgn="base"/>
                      <a:r>
                        <a:rPr lang="hr-HR">
                          <a:effectLst/>
                          <a:latin typeface="+mj-lt"/>
                        </a:rPr>
                        <a:t>3</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hr-HR">
                          <a:effectLst/>
                          <a:latin typeface="+mj-lt"/>
                        </a:rPr>
                        <a:t>1800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hr-HR" dirty="0">
                          <a:effectLst/>
                          <a:latin typeface="+mj-lt"/>
                        </a:rPr>
                        <a:t>9</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hr-HR" dirty="0">
                          <a:effectLst/>
                          <a:latin typeface="+mj-lt"/>
                        </a:rPr>
                        <a:t>27</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1968950007"/>
                  </a:ext>
                </a:extLst>
              </a:tr>
              <a:tr h="320604">
                <a:tc>
                  <a:txBody>
                    <a:bodyPr/>
                    <a:lstStyle/>
                    <a:p>
                      <a:pPr algn="ctr" fontAlgn="base"/>
                      <a:r>
                        <a:rPr lang="hr-HR">
                          <a:effectLst/>
                          <a:latin typeface="+mj-lt"/>
                        </a:rPr>
                        <a:t>4</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hr-HR">
                          <a:effectLst/>
                          <a:latin typeface="+mj-lt"/>
                        </a:rPr>
                        <a:t>1600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hr-HR" dirty="0">
                          <a:effectLst/>
                          <a:latin typeface="+mj-lt"/>
                        </a:rPr>
                        <a:t>16</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tc>
                  <a:txBody>
                    <a:bodyPr/>
                    <a:lstStyle/>
                    <a:p>
                      <a:pPr algn="ctr" fontAlgn="base"/>
                      <a:r>
                        <a:rPr lang="hr-HR" dirty="0">
                          <a:effectLst/>
                          <a:latin typeface="+mj-lt"/>
                        </a:rPr>
                        <a:t>64</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12700"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3647064457"/>
                  </a:ext>
                </a:extLst>
              </a:tr>
              <a:tr h="320604">
                <a:tc>
                  <a:txBody>
                    <a:bodyPr/>
                    <a:lstStyle/>
                    <a:p>
                      <a:pPr algn="ctr" fontAlgn="base"/>
                      <a:r>
                        <a:rPr lang="hr-HR">
                          <a:effectLst/>
                          <a:latin typeface="+mj-lt"/>
                        </a:rPr>
                        <a:t>5</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algn="ctr" fontAlgn="base"/>
                      <a:r>
                        <a:rPr lang="hr-HR" dirty="0">
                          <a:effectLst/>
                          <a:latin typeface="+mj-lt"/>
                        </a:rPr>
                        <a:t>1200</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algn="ctr" fontAlgn="base"/>
                      <a:r>
                        <a:rPr lang="hr-HR" dirty="0">
                          <a:effectLst/>
                          <a:latin typeface="+mj-lt"/>
                        </a:rPr>
                        <a:t>25</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tc>
                  <a:txBody>
                    <a:bodyPr/>
                    <a:lstStyle/>
                    <a:p>
                      <a:pPr algn="ctr" fontAlgn="base"/>
                      <a:r>
                        <a:rPr lang="hr-HR" dirty="0">
                          <a:effectLst/>
                          <a:latin typeface="+mj-lt"/>
                        </a:rPr>
                        <a:t>125</a:t>
                      </a:r>
                    </a:p>
                  </a:txBody>
                  <a:tcPr anchor="ctr">
                    <a:lnL w="9525" cap="flat" cmpd="sng" algn="ctr">
                      <a:solidFill>
                        <a:srgbClr val="D9D9E3"/>
                      </a:solidFill>
                      <a:prstDash val="solid"/>
                      <a:round/>
                      <a:headEnd type="none" w="med" len="med"/>
                      <a:tailEnd type="none" w="med" len="med"/>
                    </a:lnL>
                    <a:lnR w="9525" cap="flat" cmpd="sng" algn="ctr">
                      <a:solidFill>
                        <a:srgbClr val="D9D9E3"/>
                      </a:solidFill>
                      <a:prstDash val="solid"/>
                      <a:round/>
                      <a:headEnd type="none" w="med" len="med"/>
                      <a:tailEnd type="none" w="med" len="med"/>
                    </a:lnR>
                    <a:lnT w="12700" cap="flat" cmpd="sng" algn="ctr">
                      <a:solidFill>
                        <a:srgbClr val="D9D9E3"/>
                      </a:solidFill>
                      <a:prstDash val="solid"/>
                      <a:round/>
                      <a:headEnd type="none" w="med" len="med"/>
                      <a:tailEnd type="none" w="med" len="med"/>
                    </a:lnT>
                    <a:lnB w="9525" cap="flat" cmpd="sng" algn="ctr">
                      <a:solidFill>
                        <a:srgbClr val="D9D9E3"/>
                      </a:solidFill>
                      <a:prstDash val="solid"/>
                      <a:round/>
                      <a:headEnd type="none" w="med" len="med"/>
                      <a:tailEnd type="none" w="med" len="med"/>
                    </a:lnB>
                    <a:solidFill>
                      <a:srgbClr val="F7F7F8"/>
                    </a:solidFill>
                  </a:tcPr>
                </a:tc>
                <a:extLst>
                  <a:ext uri="{0D108BD9-81ED-4DB2-BD59-A6C34878D82A}">
                    <a16:rowId xmlns:a16="http://schemas.microsoft.com/office/drawing/2014/main" val="2614628233"/>
                  </a:ext>
                </a:extLst>
              </a:tr>
            </a:tbl>
          </a:graphicData>
        </a:graphic>
      </p:graphicFrame>
      <p:sp>
        <p:nvSpPr>
          <p:cNvPr id="8" name="Rectangular Callout 7"/>
          <p:cNvSpPr/>
          <p:nvPr/>
        </p:nvSpPr>
        <p:spPr>
          <a:xfrm>
            <a:off x="6419849" y="5290457"/>
            <a:ext cx="4944836" cy="985801"/>
          </a:xfrm>
          <a:prstGeom prst="wedgeRectCallout">
            <a:avLst>
              <a:gd name="adj1" fmla="val -13666"/>
              <a:gd name="adj2" fmla="val -6400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potential non-linear </a:t>
            </a:r>
            <a:r>
              <a:rPr lang="en-US" dirty="0" smtClean="0"/>
              <a:t>relationships</a:t>
            </a:r>
            <a:r>
              <a:rPr lang="hr-HR" dirty="0" smtClean="0"/>
              <a:t> </a:t>
            </a:r>
            <a:r>
              <a:rPr lang="hr-HR" dirty="0" err="1" smtClean="0"/>
              <a:t>between</a:t>
            </a:r>
            <a:r>
              <a:rPr lang="hr-HR" dirty="0" smtClean="0"/>
              <a:t> </a:t>
            </a:r>
            <a:r>
              <a:rPr lang="hr-HR" dirty="0" err="1" smtClean="0"/>
              <a:t>variables</a:t>
            </a:r>
            <a:r>
              <a:rPr lang="hr-HR" dirty="0" smtClean="0"/>
              <a:t> (</a:t>
            </a:r>
            <a:r>
              <a:rPr lang="hr-HR" dirty="0" err="1" smtClean="0"/>
              <a:t>wine</a:t>
            </a:r>
            <a:r>
              <a:rPr lang="hr-HR" dirty="0" smtClean="0"/>
              <a:t> age </a:t>
            </a:r>
            <a:r>
              <a:rPr lang="hr-HR" dirty="0" err="1" smtClean="0"/>
              <a:t>and</a:t>
            </a:r>
            <a:r>
              <a:rPr lang="hr-HR" dirty="0" smtClean="0"/>
              <a:t> </a:t>
            </a:r>
            <a:r>
              <a:rPr lang="hr-HR" dirty="0" err="1" smtClean="0"/>
              <a:t>price</a:t>
            </a:r>
            <a:r>
              <a:rPr lang="hr-HR" dirty="0" smtClean="0"/>
              <a:t>) – introducing </a:t>
            </a:r>
            <a:r>
              <a:rPr lang="en-US" dirty="0"/>
              <a:t>Wine Age^2 and Wine Age^3 as polynomial features</a:t>
            </a:r>
          </a:p>
        </p:txBody>
      </p:sp>
    </p:spTree>
    <p:extLst>
      <p:ext uri="{BB962C8B-B14F-4D97-AF65-F5344CB8AC3E}">
        <p14:creationId xmlns:p14="http://schemas.microsoft.com/office/powerpoint/2010/main" val="1599300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1" y="108903"/>
            <a:ext cx="10515600" cy="794852"/>
          </a:xfrm>
        </p:spPr>
        <p:txBody>
          <a:bodyPr/>
          <a:lstStyle/>
          <a:p>
            <a:pPr algn="ctr"/>
            <a:r>
              <a:rPr lang="en-US" b="1" dirty="0"/>
              <a:t>Hyperparameter Tuning</a:t>
            </a:r>
            <a:endParaRPr lang="pl-PL" dirty="0"/>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261257" y="943653"/>
            <a:ext cx="11549743" cy="11321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3600" dirty="0">
                <a:latin typeface="+mj-lt"/>
              </a:rPr>
              <a:t>Hyperparameters are the settings we choose for a machine learning algorithm before training it, influencing its performance and </a:t>
            </a:r>
            <a:r>
              <a:rPr lang="en-US" sz="3600" dirty="0" smtClean="0">
                <a:latin typeface="+mj-lt"/>
              </a:rPr>
              <a:t>behavior</a:t>
            </a:r>
            <a:endParaRPr lang="hr-HR" sz="3600" dirty="0">
              <a:latin typeface="+mj-lt"/>
            </a:endParaRPr>
          </a:p>
          <a:p>
            <a:pPr marL="0" indent="0">
              <a:buNone/>
            </a:pPr>
            <a:endParaRPr lang="en-US" sz="3600" dirty="0">
              <a:latin typeface="+mj-lt"/>
            </a:endParaRPr>
          </a:p>
        </p:txBody>
      </p:sp>
      <p:sp>
        <p:nvSpPr>
          <p:cNvPr id="5" name="Rectangle 4"/>
          <p:cNvSpPr/>
          <p:nvPr/>
        </p:nvSpPr>
        <p:spPr>
          <a:xfrm>
            <a:off x="1774371" y="2624331"/>
            <a:ext cx="3717473"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1. </a:t>
            </a:r>
            <a:r>
              <a:rPr lang="en-US" dirty="0" smtClean="0"/>
              <a:t>Split </a:t>
            </a:r>
            <a:r>
              <a:rPr lang="en-US" dirty="0"/>
              <a:t>your dataset into training, </a:t>
            </a:r>
            <a:r>
              <a:rPr lang="hr-HR" dirty="0" err="1" smtClean="0"/>
              <a:t>and</a:t>
            </a:r>
            <a:r>
              <a:rPr lang="hr-HR" dirty="0" smtClean="0"/>
              <a:t> </a:t>
            </a:r>
            <a:r>
              <a:rPr lang="en-US" dirty="0" smtClean="0"/>
              <a:t>validation</a:t>
            </a:r>
            <a:r>
              <a:rPr lang="hr-HR" dirty="0" smtClean="0"/>
              <a:t> set</a:t>
            </a:r>
            <a:endParaRPr lang="en-US" dirty="0"/>
          </a:p>
        </p:txBody>
      </p:sp>
      <p:sp>
        <p:nvSpPr>
          <p:cNvPr id="7" name="Rectangle 6"/>
          <p:cNvSpPr/>
          <p:nvPr/>
        </p:nvSpPr>
        <p:spPr>
          <a:xfrm>
            <a:off x="1681844" y="4175120"/>
            <a:ext cx="3810000"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2. </a:t>
            </a:r>
            <a:r>
              <a:rPr lang="en-US" dirty="0" smtClean="0"/>
              <a:t>Choose </a:t>
            </a:r>
            <a:r>
              <a:rPr lang="en-US" dirty="0"/>
              <a:t>a range of </a:t>
            </a:r>
            <a:r>
              <a:rPr lang="en-US" dirty="0" smtClean="0"/>
              <a:t>values </a:t>
            </a:r>
            <a:r>
              <a:rPr lang="en-US" dirty="0"/>
              <a:t>for each </a:t>
            </a:r>
            <a:r>
              <a:rPr lang="en-US" dirty="0" err="1"/>
              <a:t>hyperparameter</a:t>
            </a:r>
            <a:r>
              <a:rPr lang="en-US" dirty="0"/>
              <a:t> you want to tune</a:t>
            </a:r>
          </a:p>
        </p:txBody>
      </p:sp>
      <p:sp>
        <p:nvSpPr>
          <p:cNvPr id="14" name="Down Arrow 13"/>
          <p:cNvSpPr/>
          <p:nvPr/>
        </p:nvSpPr>
        <p:spPr>
          <a:xfrm>
            <a:off x="3026228" y="3619724"/>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681843" y="5713499"/>
            <a:ext cx="3810001"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3. </a:t>
            </a:r>
            <a:r>
              <a:rPr lang="en-US" dirty="0" smtClean="0"/>
              <a:t>Train </a:t>
            </a:r>
            <a:r>
              <a:rPr lang="en-US" dirty="0"/>
              <a:t>and evaluate the model using different combinations of </a:t>
            </a:r>
            <a:r>
              <a:rPr lang="en-US" dirty="0" err="1"/>
              <a:t>hyperparameters</a:t>
            </a:r>
            <a:r>
              <a:rPr lang="en-US" dirty="0"/>
              <a:t> on the validation set.</a:t>
            </a:r>
          </a:p>
        </p:txBody>
      </p:sp>
      <p:sp>
        <p:nvSpPr>
          <p:cNvPr id="16" name="Down Arrow 15"/>
          <p:cNvSpPr/>
          <p:nvPr/>
        </p:nvSpPr>
        <p:spPr>
          <a:xfrm>
            <a:off x="3026227" y="5223642"/>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202133" y="2611921"/>
            <a:ext cx="3717473"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4. </a:t>
            </a:r>
            <a:r>
              <a:rPr lang="en-US" dirty="0" smtClean="0"/>
              <a:t>Select </a:t>
            </a:r>
            <a:r>
              <a:rPr lang="en-US" dirty="0"/>
              <a:t>the </a:t>
            </a:r>
            <a:r>
              <a:rPr lang="en-US" dirty="0" err="1"/>
              <a:t>hyperparameter</a:t>
            </a:r>
            <a:r>
              <a:rPr lang="en-US" dirty="0"/>
              <a:t> combination that performs best based on a chosen evaluation metric</a:t>
            </a:r>
          </a:p>
        </p:txBody>
      </p:sp>
      <p:sp>
        <p:nvSpPr>
          <p:cNvPr id="18" name="Rectangle 17"/>
          <p:cNvSpPr/>
          <p:nvPr/>
        </p:nvSpPr>
        <p:spPr>
          <a:xfrm>
            <a:off x="6155873" y="4175120"/>
            <a:ext cx="3810000"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5. Test </a:t>
            </a:r>
            <a:r>
              <a:rPr lang="hr-HR" dirty="0" err="1" smtClean="0"/>
              <a:t>the</a:t>
            </a:r>
            <a:r>
              <a:rPr lang="hr-HR" dirty="0" smtClean="0"/>
              <a:t> model</a:t>
            </a:r>
            <a:endParaRPr lang="en-US" dirty="0"/>
          </a:p>
        </p:txBody>
      </p:sp>
      <p:sp>
        <p:nvSpPr>
          <p:cNvPr id="19" name="Down Arrow 18"/>
          <p:cNvSpPr/>
          <p:nvPr/>
        </p:nvSpPr>
        <p:spPr>
          <a:xfrm>
            <a:off x="7500257" y="3619724"/>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057898" y="5713499"/>
            <a:ext cx="4005944" cy="942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smtClean="0"/>
              <a:t>6. </a:t>
            </a:r>
            <a:r>
              <a:rPr lang="en-US" dirty="0"/>
              <a:t>If the performance is unsatisfactory, refine the search space or try different </a:t>
            </a:r>
            <a:r>
              <a:rPr lang="en-US" dirty="0" err="1"/>
              <a:t>hyperparameters</a:t>
            </a:r>
            <a:r>
              <a:rPr lang="en-US" dirty="0"/>
              <a:t> and repeat the process</a:t>
            </a:r>
          </a:p>
        </p:txBody>
      </p:sp>
      <p:sp>
        <p:nvSpPr>
          <p:cNvPr id="21" name="Down Arrow 20"/>
          <p:cNvSpPr/>
          <p:nvPr/>
        </p:nvSpPr>
        <p:spPr>
          <a:xfrm>
            <a:off x="7500256" y="5223642"/>
            <a:ext cx="1121229" cy="4898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Up Arrow 27"/>
          <p:cNvSpPr/>
          <p:nvPr/>
        </p:nvSpPr>
        <p:spPr>
          <a:xfrm rot="768998">
            <a:off x="5594678" y="3389803"/>
            <a:ext cx="402771" cy="230777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29915970"/>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customXml/itemProps2.xml><?xml version="1.0" encoding="utf-8"?>
<ds:datastoreItem xmlns:ds="http://schemas.openxmlformats.org/officeDocument/2006/customXml" ds:itemID="{4B30AEBF-9880-4EF8-8C8E-D2D6D42A01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9471</TotalTime>
  <Words>4270</Words>
  <Application>Microsoft Office PowerPoint</Application>
  <PresentationFormat>Widescreen</PresentationFormat>
  <Paragraphs>644</Paragraphs>
  <Slides>17</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Motyw pakietu Office</vt:lpstr>
      <vt:lpstr>O3 - Distance learning curricula in Machine Learning  9 - Optimization of Machine Learning Models</vt:lpstr>
      <vt:lpstr>Optimization of Machine Learning Models</vt:lpstr>
      <vt:lpstr>Optimization of Machine Learning Models</vt:lpstr>
      <vt:lpstr>Optimization of Machine Learning Models</vt:lpstr>
      <vt:lpstr>Data Preprocessing</vt:lpstr>
      <vt:lpstr>Feature Engineering</vt:lpstr>
      <vt:lpstr>Feature Engineering</vt:lpstr>
      <vt:lpstr>Feature Engineering</vt:lpstr>
      <vt:lpstr>Hyperparameter Tuning</vt:lpstr>
      <vt:lpstr>Hyperparameter Tuning</vt:lpstr>
      <vt:lpstr>Model selection</vt:lpstr>
      <vt:lpstr>Model selection</vt:lpstr>
      <vt:lpstr>Regularization</vt:lpstr>
      <vt:lpstr>Regularization</vt:lpstr>
      <vt:lpstr>Cross-Validation</vt:lpstr>
      <vt:lpstr>Cross-Validation</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594</cp:revision>
  <dcterms:created xsi:type="dcterms:W3CDTF">2021-12-08T08:56:03Z</dcterms:created>
  <dcterms:modified xsi:type="dcterms:W3CDTF">2024-02-21T17:44:59Z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