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88" r:id="rId7"/>
    <p:sldId id="258" r:id="rId8"/>
    <p:sldId id="282" r:id="rId9"/>
    <p:sldId id="281" r:id="rId10"/>
    <p:sldId id="278" r:id="rId11"/>
    <p:sldId id="283" r:id="rId12"/>
    <p:sldId id="284" r:id="rId13"/>
    <p:sldId id="285" r:id="rId14"/>
    <p:sldId id="287" r:id="rId15"/>
    <p:sldId id="277" r:id="rId1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91" d="100"/>
          <a:sy n="91" d="100"/>
        </p:scale>
        <p:origin x="12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Machine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en-US" sz="1200" kern="1200" dirty="0" smtClean="0">
                <a:solidFill>
                  <a:schemeClr val="tx1"/>
                </a:solidFill>
                <a:effectLst/>
                <a:latin typeface="+mn-lt"/>
                <a:ea typeface="+mn-ea"/>
                <a:cs typeface="+mn-cs"/>
              </a:rPr>
              <a:t>The course contains a total of ten topics and in this topic we will say something more about the</a:t>
            </a:r>
            <a:r>
              <a:rPr lang="hr-HR" sz="1200" kern="1200" baseline="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Introduction</a:t>
            </a:r>
            <a:r>
              <a:rPr lang="hr-HR" sz="1200" kern="1200" dirty="0" smtClean="0">
                <a:solidFill>
                  <a:schemeClr val="tx1"/>
                </a:solidFill>
                <a:effectLst/>
                <a:latin typeface="+mn-lt"/>
                <a:ea typeface="+mn-ea"/>
                <a:cs typeface="+mn-cs"/>
              </a:rPr>
              <a:t> to Machine </a:t>
            </a:r>
            <a:r>
              <a:rPr lang="hr-HR" sz="1200" kern="1200" dirty="0" err="1" smtClean="0">
                <a:solidFill>
                  <a:schemeClr val="tx1"/>
                </a:solidFill>
                <a:effectLst/>
                <a:latin typeface="+mn-lt"/>
                <a:ea typeface="+mn-ea"/>
                <a:cs typeface="+mn-cs"/>
              </a:rPr>
              <a:t>Learning</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r>
              <a:rPr lang="en-US" sz="1200" b="0" i="0" kern="1200" dirty="0" smtClean="0">
                <a:solidFill>
                  <a:schemeClr val="tx1"/>
                </a:solidFill>
                <a:effectLst/>
                <a:latin typeface="+mn-lt"/>
                <a:ea typeface="+mn-ea"/>
                <a:cs typeface="+mn-cs"/>
              </a:rPr>
              <a:t>Take a concrete example of how the CRISP-DM model can empower a bank to streamline its loan processing using machine learning. By analyzing historical loan data, machine learning algorithms can identify patterns and make predictions, enabling the bank to process applications more efficiently. Following the CRISP-DM framework, the bank can systematically approach the task, from understanding the business problem to selecting and preparing data, building and evaluating models, and ultimately deploying a solution. With CRISP-DM as their guiding light, the bank can leverage the power of machine learning to enhance loan processing, saving time and improving customer satisfaction.</a:t>
            </a:r>
            <a:endParaRPr lang="pl-PL" sz="1200" kern="1200" dirty="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313808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the context of artificial intelligence (AI), machine learning is like teaching computers to learn and make predictions without being explicitly programmed. It is about creating intelligent algorithms to analyze data, identify patterns, and improve over time. It is like allowing computers to learn from experience, just like humans do. Machine learning is transforming various fields and enabling AI systems to do amazing things like recognizing images, diagnosing diseases, and making accurate predictions.</a:t>
            </a:r>
            <a:endParaRPr lang="hr-HR" sz="1200" b="0" i="0" kern="1200" dirty="0" smtClean="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065647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Data is generated every second in our data-driven world, where electronic devices shape our lives. However, what good is data if we cannot extract meaningful insights? </a:t>
            </a:r>
          </a:p>
          <a:p>
            <a:r>
              <a:rPr lang="en-US" sz="1200" b="0" i="0" kern="1200" dirty="0" smtClean="0">
                <a:solidFill>
                  <a:schemeClr val="tx1"/>
                </a:solidFill>
                <a:effectLst/>
                <a:latin typeface="+mn-lt"/>
                <a:ea typeface="+mn-ea"/>
                <a:cs typeface="+mn-cs"/>
              </a:rPr>
              <a:t>Thanks to rapid technological advancements, we can now collect data more accurately and frequently than ever. This data deluge holds immense potential but requires intelligent algorithms to unlock its secrets. Again, machine learning comes to the rescue, enabling us to process and analyze this vast sea of information.</a:t>
            </a:r>
          </a:p>
          <a:p>
            <a:r>
              <a:rPr lang="en-US" sz="1200" b="0" i="0" kern="1200" dirty="0" smtClean="0">
                <a:solidFill>
                  <a:schemeClr val="tx1"/>
                </a:solidFill>
                <a:effectLst/>
                <a:latin typeface="+mn-lt"/>
                <a:ea typeface="+mn-ea"/>
                <a:cs typeface="+mn-cs"/>
              </a:rPr>
              <a:t>With machine learning, we can uncover hidden patterns, detect trends, and make sense of the complex relationships within the data. It empowers us to transform raw data into actionable insights, improving decision-making and innovation in countless domains.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34780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Combining big data and machine learning is revolutionizing industries across the board. From personalized recommendations and targeted advertising to medical diagnoses and predicting market trends, machine learning is changing the game. It equips us with the tools to tackle complex problems and leverage the full potential of our electronic-driven lifestyles.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Machine learning reigns supreme in a world where data is king, helping us navigate the vast sea of information and uncover hidden knowledge. It is the key to transforming raw data into valuable insights, paving the way for smarter decisions and a brighter future.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960708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Data is the cornerstone of modern information systems. It encompasses qualitative or quantitative values belonging to a set of items, as defined by the International Statistical Institute (ISI). According to the International Standards Organization (ISO), data represents facts, concepts, or instructions in a formalized manner suitable for communication, interpretation, or processing by humans or machines.</a:t>
            </a:r>
          </a:p>
          <a:p>
            <a:r>
              <a:rPr lang="en-US" sz="1200" b="0" i="0" kern="1200" dirty="0" smtClean="0">
                <a:solidFill>
                  <a:schemeClr val="tx1"/>
                </a:solidFill>
                <a:effectLst/>
                <a:latin typeface="+mn-lt"/>
                <a:ea typeface="+mn-ea"/>
                <a:cs typeface="+mn-cs"/>
              </a:rPr>
              <a:t>In today's data-driven world, organizations across industries recognize the immense value of data. It fuels insights, drives decision-making, and fosters innovation. In addition, with technological advancements, such as big data and artificial intelligence, data has become invaluable for uncovering trends and patterns.</a:t>
            </a:r>
          </a:p>
          <a:p>
            <a:r>
              <a:rPr lang="en-US" sz="1200" b="0" i="0" kern="1200" dirty="0" smtClean="0">
                <a:solidFill>
                  <a:schemeClr val="tx1"/>
                </a:solidFill>
                <a:effectLst/>
                <a:latin typeface="+mn-lt"/>
                <a:ea typeface="+mn-ea"/>
                <a:cs typeface="+mn-cs"/>
              </a:rPr>
              <a:t>However, the true potential of data lies in effective management, analysis, and interpretation. Maintaining data quality, accuracy, and security are crucial considerations. Robust data management practices ensure integrity and compliance with regulations, maximizing the transformative power of data.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3009024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b="0" i="0" kern="1200" dirty="0" smtClean="0">
                <a:solidFill>
                  <a:schemeClr val="tx1"/>
                </a:solidFill>
                <a:effectLst/>
                <a:latin typeface="+mn-lt"/>
                <a:ea typeface="+mn-ea"/>
                <a:cs typeface="+mn-cs"/>
              </a:rPr>
              <a:t>Data is the raw material, the building blocks of knowledge. It represents the collection of figures, facts, and observations in their purest form. However, like scattered puzzle pieces, data alone may seem disjointed and meaningless.</a:t>
            </a:r>
          </a:p>
          <a:p>
            <a:r>
              <a:rPr lang="en-US" sz="1200" b="0" i="0" kern="1200" dirty="0" smtClean="0">
                <a:solidFill>
                  <a:schemeClr val="tx1"/>
                </a:solidFill>
                <a:effectLst/>
                <a:latin typeface="+mn-lt"/>
                <a:ea typeface="+mn-ea"/>
                <a:cs typeface="+mn-cs"/>
              </a:rPr>
              <a:t>However, when data is transformed into information, it gains context and purpose. Information is the result of carefully organizing, analyzing and presenting data in a way that imparts meaning. It is the outcome of extracting insights and drawing connections between data points, illuminating the bigger picture.</a:t>
            </a:r>
          </a:p>
          <a:p>
            <a:r>
              <a:rPr lang="en-US" sz="1200" b="0" i="0" kern="1200" dirty="0" smtClean="0">
                <a:solidFill>
                  <a:schemeClr val="tx1"/>
                </a:solidFill>
                <a:effectLst/>
                <a:latin typeface="+mn-lt"/>
                <a:ea typeface="+mn-ea"/>
                <a:cs typeface="+mn-cs"/>
              </a:rPr>
              <a:t>Imagine a The individual puzzle pieces are like the data, scattered and lacking coherence. However, when adequately arranged and interconnected, they form a beautiful, complete image. Similarly, information takes the scattered data and weaves it together, revealing patterns, trends, and relationships that might otherwise remain hidden.</a:t>
            </a:r>
          </a:p>
          <a:p>
            <a:endParaRPr lang="en-US" sz="1200" b="0" i="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997522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r>
              <a:rPr lang="en-US" sz="1200" b="0" i="0" kern="1200" dirty="0" smtClean="0">
                <a:solidFill>
                  <a:schemeClr val="tx1"/>
                </a:solidFill>
                <a:effectLst/>
                <a:latin typeface="+mn-lt"/>
                <a:ea typeface="+mn-ea"/>
                <a:cs typeface="+mn-cs"/>
              </a:rPr>
              <a:t>Machine Learning unlocks problem-solving and understanding by leveraging data input, computational power, and algorithms. First, a problem worth addressing is identified, followed by gathering relevant data. Computational power enables the algorithms to analyze data, identify patterns, and make predictions. The ultimate goal is correctly interpreting the results, providing valuable insights for informed decision-making. Machine Learning thrives on the synergy between data, computation, and algorithms, empowering individuals and organizations to navigate the modern world efficiently.</a:t>
            </a:r>
            <a:endParaRPr lang="pl-PL" sz="1200" kern="1200" dirty="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894684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r>
              <a:rPr lang="en-US" sz="1200" b="0" i="0" kern="1200" dirty="0" smtClean="0">
                <a:solidFill>
                  <a:schemeClr val="tx1"/>
                </a:solidFill>
                <a:effectLst/>
                <a:latin typeface="+mn-lt"/>
                <a:ea typeface="+mn-ea"/>
                <a:cs typeface="+mn-cs"/>
              </a:rPr>
              <a:t>The CRISP-DM (Cross-Industry Standard Process for Data Mining) model is a popular choice in data science and machine learning. It encompasses six essential stages that guide the data mining process. From understanding business objectives to data preparation, modeling, evaluation, and deployment, each stage plays a pivotal role in extracting valuable insights. As a result, CRISP-DM provides a structured framework for organizations to effectively harness the power of machine learning and make informed data-driven decisions.</a:t>
            </a:r>
            <a:endParaRPr lang="pl-PL" sz="1200" kern="1200" dirty="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370499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lvl="0" algn="just"/>
            <a:r>
              <a:rPr lang="en-US" sz="1200" kern="1200" dirty="0" smtClean="0">
                <a:solidFill>
                  <a:schemeClr val="tx1"/>
                </a:solidFill>
                <a:latin typeface="+mn-lt"/>
                <a:ea typeface="+mn-ea"/>
                <a:cs typeface="+mn-cs"/>
              </a:rPr>
              <a:t>In machine learning, the journey begins with asking the right questions in the business understanding stage. After that, it is all about uncovering the key problems that need solving and identifying the burning questions waiting to be answered. Then comes the exciting task of diving into the data understanding stage, where we embark on a quest to discover the origins of the data like explorers unearthing hidden treasures. Finally, armed with this knowledge, we venture into the data preparation phase, meticulously curating and shaping the data to fuel the machine learning engine.</a:t>
            </a:r>
          </a:p>
          <a:p>
            <a:pPr lvl="0" algn="just"/>
            <a:endParaRPr lang="en-US" sz="1200" kern="1200" dirty="0" smtClean="0">
              <a:solidFill>
                <a:schemeClr val="tx1"/>
              </a:solidFill>
              <a:latin typeface="+mn-lt"/>
              <a:ea typeface="+mn-ea"/>
              <a:cs typeface="+mn-cs"/>
            </a:endParaRPr>
          </a:p>
          <a:p>
            <a:pPr lvl="0" algn="just"/>
            <a:r>
              <a:rPr lang="en-US" sz="1200" kern="1200" dirty="0" smtClean="0">
                <a:solidFill>
                  <a:schemeClr val="tx1"/>
                </a:solidFill>
                <a:latin typeface="+mn-lt"/>
                <a:ea typeface="+mn-ea"/>
                <a:cs typeface="+mn-cs"/>
              </a:rPr>
              <a:t>As we step into the modeling stage, the stage is set for the real magic to happen. First, we carefully select the machine learning algorithms, each with its own superpowers, ready to unravel patterns and unleash the potential locked within the data. However, the journey does not end there - we need to evaluate the results, peering into the crystal ball of machine learning to gauge the effectiveness and accuracy of our models.</a:t>
            </a:r>
          </a:p>
          <a:p>
            <a:pPr lvl="0" algn="just"/>
            <a:endParaRPr lang="en-US" sz="1200" kern="1200" dirty="0" smtClean="0">
              <a:solidFill>
                <a:schemeClr val="tx1"/>
              </a:solidFill>
              <a:latin typeface="+mn-lt"/>
              <a:ea typeface="+mn-ea"/>
              <a:cs typeface="+mn-cs"/>
            </a:endParaRPr>
          </a:p>
          <a:p>
            <a:pPr lvl="0" algn="just"/>
            <a:r>
              <a:rPr lang="en-US" sz="1200" kern="1200" dirty="0" smtClean="0">
                <a:solidFill>
                  <a:schemeClr val="tx1"/>
                </a:solidFill>
                <a:latin typeface="+mn-lt"/>
                <a:ea typeface="+mn-ea"/>
                <a:cs typeface="+mn-cs"/>
              </a:rPr>
              <a:t>Moreover, our hard work and ingenuity culminate at the deployment stage. Then, like launching a grand ship into the vast ocean, we push out the solution, offering its transformative powers to the world. It is a thrilling moment where data-driven insights become actionable solutions, empowering businesses and making a real impact.</a:t>
            </a:r>
          </a:p>
          <a:p>
            <a:pPr lvl="0" algn="just"/>
            <a:endParaRPr lang="pl-PL" sz="1200" kern="1200" dirty="0">
              <a:solidFill>
                <a:schemeClr val="tx1"/>
              </a:solidFill>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55027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s.cmu.edu/~tom/files/MachineLearningTomMitchell.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sIjSY05JE9Q"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s://www.isi-web.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s://www.iso.org/home.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dirty="0"/>
              <a:t/>
            </a:r>
            <a:br>
              <a:rPr lang="hr-HR" dirty="0"/>
            </a:br>
            <a:r>
              <a:rPr lang="hr-HR" dirty="0" smtClean="0"/>
              <a:t>2- </a:t>
            </a:r>
            <a:r>
              <a:rPr lang="en-US" dirty="0"/>
              <a:t>Introduction to Machine Learning</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685800" y="172085"/>
            <a:ext cx="10515600" cy="782955"/>
          </a:xfrm>
        </p:spPr>
        <p:txBody>
          <a:bodyPr/>
          <a:lstStyle/>
          <a:p>
            <a:pPr algn="ctr"/>
            <a:r>
              <a:rPr lang="hr-HR" b="1" dirty="0" smtClean="0"/>
              <a:t>CRISP-DM </a:t>
            </a:r>
            <a:r>
              <a:rPr lang="hr-HR" b="1" dirty="0" err="1" smtClean="0"/>
              <a:t>workflow</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341120"/>
            <a:ext cx="8107680" cy="5330613"/>
          </a:xfrm>
        </p:spPr>
        <p:txBody>
          <a:bodyPr>
            <a:normAutofit lnSpcReduction="10000"/>
          </a:bodyPr>
          <a:lstStyle/>
          <a:p>
            <a:pPr lvl="0" algn="just"/>
            <a:r>
              <a:rPr lang="en-US" sz="3600" b="1" dirty="0">
                <a:latin typeface="+mj-lt"/>
              </a:rPr>
              <a:t>Business understanding </a:t>
            </a:r>
            <a:r>
              <a:rPr lang="hr-HR" sz="3600" dirty="0" smtClean="0">
                <a:latin typeface="+mj-lt"/>
              </a:rPr>
              <a:t>- </a:t>
            </a:r>
            <a:r>
              <a:rPr lang="en-US" sz="3600" dirty="0" smtClean="0">
                <a:latin typeface="+mj-lt"/>
              </a:rPr>
              <a:t>What </a:t>
            </a:r>
            <a:r>
              <a:rPr lang="en-US" sz="3600" dirty="0">
                <a:latin typeface="+mj-lt"/>
              </a:rPr>
              <a:t>question(s) need to be answered</a:t>
            </a:r>
            <a:r>
              <a:rPr lang="en-US" sz="3600" dirty="0" smtClean="0">
                <a:latin typeface="+mj-lt"/>
              </a:rPr>
              <a:t>?</a:t>
            </a:r>
            <a:endParaRPr lang="hr-HR" sz="3600" dirty="0" smtClean="0">
              <a:latin typeface="+mj-lt"/>
            </a:endParaRPr>
          </a:p>
          <a:p>
            <a:pPr lvl="0" algn="just"/>
            <a:r>
              <a:rPr lang="hr-HR" sz="3600" b="1" dirty="0" smtClean="0">
                <a:latin typeface="+mj-lt"/>
              </a:rPr>
              <a:t>Data</a:t>
            </a:r>
            <a:r>
              <a:rPr lang="en-US" sz="3600" b="1" dirty="0" smtClean="0">
                <a:latin typeface="+mj-lt"/>
              </a:rPr>
              <a:t> understanding</a:t>
            </a:r>
            <a:r>
              <a:rPr lang="hr-HR" sz="3600" b="1" dirty="0" smtClean="0">
                <a:latin typeface="+mj-lt"/>
              </a:rPr>
              <a:t> - </a:t>
            </a:r>
            <a:r>
              <a:rPr lang="en-US" sz="3600" dirty="0" smtClean="0">
                <a:latin typeface="+mj-lt"/>
              </a:rPr>
              <a:t>Where </a:t>
            </a:r>
            <a:r>
              <a:rPr lang="en-US" sz="3600" dirty="0">
                <a:latin typeface="+mj-lt"/>
              </a:rPr>
              <a:t>will the data originate</a:t>
            </a:r>
            <a:r>
              <a:rPr lang="en-US" sz="3600" dirty="0" smtClean="0">
                <a:latin typeface="+mj-lt"/>
              </a:rPr>
              <a:t>?</a:t>
            </a:r>
            <a:endParaRPr lang="hr-HR" sz="3600" dirty="0" smtClean="0">
              <a:latin typeface="+mj-lt"/>
            </a:endParaRPr>
          </a:p>
          <a:p>
            <a:pPr lvl="0" algn="just"/>
            <a:r>
              <a:rPr lang="pl-PL" sz="3600" b="1" dirty="0">
                <a:latin typeface="+mj-lt"/>
              </a:rPr>
              <a:t>Data </a:t>
            </a:r>
            <a:r>
              <a:rPr lang="pl-PL" sz="3600" b="1" dirty="0" smtClean="0">
                <a:latin typeface="+mj-lt"/>
              </a:rPr>
              <a:t>preparation </a:t>
            </a:r>
            <a:r>
              <a:rPr lang="pl-PL" sz="3600" dirty="0" smtClean="0">
                <a:latin typeface="+mj-lt"/>
              </a:rPr>
              <a:t>- What </a:t>
            </a:r>
            <a:r>
              <a:rPr lang="pl-PL" sz="3600" dirty="0">
                <a:latin typeface="+mj-lt"/>
              </a:rPr>
              <a:t>data is required</a:t>
            </a:r>
            <a:r>
              <a:rPr lang="pl-PL" sz="3600" dirty="0" smtClean="0">
                <a:latin typeface="+mj-lt"/>
              </a:rPr>
              <a:t>?</a:t>
            </a:r>
          </a:p>
          <a:p>
            <a:pPr lvl="0" algn="just"/>
            <a:r>
              <a:rPr lang="en-US" sz="3600" b="1" dirty="0" smtClean="0">
                <a:latin typeface="+mj-lt"/>
              </a:rPr>
              <a:t>Modelling</a:t>
            </a:r>
            <a:r>
              <a:rPr lang="hr-HR" sz="3600" dirty="0" smtClean="0">
                <a:latin typeface="+mj-lt"/>
              </a:rPr>
              <a:t> - </a:t>
            </a:r>
            <a:r>
              <a:rPr lang="en-US" sz="3600" dirty="0" smtClean="0">
                <a:latin typeface="+mj-lt"/>
              </a:rPr>
              <a:t>What </a:t>
            </a:r>
            <a:r>
              <a:rPr lang="en-US" sz="3600" dirty="0">
                <a:latin typeface="+mj-lt"/>
              </a:rPr>
              <a:t>machine learning will be used</a:t>
            </a:r>
            <a:r>
              <a:rPr lang="en-US" sz="3600" dirty="0" smtClean="0">
                <a:latin typeface="+mj-lt"/>
              </a:rPr>
              <a:t>?</a:t>
            </a:r>
            <a:endParaRPr lang="hr-HR" sz="3600" dirty="0" smtClean="0">
              <a:latin typeface="+mj-lt"/>
            </a:endParaRPr>
          </a:p>
          <a:p>
            <a:pPr lvl="0" algn="just"/>
            <a:r>
              <a:rPr lang="en-US" sz="3600" b="1" dirty="0" smtClean="0">
                <a:latin typeface="+mj-lt"/>
              </a:rPr>
              <a:t>Evaluation</a:t>
            </a:r>
            <a:r>
              <a:rPr lang="hr-HR" sz="3600" dirty="0" smtClean="0">
                <a:latin typeface="+mj-lt"/>
              </a:rPr>
              <a:t> - </a:t>
            </a:r>
            <a:r>
              <a:rPr lang="en-US" sz="3600" dirty="0" smtClean="0">
                <a:latin typeface="+mj-lt"/>
              </a:rPr>
              <a:t>Evaluate </a:t>
            </a:r>
            <a:r>
              <a:rPr lang="en-US" sz="3600" dirty="0">
                <a:latin typeface="+mj-lt"/>
              </a:rPr>
              <a:t>results of the machine learning</a:t>
            </a:r>
            <a:r>
              <a:rPr lang="en-US" sz="3600" dirty="0" smtClean="0">
                <a:latin typeface="+mj-lt"/>
              </a:rPr>
              <a:t>.</a:t>
            </a:r>
            <a:endParaRPr lang="hr-HR" sz="3600" dirty="0" smtClean="0">
              <a:latin typeface="+mj-lt"/>
            </a:endParaRPr>
          </a:p>
          <a:p>
            <a:pPr lvl="0" algn="just"/>
            <a:r>
              <a:rPr lang="pl-PL" sz="3600" b="1" dirty="0" smtClean="0">
                <a:latin typeface="+mj-lt"/>
              </a:rPr>
              <a:t>Deployment</a:t>
            </a:r>
            <a:r>
              <a:rPr lang="pl-PL" sz="3600" dirty="0" smtClean="0">
                <a:latin typeface="+mj-lt"/>
              </a:rPr>
              <a:t> - Push </a:t>
            </a:r>
            <a:r>
              <a:rPr lang="pl-PL" sz="3600" dirty="0">
                <a:latin typeface="+mj-lt"/>
              </a:rPr>
              <a:t>out the solution.</a:t>
            </a:r>
          </a:p>
        </p:txBody>
      </p:sp>
      <p:pic>
        <p:nvPicPr>
          <p:cNvPr id="4098" name="Picture 2" descr="Free Top View Photo Of People Near Wooden Tabl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69679" y="1565554"/>
            <a:ext cx="2864219" cy="191329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ree Time Lapse Photography of Taking-off Rocke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9679" y="4089366"/>
            <a:ext cx="2906175" cy="1935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269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Real use </a:t>
            </a:r>
            <a:r>
              <a:rPr lang="hr-HR" b="1" dirty="0" err="1"/>
              <a:t>case</a:t>
            </a:r>
            <a:r>
              <a:rPr lang="hr-HR" b="1" dirty="0"/>
              <a:t> - </a:t>
            </a:r>
            <a:r>
              <a:rPr lang="hr-HR" b="1" dirty="0" err="1"/>
              <a:t>Loan</a:t>
            </a:r>
            <a:r>
              <a:rPr lang="hr-HR" b="1" dirty="0"/>
              <a:t> </a:t>
            </a:r>
            <a:r>
              <a:rPr lang="hr-HR" b="1" dirty="0" err="1"/>
              <a:t>Application</a:t>
            </a:r>
            <a:endParaRPr lang="pl-PL" dirty="0"/>
          </a:p>
        </p:txBody>
      </p:sp>
      <p:sp>
        <p:nvSpPr>
          <p:cNvPr id="4" name="Flowchart: Process 3"/>
          <p:cNvSpPr/>
          <p:nvPr/>
        </p:nvSpPr>
        <p:spPr>
          <a:xfrm>
            <a:off x="1370036" y="1690689"/>
            <a:ext cx="3607360"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Should </a:t>
            </a:r>
            <a:r>
              <a:rPr lang="en-US" sz="2800" dirty="0"/>
              <a:t>we approve this loan application?</a:t>
            </a:r>
          </a:p>
        </p:txBody>
      </p:sp>
      <p:sp>
        <p:nvSpPr>
          <p:cNvPr id="5" name="Flowchart: Process 4"/>
          <p:cNvSpPr/>
          <p:nvPr/>
        </p:nvSpPr>
        <p:spPr>
          <a:xfrm>
            <a:off x="314960" y="3016252"/>
            <a:ext cx="5218919" cy="119664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Use the historical records on previous applications and their outcome</a:t>
            </a:r>
          </a:p>
        </p:txBody>
      </p:sp>
      <p:sp>
        <p:nvSpPr>
          <p:cNvPr id="6" name="Flowchart: Process 5"/>
          <p:cNvSpPr/>
          <p:nvPr/>
        </p:nvSpPr>
        <p:spPr>
          <a:xfrm>
            <a:off x="453711" y="4720286"/>
            <a:ext cx="5181013" cy="182874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endParaRPr lang="en-US" dirty="0"/>
          </a:p>
          <a:p>
            <a:pPr lvl="1" algn="ctr"/>
            <a:r>
              <a:rPr lang="en-US" sz="2800" dirty="0"/>
              <a:t>Required criteria</a:t>
            </a:r>
            <a:r>
              <a:rPr lang="en-US" sz="2800" dirty="0" smtClean="0"/>
              <a:t>:</a:t>
            </a:r>
            <a:endParaRPr lang="hr-HR" sz="2800" dirty="0" smtClean="0"/>
          </a:p>
          <a:p>
            <a:pPr lvl="1" algn="ctr"/>
            <a:r>
              <a:rPr lang="en-US" dirty="0" smtClean="0"/>
              <a:t>Current </a:t>
            </a:r>
            <a:r>
              <a:rPr lang="en-US" dirty="0"/>
              <a:t>Salary</a:t>
            </a:r>
          </a:p>
          <a:p>
            <a:pPr lvl="1" algn="ctr"/>
            <a:r>
              <a:rPr lang="en-US" dirty="0"/>
              <a:t>Length of contract</a:t>
            </a:r>
          </a:p>
          <a:p>
            <a:pPr lvl="1" algn="ctr"/>
            <a:r>
              <a:rPr lang="en-US" dirty="0"/>
              <a:t>Other loans outstanding</a:t>
            </a:r>
          </a:p>
          <a:p>
            <a:pPr lvl="1" algn="ctr"/>
            <a:r>
              <a:rPr lang="en-US" dirty="0"/>
              <a:t>Credit history </a:t>
            </a:r>
          </a:p>
          <a:p>
            <a:pPr lvl="1"/>
            <a:endParaRPr lang="en-US" dirty="0"/>
          </a:p>
          <a:p>
            <a:pPr lvl="1"/>
            <a:endParaRPr lang="en-US" dirty="0"/>
          </a:p>
        </p:txBody>
      </p:sp>
      <p:sp>
        <p:nvSpPr>
          <p:cNvPr id="7" name="Flowchart: Process 6"/>
          <p:cNvSpPr/>
          <p:nvPr/>
        </p:nvSpPr>
        <p:spPr>
          <a:xfrm>
            <a:off x="6032472" y="1690688"/>
            <a:ext cx="5853164" cy="8418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The </a:t>
            </a:r>
            <a:r>
              <a:rPr lang="en-US" sz="2800" dirty="0"/>
              <a:t>Machine Learning approach(s) we want to adopt for this scenario</a:t>
            </a:r>
            <a:endParaRPr lang="en-US" dirty="0"/>
          </a:p>
        </p:txBody>
      </p:sp>
      <p:sp>
        <p:nvSpPr>
          <p:cNvPr id="8" name="Flowchart: Process 7"/>
          <p:cNvSpPr/>
          <p:nvPr/>
        </p:nvSpPr>
        <p:spPr>
          <a:xfrm>
            <a:off x="6761982" y="3151975"/>
            <a:ext cx="4505681" cy="139507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Evaluate </a:t>
            </a:r>
            <a:r>
              <a:rPr lang="en-US" sz="2800" dirty="0"/>
              <a:t>how well the ML algorithm worked, using learning and test data.</a:t>
            </a:r>
            <a:endParaRPr lang="en-US" dirty="0"/>
          </a:p>
        </p:txBody>
      </p:sp>
      <p:sp>
        <p:nvSpPr>
          <p:cNvPr id="9" name="Flowchart: Process 8"/>
          <p:cNvSpPr/>
          <p:nvPr/>
        </p:nvSpPr>
        <p:spPr>
          <a:xfrm>
            <a:off x="7011766" y="5109288"/>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pPr algn="ctr"/>
            <a:r>
              <a:rPr lang="en-US" sz="2800" dirty="0"/>
              <a:t>Deployment</a:t>
            </a:r>
            <a:endParaRPr lang="en-US" dirty="0"/>
          </a:p>
        </p:txBody>
      </p:sp>
      <p:sp>
        <p:nvSpPr>
          <p:cNvPr id="10" name="Down Arrow 9"/>
          <p:cNvSpPr/>
          <p:nvPr/>
        </p:nvSpPr>
        <p:spPr>
          <a:xfrm>
            <a:off x="2666274" y="2584992"/>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2666273" y="4250959"/>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8483851" y="2601570"/>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8483851" y="461609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p:cNvSpPr/>
          <p:nvPr/>
        </p:nvSpPr>
        <p:spPr>
          <a:xfrm rot="1824255">
            <a:off x="5911095" y="2451878"/>
            <a:ext cx="532563" cy="243648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7298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pPr>
            <a:r>
              <a:rPr lang="hr-HR" b="1" dirty="0" err="1" smtClean="0">
                <a:latin typeface="+mj-lt"/>
              </a:rPr>
              <a:t>Find</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read</a:t>
            </a:r>
            <a:r>
              <a:rPr lang="hr-HR" b="1" dirty="0" smtClean="0">
                <a:latin typeface="+mj-lt"/>
              </a:rPr>
              <a:t> </a:t>
            </a:r>
            <a:r>
              <a:rPr lang="hr-HR" b="1" dirty="0" err="1" smtClean="0">
                <a:latin typeface="+mj-lt"/>
              </a:rPr>
              <a:t>the</a:t>
            </a:r>
            <a:r>
              <a:rPr lang="hr-HR" b="1" dirty="0" smtClean="0">
                <a:latin typeface="+mj-lt"/>
              </a:rPr>
              <a:t> </a:t>
            </a:r>
            <a:r>
              <a:rPr lang="en-US" b="1" dirty="0">
                <a:latin typeface="+mj-lt"/>
              </a:rPr>
              <a:t>most widely cited </a:t>
            </a:r>
            <a:r>
              <a:rPr lang="en-US" b="1" dirty="0" smtClean="0">
                <a:latin typeface="+mj-lt"/>
              </a:rPr>
              <a:t>definition </a:t>
            </a:r>
            <a:r>
              <a:rPr lang="en-US" b="1" dirty="0">
                <a:latin typeface="+mj-lt"/>
              </a:rPr>
              <a:t>of machine learning </a:t>
            </a:r>
            <a:r>
              <a:rPr lang="hr-HR" b="1" dirty="0" err="1" smtClean="0">
                <a:latin typeface="+mj-lt"/>
              </a:rPr>
              <a:t>in</a:t>
            </a:r>
            <a:r>
              <a:rPr lang="hr-HR" b="1" dirty="0" smtClean="0">
                <a:latin typeface="+mj-lt"/>
              </a:rPr>
              <a:t> </a:t>
            </a:r>
            <a:r>
              <a:rPr lang="en-US" b="1" dirty="0" smtClean="0">
                <a:latin typeface="+mj-lt"/>
              </a:rPr>
              <a:t>Tom </a:t>
            </a:r>
            <a:r>
              <a:rPr lang="en-US" b="1" dirty="0">
                <a:latin typeface="+mj-lt"/>
              </a:rPr>
              <a:t>Mitchell's </a:t>
            </a:r>
            <a:r>
              <a:rPr lang="hr-HR" b="1" dirty="0" err="1" smtClean="0">
                <a:latin typeface="+mj-lt"/>
              </a:rPr>
              <a:t>book</a:t>
            </a:r>
            <a:r>
              <a:rPr lang="hr-HR" b="1" dirty="0" smtClean="0">
                <a:latin typeface="+mj-lt"/>
              </a:rPr>
              <a:t> „Machine </a:t>
            </a:r>
            <a:r>
              <a:rPr lang="hr-HR" b="1" dirty="0" err="1" smtClean="0">
                <a:latin typeface="+mj-lt"/>
              </a:rPr>
              <a:t>Learning</a:t>
            </a:r>
            <a:r>
              <a:rPr lang="hr-HR" b="1" dirty="0" smtClean="0">
                <a:latin typeface="+mj-lt"/>
              </a:rPr>
              <a:t>”</a:t>
            </a:r>
          </a:p>
          <a:p>
            <a:pPr algn="just"/>
            <a:r>
              <a:rPr lang="en-US" dirty="0">
                <a:latin typeface="+mj-lt"/>
                <a:hlinkClick r:id="rId3"/>
              </a:rPr>
              <a:t>http://www.cs.cmu.edu/~</a:t>
            </a:r>
            <a:r>
              <a:rPr lang="en-US" dirty="0" smtClean="0">
                <a:latin typeface="+mj-lt"/>
                <a:hlinkClick r:id="rId3"/>
              </a:rPr>
              <a:t>tom/files/MachineLearningTomMitchell.pdf</a:t>
            </a:r>
            <a:endParaRPr lang="hr-HR" dirty="0" smtClean="0">
              <a:latin typeface="+mj-lt"/>
            </a:endParaRPr>
          </a:p>
          <a:p>
            <a:pPr marL="0" indent="0" algn="just">
              <a:buNone/>
            </a:pPr>
            <a:r>
              <a:rPr lang="hr-HR" b="1" dirty="0" err="1" smtClean="0">
                <a:latin typeface="+mj-lt"/>
              </a:rPr>
              <a:t>Whatch</a:t>
            </a:r>
            <a:r>
              <a:rPr lang="hr-HR" b="1" dirty="0" smtClean="0">
                <a:latin typeface="+mj-lt"/>
              </a:rPr>
              <a:t> </a:t>
            </a:r>
            <a:r>
              <a:rPr lang="hr-HR" b="1" dirty="0" err="1" smtClean="0">
                <a:latin typeface="+mj-lt"/>
              </a:rPr>
              <a:t>this</a:t>
            </a:r>
            <a:r>
              <a:rPr lang="hr-HR" b="1" dirty="0" smtClean="0">
                <a:latin typeface="+mj-lt"/>
              </a:rPr>
              <a:t> </a:t>
            </a:r>
            <a:r>
              <a:rPr lang="en-US" b="1" dirty="0" smtClean="0">
                <a:latin typeface="+mj-lt"/>
              </a:rPr>
              <a:t>explanation </a:t>
            </a:r>
            <a:r>
              <a:rPr lang="en-US" b="1" dirty="0">
                <a:latin typeface="+mj-lt"/>
              </a:rPr>
              <a:t>of the differences between data and </a:t>
            </a:r>
            <a:r>
              <a:rPr lang="en-US" b="1" dirty="0" err="1" smtClean="0">
                <a:latin typeface="+mj-lt"/>
              </a:rPr>
              <a:t>informatio</a:t>
            </a:r>
            <a:r>
              <a:rPr lang="hr-HR" b="1" dirty="0" smtClean="0">
                <a:latin typeface="+mj-lt"/>
              </a:rPr>
              <a:t>n</a:t>
            </a:r>
            <a:r>
              <a:rPr lang="en-US" b="1" dirty="0" smtClean="0">
                <a:latin typeface="+mj-lt"/>
              </a:rPr>
              <a:t>:</a:t>
            </a:r>
            <a:endParaRPr lang="en-US" b="1" dirty="0">
              <a:latin typeface="+mj-lt"/>
            </a:endParaRPr>
          </a:p>
          <a:p>
            <a:pPr algn="just"/>
            <a:r>
              <a:rPr lang="en-US" dirty="0">
                <a:latin typeface="+mj-lt"/>
                <a:hlinkClick r:id="rId4"/>
              </a:rPr>
              <a:t>https://</a:t>
            </a:r>
            <a:r>
              <a:rPr lang="en-US" dirty="0" smtClean="0">
                <a:latin typeface="+mj-lt"/>
                <a:hlinkClick r:id="rId4"/>
              </a:rPr>
              <a:t>www.youtube.com/watch?v=sIjSY05JE9Q</a:t>
            </a:r>
            <a:endParaRPr lang="hr-HR" dirty="0" smtClean="0">
              <a:latin typeface="+mj-lt"/>
            </a:endParaRPr>
          </a:p>
          <a:p>
            <a:pPr marL="0" indent="0" algn="just">
              <a:buNone/>
            </a:pPr>
            <a:r>
              <a:rPr lang="hr-HR" b="1" dirty="0" err="1" smtClean="0">
                <a:latin typeface="+mj-lt"/>
              </a:rPr>
              <a:t>Review</a:t>
            </a:r>
            <a:r>
              <a:rPr lang="hr-HR" b="1" dirty="0" smtClean="0">
                <a:latin typeface="+mj-lt"/>
              </a:rPr>
              <a:t> </a:t>
            </a:r>
            <a:r>
              <a:rPr lang="hr-HR" b="1" dirty="0">
                <a:latin typeface="+mj-lt"/>
              </a:rPr>
              <a:t>free Azure </a:t>
            </a:r>
            <a:r>
              <a:rPr lang="hr-HR" b="1" dirty="0" err="1" smtClean="0">
                <a:latin typeface="+mj-lt"/>
              </a:rPr>
              <a:t>services</a:t>
            </a:r>
            <a:r>
              <a:rPr lang="hr-HR" b="1" dirty="0" smtClean="0">
                <a:latin typeface="+mj-lt"/>
              </a:rPr>
              <a:t>:</a:t>
            </a:r>
          </a:p>
          <a:p>
            <a:pPr algn="just"/>
            <a:r>
              <a:rPr lang="pl-PL" dirty="0" smtClean="0">
                <a:latin typeface="+mj-lt"/>
              </a:rPr>
              <a:t>azure.microsoft.com/en-us/pricing/free-services </a:t>
            </a: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first</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Classifying and </a:t>
            </a:r>
            <a:r>
              <a:rPr lang="hr-HR" b="1" dirty="0" smtClean="0"/>
              <a:t>o</a:t>
            </a:r>
            <a:r>
              <a:rPr lang="en-US" b="1" dirty="0" err="1" smtClean="0"/>
              <a:t>rganizing</a:t>
            </a:r>
            <a:r>
              <a:rPr lang="en-US" b="1" dirty="0" smtClean="0"/>
              <a:t> </a:t>
            </a:r>
            <a:r>
              <a:rPr lang="hr-HR" b="1" dirty="0" smtClean="0"/>
              <a:t>d</a:t>
            </a:r>
            <a:r>
              <a:rPr lang="en-US" b="1" dirty="0" err="1" smtClean="0"/>
              <a:t>ata</a:t>
            </a:r>
            <a:r>
              <a:rPr lang="en-US" b="1" dirty="0" smtClean="0"/>
              <a:t> </a:t>
            </a:r>
            <a:r>
              <a:rPr lang="en-US" b="1" dirty="0"/>
              <a:t>for 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7560" y="0"/>
            <a:ext cx="10515600" cy="1325563"/>
          </a:xfrm>
        </p:spPr>
        <p:txBody>
          <a:bodyPr/>
          <a:lstStyle/>
          <a:p>
            <a:pPr algn="ctr"/>
            <a:r>
              <a:rPr lang="hr-HR" b="1" dirty="0" err="1" smtClean="0"/>
              <a:t>What</a:t>
            </a:r>
            <a:r>
              <a:rPr lang="hr-HR" b="1" dirty="0" smtClean="0"/>
              <a:t> </a:t>
            </a:r>
            <a:r>
              <a:rPr lang="hr-HR" b="1" dirty="0" err="1" smtClean="0"/>
              <a:t>is</a:t>
            </a:r>
            <a:r>
              <a:rPr lang="hr-HR" b="1" dirty="0" smtClean="0"/>
              <a:t> </a:t>
            </a:r>
            <a:r>
              <a:rPr lang="hr-HR" b="1" dirty="0" err="1" smtClean="0"/>
              <a:t>Machine</a:t>
            </a:r>
            <a:r>
              <a:rPr lang="hr-HR" b="1" dirty="0" smtClean="0"/>
              <a:t> </a:t>
            </a:r>
            <a:r>
              <a:rPr lang="hr-HR" b="1" dirty="0" err="1" smtClean="0"/>
              <a:t>Learning</a:t>
            </a:r>
            <a:r>
              <a:rPr lang="hr-HR" b="1" dirty="0" smtClean="0"/>
              <a:t> ?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32080" y="1076960"/>
            <a:ext cx="8482965" cy="5361093"/>
          </a:xfrm>
        </p:spPr>
        <p:txBody>
          <a:bodyPr>
            <a:noAutofit/>
          </a:bodyPr>
          <a:lstStyle/>
          <a:p>
            <a:pPr lvl="0" algn="just"/>
            <a:r>
              <a:rPr lang="en-US" sz="3600" dirty="0" smtClean="0">
                <a:latin typeface="+mj-lt"/>
              </a:rPr>
              <a:t>Imagine </a:t>
            </a:r>
            <a:r>
              <a:rPr lang="en-US" sz="3600" dirty="0">
                <a:latin typeface="+mj-lt"/>
              </a:rPr>
              <a:t>teaching computers to </a:t>
            </a:r>
            <a:r>
              <a:rPr lang="en-US" sz="4000" b="1" dirty="0">
                <a:latin typeface="+mj-lt"/>
              </a:rPr>
              <a:t>learn from experience</a:t>
            </a:r>
            <a:r>
              <a:rPr lang="en-US" sz="3600" dirty="0">
                <a:latin typeface="+mj-lt"/>
              </a:rPr>
              <a:t>, just like humans do</a:t>
            </a:r>
            <a:r>
              <a:rPr lang="en-US" sz="3600" dirty="0" smtClean="0">
                <a:latin typeface="+mj-lt"/>
              </a:rPr>
              <a:t>.</a:t>
            </a:r>
            <a:endParaRPr lang="hr-HR" sz="3600" dirty="0" smtClean="0">
              <a:latin typeface="+mj-lt"/>
            </a:endParaRPr>
          </a:p>
          <a:p>
            <a:pPr lvl="0" algn="just"/>
            <a:r>
              <a:rPr lang="en-US" sz="3600" dirty="0">
                <a:latin typeface="+mj-lt"/>
              </a:rPr>
              <a:t>Machine learning involves creating </a:t>
            </a:r>
            <a:r>
              <a:rPr lang="en-US" sz="4000" b="1" dirty="0">
                <a:latin typeface="+mj-lt"/>
              </a:rPr>
              <a:t>algorithms</a:t>
            </a:r>
            <a:r>
              <a:rPr lang="en-US" sz="3600" dirty="0">
                <a:latin typeface="+mj-lt"/>
              </a:rPr>
              <a:t> that analyze vast amounts of data.</a:t>
            </a:r>
          </a:p>
          <a:p>
            <a:pPr lvl="0" algn="just"/>
            <a:r>
              <a:rPr lang="en-US" sz="3600" dirty="0">
                <a:latin typeface="+mj-lt"/>
              </a:rPr>
              <a:t>These intelligent algorithms can </a:t>
            </a:r>
            <a:r>
              <a:rPr lang="en-US" sz="4000" b="1" dirty="0">
                <a:latin typeface="+mj-lt"/>
              </a:rPr>
              <a:t>identify patterns </a:t>
            </a:r>
            <a:r>
              <a:rPr lang="en-US" sz="3600" dirty="0">
                <a:latin typeface="+mj-lt"/>
              </a:rPr>
              <a:t>and trends hidden within the data.</a:t>
            </a:r>
          </a:p>
          <a:p>
            <a:pPr lvl="0" algn="just"/>
            <a:r>
              <a:rPr lang="en-US" sz="3600" dirty="0">
                <a:latin typeface="+mj-lt"/>
              </a:rPr>
              <a:t>By doing so, they unlock valuable insights and make </a:t>
            </a:r>
            <a:r>
              <a:rPr lang="en-US" sz="4000" b="1" dirty="0">
                <a:latin typeface="+mj-lt"/>
              </a:rPr>
              <a:t>predictions</a:t>
            </a:r>
            <a:r>
              <a:rPr lang="en-US" sz="3600" dirty="0">
                <a:latin typeface="+mj-lt"/>
              </a:rPr>
              <a:t> with accuracy.</a:t>
            </a:r>
            <a:endParaRPr lang="pl-PL" sz="3600" dirty="0">
              <a:latin typeface="+mj-lt"/>
            </a:endParaRPr>
          </a:p>
        </p:txBody>
      </p:sp>
      <p:pic>
        <p:nvPicPr>
          <p:cNvPr id="1026" name="Picture 2" descr="Free White Paper in Gray Typewrit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8280" y="1584960"/>
            <a:ext cx="2930040" cy="19514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Person Pointing Paper Line Graph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8280" y="4133063"/>
            <a:ext cx="2877578" cy="1904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367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02565"/>
            <a:ext cx="10515600" cy="1325563"/>
          </a:xfrm>
        </p:spPr>
        <p:txBody>
          <a:bodyPr/>
          <a:lstStyle/>
          <a:p>
            <a:pPr algn="ctr"/>
            <a:r>
              <a:rPr lang="hr-HR" b="1" dirty="0" err="1" smtClean="0"/>
              <a:t>Why</a:t>
            </a:r>
            <a:r>
              <a:rPr lang="hr-HR" b="1" dirty="0" smtClean="0"/>
              <a:t> Machine </a:t>
            </a:r>
            <a:r>
              <a:rPr lang="hr-HR" b="1" dirty="0" err="1" smtClean="0"/>
              <a:t>Learning</a:t>
            </a:r>
            <a:r>
              <a:rPr lang="hr-HR" b="1" dirty="0" smtClean="0"/>
              <a:t> </a:t>
            </a:r>
            <a:r>
              <a:rPr lang="hr-HR" b="1" dirty="0"/>
              <a:t>now?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74320" y="1690688"/>
            <a:ext cx="9377680" cy="4981045"/>
          </a:xfrm>
        </p:spPr>
        <p:txBody>
          <a:bodyPr>
            <a:normAutofit/>
          </a:bodyPr>
          <a:lstStyle/>
          <a:p>
            <a:pPr lvl="0" algn="just"/>
            <a:r>
              <a:rPr lang="hr-HR" sz="3600" dirty="0" smtClean="0">
                <a:latin typeface="+mj-lt"/>
              </a:rPr>
              <a:t>I</a:t>
            </a:r>
            <a:r>
              <a:rPr lang="en-US" sz="3600" dirty="0" smtClean="0">
                <a:latin typeface="+mj-lt"/>
              </a:rPr>
              <a:t>t </a:t>
            </a:r>
            <a:r>
              <a:rPr lang="en-US" sz="3600" dirty="0">
                <a:latin typeface="+mj-lt"/>
              </a:rPr>
              <a:t>helps us turn the vast amount of data collected from our electronic-driven lifestyles into valuable information. </a:t>
            </a:r>
            <a:endParaRPr lang="hr-HR" sz="3600" dirty="0" smtClean="0">
              <a:latin typeface="+mj-lt"/>
            </a:endParaRPr>
          </a:p>
          <a:p>
            <a:pPr lvl="0" algn="just"/>
            <a:r>
              <a:rPr lang="hr-HR" sz="3600" dirty="0" smtClean="0">
                <a:latin typeface="+mj-lt"/>
              </a:rPr>
              <a:t>R</a:t>
            </a:r>
            <a:r>
              <a:rPr lang="en-US" sz="3600" dirty="0" err="1" smtClean="0">
                <a:latin typeface="+mj-lt"/>
              </a:rPr>
              <a:t>apid</a:t>
            </a:r>
            <a:r>
              <a:rPr lang="en-US" sz="3600" dirty="0" smtClean="0">
                <a:latin typeface="+mj-lt"/>
              </a:rPr>
              <a:t> </a:t>
            </a:r>
            <a:r>
              <a:rPr lang="en-US" sz="3600" dirty="0">
                <a:latin typeface="+mj-lt"/>
              </a:rPr>
              <a:t>advancement in technology has made it possible to collect data in a more accurate and frequent </a:t>
            </a:r>
            <a:r>
              <a:rPr lang="en-US" sz="3600" dirty="0" smtClean="0">
                <a:latin typeface="+mj-lt"/>
              </a:rPr>
              <a:t>manner.</a:t>
            </a:r>
            <a:endParaRPr lang="hr-HR" sz="3600" dirty="0" smtClean="0">
              <a:latin typeface="+mj-lt"/>
            </a:endParaRPr>
          </a:p>
          <a:p>
            <a:pPr lvl="0" algn="just"/>
            <a:r>
              <a:rPr lang="en-US" sz="3600" dirty="0" smtClean="0">
                <a:latin typeface="+mj-lt"/>
              </a:rPr>
              <a:t>With </a:t>
            </a:r>
            <a:r>
              <a:rPr lang="en-US" sz="3600" dirty="0">
                <a:latin typeface="+mj-lt"/>
              </a:rPr>
              <a:t>Machine Learning, we can process and analyze this big data, leading to insights and better decision making.</a:t>
            </a:r>
            <a:endParaRPr lang="pl-PL" dirty="0">
              <a:latin typeface="+mj-lt"/>
            </a:endParaRPr>
          </a:p>
        </p:txBody>
      </p:sp>
      <p:pic>
        <p:nvPicPr>
          <p:cNvPr id="2050" name="Picture 2" descr="Free iphon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49" y="2336800"/>
            <a:ext cx="2004906" cy="3007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552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996315"/>
          </a:xfrm>
        </p:spPr>
        <p:txBody>
          <a:bodyPr/>
          <a:lstStyle/>
          <a:p>
            <a:pPr algn="ctr"/>
            <a:r>
              <a:rPr lang="hr-HR" b="1" dirty="0" err="1" smtClean="0"/>
              <a:t>Why</a:t>
            </a:r>
            <a:r>
              <a:rPr lang="hr-HR" b="1" dirty="0" smtClean="0"/>
              <a:t> Machine </a:t>
            </a:r>
            <a:r>
              <a:rPr lang="hr-HR" b="1" dirty="0" err="1" smtClean="0"/>
              <a:t>Learning</a:t>
            </a:r>
            <a:r>
              <a:rPr lang="hr-HR" b="1" dirty="0" smtClean="0"/>
              <a:t> </a:t>
            </a:r>
            <a:r>
              <a:rPr lang="hr-HR" b="1" dirty="0"/>
              <a:t>now?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361440"/>
            <a:ext cx="7995920" cy="5310293"/>
          </a:xfrm>
        </p:spPr>
        <p:txBody>
          <a:bodyPr>
            <a:normAutofit/>
          </a:bodyPr>
          <a:lstStyle/>
          <a:p>
            <a:pPr algn="just"/>
            <a:r>
              <a:rPr lang="en-US" sz="3600" dirty="0">
                <a:latin typeface="+mj-lt"/>
              </a:rPr>
              <a:t>Big data and machine learning are transforming industries across the board.</a:t>
            </a:r>
          </a:p>
          <a:p>
            <a:pPr algn="just"/>
            <a:r>
              <a:rPr lang="en-US" sz="3600" dirty="0">
                <a:latin typeface="+mj-lt"/>
              </a:rPr>
              <a:t>Personalized recommendations, targeted advertising, medical diagnoses, and market trend predictions are just a glimpse of the possibilities.</a:t>
            </a:r>
          </a:p>
          <a:p>
            <a:pPr algn="just"/>
            <a:r>
              <a:rPr lang="en-US" sz="3600" dirty="0">
                <a:latin typeface="+mj-lt"/>
              </a:rPr>
              <a:t>Machine learning equips us with the tools to tackle complex problems and leverage the full potential of our electronic-driven lifestyles.</a:t>
            </a:r>
            <a:endParaRPr lang="pl-PL" dirty="0">
              <a:latin typeface="+mj-lt"/>
            </a:endParaRPr>
          </a:p>
        </p:txBody>
      </p:sp>
      <p:pic>
        <p:nvPicPr>
          <p:cNvPr id="3074" name="Picture 2" descr="Free Close-Up Photo of Accounting Document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8946" y="1757680"/>
            <a:ext cx="3066305" cy="204216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stock photo of analysis, anatomy, assessmen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8946" y="4016585"/>
            <a:ext cx="3066305" cy="204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031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365125"/>
            <a:ext cx="10515600" cy="1067435"/>
          </a:xfrm>
        </p:spPr>
        <p:txBody>
          <a:bodyPr/>
          <a:lstStyle/>
          <a:p>
            <a:pPr algn="ctr"/>
            <a:r>
              <a:rPr lang="hr-HR" b="1" dirty="0" smtClean="0"/>
              <a:t>Data</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94640" y="1524000"/>
            <a:ext cx="8818880" cy="5147733"/>
          </a:xfrm>
        </p:spPr>
        <p:txBody>
          <a:bodyPr>
            <a:normAutofit lnSpcReduction="10000"/>
          </a:bodyPr>
          <a:lstStyle/>
          <a:p>
            <a:pPr lvl="0" algn="just"/>
            <a:r>
              <a:rPr lang="en-US" sz="3600" dirty="0">
                <a:latin typeface="+mj-lt"/>
                <a:hlinkClick r:id="rId3"/>
              </a:rPr>
              <a:t>International Statistical Institute –</a:t>
            </a:r>
            <a:r>
              <a:rPr lang="en-US" sz="3600" dirty="0" smtClean="0">
                <a:latin typeface="+mj-lt"/>
                <a:hlinkClick r:id="rId3"/>
              </a:rPr>
              <a:t>ISI</a:t>
            </a:r>
            <a:r>
              <a:rPr lang="hr-HR" sz="3600" dirty="0" smtClean="0">
                <a:latin typeface="+mj-lt"/>
              </a:rPr>
              <a:t>:</a:t>
            </a:r>
            <a:endParaRPr lang="en-US" sz="3600" dirty="0">
              <a:latin typeface="+mj-lt"/>
            </a:endParaRPr>
          </a:p>
          <a:p>
            <a:pPr lvl="1" algn="just"/>
            <a:r>
              <a:rPr lang="hr-HR" sz="3600" i="1" dirty="0">
                <a:latin typeface="+mj-lt"/>
              </a:rPr>
              <a:t>„</a:t>
            </a:r>
            <a:r>
              <a:rPr lang="en-US" sz="3600" i="1" dirty="0">
                <a:latin typeface="+mj-lt"/>
              </a:rPr>
              <a:t>Data are values of qualitative or quantitative variables, belonging to a set of items</a:t>
            </a:r>
            <a:r>
              <a:rPr lang="hr-HR" sz="3600" i="1" dirty="0">
                <a:latin typeface="+mj-lt"/>
              </a:rPr>
              <a:t>.” </a:t>
            </a:r>
          </a:p>
          <a:p>
            <a:pPr algn="just"/>
            <a:r>
              <a:rPr lang="en-US" sz="3600" dirty="0">
                <a:latin typeface="+mj-lt"/>
                <a:hlinkClick r:id="rId4"/>
              </a:rPr>
              <a:t>International Standards Organization</a:t>
            </a:r>
            <a:r>
              <a:rPr lang="hr-HR" sz="3600" dirty="0">
                <a:latin typeface="+mj-lt"/>
                <a:hlinkClick r:id="rId4"/>
              </a:rPr>
              <a:t> – </a:t>
            </a:r>
            <a:r>
              <a:rPr lang="en-US" sz="3600" dirty="0">
                <a:latin typeface="+mj-lt"/>
                <a:hlinkClick r:id="rId4"/>
              </a:rPr>
              <a:t>ISO</a:t>
            </a:r>
            <a:r>
              <a:rPr lang="hr-HR" sz="3600" dirty="0">
                <a:latin typeface="+mj-lt"/>
              </a:rPr>
              <a:t>:</a:t>
            </a:r>
            <a:endParaRPr lang="hr-HR" sz="3600" i="1" dirty="0">
              <a:latin typeface="+mj-lt"/>
            </a:endParaRPr>
          </a:p>
          <a:p>
            <a:pPr lvl="1" algn="just"/>
            <a:r>
              <a:rPr lang="hr-HR" sz="3600" i="1" dirty="0">
                <a:latin typeface="+mj-lt"/>
              </a:rPr>
              <a:t>„</a:t>
            </a:r>
            <a:r>
              <a:rPr lang="en-US" sz="3600" i="1" dirty="0">
                <a:latin typeface="+mj-lt"/>
              </a:rPr>
              <a:t>Data is a representation of facts, concepts or instructions in a formalized manner suitable for communication, interpretation or processing by human or automated means</a:t>
            </a:r>
            <a:r>
              <a:rPr lang="hr-HR" sz="3600" i="1" dirty="0">
                <a:latin typeface="+mj-lt"/>
              </a:rPr>
              <a:t>.”</a:t>
            </a:r>
            <a:endParaRPr lang="hr-HR" sz="3600" dirty="0">
              <a:latin typeface="+mj-lt"/>
            </a:endParaRPr>
          </a:p>
          <a:p>
            <a:pPr lvl="0"/>
            <a:endParaRPr lang="hr-HR" sz="3600" dirty="0">
              <a:latin typeface="+mj-lt"/>
            </a:endParaRPr>
          </a:p>
          <a:p>
            <a:pPr lvl="0"/>
            <a:endParaRPr lang="pl-PL" dirty="0">
              <a:latin typeface="+mj-lt"/>
            </a:endParaRPr>
          </a:p>
        </p:txBody>
      </p:sp>
      <p:pic>
        <p:nvPicPr>
          <p:cNvPr id="1026" name="Picture 2" descr="Free Multi Colored Folders Piled Up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39097" y="1800711"/>
            <a:ext cx="2360498" cy="15720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Gray Laptop  Stock Phot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39096" y="3917286"/>
            <a:ext cx="2446999" cy="1619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9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Data vs </a:t>
            </a:r>
            <a:r>
              <a:rPr lang="hr-HR" b="1" dirty="0" err="1"/>
              <a:t>Information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06400" y="1690688"/>
            <a:ext cx="6725920" cy="4981045"/>
          </a:xfrm>
        </p:spPr>
        <p:txBody>
          <a:bodyPr>
            <a:normAutofit/>
          </a:bodyPr>
          <a:lstStyle/>
          <a:p>
            <a:pPr lvl="0"/>
            <a:r>
              <a:rPr lang="en-US" sz="3600" b="1" dirty="0" smtClean="0">
                <a:latin typeface="+mj-lt"/>
              </a:rPr>
              <a:t>Data</a:t>
            </a:r>
            <a:r>
              <a:rPr lang="en-US" sz="3600" dirty="0" smtClean="0">
                <a:latin typeface="+mj-lt"/>
              </a:rPr>
              <a:t> </a:t>
            </a:r>
            <a:r>
              <a:rPr lang="en-US" sz="3600" dirty="0">
                <a:latin typeface="+mj-lt"/>
              </a:rPr>
              <a:t>is the </a:t>
            </a:r>
            <a:r>
              <a:rPr lang="en-US" sz="4000" b="1" dirty="0">
                <a:latin typeface="+mj-lt"/>
              </a:rPr>
              <a:t>raw</a:t>
            </a:r>
            <a:r>
              <a:rPr lang="en-US" sz="3600" dirty="0">
                <a:latin typeface="+mj-lt"/>
              </a:rPr>
              <a:t> product.</a:t>
            </a:r>
          </a:p>
          <a:p>
            <a:pPr lvl="1"/>
            <a:r>
              <a:rPr lang="en-US" sz="3600" dirty="0" smtClean="0">
                <a:latin typeface="+mj-lt"/>
              </a:rPr>
              <a:t>It </a:t>
            </a:r>
            <a:r>
              <a:rPr lang="en-US" sz="3600" dirty="0">
                <a:latin typeface="+mj-lt"/>
              </a:rPr>
              <a:t>is the gathering of the figures or facts.</a:t>
            </a:r>
          </a:p>
          <a:p>
            <a:pPr marL="0" lvl="0" indent="0">
              <a:buNone/>
            </a:pPr>
            <a:endParaRPr lang="en-US" sz="3600" dirty="0">
              <a:latin typeface="+mj-lt"/>
            </a:endParaRPr>
          </a:p>
          <a:p>
            <a:pPr lvl="0"/>
            <a:r>
              <a:rPr lang="en-US" sz="3600" b="1" dirty="0">
                <a:latin typeface="+mj-lt"/>
              </a:rPr>
              <a:t>Information</a:t>
            </a:r>
            <a:r>
              <a:rPr lang="en-US" sz="3600" dirty="0">
                <a:latin typeface="+mj-lt"/>
              </a:rPr>
              <a:t> is the data in </a:t>
            </a:r>
            <a:r>
              <a:rPr lang="en-US" sz="4000" b="1" dirty="0">
                <a:latin typeface="+mj-lt"/>
              </a:rPr>
              <a:t>context</a:t>
            </a:r>
            <a:r>
              <a:rPr lang="en-US" sz="3600" dirty="0">
                <a:latin typeface="+mj-lt"/>
              </a:rPr>
              <a:t>.</a:t>
            </a:r>
          </a:p>
          <a:p>
            <a:pPr lvl="1"/>
            <a:r>
              <a:rPr lang="en-US" sz="3600" dirty="0" smtClean="0">
                <a:latin typeface="+mj-lt"/>
              </a:rPr>
              <a:t>Used </a:t>
            </a:r>
            <a:r>
              <a:rPr lang="en-US" sz="3600" dirty="0">
                <a:latin typeface="+mj-lt"/>
              </a:rPr>
              <a:t>or presented in such a way to make it meaningful.</a:t>
            </a:r>
            <a:endParaRPr lang="pl-PL" sz="3600" dirty="0">
              <a:latin typeface="+mj-lt"/>
            </a:endParaRPr>
          </a:p>
        </p:txBody>
      </p:sp>
      <p:pic>
        <p:nvPicPr>
          <p:cNvPr id="2050" name="Picture 2" descr="Free Close-Up Shot of Two People Playing Jigsaw Puzzle on a Wooden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9245" y="2062480"/>
            <a:ext cx="4397470" cy="2937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704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Machine </a:t>
            </a:r>
            <a:r>
              <a:rPr lang="hr-HR" b="1" dirty="0" err="1" smtClean="0"/>
              <a:t>Learning</a:t>
            </a:r>
            <a:r>
              <a:rPr lang="hr-HR" b="1" dirty="0" smtClean="0"/>
              <a:t> </a:t>
            </a:r>
            <a:r>
              <a:rPr lang="hr-HR" b="1" dirty="0" err="1" smtClean="0"/>
              <a:t>workflow</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55600" y="1690688"/>
            <a:ext cx="8514080" cy="4981045"/>
          </a:xfrm>
        </p:spPr>
        <p:txBody>
          <a:bodyPr>
            <a:normAutofit/>
          </a:bodyPr>
          <a:lstStyle/>
          <a:p>
            <a:pPr lvl="0" algn="just"/>
            <a:r>
              <a:rPr lang="en-US" sz="3600" dirty="0">
                <a:latin typeface="+mj-lt"/>
              </a:rPr>
              <a:t>There must be </a:t>
            </a:r>
            <a:r>
              <a:rPr lang="en-US" sz="4000" b="1" dirty="0">
                <a:latin typeface="+mj-lt"/>
              </a:rPr>
              <a:t>a problem to solve </a:t>
            </a:r>
            <a:r>
              <a:rPr lang="en-US" sz="3600" dirty="0">
                <a:latin typeface="+mj-lt"/>
              </a:rPr>
              <a:t>or to understand better</a:t>
            </a:r>
            <a:r>
              <a:rPr lang="en-US" sz="3600" dirty="0" smtClean="0">
                <a:latin typeface="+mj-lt"/>
              </a:rPr>
              <a:t>.</a:t>
            </a:r>
            <a:endParaRPr lang="en-US" sz="3600" dirty="0">
              <a:latin typeface="+mj-lt"/>
            </a:endParaRPr>
          </a:p>
          <a:p>
            <a:pPr lvl="0" algn="just"/>
            <a:r>
              <a:rPr lang="en-US" sz="3600" dirty="0">
                <a:latin typeface="+mj-lt"/>
              </a:rPr>
              <a:t>Machine Learning requires data input , computational power, and algorithms as a starting point to solving or understanding the problem</a:t>
            </a:r>
            <a:r>
              <a:rPr lang="en-US" sz="3600" dirty="0" smtClean="0">
                <a:latin typeface="+mj-lt"/>
              </a:rPr>
              <a:t>.</a:t>
            </a:r>
            <a:endParaRPr lang="en-US" sz="3600" dirty="0">
              <a:latin typeface="+mj-lt"/>
            </a:endParaRPr>
          </a:p>
          <a:p>
            <a:pPr lvl="0" algn="just"/>
            <a:r>
              <a:rPr lang="en-US" sz="3600" dirty="0">
                <a:latin typeface="+mj-lt"/>
              </a:rPr>
              <a:t>The goal of Machine Learning is the </a:t>
            </a:r>
            <a:r>
              <a:rPr lang="en-US" sz="4000" b="1" dirty="0">
                <a:latin typeface="+mj-lt"/>
              </a:rPr>
              <a:t>correct interpretation </a:t>
            </a:r>
            <a:r>
              <a:rPr lang="en-US" sz="3600" dirty="0">
                <a:latin typeface="+mj-lt"/>
              </a:rPr>
              <a:t>of the results.</a:t>
            </a:r>
            <a:endParaRPr lang="pl-PL" sz="3600" dirty="0">
              <a:latin typeface="+mj-lt"/>
            </a:endParaRPr>
          </a:p>
        </p:txBody>
      </p:sp>
      <p:pic>
        <p:nvPicPr>
          <p:cNvPr id="3074"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0706" y="2072640"/>
            <a:ext cx="2263140" cy="16430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images.pexels.com/photos/355952/pexels-photo-355952.jpeg?auto=compress&amp;cs=tinysrgb&amp;h=566.525&amp;fit=crop&amp;w=633.175&amp;dp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0706" y="4024525"/>
            <a:ext cx="2263140" cy="2027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3612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CRISP-DM </a:t>
            </a:r>
            <a:r>
              <a:rPr lang="hr-HR" b="1" dirty="0" err="1" smtClean="0"/>
              <a:t>workflow</a:t>
            </a:r>
            <a:endParaRPr lang="pl-PL" dirty="0"/>
          </a:p>
        </p:txBody>
      </p:sp>
      <p:sp>
        <p:nvSpPr>
          <p:cNvPr id="4" name="Flowchart: Process 3"/>
          <p:cNvSpPr/>
          <p:nvPr/>
        </p:nvSpPr>
        <p:spPr>
          <a:xfrm>
            <a:off x="1583396" y="1922582"/>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pPr algn="ctr"/>
            <a:r>
              <a:rPr lang="en-US" sz="2800" dirty="0"/>
              <a:t>Business understanding </a:t>
            </a:r>
          </a:p>
        </p:txBody>
      </p:sp>
      <p:sp>
        <p:nvSpPr>
          <p:cNvPr id="5" name="Flowchart: Process 4"/>
          <p:cNvSpPr/>
          <p:nvPr/>
        </p:nvSpPr>
        <p:spPr>
          <a:xfrm>
            <a:off x="1583396"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800" dirty="0" smtClean="0"/>
              <a:t>Data</a:t>
            </a:r>
            <a:r>
              <a:rPr lang="en-US" sz="2800" dirty="0" smtClean="0"/>
              <a:t> </a:t>
            </a:r>
            <a:r>
              <a:rPr lang="en-US" sz="2800" dirty="0"/>
              <a:t>understanding </a:t>
            </a:r>
          </a:p>
        </p:txBody>
      </p:sp>
      <p:sp>
        <p:nvSpPr>
          <p:cNvPr id="6" name="Flowchart: Process 5"/>
          <p:cNvSpPr/>
          <p:nvPr/>
        </p:nvSpPr>
        <p:spPr>
          <a:xfrm>
            <a:off x="1583396"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Data</a:t>
            </a:r>
            <a:r>
              <a:rPr lang="en-US" sz="3200" dirty="0" smtClean="0"/>
              <a:t> </a:t>
            </a:r>
            <a:r>
              <a:rPr lang="en-US" sz="2800" dirty="0"/>
              <a:t>preparation</a:t>
            </a:r>
          </a:p>
        </p:txBody>
      </p:sp>
      <p:sp>
        <p:nvSpPr>
          <p:cNvPr id="7" name="Flowchart: Process 6"/>
          <p:cNvSpPr/>
          <p:nvPr/>
        </p:nvSpPr>
        <p:spPr>
          <a:xfrm>
            <a:off x="7061422" y="1870121"/>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pPr algn="ctr"/>
            <a:r>
              <a:rPr lang="en-US" sz="2800" dirty="0"/>
              <a:t>Modelling</a:t>
            </a:r>
            <a:endParaRPr lang="en-US" dirty="0"/>
          </a:p>
        </p:txBody>
      </p:sp>
      <p:sp>
        <p:nvSpPr>
          <p:cNvPr id="8" name="Flowchart: Process 7"/>
          <p:cNvSpPr/>
          <p:nvPr/>
        </p:nvSpPr>
        <p:spPr>
          <a:xfrm>
            <a:off x="7061423" y="3248145"/>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pPr algn="ctr"/>
            <a:r>
              <a:rPr lang="en-US" sz="2800" dirty="0"/>
              <a:t>Evaluation</a:t>
            </a:r>
            <a:endParaRPr lang="en-US" dirty="0"/>
          </a:p>
        </p:txBody>
      </p:sp>
      <p:sp>
        <p:nvSpPr>
          <p:cNvPr id="9" name="Flowchart: Process 8"/>
          <p:cNvSpPr/>
          <p:nvPr/>
        </p:nvSpPr>
        <p:spPr>
          <a:xfrm>
            <a:off x="7061423" y="4628734"/>
            <a:ext cx="3607359" cy="8943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a:p>
            <a:pPr algn="ctr"/>
            <a:r>
              <a:rPr lang="en-US" sz="2800" dirty="0"/>
              <a:t>Deployment</a:t>
            </a:r>
            <a:endParaRPr lang="en-US" dirty="0"/>
          </a:p>
        </p:txBody>
      </p:sp>
      <p:sp>
        <p:nvSpPr>
          <p:cNvPr id="10" name="Down Arrow 9"/>
          <p:cNvSpPr/>
          <p:nvPr/>
        </p:nvSpPr>
        <p:spPr>
          <a:xfrm>
            <a:off x="2879634" y="2816885"/>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2879633" y="4161658"/>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8697211" y="2833463"/>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8692186" y="4193956"/>
            <a:ext cx="663191" cy="431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p:cNvSpPr/>
          <p:nvPr/>
        </p:nvSpPr>
        <p:spPr>
          <a:xfrm rot="2359055">
            <a:off x="6008314" y="2465285"/>
            <a:ext cx="532563" cy="28484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957333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3.xml><?xml version="1.0" encoding="utf-8"?>
<ds:datastoreItem xmlns:ds="http://schemas.openxmlformats.org/officeDocument/2006/customXml" ds:itemID="{5B00B016-3329-43CE-9C7F-FFD7779B94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2218</TotalTime>
  <Words>1845</Words>
  <Application>Microsoft Office PowerPoint</Application>
  <PresentationFormat>Widescreen</PresentationFormat>
  <Paragraphs>110</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Motyw pakietu Office</vt:lpstr>
      <vt:lpstr>O3 - Distance learning curricula in Machine Learning  2- Introduction to Machine Learning</vt:lpstr>
      <vt:lpstr>Classifying and organizing data for Machine Learning</vt:lpstr>
      <vt:lpstr>What is Machine Learning ? </vt:lpstr>
      <vt:lpstr>Why Machine Learning now? </vt:lpstr>
      <vt:lpstr>Why Machine Learning now? </vt:lpstr>
      <vt:lpstr>Data</vt:lpstr>
      <vt:lpstr>Data vs Information</vt:lpstr>
      <vt:lpstr>Machine Learning workflow</vt:lpstr>
      <vt:lpstr>CRISP-DM workflow</vt:lpstr>
      <vt:lpstr>CRISP-DM workflow</vt:lpstr>
      <vt:lpstr>Real use case - Loan Application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127</cp:revision>
  <dcterms:created xsi:type="dcterms:W3CDTF">2021-12-08T08:56:03Z</dcterms:created>
  <dcterms:modified xsi:type="dcterms:W3CDTF">2024-02-21T17:42:23Z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