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78" r:id="rId7"/>
    <p:sldId id="279" r:id="rId8"/>
    <p:sldId id="280" r:id="rId9"/>
    <p:sldId id="281" r:id="rId10"/>
    <p:sldId id="282" r:id="rId11"/>
    <p:sldId id="283" r:id="rId12"/>
    <p:sldId id="286" r:id="rId13"/>
    <p:sldId id="287" r:id="rId14"/>
    <p:sldId id="284" r:id="rId15"/>
    <p:sldId id="290" r:id="rId16"/>
    <p:sldId id="293" r:id="rId17"/>
    <p:sldId id="285" r:id="rId18"/>
    <p:sldId id="294" r:id="rId19"/>
    <p:sldId id="277" r:id="rId20"/>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04B1F-DEB9-323E-B567-DCA14F360B8A}" v="2" dt="2023-07-12T06:58:12.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450" autoAdjust="0"/>
  </p:normalViewPr>
  <p:slideViewPr>
    <p:cSldViewPr snapToGrid="0">
      <p:cViewPr varScale="1">
        <p:scale>
          <a:sx n="84" d="100"/>
          <a:sy n="84" d="100"/>
        </p:scale>
        <p:origin x="15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A KARDUM GOLEŠ" userId="S::ivanakg@vus.hr::ea8c4a9e-a789-4ae1-a51f-92c8f5786e31" providerId="AD" clId="Web-{02704B1F-DEB9-323E-B567-DCA14F360B8A}"/>
    <pc:docChg chg="">
      <pc:chgData name="IVANA KARDUM GOLEŠ" userId="S::ivanakg@vus.hr::ea8c4a9e-a789-4ae1-a51f-92c8f5786e31" providerId="AD" clId="Web-{02704B1F-DEB9-323E-B567-DCA14F360B8A}" dt="2023-07-12T06:58:12.119" v="1"/>
      <pc:docMkLst>
        <pc:docMk/>
      </pc:docMkLst>
      <pc:sldChg chg="delCm">
        <pc:chgData name="IVANA KARDUM GOLEŠ" userId="S::ivanakg@vus.hr::ea8c4a9e-a789-4ae1-a51f-92c8f5786e31" providerId="AD" clId="Web-{02704B1F-DEB9-323E-B567-DCA14F360B8A}" dt="2023-07-12T06:58:02.134" v="0"/>
        <pc:sldMkLst>
          <pc:docMk/>
          <pc:sldMk cId="1349354338" sldId="282"/>
        </pc:sldMkLst>
      </pc:sldChg>
      <pc:sldChg chg="delCm">
        <pc:chgData name="IVANA KARDUM GOLEŠ" userId="S::ivanakg@vus.hr::ea8c4a9e-a789-4ae1-a51f-92c8f5786e31" providerId="AD" clId="Web-{02704B1F-DEB9-323E-B567-DCA14F360B8A}" dt="2023-07-12T06:58:12.119" v="1"/>
        <pc:sldMkLst>
          <pc:docMk/>
          <pc:sldMk cId="2101662179" sldId="28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02766829814854"/>
          <c:y val="5.7697540384771491E-2"/>
          <c:w val="0.8399975838639282"/>
          <c:h val="0.82107443786021594"/>
        </c:manualLayout>
      </c:layout>
      <c:lineChart>
        <c:grouping val="stacked"/>
        <c:varyColors val="0"/>
        <c:ser>
          <c:idx val="0"/>
          <c:order val="0"/>
          <c:tx>
            <c:strRef>
              <c:f>Sheet1!$B$1</c:f>
              <c:strCache>
                <c:ptCount val="1"/>
                <c:pt idx="0">
                  <c:v>probabilty</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Sheet1!$C$2:$C$62</c:f>
              <c:numCache>
                <c:formatCode>General</c:formatCode>
                <c:ptCount val="61"/>
                <c:pt idx="0">
                  <c:v>2000</c:v>
                </c:pt>
                <c:pt idx="1">
                  <c:v>2100</c:v>
                </c:pt>
                <c:pt idx="2">
                  <c:v>2200</c:v>
                </c:pt>
                <c:pt idx="3">
                  <c:v>2300</c:v>
                </c:pt>
                <c:pt idx="4">
                  <c:v>2400</c:v>
                </c:pt>
                <c:pt idx="5">
                  <c:v>2500</c:v>
                </c:pt>
                <c:pt idx="6">
                  <c:v>2600</c:v>
                </c:pt>
                <c:pt idx="7">
                  <c:v>2700</c:v>
                </c:pt>
                <c:pt idx="8">
                  <c:v>2800</c:v>
                </c:pt>
                <c:pt idx="9">
                  <c:v>2900</c:v>
                </c:pt>
                <c:pt idx="10">
                  <c:v>3000</c:v>
                </c:pt>
                <c:pt idx="11">
                  <c:v>3100</c:v>
                </c:pt>
                <c:pt idx="12">
                  <c:v>3200</c:v>
                </c:pt>
                <c:pt idx="13">
                  <c:v>3300</c:v>
                </c:pt>
                <c:pt idx="14">
                  <c:v>3400</c:v>
                </c:pt>
                <c:pt idx="15">
                  <c:v>3500</c:v>
                </c:pt>
                <c:pt idx="16">
                  <c:v>3600</c:v>
                </c:pt>
                <c:pt idx="17">
                  <c:v>3700</c:v>
                </c:pt>
                <c:pt idx="18">
                  <c:v>3800</c:v>
                </c:pt>
                <c:pt idx="19">
                  <c:v>3900</c:v>
                </c:pt>
                <c:pt idx="20">
                  <c:v>4000</c:v>
                </c:pt>
                <c:pt idx="21">
                  <c:v>4100</c:v>
                </c:pt>
                <c:pt idx="22">
                  <c:v>4200</c:v>
                </c:pt>
                <c:pt idx="23">
                  <c:v>4300</c:v>
                </c:pt>
                <c:pt idx="24">
                  <c:v>4400</c:v>
                </c:pt>
                <c:pt idx="25">
                  <c:v>4500</c:v>
                </c:pt>
                <c:pt idx="26">
                  <c:v>4600</c:v>
                </c:pt>
                <c:pt idx="27">
                  <c:v>4700</c:v>
                </c:pt>
                <c:pt idx="28">
                  <c:v>4800</c:v>
                </c:pt>
                <c:pt idx="29">
                  <c:v>4900</c:v>
                </c:pt>
                <c:pt idx="30">
                  <c:v>5000</c:v>
                </c:pt>
                <c:pt idx="31">
                  <c:v>5100</c:v>
                </c:pt>
                <c:pt idx="32">
                  <c:v>5200</c:v>
                </c:pt>
                <c:pt idx="33">
                  <c:v>5300</c:v>
                </c:pt>
                <c:pt idx="34">
                  <c:v>5400</c:v>
                </c:pt>
                <c:pt idx="35">
                  <c:v>5500</c:v>
                </c:pt>
                <c:pt idx="36">
                  <c:v>5600</c:v>
                </c:pt>
                <c:pt idx="37">
                  <c:v>5700</c:v>
                </c:pt>
                <c:pt idx="38">
                  <c:v>5800</c:v>
                </c:pt>
                <c:pt idx="39">
                  <c:v>5900</c:v>
                </c:pt>
                <c:pt idx="40">
                  <c:v>6000</c:v>
                </c:pt>
                <c:pt idx="41">
                  <c:v>6100</c:v>
                </c:pt>
                <c:pt idx="42">
                  <c:v>6200</c:v>
                </c:pt>
                <c:pt idx="43">
                  <c:v>6300</c:v>
                </c:pt>
                <c:pt idx="44">
                  <c:v>6400</c:v>
                </c:pt>
                <c:pt idx="45">
                  <c:v>6500</c:v>
                </c:pt>
                <c:pt idx="46">
                  <c:v>6600</c:v>
                </c:pt>
                <c:pt idx="47">
                  <c:v>6700</c:v>
                </c:pt>
                <c:pt idx="48">
                  <c:v>6800</c:v>
                </c:pt>
                <c:pt idx="49">
                  <c:v>6900</c:v>
                </c:pt>
                <c:pt idx="50">
                  <c:v>7000</c:v>
                </c:pt>
                <c:pt idx="51">
                  <c:v>7100</c:v>
                </c:pt>
                <c:pt idx="52">
                  <c:v>7200</c:v>
                </c:pt>
                <c:pt idx="53">
                  <c:v>7300</c:v>
                </c:pt>
                <c:pt idx="54">
                  <c:v>7400</c:v>
                </c:pt>
                <c:pt idx="55">
                  <c:v>7500</c:v>
                </c:pt>
                <c:pt idx="56">
                  <c:v>7600</c:v>
                </c:pt>
                <c:pt idx="57">
                  <c:v>7700</c:v>
                </c:pt>
                <c:pt idx="58">
                  <c:v>7800</c:v>
                </c:pt>
                <c:pt idx="59">
                  <c:v>7900</c:v>
                </c:pt>
                <c:pt idx="60">
                  <c:v>8000</c:v>
                </c:pt>
              </c:numCache>
            </c:numRef>
          </c:cat>
          <c:val>
            <c:numRef>
              <c:f>Sheet1!$B$2:$B$62</c:f>
              <c:numCache>
                <c:formatCode>General</c:formatCode>
                <c:ptCount val="61"/>
                <c:pt idx="0">
                  <c:v>4.7425873177566781E-2</c:v>
                </c:pt>
                <c:pt idx="1">
                  <c:v>5.2153563078417738E-2</c:v>
                </c:pt>
                <c:pt idx="2">
                  <c:v>5.7324175898868755E-2</c:v>
                </c:pt>
                <c:pt idx="3">
                  <c:v>6.2973356056996513E-2</c:v>
                </c:pt>
                <c:pt idx="4">
                  <c:v>6.9138420343346815E-2</c:v>
                </c:pt>
                <c:pt idx="5">
                  <c:v>7.5858180021243546E-2</c:v>
                </c:pt>
                <c:pt idx="6">
                  <c:v>8.317269649392238E-2</c:v>
                </c:pt>
                <c:pt idx="7">
                  <c:v>9.112296101485616E-2</c:v>
                </c:pt>
                <c:pt idx="8">
                  <c:v>9.9750489119685176E-2</c:v>
                </c:pt>
                <c:pt idx="9">
                  <c:v>0.10909682119561293</c:v>
                </c:pt>
                <c:pt idx="10">
                  <c:v>0.11920292202211755</c:v>
                </c:pt>
                <c:pt idx="11">
                  <c:v>0.13010847436299786</c:v>
                </c:pt>
                <c:pt idx="12">
                  <c:v>0.14185106490048782</c:v>
                </c:pt>
                <c:pt idx="13">
                  <c:v>0.15446526508353475</c:v>
                </c:pt>
                <c:pt idx="14">
                  <c:v>0.16798161486607552</c:v>
                </c:pt>
                <c:pt idx="15">
                  <c:v>0.18242552380635635</c:v>
                </c:pt>
                <c:pt idx="16">
                  <c:v>0.19781611144141825</c:v>
                </c:pt>
                <c:pt idx="17">
                  <c:v>0.21416501695744142</c:v>
                </c:pt>
                <c:pt idx="18">
                  <c:v>0.23147521650098238</c:v>
                </c:pt>
                <c:pt idx="19">
                  <c:v>0.24973989440488234</c:v>
                </c:pt>
                <c:pt idx="20">
                  <c:v>0.2689414213699951</c:v>
                </c:pt>
                <c:pt idx="21">
                  <c:v>0.28905049737499594</c:v>
                </c:pt>
                <c:pt idx="22">
                  <c:v>0.31002551887238755</c:v>
                </c:pt>
                <c:pt idx="23">
                  <c:v>0.33181222783183384</c:v>
                </c:pt>
                <c:pt idx="24">
                  <c:v>0.35434369377420466</c:v>
                </c:pt>
                <c:pt idx="25">
                  <c:v>0.37754066879814541</c:v>
                </c:pt>
                <c:pt idx="26">
                  <c:v>0.40131233988754816</c:v>
                </c:pt>
                <c:pt idx="27">
                  <c:v>0.42555748318834108</c:v>
                </c:pt>
                <c:pt idx="28">
                  <c:v>0.45016600268752205</c:v>
                </c:pt>
                <c:pt idx="29">
                  <c:v>0.4750208125210601</c:v>
                </c:pt>
                <c:pt idx="30">
                  <c:v>0.5</c:v>
                </c:pt>
                <c:pt idx="31">
                  <c:v>0.52497918747894012</c:v>
                </c:pt>
                <c:pt idx="32">
                  <c:v>0.54983399731247795</c:v>
                </c:pt>
                <c:pt idx="33">
                  <c:v>0.57444251681165892</c:v>
                </c:pt>
                <c:pt idx="34">
                  <c:v>0.59868766011245211</c:v>
                </c:pt>
                <c:pt idx="35">
                  <c:v>0.62245933120185459</c:v>
                </c:pt>
                <c:pt idx="36">
                  <c:v>0.64565630622579562</c:v>
                </c:pt>
                <c:pt idx="37">
                  <c:v>0.66818777216816616</c:v>
                </c:pt>
                <c:pt idx="38">
                  <c:v>0.6899744811276125</c:v>
                </c:pt>
                <c:pt idx="39">
                  <c:v>0.710949502625004</c:v>
                </c:pt>
                <c:pt idx="40">
                  <c:v>0.7310585786300049</c:v>
                </c:pt>
                <c:pt idx="41">
                  <c:v>0.75026010559511769</c:v>
                </c:pt>
                <c:pt idx="42">
                  <c:v>0.76852478349901776</c:v>
                </c:pt>
                <c:pt idx="43">
                  <c:v>0.78583498304255861</c:v>
                </c:pt>
                <c:pt idx="44">
                  <c:v>0.8021838885585818</c:v>
                </c:pt>
                <c:pt idx="45">
                  <c:v>0.81757447619364365</c:v>
                </c:pt>
                <c:pt idx="46">
                  <c:v>0.83201838513392457</c:v>
                </c:pt>
                <c:pt idx="47">
                  <c:v>0.84553473491646525</c:v>
                </c:pt>
                <c:pt idx="48">
                  <c:v>0.85814893509951229</c:v>
                </c:pt>
                <c:pt idx="49">
                  <c:v>0.86989152563700212</c:v>
                </c:pt>
                <c:pt idx="50">
                  <c:v>0.88079707797788231</c:v>
                </c:pt>
                <c:pt idx="51">
                  <c:v>0.89090317880438707</c:v>
                </c:pt>
                <c:pt idx="52">
                  <c:v>0.9002495108803148</c:v>
                </c:pt>
                <c:pt idx="53">
                  <c:v>0.90887703898514383</c:v>
                </c:pt>
                <c:pt idx="54">
                  <c:v>0.91682730350607766</c:v>
                </c:pt>
                <c:pt idx="55">
                  <c:v>0.92414181997875655</c:v>
                </c:pt>
                <c:pt idx="56">
                  <c:v>0.93086157965665328</c:v>
                </c:pt>
                <c:pt idx="57">
                  <c:v>0.9370266439430035</c:v>
                </c:pt>
                <c:pt idx="58">
                  <c:v>0.94267582410113127</c:v>
                </c:pt>
                <c:pt idx="59">
                  <c:v>0.94784643692158232</c:v>
                </c:pt>
                <c:pt idx="60">
                  <c:v>0.95257412682243336</c:v>
                </c:pt>
              </c:numCache>
            </c:numRef>
          </c:val>
          <c:smooth val="0"/>
          <c:extLst>
            <c:ext xmlns:c16="http://schemas.microsoft.com/office/drawing/2014/chart" uri="{C3380CC4-5D6E-409C-BE32-E72D297353CC}">
              <c16:uniqueId val="{00000000-7A8B-47BD-951A-EF080855B05E}"/>
            </c:ext>
          </c:extLst>
        </c:ser>
        <c:dLbls>
          <c:showLegendKey val="0"/>
          <c:showVal val="0"/>
          <c:showCatName val="0"/>
          <c:showSerName val="0"/>
          <c:showPercent val="0"/>
          <c:showBubbleSize val="0"/>
        </c:dLbls>
        <c:marker val="1"/>
        <c:smooth val="0"/>
        <c:axId val="953506095"/>
        <c:axId val="953501103"/>
      </c:lineChart>
      <c:catAx>
        <c:axId val="9535060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953501103"/>
        <c:crosses val="autoZero"/>
        <c:auto val="1"/>
        <c:lblAlgn val="ctr"/>
        <c:lblOffset val="100"/>
        <c:noMultiLvlLbl val="0"/>
      </c:catAx>
      <c:valAx>
        <c:axId val="953501103"/>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crossAx val="953506095"/>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sr-Latn-R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a:solidFill>
                  <a:schemeClr val="tx1"/>
                </a:solidFill>
                <a:effectLst/>
                <a:latin typeface="+mn-lt"/>
                <a:ea typeface="+mn-ea"/>
                <a:cs typeface="+mn-cs"/>
              </a:rPr>
              <a:t>Good </a:t>
            </a:r>
            <a:r>
              <a:rPr lang="hr-HR" sz="1200" kern="1200" dirty="0" err="1">
                <a:solidFill>
                  <a:schemeClr val="tx1"/>
                </a:solidFill>
                <a:effectLst/>
                <a:latin typeface="+mn-lt"/>
                <a:ea typeface="+mn-ea"/>
                <a:cs typeface="+mn-cs"/>
              </a:rPr>
              <a:t>afternoon</a:t>
            </a:r>
            <a:r>
              <a:rPr lang="hr-HR" sz="1200" kern="1200" dirty="0">
                <a:solidFill>
                  <a:schemeClr val="tx1"/>
                </a:solidFill>
                <a:effectLst/>
                <a:latin typeface="+mn-lt"/>
                <a:ea typeface="+mn-ea"/>
                <a:cs typeface="+mn-cs"/>
              </a:rPr>
              <a:t> and </a:t>
            </a:r>
            <a:r>
              <a:rPr lang="hr-HR" sz="1200" kern="1200" dirty="0" err="1">
                <a:solidFill>
                  <a:schemeClr val="tx1"/>
                </a:solidFill>
                <a:effectLst/>
                <a:latin typeface="+mn-lt"/>
                <a:ea typeface="+mn-ea"/>
                <a:cs typeface="+mn-cs"/>
              </a:rPr>
              <a:t>welcome</a:t>
            </a:r>
            <a:r>
              <a:rPr lang="hr-HR" sz="1200" kern="1200" dirty="0">
                <a:solidFill>
                  <a:schemeClr val="tx1"/>
                </a:solidFill>
                <a:effectLst/>
                <a:latin typeface="+mn-lt"/>
                <a:ea typeface="+mn-ea"/>
                <a:cs typeface="+mn-cs"/>
              </a:rPr>
              <a:t> to </a:t>
            </a:r>
            <a:r>
              <a:rPr lang="hr-HR" sz="1200" kern="1200" dirty="0" err="1">
                <a:solidFill>
                  <a:schemeClr val="tx1"/>
                </a:solidFill>
                <a:effectLst/>
                <a:latin typeface="+mn-lt"/>
                <a:ea typeface="+mn-ea"/>
                <a:cs typeface="+mn-cs"/>
              </a:rPr>
              <a:t>the</a:t>
            </a:r>
            <a:r>
              <a:rPr lang="hr-HR" sz="1200" kern="1200" dirty="0">
                <a:solidFill>
                  <a:schemeClr val="tx1"/>
                </a:solidFill>
                <a:effectLst/>
                <a:latin typeface="+mn-lt"/>
                <a:ea typeface="+mn-ea"/>
                <a:cs typeface="+mn-cs"/>
              </a:rPr>
              <a:t> Machine </a:t>
            </a:r>
            <a:r>
              <a:rPr lang="hr-HR" sz="1200" kern="1200" dirty="0" err="1">
                <a:solidFill>
                  <a:schemeClr val="tx1"/>
                </a:solidFill>
                <a:effectLst/>
                <a:latin typeface="+mn-lt"/>
                <a:ea typeface="+mn-ea"/>
                <a:cs typeface="+mn-cs"/>
              </a:rPr>
              <a:t>Learning</a:t>
            </a:r>
            <a:r>
              <a:rPr lang="hr-HR" sz="1200" kern="1200" dirty="0">
                <a:solidFill>
                  <a:schemeClr val="tx1"/>
                </a:solidFill>
                <a:effectLst/>
                <a:latin typeface="+mn-lt"/>
                <a:ea typeface="+mn-ea"/>
                <a:cs typeface="+mn-cs"/>
              </a:rPr>
              <a:t> course. </a:t>
            </a:r>
            <a:r>
              <a:rPr lang="hr-HR" sz="1200" kern="1200" dirty="0" err="1">
                <a:solidFill>
                  <a:schemeClr val="tx1"/>
                </a:solidFill>
                <a:effectLst/>
                <a:latin typeface="+mn-lt"/>
                <a:ea typeface="+mn-ea"/>
                <a:cs typeface="+mn-cs"/>
              </a:rPr>
              <a:t>This</a:t>
            </a:r>
            <a:r>
              <a:rPr lang="hr-HR" sz="1200" kern="1200" dirty="0">
                <a:solidFill>
                  <a:schemeClr val="tx1"/>
                </a:solidFill>
                <a:effectLst/>
                <a:latin typeface="+mn-lt"/>
                <a:ea typeface="+mn-ea"/>
                <a:cs typeface="+mn-cs"/>
              </a:rPr>
              <a:t> course </a:t>
            </a:r>
            <a:r>
              <a:rPr lang="hr-HR" sz="1200" kern="1200" dirty="0" err="1">
                <a:solidFill>
                  <a:schemeClr val="tx1"/>
                </a:solidFill>
                <a:effectLst/>
                <a:latin typeface="+mn-lt"/>
                <a:ea typeface="+mn-ea"/>
                <a:cs typeface="+mn-cs"/>
              </a:rPr>
              <a:t>was</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developed</a:t>
            </a:r>
            <a:r>
              <a:rPr lang="hr-HR" sz="1200" kern="1200" dirty="0">
                <a:solidFill>
                  <a:schemeClr val="tx1"/>
                </a:solidFill>
                <a:effectLst/>
                <a:latin typeface="+mn-lt"/>
                <a:ea typeface="+mn-ea"/>
                <a:cs typeface="+mn-cs"/>
              </a:rPr>
              <a:t> as a </a:t>
            </a:r>
            <a:r>
              <a:rPr lang="hr-HR" sz="1200" kern="1200" dirty="0" err="1">
                <a:solidFill>
                  <a:schemeClr val="tx1"/>
                </a:solidFill>
                <a:effectLst/>
                <a:latin typeface="+mn-lt"/>
                <a:ea typeface="+mn-ea"/>
                <a:cs typeface="+mn-cs"/>
              </a:rPr>
              <a:t>result</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of</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the</a:t>
            </a:r>
            <a:r>
              <a:rPr lang="hr-HR" sz="1200" kern="1200" dirty="0">
                <a:solidFill>
                  <a:schemeClr val="tx1"/>
                </a:solidFill>
                <a:effectLst/>
                <a:latin typeface="+mn-lt"/>
                <a:ea typeface="+mn-ea"/>
                <a:cs typeface="+mn-cs"/>
              </a:rPr>
              <a:t> Erasmus+ </a:t>
            </a:r>
            <a:r>
              <a:rPr lang="hr-HR" sz="1200" kern="1200" dirty="0" err="1">
                <a:solidFill>
                  <a:schemeClr val="tx1"/>
                </a:solidFill>
                <a:effectLst/>
                <a:latin typeface="+mn-lt"/>
                <a:ea typeface="+mn-ea"/>
                <a:cs typeface="+mn-cs"/>
              </a:rPr>
              <a:t>project</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CodeIn</a:t>
            </a:r>
            <a:r>
              <a:rPr lang="hr-HR" sz="1200" kern="1200" dirty="0">
                <a:solidFill>
                  <a:schemeClr val="tx1"/>
                </a:solidFill>
                <a:effectLst/>
                <a:latin typeface="+mn-lt"/>
                <a:ea typeface="+mn-ea"/>
                <a:cs typeface="+mn-cs"/>
              </a:rPr>
              <a:t>. All </a:t>
            </a:r>
            <a:r>
              <a:rPr lang="hr-HR" sz="1200" kern="1200" dirty="0" err="1">
                <a:solidFill>
                  <a:schemeClr val="tx1"/>
                </a:solidFill>
                <a:effectLst/>
                <a:latin typeface="+mn-lt"/>
                <a:ea typeface="+mn-ea"/>
                <a:cs typeface="+mn-cs"/>
              </a:rPr>
              <a:t>you</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need</a:t>
            </a:r>
            <a:r>
              <a:rPr lang="hr-HR" sz="1200" kern="1200" dirty="0">
                <a:solidFill>
                  <a:schemeClr val="tx1"/>
                </a:solidFill>
                <a:effectLst/>
                <a:latin typeface="+mn-lt"/>
                <a:ea typeface="+mn-ea"/>
                <a:cs typeface="+mn-cs"/>
              </a:rPr>
              <a:t> to </a:t>
            </a:r>
            <a:r>
              <a:rPr lang="hr-HR" sz="1200" kern="1200" dirty="0" err="1">
                <a:solidFill>
                  <a:schemeClr val="tx1"/>
                </a:solidFill>
                <a:effectLst/>
                <a:latin typeface="+mn-lt"/>
                <a:ea typeface="+mn-ea"/>
                <a:cs typeface="+mn-cs"/>
              </a:rPr>
              <a:t>learn</a:t>
            </a:r>
            <a:r>
              <a:rPr lang="hr-HR" sz="1200" kern="1200" dirty="0">
                <a:solidFill>
                  <a:schemeClr val="tx1"/>
                </a:solidFill>
                <a:effectLst/>
                <a:latin typeface="+mn-lt"/>
                <a:ea typeface="+mn-ea"/>
                <a:cs typeface="+mn-cs"/>
              </a:rPr>
              <a:t> is internet </a:t>
            </a:r>
            <a:r>
              <a:rPr lang="hr-HR" sz="1200" kern="1200" dirty="0" err="1">
                <a:solidFill>
                  <a:schemeClr val="tx1"/>
                </a:solidFill>
                <a:effectLst/>
                <a:latin typeface="+mn-lt"/>
                <a:ea typeface="+mn-ea"/>
                <a:cs typeface="+mn-cs"/>
              </a:rPr>
              <a:t>access</a:t>
            </a:r>
            <a:r>
              <a:rPr lang="hr-HR" sz="1200" kern="1200" dirty="0">
                <a:solidFill>
                  <a:schemeClr val="tx1"/>
                </a:solidFill>
                <a:effectLst/>
                <a:latin typeface="+mn-lt"/>
                <a:ea typeface="+mn-ea"/>
                <a:cs typeface="+mn-cs"/>
              </a:rPr>
              <a:t> and a </a:t>
            </a:r>
            <a:r>
              <a:rPr lang="hr-HR" sz="1200" kern="1200" dirty="0" err="1">
                <a:solidFill>
                  <a:schemeClr val="tx1"/>
                </a:solidFill>
                <a:effectLst/>
                <a:latin typeface="+mn-lt"/>
                <a:ea typeface="+mn-ea"/>
                <a:cs typeface="+mn-cs"/>
              </a:rPr>
              <a:t>computer</a:t>
            </a:r>
            <a:r>
              <a:rPr lang="hr-HR" sz="1200" kern="1200" dirty="0">
                <a:solidFill>
                  <a:schemeClr val="tx1"/>
                </a:solidFill>
                <a:effectLst/>
                <a:latin typeface="+mn-lt"/>
                <a:ea typeface="+mn-ea"/>
                <a:cs typeface="+mn-cs"/>
              </a:rPr>
              <a:t>.</a:t>
            </a:r>
          </a:p>
          <a:p>
            <a:pPr>
              <a:lnSpc>
                <a:spcPct val="107000"/>
              </a:lnSpc>
              <a:spcAft>
                <a:spcPts val="800"/>
              </a:spcAft>
            </a:pPr>
            <a:r>
              <a:rPr lang="en-US" sz="1200" kern="1200" dirty="0">
                <a:solidFill>
                  <a:schemeClr val="tx1"/>
                </a:solidFill>
                <a:effectLst/>
                <a:latin typeface="+mn-lt"/>
                <a:ea typeface="+mn-ea"/>
                <a:cs typeface="+mn-cs"/>
              </a:rPr>
              <a:t>The course contains a total of ten topics and in this topic we will say something more about the</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Classification</a:t>
            </a:r>
            <a:r>
              <a:rPr lang="hr-HR" sz="1200" kern="1200" baseline="0" dirty="0">
                <a:solidFill>
                  <a:schemeClr val="tx1"/>
                </a:solidFill>
                <a:effectLst/>
                <a:latin typeface="+mn-lt"/>
                <a:ea typeface="+mn-ea"/>
                <a:cs typeface="+mn-cs"/>
              </a:rPr>
              <a:t> and </a:t>
            </a:r>
            <a:r>
              <a:rPr lang="hr-HR" sz="1200" kern="1200" baseline="0" dirty="0" err="1">
                <a:solidFill>
                  <a:schemeClr val="tx1"/>
                </a:solidFill>
                <a:effectLst/>
                <a:latin typeface="+mn-lt"/>
                <a:ea typeface="+mn-ea"/>
                <a:cs typeface="+mn-cs"/>
              </a:rPr>
              <a:t>its</a:t>
            </a:r>
            <a:r>
              <a:rPr lang="hr-HR" sz="1200" kern="1200" baseline="0" dirty="0">
                <a:solidFill>
                  <a:schemeClr val="tx1"/>
                </a:solidFill>
                <a:effectLst/>
                <a:latin typeface="+mn-lt"/>
                <a:ea typeface="+mn-ea"/>
                <a:cs typeface="+mn-cs"/>
              </a:rPr>
              <a:t> </a:t>
            </a:r>
            <a:r>
              <a:rPr lang="hr-HR" sz="1200" kern="1200" baseline="0" dirty="0" err="1">
                <a:solidFill>
                  <a:schemeClr val="tx1"/>
                </a:solidFill>
                <a:effectLst/>
                <a:latin typeface="+mn-lt"/>
                <a:ea typeface="+mn-ea"/>
                <a:cs typeface="+mn-cs"/>
              </a:rPr>
              <a:t>applications</a:t>
            </a:r>
            <a:r>
              <a:rPr lang="hr-HR" sz="1200" kern="1200" baseline="0" dirty="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Naive Bayes is a way of categorizing things (like people, documents, etc.) based on their characteristics. It's based on a simple mathematical formula and makes assumptions about how the characteristics are related to the category.</a:t>
            </a:r>
            <a:endParaRPr lang="hr-HR" sz="1200" b="0" i="0" kern="1200" dirty="0">
              <a:solidFill>
                <a:schemeClr val="tx1"/>
              </a:solidFill>
              <a:effectLst/>
              <a:latin typeface="+mn-lt"/>
              <a:ea typeface="+mn-ea"/>
              <a:cs typeface="+mn-cs"/>
            </a:endParaRPr>
          </a:p>
          <a:p>
            <a:endParaRPr lang="hr-HR" dirty="0"/>
          </a:p>
          <a:p>
            <a:r>
              <a:rPr lang="en-US" dirty="0"/>
              <a:t>To use Naive Bayes, you need to know what groups you want to make and what qualities each item has. Then, the algorithm looks at a bunch of items that are already labeled and uses that information to figure out how to categorize new items.</a:t>
            </a:r>
          </a:p>
          <a:p>
            <a:endParaRPr lang="en-US" dirty="0"/>
          </a:p>
          <a:p>
            <a:r>
              <a:rPr lang="en-US" dirty="0"/>
              <a:t>In short, Naive Bayes takes things you know about, learns how to group them, and uses that knowledge to categorize new things you don't know about yet.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031238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Here are the steps for implementing the Naive Bayes algorithm :</a:t>
            </a:r>
            <a:endParaRPr lang="hr-HR"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Define the classes: The first step is to define the classes that you want to classify your data into. For example, if you're trying to classify fruits, the classes could be "Apple", "Banana", "Orange", etc.</a:t>
            </a:r>
          </a:p>
          <a:p>
            <a:r>
              <a:rPr lang="en-US" sz="1200" b="0" i="0" kern="1200" dirty="0">
                <a:solidFill>
                  <a:schemeClr val="tx1"/>
                </a:solidFill>
                <a:effectLst/>
                <a:latin typeface="+mn-lt"/>
                <a:ea typeface="+mn-ea"/>
                <a:cs typeface="+mn-cs"/>
              </a:rPr>
              <a:t>Define the features: Next, you'll need to define the features that you'll use to make your predictions. For example, in our fruit classification example, the features could be the color, size, and shape of the fruit.</a:t>
            </a:r>
          </a:p>
          <a:p>
            <a:r>
              <a:rPr lang="en-US" sz="1200" b="0" i="0" kern="1200" dirty="0">
                <a:solidFill>
                  <a:schemeClr val="tx1"/>
                </a:solidFill>
                <a:effectLst/>
                <a:latin typeface="+mn-lt"/>
                <a:ea typeface="+mn-ea"/>
                <a:cs typeface="+mn-cs"/>
              </a:rPr>
              <a:t>Count the number of occurrences of each feature in each class: For each class, count the number of occurrences of each feature. For example, count the number of red apples, yellow bananas, etc.</a:t>
            </a:r>
          </a:p>
          <a:p>
            <a:r>
              <a:rPr lang="en-US" sz="1200" b="0" i="0" kern="1200" dirty="0">
                <a:solidFill>
                  <a:schemeClr val="tx1"/>
                </a:solidFill>
                <a:effectLst/>
                <a:latin typeface="+mn-lt"/>
                <a:ea typeface="+mn-ea"/>
                <a:cs typeface="+mn-cs"/>
              </a:rPr>
              <a:t>Calculate the prior probabilities: The prior probabilities are calculated based on the number of instances of each class in the training dataset. For example, the prior probability of "Apple" is the number of apples in the dataset divided by the total number of fruits in the dataset.</a:t>
            </a:r>
          </a:p>
          <a:p>
            <a:r>
              <a:rPr lang="en-US" sz="1200" b="0" i="0" kern="1200" dirty="0">
                <a:solidFill>
                  <a:schemeClr val="tx1"/>
                </a:solidFill>
                <a:effectLst/>
                <a:latin typeface="+mn-lt"/>
                <a:ea typeface="+mn-ea"/>
                <a:cs typeface="+mn-cs"/>
              </a:rPr>
              <a:t>Calculate the likelihoods: The likelihoods are calculated based on the number of occurrences of each feature in each class. For example, the likelihood of "Red" given "Apple" is the number of red apples divided by the total number of apples in the dataset.</a:t>
            </a:r>
          </a:p>
          <a:p>
            <a:r>
              <a:rPr lang="en-US" sz="1200" b="0" i="0" kern="1200" dirty="0">
                <a:solidFill>
                  <a:schemeClr val="tx1"/>
                </a:solidFill>
                <a:effectLst/>
                <a:latin typeface="+mn-lt"/>
                <a:ea typeface="+mn-ea"/>
                <a:cs typeface="+mn-cs"/>
              </a:rPr>
              <a:t>Calculate the posteriors: The posteriors are calculated by multiplying the prior probabilities and the likelihoods. For example, the posterior of "Apple" given "Red" is the product of the prior probability of "Apple" and the likelihood of "Red" given "Apple".</a:t>
            </a:r>
          </a:p>
          <a:p>
            <a:r>
              <a:rPr lang="en-US" sz="1200" b="0" i="0" kern="1200" dirty="0">
                <a:solidFill>
                  <a:schemeClr val="tx1"/>
                </a:solidFill>
                <a:effectLst/>
                <a:latin typeface="+mn-lt"/>
                <a:ea typeface="+mn-ea"/>
                <a:cs typeface="+mn-cs"/>
              </a:rPr>
              <a:t>Choose the maximum posterior: The last step is to choose the class with the maximum posterior as the predicted class for a new item. In other words, the class with the highest probability of being the correct class is chosen as the prediction.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10818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Let</a:t>
            </a:r>
            <a:r>
              <a:rPr lang="hr-H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s put it all together. You have a basket with 20 pieces of fruit, 10 of which are apples and 10 of which are oranges. The apples are divided into two colors: red (6 apples) and green (4 apples). The apples also come in two textures: smooth (8 apples) and rough (2 apples). The oranges come in two textures: smooth (2 oranges) and rough (8 oranges), and also come in two colors: red (2 oranges) and orange (8 oranges).</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Now, you have a new piece of fruit, and you want to determine if it is an apple or an orange. The fruit is red and has a smooth texture.</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Here are the steps to calculate the prior probabilities, likelihoods, and posteriors for this scenario:</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prior probabilities are the initial probabilities of the fruit being an apple or an orange before considering any new information.</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prior probability of being an apple is 0.5</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prior probability of being orange is 0,5</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likelihoods are the probabilities of the fruit having a red color and smooth texture, given that it is an apple or an orange.</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likelihood of being an apple and having a red color is 0.6</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likelihood of being an apple and having a smooth texture is 0.8</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likelihood of being orange and having a red color is 0,2.</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likelihood of being orange and having a smooth texture is 0,2.</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posterior probabilities are calculated by dividing the joint probabilities by the denominator. By doing this, we get the probability that the fruit is either an apple or an orange, given the new information that it has a red color and a smooth texture.</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first part of the expression (0.5 x 0.6 x 0.8), represents the joint probability of the fruit being an apple, having a red color, and a smooth texture. The second part of the expression (0.5 x 0.2 x 0.2) represents the joint probability that the fruit is an orange, red color, and has a smooth texture. By adding the two joint probabilities, we get the denominator of the posterior probabilities, representing the total probability of the fruit having a red color and a smooth texture.</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considering the new information, the posteriors are the final probabilities of the fruit being an apple or an orange.</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posterior probability of being a red and smooth apple is 0.952</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posterior probability of being a red and smooth orange is 0.048</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Therefore, the new piece of fruit is likely an apple with a probability of 0.952 or 95,2%.</a:t>
            </a:r>
            <a:endParaRPr lang="hr-HR" sz="1200" kern="1200" dirty="0">
              <a:solidFill>
                <a:schemeClr val="tx1"/>
              </a:solidFill>
              <a:effectLst/>
              <a:latin typeface="+mn-lt"/>
              <a:ea typeface="+mn-ea"/>
              <a:cs typeface="+mn-cs"/>
            </a:endParaRPr>
          </a:p>
          <a:p>
            <a:endParaRPr lang="hr-HR" sz="1200" b="0" i="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2542731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Here's an example of a decision tree for the Titanic passenger survival data, designed for a beginner</a:t>
            </a:r>
            <a:r>
              <a:rPr lang="hr-HR" sz="1200" b="0"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It is fairly easy to interpret data from a decision tree.</a:t>
            </a:r>
            <a:r>
              <a:rPr lang="hr-HR"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This is one of their strengths.</a:t>
            </a:r>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It's important to keep in mind that this decision tree is still a simplified representation of the complex interactions between various factors that contributed to passenger survival on the Titanic. </a:t>
            </a:r>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Additionally, this decision tree only considers </a:t>
            </a:r>
            <a:r>
              <a:rPr lang="hr-HR" sz="1200" b="0" i="0" kern="1200" dirty="0" err="1">
                <a:solidFill>
                  <a:schemeClr val="tx1"/>
                </a:solidFill>
                <a:effectLst/>
                <a:latin typeface="+mn-lt"/>
                <a:ea typeface="+mn-ea"/>
                <a:cs typeface="+mn-cs"/>
              </a:rPr>
              <a:t>three</a:t>
            </a:r>
            <a:r>
              <a:rPr lang="en-US" sz="1200" b="0" i="0" kern="1200" dirty="0">
                <a:solidFill>
                  <a:schemeClr val="tx1"/>
                </a:solidFill>
                <a:effectLst/>
                <a:latin typeface="+mn-lt"/>
                <a:ea typeface="+mn-ea"/>
                <a:cs typeface="+mn-cs"/>
              </a:rPr>
              <a:t> variables (</a:t>
            </a:r>
            <a:r>
              <a:rPr lang="hr-HR" sz="1200" b="0" i="0" kern="1200" dirty="0">
                <a:solidFill>
                  <a:schemeClr val="tx1"/>
                </a:solidFill>
                <a:effectLst/>
                <a:latin typeface="+mn-lt"/>
                <a:ea typeface="+mn-ea"/>
                <a:cs typeface="+mn-cs"/>
              </a:rPr>
              <a:t>age, </a:t>
            </a:r>
            <a:r>
              <a:rPr lang="en-US" sz="1200" b="0" i="0" kern="1200" dirty="0">
                <a:solidFill>
                  <a:schemeClr val="tx1"/>
                </a:solidFill>
                <a:effectLst/>
                <a:latin typeface="+mn-lt"/>
                <a:ea typeface="+mn-ea"/>
                <a:cs typeface="+mn-cs"/>
              </a:rPr>
              <a:t>gender and passenger class) and does not account for other factors such as ticket price, and location on the ship that could also have had an impact on passenger survival.</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3038168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a:t>In essence, a decision tree is a simple and intuitive way to make predictions by breaking down a problem into smaller and smaller questions, until a final answer is reached.</a:t>
            </a:r>
            <a:r>
              <a:rPr lang="hr-HR" dirty="0"/>
              <a:t> </a:t>
            </a:r>
            <a:r>
              <a:rPr lang="en-US" dirty="0"/>
              <a:t>The goal of building a decision tree is to create a model that accurately splits the data based on the features and makes accurate predictions. </a:t>
            </a:r>
          </a:p>
          <a:p>
            <a:endParaRPr lang="hr-HR" dirty="0"/>
          </a:p>
          <a:p>
            <a:r>
              <a:rPr lang="en-US" dirty="0"/>
              <a:t>In the Oracle Academy materials that are part of this course, you can find and use </a:t>
            </a:r>
            <a:r>
              <a:rPr lang="hr-HR" dirty="0"/>
              <a:t>more</a:t>
            </a:r>
            <a:r>
              <a:rPr lang="hr-HR" baseline="0" dirty="0"/>
              <a:t> </a:t>
            </a:r>
            <a:r>
              <a:rPr lang="hr-HR" baseline="0" dirty="0" err="1"/>
              <a:t>detailed</a:t>
            </a:r>
            <a:r>
              <a:rPr lang="hr-HR" baseline="0" dirty="0"/>
              <a:t> </a:t>
            </a:r>
            <a:r>
              <a:rPr lang="en-US" dirty="0"/>
              <a:t>examples of using the ID3 algorithm.</a:t>
            </a:r>
            <a:endParaRPr lang="hr-HR" dirty="0"/>
          </a:p>
          <a:p>
            <a:endParaRPr lang="en-US" dirty="0"/>
          </a:p>
          <a:p>
            <a:r>
              <a:rPr lang="en-US" dirty="0"/>
              <a:t>The ID3 algorithm starts with a single node that represents the entire dataset, and recursively splits the dataset into subsets based on the values of the selected attribute, until all instances in a subset belong to the same class, or until a stopping criterion is met. At each node, the algorithm selects the attribute that has the highest information gain, and creates a branch for each possible value of the attribute. The algorithm continues until it has created a decision tree that fully classifies the training data.</a:t>
            </a:r>
          </a:p>
          <a:p>
            <a:endParaRPr lang="en-US" dirty="0"/>
          </a:p>
          <a:p>
            <a:r>
              <a:rPr lang="en-US" dirty="0"/>
              <a:t>While the ID3 algorithm is a popular and widely used decision tree construction algorithm, it has some limitations, such as its tendency to </a:t>
            </a:r>
            <a:r>
              <a:rPr lang="en-US" dirty="0" err="1"/>
              <a:t>overfit</a:t>
            </a:r>
            <a:r>
              <a:rPr lang="en-US" dirty="0"/>
              <a:t> to noisy data and its inability to handle continuous-valued attributes. Several variations and extensions of the ID3 algorithm, such as C4.5 and CART, have been developed to address these limitations and improve the accuracy and robustness of decision trees.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a:p>
        </p:txBody>
      </p:sp>
    </p:spTree>
    <p:extLst>
      <p:ext uri="{BB962C8B-B14F-4D97-AF65-F5344CB8AC3E}">
        <p14:creationId xmlns:p14="http://schemas.microsoft.com/office/powerpoint/2010/main" val="185518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To complete this unit, </a:t>
            </a:r>
            <a:r>
              <a:rPr lang="hr-HR" sz="1200" kern="1200" dirty="0">
                <a:solidFill>
                  <a:schemeClr val="tx1"/>
                </a:solidFill>
                <a:effectLst/>
                <a:latin typeface="+mn-lt"/>
                <a:ea typeface="+mn-ea"/>
                <a:cs typeface="+mn-cs"/>
              </a:rPr>
              <a:t>s</a:t>
            </a:r>
            <a:r>
              <a:rPr lang="en-US" sz="1200" kern="1200" dirty="0" err="1">
                <a:solidFill>
                  <a:schemeClr val="tx1"/>
                </a:solidFill>
                <a:effectLst/>
                <a:latin typeface="+mn-lt"/>
                <a:ea typeface="+mn-ea"/>
                <a:cs typeface="+mn-cs"/>
              </a:rPr>
              <a:t>tudy</a:t>
            </a:r>
            <a:r>
              <a:rPr lang="en-US" sz="1200" kern="1200" dirty="0">
                <a:solidFill>
                  <a:schemeClr val="tx1"/>
                </a:solidFill>
                <a:effectLst/>
                <a:latin typeface="+mn-lt"/>
                <a:ea typeface="+mn-ea"/>
                <a:cs typeface="+mn-cs"/>
              </a:rPr>
              <a:t> and review the following online resources</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Thank</a:t>
            </a:r>
            <a:r>
              <a:rPr lang="hr-HR" sz="1200" kern="1200" dirty="0">
                <a:solidFill>
                  <a:schemeClr val="tx1"/>
                </a:solidFill>
                <a:effectLst/>
                <a:latin typeface="+mn-lt"/>
                <a:ea typeface="+mn-ea"/>
                <a:cs typeface="+mn-cs"/>
              </a:rPr>
              <a:t> </a:t>
            </a:r>
            <a:r>
              <a:rPr lang="hr-HR" sz="1200" kern="1200" dirty="0" err="1">
                <a:solidFill>
                  <a:schemeClr val="tx1"/>
                </a:solidFill>
                <a:effectLst/>
                <a:latin typeface="+mn-lt"/>
                <a:ea typeface="+mn-ea"/>
                <a:cs typeface="+mn-cs"/>
              </a:rPr>
              <a:t>you</a:t>
            </a:r>
            <a:r>
              <a:rPr lang="hr-HR" sz="1200" kern="1200" dirty="0">
                <a:solidFill>
                  <a:schemeClr val="tx1"/>
                </a:solidFill>
                <a:effectLst/>
                <a:latin typeface="+mn-lt"/>
                <a:ea typeface="+mn-ea"/>
                <a:cs typeface="+mn-cs"/>
              </a:rPr>
              <a:t> for </a:t>
            </a:r>
            <a:r>
              <a:rPr lang="hr-HR" sz="1200" kern="1200" dirty="0" err="1">
                <a:solidFill>
                  <a:schemeClr val="tx1"/>
                </a:solidFill>
                <a:effectLst/>
                <a:latin typeface="+mn-lt"/>
                <a:ea typeface="+mn-ea"/>
                <a:cs typeface="+mn-cs"/>
              </a:rPr>
              <a:t>attention</a:t>
            </a:r>
            <a:r>
              <a:rPr lang="hr-HR" sz="1200" kern="1200" dirty="0">
                <a:solidFill>
                  <a:schemeClr val="tx1"/>
                </a:solidFill>
                <a:effectLst/>
                <a:latin typeface="+mn-lt"/>
                <a:ea typeface="+mn-ea"/>
                <a:cs typeface="+mn-cs"/>
              </a:rPr>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Classification is a type of supervised learning where the goal is to predict the class label or category of a data point based on a set of features or independent variables. In this type of learning, the data is labeled, meaning that each data point is assigned a definite class label.</a:t>
            </a:r>
            <a:endParaRPr lang="hr-HR" sz="1200" kern="1200" dirty="0">
              <a:solidFill>
                <a:schemeClr val="tx1"/>
              </a:solidFill>
              <a:effectLst/>
              <a:latin typeface="+mn-lt"/>
              <a:ea typeface="+mn-ea"/>
              <a:cs typeface="+mn-cs"/>
            </a:endParaRPr>
          </a:p>
          <a:p>
            <a:r>
              <a:rPr lang="en-US" dirty="0"/>
              <a:t>Classification is used in many real-world applications such as sentiment analysis, spam filtering, image classification, and medical diagnosis, among others. The success of the classification depends on the quality of the training data and the choice of algorithm used.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There are many different classification algorithms to choose from, ranging from simple linear models to complex ensemble methods. For beginners, it is often best to start with simple and widely used algorithms, such as Logistic Regression, Decision Trees, k-Nearest Neighbors (k-NN), and Naive Bayes. These algorithms are relatively easy to understand and implement, making them ideal for getting started with classification problems. They have been widely tested and used in various domains, and have shown good performance for many problems.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8561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effectLst/>
                <a:latin typeface="+mn-lt"/>
                <a:ea typeface="+mn-ea"/>
                <a:cs typeface="+mn-cs"/>
              </a:rPr>
              <a:t>Logistic Regression is a statistical method used for binary classification problems, where the goal is to predict a binary outcome (e.g. yes/no, true/false). It helps to determine the relationship between a set of independent variables and a binary dependent variable.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independent variables are used to predict a probability of the dependent variable being either 0 or 1. This probability is then transformed into a binary outcome using a threshold value, usually set at 0.5. If the probability is greater than 0.5, the outcome is predicted as 1 (yes, true), and if it's less than 0.5, the outcome is predicted as 0 (no, false).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logistic regression model is trained on a labeled dataset to learn the relationship between the independent variables and the dependent variable. During the training phase, the model learns the coefficients for each independent variable, which are used to calculate the probability of the dependent variable being 1 or 0.</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summary, logistic regression is a simple yet powerful method for binary classification problems and is widely used in many real-world applications, such as predicting customer churn, loan default, and disease diagnosis.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047991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a:t>Let's say we have a dataset of 100 customers, and we want to predict whether or not they will buy a certain product based on their salary. </a:t>
            </a:r>
            <a:endParaRPr lang="hr-HR" dirty="0"/>
          </a:p>
          <a:p>
            <a:endParaRPr lang="hr-HR" dirty="0"/>
          </a:p>
          <a:p>
            <a:r>
              <a:rPr lang="en-US" dirty="0"/>
              <a:t>We can use salary as the independent variable to predict whether or not a customer will buy the product. </a:t>
            </a:r>
            <a:endParaRPr lang="hr-HR" dirty="0"/>
          </a:p>
          <a:p>
            <a:endParaRPr lang="hr-HR" dirty="0"/>
          </a:p>
          <a:p>
            <a:r>
              <a:rPr lang="en-US" dirty="0"/>
              <a:t>The logistic regression model will learn the coefficient for salary, which will be used to calculate the probability of a customer buying the product.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34558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In this example, the x-axis represents the salary of the customers, and the y-axis represents the probability of a customer buying the product. The curve shows how the probability of a customer buying the product changes as the salary increases.</a:t>
            </a:r>
          </a:p>
          <a:p>
            <a:r>
              <a:rPr lang="en-US" sz="1200" b="0" i="0" kern="1200" dirty="0">
                <a:solidFill>
                  <a:schemeClr val="tx1"/>
                </a:solidFill>
                <a:effectLst/>
                <a:latin typeface="+mn-lt"/>
                <a:ea typeface="+mn-ea"/>
                <a:cs typeface="+mn-cs"/>
              </a:rPr>
              <a:t>At low salaries, the probability of a customer buying the product is low, but as the salary increases, the probability also increases. At a certain point, the probability levels off and approaches 1 as the salary continues to increase. The curve follows an S-shaped pattern, which is typical for logistic regression curves.</a:t>
            </a:r>
          </a:p>
          <a:p>
            <a:r>
              <a:rPr lang="en-US" sz="1200" b="0" i="0" kern="1200" dirty="0">
                <a:solidFill>
                  <a:schemeClr val="tx1"/>
                </a:solidFill>
                <a:effectLst/>
                <a:latin typeface="+mn-lt"/>
                <a:ea typeface="+mn-ea"/>
                <a:cs typeface="+mn-cs"/>
              </a:rPr>
              <a:t>This logistic regression curve was created based on the coefficients learned by the logistic regression model. The actual coefficients and shape of the curve may be different in the real dataset, but the general pattern of the curve will remain the same, showing the relationship between the independent variable (salary) and the dependent variable (bought product).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80129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Here is a high-level overview of the steps involved in the learning process of logistic regression</a:t>
            </a:r>
            <a:r>
              <a:rPr lang="hr-HR" sz="1200" b="0" i="0" kern="1200" dirty="0">
                <a:solidFill>
                  <a:schemeClr val="tx1"/>
                </a:solidFill>
                <a:effectLst/>
                <a:latin typeface="+mn-lt"/>
                <a:ea typeface="+mn-ea"/>
                <a:cs typeface="+mn-cs"/>
              </a:rPr>
              <a:t>.</a:t>
            </a:r>
            <a:endParaRPr lang="en-US" sz="1200" b="0" i="0" kern="1200" dirty="0">
              <a:solidFill>
                <a:schemeClr val="tx1"/>
              </a:solidFill>
              <a:effectLst/>
              <a:latin typeface="+mn-lt"/>
              <a:ea typeface="+mn-ea"/>
              <a:cs typeface="+mn-cs"/>
            </a:endParaRPr>
          </a:p>
          <a:p>
            <a:endParaRPr lang="hr-HR"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learning process in logistic regression involves finding the best parameters (weights) that can be used to make accurate predictions. The algorithm starts with an initial guess of these parameters, and then iteratively adjusts them based on the training data.</a:t>
            </a:r>
          </a:p>
          <a:p>
            <a:endParaRPr lang="en-US" sz="1200" b="0" i="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3865830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a:solidFill>
                  <a:schemeClr val="tx1"/>
                </a:solidFill>
                <a:effectLst/>
                <a:latin typeface="+mn-lt"/>
                <a:ea typeface="+mn-ea"/>
                <a:cs typeface="+mn-cs"/>
              </a:rPr>
              <a:t>K-Nearest Neighbors (KNN) is a simple machine learning algorithm that is used for classification and regression problems. In KNN, a new data point is assigned a class or a value based on its "k" nearest neighbors in the training dataset.</a:t>
            </a:r>
            <a:endParaRPr lang="hr-HR" sz="1200" b="0" i="0" kern="1200" dirty="0">
              <a:solidFill>
                <a:schemeClr val="tx1"/>
              </a:solidFill>
              <a:effectLst/>
              <a:latin typeface="+mn-lt"/>
              <a:ea typeface="+mn-ea"/>
              <a:cs typeface="+mn-cs"/>
            </a:endParaRPr>
          </a:p>
          <a:p>
            <a:r>
              <a:rPr lang="en-US" dirty="0"/>
              <a:t>KNN is a simple and effective algorithm that can be used for a variety of problems, but it does have some limitations. For example, it can be computationally expensive when the training dataset is large, and it can be sensitive to the choice of "k". Despite these limitations, KNN is a good algorithm to start with for many problems, especially for small datasets or when you need a quick solution.</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48365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a:solidFill>
                  <a:schemeClr val="tx1"/>
                </a:solidFill>
                <a:latin typeface="+mn-lt"/>
                <a:ea typeface="+mn-ea"/>
                <a:cs typeface="+mn-cs"/>
              </a:rPr>
              <a:t>Imagine you're in a room filled with triangles and squares, and you've just met a new shape. You're not sure if it's a triangle or a square</a:t>
            </a:r>
            <a:r>
              <a:rPr lang="hr-HR"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KNN is a machine learning algorithm that helps you find the closest shapes in your data. First, you have to choose the number of nearest neighbors "k".</a:t>
            </a:r>
            <a:r>
              <a:rPr lang="hr-HR" sz="1200" kern="1200" dirty="0">
                <a:solidFill>
                  <a:schemeClr val="tx1"/>
                </a:solidFill>
                <a:latin typeface="+mn-lt"/>
                <a:ea typeface="+mn-ea"/>
                <a:cs typeface="+mn-cs"/>
              </a:rPr>
              <a:t> </a:t>
            </a:r>
            <a:r>
              <a:rPr lang="en-US" sz="1200" kern="1200" dirty="0">
                <a:solidFill>
                  <a:schemeClr val="tx1"/>
                </a:solidFill>
                <a:latin typeface="+mn-lt"/>
                <a:ea typeface="+mn-ea"/>
                <a:cs typeface="+mn-cs"/>
              </a:rPr>
              <a:t>In this example, for the </a:t>
            </a:r>
            <a:r>
              <a:rPr lang="hr-HR" sz="1200" kern="1200" dirty="0" err="1">
                <a:solidFill>
                  <a:schemeClr val="tx1"/>
                </a:solidFill>
                <a:latin typeface="+mn-lt"/>
                <a:ea typeface="+mn-ea"/>
                <a:cs typeface="+mn-cs"/>
              </a:rPr>
              <a:t>dashed</a:t>
            </a:r>
            <a:r>
              <a:rPr lang="en-US" sz="1200" kern="1200" dirty="0">
                <a:solidFill>
                  <a:schemeClr val="tx1"/>
                </a:solidFill>
                <a:latin typeface="+mn-lt"/>
                <a:ea typeface="+mn-ea"/>
                <a:cs typeface="+mn-cs"/>
              </a:rPr>
              <a:t> line circle, the value of k is 3, and for the </a:t>
            </a:r>
            <a:r>
              <a:rPr lang="hr-HR" sz="1200" kern="1200" dirty="0" err="1">
                <a:solidFill>
                  <a:schemeClr val="tx1"/>
                </a:solidFill>
                <a:latin typeface="+mn-lt"/>
                <a:ea typeface="+mn-ea"/>
                <a:cs typeface="+mn-cs"/>
              </a:rPr>
              <a:t>solid</a:t>
            </a:r>
            <a:r>
              <a:rPr lang="en-US" sz="1200" kern="1200" dirty="0">
                <a:solidFill>
                  <a:schemeClr val="tx1"/>
                </a:solidFill>
                <a:latin typeface="+mn-lt"/>
                <a:ea typeface="+mn-ea"/>
                <a:cs typeface="+mn-cs"/>
              </a:rPr>
              <a:t> line circle, the value of k is 5</a:t>
            </a:r>
            <a:r>
              <a:rPr lang="hr-HR" sz="1200" kern="1200" dirty="0">
                <a:solidFill>
                  <a:schemeClr val="tx1"/>
                </a:solidFill>
                <a:latin typeface="+mn-lt"/>
                <a:ea typeface="+mn-ea"/>
                <a:cs typeface="+mn-cs"/>
              </a:rPr>
              <a:t>.</a:t>
            </a:r>
            <a:endParaRPr lang="hr-HR" sz="1200" kern="1200" baseline="0" dirty="0">
              <a:solidFill>
                <a:schemeClr val="tx1"/>
              </a:solidFill>
              <a:latin typeface="+mn-lt"/>
              <a:ea typeface="+mn-ea"/>
              <a:cs typeface="+mn-cs"/>
            </a:endParaRPr>
          </a:p>
          <a:p>
            <a:endParaRPr lang="hr-HR" sz="1200" kern="1200" dirty="0">
              <a:solidFill>
                <a:schemeClr val="tx1"/>
              </a:solidFill>
              <a:latin typeface="+mn-lt"/>
              <a:ea typeface="+mn-ea"/>
              <a:cs typeface="+mn-cs"/>
            </a:endParaRPr>
          </a:p>
          <a:p>
            <a:r>
              <a:rPr lang="en-US" sz="1200" kern="1200" dirty="0">
                <a:solidFill>
                  <a:schemeClr val="tx1"/>
                </a:solidFill>
                <a:latin typeface="+mn-lt"/>
                <a:ea typeface="+mn-ea"/>
                <a:cs typeface="+mn-cs"/>
              </a:rPr>
              <a:t>Next, we'll measure the distance between the new shape and all the other shapes in the dataset</a:t>
            </a:r>
            <a:r>
              <a:rPr lang="hr-HR" sz="1200" kern="1200" dirty="0">
                <a:solidFill>
                  <a:schemeClr val="tx1"/>
                </a:solidFill>
                <a:latin typeface="+mn-lt"/>
                <a:ea typeface="+mn-ea"/>
                <a:cs typeface="+mn-cs"/>
              </a:rPr>
              <a:t>. </a:t>
            </a:r>
            <a:r>
              <a:rPr lang="en-US" sz="1200" kern="1200" dirty="0">
                <a:solidFill>
                  <a:schemeClr val="tx1"/>
                </a:solidFill>
                <a:latin typeface="+mn-lt"/>
                <a:ea typeface="+mn-ea"/>
                <a:cs typeface="+mn-cs"/>
              </a:rPr>
              <a:t>If the number of nearest neighbors is set to 3, represented by the </a:t>
            </a:r>
            <a:r>
              <a:rPr lang="hr-HR" sz="1200" kern="1200" dirty="0" err="1">
                <a:solidFill>
                  <a:schemeClr val="tx1"/>
                </a:solidFill>
                <a:latin typeface="+mn-lt"/>
                <a:ea typeface="+mn-ea"/>
                <a:cs typeface="+mn-cs"/>
              </a:rPr>
              <a:t>dashed</a:t>
            </a:r>
            <a:r>
              <a:rPr lang="en-US" sz="1200" kern="1200" dirty="0">
                <a:solidFill>
                  <a:schemeClr val="tx1"/>
                </a:solidFill>
                <a:latin typeface="+mn-lt"/>
                <a:ea typeface="+mn-ea"/>
                <a:cs typeface="+mn-cs"/>
              </a:rPr>
              <a:t> line circle, the </a:t>
            </a:r>
            <a:r>
              <a:rPr lang="hr-HR" sz="1200" kern="1200" dirty="0" err="1">
                <a:solidFill>
                  <a:schemeClr val="tx1"/>
                </a:solidFill>
                <a:latin typeface="+mn-lt"/>
                <a:ea typeface="+mn-ea"/>
                <a:cs typeface="+mn-cs"/>
              </a:rPr>
              <a:t>new</a:t>
            </a:r>
            <a:r>
              <a:rPr lang="hr-HR" sz="1200" kern="1200" dirty="0">
                <a:solidFill>
                  <a:schemeClr val="tx1"/>
                </a:solidFill>
                <a:latin typeface="+mn-lt"/>
                <a:ea typeface="+mn-ea"/>
                <a:cs typeface="+mn-cs"/>
              </a:rPr>
              <a:t> </a:t>
            </a:r>
            <a:r>
              <a:rPr lang="hr-HR" sz="1200" kern="1200" dirty="0" err="1">
                <a:solidFill>
                  <a:schemeClr val="tx1"/>
                </a:solidFill>
                <a:latin typeface="+mn-lt"/>
                <a:ea typeface="+mn-ea"/>
                <a:cs typeface="+mn-cs"/>
              </a:rPr>
              <a:t>shape</a:t>
            </a:r>
            <a:r>
              <a:rPr lang="hr-HR" sz="1200" kern="1200" dirty="0">
                <a:solidFill>
                  <a:schemeClr val="tx1"/>
                </a:solidFill>
                <a:latin typeface="+mn-lt"/>
                <a:ea typeface="+mn-ea"/>
                <a:cs typeface="+mn-cs"/>
              </a:rPr>
              <a:t> </a:t>
            </a:r>
            <a:r>
              <a:rPr lang="en-US" sz="1200" kern="1200" dirty="0">
                <a:solidFill>
                  <a:schemeClr val="tx1"/>
                </a:solidFill>
                <a:latin typeface="+mn-lt"/>
                <a:ea typeface="+mn-ea"/>
                <a:cs typeface="+mn-cs"/>
              </a:rPr>
              <a:t>will be classified as a </a:t>
            </a:r>
            <a:r>
              <a:rPr lang="hr-HR" sz="1200" kern="1200" dirty="0" err="1">
                <a:solidFill>
                  <a:schemeClr val="tx1"/>
                </a:solidFill>
                <a:latin typeface="+mn-lt"/>
                <a:ea typeface="+mn-ea"/>
                <a:cs typeface="+mn-cs"/>
              </a:rPr>
              <a:t>blue</a:t>
            </a:r>
            <a:r>
              <a:rPr lang="en-US" sz="1200" kern="1200" dirty="0">
                <a:solidFill>
                  <a:schemeClr val="tx1"/>
                </a:solidFill>
                <a:latin typeface="+mn-lt"/>
                <a:ea typeface="+mn-ea"/>
                <a:cs typeface="+mn-cs"/>
              </a:rPr>
              <a:t> square. This is because within the inner circle, there are 2 </a:t>
            </a:r>
            <a:r>
              <a:rPr lang="hr-HR" sz="1200" kern="1200" dirty="0" err="1">
                <a:solidFill>
                  <a:schemeClr val="tx1"/>
                </a:solidFill>
                <a:latin typeface="+mn-lt"/>
                <a:ea typeface="+mn-ea"/>
                <a:cs typeface="+mn-cs"/>
              </a:rPr>
              <a:t>blue</a:t>
            </a:r>
            <a:r>
              <a:rPr lang="en-US" sz="1200" kern="1200" dirty="0">
                <a:solidFill>
                  <a:schemeClr val="tx1"/>
                </a:solidFill>
                <a:latin typeface="+mn-lt"/>
                <a:ea typeface="+mn-ea"/>
                <a:cs typeface="+mn-cs"/>
              </a:rPr>
              <a:t> square</a:t>
            </a:r>
            <a:r>
              <a:rPr lang="hr-HR" sz="1200" kern="1200" dirty="0">
                <a:solidFill>
                  <a:schemeClr val="tx1"/>
                </a:solidFill>
                <a:latin typeface="+mn-lt"/>
                <a:ea typeface="+mn-ea"/>
                <a:cs typeface="+mn-cs"/>
              </a:rPr>
              <a:t>s</a:t>
            </a:r>
            <a:r>
              <a:rPr lang="en-US" sz="1200" kern="1200" dirty="0">
                <a:solidFill>
                  <a:schemeClr val="tx1"/>
                </a:solidFill>
                <a:latin typeface="+mn-lt"/>
                <a:ea typeface="+mn-ea"/>
                <a:cs typeface="+mn-cs"/>
              </a:rPr>
              <a:t> and only 1 </a:t>
            </a:r>
            <a:r>
              <a:rPr lang="hr-HR" sz="1200" kern="1200" dirty="0">
                <a:solidFill>
                  <a:schemeClr val="tx1"/>
                </a:solidFill>
                <a:latin typeface="+mn-lt"/>
                <a:ea typeface="+mn-ea"/>
                <a:cs typeface="+mn-cs"/>
              </a:rPr>
              <a:t>red</a:t>
            </a:r>
            <a:r>
              <a:rPr lang="en-US" sz="1200" kern="1200" dirty="0">
                <a:solidFill>
                  <a:schemeClr val="tx1"/>
                </a:solidFill>
                <a:latin typeface="+mn-lt"/>
                <a:ea typeface="+mn-ea"/>
                <a:cs typeface="+mn-cs"/>
              </a:rPr>
              <a:t> </a:t>
            </a:r>
            <a:r>
              <a:rPr lang="hr-HR" sz="1200" kern="1200" dirty="0">
                <a:solidFill>
                  <a:schemeClr val="tx1"/>
                </a:solidFill>
                <a:latin typeface="+mn-lt"/>
                <a:ea typeface="+mn-ea"/>
                <a:cs typeface="+mn-cs"/>
              </a:rPr>
              <a:t>triangle</a:t>
            </a:r>
            <a:r>
              <a:rPr lang="en-US" sz="1200" kern="1200" dirty="0">
                <a:solidFill>
                  <a:schemeClr val="tx1"/>
                </a:solidFill>
                <a:latin typeface="+mn-lt"/>
                <a:ea typeface="+mn-ea"/>
                <a:cs typeface="+mn-cs"/>
              </a:rPr>
              <a:t>. However, if the number of nearest neighbors is set to 5, represented by the dashed line circle, the </a:t>
            </a:r>
            <a:r>
              <a:rPr lang="hr-HR" sz="1200" kern="1200" dirty="0" err="1">
                <a:solidFill>
                  <a:schemeClr val="tx1"/>
                </a:solidFill>
                <a:latin typeface="+mn-lt"/>
                <a:ea typeface="+mn-ea"/>
                <a:cs typeface="+mn-cs"/>
              </a:rPr>
              <a:t>new</a:t>
            </a:r>
            <a:r>
              <a:rPr lang="hr-HR" sz="1200" kern="1200" dirty="0">
                <a:solidFill>
                  <a:schemeClr val="tx1"/>
                </a:solidFill>
                <a:latin typeface="+mn-lt"/>
                <a:ea typeface="+mn-ea"/>
                <a:cs typeface="+mn-cs"/>
              </a:rPr>
              <a:t> </a:t>
            </a:r>
            <a:r>
              <a:rPr lang="hr-HR" sz="1200" kern="1200" dirty="0" err="1">
                <a:solidFill>
                  <a:schemeClr val="tx1"/>
                </a:solidFill>
                <a:latin typeface="+mn-lt"/>
                <a:ea typeface="+mn-ea"/>
                <a:cs typeface="+mn-cs"/>
              </a:rPr>
              <a:t>shape</a:t>
            </a:r>
            <a:r>
              <a:rPr lang="hr-HR" sz="1200" kern="1200" dirty="0">
                <a:solidFill>
                  <a:schemeClr val="tx1"/>
                </a:solidFill>
                <a:latin typeface="+mn-lt"/>
                <a:ea typeface="+mn-ea"/>
                <a:cs typeface="+mn-cs"/>
              </a:rPr>
              <a:t> </a:t>
            </a:r>
            <a:r>
              <a:rPr lang="en-US" sz="1200" kern="1200" dirty="0">
                <a:solidFill>
                  <a:schemeClr val="tx1"/>
                </a:solidFill>
                <a:latin typeface="+mn-lt"/>
                <a:ea typeface="+mn-ea"/>
                <a:cs typeface="+mn-cs"/>
              </a:rPr>
              <a:t>will be classified as a </a:t>
            </a:r>
            <a:r>
              <a:rPr lang="hr-HR" sz="1200" kern="1200" dirty="0">
                <a:solidFill>
                  <a:schemeClr val="tx1"/>
                </a:solidFill>
                <a:latin typeface="+mn-lt"/>
                <a:ea typeface="+mn-ea"/>
                <a:cs typeface="+mn-cs"/>
              </a:rPr>
              <a:t>red</a:t>
            </a:r>
            <a:r>
              <a:rPr lang="en-US" sz="1200" kern="1200" dirty="0">
                <a:solidFill>
                  <a:schemeClr val="tx1"/>
                </a:solidFill>
                <a:latin typeface="+mn-lt"/>
                <a:ea typeface="+mn-ea"/>
                <a:cs typeface="+mn-cs"/>
              </a:rPr>
              <a:t> </a:t>
            </a:r>
            <a:r>
              <a:rPr lang="hr-HR" sz="1200" kern="1200" dirty="0">
                <a:solidFill>
                  <a:schemeClr val="tx1"/>
                </a:solidFill>
                <a:latin typeface="+mn-lt"/>
                <a:ea typeface="+mn-ea"/>
                <a:cs typeface="+mn-cs"/>
              </a:rPr>
              <a:t>triangle</a:t>
            </a:r>
            <a:r>
              <a:rPr lang="en-US" sz="1200" kern="1200" dirty="0">
                <a:solidFill>
                  <a:schemeClr val="tx1"/>
                </a:solidFill>
                <a:latin typeface="+mn-lt"/>
                <a:ea typeface="+mn-ea"/>
                <a:cs typeface="+mn-cs"/>
              </a:rPr>
              <a:t>. This is because within the outer circle, there are 3 </a:t>
            </a:r>
            <a:r>
              <a:rPr lang="hr-HR" sz="1200" kern="1200" dirty="0">
                <a:solidFill>
                  <a:schemeClr val="tx1"/>
                </a:solidFill>
                <a:latin typeface="+mn-lt"/>
                <a:ea typeface="+mn-ea"/>
                <a:cs typeface="+mn-cs"/>
              </a:rPr>
              <a:t>red</a:t>
            </a:r>
            <a:r>
              <a:rPr lang="en-US" sz="1200" kern="1200" dirty="0">
                <a:solidFill>
                  <a:schemeClr val="tx1"/>
                </a:solidFill>
                <a:latin typeface="+mn-lt"/>
                <a:ea typeface="+mn-ea"/>
                <a:cs typeface="+mn-cs"/>
              </a:rPr>
              <a:t> </a:t>
            </a:r>
            <a:r>
              <a:rPr lang="hr-HR" sz="1200" kern="1200" dirty="0" err="1">
                <a:solidFill>
                  <a:schemeClr val="tx1"/>
                </a:solidFill>
                <a:latin typeface="+mn-lt"/>
                <a:ea typeface="+mn-ea"/>
                <a:cs typeface="+mn-cs"/>
              </a:rPr>
              <a:t>triangles</a:t>
            </a:r>
            <a:r>
              <a:rPr lang="en-US" sz="1200" kern="1200" dirty="0">
                <a:solidFill>
                  <a:schemeClr val="tx1"/>
                </a:solidFill>
                <a:latin typeface="+mn-lt"/>
                <a:ea typeface="+mn-ea"/>
                <a:cs typeface="+mn-cs"/>
              </a:rPr>
              <a:t> and 2 </a:t>
            </a:r>
            <a:r>
              <a:rPr lang="hr-HR" sz="1200" kern="1200" dirty="0" err="1">
                <a:solidFill>
                  <a:schemeClr val="tx1"/>
                </a:solidFill>
                <a:latin typeface="+mn-lt"/>
                <a:ea typeface="+mn-ea"/>
                <a:cs typeface="+mn-cs"/>
              </a:rPr>
              <a:t>blue</a:t>
            </a:r>
            <a:r>
              <a:rPr lang="en-US" sz="1200" kern="1200" dirty="0">
                <a:solidFill>
                  <a:schemeClr val="tx1"/>
                </a:solidFill>
                <a:latin typeface="+mn-lt"/>
                <a:ea typeface="+mn-ea"/>
                <a:cs typeface="+mn-cs"/>
              </a:rPr>
              <a:t> square</a:t>
            </a:r>
            <a:r>
              <a:rPr lang="hr-HR" sz="1200" kern="1200" dirty="0">
                <a:solidFill>
                  <a:schemeClr val="tx1"/>
                </a:solidFill>
                <a:latin typeface="+mn-lt"/>
                <a:ea typeface="+mn-ea"/>
                <a:cs typeface="+mn-cs"/>
              </a:rPr>
              <a:t>s</a:t>
            </a:r>
            <a:r>
              <a:rPr lang="en-US" sz="1200" kern="1200" dirty="0">
                <a:solidFill>
                  <a:schemeClr val="tx1"/>
                </a:solidFill>
                <a:latin typeface="+mn-lt"/>
                <a:ea typeface="+mn-ea"/>
                <a:cs typeface="+mn-cs"/>
              </a:rPr>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2246953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kdnuggets.com/2016/09/decision-trees-disastrous-overview.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ibm.com/topics/logistic-regression" TargetMode="External"/><Relationship Id="rId7" Type="http://schemas.openxmlformats.org/officeDocument/2006/relationships/hyperlink" Target="https://towardsdatascience.com/decision-trees-for-classification-id3-algorithm-explained-89df76e72df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towardsdatascience.com/naive-bayes-classifier-81d512f50a7c" TargetMode="External"/><Relationship Id="rId5" Type="http://schemas.openxmlformats.org/officeDocument/2006/relationships/hyperlink" Target="https://www.ibm.com/topics/knn" TargetMode="External"/><Relationship Id="rId4" Type="http://schemas.openxmlformats.org/officeDocument/2006/relationships/hyperlink" Target="https://towardsdatascience.com/introduction-to-logistic-regression-66248243c14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a:t>Machine </a:t>
            </a:r>
            <a:r>
              <a:rPr lang="hr-HR" b="1" dirty="0" err="1"/>
              <a:t>Learning</a:t>
            </a:r>
            <a:r>
              <a:rPr lang="hr-HR" b="1" dirty="0"/>
              <a:t/>
            </a:r>
            <a:br>
              <a:rPr lang="hr-HR" b="1" dirty="0"/>
            </a:br>
            <a:r>
              <a:rPr lang="hr-HR" dirty="0"/>
              <a:t/>
            </a:r>
            <a:br>
              <a:rPr lang="hr-HR" dirty="0"/>
            </a:br>
            <a:r>
              <a:rPr lang="hr-HR" dirty="0"/>
              <a:t>4- </a:t>
            </a:r>
            <a:r>
              <a:rPr lang="en-US" dirty="0"/>
              <a:t>Classification and its applications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k-</a:t>
            </a:r>
            <a:r>
              <a:rPr lang="hr-HR" b="1" dirty="0" err="1"/>
              <a:t>Nearest</a:t>
            </a:r>
            <a:r>
              <a:rPr lang="hr-HR" b="1" dirty="0"/>
              <a:t> </a:t>
            </a:r>
            <a:r>
              <a:rPr lang="hr-HR" b="1" dirty="0" err="1"/>
              <a:t>Neighbors</a:t>
            </a:r>
            <a:r>
              <a:rPr lang="hr-HR" b="1" dirty="0"/>
              <a:t>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057" y="1447800"/>
            <a:ext cx="7489372" cy="3385457"/>
          </a:xfrm>
        </p:spPr>
        <p:txBody>
          <a:bodyPr>
            <a:noAutofit/>
          </a:bodyPr>
          <a:lstStyle/>
          <a:p>
            <a:r>
              <a:rPr lang="en-US" sz="3600" dirty="0">
                <a:latin typeface="+mj-lt"/>
              </a:rPr>
              <a:t>Here's how </a:t>
            </a:r>
            <a:r>
              <a:rPr lang="hr-HR" sz="3600" dirty="0">
                <a:latin typeface="+mj-lt"/>
              </a:rPr>
              <a:t>k-</a:t>
            </a:r>
            <a:r>
              <a:rPr lang="en-US" sz="3600" dirty="0">
                <a:latin typeface="+mj-lt"/>
              </a:rPr>
              <a:t>NN works:</a:t>
            </a:r>
          </a:p>
          <a:p>
            <a:pPr lvl="1"/>
            <a:r>
              <a:rPr lang="hr-HR" sz="3200" dirty="0">
                <a:latin typeface="+mj-lt"/>
              </a:rPr>
              <a:t>C</a:t>
            </a:r>
            <a:r>
              <a:rPr lang="en-US" sz="3200" dirty="0" err="1">
                <a:latin typeface="+mj-lt"/>
              </a:rPr>
              <a:t>hoose</a:t>
            </a:r>
            <a:r>
              <a:rPr lang="en-US" sz="3200" dirty="0">
                <a:latin typeface="+mj-lt"/>
              </a:rPr>
              <a:t> the number of nearest neighbors </a:t>
            </a:r>
            <a:r>
              <a:rPr lang="hr-HR" sz="3200" dirty="0">
                <a:latin typeface="+mj-lt"/>
              </a:rPr>
              <a:t>„</a:t>
            </a:r>
            <a:r>
              <a:rPr lang="en-US" sz="3200" dirty="0">
                <a:latin typeface="+mj-lt"/>
              </a:rPr>
              <a:t>k</a:t>
            </a:r>
            <a:r>
              <a:rPr lang="hr-HR" sz="3200" dirty="0">
                <a:latin typeface="+mj-lt"/>
              </a:rPr>
              <a:t>”</a:t>
            </a:r>
          </a:p>
          <a:p>
            <a:pPr lvl="1"/>
            <a:r>
              <a:rPr lang="en-US" sz="3200" dirty="0">
                <a:latin typeface="+mj-lt"/>
              </a:rPr>
              <a:t>Calculate the distance between the new data point and all the data points in the training dataset.</a:t>
            </a:r>
          </a:p>
          <a:p>
            <a:pPr lvl="1"/>
            <a:r>
              <a:rPr lang="en-US" sz="3200" dirty="0">
                <a:latin typeface="+mj-lt"/>
              </a:rPr>
              <a:t>Select the "k" data points that are closest to the new data point.</a:t>
            </a:r>
          </a:p>
          <a:p>
            <a:pPr lvl="1"/>
            <a:r>
              <a:rPr lang="hr-HR" sz="3200" dirty="0" err="1">
                <a:latin typeface="+mj-lt"/>
              </a:rPr>
              <a:t>The</a:t>
            </a:r>
            <a:r>
              <a:rPr lang="hr-HR" sz="3200" dirty="0">
                <a:latin typeface="+mj-lt"/>
              </a:rPr>
              <a:t> </a:t>
            </a:r>
            <a:r>
              <a:rPr lang="en-US" sz="3200" dirty="0">
                <a:latin typeface="+mj-lt"/>
              </a:rPr>
              <a:t>new data point is assigned the class that is most common among the "k" nearest neighbors. </a:t>
            </a:r>
            <a:endParaRPr lang="pl-PL" dirty="0">
              <a:latin typeface="+mj-lt"/>
            </a:endParaRPr>
          </a:p>
        </p:txBody>
      </p:sp>
      <p:sp>
        <p:nvSpPr>
          <p:cNvPr id="4" name="Oval 3"/>
          <p:cNvSpPr/>
          <p:nvPr/>
        </p:nvSpPr>
        <p:spPr>
          <a:xfrm>
            <a:off x="7859486" y="1447800"/>
            <a:ext cx="3831771" cy="37555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8836477" y="2441120"/>
            <a:ext cx="1877788" cy="176893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122228" y="3066029"/>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579428" y="3653858"/>
            <a:ext cx="195943" cy="1959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9775371"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938656" y="3325585"/>
            <a:ext cx="359229" cy="400110"/>
          </a:xfrm>
          <a:prstGeom prst="rect">
            <a:avLst/>
          </a:prstGeom>
          <a:noFill/>
        </p:spPr>
        <p:txBody>
          <a:bodyPr wrap="square" rtlCol="0">
            <a:spAutoFit/>
          </a:bodyPr>
          <a:lstStyle/>
          <a:p>
            <a:r>
              <a:rPr lang="hr-HR" sz="2000" b="1" dirty="0">
                <a:solidFill>
                  <a:srgbClr val="00B050"/>
                </a:solidFill>
              </a:rPr>
              <a:t>?</a:t>
            </a:r>
            <a:endParaRPr lang="en-US" b="1" dirty="0">
              <a:solidFill>
                <a:srgbClr val="00B050"/>
              </a:solidFill>
            </a:endParaRPr>
          </a:p>
        </p:txBody>
      </p:sp>
      <p:sp>
        <p:nvSpPr>
          <p:cNvPr id="10" name="TextBox 9"/>
          <p:cNvSpPr txBox="1"/>
          <p:nvPr/>
        </p:nvSpPr>
        <p:spPr>
          <a:xfrm>
            <a:off x="9541330" y="3140919"/>
            <a:ext cx="1328057" cy="369332"/>
          </a:xfrm>
          <a:prstGeom prst="rect">
            <a:avLst/>
          </a:prstGeom>
          <a:noFill/>
        </p:spPr>
        <p:txBody>
          <a:bodyPr wrap="square" rtlCol="0">
            <a:spAutoFit/>
          </a:bodyPr>
          <a:lstStyle/>
          <a:p>
            <a:r>
              <a:rPr lang="hr-HR" dirty="0">
                <a:solidFill>
                  <a:srgbClr val="00B050"/>
                </a:solidFill>
              </a:rPr>
              <a:t>New </a:t>
            </a:r>
            <a:r>
              <a:rPr lang="hr-HR" dirty="0" err="1">
                <a:solidFill>
                  <a:srgbClr val="00B050"/>
                </a:solidFill>
              </a:rPr>
              <a:t>shape</a:t>
            </a:r>
            <a:endParaRPr lang="en-US" dirty="0">
              <a:solidFill>
                <a:srgbClr val="00B050"/>
              </a:solidFill>
            </a:endParaRPr>
          </a:p>
        </p:txBody>
      </p:sp>
      <p:sp>
        <p:nvSpPr>
          <p:cNvPr id="11" name="Isosceles Triangle 10"/>
          <p:cNvSpPr/>
          <p:nvPr/>
        </p:nvSpPr>
        <p:spPr>
          <a:xfrm>
            <a:off x="9993086" y="1903669"/>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10985045" y="2773363"/>
            <a:ext cx="217715" cy="18755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27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Naive Bayes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r>
              <a:rPr lang="en-US" sz="3600" dirty="0">
                <a:latin typeface="+mj-lt"/>
              </a:rPr>
              <a:t>Here's how it works:</a:t>
            </a:r>
          </a:p>
          <a:p>
            <a:pPr marL="971550" lvl="1" indent="-514350">
              <a:buFont typeface="+mj-lt"/>
              <a:buAutoNum type="arabicPeriod"/>
            </a:pPr>
            <a:r>
              <a:rPr lang="en-US" sz="3200" b="1" dirty="0">
                <a:latin typeface="+mj-lt"/>
              </a:rPr>
              <a:t>Get some data</a:t>
            </a:r>
            <a:r>
              <a:rPr lang="en-US" sz="3200" dirty="0">
                <a:latin typeface="+mj-lt"/>
              </a:rPr>
              <a:t>: You need to have a collection of things, each with its own set of characteristics, and you need to know what category each thing belongs to.</a:t>
            </a:r>
          </a:p>
          <a:p>
            <a:pPr marL="971550" lvl="1" indent="-514350">
              <a:buFont typeface="+mj-lt"/>
              <a:buAutoNum type="arabicPeriod"/>
            </a:pPr>
            <a:r>
              <a:rPr lang="en-US" sz="3200" b="1" dirty="0">
                <a:latin typeface="+mj-lt"/>
              </a:rPr>
              <a:t>Train the model: </a:t>
            </a:r>
            <a:r>
              <a:rPr lang="en-US" sz="3200" dirty="0">
                <a:latin typeface="+mj-lt"/>
              </a:rPr>
              <a:t>Using the data, the algorithm figures out the relationship between each characteristic and the category.</a:t>
            </a:r>
          </a:p>
          <a:p>
            <a:pPr marL="971550" lvl="1" indent="-514350">
              <a:buFont typeface="+mj-lt"/>
              <a:buAutoNum type="arabicPeriod"/>
            </a:pPr>
            <a:r>
              <a:rPr lang="en-US" sz="3200" b="1" dirty="0">
                <a:latin typeface="+mj-lt"/>
              </a:rPr>
              <a:t>Use the model</a:t>
            </a:r>
            <a:r>
              <a:rPr lang="en-US" sz="3200" dirty="0">
                <a:latin typeface="+mj-lt"/>
              </a:rPr>
              <a:t>: When you're given a new thing with its own set of characteristics, the algorithm uses what it learned in step 2 to figure out what category it belongs to.</a:t>
            </a:r>
            <a:endParaRPr lang="pl-PL" sz="3200" dirty="0">
              <a:latin typeface="+mj-lt"/>
            </a:endParaRPr>
          </a:p>
        </p:txBody>
      </p:sp>
    </p:spTree>
    <p:extLst>
      <p:ext uri="{BB962C8B-B14F-4D97-AF65-F5344CB8AC3E}">
        <p14:creationId xmlns:p14="http://schemas.microsoft.com/office/powerpoint/2010/main" val="3975920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Naive Bayes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r>
              <a:rPr lang="en-US" sz="3600" dirty="0">
                <a:latin typeface="+mj-lt"/>
              </a:rPr>
              <a:t>Here's how it works:</a:t>
            </a:r>
            <a:endParaRPr lang="hr-HR" sz="3600" dirty="0">
              <a:latin typeface="+mj-lt"/>
            </a:endParaRPr>
          </a:p>
          <a:p>
            <a:pPr marL="1200150" lvl="1" indent="-742950">
              <a:buFont typeface="+mj-lt"/>
              <a:buAutoNum type="arabicPeriod"/>
            </a:pPr>
            <a:r>
              <a:rPr lang="en-US" sz="3600" dirty="0">
                <a:latin typeface="+mj-lt"/>
              </a:rPr>
              <a:t>Define the classes</a:t>
            </a:r>
            <a:endParaRPr lang="hr-HR" sz="3600" dirty="0">
              <a:latin typeface="+mj-lt"/>
            </a:endParaRPr>
          </a:p>
          <a:p>
            <a:pPr marL="1200150" lvl="1" indent="-742950">
              <a:buFont typeface="+mj-lt"/>
              <a:buAutoNum type="arabicPeriod"/>
            </a:pPr>
            <a:r>
              <a:rPr lang="en-US" sz="3600" dirty="0">
                <a:latin typeface="+mj-lt"/>
              </a:rPr>
              <a:t>Define the features</a:t>
            </a:r>
            <a:endParaRPr lang="hr-HR" sz="3600" dirty="0">
              <a:latin typeface="+mj-lt"/>
            </a:endParaRPr>
          </a:p>
          <a:p>
            <a:pPr marL="1200150" lvl="1" indent="-742950">
              <a:buFont typeface="+mj-lt"/>
              <a:buAutoNum type="arabicPeriod"/>
            </a:pPr>
            <a:r>
              <a:rPr lang="en-US" sz="3600" dirty="0">
                <a:latin typeface="+mj-lt"/>
              </a:rPr>
              <a:t>Count the number of occurrences of each feature in each class</a:t>
            </a:r>
            <a:endParaRPr lang="hr-HR" sz="3600" dirty="0">
              <a:latin typeface="+mj-lt"/>
            </a:endParaRPr>
          </a:p>
          <a:p>
            <a:pPr marL="1200150" lvl="1" indent="-742950">
              <a:buFont typeface="+mj-lt"/>
              <a:buAutoNum type="arabicPeriod"/>
            </a:pPr>
            <a:r>
              <a:rPr lang="en-US" sz="3600" dirty="0">
                <a:latin typeface="+mj-lt"/>
              </a:rPr>
              <a:t>Calculate the prior probabilities</a:t>
            </a:r>
          </a:p>
          <a:p>
            <a:pPr marL="1200150" lvl="1" indent="-742950">
              <a:buFont typeface="+mj-lt"/>
              <a:buAutoNum type="arabicPeriod"/>
            </a:pPr>
            <a:r>
              <a:rPr lang="en-US" sz="3600" dirty="0">
                <a:latin typeface="+mj-lt"/>
              </a:rPr>
              <a:t>Calculate the likelihoods</a:t>
            </a:r>
            <a:endParaRPr lang="hr-HR" sz="3600" dirty="0">
              <a:latin typeface="+mj-lt"/>
            </a:endParaRPr>
          </a:p>
          <a:p>
            <a:pPr marL="1200150" lvl="1" indent="-742950">
              <a:buFont typeface="+mj-lt"/>
              <a:buAutoNum type="arabicPeriod"/>
            </a:pPr>
            <a:r>
              <a:rPr lang="en-US" sz="3600" dirty="0">
                <a:latin typeface="+mj-lt"/>
              </a:rPr>
              <a:t>Calculate the posteriors</a:t>
            </a:r>
            <a:endParaRPr lang="hr-HR" sz="3600" dirty="0">
              <a:latin typeface="+mj-lt"/>
            </a:endParaRPr>
          </a:p>
          <a:p>
            <a:pPr marL="1200150" lvl="1" indent="-742950">
              <a:buFont typeface="+mj-lt"/>
              <a:buAutoNum type="arabicPeriod"/>
            </a:pPr>
            <a:r>
              <a:rPr lang="en-US" sz="3600" dirty="0">
                <a:latin typeface="+mj-lt"/>
              </a:rPr>
              <a:t>Choose the maximum posterior</a:t>
            </a:r>
          </a:p>
          <a:p>
            <a:pPr marL="971550" lvl="1" indent="-514350">
              <a:buFont typeface="+mj-lt"/>
              <a:buAutoNum type="arabicPeriod"/>
            </a:pPr>
            <a:endParaRPr lang="en-US" sz="3200" b="1" dirty="0">
              <a:latin typeface="+mj-lt"/>
            </a:endParaRPr>
          </a:p>
        </p:txBody>
      </p:sp>
    </p:spTree>
    <p:extLst>
      <p:ext uri="{BB962C8B-B14F-4D97-AF65-F5344CB8AC3E}">
        <p14:creationId xmlns:p14="http://schemas.microsoft.com/office/powerpoint/2010/main" val="3818770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30382" y="212725"/>
            <a:ext cx="10515600" cy="940401"/>
          </a:xfrm>
        </p:spPr>
        <p:txBody>
          <a:bodyPr/>
          <a:lstStyle/>
          <a:p>
            <a:pPr algn="ctr"/>
            <a:r>
              <a:rPr lang="hr-HR" b="1" dirty="0"/>
              <a:t>Naive Bayes</a:t>
            </a:r>
            <a:endParaRPr lang="pl-PL" dirty="0"/>
          </a:p>
        </p:txBody>
      </p:sp>
      <p:sp>
        <p:nvSpPr>
          <p:cNvPr id="6" name="Rectangle 5"/>
          <p:cNvSpPr/>
          <p:nvPr/>
        </p:nvSpPr>
        <p:spPr>
          <a:xfrm>
            <a:off x="318655" y="1305526"/>
            <a:ext cx="11873345" cy="5139869"/>
          </a:xfrm>
          <a:prstGeom prst="rect">
            <a:avLst/>
          </a:prstGeom>
        </p:spPr>
        <p:txBody>
          <a:bodyPr wrap="square">
            <a:spAutoFit/>
          </a:bodyPr>
          <a:lstStyle/>
          <a:p>
            <a:r>
              <a:rPr lang="hr-HR" sz="2000" b="1" dirty="0" err="1"/>
              <a:t>Calculate</a:t>
            </a:r>
            <a:r>
              <a:rPr lang="hr-HR" sz="2000" b="1" dirty="0"/>
              <a:t> </a:t>
            </a:r>
            <a:r>
              <a:rPr lang="hr-HR" sz="2000" b="1" dirty="0" err="1"/>
              <a:t>the</a:t>
            </a:r>
            <a:r>
              <a:rPr lang="hr-HR" sz="2000" b="1" dirty="0"/>
              <a:t> prior </a:t>
            </a:r>
            <a:r>
              <a:rPr lang="hr-HR" sz="2000" b="1" dirty="0" err="1"/>
              <a:t>probabilities</a:t>
            </a:r>
            <a:r>
              <a:rPr lang="hr-HR" sz="2000" b="1" dirty="0"/>
              <a:t>:</a:t>
            </a:r>
          </a:p>
          <a:p>
            <a:r>
              <a:rPr lang="hr-HR" sz="2000" dirty="0">
                <a:latin typeface="+mj-lt"/>
              </a:rPr>
              <a:t>P(</a:t>
            </a:r>
            <a:r>
              <a:rPr lang="hr-HR" sz="2000" dirty="0" err="1">
                <a:latin typeface="+mj-lt"/>
              </a:rPr>
              <a:t>apple</a:t>
            </a:r>
            <a:r>
              <a:rPr lang="hr-HR" sz="2000" dirty="0">
                <a:latin typeface="+mj-lt"/>
              </a:rPr>
              <a:t>) = 10/20 = 1/2</a:t>
            </a:r>
          </a:p>
          <a:p>
            <a:r>
              <a:rPr lang="hr-HR" sz="2000" dirty="0">
                <a:latin typeface="+mj-lt"/>
              </a:rPr>
              <a:t>P(</a:t>
            </a:r>
            <a:r>
              <a:rPr lang="hr-HR" sz="2000" dirty="0" err="1">
                <a:latin typeface="+mj-lt"/>
              </a:rPr>
              <a:t>orange</a:t>
            </a:r>
            <a:r>
              <a:rPr lang="hr-HR" sz="2000" dirty="0">
                <a:latin typeface="+mj-lt"/>
              </a:rPr>
              <a:t>) = 10/20 = 1/2</a:t>
            </a:r>
          </a:p>
          <a:p>
            <a:endParaRPr lang="hr-HR" sz="2000" dirty="0"/>
          </a:p>
          <a:p>
            <a:r>
              <a:rPr lang="hr-HR" sz="2000" b="1" dirty="0" err="1"/>
              <a:t>Calculate</a:t>
            </a:r>
            <a:r>
              <a:rPr lang="hr-HR" sz="2000" b="1" dirty="0"/>
              <a:t> </a:t>
            </a:r>
            <a:r>
              <a:rPr lang="hr-HR" sz="2000" b="1" dirty="0" err="1"/>
              <a:t>the</a:t>
            </a:r>
            <a:r>
              <a:rPr lang="hr-HR" sz="2000" b="1" dirty="0"/>
              <a:t> </a:t>
            </a:r>
            <a:r>
              <a:rPr lang="hr-HR" sz="2000" b="1" dirty="0" err="1"/>
              <a:t>likelihoods</a:t>
            </a:r>
            <a:r>
              <a:rPr lang="hr-HR" sz="2000" b="1" dirty="0"/>
              <a:t>:</a:t>
            </a:r>
          </a:p>
          <a:p>
            <a:r>
              <a:rPr lang="hr-HR" sz="2000" dirty="0">
                <a:latin typeface="+mj-lt"/>
              </a:rPr>
              <a:t>P(</a:t>
            </a:r>
            <a:r>
              <a:rPr lang="hr-HR" sz="2000" dirty="0" err="1">
                <a:latin typeface="+mj-lt"/>
              </a:rPr>
              <a:t>color</a:t>
            </a:r>
            <a:r>
              <a:rPr lang="hr-HR" sz="2000" dirty="0">
                <a:latin typeface="+mj-lt"/>
              </a:rPr>
              <a:t>=</a:t>
            </a:r>
            <a:r>
              <a:rPr lang="hr-HR" sz="2000" dirty="0" err="1">
                <a:latin typeface="+mj-lt"/>
              </a:rPr>
              <a:t>red|apple</a:t>
            </a:r>
            <a:r>
              <a:rPr lang="hr-HR" sz="2000" dirty="0">
                <a:latin typeface="+mj-lt"/>
              </a:rPr>
              <a:t>) = 6/10 = 3/5</a:t>
            </a:r>
          </a:p>
          <a:p>
            <a:r>
              <a:rPr lang="hr-HR" sz="2000" dirty="0">
                <a:latin typeface="+mj-lt"/>
              </a:rPr>
              <a:t>P(</a:t>
            </a:r>
            <a:r>
              <a:rPr lang="hr-HR" sz="2000" dirty="0" err="1">
                <a:latin typeface="+mj-lt"/>
              </a:rPr>
              <a:t>color</a:t>
            </a:r>
            <a:r>
              <a:rPr lang="hr-HR" sz="2000" dirty="0">
                <a:latin typeface="+mj-lt"/>
              </a:rPr>
              <a:t>=</a:t>
            </a:r>
            <a:r>
              <a:rPr lang="hr-HR" sz="2000" dirty="0" err="1">
                <a:latin typeface="+mj-lt"/>
              </a:rPr>
              <a:t>red|orange</a:t>
            </a:r>
            <a:r>
              <a:rPr lang="hr-HR" sz="2000" dirty="0">
                <a:latin typeface="+mj-lt"/>
              </a:rPr>
              <a:t>) = 2/10 = 1/5</a:t>
            </a:r>
          </a:p>
          <a:p>
            <a:r>
              <a:rPr lang="hr-HR" sz="2000" dirty="0">
                <a:latin typeface="+mj-lt"/>
              </a:rPr>
              <a:t>P(</a:t>
            </a:r>
            <a:r>
              <a:rPr lang="hr-HR" sz="2000" dirty="0" err="1">
                <a:latin typeface="+mj-lt"/>
              </a:rPr>
              <a:t>texture</a:t>
            </a:r>
            <a:r>
              <a:rPr lang="hr-HR" sz="2000" dirty="0">
                <a:latin typeface="+mj-lt"/>
              </a:rPr>
              <a:t>=</a:t>
            </a:r>
            <a:r>
              <a:rPr lang="hr-HR" sz="2000" dirty="0" err="1">
                <a:latin typeface="+mj-lt"/>
              </a:rPr>
              <a:t>smooth|apple</a:t>
            </a:r>
            <a:r>
              <a:rPr lang="hr-HR" sz="2000" dirty="0">
                <a:latin typeface="+mj-lt"/>
              </a:rPr>
              <a:t>) = 8/10 = 4/5</a:t>
            </a:r>
          </a:p>
          <a:p>
            <a:r>
              <a:rPr lang="hr-HR" sz="2000" dirty="0">
                <a:latin typeface="+mj-lt"/>
              </a:rPr>
              <a:t>P(</a:t>
            </a:r>
            <a:r>
              <a:rPr lang="hr-HR" sz="2000" dirty="0" err="1">
                <a:latin typeface="+mj-lt"/>
              </a:rPr>
              <a:t>texture</a:t>
            </a:r>
            <a:r>
              <a:rPr lang="hr-HR" sz="2000" dirty="0">
                <a:latin typeface="+mj-lt"/>
              </a:rPr>
              <a:t>=</a:t>
            </a:r>
            <a:r>
              <a:rPr lang="hr-HR" sz="2000" dirty="0" err="1">
                <a:latin typeface="+mj-lt"/>
              </a:rPr>
              <a:t>smooth|orange</a:t>
            </a:r>
            <a:r>
              <a:rPr lang="hr-HR" sz="2000" dirty="0">
                <a:latin typeface="+mj-lt"/>
              </a:rPr>
              <a:t>) = 2/10 = 1/5</a:t>
            </a:r>
          </a:p>
          <a:p>
            <a:endParaRPr lang="hr-HR" sz="2000" b="1" dirty="0"/>
          </a:p>
          <a:p>
            <a:r>
              <a:rPr lang="hr-HR" sz="2000" b="1" dirty="0" err="1"/>
              <a:t>Calculate</a:t>
            </a:r>
            <a:r>
              <a:rPr lang="hr-HR" sz="2000" b="1" dirty="0"/>
              <a:t> </a:t>
            </a:r>
            <a:r>
              <a:rPr lang="hr-HR" sz="2000" b="1" dirty="0" err="1"/>
              <a:t>the</a:t>
            </a:r>
            <a:r>
              <a:rPr lang="hr-HR" sz="2000" b="1" dirty="0"/>
              <a:t> </a:t>
            </a:r>
            <a:r>
              <a:rPr lang="hr-HR" sz="2000" b="1" dirty="0" err="1"/>
              <a:t>joint</a:t>
            </a:r>
            <a:r>
              <a:rPr lang="hr-HR" sz="2000" b="1" dirty="0"/>
              <a:t> </a:t>
            </a:r>
            <a:r>
              <a:rPr lang="hr-HR" sz="2000" b="1" dirty="0" err="1"/>
              <a:t>probabilities</a:t>
            </a:r>
            <a:r>
              <a:rPr lang="hr-HR" sz="2000" b="1" dirty="0"/>
              <a:t>:</a:t>
            </a:r>
          </a:p>
          <a:p>
            <a:r>
              <a:rPr lang="hr-HR" sz="2000" dirty="0">
                <a:latin typeface="+mj-lt"/>
              </a:rPr>
              <a:t>P(</a:t>
            </a:r>
            <a:r>
              <a:rPr lang="hr-HR" sz="2000" dirty="0" err="1">
                <a:latin typeface="+mj-lt"/>
              </a:rPr>
              <a:t>color</a:t>
            </a:r>
            <a:r>
              <a:rPr lang="hr-HR" sz="2000" dirty="0">
                <a:latin typeface="+mj-lt"/>
              </a:rPr>
              <a:t>=red, </a:t>
            </a:r>
            <a:r>
              <a:rPr lang="hr-HR" sz="2000" dirty="0" err="1">
                <a:latin typeface="+mj-lt"/>
              </a:rPr>
              <a:t>texture</a:t>
            </a:r>
            <a:r>
              <a:rPr lang="hr-HR" sz="2000" dirty="0">
                <a:latin typeface="+mj-lt"/>
              </a:rPr>
              <a:t>=</a:t>
            </a:r>
            <a:r>
              <a:rPr lang="hr-HR" sz="2000" dirty="0" err="1">
                <a:latin typeface="+mj-lt"/>
              </a:rPr>
              <a:t>smooth</a:t>
            </a:r>
            <a:r>
              <a:rPr lang="hr-HR" sz="2000" dirty="0">
                <a:latin typeface="+mj-lt"/>
              </a:rPr>
              <a:t>)= (1/2 x 3/5 x 4/5) </a:t>
            </a:r>
            <a:r>
              <a:rPr lang="hr-HR" sz="2000" b="1" dirty="0">
                <a:latin typeface="+mj-lt"/>
              </a:rPr>
              <a:t>+</a:t>
            </a:r>
            <a:r>
              <a:rPr lang="hr-HR" sz="2000" dirty="0">
                <a:latin typeface="+mj-lt"/>
              </a:rPr>
              <a:t> (1/2 x 1/5 x 1/5) = 0,84</a:t>
            </a:r>
          </a:p>
          <a:p>
            <a:endParaRPr lang="hr-HR" sz="2000" b="1" dirty="0"/>
          </a:p>
          <a:p>
            <a:r>
              <a:rPr lang="hr-HR" sz="2000" b="1" dirty="0" err="1"/>
              <a:t>Calculate</a:t>
            </a:r>
            <a:r>
              <a:rPr lang="hr-HR" sz="2000" b="1" dirty="0"/>
              <a:t> </a:t>
            </a:r>
            <a:r>
              <a:rPr lang="hr-HR" sz="2000" b="1" dirty="0" err="1"/>
              <a:t>the</a:t>
            </a:r>
            <a:r>
              <a:rPr lang="hr-HR" sz="2000" b="1" dirty="0"/>
              <a:t> posteriors:</a:t>
            </a:r>
          </a:p>
          <a:p>
            <a:r>
              <a:rPr lang="hr-HR" sz="2000" dirty="0">
                <a:latin typeface="+mj-lt"/>
              </a:rPr>
              <a:t>P(</a:t>
            </a:r>
            <a:r>
              <a:rPr lang="hr-HR" sz="2000" dirty="0" err="1">
                <a:latin typeface="+mj-lt"/>
              </a:rPr>
              <a:t>apple|color</a:t>
            </a:r>
            <a:r>
              <a:rPr lang="hr-HR" sz="2000" dirty="0">
                <a:latin typeface="+mj-lt"/>
              </a:rPr>
              <a:t>=red, </a:t>
            </a:r>
            <a:r>
              <a:rPr lang="hr-HR" sz="2000" dirty="0" err="1">
                <a:latin typeface="+mj-lt"/>
              </a:rPr>
              <a:t>texture</a:t>
            </a:r>
            <a:r>
              <a:rPr lang="hr-HR" sz="2000" dirty="0">
                <a:latin typeface="+mj-lt"/>
              </a:rPr>
              <a:t>=</a:t>
            </a:r>
            <a:r>
              <a:rPr lang="hr-HR" sz="2000" dirty="0" err="1">
                <a:latin typeface="+mj-lt"/>
              </a:rPr>
              <a:t>smooth</a:t>
            </a:r>
            <a:r>
              <a:rPr lang="hr-HR" sz="2000" dirty="0">
                <a:latin typeface="+mj-lt"/>
              </a:rPr>
              <a:t>) =  (1/2 x 3/5 x 4/5) / P(</a:t>
            </a:r>
            <a:r>
              <a:rPr lang="hr-HR" sz="2000" dirty="0" err="1">
                <a:latin typeface="+mj-lt"/>
              </a:rPr>
              <a:t>color</a:t>
            </a:r>
            <a:r>
              <a:rPr lang="hr-HR" sz="2000" dirty="0">
                <a:latin typeface="+mj-lt"/>
              </a:rPr>
              <a:t>=red, </a:t>
            </a:r>
            <a:r>
              <a:rPr lang="hr-HR" sz="2000" dirty="0" err="1">
                <a:latin typeface="+mj-lt"/>
              </a:rPr>
              <a:t>texture</a:t>
            </a:r>
            <a:r>
              <a:rPr lang="hr-HR" sz="2000" dirty="0">
                <a:latin typeface="+mj-lt"/>
              </a:rPr>
              <a:t>=</a:t>
            </a:r>
            <a:r>
              <a:rPr lang="hr-HR" sz="2000" dirty="0" err="1">
                <a:latin typeface="+mj-lt"/>
              </a:rPr>
              <a:t>smooth</a:t>
            </a:r>
            <a:r>
              <a:rPr lang="hr-HR" sz="2000" dirty="0">
                <a:latin typeface="+mj-lt"/>
              </a:rPr>
              <a:t>) = </a:t>
            </a:r>
            <a:r>
              <a:rPr lang="hr-HR" sz="2800" b="1" dirty="0">
                <a:latin typeface="+mj-lt"/>
              </a:rPr>
              <a:t>0,952</a:t>
            </a:r>
          </a:p>
          <a:p>
            <a:r>
              <a:rPr lang="hr-HR" sz="2000" dirty="0">
                <a:latin typeface="+mj-lt"/>
              </a:rPr>
              <a:t>P(</a:t>
            </a:r>
            <a:r>
              <a:rPr lang="hr-HR" sz="2000" dirty="0" err="1">
                <a:latin typeface="+mj-lt"/>
              </a:rPr>
              <a:t>orange|color</a:t>
            </a:r>
            <a:r>
              <a:rPr lang="hr-HR" sz="2000" dirty="0">
                <a:latin typeface="+mj-lt"/>
              </a:rPr>
              <a:t>=red, </a:t>
            </a:r>
            <a:r>
              <a:rPr lang="hr-HR" sz="2000" dirty="0" err="1">
                <a:latin typeface="+mj-lt"/>
              </a:rPr>
              <a:t>texture</a:t>
            </a:r>
            <a:r>
              <a:rPr lang="hr-HR" sz="2000" dirty="0">
                <a:latin typeface="+mj-lt"/>
              </a:rPr>
              <a:t>=</a:t>
            </a:r>
            <a:r>
              <a:rPr lang="hr-HR" sz="2000" dirty="0" err="1">
                <a:latin typeface="+mj-lt"/>
              </a:rPr>
              <a:t>smooth</a:t>
            </a:r>
            <a:r>
              <a:rPr lang="hr-HR" sz="2000" dirty="0">
                <a:latin typeface="+mj-lt"/>
              </a:rPr>
              <a:t>) = (1/5) x (1/5) x (1/2) / P(</a:t>
            </a:r>
            <a:r>
              <a:rPr lang="hr-HR" sz="2000" dirty="0" err="1">
                <a:latin typeface="+mj-lt"/>
              </a:rPr>
              <a:t>color</a:t>
            </a:r>
            <a:r>
              <a:rPr lang="hr-HR" sz="2000" dirty="0">
                <a:latin typeface="+mj-lt"/>
              </a:rPr>
              <a:t>=red, </a:t>
            </a:r>
            <a:r>
              <a:rPr lang="hr-HR" sz="2000" dirty="0" err="1">
                <a:latin typeface="+mj-lt"/>
              </a:rPr>
              <a:t>texture</a:t>
            </a:r>
            <a:r>
              <a:rPr lang="hr-HR" sz="2000" dirty="0">
                <a:latin typeface="+mj-lt"/>
              </a:rPr>
              <a:t>=</a:t>
            </a:r>
            <a:r>
              <a:rPr lang="hr-HR" sz="2000" dirty="0" err="1">
                <a:latin typeface="+mj-lt"/>
              </a:rPr>
              <a:t>smooth</a:t>
            </a:r>
            <a:r>
              <a:rPr lang="hr-HR" sz="2000" dirty="0">
                <a:latin typeface="+mj-lt"/>
              </a:rPr>
              <a:t>) = 0,048</a:t>
            </a:r>
          </a:p>
        </p:txBody>
      </p:sp>
      <p:pic>
        <p:nvPicPr>
          <p:cNvPr id="9" name="Picture 8"/>
          <p:cNvPicPr>
            <a:picLocks noChangeAspect="1"/>
          </p:cNvPicPr>
          <p:nvPr/>
        </p:nvPicPr>
        <p:blipFill>
          <a:blip r:embed="rId3"/>
          <a:stretch>
            <a:fillRect/>
          </a:stretch>
        </p:blipFill>
        <p:spPr>
          <a:xfrm>
            <a:off x="4985905" y="1597602"/>
            <a:ext cx="3467100" cy="2457450"/>
          </a:xfrm>
          <a:prstGeom prst="rect">
            <a:avLst/>
          </a:prstGeom>
        </p:spPr>
      </p:pic>
      <p:sp>
        <p:nvSpPr>
          <p:cNvPr id="13" name="Cloud Callout 12"/>
          <p:cNvSpPr/>
          <p:nvPr/>
        </p:nvSpPr>
        <p:spPr>
          <a:xfrm>
            <a:off x="8198427" y="1191226"/>
            <a:ext cx="3293918" cy="2310510"/>
          </a:xfrm>
          <a:prstGeom prst="cloudCallout">
            <a:avLst>
              <a:gd name="adj1" fmla="val -118641"/>
              <a:gd name="adj2" fmla="val 371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10 </a:t>
            </a:r>
            <a:r>
              <a:rPr lang="hr-HR" dirty="0" err="1"/>
              <a:t>apples</a:t>
            </a:r>
            <a:r>
              <a:rPr lang="hr-HR" dirty="0"/>
              <a:t> (6 red, 4 </a:t>
            </a:r>
            <a:r>
              <a:rPr lang="hr-HR" dirty="0" err="1"/>
              <a:t>green</a:t>
            </a:r>
            <a:r>
              <a:rPr lang="hr-HR" dirty="0"/>
              <a:t>; 8 </a:t>
            </a:r>
            <a:r>
              <a:rPr lang="hr-HR" dirty="0" err="1"/>
              <a:t>smooth</a:t>
            </a:r>
            <a:r>
              <a:rPr lang="hr-HR" dirty="0"/>
              <a:t>, 2 </a:t>
            </a:r>
            <a:r>
              <a:rPr lang="hr-HR" dirty="0" err="1"/>
              <a:t>rough</a:t>
            </a:r>
            <a:r>
              <a:rPr lang="hr-HR" dirty="0"/>
              <a:t>)</a:t>
            </a:r>
          </a:p>
          <a:p>
            <a:pPr algn="ctr"/>
            <a:r>
              <a:rPr lang="hr-HR" dirty="0"/>
              <a:t>10 </a:t>
            </a:r>
            <a:r>
              <a:rPr lang="hr-HR" dirty="0" err="1"/>
              <a:t>oranges</a:t>
            </a:r>
            <a:r>
              <a:rPr lang="hr-HR" dirty="0"/>
              <a:t> (2 red, 8 </a:t>
            </a:r>
            <a:r>
              <a:rPr lang="hr-HR" dirty="0" err="1"/>
              <a:t>orange</a:t>
            </a:r>
            <a:r>
              <a:rPr lang="hr-HR" dirty="0"/>
              <a:t>; 2 </a:t>
            </a:r>
            <a:r>
              <a:rPr lang="hr-HR" dirty="0" err="1"/>
              <a:t>smooth</a:t>
            </a:r>
            <a:r>
              <a:rPr lang="hr-HR" dirty="0"/>
              <a:t>, 8 </a:t>
            </a:r>
            <a:r>
              <a:rPr lang="hr-HR" dirty="0" err="1"/>
              <a:t>rough</a:t>
            </a:r>
            <a:r>
              <a:rPr lang="hr-HR" dirty="0"/>
              <a:t>)</a:t>
            </a:r>
          </a:p>
        </p:txBody>
      </p:sp>
      <p:sp>
        <p:nvSpPr>
          <p:cNvPr id="3" name="Rectangular Callout 2"/>
          <p:cNvSpPr/>
          <p:nvPr/>
        </p:nvSpPr>
        <p:spPr>
          <a:xfrm>
            <a:off x="3396342" y="5138057"/>
            <a:ext cx="2253343" cy="402771"/>
          </a:xfrm>
          <a:prstGeom prst="wedgeRectCallout">
            <a:avLst>
              <a:gd name="adj1" fmla="val -16485"/>
              <a:gd name="adj2" fmla="val -672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P(</a:t>
            </a:r>
            <a:r>
              <a:rPr lang="hr-HR" dirty="0" err="1"/>
              <a:t>apple</a:t>
            </a:r>
            <a:r>
              <a:rPr lang="hr-HR" dirty="0"/>
              <a:t>, red, </a:t>
            </a:r>
            <a:r>
              <a:rPr lang="hr-HR" dirty="0" err="1"/>
              <a:t>smooth</a:t>
            </a:r>
            <a:r>
              <a:rPr lang="hr-HR" dirty="0"/>
              <a:t>)</a:t>
            </a:r>
            <a:endParaRPr lang="en-US" dirty="0"/>
          </a:p>
        </p:txBody>
      </p:sp>
      <p:sp>
        <p:nvSpPr>
          <p:cNvPr id="7" name="Rectangular Callout 6"/>
          <p:cNvSpPr/>
          <p:nvPr/>
        </p:nvSpPr>
        <p:spPr>
          <a:xfrm>
            <a:off x="6030684" y="5138056"/>
            <a:ext cx="2775859" cy="402771"/>
          </a:xfrm>
          <a:prstGeom prst="wedgeRectCallout">
            <a:avLst>
              <a:gd name="adj1" fmla="val -26948"/>
              <a:gd name="adj2" fmla="val -83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P(</a:t>
            </a:r>
            <a:r>
              <a:rPr lang="hr-HR" dirty="0" err="1"/>
              <a:t>orange</a:t>
            </a:r>
            <a:r>
              <a:rPr lang="hr-HR" dirty="0"/>
              <a:t>, red, </a:t>
            </a:r>
            <a:r>
              <a:rPr lang="hr-HR" dirty="0" err="1"/>
              <a:t>smooth</a:t>
            </a:r>
            <a:r>
              <a:rPr lang="hr-HR" dirty="0"/>
              <a:t>)</a:t>
            </a:r>
            <a:endParaRPr lang="en-US" dirty="0"/>
          </a:p>
        </p:txBody>
      </p:sp>
      <p:sp>
        <p:nvSpPr>
          <p:cNvPr id="4" name="Cross 3"/>
          <p:cNvSpPr/>
          <p:nvPr/>
        </p:nvSpPr>
        <p:spPr>
          <a:xfrm>
            <a:off x="9405257" y="3581400"/>
            <a:ext cx="457200" cy="47365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ular Callout 4"/>
          <p:cNvSpPr/>
          <p:nvPr/>
        </p:nvSpPr>
        <p:spPr>
          <a:xfrm>
            <a:off x="8893629" y="4207452"/>
            <a:ext cx="1589313" cy="810862"/>
          </a:xfrm>
          <a:prstGeom prst="wedgeRoundRectCallout">
            <a:avLst>
              <a:gd name="adj1" fmla="val -18480"/>
              <a:gd name="adj2" fmla="val 4740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New red </a:t>
            </a:r>
            <a:r>
              <a:rPr lang="hr-HR" dirty="0" err="1"/>
              <a:t>and</a:t>
            </a:r>
            <a:r>
              <a:rPr lang="hr-HR" dirty="0"/>
              <a:t> </a:t>
            </a:r>
            <a:r>
              <a:rPr lang="hr-HR" dirty="0" err="1"/>
              <a:t>smooth</a:t>
            </a:r>
            <a:r>
              <a:rPr lang="hr-HR" dirty="0"/>
              <a:t> </a:t>
            </a:r>
            <a:r>
              <a:rPr lang="hr-HR" dirty="0" err="1"/>
              <a:t>piece</a:t>
            </a:r>
            <a:r>
              <a:rPr lang="hr-HR" dirty="0"/>
              <a:t> </a:t>
            </a:r>
            <a:r>
              <a:rPr lang="hr-HR" dirty="0" err="1"/>
              <a:t>of</a:t>
            </a:r>
            <a:r>
              <a:rPr lang="hr-HR" dirty="0"/>
              <a:t> </a:t>
            </a:r>
            <a:r>
              <a:rPr lang="hr-HR" dirty="0" err="1"/>
              <a:t>fruit</a:t>
            </a:r>
            <a:r>
              <a:rPr lang="hr-HR" dirty="0"/>
              <a:t> ?</a:t>
            </a:r>
            <a:endParaRPr lang="en-US" dirty="0"/>
          </a:p>
        </p:txBody>
      </p:sp>
      <p:sp>
        <p:nvSpPr>
          <p:cNvPr id="8" name="Oval Callout 7"/>
          <p:cNvSpPr/>
          <p:nvPr/>
        </p:nvSpPr>
        <p:spPr>
          <a:xfrm>
            <a:off x="10602686" y="3799113"/>
            <a:ext cx="1426028" cy="1567543"/>
          </a:xfrm>
          <a:prstGeom prst="wedgeEllipseCallout">
            <a:avLst>
              <a:gd name="adj1" fmla="val -100659"/>
              <a:gd name="adj2" fmla="val 720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95,2% </a:t>
            </a:r>
            <a:r>
              <a:rPr lang="hr-HR" dirty="0" err="1"/>
              <a:t>it</a:t>
            </a:r>
            <a:r>
              <a:rPr lang="hr-HR" dirty="0"/>
              <a:t> </a:t>
            </a:r>
            <a:r>
              <a:rPr lang="hr-HR" dirty="0" err="1"/>
              <a:t>is</a:t>
            </a:r>
            <a:r>
              <a:rPr lang="hr-HR" dirty="0"/>
              <a:t> </a:t>
            </a:r>
            <a:r>
              <a:rPr lang="hr-HR" dirty="0" err="1"/>
              <a:t>an</a:t>
            </a:r>
            <a:r>
              <a:rPr lang="hr-HR" dirty="0"/>
              <a:t> </a:t>
            </a:r>
            <a:r>
              <a:rPr lang="hr-HR" dirty="0" err="1"/>
              <a:t>apple</a:t>
            </a:r>
            <a:r>
              <a:rPr lang="hr-HR" dirty="0"/>
              <a:t> !</a:t>
            </a:r>
            <a:endParaRPr lang="en-US" dirty="0"/>
          </a:p>
        </p:txBody>
      </p:sp>
    </p:spTree>
    <p:extLst>
      <p:ext uri="{BB962C8B-B14F-4D97-AF65-F5344CB8AC3E}">
        <p14:creationId xmlns:p14="http://schemas.microsoft.com/office/powerpoint/2010/main" val="1236516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Decision </a:t>
            </a:r>
            <a:r>
              <a:rPr lang="hr-HR" b="1" dirty="0" err="1"/>
              <a:t>Trees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r>
              <a:rPr lang="hr-HR" dirty="0" err="1">
                <a:latin typeface="+mj-lt"/>
              </a:rPr>
              <a:t>Example</a:t>
            </a:r>
            <a:r>
              <a:rPr lang="hr-HR" dirty="0">
                <a:latin typeface="+mj-lt"/>
              </a:rPr>
              <a:t>: P</a:t>
            </a:r>
            <a:r>
              <a:rPr lang="en-US" dirty="0" err="1">
                <a:latin typeface="+mj-lt"/>
              </a:rPr>
              <a:t>assenger</a:t>
            </a:r>
            <a:r>
              <a:rPr lang="en-US" dirty="0">
                <a:latin typeface="+mj-lt"/>
              </a:rPr>
              <a:t> survival data from the </a:t>
            </a:r>
            <a:r>
              <a:rPr lang="hr-HR" dirty="0">
                <a:latin typeface="+mj-lt"/>
              </a:rPr>
              <a:t>T</a:t>
            </a:r>
            <a:r>
              <a:rPr lang="en-US" dirty="0" err="1">
                <a:latin typeface="+mj-lt"/>
              </a:rPr>
              <a:t>itanic</a:t>
            </a:r>
            <a:endParaRPr lang="pl-PL" dirty="0">
              <a:latin typeface="+mj-lt"/>
            </a:endParaRPr>
          </a:p>
        </p:txBody>
      </p:sp>
      <p:sp>
        <p:nvSpPr>
          <p:cNvPr id="4" name="Flowchart: Process 3"/>
          <p:cNvSpPr/>
          <p:nvPr/>
        </p:nvSpPr>
        <p:spPr>
          <a:xfrm>
            <a:off x="4354286" y="2166257"/>
            <a:ext cx="2035628"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Was the passenger a child (under 18 years old)</a:t>
            </a:r>
          </a:p>
        </p:txBody>
      </p:sp>
      <p:sp>
        <p:nvSpPr>
          <p:cNvPr id="5" name="Flowchart: Process 4"/>
          <p:cNvSpPr/>
          <p:nvPr/>
        </p:nvSpPr>
        <p:spPr>
          <a:xfrm>
            <a:off x="1567543" y="3026228"/>
            <a:ext cx="21989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Did the child travel with a parent or guardian?</a:t>
            </a:r>
          </a:p>
        </p:txBody>
      </p:sp>
      <p:sp>
        <p:nvSpPr>
          <p:cNvPr id="6" name="Flowchart: Process 5"/>
          <p:cNvSpPr/>
          <p:nvPr/>
        </p:nvSpPr>
        <p:spPr>
          <a:xfrm>
            <a:off x="6760026" y="3091115"/>
            <a:ext cx="1894114"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Was the passenger a male?</a:t>
            </a:r>
          </a:p>
        </p:txBody>
      </p:sp>
      <p:sp>
        <p:nvSpPr>
          <p:cNvPr id="7" name="Flowchart: Process 6"/>
          <p:cNvSpPr/>
          <p:nvPr/>
        </p:nvSpPr>
        <p:spPr>
          <a:xfrm>
            <a:off x="5089074" y="4228317"/>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Was the passenger traveling in first class?</a:t>
            </a:r>
          </a:p>
        </p:txBody>
      </p:sp>
      <p:sp>
        <p:nvSpPr>
          <p:cNvPr id="8" name="Flowchart: Connector 7"/>
          <p:cNvSpPr/>
          <p:nvPr/>
        </p:nvSpPr>
        <p:spPr>
          <a:xfrm>
            <a:off x="489858"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higher</a:t>
            </a:r>
            <a:r>
              <a:rPr lang="hr-HR" dirty="0"/>
              <a:t> </a:t>
            </a:r>
            <a:r>
              <a:rPr lang="hr-HR" dirty="0" err="1"/>
              <a:t>chance</a:t>
            </a:r>
            <a:r>
              <a:rPr lang="hr-HR" dirty="0"/>
              <a:t> </a:t>
            </a:r>
            <a:r>
              <a:rPr lang="hr-HR" dirty="0" err="1"/>
              <a:t>of</a:t>
            </a:r>
            <a:r>
              <a:rPr lang="hr-HR" dirty="0"/>
              <a:t> </a:t>
            </a:r>
            <a:r>
              <a:rPr lang="hr-HR" dirty="0" err="1"/>
              <a:t>survival</a:t>
            </a:r>
            <a:endParaRPr lang="en-US" dirty="0"/>
          </a:p>
        </p:txBody>
      </p:sp>
      <p:cxnSp>
        <p:nvCxnSpPr>
          <p:cNvPr id="14" name="Straight Arrow Connector 13"/>
          <p:cNvCxnSpPr/>
          <p:nvPr/>
        </p:nvCxnSpPr>
        <p:spPr>
          <a:xfrm flipH="1">
            <a:off x="2906486" y="2665298"/>
            <a:ext cx="1295400" cy="306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417127" y="2569028"/>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lowchart: Connector 16"/>
          <p:cNvSpPr/>
          <p:nvPr/>
        </p:nvSpPr>
        <p:spPr>
          <a:xfrm>
            <a:off x="2819400" y="4192701"/>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lower</a:t>
            </a:r>
            <a:r>
              <a:rPr lang="hr-HR" dirty="0"/>
              <a:t> </a:t>
            </a:r>
            <a:r>
              <a:rPr lang="hr-HR" dirty="0" err="1"/>
              <a:t>chance</a:t>
            </a:r>
            <a:r>
              <a:rPr lang="hr-HR" dirty="0"/>
              <a:t> </a:t>
            </a:r>
            <a:r>
              <a:rPr lang="hr-HR" dirty="0" err="1"/>
              <a:t>of</a:t>
            </a:r>
            <a:r>
              <a:rPr lang="hr-HR" dirty="0"/>
              <a:t> </a:t>
            </a:r>
            <a:r>
              <a:rPr lang="hr-HR" dirty="0" err="1"/>
              <a:t>survival</a:t>
            </a:r>
            <a:endParaRPr lang="en-US" dirty="0"/>
          </a:p>
        </p:txBody>
      </p:sp>
      <p:cxnSp>
        <p:nvCxnSpPr>
          <p:cNvPr id="18" name="Straight Arrow Connector 17"/>
          <p:cNvCxnSpPr/>
          <p:nvPr/>
        </p:nvCxnSpPr>
        <p:spPr>
          <a:xfrm flipH="1">
            <a:off x="1181101" y="3678520"/>
            <a:ext cx="440871" cy="5061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7" idx="0"/>
          </p:cNvCxnSpPr>
          <p:nvPr/>
        </p:nvCxnSpPr>
        <p:spPr>
          <a:xfrm>
            <a:off x="3194958" y="3858985"/>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91542" y="2569028"/>
            <a:ext cx="702127" cy="369332"/>
          </a:xfrm>
          <a:prstGeom prst="rect">
            <a:avLst/>
          </a:prstGeom>
          <a:noFill/>
        </p:spPr>
        <p:txBody>
          <a:bodyPr wrap="square" rtlCol="0">
            <a:spAutoFit/>
          </a:bodyPr>
          <a:lstStyle/>
          <a:p>
            <a:r>
              <a:rPr lang="hr-HR" dirty="0"/>
              <a:t>YES</a:t>
            </a:r>
            <a:endParaRPr lang="en-US" dirty="0"/>
          </a:p>
        </p:txBody>
      </p:sp>
      <p:sp>
        <p:nvSpPr>
          <p:cNvPr id="23" name="TextBox 22"/>
          <p:cNvSpPr txBox="1"/>
          <p:nvPr/>
        </p:nvSpPr>
        <p:spPr>
          <a:xfrm>
            <a:off x="6697436" y="2424129"/>
            <a:ext cx="702127" cy="369332"/>
          </a:xfrm>
          <a:prstGeom prst="rect">
            <a:avLst/>
          </a:prstGeom>
          <a:noFill/>
        </p:spPr>
        <p:txBody>
          <a:bodyPr wrap="square" rtlCol="0">
            <a:spAutoFit/>
          </a:bodyPr>
          <a:lstStyle/>
          <a:p>
            <a:r>
              <a:rPr lang="hr-HR" dirty="0"/>
              <a:t>NO</a:t>
            </a:r>
            <a:endParaRPr lang="en-US" dirty="0"/>
          </a:p>
        </p:txBody>
      </p:sp>
      <p:sp>
        <p:nvSpPr>
          <p:cNvPr id="24" name="TextBox 23"/>
          <p:cNvSpPr txBox="1"/>
          <p:nvPr/>
        </p:nvSpPr>
        <p:spPr>
          <a:xfrm>
            <a:off x="881747" y="3746946"/>
            <a:ext cx="702127" cy="369332"/>
          </a:xfrm>
          <a:prstGeom prst="rect">
            <a:avLst/>
          </a:prstGeom>
          <a:noFill/>
        </p:spPr>
        <p:txBody>
          <a:bodyPr wrap="square" rtlCol="0">
            <a:spAutoFit/>
          </a:bodyPr>
          <a:lstStyle/>
          <a:p>
            <a:r>
              <a:rPr lang="hr-HR" dirty="0"/>
              <a:t>YES</a:t>
            </a:r>
            <a:endParaRPr lang="en-US" dirty="0"/>
          </a:p>
        </p:txBody>
      </p:sp>
      <p:sp>
        <p:nvSpPr>
          <p:cNvPr id="25" name="TextBox 24"/>
          <p:cNvSpPr txBox="1"/>
          <p:nvPr/>
        </p:nvSpPr>
        <p:spPr>
          <a:xfrm>
            <a:off x="3448045" y="3858985"/>
            <a:ext cx="702127" cy="369332"/>
          </a:xfrm>
          <a:prstGeom prst="rect">
            <a:avLst/>
          </a:prstGeom>
          <a:noFill/>
        </p:spPr>
        <p:txBody>
          <a:bodyPr wrap="square" rtlCol="0">
            <a:spAutoFit/>
          </a:bodyPr>
          <a:lstStyle/>
          <a:p>
            <a:r>
              <a:rPr lang="hr-HR" dirty="0"/>
              <a:t>NO</a:t>
            </a:r>
            <a:endParaRPr lang="en-US" dirty="0"/>
          </a:p>
        </p:txBody>
      </p:sp>
      <p:sp>
        <p:nvSpPr>
          <p:cNvPr id="26" name="Flowchart: Process 25"/>
          <p:cNvSpPr/>
          <p:nvPr/>
        </p:nvSpPr>
        <p:spPr>
          <a:xfrm>
            <a:off x="8654140" y="4173790"/>
            <a:ext cx="2013852" cy="8055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Was the passenger traveling in </a:t>
            </a:r>
            <a:r>
              <a:rPr lang="hr-HR" dirty="0" err="1"/>
              <a:t>third</a:t>
            </a:r>
            <a:r>
              <a:rPr lang="en-US" dirty="0"/>
              <a:t> class?</a:t>
            </a:r>
          </a:p>
        </p:txBody>
      </p:sp>
      <p:sp>
        <p:nvSpPr>
          <p:cNvPr id="28" name="Flowchart: Connector 27"/>
          <p:cNvSpPr/>
          <p:nvPr/>
        </p:nvSpPr>
        <p:spPr>
          <a:xfrm>
            <a:off x="4201886"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100% </a:t>
            </a:r>
            <a:r>
              <a:rPr lang="hr-HR" dirty="0" err="1"/>
              <a:t>chance</a:t>
            </a:r>
            <a:r>
              <a:rPr lang="hr-HR" dirty="0"/>
              <a:t> </a:t>
            </a:r>
            <a:r>
              <a:rPr lang="hr-HR" dirty="0" err="1"/>
              <a:t>of</a:t>
            </a:r>
            <a:r>
              <a:rPr lang="hr-HR" dirty="0"/>
              <a:t> </a:t>
            </a:r>
            <a:r>
              <a:rPr lang="hr-HR" dirty="0" err="1"/>
              <a:t>survival</a:t>
            </a:r>
            <a:endParaRPr lang="en-US" dirty="0"/>
          </a:p>
        </p:txBody>
      </p:sp>
      <p:sp>
        <p:nvSpPr>
          <p:cNvPr id="29" name="Flowchart: Connector 28"/>
          <p:cNvSpPr/>
          <p:nvPr/>
        </p:nvSpPr>
        <p:spPr>
          <a:xfrm>
            <a:off x="6283779" y="5399449"/>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lower</a:t>
            </a:r>
            <a:r>
              <a:rPr lang="hr-HR" dirty="0"/>
              <a:t> </a:t>
            </a:r>
            <a:r>
              <a:rPr lang="hr-HR" dirty="0" err="1"/>
              <a:t>chance</a:t>
            </a:r>
            <a:r>
              <a:rPr lang="hr-HR" dirty="0"/>
              <a:t> </a:t>
            </a:r>
            <a:r>
              <a:rPr lang="hr-HR" dirty="0" err="1"/>
              <a:t>of</a:t>
            </a:r>
            <a:r>
              <a:rPr lang="hr-HR" dirty="0"/>
              <a:t> </a:t>
            </a:r>
            <a:r>
              <a:rPr lang="hr-HR" dirty="0" err="1"/>
              <a:t>survival</a:t>
            </a:r>
            <a:endParaRPr lang="en-US" dirty="0"/>
          </a:p>
        </p:txBody>
      </p:sp>
      <p:cxnSp>
        <p:nvCxnSpPr>
          <p:cNvPr id="30" name="Straight Arrow Connector 29"/>
          <p:cNvCxnSpPr>
            <a:endCxn id="7" idx="0"/>
          </p:cNvCxnSpPr>
          <p:nvPr/>
        </p:nvCxnSpPr>
        <p:spPr>
          <a:xfrm flipH="1">
            <a:off x="6096000" y="3525269"/>
            <a:ext cx="647700" cy="703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5236029" y="5092947"/>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702879" y="5061991"/>
            <a:ext cx="315685" cy="333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946198" y="5061532"/>
            <a:ext cx="702127" cy="369332"/>
          </a:xfrm>
          <a:prstGeom prst="rect">
            <a:avLst/>
          </a:prstGeom>
          <a:noFill/>
        </p:spPr>
        <p:txBody>
          <a:bodyPr wrap="square" rtlCol="0">
            <a:spAutoFit/>
          </a:bodyPr>
          <a:lstStyle/>
          <a:p>
            <a:r>
              <a:rPr lang="hr-HR" dirty="0"/>
              <a:t>YES</a:t>
            </a:r>
            <a:endParaRPr lang="en-US" dirty="0"/>
          </a:p>
        </p:txBody>
      </p:sp>
      <p:sp>
        <p:nvSpPr>
          <p:cNvPr id="36" name="TextBox 35"/>
          <p:cNvSpPr txBox="1"/>
          <p:nvPr/>
        </p:nvSpPr>
        <p:spPr>
          <a:xfrm>
            <a:off x="6898825" y="5036869"/>
            <a:ext cx="702127" cy="369332"/>
          </a:xfrm>
          <a:prstGeom prst="rect">
            <a:avLst/>
          </a:prstGeom>
          <a:noFill/>
        </p:spPr>
        <p:txBody>
          <a:bodyPr wrap="square" rtlCol="0">
            <a:spAutoFit/>
          </a:bodyPr>
          <a:lstStyle/>
          <a:p>
            <a:r>
              <a:rPr lang="hr-HR" dirty="0"/>
              <a:t>NO</a:t>
            </a:r>
            <a:endParaRPr lang="en-US" dirty="0"/>
          </a:p>
        </p:txBody>
      </p:sp>
      <p:cxnSp>
        <p:nvCxnSpPr>
          <p:cNvPr id="37" name="Straight Arrow Connector 36"/>
          <p:cNvCxnSpPr/>
          <p:nvPr/>
        </p:nvCxnSpPr>
        <p:spPr>
          <a:xfrm>
            <a:off x="8596991" y="3640206"/>
            <a:ext cx="685799" cy="51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Flowchart: Connector 37"/>
          <p:cNvSpPr/>
          <p:nvPr/>
        </p:nvSpPr>
        <p:spPr>
          <a:xfrm>
            <a:off x="8093530" y="5360676"/>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higher</a:t>
            </a:r>
            <a:r>
              <a:rPr lang="hr-HR" dirty="0"/>
              <a:t> </a:t>
            </a:r>
            <a:r>
              <a:rPr lang="hr-HR" dirty="0" err="1"/>
              <a:t>chance</a:t>
            </a:r>
            <a:r>
              <a:rPr lang="hr-HR" dirty="0"/>
              <a:t> </a:t>
            </a:r>
            <a:r>
              <a:rPr lang="hr-HR" dirty="0" err="1"/>
              <a:t>of</a:t>
            </a:r>
            <a:r>
              <a:rPr lang="hr-HR" dirty="0"/>
              <a:t> </a:t>
            </a:r>
            <a:r>
              <a:rPr lang="hr-HR" dirty="0" err="1"/>
              <a:t>survival</a:t>
            </a:r>
            <a:endParaRPr lang="en-US" dirty="0"/>
          </a:p>
        </p:txBody>
      </p:sp>
      <p:sp>
        <p:nvSpPr>
          <p:cNvPr id="39" name="Flowchart: Connector 38"/>
          <p:cNvSpPr/>
          <p:nvPr/>
        </p:nvSpPr>
        <p:spPr>
          <a:xfrm>
            <a:off x="10642829" y="4979333"/>
            <a:ext cx="1382486" cy="12828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average</a:t>
            </a:r>
            <a:r>
              <a:rPr lang="hr-HR" dirty="0"/>
              <a:t> </a:t>
            </a:r>
            <a:r>
              <a:rPr lang="hr-HR" dirty="0" err="1"/>
              <a:t>chance</a:t>
            </a:r>
            <a:r>
              <a:rPr lang="hr-HR" dirty="0"/>
              <a:t> </a:t>
            </a:r>
            <a:r>
              <a:rPr lang="hr-HR" dirty="0" err="1"/>
              <a:t>of</a:t>
            </a:r>
            <a:r>
              <a:rPr lang="hr-HR" dirty="0"/>
              <a:t> </a:t>
            </a:r>
            <a:r>
              <a:rPr lang="hr-HR" dirty="0" err="1"/>
              <a:t>survival</a:t>
            </a:r>
            <a:endParaRPr lang="en-US" dirty="0"/>
          </a:p>
        </p:txBody>
      </p:sp>
      <p:sp>
        <p:nvSpPr>
          <p:cNvPr id="40" name="TextBox 39"/>
          <p:cNvSpPr txBox="1"/>
          <p:nvPr/>
        </p:nvSpPr>
        <p:spPr>
          <a:xfrm>
            <a:off x="5932715" y="3690586"/>
            <a:ext cx="702127" cy="369332"/>
          </a:xfrm>
          <a:prstGeom prst="rect">
            <a:avLst/>
          </a:prstGeom>
          <a:noFill/>
        </p:spPr>
        <p:txBody>
          <a:bodyPr wrap="square" rtlCol="0">
            <a:spAutoFit/>
          </a:bodyPr>
          <a:lstStyle/>
          <a:p>
            <a:r>
              <a:rPr lang="hr-HR" dirty="0"/>
              <a:t>YES</a:t>
            </a:r>
            <a:endParaRPr lang="en-US" dirty="0"/>
          </a:p>
        </p:txBody>
      </p:sp>
      <p:sp>
        <p:nvSpPr>
          <p:cNvPr id="41" name="TextBox 40"/>
          <p:cNvSpPr txBox="1"/>
          <p:nvPr/>
        </p:nvSpPr>
        <p:spPr>
          <a:xfrm>
            <a:off x="8926284" y="3579022"/>
            <a:ext cx="702127" cy="369332"/>
          </a:xfrm>
          <a:prstGeom prst="rect">
            <a:avLst/>
          </a:prstGeom>
          <a:noFill/>
        </p:spPr>
        <p:txBody>
          <a:bodyPr wrap="square" rtlCol="0">
            <a:spAutoFit/>
          </a:bodyPr>
          <a:lstStyle/>
          <a:p>
            <a:r>
              <a:rPr lang="hr-HR" dirty="0"/>
              <a:t>NO</a:t>
            </a:r>
            <a:endParaRPr lang="en-US" dirty="0"/>
          </a:p>
        </p:txBody>
      </p:sp>
      <p:cxnSp>
        <p:nvCxnSpPr>
          <p:cNvPr id="42" name="Straight Arrow Connector 41"/>
          <p:cNvCxnSpPr/>
          <p:nvPr/>
        </p:nvCxnSpPr>
        <p:spPr>
          <a:xfrm flipH="1">
            <a:off x="8912677" y="5016954"/>
            <a:ext cx="654503" cy="382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0744197" y="4631088"/>
            <a:ext cx="549732" cy="34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8754152" y="4994267"/>
            <a:ext cx="702127" cy="369332"/>
          </a:xfrm>
          <a:prstGeom prst="rect">
            <a:avLst/>
          </a:prstGeom>
          <a:noFill/>
        </p:spPr>
        <p:txBody>
          <a:bodyPr wrap="square" rtlCol="0">
            <a:spAutoFit/>
          </a:bodyPr>
          <a:lstStyle/>
          <a:p>
            <a:r>
              <a:rPr lang="hr-HR" dirty="0"/>
              <a:t>YES</a:t>
            </a:r>
            <a:endParaRPr lang="en-US" dirty="0"/>
          </a:p>
        </p:txBody>
      </p:sp>
      <p:sp>
        <p:nvSpPr>
          <p:cNvPr id="46" name="TextBox 45"/>
          <p:cNvSpPr txBox="1"/>
          <p:nvPr/>
        </p:nvSpPr>
        <p:spPr>
          <a:xfrm>
            <a:off x="10863945" y="4435878"/>
            <a:ext cx="702127" cy="369332"/>
          </a:xfrm>
          <a:prstGeom prst="rect">
            <a:avLst/>
          </a:prstGeom>
          <a:noFill/>
        </p:spPr>
        <p:txBody>
          <a:bodyPr wrap="square" rtlCol="0">
            <a:spAutoFit/>
          </a:bodyPr>
          <a:lstStyle/>
          <a:p>
            <a:r>
              <a:rPr lang="hr-HR" dirty="0"/>
              <a:t>NO</a:t>
            </a:r>
            <a:endParaRPr lang="en-US" dirty="0"/>
          </a:p>
        </p:txBody>
      </p:sp>
      <p:sp>
        <p:nvSpPr>
          <p:cNvPr id="47" name="Rectangle 46"/>
          <p:cNvSpPr/>
          <p:nvPr/>
        </p:nvSpPr>
        <p:spPr>
          <a:xfrm>
            <a:off x="7399563" y="1962105"/>
            <a:ext cx="4718960" cy="738664"/>
          </a:xfrm>
          <a:prstGeom prst="rect">
            <a:avLst/>
          </a:prstGeom>
        </p:spPr>
        <p:txBody>
          <a:bodyPr wrap="square">
            <a:spAutoFit/>
          </a:bodyPr>
          <a:lstStyle/>
          <a:p>
            <a:r>
              <a:rPr lang="hr-HR" sz="1400" dirty="0"/>
              <a:t>Data </a:t>
            </a:r>
            <a:r>
              <a:rPr lang="hr-HR" sz="1400" dirty="0" err="1"/>
              <a:t>taken</a:t>
            </a:r>
            <a:r>
              <a:rPr lang="hr-HR" sz="1400" dirty="0"/>
              <a:t> </a:t>
            </a:r>
            <a:r>
              <a:rPr lang="hr-HR" sz="1400" dirty="0" err="1"/>
              <a:t>from</a:t>
            </a:r>
            <a:r>
              <a:rPr lang="hr-HR" sz="1400" dirty="0"/>
              <a:t>:</a:t>
            </a:r>
          </a:p>
          <a:p>
            <a:r>
              <a:rPr lang="en-US" sz="1400" dirty="0">
                <a:hlinkClick r:id="rId3"/>
              </a:rPr>
              <a:t>https://www.kdnuggets.com/2016/09/decision-trees-disastrous-overview.html</a:t>
            </a:r>
            <a:r>
              <a:rPr lang="hr-HR" sz="1400" dirty="0"/>
              <a:t> </a:t>
            </a:r>
            <a:endParaRPr lang="en-US" sz="1400" dirty="0"/>
          </a:p>
        </p:txBody>
      </p:sp>
    </p:spTree>
    <p:extLst>
      <p:ext uri="{BB962C8B-B14F-4D97-AF65-F5344CB8AC3E}">
        <p14:creationId xmlns:p14="http://schemas.microsoft.com/office/powerpoint/2010/main" val="335216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1" y="0"/>
            <a:ext cx="10515600" cy="1208313"/>
          </a:xfrm>
        </p:spPr>
        <p:txBody>
          <a:bodyPr/>
          <a:lstStyle/>
          <a:p>
            <a:pPr algn="ctr"/>
            <a:r>
              <a:rPr lang="hr-HR" b="1" dirty="0" err="1"/>
              <a:t>Decision</a:t>
            </a:r>
            <a:r>
              <a:rPr lang="hr-HR" b="1" dirty="0"/>
              <a:t> </a:t>
            </a:r>
            <a:r>
              <a:rPr lang="hr-HR" b="1" dirty="0" err="1"/>
              <a:t>Trees</a:t>
            </a:r>
            <a:r>
              <a:rPr lang="hr-HR" b="1" dirty="0"/>
              <a:t> – ID3</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034143"/>
            <a:ext cx="10297886" cy="5453743"/>
          </a:xfrm>
        </p:spPr>
        <p:txBody>
          <a:bodyPr>
            <a:noAutofit/>
          </a:bodyPr>
          <a:lstStyle/>
          <a:p>
            <a:pPr marL="971550" lvl="1" indent="-514350">
              <a:buFont typeface="+mj-lt"/>
              <a:buAutoNum type="arabicPeriod"/>
            </a:pPr>
            <a:r>
              <a:rPr lang="en-US" sz="2800" dirty="0">
                <a:latin typeface="+mj-lt"/>
              </a:rPr>
              <a:t>Start with a dataset of attributes and class labels.</a:t>
            </a:r>
          </a:p>
          <a:p>
            <a:pPr marL="971550" lvl="1" indent="-514350">
              <a:buFont typeface="+mj-lt"/>
              <a:buAutoNum type="arabicPeriod"/>
            </a:pPr>
            <a:r>
              <a:rPr lang="en-US" sz="2800" dirty="0">
                <a:latin typeface="+mj-lt"/>
              </a:rPr>
              <a:t>Calculate the entropy of the dataset to measure the amount of uncertainty.</a:t>
            </a:r>
          </a:p>
          <a:p>
            <a:pPr marL="971550" lvl="1" indent="-514350">
              <a:buFont typeface="+mj-lt"/>
              <a:buAutoNum type="arabicPeriod"/>
            </a:pPr>
            <a:r>
              <a:rPr lang="en-US" sz="2800" dirty="0">
                <a:latin typeface="+mj-lt"/>
              </a:rPr>
              <a:t>For each attribute, calculate the information gain by comparing the entropy of the original dataset with the entropy of subsets created by splitting the dataset based on that attribute.</a:t>
            </a:r>
          </a:p>
          <a:p>
            <a:pPr marL="971550" lvl="1" indent="-514350">
              <a:buFont typeface="+mj-lt"/>
              <a:buAutoNum type="arabicPeriod"/>
            </a:pPr>
            <a:r>
              <a:rPr lang="en-US" sz="2800" dirty="0">
                <a:latin typeface="+mj-lt"/>
              </a:rPr>
              <a:t>Select the attribute with the highest information gain and split the dataset into subsets based on the values of that attribute.</a:t>
            </a:r>
          </a:p>
          <a:p>
            <a:pPr marL="971550" lvl="1" indent="-514350">
              <a:buFont typeface="+mj-lt"/>
              <a:buAutoNum type="arabicPeriod"/>
            </a:pPr>
            <a:r>
              <a:rPr lang="en-US" sz="2800" dirty="0">
                <a:latin typeface="+mj-lt"/>
              </a:rPr>
              <a:t>Repeat steps 2-4 for each subset until all instances in a subset belong to the same class or a stopping criterion is met.</a:t>
            </a:r>
          </a:p>
          <a:p>
            <a:pPr marL="971550" lvl="1" indent="-514350">
              <a:buFont typeface="+mj-lt"/>
              <a:buAutoNum type="arabicPeriod"/>
            </a:pPr>
            <a:r>
              <a:rPr lang="en-US" sz="2800" dirty="0">
                <a:latin typeface="+mj-lt"/>
              </a:rPr>
              <a:t>Once the decision tree is fully grown, use it to classify new instances.</a:t>
            </a:r>
          </a:p>
        </p:txBody>
      </p:sp>
    </p:spTree>
    <p:extLst>
      <p:ext uri="{BB962C8B-B14F-4D97-AF65-F5344CB8AC3E}">
        <p14:creationId xmlns:p14="http://schemas.microsoft.com/office/powerpoint/2010/main" val="3147443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85000" lnSpcReduction="20000"/>
          </a:bodyPr>
          <a:lstStyle/>
          <a:p>
            <a:pPr marL="0" indent="0" algn="just">
              <a:buNone/>
            </a:pPr>
            <a:r>
              <a:rPr lang="hr-HR" b="1" dirty="0">
                <a:latin typeface="+mj-lt"/>
              </a:rPr>
              <a:t>R</a:t>
            </a:r>
            <a:r>
              <a:rPr lang="en-US" b="1" dirty="0" err="1">
                <a:latin typeface="+mj-lt"/>
              </a:rPr>
              <a:t>ead</a:t>
            </a:r>
            <a:r>
              <a:rPr lang="en-US" b="1" dirty="0">
                <a:latin typeface="+mj-lt"/>
              </a:rPr>
              <a:t> this introduction to </a:t>
            </a:r>
            <a:r>
              <a:rPr lang="hr-HR" b="1" dirty="0">
                <a:latin typeface="+mj-lt"/>
              </a:rPr>
              <a:t>L</a:t>
            </a:r>
            <a:r>
              <a:rPr lang="en-US" b="1" dirty="0" err="1">
                <a:latin typeface="+mj-lt"/>
              </a:rPr>
              <a:t>ogistic</a:t>
            </a:r>
            <a:r>
              <a:rPr lang="en-US" b="1" dirty="0">
                <a:latin typeface="+mj-lt"/>
              </a:rPr>
              <a:t> </a:t>
            </a:r>
            <a:r>
              <a:rPr lang="hr-HR" b="1" dirty="0">
                <a:latin typeface="+mj-lt"/>
              </a:rPr>
              <a:t>R</a:t>
            </a:r>
            <a:r>
              <a:rPr lang="en-US" b="1" dirty="0">
                <a:latin typeface="+mj-lt"/>
              </a:rPr>
              <a:t>egression</a:t>
            </a:r>
            <a:endParaRPr lang="hr-HR" b="1" dirty="0">
              <a:latin typeface="+mj-lt"/>
            </a:endParaRPr>
          </a:p>
          <a:p>
            <a:pPr algn="just"/>
            <a:r>
              <a:rPr lang="hr-HR" dirty="0">
                <a:latin typeface="+mj-lt"/>
                <a:hlinkClick r:id="rId3"/>
              </a:rPr>
              <a:t>https://www.ibm.com/topics/logistic-regression</a:t>
            </a:r>
            <a:r>
              <a:rPr lang="hr-HR" dirty="0">
                <a:latin typeface="+mj-lt"/>
              </a:rPr>
              <a:t> </a:t>
            </a:r>
          </a:p>
          <a:p>
            <a:pPr algn="just"/>
            <a:r>
              <a:rPr lang="hr-HR" dirty="0">
                <a:latin typeface="+mj-lt"/>
                <a:hlinkClick r:id="rId4"/>
              </a:rPr>
              <a:t>https://towardsdatascience.com/introduction-to-logistic-regression-66248243c148</a:t>
            </a:r>
            <a:r>
              <a:rPr lang="hr-HR" dirty="0">
                <a:latin typeface="+mj-lt"/>
              </a:rPr>
              <a:t> </a:t>
            </a:r>
          </a:p>
          <a:p>
            <a:pPr marL="0" indent="0" algn="just">
              <a:buNone/>
            </a:pPr>
            <a:r>
              <a:rPr lang="hr-HR" b="1" dirty="0">
                <a:latin typeface="+mj-lt"/>
              </a:rPr>
              <a:t>R</a:t>
            </a:r>
            <a:r>
              <a:rPr lang="en-US" b="1" dirty="0" err="1">
                <a:latin typeface="+mj-lt"/>
              </a:rPr>
              <a:t>ead</a:t>
            </a:r>
            <a:r>
              <a:rPr lang="en-US" b="1" dirty="0">
                <a:latin typeface="+mj-lt"/>
              </a:rPr>
              <a:t> this introduction to </a:t>
            </a:r>
            <a:r>
              <a:rPr lang="hr-HR" b="1" dirty="0">
                <a:latin typeface="+mj-lt"/>
              </a:rPr>
              <a:t>K-</a:t>
            </a:r>
            <a:r>
              <a:rPr lang="hr-HR" b="1" dirty="0" err="1">
                <a:latin typeface="+mj-lt"/>
              </a:rPr>
              <a:t>Nearest</a:t>
            </a:r>
            <a:r>
              <a:rPr lang="hr-HR" b="1" dirty="0">
                <a:latin typeface="+mj-lt"/>
              </a:rPr>
              <a:t> </a:t>
            </a:r>
            <a:r>
              <a:rPr lang="hr-HR" b="1" dirty="0" err="1">
                <a:latin typeface="+mj-lt"/>
              </a:rPr>
              <a:t>Neighbors</a:t>
            </a:r>
            <a:r>
              <a:rPr lang="hr-HR" b="1" dirty="0">
                <a:latin typeface="+mj-lt"/>
              </a:rPr>
              <a:t> </a:t>
            </a:r>
            <a:r>
              <a:rPr lang="hr-HR" b="1" dirty="0" err="1">
                <a:latin typeface="+mj-lt"/>
              </a:rPr>
              <a:t>Algorithm</a:t>
            </a:r>
            <a:endParaRPr lang="hr-HR" b="1" dirty="0">
              <a:latin typeface="+mj-lt"/>
            </a:endParaRPr>
          </a:p>
          <a:p>
            <a:pPr marL="0" indent="0" algn="just">
              <a:buNone/>
            </a:pPr>
            <a:r>
              <a:rPr lang="hr-HR" dirty="0">
                <a:latin typeface="+mj-lt"/>
                <a:hlinkClick r:id="rId5"/>
              </a:rPr>
              <a:t>https://www.ibm.com/topics/knn</a:t>
            </a:r>
            <a:endParaRPr lang="hr-HR" dirty="0">
              <a:latin typeface="+mj-lt"/>
            </a:endParaRPr>
          </a:p>
          <a:p>
            <a:pPr mar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r>
              <a:rPr lang="hr-HR" b="1" dirty="0" err="1">
                <a:latin typeface="+mj-lt"/>
              </a:rPr>
              <a:t>explanation</a:t>
            </a:r>
            <a:r>
              <a:rPr lang="hr-HR" b="1" dirty="0">
                <a:latin typeface="+mj-lt"/>
              </a:rPr>
              <a:t> </a:t>
            </a:r>
            <a:r>
              <a:rPr lang="hr-HR" b="1" dirty="0" err="1">
                <a:latin typeface="+mj-lt"/>
              </a:rPr>
              <a:t>of</a:t>
            </a:r>
            <a:r>
              <a:rPr lang="hr-HR" b="1" dirty="0">
                <a:latin typeface="+mj-lt"/>
              </a:rPr>
              <a:t> Naive Bayes </a:t>
            </a:r>
            <a:r>
              <a:rPr lang="hr-HR" b="1" dirty="0" err="1">
                <a:latin typeface="+mj-lt"/>
              </a:rPr>
              <a:t>Classifier</a:t>
            </a:r>
            <a:endParaRPr lang="hr-HR" b="1" dirty="0">
              <a:latin typeface="+mj-lt"/>
            </a:endParaRPr>
          </a:p>
          <a:p>
            <a:pPr algn="just"/>
            <a:r>
              <a:rPr lang="hr-HR" dirty="0">
                <a:latin typeface="+mj-lt"/>
                <a:hlinkClick r:id="rId6"/>
              </a:rPr>
              <a:t>https://towardsdatascience.com/naive-bayes-classifier-81d512f50a7c</a:t>
            </a:r>
            <a:r>
              <a:rPr lang="hr-HR" dirty="0">
                <a:latin typeface="+mj-lt"/>
              </a:rPr>
              <a:t> </a:t>
            </a:r>
          </a:p>
          <a:p>
            <a:pPr mar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r>
              <a:rPr lang="hr-HR" b="1" dirty="0" err="1">
                <a:latin typeface="+mj-lt"/>
              </a:rPr>
              <a:t>explanation</a:t>
            </a:r>
            <a:r>
              <a:rPr lang="hr-HR" b="1" dirty="0">
                <a:latin typeface="+mj-lt"/>
              </a:rPr>
              <a:t> </a:t>
            </a:r>
            <a:r>
              <a:rPr lang="hr-HR" b="1" dirty="0" err="1">
                <a:latin typeface="+mj-lt"/>
              </a:rPr>
              <a:t>of</a:t>
            </a:r>
            <a:r>
              <a:rPr lang="hr-HR" b="1" dirty="0">
                <a:latin typeface="+mj-lt"/>
              </a:rPr>
              <a:t> ID3 </a:t>
            </a:r>
            <a:r>
              <a:rPr lang="hr-HR" b="1" dirty="0" err="1">
                <a:latin typeface="+mj-lt"/>
              </a:rPr>
              <a:t>algortihm</a:t>
            </a:r>
            <a:endParaRPr lang="hr-HR" b="1" dirty="0">
              <a:latin typeface="+mj-lt"/>
            </a:endParaRPr>
          </a:p>
          <a:p>
            <a:pPr algn="just"/>
            <a:r>
              <a:rPr lang="en-US" dirty="0">
                <a:latin typeface="+mj-lt"/>
                <a:hlinkClick r:id="rId7"/>
              </a:rPr>
              <a:t>https://towardsdatascience.com/decision-trees-for-classification-id3-algorithm-explained-89df76e72df1</a:t>
            </a:r>
            <a:r>
              <a:rPr lang="hr-HR" dirty="0">
                <a:latin typeface="+mj-lt"/>
              </a:rPr>
              <a:t> </a:t>
            </a:r>
            <a:endParaRPr lang="en-US" dirty="0">
              <a:latin typeface="+mj-lt"/>
            </a:endParaRPr>
          </a:p>
          <a:p>
            <a:pPr marL="0" indent="0" algn="just">
              <a:buNone/>
            </a:pPr>
            <a:endParaRPr lang="hr-HR" b="1" dirty="0">
              <a:latin typeface="+mj-lt"/>
            </a:endParaRPr>
          </a:p>
          <a:p>
            <a:pPr marL="0" indent="0" algn="just">
              <a:buNone/>
            </a:pPr>
            <a:r>
              <a:rPr lang="hr-HR" b="1" dirty="0">
                <a:latin typeface="+mj-lt"/>
              </a:rPr>
              <a:t>Access </a:t>
            </a:r>
            <a:r>
              <a:rPr lang="en-US" b="1" dirty="0">
                <a:latin typeface="+mj-lt"/>
              </a:rPr>
              <a:t>the Oracle Member Hub</a:t>
            </a:r>
            <a:r>
              <a:rPr lang="hr-HR" b="1" dirty="0">
                <a:latin typeface="+mj-lt"/>
              </a:rPr>
              <a:t> and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fourth</a:t>
            </a:r>
            <a:r>
              <a:rPr lang="hr-HR" b="1" dirty="0">
                <a:latin typeface="+mj-lt"/>
              </a:rPr>
              <a:t> </a:t>
            </a:r>
            <a:r>
              <a:rPr lang="hr-HR" b="1" dirty="0" err="1">
                <a:latin typeface="+mj-lt"/>
              </a:rPr>
              <a:t>topic</a:t>
            </a:r>
            <a:r>
              <a:rPr lang="hr-HR" b="1" dirty="0">
                <a:latin typeface="+mj-lt"/>
              </a:rPr>
              <a:t>:</a:t>
            </a:r>
          </a:p>
          <a:p>
            <a:pPr algn="just"/>
            <a:r>
              <a:rPr lang="hr-HR" dirty="0">
                <a:latin typeface="+mj-lt"/>
              </a:rPr>
              <a:t>academy.oracle.com</a:t>
            </a: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Classification and its applications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a:latin typeface="+mj-lt"/>
              </a:rPr>
              <a:t>CodeIn</a:t>
            </a:r>
            <a:r>
              <a:rPr lang="hr-HR" sz="3600" dirty="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a:latin typeface="+mj-lt"/>
              </a:rPr>
              <a:t>)</a:t>
            </a:r>
          </a:p>
          <a:p>
            <a:pPr lvl="0"/>
            <a:r>
              <a:rPr lang="en-US" sz="3600" dirty="0">
                <a:latin typeface="+mj-lt"/>
              </a:rPr>
              <a:t>It contains a total of ten teaching topics</a:t>
            </a:r>
            <a:endParaRPr lang="hr-HR" sz="3600" dirty="0">
              <a:latin typeface="+mj-lt"/>
            </a:endParaRPr>
          </a:p>
          <a:p>
            <a:pPr lvl="0"/>
            <a:r>
              <a:rPr lang="en-US" sz="3600" dirty="0">
                <a:latin typeface="+mj-lt"/>
              </a:rPr>
              <a:t>All you need </a:t>
            </a:r>
            <a:r>
              <a:rPr lang="hr-HR" sz="3600" dirty="0">
                <a:latin typeface="+mj-lt"/>
              </a:rPr>
              <a:t>for</a:t>
            </a:r>
            <a:r>
              <a:rPr lang="en-US" sz="3600" dirty="0">
                <a:latin typeface="+mj-lt"/>
              </a:rPr>
              <a:t> learn is internet access</a:t>
            </a:r>
            <a:r>
              <a:rPr lang="hr-HR" sz="3600" dirty="0">
                <a:latin typeface="+mj-lt"/>
              </a:rPr>
              <a:t> </a:t>
            </a:r>
          </a:p>
          <a:p>
            <a:pPr lvl="0"/>
            <a:r>
              <a:rPr lang="en-US" sz="3600" dirty="0">
                <a:latin typeface="+mj-lt"/>
              </a:rPr>
              <a:t>You are expected to spend a total of 150 hours to acquire the intended learning outcomes. </a:t>
            </a: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Classification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7971" y="1690688"/>
            <a:ext cx="12094029" cy="4486275"/>
          </a:xfrm>
        </p:spPr>
        <p:txBody>
          <a:bodyPr>
            <a:noAutofit/>
          </a:bodyPr>
          <a:lstStyle/>
          <a:p>
            <a:r>
              <a:rPr lang="en-US" sz="3600" dirty="0">
                <a:latin typeface="+mj-lt"/>
              </a:rPr>
              <a:t>Unlock the power of prediction with Classification!</a:t>
            </a:r>
          </a:p>
          <a:p>
            <a:r>
              <a:rPr lang="en-US" sz="3600" b="1" dirty="0">
                <a:latin typeface="+mj-lt"/>
              </a:rPr>
              <a:t>Label it right</a:t>
            </a:r>
            <a:r>
              <a:rPr lang="en-US" sz="3600" dirty="0">
                <a:latin typeface="+mj-lt"/>
              </a:rPr>
              <a:t>: The key to successful Classification.</a:t>
            </a:r>
          </a:p>
          <a:p>
            <a:r>
              <a:rPr lang="en-US" sz="3600" dirty="0">
                <a:latin typeface="+mj-lt"/>
              </a:rPr>
              <a:t>From image recognition to medical diagnosis, Classification does it all</a:t>
            </a:r>
            <a:r>
              <a:rPr lang="hr-HR" sz="3600" dirty="0">
                <a:latin typeface="+mj-lt"/>
              </a:rPr>
              <a:t>.</a:t>
            </a:r>
            <a:endParaRPr lang="en-US" sz="3600" dirty="0">
              <a:latin typeface="+mj-lt"/>
            </a:endParaRPr>
          </a:p>
          <a:p>
            <a:r>
              <a:rPr lang="en-US" sz="3600" b="1" dirty="0">
                <a:latin typeface="+mj-lt"/>
              </a:rPr>
              <a:t>Choose wisely</a:t>
            </a:r>
            <a:r>
              <a:rPr lang="en-US" sz="3600" dirty="0">
                <a:latin typeface="+mj-lt"/>
              </a:rPr>
              <a:t>: Algorithm selection is critical in</a:t>
            </a:r>
            <a:r>
              <a:rPr lang="hr-HR" sz="3600" dirty="0">
                <a:latin typeface="+mj-lt"/>
              </a:rPr>
              <a:t> </a:t>
            </a:r>
            <a:r>
              <a:rPr lang="en-US" sz="3600" dirty="0">
                <a:latin typeface="+mj-lt"/>
              </a:rPr>
              <a:t>Classification.</a:t>
            </a:r>
          </a:p>
          <a:p>
            <a:r>
              <a:rPr lang="en-US" sz="3600" b="1" dirty="0">
                <a:latin typeface="+mj-lt"/>
              </a:rPr>
              <a:t>Good data in, accurate results out</a:t>
            </a:r>
            <a:r>
              <a:rPr lang="en-US" sz="3600" dirty="0">
                <a:latin typeface="+mj-lt"/>
              </a:rPr>
              <a:t>: The importance of training data in Classification.</a:t>
            </a:r>
          </a:p>
          <a:p>
            <a:r>
              <a:rPr lang="en-US" sz="3600" dirty="0">
                <a:latin typeface="+mj-lt"/>
              </a:rPr>
              <a:t>Get to the point: Classifying data to find its label or category.</a:t>
            </a:r>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Classification</a:t>
            </a:r>
            <a:r>
              <a:rPr lang="hr-HR" b="1" dirty="0"/>
              <a:t> </a:t>
            </a:r>
            <a:r>
              <a:rPr lang="hr-HR" b="1" dirty="0" err="1"/>
              <a:t>algorithms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10297886" cy="4486275"/>
          </a:xfrm>
        </p:spPr>
        <p:txBody>
          <a:bodyPr>
            <a:noAutofit/>
          </a:bodyPr>
          <a:lstStyle/>
          <a:p>
            <a:r>
              <a:rPr lang="hr-HR" sz="3600" dirty="0">
                <a:latin typeface="+mj-lt"/>
              </a:rPr>
              <a:t>I</a:t>
            </a:r>
            <a:r>
              <a:rPr lang="en-US" sz="3600" dirty="0">
                <a:latin typeface="+mj-lt"/>
              </a:rPr>
              <a:t>t is often best to start with simple and widely used algorithms</a:t>
            </a:r>
            <a:r>
              <a:rPr lang="hr-HR" sz="3600" dirty="0">
                <a:latin typeface="+mj-lt"/>
              </a:rPr>
              <a:t>:</a:t>
            </a:r>
          </a:p>
          <a:p>
            <a:pPr lvl="1"/>
            <a:r>
              <a:rPr lang="en-US" sz="3600" dirty="0">
                <a:latin typeface="+mj-lt"/>
              </a:rPr>
              <a:t>Logistic Regression </a:t>
            </a:r>
            <a:endParaRPr lang="hr-HR" sz="3600" dirty="0">
              <a:latin typeface="+mj-lt"/>
            </a:endParaRPr>
          </a:p>
          <a:p>
            <a:pPr lvl="1"/>
            <a:r>
              <a:rPr lang="en-US" sz="3600" dirty="0">
                <a:latin typeface="+mj-lt"/>
              </a:rPr>
              <a:t>k-Nearest Neighbors (k-NN)</a:t>
            </a:r>
            <a:endParaRPr lang="hr-HR" sz="3600" dirty="0">
              <a:latin typeface="+mj-lt"/>
            </a:endParaRPr>
          </a:p>
          <a:p>
            <a:pPr lvl="1"/>
            <a:r>
              <a:rPr lang="en-US" sz="3600" dirty="0">
                <a:latin typeface="+mj-lt"/>
              </a:rPr>
              <a:t>Naive Bayes</a:t>
            </a:r>
            <a:endParaRPr lang="hr-HR" sz="3600" dirty="0">
              <a:latin typeface="+mj-lt"/>
            </a:endParaRPr>
          </a:p>
          <a:p>
            <a:pPr lvl="1"/>
            <a:r>
              <a:rPr lang="pl-PL" sz="3600" dirty="0">
                <a:latin typeface="+mj-lt"/>
              </a:rPr>
              <a:t>Decision Trees</a:t>
            </a:r>
          </a:p>
          <a:p>
            <a:pPr lvl="1"/>
            <a:endParaRPr lang="pl-PL" sz="2800" dirty="0">
              <a:latin typeface="+mj-lt"/>
            </a:endParaRPr>
          </a:p>
        </p:txBody>
      </p:sp>
    </p:spTree>
    <p:extLst>
      <p:ext uri="{BB962C8B-B14F-4D97-AF65-F5344CB8AC3E}">
        <p14:creationId xmlns:p14="http://schemas.microsoft.com/office/powerpoint/2010/main" val="41236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Logistic Regression </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61256" y="1690688"/>
            <a:ext cx="11702143" cy="4486275"/>
          </a:xfrm>
        </p:spPr>
        <p:txBody>
          <a:bodyPr>
            <a:noAutofit/>
          </a:bodyPr>
          <a:lstStyle/>
          <a:p>
            <a:pPr marL="0" indent="0">
              <a:buNone/>
            </a:pPr>
            <a:r>
              <a:rPr lang="en-US" sz="3600" dirty="0">
                <a:latin typeface="+mj-lt"/>
              </a:rPr>
              <a:t>The general formula for logistic regression is as follows:</a:t>
            </a:r>
          </a:p>
        </p:txBody>
      </p:sp>
      <mc:AlternateContent xmlns:mc="http://schemas.openxmlformats.org/markup-compatibility/2006" xmlns:a14="http://schemas.microsoft.com/office/drawing/2010/main">
        <mc:Choice Requires="a14">
          <p:sp>
            <p:nvSpPr>
              <p:cNvPr id="4" name="TextBox 3"/>
              <p:cNvSpPr txBox="1"/>
              <p:nvPr/>
            </p:nvSpPr>
            <p:spPr>
              <a:xfrm>
                <a:off x="174171" y="2285999"/>
                <a:ext cx="12268200" cy="1308692"/>
              </a:xfrm>
              <a:prstGeom prst="rect">
                <a:avLst/>
              </a:prstGeom>
              <a:noFill/>
            </p:spPr>
            <p:txBody>
              <a:bodyPr wrap="square" lIns="0" tIns="0" rIns="0" bIns="0" rtlCol="0">
                <a:spAutoFit/>
              </a:bodyPr>
              <a:lstStyle/>
              <a:p>
                <a14:m>
                  <m:oMath xmlns:m="http://schemas.openxmlformats.org/officeDocument/2006/math">
                    <m:r>
                      <a:rPr lang="en-US" sz="4400" i="1" smtClean="0">
                        <a:latin typeface="Cambria Math" panose="02040503050406030204" pitchFamily="18" charset="0"/>
                      </a:rPr>
                      <m:t>𝑝</m:t>
                    </m:r>
                    <m:r>
                      <a:rPr lang="en-US" sz="4400" i="1" smtClean="0">
                        <a:latin typeface="Cambria Math" panose="02040503050406030204" pitchFamily="18" charset="0"/>
                      </a:rPr>
                      <m:t>(</m:t>
                    </m:r>
                    <m:r>
                      <a:rPr lang="en-US" sz="4400" i="1" smtClean="0">
                        <a:latin typeface="Cambria Math" panose="02040503050406030204" pitchFamily="18" charset="0"/>
                      </a:rPr>
                      <m:t>𝑦</m:t>
                    </m:r>
                    <m:r>
                      <a:rPr lang="en-US" sz="4400" i="1" smtClean="0">
                        <a:latin typeface="Cambria Math" panose="02040503050406030204" pitchFamily="18" charset="0"/>
                      </a:rPr>
                      <m:t>=1|</m:t>
                    </m:r>
                    <m:r>
                      <a:rPr lang="en-US" sz="4400" i="1" smtClean="0">
                        <a:latin typeface="Cambria Math" panose="02040503050406030204" pitchFamily="18" charset="0"/>
                      </a:rPr>
                      <m:t>𝑥</m:t>
                    </m:r>
                    <m:r>
                      <a:rPr lang="en-US" sz="4400" i="1" smtClean="0">
                        <a:latin typeface="Cambria Math" panose="02040503050406030204" pitchFamily="18" charset="0"/>
                      </a:rPr>
                      <m:t>)</m:t>
                    </m:r>
                  </m:oMath>
                </a14:m>
                <a:r>
                  <a:rPr lang="hr-HR" sz="4400" dirty="0"/>
                  <a:t> </a:t>
                </a:r>
                <a14:m>
                  <m:oMath xmlns:m="http://schemas.openxmlformats.org/officeDocument/2006/math">
                    <m:r>
                      <a:rPr lang="hr-HR" sz="6000" i="1" smtClean="0">
                        <a:latin typeface="Cambria Math" panose="02040503050406030204" pitchFamily="18" charset="0"/>
                      </a:rPr>
                      <m:t>=</m:t>
                    </m:r>
                    <m:f>
                      <m:fPr>
                        <m:ctrlPr>
                          <a:rPr lang="hr-HR" sz="6000" i="1" smtClean="0">
                            <a:latin typeface="Cambria Math" panose="02040503050406030204" pitchFamily="18" charset="0"/>
                          </a:rPr>
                        </m:ctrlPr>
                      </m:fPr>
                      <m:num>
                        <m:r>
                          <a:rPr lang="hr-HR" sz="6000" b="0" i="1" smtClean="0">
                            <a:latin typeface="Cambria Math" panose="02040503050406030204" pitchFamily="18" charset="0"/>
                          </a:rPr>
                          <m:t>1</m:t>
                        </m:r>
                      </m:num>
                      <m:den>
                        <m:r>
                          <a:rPr lang="hr-HR" sz="6000" b="0" i="1" smtClean="0">
                            <a:latin typeface="Cambria Math" panose="02040503050406030204" pitchFamily="18" charset="0"/>
                          </a:rPr>
                          <m:t>1+ </m:t>
                        </m:r>
                        <m:sSup>
                          <m:sSupPr>
                            <m:ctrlPr>
                              <a:rPr lang="hr-HR" sz="6000" b="0" i="1" smtClean="0">
                                <a:latin typeface="Cambria Math" panose="02040503050406030204" pitchFamily="18" charset="0"/>
                              </a:rPr>
                            </m:ctrlPr>
                          </m:sSupPr>
                          <m:e>
                            <m:r>
                              <a:rPr lang="hr-HR" sz="6000" b="0" i="1" smtClean="0">
                                <a:latin typeface="Cambria Math" panose="02040503050406030204" pitchFamily="18" charset="0"/>
                              </a:rPr>
                              <m:t>𝑒</m:t>
                            </m:r>
                          </m:e>
                          <m:sup>
                            <m:r>
                              <a:rPr lang="hr-HR" sz="6000" i="1">
                                <a:latin typeface="Cambria Math" panose="02040503050406030204" pitchFamily="18" charset="0"/>
                              </a:rPr>
                              <m:t>− (</m:t>
                            </m:r>
                            <m:r>
                              <a:rPr lang="hr-HR" sz="6000" i="1">
                                <a:latin typeface="Cambria Math" panose="02040503050406030204" pitchFamily="18" charset="0"/>
                              </a:rPr>
                              <m:t>𝑏</m:t>
                            </m:r>
                            <m:r>
                              <a:rPr lang="hr-HR" sz="6000" b="0" i="1" smtClean="0">
                                <a:latin typeface="Cambria Math" panose="02040503050406030204" pitchFamily="18" charset="0"/>
                              </a:rPr>
                              <m:t>0</m:t>
                            </m:r>
                            <m:r>
                              <a:rPr lang="hr-HR" sz="6000" i="1">
                                <a:latin typeface="Cambria Math" panose="02040503050406030204" pitchFamily="18" charset="0"/>
                              </a:rPr>
                              <m:t> + </m:t>
                            </m:r>
                            <m:r>
                              <a:rPr lang="hr-HR" sz="6000" i="1">
                                <a:latin typeface="Cambria Math" panose="02040503050406030204" pitchFamily="18" charset="0"/>
                              </a:rPr>
                              <m:t>𝑏</m:t>
                            </m:r>
                            <m:r>
                              <a:rPr lang="hr-HR" sz="6000" i="1">
                                <a:latin typeface="Cambria Math" panose="02040503050406030204" pitchFamily="18" charset="0"/>
                              </a:rPr>
                              <m:t>1</m:t>
                            </m:r>
                            <m:r>
                              <a:rPr lang="hr-HR" sz="6000" i="1">
                                <a:latin typeface="Cambria Math" panose="02040503050406030204" pitchFamily="18" charset="0"/>
                              </a:rPr>
                              <m:t>𝑥</m:t>
                            </m:r>
                            <m:r>
                              <a:rPr lang="hr-HR" sz="6000" i="1">
                                <a:latin typeface="Cambria Math" panose="02040503050406030204" pitchFamily="18" charset="0"/>
                              </a:rPr>
                              <m:t>1 + </m:t>
                            </m:r>
                            <m:r>
                              <a:rPr lang="hr-HR" sz="6000" i="1">
                                <a:latin typeface="Cambria Math" panose="02040503050406030204" pitchFamily="18" charset="0"/>
                              </a:rPr>
                              <m:t>𝑏</m:t>
                            </m:r>
                            <m:r>
                              <a:rPr lang="hr-HR" sz="6000" i="1">
                                <a:latin typeface="Cambria Math" panose="02040503050406030204" pitchFamily="18" charset="0"/>
                              </a:rPr>
                              <m:t>2</m:t>
                            </m:r>
                            <m:r>
                              <a:rPr lang="hr-HR" sz="6000" i="1">
                                <a:latin typeface="Cambria Math" panose="02040503050406030204" pitchFamily="18" charset="0"/>
                              </a:rPr>
                              <m:t>𝑥</m:t>
                            </m:r>
                            <m:r>
                              <a:rPr lang="hr-HR" sz="6000" i="1">
                                <a:latin typeface="Cambria Math" panose="02040503050406030204" pitchFamily="18" charset="0"/>
                              </a:rPr>
                              <m:t>2 + ... + </m:t>
                            </m:r>
                            <m:r>
                              <a:rPr lang="hr-HR" sz="6000" i="1">
                                <a:latin typeface="Cambria Math" panose="02040503050406030204" pitchFamily="18" charset="0"/>
                              </a:rPr>
                              <m:t>𝑏𝑛𝑥𝑛</m:t>
                            </m:r>
                            <m:r>
                              <a:rPr lang="hr-HR" sz="6000" b="0" i="1" smtClean="0">
                                <a:latin typeface="Cambria Math" panose="02040503050406030204" pitchFamily="18" charset="0"/>
                              </a:rPr>
                              <m:t>)</m:t>
                            </m:r>
                          </m:sup>
                        </m:sSup>
                      </m:den>
                    </m:f>
                  </m:oMath>
                </a14:m>
                <a:r>
                  <a:rPr lang="hr-HR" sz="4400" dirty="0"/>
                  <a:t>  </a:t>
                </a:r>
                <a:endParaRPr lang="en-US" sz="4400" dirty="0"/>
              </a:p>
            </p:txBody>
          </p:sp>
        </mc:Choice>
        <mc:Fallback xmlns="">
          <p:sp>
            <p:nvSpPr>
              <p:cNvPr id="4" name="TextBox 3"/>
              <p:cNvSpPr txBox="1">
                <a:spLocks noRot="1" noChangeAspect="1" noMove="1" noResize="1" noEditPoints="1" noAdjustHandles="1" noChangeArrowheads="1" noChangeShapeType="1" noTextEdit="1"/>
              </p:cNvSpPr>
              <p:nvPr/>
            </p:nvSpPr>
            <p:spPr>
              <a:xfrm>
                <a:off x="174171" y="2285999"/>
                <a:ext cx="12268200" cy="1308692"/>
              </a:xfrm>
              <a:prstGeom prst="rect">
                <a:avLst/>
              </a:prstGeom>
              <a:blipFill>
                <a:blip r:embed="rId3"/>
                <a:stretch>
                  <a:fillRect/>
                </a:stretch>
              </a:blipFill>
            </p:spPr>
            <p:txBody>
              <a:bodyPr/>
              <a:lstStyle/>
              <a:p>
                <a:r>
                  <a:rPr lang="en-US">
                    <a:noFill/>
                  </a:rPr>
                  <a:t> </a:t>
                </a:r>
              </a:p>
            </p:txBody>
          </p:sp>
        </mc:Fallback>
      </mc:AlternateContent>
      <p:sp>
        <p:nvSpPr>
          <p:cNvPr id="5" name="Rectangular Callout 4"/>
          <p:cNvSpPr/>
          <p:nvPr/>
        </p:nvSpPr>
        <p:spPr>
          <a:xfrm>
            <a:off x="261256" y="3435647"/>
            <a:ext cx="3037115" cy="2649468"/>
          </a:xfrm>
          <a:prstGeom prst="wedgeRectCallout">
            <a:avLst>
              <a:gd name="adj1" fmla="val -44534"/>
              <a:gd name="adj2" fmla="val -558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j-lt"/>
              </a:rPr>
              <a:t>probability of the dependent variable y being equal to 1, given the independent variables x</a:t>
            </a:r>
          </a:p>
        </p:txBody>
      </p:sp>
      <p:sp>
        <p:nvSpPr>
          <p:cNvPr id="6" name="Rectangular Callout 5"/>
          <p:cNvSpPr/>
          <p:nvPr/>
        </p:nvSpPr>
        <p:spPr>
          <a:xfrm>
            <a:off x="3624943" y="4053253"/>
            <a:ext cx="2569028" cy="1716176"/>
          </a:xfrm>
          <a:prstGeom prst="wedgeRectCallout">
            <a:avLst>
              <a:gd name="adj1" fmla="val 28206"/>
              <a:gd name="adj2" fmla="val -830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b="1" dirty="0">
                <a:latin typeface="+mj-lt"/>
              </a:rPr>
              <a:t>b0 - </a:t>
            </a:r>
            <a:r>
              <a:rPr lang="hr-HR" b="1" dirty="0" err="1">
                <a:latin typeface="+mj-lt"/>
              </a:rPr>
              <a:t>Intercept</a:t>
            </a:r>
            <a:r>
              <a:rPr lang="hr-HR" b="1" dirty="0">
                <a:latin typeface="+mj-lt"/>
              </a:rPr>
              <a:t> </a:t>
            </a:r>
            <a:r>
              <a:rPr lang="hr-HR" b="1" dirty="0" err="1">
                <a:latin typeface="+mj-lt"/>
              </a:rPr>
              <a:t>term</a:t>
            </a:r>
            <a:r>
              <a:rPr lang="hr-HR" b="1" dirty="0">
                <a:latin typeface="+mj-lt"/>
              </a:rPr>
              <a:t> </a:t>
            </a:r>
            <a:r>
              <a:rPr lang="hr-HR" dirty="0">
                <a:latin typeface="+mj-lt"/>
              </a:rPr>
              <a:t>- </a:t>
            </a:r>
            <a:r>
              <a:rPr lang="en-US" dirty="0">
                <a:latin typeface="+mj-lt"/>
              </a:rPr>
              <a:t>estimated during the training of the logistic regression model using a maximum likelihood estimation </a:t>
            </a:r>
            <a:r>
              <a:rPr lang="en-US" dirty="0" err="1">
                <a:latin typeface="+mj-lt"/>
              </a:rPr>
              <a:t>approac</a:t>
            </a:r>
            <a:r>
              <a:rPr lang="hr-HR" dirty="0">
                <a:latin typeface="+mj-lt"/>
              </a:rPr>
              <a:t>h</a:t>
            </a:r>
            <a:endParaRPr lang="en-US" dirty="0">
              <a:latin typeface="+mj-lt"/>
            </a:endParaRPr>
          </a:p>
        </p:txBody>
      </p:sp>
      <p:sp>
        <p:nvSpPr>
          <p:cNvPr id="9" name="Rectangular Callout 8"/>
          <p:cNvSpPr/>
          <p:nvPr/>
        </p:nvSpPr>
        <p:spPr>
          <a:xfrm>
            <a:off x="6281056" y="4062166"/>
            <a:ext cx="2569028" cy="1716176"/>
          </a:xfrm>
          <a:prstGeom prst="wedgeRectCallout">
            <a:avLst>
              <a:gd name="adj1" fmla="val -24336"/>
              <a:gd name="adj2" fmla="val -837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b="1" dirty="0"/>
              <a:t>b1, b2, b3 … </a:t>
            </a:r>
            <a:r>
              <a:rPr lang="hr-HR" b="1" dirty="0" err="1"/>
              <a:t>bn</a:t>
            </a:r>
            <a:r>
              <a:rPr lang="hr-HR" b="1" dirty="0"/>
              <a:t> </a:t>
            </a:r>
            <a:r>
              <a:rPr lang="en-US" dirty="0"/>
              <a:t>coefficients for the independent variables</a:t>
            </a:r>
            <a:endParaRPr lang="en-US" dirty="0">
              <a:latin typeface="+mj-lt"/>
            </a:endParaRPr>
          </a:p>
        </p:txBody>
      </p:sp>
      <p:sp>
        <p:nvSpPr>
          <p:cNvPr id="10" name="Rectangular Callout 9"/>
          <p:cNvSpPr/>
          <p:nvPr/>
        </p:nvSpPr>
        <p:spPr>
          <a:xfrm>
            <a:off x="9263741" y="4062166"/>
            <a:ext cx="2569028" cy="1716176"/>
          </a:xfrm>
          <a:prstGeom prst="wedgeRectCallout">
            <a:avLst>
              <a:gd name="adj1" fmla="val -58658"/>
              <a:gd name="adj2" fmla="val -849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x1, x2, ..., </a:t>
            </a:r>
            <a:r>
              <a:rPr lang="en-US" b="1" dirty="0" err="1"/>
              <a:t>xn</a:t>
            </a:r>
            <a:r>
              <a:rPr lang="hr-HR" b="1" dirty="0"/>
              <a:t> </a:t>
            </a:r>
            <a:r>
              <a:rPr lang="hr-HR" dirty="0" err="1"/>
              <a:t>independent</a:t>
            </a:r>
            <a:r>
              <a:rPr lang="hr-HR" dirty="0"/>
              <a:t> </a:t>
            </a:r>
            <a:r>
              <a:rPr lang="hr-HR" dirty="0" err="1"/>
              <a:t>variables</a:t>
            </a:r>
            <a:endParaRPr lang="en-US" dirty="0">
              <a:latin typeface="+mj-lt"/>
            </a:endParaRPr>
          </a:p>
        </p:txBody>
      </p:sp>
    </p:spTree>
    <p:extLst>
      <p:ext uri="{BB962C8B-B14F-4D97-AF65-F5344CB8AC3E}">
        <p14:creationId xmlns:p14="http://schemas.microsoft.com/office/powerpoint/2010/main" val="2132096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Logistic Regression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73203701"/>
              </p:ext>
            </p:extLst>
          </p:nvPr>
        </p:nvGraphicFramePr>
        <p:xfrm>
          <a:off x="838200" y="2750684"/>
          <a:ext cx="8784771" cy="3730528"/>
        </p:xfrm>
        <a:graphic>
          <a:graphicData uri="http://schemas.openxmlformats.org/drawingml/2006/table">
            <a:tbl>
              <a:tblPr/>
              <a:tblGrid>
                <a:gridCol w="2928257">
                  <a:extLst>
                    <a:ext uri="{9D8B030D-6E8A-4147-A177-3AD203B41FA5}">
                      <a16:colId xmlns:a16="http://schemas.microsoft.com/office/drawing/2014/main" val="400412673"/>
                    </a:ext>
                  </a:extLst>
                </a:gridCol>
                <a:gridCol w="2928257">
                  <a:extLst>
                    <a:ext uri="{9D8B030D-6E8A-4147-A177-3AD203B41FA5}">
                      <a16:colId xmlns:a16="http://schemas.microsoft.com/office/drawing/2014/main" val="848416561"/>
                    </a:ext>
                  </a:extLst>
                </a:gridCol>
                <a:gridCol w="2928257">
                  <a:extLst>
                    <a:ext uri="{9D8B030D-6E8A-4147-A177-3AD203B41FA5}">
                      <a16:colId xmlns:a16="http://schemas.microsoft.com/office/drawing/2014/main" val="3679081221"/>
                    </a:ext>
                  </a:extLst>
                </a:gridCol>
              </a:tblGrid>
              <a:tr h="621568">
                <a:tc>
                  <a:txBody>
                    <a:bodyPr/>
                    <a:lstStyle/>
                    <a:p>
                      <a:pPr fontAlgn="b"/>
                      <a:r>
                        <a:rPr lang="hr-HR" sz="2800" b="1" dirty="0">
                          <a:effectLst/>
                        </a:rPr>
                        <a:t>Customer</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hr-HR" sz="2800" b="1" dirty="0" err="1">
                          <a:effectLst/>
                        </a:rPr>
                        <a:t>Salary</a:t>
                      </a:r>
                      <a:endParaRPr lang="hr-HR" sz="2800" b="1" dirty="0">
                        <a:effectLst/>
                      </a:endParaRP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
                      <a:r>
                        <a:rPr lang="hr-HR" sz="2800" b="1">
                          <a:effectLst/>
                        </a:rPr>
                        <a:t>Bought Product</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5488808"/>
                  </a:ext>
                </a:extLst>
              </a:tr>
              <a:tr h="340860">
                <a:tc>
                  <a:txBody>
                    <a:bodyPr/>
                    <a:lstStyle/>
                    <a:p>
                      <a:pPr fontAlgn="base"/>
                      <a:r>
                        <a:rPr lang="hr-HR" sz="2800">
                          <a:effectLst/>
                        </a:rP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4.000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No</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073840714"/>
                  </a:ext>
                </a:extLst>
              </a:tr>
              <a:tr h="340860">
                <a:tc>
                  <a:txBody>
                    <a:bodyPr/>
                    <a:lstStyle/>
                    <a:p>
                      <a:pPr fontAlgn="base"/>
                      <a:r>
                        <a:rPr lang="hr-HR" sz="2800">
                          <a:effectLst/>
                        </a:rP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5.000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a:effectLst/>
                        </a:rPr>
                        <a:t>Yes</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532692731"/>
                  </a:ext>
                </a:extLst>
              </a:tr>
              <a:tr h="340860">
                <a:tc>
                  <a:txBody>
                    <a:bodyPr/>
                    <a:lstStyle/>
                    <a:p>
                      <a:pPr fontAlgn="base"/>
                      <a:r>
                        <a:rPr lang="hr-HR" sz="2800">
                          <a:effectLst/>
                        </a:rP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6.000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a:effectLst/>
                        </a:rPr>
                        <a:t>Yes</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73023021"/>
                  </a:ext>
                </a:extLst>
              </a:tr>
              <a:tr h="340860">
                <a:tc>
                  <a:txBody>
                    <a:bodyPr/>
                    <a:lstStyle/>
                    <a:p>
                      <a:pPr fontAlgn="base"/>
                      <a:r>
                        <a:rPr lang="hr-HR" sz="2800">
                          <a:effectLst/>
                        </a:rP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7.000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a:effectLst/>
                        </a:rPr>
                        <a:t>Yes</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798570906"/>
                  </a:ext>
                </a:extLst>
              </a:tr>
              <a:tr h="340860">
                <a:tc>
                  <a:txBody>
                    <a:bodyPr/>
                    <a:lstStyle/>
                    <a:p>
                      <a:pPr fontAlgn="base"/>
                      <a:r>
                        <a:rPr lang="hr-HR" sz="2800" dirty="0">
                          <a:effectLst/>
                        </a:rPr>
                        <a:t>.</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lang="hr-HR" sz="2800" dirty="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fontAlgn="base"/>
                      <a:endParaRPr lang="hr-HR" sz="2800">
                        <a:effectLst/>
                      </a:endParaRP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328402281"/>
                  </a:ext>
                </a:extLst>
              </a:tr>
              <a:tr h="340860">
                <a:tc>
                  <a:txBody>
                    <a:bodyPr/>
                    <a:lstStyle/>
                    <a:p>
                      <a:pPr fontAlgn="base"/>
                      <a:r>
                        <a:rPr lang="hr-HR" sz="2800">
                          <a:effectLst/>
                        </a:rPr>
                        <a:t>100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8.000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fontAlgn="base"/>
                      <a:r>
                        <a:rPr lang="hr-HR" sz="2800" dirty="0">
                          <a:effectLst/>
                        </a:rPr>
                        <a:t>No</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829364066"/>
                  </a:ext>
                </a:extLst>
              </a:tr>
            </a:tbl>
          </a:graphicData>
        </a:graphic>
      </p:graphicFrame>
      <p:sp>
        <p:nvSpPr>
          <p:cNvPr id="8" name="Oval Callout 7"/>
          <p:cNvSpPr/>
          <p:nvPr/>
        </p:nvSpPr>
        <p:spPr>
          <a:xfrm>
            <a:off x="7641772" y="1690688"/>
            <a:ext cx="1774371" cy="849086"/>
          </a:xfrm>
          <a:prstGeom prst="wedgeEllipseCallout">
            <a:avLst>
              <a:gd name="adj1" fmla="val -22360"/>
              <a:gd name="adj2" fmla="val 727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Dependent </a:t>
            </a:r>
            <a:r>
              <a:rPr lang="hr-HR" dirty="0" err="1"/>
              <a:t>variable</a:t>
            </a:r>
            <a:endParaRPr lang="en-US" dirty="0"/>
          </a:p>
        </p:txBody>
      </p:sp>
      <p:sp>
        <p:nvSpPr>
          <p:cNvPr id="9" name="Oval Callout 8"/>
          <p:cNvSpPr/>
          <p:nvPr/>
        </p:nvSpPr>
        <p:spPr>
          <a:xfrm>
            <a:off x="4239985" y="1690688"/>
            <a:ext cx="1981200" cy="849086"/>
          </a:xfrm>
          <a:prstGeom prst="wedgeEllipseCallout">
            <a:avLst>
              <a:gd name="adj1" fmla="val -9723"/>
              <a:gd name="adj2" fmla="val 9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Independent</a:t>
            </a:r>
            <a:r>
              <a:rPr lang="hr-HR" dirty="0"/>
              <a:t>  </a:t>
            </a:r>
            <a:r>
              <a:rPr lang="hr-HR" dirty="0" err="1"/>
              <a:t>variable</a:t>
            </a:r>
            <a:endParaRPr lang="en-US" dirty="0"/>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15017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Logistic Regression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1800" b="0" i="0" u="none" strike="noStrike" cap="none" normalizeH="0" baseline="0" dirty="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6901543" cy="5334000"/>
          </a:xfrm>
        </p:spPr>
        <p:txBody>
          <a:bodyPr>
            <a:normAutofit fontScale="92500" lnSpcReduction="10000"/>
          </a:bodyPr>
          <a:lstStyle/>
          <a:p>
            <a:r>
              <a:rPr lang="en-US" sz="3200" dirty="0">
                <a:latin typeface="+mj-lt"/>
              </a:rPr>
              <a:t>Let's say the model </a:t>
            </a:r>
            <a:r>
              <a:rPr lang="en-US" sz="4000" b="1" dirty="0">
                <a:latin typeface="+mj-lt"/>
              </a:rPr>
              <a:t>learned</a:t>
            </a:r>
            <a:r>
              <a:rPr lang="en-US" sz="3200" dirty="0">
                <a:latin typeface="+mj-lt"/>
              </a:rPr>
              <a:t> the following coefficients:</a:t>
            </a:r>
            <a:endParaRPr lang="hr-HR" sz="3200" dirty="0">
              <a:latin typeface="+mj-lt"/>
            </a:endParaRPr>
          </a:p>
          <a:p>
            <a:endParaRPr lang="en-US" dirty="0"/>
          </a:p>
          <a:p>
            <a:pPr marL="457200" lvl="1" indent="0">
              <a:buNone/>
            </a:pPr>
            <a:r>
              <a:rPr lang="en-US" sz="2800" b="1" dirty="0" err="1"/>
              <a:t>salary_coefficient</a:t>
            </a:r>
            <a:r>
              <a:rPr lang="en-US" sz="2800" b="1" dirty="0"/>
              <a:t> = 0.001 </a:t>
            </a:r>
            <a:endParaRPr lang="hr-HR" sz="2800" b="1" dirty="0"/>
          </a:p>
          <a:p>
            <a:pPr marL="457200" lvl="1" indent="0">
              <a:buNone/>
            </a:pPr>
            <a:r>
              <a:rPr lang="en-US" sz="2800" b="1" dirty="0"/>
              <a:t>intercept = -5</a:t>
            </a:r>
            <a:endParaRPr lang="hr-HR" sz="2800" b="1" dirty="0"/>
          </a:p>
          <a:p>
            <a:pPr marL="457200" lvl="1" indent="0">
              <a:buNone/>
            </a:pPr>
            <a:endParaRPr lang="hr-HR" sz="2800" b="1" dirty="0"/>
          </a:p>
          <a:p>
            <a:pPr marL="457200" lvl="1" indent="0">
              <a:buNone/>
            </a:pPr>
            <a:endParaRPr lang="hr-HR" sz="2800" b="1" dirty="0"/>
          </a:p>
          <a:p>
            <a:pPr marL="457200" lvl="1" indent="0">
              <a:buNone/>
            </a:pPr>
            <a:endParaRPr lang="en-US" sz="2800" b="1" dirty="0"/>
          </a:p>
          <a:p>
            <a:r>
              <a:rPr lang="en-US" dirty="0">
                <a:latin typeface="+mj-lt"/>
              </a:rPr>
              <a:t>For customer 1, the salary is 4</a:t>
            </a:r>
            <a:r>
              <a:rPr lang="hr-HR" dirty="0">
                <a:latin typeface="+mj-lt"/>
              </a:rPr>
              <a:t>.</a:t>
            </a:r>
            <a:r>
              <a:rPr lang="en-US" dirty="0">
                <a:latin typeface="+mj-lt"/>
              </a:rPr>
              <a:t>000, so the probability of buying the product is:</a:t>
            </a:r>
            <a:endParaRPr lang="en-US" dirty="0"/>
          </a:p>
          <a:p>
            <a:pPr marL="0" indent="0">
              <a:buNone/>
            </a:pPr>
            <a:r>
              <a:rPr lang="en-US" sz="2600" dirty="0">
                <a:latin typeface="+mj-lt"/>
              </a:rPr>
              <a:t>probability = 1 / (1 + e^-(-5 + 0.001 * 4</a:t>
            </a:r>
            <a:r>
              <a:rPr lang="hr-HR" sz="2600" dirty="0">
                <a:latin typeface="+mj-lt"/>
              </a:rPr>
              <a:t>.</a:t>
            </a:r>
            <a:r>
              <a:rPr lang="en-US" sz="2600" dirty="0">
                <a:latin typeface="+mj-lt"/>
              </a:rPr>
              <a:t>000)) = 0.</a:t>
            </a:r>
            <a:r>
              <a:rPr lang="hr-HR" sz="2600" dirty="0">
                <a:latin typeface="+mj-lt"/>
              </a:rPr>
              <a:t>2689</a:t>
            </a:r>
          </a:p>
          <a:p>
            <a:pPr marL="0" indent="0">
              <a:buNone/>
            </a:pPr>
            <a:r>
              <a:rPr lang="en-US" dirty="0">
                <a:latin typeface="+mj-lt"/>
              </a:rPr>
              <a:t>Since the calculated probability is less than </a:t>
            </a:r>
            <a:r>
              <a:rPr lang="en-US" b="1" dirty="0">
                <a:solidFill>
                  <a:srgbClr val="FF0000"/>
                </a:solidFill>
                <a:latin typeface="+mj-lt"/>
              </a:rPr>
              <a:t>0.5</a:t>
            </a:r>
            <a:r>
              <a:rPr lang="en-US" dirty="0">
                <a:latin typeface="+mj-lt"/>
              </a:rPr>
              <a:t>, we predict that customer 1 will not buy the product</a:t>
            </a:r>
            <a:r>
              <a:rPr lang="hr-HR" dirty="0">
                <a:latin typeface="+mj-lt"/>
              </a:rPr>
              <a:t> !</a:t>
            </a:r>
          </a:p>
          <a:p>
            <a:pPr marL="0" indent="0">
              <a:buNone/>
            </a:pPr>
            <a:endParaRPr lang="hr-HR" dirty="0"/>
          </a:p>
          <a:p>
            <a:endParaRPr lang="en-US" dirty="0"/>
          </a:p>
        </p:txBody>
      </p:sp>
      <mc:AlternateContent xmlns:mc="http://schemas.openxmlformats.org/markup-compatibility/2006" xmlns:a14="http://schemas.microsoft.com/office/drawing/2010/main">
        <mc:Choice Requires="a14">
          <p:sp>
            <p:nvSpPr>
              <p:cNvPr id="11" name="TextBox 10"/>
              <p:cNvSpPr txBox="1"/>
              <p:nvPr/>
            </p:nvSpPr>
            <p:spPr>
              <a:xfrm>
                <a:off x="315685" y="3517890"/>
                <a:ext cx="5780315" cy="665182"/>
              </a:xfrm>
              <a:prstGeom prst="rect">
                <a:avLst/>
              </a:prstGeom>
              <a:noFill/>
            </p:spPr>
            <p:txBody>
              <a:bodyPr wrap="square" lIns="0" tIns="0" rIns="0" bIns="0" rtlCol="0">
                <a:spAutoFit/>
              </a:bodyPr>
              <a:lstStyle/>
              <a:p>
                <a14:m>
                  <m:oMath xmlns:m="http://schemas.openxmlformats.org/officeDocument/2006/math">
                    <m:r>
                      <a:rPr lang="hr-HR" sz="2400" b="0" i="1" smtClean="0">
                        <a:latin typeface="Cambria Math" panose="02040503050406030204" pitchFamily="18" charset="0"/>
                      </a:rPr>
                      <m:t>𝑝</m:t>
                    </m:r>
                    <m:r>
                      <a:rPr lang="hr-HR" sz="2400" b="0" i="1" smtClean="0">
                        <a:latin typeface="Cambria Math" panose="02040503050406030204" pitchFamily="18" charset="0"/>
                      </a:rPr>
                      <m:t>(</m:t>
                    </m:r>
                    <m:r>
                      <a:rPr lang="hr-HR" sz="2400" b="0" i="1" smtClean="0">
                        <a:latin typeface="Cambria Math" panose="02040503050406030204" pitchFamily="18" charset="0"/>
                      </a:rPr>
                      <m:t>𝑏𝑜𝑢𝑔h𝑡</m:t>
                    </m:r>
                    <m:r>
                      <a:rPr lang="hr-HR" sz="2400" b="0" i="1" smtClean="0">
                        <a:latin typeface="Cambria Math" panose="02040503050406030204" pitchFamily="18" charset="0"/>
                      </a:rPr>
                      <m:t>)</m:t>
                    </m:r>
                    <m:r>
                      <a:rPr lang="hr-HR" sz="3600" i="1" smtClean="0">
                        <a:latin typeface="Cambria Math" panose="02040503050406030204" pitchFamily="18" charset="0"/>
                      </a:rPr>
                      <m:t>=</m:t>
                    </m:r>
                    <m:f>
                      <m:fPr>
                        <m:ctrlPr>
                          <a:rPr lang="hr-HR" sz="3600" i="1" smtClean="0">
                            <a:latin typeface="Cambria Math" panose="02040503050406030204" pitchFamily="18" charset="0"/>
                          </a:rPr>
                        </m:ctrlPr>
                      </m:fPr>
                      <m:num>
                        <m:r>
                          <a:rPr lang="hr-HR" sz="3600" b="0" i="1" smtClean="0">
                            <a:latin typeface="Cambria Math" panose="02040503050406030204" pitchFamily="18" charset="0"/>
                          </a:rPr>
                          <m:t>1</m:t>
                        </m:r>
                      </m:num>
                      <m:den>
                        <m:r>
                          <a:rPr lang="hr-HR" sz="3600" b="0" i="1" smtClean="0">
                            <a:latin typeface="Cambria Math" panose="02040503050406030204" pitchFamily="18" charset="0"/>
                          </a:rPr>
                          <m:t>1+ </m:t>
                        </m:r>
                        <m:sSup>
                          <m:sSupPr>
                            <m:ctrlPr>
                              <a:rPr lang="hr-HR" sz="3600" b="0" i="1" smtClean="0">
                                <a:latin typeface="Cambria Math" panose="02040503050406030204" pitchFamily="18" charset="0"/>
                              </a:rPr>
                            </m:ctrlPr>
                          </m:sSupPr>
                          <m:e>
                            <m:r>
                              <a:rPr lang="hr-HR" sz="3600" b="0" i="1" smtClean="0">
                                <a:latin typeface="Cambria Math" panose="02040503050406030204" pitchFamily="18" charset="0"/>
                              </a:rPr>
                              <m:t>𝑒</m:t>
                            </m:r>
                          </m:e>
                          <m:sup>
                            <m:r>
                              <a:rPr lang="hr-HR" sz="3600" i="1">
                                <a:latin typeface="Cambria Math" panose="02040503050406030204" pitchFamily="18" charset="0"/>
                              </a:rPr>
                              <m:t>− (</m:t>
                            </m:r>
                            <m:r>
                              <a:rPr lang="hr-HR" sz="3600" b="0" i="1" smtClean="0">
                                <a:latin typeface="Cambria Math" panose="02040503050406030204" pitchFamily="18" charset="0"/>
                              </a:rPr>
                              <m:t>−5</m:t>
                            </m:r>
                            <m:r>
                              <a:rPr lang="hr-HR" sz="3600" i="1">
                                <a:latin typeface="Cambria Math" panose="02040503050406030204" pitchFamily="18" charset="0"/>
                              </a:rPr>
                              <m:t> +</m:t>
                            </m:r>
                            <m:r>
                              <a:rPr lang="hr-HR" sz="3600" b="0" i="1" smtClean="0">
                                <a:latin typeface="Cambria Math" panose="02040503050406030204" pitchFamily="18" charset="0"/>
                              </a:rPr>
                              <m:t>0.001 ∗ </m:t>
                            </m:r>
                            <m:r>
                              <a:rPr lang="hr-HR" sz="3600" b="0" i="1" smtClean="0">
                                <a:latin typeface="Cambria Math" panose="02040503050406030204" pitchFamily="18" charset="0"/>
                              </a:rPr>
                              <m:t>𝑠𝑎𝑙𝑎𝑟𝑦</m:t>
                            </m:r>
                            <m:r>
                              <a:rPr lang="hr-HR" sz="3600" b="0" i="1" smtClean="0">
                                <a:latin typeface="Cambria Math" panose="02040503050406030204" pitchFamily="18" charset="0"/>
                              </a:rPr>
                              <m:t>)</m:t>
                            </m:r>
                          </m:sup>
                        </m:sSup>
                      </m:den>
                    </m:f>
                  </m:oMath>
                </a14:m>
                <a:r>
                  <a:rPr lang="hr-HR" sz="2400" dirty="0"/>
                  <a:t>  </a:t>
                </a:r>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15685" y="3517890"/>
                <a:ext cx="5780315" cy="665182"/>
              </a:xfrm>
              <a:prstGeom prst="rect">
                <a:avLst/>
              </a:prstGeom>
              <a:blipFill>
                <a:blip r:embed="rId3"/>
                <a:stretch>
                  <a:fillRect/>
                </a:stretch>
              </a:blipFill>
            </p:spPr>
            <p:txBody>
              <a:bodyPr/>
              <a:lstStyle/>
              <a:p>
                <a:r>
                  <a:rPr lang="en-US">
                    <a:noFill/>
                  </a:rPr>
                  <a:t> </a:t>
                </a:r>
              </a:p>
            </p:txBody>
          </p:sp>
        </mc:Fallback>
      </mc:AlternateContent>
      <p:graphicFrame>
        <p:nvGraphicFramePr>
          <p:cNvPr id="14" name="Chart 13"/>
          <p:cNvGraphicFramePr>
            <a:graphicFrameLocks/>
          </p:cNvGraphicFramePr>
          <p:nvPr>
            <p:extLst>
              <p:ext uri="{D42A27DB-BD31-4B8C-83A1-F6EECF244321}">
                <p14:modId xmlns:p14="http://schemas.microsoft.com/office/powerpoint/2010/main" val="2040781544"/>
              </p:ext>
            </p:extLst>
          </p:nvPr>
        </p:nvGraphicFramePr>
        <p:xfrm>
          <a:off x="7265193" y="1557337"/>
          <a:ext cx="4519613" cy="4619625"/>
        </p:xfrm>
        <a:graphic>
          <a:graphicData uri="http://schemas.openxmlformats.org/drawingml/2006/chart">
            <c:chart xmlns:c="http://schemas.openxmlformats.org/drawingml/2006/chart" xmlns:r="http://schemas.openxmlformats.org/officeDocument/2006/relationships" r:id="rId4"/>
          </a:graphicData>
        </a:graphic>
      </p:graphicFrame>
      <p:sp>
        <p:nvSpPr>
          <p:cNvPr id="6" name="Cloud Callout 5"/>
          <p:cNvSpPr/>
          <p:nvPr/>
        </p:nvSpPr>
        <p:spPr>
          <a:xfrm>
            <a:off x="7717971" y="3747643"/>
            <a:ext cx="1534885" cy="870857"/>
          </a:xfrm>
          <a:prstGeom prst="cloudCallout">
            <a:avLst>
              <a:gd name="adj1" fmla="val 1862"/>
              <a:gd name="adj2"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won't buy</a:t>
            </a:r>
            <a:endParaRPr lang="en-US" dirty="0"/>
          </a:p>
        </p:txBody>
      </p:sp>
      <p:sp>
        <p:nvSpPr>
          <p:cNvPr id="15" name="Cloud Callout 14"/>
          <p:cNvSpPr/>
          <p:nvPr/>
        </p:nvSpPr>
        <p:spPr>
          <a:xfrm>
            <a:off x="10487196" y="2616653"/>
            <a:ext cx="1534885" cy="870857"/>
          </a:xfrm>
          <a:prstGeom prst="cloudCallout">
            <a:avLst>
              <a:gd name="adj1" fmla="val -44947"/>
              <a:gd name="adj2" fmla="val -212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will buy</a:t>
            </a:r>
          </a:p>
        </p:txBody>
      </p:sp>
      <p:cxnSp>
        <p:nvCxnSpPr>
          <p:cNvPr id="7" name="Straight Connector 6"/>
          <p:cNvCxnSpPr/>
          <p:nvPr/>
        </p:nvCxnSpPr>
        <p:spPr>
          <a:xfrm>
            <a:off x="7717971" y="3624943"/>
            <a:ext cx="4304110" cy="33338"/>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9354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Logistic Regression </a:t>
            </a:r>
          </a:p>
        </p:txBody>
      </p:sp>
      <p:sp>
        <p:nvSpPr>
          <p:cNvPr id="12" name="Rectangle 4"/>
          <p:cNvSpPr>
            <a:spLocks noChangeArrowheads="1"/>
          </p:cNvSpPr>
          <p:nvPr/>
        </p:nvSpPr>
        <p:spPr bwMode="auto">
          <a:xfrm>
            <a:off x="0" y="43934"/>
            <a:ext cx="184731" cy="369332"/>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1800" b="0" i="0" u="none" strike="noStrike" cap="none" normalizeH="0" baseline="0" dirty="0">
              <a:ln>
                <a:noFill/>
              </a:ln>
              <a:solidFill>
                <a:schemeClr val="tx1"/>
              </a:solidFill>
              <a:effectLst/>
              <a:latin typeface="Arial" panose="020B0604020202020204" pitchFamily="34" charset="0"/>
            </a:endParaRPr>
          </a:p>
        </p:txBody>
      </p:sp>
      <p:sp>
        <p:nvSpPr>
          <p:cNvPr id="3" name="Content Placeholder 2"/>
          <p:cNvSpPr>
            <a:spLocks noGrp="1"/>
          </p:cNvSpPr>
          <p:nvPr>
            <p:ph idx="1"/>
          </p:nvPr>
        </p:nvSpPr>
        <p:spPr>
          <a:xfrm>
            <a:off x="0" y="1524000"/>
            <a:ext cx="5355771" cy="5334000"/>
          </a:xfrm>
        </p:spPr>
        <p:txBody>
          <a:bodyPr>
            <a:normAutofit/>
          </a:bodyPr>
          <a:lstStyle/>
          <a:p>
            <a:r>
              <a:rPr lang="hr-HR" sz="4000" b="1" dirty="0" err="1">
                <a:latin typeface="+mj-lt"/>
              </a:rPr>
              <a:t>Machine</a:t>
            </a:r>
            <a:r>
              <a:rPr lang="hr-HR" sz="4000" b="1" dirty="0">
                <a:latin typeface="+mj-lt"/>
              </a:rPr>
              <a:t> </a:t>
            </a:r>
            <a:r>
              <a:rPr lang="hr-HR" sz="4000" b="1" dirty="0" err="1">
                <a:latin typeface="+mj-lt"/>
              </a:rPr>
              <a:t>learning</a:t>
            </a:r>
            <a:r>
              <a:rPr lang="hr-HR" sz="4000" b="1" dirty="0">
                <a:latin typeface="+mj-lt"/>
              </a:rPr>
              <a:t> </a:t>
            </a:r>
            <a:r>
              <a:rPr lang="hr-HR" sz="3600" dirty="0" err="1">
                <a:latin typeface="+mj-lt"/>
              </a:rPr>
              <a:t>in</a:t>
            </a:r>
            <a:r>
              <a:rPr lang="hr-HR" sz="3600" dirty="0">
                <a:latin typeface="+mj-lt"/>
              </a:rPr>
              <a:t> </a:t>
            </a:r>
            <a:r>
              <a:rPr lang="en-US" sz="3600" dirty="0">
                <a:latin typeface="+mj-lt"/>
              </a:rPr>
              <a:t>logistic regression is a process of finding the best parameters (weights) that can be used to make accurate predictions, by repeatedly </a:t>
            </a:r>
            <a:r>
              <a:rPr lang="en-US" sz="4000" b="1" dirty="0">
                <a:latin typeface="+mj-lt"/>
              </a:rPr>
              <a:t>adjusting the parameters based on the training data</a:t>
            </a:r>
            <a:r>
              <a:rPr lang="en-US" sz="3600" dirty="0">
                <a:latin typeface="+mj-lt"/>
              </a:rPr>
              <a:t>.</a:t>
            </a:r>
          </a:p>
          <a:p>
            <a:endParaRPr lang="en-US" dirty="0"/>
          </a:p>
          <a:p>
            <a:pPr marL="0" indent="0">
              <a:buNone/>
            </a:pPr>
            <a:endParaRPr lang="hr-HR" dirty="0"/>
          </a:p>
          <a:p>
            <a:endParaRPr lang="en-US" dirty="0"/>
          </a:p>
        </p:txBody>
      </p:sp>
      <p:pic>
        <p:nvPicPr>
          <p:cNvPr id="5" name="Picture 4"/>
          <p:cNvPicPr>
            <a:picLocks noChangeAspect="1"/>
          </p:cNvPicPr>
          <p:nvPr/>
        </p:nvPicPr>
        <p:blipFill>
          <a:blip r:embed="rId3"/>
          <a:stretch>
            <a:fillRect/>
          </a:stretch>
        </p:blipFill>
        <p:spPr>
          <a:xfrm>
            <a:off x="5540828" y="1524000"/>
            <a:ext cx="6237515" cy="4545631"/>
          </a:xfrm>
          <a:prstGeom prst="rect">
            <a:avLst/>
          </a:prstGeom>
        </p:spPr>
      </p:pic>
    </p:spTree>
    <p:extLst>
      <p:ext uri="{BB962C8B-B14F-4D97-AF65-F5344CB8AC3E}">
        <p14:creationId xmlns:p14="http://schemas.microsoft.com/office/powerpoint/2010/main" val="2101662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k-</a:t>
            </a:r>
            <a:r>
              <a:rPr lang="hr-HR" b="1" dirty="0" err="1"/>
              <a:t>Nearest</a:t>
            </a:r>
            <a:r>
              <a:rPr lang="hr-HR" b="1" dirty="0"/>
              <a:t> </a:t>
            </a:r>
            <a:r>
              <a:rPr lang="hr-HR" b="1" dirty="0" err="1"/>
              <a:t>Neighbors</a:t>
            </a:r>
            <a:r>
              <a:rPr lang="hr-HR" b="1" dirty="0"/>
              <a:t> (k-NN)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447800"/>
            <a:ext cx="10297886" cy="5040086"/>
          </a:xfrm>
        </p:spPr>
        <p:txBody>
          <a:bodyPr>
            <a:noAutofit/>
          </a:bodyPr>
          <a:lstStyle/>
          <a:p>
            <a:endParaRPr lang="hr-HR" sz="3600" dirty="0">
              <a:latin typeface="+mj-lt"/>
            </a:endParaRPr>
          </a:p>
          <a:p>
            <a:r>
              <a:rPr lang="en-US" sz="3600" dirty="0">
                <a:latin typeface="+mj-lt"/>
              </a:rPr>
              <a:t>A </a:t>
            </a:r>
            <a:r>
              <a:rPr lang="hr-HR" sz="3600" dirty="0">
                <a:latin typeface="+mj-lt"/>
              </a:rPr>
              <a:t>s</a:t>
            </a:r>
            <a:r>
              <a:rPr lang="en-US" sz="3600" dirty="0" err="1">
                <a:latin typeface="+mj-lt"/>
              </a:rPr>
              <a:t>imple</a:t>
            </a:r>
            <a:r>
              <a:rPr lang="en-US" sz="3600" dirty="0">
                <a:latin typeface="+mj-lt"/>
              </a:rPr>
              <a:t> and </a:t>
            </a:r>
            <a:r>
              <a:rPr lang="hr-HR" sz="3600" dirty="0">
                <a:latin typeface="+mj-lt"/>
              </a:rPr>
              <a:t>e</a:t>
            </a:r>
            <a:r>
              <a:rPr lang="en-US" sz="3600" dirty="0" err="1">
                <a:latin typeface="+mj-lt"/>
              </a:rPr>
              <a:t>ffective</a:t>
            </a:r>
            <a:r>
              <a:rPr lang="en-US" sz="3600" dirty="0">
                <a:latin typeface="+mj-lt"/>
              </a:rPr>
              <a:t> </a:t>
            </a:r>
            <a:r>
              <a:rPr lang="hr-HR" sz="3600" dirty="0">
                <a:latin typeface="+mj-lt"/>
              </a:rPr>
              <a:t>a</a:t>
            </a:r>
            <a:r>
              <a:rPr lang="en-US" sz="3600" dirty="0" err="1">
                <a:latin typeface="+mj-lt"/>
              </a:rPr>
              <a:t>lgorithm</a:t>
            </a:r>
            <a:r>
              <a:rPr lang="en-US" sz="3600" dirty="0">
                <a:latin typeface="+mj-lt"/>
              </a:rPr>
              <a:t> </a:t>
            </a:r>
            <a:endParaRPr lang="hr-HR" sz="3600" dirty="0">
              <a:latin typeface="+mj-lt"/>
            </a:endParaRPr>
          </a:p>
          <a:p>
            <a:r>
              <a:rPr lang="en-US" sz="3600" dirty="0">
                <a:latin typeface="+mj-lt"/>
              </a:rPr>
              <a:t>Good option to start with for small datasets or quick solutions</a:t>
            </a:r>
          </a:p>
          <a:p>
            <a:r>
              <a:rPr lang="en-US" sz="3600" dirty="0">
                <a:latin typeface="+mj-lt"/>
              </a:rPr>
              <a:t>Used for a variety of problems</a:t>
            </a:r>
            <a:endParaRPr lang="hr-HR" sz="3600" dirty="0">
              <a:latin typeface="+mj-lt"/>
            </a:endParaRPr>
          </a:p>
          <a:p>
            <a:r>
              <a:rPr lang="hr-HR" sz="3600" dirty="0" err="1">
                <a:latin typeface="+mj-lt"/>
              </a:rPr>
              <a:t>Limitations</a:t>
            </a:r>
            <a:r>
              <a:rPr lang="hr-HR" sz="3600" dirty="0">
                <a:latin typeface="+mj-lt"/>
              </a:rPr>
              <a:t>:</a:t>
            </a:r>
            <a:endParaRPr lang="en-US" sz="3600" dirty="0">
              <a:latin typeface="+mj-lt"/>
            </a:endParaRPr>
          </a:p>
          <a:p>
            <a:pPr lvl="1"/>
            <a:r>
              <a:rPr lang="en-US" sz="3600" dirty="0">
                <a:latin typeface="+mj-lt"/>
              </a:rPr>
              <a:t>Can be computationally expensive with large datasets</a:t>
            </a:r>
          </a:p>
          <a:p>
            <a:pPr lvl="1"/>
            <a:r>
              <a:rPr lang="en-US" sz="3600" dirty="0">
                <a:latin typeface="+mj-lt"/>
              </a:rPr>
              <a:t>Sensitivity to choice of "k"</a:t>
            </a:r>
          </a:p>
        </p:txBody>
      </p:sp>
    </p:spTree>
    <p:extLst>
      <p:ext uri="{BB962C8B-B14F-4D97-AF65-F5344CB8AC3E}">
        <p14:creationId xmlns:p14="http://schemas.microsoft.com/office/powerpoint/2010/main" val="167190909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18986C63-8097-4494-8499-4FE14C6D19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3437</TotalTime>
  <Words>3629</Words>
  <Application>Microsoft Office PowerPoint</Application>
  <PresentationFormat>Widescreen</PresentationFormat>
  <Paragraphs>259</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 Math</vt:lpstr>
      <vt:lpstr>Motyw pakietu Office</vt:lpstr>
      <vt:lpstr>O3 - Distance learning curricula in Machine Learning  4- Classification and its applications</vt:lpstr>
      <vt:lpstr>Classification and its applications</vt:lpstr>
      <vt:lpstr>Classification</vt:lpstr>
      <vt:lpstr>Classification algorithms</vt:lpstr>
      <vt:lpstr>Logistic Regression </vt:lpstr>
      <vt:lpstr>Logistic Regression </vt:lpstr>
      <vt:lpstr>Logistic Regression </vt:lpstr>
      <vt:lpstr>Logistic Regression </vt:lpstr>
      <vt:lpstr>k-Nearest Neighbors (k-NN)</vt:lpstr>
      <vt:lpstr>k-Nearest Neighbors (k-NN)</vt:lpstr>
      <vt:lpstr>Naive Bayes</vt:lpstr>
      <vt:lpstr>Naive Bayes</vt:lpstr>
      <vt:lpstr>Naive Bayes</vt:lpstr>
      <vt:lpstr>Decision Trees</vt:lpstr>
      <vt:lpstr>Decision Trees – ID3</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227</cp:revision>
  <dcterms:created xsi:type="dcterms:W3CDTF">2021-12-08T08:56:03Z</dcterms:created>
  <dcterms:modified xsi:type="dcterms:W3CDTF">2024-02-21T17:43:18Z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