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58" r:id="rId7"/>
    <p:sldId id="278" r:id="rId8"/>
    <p:sldId id="279" r:id="rId9"/>
    <p:sldId id="280" r:id="rId10"/>
    <p:sldId id="281" r:id="rId11"/>
    <p:sldId id="282" r:id="rId12"/>
    <p:sldId id="283" r:id="rId13"/>
    <p:sldId id="284" r:id="rId14"/>
    <p:sldId id="285" r:id="rId15"/>
    <p:sldId id="277" r:id="rId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13.2.2024.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Good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Machine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course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is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r>
              <a:rPr lang="hr-HR" sz="1200" kern="1200" dirty="0" smtClean="0">
                <a:solidFill>
                  <a:schemeClr val="tx1"/>
                </a:solidFill>
                <a:effectLst/>
                <a:latin typeface="+mn-lt"/>
                <a:ea typeface="+mn-ea"/>
                <a:cs typeface="+mn-cs"/>
              </a:rPr>
              <a:t>The course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 total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ten </a:t>
            </a:r>
            <a:r>
              <a:rPr lang="hr-HR" sz="1200" kern="1200" dirty="0" err="1" smtClean="0">
                <a:solidFill>
                  <a:schemeClr val="tx1"/>
                </a:solidFill>
                <a:effectLst/>
                <a:latin typeface="+mn-lt"/>
                <a:ea typeface="+mn-ea"/>
                <a:cs typeface="+mn-cs"/>
              </a:rPr>
              <a:t>topics</a:t>
            </a:r>
            <a:r>
              <a:rPr lang="hr-HR" sz="1200" kern="1200" dirty="0" smtClean="0">
                <a:solidFill>
                  <a:schemeClr val="tx1"/>
                </a:solidFill>
                <a:effectLst/>
                <a:latin typeface="+mn-lt"/>
                <a:ea typeface="+mn-ea"/>
                <a:cs typeface="+mn-cs"/>
              </a:rPr>
              <a:t>. In </a:t>
            </a:r>
            <a:r>
              <a:rPr lang="hr-HR" sz="1200" kern="1200" dirty="0" err="1" smtClean="0">
                <a:solidFill>
                  <a:schemeClr val="tx1"/>
                </a:solidFill>
                <a:effectLst/>
                <a:latin typeface="+mn-lt"/>
                <a:ea typeface="+mn-ea"/>
                <a:cs typeface="+mn-cs"/>
              </a:rPr>
              <a:t>addition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prepared</a:t>
            </a:r>
            <a:r>
              <a:rPr lang="hr-HR" sz="1200" kern="1200" dirty="0" smtClean="0">
                <a:solidFill>
                  <a:schemeClr val="tx1"/>
                </a:solidFill>
                <a:effectLst/>
                <a:latin typeface="+mn-lt"/>
                <a:ea typeface="+mn-ea"/>
                <a:cs typeface="+mn-cs"/>
              </a:rPr>
              <a:t> a short video with </a:t>
            </a:r>
            <a:r>
              <a:rPr lang="hr-HR" sz="1200" kern="1200" dirty="0" err="1" smtClean="0">
                <a:solidFill>
                  <a:schemeClr val="tx1"/>
                </a:solidFill>
                <a:effectLst/>
                <a:latin typeface="+mn-lt"/>
                <a:ea typeface="+mn-ea"/>
                <a:cs typeface="+mn-cs"/>
              </a:rPr>
              <a:t>basic</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instructions</a:t>
            </a:r>
            <a:r>
              <a:rPr lang="hr-HR" sz="1200" kern="1200" dirty="0" smtClean="0">
                <a:solidFill>
                  <a:schemeClr val="tx1"/>
                </a:solidFill>
                <a:effectLst/>
                <a:latin typeface="+mn-lt"/>
                <a:ea typeface="+mn-ea"/>
                <a:cs typeface="+mn-cs"/>
              </a:rPr>
              <a:t>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beginning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them</a:t>
            </a:r>
            <a:r>
              <a:rPr lang="hr-HR" sz="1200" kern="1200" dirty="0" smtClean="0">
                <a:solidFill>
                  <a:schemeClr val="tx1"/>
                </a:solidFill>
                <a:effectLst/>
                <a:latin typeface="+mn-lt"/>
                <a:ea typeface="+mn-ea"/>
                <a:cs typeface="+mn-cs"/>
              </a:rPr>
              <a:t>. </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First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of</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all</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will</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give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you</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basic</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information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about how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expect</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you</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to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learn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in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this</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course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and</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where</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you</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can</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find</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teaching</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hr-HR" sz="1200" dirty="0" err="1" smtClean="0">
                <a:effectLst/>
                <a:latin typeface="Calibri" panose="020F0502020204030204" pitchFamily="34" charset="0"/>
                <a:ea typeface="Calibri" panose="020F0502020204030204" pitchFamily="34" charset="0"/>
                <a:cs typeface="Times New Roman" panose="02020603050405020304" pitchFamily="18" charset="0"/>
              </a:rPr>
              <a:t>materials</a:t>
            </a:r>
            <a:r>
              <a:rPr lang="hr-HR" sz="1200" dirty="0" smtClean="0">
                <a:effectLst/>
                <a:latin typeface="Calibri" panose="020F0502020204030204" pitchFamily="34" charset="0"/>
                <a:ea typeface="Calibri" panose="020F0502020204030204" pitchFamily="34" charset="0"/>
                <a:cs typeface="Times New Roman" panose="02020603050405020304" pitchFamily="18" charset="0"/>
              </a:rPr>
              <a:t>. </a:t>
            </a:r>
          </a:p>
          <a:p>
            <a:endParaRPr lang="hr-HR" sz="1200" kern="1200" dirty="0" smtClean="0">
              <a:solidFill>
                <a:schemeClr val="tx1"/>
              </a:solidFill>
              <a:effectLst/>
              <a:latin typeface="+mn-lt"/>
              <a:ea typeface="+mn-ea"/>
              <a:cs typeface="+mn-cs"/>
            </a:endParaRP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AI in popular culture has captivated our imaginations and left an indelible mark on our collective consciousness. From the deceptive intelligence of HAL 9000 in "2001: A Space Odyssey" to the relentless pursuit of the Terminator, AI has been portrayed in iconic and thought-provoking ways.</a:t>
            </a:r>
          </a:p>
          <a:p>
            <a:r>
              <a:rPr lang="en-US" dirty="0" smtClean="0"/>
              <a:t>In films like "Ex </a:t>
            </a:r>
            <a:r>
              <a:rPr lang="en-US" dirty="0" err="1" smtClean="0"/>
              <a:t>Machina</a:t>
            </a:r>
            <a:r>
              <a:rPr lang="en-US" dirty="0" smtClean="0"/>
              <a:t>" and TV shows like "</a:t>
            </a:r>
            <a:r>
              <a:rPr lang="en-US" dirty="0" err="1" smtClean="0"/>
              <a:t>Westworld</a:t>
            </a:r>
            <a:r>
              <a:rPr lang="en-US" dirty="0" smtClean="0"/>
              <a:t>," we must question the boundaries of AI consciousness, the nature of identity, and the ethical responsibilities of creating and interacting with AI entities.</a:t>
            </a:r>
          </a:p>
          <a:p>
            <a:r>
              <a:rPr lang="en-US" dirty="0" smtClean="0"/>
              <a:t>These cultural references serve as powerful reminders of the profound impact and ethical considerations surrounding AI. They ignite discussions about the potential dangers, the blurred lines between artificial and human, and the importance of responsible development and use.</a:t>
            </a:r>
          </a:p>
          <a:p>
            <a:r>
              <a:rPr lang="en-US" dirty="0" smtClean="0"/>
              <a:t>By exploring AI in popular culture, we can engage with its complexities, ponder the moral implications, and shape a future where AI technology is harnessed responsibly and thoughtfully.</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455119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You are expected to spend a total of 150 hours to acquire the intended learning outcomes. Most of this time, you will study on your own with our </a:t>
            </a:r>
            <a:r>
              <a:rPr lang="hr-HR" sz="1200" kern="1200" dirty="0" err="1" smtClean="0">
                <a:solidFill>
                  <a:schemeClr val="tx1"/>
                </a:solidFill>
                <a:effectLst/>
                <a:latin typeface="+mn-lt"/>
                <a:ea typeface="+mn-ea"/>
                <a:cs typeface="+mn-cs"/>
              </a:rPr>
              <a:t>precorded</a:t>
            </a:r>
            <a:r>
              <a:rPr lang="hr-HR"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instructions and online teaching materials.</a:t>
            </a:r>
          </a:p>
          <a:p>
            <a:r>
              <a:rPr lang="en-US" sz="1200" kern="1200" dirty="0" smtClean="0">
                <a:solidFill>
                  <a:schemeClr val="tx1"/>
                </a:solidFill>
                <a:effectLst/>
                <a:latin typeface="+mn-lt"/>
                <a:ea typeface="+mn-ea"/>
                <a:cs typeface="+mn-cs"/>
              </a:rPr>
              <a:t>The associated partner of this project is the Oracle Corporation, which within the framework of the project and the Oracle Academy program, enabled us to use the learning portal named as Oracle Member Hub, which hosts your learning channel. You can find more about the Oracle Academy program at the academy.oracle.com</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4780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AI is about teaching computers to think and learn as humans do. It is like giving them special abilities to see, hear, and understand the world around them. They can process massive amounts of information, learn from it, and apply that knowledge to solve complex problems.</a:t>
            </a:r>
          </a:p>
          <a:p>
            <a:r>
              <a:rPr lang="en-US" dirty="0" smtClean="0"/>
              <a:t>Imagine having a super bright friend who can analyze data in a blink of an eye. This friend can spot patterns that even humans might miss and make predictions. They can help you make better decisions by providing valuable insights and suggestions.</a:t>
            </a:r>
          </a:p>
          <a:p>
            <a:r>
              <a:rPr lang="en-US" dirty="0" smtClean="0"/>
              <a:t>For example, think about online shopping. AI can analyze your past purchases, understand your preferences, and recommend products that you might love. It is like having a personal shopper who knows your style and helps you discover new things.</a:t>
            </a:r>
          </a:p>
          <a:p>
            <a:r>
              <a:rPr lang="en-US" dirty="0" smtClean="0"/>
              <a:t>AI is not limited to just one task. It can be trained to excel in various fields. For example, it can help doctors diagnose diseases by analyzing medical images, assist in language translation, or even play strategic games better than humans.</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3614130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 1950s marked the birth of AI, with the term coined at the Dartmouth Conference and Alan Turing's influential paper "Computing Machinery and Intelligence" that explored the concept of machine intelligence. In the 1960s, significant progress was made in mathematical problem-solving and natural language understanding, paving the way for further advancements. However, the 1970s and 1980s saw the AI Winter, a period of reduced funding and limited progress, dampening the enthusiasm for AI research. The 1980s and 1990s witnessed the rise of expert systems and machine learning, which gained popularity and laid the foundation for future developments. In the 2000s, the emergence of big data and neural networks propelled AI to new heights, opening doors to transformative applications.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1309856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In the 2010s, deep learning brought about a revolutionary transformation in AI, enabling significant advancements in various fields. AI is seamlessly integrated into everyday life, manifesting in virtual assistants, recommendation systems, and autonomous vehicles. Meanwhile, ongoing discussions surrounding AI's ethical and societal impacts have gained prominence, emphasizing the importance of responsible development and deployment. As AI rapidly evolves, it shapes our future, presenting immense possibilities and challenges.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3207324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In today's world, AI has made significant impacts across various domains. It automates tasks, improving efficiency and productivity in industries. AI-powered systems provide personalized recommendations based on user preferences, enhancing overall experiences. AI is transforming diagnostics, drug discovery, and personalized treatment in healthcare and medicine, revolutionizing the healthcare industry. </a:t>
            </a:r>
            <a:r>
              <a:rPr lang="en-US" dirty="0" err="1" smtClean="0"/>
              <a:t>Chatbots</a:t>
            </a:r>
            <a:r>
              <a:rPr lang="en-US" dirty="0" smtClean="0"/>
              <a:t> and virtual assistants offer instant support and personalized interactions, enhancing the overall customer experience. AI's influence spans from automation and personalization to healthcare advancements and improved customer satisfaction.</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549689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In a world powered by AI, its influence reaches far and wide, surpassing autonomous vehicles and cybersecurity. From </a:t>
            </a:r>
            <a:r>
              <a:rPr lang="hr-HR" dirty="0" err="1" smtClean="0"/>
              <a:t>education</a:t>
            </a:r>
            <a:r>
              <a:rPr lang="en-US" dirty="0" smtClean="0"/>
              <a:t> breakthroughs to financial wizardry, AI permeates every sector, igniting a revolution of possibilities. As we venture into a future shaped by cutting-edge technology, AI's role will grow more significantly, propelling innovation and conquering complex challenges. Yet, we stand at the precipice of endless possibilities, for AI has merely scratched the surface of its great potential. Brace yourself for a journey where the limits of AI are yet to be discovered.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516544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Artificial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Intelligence</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holds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tremendous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potential</a:t>
            </a:r>
            <a:r>
              <a:rPr lang="hr-HR" sz="1200" kern="1200" dirty="0" smtClean="0">
                <a:solidFill>
                  <a:schemeClr val="tx1"/>
                </a:solidFill>
                <a:effectLst/>
                <a:latin typeface="+mn-lt"/>
                <a:ea typeface="+mn-ea"/>
                <a:cs typeface="+mn-cs"/>
              </a:rPr>
              <a:t>, but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also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presents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challenges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must </a:t>
            </a:r>
            <a:r>
              <a:rPr lang="hr-HR" sz="1200" kern="1200" dirty="0" err="1" smtClean="0">
                <a:solidFill>
                  <a:schemeClr val="tx1"/>
                </a:solidFill>
                <a:effectLst/>
                <a:latin typeface="+mn-lt"/>
                <a:ea typeface="+mn-ea"/>
                <a:cs typeface="+mn-cs"/>
              </a:rPr>
              <a:t>be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addressed</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we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venture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becomes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crucial</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ensure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its</a:t>
            </a:r>
            <a:r>
              <a:rPr lang="hr-HR" sz="1200" kern="1200" dirty="0" smtClean="0">
                <a:solidFill>
                  <a:schemeClr val="tx1"/>
                </a:solidFill>
                <a:effectLst/>
                <a:latin typeface="+mn-lt"/>
                <a:ea typeface="+mn-ea"/>
                <a:cs typeface="+mn-cs"/>
              </a:rPr>
              <a:t> development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use </a:t>
            </a:r>
            <a:r>
              <a:rPr lang="hr-HR" sz="1200" kern="1200" dirty="0" err="1" smtClean="0">
                <a:solidFill>
                  <a:schemeClr val="tx1"/>
                </a:solidFill>
                <a:effectLst/>
                <a:latin typeface="+mn-lt"/>
                <a:ea typeface="+mn-ea"/>
                <a:cs typeface="+mn-cs"/>
              </a:rPr>
              <a:t>align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ethical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responsible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principles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Privacy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fairness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transparency</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key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concerns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demand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action</a:t>
            </a:r>
            <a:r>
              <a:rPr lang="hr-HR" sz="1200" kern="1200" dirty="0" smtClean="0">
                <a:solidFill>
                  <a:schemeClr val="tx1"/>
                </a:solidFill>
                <a:effectLst/>
                <a:latin typeface="+mn-lt"/>
                <a:ea typeface="+mn-ea"/>
                <a:cs typeface="+mn-cs"/>
              </a:rPr>
              <a:t>.</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AI </a:t>
            </a:r>
            <a:r>
              <a:rPr lang="hr-HR" sz="1200" kern="1200" dirty="0" err="1" smtClean="0">
                <a:solidFill>
                  <a:schemeClr val="tx1"/>
                </a:solidFill>
                <a:effectLst/>
                <a:latin typeface="+mn-lt"/>
                <a:ea typeface="+mn-ea"/>
                <a:cs typeface="+mn-cs"/>
              </a:rPr>
              <a:t>systems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often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vast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amounts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personal data, </a:t>
            </a:r>
            <a:r>
              <a:rPr lang="hr-HR" sz="1200" kern="1200" dirty="0" err="1" smtClean="0">
                <a:solidFill>
                  <a:schemeClr val="tx1"/>
                </a:solidFill>
                <a:effectLst/>
                <a:latin typeface="+mn-lt"/>
                <a:ea typeface="+mn-ea"/>
                <a:cs typeface="+mn-cs"/>
              </a:rPr>
              <a:t>raising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concerns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about</a:t>
            </a:r>
            <a:r>
              <a:rPr lang="hr-HR" sz="1200" kern="1200" dirty="0" smtClean="0">
                <a:solidFill>
                  <a:schemeClr val="tx1"/>
                </a:solidFill>
                <a:effectLst/>
                <a:latin typeface="+mn-lt"/>
                <a:ea typeface="+mn-ea"/>
                <a:cs typeface="+mn-cs"/>
              </a:rPr>
              <a:t> how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collected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stored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used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Safeguarding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individuals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privacy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rights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ensuring</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protection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paramount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applications</a:t>
            </a:r>
            <a:r>
              <a:rPr lang="hr-HR" sz="1200" kern="1200" dirty="0" smtClean="0">
                <a:solidFill>
                  <a:schemeClr val="tx1"/>
                </a:solidFill>
                <a:effectLst/>
                <a:latin typeface="+mn-lt"/>
                <a:ea typeface="+mn-ea"/>
                <a:cs typeface="+mn-cs"/>
              </a:rPr>
              <a:t>.</a:t>
            </a:r>
          </a:p>
          <a:p>
            <a:r>
              <a:rPr lang="hr-HR" sz="1200" kern="1200" dirty="0" smtClean="0">
                <a:solidFill>
                  <a:schemeClr val="tx1"/>
                </a:solidFill>
                <a:effectLst/>
                <a:latin typeface="+mn-lt"/>
                <a:ea typeface="+mn-ea"/>
                <a:cs typeface="+mn-cs"/>
              </a:rPr>
              <a:t> </a:t>
            </a:r>
          </a:p>
          <a:p>
            <a:r>
              <a:rPr lang="hr-HR" sz="1200" kern="1200" dirty="0" err="1" smtClean="0">
                <a:solidFill>
                  <a:schemeClr val="tx1"/>
                </a:solidFill>
                <a:effectLst/>
                <a:latin typeface="+mn-lt"/>
                <a:ea typeface="+mn-ea"/>
                <a:cs typeface="+mn-cs"/>
              </a:rPr>
              <a:t>Bias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discrimination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inadvertently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perpetuated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by</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algorithms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not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correctly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addressed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Therefore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essential</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mitigate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bias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ensure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fairness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systems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preventing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discriminatory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outcomes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disproportionately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impact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specific</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groups</a:t>
            </a:r>
            <a:r>
              <a:rPr lang="hr-HR" sz="1200" kern="1200" dirty="0" smtClean="0">
                <a:solidFill>
                  <a:schemeClr val="tx1"/>
                </a:solidFill>
                <a:effectLst/>
                <a:latin typeface="+mn-lt"/>
                <a:ea typeface="+mn-ea"/>
                <a:cs typeface="+mn-cs"/>
              </a:rPr>
              <a:t>.</a:t>
            </a:r>
          </a:p>
          <a:p>
            <a:r>
              <a:rPr lang="hr-HR" sz="1200" kern="1200" dirty="0" smtClean="0">
                <a:solidFill>
                  <a:schemeClr val="tx1"/>
                </a:solidFill>
                <a:effectLst/>
                <a:latin typeface="+mn-lt"/>
                <a:ea typeface="+mn-ea"/>
                <a:cs typeface="+mn-cs"/>
              </a:rPr>
              <a:t> </a:t>
            </a:r>
          </a:p>
          <a:p>
            <a:r>
              <a:rPr lang="hr-HR" sz="1200" kern="1200" dirty="0" smtClean="0">
                <a:solidFill>
                  <a:schemeClr val="tx1"/>
                </a:solidFill>
                <a:effectLst/>
                <a:latin typeface="+mn-lt"/>
                <a:ea typeface="+mn-ea"/>
                <a:cs typeface="+mn-cs"/>
              </a:rPr>
              <a:t>AI </a:t>
            </a:r>
            <a:r>
              <a:rPr lang="hr-HR" sz="1200" kern="1200" dirty="0" err="1" smtClean="0">
                <a:solidFill>
                  <a:schemeClr val="tx1"/>
                </a:solidFill>
                <a:effectLst/>
                <a:latin typeface="+mn-lt"/>
                <a:ea typeface="+mn-ea"/>
                <a:cs typeface="+mn-cs"/>
              </a:rPr>
              <a:t>algorithms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a:t>
            </a:r>
            <a:r>
              <a:rPr lang="hr-HR" sz="1200" kern="1200" dirty="0" smtClean="0">
                <a:solidFill>
                  <a:schemeClr val="tx1"/>
                </a:solidFill>
                <a:effectLst/>
                <a:latin typeface="+mn-lt"/>
                <a:ea typeface="+mn-ea"/>
                <a:cs typeface="+mn-cs"/>
              </a:rPr>
              <a:t> complex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opaque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making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challenging</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understand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their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decision-making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processes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Therefore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establishing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transparency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measures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explainability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interpretability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crucial</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building</a:t>
            </a:r>
            <a:r>
              <a:rPr lang="hr-HR" sz="1200" kern="1200" dirty="0" smtClean="0">
                <a:solidFill>
                  <a:schemeClr val="tx1"/>
                </a:solidFill>
                <a:effectLst/>
                <a:latin typeface="+mn-lt"/>
                <a:ea typeface="+mn-ea"/>
                <a:cs typeface="+mn-cs"/>
              </a:rPr>
              <a:t> trust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systems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enabling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accountability</a:t>
            </a:r>
            <a:r>
              <a:rPr lang="hr-HR" sz="1200" kern="1200" dirty="0" smtClean="0">
                <a:solidFill>
                  <a:schemeClr val="tx1"/>
                </a:solidFill>
                <a:effectLst/>
                <a:latin typeface="+mn-lt"/>
                <a:ea typeface="+mn-ea"/>
                <a:cs typeface="+mn-cs"/>
              </a:rPr>
              <a:t>.</a:t>
            </a:r>
          </a:p>
          <a:p>
            <a:r>
              <a:rPr lang="hr-HR" sz="1200" kern="1200" dirty="0" smtClean="0">
                <a:solidFill>
                  <a:schemeClr val="tx1"/>
                </a:solidFill>
                <a:effectLst/>
                <a:latin typeface="+mn-lt"/>
                <a:ea typeface="+mn-ea"/>
                <a:cs typeface="+mn-cs"/>
              </a:rPr>
              <a:t> </a:t>
            </a:r>
          </a:p>
          <a:p>
            <a:r>
              <a:rPr lang="hr-HR" sz="1200" kern="1200" dirty="0" err="1" smtClean="0">
                <a:solidFill>
                  <a:schemeClr val="tx1"/>
                </a:solidFill>
                <a:effectLst/>
                <a:latin typeface="+mn-lt"/>
                <a:ea typeface="+mn-ea"/>
                <a:cs typeface="+mn-cs"/>
              </a:rPr>
              <a:t>Addressing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challenges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head</a:t>
            </a:r>
            <a:r>
              <a:rPr lang="hr-HR" sz="1200" kern="1200" dirty="0" smtClean="0">
                <a:solidFill>
                  <a:schemeClr val="tx1"/>
                </a:solidFill>
                <a:effectLst/>
                <a:latin typeface="+mn-lt"/>
                <a:ea typeface="+mn-ea"/>
                <a:cs typeface="+mn-cs"/>
              </a:rPr>
              <a:t>-on </a:t>
            </a:r>
            <a:r>
              <a:rPr lang="hr-HR" sz="1200" kern="1200" dirty="0" err="1" smtClean="0">
                <a:solidFill>
                  <a:schemeClr val="tx1"/>
                </a:solidFill>
                <a:effectLst/>
                <a:latin typeface="+mn-lt"/>
                <a:ea typeface="+mn-ea"/>
                <a:cs typeface="+mn-cs"/>
              </a:rPr>
              <a:t>will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enable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us</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harness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true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potential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AI </a:t>
            </a:r>
            <a:r>
              <a:rPr lang="hr-HR" sz="1200" kern="1200" dirty="0" err="1" smtClean="0">
                <a:solidFill>
                  <a:schemeClr val="tx1"/>
                </a:solidFill>
                <a:effectLst/>
                <a:latin typeface="+mn-lt"/>
                <a:ea typeface="+mn-ea"/>
                <a:cs typeface="+mn-cs"/>
              </a:rPr>
              <a:t>while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minimizing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any</a:t>
            </a:r>
            <a:r>
              <a:rPr lang="hr-HR" sz="1200" kern="1200" dirty="0" smtClean="0">
                <a:solidFill>
                  <a:schemeClr val="tx1"/>
                </a:solidFill>
                <a:effectLst/>
                <a:latin typeface="+mn-lt"/>
                <a:ea typeface="+mn-ea"/>
                <a:cs typeface="+mn-cs"/>
              </a:rPr>
              <a:t> negative </a:t>
            </a:r>
            <a:r>
              <a:rPr lang="hr-HR" sz="1200" kern="1200" dirty="0" err="1" smtClean="0">
                <a:solidFill>
                  <a:schemeClr val="tx1"/>
                </a:solidFill>
                <a:effectLst/>
                <a:latin typeface="+mn-lt"/>
                <a:ea typeface="+mn-ea"/>
                <a:cs typeface="+mn-cs"/>
              </a:rPr>
              <a:t>impact</a:t>
            </a:r>
            <a:r>
              <a:rPr lang="hr-HR" sz="1200" kern="1200" dirty="0" smtClean="0">
                <a:solidFill>
                  <a:schemeClr val="tx1"/>
                </a:solidFill>
                <a:effectLst/>
                <a:latin typeface="+mn-lt"/>
                <a:ea typeface="+mn-ea"/>
                <a:cs typeface="+mn-cs"/>
              </a:rPr>
              <a:t> on </a:t>
            </a:r>
            <a:r>
              <a:rPr lang="hr-HR" sz="1200" kern="1200" dirty="0" err="1" smtClean="0">
                <a:solidFill>
                  <a:schemeClr val="tx1"/>
                </a:solidFill>
                <a:effectLst/>
                <a:latin typeface="+mn-lt"/>
                <a:ea typeface="+mn-ea"/>
                <a:cs typeface="+mn-cs"/>
              </a:rPr>
              <a:t>individuals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society</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whole</a:t>
            </a:r>
            <a:r>
              <a:rPr lang="hr-HR" sz="1200" kern="1200" dirty="0" smtClean="0">
                <a:solidFill>
                  <a:schemeClr val="tx1"/>
                </a:solidFill>
                <a:effectLst/>
                <a:latin typeface="+mn-lt"/>
                <a:ea typeface="+mn-ea"/>
                <a:cs typeface="+mn-cs"/>
              </a:rPr>
              <a:t>.</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2214254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Our commitment lies in deploying AI technology responsibly, ensuring that its benefits are accessible to all and align with our ethical principles. We strive to create a future where AI becomes a force for positive change while minimizing any potential harm that may arise. Here is how we approach responsible AI implementation:</a:t>
            </a:r>
            <a:endParaRPr lang="hr-HR" dirty="0" smtClean="0"/>
          </a:p>
          <a:p>
            <a:endParaRPr lang="en-US" dirty="0" smtClean="0"/>
          </a:p>
          <a:p>
            <a:pPr marL="171450" indent="-171450">
              <a:buFont typeface="Arial" panose="020B0604020202020204" pitchFamily="34" charset="0"/>
              <a:buChar char="•"/>
            </a:pPr>
            <a:r>
              <a:rPr lang="en-US" dirty="0" smtClean="0"/>
              <a:t>We prioritize protecting personal data and adhering to robust security measures and privacy regulations. By safeguarding individuals' privacy rights, we ensure that AI applications respect the confidentiality of user information.</a:t>
            </a:r>
          </a:p>
          <a:p>
            <a:pPr marL="171450" indent="-171450">
              <a:buFont typeface="Arial" panose="020B0604020202020204" pitchFamily="34" charset="0"/>
              <a:buChar char="•"/>
            </a:pPr>
            <a:r>
              <a:rPr lang="en-US" dirty="0" smtClean="0"/>
              <a:t>We are dedicated to developing AI systems that are unbiased and equitable. Therefore, we invest in research and development to mitigate bias, evaluate algorithms for fairness, and actively work towards eliminating any discriminatory outcomes.</a:t>
            </a:r>
          </a:p>
          <a:p>
            <a:pPr marL="171450" indent="-171450">
              <a:buFont typeface="Arial" panose="020B0604020202020204" pitchFamily="34" charset="0"/>
              <a:buChar char="•"/>
            </a:pPr>
            <a:r>
              <a:rPr lang="en-US" dirty="0" smtClean="0"/>
              <a:t>We advocate for transparency in AI systems. We promote the development of interpretable models and methods, enabling users to understand how AI arrives at its decisions. Through </a:t>
            </a:r>
            <a:r>
              <a:rPr lang="en-US" dirty="0" err="1" smtClean="0"/>
              <a:t>explainability</a:t>
            </a:r>
            <a:r>
              <a:rPr lang="en-US" dirty="0" smtClean="0"/>
              <a:t>, we foster trust and accountability in AI technologies.</a:t>
            </a:r>
          </a:p>
          <a:p>
            <a:endParaRPr lang="en-US" dirty="0" smtClean="0"/>
          </a:p>
          <a:p>
            <a:r>
              <a:rPr lang="en-US" dirty="0" smtClean="0"/>
              <a:t>By embracing these principles and continually refining our practices, we aim to build a future where AI is a powerful tool that empowers individuals and contributes positively to society. Responsible AI implementation is our commitment to creating a more inclusive world for all.</a:t>
            </a:r>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2547689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13.02.2024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13.02.2024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hil415.pbworks.com/f/TuringComputing.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4RixMPF4xi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4000" y="117654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smtClean="0"/>
              <a:t>1- </a:t>
            </a:r>
            <a:r>
              <a:rPr lang="en-US" dirty="0" smtClean="0"/>
              <a:t>What </a:t>
            </a:r>
            <a:r>
              <a:rPr lang="en-US" dirty="0"/>
              <a:t>is Artificial Intelligence?</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en-US" b="1" dirty="0"/>
              <a:t>Responsible AI Implementation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7985760" cy="5340773"/>
          </a:xfrm>
        </p:spPr>
        <p:txBody>
          <a:bodyPr>
            <a:normAutofit/>
          </a:bodyPr>
          <a:lstStyle/>
          <a:p>
            <a:pPr lvl="0" algn="just"/>
            <a:r>
              <a:rPr lang="en-US" sz="3600" dirty="0">
                <a:latin typeface="+mj-lt"/>
              </a:rPr>
              <a:t>Deploying AI responsibly is our commitment. </a:t>
            </a:r>
            <a:endParaRPr lang="hr-HR" sz="3600" dirty="0" smtClean="0">
              <a:latin typeface="+mj-lt"/>
            </a:endParaRPr>
          </a:p>
          <a:p>
            <a:pPr lvl="0" algn="just"/>
            <a:r>
              <a:rPr lang="en-US" sz="3600" dirty="0" smtClean="0">
                <a:latin typeface="+mj-lt"/>
              </a:rPr>
              <a:t>We </a:t>
            </a:r>
            <a:r>
              <a:rPr lang="en-US" sz="3600" dirty="0">
                <a:latin typeface="+mj-lt"/>
              </a:rPr>
              <a:t>prioritize </a:t>
            </a:r>
            <a:r>
              <a:rPr lang="en-US" sz="4000" b="1" dirty="0">
                <a:latin typeface="+mj-lt"/>
              </a:rPr>
              <a:t>data protection, fairness, and transparency</a:t>
            </a:r>
            <a:r>
              <a:rPr lang="en-US" sz="3600" dirty="0">
                <a:latin typeface="+mj-lt"/>
              </a:rPr>
              <a:t>. </a:t>
            </a:r>
            <a:endParaRPr lang="hr-HR" sz="3600" dirty="0" smtClean="0">
              <a:latin typeface="+mj-lt"/>
            </a:endParaRPr>
          </a:p>
          <a:p>
            <a:pPr lvl="0" algn="just"/>
            <a:r>
              <a:rPr lang="en-US" sz="3600" dirty="0" smtClean="0">
                <a:latin typeface="+mj-lt"/>
              </a:rPr>
              <a:t>Our </a:t>
            </a:r>
            <a:r>
              <a:rPr lang="en-US" sz="3600" dirty="0">
                <a:latin typeface="+mj-lt"/>
              </a:rPr>
              <a:t>aim is a future where AI empowers and does </a:t>
            </a:r>
            <a:r>
              <a:rPr lang="en-US" sz="4000" b="1" dirty="0">
                <a:latin typeface="+mj-lt"/>
              </a:rPr>
              <a:t>no harm</a:t>
            </a:r>
            <a:r>
              <a:rPr lang="en-US" sz="3600" dirty="0">
                <a:latin typeface="+mj-lt"/>
              </a:rPr>
              <a:t>. </a:t>
            </a:r>
            <a:endParaRPr lang="hr-HR" sz="3600" dirty="0" smtClean="0">
              <a:latin typeface="+mj-lt"/>
            </a:endParaRPr>
          </a:p>
          <a:p>
            <a:pPr lvl="0" algn="just"/>
            <a:r>
              <a:rPr lang="en-US" sz="3600" dirty="0" smtClean="0">
                <a:latin typeface="+mj-lt"/>
              </a:rPr>
              <a:t>Join </a:t>
            </a:r>
            <a:r>
              <a:rPr lang="en-US" sz="3600" dirty="0">
                <a:latin typeface="+mj-lt"/>
              </a:rPr>
              <a:t>us in creating an </a:t>
            </a:r>
            <a:r>
              <a:rPr lang="en-US" sz="4000" b="1" dirty="0">
                <a:latin typeface="+mj-lt"/>
              </a:rPr>
              <a:t>inclusive world </a:t>
            </a:r>
            <a:r>
              <a:rPr lang="en-US" sz="3600" dirty="0">
                <a:latin typeface="+mj-lt"/>
              </a:rPr>
              <a:t>through </a:t>
            </a:r>
            <a:r>
              <a:rPr lang="en-US" sz="4000" b="1" dirty="0">
                <a:latin typeface="+mj-lt"/>
              </a:rPr>
              <a:t>responsible AI </a:t>
            </a:r>
            <a:r>
              <a:rPr lang="en-US" sz="3600" dirty="0">
                <a:latin typeface="+mj-lt"/>
              </a:rPr>
              <a:t>implementation.</a:t>
            </a:r>
          </a:p>
        </p:txBody>
      </p:sp>
      <p:pic>
        <p:nvPicPr>
          <p:cNvPr id="2050" name="Picture 2" descr="Free Person Holding World Globe Facing Mountain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0479" y="3919637"/>
            <a:ext cx="3007995" cy="20033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lose-Up View of System Hacking in a Monitor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20479" y="1457008"/>
            <a:ext cx="3018155" cy="2010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en-US" b="1" dirty="0"/>
              <a:t>AI in Popular Culture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11409680" cy="5340773"/>
          </a:xfrm>
        </p:spPr>
        <p:txBody>
          <a:bodyPr>
            <a:normAutofit/>
          </a:bodyPr>
          <a:lstStyle/>
          <a:p>
            <a:pPr lvl="0" algn="just"/>
            <a:r>
              <a:rPr lang="en-US" sz="3600" dirty="0">
                <a:latin typeface="+mj-lt"/>
              </a:rPr>
              <a:t>Exploring AI in popular culture allows us to engage, ponder moral implications, and shape a future where AI is harnessed responsibly. </a:t>
            </a:r>
          </a:p>
          <a:p>
            <a:pPr lvl="0" algn="just"/>
            <a:r>
              <a:rPr lang="en-US" sz="3600" dirty="0">
                <a:latin typeface="+mj-lt"/>
              </a:rPr>
              <a:t>From HAL 9000's deceptive intelligence to the Terminator's relentless pursuit, AI has been portrayed in iconic and thought-provoking ways.</a:t>
            </a:r>
          </a:p>
          <a:p>
            <a:pPr lvl="0" algn="just"/>
            <a:r>
              <a:rPr lang="en-US" sz="3600" dirty="0">
                <a:latin typeface="+mj-lt"/>
              </a:rPr>
              <a:t>These cultural references remind us of AI's impact, sparking discussions on potential dangers and the importance of responsible development.</a:t>
            </a:r>
          </a:p>
        </p:txBody>
      </p:sp>
    </p:spTree>
    <p:extLst>
      <p:ext uri="{BB962C8B-B14F-4D97-AF65-F5344CB8AC3E}">
        <p14:creationId xmlns:p14="http://schemas.microsoft.com/office/powerpoint/2010/main" val="2488344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fontScale="92500" lnSpcReduction="10000"/>
          </a:bodyPr>
          <a:lstStyle/>
          <a:p>
            <a:pPr marL="0" lvl="0" indent="0" algn="just">
              <a:buNone/>
            </a:pPr>
            <a:r>
              <a:rPr lang="en-US" b="1" dirty="0">
                <a:latin typeface="+mj-lt"/>
              </a:rPr>
              <a:t>Find and read the most widely cited Alan Turing paper</a:t>
            </a:r>
            <a:r>
              <a:rPr lang="en-US" b="1" dirty="0" smtClean="0">
                <a:latin typeface="+mj-lt"/>
              </a:rPr>
              <a:t>,</a:t>
            </a:r>
            <a:r>
              <a:rPr lang="hr-HR" b="1" dirty="0" smtClean="0">
                <a:latin typeface="+mj-lt"/>
              </a:rPr>
              <a:t> </a:t>
            </a:r>
            <a:r>
              <a:rPr lang="hr-HR" b="1" i="1" dirty="0" smtClean="0">
                <a:latin typeface="+mj-lt"/>
              </a:rPr>
              <a:t>‘</a:t>
            </a:r>
            <a:r>
              <a:rPr lang="en-US" b="1" i="1" dirty="0" smtClean="0">
                <a:latin typeface="+mj-lt"/>
              </a:rPr>
              <a:t>Computing </a:t>
            </a:r>
            <a:r>
              <a:rPr lang="en-US" b="1" i="1" dirty="0">
                <a:latin typeface="+mj-lt"/>
              </a:rPr>
              <a:t>Machinery and </a:t>
            </a:r>
            <a:r>
              <a:rPr lang="en-US" b="1" i="1" dirty="0" smtClean="0">
                <a:latin typeface="+mj-lt"/>
              </a:rPr>
              <a:t>Intelligence</a:t>
            </a:r>
            <a:r>
              <a:rPr lang="hr-HR" b="1" dirty="0" smtClean="0">
                <a:latin typeface="+mj-lt"/>
              </a:rPr>
              <a:t>’</a:t>
            </a:r>
            <a:endParaRPr lang="hr-HR" b="1" dirty="0">
              <a:latin typeface="+mj-lt"/>
            </a:endParaRPr>
          </a:p>
          <a:p>
            <a:pPr algn="just"/>
            <a:r>
              <a:rPr lang="en-US" dirty="0" smtClean="0">
                <a:latin typeface="+mj-lt"/>
                <a:hlinkClick r:id="rId3"/>
              </a:rPr>
              <a:t>https</a:t>
            </a:r>
            <a:r>
              <a:rPr lang="en-US" dirty="0">
                <a:latin typeface="+mj-lt"/>
                <a:hlinkClick r:id="rId3"/>
              </a:rPr>
              <a:t>://</a:t>
            </a:r>
            <a:r>
              <a:rPr lang="en-US" dirty="0" smtClean="0">
                <a:latin typeface="+mj-lt"/>
                <a:hlinkClick r:id="rId3"/>
              </a:rPr>
              <a:t>phil415.pbworks.com/f/TuringComputing.pdf</a:t>
            </a:r>
            <a:endParaRPr lang="hr-HR" dirty="0" smtClean="0">
              <a:latin typeface="+mj-lt"/>
            </a:endParaRPr>
          </a:p>
          <a:p>
            <a:pPr marL="0" indent="0" algn="just">
              <a:buNone/>
            </a:pPr>
            <a:endParaRPr lang="hr-HR" b="1" dirty="0" smtClean="0">
              <a:latin typeface="+mj-lt"/>
            </a:endParaRPr>
          </a:p>
          <a:p>
            <a:pPr marL="0" indent="0" algn="just">
              <a:buNone/>
            </a:pPr>
            <a:r>
              <a:rPr lang="hr-HR" b="1" dirty="0" err="1" smtClean="0">
                <a:latin typeface="+mj-lt"/>
              </a:rPr>
              <a:t>Watch</a:t>
            </a:r>
            <a:r>
              <a:rPr lang="hr-HR" b="1" dirty="0" smtClean="0">
                <a:latin typeface="+mj-lt"/>
              </a:rPr>
              <a:t> </a:t>
            </a:r>
            <a:r>
              <a:rPr lang="hr-HR" b="1" dirty="0" err="1" smtClean="0">
                <a:latin typeface="+mj-lt"/>
              </a:rPr>
              <a:t>this</a:t>
            </a:r>
            <a:r>
              <a:rPr lang="hr-HR" b="1" dirty="0" smtClean="0">
                <a:latin typeface="+mj-lt"/>
              </a:rPr>
              <a:t> video:</a:t>
            </a:r>
          </a:p>
          <a:p>
            <a:pPr algn="just"/>
            <a:r>
              <a:rPr lang="hr-HR" dirty="0">
                <a:latin typeface="+mj-lt"/>
                <a:hlinkClick r:id="rId4"/>
              </a:rPr>
              <a:t>https://</a:t>
            </a:r>
            <a:r>
              <a:rPr lang="hr-HR" dirty="0" smtClean="0">
                <a:latin typeface="+mj-lt"/>
                <a:hlinkClick r:id="rId4"/>
              </a:rPr>
              <a:t>www.youtube.com/watch?v=4RixMPF4xis</a:t>
            </a:r>
            <a:endParaRPr lang="hr-HR" dirty="0" smtClean="0">
              <a:latin typeface="+mj-lt"/>
            </a:endParaRPr>
          </a:p>
          <a:p>
            <a:pPr marL="0" indent="0" algn="just">
              <a:buNone/>
            </a:pPr>
            <a:endParaRPr lang="hr-HR" b="1" dirty="0" smtClean="0">
              <a:latin typeface="+mj-lt"/>
            </a:endParaRPr>
          </a:p>
          <a:p>
            <a:pPr marL="0" indent="0" algn="just">
              <a:buNone/>
            </a:pPr>
            <a:r>
              <a:rPr lang="en-US" b="1" dirty="0" smtClean="0">
                <a:latin typeface="+mj-lt"/>
              </a:rPr>
              <a:t>Experience </a:t>
            </a:r>
            <a:r>
              <a:rPr lang="en-US" b="1" dirty="0">
                <a:latin typeface="+mj-lt"/>
              </a:rPr>
              <a:t>the cinematic masterpiece "</a:t>
            </a:r>
            <a:r>
              <a:rPr lang="en-US" b="1" i="1" dirty="0">
                <a:latin typeface="+mj-lt"/>
              </a:rPr>
              <a:t>2001: A Space Odyssey</a:t>
            </a:r>
            <a:r>
              <a:rPr lang="en-US" b="1" dirty="0">
                <a:latin typeface="+mj-lt"/>
              </a:rPr>
              <a:t>" (Clarke, A. C</a:t>
            </a:r>
            <a:r>
              <a:rPr lang="en-US" b="1" dirty="0" smtClean="0">
                <a:latin typeface="+mj-lt"/>
              </a:rPr>
              <a:t>., </a:t>
            </a:r>
            <a:r>
              <a:rPr lang="en-US" b="1" dirty="0">
                <a:latin typeface="+mj-lt"/>
              </a:rPr>
              <a:t>&amp; Kubrick, S., </a:t>
            </a:r>
            <a:r>
              <a:rPr lang="en-US" b="1" dirty="0" smtClean="0">
                <a:latin typeface="+mj-lt"/>
              </a:rPr>
              <a:t>1968</a:t>
            </a:r>
            <a:r>
              <a:rPr lang="hr-HR" b="1" dirty="0" smtClean="0">
                <a:latin typeface="+mj-lt"/>
              </a:rPr>
              <a:t>.</a:t>
            </a:r>
            <a:r>
              <a:rPr lang="en-US" b="1" dirty="0" smtClean="0">
                <a:latin typeface="+mj-lt"/>
              </a:rPr>
              <a:t>) </a:t>
            </a:r>
            <a:r>
              <a:rPr lang="en-US" b="1" dirty="0">
                <a:latin typeface="+mj-lt"/>
              </a:rPr>
              <a:t>and reflect on its profound themes of humanity and </a:t>
            </a:r>
            <a:r>
              <a:rPr lang="en-US" b="1" dirty="0" smtClean="0">
                <a:latin typeface="+mj-lt"/>
              </a:rPr>
              <a:t>technology</a:t>
            </a:r>
            <a:r>
              <a:rPr lang="hr-HR" b="1" dirty="0">
                <a:latin typeface="+mj-lt"/>
              </a:rPr>
              <a:t>.</a:t>
            </a:r>
            <a:endParaRPr lang="hr-HR" b="1" dirty="0" smtClean="0">
              <a:latin typeface="+mj-lt"/>
            </a:endParaRPr>
          </a:p>
          <a:p>
            <a:pPr marL="0" indent="0" algn="just">
              <a:buNone/>
            </a:pPr>
            <a:endParaRPr lang="hr-HR" b="1" dirty="0" smtClean="0">
              <a:latin typeface="+mj-lt"/>
            </a:endParaRP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t>
            </a:r>
            <a:r>
              <a:rPr lang="hr-HR" b="1" dirty="0" err="1" smtClean="0">
                <a:latin typeface="+mj-lt"/>
              </a:rPr>
              <a:t>and</a:t>
            </a:r>
            <a:r>
              <a:rPr lang="hr-HR" b="1" dirty="0" smtClean="0">
                <a:latin typeface="+mj-lt"/>
              </a:rPr>
              <a:t>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first</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to the </a:t>
            </a:r>
            <a:r>
              <a:rPr lang="hr-HR" b="1" dirty="0" smtClean="0"/>
              <a:t>Machine </a:t>
            </a:r>
            <a:r>
              <a:rPr lang="hr-HR" b="1" dirty="0" err="1" smtClean="0"/>
              <a:t>Learning</a:t>
            </a:r>
            <a:r>
              <a:rPr lang="hr-HR" b="1" dirty="0" smtClean="0"/>
              <a:t> </a:t>
            </a:r>
            <a:r>
              <a:rPr lang="en-US" b="1" dirty="0" smtClean="0"/>
              <a:t>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smtClean="0"/>
              <a:t>I</a:t>
            </a:r>
            <a:r>
              <a:rPr lang="en-US" b="1" dirty="0" err="1" smtClean="0"/>
              <a:t>ntroduction</a:t>
            </a:r>
            <a:r>
              <a:rPr lang="en-US" b="1" dirty="0" smtClean="0"/>
              <a:t> </a:t>
            </a:r>
            <a:r>
              <a:rPr lang="en-US" b="1" dirty="0"/>
              <a:t>to the </a:t>
            </a:r>
            <a:r>
              <a:rPr lang="hr-HR" b="1" dirty="0" smtClean="0"/>
              <a:t>Machine </a:t>
            </a:r>
            <a:r>
              <a:rPr lang="hr-HR" b="1" dirty="0" err="1" smtClean="0"/>
              <a:t>Learning</a:t>
            </a:r>
            <a:r>
              <a:rPr lang="hr-HR" b="1" dirty="0" smtClean="0"/>
              <a:t> </a:t>
            </a:r>
            <a:r>
              <a:rPr lang="en-US" b="1" dirty="0" smtClean="0"/>
              <a:t>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r>
              <a:rPr lang="en-US" sz="3600" dirty="0" smtClean="0">
                <a:latin typeface="+mj-lt"/>
              </a:rPr>
              <a:t>Most </a:t>
            </a:r>
            <a:r>
              <a:rPr lang="en-US" sz="3600" dirty="0">
                <a:latin typeface="+mj-lt"/>
              </a:rPr>
              <a:t>of this time, you will study on your own </a:t>
            </a:r>
            <a:r>
              <a:rPr lang="en-US" sz="3600" dirty="0" smtClean="0">
                <a:latin typeface="+mj-lt"/>
              </a:rPr>
              <a:t>with online </a:t>
            </a:r>
            <a:r>
              <a:rPr lang="en-US" sz="3600" dirty="0">
                <a:latin typeface="+mj-lt"/>
              </a:rPr>
              <a:t>teaching materials.</a:t>
            </a:r>
          </a:p>
          <a:p>
            <a:pPr lvl="0"/>
            <a:r>
              <a:rPr lang="en-US" sz="3600" dirty="0">
                <a:latin typeface="+mj-lt"/>
              </a:rPr>
              <a:t>The associated partner of this project is the Oracle’s global philanthropic educational </a:t>
            </a:r>
            <a:r>
              <a:rPr lang="en-US" sz="3600" dirty="0" smtClean="0">
                <a:latin typeface="+mj-lt"/>
              </a:rPr>
              <a:t>program</a:t>
            </a:r>
            <a:r>
              <a:rPr lang="hr-HR" sz="3600" dirty="0" smtClean="0">
                <a:latin typeface="+mj-lt"/>
              </a:rPr>
              <a:t> </a:t>
            </a:r>
            <a:r>
              <a:rPr lang="hr-HR" sz="3600" dirty="0">
                <a:latin typeface="+mj-lt"/>
              </a:rPr>
              <a:t>- Oracle </a:t>
            </a:r>
            <a:r>
              <a:rPr lang="hr-HR" sz="3600" dirty="0" err="1" smtClean="0">
                <a:latin typeface="+mj-lt"/>
              </a:rPr>
              <a:t>Academy</a:t>
            </a:r>
            <a:r>
              <a:rPr lang="hr-HR" sz="3600" dirty="0" smtClean="0">
                <a:latin typeface="+mj-lt"/>
              </a:rPr>
              <a:t> – </a:t>
            </a:r>
            <a:r>
              <a:rPr lang="hr-HR" sz="3600" dirty="0" smtClean="0">
                <a:latin typeface="+mj-lt"/>
                <a:hlinkClick r:id="rId3"/>
              </a:rPr>
              <a:t>https</a:t>
            </a:r>
            <a:r>
              <a:rPr lang="hr-HR" sz="3600" dirty="0" smtClean="0">
                <a:latin typeface="+mj-lt"/>
                <a:sym typeface="Wingdings" panose="05000000000000000000" pitchFamily="2" charset="2"/>
                <a:hlinkClick r:id="rId3"/>
              </a:rPr>
              <a:t>://</a:t>
            </a:r>
            <a:r>
              <a:rPr lang="hr-HR" sz="3600" dirty="0" smtClean="0">
                <a:latin typeface="+mj-lt"/>
                <a:hlinkClick r:id="rId3"/>
              </a:rPr>
              <a:t>academy.oracle.com</a:t>
            </a:r>
            <a:endParaRPr lang="hr-HR" sz="3600" dirty="0" smtClean="0">
              <a:latin typeface="+mj-lt"/>
            </a:endParaRPr>
          </a:p>
          <a:p>
            <a:pPr lvl="0"/>
            <a:r>
              <a:rPr lang="hr-HR" sz="3600" dirty="0" err="1" smtClean="0">
                <a:latin typeface="+mj-lt"/>
              </a:rPr>
              <a:t>Your</a:t>
            </a:r>
            <a:r>
              <a:rPr lang="hr-HR" sz="3600" dirty="0" smtClean="0">
                <a:latin typeface="+mj-lt"/>
              </a:rPr>
              <a:t> </a:t>
            </a:r>
            <a:r>
              <a:rPr lang="hr-HR" sz="3600" dirty="0" err="1" smtClean="0">
                <a:latin typeface="+mj-lt"/>
              </a:rPr>
              <a:t>learning</a:t>
            </a:r>
            <a:r>
              <a:rPr lang="hr-HR" sz="3600" dirty="0" smtClean="0">
                <a:latin typeface="+mj-lt"/>
              </a:rPr>
              <a:t> management system is Oracle </a:t>
            </a:r>
            <a:r>
              <a:rPr lang="hr-HR" sz="3600" dirty="0" err="1">
                <a:latin typeface="+mj-lt"/>
              </a:rPr>
              <a:t>Member</a:t>
            </a:r>
            <a:r>
              <a:rPr lang="hr-HR" sz="3600" dirty="0">
                <a:latin typeface="+mj-lt"/>
              </a:rPr>
              <a:t> </a:t>
            </a:r>
            <a:r>
              <a:rPr lang="hr-HR" sz="3600" dirty="0" err="1">
                <a:latin typeface="+mj-lt"/>
              </a:rPr>
              <a:t>Hub</a:t>
            </a:r>
            <a:endParaRPr lang="hr-HR" sz="3600" dirty="0" smtClean="0">
              <a:latin typeface="+mj-lt"/>
            </a:endParaRPr>
          </a:p>
          <a:p>
            <a:pPr lvl="0"/>
            <a:endParaRPr lang="hr-HR" sz="3600" dirty="0" smtClean="0">
              <a:latin typeface="+mj-lt"/>
            </a:endParaRPr>
          </a:p>
          <a:p>
            <a:pPr lvl="0"/>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hr-HR" b="1" dirty="0" smtClean="0"/>
              <a:t>What </a:t>
            </a:r>
            <a:r>
              <a:rPr lang="hr-HR" b="1" dirty="0" err="1"/>
              <a:t>is</a:t>
            </a:r>
            <a:r>
              <a:rPr lang="hr-HR" b="1" dirty="0"/>
              <a:t> </a:t>
            </a:r>
            <a:r>
              <a:rPr lang="hr-HR" b="1" dirty="0" err="1"/>
              <a:t>Artificial</a:t>
            </a:r>
            <a:r>
              <a:rPr lang="hr-HR" b="1" dirty="0"/>
              <a:t> </a:t>
            </a:r>
            <a:r>
              <a:rPr lang="hr-HR" b="1" dirty="0" err="1" smtClean="0"/>
              <a:t>Intelligence</a:t>
            </a:r>
            <a:r>
              <a:rPr lang="hr-HR" b="1" dirty="0" smtClean="0"/>
              <a:t> (AI)?</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690688"/>
            <a:ext cx="7620000" cy="4981045"/>
          </a:xfrm>
        </p:spPr>
        <p:txBody>
          <a:bodyPr>
            <a:normAutofit fontScale="92500" lnSpcReduction="20000"/>
          </a:bodyPr>
          <a:lstStyle/>
          <a:p>
            <a:pPr lvl="0" algn="just"/>
            <a:r>
              <a:rPr lang="en-US" sz="3600" dirty="0">
                <a:latin typeface="+mj-lt"/>
              </a:rPr>
              <a:t>AI teaches computers to think and learn like humans.</a:t>
            </a:r>
          </a:p>
          <a:p>
            <a:pPr lvl="0" algn="just"/>
            <a:r>
              <a:rPr lang="en-US" sz="3600" dirty="0">
                <a:latin typeface="+mj-lt"/>
              </a:rPr>
              <a:t>It's like having a super bright friend who spots patterns and makes predictions</a:t>
            </a:r>
            <a:r>
              <a:rPr lang="en-US" sz="3600" dirty="0" smtClean="0">
                <a:latin typeface="+mj-lt"/>
              </a:rPr>
              <a:t>.</a:t>
            </a:r>
            <a:endParaRPr lang="hr-HR" sz="3600" dirty="0" smtClean="0">
              <a:latin typeface="+mj-lt"/>
            </a:endParaRPr>
          </a:p>
          <a:p>
            <a:pPr lvl="0" algn="just"/>
            <a:r>
              <a:rPr lang="en-US" sz="3600" dirty="0" smtClean="0">
                <a:latin typeface="+mj-lt"/>
              </a:rPr>
              <a:t>AI </a:t>
            </a:r>
            <a:r>
              <a:rPr lang="en-US" sz="3600" dirty="0">
                <a:latin typeface="+mj-lt"/>
              </a:rPr>
              <a:t>processes vast amounts of information to solve complex problems.</a:t>
            </a:r>
          </a:p>
          <a:p>
            <a:pPr lvl="0" algn="just"/>
            <a:r>
              <a:rPr lang="en-US" sz="3600" dirty="0" smtClean="0">
                <a:latin typeface="+mj-lt"/>
              </a:rPr>
              <a:t>AI </a:t>
            </a:r>
            <a:r>
              <a:rPr lang="en-US" sz="3600" dirty="0">
                <a:latin typeface="+mj-lt"/>
              </a:rPr>
              <a:t>enhances decision-making by providing valuable insights.</a:t>
            </a:r>
          </a:p>
          <a:p>
            <a:pPr lvl="0" algn="just"/>
            <a:r>
              <a:rPr lang="en-US" sz="3600" dirty="0">
                <a:latin typeface="+mj-lt"/>
              </a:rPr>
              <a:t>Examples: Personalized product recommendations in online shopping, diagnosing diseases, and excelling in various fields.</a:t>
            </a:r>
            <a:endParaRPr lang="hr-HR" sz="3600" dirty="0" smtClean="0">
              <a:latin typeface="+mj-lt"/>
            </a:endParaRPr>
          </a:p>
          <a:p>
            <a:pPr lvl="0"/>
            <a:endParaRPr lang="hr-HR" sz="3600" dirty="0">
              <a:latin typeface="+mj-lt"/>
            </a:endParaRPr>
          </a:p>
          <a:p>
            <a:pPr lvl="0"/>
            <a:endParaRPr lang="pl-PL" dirty="0">
              <a:latin typeface="+mj-lt"/>
            </a:endParaRPr>
          </a:p>
        </p:txBody>
      </p:sp>
      <p:pic>
        <p:nvPicPr>
          <p:cNvPr id="1026" name="Picture 2" descr="Free Woman in White Shirt Playing Chess against a Robot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4999" y="2600960"/>
            <a:ext cx="3482995" cy="2326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84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hr-HR" b="1" dirty="0" smtClean="0"/>
              <a:t>Historical </a:t>
            </a:r>
            <a:r>
              <a:rPr lang="hr-HR" b="1" dirty="0" err="1"/>
              <a:t>Overview</a:t>
            </a:r>
            <a:r>
              <a:rPr lang="hr-HR" b="1" dirty="0"/>
              <a:t> </a:t>
            </a:r>
            <a:r>
              <a:rPr lang="hr-HR" b="1" dirty="0" err="1"/>
              <a:t>of</a:t>
            </a:r>
            <a:r>
              <a:rPr lang="hr-HR" b="1" dirty="0"/>
              <a:t> AI</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457008"/>
            <a:ext cx="7620000" cy="5214725"/>
          </a:xfrm>
        </p:spPr>
        <p:txBody>
          <a:bodyPr>
            <a:normAutofit fontScale="85000" lnSpcReduction="10000"/>
          </a:bodyPr>
          <a:lstStyle/>
          <a:p>
            <a:pPr lvl="0" algn="just"/>
            <a:r>
              <a:rPr lang="en-US" sz="3600" dirty="0">
                <a:latin typeface="+mj-lt"/>
              </a:rPr>
              <a:t>1950s: </a:t>
            </a:r>
            <a:r>
              <a:rPr lang="en-US" sz="3900" b="1" dirty="0">
                <a:latin typeface="+mj-lt"/>
              </a:rPr>
              <a:t>Birth</a:t>
            </a:r>
            <a:r>
              <a:rPr lang="en-US" sz="3600" dirty="0">
                <a:latin typeface="+mj-lt"/>
              </a:rPr>
              <a:t> of AI, term coined at Dartmouth </a:t>
            </a:r>
            <a:r>
              <a:rPr lang="en-US" sz="3600" dirty="0" smtClean="0">
                <a:latin typeface="+mj-lt"/>
              </a:rPr>
              <a:t>Conference</a:t>
            </a:r>
            <a:r>
              <a:rPr lang="hr-HR" sz="3600" dirty="0" smtClean="0">
                <a:latin typeface="+mj-lt"/>
              </a:rPr>
              <a:t> , </a:t>
            </a:r>
            <a:r>
              <a:rPr lang="en-US" sz="3600" dirty="0">
                <a:latin typeface="+mj-lt"/>
              </a:rPr>
              <a:t>Alan Turing publishes the paper "</a:t>
            </a:r>
            <a:r>
              <a:rPr lang="en-US" sz="3600" i="1" dirty="0">
                <a:latin typeface="+mj-lt"/>
              </a:rPr>
              <a:t>Computing Machinery and </a:t>
            </a:r>
            <a:r>
              <a:rPr lang="en-US" sz="3600" i="1" dirty="0" smtClean="0">
                <a:latin typeface="+mj-lt"/>
              </a:rPr>
              <a:t>Intelligence</a:t>
            </a:r>
            <a:r>
              <a:rPr lang="hr-HR" sz="3600" dirty="0" smtClean="0">
                <a:latin typeface="+mj-lt"/>
              </a:rPr>
              <a:t>”</a:t>
            </a:r>
            <a:endParaRPr lang="en-US" sz="3600" dirty="0">
              <a:latin typeface="+mj-lt"/>
            </a:endParaRPr>
          </a:p>
          <a:p>
            <a:pPr lvl="0" algn="just"/>
            <a:r>
              <a:rPr lang="en-US" sz="3600" dirty="0">
                <a:latin typeface="+mj-lt"/>
              </a:rPr>
              <a:t>1960s: Early </a:t>
            </a:r>
            <a:r>
              <a:rPr lang="en-US" sz="3900" b="1" dirty="0">
                <a:latin typeface="+mj-lt"/>
              </a:rPr>
              <a:t>breakthroughs</a:t>
            </a:r>
            <a:r>
              <a:rPr lang="en-US" sz="3600" dirty="0">
                <a:latin typeface="+mj-lt"/>
              </a:rPr>
              <a:t> in mathematical problem-solving and natural language understanding.</a:t>
            </a:r>
          </a:p>
          <a:p>
            <a:pPr lvl="0" algn="just"/>
            <a:r>
              <a:rPr lang="en-US" sz="3600" dirty="0">
                <a:latin typeface="+mj-lt"/>
              </a:rPr>
              <a:t>1970s-1980s: AI </a:t>
            </a:r>
            <a:r>
              <a:rPr lang="en-US" sz="3900" b="1" dirty="0">
                <a:latin typeface="+mj-lt"/>
              </a:rPr>
              <a:t>Winter</a:t>
            </a:r>
            <a:r>
              <a:rPr lang="en-US" sz="3600" dirty="0">
                <a:latin typeface="+mj-lt"/>
              </a:rPr>
              <a:t>, funding reduced, limited progress.</a:t>
            </a:r>
          </a:p>
          <a:p>
            <a:pPr lvl="0" algn="just"/>
            <a:r>
              <a:rPr lang="en-US" sz="3600" dirty="0">
                <a:latin typeface="+mj-lt"/>
              </a:rPr>
              <a:t>1980s-1990s: </a:t>
            </a:r>
            <a:r>
              <a:rPr lang="en-US" sz="3900" b="1" dirty="0">
                <a:latin typeface="+mj-lt"/>
              </a:rPr>
              <a:t>Expert systems </a:t>
            </a:r>
            <a:r>
              <a:rPr lang="en-US" sz="3600" dirty="0">
                <a:latin typeface="+mj-lt"/>
              </a:rPr>
              <a:t>and machine learning gain popularity.</a:t>
            </a:r>
          </a:p>
          <a:p>
            <a:pPr lvl="0" algn="just"/>
            <a:r>
              <a:rPr lang="en-US" sz="3600" dirty="0">
                <a:latin typeface="+mj-lt"/>
              </a:rPr>
              <a:t>2000s: Rise of </a:t>
            </a:r>
            <a:r>
              <a:rPr lang="en-US" sz="3900" b="1" dirty="0">
                <a:latin typeface="+mj-lt"/>
              </a:rPr>
              <a:t>big data </a:t>
            </a:r>
            <a:r>
              <a:rPr lang="en-US" sz="3600" dirty="0">
                <a:latin typeface="+mj-lt"/>
              </a:rPr>
              <a:t>and </a:t>
            </a:r>
            <a:r>
              <a:rPr lang="en-US" sz="3900" b="1" dirty="0">
                <a:latin typeface="+mj-lt"/>
              </a:rPr>
              <a:t>neural networks</a:t>
            </a:r>
            <a:r>
              <a:rPr lang="en-US" sz="3600" dirty="0">
                <a:latin typeface="+mj-lt"/>
              </a:rPr>
              <a:t>.</a:t>
            </a:r>
            <a:endParaRPr lang="hr-HR" sz="3600" dirty="0">
              <a:latin typeface="+mj-lt"/>
            </a:endParaRPr>
          </a:p>
          <a:p>
            <a:pPr lvl="0"/>
            <a:endParaRPr lang="pl-PL" dirty="0">
              <a:latin typeface="+mj-lt"/>
            </a:endParaRPr>
          </a:p>
        </p:txBody>
      </p:sp>
      <p:pic>
        <p:nvPicPr>
          <p:cNvPr id="2050" name="Picture 2" descr="Free Black Server Racks on a Room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6157" y="4536810"/>
            <a:ext cx="3753758" cy="13138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8714286" y="1802448"/>
            <a:ext cx="2857500" cy="1600200"/>
          </a:xfrm>
          <a:prstGeom prst="rect">
            <a:avLst/>
          </a:prstGeom>
        </p:spPr>
      </p:pic>
    </p:spTree>
    <p:extLst>
      <p:ext uri="{BB962C8B-B14F-4D97-AF65-F5344CB8AC3E}">
        <p14:creationId xmlns:p14="http://schemas.microsoft.com/office/powerpoint/2010/main" val="3726295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hr-HR" b="1" dirty="0" smtClean="0"/>
              <a:t>Historical </a:t>
            </a:r>
            <a:r>
              <a:rPr lang="hr-HR" b="1" dirty="0" err="1"/>
              <a:t>Overview</a:t>
            </a:r>
            <a:r>
              <a:rPr lang="hr-HR" b="1" dirty="0"/>
              <a:t> </a:t>
            </a:r>
            <a:r>
              <a:rPr lang="hr-HR" b="1" dirty="0" err="1"/>
              <a:t>of</a:t>
            </a:r>
            <a:r>
              <a:rPr lang="hr-HR" b="1" dirty="0"/>
              <a:t> AI</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457008"/>
            <a:ext cx="7620000" cy="5214725"/>
          </a:xfrm>
        </p:spPr>
        <p:txBody>
          <a:bodyPr>
            <a:normAutofit/>
          </a:bodyPr>
          <a:lstStyle/>
          <a:p>
            <a:pPr lvl="0" algn="just"/>
            <a:r>
              <a:rPr lang="en-US" sz="3600" dirty="0">
                <a:latin typeface="+mj-lt"/>
              </a:rPr>
              <a:t>2010s: </a:t>
            </a:r>
            <a:r>
              <a:rPr lang="en-US" sz="4000" b="1" dirty="0">
                <a:latin typeface="+mj-lt"/>
              </a:rPr>
              <a:t>Deep learning revolutionizes AI </a:t>
            </a:r>
            <a:r>
              <a:rPr lang="en-US" sz="3600" dirty="0">
                <a:latin typeface="+mj-lt"/>
              </a:rPr>
              <a:t>with significant advancements.</a:t>
            </a:r>
          </a:p>
          <a:p>
            <a:pPr lvl="0" algn="just"/>
            <a:r>
              <a:rPr lang="en-US" sz="3600" dirty="0">
                <a:latin typeface="+mj-lt"/>
              </a:rPr>
              <a:t>AI becomes part of everyday life: virtual assistants, recommendation systems, autonomous vehicles, etc.</a:t>
            </a:r>
          </a:p>
          <a:p>
            <a:pPr lvl="0" algn="just"/>
            <a:r>
              <a:rPr lang="en-US" sz="3600" dirty="0">
                <a:latin typeface="+mj-lt"/>
              </a:rPr>
              <a:t>Ongoing discussions about ethics and societal impacts of AI.</a:t>
            </a:r>
          </a:p>
          <a:p>
            <a:pPr lvl="0" algn="just"/>
            <a:r>
              <a:rPr lang="en-US" sz="3600" dirty="0">
                <a:latin typeface="+mj-lt"/>
              </a:rPr>
              <a:t>AI continues to evolve rapidly, shaping our future.</a:t>
            </a:r>
            <a:endParaRPr lang="pl-PL" dirty="0">
              <a:latin typeface="+mj-lt"/>
            </a:endParaRPr>
          </a:p>
        </p:txBody>
      </p:sp>
      <p:pic>
        <p:nvPicPr>
          <p:cNvPr id="3074" name="Picture 2" descr="Free Clear Light Bulb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0479" y="1574757"/>
            <a:ext cx="2900681" cy="176361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ee High-Angle Photo of Robot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4559" y="3761062"/>
            <a:ext cx="2764155" cy="1840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368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en-US" b="1" dirty="0" smtClean="0"/>
              <a:t>Impact </a:t>
            </a:r>
            <a:r>
              <a:rPr lang="en-US" b="1" dirty="0"/>
              <a:t>of AI in Today's World</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11470640" cy="5340773"/>
          </a:xfrm>
        </p:spPr>
        <p:txBody>
          <a:bodyPr>
            <a:normAutofit lnSpcReduction="10000"/>
          </a:bodyPr>
          <a:lstStyle/>
          <a:p>
            <a:pPr lvl="0" algn="just"/>
            <a:r>
              <a:rPr lang="en-US" sz="3600" dirty="0">
                <a:latin typeface="+mj-lt"/>
              </a:rPr>
              <a:t>Automation and Efficiency: AI automates tasks, improving industry efficiency and productivity.</a:t>
            </a:r>
          </a:p>
          <a:p>
            <a:pPr lvl="0" algn="just"/>
            <a:r>
              <a:rPr lang="en-US" sz="3600" dirty="0">
                <a:latin typeface="+mj-lt"/>
              </a:rPr>
              <a:t>Personalization and Recommendations: AI-powered systems provide personalized suggestions based on user preferences, enhancing experiences.</a:t>
            </a:r>
          </a:p>
          <a:p>
            <a:pPr lvl="0" algn="just"/>
            <a:r>
              <a:rPr lang="en-US" sz="3600" dirty="0">
                <a:latin typeface="+mj-lt"/>
              </a:rPr>
              <a:t>Healthcare and Medicine: </a:t>
            </a:r>
            <a:r>
              <a:rPr lang="en-US" sz="3600" dirty="0" smtClean="0">
                <a:latin typeface="+mj-lt"/>
              </a:rPr>
              <a:t>diagnostics</a:t>
            </a:r>
            <a:r>
              <a:rPr lang="en-US" sz="3600" dirty="0">
                <a:latin typeface="+mj-lt"/>
              </a:rPr>
              <a:t>, drug discovery, and personalized treatment, transforming healthcare.</a:t>
            </a:r>
          </a:p>
          <a:p>
            <a:pPr lvl="0" algn="just"/>
            <a:r>
              <a:rPr lang="en-US" sz="3600" dirty="0">
                <a:latin typeface="+mj-lt"/>
              </a:rPr>
              <a:t>Enhanced Customer Experience: </a:t>
            </a:r>
            <a:r>
              <a:rPr lang="en-US" sz="3600" dirty="0" err="1" smtClean="0">
                <a:latin typeface="+mj-lt"/>
              </a:rPr>
              <a:t>chatbots</a:t>
            </a:r>
            <a:r>
              <a:rPr lang="en-US" sz="3600" dirty="0" smtClean="0">
                <a:latin typeface="+mj-lt"/>
              </a:rPr>
              <a:t> </a:t>
            </a:r>
            <a:r>
              <a:rPr lang="en-US" sz="3600" dirty="0">
                <a:latin typeface="+mj-lt"/>
              </a:rPr>
              <a:t>and virtual assistants offer instant support and personalized </a:t>
            </a:r>
            <a:r>
              <a:rPr lang="en-US" sz="3600" dirty="0" smtClean="0">
                <a:latin typeface="+mj-lt"/>
              </a:rPr>
              <a:t>interactions</a:t>
            </a:r>
            <a:endParaRPr lang="pl-PL" dirty="0">
              <a:latin typeface="+mj-lt"/>
            </a:endParaRPr>
          </a:p>
        </p:txBody>
      </p:sp>
    </p:spTree>
    <p:extLst>
      <p:ext uri="{BB962C8B-B14F-4D97-AF65-F5344CB8AC3E}">
        <p14:creationId xmlns:p14="http://schemas.microsoft.com/office/powerpoint/2010/main" val="136025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en-US" b="1" dirty="0" smtClean="0"/>
              <a:t>Impact </a:t>
            </a:r>
            <a:r>
              <a:rPr lang="en-US" b="1" dirty="0"/>
              <a:t>of AI in Today's World</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11470640" cy="5340773"/>
          </a:xfrm>
        </p:spPr>
        <p:txBody>
          <a:bodyPr>
            <a:normAutofit/>
          </a:bodyPr>
          <a:lstStyle/>
          <a:p>
            <a:pPr lvl="0" algn="just"/>
            <a:r>
              <a:rPr lang="en-US" sz="3600" dirty="0">
                <a:latin typeface="+mj-lt"/>
              </a:rPr>
              <a:t>AI's impact reaches beyond autonomous vehicles and cybersecurity.</a:t>
            </a:r>
          </a:p>
          <a:p>
            <a:pPr lvl="0" algn="just"/>
            <a:r>
              <a:rPr lang="en-US" sz="3600" dirty="0">
                <a:latin typeface="+mj-lt"/>
              </a:rPr>
              <a:t>It revolutionizes various sectors like </a:t>
            </a:r>
            <a:r>
              <a:rPr lang="hr-HR" sz="3600" dirty="0" err="1" smtClean="0">
                <a:latin typeface="+mj-lt"/>
              </a:rPr>
              <a:t>education</a:t>
            </a:r>
            <a:r>
              <a:rPr lang="en-US" sz="3600" dirty="0" smtClean="0">
                <a:latin typeface="+mj-lt"/>
              </a:rPr>
              <a:t>, </a:t>
            </a:r>
            <a:r>
              <a:rPr lang="en-US" sz="3600" dirty="0">
                <a:latin typeface="+mj-lt"/>
              </a:rPr>
              <a:t>finance</a:t>
            </a:r>
            <a:r>
              <a:rPr lang="en-US" sz="3600" dirty="0" smtClean="0">
                <a:latin typeface="+mj-lt"/>
              </a:rPr>
              <a:t>,, </a:t>
            </a:r>
            <a:r>
              <a:rPr lang="en-US" sz="3600" dirty="0">
                <a:latin typeface="+mj-lt"/>
              </a:rPr>
              <a:t>and more.</a:t>
            </a:r>
          </a:p>
          <a:p>
            <a:pPr lvl="0" algn="just"/>
            <a:r>
              <a:rPr lang="en-US" sz="3600" dirty="0">
                <a:latin typeface="+mj-lt"/>
              </a:rPr>
              <a:t>AI unfolds transformative potential, offering new possibilities and advancements.</a:t>
            </a:r>
          </a:p>
          <a:p>
            <a:pPr lvl="0" algn="just"/>
            <a:r>
              <a:rPr lang="en-US" sz="3600" dirty="0">
                <a:latin typeface="+mj-lt"/>
              </a:rPr>
              <a:t>Technology advancements will amplify AI's role in shaping our future and driving innovation</a:t>
            </a:r>
            <a:r>
              <a:rPr lang="en-US" sz="3600" dirty="0" smtClean="0">
                <a:latin typeface="+mj-lt"/>
              </a:rPr>
              <a:t>.</a:t>
            </a:r>
            <a:endParaRPr lang="en-US" sz="3600" dirty="0">
              <a:latin typeface="+mj-lt"/>
            </a:endParaRPr>
          </a:p>
        </p:txBody>
      </p:sp>
    </p:spTree>
    <p:extLst>
      <p:ext uri="{BB962C8B-B14F-4D97-AF65-F5344CB8AC3E}">
        <p14:creationId xmlns:p14="http://schemas.microsoft.com/office/powerpoint/2010/main" val="3799551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9000" y="131445"/>
            <a:ext cx="10515600" cy="1325563"/>
          </a:xfrm>
        </p:spPr>
        <p:txBody>
          <a:bodyPr/>
          <a:lstStyle/>
          <a:p>
            <a:pPr algn="ctr"/>
            <a:r>
              <a:rPr lang="en-US" b="1" dirty="0"/>
              <a:t>Challenges of AI</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6240" y="1330960"/>
            <a:ext cx="7985760" cy="5340773"/>
          </a:xfrm>
        </p:spPr>
        <p:txBody>
          <a:bodyPr>
            <a:normAutofit/>
          </a:bodyPr>
          <a:lstStyle/>
          <a:p>
            <a:pPr lvl="0" algn="just"/>
            <a:r>
              <a:rPr lang="en-US" sz="3600" dirty="0">
                <a:latin typeface="+mj-lt"/>
              </a:rPr>
              <a:t>Unleashing the potential of AI comes with challenges</a:t>
            </a:r>
            <a:r>
              <a:rPr lang="en-US" sz="3600" dirty="0" smtClean="0">
                <a:latin typeface="+mj-lt"/>
              </a:rPr>
              <a:t>.</a:t>
            </a:r>
            <a:endParaRPr lang="hr-HR" sz="3600" dirty="0" smtClean="0">
              <a:latin typeface="+mj-lt"/>
            </a:endParaRPr>
          </a:p>
          <a:p>
            <a:pPr lvl="0" algn="just"/>
            <a:r>
              <a:rPr lang="en-US" sz="4000" b="1" dirty="0" smtClean="0">
                <a:latin typeface="+mj-lt"/>
              </a:rPr>
              <a:t>Ethical </a:t>
            </a:r>
            <a:r>
              <a:rPr lang="en-US" sz="4000" b="1" dirty="0">
                <a:latin typeface="+mj-lt"/>
              </a:rPr>
              <a:t>use </a:t>
            </a:r>
            <a:r>
              <a:rPr lang="en-US" sz="3600" dirty="0">
                <a:latin typeface="+mj-lt"/>
              </a:rPr>
              <a:t>is paramount. </a:t>
            </a:r>
            <a:endParaRPr lang="hr-HR" sz="3600" dirty="0" smtClean="0">
              <a:latin typeface="+mj-lt"/>
            </a:endParaRPr>
          </a:p>
          <a:p>
            <a:pPr lvl="0" algn="just"/>
            <a:r>
              <a:rPr lang="en-US" sz="4000" b="1" dirty="0" smtClean="0">
                <a:latin typeface="+mj-lt"/>
              </a:rPr>
              <a:t>Privacy</a:t>
            </a:r>
            <a:r>
              <a:rPr lang="en-US" sz="4000" b="1" dirty="0">
                <a:latin typeface="+mj-lt"/>
              </a:rPr>
              <a:t>, fairness, and transparency </a:t>
            </a:r>
            <a:r>
              <a:rPr lang="en-US" sz="3600" dirty="0">
                <a:latin typeface="+mj-lt"/>
              </a:rPr>
              <a:t>are crucial. </a:t>
            </a:r>
            <a:endParaRPr lang="hr-HR" sz="3600" dirty="0" smtClean="0">
              <a:latin typeface="+mj-lt"/>
            </a:endParaRPr>
          </a:p>
          <a:p>
            <a:pPr lvl="0" algn="just"/>
            <a:r>
              <a:rPr lang="en-US" sz="3600" dirty="0" smtClean="0">
                <a:latin typeface="+mj-lt"/>
              </a:rPr>
              <a:t>Let's </a:t>
            </a:r>
            <a:r>
              <a:rPr lang="en-US" sz="3600" dirty="0">
                <a:latin typeface="+mj-lt"/>
              </a:rPr>
              <a:t>address these concerns to ensure a positive impact on individuals and society.</a:t>
            </a:r>
          </a:p>
        </p:txBody>
      </p:sp>
      <p:pic>
        <p:nvPicPr>
          <p:cNvPr id="1026" name="Picture 2" descr="Free Black Android Smartphone on Top of White Book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2080" y="1711321"/>
            <a:ext cx="2693034" cy="17935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ode Projected Over Woman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2080" y="4021666"/>
            <a:ext cx="2717979" cy="1810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20619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3200833-201A-49F5-A432-2CE2FAB789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2244</TotalTime>
  <Words>2081</Words>
  <Application>Microsoft Office PowerPoint</Application>
  <PresentationFormat>Widescreen</PresentationFormat>
  <Paragraphs>107</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Wingdings</vt:lpstr>
      <vt:lpstr>Motyw pakietu Office</vt:lpstr>
      <vt:lpstr>O3 - Distance learning curricula in Machine Learning  1- What is Artificial Intelligence?</vt:lpstr>
      <vt:lpstr>Introduction to the Machine Learning course</vt:lpstr>
      <vt:lpstr>Introduction to the Machine Learning course</vt:lpstr>
      <vt:lpstr>What is Artificial Intelligence (AI)?</vt:lpstr>
      <vt:lpstr>Historical Overview of AI</vt:lpstr>
      <vt:lpstr>Historical Overview of AI</vt:lpstr>
      <vt:lpstr>Impact of AI in Today's World</vt:lpstr>
      <vt:lpstr>Impact of AI in Today's World</vt:lpstr>
      <vt:lpstr>Challenges of AI</vt:lpstr>
      <vt:lpstr>Responsible AI Implementation</vt:lpstr>
      <vt:lpstr>AI in Popular Culture</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116</cp:revision>
  <dcterms:created xsi:type="dcterms:W3CDTF">2021-12-08T08:56:03Z</dcterms:created>
  <dcterms:modified xsi:type="dcterms:W3CDTF">2024-02-13T19:27:22Z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