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78" r:id="rId7"/>
    <p:sldId id="279" r:id="rId8"/>
    <p:sldId id="281" r:id="rId9"/>
    <p:sldId id="280" r:id="rId10"/>
    <p:sldId id="284" r:id="rId11"/>
    <p:sldId id="282" r:id="rId12"/>
    <p:sldId id="283" r:id="rId13"/>
    <p:sldId id="277" r:id="rId14"/>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Activation%20function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Activation%20function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Activation%20functions.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r-HR" sz="1800" dirty="0" err="1">
                <a:latin typeface="+mj-lt"/>
              </a:rPr>
              <a:t>sigmoid</a:t>
            </a:r>
            <a:r>
              <a:rPr lang="hr-HR" sz="1800" dirty="0">
                <a:latin typeface="+mj-lt"/>
              </a:rPr>
              <a:t> </a:t>
            </a:r>
            <a:r>
              <a:rPr lang="en-US" sz="1800" dirty="0">
                <a:latin typeface="+mj-lt"/>
              </a:rPr>
              <a:t>f</a:t>
            </a:r>
            <a:r>
              <a:rPr lang="hr-HR" sz="1800" dirty="0">
                <a:latin typeface="+mj-lt"/>
              </a:rPr>
              <a:t>(x)</a:t>
            </a:r>
            <a:endParaRPr lang="en-US" sz="1800" dirty="0">
              <a:latin typeface="+mj-l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sr-Latn-RS"/>
        </a:p>
      </c:txPr>
    </c:title>
    <c:autoTitleDeleted val="0"/>
    <c:plotArea>
      <c:layout>
        <c:manualLayout>
          <c:layoutTarget val="inner"/>
          <c:xMode val="edge"/>
          <c:yMode val="edge"/>
          <c:x val="3.2617999016071972E-2"/>
          <c:y val="0.23206294962480226"/>
          <c:w val="0.90886599596717033"/>
          <c:h val="0.65405101624695816"/>
        </c:manualLayout>
      </c:layout>
      <c:scatterChart>
        <c:scatterStyle val="lineMarker"/>
        <c:varyColors val="0"/>
        <c:ser>
          <c:idx val="0"/>
          <c:order val="0"/>
          <c:tx>
            <c:strRef>
              <c:f>Sheet1!$B$1</c:f>
              <c:strCache>
                <c:ptCount val="1"/>
                <c:pt idx="0">
                  <c:v>f</c:v>
                </c:pt>
              </c:strCache>
            </c:strRef>
          </c:tx>
          <c:spPr>
            <a:ln w="19050" cap="rnd">
              <a:solidFill>
                <a:schemeClr val="accent1"/>
              </a:solidFill>
              <a:round/>
            </a:ln>
            <a:effectLst/>
          </c:spPr>
          <c:marker>
            <c:symbol val="none"/>
          </c:marker>
          <c:xVal>
            <c:numRef>
              <c:f>Sheet1!$A$2:$A$93</c:f>
              <c:numCache>
                <c:formatCode>General</c:formatCode>
                <c:ptCount val="92"/>
                <c:pt idx="0">
                  <c:v>-8.8000000000000007</c:v>
                </c:pt>
                <c:pt idx="1">
                  <c:v>-8.6</c:v>
                </c:pt>
                <c:pt idx="2">
                  <c:v>-8.4</c:v>
                </c:pt>
                <c:pt idx="3">
                  <c:v>-8.1999999999999993</c:v>
                </c:pt>
                <c:pt idx="4">
                  <c:v>-8</c:v>
                </c:pt>
                <c:pt idx="5">
                  <c:v>-7.8</c:v>
                </c:pt>
                <c:pt idx="6">
                  <c:v>-7.6</c:v>
                </c:pt>
                <c:pt idx="7">
                  <c:v>-7.4</c:v>
                </c:pt>
                <c:pt idx="8">
                  <c:v>-7.2</c:v>
                </c:pt>
                <c:pt idx="9">
                  <c:v>-7</c:v>
                </c:pt>
                <c:pt idx="10">
                  <c:v>-6.8</c:v>
                </c:pt>
                <c:pt idx="11">
                  <c:v>-6.6</c:v>
                </c:pt>
                <c:pt idx="12">
                  <c:v>-6.4</c:v>
                </c:pt>
                <c:pt idx="13">
                  <c:v>-6.2</c:v>
                </c:pt>
                <c:pt idx="14">
                  <c:v>-6</c:v>
                </c:pt>
                <c:pt idx="15">
                  <c:v>-5.8</c:v>
                </c:pt>
                <c:pt idx="16">
                  <c:v>-5.6</c:v>
                </c:pt>
                <c:pt idx="17">
                  <c:v>-5.4</c:v>
                </c:pt>
                <c:pt idx="18">
                  <c:v>-5.2</c:v>
                </c:pt>
                <c:pt idx="19">
                  <c:v>-5</c:v>
                </c:pt>
                <c:pt idx="20">
                  <c:v>-4.8</c:v>
                </c:pt>
                <c:pt idx="21">
                  <c:v>-4.5999999999999996</c:v>
                </c:pt>
                <c:pt idx="22">
                  <c:v>-4.4000000000000004</c:v>
                </c:pt>
                <c:pt idx="23">
                  <c:v>-4.2</c:v>
                </c:pt>
                <c:pt idx="24">
                  <c:v>-4</c:v>
                </c:pt>
                <c:pt idx="25">
                  <c:v>-3.8</c:v>
                </c:pt>
                <c:pt idx="26">
                  <c:v>-3.6</c:v>
                </c:pt>
                <c:pt idx="27">
                  <c:v>-3.4</c:v>
                </c:pt>
                <c:pt idx="28">
                  <c:v>-3.2</c:v>
                </c:pt>
                <c:pt idx="29">
                  <c:v>-3</c:v>
                </c:pt>
                <c:pt idx="30">
                  <c:v>-2.8</c:v>
                </c:pt>
                <c:pt idx="31">
                  <c:v>-2.6</c:v>
                </c:pt>
                <c:pt idx="32">
                  <c:v>-2.4</c:v>
                </c:pt>
                <c:pt idx="33">
                  <c:v>-2.2000000000000002</c:v>
                </c:pt>
                <c:pt idx="34">
                  <c:v>-2</c:v>
                </c:pt>
                <c:pt idx="35">
                  <c:v>-1.8</c:v>
                </c:pt>
                <c:pt idx="36">
                  <c:v>-1.6</c:v>
                </c:pt>
                <c:pt idx="37">
                  <c:v>-1.4</c:v>
                </c:pt>
                <c:pt idx="38">
                  <c:v>-1.2</c:v>
                </c:pt>
                <c:pt idx="39">
                  <c:v>-1</c:v>
                </c:pt>
                <c:pt idx="40">
                  <c:v>-0.8</c:v>
                </c:pt>
                <c:pt idx="41">
                  <c:v>-0.6</c:v>
                </c:pt>
                <c:pt idx="42">
                  <c:v>-0.4</c:v>
                </c:pt>
                <c:pt idx="43">
                  <c:v>-0.2</c:v>
                </c:pt>
                <c:pt idx="44">
                  <c:v>0</c:v>
                </c:pt>
                <c:pt idx="45">
                  <c:v>0.2</c:v>
                </c:pt>
                <c:pt idx="46">
                  <c:v>0.4</c:v>
                </c:pt>
                <c:pt idx="47">
                  <c:v>0.6</c:v>
                </c:pt>
                <c:pt idx="48">
                  <c:v>0.8</c:v>
                </c:pt>
                <c:pt idx="49">
                  <c:v>1</c:v>
                </c:pt>
                <c:pt idx="50">
                  <c:v>1.2</c:v>
                </c:pt>
                <c:pt idx="51">
                  <c:v>1.4</c:v>
                </c:pt>
                <c:pt idx="52">
                  <c:v>1.6</c:v>
                </c:pt>
                <c:pt idx="53">
                  <c:v>1.8</c:v>
                </c:pt>
                <c:pt idx="54">
                  <c:v>2</c:v>
                </c:pt>
                <c:pt idx="55">
                  <c:v>2.2000000000000002</c:v>
                </c:pt>
                <c:pt idx="56">
                  <c:v>2.4</c:v>
                </c:pt>
                <c:pt idx="57">
                  <c:v>2.6</c:v>
                </c:pt>
                <c:pt idx="58">
                  <c:v>2.8</c:v>
                </c:pt>
                <c:pt idx="59">
                  <c:v>3</c:v>
                </c:pt>
                <c:pt idx="60">
                  <c:v>3.2</c:v>
                </c:pt>
                <c:pt idx="61">
                  <c:v>3.4</c:v>
                </c:pt>
                <c:pt idx="62">
                  <c:v>3.6</c:v>
                </c:pt>
                <c:pt idx="63">
                  <c:v>3.8</c:v>
                </c:pt>
                <c:pt idx="64">
                  <c:v>4</c:v>
                </c:pt>
                <c:pt idx="65">
                  <c:v>4.2</c:v>
                </c:pt>
                <c:pt idx="66">
                  <c:v>4.4000000000000004</c:v>
                </c:pt>
                <c:pt idx="67">
                  <c:v>4.5999999999999996</c:v>
                </c:pt>
                <c:pt idx="68">
                  <c:v>4.8</c:v>
                </c:pt>
                <c:pt idx="69">
                  <c:v>5</c:v>
                </c:pt>
                <c:pt idx="70">
                  <c:v>5.2</c:v>
                </c:pt>
                <c:pt idx="71">
                  <c:v>5.4</c:v>
                </c:pt>
                <c:pt idx="72">
                  <c:v>5.6</c:v>
                </c:pt>
                <c:pt idx="73">
                  <c:v>5.8</c:v>
                </c:pt>
                <c:pt idx="74">
                  <c:v>6</c:v>
                </c:pt>
                <c:pt idx="75">
                  <c:v>6.2</c:v>
                </c:pt>
                <c:pt idx="76">
                  <c:v>6.4</c:v>
                </c:pt>
                <c:pt idx="77">
                  <c:v>6.6</c:v>
                </c:pt>
                <c:pt idx="78">
                  <c:v>6.8</c:v>
                </c:pt>
                <c:pt idx="79">
                  <c:v>7</c:v>
                </c:pt>
                <c:pt idx="80">
                  <c:v>7.2</c:v>
                </c:pt>
                <c:pt idx="81">
                  <c:v>7.4</c:v>
                </c:pt>
                <c:pt idx="82">
                  <c:v>7.6</c:v>
                </c:pt>
                <c:pt idx="83">
                  <c:v>7.8</c:v>
                </c:pt>
                <c:pt idx="84">
                  <c:v>8</c:v>
                </c:pt>
                <c:pt idx="85">
                  <c:v>8.1999999999999993</c:v>
                </c:pt>
                <c:pt idx="86">
                  <c:v>8.4</c:v>
                </c:pt>
                <c:pt idx="87">
                  <c:v>8.6</c:v>
                </c:pt>
                <c:pt idx="88">
                  <c:v>8.8000000000000007</c:v>
                </c:pt>
                <c:pt idx="89">
                  <c:v>9</c:v>
                </c:pt>
                <c:pt idx="90">
                  <c:v>9.1999999999999993</c:v>
                </c:pt>
                <c:pt idx="91">
                  <c:v>9.4</c:v>
                </c:pt>
              </c:numCache>
            </c:numRef>
          </c:xVal>
          <c:yVal>
            <c:numRef>
              <c:f>Sheet1!$B$2:$B$93</c:f>
              <c:numCache>
                <c:formatCode>General</c:formatCode>
                <c:ptCount val="92"/>
                <c:pt idx="0">
                  <c:v>1.5071035805975741E-4</c:v>
                </c:pt>
                <c:pt idx="1">
                  <c:v>1.84071904963424E-4</c:v>
                </c:pt>
                <c:pt idx="2">
                  <c:v>2.248167702332953E-4</c:v>
                </c:pt>
                <c:pt idx="3">
                  <c:v>2.7457815610133291E-4</c:v>
                </c:pt>
                <c:pt idx="4">
                  <c:v>3.3535013046647811E-4</c:v>
                </c:pt>
                <c:pt idx="5">
                  <c:v>4.0956716498605043E-4</c:v>
                </c:pt>
                <c:pt idx="6">
                  <c:v>5.0020110707956432E-4</c:v>
                </c:pt>
                <c:pt idx="7">
                  <c:v>6.1087935943440102E-4</c:v>
                </c:pt>
                <c:pt idx="8">
                  <c:v>7.4602883383669699E-4</c:v>
                </c:pt>
                <c:pt idx="9">
                  <c:v>9.1105119440064539E-4</c:v>
                </c:pt>
                <c:pt idx="10">
                  <c:v>1.1125360328603216E-3</c:v>
                </c:pt>
                <c:pt idx="11">
                  <c:v>1.3585199504289591E-3</c:v>
                </c:pt>
                <c:pt idx="12">
                  <c:v>1.6588010801744215E-3</c:v>
                </c:pt>
                <c:pt idx="13">
                  <c:v>2.0253203890498819E-3</c:v>
                </c:pt>
                <c:pt idx="14">
                  <c:v>2.4726231566347743E-3</c:v>
                </c:pt>
                <c:pt idx="15">
                  <c:v>3.0184163247084241E-3</c:v>
                </c:pt>
                <c:pt idx="16">
                  <c:v>3.684239899435989E-3</c:v>
                </c:pt>
                <c:pt idx="17">
                  <c:v>4.4962731609411782E-3</c:v>
                </c:pt>
                <c:pt idx="18">
                  <c:v>5.4862988994504036E-3</c:v>
                </c:pt>
                <c:pt idx="19">
                  <c:v>6.6928509242848554E-3</c:v>
                </c:pt>
                <c:pt idx="20">
                  <c:v>8.1625711531598966E-3</c:v>
                </c:pt>
                <c:pt idx="21">
                  <c:v>9.9518018669043241E-3</c:v>
                </c:pt>
                <c:pt idx="22">
                  <c:v>1.2128434984274237E-2</c:v>
                </c:pt>
                <c:pt idx="23">
                  <c:v>1.4774031693273055E-2</c:v>
                </c:pt>
                <c:pt idx="24">
                  <c:v>1.7986209962091559E-2</c:v>
                </c:pt>
                <c:pt idx="25">
                  <c:v>2.1881270936130476E-2</c:v>
                </c:pt>
                <c:pt idx="26">
                  <c:v>2.6596993576865856E-2</c:v>
                </c:pt>
                <c:pt idx="27">
                  <c:v>3.2295464698450516E-2</c:v>
                </c:pt>
                <c:pt idx="28">
                  <c:v>3.9165722796764356E-2</c:v>
                </c:pt>
                <c:pt idx="29">
                  <c:v>4.7425873177566781E-2</c:v>
                </c:pt>
                <c:pt idx="30">
                  <c:v>5.7324175898868755E-2</c:v>
                </c:pt>
                <c:pt idx="31">
                  <c:v>6.9138420343346815E-2</c:v>
                </c:pt>
                <c:pt idx="32">
                  <c:v>8.317269649392238E-2</c:v>
                </c:pt>
                <c:pt idx="33">
                  <c:v>9.9750489119685135E-2</c:v>
                </c:pt>
                <c:pt idx="34">
                  <c:v>0.11920292202211755</c:v>
                </c:pt>
                <c:pt idx="35">
                  <c:v>0.14185106490048777</c:v>
                </c:pt>
                <c:pt idx="36">
                  <c:v>0.16798161486607552</c:v>
                </c:pt>
                <c:pt idx="37">
                  <c:v>0.19781611144141825</c:v>
                </c:pt>
                <c:pt idx="38">
                  <c:v>0.23147521650098238</c:v>
                </c:pt>
                <c:pt idx="39">
                  <c:v>0.2689414213699951</c:v>
                </c:pt>
                <c:pt idx="40">
                  <c:v>0.31002551887238755</c:v>
                </c:pt>
                <c:pt idx="41">
                  <c:v>0.35434369377420455</c:v>
                </c:pt>
                <c:pt idx="42">
                  <c:v>0.401312339887548</c:v>
                </c:pt>
                <c:pt idx="43">
                  <c:v>0.45016600268752216</c:v>
                </c:pt>
                <c:pt idx="44">
                  <c:v>0.5</c:v>
                </c:pt>
                <c:pt idx="45">
                  <c:v>0.54983399731247795</c:v>
                </c:pt>
                <c:pt idx="46">
                  <c:v>0.598687660112452</c:v>
                </c:pt>
                <c:pt idx="47">
                  <c:v>0.6456563062257954</c:v>
                </c:pt>
                <c:pt idx="48">
                  <c:v>0.6899744811276125</c:v>
                </c:pt>
                <c:pt idx="49">
                  <c:v>0.7310585786300049</c:v>
                </c:pt>
                <c:pt idx="50">
                  <c:v>0.76852478349901754</c:v>
                </c:pt>
                <c:pt idx="51">
                  <c:v>0.80218388855858169</c:v>
                </c:pt>
                <c:pt idx="52">
                  <c:v>0.83201838513392445</c:v>
                </c:pt>
                <c:pt idx="53">
                  <c:v>0.85814893509951229</c:v>
                </c:pt>
                <c:pt idx="54">
                  <c:v>0.88079707797788231</c:v>
                </c:pt>
                <c:pt idx="55">
                  <c:v>0.9002495108803148</c:v>
                </c:pt>
                <c:pt idx="56">
                  <c:v>0.91682730350607766</c:v>
                </c:pt>
                <c:pt idx="57">
                  <c:v>0.93086157965665328</c:v>
                </c:pt>
                <c:pt idx="58">
                  <c:v>0.94267582410113127</c:v>
                </c:pt>
                <c:pt idx="59">
                  <c:v>0.95257412682243336</c:v>
                </c:pt>
                <c:pt idx="60">
                  <c:v>0.96083427720323566</c:v>
                </c:pt>
                <c:pt idx="61">
                  <c:v>0.96770453530154943</c:v>
                </c:pt>
                <c:pt idx="62">
                  <c:v>0.97340300642313404</c:v>
                </c:pt>
                <c:pt idx="63">
                  <c:v>0.97811872906386943</c:v>
                </c:pt>
                <c:pt idx="64">
                  <c:v>0.98201379003790845</c:v>
                </c:pt>
                <c:pt idx="65">
                  <c:v>0.98522596830672693</c:v>
                </c:pt>
                <c:pt idx="66">
                  <c:v>0.98787156501572571</c:v>
                </c:pt>
                <c:pt idx="67">
                  <c:v>0.99004819813309575</c:v>
                </c:pt>
                <c:pt idx="68">
                  <c:v>0.99183742884684012</c:v>
                </c:pt>
                <c:pt idx="69">
                  <c:v>0.99330714907571527</c:v>
                </c:pt>
                <c:pt idx="70">
                  <c:v>0.99451370110054949</c:v>
                </c:pt>
                <c:pt idx="71">
                  <c:v>0.99550372683905886</c:v>
                </c:pt>
                <c:pt idx="72">
                  <c:v>0.99631576010056411</c:v>
                </c:pt>
                <c:pt idx="73">
                  <c:v>0.99698158367529166</c:v>
                </c:pt>
                <c:pt idx="74">
                  <c:v>0.99752737684336534</c:v>
                </c:pt>
                <c:pt idx="75">
                  <c:v>0.9979746796109501</c:v>
                </c:pt>
                <c:pt idx="76">
                  <c:v>0.99834119891982553</c:v>
                </c:pt>
                <c:pt idx="77">
                  <c:v>0.9986414800495711</c:v>
                </c:pt>
                <c:pt idx="78">
                  <c:v>0.99888746396713979</c:v>
                </c:pt>
                <c:pt idx="79">
                  <c:v>0.9990889488055994</c:v>
                </c:pt>
                <c:pt idx="80">
                  <c:v>0.99925397116616332</c:v>
                </c:pt>
                <c:pt idx="81">
                  <c:v>0.99938912064056562</c:v>
                </c:pt>
                <c:pt idx="82">
                  <c:v>0.99949979889292051</c:v>
                </c:pt>
                <c:pt idx="83">
                  <c:v>0.99959043283501392</c:v>
                </c:pt>
                <c:pt idx="84">
                  <c:v>0.99966464986953363</c:v>
                </c:pt>
                <c:pt idx="85">
                  <c:v>0.99972542184389857</c:v>
                </c:pt>
                <c:pt idx="86">
                  <c:v>0.99977518322976666</c:v>
                </c:pt>
                <c:pt idx="87">
                  <c:v>0.99981592809503661</c:v>
                </c:pt>
                <c:pt idx="88">
                  <c:v>0.99984928964194031</c:v>
                </c:pt>
                <c:pt idx="89">
                  <c:v>0.99987660542401369</c:v>
                </c:pt>
                <c:pt idx="90">
                  <c:v>0.99989897080609225</c:v>
                </c:pt>
                <c:pt idx="91">
                  <c:v>0.99991728277714842</c:v>
                </c:pt>
              </c:numCache>
            </c:numRef>
          </c:yVal>
          <c:smooth val="0"/>
          <c:extLst>
            <c:ext xmlns:c16="http://schemas.microsoft.com/office/drawing/2014/chart" uri="{C3380CC4-5D6E-409C-BE32-E72D297353CC}">
              <c16:uniqueId val="{00000000-69EA-4CB5-B4AB-174CF02EA900}"/>
            </c:ext>
          </c:extLst>
        </c:ser>
        <c:dLbls>
          <c:showLegendKey val="0"/>
          <c:showVal val="0"/>
          <c:showCatName val="0"/>
          <c:showSerName val="0"/>
          <c:showPercent val="0"/>
          <c:showBubbleSize val="0"/>
        </c:dLbls>
        <c:axId val="2084052143"/>
        <c:axId val="2084047983"/>
      </c:scatterChart>
      <c:valAx>
        <c:axId val="2084052143"/>
        <c:scaling>
          <c:orientation val="minMax"/>
          <c:max val="5"/>
          <c:min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j-lt"/>
                <a:ea typeface="+mn-ea"/>
                <a:cs typeface="+mn-cs"/>
              </a:defRPr>
            </a:pPr>
            <a:endParaRPr lang="sr-Latn-RS"/>
          </a:p>
        </c:txPr>
        <c:crossAx val="2084047983"/>
        <c:crosses val="autoZero"/>
        <c:crossBetween val="midCat"/>
        <c:majorUnit val="2"/>
      </c:valAx>
      <c:valAx>
        <c:axId val="208404798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j-lt"/>
                <a:ea typeface="+mn-ea"/>
                <a:cs typeface="+mn-cs"/>
              </a:defRPr>
            </a:pPr>
            <a:endParaRPr lang="sr-Latn-RS"/>
          </a:p>
        </c:txPr>
        <c:crossAx val="2084052143"/>
        <c:crosses val="autoZero"/>
        <c:crossBetween val="midCat"/>
        <c:majorUnit val="0.25"/>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j-lt"/>
              <a:ea typeface="+mn-ea"/>
              <a:cs typeface="+mn-cs"/>
            </a:defRPr>
          </a:pPr>
          <a:endParaRPr lang="sr-Latn-RS"/>
        </a:p>
      </c:txPr>
    </c:title>
    <c:autoTitleDeleted val="0"/>
    <c:plotArea>
      <c:layout/>
      <c:scatterChart>
        <c:scatterStyle val="smoothMarker"/>
        <c:varyColors val="0"/>
        <c:ser>
          <c:idx val="0"/>
          <c:order val="0"/>
          <c:tx>
            <c:strRef>
              <c:f>Sheet1!$B$1</c:f>
              <c:strCache>
                <c:ptCount val="1"/>
                <c:pt idx="0">
                  <c:v>SIGMOID</c:v>
                </c:pt>
              </c:strCache>
            </c:strRef>
          </c:tx>
          <c:spPr>
            <a:ln w="19050" cap="rnd">
              <a:solidFill>
                <a:schemeClr val="accent1"/>
              </a:solidFill>
              <a:round/>
            </a:ln>
            <a:effectLst/>
          </c:spPr>
          <c:marker>
            <c:symbol val="none"/>
          </c:marker>
          <c:xVal>
            <c:numRef>
              <c:f>Sheet1!$A$2:$A$102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Sheet1!$B$2:$B$102</c:f>
              <c:numCache>
                <c:formatCode>General</c:formatCode>
                <c:ptCount val="101"/>
                <c:pt idx="0">
                  <c:v>6.6928509242848554E-3</c:v>
                </c:pt>
                <c:pt idx="1">
                  <c:v>7.3915413442819707E-3</c:v>
                </c:pt>
                <c:pt idx="2">
                  <c:v>8.1625711531598966E-3</c:v>
                </c:pt>
                <c:pt idx="3">
                  <c:v>9.0132986528478221E-3</c:v>
                </c:pt>
                <c:pt idx="4">
                  <c:v>9.9518018669043241E-3</c:v>
                </c:pt>
                <c:pt idx="5">
                  <c:v>1.098694263059318E-2</c:v>
                </c:pt>
                <c:pt idx="6">
                  <c:v>1.2128434984274237E-2</c:v>
                </c:pt>
                <c:pt idx="7">
                  <c:v>1.3386917827664779E-2</c:v>
                </c:pt>
                <c:pt idx="8">
                  <c:v>1.4774031693273055E-2</c:v>
                </c:pt>
                <c:pt idx="9">
                  <c:v>1.6302499371440946E-2</c:v>
                </c:pt>
                <c:pt idx="10">
                  <c:v>1.7986209962091559E-2</c:v>
                </c:pt>
                <c:pt idx="11">
                  <c:v>1.984030573407751E-2</c:v>
                </c:pt>
                <c:pt idx="12">
                  <c:v>2.1881270936130476E-2</c:v>
                </c:pt>
                <c:pt idx="13">
                  <c:v>2.4127021417669196E-2</c:v>
                </c:pt>
                <c:pt idx="14">
                  <c:v>2.6596993576865856E-2</c:v>
                </c:pt>
                <c:pt idx="15">
                  <c:v>2.9312230751356028E-2</c:v>
                </c:pt>
                <c:pt idx="16">
                  <c:v>3.2295464698450196E-2</c:v>
                </c:pt>
                <c:pt idx="17">
                  <c:v>3.5571189272635827E-2</c:v>
                </c:pt>
                <c:pt idx="18">
                  <c:v>3.9165722796763981E-2</c:v>
                </c:pt>
                <c:pt idx="19">
                  <c:v>4.3107254941085714E-2</c:v>
                </c:pt>
                <c:pt idx="20">
                  <c:v>4.7425873177566316E-2</c:v>
                </c:pt>
                <c:pt idx="21">
                  <c:v>5.2153563078417231E-2</c:v>
                </c:pt>
                <c:pt idx="22">
                  <c:v>5.73241758988682E-2</c:v>
                </c:pt>
                <c:pt idx="23">
                  <c:v>6.2973356056995902E-2</c:v>
                </c:pt>
                <c:pt idx="24">
                  <c:v>6.9138420343346191E-2</c:v>
                </c:pt>
                <c:pt idx="25">
                  <c:v>7.5858180021242838E-2</c:v>
                </c:pt>
                <c:pt idx="26">
                  <c:v>8.3172696493921602E-2</c:v>
                </c:pt>
                <c:pt idx="27">
                  <c:v>9.11229610148553E-2</c:v>
                </c:pt>
                <c:pt idx="28">
                  <c:v>9.9750489119684246E-2</c:v>
                </c:pt>
                <c:pt idx="29">
                  <c:v>0.109096821195612</c:v>
                </c:pt>
                <c:pt idx="30">
                  <c:v>0.11920292202211646</c:v>
                </c:pt>
                <c:pt idx="31">
                  <c:v>0.13010847436299672</c:v>
                </c:pt>
                <c:pt idx="32">
                  <c:v>0.14185106490048657</c:v>
                </c:pt>
                <c:pt idx="33">
                  <c:v>0.15446526508353342</c:v>
                </c:pt>
                <c:pt idx="34">
                  <c:v>0.1679816148660741</c:v>
                </c:pt>
                <c:pt idx="35">
                  <c:v>0.18242552380635485</c:v>
                </c:pt>
                <c:pt idx="36">
                  <c:v>0.1978161114414167</c:v>
                </c:pt>
                <c:pt idx="37">
                  <c:v>0.2141650169574397</c:v>
                </c:pt>
                <c:pt idx="38">
                  <c:v>0.23147521650098057</c:v>
                </c:pt>
                <c:pt idx="39">
                  <c:v>0.24973989440488048</c:v>
                </c:pt>
                <c:pt idx="40">
                  <c:v>0.26894142136999316</c:v>
                </c:pt>
                <c:pt idx="41">
                  <c:v>0.289050497374994</c:v>
                </c:pt>
                <c:pt idx="42">
                  <c:v>0.31002551887238539</c:v>
                </c:pt>
                <c:pt idx="43">
                  <c:v>0.33181222783182945</c:v>
                </c:pt>
                <c:pt idx="44">
                  <c:v>0.35434369377419994</c:v>
                </c:pt>
                <c:pt idx="45">
                  <c:v>0.37754066879814074</c:v>
                </c:pt>
                <c:pt idx="46">
                  <c:v>0.40131233988754322</c:v>
                </c:pt>
                <c:pt idx="47">
                  <c:v>0.42555748318833608</c:v>
                </c:pt>
                <c:pt idx="48">
                  <c:v>0.45016600268751711</c:v>
                </c:pt>
                <c:pt idx="49">
                  <c:v>0.47502081252105499</c:v>
                </c:pt>
                <c:pt idx="50">
                  <c:v>0.49999999999999489</c:v>
                </c:pt>
                <c:pt idx="51">
                  <c:v>0.52497918747893502</c:v>
                </c:pt>
                <c:pt idx="52">
                  <c:v>0.54983399731247296</c:v>
                </c:pt>
                <c:pt idx="53">
                  <c:v>0.57444251681165415</c:v>
                </c:pt>
                <c:pt idx="54">
                  <c:v>0.59868766011244712</c:v>
                </c:pt>
                <c:pt idx="55">
                  <c:v>0.62245933120184982</c:v>
                </c:pt>
                <c:pt idx="56">
                  <c:v>0.64565630622579084</c:v>
                </c:pt>
                <c:pt idx="57">
                  <c:v>0.66818777216816172</c:v>
                </c:pt>
                <c:pt idx="58">
                  <c:v>0.68997448112760817</c:v>
                </c:pt>
                <c:pt idx="59">
                  <c:v>0.7109495026249999</c:v>
                </c:pt>
                <c:pt idx="60">
                  <c:v>0.73105857863000101</c:v>
                </c:pt>
                <c:pt idx="61">
                  <c:v>0.75026010559511391</c:v>
                </c:pt>
                <c:pt idx="62">
                  <c:v>0.7685247834990141</c:v>
                </c:pt>
                <c:pt idx="63">
                  <c:v>0.78583498304255528</c:v>
                </c:pt>
                <c:pt idx="64">
                  <c:v>0.80218388855857858</c:v>
                </c:pt>
                <c:pt idx="65">
                  <c:v>0.81757447619364065</c:v>
                </c:pt>
                <c:pt idx="66">
                  <c:v>0.83201838513392168</c:v>
                </c:pt>
                <c:pt idx="67">
                  <c:v>0.84553473491646269</c:v>
                </c:pt>
                <c:pt idx="68">
                  <c:v>0.85814893509950985</c:v>
                </c:pt>
                <c:pt idx="69">
                  <c:v>0.8698915256369999</c:v>
                </c:pt>
                <c:pt idx="70">
                  <c:v>0.88079707797788032</c:v>
                </c:pt>
                <c:pt idx="71">
                  <c:v>0.89090317880438408</c:v>
                </c:pt>
                <c:pt idx="72">
                  <c:v>0.90024951088031213</c:v>
                </c:pt>
                <c:pt idx="73">
                  <c:v>0.90887703898514138</c:v>
                </c:pt>
                <c:pt idx="74">
                  <c:v>0.91682730350607544</c:v>
                </c:pt>
                <c:pt idx="75">
                  <c:v>0.92414181997875444</c:v>
                </c:pt>
                <c:pt idx="76">
                  <c:v>0.93086157965665117</c:v>
                </c:pt>
                <c:pt idx="77">
                  <c:v>0.93702664394300184</c:v>
                </c:pt>
                <c:pt idx="78">
                  <c:v>0.94267582410112971</c:v>
                </c:pt>
                <c:pt idx="79">
                  <c:v>0.94784643692158077</c:v>
                </c:pt>
                <c:pt idx="80">
                  <c:v>0.95257412682243192</c:v>
                </c:pt>
                <c:pt idx="81">
                  <c:v>0.95689274505891264</c:v>
                </c:pt>
                <c:pt idx="82">
                  <c:v>0.96083427720323444</c:v>
                </c:pt>
                <c:pt idx="83">
                  <c:v>0.96442881072736286</c:v>
                </c:pt>
                <c:pt idx="84">
                  <c:v>0.96770453530154854</c:v>
                </c:pt>
                <c:pt idx="85">
                  <c:v>0.97068776924864275</c:v>
                </c:pt>
                <c:pt idx="86">
                  <c:v>0.97340300642313349</c:v>
                </c:pt>
                <c:pt idx="87">
                  <c:v>0.97587297858233013</c:v>
                </c:pt>
                <c:pt idx="88">
                  <c:v>0.97811872906386887</c:v>
                </c:pt>
                <c:pt idx="89">
                  <c:v>0.98015969426592187</c:v>
                </c:pt>
                <c:pt idx="90">
                  <c:v>0.98201379003790801</c:v>
                </c:pt>
                <c:pt idx="91">
                  <c:v>0.98369750062855865</c:v>
                </c:pt>
                <c:pt idx="92">
                  <c:v>0.98522596830672649</c:v>
                </c:pt>
                <c:pt idx="93">
                  <c:v>0.98661308217233468</c:v>
                </c:pt>
                <c:pt idx="94">
                  <c:v>0.98787156501572526</c:v>
                </c:pt>
                <c:pt idx="95">
                  <c:v>0.98901305736940648</c:v>
                </c:pt>
                <c:pt idx="96">
                  <c:v>0.9900481981330953</c:v>
                </c:pt>
                <c:pt idx="97">
                  <c:v>0.99098670134715194</c:v>
                </c:pt>
                <c:pt idx="98">
                  <c:v>0.9918374288468399</c:v>
                </c:pt>
                <c:pt idx="99">
                  <c:v>0.99260845865571767</c:v>
                </c:pt>
                <c:pt idx="100">
                  <c:v>0.99330714907571482</c:v>
                </c:pt>
              </c:numCache>
            </c:numRef>
          </c:yVal>
          <c:smooth val="1"/>
          <c:extLst>
            <c:ext xmlns:c16="http://schemas.microsoft.com/office/drawing/2014/chart" uri="{C3380CC4-5D6E-409C-BE32-E72D297353CC}">
              <c16:uniqueId val="{00000000-7104-4E75-AAD8-4A09445D9EC4}"/>
            </c:ext>
          </c:extLst>
        </c:ser>
        <c:dLbls>
          <c:showLegendKey val="0"/>
          <c:showVal val="0"/>
          <c:showCatName val="0"/>
          <c:showSerName val="0"/>
          <c:showPercent val="0"/>
          <c:showBubbleSize val="0"/>
        </c:dLbls>
        <c:axId val="701237408"/>
        <c:axId val="701238240"/>
      </c:scatterChart>
      <c:valAx>
        <c:axId val="701237408"/>
        <c:scaling>
          <c:orientation val="minMax"/>
          <c:max val="5"/>
          <c:min val="-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701238240"/>
        <c:crosses val="autoZero"/>
        <c:crossBetween val="midCat"/>
      </c:valAx>
      <c:valAx>
        <c:axId val="70123824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701237408"/>
        <c:crosses val="autoZero"/>
        <c:crossBetween val="midCat"/>
        <c:majorUnit val="0.5"/>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j-lt"/>
              <a:ea typeface="+mn-ea"/>
              <a:cs typeface="+mn-cs"/>
            </a:defRPr>
          </a:pPr>
          <a:endParaRPr lang="sr-Latn-RS"/>
        </a:p>
      </c:txPr>
    </c:title>
    <c:autoTitleDeleted val="0"/>
    <c:plotArea>
      <c:layout/>
      <c:scatterChart>
        <c:scatterStyle val="smoothMarker"/>
        <c:varyColors val="0"/>
        <c:ser>
          <c:idx val="0"/>
          <c:order val="0"/>
          <c:tx>
            <c:strRef>
              <c:f>Sheet1!$D$1</c:f>
              <c:strCache>
                <c:ptCount val="1"/>
                <c:pt idx="0">
                  <c:v>TANH</c:v>
                </c:pt>
              </c:strCache>
            </c:strRef>
          </c:tx>
          <c:spPr>
            <a:ln w="19050" cap="rnd">
              <a:solidFill>
                <a:schemeClr val="accent1"/>
              </a:solidFill>
              <a:round/>
            </a:ln>
            <a:effectLst/>
          </c:spPr>
          <c:marker>
            <c:symbol val="none"/>
          </c:marker>
          <c:xVal>
            <c:numRef>
              <c:f>Sheet1!$C$2:$C$102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Sheet1!$D$2:$D$102</c:f>
              <c:numCache>
                <c:formatCode>General</c:formatCode>
                <c:ptCount val="101"/>
                <c:pt idx="0">
                  <c:v>-0.999909204262595</c:v>
                </c:pt>
                <c:pt idx="1">
                  <c:v>-0.99988910295055433</c:v>
                </c:pt>
                <c:pt idx="2">
                  <c:v>-0.9998645517007605</c:v>
                </c:pt>
                <c:pt idx="3">
                  <c:v>-0.99983456555429673</c:v>
                </c:pt>
                <c:pt idx="4">
                  <c:v>-0.99979794161218449</c:v>
                </c:pt>
                <c:pt idx="5">
                  <c:v>-0.9997532108480276</c:v>
                </c:pt>
                <c:pt idx="6">
                  <c:v>-0.99969857928388062</c:v>
                </c:pt>
                <c:pt idx="7">
                  <c:v>-0.99963185619007322</c:v>
                </c:pt>
                <c:pt idx="8">
                  <c:v>-0.99955036645953332</c:v>
                </c:pt>
                <c:pt idx="9">
                  <c:v>-0.99945084368779735</c:v>
                </c:pt>
                <c:pt idx="10">
                  <c:v>-0.99932929973906692</c:v>
                </c:pt>
                <c:pt idx="11">
                  <c:v>-0.99918086567002806</c:v>
                </c:pt>
                <c:pt idx="12">
                  <c:v>-0.9989995977858408</c:v>
                </c:pt>
                <c:pt idx="13">
                  <c:v>-0.99877824128113124</c:v>
                </c:pt>
                <c:pt idx="14">
                  <c:v>-0.99850794233232665</c:v>
                </c:pt>
                <c:pt idx="15">
                  <c:v>-0.99817789761119868</c:v>
                </c:pt>
                <c:pt idx="16">
                  <c:v>-0.99777492793427947</c:v>
                </c:pt>
                <c:pt idx="17">
                  <c:v>-0.99728296009914219</c:v>
                </c:pt>
                <c:pt idx="18">
                  <c:v>-0.99668239783965107</c:v>
                </c:pt>
                <c:pt idx="19">
                  <c:v>-0.99594935922190042</c:v>
                </c:pt>
                <c:pt idx="20">
                  <c:v>-0.99505475368673058</c:v>
                </c:pt>
                <c:pt idx="21">
                  <c:v>-0.99396316735058343</c:v>
                </c:pt>
                <c:pt idx="22">
                  <c:v>-0.99263152020112799</c:v>
                </c:pt>
                <c:pt idx="23">
                  <c:v>-0.99100745367811782</c:v>
                </c:pt>
                <c:pt idx="24">
                  <c:v>-0.98902740220109941</c:v>
                </c:pt>
                <c:pt idx="25">
                  <c:v>-0.98661429815143054</c:v>
                </c:pt>
                <c:pt idx="26">
                  <c:v>-0.98367485769368057</c:v>
                </c:pt>
                <c:pt idx="27">
                  <c:v>-0.98009639626619194</c:v>
                </c:pt>
                <c:pt idx="28">
                  <c:v>-0.97574313003145219</c:v>
                </c:pt>
                <c:pt idx="29">
                  <c:v>-0.9704519366134543</c:v>
                </c:pt>
                <c:pt idx="30">
                  <c:v>-0.96402758007581757</c:v>
                </c:pt>
                <c:pt idx="31">
                  <c:v>-0.95623745812773986</c:v>
                </c:pt>
                <c:pt idx="32">
                  <c:v>-0.94680601284626931</c:v>
                </c:pt>
                <c:pt idx="33">
                  <c:v>-0.9354090706031003</c:v>
                </c:pt>
                <c:pt idx="34">
                  <c:v>-0.92166855440647288</c:v>
                </c:pt>
                <c:pt idx="35">
                  <c:v>-0.90514825364486839</c:v>
                </c:pt>
                <c:pt idx="36">
                  <c:v>-0.88535164820226464</c:v>
                </c:pt>
                <c:pt idx="37">
                  <c:v>-0.8617231593133089</c:v>
                </c:pt>
                <c:pt idx="38">
                  <c:v>-0.83365460701215832</c:v>
                </c:pt>
                <c:pt idx="39">
                  <c:v>-0.80049902176063326</c:v>
                </c:pt>
                <c:pt idx="40">
                  <c:v>-0.76159415595576896</c:v>
                </c:pt>
                <c:pt idx="41">
                  <c:v>-0.71629787019902913</c:v>
                </c:pt>
                <c:pt idx="42">
                  <c:v>-0.66403677026785446</c:v>
                </c:pt>
                <c:pt idx="43">
                  <c:v>-0.60436777711717626</c:v>
                </c:pt>
                <c:pt idx="44">
                  <c:v>-0.53704956699804951</c:v>
                </c:pt>
                <c:pt idx="45">
                  <c:v>-0.4621171572600255</c:v>
                </c:pt>
                <c:pt idx="46">
                  <c:v>-0.37994896225524205</c:v>
                </c:pt>
                <c:pt idx="47">
                  <c:v>-0.29131261245160917</c:v>
                </c:pt>
                <c:pt idx="48">
                  <c:v>-0.19737532022492318</c:v>
                </c:pt>
                <c:pt idx="49">
                  <c:v>-9.9667994624975623E-2</c:v>
                </c:pt>
                <c:pt idx="50">
                  <c:v>-2.0428103653102899E-14</c:v>
                </c:pt>
                <c:pt idx="51">
                  <c:v>9.9667994624936126E-2</c:v>
                </c:pt>
                <c:pt idx="52">
                  <c:v>0.19737532022488477</c:v>
                </c:pt>
                <c:pt idx="53">
                  <c:v>0.29131261245157258</c:v>
                </c:pt>
                <c:pt idx="54">
                  <c:v>0.3799489622552078</c:v>
                </c:pt>
                <c:pt idx="55">
                  <c:v>0.46211715725999408</c:v>
                </c:pt>
                <c:pt idx="56">
                  <c:v>0.53704956699802109</c:v>
                </c:pt>
                <c:pt idx="57">
                  <c:v>0.60436777711715084</c:v>
                </c:pt>
                <c:pt idx="58">
                  <c:v>0.66403677026783769</c:v>
                </c:pt>
                <c:pt idx="59">
                  <c:v>0.7162978701990147</c:v>
                </c:pt>
                <c:pt idx="60">
                  <c:v>0.76159415595575664</c:v>
                </c:pt>
                <c:pt idx="61">
                  <c:v>0.8004990217606226</c:v>
                </c:pt>
                <c:pt idx="62">
                  <c:v>0.83365460701214922</c:v>
                </c:pt>
                <c:pt idx="63">
                  <c:v>0.86172315931330135</c:v>
                </c:pt>
                <c:pt idx="64">
                  <c:v>0.8853516482022582</c:v>
                </c:pt>
                <c:pt idx="65">
                  <c:v>0.90514825364486284</c:v>
                </c:pt>
                <c:pt idx="66">
                  <c:v>0.92166855440646833</c:v>
                </c:pt>
                <c:pt idx="67">
                  <c:v>0.93540907060309653</c:v>
                </c:pt>
                <c:pt idx="68">
                  <c:v>0.94680601284626631</c:v>
                </c:pt>
                <c:pt idx="69">
                  <c:v>0.95623745812773731</c:v>
                </c:pt>
                <c:pt idx="70">
                  <c:v>0.96402758007581557</c:v>
                </c:pt>
                <c:pt idx="71">
                  <c:v>0.9704519366134523</c:v>
                </c:pt>
                <c:pt idx="72">
                  <c:v>0.97574313003145008</c:v>
                </c:pt>
                <c:pt idx="73">
                  <c:v>0.98009639626619005</c:v>
                </c:pt>
                <c:pt idx="74">
                  <c:v>0.98367485769367924</c:v>
                </c:pt>
                <c:pt idx="75">
                  <c:v>0.98661429815142943</c:v>
                </c:pt>
                <c:pt idx="76">
                  <c:v>0.98902740220109842</c:v>
                </c:pt>
                <c:pt idx="77">
                  <c:v>0.99100745367811705</c:v>
                </c:pt>
                <c:pt idx="78">
                  <c:v>0.99263152020112766</c:v>
                </c:pt>
                <c:pt idx="79">
                  <c:v>0.99396316735058277</c:v>
                </c:pt>
                <c:pt idx="80">
                  <c:v>0.99505475368673002</c:v>
                </c:pt>
                <c:pt idx="81">
                  <c:v>0.99594935922189987</c:v>
                </c:pt>
                <c:pt idx="82">
                  <c:v>0.99668239783965096</c:v>
                </c:pt>
                <c:pt idx="83">
                  <c:v>0.99728296009914186</c:v>
                </c:pt>
                <c:pt idx="84">
                  <c:v>0.99777492793427935</c:v>
                </c:pt>
                <c:pt idx="85">
                  <c:v>0.99817789761119857</c:v>
                </c:pt>
                <c:pt idx="86">
                  <c:v>0.99850794233232654</c:v>
                </c:pt>
                <c:pt idx="87">
                  <c:v>0.99877824128113113</c:v>
                </c:pt>
                <c:pt idx="88">
                  <c:v>0.9989995977858408</c:v>
                </c:pt>
                <c:pt idx="89">
                  <c:v>0.99918086567002773</c:v>
                </c:pt>
                <c:pt idx="90">
                  <c:v>0.99932929973906692</c:v>
                </c:pt>
                <c:pt idx="91">
                  <c:v>0.99945084368779735</c:v>
                </c:pt>
                <c:pt idx="92">
                  <c:v>0.99955036645953332</c:v>
                </c:pt>
                <c:pt idx="93">
                  <c:v>0.99963185619007322</c:v>
                </c:pt>
                <c:pt idx="94">
                  <c:v>0.99969857928388062</c:v>
                </c:pt>
                <c:pt idx="95">
                  <c:v>0.9997532108480276</c:v>
                </c:pt>
                <c:pt idx="96">
                  <c:v>0.99979794161218449</c:v>
                </c:pt>
                <c:pt idx="97">
                  <c:v>0.99983456555429673</c:v>
                </c:pt>
                <c:pt idx="98">
                  <c:v>0.9998645517007605</c:v>
                </c:pt>
                <c:pt idx="99">
                  <c:v>0.99988910295055433</c:v>
                </c:pt>
                <c:pt idx="100">
                  <c:v>0.999909204262595</c:v>
                </c:pt>
              </c:numCache>
            </c:numRef>
          </c:yVal>
          <c:smooth val="1"/>
          <c:extLst>
            <c:ext xmlns:c16="http://schemas.microsoft.com/office/drawing/2014/chart" uri="{C3380CC4-5D6E-409C-BE32-E72D297353CC}">
              <c16:uniqueId val="{00000000-71EB-4209-849D-0259B0DBB468}"/>
            </c:ext>
          </c:extLst>
        </c:ser>
        <c:dLbls>
          <c:showLegendKey val="0"/>
          <c:showVal val="0"/>
          <c:showCatName val="0"/>
          <c:showSerName val="0"/>
          <c:showPercent val="0"/>
          <c:showBubbleSize val="0"/>
        </c:dLbls>
        <c:axId val="614540464"/>
        <c:axId val="614542960"/>
      </c:scatterChart>
      <c:valAx>
        <c:axId val="614540464"/>
        <c:scaling>
          <c:orientation val="minMax"/>
          <c:max val="3"/>
          <c:min val="-3"/>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4542960"/>
        <c:crosses val="autoZero"/>
        <c:crossBetween val="midCat"/>
        <c:majorUnit val="1"/>
      </c:valAx>
      <c:valAx>
        <c:axId val="614542960"/>
        <c:scaling>
          <c:orientation val="minMax"/>
          <c:max val="1"/>
          <c:min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4540464"/>
        <c:crosses val="autoZero"/>
        <c:crossBetween val="midCat"/>
        <c:majorUnit val="0.5"/>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j-lt"/>
                <a:ea typeface="+mn-ea"/>
                <a:cs typeface="+mn-cs"/>
              </a:defRPr>
            </a:pPr>
            <a:r>
              <a:rPr lang="en-US" sz="1800" b="1" dirty="0">
                <a:latin typeface="+mj-lt"/>
              </a:rPr>
              <a:t>RELU (Rectified Linear Unit</a:t>
            </a:r>
            <a:r>
              <a:rPr lang="en-US" sz="1800" b="1" dirty="0" smtClean="0">
                <a:latin typeface="+mj-lt"/>
              </a:rPr>
              <a:t>)</a:t>
            </a:r>
            <a:endParaRPr lang="en-US" sz="1800" b="1" dirty="0">
              <a:latin typeface="+mj-lt"/>
            </a:endParaRPr>
          </a:p>
        </c:rich>
      </c:tx>
      <c:layout>
        <c:manualLayout>
          <c:xMode val="edge"/>
          <c:yMode val="edge"/>
          <c:x val="0.21826672839717792"/>
          <c:y val="1.8351119214276304E-2"/>
        </c:manualLayout>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j-lt"/>
              <a:ea typeface="+mn-ea"/>
              <a:cs typeface="+mn-cs"/>
            </a:defRPr>
          </a:pPr>
          <a:endParaRPr lang="sr-Latn-RS"/>
        </a:p>
      </c:txPr>
    </c:title>
    <c:autoTitleDeleted val="0"/>
    <c:plotArea>
      <c:layout>
        <c:manualLayout>
          <c:layoutTarget val="inner"/>
          <c:xMode val="edge"/>
          <c:yMode val="edge"/>
          <c:x val="6.1957951137260409E-2"/>
          <c:y val="0.20323241754272062"/>
          <c:w val="0.88190678049311411"/>
          <c:h val="0.70045215792541538"/>
        </c:manualLayout>
      </c:layout>
      <c:scatterChart>
        <c:scatterStyle val="smoothMarker"/>
        <c:varyColors val="0"/>
        <c:ser>
          <c:idx val="0"/>
          <c:order val="0"/>
          <c:tx>
            <c:strRef>
              <c:f>Sheet1!$F$1</c:f>
              <c:strCache>
                <c:ptCount val="1"/>
                <c:pt idx="0">
                  <c:v>RELU (Rectified Linear Unit)</c:v>
                </c:pt>
              </c:strCache>
            </c:strRef>
          </c:tx>
          <c:spPr>
            <a:ln w="28575" cap="rnd">
              <a:solidFill>
                <a:schemeClr val="accent1"/>
              </a:solidFill>
              <a:round/>
            </a:ln>
            <a:effectLst/>
          </c:spPr>
          <c:marker>
            <c:symbol val="none"/>
          </c:marker>
          <c:xVal>
            <c:numRef>
              <c:f>Sheet1!$E$2:$E$102</c:f>
              <c:numCache>
                <c:formatCode>General</c:formatCode>
                <c:ptCount val="101"/>
                <c:pt idx="0">
                  <c:v>-5</c:v>
                </c:pt>
                <c:pt idx="1">
                  <c:v>-4.9000000000000004</c:v>
                </c:pt>
                <c:pt idx="2">
                  <c:v>-4.8</c:v>
                </c:pt>
                <c:pt idx="3">
                  <c:v>-4.7</c:v>
                </c:pt>
                <c:pt idx="4">
                  <c:v>-4.5999999999999996</c:v>
                </c:pt>
                <c:pt idx="5">
                  <c:v>-4.5</c:v>
                </c:pt>
                <c:pt idx="6">
                  <c:v>-4.4000000000000004</c:v>
                </c:pt>
                <c:pt idx="7">
                  <c:v>-4.3</c:v>
                </c:pt>
                <c:pt idx="8">
                  <c:v>-4.2</c:v>
                </c:pt>
                <c:pt idx="9">
                  <c:v>-4.0999999999999996</c:v>
                </c:pt>
                <c:pt idx="10">
                  <c:v>-4</c:v>
                </c:pt>
                <c:pt idx="11">
                  <c:v>-3.9</c:v>
                </c:pt>
                <c:pt idx="12">
                  <c:v>-3.8</c:v>
                </c:pt>
                <c:pt idx="13">
                  <c:v>-3.7</c:v>
                </c:pt>
                <c:pt idx="14">
                  <c:v>-3.6</c:v>
                </c:pt>
                <c:pt idx="15">
                  <c:v>-3.5000000000000102</c:v>
                </c:pt>
                <c:pt idx="16">
                  <c:v>-3.4000000000000101</c:v>
                </c:pt>
                <c:pt idx="17">
                  <c:v>-3.30000000000001</c:v>
                </c:pt>
                <c:pt idx="18">
                  <c:v>-3.2000000000000099</c:v>
                </c:pt>
                <c:pt idx="19">
                  <c:v>-3.1000000000000099</c:v>
                </c:pt>
                <c:pt idx="20">
                  <c:v>-3.0000000000000102</c:v>
                </c:pt>
                <c:pt idx="21">
                  <c:v>-2.9000000000000101</c:v>
                </c:pt>
                <c:pt idx="22">
                  <c:v>-2.80000000000001</c:v>
                </c:pt>
                <c:pt idx="23">
                  <c:v>-2.7000000000000099</c:v>
                </c:pt>
                <c:pt idx="24">
                  <c:v>-2.6000000000000099</c:v>
                </c:pt>
                <c:pt idx="25">
                  <c:v>-2.5000000000000102</c:v>
                </c:pt>
                <c:pt idx="26">
                  <c:v>-2.4000000000000101</c:v>
                </c:pt>
                <c:pt idx="27">
                  <c:v>-2.30000000000001</c:v>
                </c:pt>
                <c:pt idx="28">
                  <c:v>-2.2000000000000099</c:v>
                </c:pt>
                <c:pt idx="29">
                  <c:v>-2.1000000000000099</c:v>
                </c:pt>
                <c:pt idx="30">
                  <c:v>-2.0000000000000102</c:v>
                </c:pt>
                <c:pt idx="31">
                  <c:v>-1.9000000000000099</c:v>
                </c:pt>
                <c:pt idx="32">
                  <c:v>-1.80000000000001</c:v>
                </c:pt>
                <c:pt idx="33">
                  <c:v>-1.7000000000000099</c:v>
                </c:pt>
                <c:pt idx="34">
                  <c:v>-1.6000000000000101</c:v>
                </c:pt>
                <c:pt idx="35">
                  <c:v>-1.50000000000001</c:v>
                </c:pt>
                <c:pt idx="36">
                  <c:v>-1.4000000000000099</c:v>
                </c:pt>
                <c:pt idx="37">
                  <c:v>-1.30000000000001</c:v>
                </c:pt>
                <c:pt idx="38">
                  <c:v>-1.2000000000000099</c:v>
                </c:pt>
                <c:pt idx="39">
                  <c:v>-1.1000000000000101</c:v>
                </c:pt>
                <c:pt idx="40">
                  <c:v>-1.00000000000001</c:v>
                </c:pt>
                <c:pt idx="41">
                  <c:v>-0.90000000000001001</c:v>
                </c:pt>
                <c:pt idx="42">
                  <c:v>-0.80000000000001004</c:v>
                </c:pt>
                <c:pt idx="43">
                  <c:v>-0.70000000000002005</c:v>
                </c:pt>
                <c:pt idx="44">
                  <c:v>-0.60000000000001996</c:v>
                </c:pt>
                <c:pt idx="45">
                  <c:v>-0.50000000000001998</c:v>
                </c:pt>
                <c:pt idx="46">
                  <c:v>-0.40000000000002001</c:v>
                </c:pt>
                <c:pt idx="47">
                  <c:v>-0.30000000000001997</c:v>
                </c:pt>
                <c:pt idx="48">
                  <c:v>-0.20000000000002</c:v>
                </c:pt>
                <c:pt idx="49">
                  <c:v>-0.10000000000002</c:v>
                </c:pt>
                <c:pt idx="50">
                  <c:v>-2.0428103653102899E-14</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xVal>
          <c:yVal>
            <c:numRef>
              <c:f>Sheet1!$F$2:$F$102</c:f>
              <c:numCache>
                <c:formatCode>General</c:formatCode>
                <c:ptCount val="10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9.9999999999980105E-2</c:v>
                </c:pt>
                <c:pt idx="52">
                  <c:v>0.19999999999998</c:v>
                </c:pt>
                <c:pt idx="53">
                  <c:v>0.29999999999998</c:v>
                </c:pt>
                <c:pt idx="54">
                  <c:v>0.39999999999997998</c:v>
                </c:pt>
                <c:pt idx="55">
                  <c:v>0.49999999999998002</c:v>
                </c:pt>
                <c:pt idx="56">
                  <c:v>0.59999999999997999</c:v>
                </c:pt>
                <c:pt idx="57">
                  <c:v>0.69999999999997997</c:v>
                </c:pt>
                <c:pt idx="58">
                  <c:v>0.79999999999997995</c:v>
                </c:pt>
                <c:pt idx="59">
                  <c:v>0.89999999999998004</c:v>
                </c:pt>
                <c:pt idx="60">
                  <c:v>0.99999999999998002</c:v>
                </c:pt>
                <c:pt idx="61">
                  <c:v>1.0999999999999801</c:v>
                </c:pt>
                <c:pt idx="62">
                  <c:v>1.19999999999998</c:v>
                </c:pt>
                <c:pt idx="63">
                  <c:v>1.2999999999999801</c:v>
                </c:pt>
                <c:pt idx="64">
                  <c:v>1.3999999999999799</c:v>
                </c:pt>
                <c:pt idx="65">
                  <c:v>1.49999999999998</c:v>
                </c:pt>
                <c:pt idx="66">
                  <c:v>1.5999999999999801</c:v>
                </c:pt>
                <c:pt idx="67">
                  <c:v>1.69999999999998</c:v>
                </c:pt>
                <c:pt idx="68">
                  <c:v>1.7999999999999801</c:v>
                </c:pt>
                <c:pt idx="69">
                  <c:v>1.8999999999999799</c:v>
                </c:pt>
                <c:pt idx="70">
                  <c:v>1.99999999999998</c:v>
                </c:pt>
                <c:pt idx="71">
                  <c:v>2.0999999999999699</c:v>
                </c:pt>
                <c:pt idx="72">
                  <c:v>2.19999999999997</c:v>
                </c:pt>
                <c:pt idx="73">
                  <c:v>2.2999999999999701</c:v>
                </c:pt>
                <c:pt idx="74">
                  <c:v>2.3999999999999702</c:v>
                </c:pt>
                <c:pt idx="75">
                  <c:v>2.4999999999999698</c:v>
                </c:pt>
                <c:pt idx="76">
                  <c:v>2.5999999999999699</c:v>
                </c:pt>
                <c:pt idx="77">
                  <c:v>2.69999999999997</c:v>
                </c:pt>
                <c:pt idx="78">
                  <c:v>2.7999999999999701</c:v>
                </c:pt>
                <c:pt idx="79">
                  <c:v>2.8999999999999702</c:v>
                </c:pt>
                <c:pt idx="80">
                  <c:v>2.9999999999999698</c:v>
                </c:pt>
                <c:pt idx="81">
                  <c:v>3.0999999999999699</c:v>
                </c:pt>
                <c:pt idx="82">
                  <c:v>3.19999999999997</c:v>
                </c:pt>
                <c:pt idx="83">
                  <c:v>3.2999999999999701</c:v>
                </c:pt>
                <c:pt idx="84">
                  <c:v>3.3999999999999702</c:v>
                </c:pt>
                <c:pt idx="85">
                  <c:v>3.4999999999999698</c:v>
                </c:pt>
                <c:pt idx="86">
                  <c:v>3.5999999999999699</c:v>
                </c:pt>
                <c:pt idx="87">
                  <c:v>3.69999999999997</c:v>
                </c:pt>
                <c:pt idx="88">
                  <c:v>3.7999999999999701</c:v>
                </c:pt>
                <c:pt idx="89">
                  <c:v>3.8999999999999702</c:v>
                </c:pt>
                <c:pt idx="90">
                  <c:v>3.9999999999999698</c:v>
                </c:pt>
                <c:pt idx="91">
                  <c:v>4.0999999999999703</c:v>
                </c:pt>
                <c:pt idx="92">
                  <c:v>4.19999999999997</c:v>
                </c:pt>
                <c:pt idx="93">
                  <c:v>4.2999999999999696</c:v>
                </c:pt>
                <c:pt idx="94">
                  <c:v>4.3999999999999702</c:v>
                </c:pt>
                <c:pt idx="95">
                  <c:v>4.4999999999999698</c:v>
                </c:pt>
                <c:pt idx="96">
                  <c:v>4.5999999999999703</c:v>
                </c:pt>
                <c:pt idx="97">
                  <c:v>4.69999999999997</c:v>
                </c:pt>
                <c:pt idx="98">
                  <c:v>4.7999999999999696</c:v>
                </c:pt>
                <c:pt idx="99">
                  <c:v>4.8999999999999604</c:v>
                </c:pt>
                <c:pt idx="100">
                  <c:v>4.99999999999996</c:v>
                </c:pt>
              </c:numCache>
            </c:numRef>
          </c:yVal>
          <c:smooth val="1"/>
          <c:extLst>
            <c:ext xmlns:c16="http://schemas.microsoft.com/office/drawing/2014/chart" uri="{C3380CC4-5D6E-409C-BE32-E72D297353CC}">
              <c16:uniqueId val="{00000000-D054-4465-BF48-5E270C2BCE73}"/>
            </c:ext>
          </c:extLst>
        </c:ser>
        <c:dLbls>
          <c:showLegendKey val="0"/>
          <c:showVal val="0"/>
          <c:showCatName val="0"/>
          <c:showSerName val="0"/>
          <c:showPercent val="0"/>
          <c:showBubbleSize val="0"/>
        </c:dLbls>
        <c:axId val="616396736"/>
        <c:axId val="616403808"/>
      </c:scatterChart>
      <c:valAx>
        <c:axId val="616396736"/>
        <c:scaling>
          <c:orientation val="minMax"/>
          <c:max val="3"/>
          <c:min val="-3"/>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6403808"/>
        <c:crosses val="autoZero"/>
        <c:crossBetween val="midCat"/>
      </c:valAx>
      <c:valAx>
        <c:axId val="616403808"/>
        <c:scaling>
          <c:orientation val="minMax"/>
          <c:max val="3"/>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616396736"/>
        <c:crosses val="autoZero"/>
        <c:crossBetween val="midCat"/>
        <c:majorUnit val="1"/>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and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Machine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course.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course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learn</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and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endParaRPr lang="hr-HR" sz="1200" kern="1200" dirty="0" smtClean="0">
              <a:solidFill>
                <a:schemeClr val="tx1"/>
              </a:solidFill>
              <a:effectLst/>
              <a:latin typeface="+mn-lt"/>
              <a:ea typeface="+mn-ea"/>
              <a:cs typeface="+mn-cs"/>
            </a:endParaRPr>
          </a:p>
          <a:p>
            <a:pPr>
              <a:lnSpc>
                <a:spcPct val="107000"/>
              </a:lnSpc>
              <a:spcAft>
                <a:spcPts val="800"/>
              </a:spcAft>
            </a:pPr>
            <a:r>
              <a:rPr lang="en-US" sz="1200" kern="1200" dirty="0" smtClean="0">
                <a:solidFill>
                  <a:schemeClr val="tx1"/>
                </a:solidFill>
                <a:effectLst/>
                <a:latin typeface="+mn-lt"/>
                <a:ea typeface="+mn-ea"/>
                <a:cs typeface="+mn-cs"/>
              </a:rPr>
              <a:t>The course contains a total of ten topics and in this topic we will say something more about the</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Introduction</a:t>
            </a:r>
            <a:r>
              <a:rPr lang="hr-HR" sz="1200" kern="1200" baseline="0" dirty="0" smtClean="0">
                <a:solidFill>
                  <a:schemeClr val="tx1"/>
                </a:solidFill>
                <a:effectLst/>
                <a:latin typeface="+mn-lt"/>
                <a:ea typeface="+mn-ea"/>
                <a:cs typeface="+mn-cs"/>
              </a:rPr>
              <a:t> to </a:t>
            </a:r>
            <a:r>
              <a:rPr lang="hr-HR" sz="1200" kern="1200" baseline="0" dirty="0" err="1" smtClean="0">
                <a:solidFill>
                  <a:schemeClr val="tx1"/>
                </a:solidFill>
                <a:effectLst/>
                <a:latin typeface="+mn-lt"/>
                <a:ea typeface="+mn-ea"/>
                <a:cs typeface="+mn-cs"/>
              </a:rPr>
              <a:t>Deep</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Learning</a:t>
            </a:r>
            <a:r>
              <a:rPr lang="hr-HR" sz="1200" kern="1200" baseline="0" dirty="0" smtClean="0">
                <a:solidFill>
                  <a:schemeClr val="tx1"/>
                </a:solidFill>
                <a:effectLst/>
                <a:latin typeface="+mn-lt"/>
                <a:ea typeface="+mn-ea"/>
                <a:cs typeface="+mn-cs"/>
              </a:rPr>
              <a: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Deep Learning is a subset of machine learning that uses artificial neural networks to solve complex problems. Neural networks are essentially algorithms that can recognize patterns in data.</a:t>
            </a:r>
          </a:p>
          <a:p>
            <a:endParaRPr lang="en-US" dirty="0" smtClean="0"/>
          </a:p>
          <a:p>
            <a:r>
              <a:rPr lang="en-US" dirty="0" smtClean="0"/>
              <a:t>The reason why Deep Learning has become so popular is because it allows machines to learn from large amounts of data, and to make accurate predictions or decisions based on that data.</a:t>
            </a:r>
          </a:p>
          <a:p>
            <a:endParaRPr lang="en-US" dirty="0" smtClean="0"/>
          </a:p>
          <a:p>
            <a:r>
              <a:rPr lang="en-US" dirty="0" smtClean="0"/>
              <a:t>Here's a simple analogy to help you understand how Deep Learning works: imagine you have a group of people who are trying to identify different types of fruits. You show them pictures of , and you ask them to guess which fruit is in each picture. After a while, they start to learn the distinguishing features of each fruit and can make accurate predictions.</a:t>
            </a:r>
          </a:p>
          <a:p>
            <a:endParaRPr lang="en-US" dirty="0" smtClean="0"/>
          </a:p>
          <a:p>
            <a:r>
              <a:rPr lang="en-US" dirty="0" smtClean="0"/>
              <a:t>In the same way, a neural network is trained on a dataset of examples, and it learns to identify patterns or features in that data. Once the neural network has been trained, it can make predictions or decisions about new data it hasn't seen before.</a:t>
            </a:r>
          </a:p>
          <a:p>
            <a:endParaRPr lang="en-US" dirty="0" smtClean="0"/>
          </a:p>
          <a:p>
            <a:r>
              <a:rPr lang="en-US" dirty="0" smtClean="0"/>
              <a:t>There are many applications of Deep Learning, including image recognition, natural language processing, and speech recognition. It's an exciting field that is still evolving, and there's a lot of potential for it to revolutionize the way we solve complex problems.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Neural networks are algorithms modeled after the structure of the human brain, consisting of interconnected nodes or "neurons" that process and transmit information. They are used in machine learning and deep learning to learn from data and make predictions or decisions. By adjusting the strengths of the connections between neurons, neural networks can adapt and improve their performance over time. Essentially, they allow machines to recognize patterns and make decisions based on data, much like how humans learn from experience.</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3340792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Imagine a little creature called the Linear Unit in the magical world of neural networks. </a:t>
            </a:r>
            <a:endParaRPr lang="hr-HR" dirty="0" smtClean="0"/>
          </a:p>
          <a:p>
            <a:endParaRPr lang="hr-HR" dirty="0" smtClean="0"/>
          </a:p>
          <a:p>
            <a:r>
              <a:rPr lang="hr-HR" dirty="0" smtClean="0"/>
              <a:t>I</a:t>
            </a:r>
            <a:r>
              <a:rPr lang="en-US" dirty="0" smtClean="0"/>
              <a:t>t has one input (</a:t>
            </a:r>
            <a:r>
              <a:rPr lang="hr-HR" dirty="0" err="1" smtClean="0"/>
              <a:t>sugars</a:t>
            </a:r>
            <a:r>
              <a:rPr lang="en-US" dirty="0" smtClean="0"/>
              <a:t>) with a weight (w) and a special friend called bias (b). The output (</a:t>
            </a:r>
            <a:r>
              <a:rPr lang="hr-HR" dirty="0" err="1" smtClean="0"/>
              <a:t>calories</a:t>
            </a:r>
            <a:r>
              <a:rPr lang="en-US" dirty="0" smtClean="0"/>
              <a:t>) is calculated with a simple formula: y = w * x + b, which looks like an equation of a line. </a:t>
            </a:r>
            <a:endParaRPr lang="hr-HR" dirty="0" smtClean="0"/>
          </a:p>
          <a:p>
            <a:endParaRPr lang="hr-HR" dirty="0" smtClean="0"/>
          </a:p>
          <a:p>
            <a:r>
              <a:rPr lang="en-US" dirty="0" smtClean="0"/>
              <a:t>It's a simple yet powerful way for the neuron to create its output and learn from its connections!</a:t>
            </a:r>
            <a:endParaRPr lang="hr-HR" dirty="0" smtClean="0"/>
          </a:p>
          <a:p>
            <a:endParaRPr lang="hr-HR" dirty="0" smtClean="0"/>
          </a:p>
          <a:p>
            <a:r>
              <a:rPr lang="en-US" dirty="0" smtClean="0"/>
              <a:t>Now, let's see how this works in a real-world example with a dataset like 80 Cereals</a:t>
            </a:r>
            <a:r>
              <a:rPr lang="hr-HR" baseline="0" dirty="0" smtClean="0"/>
              <a:t> from </a:t>
            </a:r>
            <a:r>
              <a:rPr lang="en-US" dirty="0" smtClean="0"/>
              <a:t> https://www.kaggle.com/datasets/crawford/80-cereals</a:t>
            </a:r>
            <a:endParaRPr lang="hr-HR" dirty="0" smtClean="0"/>
          </a:p>
          <a:p>
            <a:endParaRPr lang="hr-HR" dirty="0" smtClean="0"/>
          </a:p>
          <a:p>
            <a:r>
              <a:rPr lang="en-US" dirty="0" smtClean="0"/>
              <a:t>Imagine training a single neuron model with 'sugars' as the input and 'calories' as the output. </a:t>
            </a:r>
            <a:endParaRPr lang="hr-HR" dirty="0" smtClean="0"/>
          </a:p>
          <a:p>
            <a:endParaRPr lang="hr-HR" dirty="0" smtClean="0"/>
          </a:p>
          <a:p>
            <a:r>
              <a:rPr lang="en-US" dirty="0" smtClean="0"/>
              <a:t>After some training, we might find that the bias is b=90 and the weight is w=2.5. </a:t>
            </a:r>
            <a:endParaRPr lang="hr-HR" dirty="0" smtClean="0"/>
          </a:p>
          <a:p>
            <a:endParaRPr lang="hr-HR" dirty="0" smtClean="0"/>
          </a:p>
          <a:p>
            <a:r>
              <a:rPr lang="en-US" dirty="0" smtClean="0"/>
              <a:t>So, if we come across a cereal with 5 grams of sugar per serving, we can estimate its calorie content using our formula: calories = 2.5 * 5 + 90 = 102.5, just as we expect. </a:t>
            </a:r>
            <a:endParaRPr lang="hr-HR" dirty="0" smtClean="0"/>
          </a:p>
          <a:p>
            <a:endParaRPr lang="hr-HR" dirty="0" smtClean="0"/>
          </a:p>
          <a:p>
            <a:r>
              <a:rPr lang="hr-HR" dirty="0" smtClean="0"/>
              <a:t>I</a:t>
            </a:r>
            <a:r>
              <a:rPr lang="en-US" dirty="0" smtClean="0"/>
              <a:t>t's amazing how this simple linear unit can make predictions based on its learned weights and biases!</a:t>
            </a:r>
            <a:r>
              <a:rPr lang="hr-HR" dirty="0" smtClean="0"/>
              <a:t> </a:t>
            </a:r>
            <a:r>
              <a:rPr lang="hr-HR" dirty="0" err="1" smtClean="0"/>
              <a:t>This</a:t>
            </a:r>
            <a:r>
              <a:rPr lang="hr-HR" dirty="0" smtClean="0"/>
              <a:t> </a:t>
            </a:r>
            <a:r>
              <a:rPr lang="en-US" dirty="0" smtClean="0"/>
              <a:t>can be used for regression problems where the goal is to predict continuous values.</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2341424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Imagine a network of interconnected brain cells, each making decisions based on inputs from the environment. This network is called a neural network, and one of its simplest building blocks is the perceptron. </a:t>
            </a:r>
            <a:endParaRPr lang="hr-HR" dirty="0" smtClean="0"/>
          </a:p>
          <a:p>
            <a:endParaRPr lang="hr-HR" dirty="0" smtClean="0"/>
          </a:p>
          <a:p>
            <a:r>
              <a:rPr lang="en-US" dirty="0" smtClean="0"/>
              <a:t>A perceptron has input neurons that receive information, weights that multiply the inputs, and an output neuron that makes a decision based on the weighted sum, passed through a sigmoid function to produce a probability-like output. If the decision probability is above a threshold, the output neuron "fires", otherwise it remains "silent". With this basic setup, </a:t>
            </a:r>
            <a:r>
              <a:rPr lang="en-US" dirty="0" err="1" smtClean="0"/>
              <a:t>perceptrons</a:t>
            </a:r>
            <a:r>
              <a:rPr lang="en-US" dirty="0" smtClean="0"/>
              <a:t> can be combined to create more complex networks capable of learning from data and making decisions, similar to logistic regression. Let's dive into the world of </a:t>
            </a:r>
            <a:r>
              <a:rPr lang="en-US" dirty="0" err="1" smtClean="0"/>
              <a:t>perceptrons</a:t>
            </a:r>
            <a:r>
              <a:rPr lang="en-US" dirty="0" smtClean="0"/>
              <a:t> and discover their fascinating topology!</a:t>
            </a:r>
          </a:p>
          <a:p>
            <a:endParaRPr lang="en-US" dirty="0" smtClean="0"/>
          </a:p>
          <a:p>
            <a:r>
              <a:rPr lang="en-US" dirty="0" smtClean="0"/>
              <a:t>In a perceptron, the output is calculated by multiplying each input (x1, x2, ..., </a:t>
            </a:r>
            <a:r>
              <a:rPr lang="en-US" dirty="0" err="1" smtClean="0"/>
              <a:t>xn</a:t>
            </a:r>
            <a:r>
              <a:rPr lang="en-US" dirty="0" smtClean="0"/>
              <a:t>) with its corresponding weight (w1, w2, ..., </a:t>
            </a:r>
            <a:r>
              <a:rPr lang="en-US" dirty="0" err="1" smtClean="0"/>
              <a:t>wn</a:t>
            </a:r>
            <a:r>
              <a:rPr lang="en-US" dirty="0" smtClean="0"/>
              <a:t>), and summing them all up. This weighted sum is then passed through an activation function (denoted by f), which introduces non-linearity to the output. Finally, a bias term (b) is added to the weighted sum before passing through the activation function. This process results in the output of the perceptron, which is used to make a decision or prediction.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1722005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Imagine you are a sailor, planning your next sailing trip. You want to know if the weather conditions will be suitable for sailing or not. You decide to </a:t>
            </a:r>
            <a:r>
              <a:rPr lang="hr-HR" dirty="0" smtClean="0"/>
              <a:t>use</a:t>
            </a:r>
            <a:r>
              <a:rPr lang="en-US" dirty="0" smtClean="0"/>
              <a:t> a perceptron to help you with this task.</a:t>
            </a:r>
            <a:endParaRPr lang="hr-HR" dirty="0" smtClean="0"/>
          </a:p>
          <a:p>
            <a:endParaRPr lang="hr-HR" dirty="0" smtClean="0"/>
          </a:p>
          <a:p>
            <a:r>
              <a:rPr lang="en-US" dirty="0" smtClean="0"/>
              <a:t>Assuming we have the following inputs:</a:t>
            </a:r>
          </a:p>
          <a:p>
            <a:r>
              <a:rPr lang="en-US" dirty="0" smtClean="0"/>
              <a:t>Input 1: Wind speed (in knots)</a:t>
            </a:r>
          </a:p>
          <a:p>
            <a:r>
              <a:rPr lang="en-US" dirty="0" smtClean="0"/>
              <a:t>Input 2: Wave height (in meters)</a:t>
            </a:r>
          </a:p>
          <a:p>
            <a:r>
              <a:rPr lang="en-US" dirty="0" smtClean="0"/>
              <a:t>Input 3: Cloud cover (in percentage)</a:t>
            </a:r>
          </a:p>
          <a:p>
            <a:endParaRPr lang="en-US" dirty="0" smtClean="0"/>
          </a:p>
          <a:p>
            <a:r>
              <a:rPr lang="en-US" dirty="0" smtClean="0"/>
              <a:t>We have a trained perceptron with the following weights and bias:</a:t>
            </a:r>
          </a:p>
          <a:p>
            <a:r>
              <a:rPr lang="en-US" dirty="0" smtClean="0"/>
              <a:t>Weight 1 (for wind speed): 0.6</a:t>
            </a:r>
          </a:p>
          <a:p>
            <a:r>
              <a:rPr lang="en-US" dirty="0" smtClean="0"/>
              <a:t>Weight 2 (for wave height): -0.4</a:t>
            </a:r>
          </a:p>
          <a:p>
            <a:r>
              <a:rPr lang="en-US" dirty="0" smtClean="0"/>
              <a:t>Weight 3 (for cloud cover): 0.2</a:t>
            </a:r>
          </a:p>
          <a:p>
            <a:r>
              <a:rPr lang="en-US" dirty="0" smtClean="0"/>
              <a:t>Bias: -0.3</a:t>
            </a:r>
            <a:endParaRPr lang="hr-HR" dirty="0" smtClean="0"/>
          </a:p>
          <a:p>
            <a:endParaRPr lang="hr-HR" dirty="0" smtClean="0"/>
          </a:p>
          <a:p>
            <a:r>
              <a:rPr lang="en-US" dirty="0" smtClean="0"/>
              <a:t>With the help of the perceptron model with sigmoid activation function, we can easily predict good weather for sailing based on the input dataset, making it a valuable decision-making tool for sailors.</a:t>
            </a:r>
            <a:r>
              <a:rPr lang="hr-HR" dirty="0" smtClean="0"/>
              <a:t> </a:t>
            </a:r>
            <a:r>
              <a:rPr lang="en-US" dirty="0" smtClean="0"/>
              <a:t>With just a few input values, the model can produce an output that represents the likelihood of good weather for sailing. </a:t>
            </a:r>
            <a:endParaRPr lang="hr-HR" dirty="0" smtClean="0"/>
          </a:p>
          <a:p>
            <a:endParaRPr lang="hr-HR" dirty="0" smtClean="0"/>
          </a:p>
          <a:p>
            <a:r>
              <a:rPr lang="en-US" dirty="0" smtClean="0"/>
              <a:t>The power of machine learning and neural networks, like the perceptron with sigmoid activation function, in predicting and making decisions based on data is truly awe-inspiring!</a:t>
            </a:r>
            <a:endParaRPr lang="hr-HR" dirty="0" smtClean="0"/>
          </a:p>
          <a:p>
            <a:endParaRPr lang="hr-HR" dirty="0" smtClean="0"/>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2102678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err="1" smtClean="0"/>
              <a:t>Now</a:t>
            </a:r>
            <a:r>
              <a:rPr lang="hr-HR" dirty="0" smtClean="0"/>
              <a:t> i</a:t>
            </a:r>
            <a:r>
              <a:rPr lang="en-US" dirty="0" err="1" smtClean="0"/>
              <a:t>magine</a:t>
            </a:r>
            <a:r>
              <a:rPr lang="en-US" dirty="0" smtClean="0"/>
              <a:t> a network of interconnected brain cells working together to make decisions. </a:t>
            </a:r>
            <a:endParaRPr lang="hr-HR" dirty="0" smtClean="0"/>
          </a:p>
          <a:p>
            <a:endParaRPr lang="hr-HR" dirty="0" smtClean="0"/>
          </a:p>
          <a:p>
            <a:r>
              <a:rPr lang="en-US" dirty="0" smtClean="0"/>
              <a:t>This network is called a Multilayer Perceptron, or MLP for short. It's like a team of specialized neurons working together to solve a problem. </a:t>
            </a:r>
            <a:endParaRPr lang="hr-HR" dirty="0" smtClean="0"/>
          </a:p>
          <a:p>
            <a:endParaRPr lang="hr-HR" dirty="0" smtClean="0"/>
          </a:p>
          <a:p>
            <a:r>
              <a:rPr lang="en-US" dirty="0" smtClean="0"/>
              <a:t>The MLP has an input layer that receives information, one or more hidden layers that process the information, and an output layer that produces a prediction or decision. </a:t>
            </a:r>
            <a:r>
              <a:rPr lang="hr-HR" dirty="0" smtClean="0"/>
              <a:t/>
            </a:r>
            <a:br>
              <a:rPr lang="hr-HR" dirty="0" smtClean="0"/>
            </a:br>
            <a:r>
              <a:rPr lang="hr-HR" dirty="0" smtClean="0"/>
              <a:t/>
            </a:r>
            <a:br>
              <a:rPr lang="hr-HR" dirty="0" smtClean="0"/>
            </a:br>
            <a:r>
              <a:rPr lang="en-US" sz="1200" b="0" i="0" kern="1200" dirty="0" smtClean="0">
                <a:solidFill>
                  <a:schemeClr val="tx1"/>
                </a:solidFill>
                <a:effectLst/>
                <a:latin typeface="+mn-lt"/>
                <a:ea typeface="+mn-ea"/>
                <a:cs typeface="+mn-cs"/>
              </a:rPr>
              <a:t>In an MLP, the input layer just receives the raw data, while the hidden layers do the heavy lifting with activation functions that add non-linearity. It's like a team of superheroes, where the input layer sets the stage, and the hidden layers with their activation functions perform the magic to uncover hidden patterns in the data. It's these activation functions that make MLPs powerful learners and allow them to handle complex tasks like image recognition, speech processing, and more!</a:t>
            </a:r>
            <a:r>
              <a:rPr lang="hr-HR" dirty="0" smtClean="0"/>
              <a:t/>
            </a:r>
            <a:br>
              <a:rPr lang="hr-HR" dirty="0" smtClean="0"/>
            </a:br>
            <a:endParaRPr lang="hr-HR" dirty="0" smtClean="0"/>
          </a:p>
          <a:p>
            <a:r>
              <a:rPr lang="en-US" dirty="0" smtClean="0"/>
              <a:t>The MLP is trained using a process called backpropagation, where it adjusts the weights between neurons to improve its accuracy over time. It's like a team of neurons working collaboratively to tackle a task and get better with experience. </a:t>
            </a:r>
            <a:endParaRPr lang="hr-HR" dirty="0" smtClean="0"/>
          </a:p>
          <a:p>
            <a:endParaRPr lang="hr-HR" dirty="0" smtClean="0"/>
          </a:p>
          <a:p>
            <a:r>
              <a:rPr lang="en-US" dirty="0" smtClean="0"/>
              <a:t>MLPs are widely used for a variety of tasks, from recognizing images to predicting stock prices, and they form the foundation of many advanced neural networks used in machine learning and artificial intelligence.</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13026456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Activation functions are like the "secret sauce" of neural networks! They determine how inputs are transformed into outputs. Let's take a look at the three most common ones:</a:t>
            </a:r>
          </a:p>
          <a:p>
            <a:endParaRPr lang="en-US" dirty="0" smtClean="0"/>
          </a:p>
          <a:p>
            <a:r>
              <a:rPr lang="en-US" dirty="0" smtClean="0"/>
              <a:t>Sigmoid</a:t>
            </a:r>
            <a:r>
              <a:rPr lang="hr-HR" baseline="0" dirty="0" smtClean="0"/>
              <a:t> i</a:t>
            </a:r>
            <a:r>
              <a:rPr lang="en-US" dirty="0" smtClean="0"/>
              <a:t>s like a smooth curve that takes any input and squashes it to a probability value between 0 and 1. It's great for tasks where we want to predict if something belongs to one of two categories, like spam or not spam emails. But watch out for extreme inputs that can make it lose its "oomph" due to vanishing gradients!</a:t>
            </a:r>
          </a:p>
          <a:p>
            <a:endParaRPr lang="en-US" dirty="0" smtClean="0"/>
          </a:p>
          <a:p>
            <a:r>
              <a:rPr lang="en-US" dirty="0" err="1" smtClean="0"/>
              <a:t>Tanh</a:t>
            </a:r>
            <a:r>
              <a:rPr lang="hr-HR" baseline="0" dirty="0" smtClean="0"/>
              <a:t> </a:t>
            </a:r>
            <a:r>
              <a:rPr lang="hr-HR" dirty="0" smtClean="0"/>
              <a:t> </a:t>
            </a:r>
            <a:r>
              <a:rPr lang="hr-HR" sz="1200" b="0" i="0" kern="1200" dirty="0" smtClean="0">
                <a:solidFill>
                  <a:schemeClr val="tx1"/>
                </a:solidFill>
                <a:effectLst/>
                <a:latin typeface="+mn-lt"/>
                <a:ea typeface="+mn-ea"/>
                <a:cs typeface="+mn-cs"/>
              </a:rPr>
              <a:t>(/ˈ</a:t>
            </a:r>
            <a:r>
              <a:rPr lang="hr-HR" sz="1200" b="0" i="1" kern="1200" dirty="0" err="1" smtClean="0">
                <a:solidFill>
                  <a:schemeClr val="tx1"/>
                </a:solidFill>
                <a:effectLst/>
                <a:latin typeface="+mn-lt"/>
                <a:ea typeface="+mn-ea"/>
                <a:cs typeface="+mn-cs"/>
              </a:rPr>
              <a:t>tæŋ</a:t>
            </a:r>
            <a:r>
              <a:rPr lang="hr-HR" sz="1200" b="0" i="0" kern="1200" dirty="0" smtClean="0">
                <a:solidFill>
                  <a:schemeClr val="tx1"/>
                </a:solidFill>
                <a:effectLst/>
                <a:latin typeface="+mn-lt"/>
                <a:ea typeface="+mn-ea"/>
                <a:cs typeface="+mn-cs"/>
              </a:rPr>
              <a:t>’/) </a:t>
            </a:r>
            <a:r>
              <a:rPr lang="hr-HR" sz="1200" b="0" i="0" kern="1200" dirty="0" err="1" smtClean="0">
                <a:solidFill>
                  <a:schemeClr val="tx1"/>
                </a:solidFill>
                <a:effectLst/>
                <a:latin typeface="+mn-lt"/>
                <a:ea typeface="+mn-ea"/>
                <a:cs typeface="+mn-cs"/>
              </a:rPr>
              <a:t>or</a:t>
            </a:r>
            <a:r>
              <a:rPr lang="hr-HR" sz="1200" b="0" i="0" kern="1200" dirty="0" smtClean="0">
                <a:solidFill>
                  <a:schemeClr val="tx1"/>
                </a:solidFill>
                <a:effectLst/>
                <a:latin typeface="+mn-lt"/>
                <a:ea typeface="+mn-ea"/>
                <a:cs typeface="+mn-cs"/>
              </a:rPr>
              <a:t> </a:t>
            </a:r>
            <a:r>
              <a:rPr lang="hr-HR" sz="1200" b="0" i="0" kern="1200" dirty="0" err="1" smtClean="0">
                <a:solidFill>
                  <a:schemeClr val="tx1"/>
                </a:solidFill>
                <a:effectLst/>
                <a:latin typeface="+mn-lt"/>
                <a:ea typeface="+mn-ea"/>
                <a:cs typeface="+mn-cs"/>
              </a:rPr>
              <a:t>hyperbolic</a:t>
            </a:r>
            <a:r>
              <a:rPr lang="hr-HR" sz="1200" b="0" i="0" kern="1200" dirty="0" smtClean="0">
                <a:solidFill>
                  <a:schemeClr val="tx1"/>
                </a:solidFill>
                <a:effectLst/>
                <a:latin typeface="+mn-lt"/>
                <a:ea typeface="+mn-ea"/>
                <a:cs typeface="+mn-cs"/>
              </a:rPr>
              <a:t> </a:t>
            </a:r>
            <a:r>
              <a:rPr lang="hr-HR" sz="1200" b="0" i="0" kern="1200" dirty="0" err="1" smtClean="0">
                <a:solidFill>
                  <a:schemeClr val="tx1"/>
                </a:solidFill>
                <a:effectLst/>
                <a:latin typeface="+mn-lt"/>
                <a:ea typeface="+mn-ea"/>
                <a:cs typeface="+mn-cs"/>
              </a:rPr>
              <a:t>tangent</a:t>
            </a:r>
            <a:r>
              <a:rPr lang="hr-HR" sz="1200" b="0" i="0" kern="1200" dirty="0" smtClean="0">
                <a:solidFill>
                  <a:schemeClr val="tx1"/>
                </a:solidFill>
                <a:effectLst/>
                <a:latin typeface="+mn-lt"/>
                <a:ea typeface="+mn-ea"/>
                <a:cs typeface="+mn-cs"/>
              </a:rPr>
              <a:t> </a:t>
            </a:r>
            <a:r>
              <a:rPr lang="hr-HR" sz="1200" b="0" i="0" kern="1200" dirty="0" err="1" smtClean="0">
                <a:solidFill>
                  <a:schemeClr val="tx1"/>
                </a:solidFill>
                <a:effectLst/>
                <a:latin typeface="+mn-lt"/>
                <a:ea typeface="+mn-ea"/>
                <a:cs typeface="+mn-cs"/>
              </a:rPr>
              <a:t>function</a:t>
            </a:r>
            <a:r>
              <a:rPr lang="hr-HR" sz="1200" b="0" i="0" kern="1200" dirty="0" smtClean="0">
                <a:solidFill>
                  <a:schemeClr val="tx1"/>
                </a:solidFill>
                <a:effectLst/>
                <a:latin typeface="+mn-lt"/>
                <a:ea typeface="+mn-ea"/>
                <a:cs typeface="+mn-cs"/>
              </a:rPr>
              <a:t>,</a:t>
            </a:r>
            <a:r>
              <a:rPr lang="hr-HR" dirty="0" smtClean="0"/>
              <a:t> </a:t>
            </a:r>
            <a:r>
              <a:rPr lang="hr-HR" dirty="0" err="1" smtClean="0"/>
              <a:t>is</a:t>
            </a:r>
            <a:r>
              <a:rPr lang="hr-HR" dirty="0" smtClean="0"/>
              <a:t> </a:t>
            </a:r>
            <a:r>
              <a:rPr lang="en-US" dirty="0" smtClean="0"/>
              <a:t>a bell-shaped curve that can take any input and squeeze it into a value between -1 and 1. It's similar to sigmoid, but it's centered around 0. It's useful when we have data that is symmetric and can have both positive and negative values.</a:t>
            </a:r>
          </a:p>
          <a:p>
            <a:endParaRPr lang="en-US" dirty="0" smtClean="0"/>
          </a:p>
          <a:p>
            <a:r>
              <a:rPr lang="en-US" dirty="0" smtClean="0"/>
              <a:t>Rectified Linear Unit</a:t>
            </a:r>
            <a:r>
              <a:rPr lang="hr-HR" dirty="0" smtClean="0"/>
              <a:t> </a:t>
            </a:r>
            <a:r>
              <a:rPr lang="hr-HR" dirty="0" err="1" smtClean="0"/>
              <a:t>or</a:t>
            </a:r>
            <a:r>
              <a:rPr lang="hr-HR" dirty="0" smtClean="0"/>
              <a:t> </a:t>
            </a:r>
            <a:r>
              <a:rPr lang="en-US" dirty="0" smtClean="0"/>
              <a:t>ReLU</a:t>
            </a:r>
            <a:r>
              <a:rPr lang="hr-HR" dirty="0" smtClean="0"/>
              <a:t> </a:t>
            </a:r>
            <a:r>
              <a:rPr lang="hr-HR" dirty="0" err="1" smtClean="0"/>
              <a:t>function</a:t>
            </a:r>
            <a:r>
              <a:rPr lang="hr-HR" baseline="0" dirty="0" smtClean="0"/>
              <a:t> (</a:t>
            </a:r>
            <a:r>
              <a:rPr lang="hr-HR" i="1" baseline="0" dirty="0" smtClean="0"/>
              <a:t>/rel-you/</a:t>
            </a:r>
            <a:r>
              <a:rPr lang="hr-HR" dirty="0" smtClean="0"/>
              <a:t>)</a:t>
            </a:r>
            <a:r>
              <a:rPr lang="hr-HR" baseline="0" dirty="0" smtClean="0"/>
              <a:t> </a:t>
            </a:r>
            <a:r>
              <a:rPr lang="en-US" dirty="0" smtClean="0"/>
              <a:t>is a "do or die" type of activation function! It's like a light switch that only lets positive inputs pass through unchanged, but sets negative inputs to 0. It's super efficient and prevents gradient problems, but be careful, it's not bounded and can cause some "dead" neurons with outputs of 0.</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23899011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In conclusion, Deep Learning is a rapidly growing field that has revolutionized the way we approach problems in machine learning. </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future topics, you will learn about various techniques for training neural networks, </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p>
          <a:p>
            <a:endParaRPr lang="hr-HR" sz="1200" kern="1200" dirty="0" smtClean="0">
              <a:solidFill>
                <a:schemeClr val="tx1"/>
              </a:solidFill>
              <a:effectLst/>
              <a:latin typeface="+mn-lt"/>
              <a:ea typeface="+mn-ea"/>
              <a:cs typeface="+mn-cs"/>
            </a:endParaRPr>
          </a:p>
          <a:p>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kaggle.com/code/ryanholbrook/a-single-neuro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youtube.com/watch?v=QDX-1M5Nj7s" TargetMode="External"/><Relationship Id="rId5" Type="http://schemas.openxmlformats.org/officeDocument/2006/relationships/hyperlink" Target="https://www.simplilearn.com/tutorials/deep-learning-tutorial/multilayer-perceptron" TargetMode="External"/><Relationship Id="rId4" Type="http://schemas.openxmlformats.org/officeDocument/2006/relationships/hyperlink" Target="https://www.simplilearn.com/tutorials/deep-learning-tutorial/perceptr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a:t>
            </a:r>
            <a:r>
              <a:rPr lang="hr-HR" b="1" dirty="0" smtClean="0"/>
              <a:t>Machine </a:t>
            </a:r>
            <a:r>
              <a:rPr lang="hr-HR" b="1" dirty="0" err="1" smtClean="0"/>
              <a:t>Learning</a:t>
            </a:r>
            <a:r>
              <a:rPr lang="hr-HR" b="1" dirty="0" smtClean="0"/>
              <a:t/>
            </a:r>
            <a:br>
              <a:rPr lang="hr-HR" b="1" dirty="0" smtClean="0"/>
            </a:br>
            <a:r>
              <a:rPr lang="hr-HR" dirty="0"/>
              <a:t/>
            </a:r>
            <a:br>
              <a:rPr lang="hr-HR" dirty="0"/>
            </a:br>
            <a:r>
              <a:rPr lang="hr-HR" dirty="0" smtClean="0"/>
              <a:t>7 - </a:t>
            </a:r>
            <a:r>
              <a:rPr lang="en-US" dirty="0"/>
              <a:t>Introduction to Deep Learning</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pPr>
            <a:r>
              <a:rPr lang="en-US" b="1" dirty="0">
                <a:latin typeface="+mj-lt"/>
              </a:rPr>
              <a:t>Learn about linear units, the building blocks of deep learning</a:t>
            </a:r>
            <a:r>
              <a:rPr lang="en-US" b="1" dirty="0" smtClean="0">
                <a:latin typeface="+mj-lt"/>
              </a:rPr>
              <a:t>.</a:t>
            </a:r>
            <a:endParaRPr lang="hr-HR" b="1" dirty="0" smtClean="0">
              <a:latin typeface="+mj-lt"/>
            </a:endParaRPr>
          </a:p>
          <a:p>
            <a:pPr algn="just"/>
            <a:r>
              <a:rPr lang="hr-HR" dirty="0">
                <a:latin typeface="+mj-lt"/>
                <a:hlinkClick r:id="rId3"/>
              </a:rPr>
              <a:t>https://</a:t>
            </a:r>
            <a:r>
              <a:rPr lang="hr-HR" dirty="0" smtClean="0">
                <a:latin typeface="+mj-lt"/>
                <a:hlinkClick r:id="rId3"/>
              </a:rPr>
              <a:t>www.kaggle.com/code/ryanholbrook/a-single-neuron</a:t>
            </a:r>
            <a:endParaRPr lang="hr-HR" dirty="0" smtClean="0">
              <a:latin typeface="+mj-lt"/>
            </a:endParaRPr>
          </a:p>
          <a:p>
            <a:pPr marL="0" indent="0" algn="just">
              <a:buNone/>
            </a:pPr>
            <a:r>
              <a:rPr lang="hr-HR" b="1" dirty="0" smtClean="0">
                <a:latin typeface="+mj-lt"/>
              </a:rPr>
              <a:t>R</a:t>
            </a:r>
            <a:r>
              <a:rPr lang="en-US" b="1" dirty="0" err="1" smtClean="0">
                <a:latin typeface="+mj-lt"/>
              </a:rPr>
              <a:t>ead</a:t>
            </a:r>
            <a:r>
              <a:rPr lang="en-US" b="1" dirty="0" smtClean="0">
                <a:latin typeface="+mj-lt"/>
              </a:rPr>
              <a:t> this introduction to </a:t>
            </a:r>
            <a:r>
              <a:rPr lang="en-US" b="1" dirty="0">
                <a:latin typeface="+mj-lt"/>
              </a:rPr>
              <a:t>Single-layer </a:t>
            </a:r>
            <a:r>
              <a:rPr lang="hr-HR" b="1" dirty="0" err="1" smtClean="0">
                <a:latin typeface="+mj-lt"/>
              </a:rPr>
              <a:t>neural</a:t>
            </a:r>
            <a:r>
              <a:rPr lang="hr-HR" b="1" dirty="0" smtClean="0">
                <a:latin typeface="+mj-lt"/>
              </a:rPr>
              <a:t> </a:t>
            </a:r>
            <a:r>
              <a:rPr lang="en-US" b="1" dirty="0" smtClean="0">
                <a:latin typeface="+mj-lt"/>
              </a:rPr>
              <a:t>network</a:t>
            </a:r>
            <a:r>
              <a:rPr lang="hr-HR" b="1" dirty="0" smtClean="0">
                <a:latin typeface="+mj-lt"/>
              </a:rPr>
              <a:t>s</a:t>
            </a:r>
            <a:r>
              <a:rPr lang="en-US" b="1" dirty="0" smtClean="0">
                <a:latin typeface="+mj-lt"/>
              </a:rPr>
              <a:t> </a:t>
            </a:r>
            <a:endParaRPr lang="hr-HR" b="1" dirty="0" smtClean="0">
              <a:latin typeface="+mj-lt"/>
            </a:endParaRPr>
          </a:p>
          <a:p>
            <a:pPr algn="just"/>
            <a:r>
              <a:rPr lang="hr-HR" dirty="0" smtClean="0">
                <a:latin typeface="+mj-lt"/>
                <a:hlinkClick r:id="rId4"/>
              </a:rPr>
              <a:t>https</a:t>
            </a:r>
            <a:r>
              <a:rPr lang="hr-HR" dirty="0">
                <a:latin typeface="+mj-lt"/>
                <a:hlinkClick r:id="rId4"/>
              </a:rPr>
              <a:t>://</a:t>
            </a:r>
            <a:r>
              <a:rPr lang="hr-HR" dirty="0" smtClean="0">
                <a:latin typeface="+mj-lt"/>
                <a:hlinkClick r:id="rId4"/>
              </a:rPr>
              <a:t>www.simplilearn.com/tutorials/deep-learning-tutorial/perceptron</a:t>
            </a:r>
            <a:endParaRPr lang="hr-HR" dirty="0" smtClean="0">
              <a:latin typeface="+mj-lt"/>
            </a:endParaRPr>
          </a:p>
          <a:p>
            <a:pPr marL="0" indent="0" algn="just">
              <a:buNone/>
            </a:pPr>
            <a:r>
              <a:rPr lang="hr-HR" b="1" dirty="0" smtClean="0">
                <a:latin typeface="+mj-lt"/>
              </a:rPr>
              <a:t>R</a:t>
            </a:r>
            <a:r>
              <a:rPr lang="en-US" b="1" dirty="0" err="1" smtClean="0">
                <a:latin typeface="+mj-lt"/>
              </a:rPr>
              <a:t>ead</a:t>
            </a:r>
            <a:r>
              <a:rPr lang="en-US" b="1" dirty="0" smtClean="0">
                <a:latin typeface="+mj-lt"/>
              </a:rPr>
              <a:t> this introduction to </a:t>
            </a:r>
            <a:r>
              <a:rPr lang="hr-HR" b="1" dirty="0" err="1">
                <a:latin typeface="+mj-lt"/>
              </a:rPr>
              <a:t>Multi-layer</a:t>
            </a:r>
            <a:r>
              <a:rPr lang="hr-HR" b="1" dirty="0">
                <a:latin typeface="+mj-lt"/>
              </a:rPr>
              <a:t> </a:t>
            </a:r>
            <a:r>
              <a:rPr lang="hr-HR" b="1" dirty="0" err="1" smtClean="0">
                <a:latin typeface="+mj-lt"/>
              </a:rPr>
              <a:t>neural</a:t>
            </a:r>
            <a:r>
              <a:rPr lang="hr-HR" b="1" dirty="0" smtClean="0">
                <a:latin typeface="+mj-lt"/>
              </a:rPr>
              <a:t> </a:t>
            </a:r>
            <a:r>
              <a:rPr lang="hr-HR" b="1" dirty="0">
                <a:latin typeface="+mj-lt"/>
              </a:rPr>
              <a:t>network</a:t>
            </a:r>
            <a:endParaRPr lang="hr-HR" dirty="0" smtClean="0">
              <a:latin typeface="+mj-lt"/>
            </a:endParaRPr>
          </a:p>
          <a:p>
            <a:pPr algn="just"/>
            <a:r>
              <a:rPr lang="hr-HR" dirty="0">
                <a:latin typeface="+mj-lt"/>
                <a:hlinkClick r:id="rId5"/>
              </a:rPr>
              <a:t>https://</a:t>
            </a:r>
            <a:r>
              <a:rPr lang="hr-HR" dirty="0" smtClean="0">
                <a:latin typeface="+mj-lt"/>
                <a:hlinkClick r:id="rId5"/>
              </a:rPr>
              <a:t>www.simplilearn.com/tutorials/deep-learning-tutorial/multilayer-perceptron</a:t>
            </a:r>
            <a:endParaRPr lang="hr-HR" b="1" dirty="0" smtClean="0">
              <a:latin typeface="+mj-lt"/>
            </a:endParaRPr>
          </a:p>
          <a:p>
            <a:pPr marL="0" indent="0" algn="just">
              <a:buNone/>
            </a:pPr>
            <a:r>
              <a:rPr lang="hr-HR" b="1" dirty="0" err="1" smtClean="0">
                <a:latin typeface="+mj-lt"/>
              </a:rPr>
              <a:t>Check</a:t>
            </a:r>
            <a:r>
              <a:rPr lang="hr-HR" b="1" dirty="0" smtClean="0">
                <a:latin typeface="+mj-lt"/>
              </a:rPr>
              <a:t> </a:t>
            </a:r>
            <a:r>
              <a:rPr lang="hr-HR" b="1" dirty="0" err="1" smtClean="0">
                <a:latin typeface="+mj-lt"/>
              </a:rPr>
              <a:t>this</a:t>
            </a:r>
            <a:r>
              <a:rPr lang="hr-HR" b="1" dirty="0">
                <a:latin typeface="+mj-lt"/>
              </a:rPr>
              <a:t> </a:t>
            </a:r>
            <a:r>
              <a:rPr lang="en-US" b="1" dirty="0">
                <a:latin typeface="+mj-lt"/>
              </a:rPr>
              <a:t>MIT Introduction to Deep </a:t>
            </a:r>
            <a:r>
              <a:rPr lang="en-US" b="1" dirty="0" smtClean="0">
                <a:latin typeface="+mj-lt"/>
              </a:rPr>
              <a:t>Learning</a:t>
            </a:r>
            <a:r>
              <a:rPr lang="hr-HR" b="1" dirty="0" smtClean="0">
                <a:latin typeface="+mj-lt"/>
              </a:rPr>
              <a:t> video: </a:t>
            </a:r>
          </a:p>
          <a:p>
            <a:pPr algn="just"/>
            <a:r>
              <a:rPr lang="hr-HR" dirty="0">
                <a:latin typeface="+mj-lt"/>
                <a:hlinkClick r:id="rId6"/>
              </a:rPr>
              <a:t>https://</a:t>
            </a:r>
            <a:r>
              <a:rPr lang="hr-HR" dirty="0" smtClean="0">
                <a:latin typeface="+mj-lt"/>
                <a:hlinkClick r:id="rId6"/>
              </a:rPr>
              <a:t>www.youtube.com/watch?v=QDX-1M5Nj7s</a:t>
            </a:r>
            <a:r>
              <a:rPr lang="hr-HR" dirty="0" smtClean="0">
                <a:latin typeface="+mj-lt"/>
              </a:rPr>
              <a:t> </a:t>
            </a:r>
            <a:endParaRPr lang="hr-HR" b="1" dirty="0" smtClean="0">
              <a:latin typeface="+mj-lt"/>
            </a:endParaRPr>
          </a:p>
          <a:p>
            <a:pPr marL="0" indent="0" algn="just">
              <a:buNone/>
            </a:pPr>
            <a:r>
              <a:rPr lang="hr-HR" b="1" dirty="0" smtClean="0">
                <a:latin typeface="+mj-lt"/>
              </a:rPr>
              <a:t>Access </a:t>
            </a:r>
            <a:r>
              <a:rPr lang="en-US" b="1" dirty="0" smtClean="0">
                <a:latin typeface="+mj-lt"/>
              </a:rPr>
              <a:t>the </a:t>
            </a:r>
            <a:r>
              <a:rPr lang="en-US" b="1" dirty="0">
                <a:latin typeface="+mj-lt"/>
              </a:rPr>
              <a:t>Oracle Member </a:t>
            </a:r>
            <a:r>
              <a:rPr lang="en-US" b="1" dirty="0" smtClean="0">
                <a:latin typeface="+mj-lt"/>
              </a:rPr>
              <a:t>Hub</a:t>
            </a:r>
            <a:r>
              <a:rPr lang="hr-HR" b="1" dirty="0" smtClean="0">
                <a:latin typeface="+mj-lt"/>
              </a:rPr>
              <a:t> and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seventh</a:t>
            </a:r>
            <a:r>
              <a:rPr lang="hr-HR" b="1" dirty="0" smtClean="0">
                <a:latin typeface="+mj-lt"/>
              </a:rPr>
              <a:t> </a:t>
            </a:r>
            <a:r>
              <a:rPr lang="hr-HR" b="1" dirty="0" err="1" smtClean="0">
                <a:latin typeface="+mj-lt"/>
              </a:rPr>
              <a:t>topic</a:t>
            </a:r>
            <a:r>
              <a:rPr lang="hr-HR" b="1" dirty="0" smtClean="0">
                <a:latin typeface="+mj-lt"/>
              </a:rPr>
              <a:t>:</a:t>
            </a:r>
          </a:p>
          <a:p>
            <a:pPr algn="just"/>
            <a:r>
              <a:rPr lang="hr-HR" dirty="0" smtClean="0">
                <a:latin typeface="+mj-lt"/>
              </a:rPr>
              <a:t>academy.oracle.com</a:t>
            </a: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Introduction to Deep 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 </a:t>
            </a:r>
            <a:r>
              <a:rPr lang="en-US" sz="3600" dirty="0">
                <a:latin typeface="+mj-lt"/>
              </a:rPr>
              <a:t>is internet </a:t>
            </a:r>
            <a:r>
              <a:rPr lang="en-US" sz="3600" dirty="0" smtClean="0">
                <a:latin typeface="+mj-lt"/>
              </a:rPr>
              <a:t>access</a:t>
            </a:r>
            <a:r>
              <a:rPr lang="hr-HR" sz="3600" dirty="0" smtClean="0">
                <a:latin typeface="+mj-lt"/>
              </a:rPr>
              <a:t> </a:t>
            </a:r>
          </a:p>
          <a:p>
            <a:pPr lvl="0"/>
            <a:r>
              <a:rPr lang="en-US" sz="3600" dirty="0" smtClean="0">
                <a:latin typeface="+mj-lt"/>
              </a:rPr>
              <a:t>You </a:t>
            </a:r>
            <a:r>
              <a:rPr lang="en-US" sz="3600" dirty="0">
                <a:latin typeface="+mj-lt"/>
              </a:rPr>
              <a:t>are expected to spend a total of 150 hours to acquire the intended learning outcomes. </a:t>
            </a:r>
          </a:p>
          <a:p>
            <a:pPr lvl="0"/>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a:t>Introduction</a:t>
            </a:r>
            <a:r>
              <a:rPr lang="hr-HR" b="1" dirty="0"/>
              <a:t> to </a:t>
            </a:r>
            <a:r>
              <a:rPr lang="hr-HR" b="1" dirty="0" err="1"/>
              <a:t>Deep</a:t>
            </a:r>
            <a:r>
              <a:rPr lang="hr-HR" b="1" dirty="0"/>
              <a:t> </a:t>
            </a:r>
            <a:r>
              <a:rPr lang="hr-HR" b="1" dirty="0" err="1"/>
              <a:t>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 y="1690687"/>
            <a:ext cx="8741229" cy="4486275"/>
          </a:xfrm>
        </p:spPr>
        <p:txBody>
          <a:bodyPr>
            <a:noAutofit/>
          </a:bodyPr>
          <a:lstStyle/>
          <a:p>
            <a:r>
              <a:rPr lang="en-US" sz="3600" dirty="0">
                <a:latin typeface="+mj-lt"/>
              </a:rPr>
              <a:t>Deep Learning uses artificial neural networks to learn from large amounts of data and make accurate predictions.</a:t>
            </a:r>
          </a:p>
          <a:p>
            <a:r>
              <a:rPr lang="en-US" sz="3600" dirty="0">
                <a:latin typeface="+mj-lt"/>
              </a:rPr>
              <a:t>Neural networks recognize patterns in data, much like how humans learn from experience.</a:t>
            </a:r>
          </a:p>
          <a:p>
            <a:r>
              <a:rPr lang="en-US" sz="3600" dirty="0">
                <a:latin typeface="+mj-lt"/>
              </a:rPr>
              <a:t>Deep Learning has many applications, including image recognition, natural language processing, and speech recognition.</a:t>
            </a:r>
          </a:p>
        </p:txBody>
      </p:sp>
      <p:pic>
        <p:nvPicPr>
          <p:cNvPr id="7" name="Picture 6"/>
          <p:cNvPicPr>
            <a:picLocks noChangeAspect="1"/>
          </p:cNvPicPr>
          <p:nvPr/>
        </p:nvPicPr>
        <p:blipFill>
          <a:blip r:embed="rId3"/>
          <a:stretch>
            <a:fillRect/>
          </a:stretch>
        </p:blipFill>
        <p:spPr>
          <a:xfrm>
            <a:off x="9013371" y="1690687"/>
            <a:ext cx="2958522" cy="1972964"/>
          </a:xfrm>
          <a:prstGeom prst="rect">
            <a:avLst/>
          </a:prstGeom>
        </p:spPr>
      </p:pic>
      <p:pic>
        <p:nvPicPr>
          <p:cNvPr id="1028" name="Picture 4" descr="Free ChatGPT Stock Photo"/>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8430749" y="4038588"/>
            <a:ext cx="2923051" cy="1864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smtClean="0"/>
              <a:t>Neural</a:t>
            </a:r>
            <a:r>
              <a:rPr lang="hr-HR" b="1" dirty="0" smtClean="0"/>
              <a:t> </a:t>
            </a:r>
            <a:r>
              <a:rPr lang="hr-HR" b="1" dirty="0" err="1" smtClean="0"/>
              <a:t>networks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60059"/>
            <a:ext cx="8665030" cy="4486275"/>
          </a:xfrm>
        </p:spPr>
        <p:txBody>
          <a:bodyPr>
            <a:noAutofit/>
          </a:bodyPr>
          <a:lstStyle/>
          <a:p>
            <a:r>
              <a:rPr lang="en-US" sz="3600" dirty="0">
                <a:latin typeface="+mj-lt"/>
              </a:rPr>
              <a:t>Neural networks are modeled after the human brain and consist of interconnected neurons that process and transmit information.</a:t>
            </a:r>
          </a:p>
          <a:p>
            <a:r>
              <a:rPr lang="en-US" sz="3600" dirty="0">
                <a:latin typeface="+mj-lt"/>
              </a:rPr>
              <a:t>Neural networks learn from data and make predictions or decisions based on that data.</a:t>
            </a:r>
          </a:p>
          <a:p>
            <a:r>
              <a:rPr lang="en-US" sz="3600" dirty="0">
                <a:latin typeface="+mj-lt"/>
              </a:rPr>
              <a:t>By adjusting the strengths of connections between neurons, neural networks can adapt and improve their performance over time.</a:t>
            </a:r>
          </a:p>
        </p:txBody>
      </p:sp>
      <p:pic>
        <p:nvPicPr>
          <p:cNvPr id="2050" name="Picture 2" descr="Illustration of synapse and neuron on a blue backgroun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5030" y="1782578"/>
            <a:ext cx="3335794" cy="187502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Neurons cells concep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60449" y="4252286"/>
            <a:ext cx="3355215" cy="1885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7181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7080" y="102462"/>
            <a:ext cx="10515600" cy="908504"/>
          </a:xfrm>
        </p:spPr>
        <p:txBody>
          <a:bodyPr/>
          <a:lstStyle/>
          <a:p>
            <a:pPr algn="ctr"/>
            <a:r>
              <a:rPr lang="hr-HR" b="1" dirty="0" smtClean="0"/>
              <a:t>Simple neuron - </a:t>
            </a:r>
            <a:r>
              <a:rPr lang="hr-HR" b="1" dirty="0" err="1" smtClean="0"/>
              <a:t>Linear</a:t>
            </a:r>
            <a:r>
              <a:rPr lang="hr-HR" b="1" dirty="0" smtClean="0"/>
              <a:t> </a:t>
            </a:r>
            <a:r>
              <a:rPr lang="hr-HR" b="1" dirty="0" err="1"/>
              <a:t>Unit</a:t>
            </a:r>
            <a:r>
              <a:rPr lang="hr-HR" b="1" dirty="0"/>
              <a:t> </a:t>
            </a:r>
            <a:endParaRPr lang="pl-PL" dirty="0"/>
          </a:p>
        </p:txBody>
      </p:sp>
      <p:sp>
        <p:nvSpPr>
          <p:cNvPr id="4" name="Oval 3"/>
          <p:cNvSpPr/>
          <p:nvPr/>
        </p:nvSpPr>
        <p:spPr>
          <a:xfrm>
            <a:off x="2572763" y="2249049"/>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1867988" y="2618381"/>
            <a:ext cx="701040" cy="11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62743" y="2187847"/>
            <a:ext cx="1420572" cy="369332"/>
          </a:xfrm>
          <a:prstGeom prst="rect">
            <a:avLst/>
          </a:prstGeom>
          <a:noFill/>
        </p:spPr>
        <p:txBody>
          <a:bodyPr wrap="square" rtlCol="0">
            <a:spAutoFit/>
          </a:bodyPr>
          <a:lstStyle/>
          <a:p>
            <a:r>
              <a:rPr lang="hr-HR" b="1" dirty="0" smtClean="0">
                <a:latin typeface="+mj-lt"/>
              </a:rPr>
              <a:t>X1</a:t>
            </a:r>
            <a:r>
              <a:rPr lang="hr-HR" dirty="0" smtClean="0">
                <a:latin typeface="+mj-lt"/>
              </a:rPr>
              <a:t> (</a:t>
            </a:r>
            <a:r>
              <a:rPr lang="hr-HR" b="1" dirty="0" err="1" smtClean="0">
                <a:latin typeface="+mj-lt"/>
              </a:rPr>
              <a:t>sugars</a:t>
            </a:r>
            <a:r>
              <a:rPr lang="hr-HR" dirty="0" smtClean="0">
                <a:latin typeface="+mj-lt"/>
              </a:rPr>
              <a:t>)</a:t>
            </a:r>
            <a:endParaRPr lang="en-US" dirty="0">
              <a:latin typeface="+mj-lt"/>
            </a:endParaRPr>
          </a:p>
        </p:txBody>
      </p:sp>
      <p:sp>
        <p:nvSpPr>
          <p:cNvPr id="17" name="TextBox 16"/>
          <p:cNvSpPr txBox="1"/>
          <p:nvPr/>
        </p:nvSpPr>
        <p:spPr>
          <a:xfrm>
            <a:off x="2486680" y="2409944"/>
            <a:ext cx="936261" cy="369332"/>
          </a:xfrm>
          <a:prstGeom prst="rect">
            <a:avLst/>
          </a:prstGeom>
          <a:noFill/>
        </p:spPr>
        <p:txBody>
          <a:bodyPr wrap="square" rtlCol="0">
            <a:spAutoFit/>
          </a:bodyPr>
          <a:lstStyle/>
          <a:p>
            <a:r>
              <a:rPr lang="hr-HR" dirty="0" smtClean="0">
                <a:solidFill>
                  <a:schemeClr val="bg1"/>
                </a:solidFill>
                <a:latin typeface="+mj-lt"/>
              </a:rPr>
              <a:t>w1 (</a:t>
            </a:r>
            <a:r>
              <a:rPr lang="hr-HR" b="1" dirty="0" smtClean="0">
                <a:solidFill>
                  <a:schemeClr val="bg1"/>
                </a:solidFill>
                <a:latin typeface="+mj-lt"/>
              </a:rPr>
              <a:t>2,5)</a:t>
            </a:r>
            <a:endParaRPr lang="en-US" b="1" dirty="0">
              <a:solidFill>
                <a:schemeClr val="bg1"/>
              </a:solidFill>
              <a:latin typeface="+mj-lt"/>
            </a:endParaRPr>
          </a:p>
        </p:txBody>
      </p:sp>
      <p:sp>
        <p:nvSpPr>
          <p:cNvPr id="21" name="Oval 20"/>
          <p:cNvSpPr/>
          <p:nvPr/>
        </p:nvSpPr>
        <p:spPr>
          <a:xfrm>
            <a:off x="3962859" y="2237381"/>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a:t>Σ</a:t>
            </a:r>
            <a:endParaRPr lang="en-US" dirty="0"/>
          </a:p>
        </p:txBody>
      </p:sp>
      <p:cxnSp>
        <p:nvCxnSpPr>
          <p:cNvPr id="30" name="Straight Arrow Connector 29"/>
          <p:cNvCxnSpPr/>
          <p:nvPr/>
        </p:nvCxnSpPr>
        <p:spPr>
          <a:xfrm flipV="1">
            <a:off x="4757047" y="2664960"/>
            <a:ext cx="1064647" cy="8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948868" y="2966291"/>
            <a:ext cx="576946" cy="400110"/>
          </a:xfrm>
          <a:prstGeom prst="rect">
            <a:avLst/>
          </a:prstGeom>
          <a:noFill/>
        </p:spPr>
        <p:txBody>
          <a:bodyPr wrap="square" rtlCol="0">
            <a:spAutoFit/>
          </a:bodyPr>
          <a:lstStyle/>
          <a:p>
            <a:r>
              <a:rPr lang="hr-HR" sz="2000" dirty="0" smtClean="0">
                <a:solidFill>
                  <a:schemeClr val="bg1"/>
                </a:solidFill>
                <a:latin typeface="+mj-lt"/>
              </a:rPr>
              <a:t>f(x)</a:t>
            </a:r>
            <a:endParaRPr lang="en-US" sz="2000" dirty="0">
              <a:solidFill>
                <a:schemeClr val="bg1"/>
              </a:solidFill>
              <a:latin typeface="+mj-lt"/>
            </a:endParaRPr>
          </a:p>
        </p:txBody>
      </p:sp>
      <p:sp>
        <p:nvSpPr>
          <p:cNvPr id="41" name="TextBox 40"/>
          <p:cNvSpPr txBox="1"/>
          <p:nvPr/>
        </p:nvSpPr>
        <p:spPr>
          <a:xfrm>
            <a:off x="3801839" y="1479961"/>
            <a:ext cx="1543041" cy="707886"/>
          </a:xfrm>
          <a:prstGeom prst="rect">
            <a:avLst/>
          </a:prstGeom>
          <a:noFill/>
        </p:spPr>
        <p:txBody>
          <a:bodyPr wrap="square" rtlCol="0">
            <a:spAutoFit/>
          </a:bodyPr>
          <a:lstStyle/>
          <a:p>
            <a:pPr algn="ctr"/>
            <a:r>
              <a:rPr lang="hr-HR" sz="2000" dirty="0" err="1" smtClean="0">
                <a:latin typeface="+mj-lt"/>
              </a:rPr>
              <a:t>Summation</a:t>
            </a:r>
            <a:r>
              <a:rPr lang="hr-HR" sz="2000" dirty="0" smtClean="0">
                <a:latin typeface="+mj-lt"/>
              </a:rPr>
              <a:t> </a:t>
            </a:r>
            <a:r>
              <a:rPr lang="hr-HR" sz="2000" dirty="0" err="1" smtClean="0">
                <a:latin typeface="+mj-lt"/>
              </a:rPr>
              <a:t>function</a:t>
            </a:r>
            <a:endParaRPr lang="en-US" sz="2000" dirty="0">
              <a:latin typeface="+mj-lt"/>
            </a:endParaRPr>
          </a:p>
        </p:txBody>
      </p:sp>
      <p:cxnSp>
        <p:nvCxnSpPr>
          <p:cNvPr id="36" name="Straight Arrow Connector 35"/>
          <p:cNvCxnSpPr>
            <a:stCxn id="4" idx="6"/>
            <a:endCxn id="21" idx="2"/>
          </p:cNvCxnSpPr>
          <p:nvPr/>
        </p:nvCxnSpPr>
        <p:spPr>
          <a:xfrm flipV="1">
            <a:off x="3367420" y="2618381"/>
            <a:ext cx="595439" cy="11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4391957" y="2999381"/>
            <a:ext cx="1" cy="899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132775" y="3909729"/>
            <a:ext cx="1789054" cy="400110"/>
          </a:xfrm>
          <a:prstGeom prst="rect">
            <a:avLst/>
          </a:prstGeom>
          <a:noFill/>
        </p:spPr>
        <p:txBody>
          <a:bodyPr wrap="square" rtlCol="0">
            <a:spAutoFit/>
          </a:bodyPr>
          <a:lstStyle/>
          <a:p>
            <a:r>
              <a:rPr lang="hr-HR" sz="2000" dirty="0" smtClean="0">
                <a:latin typeface="+mj-lt"/>
              </a:rPr>
              <a:t>b (</a:t>
            </a:r>
            <a:r>
              <a:rPr lang="hr-HR" sz="2000" dirty="0" err="1" smtClean="0">
                <a:latin typeface="+mj-lt"/>
              </a:rPr>
              <a:t>bias</a:t>
            </a:r>
            <a:r>
              <a:rPr lang="hr-HR" sz="2000" dirty="0" smtClean="0">
                <a:latin typeface="+mj-lt"/>
              </a:rPr>
              <a:t>) = </a:t>
            </a:r>
            <a:r>
              <a:rPr lang="hr-HR" sz="2000" b="1" dirty="0" smtClean="0">
                <a:latin typeface="+mj-lt"/>
              </a:rPr>
              <a:t>90</a:t>
            </a:r>
            <a:endParaRPr lang="en-US" sz="2000" dirty="0">
              <a:latin typeface="+mj-lt"/>
            </a:endParaRPr>
          </a:p>
        </p:txBody>
      </p:sp>
      <p:sp>
        <p:nvSpPr>
          <p:cNvPr id="20" name="TextBox 19"/>
          <p:cNvSpPr txBox="1"/>
          <p:nvPr/>
        </p:nvSpPr>
        <p:spPr>
          <a:xfrm>
            <a:off x="4770491" y="2259456"/>
            <a:ext cx="2384149" cy="400110"/>
          </a:xfrm>
          <a:prstGeom prst="rect">
            <a:avLst/>
          </a:prstGeom>
          <a:noFill/>
        </p:spPr>
        <p:txBody>
          <a:bodyPr wrap="square" rtlCol="0">
            <a:spAutoFit/>
          </a:bodyPr>
          <a:lstStyle/>
          <a:p>
            <a:r>
              <a:rPr lang="hr-HR" sz="2000" b="1" dirty="0" smtClean="0">
                <a:latin typeface="+mj-lt"/>
              </a:rPr>
              <a:t>Output (</a:t>
            </a:r>
            <a:r>
              <a:rPr lang="hr-HR" sz="2000" b="1" dirty="0" err="1" smtClean="0">
                <a:latin typeface="+mj-lt"/>
              </a:rPr>
              <a:t>calories</a:t>
            </a:r>
            <a:r>
              <a:rPr lang="hr-HR" sz="2000" b="1" dirty="0" smtClean="0">
                <a:latin typeface="+mj-lt"/>
              </a:rPr>
              <a:t>)</a:t>
            </a:r>
            <a:endParaRPr lang="en-US" sz="2000" b="1" dirty="0">
              <a:latin typeface="+mj-lt"/>
            </a:endParaRPr>
          </a:p>
        </p:txBody>
      </p:sp>
      <p:graphicFrame>
        <p:nvGraphicFramePr>
          <p:cNvPr id="6" name="Table 5"/>
          <p:cNvGraphicFramePr>
            <a:graphicFrameLocks noGrp="1"/>
          </p:cNvGraphicFramePr>
          <p:nvPr>
            <p:extLst>
              <p:ext uri="{D42A27DB-BD31-4B8C-83A1-F6EECF244321}">
                <p14:modId xmlns:p14="http://schemas.microsoft.com/office/powerpoint/2010/main" val="2646022293"/>
              </p:ext>
            </p:extLst>
          </p:nvPr>
        </p:nvGraphicFramePr>
        <p:xfrm>
          <a:off x="6946365" y="1479961"/>
          <a:ext cx="4995264" cy="4484917"/>
        </p:xfrm>
        <a:graphic>
          <a:graphicData uri="http://schemas.openxmlformats.org/drawingml/2006/table">
            <a:tbl>
              <a:tblPr/>
              <a:tblGrid>
                <a:gridCol w="2305507">
                  <a:extLst>
                    <a:ext uri="{9D8B030D-6E8A-4147-A177-3AD203B41FA5}">
                      <a16:colId xmlns:a16="http://schemas.microsoft.com/office/drawing/2014/main" val="2162869549"/>
                    </a:ext>
                  </a:extLst>
                </a:gridCol>
                <a:gridCol w="978094">
                  <a:extLst>
                    <a:ext uri="{9D8B030D-6E8A-4147-A177-3AD203B41FA5}">
                      <a16:colId xmlns:a16="http://schemas.microsoft.com/office/drawing/2014/main" val="831527904"/>
                    </a:ext>
                  </a:extLst>
                </a:gridCol>
                <a:gridCol w="611308">
                  <a:extLst>
                    <a:ext uri="{9D8B030D-6E8A-4147-A177-3AD203B41FA5}">
                      <a16:colId xmlns:a16="http://schemas.microsoft.com/office/drawing/2014/main" val="2583135015"/>
                    </a:ext>
                  </a:extLst>
                </a:gridCol>
                <a:gridCol w="1100355">
                  <a:extLst>
                    <a:ext uri="{9D8B030D-6E8A-4147-A177-3AD203B41FA5}">
                      <a16:colId xmlns:a16="http://schemas.microsoft.com/office/drawing/2014/main" val="3029426305"/>
                    </a:ext>
                  </a:extLst>
                </a:gridCol>
              </a:tblGrid>
              <a:tr h="802855">
                <a:tc>
                  <a:txBody>
                    <a:bodyPr/>
                    <a:lstStyle/>
                    <a:p>
                      <a:pPr algn="ctr" fontAlgn="ctr"/>
                      <a:r>
                        <a:rPr lang="hr-HR" sz="1800" b="1" i="0" u="none" strike="noStrike" dirty="0" err="1">
                          <a:solidFill>
                            <a:srgbClr val="000000"/>
                          </a:solidFill>
                          <a:effectLst/>
                          <a:latin typeface="+mj-lt"/>
                        </a:rPr>
                        <a:t>name</a:t>
                      </a:r>
                      <a:endParaRPr lang="hr-HR" sz="1800" b="1" i="0" u="none" strike="noStrike" dirty="0">
                        <a:solidFill>
                          <a:srgbClr val="000000"/>
                        </a:solidFill>
                        <a:effectLst/>
                        <a:latin typeface="+mj-lt"/>
                      </a:endParaRPr>
                    </a:p>
                  </a:txBody>
                  <a:tcPr marL="9525" marR="9525" marT="9525" marB="0" anchor="ctr">
                    <a:lnL>
                      <a:noFill/>
                    </a:lnL>
                    <a:lnR>
                      <a:noFill/>
                    </a:lnR>
                    <a:lnT>
                      <a:noFill/>
                    </a:lnT>
                    <a:lnB>
                      <a:noFill/>
                    </a:lnB>
                  </a:tcPr>
                </a:tc>
                <a:tc>
                  <a:txBody>
                    <a:bodyPr/>
                    <a:lstStyle/>
                    <a:p>
                      <a:pPr algn="ctr" fontAlgn="ctr"/>
                      <a:r>
                        <a:rPr lang="hr-HR" sz="1800" b="1" i="0" u="none" strike="noStrike" dirty="0" err="1">
                          <a:solidFill>
                            <a:srgbClr val="000000"/>
                          </a:solidFill>
                          <a:effectLst/>
                          <a:latin typeface="+mj-lt"/>
                        </a:rPr>
                        <a:t>measured</a:t>
                      </a:r>
                      <a:r>
                        <a:rPr lang="hr-HR" sz="1800" b="1" i="0" u="none" strike="noStrike" dirty="0">
                          <a:solidFill>
                            <a:srgbClr val="000000"/>
                          </a:solidFill>
                          <a:effectLst/>
                          <a:latin typeface="+mj-lt"/>
                        </a:rPr>
                        <a:t> </a:t>
                      </a:r>
                      <a:r>
                        <a:rPr lang="hr-HR" sz="1800" b="1" i="0" u="none" strike="noStrike" dirty="0" err="1">
                          <a:solidFill>
                            <a:srgbClr val="000000"/>
                          </a:solidFill>
                          <a:effectLst/>
                          <a:latin typeface="+mj-lt"/>
                        </a:rPr>
                        <a:t>calories</a:t>
                      </a:r>
                      <a:endParaRPr lang="hr-HR" sz="1800" b="1" i="0" u="none" strike="noStrike" dirty="0">
                        <a:solidFill>
                          <a:srgbClr val="000000"/>
                        </a:solidFill>
                        <a:effectLst/>
                        <a:latin typeface="+mj-lt"/>
                      </a:endParaRPr>
                    </a:p>
                  </a:txBody>
                  <a:tcPr marL="9525" marR="9525" marT="9525" marB="0" anchor="ctr">
                    <a:lnL>
                      <a:noFill/>
                    </a:lnL>
                    <a:lnR>
                      <a:noFill/>
                    </a:lnR>
                    <a:lnT>
                      <a:noFill/>
                    </a:lnT>
                    <a:lnB>
                      <a:noFill/>
                    </a:lnB>
                  </a:tcPr>
                </a:tc>
                <a:tc>
                  <a:txBody>
                    <a:bodyPr/>
                    <a:lstStyle/>
                    <a:p>
                      <a:pPr algn="ctr" fontAlgn="ctr"/>
                      <a:r>
                        <a:rPr lang="hr-HR" sz="1800" b="1" i="0" u="none" strike="noStrike">
                          <a:solidFill>
                            <a:srgbClr val="000000"/>
                          </a:solidFill>
                          <a:effectLst/>
                          <a:latin typeface="+mj-lt"/>
                        </a:rPr>
                        <a:t>sugars</a:t>
                      </a:r>
                    </a:p>
                  </a:txBody>
                  <a:tcPr marL="9525" marR="9525" marT="9525" marB="0" anchor="ctr">
                    <a:lnL>
                      <a:noFill/>
                    </a:lnL>
                    <a:lnR>
                      <a:noFill/>
                    </a:lnR>
                    <a:lnT>
                      <a:noFill/>
                    </a:lnT>
                    <a:lnB>
                      <a:noFill/>
                    </a:lnB>
                  </a:tcPr>
                </a:tc>
                <a:tc>
                  <a:txBody>
                    <a:bodyPr/>
                    <a:lstStyle/>
                    <a:p>
                      <a:pPr algn="ctr" fontAlgn="ctr"/>
                      <a:r>
                        <a:rPr lang="hr-HR" sz="1800" b="1" i="0" u="none" strike="noStrike">
                          <a:solidFill>
                            <a:srgbClr val="000000"/>
                          </a:solidFill>
                          <a:effectLst/>
                          <a:latin typeface="+mj-lt"/>
                        </a:rPr>
                        <a:t>predicted calories</a:t>
                      </a:r>
                    </a:p>
                  </a:txBody>
                  <a:tcPr marL="9525" marR="9525" marT="9525" marB="0" anchor="ctr">
                    <a:lnL>
                      <a:noFill/>
                    </a:lnL>
                    <a:lnR>
                      <a:noFill/>
                    </a:lnR>
                    <a:lnT>
                      <a:noFill/>
                    </a:lnT>
                    <a:lnB>
                      <a:noFill/>
                    </a:lnB>
                  </a:tcPr>
                </a:tc>
                <a:extLst>
                  <a:ext uri="{0D108BD9-81ED-4DB2-BD59-A6C34878D82A}">
                    <a16:rowId xmlns:a16="http://schemas.microsoft.com/office/drawing/2014/main" val="4018723585"/>
                  </a:ext>
                </a:extLst>
              </a:tr>
              <a:tr h="409118">
                <a:tc>
                  <a:txBody>
                    <a:bodyPr/>
                    <a:lstStyle/>
                    <a:p>
                      <a:pPr algn="ctr" fontAlgn="b"/>
                      <a:r>
                        <a:rPr lang="hr-HR" sz="1800" b="0" i="0" u="none" strike="noStrike" dirty="0" err="1">
                          <a:solidFill>
                            <a:srgbClr val="000000"/>
                          </a:solidFill>
                          <a:effectLst/>
                          <a:latin typeface="+mj-lt"/>
                        </a:rPr>
                        <a:t>Almond</a:t>
                      </a:r>
                      <a:r>
                        <a:rPr lang="hr-HR" sz="1800" b="0" i="0" u="none" strike="noStrike" dirty="0">
                          <a:solidFill>
                            <a:srgbClr val="000000"/>
                          </a:solidFill>
                          <a:effectLst/>
                          <a:latin typeface="+mj-lt"/>
                        </a:rPr>
                        <a:t> </a:t>
                      </a:r>
                      <a:r>
                        <a:rPr lang="hr-HR" sz="1800" b="0" i="0" u="none" strike="noStrike" dirty="0" err="1">
                          <a:solidFill>
                            <a:srgbClr val="000000"/>
                          </a:solidFill>
                          <a:effectLst/>
                          <a:latin typeface="+mj-lt"/>
                        </a:rPr>
                        <a:t>Delight</a:t>
                      </a:r>
                      <a:endParaRPr lang="hr-HR" sz="1800" b="0" i="0" u="none" strike="noStrike" dirty="0">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110</a:t>
                      </a:r>
                    </a:p>
                  </a:txBody>
                  <a:tcPr marL="9525" marR="9525" marT="9525" marB="0" anchor="b">
                    <a:lnL>
                      <a:noFill/>
                    </a:lnL>
                    <a:lnR>
                      <a:noFill/>
                    </a:lnR>
                    <a:lnT>
                      <a:noFill/>
                    </a:lnT>
                    <a:lnB>
                      <a:noFill/>
                    </a:lnB>
                  </a:tcPr>
                </a:tc>
                <a:tc>
                  <a:txBody>
                    <a:bodyPr/>
                    <a:lstStyle/>
                    <a:p>
                      <a:pPr algn="ctr" fontAlgn="b"/>
                      <a:r>
                        <a:rPr lang="hr-HR" sz="1800" b="0" i="0" u="none" strike="noStrike">
                          <a:solidFill>
                            <a:srgbClr val="000000"/>
                          </a:solidFill>
                          <a:effectLst/>
                          <a:latin typeface="+mj-lt"/>
                        </a:rPr>
                        <a:t>8</a:t>
                      </a:r>
                    </a:p>
                  </a:txBody>
                  <a:tcPr marL="9525" marR="9525" marT="9525" marB="0" anchor="b">
                    <a:lnL>
                      <a:noFill/>
                    </a:lnL>
                    <a:lnR>
                      <a:noFill/>
                    </a:lnR>
                    <a:lnT>
                      <a:noFill/>
                    </a:lnT>
                    <a:lnB>
                      <a:noFill/>
                    </a:lnB>
                  </a:tcPr>
                </a:tc>
                <a:tc>
                  <a:txBody>
                    <a:bodyPr/>
                    <a:lstStyle/>
                    <a:p>
                      <a:pPr algn="ctr" fontAlgn="b"/>
                      <a:r>
                        <a:rPr lang="hr-HR" sz="1800" b="0" i="0" u="none" strike="noStrike">
                          <a:solidFill>
                            <a:srgbClr val="000000"/>
                          </a:solidFill>
                          <a:effectLst/>
                          <a:latin typeface="+mj-lt"/>
                        </a:rPr>
                        <a:t>110</a:t>
                      </a:r>
                    </a:p>
                  </a:txBody>
                  <a:tcPr marL="9525" marR="9525" marT="9525" marB="0" anchor="b">
                    <a:lnL>
                      <a:noFill/>
                    </a:lnL>
                    <a:lnR>
                      <a:noFill/>
                    </a:lnR>
                    <a:lnT>
                      <a:noFill/>
                    </a:lnT>
                    <a:lnB>
                      <a:noFill/>
                    </a:lnB>
                  </a:tcPr>
                </a:tc>
                <a:extLst>
                  <a:ext uri="{0D108BD9-81ED-4DB2-BD59-A6C34878D82A}">
                    <a16:rowId xmlns:a16="http://schemas.microsoft.com/office/drawing/2014/main" val="3989498826"/>
                  </a:ext>
                </a:extLst>
              </a:tr>
              <a:tr h="409118">
                <a:tc>
                  <a:txBody>
                    <a:bodyPr/>
                    <a:lstStyle/>
                    <a:p>
                      <a:pPr algn="ctr" fontAlgn="b"/>
                      <a:r>
                        <a:rPr lang="hr-HR" sz="1800" b="0" i="0" u="none" strike="noStrike" dirty="0" err="1">
                          <a:solidFill>
                            <a:srgbClr val="000000"/>
                          </a:solidFill>
                          <a:effectLst/>
                          <a:latin typeface="+mj-lt"/>
                        </a:rPr>
                        <a:t>Cap'n'Crunch</a:t>
                      </a:r>
                      <a:endParaRPr lang="hr-HR" sz="1800" b="0" i="0" u="none" strike="noStrike" dirty="0">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120</a:t>
                      </a:r>
                    </a:p>
                  </a:txBody>
                  <a:tcPr marL="9525" marR="9525" marT="9525" marB="0" anchor="b">
                    <a:lnL>
                      <a:noFill/>
                    </a:lnL>
                    <a:lnR>
                      <a:noFill/>
                    </a:lnR>
                    <a:lnT>
                      <a:noFill/>
                    </a:lnT>
                    <a:lnB>
                      <a:noFill/>
                    </a:lnB>
                  </a:tcPr>
                </a:tc>
                <a:tc>
                  <a:txBody>
                    <a:bodyPr/>
                    <a:lstStyle/>
                    <a:p>
                      <a:pPr algn="ctr" fontAlgn="b"/>
                      <a:r>
                        <a:rPr lang="hr-HR" sz="1800" b="0" i="0" u="none" strike="noStrike">
                          <a:solidFill>
                            <a:srgbClr val="000000"/>
                          </a:solidFill>
                          <a:effectLst/>
                          <a:latin typeface="+mj-lt"/>
                        </a:rPr>
                        <a:t>12</a:t>
                      </a:r>
                    </a:p>
                  </a:txBody>
                  <a:tcPr marL="9525" marR="9525" marT="9525" marB="0" anchor="b">
                    <a:lnL>
                      <a:noFill/>
                    </a:lnL>
                    <a:lnR>
                      <a:noFill/>
                    </a:lnR>
                    <a:lnT>
                      <a:noFill/>
                    </a:lnT>
                    <a:lnB>
                      <a:noFill/>
                    </a:lnB>
                  </a:tcPr>
                </a:tc>
                <a:tc>
                  <a:txBody>
                    <a:bodyPr/>
                    <a:lstStyle/>
                    <a:p>
                      <a:pPr algn="ctr" fontAlgn="b"/>
                      <a:r>
                        <a:rPr lang="hr-HR" sz="1800" b="0" i="0" u="none" strike="noStrike">
                          <a:solidFill>
                            <a:srgbClr val="000000"/>
                          </a:solidFill>
                          <a:effectLst/>
                          <a:latin typeface="+mj-lt"/>
                        </a:rPr>
                        <a:t>120</a:t>
                      </a:r>
                    </a:p>
                  </a:txBody>
                  <a:tcPr marL="9525" marR="9525" marT="9525" marB="0" anchor="b">
                    <a:lnL>
                      <a:noFill/>
                    </a:lnL>
                    <a:lnR>
                      <a:noFill/>
                    </a:lnR>
                    <a:lnT>
                      <a:noFill/>
                    </a:lnT>
                    <a:lnB>
                      <a:noFill/>
                    </a:lnB>
                  </a:tcPr>
                </a:tc>
                <a:extLst>
                  <a:ext uri="{0D108BD9-81ED-4DB2-BD59-A6C34878D82A}">
                    <a16:rowId xmlns:a16="http://schemas.microsoft.com/office/drawing/2014/main" val="654320618"/>
                  </a:ext>
                </a:extLst>
              </a:tr>
              <a:tr h="409118">
                <a:tc>
                  <a:txBody>
                    <a:bodyPr/>
                    <a:lstStyle/>
                    <a:p>
                      <a:pPr algn="ctr" fontAlgn="b"/>
                      <a:r>
                        <a:rPr lang="hr-HR" sz="1800" b="0" i="0" u="none" strike="noStrike" dirty="0" err="1">
                          <a:solidFill>
                            <a:srgbClr val="000000"/>
                          </a:solidFill>
                          <a:effectLst/>
                          <a:latin typeface="+mj-lt"/>
                        </a:rPr>
                        <a:t>Clusters</a:t>
                      </a:r>
                      <a:endParaRPr lang="hr-HR" sz="1800" b="0" i="0" u="none" strike="noStrike" dirty="0">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110</a:t>
                      </a:r>
                    </a:p>
                  </a:txBody>
                  <a:tcPr marL="9525" marR="9525" marT="9525" marB="0" anchor="b">
                    <a:lnL>
                      <a:noFill/>
                    </a:lnL>
                    <a:lnR>
                      <a:noFill/>
                    </a:lnR>
                    <a:lnT>
                      <a:noFill/>
                    </a:lnT>
                    <a:lnB>
                      <a:noFill/>
                    </a:lnB>
                  </a:tcPr>
                </a:tc>
                <a:tc>
                  <a:txBody>
                    <a:bodyPr/>
                    <a:lstStyle/>
                    <a:p>
                      <a:pPr algn="ctr" fontAlgn="b"/>
                      <a:r>
                        <a:rPr lang="hr-HR" sz="1800" b="0" i="0" u="none" strike="noStrike">
                          <a:solidFill>
                            <a:srgbClr val="000000"/>
                          </a:solidFill>
                          <a:effectLst/>
                          <a:latin typeface="+mj-lt"/>
                        </a:rPr>
                        <a:t>7</a:t>
                      </a:r>
                    </a:p>
                  </a:txBody>
                  <a:tcPr marL="9525" marR="9525" marT="9525" marB="0" anchor="b">
                    <a:lnL>
                      <a:noFill/>
                    </a:lnL>
                    <a:lnR>
                      <a:noFill/>
                    </a:lnR>
                    <a:lnT>
                      <a:noFill/>
                    </a:lnT>
                    <a:lnB>
                      <a:noFill/>
                    </a:lnB>
                  </a:tcPr>
                </a:tc>
                <a:tc>
                  <a:txBody>
                    <a:bodyPr/>
                    <a:lstStyle/>
                    <a:p>
                      <a:pPr algn="ctr" fontAlgn="b"/>
                      <a:r>
                        <a:rPr lang="hr-HR" sz="1800" b="0" i="0" u="none" strike="noStrike">
                          <a:solidFill>
                            <a:srgbClr val="000000"/>
                          </a:solidFill>
                          <a:effectLst/>
                          <a:latin typeface="+mj-lt"/>
                        </a:rPr>
                        <a:t>107,5</a:t>
                      </a:r>
                    </a:p>
                  </a:txBody>
                  <a:tcPr marL="9525" marR="9525" marT="9525" marB="0" anchor="b">
                    <a:lnL>
                      <a:noFill/>
                    </a:lnL>
                    <a:lnR>
                      <a:noFill/>
                    </a:lnR>
                    <a:lnT>
                      <a:noFill/>
                    </a:lnT>
                    <a:lnB>
                      <a:noFill/>
                    </a:lnB>
                  </a:tcPr>
                </a:tc>
                <a:extLst>
                  <a:ext uri="{0D108BD9-81ED-4DB2-BD59-A6C34878D82A}">
                    <a16:rowId xmlns:a16="http://schemas.microsoft.com/office/drawing/2014/main" val="3723954449"/>
                  </a:ext>
                </a:extLst>
              </a:tr>
              <a:tr h="409118">
                <a:tc>
                  <a:txBody>
                    <a:bodyPr/>
                    <a:lstStyle/>
                    <a:p>
                      <a:pPr algn="ctr" fontAlgn="b"/>
                      <a:r>
                        <a:rPr lang="hr-HR" sz="1800" b="0" i="0" u="none" strike="noStrike" dirty="0" err="1">
                          <a:solidFill>
                            <a:srgbClr val="000000"/>
                          </a:solidFill>
                          <a:effectLst/>
                          <a:latin typeface="+mj-lt"/>
                        </a:rPr>
                        <a:t>Cracklin</a:t>
                      </a:r>
                      <a:r>
                        <a:rPr lang="hr-HR" sz="1800" b="0" i="0" u="none" strike="noStrike" dirty="0">
                          <a:solidFill>
                            <a:srgbClr val="000000"/>
                          </a:solidFill>
                          <a:effectLst/>
                          <a:latin typeface="+mj-lt"/>
                        </a:rPr>
                        <a:t>' </a:t>
                      </a:r>
                      <a:r>
                        <a:rPr lang="hr-HR" sz="1800" b="0" i="0" u="none" strike="noStrike" dirty="0" err="1">
                          <a:solidFill>
                            <a:srgbClr val="000000"/>
                          </a:solidFill>
                          <a:effectLst/>
                          <a:latin typeface="+mj-lt"/>
                        </a:rPr>
                        <a:t>Oat</a:t>
                      </a:r>
                      <a:r>
                        <a:rPr lang="hr-HR" sz="1800" b="0" i="0" u="none" strike="noStrike" dirty="0">
                          <a:solidFill>
                            <a:srgbClr val="000000"/>
                          </a:solidFill>
                          <a:effectLst/>
                          <a:latin typeface="+mj-lt"/>
                        </a:rPr>
                        <a:t> Bran</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110</a:t>
                      </a:r>
                    </a:p>
                  </a:txBody>
                  <a:tcPr marL="9525" marR="9525" marT="9525" marB="0" anchor="b">
                    <a:lnL>
                      <a:noFill/>
                    </a:lnL>
                    <a:lnR>
                      <a:noFill/>
                    </a:lnR>
                    <a:lnT>
                      <a:noFill/>
                    </a:lnT>
                    <a:lnB>
                      <a:noFill/>
                    </a:lnB>
                  </a:tcPr>
                </a:tc>
                <a:tc>
                  <a:txBody>
                    <a:bodyPr/>
                    <a:lstStyle/>
                    <a:p>
                      <a:pPr algn="ctr" fontAlgn="b"/>
                      <a:r>
                        <a:rPr lang="hr-HR" sz="1800" b="0" i="0" u="none" strike="noStrike">
                          <a:solidFill>
                            <a:srgbClr val="000000"/>
                          </a:solidFill>
                          <a:effectLst/>
                          <a:latin typeface="+mj-lt"/>
                        </a:rPr>
                        <a:t>7</a:t>
                      </a:r>
                    </a:p>
                  </a:txBody>
                  <a:tcPr marL="9525" marR="9525" marT="9525" marB="0" anchor="b">
                    <a:lnL>
                      <a:noFill/>
                    </a:lnL>
                    <a:lnR>
                      <a:noFill/>
                    </a:lnR>
                    <a:lnT>
                      <a:noFill/>
                    </a:lnT>
                    <a:lnB>
                      <a:noFill/>
                    </a:lnB>
                  </a:tcPr>
                </a:tc>
                <a:tc>
                  <a:txBody>
                    <a:bodyPr/>
                    <a:lstStyle/>
                    <a:p>
                      <a:pPr algn="ctr" fontAlgn="b"/>
                      <a:r>
                        <a:rPr lang="hr-HR" sz="1800" b="0" i="0" u="none" strike="noStrike">
                          <a:solidFill>
                            <a:srgbClr val="000000"/>
                          </a:solidFill>
                          <a:effectLst/>
                          <a:latin typeface="+mj-lt"/>
                        </a:rPr>
                        <a:t>107,5</a:t>
                      </a:r>
                    </a:p>
                  </a:txBody>
                  <a:tcPr marL="9525" marR="9525" marT="9525" marB="0" anchor="b">
                    <a:lnL>
                      <a:noFill/>
                    </a:lnL>
                    <a:lnR>
                      <a:noFill/>
                    </a:lnR>
                    <a:lnT>
                      <a:noFill/>
                    </a:lnT>
                    <a:lnB>
                      <a:noFill/>
                    </a:lnB>
                  </a:tcPr>
                </a:tc>
                <a:extLst>
                  <a:ext uri="{0D108BD9-81ED-4DB2-BD59-A6C34878D82A}">
                    <a16:rowId xmlns:a16="http://schemas.microsoft.com/office/drawing/2014/main" val="3366861476"/>
                  </a:ext>
                </a:extLst>
              </a:tr>
              <a:tr h="409118">
                <a:tc>
                  <a:txBody>
                    <a:bodyPr/>
                    <a:lstStyle/>
                    <a:p>
                      <a:pPr algn="ctr" fontAlgn="b"/>
                      <a:r>
                        <a:rPr lang="hr-HR" sz="1800" b="0" i="0" u="none" strike="noStrike" dirty="0" err="1">
                          <a:solidFill>
                            <a:srgbClr val="000000"/>
                          </a:solidFill>
                          <a:effectLst/>
                          <a:latin typeface="+mj-lt"/>
                        </a:rPr>
                        <a:t>Double</a:t>
                      </a:r>
                      <a:r>
                        <a:rPr lang="hr-HR" sz="1800" b="0" i="0" u="none" strike="noStrike" dirty="0">
                          <a:solidFill>
                            <a:srgbClr val="000000"/>
                          </a:solidFill>
                          <a:effectLst/>
                          <a:latin typeface="+mj-lt"/>
                        </a:rPr>
                        <a:t> </a:t>
                      </a:r>
                      <a:r>
                        <a:rPr lang="hr-HR" sz="1800" b="0" i="0" u="none" strike="noStrike" dirty="0" err="1">
                          <a:solidFill>
                            <a:srgbClr val="000000"/>
                          </a:solidFill>
                          <a:effectLst/>
                          <a:latin typeface="+mj-lt"/>
                        </a:rPr>
                        <a:t>Chex</a:t>
                      </a:r>
                      <a:endParaRPr lang="hr-HR" sz="1800" b="0" i="0" u="none" strike="noStrike" dirty="0">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100</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5</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102,5</a:t>
                      </a:r>
                    </a:p>
                  </a:txBody>
                  <a:tcPr marL="9525" marR="9525" marT="9525" marB="0" anchor="b">
                    <a:lnL>
                      <a:noFill/>
                    </a:lnL>
                    <a:lnR>
                      <a:noFill/>
                    </a:lnR>
                    <a:lnT>
                      <a:noFill/>
                    </a:lnT>
                    <a:lnB>
                      <a:noFill/>
                    </a:lnB>
                  </a:tcPr>
                </a:tc>
                <a:extLst>
                  <a:ext uri="{0D108BD9-81ED-4DB2-BD59-A6C34878D82A}">
                    <a16:rowId xmlns:a16="http://schemas.microsoft.com/office/drawing/2014/main" val="3146171388"/>
                  </a:ext>
                </a:extLst>
              </a:tr>
              <a:tr h="409118">
                <a:tc>
                  <a:txBody>
                    <a:bodyPr/>
                    <a:lstStyle/>
                    <a:p>
                      <a:pPr algn="ctr" fontAlgn="b"/>
                      <a:r>
                        <a:rPr lang="hr-HR" sz="1800" b="0" i="0" u="none" strike="noStrike" dirty="0" err="1">
                          <a:solidFill>
                            <a:srgbClr val="000000"/>
                          </a:solidFill>
                          <a:effectLst/>
                          <a:latin typeface="+mj-lt"/>
                        </a:rPr>
                        <a:t>Fruitful</a:t>
                      </a:r>
                      <a:r>
                        <a:rPr lang="hr-HR" sz="1800" b="0" i="0" u="none" strike="noStrike" dirty="0">
                          <a:solidFill>
                            <a:srgbClr val="000000"/>
                          </a:solidFill>
                          <a:effectLst/>
                          <a:latin typeface="+mj-lt"/>
                        </a:rPr>
                        <a:t> Bran</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120</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12</a:t>
                      </a:r>
                    </a:p>
                  </a:txBody>
                  <a:tcPr marL="9525" marR="9525" marT="9525" marB="0" anchor="b">
                    <a:lnL>
                      <a:noFill/>
                    </a:lnL>
                    <a:lnR>
                      <a:noFill/>
                    </a:lnR>
                    <a:lnT>
                      <a:noFill/>
                    </a:lnT>
                    <a:lnB>
                      <a:noFill/>
                    </a:lnB>
                  </a:tcPr>
                </a:tc>
                <a:tc>
                  <a:txBody>
                    <a:bodyPr/>
                    <a:lstStyle/>
                    <a:p>
                      <a:pPr algn="ctr" fontAlgn="b"/>
                      <a:r>
                        <a:rPr lang="hr-HR" sz="1800" b="0" i="0" u="none" strike="noStrike">
                          <a:solidFill>
                            <a:srgbClr val="000000"/>
                          </a:solidFill>
                          <a:effectLst/>
                          <a:latin typeface="+mj-lt"/>
                        </a:rPr>
                        <a:t>120</a:t>
                      </a:r>
                    </a:p>
                  </a:txBody>
                  <a:tcPr marL="9525" marR="9525" marT="9525" marB="0" anchor="b">
                    <a:lnL>
                      <a:noFill/>
                    </a:lnL>
                    <a:lnR>
                      <a:noFill/>
                    </a:lnR>
                    <a:lnT>
                      <a:noFill/>
                    </a:lnT>
                    <a:lnB>
                      <a:noFill/>
                    </a:lnB>
                  </a:tcPr>
                </a:tc>
                <a:extLst>
                  <a:ext uri="{0D108BD9-81ED-4DB2-BD59-A6C34878D82A}">
                    <a16:rowId xmlns:a16="http://schemas.microsoft.com/office/drawing/2014/main" val="2445645583"/>
                  </a:ext>
                </a:extLst>
              </a:tr>
              <a:tr h="409118">
                <a:tc>
                  <a:txBody>
                    <a:bodyPr/>
                    <a:lstStyle/>
                    <a:p>
                      <a:pPr algn="ctr" fontAlgn="b"/>
                      <a:r>
                        <a:rPr lang="hr-HR" sz="1800" b="0" i="0" u="none" strike="noStrike" dirty="0">
                          <a:solidFill>
                            <a:srgbClr val="000000"/>
                          </a:solidFill>
                          <a:effectLst/>
                          <a:latin typeface="+mj-lt"/>
                        </a:rPr>
                        <a:t>Golden </a:t>
                      </a:r>
                      <a:r>
                        <a:rPr lang="hr-HR" sz="1800" b="0" i="0" u="none" strike="noStrike" dirty="0" err="1">
                          <a:solidFill>
                            <a:srgbClr val="000000"/>
                          </a:solidFill>
                          <a:effectLst/>
                          <a:latin typeface="+mj-lt"/>
                        </a:rPr>
                        <a:t>Grahams</a:t>
                      </a:r>
                      <a:endParaRPr lang="hr-HR" sz="1800" b="0" i="0" u="none" strike="noStrike" dirty="0">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110</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9</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112,5</a:t>
                      </a:r>
                    </a:p>
                  </a:txBody>
                  <a:tcPr marL="9525" marR="9525" marT="9525" marB="0" anchor="b">
                    <a:lnL>
                      <a:noFill/>
                    </a:lnL>
                    <a:lnR>
                      <a:noFill/>
                    </a:lnR>
                    <a:lnT>
                      <a:noFill/>
                    </a:lnT>
                    <a:lnB>
                      <a:noFill/>
                    </a:lnB>
                  </a:tcPr>
                </a:tc>
                <a:extLst>
                  <a:ext uri="{0D108BD9-81ED-4DB2-BD59-A6C34878D82A}">
                    <a16:rowId xmlns:a16="http://schemas.microsoft.com/office/drawing/2014/main" val="3967958327"/>
                  </a:ext>
                </a:extLst>
              </a:tr>
              <a:tr h="409118">
                <a:tc>
                  <a:txBody>
                    <a:bodyPr/>
                    <a:lstStyle/>
                    <a:p>
                      <a:pPr algn="ctr" fontAlgn="b"/>
                      <a:r>
                        <a:rPr lang="hr-HR" sz="1800" b="0" i="0" u="none" strike="noStrike" dirty="0" err="1">
                          <a:solidFill>
                            <a:srgbClr val="000000"/>
                          </a:solidFill>
                          <a:effectLst/>
                          <a:latin typeface="+mj-lt"/>
                        </a:rPr>
                        <a:t>Grape</a:t>
                      </a:r>
                      <a:r>
                        <a:rPr lang="hr-HR" sz="1800" b="0" i="0" u="none" strike="noStrike" dirty="0">
                          <a:solidFill>
                            <a:srgbClr val="000000"/>
                          </a:solidFill>
                          <a:effectLst/>
                          <a:latin typeface="+mj-lt"/>
                        </a:rPr>
                        <a:t> </a:t>
                      </a:r>
                      <a:r>
                        <a:rPr lang="hr-HR" sz="1800" b="0" i="0" u="none" strike="noStrike" dirty="0" err="1">
                          <a:solidFill>
                            <a:srgbClr val="000000"/>
                          </a:solidFill>
                          <a:effectLst/>
                          <a:latin typeface="+mj-lt"/>
                        </a:rPr>
                        <a:t>Nuts</a:t>
                      </a:r>
                      <a:r>
                        <a:rPr lang="hr-HR" sz="1800" b="0" i="0" u="none" strike="noStrike" dirty="0">
                          <a:solidFill>
                            <a:srgbClr val="000000"/>
                          </a:solidFill>
                          <a:effectLst/>
                          <a:latin typeface="+mj-lt"/>
                        </a:rPr>
                        <a:t> </a:t>
                      </a:r>
                      <a:r>
                        <a:rPr lang="hr-HR" sz="1800" b="0" i="0" u="none" strike="noStrike" dirty="0" err="1">
                          <a:solidFill>
                            <a:srgbClr val="000000"/>
                          </a:solidFill>
                          <a:effectLst/>
                          <a:latin typeface="+mj-lt"/>
                        </a:rPr>
                        <a:t>Flakes</a:t>
                      </a:r>
                      <a:endParaRPr lang="hr-HR" sz="1800" b="0" i="0" u="none" strike="noStrike" dirty="0">
                        <a:solidFill>
                          <a:srgbClr val="000000"/>
                        </a:solidFill>
                        <a:effectLst/>
                        <a:latin typeface="+mj-lt"/>
                      </a:endParaRP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100</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5</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102,5</a:t>
                      </a:r>
                    </a:p>
                  </a:txBody>
                  <a:tcPr marL="9525" marR="9525" marT="9525" marB="0" anchor="b">
                    <a:lnL>
                      <a:noFill/>
                    </a:lnL>
                    <a:lnR>
                      <a:noFill/>
                    </a:lnR>
                    <a:lnT>
                      <a:noFill/>
                    </a:lnT>
                    <a:lnB>
                      <a:noFill/>
                    </a:lnB>
                  </a:tcPr>
                </a:tc>
                <a:extLst>
                  <a:ext uri="{0D108BD9-81ED-4DB2-BD59-A6C34878D82A}">
                    <a16:rowId xmlns:a16="http://schemas.microsoft.com/office/drawing/2014/main" val="1802310079"/>
                  </a:ext>
                </a:extLst>
              </a:tr>
              <a:tr h="409118">
                <a:tc>
                  <a:txBody>
                    <a:bodyPr/>
                    <a:lstStyle/>
                    <a:p>
                      <a:pPr algn="ctr" fontAlgn="b"/>
                      <a:r>
                        <a:rPr lang="hr-HR" sz="1800" b="0" i="0" u="none" strike="noStrike">
                          <a:solidFill>
                            <a:srgbClr val="000000"/>
                          </a:solidFill>
                          <a:effectLst/>
                          <a:latin typeface="+mj-lt"/>
                        </a:rPr>
                        <a:t>Honey Graham Ohs</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120</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11</a:t>
                      </a:r>
                    </a:p>
                  </a:txBody>
                  <a:tcPr marL="9525" marR="9525" marT="9525" marB="0" anchor="b">
                    <a:lnL>
                      <a:noFill/>
                    </a:lnL>
                    <a:lnR>
                      <a:noFill/>
                    </a:lnR>
                    <a:lnT>
                      <a:noFill/>
                    </a:lnT>
                    <a:lnB>
                      <a:noFill/>
                    </a:lnB>
                  </a:tcPr>
                </a:tc>
                <a:tc>
                  <a:txBody>
                    <a:bodyPr/>
                    <a:lstStyle/>
                    <a:p>
                      <a:pPr algn="ctr" fontAlgn="b"/>
                      <a:r>
                        <a:rPr lang="hr-HR" sz="1800" b="0" i="0" u="none" strike="noStrike" dirty="0">
                          <a:solidFill>
                            <a:srgbClr val="000000"/>
                          </a:solidFill>
                          <a:effectLst/>
                          <a:latin typeface="+mj-lt"/>
                        </a:rPr>
                        <a:t>117,5</a:t>
                      </a:r>
                    </a:p>
                  </a:txBody>
                  <a:tcPr marL="9525" marR="9525" marT="9525" marB="0" anchor="b">
                    <a:lnL>
                      <a:noFill/>
                    </a:lnL>
                    <a:lnR>
                      <a:noFill/>
                    </a:lnR>
                    <a:lnT>
                      <a:noFill/>
                    </a:lnT>
                    <a:lnB>
                      <a:noFill/>
                    </a:lnB>
                  </a:tcPr>
                </a:tc>
                <a:extLst>
                  <a:ext uri="{0D108BD9-81ED-4DB2-BD59-A6C34878D82A}">
                    <a16:rowId xmlns:a16="http://schemas.microsoft.com/office/drawing/2014/main" val="3711795063"/>
                  </a:ext>
                </a:extLst>
              </a:tr>
            </a:tbl>
          </a:graphicData>
        </a:graphic>
      </p:graphicFrame>
      <p:sp>
        <p:nvSpPr>
          <p:cNvPr id="7" name="Cloud Callout 6"/>
          <p:cNvSpPr/>
          <p:nvPr/>
        </p:nvSpPr>
        <p:spPr>
          <a:xfrm>
            <a:off x="0" y="4925863"/>
            <a:ext cx="6683829" cy="1540252"/>
          </a:xfrm>
          <a:prstGeom prst="cloudCallout">
            <a:avLst>
              <a:gd name="adj1" fmla="val 53170"/>
              <a:gd name="adj2" fmla="val -1248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Data taken from:</a:t>
            </a:r>
          </a:p>
          <a:p>
            <a:pPr algn="ctr"/>
            <a:r>
              <a:rPr lang="en-US" dirty="0"/>
              <a:t>https://www.kaggle.com/datasets/crawford/80-cereals</a:t>
            </a:r>
          </a:p>
        </p:txBody>
      </p:sp>
      <p:sp>
        <p:nvSpPr>
          <p:cNvPr id="3" name="Rectangle 2"/>
          <p:cNvSpPr/>
          <p:nvPr/>
        </p:nvSpPr>
        <p:spPr>
          <a:xfrm>
            <a:off x="481214" y="3246073"/>
            <a:ext cx="2779928" cy="461665"/>
          </a:xfrm>
          <a:prstGeom prst="rect">
            <a:avLst/>
          </a:prstGeom>
        </p:spPr>
        <p:txBody>
          <a:bodyPr wrap="none">
            <a:spAutoFit/>
          </a:bodyPr>
          <a:lstStyle/>
          <a:p>
            <a:r>
              <a:rPr lang="en-US" sz="2400" dirty="0"/>
              <a:t>Output = </a:t>
            </a:r>
            <a:r>
              <a:rPr lang="pl-PL" sz="2400" dirty="0" smtClean="0"/>
              <a:t>w1 </a:t>
            </a:r>
            <a:r>
              <a:rPr lang="pl-PL" sz="2400" dirty="0"/>
              <a:t>* x1 + </a:t>
            </a:r>
            <a:r>
              <a:rPr lang="pl-PL" sz="2400" dirty="0" smtClean="0"/>
              <a:t>b</a:t>
            </a:r>
            <a:endParaRPr lang="en-US" sz="2400" dirty="0"/>
          </a:p>
        </p:txBody>
      </p:sp>
      <p:sp>
        <p:nvSpPr>
          <p:cNvPr id="5" name="Rectangular Callout 4"/>
          <p:cNvSpPr/>
          <p:nvPr/>
        </p:nvSpPr>
        <p:spPr>
          <a:xfrm>
            <a:off x="676989" y="3956157"/>
            <a:ext cx="2521456" cy="803785"/>
          </a:xfrm>
          <a:prstGeom prst="wedgeRectCallout">
            <a:avLst>
              <a:gd name="adj1" fmla="val -15221"/>
              <a:gd name="adj2" fmla="val -918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Similar to </a:t>
            </a:r>
            <a:r>
              <a:rPr lang="hr-HR" dirty="0" err="1" smtClean="0"/>
              <a:t>linear</a:t>
            </a:r>
            <a:r>
              <a:rPr lang="en-US" dirty="0" smtClean="0"/>
              <a:t> </a:t>
            </a:r>
            <a:r>
              <a:rPr lang="en-US" dirty="0"/>
              <a:t>regression !</a:t>
            </a:r>
          </a:p>
        </p:txBody>
      </p:sp>
    </p:spTree>
    <p:extLst>
      <p:ext uri="{BB962C8B-B14F-4D97-AF65-F5344CB8AC3E}">
        <p14:creationId xmlns:p14="http://schemas.microsoft.com/office/powerpoint/2010/main" val="220740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51114" y="112938"/>
            <a:ext cx="10515600" cy="908504"/>
          </a:xfrm>
        </p:spPr>
        <p:txBody>
          <a:bodyPr/>
          <a:lstStyle/>
          <a:p>
            <a:pPr algn="ctr"/>
            <a:r>
              <a:rPr lang="hr-HR" b="1" dirty="0" smtClean="0"/>
              <a:t>Single-</a:t>
            </a:r>
            <a:r>
              <a:rPr lang="hr-HR" b="1" dirty="0" err="1" smtClean="0"/>
              <a:t>layer</a:t>
            </a:r>
            <a:r>
              <a:rPr lang="hr-HR" b="1" dirty="0" smtClean="0"/>
              <a:t> network </a:t>
            </a:r>
            <a:r>
              <a:rPr lang="hr-HR" b="1" dirty="0"/>
              <a:t>- </a:t>
            </a:r>
            <a:r>
              <a:rPr lang="hr-HR" b="1" dirty="0" smtClean="0"/>
              <a:t>Perceptron</a:t>
            </a:r>
            <a:endParaRPr lang="pl-PL" dirty="0"/>
          </a:p>
        </p:txBody>
      </p:sp>
      <p:sp>
        <p:nvSpPr>
          <p:cNvPr id="4" name="Oval 3"/>
          <p:cNvSpPr/>
          <p:nvPr/>
        </p:nvSpPr>
        <p:spPr>
          <a:xfrm>
            <a:off x="1600196" y="1133817"/>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600196" y="200819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600196" y="2912153"/>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600195" y="4108910"/>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511629" y="1514817"/>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11629" y="238919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11629" y="3293153"/>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11629" y="4469841"/>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96683" y="1021442"/>
            <a:ext cx="576946" cy="369332"/>
          </a:xfrm>
          <a:prstGeom prst="rect">
            <a:avLst/>
          </a:prstGeom>
          <a:noFill/>
        </p:spPr>
        <p:txBody>
          <a:bodyPr wrap="square" rtlCol="0">
            <a:spAutoFit/>
          </a:bodyPr>
          <a:lstStyle/>
          <a:p>
            <a:r>
              <a:rPr lang="hr-HR" dirty="0" smtClean="0">
                <a:latin typeface="+mj-lt"/>
              </a:rPr>
              <a:t>x1</a:t>
            </a:r>
            <a:endParaRPr lang="en-US" dirty="0">
              <a:latin typeface="+mj-lt"/>
            </a:endParaRPr>
          </a:p>
        </p:txBody>
      </p:sp>
      <p:sp>
        <p:nvSpPr>
          <p:cNvPr id="14" name="TextBox 13"/>
          <p:cNvSpPr txBox="1"/>
          <p:nvPr/>
        </p:nvSpPr>
        <p:spPr>
          <a:xfrm>
            <a:off x="696683" y="1972631"/>
            <a:ext cx="576946" cy="369332"/>
          </a:xfrm>
          <a:prstGeom prst="rect">
            <a:avLst/>
          </a:prstGeom>
          <a:noFill/>
        </p:spPr>
        <p:txBody>
          <a:bodyPr wrap="square" rtlCol="0">
            <a:spAutoFit/>
          </a:bodyPr>
          <a:lstStyle/>
          <a:p>
            <a:r>
              <a:rPr lang="hr-HR" dirty="0" smtClean="0">
                <a:latin typeface="+mj-lt"/>
              </a:rPr>
              <a:t>x2</a:t>
            </a:r>
            <a:endParaRPr lang="en-US" dirty="0">
              <a:latin typeface="+mj-lt"/>
            </a:endParaRPr>
          </a:p>
        </p:txBody>
      </p:sp>
      <p:sp>
        <p:nvSpPr>
          <p:cNvPr id="15" name="TextBox 14"/>
          <p:cNvSpPr txBox="1"/>
          <p:nvPr/>
        </p:nvSpPr>
        <p:spPr>
          <a:xfrm>
            <a:off x="691239" y="2864924"/>
            <a:ext cx="576946" cy="369332"/>
          </a:xfrm>
          <a:prstGeom prst="rect">
            <a:avLst/>
          </a:prstGeom>
          <a:noFill/>
        </p:spPr>
        <p:txBody>
          <a:bodyPr wrap="square" rtlCol="0">
            <a:spAutoFit/>
          </a:bodyPr>
          <a:lstStyle/>
          <a:p>
            <a:r>
              <a:rPr lang="hr-HR" dirty="0" smtClean="0">
                <a:latin typeface="+mj-lt"/>
              </a:rPr>
              <a:t>x3</a:t>
            </a:r>
            <a:endParaRPr lang="en-US" dirty="0">
              <a:latin typeface="+mj-lt"/>
            </a:endParaRPr>
          </a:p>
        </p:txBody>
      </p:sp>
      <p:sp>
        <p:nvSpPr>
          <p:cNvPr id="16" name="TextBox 15"/>
          <p:cNvSpPr txBox="1"/>
          <p:nvPr/>
        </p:nvSpPr>
        <p:spPr>
          <a:xfrm>
            <a:off x="691239" y="4013661"/>
            <a:ext cx="576946" cy="369332"/>
          </a:xfrm>
          <a:prstGeom prst="rect">
            <a:avLst/>
          </a:prstGeom>
          <a:noFill/>
        </p:spPr>
        <p:txBody>
          <a:bodyPr wrap="square" rtlCol="0">
            <a:spAutoFit/>
          </a:bodyPr>
          <a:lstStyle/>
          <a:p>
            <a:r>
              <a:rPr lang="hr-HR" dirty="0" err="1" smtClean="0">
                <a:latin typeface="+mj-lt"/>
              </a:rPr>
              <a:t>xn</a:t>
            </a:r>
            <a:endParaRPr lang="en-US" dirty="0">
              <a:latin typeface="+mj-lt"/>
            </a:endParaRPr>
          </a:p>
        </p:txBody>
      </p:sp>
      <p:sp>
        <p:nvSpPr>
          <p:cNvPr id="17" name="TextBox 16"/>
          <p:cNvSpPr txBox="1"/>
          <p:nvPr/>
        </p:nvSpPr>
        <p:spPr>
          <a:xfrm>
            <a:off x="1817906" y="1321469"/>
            <a:ext cx="576946" cy="369332"/>
          </a:xfrm>
          <a:prstGeom prst="rect">
            <a:avLst/>
          </a:prstGeom>
          <a:noFill/>
        </p:spPr>
        <p:txBody>
          <a:bodyPr wrap="square" rtlCol="0">
            <a:spAutoFit/>
          </a:bodyPr>
          <a:lstStyle/>
          <a:p>
            <a:r>
              <a:rPr lang="hr-HR" dirty="0" smtClean="0">
                <a:solidFill>
                  <a:schemeClr val="bg1"/>
                </a:solidFill>
                <a:latin typeface="+mj-lt"/>
              </a:rPr>
              <a:t>w1</a:t>
            </a:r>
            <a:endParaRPr lang="en-US" dirty="0">
              <a:solidFill>
                <a:schemeClr val="bg1"/>
              </a:solidFill>
              <a:latin typeface="+mj-lt"/>
            </a:endParaRPr>
          </a:p>
        </p:txBody>
      </p:sp>
      <p:sp>
        <p:nvSpPr>
          <p:cNvPr id="18" name="TextBox 17"/>
          <p:cNvSpPr txBox="1"/>
          <p:nvPr/>
        </p:nvSpPr>
        <p:spPr>
          <a:xfrm>
            <a:off x="1758028" y="2161846"/>
            <a:ext cx="576946" cy="369332"/>
          </a:xfrm>
          <a:prstGeom prst="rect">
            <a:avLst/>
          </a:prstGeom>
          <a:noFill/>
        </p:spPr>
        <p:txBody>
          <a:bodyPr wrap="square" rtlCol="0">
            <a:spAutoFit/>
          </a:bodyPr>
          <a:lstStyle/>
          <a:p>
            <a:r>
              <a:rPr lang="hr-HR" dirty="0" smtClean="0">
                <a:solidFill>
                  <a:schemeClr val="bg1"/>
                </a:solidFill>
                <a:latin typeface="+mj-lt"/>
              </a:rPr>
              <a:t>w2</a:t>
            </a:r>
            <a:endParaRPr lang="en-US" dirty="0">
              <a:solidFill>
                <a:schemeClr val="bg1"/>
              </a:solidFill>
              <a:latin typeface="+mj-lt"/>
            </a:endParaRPr>
          </a:p>
        </p:txBody>
      </p:sp>
      <p:sp>
        <p:nvSpPr>
          <p:cNvPr id="19" name="TextBox 18"/>
          <p:cNvSpPr txBox="1"/>
          <p:nvPr/>
        </p:nvSpPr>
        <p:spPr>
          <a:xfrm>
            <a:off x="1758028" y="3079455"/>
            <a:ext cx="576946" cy="369332"/>
          </a:xfrm>
          <a:prstGeom prst="rect">
            <a:avLst/>
          </a:prstGeom>
          <a:noFill/>
        </p:spPr>
        <p:txBody>
          <a:bodyPr wrap="square" rtlCol="0">
            <a:spAutoFit/>
          </a:bodyPr>
          <a:lstStyle/>
          <a:p>
            <a:r>
              <a:rPr lang="hr-HR" dirty="0" smtClean="0">
                <a:solidFill>
                  <a:schemeClr val="bg1"/>
                </a:solidFill>
                <a:latin typeface="+mj-lt"/>
              </a:rPr>
              <a:t>w3</a:t>
            </a:r>
            <a:endParaRPr lang="en-US" dirty="0">
              <a:solidFill>
                <a:schemeClr val="bg1"/>
              </a:solidFill>
              <a:latin typeface="+mj-lt"/>
            </a:endParaRPr>
          </a:p>
        </p:txBody>
      </p:sp>
      <p:sp>
        <p:nvSpPr>
          <p:cNvPr id="20" name="TextBox 19"/>
          <p:cNvSpPr txBox="1"/>
          <p:nvPr/>
        </p:nvSpPr>
        <p:spPr>
          <a:xfrm>
            <a:off x="1785241" y="4250895"/>
            <a:ext cx="576946" cy="369332"/>
          </a:xfrm>
          <a:prstGeom prst="rect">
            <a:avLst/>
          </a:prstGeom>
          <a:noFill/>
        </p:spPr>
        <p:txBody>
          <a:bodyPr wrap="square" rtlCol="0">
            <a:spAutoFit/>
          </a:bodyPr>
          <a:lstStyle/>
          <a:p>
            <a:r>
              <a:rPr lang="hr-HR" dirty="0" err="1" smtClean="0">
                <a:solidFill>
                  <a:schemeClr val="bg1"/>
                </a:solidFill>
                <a:latin typeface="+mj-lt"/>
              </a:rPr>
              <a:t>wn</a:t>
            </a:r>
            <a:endParaRPr lang="en-US" dirty="0">
              <a:solidFill>
                <a:schemeClr val="bg1"/>
              </a:solidFill>
              <a:latin typeface="+mj-lt"/>
            </a:endParaRPr>
          </a:p>
        </p:txBody>
      </p:sp>
      <p:sp>
        <p:nvSpPr>
          <p:cNvPr id="21" name="Oval 20"/>
          <p:cNvSpPr/>
          <p:nvPr/>
        </p:nvSpPr>
        <p:spPr>
          <a:xfrm>
            <a:off x="3265710" y="2589836"/>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a:solidFill>
                  <a:schemeClr val="tx1"/>
                </a:solidFill>
              </a:rPr>
              <a:t>Σ</a:t>
            </a:r>
            <a:endParaRPr lang="en-US" dirty="0">
              <a:solidFill>
                <a:schemeClr val="tx1"/>
              </a:solidFill>
            </a:endParaRPr>
          </a:p>
        </p:txBody>
      </p:sp>
      <p:cxnSp>
        <p:nvCxnSpPr>
          <p:cNvPr id="22" name="Straight Arrow Connector 21"/>
          <p:cNvCxnSpPr/>
          <p:nvPr/>
        </p:nvCxnSpPr>
        <p:spPr>
          <a:xfrm>
            <a:off x="2334974" y="1514817"/>
            <a:ext cx="1202883" cy="1016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21" idx="1"/>
          </p:cNvCxnSpPr>
          <p:nvPr/>
        </p:nvCxnSpPr>
        <p:spPr>
          <a:xfrm>
            <a:off x="2296882" y="2365437"/>
            <a:ext cx="1085203" cy="335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21" idx="2"/>
          </p:cNvCxnSpPr>
          <p:nvPr/>
        </p:nvCxnSpPr>
        <p:spPr>
          <a:xfrm flipV="1">
            <a:off x="2296882" y="2970836"/>
            <a:ext cx="968828" cy="322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1" idx="3"/>
          </p:cNvCxnSpPr>
          <p:nvPr/>
        </p:nvCxnSpPr>
        <p:spPr>
          <a:xfrm flipV="1">
            <a:off x="2293519" y="3240244"/>
            <a:ext cx="1088566" cy="12622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32" idx="1"/>
          </p:cNvCxnSpPr>
          <p:nvPr/>
        </p:nvCxnSpPr>
        <p:spPr>
          <a:xfrm flipV="1">
            <a:off x="4060367" y="2940457"/>
            <a:ext cx="3627913" cy="30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7688280" y="2615253"/>
            <a:ext cx="957943" cy="6504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7862228" y="2748482"/>
            <a:ext cx="606858" cy="461665"/>
          </a:xfrm>
          <a:prstGeom prst="rect">
            <a:avLst/>
          </a:prstGeom>
          <a:noFill/>
        </p:spPr>
        <p:txBody>
          <a:bodyPr wrap="square" rtlCol="0">
            <a:spAutoFit/>
          </a:bodyPr>
          <a:lstStyle/>
          <a:p>
            <a:r>
              <a:rPr lang="hr-HR" sz="2400" dirty="0" smtClean="0">
                <a:latin typeface="+mj-lt"/>
              </a:rPr>
              <a:t>f(x)</a:t>
            </a:r>
            <a:endParaRPr lang="en-US" sz="2400" dirty="0">
              <a:latin typeface="+mj-lt"/>
            </a:endParaRPr>
          </a:p>
        </p:txBody>
      </p:sp>
      <p:cxnSp>
        <p:nvCxnSpPr>
          <p:cNvPr id="34" name="Straight Arrow Connector 33"/>
          <p:cNvCxnSpPr/>
          <p:nvPr/>
        </p:nvCxnSpPr>
        <p:spPr>
          <a:xfrm>
            <a:off x="8641708" y="2961918"/>
            <a:ext cx="5878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1" idx="4"/>
          </p:cNvCxnSpPr>
          <p:nvPr/>
        </p:nvCxnSpPr>
        <p:spPr>
          <a:xfrm flipV="1">
            <a:off x="3663038" y="3351836"/>
            <a:ext cx="1" cy="899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403856" y="4262184"/>
            <a:ext cx="1081058" cy="400110"/>
          </a:xfrm>
          <a:prstGeom prst="rect">
            <a:avLst/>
          </a:prstGeom>
          <a:noFill/>
        </p:spPr>
        <p:txBody>
          <a:bodyPr wrap="square" rtlCol="0">
            <a:spAutoFit/>
          </a:bodyPr>
          <a:lstStyle/>
          <a:p>
            <a:r>
              <a:rPr lang="hr-HR" sz="2000" dirty="0" smtClean="0">
                <a:latin typeface="+mj-lt"/>
              </a:rPr>
              <a:t>b (</a:t>
            </a:r>
            <a:r>
              <a:rPr lang="hr-HR" sz="2000" dirty="0" err="1">
                <a:latin typeface="+mj-lt"/>
              </a:rPr>
              <a:t>b</a:t>
            </a:r>
            <a:r>
              <a:rPr lang="hr-HR" sz="2000" dirty="0" err="1" smtClean="0">
                <a:latin typeface="+mj-lt"/>
              </a:rPr>
              <a:t>ias</a:t>
            </a:r>
            <a:r>
              <a:rPr lang="hr-HR" sz="2000" dirty="0" smtClean="0">
                <a:latin typeface="+mj-lt"/>
              </a:rPr>
              <a:t>)</a:t>
            </a:r>
            <a:endParaRPr lang="en-US" sz="2000" dirty="0">
              <a:latin typeface="+mj-lt"/>
            </a:endParaRPr>
          </a:p>
        </p:txBody>
      </p:sp>
      <p:sp>
        <p:nvSpPr>
          <p:cNvPr id="40" name="TextBox 39"/>
          <p:cNvSpPr txBox="1"/>
          <p:nvPr/>
        </p:nvSpPr>
        <p:spPr>
          <a:xfrm>
            <a:off x="7395730" y="1932169"/>
            <a:ext cx="1543041" cy="707886"/>
          </a:xfrm>
          <a:prstGeom prst="rect">
            <a:avLst/>
          </a:prstGeom>
          <a:noFill/>
        </p:spPr>
        <p:txBody>
          <a:bodyPr wrap="square" rtlCol="0">
            <a:spAutoFit/>
          </a:bodyPr>
          <a:lstStyle/>
          <a:p>
            <a:pPr algn="ctr"/>
            <a:r>
              <a:rPr lang="hr-HR" sz="2000" dirty="0" err="1" smtClean="0">
                <a:latin typeface="+mj-lt"/>
              </a:rPr>
              <a:t>Activation</a:t>
            </a:r>
            <a:r>
              <a:rPr lang="hr-HR" sz="2000" dirty="0" smtClean="0">
                <a:latin typeface="+mj-lt"/>
              </a:rPr>
              <a:t> </a:t>
            </a:r>
            <a:r>
              <a:rPr lang="hr-HR" sz="2000" dirty="0" err="1" smtClean="0">
                <a:latin typeface="+mj-lt"/>
              </a:rPr>
              <a:t>function</a:t>
            </a:r>
            <a:endParaRPr lang="en-US" sz="2000" dirty="0">
              <a:latin typeface="+mj-lt"/>
            </a:endParaRPr>
          </a:p>
        </p:txBody>
      </p:sp>
      <p:sp>
        <p:nvSpPr>
          <p:cNvPr id="41" name="TextBox 40"/>
          <p:cNvSpPr txBox="1"/>
          <p:nvPr/>
        </p:nvSpPr>
        <p:spPr>
          <a:xfrm>
            <a:off x="3219123" y="1894538"/>
            <a:ext cx="1543041" cy="707886"/>
          </a:xfrm>
          <a:prstGeom prst="rect">
            <a:avLst/>
          </a:prstGeom>
          <a:noFill/>
        </p:spPr>
        <p:txBody>
          <a:bodyPr wrap="square" rtlCol="0">
            <a:spAutoFit/>
          </a:bodyPr>
          <a:lstStyle/>
          <a:p>
            <a:pPr algn="ctr"/>
            <a:r>
              <a:rPr lang="hr-HR" sz="2000" dirty="0" err="1" smtClean="0">
                <a:latin typeface="+mj-lt"/>
              </a:rPr>
              <a:t>Summation</a:t>
            </a:r>
            <a:r>
              <a:rPr lang="hr-HR" sz="2000" dirty="0" smtClean="0">
                <a:latin typeface="+mj-lt"/>
              </a:rPr>
              <a:t> </a:t>
            </a:r>
            <a:r>
              <a:rPr lang="hr-HR" sz="2000" dirty="0" err="1" smtClean="0">
                <a:latin typeface="+mj-lt"/>
              </a:rPr>
              <a:t>function</a:t>
            </a:r>
            <a:endParaRPr lang="en-US" sz="2000" dirty="0">
              <a:latin typeface="+mj-lt"/>
            </a:endParaRPr>
          </a:p>
        </p:txBody>
      </p:sp>
      <p:sp>
        <p:nvSpPr>
          <p:cNvPr id="42" name="Rectangle 41"/>
          <p:cNvSpPr/>
          <p:nvPr/>
        </p:nvSpPr>
        <p:spPr>
          <a:xfrm>
            <a:off x="4078771" y="2963926"/>
            <a:ext cx="3504486" cy="369332"/>
          </a:xfrm>
          <a:prstGeom prst="rect">
            <a:avLst/>
          </a:prstGeom>
        </p:spPr>
        <p:txBody>
          <a:bodyPr wrap="none">
            <a:spAutoFit/>
          </a:bodyPr>
          <a:lstStyle/>
          <a:p>
            <a:r>
              <a:rPr lang="pl-PL" dirty="0">
                <a:latin typeface="+mj-lt"/>
              </a:rPr>
              <a:t>w1 * x1 + w2 * x2 + ... + wn * </a:t>
            </a:r>
            <a:r>
              <a:rPr lang="pl-PL" dirty="0" smtClean="0">
                <a:latin typeface="+mj-lt"/>
              </a:rPr>
              <a:t>xn + b</a:t>
            </a:r>
            <a:endParaRPr lang="pl-PL" dirty="0">
              <a:latin typeface="+mj-lt"/>
            </a:endParaRPr>
          </a:p>
        </p:txBody>
      </p:sp>
      <p:sp>
        <p:nvSpPr>
          <p:cNvPr id="44" name="Rectangle 43"/>
          <p:cNvSpPr/>
          <p:nvPr/>
        </p:nvSpPr>
        <p:spPr>
          <a:xfrm>
            <a:off x="9229541" y="2786170"/>
            <a:ext cx="856325" cy="369332"/>
          </a:xfrm>
          <a:prstGeom prst="rect">
            <a:avLst/>
          </a:prstGeom>
        </p:spPr>
        <p:txBody>
          <a:bodyPr wrap="none">
            <a:spAutoFit/>
          </a:bodyPr>
          <a:lstStyle/>
          <a:p>
            <a:r>
              <a:rPr lang="en-US" b="1" dirty="0" smtClean="0">
                <a:latin typeface="+mj-lt"/>
              </a:rPr>
              <a:t>Output</a:t>
            </a:r>
            <a:endParaRPr lang="en-US" b="1" dirty="0">
              <a:latin typeface="+mj-lt"/>
            </a:endParaRPr>
          </a:p>
        </p:txBody>
      </p:sp>
      <p:sp>
        <p:nvSpPr>
          <p:cNvPr id="46" name="Rectangle 45"/>
          <p:cNvSpPr/>
          <p:nvPr/>
        </p:nvSpPr>
        <p:spPr>
          <a:xfrm>
            <a:off x="4892985" y="3674153"/>
            <a:ext cx="7092378" cy="523220"/>
          </a:xfrm>
          <a:prstGeom prst="rect">
            <a:avLst/>
          </a:prstGeom>
        </p:spPr>
        <p:txBody>
          <a:bodyPr wrap="square">
            <a:spAutoFit/>
          </a:bodyPr>
          <a:lstStyle/>
          <a:p>
            <a:r>
              <a:rPr lang="en-US" sz="2800" dirty="0">
                <a:latin typeface="+mj-lt"/>
              </a:rPr>
              <a:t>Output = </a:t>
            </a:r>
            <a:r>
              <a:rPr lang="hr-HR" sz="2800" dirty="0" smtClean="0">
                <a:latin typeface="+mj-lt"/>
              </a:rPr>
              <a:t>f(</a:t>
            </a:r>
            <a:r>
              <a:rPr lang="pl-PL" sz="2800" dirty="0" smtClean="0">
                <a:latin typeface="+mj-lt"/>
              </a:rPr>
              <a:t>w1 </a:t>
            </a:r>
            <a:r>
              <a:rPr lang="pl-PL" sz="2800" dirty="0">
                <a:latin typeface="+mj-lt"/>
              </a:rPr>
              <a:t>* x1 + w2 * x2 + ... + wn * </a:t>
            </a:r>
            <a:r>
              <a:rPr lang="pl-PL" sz="2800" dirty="0" smtClean="0">
                <a:latin typeface="+mj-lt"/>
              </a:rPr>
              <a:t>xn + b)</a:t>
            </a:r>
            <a:endParaRPr lang="en-US" sz="2800" dirty="0">
              <a:latin typeface="+mj-lt"/>
            </a:endParaRPr>
          </a:p>
        </p:txBody>
      </p:sp>
      <p:sp>
        <p:nvSpPr>
          <p:cNvPr id="48" name="Rectangle 47"/>
          <p:cNvSpPr/>
          <p:nvPr/>
        </p:nvSpPr>
        <p:spPr>
          <a:xfrm>
            <a:off x="921709" y="5542242"/>
            <a:ext cx="3656770" cy="830997"/>
          </a:xfrm>
          <a:prstGeom prst="rect">
            <a:avLst/>
          </a:prstGeom>
        </p:spPr>
        <p:txBody>
          <a:bodyPr wrap="none">
            <a:spAutoFit/>
          </a:bodyPr>
          <a:lstStyle/>
          <a:p>
            <a:r>
              <a:rPr lang="hr-HR" sz="2400" dirty="0" err="1"/>
              <a:t>Activation</a:t>
            </a:r>
            <a:r>
              <a:rPr lang="hr-HR" sz="2400" dirty="0"/>
              <a:t> </a:t>
            </a:r>
            <a:r>
              <a:rPr lang="hr-HR" sz="2400" dirty="0" err="1"/>
              <a:t>function</a:t>
            </a:r>
            <a:endParaRPr lang="en-US" sz="2400" dirty="0"/>
          </a:p>
          <a:p>
            <a:r>
              <a:rPr lang="hr-HR" sz="2400" dirty="0" smtClean="0">
                <a:latin typeface="+mj-lt"/>
              </a:rPr>
              <a:t>s</a:t>
            </a:r>
            <a:r>
              <a:rPr lang="en-US" sz="2400" dirty="0" err="1" smtClean="0">
                <a:latin typeface="+mj-lt"/>
              </a:rPr>
              <a:t>igmoid</a:t>
            </a:r>
            <a:r>
              <a:rPr lang="hr-HR" sz="2400" dirty="0" smtClean="0">
                <a:latin typeface="+mj-lt"/>
              </a:rPr>
              <a:t> f</a:t>
            </a:r>
            <a:r>
              <a:rPr lang="en-US" sz="2400" dirty="0" smtClean="0">
                <a:latin typeface="+mj-lt"/>
              </a:rPr>
              <a:t>(x</a:t>
            </a:r>
            <a:r>
              <a:rPr lang="en-US" sz="2400" dirty="0">
                <a:latin typeface="+mj-lt"/>
              </a:rPr>
              <a:t>) = 1 / (1 + e^(-x))</a:t>
            </a:r>
          </a:p>
        </p:txBody>
      </p:sp>
      <p:sp>
        <p:nvSpPr>
          <p:cNvPr id="52" name="Rectangle 51"/>
          <p:cNvSpPr/>
          <p:nvPr/>
        </p:nvSpPr>
        <p:spPr>
          <a:xfrm>
            <a:off x="5373650" y="1505425"/>
            <a:ext cx="1537922" cy="369332"/>
          </a:xfrm>
          <a:prstGeom prst="rect">
            <a:avLst/>
          </a:prstGeom>
        </p:spPr>
        <p:txBody>
          <a:bodyPr wrap="none">
            <a:spAutoFit/>
          </a:bodyPr>
          <a:lstStyle/>
          <a:p>
            <a:r>
              <a:rPr lang="hr-HR" b="1" dirty="0" smtClean="0">
                <a:latin typeface="+mj-lt"/>
              </a:rPr>
              <a:t>Output neuron</a:t>
            </a:r>
            <a:endParaRPr lang="en-US" b="1" dirty="0">
              <a:latin typeface="+mj-lt"/>
            </a:endParaRPr>
          </a:p>
        </p:txBody>
      </p:sp>
      <p:graphicFrame>
        <p:nvGraphicFramePr>
          <p:cNvPr id="53" name="Chart 52"/>
          <p:cNvGraphicFramePr>
            <a:graphicFrameLocks/>
          </p:cNvGraphicFramePr>
          <p:nvPr>
            <p:extLst>
              <p:ext uri="{D42A27DB-BD31-4B8C-83A1-F6EECF244321}">
                <p14:modId xmlns:p14="http://schemas.microsoft.com/office/powerpoint/2010/main" val="4119689218"/>
              </p:ext>
            </p:extLst>
          </p:nvPr>
        </p:nvGraphicFramePr>
        <p:xfrm>
          <a:off x="4762164" y="4197373"/>
          <a:ext cx="4077534" cy="2555186"/>
        </p:xfrm>
        <a:graphic>
          <a:graphicData uri="http://schemas.openxmlformats.org/drawingml/2006/chart">
            <c:chart xmlns:c="http://schemas.openxmlformats.org/drawingml/2006/chart" xmlns:r="http://schemas.openxmlformats.org/officeDocument/2006/relationships" r:id="rId3"/>
          </a:graphicData>
        </a:graphic>
      </p:graphicFrame>
      <p:sp>
        <p:nvSpPr>
          <p:cNvPr id="39" name="Rectangular Callout 38"/>
          <p:cNvSpPr/>
          <p:nvPr/>
        </p:nvSpPr>
        <p:spPr>
          <a:xfrm>
            <a:off x="9463907" y="4770460"/>
            <a:ext cx="2521456" cy="803785"/>
          </a:xfrm>
          <a:prstGeom prst="wedgeRectCallout">
            <a:avLst>
              <a:gd name="adj1" fmla="val -70050"/>
              <a:gd name="adj2" fmla="val 408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S</a:t>
            </a:r>
            <a:r>
              <a:rPr lang="en-US" dirty="0" err="1" smtClean="0"/>
              <a:t>imilar</a:t>
            </a:r>
            <a:r>
              <a:rPr lang="en-US" dirty="0" smtClean="0"/>
              <a:t> </a:t>
            </a:r>
            <a:r>
              <a:rPr lang="en-US" dirty="0"/>
              <a:t>to logistic </a:t>
            </a:r>
            <a:r>
              <a:rPr lang="en-US" dirty="0" smtClean="0"/>
              <a:t>regression</a:t>
            </a:r>
            <a:r>
              <a:rPr lang="hr-HR" dirty="0" smtClean="0"/>
              <a:t> !</a:t>
            </a:r>
            <a:endParaRPr lang="en-US" dirty="0"/>
          </a:p>
        </p:txBody>
      </p:sp>
      <p:cxnSp>
        <p:nvCxnSpPr>
          <p:cNvPr id="8" name="Straight Connector 7"/>
          <p:cNvCxnSpPr/>
          <p:nvPr/>
        </p:nvCxnSpPr>
        <p:spPr>
          <a:xfrm>
            <a:off x="3180224" y="1321469"/>
            <a:ext cx="5657497"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180224" y="3528723"/>
            <a:ext cx="5645216"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3167943" y="1300460"/>
            <a:ext cx="32773" cy="22282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8804948" y="1300460"/>
            <a:ext cx="32773" cy="22282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64029" y="4955421"/>
            <a:ext cx="1460977" cy="369332"/>
          </a:xfrm>
          <a:prstGeom prst="rect">
            <a:avLst/>
          </a:prstGeom>
        </p:spPr>
        <p:txBody>
          <a:bodyPr wrap="none">
            <a:spAutoFit/>
          </a:bodyPr>
          <a:lstStyle/>
          <a:p>
            <a:r>
              <a:rPr lang="hr-HR" b="1" dirty="0" smtClean="0">
                <a:latin typeface="+mj-lt"/>
              </a:rPr>
              <a:t>Input </a:t>
            </a:r>
            <a:r>
              <a:rPr lang="hr-HR" b="1" dirty="0" err="1" smtClean="0">
                <a:latin typeface="+mj-lt"/>
              </a:rPr>
              <a:t>neurons</a:t>
            </a:r>
            <a:endParaRPr lang="en-US" b="1" dirty="0">
              <a:latin typeface="+mj-lt"/>
            </a:endParaRPr>
          </a:p>
        </p:txBody>
      </p:sp>
    </p:spTree>
    <p:extLst>
      <p:ext uri="{BB962C8B-B14F-4D97-AF65-F5344CB8AC3E}">
        <p14:creationId xmlns:p14="http://schemas.microsoft.com/office/powerpoint/2010/main" val="53833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51114" y="112938"/>
            <a:ext cx="10515600" cy="908504"/>
          </a:xfrm>
        </p:spPr>
        <p:txBody>
          <a:bodyPr/>
          <a:lstStyle/>
          <a:p>
            <a:pPr algn="ctr"/>
            <a:r>
              <a:rPr lang="hr-HR" b="1" dirty="0" err="1" smtClean="0"/>
              <a:t>Perceptron</a:t>
            </a:r>
            <a:r>
              <a:rPr lang="hr-HR" b="1" dirty="0" smtClean="0"/>
              <a:t> - </a:t>
            </a:r>
            <a:r>
              <a:rPr lang="hr-HR" b="1" dirty="0" err="1" smtClean="0"/>
              <a:t>example</a:t>
            </a:r>
            <a:endParaRPr lang="pl-PL" dirty="0"/>
          </a:p>
        </p:txBody>
      </p:sp>
      <p:sp>
        <p:nvSpPr>
          <p:cNvPr id="4" name="Oval 3"/>
          <p:cNvSpPr/>
          <p:nvPr/>
        </p:nvSpPr>
        <p:spPr>
          <a:xfrm>
            <a:off x="1600196" y="1133817"/>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600196" y="200819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600196" y="2912153"/>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511629" y="1514817"/>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11629" y="238919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11629" y="3293153"/>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6770" y="618745"/>
            <a:ext cx="1373162" cy="923330"/>
          </a:xfrm>
          <a:prstGeom prst="rect">
            <a:avLst/>
          </a:prstGeom>
          <a:noFill/>
        </p:spPr>
        <p:txBody>
          <a:bodyPr wrap="square" rtlCol="0">
            <a:spAutoFit/>
          </a:bodyPr>
          <a:lstStyle/>
          <a:p>
            <a:pPr algn="ctr"/>
            <a:r>
              <a:rPr lang="hr-HR" dirty="0" smtClean="0">
                <a:latin typeface="+mj-lt"/>
              </a:rPr>
              <a:t>x1 = Wind </a:t>
            </a:r>
            <a:r>
              <a:rPr lang="hr-HR" dirty="0" err="1" smtClean="0">
                <a:latin typeface="+mj-lt"/>
              </a:rPr>
              <a:t>speed</a:t>
            </a:r>
            <a:r>
              <a:rPr lang="hr-HR" dirty="0" smtClean="0">
                <a:latin typeface="+mj-lt"/>
              </a:rPr>
              <a:t> (</a:t>
            </a:r>
            <a:r>
              <a:rPr lang="hr-HR" dirty="0" err="1" smtClean="0">
                <a:latin typeface="+mj-lt"/>
              </a:rPr>
              <a:t>knots</a:t>
            </a:r>
            <a:r>
              <a:rPr lang="hr-HR" dirty="0" smtClean="0">
                <a:latin typeface="+mj-lt"/>
              </a:rPr>
              <a:t>)</a:t>
            </a:r>
            <a:endParaRPr lang="en-US" dirty="0">
              <a:latin typeface="+mj-lt"/>
            </a:endParaRPr>
          </a:p>
        </p:txBody>
      </p:sp>
      <p:sp>
        <p:nvSpPr>
          <p:cNvPr id="17" name="TextBox 16"/>
          <p:cNvSpPr txBox="1"/>
          <p:nvPr/>
        </p:nvSpPr>
        <p:spPr>
          <a:xfrm>
            <a:off x="1719668" y="1312889"/>
            <a:ext cx="781389" cy="369332"/>
          </a:xfrm>
          <a:prstGeom prst="rect">
            <a:avLst/>
          </a:prstGeom>
          <a:noFill/>
        </p:spPr>
        <p:txBody>
          <a:bodyPr wrap="square" rtlCol="0">
            <a:spAutoFit/>
          </a:bodyPr>
          <a:lstStyle/>
          <a:p>
            <a:r>
              <a:rPr lang="hr-HR" dirty="0" smtClean="0">
                <a:solidFill>
                  <a:schemeClr val="bg1"/>
                </a:solidFill>
                <a:latin typeface="+mj-lt"/>
              </a:rPr>
              <a:t>0,6</a:t>
            </a:r>
            <a:endParaRPr lang="en-US" dirty="0">
              <a:solidFill>
                <a:schemeClr val="bg1"/>
              </a:solidFill>
              <a:latin typeface="+mj-lt"/>
            </a:endParaRPr>
          </a:p>
        </p:txBody>
      </p:sp>
      <p:sp>
        <p:nvSpPr>
          <p:cNvPr id="18" name="TextBox 17"/>
          <p:cNvSpPr txBox="1"/>
          <p:nvPr/>
        </p:nvSpPr>
        <p:spPr>
          <a:xfrm>
            <a:off x="1758028" y="2161846"/>
            <a:ext cx="726316" cy="369332"/>
          </a:xfrm>
          <a:prstGeom prst="rect">
            <a:avLst/>
          </a:prstGeom>
          <a:noFill/>
        </p:spPr>
        <p:txBody>
          <a:bodyPr wrap="square" rtlCol="0">
            <a:spAutoFit/>
          </a:bodyPr>
          <a:lstStyle/>
          <a:p>
            <a:r>
              <a:rPr lang="hr-HR" dirty="0" smtClean="0">
                <a:solidFill>
                  <a:schemeClr val="bg1"/>
                </a:solidFill>
                <a:latin typeface="+mj-lt"/>
              </a:rPr>
              <a:t>-0,4</a:t>
            </a:r>
            <a:endParaRPr lang="en-US" dirty="0">
              <a:solidFill>
                <a:schemeClr val="bg1"/>
              </a:solidFill>
              <a:latin typeface="+mj-lt"/>
            </a:endParaRPr>
          </a:p>
        </p:txBody>
      </p:sp>
      <p:sp>
        <p:nvSpPr>
          <p:cNvPr id="19" name="TextBox 18"/>
          <p:cNvSpPr txBox="1"/>
          <p:nvPr/>
        </p:nvSpPr>
        <p:spPr>
          <a:xfrm>
            <a:off x="1641011" y="3090511"/>
            <a:ext cx="713024" cy="369332"/>
          </a:xfrm>
          <a:prstGeom prst="rect">
            <a:avLst/>
          </a:prstGeom>
          <a:noFill/>
        </p:spPr>
        <p:txBody>
          <a:bodyPr wrap="square" rtlCol="0">
            <a:spAutoFit/>
          </a:bodyPr>
          <a:lstStyle/>
          <a:p>
            <a:r>
              <a:rPr lang="hr-HR" dirty="0" smtClean="0">
                <a:solidFill>
                  <a:schemeClr val="bg1"/>
                </a:solidFill>
                <a:latin typeface="+mj-lt"/>
              </a:rPr>
              <a:t>-0,2</a:t>
            </a:r>
            <a:endParaRPr lang="en-US" dirty="0">
              <a:solidFill>
                <a:schemeClr val="bg1"/>
              </a:solidFill>
              <a:latin typeface="+mj-lt"/>
            </a:endParaRPr>
          </a:p>
        </p:txBody>
      </p:sp>
      <p:sp>
        <p:nvSpPr>
          <p:cNvPr id="21" name="Oval 20"/>
          <p:cNvSpPr/>
          <p:nvPr/>
        </p:nvSpPr>
        <p:spPr>
          <a:xfrm>
            <a:off x="3265710" y="2589836"/>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a:solidFill>
                  <a:schemeClr val="tx1"/>
                </a:solidFill>
              </a:rPr>
              <a:t>Σ</a:t>
            </a:r>
            <a:endParaRPr lang="en-US" dirty="0">
              <a:solidFill>
                <a:schemeClr val="tx1"/>
              </a:solidFill>
            </a:endParaRPr>
          </a:p>
        </p:txBody>
      </p:sp>
      <p:cxnSp>
        <p:nvCxnSpPr>
          <p:cNvPr id="22" name="Straight Arrow Connector 21"/>
          <p:cNvCxnSpPr/>
          <p:nvPr/>
        </p:nvCxnSpPr>
        <p:spPr>
          <a:xfrm>
            <a:off x="2334974" y="1514817"/>
            <a:ext cx="1202883" cy="1016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21" idx="1"/>
          </p:cNvCxnSpPr>
          <p:nvPr/>
        </p:nvCxnSpPr>
        <p:spPr>
          <a:xfrm>
            <a:off x="2296882" y="2365437"/>
            <a:ext cx="1085203" cy="335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21" idx="2"/>
          </p:cNvCxnSpPr>
          <p:nvPr/>
        </p:nvCxnSpPr>
        <p:spPr>
          <a:xfrm flipV="1">
            <a:off x="2296882" y="2970836"/>
            <a:ext cx="968828" cy="322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32" idx="1"/>
          </p:cNvCxnSpPr>
          <p:nvPr/>
        </p:nvCxnSpPr>
        <p:spPr>
          <a:xfrm flipV="1">
            <a:off x="4060367" y="2940457"/>
            <a:ext cx="3627913" cy="30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7688280" y="2615253"/>
            <a:ext cx="957943" cy="6504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7862228" y="2748482"/>
            <a:ext cx="606858" cy="461665"/>
          </a:xfrm>
          <a:prstGeom prst="rect">
            <a:avLst/>
          </a:prstGeom>
          <a:noFill/>
        </p:spPr>
        <p:txBody>
          <a:bodyPr wrap="square" rtlCol="0">
            <a:spAutoFit/>
          </a:bodyPr>
          <a:lstStyle/>
          <a:p>
            <a:r>
              <a:rPr lang="hr-HR" sz="2400" dirty="0" smtClean="0">
                <a:latin typeface="+mj-lt"/>
              </a:rPr>
              <a:t>f(x)</a:t>
            </a:r>
            <a:endParaRPr lang="en-US" sz="2400" dirty="0">
              <a:latin typeface="+mj-lt"/>
            </a:endParaRPr>
          </a:p>
        </p:txBody>
      </p:sp>
      <p:cxnSp>
        <p:nvCxnSpPr>
          <p:cNvPr id="34" name="Straight Arrow Connector 33"/>
          <p:cNvCxnSpPr/>
          <p:nvPr/>
        </p:nvCxnSpPr>
        <p:spPr>
          <a:xfrm>
            <a:off x="8641708" y="2961918"/>
            <a:ext cx="5878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1" idx="4"/>
          </p:cNvCxnSpPr>
          <p:nvPr/>
        </p:nvCxnSpPr>
        <p:spPr>
          <a:xfrm flipV="1">
            <a:off x="3663037" y="3351836"/>
            <a:ext cx="2" cy="3576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331024" y="3720249"/>
            <a:ext cx="1081058" cy="400110"/>
          </a:xfrm>
          <a:prstGeom prst="rect">
            <a:avLst/>
          </a:prstGeom>
          <a:noFill/>
        </p:spPr>
        <p:txBody>
          <a:bodyPr wrap="square" rtlCol="0">
            <a:spAutoFit/>
          </a:bodyPr>
          <a:lstStyle/>
          <a:p>
            <a:r>
              <a:rPr lang="hr-HR" sz="2000" dirty="0" smtClean="0">
                <a:latin typeface="+mj-lt"/>
              </a:rPr>
              <a:t>b (-0,3)</a:t>
            </a:r>
            <a:endParaRPr lang="en-US" sz="2000" dirty="0">
              <a:latin typeface="+mj-lt"/>
            </a:endParaRPr>
          </a:p>
        </p:txBody>
      </p:sp>
      <p:sp>
        <p:nvSpPr>
          <p:cNvPr id="40" name="TextBox 39"/>
          <p:cNvSpPr txBox="1"/>
          <p:nvPr/>
        </p:nvSpPr>
        <p:spPr>
          <a:xfrm>
            <a:off x="7319530" y="1907791"/>
            <a:ext cx="2053070" cy="707886"/>
          </a:xfrm>
          <a:prstGeom prst="rect">
            <a:avLst/>
          </a:prstGeom>
          <a:noFill/>
        </p:spPr>
        <p:txBody>
          <a:bodyPr wrap="square" rtlCol="0">
            <a:spAutoFit/>
          </a:bodyPr>
          <a:lstStyle/>
          <a:p>
            <a:pPr algn="ctr"/>
            <a:r>
              <a:rPr lang="hr-HR" sz="2000" dirty="0" err="1" smtClean="0">
                <a:latin typeface="+mj-lt"/>
              </a:rPr>
              <a:t>Sigmoid</a:t>
            </a:r>
            <a:r>
              <a:rPr lang="hr-HR" sz="2000" dirty="0" smtClean="0">
                <a:latin typeface="+mj-lt"/>
              </a:rPr>
              <a:t> </a:t>
            </a:r>
            <a:r>
              <a:rPr lang="hr-HR" sz="2000" dirty="0" err="1" smtClean="0">
                <a:latin typeface="+mj-lt"/>
              </a:rPr>
              <a:t>activation</a:t>
            </a:r>
            <a:r>
              <a:rPr lang="hr-HR" sz="2000" dirty="0" smtClean="0">
                <a:latin typeface="+mj-lt"/>
              </a:rPr>
              <a:t> </a:t>
            </a:r>
            <a:r>
              <a:rPr lang="hr-HR" sz="2000" dirty="0" err="1" smtClean="0">
                <a:latin typeface="+mj-lt"/>
              </a:rPr>
              <a:t>function</a:t>
            </a:r>
            <a:endParaRPr lang="en-US" sz="2000" dirty="0">
              <a:latin typeface="+mj-lt"/>
            </a:endParaRPr>
          </a:p>
        </p:txBody>
      </p:sp>
      <p:sp>
        <p:nvSpPr>
          <p:cNvPr id="41" name="TextBox 40"/>
          <p:cNvSpPr txBox="1"/>
          <p:nvPr/>
        </p:nvSpPr>
        <p:spPr>
          <a:xfrm>
            <a:off x="3219123" y="1894538"/>
            <a:ext cx="1543041" cy="707886"/>
          </a:xfrm>
          <a:prstGeom prst="rect">
            <a:avLst/>
          </a:prstGeom>
          <a:noFill/>
        </p:spPr>
        <p:txBody>
          <a:bodyPr wrap="square" rtlCol="0">
            <a:spAutoFit/>
          </a:bodyPr>
          <a:lstStyle/>
          <a:p>
            <a:pPr algn="ctr"/>
            <a:r>
              <a:rPr lang="hr-HR" sz="2000" dirty="0" err="1" smtClean="0">
                <a:latin typeface="+mj-lt"/>
              </a:rPr>
              <a:t>Summation</a:t>
            </a:r>
            <a:r>
              <a:rPr lang="hr-HR" sz="2000" dirty="0" smtClean="0">
                <a:latin typeface="+mj-lt"/>
              </a:rPr>
              <a:t> </a:t>
            </a:r>
            <a:r>
              <a:rPr lang="hr-HR" sz="2000" dirty="0" err="1" smtClean="0">
                <a:latin typeface="+mj-lt"/>
              </a:rPr>
              <a:t>function</a:t>
            </a:r>
            <a:endParaRPr lang="en-US" sz="2000" dirty="0">
              <a:latin typeface="+mj-lt"/>
            </a:endParaRPr>
          </a:p>
        </p:txBody>
      </p:sp>
      <p:sp>
        <p:nvSpPr>
          <p:cNvPr id="42" name="Rectangle 41"/>
          <p:cNvSpPr/>
          <p:nvPr/>
        </p:nvSpPr>
        <p:spPr>
          <a:xfrm>
            <a:off x="4078771" y="2963926"/>
            <a:ext cx="3116559" cy="369332"/>
          </a:xfrm>
          <a:prstGeom prst="rect">
            <a:avLst/>
          </a:prstGeom>
        </p:spPr>
        <p:txBody>
          <a:bodyPr wrap="none">
            <a:spAutoFit/>
          </a:bodyPr>
          <a:lstStyle/>
          <a:p>
            <a:r>
              <a:rPr lang="pl-PL" dirty="0" smtClean="0">
                <a:latin typeface="+mj-lt"/>
              </a:rPr>
              <a:t>0,6 </a:t>
            </a:r>
            <a:r>
              <a:rPr lang="pl-PL" dirty="0">
                <a:latin typeface="+mj-lt"/>
              </a:rPr>
              <a:t>* x1 </a:t>
            </a:r>
            <a:r>
              <a:rPr lang="pl-PL" dirty="0" smtClean="0">
                <a:latin typeface="+mj-lt"/>
              </a:rPr>
              <a:t>- 0,4 </a:t>
            </a:r>
            <a:r>
              <a:rPr lang="pl-PL" dirty="0">
                <a:latin typeface="+mj-lt"/>
              </a:rPr>
              <a:t>* x2 </a:t>
            </a:r>
            <a:r>
              <a:rPr lang="pl-PL" dirty="0" smtClean="0">
                <a:latin typeface="+mj-lt"/>
              </a:rPr>
              <a:t>+ 0,2*x3 - 0,3</a:t>
            </a:r>
            <a:endParaRPr lang="pl-PL" dirty="0">
              <a:latin typeface="+mj-lt"/>
            </a:endParaRPr>
          </a:p>
        </p:txBody>
      </p:sp>
      <p:sp>
        <p:nvSpPr>
          <p:cNvPr id="44" name="Rectangle 43"/>
          <p:cNvSpPr/>
          <p:nvPr/>
        </p:nvSpPr>
        <p:spPr>
          <a:xfrm>
            <a:off x="9245571" y="2786170"/>
            <a:ext cx="1697260" cy="923330"/>
          </a:xfrm>
          <a:prstGeom prst="rect">
            <a:avLst/>
          </a:prstGeom>
        </p:spPr>
        <p:txBody>
          <a:bodyPr wrap="none">
            <a:spAutoFit/>
          </a:bodyPr>
          <a:lstStyle/>
          <a:p>
            <a:pPr algn="ctr"/>
            <a:r>
              <a:rPr lang="hr-HR" dirty="0" smtClean="0">
                <a:latin typeface="+mj-lt"/>
              </a:rPr>
              <a:t>To </a:t>
            </a:r>
            <a:r>
              <a:rPr lang="hr-HR" dirty="0" err="1" smtClean="0">
                <a:latin typeface="+mj-lt"/>
              </a:rPr>
              <a:t>sail</a:t>
            </a:r>
            <a:r>
              <a:rPr lang="hr-HR" dirty="0" smtClean="0">
                <a:latin typeface="+mj-lt"/>
              </a:rPr>
              <a:t> (&gt;0,5) </a:t>
            </a:r>
          </a:p>
          <a:p>
            <a:pPr algn="ctr"/>
            <a:r>
              <a:rPr lang="hr-HR" dirty="0" err="1" smtClean="0">
                <a:latin typeface="+mj-lt"/>
              </a:rPr>
              <a:t>or</a:t>
            </a:r>
            <a:r>
              <a:rPr lang="hr-HR" dirty="0" smtClean="0">
                <a:latin typeface="+mj-lt"/>
              </a:rPr>
              <a:t> </a:t>
            </a:r>
          </a:p>
          <a:p>
            <a:pPr algn="ctr"/>
            <a:r>
              <a:rPr lang="hr-HR" dirty="0" err="1" smtClean="0">
                <a:latin typeface="+mj-lt"/>
              </a:rPr>
              <a:t>not</a:t>
            </a:r>
            <a:r>
              <a:rPr lang="hr-HR" dirty="0" smtClean="0">
                <a:latin typeface="+mj-lt"/>
              </a:rPr>
              <a:t> to </a:t>
            </a:r>
            <a:r>
              <a:rPr lang="hr-HR" dirty="0" err="1" smtClean="0">
                <a:latin typeface="+mj-lt"/>
              </a:rPr>
              <a:t>sail</a:t>
            </a:r>
            <a:r>
              <a:rPr lang="hr-HR" dirty="0" smtClean="0">
                <a:latin typeface="+mj-lt"/>
              </a:rPr>
              <a:t> (&lt;0,5)</a:t>
            </a:r>
            <a:endParaRPr lang="en-US" dirty="0">
              <a:latin typeface="+mj-lt"/>
            </a:endParaRPr>
          </a:p>
        </p:txBody>
      </p:sp>
      <p:sp>
        <p:nvSpPr>
          <p:cNvPr id="50" name="TextBox 49"/>
          <p:cNvSpPr txBox="1"/>
          <p:nvPr/>
        </p:nvSpPr>
        <p:spPr>
          <a:xfrm>
            <a:off x="155822" y="1532380"/>
            <a:ext cx="1594361" cy="923330"/>
          </a:xfrm>
          <a:prstGeom prst="rect">
            <a:avLst/>
          </a:prstGeom>
          <a:noFill/>
        </p:spPr>
        <p:txBody>
          <a:bodyPr wrap="square" rtlCol="0">
            <a:spAutoFit/>
          </a:bodyPr>
          <a:lstStyle/>
          <a:p>
            <a:pPr algn="ctr"/>
            <a:r>
              <a:rPr lang="hr-HR" dirty="0" smtClean="0">
                <a:latin typeface="+mj-lt"/>
              </a:rPr>
              <a:t>x2 = </a:t>
            </a:r>
            <a:r>
              <a:rPr lang="hr-HR" dirty="0" err="1" smtClean="0">
                <a:latin typeface="+mj-lt"/>
              </a:rPr>
              <a:t>Wave</a:t>
            </a:r>
            <a:r>
              <a:rPr lang="hr-HR" dirty="0" smtClean="0">
                <a:latin typeface="+mj-lt"/>
              </a:rPr>
              <a:t> </a:t>
            </a:r>
            <a:r>
              <a:rPr lang="hr-HR" dirty="0" err="1" smtClean="0">
                <a:latin typeface="+mj-lt"/>
              </a:rPr>
              <a:t>height</a:t>
            </a:r>
            <a:r>
              <a:rPr lang="hr-HR" dirty="0" smtClean="0">
                <a:latin typeface="+mj-lt"/>
              </a:rPr>
              <a:t> (</a:t>
            </a:r>
            <a:r>
              <a:rPr lang="hr-HR" dirty="0" err="1" smtClean="0">
                <a:latin typeface="+mj-lt"/>
              </a:rPr>
              <a:t>in</a:t>
            </a:r>
            <a:r>
              <a:rPr lang="hr-HR" dirty="0" smtClean="0">
                <a:latin typeface="+mj-lt"/>
              </a:rPr>
              <a:t> </a:t>
            </a:r>
            <a:r>
              <a:rPr lang="hr-HR" dirty="0" err="1" smtClean="0">
                <a:latin typeface="+mj-lt"/>
              </a:rPr>
              <a:t>meters</a:t>
            </a:r>
            <a:r>
              <a:rPr lang="hr-HR" dirty="0" smtClean="0">
                <a:latin typeface="+mj-lt"/>
              </a:rPr>
              <a:t>)</a:t>
            </a:r>
            <a:endParaRPr lang="en-US" dirty="0">
              <a:latin typeface="+mj-lt"/>
            </a:endParaRPr>
          </a:p>
        </p:txBody>
      </p:sp>
      <p:sp>
        <p:nvSpPr>
          <p:cNvPr id="51" name="TextBox 50"/>
          <p:cNvSpPr txBox="1"/>
          <p:nvPr/>
        </p:nvSpPr>
        <p:spPr>
          <a:xfrm>
            <a:off x="74553" y="2625384"/>
            <a:ext cx="1647692" cy="646331"/>
          </a:xfrm>
          <a:prstGeom prst="rect">
            <a:avLst/>
          </a:prstGeom>
          <a:noFill/>
        </p:spPr>
        <p:txBody>
          <a:bodyPr wrap="square" rtlCol="0">
            <a:spAutoFit/>
          </a:bodyPr>
          <a:lstStyle/>
          <a:p>
            <a:pPr algn="ctr"/>
            <a:r>
              <a:rPr lang="hr-HR" dirty="0">
                <a:latin typeface="+mj-lt"/>
              </a:rPr>
              <a:t>x</a:t>
            </a:r>
            <a:r>
              <a:rPr lang="hr-HR" dirty="0" smtClean="0">
                <a:latin typeface="+mj-lt"/>
              </a:rPr>
              <a:t>3= </a:t>
            </a:r>
            <a:r>
              <a:rPr lang="hr-HR" dirty="0" err="1" smtClean="0">
                <a:latin typeface="+mj-lt"/>
              </a:rPr>
              <a:t>Cloud</a:t>
            </a:r>
            <a:r>
              <a:rPr lang="hr-HR" dirty="0" smtClean="0">
                <a:latin typeface="+mj-lt"/>
              </a:rPr>
              <a:t> </a:t>
            </a:r>
            <a:r>
              <a:rPr lang="hr-HR" dirty="0" err="1" smtClean="0">
                <a:latin typeface="+mj-lt"/>
              </a:rPr>
              <a:t>cover</a:t>
            </a:r>
            <a:endParaRPr lang="hr-HR" dirty="0" smtClean="0">
              <a:latin typeface="+mj-lt"/>
            </a:endParaRPr>
          </a:p>
          <a:p>
            <a:pPr algn="ctr"/>
            <a:r>
              <a:rPr lang="hr-HR" dirty="0" smtClean="0">
                <a:latin typeface="+mj-lt"/>
              </a:rPr>
              <a:t>(</a:t>
            </a:r>
            <a:r>
              <a:rPr lang="hr-HR" dirty="0" err="1" smtClean="0">
                <a:latin typeface="+mj-lt"/>
              </a:rPr>
              <a:t>in</a:t>
            </a:r>
            <a:r>
              <a:rPr lang="hr-HR" dirty="0" smtClean="0">
                <a:latin typeface="+mj-lt"/>
              </a:rPr>
              <a:t> %)</a:t>
            </a:r>
            <a:endParaRPr lang="en-US" dirty="0">
              <a:latin typeface="+mj-lt"/>
            </a:endParaRPr>
          </a:p>
        </p:txBody>
      </p:sp>
      <p:graphicFrame>
        <p:nvGraphicFramePr>
          <p:cNvPr id="3" name="Table 2"/>
          <p:cNvGraphicFramePr>
            <a:graphicFrameLocks noGrp="1"/>
          </p:cNvGraphicFramePr>
          <p:nvPr>
            <p:extLst>
              <p:ext uri="{D42A27DB-BD31-4B8C-83A1-F6EECF244321}">
                <p14:modId xmlns:p14="http://schemas.microsoft.com/office/powerpoint/2010/main" val="2291782939"/>
              </p:ext>
            </p:extLst>
          </p:nvPr>
        </p:nvGraphicFramePr>
        <p:xfrm>
          <a:off x="5753098" y="4081605"/>
          <a:ext cx="5513615" cy="2047055"/>
        </p:xfrm>
        <a:graphic>
          <a:graphicData uri="http://schemas.openxmlformats.org/drawingml/2006/table">
            <a:tbl>
              <a:tblPr>
                <a:tableStyleId>{5C22544A-7EE6-4342-B048-85BDC9FD1C3A}</a:tableStyleId>
              </a:tblPr>
              <a:tblGrid>
                <a:gridCol w="943907">
                  <a:extLst>
                    <a:ext uri="{9D8B030D-6E8A-4147-A177-3AD203B41FA5}">
                      <a16:colId xmlns:a16="http://schemas.microsoft.com/office/drawing/2014/main" val="354688003"/>
                    </a:ext>
                  </a:extLst>
                </a:gridCol>
                <a:gridCol w="1003838">
                  <a:extLst>
                    <a:ext uri="{9D8B030D-6E8A-4147-A177-3AD203B41FA5}">
                      <a16:colId xmlns:a16="http://schemas.microsoft.com/office/drawing/2014/main" val="553219714"/>
                    </a:ext>
                  </a:extLst>
                </a:gridCol>
                <a:gridCol w="1048785">
                  <a:extLst>
                    <a:ext uri="{9D8B030D-6E8A-4147-A177-3AD203B41FA5}">
                      <a16:colId xmlns:a16="http://schemas.microsoft.com/office/drawing/2014/main" val="1630260818"/>
                    </a:ext>
                  </a:extLst>
                </a:gridCol>
                <a:gridCol w="764115">
                  <a:extLst>
                    <a:ext uri="{9D8B030D-6E8A-4147-A177-3AD203B41FA5}">
                      <a16:colId xmlns:a16="http://schemas.microsoft.com/office/drawing/2014/main" val="1549726065"/>
                    </a:ext>
                  </a:extLst>
                </a:gridCol>
                <a:gridCol w="913942">
                  <a:extLst>
                    <a:ext uri="{9D8B030D-6E8A-4147-A177-3AD203B41FA5}">
                      <a16:colId xmlns:a16="http://schemas.microsoft.com/office/drawing/2014/main" val="3945128605"/>
                    </a:ext>
                  </a:extLst>
                </a:gridCol>
                <a:gridCol w="839028">
                  <a:extLst>
                    <a:ext uri="{9D8B030D-6E8A-4147-A177-3AD203B41FA5}">
                      <a16:colId xmlns:a16="http://schemas.microsoft.com/office/drawing/2014/main" val="2295245390"/>
                    </a:ext>
                  </a:extLst>
                </a:gridCol>
              </a:tblGrid>
              <a:tr h="767645">
                <a:tc>
                  <a:txBody>
                    <a:bodyPr/>
                    <a:lstStyle/>
                    <a:p>
                      <a:pPr algn="ctr" fontAlgn="ctr"/>
                      <a:r>
                        <a:rPr lang="hr-HR" sz="1600" b="1" u="none" strike="noStrike" dirty="0">
                          <a:effectLst/>
                          <a:latin typeface="+mj-lt"/>
                        </a:rPr>
                        <a:t>Wind </a:t>
                      </a:r>
                      <a:r>
                        <a:rPr lang="hr-HR" sz="1600" b="1" u="none" strike="noStrike" dirty="0" err="1">
                          <a:effectLst/>
                          <a:latin typeface="+mj-lt"/>
                        </a:rPr>
                        <a:t>Speed</a:t>
                      </a:r>
                      <a:r>
                        <a:rPr lang="hr-HR" sz="1600" b="1" u="none" strike="noStrike" dirty="0">
                          <a:effectLst/>
                          <a:latin typeface="+mj-lt"/>
                        </a:rPr>
                        <a:t> (</a:t>
                      </a:r>
                      <a:r>
                        <a:rPr lang="hr-HR" sz="1600" b="1" u="none" strike="noStrike" dirty="0" err="1">
                          <a:effectLst/>
                          <a:latin typeface="+mj-lt"/>
                        </a:rPr>
                        <a:t>knots</a:t>
                      </a:r>
                      <a:r>
                        <a:rPr lang="hr-HR" sz="1600" b="1" u="none" strike="noStrike" dirty="0">
                          <a:effectLst/>
                          <a:latin typeface="+mj-lt"/>
                        </a:rPr>
                        <a:t>)</a:t>
                      </a:r>
                      <a:endParaRPr lang="hr-HR" sz="1600" b="1" i="0" u="none" strike="noStrike" dirty="0">
                        <a:solidFill>
                          <a:srgbClr val="000000"/>
                        </a:solidFill>
                        <a:effectLst/>
                        <a:latin typeface="+mj-lt"/>
                      </a:endParaRPr>
                    </a:p>
                  </a:txBody>
                  <a:tcPr marL="9525" marR="9525" marT="9525" marB="0" anchor="ctr"/>
                </a:tc>
                <a:tc>
                  <a:txBody>
                    <a:bodyPr/>
                    <a:lstStyle/>
                    <a:p>
                      <a:pPr algn="ctr" fontAlgn="ctr"/>
                      <a:r>
                        <a:rPr lang="hr-HR" sz="1600" b="1" u="none" strike="noStrike" dirty="0" err="1">
                          <a:effectLst/>
                          <a:latin typeface="+mj-lt"/>
                        </a:rPr>
                        <a:t>Wave</a:t>
                      </a:r>
                      <a:r>
                        <a:rPr lang="hr-HR" sz="1600" b="1" u="none" strike="noStrike" dirty="0">
                          <a:effectLst/>
                          <a:latin typeface="+mj-lt"/>
                        </a:rPr>
                        <a:t> </a:t>
                      </a:r>
                      <a:r>
                        <a:rPr lang="hr-HR" sz="1600" b="1" u="none" strike="noStrike" dirty="0" err="1">
                          <a:effectLst/>
                          <a:latin typeface="+mj-lt"/>
                        </a:rPr>
                        <a:t>Height</a:t>
                      </a:r>
                      <a:r>
                        <a:rPr lang="hr-HR" sz="1600" b="1" u="none" strike="noStrike" dirty="0">
                          <a:effectLst/>
                          <a:latin typeface="+mj-lt"/>
                        </a:rPr>
                        <a:t> (</a:t>
                      </a:r>
                      <a:r>
                        <a:rPr lang="hr-HR" sz="1600" b="1" u="none" strike="noStrike" dirty="0" err="1">
                          <a:effectLst/>
                          <a:latin typeface="+mj-lt"/>
                        </a:rPr>
                        <a:t>meters</a:t>
                      </a:r>
                      <a:r>
                        <a:rPr lang="hr-HR" sz="1600" b="1" u="none" strike="noStrike" dirty="0">
                          <a:effectLst/>
                          <a:latin typeface="+mj-lt"/>
                        </a:rPr>
                        <a:t>)</a:t>
                      </a:r>
                      <a:endParaRPr lang="hr-HR" sz="1600" b="1" i="0" u="none" strike="noStrike" dirty="0">
                        <a:solidFill>
                          <a:srgbClr val="000000"/>
                        </a:solidFill>
                        <a:effectLst/>
                        <a:latin typeface="+mj-lt"/>
                      </a:endParaRPr>
                    </a:p>
                  </a:txBody>
                  <a:tcPr marL="9525" marR="9525" marT="9525" marB="0" anchor="ctr"/>
                </a:tc>
                <a:tc>
                  <a:txBody>
                    <a:bodyPr/>
                    <a:lstStyle/>
                    <a:p>
                      <a:pPr algn="ctr" fontAlgn="ctr"/>
                      <a:r>
                        <a:rPr lang="hr-HR" sz="1600" b="1" u="none" strike="noStrike" dirty="0" err="1">
                          <a:effectLst/>
                          <a:latin typeface="+mj-lt"/>
                        </a:rPr>
                        <a:t>Cloud</a:t>
                      </a:r>
                      <a:r>
                        <a:rPr lang="hr-HR" sz="1600" b="1" u="none" strike="noStrike" dirty="0">
                          <a:effectLst/>
                          <a:latin typeface="+mj-lt"/>
                        </a:rPr>
                        <a:t> </a:t>
                      </a:r>
                      <a:r>
                        <a:rPr lang="hr-HR" sz="1600" b="1" u="none" strike="noStrike" dirty="0" err="1">
                          <a:effectLst/>
                          <a:latin typeface="+mj-lt"/>
                        </a:rPr>
                        <a:t>Cover</a:t>
                      </a:r>
                      <a:r>
                        <a:rPr lang="hr-HR" sz="1600" b="1" u="none" strike="noStrike" dirty="0">
                          <a:effectLst/>
                          <a:latin typeface="+mj-lt"/>
                        </a:rPr>
                        <a:t> (%)</a:t>
                      </a:r>
                      <a:endParaRPr lang="hr-HR" sz="1600" b="1" i="0" u="none" strike="noStrike" dirty="0">
                        <a:solidFill>
                          <a:srgbClr val="000000"/>
                        </a:solidFill>
                        <a:effectLst/>
                        <a:latin typeface="+mj-lt"/>
                      </a:endParaRPr>
                    </a:p>
                  </a:txBody>
                  <a:tcPr marL="9525" marR="9525" marT="9525" marB="0" anchor="ctr"/>
                </a:tc>
                <a:tc>
                  <a:txBody>
                    <a:bodyPr/>
                    <a:lstStyle/>
                    <a:p>
                      <a:pPr algn="ctr" fontAlgn="ctr"/>
                      <a:r>
                        <a:rPr lang="hr-HR" sz="1600" b="1" u="none" strike="noStrike" dirty="0" err="1">
                          <a:effectLst/>
                          <a:latin typeface="+mj-lt"/>
                        </a:rPr>
                        <a:t>Sum</a:t>
                      </a:r>
                      <a:endParaRPr lang="hr-HR" sz="1600" b="1" i="0" u="none" strike="noStrike" dirty="0">
                        <a:solidFill>
                          <a:srgbClr val="000000"/>
                        </a:solidFill>
                        <a:effectLst/>
                        <a:latin typeface="+mj-lt"/>
                      </a:endParaRPr>
                    </a:p>
                  </a:txBody>
                  <a:tcPr marL="9525" marR="9525" marT="9525" marB="0" anchor="ctr"/>
                </a:tc>
                <a:tc>
                  <a:txBody>
                    <a:bodyPr/>
                    <a:lstStyle/>
                    <a:p>
                      <a:pPr algn="ctr" fontAlgn="ctr"/>
                      <a:r>
                        <a:rPr lang="hr-HR" sz="1600" b="1" u="none" strike="noStrike" dirty="0" err="1">
                          <a:effectLst/>
                          <a:latin typeface="+mj-lt"/>
                        </a:rPr>
                        <a:t>Sailing</a:t>
                      </a:r>
                      <a:r>
                        <a:rPr lang="hr-HR" sz="1600" b="1" u="none" strike="noStrike" dirty="0">
                          <a:effectLst/>
                          <a:latin typeface="+mj-lt"/>
                        </a:rPr>
                        <a:t> </a:t>
                      </a:r>
                      <a:r>
                        <a:rPr lang="hr-HR" sz="1600" b="1" u="none" strike="noStrike" dirty="0" err="1">
                          <a:effectLst/>
                          <a:latin typeface="+mj-lt"/>
                        </a:rPr>
                        <a:t>Weather</a:t>
                      </a:r>
                      <a:r>
                        <a:rPr lang="hr-HR" sz="1600" b="1" u="none" strike="noStrike" dirty="0">
                          <a:effectLst/>
                          <a:latin typeface="+mj-lt"/>
                        </a:rPr>
                        <a:t> (Output)</a:t>
                      </a:r>
                      <a:endParaRPr lang="hr-HR" sz="1600" b="1" i="0" u="none" strike="noStrike" dirty="0">
                        <a:solidFill>
                          <a:srgbClr val="000000"/>
                        </a:solidFill>
                        <a:effectLst/>
                        <a:latin typeface="+mj-lt"/>
                      </a:endParaRPr>
                    </a:p>
                  </a:txBody>
                  <a:tcPr marL="9525" marR="9525" marT="9525" marB="0" anchor="ctr"/>
                </a:tc>
                <a:tc>
                  <a:txBody>
                    <a:bodyPr/>
                    <a:lstStyle/>
                    <a:p>
                      <a:pPr algn="l" fontAlgn="ctr"/>
                      <a:r>
                        <a:rPr lang="hr-HR" sz="1600" b="1" u="none" strike="noStrike" dirty="0" err="1">
                          <a:effectLst/>
                          <a:latin typeface="+mj-lt"/>
                        </a:rPr>
                        <a:t>Decision</a:t>
                      </a:r>
                      <a:endParaRPr lang="hr-HR" sz="16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1469118650"/>
                  </a:ext>
                </a:extLst>
              </a:tr>
              <a:tr h="255882">
                <a:tc>
                  <a:txBody>
                    <a:bodyPr/>
                    <a:lstStyle/>
                    <a:p>
                      <a:pPr algn="ctr" fontAlgn="b"/>
                      <a:r>
                        <a:rPr lang="hr-HR" sz="1600" b="0" u="none" strike="noStrike" dirty="0">
                          <a:solidFill>
                            <a:srgbClr val="00B050"/>
                          </a:solidFill>
                          <a:effectLst/>
                          <a:latin typeface="+mj-lt"/>
                        </a:rPr>
                        <a:t>12,00</a:t>
                      </a:r>
                      <a:endParaRPr lang="hr-HR" sz="1600" b="0" i="0" u="none" strike="noStrike" dirty="0">
                        <a:solidFill>
                          <a:srgbClr val="00B050"/>
                        </a:solidFill>
                        <a:effectLst/>
                        <a:latin typeface="+mj-lt"/>
                      </a:endParaRPr>
                    </a:p>
                  </a:txBody>
                  <a:tcPr marL="9525" marR="9525" marT="9525" marB="0" anchor="b"/>
                </a:tc>
                <a:tc>
                  <a:txBody>
                    <a:bodyPr/>
                    <a:lstStyle/>
                    <a:p>
                      <a:pPr algn="ctr" fontAlgn="b"/>
                      <a:r>
                        <a:rPr lang="hr-HR" sz="1600" b="0" u="none" strike="noStrike" dirty="0">
                          <a:solidFill>
                            <a:srgbClr val="00B050"/>
                          </a:solidFill>
                          <a:effectLst/>
                          <a:latin typeface="+mj-lt"/>
                        </a:rPr>
                        <a:t>0,80</a:t>
                      </a:r>
                      <a:endParaRPr lang="hr-HR" sz="1600" b="0" i="0" u="none" strike="noStrike" dirty="0">
                        <a:solidFill>
                          <a:srgbClr val="00B050"/>
                        </a:solidFill>
                        <a:effectLst/>
                        <a:latin typeface="+mj-lt"/>
                      </a:endParaRPr>
                    </a:p>
                  </a:txBody>
                  <a:tcPr marL="9525" marR="9525" marT="9525" marB="0" anchor="b"/>
                </a:tc>
                <a:tc>
                  <a:txBody>
                    <a:bodyPr/>
                    <a:lstStyle/>
                    <a:p>
                      <a:pPr algn="ctr" fontAlgn="b"/>
                      <a:r>
                        <a:rPr lang="hr-HR" sz="1600" b="0" u="none" strike="noStrike" dirty="0">
                          <a:solidFill>
                            <a:srgbClr val="00B050"/>
                          </a:solidFill>
                          <a:effectLst/>
                          <a:latin typeface="+mj-lt"/>
                        </a:rPr>
                        <a:t>10,00</a:t>
                      </a:r>
                      <a:endParaRPr lang="hr-HR" sz="1600" b="0" i="0" u="none" strike="noStrike" dirty="0">
                        <a:solidFill>
                          <a:srgbClr val="00B050"/>
                        </a:solidFill>
                        <a:effectLst/>
                        <a:latin typeface="+mj-lt"/>
                      </a:endParaRPr>
                    </a:p>
                  </a:txBody>
                  <a:tcPr marL="9525" marR="9525" marT="9525" marB="0" anchor="b"/>
                </a:tc>
                <a:tc>
                  <a:txBody>
                    <a:bodyPr/>
                    <a:lstStyle/>
                    <a:p>
                      <a:pPr algn="ctr" fontAlgn="b"/>
                      <a:r>
                        <a:rPr lang="hr-HR" sz="1600" b="0" u="none" strike="noStrike" dirty="0">
                          <a:solidFill>
                            <a:srgbClr val="00B050"/>
                          </a:solidFill>
                          <a:effectLst/>
                          <a:latin typeface="+mj-lt"/>
                        </a:rPr>
                        <a:t>4,58</a:t>
                      </a:r>
                      <a:endParaRPr lang="hr-HR" sz="1600" b="0" i="0" u="none" strike="noStrike" dirty="0">
                        <a:solidFill>
                          <a:srgbClr val="00B050"/>
                        </a:solidFill>
                        <a:effectLst/>
                        <a:latin typeface="+mj-lt"/>
                      </a:endParaRPr>
                    </a:p>
                  </a:txBody>
                  <a:tcPr marL="9525" marR="9525" marT="9525" marB="0" anchor="b"/>
                </a:tc>
                <a:tc>
                  <a:txBody>
                    <a:bodyPr/>
                    <a:lstStyle/>
                    <a:p>
                      <a:pPr algn="ctr" fontAlgn="b"/>
                      <a:r>
                        <a:rPr lang="hr-HR" sz="1600" b="0" u="none" strike="noStrike">
                          <a:solidFill>
                            <a:srgbClr val="00B050"/>
                          </a:solidFill>
                          <a:effectLst/>
                          <a:latin typeface="+mj-lt"/>
                        </a:rPr>
                        <a:t>0,99</a:t>
                      </a:r>
                      <a:endParaRPr lang="hr-HR" sz="1600" b="0" i="0" u="none" strike="noStrike">
                        <a:solidFill>
                          <a:srgbClr val="00B050"/>
                        </a:solidFill>
                        <a:effectLst/>
                        <a:latin typeface="+mj-lt"/>
                      </a:endParaRPr>
                    </a:p>
                  </a:txBody>
                  <a:tcPr marL="9525" marR="9525" marT="9525" marB="0" anchor="b"/>
                </a:tc>
                <a:tc>
                  <a:txBody>
                    <a:bodyPr/>
                    <a:lstStyle/>
                    <a:p>
                      <a:pPr algn="l" fontAlgn="b"/>
                      <a:r>
                        <a:rPr lang="hr-HR" sz="1600" b="0" u="none" strike="noStrike">
                          <a:solidFill>
                            <a:srgbClr val="00B050"/>
                          </a:solidFill>
                          <a:effectLst/>
                          <a:latin typeface="+mj-lt"/>
                        </a:rPr>
                        <a:t>Let's sail</a:t>
                      </a:r>
                      <a:endParaRPr lang="hr-HR" sz="1600" b="0" i="0" u="none" strike="noStrike">
                        <a:solidFill>
                          <a:srgbClr val="00B050"/>
                        </a:solidFill>
                        <a:effectLst/>
                        <a:latin typeface="+mj-lt"/>
                      </a:endParaRPr>
                    </a:p>
                  </a:txBody>
                  <a:tcPr marL="9525" marR="9525" marT="9525" marB="0" anchor="b"/>
                </a:tc>
                <a:extLst>
                  <a:ext uri="{0D108BD9-81ED-4DB2-BD59-A6C34878D82A}">
                    <a16:rowId xmlns:a16="http://schemas.microsoft.com/office/drawing/2014/main" val="987710068"/>
                  </a:ext>
                </a:extLst>
              </a:tr>
              <a:tr h="255882">
                <a:tc>
                  <a:txBody>
                    <a:bodyPr/>
                    <a:lstStyle/>
                    <a:p>
                      <a:pPr algn="ctr" fontAlgn="b"/>
                      <a:r>
                        <a:rPr lang="hr-HR" sz="1600" b="0" u="none" strike="noStrike">
                          <a:solidFill>
                            <a:srgbClr val="00B050"/>
                          </a:solidFill>
                          <a:effectLst/>
                          <a:latin typeface="+mj-lt"/>
                        </a:rPr>
                        <a:t>6,00</a:t>
                      </a:r>
                      <a:endParaRPr lang="hr-HR" sz="1600" b="0" i="0" u="none" strike="noStrike">
                        <a:solidFill>
                          <a:srgbClr val="00B050"/>
                        </a:solidFill>
                        <a:effectLst/>
                        <a:latin typeface="+mj-lt"/>
                      </a:endParaRPr>
                    </a:p>
                  </a:txBody>
                  <a:tcPr marL="9525" marR="9525" marT="9525" marB="0" anchor="b"/>
                </a:tc>
                <a:tc>
                  <a:txBody>
                    <a:bodyPr/>
                    <a:lstStyle/>
                    <a:p>
                      <a:pPr algn="ctr" fontAlgn="b"/>
                      <a:r>
                        <a:rPr lang="hr-HR" sz="1600" b="0" u="none" strike="noStrike" dirty="0">
                          <a:solidFill>
                            <a:srgbClr val="00B050"/>
                          </a:solidFill>
                          <a:effectLst/>
                          <a:latin typeface="+mj-lt"/>
                        </a:rPr>
                        <a:t>0,30</a:t>
                      </a:r>
                      <a:endParaRPr lang="hr-HR" sz="1600" b="0" i="0" u="none" strike="noStrike" dirty="0">
                        <a:solidFill>
                          <a:srgbClr val="00B050"/>
                        </a:solidFill>
                        <a:effectLst/>
                        <a:latin typeface="+mj-lt"/>
                      </a:endParaRPr>
                    </a:p>
                  </a:txBody>
                  <a:tcPr marL="9525" marR="9525" marT="9525" marB="0" anchor="b"/>
                </a:tc>
                <a:tc>
                  <a:txBody>
                    <a:bodyPr/>
                    <a:lstStyle/>
                    <a:p>
                      <a:pPr algn="ctr" fontAlgn="b"/>
                      <a:r>
                        <a:rPr lang="hr-HR" sz="1600" b="0" u="none" strike="noStrike" dirty="0">
                          <a:solidFill>
                            <a:srgbClr val="00B050"/>
                          </a:solidFill>
                          <a:effectLst/>
                          <a:latin typeface="+mj-lt"/>
                        </a:rPr>
                        <a:t>10,00</a:t>
                      </a:r>
                      <a:endParaRPr lang="hr-HR" sz="1600" b="0" i="0" u="none" strike="noStrike" dirty="0">
                        <a:solidFill>
                          <a:srgbClr val="00B050"/>
                        </a:solidFill>
                        <a:effectLst/>
                        <a:latin typeface="+mj-lt"/>
                      </a:endParaRPr>
                    </a:p>
                  </a:txBody>
                  <a:tcPr marL="9525" marR="9525" marT="9525" marB="0" anchor="b"/>
                </a:tc>
                <a:tc>
                  <a:txBody>
                    <a:bodyPr/>
                    <a:lstStyle/>
                    <a:p>
                      <a:pPr algn="ctr" fontAlgn="b"/>
                      <a:r>
                        <a:rPr lang="hr-HR" sz="1600" b="0" u="none" strike="noStrike" dirty="0">
                          <a:solidFill>
                            <a:srgbClr val="00B050"/>
                          </a:solidFill>
                          <a:effectLst/>
                          <a:latin typeface="+mj-lt"/>
                        </a:rPr>
                        <a:t>1,18</a:t>
                      </a:r>
                      <a:endParaRPr lang="hr-HR" sz="1600" b="0" i="0" u="none" strike="noStrike" dirty="0">
                        <a:solidFill>
                          <a:srgbClr val="00B050"/>
                        </a:solidFill>
                        <a:effectLst/>
                        <a:latin typeface="+mj-lt"/>
                      </a:endParaRPr>
                    </a:p>
                  </a:txBody>
                  <a:tcPr marL="9525" marR="9525" marT="9525" marB="0" anchor="b"/>
                </a:tc>
                <a:tc>
                  <a:txBody>
                    <a:bodyPr/>
                    <a:lstStyle/>
                    <a:p>
                      <a:pPr algn="ctr" fontAlgn="b"/>
                      <a:r>
                        <a:rPr lang="hr-HR" sz="1600" b="0" u="none" strike="noStrike" dirty="0">
                          <a:solidFill>
                            <a:srgbClr val="00B050"/>
                          </a:solidFill>
                          <a:effectLst/>
                          <a:latin typeface="+mj-lt"/>
                        </a:rPr>
                        <a:t>0,76</a:t>
                      </a:r>
                      <a:endParaRPr lang="hr-HR" sz="1600" b="0" i="0" u="none" strike="noStrike" dirty="0">
                        <a:solidFill>
                          <a:srgbClr val="00B050"/>
                        </a:solidFill>
                        <a:effectLst/>
                        <a:latin typeface="+mj-lt"/>
                      </a:endParaRPr>
                    </a:p>
                  </a:txBody>
                  <a:tcPr marL="9525" marR="9525" marT="9525" marB="0" anchor="b"/>
                </a:tc>
                <a:tc>
                  <a:txBody>
                    <a:bodyPr/>
                    <a:lstStyle/>
                    <a:p>
                      <a:pPr algn="l" fontAlgn="b"/>
                      <a:r>
                        <a:rPr lang="hr-HR" sz="1600" b="0" u="none" strike="noStrike">
                          <a:solidFill>
                            <a:srgbClr val="00B050"/>
                          </a:solidFill>
                          <a:effectLst/>
                          <a:latin typeface="+mj-lt"/>
                        </a:rPr>
                        <a:t>Let's sail</a:t>
                      </a:r>
                      <a:endParaRPr lang="hr-HR" sz="1600" b="0" i="0" u="none" strike="noStrike">
                        <a:solidFill>
                          <a:srgbClr val="00B050"/>
                        </a:solidFill>
                        <a:effectLst/>
                        <a:latin typeface="+mj-lt"/>
                      </a:endParaRPr>
                    </a:p>
                  </a:txBody>
                  <a:tcPr marL="9525" marR="9525" marT="9525" marB="0" anchor="b"/>
                </a:tc>
                <a:extLst>
                  <a:ext uri="{0D108BD9-81ED-4DB2-BD59-A6C34878D82A}">
                    <a16:rowId xmlns:a16="http://schemas.microsoft.com/office/drawing/2014/main" val="3187792149"/>
                  </a:ext>
                </a:extLst>
              </a:tr>
              <a:tr h="255882">
                <a:tc>
                  <a:txBody>
                    <a:bodyPr/>
                    <a:lstStyle/>
                    <a:p>
                      <a:pPr algn="ctr" fontAlgn="b"/>
                      <a:r>
                        <a:rPr lang="hr-HR" sz="1600" b="0" u="none" strike="noStrike">
                          <a:solidFill>
                            <a:srgbClr val="00B050"/>
                          </a:solidFill>
                          <a:effectLst/>
                          <a:latin typeface="+mj-lt"/>
                        </a:rPr>
                        <a:t>18,00</a:t>
                      </a:r>
                      <a:endParaRPr lang="hr-HR" sz="1600" b="0" i="0" u="none" strike="noStrike">
                        <a:solidFill>
                          <a:srgbClr val="00B050"/>
                        </a:solidFill>
                        <a:effectLst/>
                        <a:latin typeface="+mj-lt"/>
                      </a:endParaRPr>
                    </a:p>
                  </a:txBody>
                  <a:tcPr marL="9525" marR="9525" marT="9525" marB="0" anchor="b"/>
                </a:tc>
                <a:tc>
                  <a:txBody>
                    <a:bodyPr/>
                    <a:lstStyle/>
                    <a:p>
                      <a:pPr algn="ctr" fontAlgn="b"/>
                      <a:r>
                        <a:rPr lang="hr-HR" sz="1600" b="0" u="none" strike="noStrike">
                          <a:solidFill>
                            <a:srgbClr val="00B050"/>
                          </a:solidFill>
                          <a:effectLst/>
                          <a:latin typeface="+mj-lt"/>
                        </a:rPr>
                        <a:t>1,00</a:t>
                      </a:r>
                      <a:endParaRPr lang="hr-HR" sz="1600" b="0" i="0" u="none" strike="noStrike">
                        <a:solidFill>
                          <a:srgbClr val="00B050"/>
                        </a:solidFill>
                        <a:effectLst/>
                        <a:latin typeface="+mj-lt"/>
                      </a:endParaRPr>
                    </a:p>
                  </a:txBody>
                  <a:tcPr marL="9525" marR="9525" marT="9525" marB="0" anchor="b"/>
                </a:tc>
                <a:tc>
                  <a:txBody>
                    <a:bodyPr/>
                    <a:lstStyle/>
                    <a:p>
                      <a:pPr algn="ctr" fontAlgn="b"/>
                      <a:r>
                        <a:rPr lang="hr-HR" sz="1600" b="0" u="none" strike="noStrike" dirty="0">
                          <a:solidFill>
                            <a:srgbClr val="00B050"/>
                          </a:solidFill>
                          <a:effectLst/>
                          <a:latin typeface="+mj-lt"/>
                        </a:rPr>
                        <a:t>30,00</a:t>
                      </a:r>
                      <a:endParaRPr lang="hr-HR" sz="1600" b="0" i="0" u="none" strike="noStrike" dirty="0">
                        <a:solidFill>
                          <a:srgbClr val="00B050"/>
                        </a:solidFill>
                        <a:effectLst/>
                        <a:latin typeface="+mj-lt"/>
                      </a:endParaRPr>
                    </a:p>
                  </a:txBody>
                  <a:tcPr marL="9525" marR="9525" marT="9525" marB="0" anchor="b"/>
                </a:tc>
                <a:tc>
                  <a:txBody>
                    <a:bodyPr/>
                    <a:lstStyle/>
                    <a:p>
                      <a:pPr algn="ctr" fontAlgn="b"/>
                      <a:r>
                        <a:rPr lang="hr-HR" sz="1600" b="0" u="none" strike="noStrike" dirty="0">
                          <a:solidFill>
                            <a:srgbClr val="00B050"/>
                          </a:solidFill>
                          <a:effectLst/>
                          <a:latin typeface="+mj-lt"/>
                        </a:rPr>
                        <a:t>4,10</a:t>
                      </a:r>
                      <a:endParaRPr lang="hr-HR" sz="1600" b="0" i="0" u="none" strike="noStrike" dirty="0">
                        <a:solidFill>
                          <a:srgbClr val="00B050"/>
                        </a:solidFill>
                        <a:effectLst/>
                        <a:latin typeface="+mj-lt"/>
                      </a:endParaRPr>
                    </a:p>
                  </a:txBody>
                  <a:tcPr marL="9525" marR="9525" marT="9525" marB="0" anchor="b"/>
                </a:tc>
                <a:tc>
                  <a:txBody>
                    <a:bodyPr/>
                    <a:lstStyle/>
                    <a:p>
                      <a:pPr algn="ctr" fontAlgn="b"/>
                      <a:r>
                        <a:rPr lang="hr-HR" sz="1600" b="0" u="none" strike="noStrike" dirty="0">
                          <a:solidFill>
                            <a:srgbClr val="00B050"/>
                          </a:solidFill>
                          <a:effectLst/>
                          <a:latin typeface="+mj-lt"/>
                        </a:rPr>
                        <a:t>0,98</a:t>
                      </a:r>
                      <a:endParaRPr lang="hr-HR" sz="1600" b="0" i="0" u="none" strike="noStrike" dirty="0">
                        <a:solidFill>
                          <a:srgbClr val="00B050"/>
                        </a:solidFill>
                        <a:effectLst/>
                        <a:latin typeface="+mj-lt"/>
                      </a:endParaRPr>
                    </a:p>
                  </a:txBody>
                  <a:tcPr marL="9525" marR="9525" marT="9525" marB="0" anchor="b"/>
                </a:tc>
                <a:tc>
                  <a:txBody>
                    <a:bodyPr/>
                    <a:lstStyle/>
                    <a:p>
                      <a:pPr algn="l" fontAlgn="b"/>
                      <a:r>
                        <a:rPr lang="hr-HR" sz="1600" b="0" u="none" strike="noStrike" dirty="0" err="1">
                          <a:solidFill>
                            <a:srgbClr val="00B050"/>
                          </a:solidFill>
                          <a:effectLst/>
                          <a:latin typeface="+mj-lt"/>
                        </a:rPr>
                        <a:t>Let's</a:t>
                      </a:r>
                      <a:r>
                        <a:rPr lang="hr-HR" sz="1600" b="0" u="none" strike="noStrike" dirty="0">
                          <a:solidFill>
                            <a:srgbClr val="00B050"/>
                          </a:solidFill>
                          <a:effectLst/>
                          <a:latin typeface="+mj-lt"/>
                        </a:rPr>
                        <a:t> </a:t>
                      </a:r>
                      <a:r>
                        <a:rPr lang="hr-HR" sz="1600" b="0" u="none" strike="noStrike" dirty="0" err="1">
                          <a:solidFill>
                            <a:srgbClr val="00B050"/>
                          </a:solidFill>
                          <a:effectLst/>
                          <a:latin typeface="+mj-lt"/>
                        </a:rPr>
                        <a:t>sail</a:t>
                      </a:r>
                      <a:endParaRPr lang="hr-HR" sz="1600" b="0" i="0" u="none" strike="noStrike" dirty="0">
                        <a:solidFill>
                          <a:srgbClr val="00B050"/>
                        </a:solidFill>
                        <a:effectLst/>
                        <a:latin typeface="+mj-lt"/>
                      </a:endParaRPr>
                    </a:p>
                  </a:txBody>
                  <a:tcPr marL="9525" marR="9525" marT="9525" marB="0" anchor="b"/>
                </a:tc>
                <a:extLst>
                  <a:ext uri="{0D108BD9-81ED-4DB2-BD59-A6C34878D82A}">
                    <a16:rowId xmlns:a16="http://schemas.microsoft.com/office/drawing/2014/main" val="2480875891"/>
                  </a:ext>
                </a:extLst>
              </a:tr>
              <a:tr h="255882">
                <a:tc>
                  <a:txBody>
                    <a:bodyPr/>
                    <a:lstStyle/>
                    <a:p>
                      <a:pPr algn="ctr" fontAlgn="b"/>
                      <a:r>
                        <a:rPr lang="hr-HR" sz="1600" b="0" u="none" strike="noStrike" dirty="0">
                          <a:solidFill>
                            <a:srgbClr val="FF0000"/>
                          </a:solidFill>
                          <a:effectLst/>
                          <a:latin typeface="+mj-lt"/>
                        </a:rPr>
                        <a:t>8,00</a:t>
                      </a:r>
                      <a:endParaRPr lang="hr-HR" sz="1600" b="0" i="0" u="none" strike="noStrike" dirty="0">
                        <a:solidFill>
                          <a:srgbClr val="FF0000"/>
                        </a:solidFill>
                        <a:effectLst/>
                        <a:latin typeface="+mj-lt"/>
                      </a:endParaRPr>
                    </a:p>
                  </a:txBody>
                  <a:tcPr marL="9525" marR="9525" marT="9525" marB="0" anchor="b"/>
                </a:tc>
                <a:tc>
                  <a:txBody>
                    <a:bodyPr/>
                    <a:lstStyle/>
                    <a:p>
                      <a:pPr algn="ctr" fontAlgn="b"/>
                      <a:r>
                        <a:rPr lang="hr-HR" sz="1600" b="0" u="none" strike="noStrike">
                          <a:solidFill>
                            <a:srgbClr val="FF0000"/>
                          </a:solidFill>
                          <a:effectLst/>
                          <a:latin typeface="+mj-lt"/>
                        </a:rPr>
                        <a:t>2,00</a:t>
                      </a:r>
                      <a:endParaRPr lang="hr-HR" sz="1600" b="0" i="0" u="none" strike="noStrike">
                        <a:solidFill>
                          <a:srgbClr val="FF0000"/>
                        </a:solidFill>
                        <a:effectLst/>
                        <a:latin typeface="+mj-lt"/>
                      </a:endParaRPr>
                    </a:p>
                  </a:txBody>
                  <a:tcPr marL="9525" marR="9525" marT="9525" marB="0" anchor="b"/>
                </a:tc>
                <a:tc>
                  <a:txBody>
                    <a:bodyPr/>
                    <a:lstStyle/>
                    <a:p>
                      <a:pPr algn="ctr" fontAlgn="b"/>
                      <a:r>
                        <a:rPr lang="hr-HR" sz="1600" b="0" u="none" strike="noStrike" dirty="0">
                          <a:solidFill>
                            <a:srgbClr val="FF0000"/>
                          </a:solidFill>
                          <a:effectLst/>
                          <a:latin typeface="+mj-lt"/>
                        </a:rPr>
                        <a:t>20,00</a:t>
                      </a:r>
                      <a:endParaRPr lang="hr-HR" sz="1600" b="0" i="0" u="none" strike="noStrike" dirty="0">
                        <a:solidFill>
                          <a:srgbClr val="FF0000"/>
                        </a:solidFill>
                        <a:effectLst/>
                        <a:latin typeface="+mj-lt"/>
                      </a:endParaRPr>
                    </a:p>
                  </a:txBody>
                  <a:tcPr marL="9525" marR="9525" marT="9525" marB="0" anchor="b"/>
                </a:tc>
                <a:tc>
                  <a:txBody>
                    <a:bodyPr/>
                    <a:lstStyle/>
                    <a:p>
                      <a:pPr algn="ctr" fontAlgn="b"/>
                      <a:r>
                        <a:rPr lang="hr-HR" sz="1600" b="0" u="none" strike="noStrike" dirty="0">
                          <a:solidFill>
                            <a:srgbClr val="FF0000"/>
                          </a:solidFill>
                          <a:effectLst/>
                          <a:latin typeface="+mj-lt"/>
                        </a:rPr>
                        <a:t>-0,30</a:t>
                      </a:r>
                      <a:endParaRPr lang="hr-HR" sz="1600" b="0" i="0" u="none" strike="noStrike" dirty="0">
                        <a:solidFill>
                          <a:srgbClr val="FF0000"/>
                        </a:solidFill>
                        <a:effectLst/>
                        <a:latin typeface="+mj-lt"/>
                      </a:endParaRPr>
                    </a:p>
                  </a:txBody>
                  <a:tcPr marL="9525" marR="9525" marT="9525" marB="0" anchor="b"/>
                </a:tc>
                <a:tc>
                  <a:txBody>
                    <a:bodyPr/>
                    <a:lstStyle/>
                    <a:p>
                      <a:pPr algn="ctr" fontAlgn="b"/>
                      <a:r>
                        <a:rPr lang="hr-HR" sz="1600" b="0" u="none" strike="noStrike" dirty="0">
                          <a:solidFill>
                            <a:srgbClr val="FF0000"/>
                          </a:solidFill>
                          <a:effectLst/>
                          <a:latin typeface="+mj-lt"/>
                        </a:rPr>
                        <a:t>0,43</a:t>
                      </a:r>
                      <a:endParaRPr lang="hr-HR" sz="1600" b="0" i="0" u="none" strike="noStrike" dirty="0">
                        <a:solidFill>
                          <a:srgbClr val="FF0000"/>
                        </a:solidFill>
                        <a:effectLst/>
                        <a:latin typeface="+mj-lt"/>
                      </a:endParaRPr>
                    </a:p>
                  </a:txBody>
                  <a:tcPr marL="9525" marR="9525" marT="9525" marB="0" anchor="b"/>
                </a:tc>
                <a:tc>
                  <a:txBody>
                    <a:bodyPr/>
                    <a:lstStyle/>
                    <a:p>
                      <a:pPr algn="l" fontAlgn="b"/>
                      <a:r>
                        <a:rPr lang="hr-HR" sz="1600" b="0" u="none" strike="noStrike" dirty="0" err="1">
                          <a:solidFill>
                            <a:srgbClr val="FF0000"/>
                          </a:solidFill>
                          <a:effectLst/>
                          <a:latin typeface="+mj-lt"/>
                        </a:rPr>
                        <a:t>Don't</a:t>
                      </a:r>
                      <a:r>
                        <a:rPr lang="hr-HR" sz="1600" b="0" u="none" strike="noStrike" dirty="0">
                          <a:solidFill>
                            <a:srgbClr val="FF0000"/>
                          </a:solidFill>
                          <a:effectLst/>
                          <a:latin typeface="+mj-lt"/>
                        </a:rPr>
                        <a:t> </a:t>
                      </a:r>
                      <a:r>
                        <a:rPr lang="hr-HR" sz="1600" b="0" u="none" strike="noStrike" dirty="0" err="1">
                          <a:solidFill>
                            <a:srgbClr val="FF0000"/>
                          </a:solidFill>
                          <a:effectLst/>
                          <a:latin typeface="+mj-lt"/>
                        </a:rPr>
                        <a:t>sail</a:t>
                      </a:r>
                      <a:endParaRPr lang="hr-HR" sz="1600" b="0" i="0" u="none" strike="noStrike" dirty="0">
                        <a:solidFill>
                          <a:srgbClr val="FF0000"/>
                        </a:solidFill>
                        <a:effectLst/>
                        <a:latin typeface="+mj-lt"/>
                      </a:endParaRPr>
                    </a:p>
                  </a:txBody>
                  <a:tcPr marL="9525" marR="9525" marT="9525" marB="0" anchor="b"/>
                </a:tc>
                <a:extLst>
                  <a:ext uri="{0D108BD9-81ED-4DB2-BD59-A6C34878D82A}">
                    <a16:rowId xmlns:a16="http://schemas.microsoft.com/office/drawing/2014/main" val="3771980659"/>
                  </a:ext>
                </a:extLst>
              </a:tr>
              <a:tr h="255882">
                <a:tc>
                  <a:txBody>
                    <a:bodyPr/>
                    <a:lstStyle/>
                    <a:p>
                      <a:pPr algn="ctr" fontAlgn="b"/>
                      <a:r>
                        <a:rPr lang="hr-HR" sz="1600" b="0" u="none" strike="noStrike">
                          <a:solidFill>
                            <a:srgbClr val="FF0000"/>
                          </a:solidFill>
                          <a:effectLst/>
                          <a:latin typeface="+mj-lt"/>
                        </a:rPr>
                        <a:t>10,00</a:t>
                      </a:r>
                      <a:endParaRPr lang="hr-HR" sz="1600" b="0" i="0" u="none" strike="noStrike">
                        <a:solidFill>
                          <a:srgbClr val="FF0000"/>
                        </a:solidFill>
                        <a:effectLst/>
                        <a:latin typeface="+mj-lt"/>
                      </a:endParaRPr>
                    </a:p>
                  </a:txBody>
                  <a:tcPr marL="9525" marR="9525" marT="9525" marB="0" anchor="b"/>
                </a:tc>
                <a:tc>
                  <a:txBody>
                    <a:bodyPr/>
                    <a:lstStyle/>
                    <a:p>
                      <a:pPr algn="ctr" fontAlgn="b"/>
                      <a:r>
                        <a:rPr lang="hr-HR" sz="1600" b="0" u="none" strike="noStrike" dirty="0">
                          <a:solidFill>
                            <a:srgbClr val="FF0000"/>
                          </a:solidFill>
                          <a:effectLst/>
                          <a:latin typeface="+mj-lt"/>
                        </a:rPr>
                        <a:t>0,70</a:t>
                      </a:r>
                      <a:endParaRPr lang="hr-HR" sz="1600" b="0" i="0" u="none" strike="noStrike" dirty="0">
                        <a:solidFill>
                          <a:srgbClr val="FF0000"/>
                        </a:solidFill>
                        <a:effectLst/>
                        <a:latin typeface="+mj-lt"/>
                      </a:endParaRPr>
                    </a:p>
                  </a:txBody>
                  <a:tcPr marL="9525" marR="9525" marT="9525" marB="0" anchor="b"/>
                </a:tc>
                <a:tc>
                  <a:txBody>
                    <a:bodyPr/>
                    <a:lstStyle/>
                    <a:p>
                      <a:pPr algn="ctr" fontAlgn="b"/>
                      <a:r>
                        <a:rPr lang="hr-HR" sz="1600" b="0" u="none" strike="noStrike" dirty="0">
                          <a:solidFill>
                            <a:srgbClr val="FF0000"/>
                          </a:solidFill>
                          <a:effectLst/>
                          <a:latin typeface="+mj-lt"/>
                        </a:rPr>
                        <a:t>50,00</a:t>
                      </a:r>
                      <a:endParaRPr lang="hr-HR" sz="1600" b="0" i="0" u="none" strike="noStrike" dirty="0">
                        <a:solidFill>
                          <a:srgbClr val="FF0000"/>
                        </a:solidFill>
                        <a:effectLst/>
                        <a:latin typeface="+mj-lt"/>
                      </a:endParaRPr>
                    </a:p>
                  </a:txBody>
                  <a:tcPr marL="9525" marR="9525" marT="9525" marB="0" anchor="b"/>
                </a:tc>
                <a:tc>
                  <a:txBody>
                    <a:bodyPr/>
                    <a:lstStyle/>
                    <a:p>
                      <a:pPr algn="ctr" fontAlgn="b"/>
                      <a:r>
                        <a:rPr lang="hr-HR" sz="1600" b="0" u="none" strike="noStrike" dirty="0">
                          <a:solidFill>
                            <a:srgbClr val="FF0000"/>
                          </a:solidFill>
                          <a:effectLst/>
                          <a:latin typeface="+mj-lt"/>
                        </a:rPr>
                        <a:t>-4,58</a:t>
                      </a:r>
                      <a:endParaRPr lang="hr-HR" sz="1600" b="0" i="0" u="none" strike="noStrike" dirty="0">
                        <a:solidFill>
                          <a:srgbClr val="FF0000"/>
                        </a:solidFill>
                        <a:effectLst/>
                        <a:latin typeface="+mj-lt"/>
                      </a:endParaRPr>
                    </a:p>
                  </a:txBody>
                  <a:tcPr marL="9525" marR="9525" marT="9525" marB="0" anchor="b"/>
                </a:tc>
                <a:tc>
                  <a:txBody>
                    <a:bodyPr/>
                    <a:lstStyle/>
                    <a:p>
                      <a:pPr algn="ctr" fontAlgn="b"/>
                      <a:r>
                        <a:rPr lang="hr-HR" sz="1600" b="0" u="none" strike="noStrike" dirty="0">
                          <a:solidFill>
                            <a:srgbClr val="FF0000"/>
                          </a:solidFill>
                          <a:effectLst/>
                          <a:latin typeface="+mj-lt"/>
                        </a:rPr>
                        <a:t>0,01</a:t>
                      </a:r>
                      <a:endParaRPr lang="hr-HR" sz="1600" b="0" i="0" u="none" strike="noStrike" dirty="0">
                        <a:solidFill>
                          <a:srgbClr val="FF0000"/>
                        </a:solidFill>
                        <a:effectLst/>
                        <a:latin typeface="+mj-lt"/>
                      </a:endParaRPr>
                    </a:p>
                  </a:txBody>
                  <a:tcPr marL="9525" marR="9525" marT="9525" marB="0" anchor="b"/>
                </a:tc>
                <a:tc>
                  <a:txBody>
                    <a:bodyPr/>
                    <a:lstStyle/>
                    <a:p>
                      <a:pPr algn="l" fontAlgn="b"/>
                      <a:r>
                        <a:rPr lang="hr-HR" sz="1600" b="0" u="none" strike="noStrike" dirty="0" err="1">
                          <a:solidFill>
                            <a:srgbClr val="FF0000"/>
                          </a:solidFill>
                          <a:effectLst/>
                          <a:latin typeface="+mj-lt"/>
                        </a:rPr>
                        <a:t>Don't</a:t>
                      </a:r>
                      <a:r>
                        <a:rPr lang="hr-HR" sz="1600" b="0" u="none" strike="noStrike" dirty="0">
                          <a:solidFill>
                            <a:srgbClr val="FF0000"/>
                          </a:solidFill>
                          <a:effectLst/>
                          <a:latin typeface="+mj-lt"/>
                        </a:rPr>
                        <a:t> </a:t>
                      </a:r>
                      <a:r>
                        <a:rPr lang="hr-HR" sz="1600" b="0" u="none" strike="noStrike" dirty="0" err="1">
                          <a:solidFill>
                            <a:srgbClr val="FF0000"/>
                          </a:solidFill>
                          <a:effectLst/>
                          <a:latin typeface="+mj-lt"/>
                        </a:rPr>
                        <a:t>sail</a:t>
                      </a:r>
                      <a:endParaRPr lang="hr-HR" sz="1600" b="0" i="0" u="none" strike="noStrike" dirty="0">
                        <a:solidFill>
                          <a:srgbClr val="FF0000"/>
                        </a:solidFill>
                        <a:effectLst/>
                        <a:latin typeface="+mj-lt"/>
                      </a:endParaRPr>
                    </a:p>
                  </a:txBody>
                  <a:tcPr marL="9525" marR="9525" marT="9525" marB="0" anchor="b"/>
                </a:tc>
                <a:extLst>
                  <a:ext uri="{0D108BD9-81ED-4DB2-BD59-A6C34878D82A}">
                    <a16:rowId xmlns:a16="http://schemas.microsoft.com/office/drawing/2014/main" val="306272613"/>
                  </a:ext>
                </a:extLst>
              </a:tr>
            </a:tbl>
          </a:graphicData>
        </a:graphic>
      </p:graphicFrame>
      <p:pic>
        <p:nvPicPr>
          <p:cNvPr id="1026" name="Picture 2" descr="Sailing crew on sailboat during regatta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114" y="4096491"/>
            <a:ext cx="4009833" cy="2673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067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p:cNvSpPr/>
          <p:nvPr/>
        </p:nvSpPr>
        <p:spPr>
          <a:xfrm>
            <a:off x="4484910" y="2069988"/>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511629" y="158298"/>
            <a:ext cx="10515600" cy="897618"/>
          </a:xfrm>
        </p:spPr>
        <p:txBody>
          <a:bodyPr/>
          <a:lstStyle/>
          <a:p>
            <a:pPr algn="ctr"/>
            <a:r>
              <a:rPr lang="hr-HR" b="1" dirty="0" err="1"/>
              <a:t>Multi-layer</a:t>
            </a:r>
            <a:r>
              <a:rPr lang="hr-HR" b="1" dirty="0"/>
              <a:t> </a:t>
            </a:r>
            <a:r>
              <a:rPr lang="hr-HR" b="1" dirty="0" smtClean="0"/>
              <a:t>Perceptron network</a:t>
            </a:r>
            <a:endParaRPr lang="pl-PL" dirty="0"/>
          </a:p>
        </p:txBody>
      </p:sp>
      <p:sp>
        <p:nvSpPr>
          <p:cNvPr id="7" name="Oval 6"/>
          <p:cNvSpPr/>
          <p:nvPr/>
        </p:nvSpPr>
        <p:spPr>
          <a:xfrm>
            <a:off x="2438396" y="2069988"/>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438396" y="3191912"/>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438396" y="4349585"/>
            <a:ext cx="794657"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a:off x="1349829" y="2450988"/>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349829" y="3572912"/>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349829" y="4730585"/>
            <a:ext cx="10885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14845" y="2263724"/>
            <a:ext cx="367394" cy="400110"/>
          </a:xfrm>
          <a:prstGeom prst="rect">
            <a:avLst/>
          </a:prstGeom>
          <a:noFill/>
        </p:spPr>
        <p:txBody>
          <a:bodyPr wrap="square" rtlCol="0">
            <a:spAutoFit/>
          </a:bodyPr>
          <a:lstStyle/>
          <a:p>
            <a:r>
              <a:rPr lang="hr-HR" sz="2000" b="1" dirty="0">
                <a:solidFill>
                  <a:schemeClr val="bg1"/>
                </a:solidFill>
                <a:latin typeface="+mj-lt"/>
              </a:rPr>
              <a:t>z</a:t>
            </a:r>
            <a:endParaRPr lang="en-US" sz="2000" b="1" dirty="0">
              <a:solidFill>
                <a:schemeClr val="bg1"/>
              </a:solidFill>
              <a:latin typeface="+mj-lt"/>
            </a:endParaRPr>
          </a:p>
        </p:txBody>
      </p:sp>
      <p:sp>
        <p:nvSpPr>
          <p:cNvPr id="16" name="TextBox 15"/>
          <p:cNvSpPr txBox="1"/>
          <p:nvPr/>
        </p:nvSpPr>
        <p:spPr>
          <a:xfrm>
            <a:off x="1534883" y="3156351"/>
            <a:ext cx="576946" cy="369332"/>
          </a:xfrm>
          <a:prstGeom prst="rect">
            <a:avLst/>
          </a:prstGeom>
          <a:noFill/>
        </p:spPr>
        <p:txBody>
          <a:bodyPr wrap="square" rtlCol="0">
            <a:spAutoFit/>
          </a:bodyPr>
          <a:lstStyle/>
          <a:p>
            <a:r>
              <a:rPr lang="hr-HR" dirty="0" smtClean="0">
                <a:latin typeface="+mj-lt"/>
              </a:rPr>
              <a:t>x2</a:t>
            </a:r>
            <a:endParaRPr lang="en-US" dirty="0">
              <a:latin typeface="+mj-lt"/>
            </a:endParaRPr>
          </a:p>
        </p:txBody>
      </p:sp>
      <p:sp>
        <p:nvSpPr>
          <p:cNvPr id="17" name="TextBox 16"/>
          <p:cNvSpPr txBox="1"/>
          <p:nvPr/>
        </p:nvSpPr>
        <p:spPr>
          <a:xfrm>
            <a:off x="1534883" y="4278274"/>
            <a:ext cx="576946" cy="369332"/>
          </a:xfrm>
          <a:prstGeom prst="rect">
            <a:avLst/>
          </a:prstGeom>
          <a:noFill/>
        </p:spPr>
        <p:txBody>
          <a:bodyPr wrap="square" rtlCol="0">
            <a:spAutoFit/>
          </a:bodyPr>
          <a:lstStyle/>
          <a:p>
            <a:r>
              <a:rPr lang="hr-HR" dirty="0" smtClean="0">
                <a:latin typeface="+mj-lt"/>
              </a:rPr>
              <a:t>x3</a:t>
            </a:r>
            <a:endParaRPr lang="en-US" dirty="0">
              <a:latin typeface="+mj-lt"/>
            </a:endParaRPr>
          </a:p>
        </p:txBody>
      </p:sp>
      <p:cxnSp>
        <p:nvCxnSpPr>
          <p:cNvPr id="6" name="Straight Connector 5"/>
          <p:cNvCxnSpPr>
            <a:stCxn id="23" idx="0"/>
            <a:endCxn id="23" idx="4"/>
          </p:cNvCxnSpPr>
          <p:nvPr/>
        </p:nvCxnSpPr>
        <p:spPr>
          <a:xfrm>
            <a:off x="4882239" y="2069988"/>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3" idx="2"/>
          </p:cNvCxnSpPr>
          <p:nvPr/>
        </p:nvCxnSpPr>
        <p:spPr>
          <a:xfrm flipV="1">
            <a:off x="3233053" y="2450988"/>
            <a:ext cx="1251857" cy="22795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23" idx="2"/>
          </p:cNvCxnSpPr>
          <p:nvPr/>
        </p:nvCxnSpPr>
        <p:spPr>
          <a:xfrm flipV="1">
            <a:off x="3235771" y="2450988"/>
            <a:ext cx="1249139" cy="1121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23" idx="2"/>
          </p:cNvCxnSpPr>
          <p:nvPr/>
        </p:nvCxnSpPr>
        <p:spPr>
          <a:xfrm flipV="1">
            <a:off x="3203118" y="2450988"/>
            <a:ext cx="1281792" cy="612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538956" y="2069616"/>
            <a:ext cx="576946" cy="369332"/>
          </a:xfrm>
          <a:prstGeom prst="rect">
            <a:avLst/>
          </a:prstGeom>
          <a:noFill/>
        </p:spPr>
        <p:txBody>
          <a:bodyPr wrap="square" rtlCol="0">
            <a:spAutoFit/>
          </a:bodyPr>
          <a:lstStyle/>
          <a:p>
            <a:r>
              <a:rPr lang="hr-HR" dirty="0" smtClean="0">
                <a:latin typeface="+mj-lt"/>
              </a:rPr>
              <a:t>x1</a:t>
            </a:r>
            <a:endParaRPr lang="en-US" dirty="0">
              <a:latin typeface="+mj-lt"/>
            </a:endParaRPr>
          </a:p>
        </p:txBody>
      </p:sp>
      <p:sp>
        <p:nvSpPr>
          <p:cNvPr id="35" name="TextBox 34"/>
          <p:cNvSpPr txBox="1"/>
          <p:nvPr/>
        </p:nvSpPr>
        <p:spPr>
          <a:xfrm>
            <a:off x="4882238" y="2263724"/>
            <a:ext cx="367394" cy="400110"/>
          </a:xfrm>
          <a:prstGeom prst="rect">
            <a:avLst/>
          </a:prstGeom>
          <a:noFill/>
        </p:spPr>
        <p:txBody>
          <a:bodyPr wrap="square" rtlCol="0">
            <a:spAutoFit/>
          </a:bodyPr>
          <a:lstStyle/>
          <a:p>
            <a:r>
              <a:rPr lang="hr-HR" sz="2000" b="1" dirty="0" smtClean="0">
                <a:solidFill>
                  <a:schemeClr val="bg1"/>
                </a:solidFill>
                <a:latin typeface="+mj-lt"/>
              </a:rPr>
              <a:t>a</a:t>
            </a:r>
            <a:endParaRPr lang="en-US" sz="2000" b="1" dirty="0">
              <a:solidFill>
                <a:schemeClr val="bg1"/>
              </a:solidFill>
              <a:latin typeface="+mj-lt"/>
            </a:endParaRPr>
          </a:p>
        </p:txBody>
      </p:sp>
      <p:sp>
        <p:nvSpPr>
          <p:cNvPr id="36" name="Oval 35"/>
          <p:cNvSpPr/>
          <p:nvPr/>
        </p:nvSpPr>
        <p:spPr>
          <a:xfrm>
            <a:off x="4454975" y="3201500"/>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4484910" y="3395236"/>
            <a:ext cx="367394" cy="400110"/>
          </a:xfrm>
          <a:prstGeom prst="rect">
            <a:avLst/>
          </a:prstGeom>
          <a:noFill/>
        </p:spPr>
        <p:txBody>
          <a:bodyPr wrap="square" rtlCol="0">
            <a:spAutoFit/>
          </a:bodyPr>
          <a:lstStyle/>
          <a:p>
            <a:r>
              <a:rPr lang="hr-HR" sz="2000" b="1" dirty="0">
                <a:solidFill>
                  <a:schemeClr val="bg1"/>
                </a:solidFill>
                <a:latin typeface="+mj-lt"/>
              </a:rPr>
              <a:t>z</a:t>
            </a:r>
            <a:endParaRPr lang="en-US" sz="2000" b="1" dirty="0">
              <a:solidFill>
                <a:schemeClr val="bg1"/>
              </a:solidFill>
              <a:latin typeface="+mj-lt"/>
            </a:endParaRPr>
          </a:p>
        </p:txBody>
      </p:sp>
      <p:cxnSp>
        <p:nvCxnSpPr>
          <p:cNvPr id="38" name="Straight Connector 37"/>
          <p:cNvCxnSpPr>
            <a:stCxn id="36" idx="0"/>
            <a:endCxn id="36" idx="4"/>
          </p:cNvCxnSpPr>
          <p:nvPr/>
        </p:nvCxnSpPr>
        <p:spPr>
          <a:xfrm>
            <a:off x="4852304" y="3201500"/>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852303" y="3395236"/>
            <a:ext cx="367394" cy="400110"/>
          </a:xfrm>
          <a:prstGeom prst="rect">
            <a:avLst/>
          </a:prstGeom>
          <a:noFill/>
        </p:spPr>
        <p:txBody>
          <a:bodyPr wrap="square" rtlCol="0">
            <a:spAutoFit/>
          </a:bodyPr>
          <a:lstStyle/>
          <a:p>
            <a:r>
              <a:rPr lang="hr-HR" sz="2000" b="1" dirty="0" smtClean="0">
                <a:solidFill>
                  <a:schemeClr val="bg1"/>
                </a:solidFill>
                <a:latin typeface="+mj-lt"/>
              </a:rPr>
              <a:t>a</a:t>
            </a:r>
            <a:endParaRPr lang="en-US" sz="2000" b="1" dirty="0">
              <a:solidFill>
                <a:schemeClr val="bg1"/>
              </a:solidFill>
              <a:latin typeface="+mj-lt"/>
            </a:endParaRPr>
          </a:p>
        </p:txBody>
      </p:sp>
      <p:sp>
        <p:nvSpPr>
          <p:cNvPr id="40" name="Oval 39"/>
          <p:cNvSpPr/>
          <p:nvPr/>
        </p:nvSpPr>
        <p:spPr>
          <a:xfrm>
            <a:off x="4419592" y="4356921"/>
            <a:ext cx="794657" cy="7620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4449527" y="4550657"/>
            <a:ext cx="367394" cy="400110"/>
          </a:xfrm>
          <a:prstGeom prst="rect">
            <a:avLst/>
          </a:prstGeom>
          <a:noFill/>
        </p:spPr>
        <p:txBody>
          <a:bodyPr wrap="square" rtlCol="0">
            <a:spAutoFit/>
          </a:bodyPr>
          <a:lstStyle/>
          <a:p>
            <a:r>
              <a:rPr lang="hr-HR" sz="2000" b="1" dirty="0">
                <a:solidFill>
                  <a:schemeClr val="bg1"/>
                </a:solidFill>
                <a:latin typeface="+mj-lt"/>
              </a:rPr>
              <a:t>z</a:t>
            </a:r>
            <a:endParaRPr lang="en-US" sz="2000" b="1" dirty="0">
              <a:solidFill>
                <a:schemeClr val="bg1"/>
              </a:solidFill>
              <a:latin typeface="+mj-lt"/>
            </a:endParaRPr>
          </a:p>
        </p:txBody>
      </p:sp>
      <p:cxnSp>
        <p:nvCxnSpPr>
          <p:cNvPr id="42" name="Straight Connector 41"/>
          <p:cNvCxnSpPr>
            <a:stCxn id="40" idx="0"/>
            <a:endCxn id="40" idx="4"/>
          </p:cNvCxnSpPr>
          <p:nvPr/>
        </p:nvCxnSpPr>
        <p:spPr>
          <a:xfrm>
            <a:off x="4816921" y="4356921"/>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816920" y="4550657"/>
            <a:ext cx="367394" cy="400110"/>
          </a:xfrm>
          <a:prstGeom prst="rect">
            <a:avLst/>
          </a:prstGeom>
          <a:noFill/>
        </p:spPr>
        <p:txBody>
          <a:bodyPr wrap="square" rtlCol="0">
            <a:spAutoFit/>
          </a:bodyPr>
          <a:lstStyle/>
          <a:p>
            <a:r>
              <a:rPr lang="hr-HR" sz="2000" b="1" dirty="0" smtClean="0">
                <a:solidFill>
                  <a:schemeClr val="bg1"/>
                </a:solidFill>
                <a:latin typeface="+mj-lt"/>
              </a:rPr>
              <a:t>a</a:t>
            </a:r>
            <a:endParaRPr lang="en-US" sz="2000" b="1" dirty="0">
              <a:solidFill>
                <a:schemeClr val="bg1"/>
              </a:solidFill>
              <a:latin typeface="+mj-lt"/>
            </a:endParaRPr>
          </a:p>
        </p:txBody>
      </p:sp>
      <p:cxnSp>
        <p:nvCxnSpPr>
          <p:cNvPr id="44" name="Straight Arrow Connector 43"/>
          <p:cNvCxnSpPr>
            <a:stCxn id="7" idx="6"/>
            <a:endCxn id="36" idx="2"/>
          </p:cNvCxnSpPr>
          <p:nvPr/>
        </p:nvCxnSpPr>
        <p:spPr>
          <a:xfrm>
            <a:off x="3233053" y="2450988"/>
            <a:ext cx="1221922" cy="1131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7" idx="6"/>
            <a:endCxn id="41" idx="1"/>
          </p:cNvCxnSpPr>
          <p:nvPr/>
        </p:nvCxnSpPr>
        <p:spPr>
          <a:xfrm>
            <a:off x="3233053" y="2450988"/>
            <a:ext cx="1216474" cy="2299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8" idx="6"/>
            <a:endCxn id="37" idx="1"/>
          </p:cNvCxnSpPr>
          <p:nvPr/>
        </p:nvCxnSpPr>
        <p:spPr>
          <a:xfrm>
            <a:off x="3233053" y="3572912"/>
            <a:ext cx="1251857" cy="223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8" idx="6"/>
            <a:endCxn id="40" idx="2"/>
          </p:cNvCxnSpPr>
          <p:nvPr/>
        </p:nvCxnSpPr>
        <p:spPr>
          <a:xfrm>
            <a:off x="3233053" y="3572912"/>
            <a:ext cx="1186539" cy="11650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9" idx="6"/>
            <a:endCxn id="37" idx="1"/>
          </p:cNvCxnSpPr>
          <p:nvPr/>
        </p:nvCxnSpPr>
        <p:spPr>
          <a:xfrm flipV="1">
            <a:off x="3233053" y="3595291"/>
            <a:ext cx="1251857" cy="1135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9" idx="6"/>
            <a:endCxn id="41" idx="1"/>
          </p:cNvCxnSpPr>
          <p:nvPr/>
        </p:nvCxnSpPr>
        <p:spPr>
          <a:xfrm>
            <a:off x="3233053" y="4730585"/>
            <a:ext cx="1216474" cy="20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6324592" y="3191912"/>
            <a:ext cx="794657" cy="76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p:nvSpPr>
        <p:spPr>
          <a:xfrm>
            <a:off x="6354527" y="3385648"/>
            <a:ext cx="367394" cy="400110"/>
          </a:xfrm>
          <a:prstGeom prst="rect">
            <a:avLst/>
          </a:prstGeom>
          <a:noFill/>
        </p:spPr>
        <p:txBody>
          <a:bodyPr wrap="square" rtlCol="0">
            <a:spAutoFit/>
          </a:bodyPr>
          <a:lstStyle/>
          <a:p>
            <a:r>
              <a:rPr lang="hr-HR" sz="2000" b="1" dirty="0">
                <a:solidFill>
                  <a:schemeClr val="bg1"/>
                </a:solidFill>
                <a:latin typeface="+mj-lt"/>
              </a:rPr>
              <a:t>z</a:t>
            </a:r>
            <a:endParaRPr lang="en-US" sz="2000" b="1" dirty="0">
              <a:solidFill>
                <a:schemeClr val="bg1"/>
              </a:solidFill>
              <a:latin typeface="+mj-lt"/>
            </a:endParaRPr>
          </a:p>
        </p:txBody>
      </p:sp>
      <p:cxnSp>
        <p:nvCxnSpPr>
          <p:cNvPr id="74" name="Straight Connector 73"/>
          <p:cNvCxnSpPr>
            <a:stCxn id="72" idx="0"/>
            <a:endCxn id="72" idx="4"/>
          </p:cNvCxnSpPr>
          <p:nvPr/>
        </p:nvCxnSpPr>
        <p:spPr>
          <a:xfrm>
            <a:off x="6721921" y="3191912"/>
            <a:ext cx="0" cy="762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721920" y="3385648"/>
            <a:ext cx="367394" cy="400110"/>
          </a:xfrm>
          <a:prstGeom prst="rect">
            <a:avLst/>
          </a:prstGeom>
          <a:noFill/>
        </p:spPr>
        <p:txBody>
          <a:bodyPr wrap="square" rtlCol="0">
            <a:spAutoFit/>
          </a:bodyPr>
          <a:lstStyle/>
          <a:p>
            <a:r>
              <a:rPr lang="hr-HR" sz="2000" b="1" dirty="0" smtClean="0">
                <a:solidFill>
                  <a:schemeClr val="bg1"/>
                </a:solidFill>
                <a:latin typeface="+mj-lt"/>
              </a:rPr>
              <a:t>a</a:t>
            </a:r>
            <a:endParaRPr lang="en-US" sz="2000" b="1" dirty="0">
              <a:solidFill>
                <a:schemeClr val="bg1"/>
              </a:solidFill>
              <a:latin typeface="+mj-lt"/>
            </a:endParaRPr>
          </a:p>
        </p:txBody>
      </p:sp>
      <p:cxnSp>
        <p:nvCxnSpPr>
          <p:cNvPr id="76" name="Straight Arrow Connector 75"/>
          <p:cNvCxnSpPr>
            <a:endCxn id="73" idx="1"/>
          </p:cNvCxnSpPr>
          <p:nvPr/>
        </p:nvCxnSpPr>
        <p:spPr>
          <a:xfrm>
            <a:off x="5279567" y="2462639"/>
            <a:ext cx="1074960" cy="1123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endCxn id="73" idx="1"/>
          </p:cNvCxnSpPr>
          <p:nvPr/>
        </p:nvCxnSpPr>
        <p:spPr>
          <a:xfrm flipV="1">
            <a:off x="5207440" y="3585703"/>
            <a:ext cx="1147087" cy="15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5216960" y="3582500"/>
            <a:ext cx="1107632" cy="12037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7124684" y="3585703"/>
            <a:ext cx="1147087" cy="15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2076261" y="5378225"/>
            <a:ext cx="1156792" cy="369332"/>
          </a:xfrm>
          <a:prstGeom prst="rect">
            <a:avLst/>
          </a:prstGeom>
        </p:spPr>
        <p:txBody>
          <a:bodyPr wrap="none">
            <a:spAutoFit/>
          </a:bodyPr>
          <a:lstStyle/>
          <a:p>
            <a:r>
              <a:rPr lang="hr-HR" b="1" dirty="0" smtClean="0">
                <a:latin typeface="+mj-lt"/>
              </a:rPr>
              <a:t>Input </a:t>
            </a:r>
            <a:r>
              <a:rPr lang="hr-HR" b="1" dirty="0" err="1" smtClean="0">
                <a:latin typeface="+mj-lt"/>
              </a:rPr>
              <a:t>layer</a:t>
            </a:r>
            <a:endParaRPr lang="hr-HR" b="1" dirty="0">
              <a:latin typeface="+mj-lt"/>
            </a:endParaRPr>
          </a:p>
        </p:txBody>
      </p:sp>
      <p:sp>
        <p:nvSpPr>
          <p:cNvPr id="84" name="Rectangle 83"/>
          <p:cNvSpPr/>
          <p:nvPr/>
        </p:nvSpPr>
        <p:spPr>
          <a:xfrm>
            <a:off x="6057764" y="5357148"/>
            <a:ext cx="1321900" cy="369332"/>
          </a:xfrm>
          <a:prstGeom prst="rect">
            <a:avLst/>
          </a:prstGeom>
        </p:spPr>
        <p:txBody>
          <a:bodyPr wrap="none">
            <a:spAutoFit/>
          </a:bodyPr>
          <a:lstStyle/>
          <a:p>
            <a:r>
              <a:rPr lang="hr-HR" b="1" dirty="0" smtClean="0">
                <a:latin typeface="+mj-lt"/>
              </a:rPr>
              <a:t>Output </a:t>
            </a:r>
            <a:r>
              <a:rPr lang="hr-HR" b="1" dirty="0" err="1" smtClean="0">
                <a:latin typeface="+mj-lt"/>
              </a:rPr>
              <a:t>layer</a:t>
            </a:r>
            <a:endParaRPr lang="hr-HR" b="1" dirty="0">
              <a:latin typeface="+mj-lt"/>
            </a:endParaRPr>
          </a:p>
        </p:txBody>
      </p:sp>
      <p:sp>
        <p:nvSpPr>
          <p:cNvPr id="85" name="Rectangle 84"/>
          <p:cNvSpPr/>
          <p:nvPr/>
        </p:nvSpPr>
        <p:spPr>
          <a:xfrm>
            <a:off x="4152764" y="5378225"/>
            <a:ext cx="1328312" cy="369332"/>
          </a:xfrm>
          <a:prstGeom prst="rect">
            <a:avLst/>
          </a:prstGeom>
        </p:spPr>
        <p:txBody>
          <a:bodyPr wrap="none">
            <a:spAutoFit/>
          </a:bodyPr>
          <a:lstStyle/>
          <a:p>
            <a:r>
              <a:rPr lang="hr-HR" b="1" dirty="0" err="1" smtClean="0">
                <a:latin typeface="+mj-lt"/>
              </a:rPr>
              <a:t>Hidden</a:t>
            </a:r>
            <a:r>
              <a:rPr lang="hr-HR" b="1" dirty="0" smtClean="0">
                <a:latin typeface="+mj-lt"/>
              </a:rPr>
              <a:t> </a:t>
            </a:r>
            <a:r>
              <a:rPr lang="hr-HR" b="1" dirty="0" err="1" smtClean="0">
                <a:latin typeface="+mj-lt"/>
              </a:rPr>
              <a:t>layer</a:t>
            </a:r>
            <a:endParaRPr lang="hr-HR" b="1" dirty="0">
              <a:latin typeface="+mj-lt"/>
            </a:endParaRPr>
          </a:p>
        </p:txBody>
      </p:sp>
      <p:sp>
        <p:nvSpPr>
          <p:cNvPr id="79" name="Rectangle 78"/>
          <p:cNvSpPr/>
          <p:nvPr/>
        </p:nvSpPr>
        <p:spPr>
          <a:xfrm>
            <a:off x="5854517" y="1518013"/>
            <a:ext cx="6340197" cy="523220"/>
          </a:xfrm>
          <a:prstGeom prst="rect">
            <a:avLst/>
          </a:prstGeom>
        </p:spPr>
        <p:txBody>
          <a:bodyPr wrap="none">
            <a:spAutoFit/>
          </a:bodyPr>
          <a:lstStyle/>
          <a:p>
            <a:pPr marL="457200" indent="-457200">
              <a:buFont typeface="Wingdings" panose="05000000000000000000" pitchFamily="2" charset="2"/>
              <a:buChar char="ü"/>
            </a:pPr>
            <a:r>
              <a:rPr lang="pl-PL" sz="2800" dirty="0"/>
              <a:t>z</a:t>
            </a:r>
            <a:r>
              <a:rPr lang="pl-PL" sz="2800" dirty="0" smtClean="0"/>
              <a:t> = w1 </a:t>
            </a:r>
            <a:r>
              <a:rPr lang="pl-PL" sz="2800" dirty="0"/>
              <a:t>* x1 + w2 * x2 + ... + wn * xn + b</a:t>
            </a:r>
            <a:endParaRPr lang="en-US" sz="2800" dirty="0"/>
          </a:p>
        </p:txBody>
      </p:sp>
      <p:sp>
        <p:nvSpPr>
          <p:cNvPr id="87" name="Rectangle 86"/>
          <p:cNvSpPr/>
          <p:nvPr/>
        </p:nvSpPr>
        <p:spPr>
          <a:xfrm>
            <a:off x="7034904" y="2338776"/>
            <a:ext cx="5159810" cy="523220"/>
          </a:xfrm>
          <a:prstGeom prst="rect">
            <a:avLst/>
          </a:prstGeom>
        </p:spPr>
        <p:txBody>
          <a:bodyPr wrap="none">
            <a:spAutoFit/>
          </a:bodyPr>
          <a:lstStyle/>
          <a:p>
            <a:r>
              <a:rPr lang="hr-HR" sz="2800" dirty="0"/>
              <a:t>a</a:t>
            </a:r>
            <a:r>
              <a:rPr lang="hr-HR" sz="2800" dirty="0" smtClean="0"/>
              <a:t> = </a:t>
            </a:r>
            <a:r>
              <a:rPr lang="hr-HR" sz="2800" dirty="0" err="1" smtClean="0"/>
              <a:t>Activation</a:t>
            </a:r>
            <a:r>
              <a:rPr lang="hr-HR" sz="2800" dirty="0" smtClean="0"/>
              <a:t> </a:t>
            </a:r>
            <a:r>
              <a:rPr lang="hr-HR" sz="2800" dirty="0" err="1" smtClean="0"/>
              <a:t>function</a:t>
            </a:r>
            <a:r>
              <a:rPr lang="hr-HR" sz="2800" dirty="0" smtClean="0"/>
              <a:t> </a:t>
            </a:r>
            <a:r>
              <a:rPr lang="hr-HR" sz="2800" dirty="0" err="1" smtClean="0"/>
              <a:t>is</a:t>
            </a:r>
            <a:r>
              <a:rPr lang="hr-HR" sz="2800" dirty="0" smtClean="0"/>
              <a:t> </a:t>
            </a:r>
            <a:r>
              <a:rPr lang="hr-HR" sz="2800" dirty="0" err="1" smtClean="0"/>
              <a:t>sigmoid</a:t>
            </a:r>
            <a:r>
              <a:rPr lang="hr-HR" sz="2800" dirty="0" smtClean="0"/>
              <a:t>?</a:t>
            </a:r>
            <a:endParaRPr lang="en-US" sz="2800" dirty="0"/>
          </a:p>
        </p:txBody>
      </p:sp>
      <p:sp>
        <p:nvSpPr>
          <p:cNvPr id="3" name="Rectangular Callout 2"/>
          <p:cNvSpPr/>
          <p:nvPr/>
        </p:nvSpPr>
        <p:spPr>
          <a:xfrm>
            <a:off x="8730343" y="3385648"/>
            <a:ext cx="2884714" cy="2052699"/>
          </a:xfrm>
          <a:prstGeom prst="wedgeRectCallout">
            <a:avLst>
              <a:gd name="adj1" fmla="val -19227"/>
              <a:gd name="adj2" fmla="val -7166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FF0000"/>
                </a:solidFill>
                <a:latin typeface="+mj-lt"/>
              </a:rPr>
              <a:t>The sigmoid function </a:t>
            </a:r>
            <a:endParaRPr lang="hr-HR" sz="2000" dirty="0">
              <a:solidFill>
                <a:srgbClr val="FF0000"/>
              </a:solidFill>
              <a:latin typeface="+mj-lt"/>
            </a:endParaRPr>
          </a:p>
          <a:p>
            <a:pPr algn="ctr"/>
            <a:r>
              <a:rPr lang="hr-HR" sz="2000" dirty="0" smtClean="0">
                <a:solidFill>
                  <a:srgbClr val="FF0000"/>
                </a:solidFill>
                <a:latin typeface="+mj-lt"/>
              </a:rPr>
              <a:t>f(x</a:t>
            </a:r>
            <a:r>
              <a:rPr lang="hr-HR" sz="2000" dirty="0">
                <a:solidFill>
                  <a:srgbClr val="FF0000"/>
                </a:solidFill>
                <a:latin typeface="+mj-lt"/>
              </a:rPr>
              <a:t>) = 1 / (1 + e^(-x))</a:t>
            </a:r>
          </a:p>
          <a:p>
            <a:pPr algn="ctr"/>
            <a:r>
              <a:rPr lang="en-US" sz="2000" dirty="0" smtClean="0">
                <a:solidFill>
                  <a:srgbClr val="FF0000"/>
                </a:solidFill>
                <a:latin typeface="+mj-lt"/>
              </a:rPr>
              <a:t>is </a:t>
            </a:r>
            <a:r>
              <a:rPr lang="en-US" sz="2000" dirty="0">
                <a:solidFill>
                  <a:srgbClr val="FF0000"/>
                </a:solidFill>
                <a:latin typeface="+mj-lt"/>
              </a:rPr>
              <a:t>commonly used, but there are also other </a:t>
            </a:r>
            <a:r>
              <a:rPr lang="en-US" sz="2000" dirty="0" smtClean="0">
                <a:solidFill>
                  <a:srgbClr val="FF0000"/>
                </a:solidFill>
                <a:latin typeface="+mj-lt"/>
              </a:rPr>
              <a:t>options</a:t>
            </a:r>
            <a:r>
              <a:rPr lang="hr-HR" sz="2000" dirty="0" smtClean="0">
                <a:solidFill>
                  <a:srgbClr val="FF0000"/>
                </a:solidFill>
                <a:latin typeface="+mj-lt"/>
              </a:rPr>
              <a:t> ! </a:t>
            </a:r>
            <a:endParaRPr lang="en-US" sz="2000" dirty="0">
              <a:solidFill>
                <a:srgbClr val="FF0000"/>
              </a:solidFill>
              <a:latin typeface="+mj-lt"/>
            </a:endParaRPr>
          </a:p>
        </p:txBody>
      </p:sp>
      <p:sp>
        <p:nvSpPr>
          <p:cNvPr id="47" name="TextBox 46"/>
          <p:cNvSpPr txBox="1"/>
          <p:nvPr/>
        </p:nvSpPr>
        <p:spPr>
          <a:xfrm>
            <a:off x="2590797" y="2277973"/>
            <a:ext cx="620489" cy="369332"/>
          </a:xfrm>
          <a:prstGeom prst="rect">
            <a:avLst/>
          </a:prstGeom>
          <a:noFill/>
        </p:spPr>
        <p:txBody>
          <a:bodyPr wrap="square" rtlCol="0">
            <a:spAutoFit/>
          </a:bodyPr>
          <a:lstStyle/>
          <a:p>
            <a:r>
              <a:rPr lang="hr-HR" dirty="0" smtClean="0">
                <a:latin typeface="+mj-lt"/>
              </a:rPr>
              <a:t>w1</a:t>
            </a:r>
            <a:endParaRPr lang="en-US" dirty="0">
              <a:latin typeface="+mj-lt"/>
            </a:endParaRPr>
          </a:p>
        </p:txBody>
      </p:sp>
      <p:sp>
        <p:nvSpPr>
          <p:cNvPr id="50" name="TextBox 49"/>
          <p:cNvSpPr txBox="1"/>
          <p:nvPr/>
        </p:nvSpPr>
        <p:spPr>
          <a:xfrm>
            <a:off x="2579899" y="3374258"/>
            <a:ext cx="620489" cy="369332"/>
          </a:xfrm>
          <a:prstGeom prst="rect">
            <a:avLst/>
          </a:prstGeom>
          <a:noFill/>
        </p:spPr>
        <p:txBody>
          <a:bodyPr wrap="square" rtlCol="0">
            <a:spAutoFit/>
          </a:bodyPr>
          <a:lstStyle/>
          <a:p>
            <a:r>
              <a:rPr lang="hr-HR" dirty="0" smtClean="0">
                <a:latin typeface="+mj-lt"/>
              </a:rPr>
              <a:t>w2</a:t>
            </a:r>
            <a:endParaRPr lang="en-US" dirty="0">
              <a:latin typeface="+mj-lt"/>
            </a:endParaRPr>
          </a:p>
        </p:txBody>
      </p:sp>
      <p:sp>
        <p:nvSpPr>
          <p:cNvPr id="52" name="TextBox 51"/>
          <p:cNvSpPr txBox="1"/>
          <p:nvPr/>
        </p:nvSpPr>
        <p:spPr>
          <a:xfrm>
            <a:off x="2569051" y="4545919"/>
            <a:ext cx="620489" cy="369332"/>
          </a:xfrm>
          <a:prstGeom prst="rect">
            <a:avLst/>
          </a:prstGeom>
          <a:noFill/>
        </p:spPr>
        <p:txBody>
          <a:bodyPr wrap="square" rtlCol="0">
            <a:spAutoFit/>
          </a:bodyPr>
          <a:lstStyle/>
          <a:p>
            <a:r>
              <a:rPr lang="hr-HR" dirty="0" smtClean="0">
                <a:latin typeface="+mj-lt"/>
              </a:rPr>
              <a:t>w3</a:t>
            </a:r>
            <a:endParaRPr lang="en-US" dirty="0">
              <a:latin typeface="+mj-lt"/>
            </a:endParaRPr>
          </a:p>
        </p:txBody>
      </p:sp>
    </p:spTree>
    <p:extLst>
      <p:ext uri="{BB962C8B-B14F-4D97-AF65-F5344CB8AC3E}">
        <p14:creationId xmlns:p14="http://schemas.microsoft.com/office/powerpoint/2010/main" val="2239675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smtClean="0"/>
              <a:t>Activation</a:t>
            </a:r>
            <a:r>
              <a:rPr lang="hr-HR" b="1" dirty="0" smtClean="0"/>
              <a:t> </a:t>
            </a:r>
            <a:r>
              <a:rPr lang="hr-HR" b="1" dirty="0" err="1" smtClean="0"/>
              <a:t>functions</a:t>
            </a:r>
            <a:endParaRPr lang="pl-PL" dirty="0"/>
          </a:p>
        </p:txBody>
      </p:sp>
      <p:graphicFrame>
        <p:nvGraphicFramePr>
          <p:cNvPr id="5" name="Chart 4"/>
          <p:cNvGraphicFramePr>
            <a:graphicFrameLocks/>
          </p:cNvGraphicFramePr>
          <p:nvPr>
            <p:extLst>
              <p:ext uri="{D42A27DB-BD31-4B8C-83A1-F6EECF244321}">
                <p14:modId xmlns:p14="http://schemas.microsoft.com/office/powerpoint/2010/main" val="2509838084"/>
              </p:ext>
            </p:extLst>
          </p:nvPr>
        </p:nvGraphicFramePr>
        <p:xfrm>
          <a:off x="141512" y="1338941"/>
          <a:ext cx="3124201" cy="29826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3131207623"/>
              </p:ext>
            </p:extLst>
          </p:nvPr>
        </p:nvGraphicFramePr>
        <p:xfrm>
          <a:off x="4555671" y="1469572"/>
          <a:ext cx="3080657" cy="28282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a:graphicFrameLocks/>
          </p:cNvGraphicFramePr>
          <p:nvPr>
            <p:extLst>
              <p:ext uri="{D42A27DB-BD31-4B8C-83A1-F6EECF244321}">
                <p14:modId xmlns:p14="http://schemas.microsoft.com/office/powerpoint/2010/main" val="1989733572"/>
              </p:ext>
            </p:extLst>
          </p:nvPr>
        </p:nvGraphicFramePr>
        <p:xfrm>
          <a:off x="8262257" y="1338941"/>
          <a:ext cx="3004457" cy="3058887"/>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p:cNvSpPr/>
          <p:nvPr/>
        </p:nvSpPr>
        <p:spPr>
          <a:xfrm>
            <a:off x="0" y="4556780"/>
            <a:ext cx="3516086" cy="2308324"/>
          </a:xfrm>
          <a:prstGeom prst="rect">
            <a:avLst/>
          </a:prstGeom>
        </p:spPr>
        <p:txBody>
          <a:bodyPr wrap="square">
            <a:spAutoFit/>
          </a:bodyPr>
          <a:lstStyle/>
          <a:p>
            <a:pPr algn="just"/>
            <a:r>
              <a:rPr lang="en-US" dirty="0" smtClean="0">
                <a:latin typeface="+mj-lt"/>
              </a:rPr>
              <a:t>S-shaped </a:t>
            </a:r>
            <a:r>
              <a:rPr lang="en-US" dirty="0">
                <a:latin typeface="+mj-lt"/>
              </a:rPr>
              <a:t>curve that ranges from 0 to 1</a:t>
            </a:r>
          </a:p>
          <a:p>
            <a:pPr algn="just"/>
            <a:r>
              <a:rPr lang="en-US" dirty="0" smtClean="0">
                <a:latin typeface="+mj-lt"/>
              </a:rPr>
              <a:t>Maps </a:t>
            </a:r>
            <a:r>
              <a:rPr lang="en-US" dirty="0">
                <a:latin typeface="+mj-lt"/>
              </a:rPr>
              <a:t>any input to a probability value, making it useful for binary classification tasks</a:t>
            </a:r>
          </a:p>
          <a:p>
            <a:pPr algn="just"/>
            <a:r>
              <a:rPr lang="en-US" dirty="0" smtClean="0">
                <a:latin typeface="+mj-lt"/>
              </a:rPr>
              <a:t>Smooth </a:t>
            </a:r>
            <a:r>
              <a:rPr lang="en-US" dirty="0">
                <a:latin typeface="+mj-lt"/>
              </a:rPr>
              <a:t>and bounded, but may suffer from vanishing gradients for extreme input values</a:t>
            </a:r>
          </a:p>
        </p:txBody>
      </p:sp>
      <p:sp>
        <p:nvSpPr>
          <p:cNvPr id="9" name="Rectangle 8"/>
          <p:cNvSpPr/>
          <p:nvPr/>
        </p:nvSpPr>
        <p:spPr>
          <a:xfrm>
            <a:off x="4038598" y="4549676"/>
            <a:ext cx="3494315" cy="2031325"/>
          </a:xfrm>
          <a:prstGeom prst="rect">
            <a:avLst/>
          </a:prstGeom>
        </p:spPr>
        <p:txBody>
          <a:bodyPr wrap="square">
            <a:spAutoFit/>
          </a:bodyPr>
          <a:lstStyle/>
          <a:p>
            <a:pPr algn="just"/>
            <a:r>
              <a:rPr lang="hr-HR" dirty="0" err="1" smtClean="0">
                <a:latin typeface="+mj-lt"/>
              </a:rPr>
              <a:t>Tanh</a:t>
            </a:r>
            <a:r>
              <a:rPr lang="en-US" dirty="0" smtClean="0">
                <a:latin typeface="+mj-lt"/>
              </a:rPr>
              <a:t> </a:t>
            </a:r>
            <a:r>
              <a:rPr lang="en-US" dirty="0">
                <a:latin typeface="+mj-lt"/>
              </a:rPr>
              <a:t>curve that ranges from -1 to 1</a:t>
            </a:r>
          </a:p>
          <a:p>
            <a:pPr algn="just"/>
            <a:r>
              <a:rPr lang="en-US" dirty="0" smtClean="0">
                <a:latin typeface="+mj-lt"/>
              </a:rPr>
              <a:t>Similar </a:t>
            </a:r>
            <a:r>
              <a:rPr lang="en-US" dirty="0">
                <a:latin typeface="+mj-lt"/>
              </a:rPr>
              <a:t>to sigmoid, but centered around 0, making it useful for symmetric data</a:t>
            </a:r>
          </a:p>
          <a:p>
            <a:pPr algn="just"/>
            <a:r>
              <a:rPr lang="en-US" dirty="0" smtClean="0">
                <a:latin typeface="+mj-lt"/>
              </a:rPr>
              <a:t>Also </a:t>
            </a:r>
            <a:r>
              <a:rPr lang="en-US" dirty="0">
                <a:latin typeface="+mj-lt"/>
              </a:rPr>
              <a:t>smooth and bounded, but still suffers from vanishing gradients for extreme input values</a:t>
            </a:r>
          </a:p>
        </p:txBody>
      </p:sp>
      <p:sp>
        <p:nvSpPr>
          <p:cNvPr id="10" name="Rectangle 9"/>
          <p:cNvSpPr/>
          <p:nvPr/>
        </p:nvSpPr>
        <p:spPr>
          <a:xfrm>
            <a:off x="7837713" y="4494481"/>
            <a:ext cx="4354287" cy="1754326"/>
          </a:xfrm>
          <a:prstGeom prst="rect">
            <a:avLst/>
          </a:prstGeom>
        </p:spPr>
        <p:txBody>
          <a:bodyPr wrap="square">
            <a:spAutoFit/>
          </a:bodyPr>
          <a:lstStyle/>
          <a:p>
            <a:pPr algn="just"/>
            <a:r>
              <a:rPr lang="en-US" dirty="0">
                <a:latin typeface="+mj-lt"/>
              </a:rPr>
              <a:t>Piecewise linear function with 0 for negative inputs and x for positive inputs</a:t>
            </a:r>
          </a:p>
          <a:p>
            <a:pPr algn="just"/>
            <a:r>
              <a:rPr lang="en-US" dirty="0">
                <a:latin typeface="+mj-lt"/>
              </a:rPr>
              <a:t>Efficient and simple, avoids vanishing gradients</a:t>
            </a:r>
          </a:p>
          <a:p>
            <a:pPr algn="just"/>
            <a:r>
              <a:rPr lang="en-US" dirty="0">
                <a:latin typeface="+mj-lt"/>
              </a:rPr>
              <a:t>Not bounded, may cause "dead" neurons with outputs of 0</a:t>
            </a:r>
          </a:p>
        </p:txBody>
      </p:sp>
      <p:sp>
        <p:nvSpPr>
          <p:cNvPr id="11" name="Rectangle 10"/>
          <p:cNvSpPr/>
          <p:nvPr/>
        </p:nvSpPr>
        <p:spPr>
          <a:xfrm>
            <a:off x="1644587" y="3211676"/>
            <a:ext cx="2050561" cy="369332"/>
          </a:xfrm>
          <a:prstGeom prst="rect">
            <a:avLst/>
          </a:prstGeom>
        </p:spPr>
        <p:txBody>
          <a:bodyPr wrap="none">
            <a:spAutoFit/>
          </a:bodyPr>
          <a:lstStyle/>
          <a:p>
            <a:r>
              <a:rPr lang="hr-HR" dirty="0" smtClean="0"/>
              <a:t>f</a:t>
            </a:r>
            <a:r>
              <a:rPr lang="en-US" dirty="0"/>
              <a:t>(x) = 1 / (1 + e^(-x))</a:t>
            </a:r>
          </a:p>
        </p:txBody>
      </p:sp>
      <p:sp>
        <p:nvSpPr>
          <p:cNvPr id="12" name="Rectangle 11"/>
          <p:cNvSpPr/>
          <p:nvPr/>
        </p:nvSpPr>
        <p:spPr>
          <a:xfrm>
            <a:off x="6095999" y="3657990"/>
            <a:ext cx="1385700" cy="369332"/>
          </a:xfrm>
          <a:prstGeom prst="rect">
            <a:avLst/>
          </a:prstGeom>
        </p:spPr>
        <p:txBody>
          <a:bodyPr wrap="none">
            <a:spAutoFit/>
          </a:bodyPr>
          <a:lstStyle/>
          <a:p>
            <a:r>
              <a:rPr lang="hr-HR" dirty="0" smtClean="0"/>
              <a:t>f</a:t>
            </a:r>
            <a:r>
              <a:rPr lang="en-US" dirty="0"/>
              <a:t>(x) = </a:t>
            </a:r>
            <a:r>
              <a:rPr lang="hr-HR" dirty="0" err="1" smtClean="0"/>
              <a:t>tanh</a:t>
            </a:r>
            <a:r>
              <a:rPr lang="hr-HR" dirty="0" smtClean="0"/>
              <a:t>(x)</a:t>
            </a:r>
            <a:endParaRPr lang="en-US" dirty="0"/>
          </a:p>
        </p:txBody>
      </p:sp>
      <p:sp>
        <p:nvSpPr>
          <p:cNvPr id="13" name="Rectangle 12"/>
          <p:cNvSpPr/>
          <p:nvPr/>
        </p:nvSpPr>
        <p:spPr>
          <a:xfrm>
            <a:off x="8518623" y="3211674"/>
            <a:ext cx="833883" cy="646331"/>
          </a:xfrm>
          <a:prstGeom prst="rect">
            <a:avLst/>
          </a:prstGeom>
        </p:spPr>
        <p:txBody>
          <a:bodyPr wrap="none">
            <a:spAutoFit/>
          </a:bodyPr>
          <a:lstStyle/>
          <a:p>
            <a:r>
              <a:rPr lang="hr-HR" dirty="0" smtClean="0"/>
              <a:t>f</a:t>
            </a:r>
            <a:r>
              <a:rPr lang="en-US" dirty="0"/>
              <a:t>(x) = </a:t>
            </a:r>
            <a:r>
              <a:rPr lang="hr-HR" dirty="0" smtClean="0"/>
              <a:t>0</a:t>
            </a:r>
          </a:p>
          <a:p>
            <a:r>
              <a:rPr lang="hr-HR" dirty="0" smtClean="0"/>
              <a:t>x&lt;0</a:t>
            </a:r>
            <a:endParaRPr lang="en-US" dirty="0"/>
          </a:p>
        </p:txBody>
      </p:sp>
      <p:sp>
        <p:nvSpPr>
          <p:cNvPr id="14" name="Rectangle 13"/>
          <p:cNvSpPr/>
          <p:nvPr/>
        </p:nvSpPr>
        <p:spPr>
          <a:xfrm>
            <a:off x="10347423" y="3201177"/>
            <a:ext cx="816249" cy="646331"/>
          </a:xfrm>
          <a:prstGeom prst="rect">
            <a:avLst/>
          </a:prstGeom>
        </p:spPr>
        <p:txBody>
          <a:bodyPr wrap="none">
            <a:spAutoFit/>
          </a:bodyPr>
          <a:lstStyle/>
          <a:p>
            <a:r>
              <a:rPr lang="hr-HR" dirty="0" smtClean="0"/>
              <a:t>f</a:t>
            </a:r>
            <a:r>
              <a:rPr lang="en-US" dirty="0"/>
              <a:t>(x) = </a:t>
            </a:r>
            <a:r>
              <a:rPr lang="hr-HR" dirty="0" smtClean="0"/>
              <a:t>x</a:t>
            </a:r>
          </a:p>
          <a:p>
            <a:r>
              <a:rPr lang="hr-HR" dirty="0" smtClean="0"/>
              <a:t>x&gt;=0</a:t>
            </a:r>
            <a:endParaRPr lang="en-US" dirty="0"/>
          </a:p>
        </p:txBody>
      </p:sp>
    </p:spTree>
    <p:extLst>
      <p:ext uri="{BB962C8B-B14F-4D97-AF65-F5344CB8AC3E}">
        <p14:creationId xmlns:p14="http://schemas.microsoft.com/office/powerpoint/2010/main" val="831779242"/>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DB3DCCE-CBFA-42C0-9EEB-53A585A6CD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5964</TotalTime>
  <Words>2374</Words>
  <Application>Microsoft Office PowerPoint</Application>
  <PresentationFormat>Widescreen</PresentationFormat>
  <Paragraphs>276</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Motyw pakietu Office</vt:lpstr>
      <vt:lpstr>O3 - Distance learning curricula in Machine Learning  7 - Introduction to Deep Learning</vt:lpstr>
      <vt:lpstr>Introduction to Deep Learning</vt:lpstr>
      <vt:lpstr>Introduction to Deep Learning</vt:lpstr>
      <vt:lpstr>Neural networks</vt:lpstr>
      <vt:lpstr>Simple neuron - Linear Unit </vt:lpstr>
      <vt:lpstr>Single-layer network - Perceptron</vt:lpstr>
      <vt:lpstr>Perceptron - example</vt:lpstr>
      <vt:lpstr>Multi-layer Perceptron network</vt:lpstr>
      <vt:lpstr>Activation functions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441</cp:revision>
  <dcterms:created xsi:type="dcterms:W3CDTF">2021-12-08T08:56:03Z</dcterms:created>
  <dcterms:modified xsi:type="dcterms:W3CDTF">2024-02-21T17:40:10Z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