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6" r:id="rId5"/>
    <p:sldId id="257" r:id="rId6"/>
    <p:sldId id="278" r:id="rId7"/>
    <p:sldId id="279" r:id="rId8"/>
    <p:sldId id="280" r:id="rId9"/>
    <p:sldId id="281" r:id="rId10"/>
    <p:sldId id="282" r:id="rId11"/>
    <p:sldId id="286" r:id="rId12"/>
    <p:sldId id="287" r:id="rId13"/>
    <p:sldId id="288" r:id="rId14"/>
    <p:sldId id="283" r:id="rId15"/>
    <p:sldId id="284" r:id="rId16"/>
    <p:sldId id="285" r:id="rId17"/>
    <p:sldId id="277" r:id="rId18"/>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B671352-122B-9E36-9EBF-896FCFA41501}" name="Ana Šišak" initials="AŠ" userId="S::sisak@vus.hr::dfe02751-3ee5-4ea0-a027-f6598aef03f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A0F9B8-B1C2-8E77-97F7-2C07ADCBA134}" v="1" dt="2023-07-12T08:28:29.817"/>
    <p1510:client id="{C5C6A1C0-4CF7-A817-F9A1-AEEF3174D875}" v="35" dt="2023-03-28T07:40:39.4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450" autoAdjust="0"/>
  </p:normalViewPr>
  <p:slideViewPr>
    <p:cSldViewPr snapToGrid="0">
      <p:cViewPr varScale="1">
        <p:scale>
          <a:sx n="84" d="100"/>
          <a:sy n="84" d="100"/>
        </p:scale>
        <p:origin x="154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a Šišak" userId="S::sisak@vus.hr::dfe02751-3ee5-4ea0-a027-f6598aef03fb" providerId="AD" clId="Web-{C5C6A1C0-4CF7-A817-F9A1-AEEF3174D875}"/>
    <pc:docChg chg="mod modSld">
      <pc:chgData name="Ana Šišak" userId="S::sisak@vus.hr::dfe02751-3ee5-4ea0-a027-f6598aef03fb" providerId="AD" clId="Web-{C5C6A1C0-4CF7-A817-F9A1-AEEF3174D875}" dt="2023-03-28T07:40:39.427" v="33"/>
      <pc:docMkLst>
        <pc:docMk/>
      </pc:docMkLst>
      <pc:sldChg chg="modSp">
        <pc:chgData name="Ana Šišak" userId="S::sisak@vus.hr::dfe02751-3ee5-4ea0-a027-f6598aef03fb" providerId="AD" clId="Web-{C5C6A1C0-4CF7-A817-F9A1-AEEF3174D875}" dt="2023-03-28T07:35:34.514" v="27" actId="20577"/>
        <pc:sldMkLst>
          <pc:docMk/>
          <pc:sldMk cId="2021407504" sldId="278"/>
        </pc:sldMkLst>
        <pc:spChg chg="mod">
          <ac:chgData name="Ana Šišak" userId="S::sisak@vus.hr::dfe02751-3ee5-4ea0-a027-f6598aef03fb" providerId="AD" clId="Web-{C5C6A1C0-4CF7-A817-F9A1-AEEF3174D875}" dt="2023-03-28T07:35:34.514" v="27" actId="20577"/>
          <ac:spMkLst>
            <pc:docMk/>
            <pc:sldMk cId="2021407504" sldId="278"/>
            <ac:spMk id="3" creationId="{9727AF9A-F3F7-464E-860B-D6C35A8834E3}"/>
          </ac:spMkLst>
        </pc:spChg>
      </pc:sldChg>
      <pc:sldChg chg="modSp">
        <pc:chgData name="Ana Šišak" userId="S::sisak@vus.hr::dfe02751-3ee5-4ea0-a027-f6598aef03fb" providerId="AD" clId="Web-{C5C6A1C0-4CF7-A817-F9A1-AEEF3174D875}" dt="2023-03-28T07:38:43.424" v="31" actId="20577"/>
        <pc:sldMkLst>
          <pc:docMk/>
          <pc:sldMk cId="2083925651" sldId="280"/>
        </pc:sldMkLst>
        <pc:spChg chg="mod">
          <ac:chgData name="Ana Šišak" userId="S::sisak@vus.hr::dfe02751-3ee5-4ea0-a027-f6598aef03fb" providerId="AD" clId="Web-{C5C6A1C0-4CF7-A817-F9A1-AEEF3174D875}" dt="2023-03-28T07:38:43.424" v="31" actId="20577"/>
          <ac:spMkLst>
            <pc:docMk/>
            <pc:sldMk cId="2083925651" sldId="280"/>
            <ac:spMk id="2" creationId="{C5FA9E55-F8D5-49F8-9882-DC2FBD4DDAE2}"/>
          </ac:spMkLst>
        </pc:spChg>
      </pc:sldChg>
      <pc:sldChg chg="addCm">
        <pc:chgData name="Ana Šišak" userId="S::sisak@vus.hr::dfe02751-3ee5-4ea0-a027-f6598aef03fb" providerId="AD" clId="Web-{C5C6A1C0-4CF7-A817-F9A1-AEEF3174D875}" dt="2023-03-28T07:40:39.427" v="33"/>
        <pc:sldMkLst>
          <pc:docMk/>
          <pc:sldMk cId="925149449" sldId="287"/>
        </pc:sldMkLst>
        <pc:extLst>
          <p:ext xmlns:p="http://schemas.openxmlformats.org/presentationml/2006/main" uri="{D6D511B9-2390-475A-947B-AFAB55BFBCF1}">
            <pc226:cmChg xmlns:pc226="http://schemas.microsoft.com/office/powerpoint/2022/06/main/command" chg="add">
              <pc226:chgData name="Ana Šišak" userId="S::sisak@vus.hr::dfe02751-3ee5-4ea0-a027-f6598aef03fb" providerId="AD" clId="Web-{C5C6A1C0-4CF7-A817-F9A1-AEEF3174D875}" dt="2023-03-28T07:40:39.427" v="33"/>
              <pc2:cmMkLst xmlns:pc2="http://schemas.microsoft.com/office/powerpoint/2019/9/main/command">
                <pc:docMk/>
                <pc:sldMk cId="925149449" sldId="287"/>
                <pc2:cmMk id="{236C4B78-C379-477B-BC57-482415D0CAF7}"/>
              </pc2:cmMkLst>
            </pc226:cmChg>
          </p:ext>
        </pc:extLst>
      </pc:sldChg>
    </pc:docChg>
  </pc:docChgLst>
  <pc:docChgLst>
    <pc:chgData name="IVANA KARDUM GOLEŠ" userId="S::ivanakg@vus.hr::ea8c4a9e-a789-4ae1-a51f-92c8f5786e31" providerId="AD" clId="Web-{35A0F9B8-B1C2-8E77-97F7-2C07ADCBA134}"/>
    <pc:docChg chg="">
      <pc:chgData name="IVANA KARDUM GOLEŠ" userId="S::ivanakg@vus.hr::ea8c4a9e-a789-4ae1-a51f-92c8f5786e31" providerId="AD" clId="Web-{35A0F9B8-B1C2-8E77-97F7-2C07ADCBA134}" dt="2023-07-12T08:28:29.817" v="0"/>
      <pc:docMkLst>
        <pc:docMk/>
      </pc:docMkLst>
      <pc:sldChg chg="delCm">
        <pc:chgData name="IVANA KARDUM GOLEŠ" userId="S::ivanakg@vus.hr::ea8c4a9e-a789-4ae1-a51f-92c8f5786e31" providerId="AD" clId="Web-{35A0F9B8-B1C2-8E77-97F7-2C07ADCBA134}" dt="2023-07-12T08:28:29.817" v="0"/>
        <pc:sldMkLst>
          <pc:docMk/>
          <pc:sldMk cId="925149449" sldId="287"/>
        </pc:sldMkLst>
        <pc:extLst>
          <p:ext xmlns:p="http://schemas.openxmlformats.org/presentationml/2006/main" uri="{D6D511B9-2390-475A-947B-AFAB55BFBCF1}">
            <pc226:cmChg xmlns:pc226="http://schemas.microsoft.com/office/powerpoint/2022/06/main/command" chg="del">
              <pc226:chgData name="IVANA KARDUM GOLEŠ" userId="S::ivanakg@vus.hr::ea8c4a9e-a789-4ae1-a51f-92c8f5786e31" providerId="AD" clId="Web-{35A0F9B8-B1C2-8E77-97F7-2C07ADCBA134}" dt="2023-07-12T08:28:29.817" v="0"/>
              <pc2:cmMkLst xmlns:pc2="http://schemas.microsoft.com/office/powerpoint/2019/9/main/command">
                <pc:docMk/>
                <pc:sldMk cId="925149449" sldId="287"/>
                <pc2:cmMk id="{236C4B78-C379-477B-BC57-482415D0CAF7}"/>
              </pc2:cmMkLst>
            </pc226:cmChg>
          </p:ext>
        </pc:ext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frane\Desktop\regresija.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4803149606299214E-2"/>
          <c:y val="7.5386655142869061E-2"/>
          <c:w val="0.88604139292423101"/>
          <c:h val="0.87711137400962891"/>
        </c:manualLayout>
      </c:layout>
      <c:scatterChart>
        <c:scatterStyle val="lineMarker"/>
        <c:varyColors val="0"/>
        <c:ser>
          <c:idx val="0"/>
          <c:order val="0"/>
          <c:tx>
            <c:strRef>
              <c:f>Sheet1!$B$1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28265303205356601"/>
                  <c:y val="-0.10197598186713332"/>
                </c:manualLayout>
              </c:layout>
              <c:numFmt formatCode="General"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trendlineLbl>
          </c:trendline>
          <c:xVal>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Sheet1!$B$2:$B$11</c:f>
              <c:numCache>
                <c:formatCode>General</c:formatCode>
                <c:ptCount val="10"/>
                <c:pt idx="0">
                  <c:v>1</c:v>
                </c:pt>
                <c:pt idx="1">
                  <c:v>7</c:v>
                </c:pt>
                <c:pt idx="2">
                  <c:v>6</c:v>
                </c:pt>
                <c:pt idx="3">
                  <c:v>21</c:v>
                </c:pt>
                <c:pt idx="4">
                  <c:v>14</c:v>
                </c:pt>
                <c:pt idx="5">
                  <c:v>36</c:v>
                </c:pt>
                <c:pt idx="6">
                  <c:v>35</c:v>
                </c:pt>
                <c:pt idx="7">
                  <c:v>67</c:v>
                </c:pt>
                <c:pt idx="8">
                  <c:v>81</c:v>
                </c:pt>
                <c:pt idx="9">
                  <c:v>98</c:v>
                </c:pt>
              </c:numCache>
            </c:numRef>
          </c:yVal>
          <c:smooth val="0"/>
          <c:extLst>
            <c:ext xmlns:c16="http://schemas.microsoft.com/office/drawing/2014/chart" uri="{C3380CC4-5D6E-409C-BE32-E72D297353CC}">
              <c16:uniqueId val="{00000000-EEA5-4D10-BE1D-401659E29A3B}"/>
            </c:ext>
          </c:extLst>
        </c:ser>
        <c:dLbls>
          <c:showLegendKey val="0"/>
          <c:showVal val="0"/>
          <c:showCatName val="0"/>
          <c:showSerName val="0"/>
          <c:showPercent val="0"/>
          <c:showBubbleSize val="0"/>
        </c:dLbls>
        <c:axId val="915867743"/>
        <c:axId val="915869823"/>
      </c:scatterChart>
      <c:valAx>
        <c:axId val="91586774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crossAx val="915869823"/>
        <c:crosses val="autoZero"/>
        <c:crossBetween val="midCat"/>
      </c:valAx>
      <c:valAx>
        <c:axId val="91586982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sr-Latn-RS"/>
          </a:p>
        </c:txPr>
        <c:crossAx val="915867743"/>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sr-Latn-R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poly"/>
            <c:order val="2"/>
            <c:dispRSqr val="1"/>
            <c:dispEq val="1"/>
            <c:trendlineLbl>
              <c:numFmt formatCode="General"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trendlineLbl>
          </c:trendline>
          <c:xVal>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Sheet1!$B$2:$B$11</c:f>
              <c:numCache>
                <c:formatCode>General</c:formatCode>
                <c:ptCount val="10"/>
                <c:pt idx="0">
                  <c:v>1</c:v>
                </c:pt>
                <c:pt idx="1">
                  <c:v>7</c:v>
                </c:pt>
                <c:pt idx="2">
                  <c:v>6</c:v>
                </c:pt>
                <c:pt idx="3">
                  <c:v>21</c:v>
                </c:pt>
                <c:pt idx="4">
                  <c:v>14</c:v>
                </c:pt>
                <c:pt idx="5">
                  <c:v>36</c:v>
                </c:pt>
                <c:pt idx="6">
                  <c:v>35</c:v>
                </c:pt>
                <c:pt idx="7">
                  <c:v>67</c:v>
                </c:pt>
                <c:pt idx="8">
                  <c:v>81</c:v>
                </c:pt>
                <c:pt idx="9">
                  <c:v>98</c:v>
                </c:pt>
              </c:numCache>
            </c:numRef>
          </c:yVal>
          <c:smooth val="0"/>
          <c:extLst>
            <c:ext xmlns:c16="http://schemas.microsoft.com/office/drawing/2014/chart" uri="{C3380CC4-5D6E-409C-BE32-E72D297353CC}">
              <c16:uniqueId val="{00000000-018A-4E1A-92FB-11282A46EB02}"/>
            </c:ext>
          </c:extLst>
        </c:ser>
        <c:dLbls>
          <c:showLegendKey val="0"/>
          <c:showVal val="0"/>
          <c:showCatName val="0"/>
          <c:showSerName val="0"/>
          <c:showPercent val="0"/>
          <c:showBubbleSize val="0"/>
        </c:dLbls>
        <c:axId val="915867743"/>
        <c:axId val="915869823"/>
      </c:scatterChart>
      <c:valAx>
        <c:axId val="91586774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crossAx val="915869823"/>
        <c:crosses val="autoZero"/>
        <c:crossBetween val="midCat"/>
      </c:valAx>
      <c:valAx>
        <c:axId val="91586982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crossAx val="915867743"/>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sr-Latn-R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hr-HR" sz="1800" b="1"/>
              <a:t>Covid</a:t>
            </a:r>
            <a:r>
              <a:rPr lang="hr-HR" sz="1800" b="1" baseline="0"/>
              <a:t> 19 p</a:t>
            </a:r>
            <a:r>
              <a:rPr lang="en-US" sz="1800" b="1"/>
              <a:t>atients in</a:t>
            </a:r>
            <a:r>
              <a:rPr lang="hr-HR" sz="1800" b="1"/>
              <a:t> Croatian</a:t>
            </a:r>
            <a:r>
              <a:rPr lang="en-US" sz="1800" b="1"/>
              <a:t> hospitals</a:t>
            </a:r>
          </a:p>
        </c:rich>
      </c:tx>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sr-Latn-RS"/>
        </a:p>
      </c:txPr>
    </c:title>
    <c:autoTitleDeleted val="0"/>
    <c:plotArea>
      <c:layout/>
      <c:scatterChart>
        <c:scatterStyle val="lineMarker"/>
        <c:varyColors val="0"/>
        <c:ser>
          <c:idx val="0"/>
          <c:order val="0"/>
          <c:tx>
            <c:strRef>
              <c:f>Sheet4!$D$1</c:f>
              <c:strCache>
                <c:ptCount val="1"/>
                <c:pt idx="0">
                  <c:v>Patients in hospitals</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2.3145469588040625E-2"/>
                  <c:y val="0.10479372939625795"/>
                </c:manualLayout>
              </c:layout>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1800" baseline="0" dirty="0"/>
                      <a:t>R² = 0,9723</a:t>
                    </a:r>
                    <a:endParaRPr lang="en-US" sz="1800" dirty="0"/>
                  </a:p>
                </c:rich>
              </c:tx>
              <c:numFmt formatCode="General" sourceLinked="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trendlineLbl>
          </c:trendline>
          <c:xVal>
            <c:numRef>
              <c:f>Sheet4!$C$2:$C$32</c:f>
              <c:numCache>
                <c:formatCode>m/d/yyyy</c:formatCode>
                <c:ptCount val="31"/>
                <c:pt idx="0">
                  <c:v>43936</c:v>
                </c:pt>
                <c:pt idx="1">
                  <c:v>43937</c:v>
                </c:pt>
                <c:pt idx="2">
                  <c:v>43938</c:v>
                </c:pt>
                <c:pt idx="3">
                  <c:v>43939</c:v>
                </c:pt>
                <c:pt idx="4">
                  <c:v>43940</c:v>
                </c:pt>
                <c:pt idx="5">
                  <c:v>43941</c:v>
                </c:pt>
                <c:pt idx="6">
                  <c:v>43942</c:v>
                </c:pt>
                <c:pt idx="7">
                  <c:v>43943</c:v>
                </c:pt>
                <c:pt idx="8">
                  <c:v>43944</c:v>
                </c:pt>
                <c:pt idx="9">
                  <c:v>43945</c:v>
                </c:pt>
                <c:pt idx="10">
                  <c:v>43946</c:v>
                </c:pt>
                <c:pt idx="11">
                  <c:v>43947</c:v>
                </c:pt>
                <c:pt idx="12">
                  <c:v>43948</c:v>
                </c:pt>
                <c:pt idx="13">
                  <c:v>43949</c:v>
                </c:pt>
                <c:pt idx="14">
                  <c:v>43950</c:v>
                </c:pt>
                <c:pt idx="15">
                  <c:v>43951</c:v>
                </c:pt>
                <c:pt idx="16">
                  <c:v>43952</c:v>
                </c:pt>
                <c:pt idx="17">
                  <c:v>43953</c:v>
                </c:pt>
                <c:pt idx="18">
                  <c:v>43954</c:v>
                </c:pt>
                <c:pt idx="19">
                  <c:v>43955</c:v>
                </c:pt>
                <c:pt idx="20">
                  <c:v>43956</c:v>
                </c:pt>
                <c:pt idx="21">
                  <c:v>43957</c:v>
                </c:pt>
                <c:pt idx="22">
                  <c:v>43958</c:v>
                </c:pt>
                <c:pt idx="23">
                  <c:v>43959</c:v>
                </c:pt>
                <c:pt idx="24">
                  <c:v>43960</c:v>
                </c:pt>
                <c:pt idx="25">
                  <c:v>43961</c:v>
                </c:pt>
                <c:pt idx="26">
                  <c:v>43962</c:v>
                </c:pt>
                <c:pt idx="27">
                  <c:v>43963</c:v>
                </c:pt>
                <c:pt idx="28">
                  <c:v>43964</c:v>
                </c:pt>
                <c:pt idx="29">
                  <c:v>43965</c:v>
                </c:pt>
                <c:pt idx="30">
                  <c:v>43966</c:v>
                </c:pt>
              </c:numCache>
            </c:numRef>
          </c:xVal>
          <c:yVal>
            <c:numRef>
              <c:f>Sheet4!$D$2:$D$32</c:f>
              <c:numCache>
                <c:formatCode>#,##0</c:formatCode>
                <c:ptCount val="31"/>
                <c:pt idx="0">
                  <c:v>341</c:v>
                </c:pt>
                <c:pt idx="1">
                  <c:v>372</c:v>
                </c:pt>
                <c:pt idx="2">
                  <c:v>372</c:v>
                </c:pt>
                <c:pt idx="3">
                  <c:v>361</c:v>
                </c:pt>
                <c:pt idx="4">
                  <c:v>331</c:v>
                </c:pt>
                <c:pt idx="5">
                  <c:v>324</c:v>
                </c:pt>
                <c:pt idx="6">
                  <c:v>317</c:v>
                </c:pt>
                <c:pt idx="7">
                  <c:v>314</c:v>
                </c:pt>
                <c:pt idx="8">
                  <c:v>321</c:v>
                </c:pt>
                <c:pt idx="9">
                  <c:v>325</c:v>
                </c:pt>
                <c:pt idx="10">
                  <c:v>316</c:v>
                </c:pt>
                <c:pt idx="11">
                  <c:v>314</c:v>
                </c:pt>
                <c:pt idx="12">
                  <c:v>303</c:v>
                </c:pt>
                <c:pt idx="13">
                  <c:v>287</c:v>
                </c:pt>
                <c:pt idx="14">
                  <c:v>269</c:v>
                </c:pt>
                <c:pt idx="15">
                  <c:v>261</c:v>
                </c:pt>
                <c:pt idx="16">
                  <c:v>245</c:v>
                </c:pt>
                <c:pt idx="17">
                  <c:v>239</c:v>
                </c:pt>
                <c:pt idx="18">
                  <c:v>231</c:v>
                </c:pt>
                <c:pt idx="19">
                  <c:v>228</c:v>
                </c:pt>
                <c:pt idx="20">
                  <c:v>217</c:v>
                </c:pt>
                <c:pt idx="21">
                  <c:v>206</c:v>
                </c:pt>
                <c:pt idx="22">
                  <c:v>195</c:v>
                </c:pt>
                <c:pt idx="23">
                  <c:v>184</c:v>
                </c:pt>
                <c:pt idx="24">
                  <c:v>181</c:v>
                </c:pt>
                <c:pt idx="25">
                  <c:v>169</c:v>
                </c:pt>
                <c:pt idx="26">
                  <c:v>160</c:v>
                </c:pt>
                <c:pt idx="27">
                  <c:v>159</c:v>
                </c:pt>
                <c:pt idx="28">
                  <c:v>150</c:v>
                </c:pt>
                <c:pt idx="29">
                  <c:v>146</c:v>
                </c:pt>
                <c:pt idx="30">
                  <c:v>142</c:v>
                </c:pt>
              </c:numCache>
            </c:numRef>
          </c:yVal>
          <c:smooth val="0"/>
          <c:extLst>
            <c:ext xmlns:c16="http://schemas.microsoft.com/office/drawing/2014/chart" uri="{C3380CC4-5D6E-409C-BE32-E72D297353CC}">
              <c16:uniqueId val="{00000000-A153-4811-9E0C-438AF9DF0884}"/>
            </c:ext>
          </c:extLst>
        </c:ser>
        <c:dLbls>
          <c:showLegendKey val="0"/>
          <c:showVal val="0"/>
          <c:showCatName val="0"/>
          <c:showSerName val="0"/>
          <c:showPercent val="0"/>
          <c:showBubbleSize val="0"/>
        </c:dLbls>
        <c:axId val="611188959"/>
        <c:axId val="611192287"/>
      </c:scatterChart>
      <c:valAx>
        <c:axId val="611188959"/>
        <c:scaling>
          <c:orientation val="minMax"/>
        </c:scaling>
        <c:delete val="0"/>
        <c:axPos val="b"/>
        <c:majorGridlines>
          <c:spPr>
            <a:ln w="9525" cap="flat" cmpd="sng" algn="ctr">
              <a:solidFill>
                <a:schemeClr val="tx1">
                  <a:lumMod val="15000"/>
                  <a:lumOff val="85000"/>
                </a:schemeClr>
              </a:solidFill>
              <a:round/>
            </a:ln>
            <a:effectLst/>
          </c:spPr>
        </c:majorGridlines>
        <c:numFmt formatCode="m/d/yyyy"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sr-Latn-RS"/>
          </a:p>
        </c:txPr>
        <c:crossAx val="611192287"/>
        <c:crosses val="autoZero"/>
        <c:crossBetween val="midCat"/>
      </c:valAx>
      <c:valAx>
        <c:axId val="611192287"/>
        <c:scaling>
          <c:orientation val="minMax"/>
        </c:scaling>
        <c:delete val="0"/>
        <c:axPos val="r"/>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sr-Latn-RS"/>
          </a:p>
        </c:txPr>
        <c:crossAx val="611188959"/>
        <c:crosses val="max"/>
        <c:crossBetween val="midCat"/>
      </c:valAx>
      <c:spPr>
        <a:noFill/>
        <a:ln>
          <a:noFill/>
        </a:ln>
        <a:effectLst/>
      </c:spPr>
    </c:plotArea>
    <c:plotVisOnly val="1"/>
    <c:dispBlanksAs val="gap"/>
    <c:showDLblsOverMax val="0"/>
  </c:chart>
  <c:spPr>
    <a:noFill/>
    <a:ln>
      <a:noFill/>
    </a:ln>
    <a:effectLst/>
  </c:spPr>
  <c:txPr>
    <a:bodyPr/>
    <a:lstStyle/>
    <a:p>
      <a:pPr>
        <a:defRPr/>
      </a:pPr>
      <a:endParaRPr lang="sr-Latn-R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a:solidFill>
                  <a:schemeClr val="tx1"/>
                </a:solidFill>
                <a:effectLst/>
                <a:latin typeface="+mn-lt"/>
                <a:ea typeface="+mn-ea"/>
                <a:cs typeface="+mn-cs"/>
              </a:rPr>
              <a:t>Good </a:t>
            </a:r>
            <a:r>
              <a:rPr lang="hr-HR" sz="1200" kern="1200" dirty="0" err="1">
                <a:solidFill>
                  <a:schemeClr val="tx1"/>
                </a:solidFill>
                <a:effectLst/>
                <a:latin typeface="+mn-lt"/>
                <a:ea typeface="+mn-ea"/>
                <a:cs typeface="+mn-cs"/>
              </a:rPr>
              <a:t>afternoon</a:t>
            </a:r>
            <a:r>
              <a:rPr lang="hr-HR" sz="1200" kern="1200" dirty="0">
                <a:solidFill>
                  <a:schemeClr val="tx1"/>
                </a:solidFill>
                <a:effectLst/>
                <a:latin typeface="+mn-lt"/>
                <a:ea typeface="+mn-ea"/>
                <a:cs typeface="+mn-cs"/>
              </a:rPr>
              <a:t> and </a:t>
            </a:r>
            <a:r>
              <a:rPr lang="hr-HR" sz="1200" kern="1200" dirty="0" err="1">
                <a:solidFill>
                  <a:schemeClr val="tx1"/>
                </a:solidFill>
                <a:effectLst/>
                <a:latin typeface="+mn-lt"/>
                <a:ea typeface="+mn-ea"/>
                <a:cs typeface="+mn-cs"/>
              </a:rPr>
              <a:t>welcome</a:t>
            </a:r>
            <a:r>
              <a:rPr lang="hr-HR" sz="1200" kern="1200" dirty="0">
                <a:solidFill>
                  <a:schemeClr val="tx1"/>
                </a:solidFill>
                <a:effectLst/>
                <a:latin typeface="+mn-lt"/>
                <a:ea typeface="+mn-ea"/>
                <a:cs typeface="+mn-cs"/>
              </a:rPr>
              <a:t> to </a:t>
            </a:r>
            <a:r>
              <a:rPr lang="hr-HR" sz="1200" kern="1200" dirty="0" err="1">
                <a:solidFill>
                  <a:schemeClr val="tx1"/>
                </a:solidFill>
                <a:effectLst/>
                <a:latin typeface="+mn-lt"/>
                <a:ea typeface="+mn-ea"/>
                <a:cs typeface="+mn-cs"/>
              </a:rPr>
              <a:t>the</a:t>
            </a:r>
            <a:r>
              <a:rPr lang="hr-HR" sz="1200" kern="1200" dirty="0">
                <a:solidFill>
                  <a:schemeClr val="tx1"/>
                </a:solidFill>
                <a:effectLst/>
                <a:latin typeface="+mn-lt"/>
                <a:ea typeface="+mn-ea"/>
                <a:cs typeface="+mn-cs"/>
              </a:rPr>
              <a:t> Machine </a:t>
            </a:r>
            <a:r>
              <a:rPr lang="hr-HR" sz="1200" kern="1200" dirty="0" err="1">
                <a:solidFill>
                  <a:schemeClr val="tx1"/>
                </a:solidFill>
                <a:effectLst/>
                <a:latin typeface="+mn-lt"/>
                <a:ea typeface="+mn-ea"/>
                <a:cs typeface="+mn-cs"/>
              </a:rPr>
              <a:t>Learning</a:t>
            </a:r>
            <a:r>
              <a:rPr lang="hr-HR" sz="1200" kern="1200" dirty="0">
                <a:solidFill>
                  <a:schemeClr val="tx1"/>
                </a:solidFill>
                <a:effectLst/>
                <a:latin typeface="+mn-lt"/>
                <a:ea typeface="+mn-ea"/>
                <a:cs typeface="+mn-cs"/>
              </a:rPr>
              <a:t> course. </a:t>
            </a:r>
            <a:r>
              <a:rPr lang="hr-HR" sz="1200" kern="1200" dirty="0" err="1">
                <a:solidFill>
                  <a:schemeClr val="tx1"/>
                </a:solidFill>
                <a:effectLst/>
                <a:latin typeface="+mn-lt"/>
                <a:ea typeface="+mn-ea"/>
                <a:cs typeface="+mn-cs"/>
              </a:rPr>
              <a:t>This</a:t>
            </a:r>
            <a:r>
              <a:rPr lang="hr-HR" sz="1200" kern="1200" dirty="0">
                <a:solidFill>
                  <a:schemeClr val="tx1"/>
                </a:solidFill>
                <a:effectLst/>
                <a:latin typeface="+mn-lt"/>
                <a:ea typeface="+mn-ea"/>
                <a:cs typeface="+mn-cs"/>
              </a:rPr>
              <a:t> course </a:t>
            </a:r>
            <a:r>
              <a:rPr lang="hr-HR" sz="1200" kern="1200" dirty="0" err="1">
                <a:solidFill>
                  <a:schemeClr val="tx1"/>
                </a:solidFill>
                <a:effectLst/>
                <a:latin typeface="+mn-lt"/>
                <a:ea typeface="+mn-ea"/>
                <a:cs typeface="+mn-cs"/>
              </a:rPr>
              <a:t>was</a:t>
            </a:r>
            <a:r>
              <a:rPr lang="hr-HR" sz="1200" kern="1200" dirty="0">
                <a:solidFill>
                  <a:schemeClr val="tx1"/>
                </a:solidFill>
                <a:effectLst/>
                <a:latin typeface="+mn-lt"/>
                <a:ea typeface="+mn-ea"/>
                <a:cs typeface="+mn-cs"/>
              </a:rPr>
              <a:t> </a:t>
            </a:r>
            <a:r>
              <a:rPr lang="hr-HR" sz="1200" kern="1200" dirty="0" err="1">
                <a:solidFill>
                  <a:schemeClr val="tx1"/>
                </a:solidFill>
                <a:effectLst/>
                <a:latin typeface="+mn-lt"/>
                <a:ea typeface="+mn-ea"/>
                <a:cs typeface="+mn-cs"/>
              </a:rPr>
              <a:t>developed</a:t>
            </a:r>
            <a:r>
              <a:rPr lang="hr-HR" sz="1200" kern="1200" dirty="0">
                <a:solidFill>
                  <a:schemeClr val="tx1"/>
                </a:solidFill>
                <a:effectLst/>
                <a:latin typeface="+mn-lt"/>
                <a:ea typeface="+mn-ea"/>
                <a:cs typeface="+mn-cs"/>
              </a:rPr>
              <a:t> as a </a:t>
            </a:r>
            <a:r>
              <a:rPr lang="hr-HR" sz="1200" kern="1200" dirty="0" err="1">
                <a:solidFill>
                  <a:schemeClr val="tx1"/>
                </a:solidFill>
                <a:effectLst/>
                <a:latin typeface="+mn-lt"/>
                <a:ea typeface="+mn-ea"/>
                <a:cs typeface="+mn-cs"/>
              </a:rPr>
              <a:t>result</a:t>
            </a:r>
            <a:r>
              <a:rPr lang="hr-HR" sz="1200" kern="1200" dirty="0">
                <a:solidFill>
                  <a:schemeClr val="tx1"/>
                </a:solidFill>
                <a:effectLst/>
                <a:latin typeface="+mn-lt"/>
                <a:ea typeface="+mn-ea"/>
                <a:cs typeface="+mn-cs"/>
              </a:rPr>
              <a:t> </a:t>
            </a:r>
            <a:r>
              <a:rPr lang="hr-HR" sz="1200" kern="1200" dirty="0" err="1">
                <a:solidFill>
                  <a:schemeClr val="tx1"/>
                </a:solidFill>
                <a:effectLst/>
                <a:latin typeface="+mn-lt"/>
                <a:ea typeface="+mn-ea"/>
                <a:cs typeface="+mn-cs"/>
              </a:rPr>
              <a:t>of</a:t>
            </a:r>
            <a:r>
              <a:rPr lang="hr-HR" sz="1200" kern="1200" dirty="0">
                <a:solidFill>
                  <a:schemeClr val="tx1"/>
                </a:solidFill>
                <a:effectLst/>
                <a:latin typeface="+mn-lt"/>
                <a:ea typeface="+mn-ea"/>
                <a:cs typeface="+mn-cs"/>
              </a:rPr>
              <a:t> </a:t>
            </a:r>
            <a:r>
              <a:rPr lang="hr-HR" sz="1200" kern="1200" dirty="0" err="1">
                <a:solidFill>
                  <a:schemeClr val="tx1"/>
                </a:solidFill>
                <a:effectLst/>
                <a:latin typeface="+mn-lt"/>
                <a:ea typeface="+mn-ea"/>
                <a:cs typeface="+mn-cs"/>
              </a:rPr>
              <a:t>the</a:t>
            </a:r>
            <a:r>
              <a:rPr lang="hr-HR" sz="1200" kern="1200" dirty="0">
                <a:solidFill>
                  <a:schemeClr val="tx1"/>
                </a:solidFill>
                <a:effectLst/>
                <a:latin typeface="+mn-lt"/>
                <a:ea typeface="+mn-ea"/>
                <a:cs typeface="+mn-cs"/>
              </a:rPr>
              <a:t> Erasmus+ </a:t>
            </a:r>
            <a:r>
              <a:rPr lang="hr-HR" sz="1200" kern="1200" dirty="0" err="1">
                <a:solidFill>
                  <a:schemeClr val="tx1"/>
                </a:solidFill>
                <a:effectLst/>
                <a:latin typeface="+mn-lt"/>
                <a:ea typeface="+mn-ea"/>
                <a:cs typeface="+mn-cs"/>
              </a:rPr>
              <a:t>project</a:t>
            </a:r>
            <a:r>
              <a:rPr lang="hr-HR" sz="1200" kern="1200" dirty="0">
                <a:solidFill>
                  <a:schemeClr val="tx1"/>
                </a:solidFill>
                <a:effectLst/>
                <a:latin typeface="+mn-lt"/>
                <a:ea typeface="+mn-ea"/>
                <a:cs typeface="+mn-cs"/>
              </a:rPr>
              <a:t> </a:t>
            </a:r>
            <a:r>
              <a:rPr lang="hr-HR" sz="1200" kern="1200" dirty="0" err="1">
                <a:solidFill>
                  <a:schemeClr val="tx1"/>
                </a:solidFill>
                <a:effectLst/>
                <a:latin typeface="+mn-lt"/>
                <a:ea typeface="+mn-ea"/>
                <a:cs typeface="+mn-cs"/>
              </a:rPr>
              <a:t>CodeIn</a:t>
            </a:r>
            <a:r>
              <a:rPr lang="hr-HR" sz="1200" kern="1200" dirty="0">
                <a:solidFill>
                  <a:schemeClr val="tx1"/>
                </a:solidFill>
                <a:effectLst/>
                <a:latin typeface="+mn-lt"/>
                <a:ea typeface="+mn-ea"/>
                <a:cs typeface="+mn-cs"/>
              </a:rPr>
              <a:t>. All </a:t>
            </a:r>
            <a:r>
              <a:rPr lang="hr-HR" sz="1200" kern="1200" dirty="0" err="1">
                <a:solidFill>
                  <a:schemeClr val="tx1"/>
                </a:solidFill>
                <a:effectLst/>
                <a:latin typeface="+mn-lt"/>
                <a:ea typeface="+mn-ea"/>
                <a:cs typeface="+mn-cs"/>
              </a:rPr>
              <a:t>you</a:t>
            </a:r>
            <a:r>
              <a:rPr lang="hr-HR" sz="1200" kern="1200" dirty="0">
                <a:solidFill>
                  <a:schemeClr val="tx1"/>
                </a:solidFill>
                <a:effectLst/>
                <a:latin typeface="+mn-lt"/>
                <a:ea typeface="+mn-ea"/>
                <a:cs typeface="+mn-cs"/>
              </a:rPr>
              <a:t> </a:t>
            </a:r>
            <a:r>
              <a:rPr lang="hr-HR" sz="1200" kern="1200" dirty="0" err="1">
                <a:solidFill>
                  <a:schemeClr val="tx1"/>
                </a:solidFill>
                <a:effectLst/>
                <a:latin typeface="+mn-lt"/>
                <a:ea typeface="+mn-ea"/>
                <a:cs typeface="+mn-cs"/>
              </a:rPr>
              <a:t>need</a:t>
            </a:r>
            <a:r>
              <a:rPr lang="hr-HR" sz="1200" kern="1200" dirty="0">
                <a:solidFill>
                  <a:schemeClr val="tx1"/>
                </a:solidFill>
                <a:effectLst/>
                <a:latin typeface="+mn-lt"/>
                <a:ea typeface="+mn-ea"/>
                <a:cs typeface="+mn-cs"/>
              </a:rPr>
              <a:t> to </a:t>
            </a:r>
            <a:r>
              <a:rPr lang="hr-HR" sz="1200" kern="1200" dirty="0" err="1">
                <a:solidFill>
                  <a:schemeClr val="tx1"/>
                </a:solidFill>
                <a:effectLst/>
                <a:latin typeface="+mn-lt"/>
                <a:ea typeface="+mn-ea"/>
                <a:cs typeface="+mn-cs"/>
              </a:rPr>
              <a:t>learn</a:t>
            </a:r>
            <a:r>
              <a:rPr lang="hr-HR" sz="1200" kern="1200" dirty="0">
                <a:solidFill>
                  <a:schemeClr val="tx1"/>
                </a:solidFill>
                <a:effectLst/>
                <a:latin typeface="+mn-lt"/>
                <a:ea typeface="+mn-ea"/>
                <a:cs typeface="+mn-cs"/>
              </a:rPr>
              <a:t> is internet </a:t>
            </a:r>
            <a:r>
              <a:rPr lang="hr-HR" sz="1200" kern="1200" dirty="0" err="1">
                <a:solidFill>
                  <a:schemeClr val="tx1"/>
                </a:solidFill>
                <a:effectLst/>
                <a:latin typeface="+mn-lt"/>
                <a:ea typeface="+mn-ea"/>
                <a:cs typeface="+mn-cs"/>
              </a:rPr>
              <a:t>access</a:t>
            </a:r>
            <a:r>
              <a:rPr lang="hr-HR" sz="1200" kern="1200" dirty="0">
                <a:solidFill>
                  <a:schemeClr val="tx1"/>
                </a:solidFill>
                <a:effectLst/>
                <a:latin typeface="+mn-lt"/>
                <a:ea typeface="+mn-ea"/>
                <a:cs typeface="+mn-cs"/>
              </a:rPr>
              <a:t> and a </a:t>
            </a:r>
            <a:r>
              <a:rPr lang="hr-HR" sz="1200" kern="1200" dirty="0" err="1">
                <a:solidFill>
                  <a:schemeClr val="tx1"/>
                </a:solidFill>
                <a:effectLst/>
                <a:latin typeface="+mn-lt"/>
                <a:ea typeface="+mn-ea"/>
                <a:cs typeface="+mn-cs"/>
              </a:rPr>
              <a:t>computer</a:t>
            </a:r>
            <a:r>
              <a:rPr lang="hr-HR" sz="1200" kern="1200" dirty="0">
                <a:solidFill>
                  <a:schemeClr val="tx1"/>
                </a:solidFill>
                <a:effectLst/>
                <a:latin typeface="+mn-lt"/>
                <a:ea typeface="+mn-ea"/>
                <a:cs typeface="+mn-cs"/>
              </a:rPr>
              <a:t>.</a:t>
            </a:r>
          </a:p>
          <a:p>
            <a:pPr>
              <a:lnSpc>
                <a:spcPct val="107000"/>
              </a:lnSpc>
              <a:spcAft>
                <a:spcPts val="800"/>
              </a:spcAft>
            </a:pPr>
            <a:r>
              <a:rPr lang="en-US" sz="1200" kern="1200" dirty="0">
                <a:solidFill>
                  <a:schemeClr val="tx1"/>
                </a:solidFill>
                <a:effectLst/>
                <a:latin typeface="+mn-lt"/>
                <a:ea typeface="+mn-ea"/>
                <a:cs typeface="+mn-cs"/>
              </a:rPr>
              <a:t>The course contains a total of ten topics and in this topic we will say something more about the</a:t>
            </a:r>
            <a:r>
              <a:rPr lang="hr-HR" sz="1200" kern="1200" baseline="0" dirty="0">
                <a:solidFill>
                  <a:schemeClr val="tx1"/>
                </a:solidFill>
                <a:effectLst/>
                <a:latin typeface="+mn-lt"/>
                <a:ea typeface="+mn-ea"/>
                <a:cs typeface="+mn-cs"/>
              </a:rPr>
              <a:t> </a:t>
            </a:r>
            <a:r>
              <a:rPr lang="hr-HR" sz="1200" kern="1200" baseline="0" dirty="0" err="1">
                <a:solidFill>
                  <a:schemeClr val="tx1"/>
                </a:solidFill>
                <a:effectLst/>
                <a:latin typeface="+mn-lt"/>
                <a:ea typeface="+mn-ea"/>
                <a:cs typeface="+mn-cs"/>
              </a:rPr>
              <a:t>regression</a:t>
            </a:r>
            <a:r>
              <a:rPr lang="hr-HR" sz="1200" kern="1200" baseline="0" dirty="0">
                <a:solidFill>
                  <a:schemeClr val="tx1"/>
                </a:solidFill>
                <a:effectLst/>
                <a:latin typeface="+mn-lt"/>
                <a:ea typeface="+mn-ea"/>
                <a:cs typeface="+mn-cs"/>
              </a:rPr>
              <a:t> </a:t>
            </a:r>
            <a:r>
              <a:rPr lang="hr-HR" sz="1200" kern="1200" baseline="0" dirty="0" err="1">
                <a:solidFill>
                  <a:schemeClr val="tx1"/>
                </a:solidFill>
                <a:effectLst/>
                <a:latin typeface="+mn-lt"/>
                <a:ea typeface="+mn-ea"/>
                <a:cs typeface="+mn-cs"/>
              </a:rPr>
              <a:t>and</a:t>
            </a:r>
            <a:r>
              <a:rPr lang="hr-HR" sz="1200" kern="1200" baseline="0" dirty="0">
                <a:solidFill>
                  <a:schemeClr val="tx1"/>
                </a:solidFill>
                <a:effectLst/>
                <a:latin typeface="+mn-lt"/>
                <a:ea typeface="+mn-ea"/>
                <a:cs typeface="+mn-cs"/>
              </a:rPr>
              <a:t> </a:t>
            </a:r>
            <a:r>
              <a:rPr lang="hr-HR" sz="1200" kern="1200" baseline="0" dirty="0" err="1">
                <a:solidFill>
                  <a:schemeClr val="tx1"/>
                </a:solidFill>
                <a:effectLst/>
                <a:latin typeface="+mn-lt"/>
                <a:ea typeface="+mn-ea"/>
                <a:cs typeface="+mn-cs"/>
              </a:rPr>
              <a:t>its</a:t>
            </a:r>
            <a:r>
              <a:rPr lang="hr-HR" sz="1200" kern="1200" baseline="0" dirty="0">
                <a:solidFill>
                  <a:schemeClr val="tx1"/>
                </a:solidFill>
                <a:effectLst/>
                <a:latin typeface="+mn-lt"/>
                <a:ea typeface="+mn-ea"/>
                <a:cs typeface="+mn-cs"/>
              </a:rPr>
              <a:t> </a:t>
            </a:r>
            <a:r>
              <a:rPr lang="hr-HR" sz="1200" kern="1200" baseline="0" dirty="0" err="1">
                <a:solidFill>
                  <a:schemeClr val="tx1"/>
                </a:solidFill>
                <a:effectLst/>
                <a:latin typeface="+mn-lt"/>
                <a:ea typeface="+mn-ea"/>
                <a:cs typeface="+mn-cs"/>
              </a:rPr>
              <a:t>applications</a:t>
            </a:r>
            <a:r>
              <a:rPr lang="hr-HR" sz="1200" kern="1200" baseline="0" dirty="0">
                <a:solidFill>
                  <a:schemeClr val="tx1"/>
                </a:solidFill>
                <a:effectLst/>
                <a:latin typeface="+mn-lt"/>
                <a:ea typeface="+mn-ea"/>
                <a:cs typeface="+mn-cs"/>
              </a:rPr>
              <a:t>.</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Imagine you have a bunch of data on Covid 19 positive patients in the hospital over time. You want to build a model to predict how much Covid 19 patients you can expect in the </a:t>
            </a:r>
            <a:r>
              <a:rPr lang="hr-HR" sz="1200" b="0" i="0" kern="1200" dirty="0">
                <a:solidFill>
                  <a:schemeClr val="tx1"/>
                </a:solidFill>
                <a:effectLst/>
                <a:latin typeface="+mn-lt"/>
                <a:ea typeface="+mn-ea"/>
                <a:cs typeface="+mn-cs"/>
              </a:rPr>
              <a:t>future period</a:t>
            </a:r>
            <a:r>
              <a:rPr lang="en-US" sz="1200" b="0" i="0" kern="1200" dirty="0">
                <a:solidFill>
                  <a:schemeClr val="tx1"/>
                </a:solidFill>
                <a:effectLst/>
                <a:latin typeface="+mn-lt"/>
                <a:ea typeface="+mn-ea"/>
                <a:cs typeface="+mn-cs"/>
              </a:rPr>
              <a:t>. You could use a simple linear regression model, which draws a straight line through the data to make predictions.</a:t>
            </a:r>
            <a:endParaRPr lang="hr-HR" sz="1200" b="0" i="0" kern="1200" dirty="0">
              <a:solidFill>
                <a:schemeClr val="tx1"/>
              </a:solidFill>
              <a:effectLst/>
              <a:latin typeface="+mn-lt"/>
              <a:ea typeface="+mn-ea"/>
              <a:cs typeface="+mn-cs"/>
            </a:endParaRPr>
          </a:p>
          <a:p>
            <a:endParaRPr lang="hr-HR"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But what if the data is noisy, meaning there's a lot of random variation in it? The simple linear regression model might end up fitting the noise instead of the true relationship between </a:t>
            </a:r>
            <a:r>
              <a:rPr lang="hr-HR" sz="1200" b="0" i="0" kern="1200" dirty="0">
                <a:solidFill>
                  <a:schemeClr val="tx1"/>
                </a:solidFill>
                <a:effectLst/>
                <a:latin typeface="+mn-lt"/>
                <a:ea typeface="+mn-ea"/>
                <a:cs typeface="+mn-cs"/>
              </a:rPr>
              <a:t>time </a:t>
            </a:r>
            <a:r>
              <a:rPr lang="hr-HR" sz="1200" b="0" i="0" kern="1200" dirty="0" err="1">
                <a:solidFill>
                  <a:schemeClr val="tx1"/>
                </a:solidFill>
                <a:effectLst/>
                <a:latin typeface="+mn-lt"/>
                <a:ea typeface="+mn-ea"/>
                <a:cs typeface="+mn-cs"/>
              </a:rPr>
              <a:t>and</a:t>
            </a:r>
            <a:r>
              <a:rPr lang="hr-HR" sz="1200" b="0" i="0" kern="1200" dirty="0">
                <a:solidFill>
                  <a:schemeClr val="tx1"/>
                </a:solidFill>
                <a:effectLst/>
                <a:latin typeface="+mn-lt"/>
                <a:ea typeface="+mn-ea"/>
                <a:cs typeface="+mn-cs"/>
              </a:rPr>
              <a:t> Covid 19 </a:t>
            </a:r>
            <a:r>
              <a:rPr lang="hr-HR" sz="1200" b="0" i="0" kern="1200" dirty="0" err="1">
                <a:solidFill>
                  <a:schemeClr val="tx1"/>
                </a:solidFill>
                <a:effectLst/>
                <a:latin typeface="+mn-lt"/>
                <a:ea typeface="+mn-ea"/>
                <a:cs typeface="+mn-cs"/>
              </a:rPr>
              <a:t>positive</a:t>
            </a:r>
            <a:r>
              <a:rPr lang="hr-HR" sz="1200" b="0" i="0" kern="1200" dirty="0">
                <a:solidFill>
                  <a:schemeClr val="tx1"/>
                </a:solidFill>
                <a:effectLst/>
                <a:latin typeface="+mn-lt"/>
                <a:ea typeface="+mn-ea"/>
                <a:cs typeface="+mn-cs"/>
              </a:rPr>
              <a:t> </a:t>
            </a:r>
            <a:r>
              <a:rPr lang="hr-HR" sz="1200" b="0" i="0" kern="1200" dirty="0" err="1">
                <a:solidFill>
                  <a:schemeClr val="tx1"/>
                </a:solidFill>
                <a:effectLst/>
                <a:latin typeface="+mn-lt"/>
                <a:ea typeface="+mn-ea"/>
                <a:cs typeface="+mn-cs"/>
              </a:rPr>
              <a:t>patients</a:t>
            </a:r>
            <a:r>
              <a:rPr lang="hr-HR" sz="1200" b="0" i="0" kern="1200" dirty="0">
                <a:solidFill>
                  <a:schemeClr val="tx1"/>
                </a:solidFill>
                <a:effectLst/>
                <a:latin typeface="+mn-lt"/>
                <a:ea typeface="+mn-ea"/>
                <a:cs typeface="+mn-cs"/>
              </a:rPr>
              <a:t> </a:t>
            </a:r>
            <a:r>
              <a:rPr lang="hr-HR" sz="1200" b="0" i="0" kern="1200" dirty="0" err="1">
                <a:solidFill>
                  <a:schemeClr val="tx1"/>
                </a:solidFill>
                <a:effectLst/>
                <a:latin typeface="+mn-lt"/>
                <a:ea typeface="+mn-ea"/>
                <a:cs typeface="+mn-cs"/>
              </a:rPr>
              <a:t>in</a:t>
            </a:r>
            <a:r>
              <a:rPr lang="hr-HR" sz="1200" b="0" i="0" kern="1200" dirty="0">
                <a:solidFill>
                  <a:schemeClr val="tx1"/>
                </a:solidFill>
                <a:effectLst/>
                <a:latin typeface="+mn-lt"/>
                <a:ea typeface="+mn-ea"/>
                <a:cs typeface="+mn-cs"/>
              </a:rPr>
              <a:t> </a:t>
            </a:r>
            <a:r>
              <a:rPr lang="hr-HR" sz="1200" b="0" i="0" kern="1200" dirty="0" err="1">
                <a:solidFill>
                  <a:schemeClr val="tx1"/>
                </a:solidFill>
                <a:effectLst/>
                <a:latin typeface="+mn-lt"/>
                <a:ea typeface="+mn-ea"/>
                <a:cs typeface="+mn-cs"/>
              </a:rPr>
              <a:t>hospital</a:t>
            </a:r>
            <a:r>
              <a:rPr lang="en-US" sz="1200" b="0" i="0" kern="1200" dirty="0">
                <a:solidFill>
                  <a:schemeClr val="tx1"/>
                </a:solidFill>
                <a:effectLst/>
                <a:latin typeface="+mn-lt"/>
                <a:ea typeface="+mn-ea"/>
                <a:cs typeface="+mn-cs"/>
              </a:rPr>
              <a:t>. </a:t>
            </a:r>
            <a:endParaRPr lang="hr-HR" sz="1200" b="0" i="0" kern="1200" dirty="0">
              <a:solidFill>
                <a:schemeClr val="tx1"/>
              </a:solidFill>
              <a:effectLst/>
              <a:latin typeface="+mn-lt"/>
              <a:ea typeface="+mn-ea"/>
              <a:cs typeface="+mn-cs"/>
            </a:endParaRPr>
          </a:p>
          <a:p>
            <a:endParaRPr lang="hr-HR"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This is called overfitting, and it can lead to bad predictions.</a:t>
            </a:r>
          </a:p>
          <a:p>
            <a:endParaRPr lang="en-US"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a:p>
        </p:txBody>
      </p:sp>
    </p:spTree>
    <p:extLst>
      <p:ext uri="{BB962C8B-B14F-4D97-AF65-F5344CB8AC3E}">
        <p14:creationId xmlns:p14="http://schemas.microsoft.com/office/powerpoint/2010/main" val="1764403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a:solidFill>
                  <a:schemeClr val="tx1"/>
                </a:solidFill>
                <a:effectLst/>
                <a:latin typeface="+mn-lt"/>
                <a:ea typeface="+mn-ea"/>
                <a:cs typeface="+mn-cs"/>
              </a:rPr>
              <a:t>Ridge regression helps prevent overfitting by adding a penalty to the model for having too many complicated features. Instead of just fitting a simple line, ridge regression fits a line that's as simple as possible while still being accurate. It does this by minimizing the sum of the squares of the coefficients of the features in the model, while also keeping the coefficients small.</a:t>
            </a:r>
          </a:p>
          <a:p>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Think of it like packing a suitcase. You want to fit as much stuff as possible, but you don't want to </a:t>
            </a:r>
            <a:r>
              <a:rPr lang="en-US" sz="1200" kern="1200" dirty="0" err="1">
                <a:solidFill>
                  <a:schemeClr val="tx1"/>
                </a:solidFill>
                <a:effectLst/>
                <a:latin typeface="+mn-lt"/>
                <a:ea typeface="+mn-ea"/>
                <a:cs typeface="+mn-cs"/>
              </a:rPr>
              <a:t>overpack</a:t>
            </a:r>
            <a:r>
              <a:rPr lang="en-US" sz="1200" kern="1200" dirty="0">
                <a:solidFill>
                  <a:schemeClr val="tx1"/>
                </a:solidFill>
                <a:effectLst/>
                <a:latin typeface="+mn-lt"/>
                <a:ea typeface="+mn-ea"/>
                <a:cs typeface="+mn-cs"/>
              </a:rPr>
              <a:t> and have to pay extra at the airport. So you pack smart, fitting in as much as possible while still keeping it compact.</a:t>
            </a:r>
          </a:p>
          <a:p>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summary, ridge regression is a way to build a model that predicts something while avoiding overfitting. It does this by adding a penalty to the model for being too complicated. By keeping the model as simple as possible while still being accurate, ridge regression can make better predictions on new data.</a:t>
            </a:r>
          </a:p>
          <a:p>
            <a:endParaRPr lang="hr-HR" sz="1200" kern="1200" dirty="0">
              <a:solidFill>
                <a:schemeClr val="tx1"/>
              </a:solidFill>
              <a:effectLst/>
              <a:latin typeface="+mn-lt"/>
              <a:ea typeface="+mn-ea"/>
              <a:cs typeface="+mn-cs"/>
            </a:endParaRPr>
          </a:p>
          <a:p>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Now, let's break down the steps involved in Ridge regression.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Steps 1-</a:t>
            </a:r>
            <a:r>
              <a:rPr lang="hr-HR" sz="1200" kern="1200" dirty="0">
                <a:solidFill>
                  <a:schemeClr val="tx1"/>
                </a:solidFill>
                <a:effectLst/>
                <a:latin typeface="+mn-lt"/>
                <a:ea typeface="+mn-ea"/>
                <a:cs typeface="+mn-cs"/>
              </a:rPr>
              <a:t>4</a:t>
            </a:r>
            <a:r>
              <a:rPr lang="en-US" sz="1200" kern="1200" dirty="0">
                <a:solidFill>
                  <a:schemeClr val="tx1"/>
                </a:solidFill>
                <a:effectLst/>
                <a:latin typeface="+mn-lt"/>
                <a:ea typeface="+mn-ea"/>
                <a:cs typeface="+mn-cs"/>
              </a:rPr>
              <a:t> of Ridge regression involve the same calculations as in linear regression. Specifically, in both linear regression and Ridge regression, we calculate the mean of X and Y, and then calculate the deviation of each value of X and Y from their respective means. In Ridge regression, we then use these deviations to calculate the sum of products of the deviations of X and Y, which is a measure of the direction of the relationship between X and Y.</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a:p>
        </p:txBody>
      </p:sp>
    </p:spTree>
    <p:extLst>
      <p:ext uri="{BB962C8B-B14F-4D97-AF65-F5344CB8AC3E}">
        <p14:creationId xmlns:p14="http://schemas.microsoft.com/office/powerpoint/2010/main" val="38808323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a:solidFill>
                  <a:schemeClr val="tx1"/>
                </a:solidFill>
                <a:effectLst/>
                <a:latin typeface="+mn-lt"/>
                <a:ea typeface="+mn-ea"/>
                <a:cs typeface="+mn-cs"/>
              </a:rPr>
              <a:t>The main difference between Ridge regression and linear regression lies in step </a:t>
            </a:r>
            <a:r>
              <a:rPr lang="hr-HR" sz="1200" kern="1200" dirty="0">
                <a:solidFill>
                  <a:schemeClr val="tx1"/>
                </a:solidFill>
                <a:effectLst/>
                <a:latin typeface="+mn-lt"/>
                <a:ea typeface="+mn-ea"/>
                <a:cs typeface="+mn-cs"/>
              </a:rPr>
              <a:t>5</a:t>
            </a:r>
            <a:r>
              <a:rPr lang="en-US" sz="1200" kern="1200" dirty="0">
                <a:solidFill>
                  <a:schemeClr val="tx1"/>
                </a:solidFill>
                <a:effectLst/>
                <a:latin typeface="+mn-lt"/>
                <a:ea typeface="+mn-ea"/>
                <a:cs typeface="+mn-cs"/>
              </a:rPr>
              <a:t>. In Ridge regression, we add a penalty term to the sum of squares of deviations of X to control overfitting. This penalty term is controlled by the Ridge regression parameter λ, which determines how much we want to penalize the complexity of the model.</a:t>
            </a:r>
            <a:endParaRPr lang="hr-HR" sz="1200" kern="1200" dirty="0">
              <a:solidFill>
                <a:schemeClr val="tx1"/>
              </a:solidFill>
              <a:effectLst/>
              <a:latin typeface="+mn-lt"/>
              <a:ea typeface="+mn-ea"/>
              <a:cs typeface="+mn-cs"/>
            </a:endParaRPr>
          </a:p>
          <a:p>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value of lambda in Ridge regression is a </a:t>
            </a:r>
            <a:r>
              <a:rPr lang="en-US" sz="1200" kern="1200" dirty="0" err="1">
                <a:solidFill>
                  <a:schemeClr val="tx1"/>
                </a:solidFill>
                <a:effectLst/>
                <a:latin typeface="+mn-lt"/>
                <a:ea typeface="+mn-ea"/>
                <a:cs typeface="+mn-cs"/>
              </a:rPr>
              <a:t>hyperparameter</a:t>
            </a:r>
            <a:r>
              <a:rPr lang="en-US" sz="1200" kern="1200" dirty="0">
                <a:solidFill>
                  <a:schemeClr val="tx1"/>
                </a:solidFill>
                <a:effectLst/>
                <a:latin typeface="+mn-lt"/>
                <a:ea typeface="+mn-ea"/>
                <a:cs typeface="+mn-cs"/>
              </a:rPr>
              <a:t> that needs to be chosen by the user based on their specific use case. It is used to control the strength of the regularization term in the Ridge regression equation.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this example, </a:t>
            </a:r>
            <a:r>
              <a:rPr lang="hr-HR" sz="1200" kern="1200" dirty="0" err="1">
                <a:solidFill>
                  <a:schemeClr val="tx1"/>
                </a:solidFill>
                <a:effectLst/>
                <a:latin typeface="+mn-lt"/>
                <a:ea typeface="+mn-ea"/>
                <a:cs typeface="+mn-cs"/>
              </a:rPr>
              <a:t>we</a:t>
            </a:r>
            <a:r>
              <a:rPr lang="en-US" sz="1200" kern="1200" dirty="0">
                <a:solidFill>
                  <a:schemeClr val="tx1"/>
                </a:solidFill>
                <a:effectLst/>
                <a:latin typeface="+mn-lt"/>
                <a:ea typeface="+mn-ea"/>
                <a:cs typeface="+mn-cs"/>
              </a:rPr>
              <a:t> chose a value of lambda = 0.5 arbitrarily for demonstration purposes. In practice, the optimal value of lambda for a given dataset is usually determined through a process called </a:t>
            </a:r>
            <a:r>
              <a:rPr lang="en-US" sz="1200" kern="1200" dirty="0" err="1">
                <a:solidFill>
                  <a:schemeClr val="tx1"/>
                </a:solidFill>
                <a:effectLst/>
                <a:latin typeface="+mn-lt"/>
                <a:ea typeface="+mn-ea"/>
                <a:cs typeface="+mn-cs"/>
              </a:rPr>
              <a:t>hyperparameter</a:t>
            </a:r>
            <a:r>
              <a:rPr lang="en-US" sz="1200" kern="1200" dirty="0">
                <a:solidFill>
                  <a:schemeClr val="tx1"/>
                </a:solidFill>
                <a:effectLst/>
                <a:latin typeface="+mn-lt"/>
                <a:ea typeface="+mn-ea"/>
                <a:cs typeface="+mn-cs"/>
              </a:rPr>
              <a:t> tuning, where different values of lambda are tried out and the one that yields the best performance on a validation set is chosen.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general, larger values of lambda result in greater shrinkage of the regression coefficients towards zero, which can help prevent overfitting to the training data but may also result in </a:t>
            </a:r>
            <a:r>
              <a:rPr lang="en-US" sz="1200" kern="1200" dirty="0" err="1">
                <a:solidFill>
                  <a:schemeClr val="tx1"/>
                </a:solidFill>
                <a:effectLst/>
                <a:latin typeface="+mn-lt"/>
                <a:ea typeface="+mn-ea"/>
                <a:cs typeface="+mn-cs"/>
              </a:rPr>
              <a:t>underfitting</a:t>
            </a:r>
            <a:r>
              <a:rPr lang="en-US" sz="1200" kern="1200" dirty="0">
                <a:solidFill>
                  <a:schemeClr val="tx1"/>
                </a:solidFill>
                <a:effectLst/>
                <a:latin typeface="+mn-lt"/>
                <a:ea typeface="+mn-ea"/>
                <a:cs typeface="+mn-cs"/>
              </a:rPr>
              <a:t>. Smaller values of lambda result in less shrinkage and may lead to better performance on the training data, but can also result in overfitting. The optimal value of lambda thus depends on the specific dataset and the trade-off between bias and variance.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a:p>
        </p:txBody>
      </p:sp>
    </p:spTree>
    <p:extLst>
      <p:ext uri="{BB962C8B-B14F-4D97-AF65-F5344CB8AC3E}">
        <p14:creationId xmlns:p14="http://schemas.microsoft.com/office/powerpoint/2010/main" val="4040817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a:solidFill>
                  <a:schemeClr val="tx1"/>
                </a:solidFill>
                <a:effectLst/>
                <a:latin typeface="+mn-lt"/>
                <a:ea typeface="+mn-ea"/>
                <a:cs typeface="+mn-cs"/>
              </a:rPr>
              <a:t>To complete this unit, </a:t>
            </a:r>
            <a:r>
              <a:rPr lang="hr-HR" sz="1200" kern="1200" dirty="0">
                <a:solidFill>
                  <a:schemeClr val="tx1"/>
                </a:solidFill>
                <a:effectLst/>
                <a:latin typeface="+mn-lt"/>
                <a:ea typeface="+mn-ea"/>
                <a:cs typeface="+mn-cs"/>
              </a:rPr>
              <a:t>s</a:t>
            </a:r>
            <a:r>
              <a:rPr lang="en-US" sz="1200" kern="1200" dirty="0" err="1">
                <a:solidFill>
                  <a:schemeClr val="tx1"/>
                </a:solidFill>
                <a:effectLst/>
                <a:latin typeface="+mn-lt"/>
                <a:ea typeface="+mn-ea"/>
                <a:cs typeface="+mn-cs"/>
              </a:rPr>
              <a:t>tudy</a:t>
            </a:r>
            <a:r>
              <a:rPr lang="en-US" sz="1200" kern="1200" dirty="0">
                <a:solidFill>
                  <a:schemeClr val="tx1"/>
                </a:solidFill>
                <a:effectLst/>
                <a:latin typeface="+mn-lt"/>
                <a:ea typeface="+mn-ea"/>
                <a:cs typeface="+mn-cs"/>
              </a:rPr>
              <a:t> and review the following online resources</a:t>
            </a:r>
            <a:r>
              <a:rPr lang="hr-HR" sz="1200" kern="1200" dirty="0">
                <a:solidFill>
                  <a:schemeClr val="tx1"/>
                </a:solidFill>
                <a:effectLst/>
                <a:latin typeface="+mn-lt"/>
                <a:ea typeface="+mn-ea"/>
                <a:cs typeface="+mn-cs"/>
              </a:rPr>
              <a:t>. </a:t>
            </a:r>
            <a:r>
              <a:rPr lang="hr-HR" sz="1200" kern="1200" dirty="0" err="1">
                <a:solidFill>
                  <a:schemeClr val="tx1"/>
                </a:solidFill>
                <a:effectLst/>
                <a:latin typeface="+mn-lt"/>
                <a:ea typeface="+mn-ea"/>
                <a:cs typeface="+mn-cs"/>
              </a:rPr>
              <a:t>Thank</a:t>
            </a:r>
            <a:r>
              <a:rPr lang="hr-HR" sz="1200" kern="1200" dirty="0">
                <a:solidFill>
                  <a:schemeClr val="tx1"/>
                </a:solidFill>
                <a:effectLst/>
                <a:latin typeface="+mn-lt"/>
                <a:ea typeface="+mn-ea"/>
                <a:cs typeface="+mn-cs"/>
              </a:rPr>
              <a:t> </a:t>
            </a:r>
            <a:r>
              <a:rPr lang="hr-HR" sz="1200" kern="1200" dirty="0" err="1">
                <a:solidFill>
                  <a:schemeClr val="tx1"/>
                </a:solidFill>
                <a:effectLst/>
                <a:latin typeface="+mn-lt"/>
                <a:ea typeface="+mn-ea"/>
                <a:cs typeface="+mn-cs"/>
              </a:rPr>
              <a:t>you</a:t>
            </a:r>
            <a:r>
              <a:rPr lang="hr-HR" sz="1200" kern="1200" dirty="0">
                <a:solidFill>
                  <a:schemeClr val="tx1"/>
                </a:solidFill>
                <a:effectLst/>
                <a:latin typeface="+mn-lt"/>
                <a:ea typeface="+mn-ea"/>
                <a:cs typeface="+mn-cs"/>
              </a:rPr>
              <a:t> for </a:t>
            </a:r>
            <a:r>
              <a:rPr lang="hr-HR" sz="1200" kern="1200" dirty="0" err="1">
                <a:solidFill>
                  <a:schemeClr val="tx1"/>
                </a:solidFill>
                <a:effectLst/>
                <a:latin typeface="+mn-lt"/>
                <a:ea typeface="+mn-ea"/>
                <a:cs typeface="+mn-cs"/>
              </a:rPr>
              <a:t>attention</a:t>
            </a:r>
            <a:r>
              <a:rPr lang="hr-HR" sz="1200" kern="1200" dirty="0">
                <a:solidFill>
                  <a:schemeClr val="tx1"/>
                </a:solidFill>
                <a:effectLst/>
                <a:latin typeface="+mn-lt"/>
                <a:ea typeface="+mn-ea"/>
                <a:cs typeface="+mn-cs"/>
              </a:rPr>
              <a:t>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a:solidFill>
                  <a:schemeClr val="tx1"/>
                </a:solidFill>
                <a:effectLst/>
                <a:latin typeface="+mn-lt"/>
                <a:ea typeface="+mn-ea"/>
                <a:cs typeface="+mn-cs"/>
              </a:rPr>
              <a:t>Regression is a type of machine learning algorithm that is used to predict a continuous value, like a number. It's like trying to draw a straight line through a set of points on a graph. The goal is to find the line that best fits the data and can be used to make predictions.</a:t>
            </a:r>
            <a:endParaRPr lang="hr-HR" sz="1200" kern="1200" dirty="0">
              <a:solidFill>
                <a:schemeClr val="tx1"/>
              </a:solidFill>
              <a:effectLst/>
              <a:latin typeface="+mn-lt"/>
              <a:ea typeface="+mn-ea"/>
              <a:cs typeface="+mn-cs"/>
            </a:endParaRPr>
          </a:p>
          <a:p>
            <a:endParaRPr lang="hr-HR" dirty="0"/>
          </a:p>
          <a:p>
            <a:r>
              <a:rPr lang="en-US" dirty="0"/>
              <a:t>For example, let's say we want to predict the price of a house based on its size. We could use regression to analyze a set of data on houses and their prices, and then create a model that can predict the price of a new house based on its size.</a:t>
            </a:r>
            <a:endParaRPr lang="hr-HR" dirty="0"/>
          </a:p>
          <a:p>
            <a:endParaRPr lang="hr-HR" dirty="0"/>
          </a:p>
          <a:p>
            <a:r>
              <a:rPr lang="en-US" dirty="0"/>
              <a:t>To create a regression model, we need to train it using a set of data known as the training set. The algorithm adjusts the parameters of the model to minimize the difference between the predicted values and the actual values.</a:t>
            </a:r>
          </a:p>
          <a:p>
            <a:endParaRPr lang="hr-HR" dirty="0"/>
          </a:p>
          <a:p>
            <a:r>
              <a:rPr lang="en-US" dirty="0"/>
              <a:t>Overall, regression is a powerful tool in machine learning that can be used to make accurate predictions about real-world phenomena, from house prices to stock market trends.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err="1">
                <a:solidFill>
                  <a:schemeClr val="tx1"/>
                </a:solidFill>
                <a:effectLst/>
                <a:latin typeface="+mn-lt"/>
                <a:ea typeface="+mn-ea"/>
                <a:cs typeface="+mn-cs"/>
              </a:rPr>
              <a:t>It</a:t>
            </a:r>
            <a:r>
              <a:rPr lang="en-US" sz="1200" kern="1200" dirty="0">
                <a:solidFill>
                  <a:schemeClr val="tx1"/>
                </a:solidFill>
                <a:effectLst/>
                <a:latin typeface="+mn-lt"/>
                <a:ea typeface="+mn-ea"/>
                <a:cs typeface="+mn-cs"/>
              </a:rPr>
              <a:t>'s generally a good idea to start with simple and widely used algorithms for regression analysis, particularly if you're new to the field of machine learning. Some popular regression algorithms that are relatively simple and easy to implement include:</a:t>
            </a:r>
            <a:r>
              <a:rPr lang="hr-HR" sz="1200" kern="1200" dirty="0">
                <a:solidFill>
                  <a:schemeClr val="tx1"/>
                </a:solidFill>
                <a:effectLst/>
                <a:latin typeface="+mn-lt"/>
                <a:ea typeface="+mn-ea"/>
                <a:cs typeface="+mn-cs"/>
              </a:rPr>
              <a:t> </a:t>
            </a:r>
          </a:p>
          <a:p>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Linear regression </a:t>
            </a:r>
            <a:r>
              <a:rPr lang="hr-HR" sz="1200" kern="1200" dirty="0">
                <a:solidFill>
                  <a:schemeClr val="tx1"/>
                </a:solidFill>
                <a:effectLst/>
                <a:latin typeface="+mn-lt"/>
                <a:ea typeface="+mn-ea"/>
                <a:cs typeface="+mn-cs"/>
              </a:rPr>
              <a:t>as</a:t>
            </a:r>
            <a:r>
              <a:rPr lang="en-US" sz="1200" kern="1200" dirty="0">
                <a:solidFill>
                  <a:schemeClr val="tx1"/>
                </a:solidFill>
                <a:effectLst/>
                <a:latin typeface="+mn-lt"/>
                <a:ea typeface="+mn-ea"/>
                <a:cs typeface="+mn-cs"/>
              </a:rPr>
              <a:t> a basic type of regression analysis that involves fitting a straight line to a set of data points to make predictions.</a:t>
            </a:r>
            <a:endParaRPr lang="hr-HR" sz="1200" kern="1200" dirty="0">
              <a:solidFill>
                <a:schemeClr val="tx1"/>
              </a:solidFill>
              <a:effectLst/>
              <a:latin typeface="+mn-lt"/>
              <a:ea typeface="+mn-ea"/>
              <a:cs typeface="+mn-cs"/>
            </a:endParaRPr>
          </a:p>
          <a:p>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Ridge regression </a:t>
            </a:r>
            <a:r>
              <a:rPr lang="hr-HR" sz="1200" kern="1200" dirty="0">
                <a:solidFill>
                  <a:schemeClr val="tx1"/>
                </a:solidFill>
                <a:effectLst/>
                <a:latin typeface="+mn-lt"/>
                <a:ea typeface="+mn-ea"/>
                <a:cs typeface="+mn-cs"/>
              </a:rPr>
              <a:t>as</a:t>
            </a:r>
            <a:r>
              <a:rPr lang="en-US" sz="1200" kern="1200" dirty="0">
                <a:solidFill>
                  <a:schemeClr val="tx1"/>
                </a:solidFill>
                <a:effectLst/>
                <a:latin typeface="+mn-lt"/>
                <a:ea typeface="+mn-ea"/>
                <a:cs typeface="+mn-cs"/>
              </a:rPr>
              <a:t> a variant of linear regression that adds a penalty term to the regression equation to prevent overfitting and improve the generalizability of the model.</a:t>
            </a:r>
            <a:endParaRPr lang="hr-HR" sz="1200" kern="1200" dirty="0">
              <a:solidFill>
                <a:schemeClr val="tx1"/>
              </a:solidFill>
              <a:effectLst/>
              <a:latin typeface="+mn-lt"/>
              <a:ea typeface="+mn-ea"/>
              <a:cs typeface="+mn-cs"/>
            </a:endParaRPr>
          </a:p>
          <a:p>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Lasso regression </a:t>
            </a:r>
            <a:r>
              <a:rPr lang="hr-HR" sz="1200" kern="1200" dirty="0">
                <a:solidFill>
                  <a:schemeClr val="tx1"/>
                </a:solidFill>
                <a:effectLst/>
                <a:latin typeface="+mn-lt"/>
                <a:ea typeface="+mn-ea"/>
                <a:cs typeface="+mn-cs"/>
              </a:rPr>
              <a:t>as</a:t>
            </a:r>
            <a:r>
              <a:rPr lang="en-US" sz="1200" kern="1200" dirty="0">
                <a:solidFill>
                  <a:schemeClr val="tx1"/>
                </a:solidFill>
                <a:effectLst/>
                <a:latin typeface="+mn-lt"/>
                <a:ea typeface="+mn-ea"/>
                <a:cs typeface="+mn-cs"/>
              </a:rPr>
              <a:t> another variant of linear regression that can be used for feature selection, as it helps to identify the most important predictors in a dataset and simplifies the regression model.</a:t>
            </a:r>
            <a:endParaRPr lang="hr-HR" sz="1200" kern="1200" dirty="0">
              <a:solidFill>
                <a:schemeClr val="tx1"/>
              </a:solidFill>
              <a:effectLst/>
              <a:latin typeface="+mn-lt"/>
              <a:ea typeface="+mn-ea"/>
              <a:cs typeface="+mn-cs"/>
            </a:endParaRPr>
          </a:p>
          <a:p>
            <a:endParaRPr lang="hr-HR" sz="1200" kern="1200" dirty="0">
              <a:solidFill>
                <a:schemeClr val="tx1"/>
              </a:solidFill>
              <a:effectLst/>
              <a:latin typeface="+mn-lt"/>
              <a:ea typeface="+mn-ea"/>
              <a:cs typeface="+mn-cs"/>
            </a:endParaRPr>
          </a:p>
          <a:p>
            <a:r>
              <a:rPr lang="hr-HR" sz="1200" kern="1200" dirty="0" err="1">
                <a:solidFill>
                  <a:schemeClr val="tx1"/>
                </a:solidFill>
                <a:effectLst/>
                <a:latin typeface="+mn-lt"/>
                <a:ea typeface="+mn-ea"/>
                <a:cs typeface="+mn-cs"/>
              </a:rPr>
              <a:t>And</a:t>
            </a:r>
            <a:r>
              <a:rPr lang="hr-HR" sz="1200" kern="1200" dirty="0">
                <a:solidFill>
                  <a:schemeClr val="tx1"/>
                </a:solidFill>
                <a:effectLst/>
                <a:latin typeface="+mn-lt"/>
                <a:ea typeface="+mn-ea"/>
                <a:cs typeface="+mn-cs"/>
              </a:rPr>
              <a:t> </a:t>
            </a:r>
            <a:r>
              <a:rPr lang="hr-HR" sz="1200" kern="1200" dirty="0" err="1">
                <a:solidFill>
                  <a:schemeClr val="tx1"/>
                </a:solidFill>
                <a:effectLst/>
                <a:latin typeface="+mn-lt"/>
                <a:ea typeface="+mn-ea"/>
                <a:cs typeface="+mn-cs"/>
              </a:rPr>
              <a:t>finally</a:t>
            </a:r>
            <a:r>
              <a:rPr lang="hr-HR" sz="1200" kern="1200" dirty="0">
                <a:solidFill>
                  <a:schemeClr val="tx1"/>
                </a:solidFill>
                <a:effectLst/>
                <a:latin typeface="+mn-lt"/>
                <a:ea typeface="+mn-ea"/>
                <a:cs typeface="+mn-cs"/>
              </a:rPr>
              <a:t> </a:t>
            </a:r>
            <a:r>
              <a:rPr lang="hr-HR" sz="1200" kern="1200" dirty="0" err="1">
                <a:solidFill>
                  <a:schemeClr val="tx1"/>
                </a:solidFill>
                <a:effectLst/>
                <a:latin typeface="+mn-lt"/>
                <a:ea typeface="+mn-ea"/>
                <a:cs typeface="+mn-cs"/>
              </a:rPr>
              <a:t>the</a:t>
            </a:r>
            <a:r>
              <a:rPr lang="hr-HR"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Polynomial regression </a:t>
            </a:r>
            <a:r>
              <a:rPr lang="hr-HR" sz="1200" kern="1200" dirty="0">
                <a:solidFill>
                  <a:schemeClr val="tx1"/>
                </a:solidFill>
                <a:effectLst/>
                <a:latin typeface="+mn-lt"/>
                <a:ea typeface="+mn-ea"/>
                <a:cs typeface="+mn-cs"/>
              </a:rPr>
              <a:t>as</a:t>
            </a:r>
            <a:r>
              <a:rPr lang="en-US" sz="1200" kern="1200" dirty="0">
                <a:solidFill>
                  <a:schemeClr val="tx1"/>
                </a:solidFill>
                <a:effectLst/>
                <a:latin typeface="+mn-lt"/>
                <a:ea typeface="+mn-ea"/>
                <a:cs typeface="+mn-cs"/>
              </a:rPr>
              <a:t> a type of regression analysis that involves fitting a polynomial function to a set of data points, which allows for modeling of more complex relationships between variables. However, polynomial regression can be prone to overfitting, which is a key consideration when using this algorithm.</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4201588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Linear regression is a useful technique for analyzing and predicting the relationship between two variables, and can be applied in a wide range of fields, from finance and economics to social sciences and engineering.</a:t>
            </a:r>
          </a:p>
          <a:p>
            <a:endParaRPr lang="hr-HR"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goal of linear regression is to find the best linear relationship between X and Y, which can be used to predict the value of Y for a given value of X.</a:t>
            </a:r>
            <a:r>
              <a:rPr lang="hr-HR" sz="1200" b="0" i="0" kern="1200" dirty="0">
                <a:solidFill>
                  <a:schemeClr val="tx1"/>
                </a:solidFill>
                <a:effectLst/>
                <a:latin typeface="+mn-lt"/>
                <a:ea typeface="+mn-ea"/>
                <a:cs typeface="+mn-cs"/>
              </a:rPr>
              <a:t> </a:t>
            </a:r>
          </a:p>
          <a:p>
            <a:endParaRPr lang="hr-HR"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To understand how linear regression works, let's take a look at the scatter plot</a:t>
            </a:r>
            <a:r>
              <a:rPr lang="hr-HR" sz="1200" b="0" i="0" kern="1200" dirty="0">
                <a:solidFill>
                  <a:schemeClr val="tx1"/>
                </a:solidFill>
                <a:effectLst/>
                <a:latin typeface="+mn-lt"/>
                <a:ea typeface="+mn-ea"/>
                <a:cs typeface="+mn-cs"/>
              </a:rPr>
              <a:t>.</a:t>
            </a:r>
            <a:r>
              <a:rPr lang="hr-HR" sz="1200" b="0" i="0" kern="1200" baseline="0" dirty="0">
                <a:solidFill>
                  <a:schemeClr val="tx1"/>
                </a:solidFill>
                <a:effectLst/>
                <a:latin typeface="+mn-lt"/>
                <a:ea typeface="+mn-ea"/>
                <a:cs typeface="+mn-cs"/>
              </a:rPr>
              <a:t> </a:t>
            </a:r>
            <a:r>
              <a:rPr lang="en-US" sz="1200" b="0" i="0" kern="1200" baseline="0" dirty="0">
                <a:solidFill>
                  <a:schemeClr val="tx1"/>
                </a:solidFill>
                <a:effectLst/>
                <a:latin typeface="+mn-lt"/>
                <a:ea typeface="+mn-ea"/>
                <a:cs typeface="+mn-cs"/>
              </a:rPr>
              <a:t>In this scatter plot, we have data points that represent the relationship between two variables, X and Y. The blue line in the plot represents the best linear fit of the data, also known as the regression line.</a:t>
            </a:r>
          </a:p>
          <a:p>
            <a:endParaRPr lang="en-US" sz="1200" b="0" i="0" kern="1200" baseline="0" dirty="0">
              <a:solidFill>
                <a:schemeClr val="tx1"/>
              </a:solidFill>
              <a:effectLst/>
              <a:latin typeface="+mn-lt"/>
              <a:ea typeface="+mn-ea"/>
              <a:cs typeface="+mn-cs"/>
            </a:endParaRPr>
          </a:p>
          <a:p>
            <a:r>
              <a:rPr lang="en-US" sz="1200" b="0" i="0" kern="1200" baseline="0" dirty="0">
                <a:solidFill>
                  <a:schemeClr val="tx1"/>
                </a:solidFill>
                <a:effectLst/>
                <a:latin typeface="+mn-lt"/>
                <a:ea typeface="+mn-ea"/>
                <a:cs typeface="+mn-cs"/>
              </a:rPr>
              <a:t>We can use linear regression to find the equation of this regression line, which is of the form Y = b0 + b1</a:t>
            </a:r>
            <a:r>
              <a:rPr lang="hr-HR" sz="1200" b="0" i="0" kern="1200" baseline="0" dirty="0">
                <a:solidFill>
                  <a:schemeClr val="tx1"/>
                </a:solidFill>
                <a:effectLst/>
                <a:latin typeface="+mn-lt"/>
                <a:ea typeface="+mn-ea"/>
                <a:cs typeface="+mn-cs"/>
              </a:rPr>
              <a:t>*</a:t>
            </a:r>
            <a:r>
              <a:rPr lang="en-US" sz="1200" b="0" i="0" kern="1200" baseline="0" dirty="0">
                <a:solidFill>
                  <a:schemeClr val="tx1"/>
                </a:solidFill>
                <a:effectLst/>
                <a:latin typeface="+mn-lt"/>
                <a:ea typeface="+mn-ea"/>
                <a:cs typeface="+mn-cs"/>
              </a:rPr>
              <a:t>X, where b0 is the intercept and b1 is the slope of the line. We can use this equation to predict the value of Y for any given value of X.</a:t>
            </a:r>
            <a:endParaRPr lang="hr-HR" sz="1200" b="0" i="0" kern="1200" baseline="0" dirty="0">
              <a:solidFill>
                <a:schemeClr val="tx1"/>
              </a:solidFill>
              <a:effectLst/>
              <a:latin typeface="+mn-lt"/>
              <a:ea typeface="+mn-ea"/>
              <a:cs typeface="+mn-cs"/>
            </a:endParaRPr>
          </a:p>
          <a:p>
            <a:endParaRPr lang="hr-HR" sz="1200" b="0" i="0" kern="1200" baseline="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R-squared (R²) is a statistical measure that represents how well the linear regression model fits the data.</a:t>
            </a:r>
          </a:p>
          <a:p>
            <a:endParaRPr lang="hr-HR"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In simpler terms, R² tells us how much of the variation in the dependent variable (Y) can be explained by the independent variable (X) in a linear regression model. A high R² value (close to 1) means that the model explains a large proportion of the variation in the dependent variable, while a low R² value (close to 0) means that the model does not explain much of the variation in the dependent variable.</a:t>
            </a:r>
          </a:p>
          <a:p>
            <a:endParaRPr lang="hr-HR"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For example, if the R² value is 0.8</a:t>
            </a:r>
            <a:r>
              <a:rPr lang="hr-HR" sz="1200" b="0" i="0" kern="1200" dirty="0">
                <a:solidFill>
                  <a:schemeClr val="tx1"/>
                </a:solidFill>
                <a:effectLst/>
                <a:latin typeface="+mn-lt"/>
                <a:ea typeface="+mn-ea"/>
                <a:cs typeface="+mn-cs"/>
              </a:rPr>
              <a:t>9</a:t>
            </a:r>
            <a:r>
              <a:rPr lang="en-US" sz="1200" b="0" i="0" kern="1200" dirty="0">
                <a:solidFill>
                  <a:schemeClr val="tx1"/>
                </a:solidFill>
                <a:effectLst/>
                <a:latin typeface="+mn-lt"/>
                <a:ea typeface="+mn-ea"/>
                <a:cs typeface="+mn-cs"/>
              </a:rPr>
              <a:t>, this means that 8</a:t>
            </a:r>
            <a:r>
              <a:rPr lang="hr-HR" sz="1200" b="0" i="0" kern="1200" dirty="0">
                <a:solidFill>
                  <a:schemeClr val="tx1"/>
                </a:solidFill>
                <a:effectLst/>
                <a:latin typeface="+mn-lt"/>
                <a:ea typeface="+mn-ea"/>
                <a:cs typeface="+mn-cs"/>
              </a:rPr>
              <a:t>9</a:t>
            </a:r>
            <a:r>
              <a:rPr lang="en-US" sz="1200" b="0" i="0" kern="1200" dirty="0">
                <a:solidFill>
                  <a:schemeClr val="tx1"/>
                </a:solidFill>
                <a:effectLst/>
                <a:latin typeface="+mn-lt"/>
                <a:ea typeface="+mn-ea"/>
                <a:cs typeface="+mn-cs"/>
              </a:rPr>
              <a:t>% of the variation in the dependent variable can be explained by the independent variable in the linear regression model.</a:t>
            </a:r>
          </a:p>
          <a:p>
            <a:r>
              <a:rPr lang="en-US" sz="1200" b="0" i="0" kern="1200" dirty="0">
                <a:solidFill>
                  <a:schemeClr val="tx1"/>
                </a:solidFill>
                <a:effectLst/>
                <a:latin typeface="+mn-lt"/>
                <a:ea typeface="+mn-ea"/>
                <a:cs typeface="+mn-cs"/>
              </a:rPr>
              <a:t>R² is a useful tool for evaluating the performance of a linear regression model and comparing the performance of different models. However, it's important to note that R² is just one measure of model performance, and should be used in conjunction with other metrics and visualizations to fully evaluate the model.</a:t>
            </a:r>
          </a:p>
          <a:p>
            <a:endParaRPr lang="en-US" sz="1200" b="0" i="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4167519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b="0" i="0" kern="1200" dirty="0">
                <a:solidFill>
                  <a:schemeClr val="tx1"/>
                </a:solidFill>
                <a:effectLst/>
                <a:latin typeface="+mn-lt"/>
                <a:ea typeface="+mn-ea"/>
                <a:cs typeface="+mn-cs"/>
              </a:rPr>
              <a:t>Imagine you and your friend are trying to analyze some data from a survey. You have two sets of numbers: X and Y. You want to understand if there's any relationship between the two sets of numbers. To do that, you'll need to go through some steps.</a:t>
            </a:r>
          </a:p>
          <a:p>
            <a:endParaRPr lang="hr-HR"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First, you'll calculate the mean of each set of numbers. The mean is just a fancy way of saying "average". You add up all the numbers and divide by the total number of numbers in the set. So for X, you add up 1, 2, 3, 4, and 5, and divide by 5. That gives you 3. And for Y, you add up 2, 4, 5, 4, and 5, and divide by 5. That gives you 4.</a:t>
            </a:r>
          </a:p>
          <a:p>
            <a:endParaRPr lang="hr-HR"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Next, you'll calculate the deviation of each value from its respective mean. Deviation is just a fancy way of saying "difference". So for each number in X, you'll subtract the mean of X (which is 3), and for each number in Y, you'll subtract the mean of Y (which is 4). This will give you a new set of numbers that tell you how far each value is from its respective mean. For X, the deviations are -2, -1, 0, 1, and 2. For Y, the deviations are -2, 0, 1, 0, and 1.</a:t>
            </a:r>
          </a:p>
          <a:p>
            <a:endParaRPr lang="hr-HR"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Finally, you'll multiply each deviation in X by its corresponding deviation in Y, and add up all those products. This will give you a single number that tells you how the two sets of numbers are related. If the sum of products is positive, that means X and Y tend to go up and down together. If it's negative, that means X tends to go up when Y goes down, and vice versa. And if it's close to zero, that means there's not much relationship between X and Y. In this case, the sum of products is 6, which is a positive number, indicating that X and Y tend to go up and down together.</a:t>
            </a:r>
          </a:p>
          <a:p>
            <a:r>
              <a:rPr lang="en-US" sz="1200" b="0" i="0" kern="1200" dirty="0">
                <a:solidFill>
                  <a:schemeClr val="tx1"/>
                </a:solidFill>
                <a:effectLst/>
                <a:latin typeface="+mn-lt"/>
                <a:ea typeface="+mn-ea"/>
                <a:cs typeface="+mn-cs"/>
              </a:rPr>
              <a:t>So, in summary, by calculating the mean, deviation, and sum of products of X and Y, we can gain insight into how these two sets of numbers are related. It's like detective work, where we gather clues and piece them together to solve a mystery!</a:t>
            </a:r>
          </a:p>
          <a:p>
            <a:endParaRPr lang="en-US"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2229196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a:solidFill>
                  <a:schemeClr val="tx1"/>
                </a:solidFill>
                <a:effectLst/>
                <a:latin typeface="+mn-lt"/>
                <a:ea typeface="+mn-ea"/>
                <a:cs typeface="+mn-cs"/>
              </a:rPr>
              <a:t>Now that you have calculated the mean and deviation of X and Y and the sum of products of X and Y, it's time to take the next steps to understand the relationship between the two sets of numbers.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fourth step is to calculate the sum of squares of deviations of X. This step involves squaring each deviation in X and then adding up all the squares. This will give you a single number that tells you how much variation there is in X. In this case, the sum of squares of deviations of X is 10.</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fifth step is to calculate the slope of the regression line (b1). This is the line that best fits the data and can be used to predict Y values from X values. To calculate the slope, you divide the sum of products of deviations by the sum of squares of deviations of X. In this case, the slope is 0.6, indicating that for every 1 unit increase in X, Y tends to increase by 0.6 units.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sixth step is to calculate the intercept of the regression line (b0). This is the point where the regression line crosses the Y-axis. To calculate the intercept, you multiply the slope by the mean of X and subtract the result from the mean of Y. In this case, the intercept is 2.2, indicating that when X is 0, Y is predicted to be 2.2.</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Finally, you can write the equation of the regression line, which is Y = b0 + b1 * X. In this case, the equation is Y = 2.2 + 0.6 * X. This equation tells you that for any given value of X, you can use the equation to predict the corresponding value of Y.</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So by following these steps, you and your friend were able to analyze the data and understand the relationship between the two sets of numbers. This is a powerful tool that can be used in many different fields to gain insight into complex relationships.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38874053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a:solidFill>
                  <a:schemeClr val="tx1"/>
                </a:solidFill>
                <a:effectLst/>
                <a:latin typeface="+mn-lt"/>
                <a:ea typeface="+mn-ea"/>
                <a:cs typeface="+mn-cs"/>
              </a:rPr>
              <a:t>Polynomial regression is a form of linear regression that can capture non-linear relationships between variables by fitting a non-linear regression line, which may not be possible with simple linear regression 1. It is used when linear regression models may not adequately capture the complexity of the relationship. In polynomial regression, the relationship between the dependent variable and the independent variable is modeled as an nth-degree polynomial function. When the polynomial is of degree 2, it is called a quadratic model; when the degree of a polynomial is 3, it is called a cubic model, and so on.</a:t>
            </a:r>
            <a:endParaRPr lang="hr-HR" sz="1200" kern="1200" dirty="0">
              <a:solidFill>
                <a:schemeClr val="tx1"/>
              </a:solidFill>
              <a:effectLst/>
              <a:latin typeface="+mn-lt"/>
              <a:ea typeface="+mn-ea"/>
              <a:cs typeface="+mn-cs"/>
            </a:endParaRPr>
          </a:p>
          <a:p>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main difference between polynomial regression and linear regression is that polynomial regression can model nonlinear relationships between the independent and dependent variables, while linear regression can only model linear relationships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other words, while linear regression assumes that the relationship between the independent and dependent variables is linear, polynomial regression can model more complex relationships that are nonlinear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Polynomial regression is a powerful tool that can be used to model complex relationships between variables. It is widely used in machine learning and data science to make predictions and to gain insights into complex data sets.</a:t>
            </a:r>
            <a:endParaRPr lang="hr-HR" sz="1200" kern="1200" dirty="0">
              <a:solidFill>
                <a:schemeClr val="tx1"/>
              </a:solidFill>
              <a:effectLst/>
              <a:latin typeface="+mn-lt"/>
              <a:ea typeface="+mn-ea"/>
              <a:cs typeface="+mn-cs"/>
            </a:endParaRPr>
          </a:p>
          <a:p>
            <a:endParaRPr lang="hr-HR" sz="1200" kern="1200" dirty="0">
              <a:solidFill>
                <a:schemeClr val="tx1"/>
              </a:solidFill>
              <a:effectLst/>
              <a:latin typeface="+mn-lt"/>
              <a:ea typeface="+mn-ea"/>
              <a:cs typeface="+mn-cs"/>
            </a:endParaRPr>
          </a:p>
          <a:p>
            <a:endParaRPr lang="hr-HR"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928833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a:solidFill>
                  <a:schemeClr val="tx1"/>
                </a:solidFill>
                <a:effectLst/>
                <a:latin typeface="+mn-lt"/>
                <a:ea typeface="+mn-ea"/>
                <a:cs typeface="+mn-cs"/>
              </a:rPr>
              <a:t>We are using polynomial regression to find a mathematical equation that describes the relationship between two variables, X and Y. Instead of fitting a straight line like in simple linear regression, we are fitting a curve to the data. By using the</a:t>
            </a:r>
            <a:r>
              <a:rPr lang="hr-HR" sz="1200" kern="1200" dirty="0">
                <a:solidFill>
                  <a:schemeClr val="tx1"/>
                </a:solidFill>
                <a:effectLst/>
                <a:latin typeface="+mn-lt"/>
                <a:ea typeface="+mn-ea"/>
                <a:cs typeface="+mn-cs"/>
              </a:rPr>
              <a:t> general</a:t>
            </a:r>
            <a:r>
              <a:rPr lang="en-US" sz="1200" kern="1200" dirty="0">
                <a:solidFill>
                  <a:schemeClr val="tx1"/>
                </a:solidFill>
                <a:effectLst/>
                <a:latin typeface="+mn-lt"/>
                <a:ea typeface="+mn-ea"/>
                <a:cs typeface="+mn-cs"/>
              </a:rPr>
              <a:t> formula we can calculate the coefficients (β0, β1, β2, etc.) that best fit the data. These coefficients represent the slopes of the curve at different points and can be used to make predictions about future values of Y based on new values of X.</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3621894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a:solidFill>
                  <a:schemeClr val="tx1"/>
                </a:solidFill>
                <a:effectLst/>
                <a:latin typeface="+mn-lt"/>
                <a:ea typeface="+mn-ea"/>
                <a:cs typeface="+mn-cs"/>
              </a:rPr>
              <a:t>We have a dataset with X and Y values, and in Step 3, we calculated the sum of X values, Y values, X squared values, and X times Y values. In Step 4, we used these values to calculate the coefficients of the polynomial regression equation using the formulas </a:t>
            </a:r>
            <a:r>
              <a:rPr lang="hr-HR" sz="1200" kern="1200" dirty="0">
                <a:solidFill>
                  <a:schemeClr val="tx1"/>
                </a:solidFill>
                <a:effectLst/>
                <a:latin typeface="+mn-lt"/>
                <a:ea typeface="+mn-ea"/>
                <a:cs typeface="+mn-cs"/>
              </a:rPr>
              <a:t>for </a:t>
            </a:r>
            <a:r>
              <a:rPr lang="en-US" sz="1200" kern="1200" dirty="0">
                <a:solidFill>
                  <a:schemeClr val="tx1"/>
                </a:solidFill>
                <a:effectLst/>
                <a:latin typeface="+mn-lt"/>
                <a:ea typeface="+mn-ea"/>
                <a:cs typeface="+mn-cs"/>
              </a:rPr>
              <a:t>β1 and β0 = (</a:t>
            </a:r>
            <a:r>
              <a:rPr lang="en-US" sz="1200" kern="1200" dirty="0" err="1">
                <a:solidFill>
                  <a:schemeClr val="tx1"/>
                </a:solidFill>
                <a:effectLst/>
                <a:latin typeface="+mn-lt"/>
                <a:ea typeface="+mn-ea"/>
                <a:cs typeface="+mn-cs"/>
              </a:rPr>
              <a:t>ΣYi</a:t>
            </a:r>
            <a:r>
              <a:rPr lang="en-US" sz="1200" kern="1200" dirty="0">
                <a:solidFill>
                  <a:schemeClr val="tx1"/>
                </a:solidFill>
                <a:effectLst/>
                <a:latin typeface="+mn-lt"/>
                <a:ea typeface="+mn-ea"/>
                <a:cs typeface="+mn-cs"/>
              </a:rPr>
              <a:t> - β1ΣXi) / n. These coefficients represent the slope and intercept of the curve that best fits the data, and by plugging them into the general formula we can obtain the polynomial regression equation for this data. The resulting equation is Y = 1.2 + 0.6X + ε, which we can use to make predictions about future values of Y based on new values of X.</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a:p>
        </p:txBody>
      </p:sp>
    </p:spTree>
    <p:extLst>
      <p:ext uri="{BB962C8B-B14F-4D97-AF65-F5344CB8AC3E}">
        <p14:creationId xmlns:p14="http://schemas.microsoft.com/office/powerpoint/2010/main" val="1184589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ourworldindata.org/grapher/current-covid-patients-hospital"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s://www.youtube.com/watch?v=OEU22e20tWw" TargetMode="External"/><Relationship Id="rId3" Type="http://schemas.openxmlformats.org/officeDocument/2006/relationships/hyperlink" Target="https://www.scribbr.com/statistics/simple-linear-regression/" TargetMode="External"/><Relationship Id="rId7" Type="http://schemas.openxmlformats.org/officeDocument/2006/relationships/hyperlink" Target="https://www.youtube.com/watch?v=QptI-vDle8Y"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www.youtube.com/watch?v=ZkjP5RJLQF4" TargetMode="External"/><Relationship Id="rId5" Type="http://schemas.openxmlformats.org/officeDocument/2006/relationships/hyperlink" Target="https://machinelearningcompass.com/machine_learning_models/ridge_regression" TargetMode="External"/><Relationship Id="rId4" Type="http://schemas.openxmlformats.org/officeDocument/2006/relationships/hyperlink" Target="https://www.statology.org/polynomial-regressio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a:t>
            </a:r>
            <a:r>
              <a:rPr lang="hr-HR" b="1" dirty="0"/>
              <a:t>Machine </a:t>
            </a:r>
            <a:r>
              <a:rPr lang="hr-HR" b="1" dirty="0" err="1"/>
              <a:t>Learning</a:t>
            </a:r>
            <a:r>
              <a:rPr lang="hr-HR" b="1" dirty="0"/>
              <a:t/>
            </a:r>
            <a:br>
              <a:rPr lang="hr-HR" b="1" dirty="0"/>
            </a:br>
            <a:r>
              <a:rPr lang="hr-HR" dirty="0"/>
              <a:t/>
            </a:r>
            <a:br>
              <a:rPr lang="hr-HR" dirty="0"/>
            </a:br>
            <a:r>
              <a:rPr lang="hr-HR" dirty="0"/>
              <a:t>5- </a:t>
            </a:r>
            <a:r>
              <a:rPr lang="en-US" dirty="0"/>
              <a:t>Regression and its applications</a:t>
            </a:r>
            <a:endParaRPr lang="pl-PL" dirty="0"/>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01675"/>
          </a:xfrm>
        </p:spPr>
        <p:txBody>
          <a:bodyPr/>
          <a:lstStyle/>
          <a:p>
            <a:pPr algn="ctr"/>
            <a:r>
              <a:rPr lang="hr-HR" b="1" dirty="0" err="1"/>
              <a:t>Polynomial</a:t>
            </a:r>
            <a:r>
              <a:rPr lang="hr-HR" b="1" dirty="0"/>
              <a:t> </a:t>
            </a:r>
            <a:r>
              <a:rPr lang="hr-HR" b="1" dirty="0" err="1"/>
              <a:t>regression</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43600" y="1516514"/>
            <a:ext cx="6248400" cy="4486275"/>
          </a:xfrm>
        </p:spPr>
        <p:txBody>
          <a:bodyPr>
            <a:noAutofit/>
          </a:bodyPr>
          <a:lstStyle/>
          <a:p>
            <a:pPr marL="0" indent="0" algn="ctr">
              <a:buNone/>
            </a:pPr>
            <a:r>
              <a:rPr lang="en-US" sz="2400" b="1" dirty="0">
                <a:latin typeface="+mj-lt"/>
              </a:rPr>
              <a:t>Step </a:t>
            </a:r>
            <a:r>
              <a:rPr lang="hr-HR" sz="2400" b="1" dirty="0">
                <a:latin typeface="+mj-lt"/>
              </a:rPr>
              <a:t>4</a:t>
            </a:r>
            <a:r>
              <a:rPr lang="en-US" sz="2400" b="1" dirty="0">
                <a:latin typeface="+mj-lt"/>
              </a:rPr>
              <a:t>: Using the formulas </a:t>
            </a:r>
            <a:r>
              <a:rPr lang="hr-HR" sz="2400" b="1" dirty="0" err="1">
                <a:latin typeface="+mj-lt"/>
              </a:rPr>
              <a:t>in</a:t>
            </a:r>
            <a:r>
              <a:rPr lang="hr-HR" sz="2400" b="1" dirty="0">
                <a:latin typeface="+mj-lt"/>
              </a:rPr>
              <a:t> </a:t>
            </a:r>
            <a:r>
              <a:rPr lang="hr-HR" sz="2400" b="1" dirty="0" err="1">
                <a:latin typeface="+mj-lt"/>
              </a:rPr>
              <a:t>Step</a:t>
            </a:r>
            <a:r>
              <a:rPr lang="hr-HR" sz="2400" b="1" dirty="0">
                <a:latin typeface="+mj-lt"/>
              </a:rPr>
              <a:t> 2</a:t>
            </a:r>
            <a:r>
              <a:rPr lang="en-US" sz="2400" b="1" dirty="0">
                <a:latin typeface="+mj-lt"/>
              </a:rPr>
              <a:t>, we can calculate the coefficients:</a:t>
            </a:r>
          </a:p>
          <a:p>
            <a:pPr marL="0" indent="0" algn="ctr">
              <a:buNone/>
            </a:pPr>
            <a:endParaRPr lang="en-US" sz="2400" b="1" dirty="0">
              <a:latin typeface="+mj-lt"/>
            </a:endParaRPr>
          </a:p>
          <a:p>
            <a:pPr marL="0" indent="0" algn="ctr">
              <a:buNone/>
            </a:pPr>
            <a:r>
              <a:rPr lang="en-US" sz="2400" dirty="0">
                <a:latin typeface="+mj-lt"/>
              </a:rPr>
              <a:t>β1 = (570 - 1520) / (555 - 15²) = 0.6 </a:t>
            </a:r>
            <a:endParaRPr lang="hr-HR" sz="2400" dirty="0">
              <a:latin typeface="+mj-lt"/>
            </a:endParaRPr>
          </a:p>
          <a:p>
            <a:pPr marL="0" indent="0" algn="ctr">
              <a:buNone/>
            </a:pPr>
            <a:r>
              <a:rPr lang="en-US" sz="2400" dirty="0">
                <a:latin typeface="+mj-lt"/>
              </a:rPr>
              <a:t>β0 = (20 - 0.615) / 5 = 1.2</a:t>
            </a:r>
          </a:p>
          <a:p>
            <a:pPr marL="0" indent="0" algn="ctr">
              <a:buNone/>
            </a:pPr>
            <a:endParaRPr lang="hr-HR" sz="2400" b="1" dirty="0">
              <a:latin typeface="+mj-lt"/>
            </a:endParaRPr>
          </a:p>
          <a:p>
            <a:pPr marL="0" indent="0" algn="ctr">
              <a:buNone/>
            </a:pPr>
            <a:r>
              <a:rPr lang="en-US" sz="2400" b="1" dirty="0">
                <a:latin typeface="+mj-lt"/>
              </a:rPr>
              <a:t>Therefore, the polynomial regression equation for your data is:</a:t>
            </a:r>
          </a:p>
          <a:p>
            <a:pPr marL="0" indent="0" algn="ctr">
              <a:buNone/>
            </a:pPr>
            <a:endParaRPr lang="en-US" sz="2400" b="1" dirty="0">
              <a:latin typeface="+mj-lt"/>
            </a:endParaRPr>
          </a:p>
          <a:p>
            <a:pPr marL="0" indent="0" algn="ctr">
              <a:buNone/>
            </a:pPr>
            <a:r>
              <a:rPr lang="en-US" sz="2400" b="1" dirty="0">
                <a:latin typeface="+mj-lt"/>
              </a:rPr>
              <a:t>Y = 1.2 + 0.6X + ε</a:t>
            </a:r>
            <a:endParaRPr lang="hr-HR" sz="2400" b="1" dirty="0">
              <a:latin typeface="+mj-lt"/>
            </a:endParaRPr>
          </a:p>
          <a:p>
            <a:pPr marL="0" indent="0" algn="ctr">
              <a:buNone/>
            </a:pPr>
            <a:endParaRPr lang="en-US" sz="2400" b="1" dirty="0">
              <a:latin typeface="+mj-lt"/>
            </a:endParaRP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b="1" dirty="0">
                <a:latin typeface="+mj-lt"/>
              </a:rPr>
              <a:t>Step </a:t>
            </a:r>
            <a:r>
              <a:rPr lang="hr-HR" sz="2400" b="1" dirty="0">
                <a:latin typeface="+mj-lt"/>
              </a:rPr>
              <a:t>3</a:t>
            </a:r>
            <a:r>
              <a:rPr lang="en-US" sz="2400" b="1" dirty="0">
                <a:latin typeface="+mj-lt"/>
              </a:rPr>
              <a:t>: For </a:t>
            </a:r>
            <a:r>
              <a:rPr lang="hr-HR" sz="2400" b="1" dirty="0" err="1">
                <a:latin typeface="+mj-lt"/>
              </a:rPr>
              <a:t>our</a:t>
            </a:r>
            <a:r>
              <a:rPr lang="en-US" sz="2400" b="1" dirty="0">
                <a:latin typeface="+mj-lt"/>
              </a:rPr>
              <a:t> data:</a:t>
            </a:r>
          </a:p>
          <a:p>
            <a:pPr marL="0" indent="0" algn="ctr">
              <a:buNone/>
            </a:pPr>
            <a:endParaRPr lang="en-US" sz="2400" b="1" dirty="0">
              <a:latin typeface="+mj-lt"/>
            </a:endParaRPr>
          </a:p>
          <a:p>
            <a:pPr marL="0" indent="0" algn="ctr">
              <a:buNone/>
            </a:pPr>
            <a:r>
              <a:rPr lang="en-US" sz="2400" dirty="0">
                <a:latin typeface="+mj-lt"/>
              </a:rPr>
              <a:t>X = [1, 2, 3, 4, 5] </a:t>
            </a:r>
            <a:endParaRPr lang="hr-HR" sz="2400" dirty="0">
              <a:latin typeface="+mj-lt"/>
            </a:endParaRPr>
          </a:p>
          <a:p>
            <a:pPr marL="0" indent="0" algn="ctr">
              <a:buNone/>
            </a:pPr>
            <a:r>
              <a:rPr lang="en-US" sz="2400" dirty="0">
                <a:latin typeface="+mj-lt"/>
              </a:rPr>
              <a:t>Y = [2, 4, 5, 4, 5]</a:t>
            </a:r>
          </a:p>
          <a:p>
            <a:pPr marL="0" indent="0" algn="ctr">
              <a:buNone/>
            </a:pPr>
            <a:endParaRPr lang="en-US" sz="2400" b="1" dirty="0">
              <a:latin typeface="+mj-lt"/>
            </a:endParaRPr>
          </a:p>
          <a:p>
            <a:pPr marL="0" indent="0" algn="ctr">
              <a:buNone/>
            </a:pPr>
            <a:r>
              <a:rPr lang="en-US" sz="2400" dirty="0">
                <a:latin typeface="+mj-lt"/>
              </a:rPr>
              <a:t>n = 5 </a:t>
            </a:r>
            <a:endParaRPr lang="hr-HR" sz="2400" dirty="0">
              <a:latin typeface="+mj-lt"/>
            </a:endParaRPr>
          </a:p>
          <a:p>
            <a:pPr marL="0" indent="0" algn="ctr">
              <a:buNone/>
            </a:pPr>
            <a:r>
              <a:rPr lang="en-US" sz="2400" dirty="0" err="1">
                <a:latin typeface="+mj-lt"/>
              </a:rPr>
              <a:t>ΣXi</a:t>
            </a:r>
            <a:r>
              <a:rPr lang="en-US" sz="2400" dirty="0">
                <a:latin typeface="+mj-lt"/>
              </a:rPr>
              <a:t> = </a:t>
            </a:r>
            <a:r>
              <a:rPr lang="hr-HR" sz="2400" dirty="0">
                <a:latin typeface="+mj-lt"/>
              </a:rPr>
              <a:t>1+2+3+4+5 = </a:t>
            </a:r>
            <a:r>
              <a:rPr lang="en-US" sz="2400" dirty="0">
                <a:latin typeface="+mj-lt"/>
              </a:rPr>
              <a:t>15 </a:t>
            </a:r>
            <a:endParaRPr lang="hr-HR" sz="2400" dirty="0">
              <a:latin typeface="+mj-lt"/>
            </a:endParaRPr>
          </a:p>
          <a:p>
            <a:pPr marL="0" indent="0" algn="ctr">
              <a:buNone/>
            </a:pPr>
            <a:r>
              <a:rPr lang="en-US" sz="2400" dirty="0" err="1">
                <a:latin typeface="+mj-lt"/>
              </a:rPr>
              <a:t>ΣYi</a:t>
            </a:r>
            <a:r>
              <a:rPr lang="en-US" sz="2400" dirty="0">
                <a:latin typeface="+mj-lt"/>
              </a:rPr>
              <a:t> = </a:t>
            </a:r>
            <a:r>
              <a:rPr lang="hr-HR" sz="2400" dirty="0">
                <a:latin typeface="+mj-lt"/>
              </a:rPr>
              <a:t>2+4+5+4+5 = </a:t>
            </a:r>
            <a:r>
              <a:rPr lang="en-US" sz="2400" dirty="0">
                <a:latin typeface="+mj-lt"/>
              </a:rPr>
              <a:t>20 </a:t>
            </a:r>
            <a:endParaRPr lang="hr-HR" sz="2400" dirty="0">
              <a:latin typeface="+mj-lt"/>
            </a:endParaRPr>
          </a:p>
          <a:p>
            <a:pPr marL="0" indent="0" algn="ctr">
              <a:buNone/>
            </a:pPr>
            <a:r>
              <a:rPr lang="en-US" sz="2400" dirty="0">
                <a:latin typeface="+mj-lt"/>
              </a:rPr>
              <a:t>ΣXi² = </a:t>
            </a:r>
            <a:r>
              <a:rPr lang="hr-HR" sz="2400" dirty="0">
                <a:latin typeface="+mj-lt"/>
              </a:rPr>
              <a:t>1+4+9+16+25 =</a:t>
            </a:r>
            <a:r>
              <a:rPr lang="en-US" sz="2400" dirty="0">
                <a:latin typeface="+mj-lt"/>
              </a:rPr>
              <a:t>55 </a:t>
            </a:r>
            <a:endParaRPr lang="hr-HR" sz="2400" dirty="0">
              <a:latin typeface="+mj-lt"/>
            </a:endParaRPr>
          </a:p>
          <a:p>
            <a:pPr marL="0" indent="0" algn="ctr">
              <a:buNone/>
            </a:pPr>
            <a:r>
              <a:rPr lang="en-US" sz="2400" dirty="0" err="1">
                <a:latin typeface="+mj-lt"/>
              </a:rPr>
              <a:t>ΣXiYi</a:t>
            </a:r>
            <a:r>
              <a:rPr lang="en-US" sz="2400" dirty="0">
                <a:latin typeface="+mj-lt"/>
              </a:rPr>
              <a:t> =</a:t>
            </a:r>
            <a:r>
              <a:rPr lang="hr-HR" sz="2400" dirty="0">
                <a:latin typeface="+mj-lt"/>
              </a:rPr>
              <a:t>2+8+15+16+25=</a:t>
            </a:r>
            <a:r>
              <a:rPr lang="en-US" sz="2400" dirty="0">
                <a:latin typeface="+mj-lt"/>
              </a:rPr>
              <a:t> 70</a:t>
            </a:r>
          </a:p>
          <a:p>
            <a:pPr marL="0" indent="0" algn="ctr">
              <a:buNone/>
            </a:pPr>
            <a:endParaRPr lang="en-US" sz="2400" b="1" dirty="0">
              <a:latin typeface="+mj-lt"/>
            </a:endParaRPr>
          </a:p>
          <a:p>
            <a:pPr marL="0" indent="0" algn="ctr">
              <a:buNone/>
            </a:pPr>
            <a:endParaRPr lang="en-US" sz="2400" dirty="0">
              <a:latin typeface="+mj-lt"/>
            </a:endParaRPr>
          </a:p>
        </p:txBody>
      </p:sp>
    </p:spTree>
    <p:extLst>
      <p:ext uri="{BB962C8B-B14F-4D97-AF65-F5344CB8AC3E}">
        <p14:creationId xmlns:p14="http://schemas.microsoft.com/office/powerpoint/2010/main" val="32542476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88601"/>
          </a:xfrm>
        </p:spPr>
        <p:txBody>
          <a:bodyPr/>
          <a:lstStyle/>
          <a:p>
            <a:pPr algn="ctr"/>
            <a:r>
              <a:rPr lang="hr-HR" b="1" dirty="0" err="1"/>
              <a:t>Overfitting</a:t>
            </a:r>
            <a:endParaRPr lang="pl-PL" dirty="0"/>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US" sz="2400" dirty="0">
              <a:latin typeface="+mj-lt"/>
            </a:endParaRPr>
          </a:p>
        </p:txBody>
      </p:sp>
      <p:sp>
        <p:nvSpPr>
          <p:cNvPr id="9" name="Rectangular Callout 8"/>
          <p:cNvSpPr/>
          <p:nvPr/>
        </p:nvSpPr>
        <p:spPr>
          <a:xfrm>
            <a:off x="90582" y="2518161"/>
            <a:ext cx="3434348" cy="1198550"/>
          </a:xfrm>
          <a:prstGeom prst="wedgeRectCallout">
            <a:avLst>
              <a:gd name="adj1" fmla="val 77270"/>
              <a:gd name="adj2" fmla="val -4839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a:solidFill>
                  <a:schemeClr val="tx1"/>
                </a:solidFill>
                <a:latin typeface="+mj-lt"/>
              </a:rPr>
              <a:t>W</a:t>
            </a:r>
            <a:r>
              <a:rPr lang="en-US" sz="2400" dirty="0">
                <a:solidFill>
                  <a:schemeClr val="tx1"/>
                </a:solidFill>
                <a:latin typeface="+mj-lt"/>
              </a:rPr>
              <a:t>hat if the data is noisy, meaning there's a random variation in it? </a:t>
            </a:r>
          </a:p>
        </p:txBody>
      </p:sp>
      <p:sp>
        <p:nvSpPr>
          <p:cNvPr id="19" name="Rectangular Callout 18"/>
          <p:cNvSpPr/>
          <p:nvPr/>
        </p:nvSpPr>
        <p:spPr>
          <a:xfrm>
            <a:off x="9427028" y="1447801"/>
            <a:ext cx="2569029" cy="2698335"/>
          </a:xfrm>
          <a:prstGeom prst="wedgeRectCallout">
            <a:avLst>
              <a:gd name="adj1" fmla="val -107970"/>
              <a:gd name="adj2" fmla="val 5985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mj-lt"/>
              </a:rPr>
              <a:t>The simple linear regression model might end up fitting the noise instead of the true relationship </a:t>
            </a:r>
            <a:r>
              <a:rPr lang="en-US" sz="2400" dirty="0" err="1">
                <a:solidFill>
                  <a:schemeClr val="tx1"/>
                </a:solidFill>
                <a:latin typeface="+mj-lt"/>
              </a:rPr>
              <a:t>betwee</a:t>
            </a:r>
            <a:r>
              <a:rPr lang="hr-HR" sz="2400" dirty="0">
                <a:solidFill>
                  <a:schemeClr val="tx1"/>
                </a:solidFill>
                <a:latin typeface="+mj-lt"/>
              </a:rPr>
              <a:t>n</a:t>
            </a:r>
            <a:r>
              <a:rPr lang="en-US" sz="2400" dirty="0">
                <a:solidFill>
                  <a:schemeClr val="tx1"/>
                </a:solidFill>
                <a:latin typeface="+mj-lt"/>
              </a:rPr>
              <a:t> </a:t>
            </a:r>
            <a:r>
              <a:rPr lang="hr-HR" sz="2400" dirty="0">
                <a:solidFill>
                  <a:schemeClr val="tx1"/>
                </a:solidFill>
                <a:latin typeface="+mj-lt"/>
              </a:rPr>
              <a:t>data !</a:t>
            </a:r>
            <a:endParaRPr lang="en-US" sz="2400" dirty="0">
              <a:solidFill>
                <a:schemeClr val="tx1"/>
              </a:solidFill>
              <a:latin typeface="+mj-lt"/>
            </a:endParaRPr>
          </a:p>
        </p:txBody>
      </p:sp>
      <p:graphicFrame>
        <p:nvGraphicFramePr>
          <p:cNvPr id="8" name="Chart 7"/>
          <p:cNvGraphicFramePr>
            <a:graphicFrameLocks/>
          </p:cNvGraphicFramePr>
          <p:nvPr>
            <p:extLst>
              <p:ext uri="{D42A27DB-BD31-4B8C-83A1-F6EECF244321}">
                <p14:modId xmlns:p14="http://schemas.microsoft.com/office/powerpoint/2010/main" val="2472614873"/>
              </p:ext>
            </p:extLst>
          </p:nvPr>
        </p:nvGraphicFramePr>
        <p:xfrm>
          <a:off x="1785257" y="1245013"/>
          <a:ext cx="7424057" cy="4245588"/>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500742" y="6008214"/>
            <a:ext cx="7445829" cy="646331"/>
          </a:xfrm>
          <a:prstGeom prst="rect">
            <a:avLst/>
          </a:prstGeom>
          <a:noFill/>
        </p:spPr>
        <p:txBody>
          <a:bodyPr wrap="square" rtlCol="0">
            <a:spAutoFit/>
          </a:bodyPr>
          <a:lstStyle/>
          <a:p>
            <a:r>
              <a:rPr lang="en-US" dirty="0">
                <a:latin typeface="+mj-lt"/>
              </a:rPr>
              <a:t>Official data collated by Our World in Da</a:t>
            </a:r>
            <a:r>
              <a:rPr lang="hr-HR" dirty="0">
                <a:latin typeface="+mj-lt"/>
              </a:rPr>
              <a:t>t</a:t>
            </a:r>
            <a:r>
              <a:rPr lang="en-US" dirty="0">
                <a:latin typeface="+mj-lt"/>
              </a:rPr>
              <a:t>a</a:t>
            </a:r>
            <a:r>
              <a:rPr lang="hr-HR" dirty="0">
                <a:latin typeface="+mj-lt"/>
              </a:rPr>
              <a:t> - </a:t>
            </a:r>
            <a:r>
              <a:rPr lang="hr-HR" dirty="0">
                <a:latin typeface="+mj-lt"/>
                <a:hlinkClick r:id="rId4"/>
              </a:rPr>
              <a:t>https://ourworldindata.org/grapher/current-covid-patients-hospital</a:t>
            </a:r>
            <a:r>
              <a:rPr lang="hr-HR" dirty="0">
                <a:latin typeface="+mj-lt"/>
              </a:rPr>
              <a:t> </a:t>
            </a:r>
            <a:endParaRPr lang="en-US" dirty="0">
              <a:latin typeface="+mj-lt"/>
            </a:endParaRPr>
          </a:p>
        </p:txBody>
      </p:sp>
    </p:spTree>
    <p:extLst>
      <p:ext uri="{BB962C8B-B14F-4D97-AF65-F5344CB8AC3E}">
        <p14:creationId xmlns:p14="http://schemas.microsoft.com/office/powerpoint/2010/main" val="1931688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88761"/>
          </a:xfrm>
        </p:spPr>
        <p:txBody>
          <a:bodyPr/>
          <a:lstStyle/>
          <a:p>
            <a:pPr algn="ctr"/>
            <a:r>
              <a:rPr lang="hr-HR" b="1" dirty="0" err="1"/>
              <a:t>Ridge</a:t>
            </a:r>
            <a:r>
              <a:rPr lang="hr-HR" b="1" dirty="0"/>
              <a:t> </a:t>
            </a:r>
            <a:r>
              <a:rPr lang="hr-HR" b="1" dirty="0" err="1"/>
              <a:t>regression</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931229" y="1516514"/>
            <a:ext cx="7260771" cy="4486275"/>
          </a:xfrm>
        </p:spPr>
        <p:txBody>
          <a:bodyPr>
            <a:noAutofit/>
          </a:bodyPr>
          <a:lstStyle/>
          <a:p>
            <a:pPr marL="0" indent="0" algn="ctr">
              <a:buNone/>
            </a:pPr>
            <a:r>
              <a:rPr lang="en-US" sz="2400" b="1" dirty="0">
                <a:latin typeface="+mj-lt"/>
              </a:rPr>
              <a:t>Step 2: Calculate the deviation of each value of X and Y from their respective means</a:t>
            </a:r>
          </a:p>
          <a:p>
            <a:pPr marL="0" indent="0">
              <a:buNone/>
            </a:pPr>
            <a:endParaRPr lang="en-US" sz="2400" dirty="0">
              <a:latin typeface="+mj-lt"/>
            </a:endParaRPr>
          </a:p>
          <a:p>
            <a:pPr marL="0" indent="0" algn="ctr">
              <a:buNone/>
            </a:pPr>
            <a:r>
              <a:rPr lang="en-US" sz="2400" dirty="0">
                <a:latin typeface="+mj-lt"/>
              </a:rPr>
              <a:t>deviation of X = [1-3, 2-3, 3-3, 4-3, 5-3] = [-2, -1, 0, 1, 2]</a:t>
            </a:r>
          </a:p>
          <a:p>
            <a:pPr marL="0" indent="0" algn="ctr">
              <a:buNone/>
            </a:pPr>
            <a:r>
              <a:rPr lang="en-US" sz="2400" dirty="0">
                <a:latin typeface="+mj-lt"/>
              </a:rPr>
              <a:t>deviation of Y = [2-4, 4-4, 5-4, 4-4, 5-4] = [-2, 0, 1, 0, 1]</a:t>
            </a:r>
          </a:p>
          <a:p>
            <a:pPr marL="0" indent="0">
              <a:buNone/>
            </a:pPr>
            <a:endParaRPr lang="en-US" sz="2400" dirty="0">
              <a:latin typeface="+mj-lt"/>
            </a:endParaRPr>
          </a:p>
          <a:p>
            <a:pPr marL="0" indent="0" algn="ctr">
              <a:buNone/>
            </a:pPr>
            <a:r>
              <a:rPr lang="en-US" sz="2400" b="1" dirty="0">
                <a:latin typeface="+mj-lt"/>
              </a:rPr>
              <a:t>Step 3: Calculate the sum of products of the deviations of X and Y</a:t>
            </a:r>
            <a:endParaRPr lang="hr-HR" sz="2400" b="1" dirty="0">
              <a:latin typeface="+mj-lt"/>
            </a:endParaRPr>
          </a:p>
          <a:p>
            <a:pPr marL="0" indent="0">
              <a:buNone/>
            </a:pPr>
            <a:endParaRPr lang="en-US" sz="2400" dirty="0">
              <a:latin typeface="+mj-lt"/>
            </a:endParaRPr>
          </a:p>
          <a:p>
            <a:pPr marL="0" indent="0" algn="ctr">
              <a:buNone/>
            </a:pPr>
            <a:r>
              <a:rPr lang="en-US" sz="2400" dirty="0">
                <a:latin typeface="+mj-lt"/>
              </a:rPr>
              <a:t>sum of products of deviations = (-2 * -2) + (-1 * 0) +</a:t>
            </a:r>
            <a:endParaRPr lang="hr-HR" sz="2400" dirty="0">
              <a:latin typeface="+mj-lt"/>
            </a:endParaRPr>
          </a:p>
          <a:p>
            <a:pPr marL="0" indent="0" algn="ctr">
              <a:buNone/>
            </a:pPr>
            <a:r>
              <a:rPr lang="hr-HR" sz="2400" dirty="0">
                <a:latin typeface="+mj-lt"/>
              </a:rPr>
              <a:t>+</a:t>
            </a:r>
            <a:r>
              <a:rPr lang="en-US" sz="2400" dirty="0">
                <a:latin typeface="+mj-lt"/>
              </a:rPr>
              <a:t> (0 * 1) + (1 * 0) + (2 * 1) = 6</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152401" y="1603601"/>
            <a:ext cx="4506685"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b="1" dirty="0">
                <a:latin typeface="+mj-lt"/>
              </a:rPr>
              <a:t>Suppose we have the following data:</a:t>
            </a:r>
          </a:p>
          <a:p>
            <a:pPr marL="0" indent="0" algn="ctr">
              <a:buFont typeface="Arial" panose="020B0604020202020204" pitchFamily="34" charset="0"/>
              <a:buNone/>
            </a:pPr>
            <a:r>
              <a:rPr lang="en-US" sz="2400" dirty="0">
                <a:latin typeface="+mj-lt"/>
              </a:rPr>
              <a:t>X = [1, 2, 3, 4, 5]</a:t>
            </a:r>
          </a:p>
          <a:p>
            <a:pPr marL="0" indent="0" algn="ctr">
              <a:buFont typeface="Arial" panose="020B0604020202020204" pitchFamily="34" charset="0"/>
              <a:buNone/>
            </a:pPr>
            <a:r>
              <a:rPr lang="en-US" sz="2400" dirty="0">
                <a:latin typeface="+mj-lt"/>
              </a:rPr>
              <a:t>Y = [2, 4, 5, 4, 5]</a:t>
            </a:r>
          </a:p>
          <a:p>
            <a:pPr marL="0" indent="0">
              <a:buFont typeface="Arial" panose="020B0604020202020204" pitchFamily="34" charset="0"/>
              <a:buNone/>
            </a:pPr>
            <a:endParaRPr lang="en-US" sz="2400" dirty="0">
              <a:latin typeface="+mj-lt"/>
            </a:endParaRPr>
          </a:p>
          <a:p>
            <a:pPr marL="0" indent="0" algn="ctr">
              <a:buFont typeface="Arial" panose="020B0604020202020204" pitchFamily="34" charset="0"/>
              <a:buNone/>
            </a:pPr>
            <a:r>
              <a:rPr lang="en-US" sz="2400" b="1" dirty="0">
                <a:latin typeface="+mj-lt"/>
              </a:rPr>
              <a:t>Step 1: Calculate the mean of X and Y</a:t>
            </a:r>
          </a:p>
          <a:p>
            <a:pPr marL="0" indent="0">
              <a:buFont typeface="Arial" panose="020B0604020202020204" pitchFamily="34" charset="0"/>
              <a:buNone/>
            </a:pPr>
            <a:r>
              <a:rPr lang="en-US" sz="2400" dirty="0">
                <a:latin typeface="+mj-lt"/>
              </a:rPr>
              <a:t>mean(X) = (1 + 2 + 3 + 4 + 5) / 5 = 3</a:t>
            </a:r>
          </a:p>
          <a:p>
            <a:pPr marL="0" indent="0">
              <a:buFont typeface="Arial" panose="020B0604020202020204" pitchFamily="34" charset="0"/>
              <a:buNone/>
            </a:pPr>
            <a:r>
              <a:rPr lang="en-US" sz="2400" dirty="0">
                <a:latin typeface="+mj-lt"/>
              </a:rPr>
              <a:t>mean(Y) = (2 + 4 + 5 + 4 + 5) / 5 = 4</a:t>
            </a:r>
          </a:p>
          <a:p>
            <a:pPr marL="0" indent="0">
              <a:buFont typeface="Arial" panose="020B0604020202020204" pitchFamily="34" charset="0"/>
              <a:buNone/>
            </a:pPr>
            <a:endParaRPr lang="en-US" sz="2400" dirty="0">
              <a:latin typeface="+mj-lt"/>
            </a:endParaRPr>
          </a:p>
        </p:txBody>
      </p:sp>
    </p:spTree>
    <p:extLst>
      <p:ext uri="{BB962C8B-B14F-4D97-AF65-F5344CB8AC3E}">
        <p14:creationId xmlns:p14="http://schemas.microsoft.com/office/powerpoint/2010/main" val="3834640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799646"/>
          </a:xfrm>
        </p:spPr>
        <p:txBody>
          <a:bodyPr/>
          <a:lstStyle/>
          <a:p>
            <a:pPr algn="ctr"/>
            <a:r>
              <a:rPr lang="hr-HR" b="1" dirty="0" err="1"/>
              <a:t>Ridge</a:t>
            </a:r>
            <a:r>
              <a:rPr lang="hr-HR" b="1" dirty="0"/>
              <a:t> </a:t>
            </a:r>
            <a:r>
              <a:rPr lang="hr-HR" b="1" dirty="0" err="1"/>
              <a:t>regression</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97285" y="1429428"/>
            <a:ext cx="6564087" cy="4486275"/>
          </a:xfrm>
        </p:spPr>
        <p:txBody>
          <a:bodyPr>
            <a:noAutofit/>
          </a:bodyPr>
          <a:lstStyle/>
          <a:p>
            <a:pPr marL="0" indent="0" algn="ctr">
              <a:buNone/>
            </a:pPr>
            <a:r>
              <a:rPr lang="en-US" sz="2400" b="1" dirty="0">
                <a:latin typeface="+mj-lt"/>
              </a:rPr>
              <a:t>Step 6:  Calculate the Ridge regression coefficients</a:t>
            </a:r>
            <a:endParaRPr lang="hr-HR" sz="2400" b="1" dirty="0">
              <a:latin typeface="+mj-lt"/>
            </a:endParaRPr>
          </a:p>
          <a:p>
            <a:pPr marL="0" indent="0" algn="ctr">
              <a:buNone/>
            </a:pPr>
            <a:r>
              <a:rPr lang="en-US" sz="2400" dirty="0">
                <a:latin typeface="+mj-lt"/>
              </a:rPr>
              <a:t>b1 = (sum of products of deviations  </a:t>
            </a:r>
            <a:r>
              <a:rPr lang="en-US" sz="2400" b="1" dirty="0">
                <a:solidFill>
                  <a:srgbClr val="FF0000"/>
                </a:solidFill>
                <a:latin typeface="+mj-lt"/>
              </a:rPr>
              <a:t>+</a:t>
            </a:r>
            <a:r>
              <a:rPr lang="en-US" sz="2400" b="1" dirty="0">
                <a:latin typeface="+mj-lt"/>
              </a:rPr>
              <a:t> </a:t>
            </a:r>
            <a:r>
              <a:rPr lang="el-GR" sz="2400" b="1" dirty="0">
                <a:solidFill>
                  <a:srgbClr val="FF0000"/>
                </a:solidFill>
                <a:latin typeface="+mj-lt"/>
              </a:rPr>
              <a:t>λ</a:t>
            </a:r>
            <a:r>
              <a:rPr lang="en-US" sz="2400" dirty="0">
                <a:latin typeface="+mj-lt"/>
              </a:rPr>
              <a:t>) /</a:t>
            </a:r>
            <a:endParaRPr lang="hr-HR" sz="2400" dirty="0">
              <a:latin typeface="+mj-lt"/>
            </a:endParaRPr>
          </a:p>
          <a:p>
            <a:pPr marL="0" indent="0" algn="ctr">
              <a:buNone/>
            </a:pPr>
            <a:r>
              <a:rPr lang="en-US" sz="2400" dirty="0">
                <a:latin typeface="+mj-lt"/>
              </a:rPr>
              <a:t> (sum of squares of deviations of </a:t>
            </a:r>
            <a:r>
              <a:rPr lang="hr-HR" sz="2400" dirty="0">
                <a:latin typeface="+mj-lt"/>
              </a:rPr>
              <a:t>X</a:t>
            </a:r>
            <a:r>
              <a:rPr lang="en-US" sz="2400" b="1" dirty="0">
                <a:solidFill>
                  <a:srgbClr val="FF0000"/>
                </a:solidFill>
                <a:latin typeface="+mj-lt"/>
              </a:rPr>
              <a:t>+ </a:t>
            </a:r>
            <a:r>
              <a:rPr lang="el-GR" sz="2400" b="1" dirty="0">
                <a:solidFill>
                  <a:srgbClr val="FF0000"/>
                </a:solidFill>
                <a:latin typeface="+mj-lt"/>
              </a:rPr>
              <a:t>λ</a:t>
            </a:r>
            <a:r>
              <a:rPr lang="en-US" sz="2400" dirty="0">
                <a:latin typeface="+mj-lt"/>
              </a:rPr>
              <a:t>)</a:t>
            </a:r>
          </a:p>
          <a:p>
            <a:pPr marL="0" indent="0" algn="ctr">
              <a:buNone/>
            </a:pPr>
            <a:r>
              <a:rPr lang="en-US" sz="2400" dirty="0">
                <a:latin typeface="+mj-lt"/>
              </a:rPr>
              <a:t>b0 = mean</a:t>
            </a:r>
            <a:r>
              <a:rPr lang="hr-HR" sz="2400" dirty="0">
                <a:latin typeface="+mj-lt"/>
              </a:rPr>
              <a:t>(</a:t>
            </a:r>
            <a:r>
              <a:rPr lang="en-US" sz="2400" dirty="0">
                <a:latin typeface="+mj-lt"/>
              </a:rPr>
              <a:t>Y</a:t>
            </a:r>
            <a:r>
              <a:rPr lang="hr-HR" sz="2400" dirty="0">
                <a:latin typeface="+mj-lt"/>
              </a:rPr>
              <a:t>)</a:t>
            </a:r>
            <a:r>
              <a:rPr lang="en-US" sz="2400" dirty="0">
                <a:latin typeface="+mj-lt"/>
              </a:rPr>
              <a:t> - b1 * mean</a:t>
            </a:r>
            <a:r>
              <a:rPr lang="hr-HR" sz="2400" dirty="0">
                <a:latin typeface="+mj-lt"/>
              </a:rPr>
              <a:t>(</a:t>
            </a:r>
            <a:r>
              <a:rPr lang="en-US" sz="2400" dirty="0">
                <a:latin typeface="+mj-lt"/>
              </a:rPr>
              <a:t>X</a:t>
            </a:r>
            <a:r>
              <a:rPr lang="hr-HR" sz="2400" dirty="0">
                <a:latin typeface="+mj-lt"/>
              </a:rPr>
              <a:t>)</a:t>
            </a:r>
            <a:endParaRPr lang="en-US" sz="2400" b="1" dirty="0">
              <a:latin typeface="+mj-lt"/>
            </a:endParaRPr>
          </a:p>
          <a:p>
            <a:pPr marL="0" indent="0" algn="ctr">
              <a:buNone/>
            </a:pPr>
            <a:r>
              <a:rPr lang="en-US" sz="2400" b="1" dirty="0">
                <a:latin typeface="+mj-lt"/>
              </a:rPr>
              <a:t>Step 7: Write the equation of the Ridge regression line</a:t>
            </a:r>
            <a:endParaRPr lang="hr-HR" sz="2400" b="1" dirty="0">
              <a:latin typeface="+mj-lt"/>
            </a:endParaRPr>
          </a:p>
          <a:p>
            <a:pPr marL="0" indent="0" algn="ctr">
              <a:buNone/>
            </a:pPr>
            <a:r>
              <a:rPr lang="en-US" sz="2400" dirty="0">
                <a:latin typeface="+mj-lt"/>
              </a:rPr>
              <a:t>Y = b0 + b1 * X</a:t>
            </a:r>
          </a:p>
          <a:p>
            <a:pPr marL="0" indent="0" algn="ctr">
              <a:buNone/>
            </a:pPr>
            <a:r>
              <a:rPr lang="en-US" sz="2400" dirty="0">
                <a:latin typeface="+mj-lt"/>
              </a:rPr>
              <a:t>= 1.9286 + 0.5095 * X</a:t>
            </a:r>
            <a:endParaRPr lang="en-US" sz="2400" b="1" dirty="0">
              <a:latin typeface="+mj-lt"/>
            </a:endParaRPr>
          </a:p>
          <a:p>
            <a:pPr marL="0" indent="0" algn="ctr">
              <a:buNone/>
            </a:pPr>
            <a:r>
              <a:rPr lang="en-US" sz="2400" b="1" dirty="0">
                <a:latin typeface="+mj-lt"/>
              </a:rPr>
              <a:t>So the equation of the </a:t>
            </a:r>
            <a:r>
              <a:rPr lang="hr-HR" sz="2400" b="1" dirty="0" err="1">
                <a:latin typeface="+mj-lt"/>
              </a:rPr>
              <a:t>Ridge</a:t>
            </a:r>
            <a:r>
              <a:rPr lang="hr-HR" sz="2400" b="1" dirty="0">
                <a:latin typeface="+mj-lt"/>
              </a:rPr>
              <a:t> </a:t>
            </a:r>
            <a:r>
              <a:rPr lang="en-US" sz="2400" b="1" dirty="0">
                <a:latin typeface="+mj-lt"/>
              </a:rPr>
              <a:t>regression line for this data is </a:t>
            </a:r>
            <a:endParaRPr lang="hr-HR" sz="2400" b="1" dirty="0">
              <a:latin typeface="+mj-lt"/>
            </a:endParaRPr>
          </a:p>
          <a:p>
            <a:pPr marL="0" indent="0" algn="ctr">
              <a:buNone/>
            </a:pPr>
            <a:r>
              <a:rPr lang="en-US" sz="2400" b="1" dirty="0">
                <a:latin typeface="+mj-lt"/>
              </a:rPr>
              <a:t>Y = 1.9286 + 0.5095 * X</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130628" y="1603601"/>
            <a:ext cx="5366657"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b="1" dirty="0">
                <a:latin typeface="+mj-lt"/>
              </a:rPr>
              <a:t>Step 4: Calculate the sum of squares of deviations of X</a:t>
            </a:r>
          </a:p>
          <a:p>
            <a:pPr marL="0" indent="0" algn="ctr">
              <a:buNone/>
            </a:pPr>
            <a:endParaRPr lang="en-US" sz="2400" b="1" dirty="0">
              <a:latin typeface="+mj-lt"/>
            </a:endParaRPr>
          </a:p>
          <a:p>
            <a:pPr marL="0" indent="0" algn="ctr">
              <a:buNone/>
            </a:pPr>
            <a:r>
              <a:rPr lang="en-US" sz="2400" dirty="0">
                <a:latin typeface="+mj-lt"/>
              </a:rPr>
              <a:t>sum of squares of deviations of </a:t>
            </a:r>
            <a:endParaRPr lang="hr-HR" sz="2400" dirty="0">
              <a:latin typeface="+mj-lt"/>
            </a:endParaRPr>
          </a:p>
          <a:p>
            <a:pPr marL="0" indent="0" algn="ctr">
              <a:buNone/>
            </a:pPr>
            <a:r>
              <a:rPr lang="en-US" sz="2400" dirty="0">
                <a:latin typeface="+mj-lt"/>
              </a:rPr>
              <a:t>X = (-2)^2 + (-1)^2 + 0^2 + 1^2 + 2^2 = 10</a:t>
            </a:r>
          </a:p>
          <a:p>
            <a:pPr marL="0" indent="0" algn="ctr">
              <a:buNone/>
            </a:pPr>
            <a:endParaRPr lang="en-US" sz="2400" b="1" dirty="0">
              <a:latin typeface="+mj-lt"/>
            </a:endParaRPr>
          </a:p>
          <a:p>
            <a:pPr marL="0" indent="0" algn="ctr">
              <a:buNone/>
            </a:pPr>
            <a:r>
              <a:rPr lang="en-US" sz="2400" b="1" dirty="0">
                <a:solidFill>
                  <a:srgbClr val="FF0000"/>
                </a:solidFill>
                <a:latin typeface="+mj-lt"/>
              </a:rPr>
              <a:t>Step 5: Choose a value for the Ridge regression parameter (lambda)</a:t>
            </a:r>
            <a:endParaRPr lang="hr-HR" sz="2400" b="1" dirty="0">
              <a:solidFill>
                <a:srgbClr val="FF0000"/>
              </a:solidFill>
              <a:latin typeface="+mj-lt"/>
            </a:endParaRPr>
          </a:p>
          <a:p>
            <a:pPr marL="0" indent="0" algn="ctr">
              <a:buNone/>
            </a:pPr>
            <a:r>
              <a:rPr lang="el-GR" sz="4400" b="1" dirty="0">
                <a:solidFill>
                  <a:srgbClr val="FF0000"/>
                </a:solidFill>
                <a:latin typeface="+mj-lt"/>
              </a:rPr>
              <a:t>λ</a:t>
            </a:r>
            <a:r>
              <a:rPr lang="hr-HR" sz="2400" b="1" dirty="0">
                <a:latin typeface="+mj-lt"/>
              </a:rPr>
              <a:t> </a:t>
            </a:r>
            <a:r>
              <a:rPr lang="en-US" sz="3600" b="1" dirty="0">
                <a:solidFill>
                  <a:srgbClr val="FF0000"/>
                </a:solidFill>
                <a:latin typeface="+mj-lt"/>
              </a:rPr>
              <a:t>= 0.5</a:t>
            </a:r>
          </a:p>
        </p:txBody>
      </p:sp>
    </p:spTree>
    <p:extLst>
      <p:ext uri="{BB962C8B-B14F-4D97-AF65-F5344CB8AC3E}">
        <p14:creationId xmlns:p14="http://schemas.microsoft.com/office/powerpoint/2010/main" val="35207608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S</a:t>
            </a:r>
            <a:r>
              <a:rPr lang="en-US" b="1" dirty="0" err="1"/>
              <a:t>tudy</a:t>
            </a:r>
            <a:r>
              <a:rPr lang="en-US" b="1" dirty="0"/>
              <a:t> 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77500" lnSpcReduction="20000"/>
          </a:bodyPr>
          <a:lstStyle/>
          <a:p>
            <a:pPr marL="0" indent="0" algn="just">
              <a:buNone/>
            </a:pPr>
            <a:r>
              <a:rPr lang="hr-HR" b="1" dirty="0">
                <a:latin typeface="+mj-lt"/>
              </a:rPr>
              <a:t>R</a:t>
            </a:r>
            <a:r>
              <a:rPr lang="en-US" b="1" dirty="0" err="1">
                <a:latin typeface="+mj-lt"/>
              </a:rPr>
              <a:t>ead</a:t>
            </a:r>
            <a:r>
              <a:rPr lang="en-US" b="1" dirty="0">
                <a:latin typeface="+mj-lt"/>
              </a:rPr>
              <a:t> this introduction to </a:t>
            </a:r>
            <a:r>
              <a:rPr lang="hr-HR" b="1" dirty="0" err="1">
                <a:latin typeface="+mj-lt"/>
              </a:rPr>
              <a:t>Linear</a:t>
            </a:r>
            <a:r>
              <a:rPr lang="en-US" b="1" dirty="0">
                <a:latin typeface="+mj-lt"/>
              </a:rPr>
              <a:t> </a:t>
            </a:r>
            <a:r>
              <a:rPr lang="hr-HR" b="1" dirty="0">
                <a:latin typeface="+mj-lt"/>
              </a:rPr>
              <a:t>R</a:t>
            </a:r>
            <a:r>
              <a:rPr lang="en-US" b="1" dirty="0">
                <a:latin typeface="+mj-lt"/>
              </a:rPr>
              <a:t>egression</a:t>
            </a:r>
            <a:endParaRPr lang="hr-HR" b="1" dirty="0">
              <a:latin typeface="+mj-lt"/>
            </a:endParaRPr>
          </a:p>
          <a:p>
            <a:pPr algn="just"/>
            <a:r>
              <a:rPr lang="hr-HR" dirty="0">
                <a:latin typeface="+mj-lt"/>
                <a:hlinkClick r:id="rId3"/>
              </a:rPr>
              <a:t>https://www.scribbr.com/statistics/simple-linear-regression/</a:t>
            </a:r>
            <a:endParaRPr lang="hr-HR" dirty="0">
              <a:latin typeface="+mj-lt"/>
            </a:endParaRPr>
          </a:p>
          <a:p>
            <a:pPr marL="0" indent="0" algn="just">
              <a:buNone/>
            </a:pPr>
            <a:r>
              <a:rPr lang="hr-HR" b="1" dirty="0">
                <a:latin typeface="+mj-lt"/>
              </a:rPr>
              <a:t>R</a:t>
            </a:r>
            <a:r>
              <a:rPr lang="en-US" b="1" dirty="0" err="1">
                <a:latin typeface="+mj-lt"/>
              </a:rPr>
              <a:t>ead</a:t>
            </a:r>
            <a:r>
              <a:rPr lang="en-US" b="1" dirty="0">
                <a:latin typeface="+mj-lt"/>
              </a:rPr>
              <a:t> this introduction to </a:t>
            </a:r>
            <a:r>
              <a:rPr lang="hr-HR" b="1" dirty="0" err="1">
                <a:latin typeface="+mj-lt"/>
              </a:rPr>
              <a:t>Polynomial</a:t>
            </a:r>
            <a:r>
              <a:rPr lang="hr-HR" b="1" dirty="0">
                <a:latin typeface="+mj-lt"/>
              </a:rPr>
              <a:t> </a:t>
            </a:r>
            <a:r>
              <a:rPr lang="hr-HR" b="1" dirty="0" err="1">
                <a:latin typeface="+mj-lt"/>
              </a:rPr>
              <a:t>regression</a:t>
            </a:r>
            <a:endParaRPr lang="hr-HR" b="1" dirty="0">
              <a:latin typeface="+mj-lt"/>
            </a:endParaRPr>
          </a:p>
          <a:p>
            <a:pPr algn="just"/>
            <a:r>
              <a:rPr lang="hr-HR" dirty="0">
                <a:latin typeface="+mj-lt"/>
                <a:hlinkClick r:id="rId4"/>
              </a:rPr>
              <a:t>https://www.statology.org/polynomial-regression</a:t>
            </a:r>
            <a:endParaRPr lang="hr-HR" dirty="0">
              <a:latin typeface="+mj-lt"/>
            </a:endParaRPr>
          </a:p>
          <a:p>
            <a:pPr marL="0" indent="0" algn="just">
              <a:buNone/>
            </a:pPr>
            <a:r>
              <a:rPr lang="hr-HR" b="1" dirty="0">
                <a:latin typeface="+mj-lt"/>
              </a:rPr>
              <a:t>R</a:t>
            </a:r>
            <a:r>
              <a:rPr lang="en-US" b="1" dirty="0" err="1">
                <a:latin typeface="+mj-lt"/>
              </a:rPr>
              <a:t>ead</a:t>
            </a:r>
            <a:r>
              <a:rPr lang="en-US" b="1" dirty="0">
                <a:latin typeface="+mj-lt"/>
              </a:rPr>
              <a:t> this introduction to </a:t>
            </a:r>
            <a:r>
              <a:rPr lang="hr-HR" b="1" dirty="0" err="1">
                <a:latin typeface="+mj-lt"/>
              </a:rPr>
              <a:t>Ridge</a:t>
            </a:r>
            <a:r>
              <a:rPr lang="hr-HR" b="1" dirty="0">
                <a:latin typeface="+mj-lt"/>
              </a:rPr>
              <a:t> </a:t>
            </a:r>
            <a:r>
              <a:rPr lang="hr-HR" b="1" dirty="0" err="1">
                <a:latin typeface="+mj-lt"/>
              </a:rPr>
              <a:t>regression</a:t>
            </a:r>
            <a:endParaRPr lang="hr-HR" dirty="0">
              <a:latin typeface="+mj-lt"/>
            </a:endParaRPr>
          </a:p>
          <a:p>
            <a:pPr algn="just"/>
            <a:r>
              <a:rPr lang="hr-HR" dirty="0">
                <a:latin typeface="+mj-lt"/>
                <a:hlinkClick r:id="rId5"/>
              </a:rPr>
              <a:t>https://machinelearningcompass.com/machine_learning_models/ridge_regression</a:t>
            </a:r>
            <a:r>
              <a:rPr lang="hr-HR" dirty="0">
                <a:latin typeface="+mj-lt"/>
              </a:rPr>
              <a:t> </a:t>
            </a:r>
          </a:p>
          <a:p>
            <a:pPr marL="0" indent="0" algn="just">
              <a:buNone/>
            </a:pPr>
            <a:endParaRPr lang="hr-HR" b="1" dirty="0">
              <a:latin typeface="+mj-lt"/>
            </a:endParaRPr>
          </a:p>
          <a:p>
            <a:pPr marL="0" indent="0" algn="just">
              <a:buNone/>
            </a:pPr>
            <a:r>
              <a:rPr lang="hr-HR" b="1" dirty="0" err="1">
                <a:latin typeface="+mj-lt"/>
              </a:rPr>
              <a:t>Check</a:t>
            </a:r>
            <a:r>
              <a:rPr lang="hr-HR" b="1" dirty="0">
                <a:latin typeface="+mj-lt"/>
              </a:rPr>
              <a:t> </a:t>
            </a:r>
            <a:r>
              <a:rPr lang="hr-HR" b="1" dirty="0" err="1">
                <a:latin typeface="+mj-lt"/>
              </a:rPr>
              <a:t>this</a:t>
            </a:r>
            <a:r>
              <a:rPr lang="hr-HR" b="1" dirty="0">
                <a:latin typeface="+mj-lt"/>
              </a:rPr>
              <a:t> </a:t>
            </a:r>
            <a:r>
              <a:rPr lang="hr-HR" b="1" dirty="0" err="1">
                <a:latin typeface="+mj-lt"/>
              </a:rPr>
              <a:t>videos</a:t>
            </a:r>
            <a:r>
              <a:rPr lang="hr-HR" b="1" dirty="0">
                <a:latin typeface="+mj-lt"/>
              </a:rPr>
              <a:t>: </a:t>
            </a:r>
          </a:p>
          <a:p>
            <a:pPr algn="just"/>
            <a:r>
              <a:rPr lang="hr-HR" dirty="0">
                <a:latin typeface="+mj-lt"/>
                <a:hlinkClick r:id="rId6"/>
              </a:rPr>
              <a:t>https://www.youtube.com/watch?v=ZkjP5RJLQF4</a:t>
            </a:r>
            <a:endParaRPr lang="hr-HR" dirty="0">
              <a:latin typeface="+mj-lt"/>
            </a:endParaRPr>
          </a:p>
          <a:p>
            <a:pPr algn="just"/>
            <a:r>
              <a:rPr lang="hr-HR" dirty="0">
                <a:latin typeface="+mj-lt"/>
                <a:hlinkClick r:id="rId7"/>
              </a:rPr>
              <a:t>https://www.youtube.com/watch?v=QptI-vDle8Y</a:t>
            </a:r>
            <a:endParaRPr lang="hr-HR" dirty="0">
              <a:latin typeface="+mj-lt"/>
            </a:endParaRPr>
          </a:p>
          <a:p>
            <a:pPr algn="just"/>
            <a:r>
              <a:rPr lang="hr-HR" dirty="0">
                <a:latin typeface="+mj-lt"/>
                <a:hlinkClick r:id="rId8"/>
              </a:rPr>
              <a:t>https://www.youtube.com/watch?v=OEU22e20tWw</a:t>
            </a:r>
            <a:r>
              <a:rPr lang="hr-HR" dirty="0">
                <a:latin typeface="+mj-lt"/>
              </a:rPr>
              <a:t> </a:t>
            </a:r>
          </a:p>
          <a:p>
            <a:pPr marL="0" indent="0" algn="just">
              <a:buNone/>
            </a:pPr>
            <a:endParaRPr lang="hr-HR" b="1" dirty="0">
              <a:latin typeface="+mj-lt"/>
            </a:endParaRPr>
          </a:p>
          <a:p>
            <a:pPr marL="0" indent="0" algn="just">
              <a:buNone/>
            </a:pPr>
            <a:r>
              <a:rPr lang="hr-HR" b="1" dirty="0">
                <a:latin typeface="+mj-lt"/>
              </a:rPr>
              <a:t>Access </a:t>
            </a:r>
            <a:r>
              <a:rPr lang="en-US" b="1" dirty="0">
                <a:latin typeface="+mj-lt"/>
              </a:rPr>
              <a:t>the Oracle Member Hub</a:t>
            </a:r>
            <a:r>
              <a:rPr lang="hr-HR" b="1" dirty="0">
                <a:latin typeface="+mj-lt"/>
              </a:rPr>
              <a:t> and </a:t>
            </a:r>
            <a:r>
              <a:rPr lang="hr-HR" b="1" dirty="0" err="1">
                <a:latin typeface="+mj-lt"/>
              </a:rPr>
              <a:t>finish</a:t>
            </a:r>
            <a:r>
              <a:rPr lang="hr-HR" b="1" dirty="0">
                <a:latin typeface="+mj-lt"/>
              </a:rPr>
              <a:t> </a:t>
            </a:r>
            <a:r>
              <a:rPr lang="hr-HR" b="1" dirty="0" err="1">
                <a:latin typeface="+mj-lt"/>
              </a:rPr>
              <a:t>the</a:t>
            </a:r>
            <a:r>
              <a:rPr lang="hr-HR" b="1" dirty="0">
                <a:latin typeface="+mj-lt"/>
              </a:rPr>
              <a:t> </a:t>
            </a:r>
            <a:r>
              <a:rPr lang="hr-HR" b="1" dirty="0" err="1">
                <a:latin typeface="+mj-lt"/>
              </a:rPr>
              <a:t>fifth</a:t>
            </a:r>
            <a:r>
              <a:rPr lang="hr-HR" b="1" dirty="0">
                <a:latin typeface="+mj-lt"/>
              </a:rPr>
              <a:t> </a:t>
            </a:r>
            <a:r>
              <a:rPr lang="hr-HR" b="1" dirty="0" err="1">
                <a:latin typeface="+mj-lt"/>
              </a:rPr>
              <a:t>topic</a:t>
            </a:r>
            <a:r>
              <a:rPr lang="hr-HR" b="1" dirty="0">
                <a:latin typeface="+mj-lt"/>
              </a:rPr>
              <a:t>:</a:t>
            </a:r>
          </a:p>
          <a:p>
            <a:pPr algn="just"/>
            <a:r>
              <a:rPr lang="hr-HR" dirty="0">
                <a:latin typeface="+mj-lt"/>
              </a:rPr>
              <a:t>academy.oracle.com</a:t>
            </a:r>
            <a:endParaRPr lang="pl-PL" dirty="0">
              <a:latin typeface="+mj-lt"/>
            </a:endParaRPr>
          </a:p>
          <a:p>
            <a:pPr algn="just"/>
            <a:endParaRPr lang="pl-PL" dirty="0">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a:t>Regression and its applications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This course was developed as a result of the Erasmus+ project </a:t>
            </a:r>
            <a:r>
              <a:rPr lang="en-US" sz="3600" dirty="0" err="1">
                <a:latin typeface="+mj-lt"/>
              </a:rPr>
              <a:t>CodeIn</a:t>
            </a:r>
            <a:r>
              <a:rPr lang="hr-HR" sz="3600" dirty="0">
                <a:latin typeface="+mj-lt"/>
              </a:rPr>
              <a:t> (</a:t>
            </a:r>
            <a:r>
              <a:rPr lang="en-US" sz="3600" i="1" dirty="0">
                <a:latin typeface="+mj-lt"/>
              </a:rPr>
              <a:t>Cloud </a:t>
            </a:r>
            <a:r>
              <a:rPr lang="en-US" sz="3600" i="1" dirty="0" err="1">
                <a:latin typeface="+mj-lt"/>
              </a:rPr>
              <a:t>cOmputing</a:t>
            </a:r>
            <a:r>
              <a:rPr lang="en-US" sz="3600" i="1" dirty="0">
                <a:latin typeface="+mj-lt"/>
              </a:rPr>
              <a:t> for Digital Education </a:t>
            </a:r>
            <a:r>
              <a:rPr lang="en-US" sz="3600" i="1" dirty="0" err="1">
                <a:latin typeface="+mj-lt"/>
              </a:rPr>
              <a:t>INnovation</a:t>
            </a:r>
            <a:r>
              <a:rPr lang="hr-HR" sz="3600" dirty="0">
                <a:latin typeface="+mj-lt"/>
              </a:rPr>
              <a:t>)</a:t>
            </a:r>
          </a:p>
          <a:p>
            <a:pPr lvl="0"/>
            <a:r>
              <a:rPr lang="en-US" sz="3600" dirty="0">
                <a:latin typeface="+mj-lt"/>
              </a:rPr>
              <a:t>It contains a total of ten teaching topics</a:t>
            </a:r>
            <a:endParaRPr lang="hr-HR" sz="3600" dirty="0">
              <a:latin typeface="+mj-lt"/>
            </a:endParaRPr>
          </a:p>
          <a:p>
            <a:pPr lvl="0"/>
            <a:r>
              <a:rPr lang="en-US" sz="3600" dirty="0">
                <a:latin typeface="+mj-lt"/>
              </a:rPr>
              <a:t>All you need </a:t>
            </a:r>
            <a:r>
              <a:rPr lang="hr-HR" sz="3600" dirty="0">
                <a:latin typeface="+mj-lt"/>
              </a:rPr>
              <a:t>for</a:t>
            </a:r>
            <a:r>
              <a:rPr lang="en-US" sz="3600" dirty="0">
                <a:latin typeface="+mj-lt"/>
              </a:rPr>
              <a:t> learn is internet access</a:t>
            </a:r>
            <a:r>
              <a:rPr lang="hr-HR" sz="3600" dirty="0">
                <a:latin typeface="+mj-lt"/>
              </a:rPr>
              <a:t> </a:t>
            </a:r>
          </a:p>
          <a:p>
            <a:pPr lvl="0"/>
            <a:r>
              <a:rPr lang="en-US" sz="3600" dirty="0">
                <a:latin typeface="+mj-lt"/>
              </a:rPr>
              <a:t>You are expected to spend a total of 150 hours to acquire the intended learning outcomes. </a:t>
            </a:r>
          </a:p>
          <a:p>
            <a:pPr lvl="0"/>
            <a:endParaRPr lang="hr-HR" sz="3600" dirty="0">
              <a:latin typeface="+mj-lt"/>
            </a:endParaRPr>
          </a:p>
          <a:p>
            <a:pPr lvl="0"/>
            <a:endParaRPr lang="pl-PL" dirty="0">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a:t>Regression Analysis in Machine Learning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690688"/>
            <a:ext cx="12094029" cy="4486275"/>
          </a:xfrm>
        </p:spPr>
        <p:txBody>
          <a:bodyPr vert="horz" lIns="91440" tIns="45720" rIns="91440" bIns="45720" rtlCol="0" anchor="t">
            <a:noAutofit/>
          </a:bodyPr>
          <a:lstStyle/>
          <a:p>
            <a:r>
              <a:rPr lang="en-US" sz="3600" dirty="0">
                <a:latin typeface="+mj-lt"/>
              </a:rPr>
              <a:t>Used to </a:t>
            </a:r>
            <a:r>
              <a:rPr lang="en-US" sz="3600" dirty="0">
                <a:solidFill>
                  <a:srgbClr val="000000"/>
                </a:solidFill>
                <a:latin typeface="+mj-lt"/>
              </a:rPr>
              <a:t>predict</a:t>
            </a:r>
            <a:r>
              <a:rPr lang="en-US" sz="3600" dirty="0">
                <a:latin typeface="+mj-lt"/>
              </a:rPr>
              <a:t> variable values, like a number</a:t>
            </a:r>
          </a:p>
          <a:p>
            <a:r>
              <a:rPr lang="en-US" sz="3600" dirty="0">
                <a:latin typeface="+mj-lt"/>
              </a:rPr>
              <a:t>Linear regression: best fit line is drawn through a set of data points to make predictions</a:t>
            </a:r>
          </a:p>
          <a:p>
            <a:r>
              <a:rPr lang="en-US" sz="3600" dirty="0">
                <a:latin typeface="+mj-lt"/>
              </a:rPr>
              <a:t>Example: Predicting house prices based on size using regression</a:t>
            </a:r>
          </a:p>
          <a:p>
            <a:r>
              <a:rPr lang="en-US" sz="3600" dirty="0">
                <a:latin typeface="+mj-lt"/>
              </a:rPr>
              <a:t>Model is trained using a training set to minimize difference between predicted and actual values</a:t>
            </a:r>
          </a:p>
          <a:p>
            <a:r>
              <a:rPr lang="en-US" sz="3600" dirty="0">
                <a:latin typeface="+mj-lt"/>
              </a:rPr>
              <a:t>Widely used for real-world applications, from house prices to stock market trends.</a:t>
            </a:r>
            <a:endParaRPr lang="pl-PL" dirty="0">
              <a:latin typeface="+mj-lt"/>
            </a:endParaRPr>
          </a:p>
        </p:txBody>
      </p:sp>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a:t>Simple Regression Algorithms to Get You Started</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690688"/>
            <a:ext cx="12094029" cy="4486275"/>
          </a:xfrm>
        </p:spPr>
        <p:txBody>
          <a:bodyPr>
            <a:noAutofit/>
          </a:bodyPr>
          <a:lstStyle/>
          <a:p>
            <a:pPr marL="0" indent="0">
              <a:buNone/>
            </a:pPr>
            <a:r>
              <a:rPr lang="en-US" sz="3600" dirty="0">
                <a:latin typeface="+mj-lt"/>
              </a:rPr>
              <a:t>Start with simple and widely used algorithms for regression analysis</a:t>
            </a:r>
            <a:r>
              <a:rPr lang="hr-HR" sz="3600" dirty="0">
                <a:latin typeface="+mj-lt"/>
              </a:rPr>
              <a:t>:</a:t>
            </a:r>
            <a:endParaRPr lang="en-US" sz="3600" dirty="0">
              <a:latin typeface="+mj-lt"/>
            </a:endParaRPr>
          </a:p>
          <a:p>
            <a:r>
              <a:rPr lang="en-US" sz="3600" b="1" dirty="0">
                <a:latin typeface="+mj-lt"/>
              </a:rPr>
              <a:t>Linear regression</a:t>
            </a:r>
            <a:r>
              <a:rPr lang="en-US" sz="3600" dirty="0">
                <a:latin typeface="+mj-lt"/>
              </a:rPr>
              <a:t>: fits straight line, simple to implement</a:t>
            </a:r>
            <a:endParaRPr lang="hr-HR" sz="3600" dirty="0">
              <a:latin typeface="+mj-lt"/>
            </a:endParaRPr>
          </a:p>
          <a:p>
            <a:r>
              <a:rPr lang="en-US" sz="3600" b="1" dirty="0">
                <a:latin typeface="+mj-lt"/>
              </a:rPr>
              <a:t>Polynomial regression</a:t>
            </a:r>
            <a:r>
              <a:rPr lang="en-US" sz="3600" dirty="0">
                <a:latin typeface="+mj-lt"/>
              </a:rPr>
              <a:t>: fits polynomial function, can be prone to overfitting</a:t>
            </a:r>
            <a:endParaRPr lang="pl-PL" dirty="0">
              <a:latin typeface="+mj-lt"/>
            </a:endParaRPr>
          </a:p>
          <a:p>
            <a:r>
              <a:rPr lang="en-US" sz="3600" b="1" dirty="0">
                <a:latin typeface="+mj-lt"/>
              </a:rPr>
              <a:t>Ridge regression</a:t>
            </a:r>
            <a:r>
              <a:rPr lang="en-US" sz="3600" dirty="0">
                <a:latin typeface="+mj-lt"/>
              </a:rPr>
              <a:t>: adds penalty term to prevent overfitting</a:t>
            </a:r>
          </a:p>
        </p:txBody>
      </p:sp>
    </p:spTree>
    <p:extLst>
      <p:ext uri="{BB962C8B-B14F-4D97-AF65-F5344CB8AC3E}">
        <p14:creationId xmlns:p14="http://schemas.microsoft.com/office/powerpoint/2010/main" val="1828579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12764"/>
          </a:xfrm>
        </p:spPr>
        <p:txBody>
          <a:bodyPr/>
          <a:lstStyle/>
          <a:p>
            <a:pPr algn="ctr"/>
            <a:r>
              <a:rPr lang="hr-HR" b="1" dirty="0" err="1"/>
              <a:t>Linear</a:t>
            </a:r>
            <a:r>
              <a:rPr lang="hr-HR" b="1" dirty="0"/>
              <a:t> </a:t>
            </a:r>
            <a:r>
              <a:rPr lang="hr-HR" b="1" dirty="0" err="1"/>
              <a:t>regresion</a:t>
            </a:r>
            <a:endParaRPr lang="pl-PL" dirty="0"/>
          </a:p>
        </p:txBody>
      </p:sp>
      <p:sp>
        <p:nvSpPr>
          <p:cNvPr id="5" name="TextBox 4"/>
          <p:cNvSpPr txBox="1"/>
          <p:nvPr/>
        </p:nvSpPr>
        <p:spPr>
          <a:xfrm>
            <a:off x="163286" y="1381564"/>
            <a:ext cx="5181600" cy="4524315"/>
          </a:xfrm>
          <a:prstGeom prst="rect">
            <a:avLst/>
          </a:prstGeom>
          <a:noFill/>
        </p:spPr>
        <p:txBody>
          <a:bodyPr wrap="square" rtlCol="0">
            <a:spAutoFit/>
          </a:bodyPr>
          <a:lstStyle/>
          <a:p>
            <a:pPr marL="285750" indent="-285750" algn="just">
              <a:buFont typeface="Arial" panose="020B0604020202020204" pitchFamily="34" charset="0"/>
              <a:buChar char="•"/>
            </a:pPr>
            <a:r>
              <a:rPr lang="en-US" sz="3200" dirty="0">
                <a:latin typeface="+mj-lt"/>
              </a:rPr>
              <a:t>Linear Regression: predicting the future. </a:t>
            </a:r>
            <a:endParaRPr lang="hr-HR" sz="3200" dirty="0">
              <a:latin typeface="+mj-lt"/>
            </a:endParaRPr>
          </a:p>
          <a:p>
            <a:pPr marL="285750" indent="-285750" algn="just">
              <a:buFont typeface="Arial" panose="020B0604020202020204" pitchFamily="34" charset="0"/>
              <a:buChar char="•"/>
            </a:pPr>
            <a:r>
              <a:rPr lang="en-US" sz="3200" dirty="0">
                <a:latin typeface="+mj-lt"/>
              </a:rPr>
              <a:t>With just a few data points, linear regression can help you uncover the relationship between two variables and make accurate predictions. </a:t>
            </a:r>
            <a:endParaRPr lang="hr-HR" sz="3200" dirty="0">
              <a:latin typeface="+mj-lt"/>
            </a:endParaRPr>
          </a:p>
          <a:p>
            <a:pPr marL="285750" indent="-285750" algn="just">
              <a:buFont typeface="Arial" panose="020B0604020202020204" pitchFamily="34" charset="0"/>
              <a:buChar char="•"/>
            </a:pPr>
            <a:r>
              <a:rPr lang="en-US" sz="3200" dirty="0">
                <a:latin typeface="+mj-lt"/>
              </a:rPr>
              <a:t>See the power of linear regression in action</a:t>
            </a:r>
          </a:p>
        </p:txBody>
      </p:sp>
      <p:sp>
        <p:nvSpPr>
          <p:cNvPr id="7" name="Striped Right Arrow 6"/>
          <p:cNvSpPr/>
          <p:nvPr/>
        </p:nvSpPr>
        <p:spPr>
          <a:xfrm>
            <a:off x="4314088" y="5293125"/>
            <a:ext cx="1575083" cy="81642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757726796"/>
              </p:ext>
            </p:extLst>
          </p:nvPr>
        </p:nvGraphicFramePr>
        <p:xfrm>
          <a:off x="5889171" y="2166371"/>
          <a:ext cx="5736772" cy="3739508"/>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p:cNvSpPr/>
          <p:nvPr/>
        </p:nvSpPr>
        <p:spPr>
          <a:xfrm>
            <a:off x="8199094" y="1639530"/>
            <a:ext cx="2685351" cy="646331"/>
          </a:xfrm>
          <a:prstGeom prst="rect">
            <a:avLst/>
          </a:prstGeom>
        </p:spPr>
        <p:txBody>
          <a:bodyPr wrap="none">
            <a:spAutoFit/>
          </a:bodyPr>
          <a:lstStyle/>
          <a:p>
            <a:r>
              <a:rPr lang="hr-HR" sz="3600" dirty="0">
                <a:solidFill>
                  <a:srgbClr val="111111"/>
                </a:solidFill>
                <a:latin typeface="+mj-lt"/>
              </a:rPr>
              <a:t>Y = b0 + b1*X</a:t>
            </a:r>
            <a:endParaRPr lang="en-US" sz="3600" dirty="0">
              <a:latin typeface="+mj-lt"/>
            </a:endParaRPr>
          </a:p>
        </p:txBody>
      </p:sp>
    </p:spTree>
    <p:extLst>
      <p:ext uri="{BB962C8B-B14F-4D97-AF65-F5344CB8AC3E}">
        <p14:creationId xmlns:p14="http://schemas.microsoft.com/office/powerpoint/2010/main" val="2083925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723446"/>
          </a:xfrm>
        </p:spPr>
        <p:txBody>
          <a:bodyPr/>
          <a:lstStyle/>
          <a:p>
            <a:pPr algn="ctr"/>
            <a:r>
              <a:rPr lang="hr-HR" b="1" dirty="0"/>
              <a:t>Linear </a:t>
            </a:r>
            <a:r>
              <a:rPr lang="hr-HR" b="1" dirty="0" err="1"/>
              <a:t>regression</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931229" y="1516514"/>
            <a:ext cx="7260771" cy="4486275"/>
          </a:xfrm>
        </p:spPr>
        <p:txBody>
          <a:bodyPr>
            <a:noAutofit/>
          </a:bodyPr>
          <a:lstStyle/>
          <a:p>
            <a:pPr marL="0" indent="0" algn="ctr">
              <a:buNone/>
            </a:pPr>
            <a:r>
              <a:rPr lang="en-US" sz="2400" b="1" dirty="0">
                <a:latin typeface="+mj-lt"/>
              </a:rPr>
              <a:t>Step 2: Calculate the deviation of each value of X and Y from their respective means</a:t>
            </a:r>
          </a:p>
          <a:p>
            <a:pPr marL="0" indent="0">
              <a:buNone/>
            </a:pPr>
            <a:endParaRPr lang="en-US" sz="2400" dirty="0">
              <a:latin typeface="+mj-lt"/>
            </a:endParaRPr>
          </a:p>
          <a:p>
            <a:pPr marL="0" indent="0" algn="ctr">
              <a:buNone/>
            </a:pPr>
            <a:r>
              <a:rPr lang="en-US" sz="2400" dirty="0">
                <a:latin typeface="+mj-lt"/>
              </a:rPr>
              <a:t>deviation of X = [1-3, 2-3, 3-3, 4-3, 5-3] = [-2, -1, 0, 1, 2]</a:t>
            </a:r>
          </a:p>
          <a:p>
            <a:pPr marL="0" indent="0" algn="ctr">
              <a:buNone/>
            </a:pPr>
            <a:r>
              <a:rPr lang="en-US" sz="2400" dirty="0">
                <a:latin typeface="+mj-lt"/>
              </a:rPr>
              <a:t>deviation of Y = [2-4, 4-4, 5-4, 4-4, 5-4] = [-2, 0, 1, 0, 1]</a:t>
            </a:r>
          </a:p>
          <a:p>
            <a:pPr marL="0" indent="0">
              <a:buNone/>
            </a:pPr>
            <a:endParaRPr lang="en-US" sz="2400" dirty="0">
              <a:latin typeface="+mj-lt"/>
            </a:endParaRPr>
          </a:p>
          <a:p>
            <a:pPr marL="0" indent="0" algn="ctr">
              <a:buNone/>
            </a:pPr>
            <a:r>
              <a:rPr lang="en-US" sz="2400" b="1" dirty="0">
                <a:latin typeface="+mj-lt"/>
              </a:rPr>
              <a:t>Step 3: Calculate the sum of products of the deviations of X and Y</a:t>
            </a:r>
            <a:endParaRPr lang="hr-HR" sz="2400" b="1" dirty="0">
              <a:latin typeface="+mj-lt"/>
            </a:endParaRPr>
          </a:p>
          <a:p>
            <a:pPr marL="0" indent="0">
              <a:buNone/>
            </a:pPr>
            <a:endParaRPr lang="en-US" sz="2400" dirty="0">
              <a:latin typeface="+mj-lt"/>
            </a:endParaRPr>
          </a:p>
          <a:p>
            <a:pPr marL="0" indent="0" algn="ctr">
              <a:buNone/>
            </a:pPr>
            <a:r>
              <a:rPr lang="en-US" sz="2400" dirty="0">
                <a:latin typeface="+mj-lt"/>
              </a:rPr>
              <a:t>sum of products of deviations = (-2 * -2) + (-1 * 0) +</a:t>
            </a:r>
            <a:endParaRPr lang="hr-HR" sz="2400" dirty="0">
              <a:latin typeface="+mj-lt"/>
            </a:endParaRPr>
          </a:p>
          <a:p>
            <a:pPr marL="0" indent="0" algn="ctr">
              <a:buNone/>
            </a:pPr>
            <a:r>
              <a:rPr lang="hr-HR" sz="2400" dirty="0">
                <a:latin typeface="+mj-lt"/>
              </a:rPr>
              <a:t>+</a:t>
            </a:r>
            <a:r>
              <a:rPr lang="en-US" sz="2400" dirty="0">
                <a:latin typeface="+mj-lt"/>
              </a:rPr>
              <a:t> (0 * 1) + (1 * 0) + (2 * 1) = 6</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152401" y="1603601"/>
            <a:ext cx="4506685"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b="1" dirty="0">
                <a:latin typeface="+mj-lt"/>
              </a:rPr>
              <a:t>Suppose we have the following data:</a:t>
            </a:r>
          </a:p>
          <a:p>
            <a:pPr marL="0" indent="0" algn="ctr">
              <a:buFont typeface="Arial" panose="020B0604020202020204" pitchFamily="34" charset="0"/>
              <a:buNone/>
            </a:pPr>
            <a:r>
              <a:rPr lang="en-US" sz="2400" dirty="0">
                <a:latin typeface="+mj-lt"/>
              </a:rPr>
              <a:t>X = [1, 2, 3, 4, 5]</a:t>
            </a:r>
          </a:p>
          <a:p>
            <a:pPr marL="0" indent="0" algn="ctr">
              <a:buFont typeface="Arial" panose="020B0604020202020204" pitchFamily="34" charset="0"/>
              <a:buNone/>
            </a:pPr>
            <a:r>
              <a:rPr lang="en-US" sz="2400" dirty="0">
                <a:latin typeface="+mj-lt"/>
              </a:rPr>
              <a:t>Y = [2, 4, 5, 4, 5]</a:t>
            </a:r>
          </a:p>
          <a:p>
            <a:pPr marL="0" indent="0">
              <a:buFont typeface="Arial" panose="020B0604020202020204" pitchFamily="34" charset="0"/>
              <a:buNone/>
            </a:pPr>
            <a:endParaRPr lang="en-US" sz="2400" dirty="0">
              <a:latin typeface="+mj-lt"/>
            </a:endParaRPr>
          </a:p>
          <a:p>
            <a:pPr marL="0" indent="0" algn="ctr">
              <a:buFont typeface="Arial" panose="020B0604020202020204" pitchFamily="34" charset="0"/>
              <a:buNone/>
            </a:pPr>
            <a:r>
              <a:rPr lang="en-US" sz="2400" b="1" dirty="0">
                <a:latin typeface="+mj-lt"/>
              </a:rPr>
              <a:t>Step 1: Calculate the mean of X and Y</a:t>
            </a:r>
          </a:p>
          <a:p>
            <a:pPr marL="0" indent="0">
              <a:buFont typeface="Arial" panose="020B0604020202020204" pitchFamily="34" charset="0"/>
              <a:buNone/>
            </a:pPr>
            <a:r>
              <a:rPr lang="en-US" sz="2400" dirty="0">
                <a:latin typeface="+mj-lt"/>
              </a:rPr>
              <a:t>mean(X) = (1 + 2 + 3 + 4 + 5) / 5 = 3</a:t>
            </a:r>
          </a:p>
          <a:p>
            <a:pPr marL="0" indent="0">
              <a:buFont typeface="Arial" panose="020B0604020202020204" pitchFamily="34" charset="0"/>
              <a:buNone/>
            </a:pPr>
            <a:r>
              <a:rPr lang="en-US" sz="2400" dirty="0">
                <a:latin typeface="+mj-lt"/>
              </a:rPr>
              <a:t>mean(Y) = (2 + 4 + 5 + 4 + 5) / 5 = 4</a:t>
            </a:r>
          </a:p>
          <a:p>
            <a:pPr marL="0" indent="0">
              <a:buFont typeface="Arial" panose="020B0604020202020204" pitchFamily="34" charset="0"/>
              <a:buNone/>
            </a:pPr>
            <a:endParaRPr lang="en-US" sz="2400" dirty="0">
              <a:latin typeface="+mj-lt"/>
            </a:endParaRPr>
          </a:p>
        </p:txBody>
      </p:sp>
    </p:spTree>
    <p:extLst>
      <p:ext uri="{BB962C8B-B14F-4D97-AF65-F5344CB8AC3E}">
        <p14:creationId xmlns:p14="http://schemas.microsoft.com/office/powerpoint/2010/main" val="4193224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01675"/>
          </a:xfrm>
        </p:spPr>
        <p:txBody>
          <a:bodyPr/>
          <a:lstStyle/>
          <a:p>
            <a:pPr algn="ctr"/>
            <a:r>
              <a:rPr lang="hr-HR" b="1" dirty="0"/>
              <a:t>Linear </a:t>
            </a:r>
            <a:r>
              <a:rPr lang="hr-HR" b="1" dirty="0" err="1"/>
              <a:t>regression</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519057" y="1516514"/>
            <a:ext cx="6672943" cy="4486275"/>
          </a:xfrm>
        </p:spPr>
        <p:txBody>
          <a:bodyPr>
            <a:noAutofit/>
          </a:bodyPr>
          <a:lstStyle/>
          <a:p>
            <a:pPr marL="0" indent="0" algn="ctr">
              <a:buNone/>
            </a:pPr>
            <a:r>
              <a:rPr lang="en-US" sz="2400" b="1" dirty="0">
                <a:latin typeface="+mj-lt"/>
              </a:rPr>
              <a:t>Step 6: Calculate the intercept of the regression line (b0)</a:t>
            </a:r>
          </a:p>
          <a:p>
            <a:pPr marL="0" indent="0" algn="ctr">
              <a:buNone/>
            </a:pPr>
            <a:r>
              <a:rPr lang="en-US" sz="2400" dirty="0">
                <a:latin typeface="+mj-lt"/>
              </a:rPr>
              <a:t>b0 = mean(Y) - b1 * mean(X)</a:t>
            </a:r>
          </a:p>
          <a:p>
            <a:pPr marL="0" indent="0" algn="ctr">
              <a:buNone/>
            </a:pPr>
            <a:r>
              <a:rPr lang="en-US" sz="2400" dirty="0">
                <a:latin typeface="+mj-lt"/>
              </a:rPr>
              <a:t>= 4 - 0.6 * 3 = 2.2</a:t>
            </a:r>
          </a:p>
          <a:p>
            <a:pPr marL="0" indent="0" algn="ctr">
              <a:buNone/>
            </a:pPr>
            <a:endParaRPr lang="en-US" sz="2400" b="1" dirty="0">
              <a:latin typeface="+mj-lt"/>
            </a:endParaRPr>
          </a:p>
          <a:p>
            <a:pPr marL="0" indent="0" algn="ctr">
              <a:buNone/>
            </a:pPr>
            <a:r>
              <a:rPr lang="en-US" sz="2400" b="1" dirty="0">
                <a:latin typeface="+mj-lt"/>
              </a:rPr>
              <a:t>Step 7: Write the equation of the regression line</a:t>
            </a:r>
          </a:p>
          <a:p>
            <a:pPr marL="0" indent="0" algn="ctr">
              <a:buNone/>
            </a:pPr>
            <a:r>
              <a:rPr lang="en-US" sz="2400" dirty="0">
                <a:latin typeface="+mj-lt"/>
              </a:rPr>
              <a:t>Y = b0 + b1 * X</a:t>
            </a:r>
          </a:p>
          <a:p>
            <a:pPr marL="0" indent="0" algn="ctr">
              <a:buNone/>
            </a:pPr>
            <a:r>
              <a:rPr lang="en-US" sz="2400" dirty="0">
                <a:latin typeface="+mj-lt"/>
              </a:rPr>
              <a:t>= 2.2 + 0.6 * X</a:t>
            </a:r>
          </a:p>
          <a:p>
            <a:pPr marL="0" indent="0" algn="ctr">
              <a:buNone/>
            </a:pPr>
            <a:endParaRPr lang="en-US" sz="2400" b="1" dirty="0">
              <a:latin typeface="+mj-lt"/>
            </a:endParaRPr>
          </a:p>
          <a:p>
            <a:pPr marL="0" indent="0" algn="ctr">
              <a:buNone/>
            </a:pPr>
            <a:r>
              <a:rPr lang="en-US" sz="2400" b="1" dirty="0">
                <a:latin typeface="+mj-lt"/>
              </a:rPr>
              <a:t>So the equation of the regression line for this data is </a:t>
            </a:r>
            <a:endParaRPr lang="hr-HR" sz="2400" b="1" dirty="0">
              <a:latin typeface="+mj-lt"/>
            </a:endParaRPr>
          </a:p>
          <a:p>
            <a:pPr marL="0" indent="0" algn="ctr">
              <a:buNone/>
            </a:pPr>
            <a:r>
              <a:rPr lang="en-US" sz="2400" b="1" dirty="0">
                <a:latin typeface="+mj-lt"/>
              </a:rPr>
              <a:t>Y = 2.2 + 0.6 * X.</a:t>
            </a:r>
            <a:endParaRPr lang="en-US" sz="2400" dirty="0">
              <a:latin typeface="+mj-lt"/>
            </a:endParaRP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b="1" dirty="0">
                <a:latin typeface="+mj-lt"/>
              </a:rPr>
              <a:t>Step 4: Calculate the sum of squares of deviations of X</a:t>
            </a:r>
          </a:p>
          <a:p>
            <a:pPr marL="0" indent="0" algn="ctr">
              <a:buNone/>
            </a:pPr>
            <a:endParaRPr lang="en-US" sz="2400" b="1" dirty="0">
              <a:latin typeface="+mj-lt"/>
            </a:endParaRPr>
          </a:p>
          <a:p>
            <a:pPr marL="0" indent="0" algn="ctr">
              <a:buNone/>
            </a:pPr>
            <a:r>
              <a:rPr lang="en-US" sz="2400" dirty="0">
                <a:latin typeface="+mj-lt"/>
              </a:rPr>
              <a:t>sum of squares of deviations of </a:t>
            </a:r>
            <a:endParaRPr lang="hr-HR" sz="2400" dirty="0">
              <a:latin typeface="+mj-lt"/>
            </a:endParaRPr>
          </a:p>
          <a:p>
            <a:pPr marL="0" indent="0" algn="ctr">
              <a:buNone/>
            </a:pPr>
            <a:r>
              <a:rPr lang="en-US" sz="2400" dirty="0">
                <a:latin typeface="+mj-lt"/>
              </a:rPr>
              <a:t>X = (-2)^2 + (-1)^2 + 0^2 + 1^2 + 2^2 = 10</a:t>
            </a:r>
          </a:p>
          <a:p>
            <a:pPr marL="0" indent="0" algn="ctr">
              <a:buNone/>
            </a:pPr>
            <a:endParaRPr lang="en-US" sz="2400" b="1" dirty="0">
              <a:latin typeface="+mj-lt"/>
            </a:endParaRPr>
          </a:p>
          <a:p>
            <a:pPr marL="0" indent="0" algn="ctr">
              <a:buNone/>
            </a:pPr>
            <a:r>
              <a:rPr lang="en-US" sz="2400" b="1" dirty="0">
                <a:latin typeface="+mj-lt"/>
              </a:rPr>
              <a:t>Step 5: Calculate the slope of the regression line (b1)</a:t>
            </a:r>
          </a:p>
          <a:p>
            <a:pPr marL="0" indent="0" algn="ctr">
              <a:buNone/>
            </a:pPr>
            <a:r>
              <a:rPr lang="en-US" sz="2400" dirty="0">
                <a:latin typeface="+mj-lt"/>
              </a:rPr>
              <a:t>b1 = sum of products of deviations / sum of squares of deviations of X</a:t>
            </a:r>
          </a:p>
          <a:p>
            <a:pPr marL="0" indent="0" algn="ctr">
              <a:buNone/>
            </a:pPr>
            <a:r>
              <a:rPr lang="en-US" sz="2400" dirty="0">
                <a:latin typeface="+mj-lt"/>
              </a:rPr>
              <a:t>= 6 / 10 = 0.6</a:t>
            </a:r>
          </a:p>
        </p:txBody>
      </p:sp>
    </p:spTree>
    <p:extLst>
      <p:ext uri="{BB962C8B-B14F-4D97-AF65-F5344CB8AC3E}">
        <p14:creationId xmlns:p14="http://schemas.microsoft.com/office/powerpoint/2010/main" val="3880687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6"/>
            <a:ext cx="10515600" cy="821418"/>
          </a:xfrm>
        </p:spPr>
        <p:txBody>
          <a:bodyPr/>
          <a:lstStyle/>
          <a:p>
            <a:pPr algn="ctr"/>
            <a:r>
              <a:rPr lang="hr-HR" b="1" dirty="0" err="1"/>
              <a:t>Polynomial</a:t>
            </a:r>
            <a:r>
              <a:rPr lang="hr-HR" b="1" dirty="0"/>
              <a:t> </a:t>
            </a:r>
            <a:r>
              <a:rPr lang="hr-HR" b="1" dirty="0" err="1"/>
              <a:t>regression</a:t>
            </a:r>
            <a:endParaRPr lang="pl-PL" dirty="0"/>
          </a:p>
        </p:txBody>
      </p:sp>
      <mc:AlternateContent xmlns:mc="http://schemas.openxmlformats.org/markup-compatibility/2006" xmlns:a14="http://schemas.microsoft.com/office/drawing/2010/main">
        <mc:Choice Requires="a14">
          <p:sp>
            <p:nvSpPr>
              <p:cNvPr id="5" name="TextBox 4"/>
              <p:cNvSpPr txBox="1"/>
              <p:nvPr/>
            </p:nvSpPr>
            <p:spPr>
              <a:xfrm>
                <a:off x="163286" y="1381564"/>
                <a:ext cx="5181600" cy="3539430"/>
              </a:xfrm>
              <a:prstGeom prst="rect">
                <a:avLst/>
              </a:prstGeom>
              <a:noFill/>
            </p:spPr>
            <p:txBody>
              <a:bodyPr wrap="square" rtlCol="0">
                <a:spAutoFit/>
              </a:bodyPr>
              <a:lstStyle/>
              <a:p>
                <a:pPr marL="285750" indent="-285750" algn="just">
                  <a:buFont typeface="Arial" panose="020B0604020202020204" pitchFamily="34" charset="0"/>
                  <a:buChar char="•"/>
                </a:pPr>
                <a:r>
                  <a:rPr lang="en-US" sz="3200" dirty="0">
                    <a:latin typeface="+mj-lt"/>
                  </a:rPr>
                  <a:t>Polynomial regression is a form of linear regression in which the relationship between the independent variable x and dependent variable y is modeled as an </a:t>
                </a:r>
                <a14:m>
                  <m:oMath xmlns:m="http://schemas.openxmlformats.org/officeDocument/2006/math">
                    <m:sSup>
                      <m:sSupPr>
                        <m:ctrlPr>
                          <a:rPr lang="hr-HR" sz="3200" i="1">
                            <a:latin typeface="Cambria Math" panose="02040503050406030204" pitchFamily="18" charset="0"/>
                          </a:rPr>
                        </m:ctrlPr>
                      </m:sSupPr>
                      <m:e>
                        <m:r>
                          <a:rPr lang="hr-HR" sz="3200" i="1">
                            <a:latin typeface="Cambria Math" panose="02040503050406030204" pitchFamily="18" charset="0"/>
                          </a:rPr>
                          <m:t>𝑛</m:t>
                        </m:r>
                      </m:e>
                      <m:sup>
                        <m:r>
                          <a:rPr lang="hr-HR" sz="3200" i="1">
                            <a:latin typeface="Cambria Math" panose="02040503050406030204" pitchFamily="18" charset="0"/>
                          </a:rPr>
                          <m:t>𝑡h</m:t>
                        </m:r>
                      </m:sup>
                    </m:sSup>
                  </m:oMath>
                </a14:m>
                <a:r>
                  <a:rPr lang="en-US" sz="3200" dirty="0">
                    <a:latin typeface="+mj-lt"/>
                  </a:rPr>
                  <a:t> degree polynomial.</a:t>
                </a:r>
              </a:p>
            </p:txBody>
          </p:sp>
        </mc:Choice>
        <mc:Fallback xmlns="">
          <p:sp>
            <p:nvSpPr>
              <p:cNvPr id="5" name="TextBox 4"/>
              <p:cNvSpPr txBox="1">
                <a:spLocks noRot="1" noChangeAspect="1" noMove="1" noResize="1" noEditPoints="1" noAdjustHandles="1" noChangeArrowheads="1" noChangeShapeType="1" noTextEdit="1"/>
              </p:cNvSpPr>
              <p:nvPr/>
            </p:nvSpPr>
            <p:spPr>
              <a:xfrm>
                <a:off x="163286" y="1381564"/>
                <a:ext cx="5181600" cy="3539430"/>
              </a:xfrm>
              <a:prstGeom prst="rect">
                <a:avLst/>
              </a:prstGeom>
              <a:blipFill>
                <a:blip r:embed="rId3"/>
                <a:stretch>
                  <a:fillRect l="-2706" t="-2241" r="-2941" b="-5517"/>
                </a:stretch>
              </a:blipFill>
            </p:spPr>
            <p:txBody>
              <a:bodyPr/>
              <a:lstStyle/>
              <a:p>
                <a:r>
                  <a:rPr lang="en-US">
                    <a:noFill/>
                  </a:rPr>
                  <a:t> </a:t>
                </a:r>
              </a:p>
            </p:txBody>
          </p:sp>
        </mc:Fallback>
      </mc:AlternateContent>
      <p:sp>
        <p:nvSpPr>
          <p:cNvPr id="7" name="Striped Right Arrow 6"/>
          <p:cNvSpPr/>
          <p:nvPr/>
        </p:nvSpPr>
        <p:spPr>
          <a:xfrm>
            <a:off x="5972487" y="1381564"/>
            <a:ext cx="1575083" cy="81642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0" name="Chart 9"/>
          <p:cNvGraphicFramePr>
            <a:graphicFrameLocks/>
          </p:cNvGraphicFramePr>
          <p:nvPr>
            <p:extLst>
              <p:ext uri="{D42A27DB-BD31-4B8C-83A1-F6EECF244321}">
                <p14:modId xmlns:p14="http://schemas.microsoft.com/office/powerpoint/2010/main" val="2695545247"/>
              </p:ext>
            </p:extLst>
          </p:nvPr>
        </p:nvGraphicFramePr>
        <p:xfrm>
          <a:off x="6324600" y="2218279"/>
          <a:ext cx="5539049" cy="3575589"/>
        </p:xfrm>
        <a:graphic>
          <a:graphicData uri="http://schemas.openxmlformats.org/drawingml/2006/chart">
            <c:chart xmlns:c="http://schemas.openxmlformats.org/drawingml/2006/chart" xmlns:r="http://schemas.openxmlformats.org/officeDocument/2006/relationships" r:id="rId4"/>
          </a:graphicData>
        </a:graphic>
      </p:graphicFrame>
      <p:sp>
        <p:nvSpPr>
          <p:cNvPr id="4" name="Rectangle 3"/>
          <p:cNvSpPr/>
          <p:nvPr/>
        </p:nvSpPr>
        <p:spPr>
          <a:xfrm>
            <a:off x="381880" y="5793868"/>
            <a:ext cx="6474849" cy="646331"/>
          </a:xfrm>
          <a:prstGeom prst="rect">
            <a:avLst/>
          </a:prstGeom>
        </p:spPr>
        <p:txBody>
          <a:bodyPr wrap="none">
            <a:spAutoFit/>
          </a:bodyPr>
          <a:lstStyle/>
          <a:p>
            <a:r>
              <a:rPr lang="hr-HR" sz="3600" dirty="0">
                <a:solidFill>
                  <a:srgbClr val="111111"/>
                </a:solidFill>
                <a:latin typeface="+mj-lt"/>
              </a:rPr>
              <a:t>Y = </a:t>
            </a:r>
            <a:r>
              <a:rPr lang="el-GR" sz="3600" dirty="0">
                <a:solidFill>
                  <a:srgbClr val="111111"/>
                </a:solidFill>
                <a:latin typeface="+mj-lt"/>
              </a:rPr>
              <a:t>β0 + β1</a:t>
            </a:r>
            <a:r>
              <a:rPr lang="hr-HR" sz="3600" dirty="0">
                <a:solidFill>
                  <a:srgbClr val="111111"/>
                </a:solidFill>
                <a:latin typeface="+mj-lt"/>
              </a:rPr>
              <a:t>X + </a:t>
            </a:r>
            <a:r>
              <a:rPr lang="el-GR" sz="3600" dirty="0">
                <a:solidFill>
                  <a:srgbClr val="111111"/>
                </a:solidFill>
                <a:latin typeface="+mj-lt"/>
              </a:rPr>
              <a:t>β2</a:t>
            </a:r>
            <a:r>
              <a:rPr lang="hr-HR" sz="3600" dirty="0">
                <a:solidFill>
                  <a:srgbClr val="111111"/>
                </a:solidFill>
                <a:latin typeface="+mj-lt"/>
              </a:rPr>
              <a:t>X² + … + </a:t>
            </a:r>
            <a:r>
              <a:rPr lang="el-GR" sz="3600" dirty="0">
                <a:solidFill>
                  <a:srgbClr val="111111"/>
                </a:solidFill>
                <a:latin typeface="+mj-lt"/>
              </a:rPr>
              <a:t>β</a:t>
            </a:r>
            <a:r>
              <a:rPr lang="hr-HR" sz="3600" dirty="0" err="1">
                <a:solidFill>
                  <a:srgbClr val="111111"/>
                </a:solidFill>
                <a:latin typeface="+mj-lt"/>
              </a:rPr>
              <a:t>hXʰ</a:t>
            </a:r>
            <a:r>
              <a:rPr lang="hr-HR" sz="3600" dirty="0">
                <a:solidFill>
                  <a:srgbClr val="111111"/>
                </a:solidFill>
                <a:latin typeface="+mj-lt"/>
              </a:rPr>
              <a:t> + </a:t>
            </a:r>
            <a:r>
              <a:rPr lang="el-GR" sz="3600" dirty="0">
                <a:solidFill>
                  <a:srgbClr val="111111"/>
                </a:solidFill>
                <a:latin typeface="+mj-lt"/>
              </a:rPr>
              <a:t>ε</a:t>
            </a:r>
            <a:endParaRPr lang="en-US" sz="3600" dirty="0">
              <a:latin typeface="+mj-lt"/>
            </a:endParaRPr>
          </a:p>
        </p:txBody>
      </p:sp>
    </p:spTree>
    <p:extLst>
      <p:ext uri="{BB962C8B-B14F-4D97-AF65-F5344CB8AC3E}">
        <p14:creationId xmlns:p14="http://schemas.microsoft.com/office/powerpoint/2010/main" val="272285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01675"/>
          </a:xfrm>
        </p:spPr>
        <p:txBody>
          <a:bodyPr/>
          <a:lstStyle/>
          <a:p>
            <a:pPr algn="ctr"/>
            <a:r>
              <a:rPr lang="hr-HR" b="1" dirty="0" err="1"/>
              <a:t>Polynomial</a:t>
            </a:r>
            <a:r>
              <a:rPr lang="hr-HR" b="1" dirty="0"/>
              <a:t> </a:t>
            </a:r>
            <a:r>
              <a:rPr lang="hr-HR" b="1" dirty="0" err="1"/>
              <a:t>regression</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43600" y="1516514"/>
            <a:ext cx="6248400" cy="4486275"/>
          </a:xfrm>
        </p:spPr>
        <p:txBody>
          <a:bodyPr>
            <a:noAutofit/>
          </a:bodyPr>
          <a:lstStyle/>
          <a:p>
            <a:pPr marL="0" indent="0" algn="ctr">
              <a:buNone/>
            </a:pPr>
            <a:r>
              <a:rPr lang="en-US" sz="2400" b="1" dirty="0">
                <a:latin typeface="+mj-lt"/>
              </a:rPr>
              <a:t>Step </a:t>
            </a:r>
            <a:r>
              <a:rPr lang="hr-HR" sz="2400" b="1" dirty="0">
                <a:latin typeface="+mj-lt"/>
              </a:rPr>
              <a:t>2</a:t>
            </a:r>
            <a:r>
              <a:rPr lang="en-US" sz="2400" b="1" dirty="0">
                <a:latin typeface="+mj-lt"/>
              </a:rPr>
              <a:t>: To calculate the coefficients of the polynomial regression equation, we need to use the following formulas:</a:t>
            </a:r>
            <a:endParaRPr lang="hr-HR" sz="2400" b="1" dirty="0">
              <a:latin typeface="+mj-lt"/>
            </a:endParaRPr>
          </a:p>
          <a:p>
            <a:pPr marL="0" indent="0" algn="ctr">
              <a:buNone/>
            </a:pPr>
            <a:endParaRPr lang="en-US" sz="2400" b="1" dirty="0">
              <a:latin typeface="+mj-lt"/>
            </a:endParaRPr>
          </a:p>
          <a:p>
            <a:pPr marL="0" indent="0" algn="ctr">
              <a:buNone/>
            </a:pPr>
            <a:r>
              <a:rPr lang="en-US" sz="2400" dirty="0">
                <a:latin typeface="+mj-lt"/>
              </a:rPr>
              <a:t>β1 = (</a:t>
            </a:r>
            <a:r>
              <a:rPr lang="en-US" sz="2400" dirty="0" err="1">
                <a:latin typeface="+mj-lt"/>
              </a:rPr>
              <a:t>nΣ</a:t>
            </a:r>
            <a:r>
              <a:rPr lang="en-US" sz="2400" dirty="0">
                <a:latin typeface="+mj-lt"/>
              </a:rPr>
              <a:t>(</a:t>
            </a:r>
            <a:r>
              <a:rPr lang="en-US" sz="2400" dirty="0" err="1">
                <a:latin typeface="+mj-lt"/>
              </a:rPr>
              <a:t>XiYi</a:t>
            </a:r>
            <a:r>
              <a:rPr lang="en-US" sz="2400" dirty="0">
                <a:latin typeface="+mj-lt"/>
              </a:rPr>
              <a:t>) - </a:t>
            </a:r>
            <a:r>
              <a:rPr lang="en-US" sz="2400" dirty="0" err="1">
                <a:latin typeface="+mj-lt"/>
              </a:rPr>
              <a:t>ΣXiΣYi</a:t>
            </a:r>
            <a:r>
              <a:rPr lang="en-US" sz="2400" dirty="0">
                <a:latin typeface="+mj-lt"/>
              </a:rPr>
              <a:t>) / (</a:t>
            </a:r>
            <a:r>
              <a:rPr lang="en-US" sz="2400" dirty="0" err="1">
                <a:latin typeface="+mj-lt"/>
              </a:rPr>
              <a:t>nΣ</a:t>
            </a:r>
            <a:r>
              <a:rPr lang="en-US" sz="2400" dirty="0">
                <a:latin typeface="+mj-lt"/>
              </a:rPr>
              <a:t>(Xi²) - (</a:t>
            </a:r>
            <a:r>
              <a:rPr lang="en-US" sz="2400" dirty="0" err="1">
                <a:latin typeface="+mj-lt"/>
              </a:rPr>
              <a:t>ΣXi</a:t>
            </a:r>
            <a:r>
              <a:rPr lang="en-US" sz="2400" dirty="0">
                <a:latin typeface="+mj-lt"/>
              </a:rPr>
              <a:t>)²)</a:t>
            </a:r>
          </a:p>
          <a:p>
            <a:pPr marL="0" indent="0" algn="ctr">
              <a:buNone/>
            </a:pPr>
            <a:r>
              <a:rPr lang="en-US" sz="2400" dirty="0">
                <a:latin typeface="+mj-lt"/>
              </a:rPr>
              <a:t>β0 = (</a:t>
            </a:r>
            <a:r>
              <a:rPr lang="en-US" sz="2400" dirty="0" err="1">
                <a:latin typeface="+mj-lt"/>
              </a:rPr>
              <a:t>ΣYi</a:t>
            </a:r>
            <a:r>
              <a:rPr lang="en-US" sz="2400" dirty="0">
                <a:latin typeface="+mj-lt"/>
              </a:rPr>
              <a:t> - β1ΣXi) / n</a:t>
            </a:r>
          </a:p>
          <a:p>
            <a:pPr marL="0" indent="0" algn="ctr">
              <a:buNone/>
            </a:pPr>
            <a:r>
              <a:rPr lang="en-US" sz="2400" dirty="0">
                <a:latin typeface="+mj-lt"/>
              </a:rPr>
              <a:t>where n is the number of data points, Xi and Yi are the independent and dependent variables, respectively 2.</a:t>
            </a:r>
          </a:p>
        </p:txBody>
      </p:sp>
      <p:sp>
        <p:nvSpPr>
          <p:cNvPr id="15" name="Symbol zastępczy zawartości 2">
            <a:extLst>
              <a:ext uri="{FF2B5EF4-FFF2-40B4-BE49-F238E27FC236}">
                <a16:creationId xmlns:a16="http://schemas.microsoft.com/office/drawing/2014/main" id="{9727AF9A-F3F7-464E-860B-D6C35A8834E3}"/>
              </a:ext>
            </a:extLst>
          </p:cNvPr>
          <p:cNvSpPr txBox="1">
            <a:spLocks/>
          </p:cNvSpPr>
          <p:nvPr/>
        </p:nvSpPr>
        <p:spPr>
          <a:xfrm>
            <a:off x="-76200" y="1603601"/>
            <a:ext cx="5595257" cy="44862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b="1" dirty="0">
                <a:latin typeface="+mj-lt"/>
              </a:rPr>
              <a:t>Step </a:t>
            </a:r>
            <a:r>
              <a:rPr lang="hr-HR" sz="2400" b="1" dirty="0">
                <a:latin typeface="+mj-lt"/>
              </a:rPr>
              <a:t>1</a:t>
            </a:r>
            <a:r>
              <a:rPr lang="en-US" sz="2400" b="1" dirty="0">
                <a:latin typeface="+mj-lt"/>
              </a:rPr>
              <a:t>: Suppose we have the same data as in the previous linear regression example:</a:t>
            </a:r>
            <a:endParaRPr lang="hr-HR" sz="2400" b="1" dirty="0">
              <a:latin typeface="+mj-lt"/>
            </a:endParaRPr>
          </a:p>
          <a:p>
            <a:pPr marL="0" indent="0" algn="ctr">
              <a:buNone/>
            </a:pPr>
            <a:r>
              <a:rPr lang="en-US" sz="2400" dirty="0">
                <a:latin typeface="+mj-lt"/>
              </a:rPr>
              <a:t>X = [1, 2, 3, 4, 5]</a:t>
            </a:r>
          </a:p>
          <a:p>
            <a:pPr marL="0" indent="0" algn="ctr">
              <a:buNone/>
            </a:pPr>
            <a:r>
              <a:rPr lang="en-US" sz="2400" dirty="0">
                <a:latin typeface="+mj-lt"/>
              </a:rPr>
              <a:t>Y = [2, 4, 5, 4, 5]</a:t>
            </a:r>
            <a:endParaRPr lang="hr-HR" sz="2400" dirty="0">
              <a:latin typeface="+mj-lt"/>
            </a:endParaRPr>
          </a:p>
          <a:p>
            <a:pPr marL="0" indent="0" algn="ctr">
              <a:buNone/>
            </a:pPr>
            <a:endParaRPr lang="hr-HR" sz="2400" dirty="0">
              <a:latin typeface="+mj-lt"/>
            </a:endParaRPr>
          </a:p>
          <a:p>
            <a:pPr marL="0" indent="0" algn="ctr">
              <a:buNone/>
            </a:pPr>
            <a:r>
              <a:rPr lang="hr-HR" sz="2400" b="1" dirty="0" err="1">
                <a:latin typeface="+mj-lt"/>
              </a:rPr>
              <a:t>The</a:t>
            </a:r>
            <a:r>
              <a:rPr lang="hr-HR" sz="2400" b="1" dirty="0">
                <a:latin typeface="+mj-lt"/>
              </a:rPr>
              <a:t> general formula for </a:t>
            </a:r>
            <a:r>
              <a:rPr lang="hr-HR" sz="2400" b="1" dirty="0" err="1">
                <a:latin typeface="+mj-lt"/>
              </a:rPr>
              <a:t>Polynomial</a:t>
            </a:r>
            <a:r>
              <a:rPr lang="hr-HR" sz="2400" b="1" dirty="0">
                <a:latin typeface="+mj-lt"/>
              </a:rPr>
              <a:t> </a:t>
            </a:r>
            <a:r>
              <a:rPr lang="hr-HR" sz="2400" b="1" dirty="0" err="1">
                <a:latin typeface="+mj-lt"/>
              </a:rPr>
              <a:t>regression</a:t>
            </a:r>
            <a:r>
              <a:rPr lang="hr-HR" sz="2400" b="1" dirty="0">
                <a:latin typeface="+mj-lt"/>
              </a:rPr>
              <a:t> </a:t>
            </a:r>
            <a:r>
              <a:rPr lang="hr-HR" sz="2400" b="1" dirty="0" err="1">
                <a:latin typeface="+mj-lt"/>
              </a:rPr>
              <a:t>is</a:t>
            </a:r>
            <a:r>
              <a:rPr lang="hr-HR" sz="2400" b="1" dirty="0">
                <a:latin typeface="+mj-lt"/>
              </a:rPr>
              <a:t>:</a:t>
            </a:r>
          </a:p>
          <a:p>
            <a:pPr marL="0" indent="0" algn="ctr">
              <a:buNone/>
            </a:pPr>
            <a:r>
              <a:rPr lang="hr-HR" sz="2400" dirty="0">
                <a:solidFill>
                  <a:srgbClr val="111111"/>
                </a:solidFill>
                <a:latin typeface="+mj-lt"/>
              </a:rPr>
              <a:t>Y = </a:t>
            </a:r>
            <a:r>
              <a:rPr lang="el-GR" sz="2400" dirty="0">
                <a:solidFill>
                  <a:srgbClr val="111111"/>
                </a:solidFill>
                <a:latin typeface="+mj-lt"/>
              </a:rPr>
              <a:t>β0 + β1</a:t>
            </a:r>
            <a:r>
              <a:rPr lang="hr-HR" sz="2400" dirty="0">
                <a:solidFill>
                  <a:srgbClr val="111111"/>
                </a:solidFill>
                <a:latin typeface="+mj-lt"/>
              </a:rPr>
              <a:t>X + </a:t>
            </a:r>
            <a:r>
              <a:rPr lang="el-GR" sz="2400" dirty="0">
                <a:solidFill>
                  <a:srgbClr val="111111"/>
                </a:solidFill>
                <a:latin typeface="+mj-lt"/>
              </a:rPr>
              <a:t>β2</a:t>
            </a:r>
            <a:r>
              <a:rPr lang="hr-HR" sz="2400" dirty="0">
                <a:solidFill>
                  <a:srgbClr val="111111"/>
                </a:solidFill>
                <a:latin typeface="+mj-lt"/>
              </a:rPr>
              <a:t>X² + … + </a:t>
            </a:r>
            <a:r>
              <a:rPr lang="el-GR" sz="2400" dirty="0">
                <a:solidFill>
                  <a:srgbClr val="111111"/>
                </a:solidFill>
                <a:latin typeface="+mj-lt"/>
              </a:rPr>
              <a:t>β</a:t>
            </a:r>
            <a:r>
              <a:rPr lang="hr-HR" sz="2400" dirty="0" err="1">
                <a:solidFill>
                  <a:srgbClr val="111111"/>
                </a:solidFill>
                <a:latin typeface="+mj-lt"/>
              </a:rPr>
              <a:t>hXʰ</a:t>
            </a:r>
            <a:r>
              <a:rPr lang="hr-HR" sz="2400" dirty="0">
                <a:solidFill>
                  <a:srgbClr val="111111"/>
                </a:solidFill>
                <a:latin typeface="+mj-lt"/>
              </a:rPr>
              <a:t> + </a:t>
            </a:r>
            <a:r>
              <a:rPr lang="el-GR" sz="2400" dirty="0">
                <a:solidFill>
                  <a:srgbClr val="111111"/>
                </a:solidFill>
                <a:latin typeface="+mj-lt"/>
              </a:rPr>
              <a:t>ε</a:t>
            </a:r>
            <a:endParaRPr lang="en-US" sz="2400" dirty="0">
              <a:latin typeface="+mj-lt"/>
            </a:endParaRPr>
          </a:p>
          <a:p>
            <a:pPr marL="0" indent="0" algn="ctr">
              <a:buNone/>
            </a:pPr>
            <a:endParaRPr lang="en-US" sz="2400" dirty="0">
              <a:latin typeface="+mj-lt"/>
            </a:endParaRPr>
          </a:p>
        </p:txBody>
      </p:sp>
    </p:spTree>
    <p:extLst>
      <p:ext uri="{BB962C8B-B14F-4D97-AF65-F5344CB8AC3E}">
        <p14:creationId xmlns:p14="http://schemas.microsoft.com/office/powerpoint/2010/main" val="92514944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2E41675-72A2-47AA-AFEC-6A418488C0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3990</TotalTime>
  <Words>4130</Words>
  <Application>Microsoft Office PowerPoint</Application>
  <PresentationFormat>Widescreen</PresentationFormat>
  <Paragraphs>244</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Cambria Math</vt:lpstr>
      <vt:lpstr>Motyw pakietu Office</vt:lpstr>
      <vt:lpstr>O3 - Distance learning curricula in Machine Learning  5- Regression and its applications</vt:lpstr>
      <vt:lpstr>Regression and its applications</vt:lpstr>
      <vt:lpstr>Regression Analysis in Machine Learning</vt:lpstr>
      <vt:lpstr>Simple Regression Algorithms to Get You Started</vt:lpstr>
      <vt:lpstr>Linear regresion</vt:lpstr>
      <vt:lpstr>Linear regression</vt:lpstr>
      <vt:lpstr>Linear regression</vt:lpstr>
      <vt:lpstr>Polynomial regression</vt:lpstr>
      <vt:lpstr>Polynomial regression</vt:lpstr>
      <vt:lpstr>Polynomial regression</vt:lpstr>
      <vt:lpstr>Overfitting</vt:lpstr>
      <vt:lpstr>Ridge regression</vt:lpstr>
      <vt:lpstr>Ridge regression</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302</cp:revision>
  <dcterms:created xsi:type="dcterms:W3CDTF">2021-12-08T08:56:03Z</dcterms:created>
  <dcterms:modified xsi:type="dcterms:W3CDTF">2024-02-21T17:44:14Z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y fmtid="{D5CDD505-2E9C-101B-9397-08002B2CF9AE}" pid="3" name="MediaServiceImageTags">
    <vt:lpwstr/>
  </property>
</Properties>
</file>