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6" r:id="rId5"/>
    <p:sldId id="257" r:id="rId6"/>
    <p:sldId id="278" r:id="rId7"/>
    <p:sldId id="279" r:id="rId8"/>
    <p:sldId id="280" r:id="rId9"/>
    <p:sldId id="281" r:id="rId10"/>
    <p:sldId id="282" r:id="rId11"/>
    <p:sldId id="283" r:id="rId12"/>
    <p:sldId id="284" r:id="rId13"/>
    <p:sldId id="285" r:id="rId14"/>
    <p:sldId id="277" r:id="rId15"/>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798"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Good </a:t>
            </a:r>
            <a:r>
              <a:rPr lang="hr-HR" sz="1200" kern="1200" dirty="0" err="1" smtClean="0">
                <a:solidFill>
                  <a:schemeClr val="tx1"/>
                </a:solidFill>
                <a:effectLst/>
                <a:latin typeface="+mn-lt"/>
                <a:ea typeface="+mn-ea"/>
                <a:cs typeface="+mn-cs"/>
              </a:rPr>
              <a:t>afternoon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welcome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Machine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course.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course </a:t>
            </a:r>
            <a:r>
              <a:rPr lang="hr-HR" sz="1200" kern="1200" dirty="0" err="1" smtClean="0">
                <a:solidFill>
                  <a:schemeClr val="tx1"/>
                </a:solidFill>
                <a:effectLst/>
                <a:latin typeface="+mn-lt"/>
                <a:ea typeface="+mn-ea"/>
                <a:cs typeface="+mn-cs"/>
              </a:rPr>
              <a:t>was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developed</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result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Erasmus+ </a:t>
            </a:r>
            <a:r>
              <a:rPr lang="hr-HR" sz="1200" kern="1200" dirty="0" err="1" smtClean="0">
                <a:solidFill>
                  <a:schemeClr val="tx1"/>
                </a:solidFill>
                <a:effectLst/>
                <a:latin typeface="+mn-lt"/>
                <a:ea typeface="+mn-ea"/>
                <a:cs typeface="+mn-cs"/>
              </a:rPr>
              <a:t>project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CodeIn</a:t>
            </a:r>
            <a:r>
              <a:rPr lang="hr-HR" sz="1200" kern="1200" dirty="0" smtClean="0">
                <a:solidFill>
                  <a:schemeClr val="tx1"/>
                </a:solidFill>
                <a:effectLst/>
                <a:latin typeface="+mn-lt"/>
                <a:ea typeface="+mn-ea"/>
                <a:cs typeface="+mn-cs"/>
              </a:rPr>
              <a:t>. All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learn</a:t>
            </a:r>
            <a:r>
              <a:rPr lang="hr-HR" sz="1200" kern="1200" dirty="0" smtClean="0">
                <a:solidFill>
                  <a:schemeClr val="tx1"/>
                </a:solidFill>
                <a:effectLst/>
                <a:latin typeface="+mn-lt"/>
                <a:ea typeface="+mn-ea"/>
                <a:cs typeface="+mn-cs"/>
              </a:rPr>
              <a:t> is internet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a:t>
            </a:r>
          </a:p>
          <a:p>
            <a:pPr>
              <a:lnSpc>
                <a:spcPct val="107000"/>
              </a:lnSpc>
              <a:spcAft>
                <a:spcPts val="800"/>
              </a:spcAft>
            </a:pPr>
            <a:r>
              <a:rPr lang="en-US" sz="1200" kern="1200" dirty="0" smtClean="0">
                <a:solidFill>
                  <a:schemeClr val="tx1"/>
                </a:solidFill>
                <a:effectLst/>
                <a:latin typeface="+mn-lt"/>
                <a:ea typeface="+mn-ea"/>
                <a:cs typeface="+mn-cs"/>
              </a:rPr>
              <a:t>The course contains a total of ten topics and in this topic we will say something more about the</a:t>
            </a:r>
            <a:r>
              <a:rPr lang="hr-HR" sz="1200" kern="1200" baseline="0" dirty="0" smtClean="0">
                <a:solidFill>
                  <a:schemeClr val="tx1"/>
                </a:solidFill>
                <a:effectLst/>
                <a:latin typeface="+mn-lt"/>
                <a:ea typeface="+mn-ea"/>
                <a:cs typeface="+mn-cs"/>
              </a:rPr>
              <a:t> m</a:t>
            </a:r>
            <a:r>
              <a:rPr lang="en-US" sz="1200" kern="1200" dirty="0" err="1" smtClean="0">
                <a:solidFill>
                  <a:schemeClr val="tx1"/>
                </a:solidFill>
                <a:effectLst/>
                <a:latin typeface="+mn-lt"/>
                <a:ea typeface="+mn-ea"/>
                <a:cs typeface="+mn-cs"/>
              </a:rPr>
              <a:t>ain</a:t>
            </a:r>
            <a:r>
              <a:rPr lang="en-US" sz="1200" kern="1200" dirty="0" smtClean="0">
                <a:solidFill>
                  <a:schemeClr val="tx1"/>
                </a:solidFill>
                <a:effectLst/>
                <a:latin typeface="+mn-lt"/>
                <a:ea typeface="+mn-ea"/>
                <a:cs typeface="+mn-cs"/>
              </a:rPr>
              <a:t> categories of Machine Learning</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To complete this unit, </a:t>
            </a:r>
            <a:r>
              <a:rPr lang="hr-HR" sz="1200" kern="1200" dirty="0"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rPr>
              <a:t>tudy</a:t>
            </a:r>
            <a:r>
              <a:rPr lang="en-US" sz="1200" kern="1200" dirty="0" smtClean="0">
                <a:solidFill>
                  <a:schemeClr val="tx1"/>
                </a:solidFill>
                <a:effectLst/>
                <a:latin typeface="+mn-lt"/>
                <a:ea typeface="+mn-ea"/>
                <a:cs typeface="+mn-cs"/>
              </a:rPr>
              <a:t> and review the following online resources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smtClean="0">
                <a:solidFill>
                  <a:schemeClr val="tx1"/>
                </a:solidFill>
                <a:effectLst/>
                <a:latin typeface="+mn-lt"/>
                <a:ea typeface="+mn-ea"/>
                <a:cs typeface="+mn-cs"/>
              </a:rPr>
              <a:t>An algorithm is a set of instructions or rules that a computer or machine follows to perform a specific task or solve a problem. In the context of </a:t>
            </a:r>
            <a:r>
              <a:rPr lang="hr-HR" sz="1200" b="0" i="0" kern="1200" dirty="0" err="1" smtClean="0">
                <a:solidFill>
                  <a:schemeClr val="tx1"/>
                </a:solidFill>
                <a:effectLst/>
                <a:latin typeface="+mn-lt"/>
                <a:ea typeface="+mn-ea"/>
                <a:cs typeface="+mn-cs"/>
              </a:rPr>
              <a:t>machine</a:t>
            </a:r>
            <a:r>
              <a:rPr lang="hr-HR" sz="1200" b="0" i="0" kern="1200" dirty="0" smtClean="0">
                <a:solidFill>
                  <a:schemeClr val="tx1"/>
                </a:solidFill>
                <a:effectLst/>
                <a:latin typeface="+mn-lt"/>
                <a:ea typeface="+mn-ea"/>
                <a:cs typeface="+mn-cs"/>
              </a:rPr>
              <a:t> </a:t>
            </a:r>
            <a:r>
              <a:rPr lang="hr-HR" sz="1200" b="0" i="0" kern="1200" dirty="0" err="1" smtClean="0">
                <a:solidFill>
                  <a:schemeClr val="tx1"/>
                </a:solidFill>
                <a:effectLst/>
                <a:latin typeface="+mn-lt"/>
                <a:ea typeface="+mn-ea"/>
                <a:cs typeface="+mn-cs"/>
              </a:rPr>
              <a:t>learning</a:t>
            </a:r>
            <a:r>
              <a:rPr lang="en-US" sz="1200" b="0" i="0" kern="1200" dirty="0" smtClean="0">
                <a:solidFill>
                  <a:schemeClr val="tx1"/>
                </a:solidFill>
                <a:effectLst/>
                <a:latin typeface="+mn-lt"/>
                <a:ea typeface="+mn-ea"/>
                <a:cs typeface="+mn-cs"/>
              </a:rPr>
              <a:t>, algorithms are used to enable machines to learn, reason, and make decisions in a way that mimics human intelligence.</a:t>
            </a:r>
          </a:p>
          <a:p>
            <a:endParaRPr lang="en-US" sz="1200" b="0" i="0" kern="1200" dirty="0" smtClean="0">
              <a:solidFill>
                <a:schemeClr val="tx1"/>
              </a:solidFill>
              <a:effectLst/>
              <a:latin typeface="+mn-lt"/>
              <a:ea typeface="+mn-ea"/>
              <a:cs typeface="+mn-cs"/>
            </a:endParaRPr>
          </a:p>
          <a:p>
            <a:r>
              <a:rPr lang="hr-HR" sz="1200" b="0" i="0" kern="1200" dirty="0" err="1" smtClean="0">
                <a:solidFill>
                  <a:schemeClr val="tx1"/>
                </a:solidFill>
                <a:effectLst/>
                <a:latin typeface="+mn-lt"/>
                <a:ea typeface="+mn-ea"/>
                <a:cs typeface="+mn-cs"/>
              </a:rPr>
              <a:t>Machine</a:t>
            </a:r>
            <a:r>
              <a:rPr lang="hr-HR" sz="1200" b="0" i="0" kern="1200" dirty="0" smtClean="0">
                <a:solidFill>
                  <a:schemeClr val="tx1"/>
                </a:solidFill>
                <a:effectLst/>
                <a:latin typeface="+mn-lt"/>
                <a:ea typeface="+mn-ea"/>
                <a:cs typeface="+mn-cs"/>
              </a:rPr>
              <a:t> </a:t>
            </a:r>
            <a:r>
              <a:rPr lang="hr-HR" sz="1200" b="0" i="0" kern="1200" dirty="0" err="1" smtClean="0">
                <a:solidFill>
                  <a:schemeClr val="tx1"/>
                </a:solidFill>
                <a:effectLst/>
                <a:latin typeface="+mn-lt"/>
                <a:ea typeface="+mn-ea"/>
                <a:cs typeface="+mn-cs"/>
              </a:rPr>
              <a:t>learning</a:t>
            </a:r>
            <a:r>
              <a:rPr lang="hr-HR" sz="1200" b="0" i="0"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has been a field of study for decades, with researchers and engineers constantly working to develop new and more advanced algorithms that can enable machines to perform increasingly complex tasks. The goal of this research is to create machines that can truly think and act intelligently, like humans.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In order for a machine to learn, it must be provided with some form of input, such as data or information. This input can come from a variety of sources, including voice commands, data files, online searches, or electronic measurements. The type of input and method used to acquire knowledge will depend on the specific task or problem that the machine is trying to solve.</a:t>
            </a:r>
            <a:endParaRPr lang="hr-HR" sz="1200" b="0" i="0" kern="1200" dirty="0" smtClean="0">
              <a:solidFill>
                <a:schemeClr val="tx1"/>
              </a:solidFill>
              <a:effectLst/>
              <a:latin typeface="+mn-lt"/>
              <a:ea typeface="+mn-ea"/>
              <a:cs typeface="+mn-cs"/>
            </a:endParaRPr>
          </a:p>
          <a:p>
            <a:endParaRPr lang="hr-HR"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Machine Learning algorithms can be divided into different categories, with two of the most common being Supervised Learning and Unsupervised Learning.</a:t>
            </a:r>
            <a:endParaRPr lang="hr-HR" sz="1200" b="0" i="0" kern="1200" dirty="0" smtClean="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4202117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smtClean="0">
                <a:solidFill>
                  <a:schemeClr val="tx1"/>
                </a:solidFill>
                <a:effectLst/>
                <a:latin typeface="+mn-lt"/>
                <a:ea typeface="+mn-ea"/>
                <a:cs typeface="+mn-cs"/>
              </a:rPr>
              <a:t>Supervised Learning is a type of machine learning where a model is trained using a labeled dataset, which means that the desired outcome or label is already known. The model is then able to predict or classify similar instances based on the patterns it learned from the training dataset.</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One of the key characteristics of Supervised Learning is that it requires a training dataset, which is a set of data that has already been labeled with the desired outcome. This dataset is used to teach the model how to make predictions or classifications. However, it is important to note that there may be situations where the initial dataset is not sufficient to achieve the desired level of accuracy. In such cases, additional data may need to be gathered to improve the model's performance.</a:t>
            </a:r>
            <a:endParaRPr lang="hr-HR" sz="1200" b="0" i="0" kern="1200" dirty="0" smtClean="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1836569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smtClean="0">
                <a:solidFill>
                  <a:schemeClr val="tx1"/>
                </a:solidFill>
                <a:effectLst/>
                <a:latin typeface="+mn-lt"/>
                <a:ea typeface="+mn-ea"/>
                <a:cs typeface="+mn-cs"/>
              </a:rPr>
              <a:t>Independent data, also known as predictors, are the input variables that are used to make predictions or classifications in a supervised learning algorithm. They are independent of the desired outcome or label and are used to determine the value of the dependent data.</a:t>
            </a:r>
          </a:p>
          <a:p>
            <a:r>
              <a:rPr lang="en-US" sz="1200" b="0" i="0" kern="1200" dirty="0" smtClean="0">
                <a:solidFill>
                  <a:schemeClr val="tx1"/>
                </a:solidFill>
                <a:effectLst/>
                <a:latin typeface="+mn-lt"/>
                <a:ea typeface="+mn-ea"/>
                <a:cs typeface="+mn-cs"/>
              </a:rPr>
              <a:t>Dependent data, also known as the target or outcome, is the variable that the model is trying to predict or classify. The value of the dependent data is dependent on the independent data, which is why it is called dependent data.</a:t>
            </a:r>
          </a:p>
          <a:p>
            <a:r>
              <a:rPr lang="en-US" sz="1200" b="0" i="0" kern="1200" dirty="0" smtClean="0">
                <a:solidFill>
                  <a:schemeClr val="tx1"/>
                </a:solidFill>
                <a:effectLst/>
                <a:latin typeface="+mn-lt"/>
                <a:ea typeface="+mn-ea"/>
                <a:cs typeface="+mn-cs"/>
              </a:rPr>
              <a:t>In other words, the independent data is used to make predictions about the dependent data.</a:t>
            </a:r>
          </a:p>
          <a:p>
            <a:r>
              <a:rPr lang="en-US" sz="1200" b="0" i="0" kern="1200" dirty="0" smtClean="0">
                <a:solidFill>
                  <a:schemeClr val="tx1"/>
                </a:solidFill>
                <a:effectLst/>
                <a:latin typeface="+mn-lt"/>
                <a:ea typeface="+mn-ea"/>
                <a:cs typeface="+mn-cs"/>
              </a:rPr>
              <a:t>In summary, independent data and dependent data are two important concepts in supervised learning. Independent data are the input variables that are used to make predictions or classifications, while dependent data is the variable that the model is trying to predict or classify. The value of the dependent data is dependent on the independent data, which is why it is called dependent data.</a:t>
            </a:r>
          </a:p>
          <a:p>
            <a:endParaRPr lang="en-US" sz="1200" b="0" i="0" kern="1200" dirty="0" smtClean="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3581986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smtClean="0">
                <a:solidFill>
                  <a:schemeClr val="tx1"/>
                </a:solidFill>
                <a:effectLst/>
                <a:latin typeface="+mn-lt"/>
                <a:ea typeface="+mn-ea"/>
                <a:cs typeface="+mn-cs"/>
              </a:rPr>
              <a:t>In the scenario of applying for a bank loan, the independent data would be the criteria used to determine if the loan will be successful. This could include factors such as the applicant's credit score, income, employment history, and debt-to-income ratio. These independent variables are used to make predictions about the outcome of the loan application, which is the dependent data.</a:t>
            </a:r>
          </a:p>
          <a:p>
            <a:r>
              <a:rPr lang="en-US" sz="1200" b="0" i="0" kern="1200" dirty="0" smtClean="0">
                <a:solidFill>
                  <a:schemeClr val="tx1"/>
                </a:solidFill>
                <a:effectLst/>
                <a:latin typeface="+mn-lt"/>
                <a:ea typeface="+mn-ea"/>
                <a:cs typeface="+mn-cs"/>
              </a:rPr>
              <a:t>In the case of the loan application, the dependent data would be whether the loan is approved or not approved. The value of the dependent data is dependent on the independent data, which is why it is called dependent data.</a:t>
            </a:r>
          </a:p>
          <a:p>
            <a:r>
              <a:rPr lang="en-US" sz="1200" b="0" i="0" kern="1200" dirty="0" smtClean="0">
                <a:solidFill>
                  <a:schemeClr val="tx1"/>
                </a:solidFill>
                <a:effectLst/>
                <a:latin typeface="+mn-lt"/>
                <a:ea typeface="+mn-ea"/>
                <a:cs typeface="+mn-cs"/>
              </a:rPr>
              <a:t>The model uses the patterns learned from the training dataset to determine the probability of the loan being approved or not approved based on the independent data.</a:t>
            </a:r>
          </a:p>
          <a:p>
            <a:endParaRPr lang="en-US" sz="1200" b="0" i="0" kern="1200" dirty="0" smtClean="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2025413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smtClean="0">
                <a:solidFill>
                  <a:schemeClr val="tx1"/>
                </a:solidFill>
                <a:effectLst/>
                <a:latin typeface="+mn-lt"/>
                <a:ea typeface="+mn-ea"/>
                <a:cs typeface="+mn-cs"/>
              </a:rPr>
              <a:t>Another example </a:t>
            </a:r>
            <a:r>
              <a:rPr lang="hr-HR" sz="1200" b="0" i="0" kern="1200" dirty="0" err="1" smtClean="0">
                <a:solidFill>
                  <a:schemeClr val="tx1"/>
                </a:solidFill>
                <a:effectLst/>
                <a:latin typeface="+mn-lt"/>
                <a:ea typeface="+mn-ea"/>
                <a:cs typeface="+mn-cs"/>
              </a:rPr>
              <a:t>of</a:t>
            </a:r>
            <a:r>
              <a:rPr lang="hr-HR" sz="1200" b="0" i="0" kern="1200" baseline="0" dirty="0" smtClean="0">
                <a:solidFill>
                  <a:schemeClr val="tx1"/>
                </a:solidFill>
                <a:effectLst/>
                <a:latin typeface="+mn-lt"/>
                <a:ea typeface="+mn-ea"/>
                <a:cs typeface="+mn-cs"/>
              </a:rPr>
              <a:t> Supervised </a:t>
            </a:r>
            <a:r>
              <a:rPr lang="hr-HR" sz="1200" b="0" i="0" kern="1200" baseline="0" dirty="0" err="1" smtClean="0">
                <a:solidFill>
                  <a:schemeClr val="tx1"/>
                </a:solidFill>
                <a:effectLst/>
                <a:latin typeface="+mn-lt"/>
                <a:ea typeface="+mn-ea"/>
                <a:cs typeface="+mn-cs"/>
              </a:rPr>
              <a:t>Learning</a:t>
            </a:r>
            <a:r>
              <a:rPr lang="hr-HR"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is an anti spam filter </a:t>
            </a:r>
            <a:r>
              <a:rPr lang="hr-HR" sz="1200" b="0" i="0" kern="1200" dirty="0" smtClean="0">
                <a:solidFill>
                  <a:schemeClr val="tx1"/>
                </a:solidFill>
                <a:effectLst/>
                <a:latin typeface="+mn-lt"/>
                <a:ea typeface="+mn-ea"/>
                <a:cs typeface="+mn-cs"/>
              </a:rPr>
              <a:t>a</a:t>
            </a:r>
            <a:r>
              <a:rPr lang="en-US" sz="1200" b="0" i="0" kern="1200" dirty="0" smtClean="0">
                <a:solidFill>
                  <a:schemeClr val="tx1"/>
                </a:solidFill>
                <a:effectLst/>
                <a:latin typeface="+mn-lt"/>
                <a:ea typeface="+mn-ea"/>
                <a:cs typeface="+mn-cs"/>
              </a:rPr>
              <a:t>s a tool that predicts whether an email is spam or not. </a:t>
            </a:r>
            <a:endParaRPr lang="hr-HR"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filter initially starts with a basic guide, but as the user gives responses, it learns what the user wishes to label as spam, thus reducing the number of questions asked. Over time, the user trains the algorithm to improve, with the help of known inputs like email.</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3233744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err="1" smtClean="0">
                <a:solidFill>
                  <a:schemeClr val="tx1"/>
                </a:solidFill>
                <a:effectLst/>
                <a:latin typeface="+mn-lt"/>
                <a:ea typeface="+mn-ea"/>
                <a:cs typeface="+mn-cs"/>
              </a:rPr>
              <a:t>Overfitting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peril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tightly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fitting</a:t>
            </a:r>
            <a:r>
              <a:rPr lang="hr-HR" sz="1200" kern="1200" dirty="0" smtClean="0">
                <a:solidFill>
                  <a:schemeClr val="tx1"/>
                </a:solidFill>
                <a:effectLst/>
                <a:latin typeface="+mn-lt"/>
                <a:ea typeface="+mn-ea"/>
                <a:cs typeface="+mn-cs"/>
              </a:rPr>
              <a:t> a model to </a:t>
            </a:r>
            <a:r>
              <a:rPr lang="hr-HR" sz="1200" kern="1200" dirty="0" err="1" smtClean="0">
                <a:solidFill>
                  <a:schemeClr val="tx1"/>
                </a:solidFill>
                <a:effectLst/>
                <a:latin typeface="+mn-lt"/>
                <a:ea typeface="+mn-ea"/>
                <a:cs typeface="+mn-cs"/>
              </a:rPr>
              <a:t>training</a:t>
            </a:r>
            <a:r>
              <a:rPr lang="hr-HR" sz="1200" kern="1200" dirty="0" smtClean="0">
                <a:solidFill>
                  <a:schemeClr val="tx1"/>
                </a:solidFill>
                <a:effectLst/>
                <a:latin typeface="+mn-lt"/>
                <a:ea typeface="+mn-ea"/>
                <a:cs typeface="+mn-cs"/>
              </a:rPr>
              <a:t> data, </a:t>
            </a:r>
            <a:r>
              <a:rPr lang="hr-HR" sz="1200" kern="1200" dirty="0" err="1" smtClean="0">
                <a:solidFill>
                  <a:schemeClr val="tx1"/>
                </a:solidFill>
                <a:effectLst/>
                <a:latin typeface="+mn-lt"/>
                <a:ea typeface="+mn-ea"/>
                <a:cs typeface="+mn-cs"/>
              </a:rPr>
              <a:t>hampers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ability</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generalize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new</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unseen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information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key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lies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achieving</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delicate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equilibrium</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between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flexibility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accuracy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Models</a:t>
            </a:r>
            <a:r>
              <a:rPr lang="hr-HR" sz="1200" kern="1200" dirty="0" smtClean="0">
                <a:solidFill>
                  <a:schemeClr val="tx1"/>
                </a:solidFill>
                <a:effectLst/>
                <a:latin typeface="+mn-lt"/>
                <a:ea typeface="+mn-ea"/>
                <a:cs typeface="+mn-cs"/>
              </a:rPr>
              <a:t> must </a:t>
            </a:r>
            <a:r>
              <a:rPr lang="hr-HR" sz="1200" kern="1200" dirty="0" err="1" smtClean="0">
                <a:solidFill>
                  <a:schemeClr val="tx1"/>
                </a:solidFill>
                <a:effectLst/>
                <a:latin typeface="+mn-lt"/>
                <a:ea typeface="+mn-ea"/>
                <a:cs typeface="+mn-cs"/>
              </a:rPr>
              <a:t>be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capable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adapting</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diverse</a:t>
            </a:r>
            <a:r>
              <a:rPr lang="hr-HR" sz="1200" kern="1200" dirty="0" smtClean="0">
                <a:solidFill>
                  <a:schemeClr val="tx1"/>
                </a:solidFill>
                <a:effectLst/>
                <a:latin typeface="+mn-lt"/>
                <a:ea typeface="+mn-ea"/>
                <a:cs typeface="+mn-cs"/>
              </a:rPr>
              <a:t> data </a:t>
            </a:r>
            <a:r>
              <a:rPr lang="hr-HR" sz="1200" kern="1200" dirty="0" err="1" smtClean="0">
                <a:solidFill>
                  <a:schemeClr val="tx1"/>
                </a:solidFill>
                <a:effectLst/>
                <a:latin typeface="+mn-lt"/>
                <a:ea typeface="+mn-ea"/>
                <a:cs typeface="+mn-cs"/>
              </a:rPr>
              <a:t>while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making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reliable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predictions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Therefore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crucial</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avoid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excessive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rigidity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excessive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accommodation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training</a:t>
            </a:r>
            <a:r>
              <a:rPr lang="hr-HR" sz="1200" kern="1200" dirty="0" smtClean="0">
                <a:solidFill>
                  <a:schemeClr val="tx1"/>
                </a:solidFill>
                <a:effectLst/>
                <a:latin typeface="+mn-lt"/>
                <a:ea typeface="+mn-ea"/>
                <a:cs typeface="+mn-cs"/>
              </a:rPr>
              <a:t> data </a:t>
            </a:r>
            <a:r>
              <a:rPr lang="hr-HR" sz="1200" kern="1200" dirty="0" err="1" smtClean="0">
                <a:solidFill>
                  <a:schemeClr val="tx1"/>
                </a:solidFill>
                <a:effectLst/>
                <a:latin typeface="+mn-lt"/>
                <a:ea typeface="+mn-ea"/>
                <a:cs typeface="+mn-cs"/>
              </a:rPr>
              <a:t>idiosyncrasies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striking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right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balance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models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navigate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uncharted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territories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uncovering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underlying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patterns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propelling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field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machine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forward</a:t>
            </a:r>
            <a:r>
              <a:rPr lang="hr-HR" sz="1200" kern="1200" dirty="0" smtClean="0">
                <a:solidFill>
                  <a:schemeClr val="tx1"/>
                </a:solidFill>
                <a:effectLst/>
                <a:latin typeface="+mn-lt"/>
                <a:ea typeface="+mn-ea"/>
                <a:cs typeface="+mn-cs"/>
              </a:rPr>
              <a:t>.</a:t>
            </a:r>
          </a:p>
          <a:p>
            <a:endParaRPr lang="en-US" sz="1200" b="0" i="0" kern="1200" dirty="0" smtClean="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2361623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smtClean="0">
                <a:solidFill>
                  <a:schemeClr val="tx1"/>
                </a:solidFill>
                <a:effectLst/>
                <a:latin typeface="+mn-lt"/>
                <a:ea typeface="+mn-ea"/>
                <a:cs typeface="+mn-cs"/>
              </a:rPr>
              <a:t>Unsupervised Learning beckons us into a realm where data structures remain mysterious, awaiting our exploration. Data defies classification and labels here, presenting a blank canvas for algorithms to draw insights from expansive datasets. </a:t>
            </a:r>
          </a:p>
          <a:p>
            <a:r>
              <a:rPr lang="en-US" sz="1200" b="0" i="0" kern="1200" dirty="0" smtClean="0">
                <a:solidFill>
                  <a:schemeClr val="tx1"/>
                </a:solidFill>
                <a:effectLst/>
                <a:latin typeface="+mn-lt"/>
                <a:ea typeface="+mn-ea"/>
                <a:cs typeface="+mn-cs"/>
              </a:rPr>
              <a:t>These algorithms embrace the challenge of deciphering hidden patterns and structures stripped of labeled responses.</a:t>
            </a:r>
          </a:p>
          <a:p>
            <a:r>
              <a:rPr lang="en-US" sz="1200" b="0" i="0" kern="1200" dirty="0" smtClean="0">
                <a:solidFill>
                  <a:schemeClr val="tx1"/>
                </a:solidFill>
                <a:effectLst/>
                <a:latin typeface="+mn-lt"/>
                <a:ea typeface="+mn-ea"/>
                <a:cs typeface="+mn-cs"/>
              </a:rPr>
              <a:t>Within unsupervised machine learning, two main categories emerge clustering and dimensionality reduction. Clustering unravels the tapestry of data, uncovering inherent groups and clusters, while dimensionality reduction distills complexity, revealing the essence of the dataset. Together, they empower us to embrace the mysterious world of unknown data, where untapped knowledge and discoveries lie in wait.</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241100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smtClean="0">
                <a:solidFill>
                  <a:schemeClr val="tx1"/>
                </a:solidFill>
                <a:effectLst/>
                <a:latin typeface="+mn-lt"/>
                <a:ea typeface="+mn-ea"/>
                <a:cs typeface="+mn-cs"/>
              </a:rPr>
              <a:t>Imagine you have a dataset of customer transactions from a grocery store. The data includes the items purchased and the time and date of each transaction. Using unsupervised learning, you can perform clustering on this data to group customers who have similar purchasing habits, such as those who consistently purchase certain items or those who make purchases at similar times of day.</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This information can be useful for the grocery store, as they can target their marketing efforts towards specific groups of customers and even stock items that are popular with certain groups. This is an example of how unsupervised learning can uncover hidden patterns and relationships in data, without the need for explicit labels or guidance.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329277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ibm.com/topics/supervised-learnin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youtube.com/watch?v=3fsy2oheRdg" TargetMode="External"/><Relationship Id="rId5" Type="http://schemas.openxmlformats.org/officeDocument/2006/relationships/hyperlink" Target="https://www.youtube.com/watch?v=W01tIRP_Rqs" TargetMode="External"/><Relationship Id="rId4" Type="http://schemas.openxmlformats.org/officeDocument/2006/relationships/hyperlink" Target="https://www.ibm.com/topics/unsupervised-learni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a:t>
            </a:r>
            <a:r>
              <a:rPr lang="hr-HR" b="1" dirty="0" smtClean="0"/>
              <a:t>Machine </a:t>
            </a:r>
            <a:r>
              <a:rPr lang="hr-HR" b="1" dirty="0" err="1" smtClean="0"/>
              <a:t>Learning</a:t>
            </a:r>
            <a:r>
              <a:rPr lang="hr-HR" b="1" dirty="0" smtClean="0"/>
              <a:t/>
            </a:r>
            <a:br>
              <a:rPr lang="hr-HR" b="1" dirty="0" smtClean="0"/>
            </a:br>
            <a:r>
              <a:rPr lang="hr-HR" dirty="0"/>
              <a:t/>
            </a:r>
            <a:br>
              <a:rPr lang="hr-HR" dirty="0"/>
            </a:br>
            <a:r>
              <a:rPr lang="hr-HR" dirty="0"/>
              <a:t>3</a:t>
            </a:r>
            <a:r>
              <a:rPr lang="hr-HR" dirty="0" smtClean="0"/>
              <a:t>- </a:t>
            </a:r>
            <a:r>
              <a:rPr lang="en-US" dirty="0"/>
              <a:t>Main categories of Machine Learning</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777875"/>
          </a:xfrm>
        </p:spPr>
        <p:txBody>
          <a:bodyPr/>
          <a:lstStyle/>
          <a:p>
            <a:pPr algn="ctr"/>
            <a:r>
              <a:rPr lang="hr-HR" b="1" dirty="0" err="1"/>
              <a:t>Unsupervised</a:t>
            </a:r>
            <a:r>
              <a:rPr lang="hr-HR" b="1" dirty="0"/>
              <a:t> </a:t>
            </a:r>
            <a:r>
              <a:rPr lang="hr-HR" b="1" dirty="0" err="1" smtClean="0"/>
              <a:t>Learning</a:t>
            </a:r>
            <a:r>
              <a:rPr lang="hr-HR" b="1" dirty="0" smtClean="0"/>
              <a:t> - </a:t>
            </a:r>
            <a:r>
              <a:rPr lang="hr-HR" b="1" dirty="0" err="1" smtClean="0"/>
              <a:t>example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48344" y="1690688"/>
            <a:ext cx="8425542" cy="4981045"/>
          </a:xfrm>
        </p:spPr>
        <p:txBody>
          <a:bodyPr>
            <a:normAutofit/>
          </a:bodyPr>
          <a:lstStyle/>
          <a:p>
            <a:pPr lvl="0" algn="just"/>
            <a:r>
              <a:rPr lang="en-US" sz="3600" dirty="0" smtClean="0">
                <a:latin typeface="+mj-lt"/>
              </a:rPr>
              <a:t>Imagine </a:t>
            </a:r>
            <a:r>
              <a:rPr lang="en-US" sz="3600" dirty="0">
                <a:latin typeface="+mj-lt"/>
              </a:rPr>
              <a:t>you have a dataset of customer transactions from a grocery </a:t>
            </a:r>
            <a:r>
              <a:rPr lang="en-US" sz="3600" dirty="0" smtClean="0">
                <a:latin typeface="+mj-lt"/>
              </a:rPr>
              <a:t>store</a:t>
            </a:r>
            <a:r>
              <a:rPr lang="hr-HR" sz="3600" dirty="0" smtClean="0">
                <a:latin typeface="+mj-lt"/>
              </a:rPr>
              <a:t> </a:t>
            </a:r>
            <a:r>
              <a:rPr lang="hr-HR" sz="3600" dirty="0" err="1" smtClean="0">
                <a:latin typeface="+mj-lt"/>
              </a:rPr>
              <a:t>that</a:t>
            </a:r>
            <a:r>
              <a:rPr lang="hr-HR" sz="3600" dirty="0" smtClean="0">
                <a:latin typeface="+mj-lt"/>
              </a:rPr>
              <a:t> </a:t>
            </a:r>
            <a:r>
              <a:rPr lang="en-US" sz="3600" dirty="0" smtClean="0">
                <a:latin typeface="+mj-lt"/>
              </a:rPr>
              <a:t>includes </a:t>
            </a:r>
            <a:r>
              <a:rPr lang="en-US" sz="3600" dirty="0">
                <a:latin typeface="+mj-lt"/>
              </a:rPr>
              <a:t>the items purchased and the time and date of each </a:t>
            </a:r>
            <a:r>
              <a:rPr lang="en-US" sz="3600" dirty="0" smtClean="0">
                <a:latin typeface="+mj-lt"/>
              </a:rPr>
              <a:t>transaction</a:t>
            </a:r>
            <a:r>
              <a:rPr lang="hr-HR" sz="3600" dirty="0">
                <a:latin typeface="+mj-lt"/>
              </a:rPr>
              <a:t>.</a:t>
            </a:r>
            <a:endParaRPr lang="hr-HR" sz="3600" dirty="0" smtClean="0">
              <a:latin typeface="+mj-lt"/>
            </a:endParaRPr>
          </a:p>
          <a:p>
            <a:pPr lvl="0" algn="just"/>
            <a:r>
              <a:rPr lang="en-US" sz="3600" dirty="0" smtClean="0">
                <a:latin typeface="+mj-lt"/>
              </a:rPr>
              <a:t>Using </a:t>
            </a:r>
            <a:r>
              <a:rPr lang="en-US" sz="3600" dirty="0">
                <a:latin typeface="+mj-lt"/>
              </a:rPr>
              <a:t>unsupervised learning, you can perform clustering on this data to group customers who have similar purchasing habit</a:t>
            </a:r>
            <a:endParaRPr lang="hr-HR" sz="3600" dirty="0" smtClean="0">
              <a:latin typeface="+mj-lt"/>
            </a:endParaRPr>
          </a:p>
          <a:p>
            <a:pPr lvl="0" algn="just"/>
            <a:endParaRPr lang="hr-HR" sz="3200" dirty="0" smtClean="0">
              <a:latin typeface="+mj-lt"/>
            </a:endParaRPr>
          </a:p>
          <a:p>
            <a:pPr lvl="0" algn="just"/>
            <a:endParaRPr lang="en-US" sz="3200" dirty="0">
              <a:latin typeface="+mj-lt"/>
            </a:endParaRPr>
          </a:p>
        </p:txBody>
      </p:sp>
      <p:pic>
        <p:nvPicPr>
          <p:cNvPr id="4102" name="Picture 6" descr="Free Couple Buying Orange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37048" y="1894114"/>
            <a:ext cx="2624083" cy="39308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07671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S</a:t>
            </a:r>
            <a:r>
              <a:rPr lang="en-US" b="1" dirty="0" err="1" smtClean="0"/>
              <a:t>tudy</a:t>
            </a:r>
            <a:r>
              <a:rPr lang="en-US" b="1" dirty="0" smtClean="0"/>
              <a:t> </a:t>
            </a:r>
            <a:r>
              <a:rPr lang="en-US" b="1" dirty="0"/>
              <a:t>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fontScale="92500" lnSpcReduction="20000"/>
          </a:bodyPr>
          <a:lstStyle/>
          <a:p>
            <a:pPr marL="0" lvl="0" indent="0" algn="just">
              <a:buNone/>
            </a:pPr>
            <a:r>
              <a:rPr lang="en-US" b="1" dirty="0">
                <a:latin typeface="+mj-lt"/>
              </a:rPr>
              <a:t>Read this introduction to </a:t>
            </a:r>
            <a:r>
              <a:rPr lang="hr-HR" b="1" dirty="0" err="1" smtClean="0">
                <a:latin typeface="+mj-lt"/>
              </a:rPr>
              <a:t>Supervised</a:t>
            </a:r>
            <a:r>
              <a:rPr lang="en-US" b="1" dirty="0" smtClean="0">
                <a:latin typeface="+mj-lt"/>
              </a:rPr>
              <a:t> </a:t>
            </a:r>
            <a:r>
              <a:rPr lang="hr-HR" b="1" dirty="0" err="1" smtClean="0">
                <a:latin typeface="+mj-lt"/>
              </a:rPr>
              <a:t>Learning</a:t>
            </a:r>
            <a:endParaRPr lang="en-US" b="1" dirty="0">
              <a:latin typeface="+mj-lt"/>
            </a:endParaRPr>
          </a:p>
          <a:p>
            <a:pPr algn="just"/>
            <a:r>
              <a:rPr lang="en-US" dirty="0" smtClean="0">
                <a:latin typeface="+mj-lt"/>
                <a:hlinkClick r:id="rId3"/>
              </a:rPr>
              <a:t>https</a:t>
            </a:r>
            <a:r>
              <a:rPr lang="en-US" dirty="0">
                <a:latin typeface="+mj-lt"/>
                <a:hlinkClick r:id="rId3"/>
              </a:rPr>
              <a:t>://</a:t>
            </a:r>
            <a:r>
              <a:rPr lang="en-US" dirty="0" smtClean="0">
                <a:latin typeface="+mj-lt"/>
                <a:hlinkClick r:id="rId3"/>
              </a:rPr>
              <a:t>www.ibm.com/topics/supervised-learning</a:t>
            </a:r>
            <a:endParaRPr lang="hr-HR" dirty="0" smtClean="0">
              <a:latin typeface="+mj-lt"/>
            </a:endParaRPr>
          </a:p>
          <a:p>
            <a:pPr marL="0" indent="0" algn="just">
              <a:buNone/>
            </a:pPr>
            <a:endParaRPr lang="hr-HR" b="1" dirty="0" smtClean="0">
              <a:latin typeface="+mj-lt"/>
            </a:endParaRPr>
          </a:p>
          <a:p>
            <a:pPr marL="0" indent="0" algn="just">
              <a:buNone/>
            </a:pPr>
            <a:r>
              <a:rPr lang="en-US" b="1" dirty="0" smtClean="0">
                <a:latin typeface="+mj-lt"/>
              </a:rPr>
              <a:t>Read </a:t>
            </a:r>
            <a:r>
              <a:rPr lang="en-US" b="1" dirty="0">
                <a:latin typeface="+mj-lt"/>
              </a:rPr>
              <a:t>this introduction to </a:t>
            </a:r>
            <a:r>
              <a:rPr lang="hr-HR" b="1" dirty="0" err="1" smtClean="0">
                <a:latin typeface="+mj-lt"/>
              </a:rPr>
              <a:t>Uns</a:t>
            </a:r>
            <a:r>
              <a:rPr lang="en-US" b="1" dirty="0" err="1" smtClean="0">
                <a:latin typeface="+mj-lt"/>
              </a:rPr>
              <a:t>upervised</a:t>
            </a:r>
            <a:r>
              <a:rPr lang="en-US" b="1" dirty="0" smtClean="0">
                <a:latin typeface="+mj-lt"/>
              </a:rPr>
              <a:t> </a:t>
            </a:r>
            <a:r>
              <a:rPr lang="en-US" b="1" dirty="0">
                <a:latin typeface="+mj-lt"/>
              </a:rPr>
              <a:t>Learning</a:t>
            </a:r>
          </a:p>
          <a:p>
            <a:pPr algn="just"/>
            <a:r>
              <a:rPr lang="en-US" dirty="0" smtClean="0">
                <a:latin typeface="+mj-lt"/>
                <a:hlinkClick r:id="rId4"/>
              </a:rPr>
              <a:t>https</a:t>
            </a:r>
            <a:r>
              <a:rPr lang="en-US" dirty="0">
                <a:latin typeface="+mj-lt"/>
                <a:hlinkClick r:id="rId4"/>
              </a:rPr>
              <a:t>://</a:t>
            </a:r>
            <a:r>
              <a:rPr lang="en-US" dirty="0" smtClean="0">
                <a:latin typeface="+mj-lt"/>
                <a:hlinkClick r:id="rId4"/>
              </a:rPr>
              <a:t>www.ibm.com/topics/unsupervised-learning</a:t>
            </a:r>
            <a:endParaRPr lang="hr-HR" dirty="0" smtClean="0">
              <a:latin typeface="+mj-lt"/>
            </a:endParaRPr>
          </a:p>
          <a:p>
            <a:pPr marL="0" indent="0" algn="just">
              <a:buNone/>
            </a:pPr>
            <a:endParaRPr lang="hr-HR" b="1" dirty="0" smtClean="0">
              <a:latin typeface="+mj-lt"/>
            </a:endParaRPr>
          </a:p>
          <a:p>
            <a:pPr marL="0" indent="0" algn="just">
              <a:buNone/>
            </a:pPr>
            <a:r>
              <a:rPr lang="hr-HR" b="1" dirty="0" err="1" smtClean="0">
                <a:latin typeface="+mj-lt"/>
              </a:rPr>
              <a:t>Watch</a:t>
            </a:r>
            <a:r>
              <a:rPr lang="hr-HR" b="1" dirty="0" smtClean="0">
                <a:latin typeface="+mj-lt"/>
              </a:rPr>
              <a:t> </a:t>
            </a:r>
            <a:r>
              <a:rPr lang="hr-HR" b="1" dirty="0" err="1" smtClean="0">
                <a:latin typeface="+mj-lt"/>
              </a:rPr>
              <a:t>this</a:t>
            </a:r>
            <a:r>
              <a:rPr lang="hr-HR" b="1" dirty="0" smtClean="0">
                <a:latin typeface="+mj-lt"/>
              </a:rPr>
              <a:t> </a:t>
            </a:r>
            <a:r>
              <a:rPr lang="hr-HR" b="1" dirty="0" err="1" smtClean="0">
                <a:latin typeface="+mj-lt"/>
              </a:rPr>
              <a:t>videos</a:t>
            </a:r>
            <a:r>
              <a:rPr lang="hr-HR" b="1" dirty="0" smtClean="0">
                <a:latin typeface="+mj-lt"/>
              </a:rPr>
              <a:t>:</a:t>
            </a:r>
          </a:p>
          <a:p>
            <a:pPr algn="just"/>
            <a:r>
              <a:rPr lang="hr-HR" dirty="0">
                <a:latin typeface="+mj-lt"/>
                <a:hlinkClick r:id="rId5"/>
              </a:rPr>
              <a:t>https://</a:t>
            </a:r>
            <a:r>
              <a:rPr lang="hr-HR" dirty="0" smtClean="0">
                <a:latin typeface="+mj-lt"/>
                <a:hlinkClick r:id="rId5"/>
              </a:rPr>
              <a:t>www.youtube.com/watch?v=W01tIRP_Rqs</a:t>
            </a:r>
            <a:r>
              <a:rPr lang="hr-HR" dirty="0" smtClean="0">
                <a:latin typeface="+mj-lt"/>
              </a:rPr>
              <a:t> </a:t>
            </a:r>
            <a:endParaRPr lang="hr-HR" dirty="0">
              <a:latin typeface="+mj-lt"/>
            </a:endParaRPr>
          </a:p>
          <a:p>
            <a:pPr algn="just"/>
            <a:r>
              <a:rPr lang="hr-HR" dirty="0">
                <a:latin typeface="+mj-lt"/>
                <a:hlinkClick r:id="rId6"/>
              </a:rPr>
              <a:t>https://</a:t>
            </a:r>
            <a:r>
              <a:rPr lang="hr-HR" dirty="0" smtClean="0">
                <a:latin typeface="+mj-lt"/>
                <a:hlinkClick r:id="rId6"/>
              </a:rPr>
              <a:t>www.youtube.com/watch?v=3fsy2oheRdg</a:t>
            </a:r>
            <a:endParaRPr lang="hr-HR" dirty="0" smtClean="0">
              <a:latin typeface="+mj-lt"/>
            </a:endParaRPr>
          </a:p>
          <a:p>
            <a:pPr marL="0" indent="0" algn="just">
              <a:buNone/>
            </a:pPr>
            <a:endParaRPr lang="hr-HR" b="1" dirty="0" smtClean="0">
              <a:latin typeface="+mj-lt"/>
            </a:endParaRPr>
          </a:p>
          <a:p>
            <a:pPr marL="0" indent="0" algn="just">
              <a:buNone/>
            </a:pPr>
            <a:r>
              <a:rPr lang="hr-HR" b="1" dirty="0" smtClean="0">
                <a:latin typeface="+mj-lt"/>
              </a:rPr>
              <a:t>Access </a:t>
            </a:r>
            <a:r>
              <a:rPr lang="en-US" b="1" dirty="0" smtClean="0">
                <a:latin typeface="+mj-lt"/>
              </a:rPr>
              <a:t>the </a:t>
            </a:r>
            <a:r>
              <a:rPr lang="en-US" b="1" dirty="0">
                <a:latin typeface="+mj-lt"/>
              </a:rPr>
              <a:t>Oracle Member </a:t>
            </a:r>
            <a:r>
              <a:rPr lang="en-US" b="1" dirty="0" smtClean="0">
                <a:latin typeface="+mj-lt"/>
              </a:rPr>
              <a:t>Hub</a:t>
            </a:r>
            <a:r>
              <a:rPr lang="hr-HR" b="1" dirty="0" smtClean="0">
                <a:latin typeface="+mj-lt"/>
              </a:rPr>
              <a:t> </a:t>
            </a:r>
            <a:r>
              <a:rPr lang="hr-HR" b="1" dirty="0" err="1" smtClean="0">
                <a:latin typeface="+mj-lt"/>
              </a:rPr>
              <a:t>and</a:t>
            </a:r>
            <a:r>
              <a:rPr lang="hr-HR" b="1" dirty="0" smtClean="0">
                <a:latin typeface="+mj-lt"/>
              </a:rPr>
              <a:t> </a:t>
            </a:r>
            <a:r>
              <a:rPr lang="hr-HR" b="1" dirty="0" err="1" smtClean="0">
                <a:latin typeface="+mj-lt"/>
              </a:rPr>
              <a:t>finish</a:t>
            </a:r>
            <a:r>
              <a:rPr lang="hr-HR" b="1" dirty="0" smtClean="0">
                <a:latin typeface="+mj-lt"/>
              </a:rPr>
              <a:t> </a:t>
            </a:r>
            <a:r>
              <a:rPr lang="hr-HR" b="1" dirty="0" err="1" smtClean="0">
                <a:latin typeface="+mj-lt"/>
              </a:rPr>
              <a:t>the</a:t>
            </a:r>
            <a:r>
              <a:rPr lang="hr-HR" b="1" dirty="0" smtClean="0">
                <a:latin typeface="+mj-lt"/>
              </a:rPr>
              <a:t> </a:t>
            </a:r>
            <a:r>
              <a:rPr lang="hr-HR" b="1" dirty="0" err="1" smtClean="0">
                <a:latin typeface="+mj-lt"/>
              </a:rPr>
              <a:t>third</a:t>
            </a:r>
            <a:r>
              <a:rPr lang="hr-HR" b="1" dirty="0" smtClean="0">
                <a:latin typeface="+mj-lt"/>
              </a:rPr>
              <a:t> </a:t>
            </a:r>
            <a:r>
              <a:rPr lang="hr-HR" b="1" dirty="0" err="1" smtClean="0">
                <a:latin typeface="+mj-lt"/>
              </a:rPr>
              <a:t>topic</a:t>
            </a:r>
            <a:r>
              <a:rPr lang="hr-HR" b="1" dirty="0" smtClean="0">
                <a:latin typeface="+mj-lt"/>
              </a:rPr>
              <a:t>:</a:t>
            </a:r>
          </a:p>
          <a:p>
            <a:pPr algn="just"/>
            <a:r>
              <a:rPr lang="hr-HR" dirty="0" smtClean="0">
                <a:latin typeface="+mj-lt"/>
              </a:rPr>
              <a:t>academy.oracle.com</a:t>
            </a:r>
            <a:endParaRPr lang="pl-PL" dirty="0" smtClean="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Main categories of Machine Learning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smtClean="0">
                <a:latin typeface="+mj-lt"/>
              </a:rPr>
              <a:t>CodeIn</a:t>
            </a:r>
            <a:r>
              <a:rPr lang="hr-HR" sz="3600" dirty="0" smtClean="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smtClean="0">
                <a:latin typeface="+mj-lt"/>
              </a:rPr>
              <a:t>)</a:t>
            </a:r>
          </a:p>
          <a:p>
            <a:pPr lvl="0"/>
            <a:r>
              <a:rPr lang="en-US" sz="3600" dirty="0">
                <a:latin typeface="+mj-lt"/>
              </a:rPr>
              <a:t>It contains a total of ten teaching </a:t>
            </a:r>
            <a:r>
              <a:rPr lang="en-US" sz="3600" dirty="0" smtClean="0">
                <a:latin typeface="+mj-lt"/>
              </a:rPr>
              <a:t>topics</a:t>
            </a:r>
            <a:endParaRPr lang="hr-HR" sz="3600" dirty="0" smtClean="0">
              <a:latin typeface="+mj-lt"/>
            </a:endParaRPr>
          </a:p>
          <a:p>
            <a:pPr lvl="0"/>
            <a:r>
              <a:rPr lang="en-US" sz="3600" dirty="0" smtClean="0">
                <a:latin typeface="+mj-lt"/>
              </a:rPr>
              <a:t>All </a:t>
            </a:r>
            <a:r>
              <a:rPr lang="en-US" sz="3600" dirty="0">
                <a:latin typeface="+mj-lt"/>
              </a:rPr>
              <a:t>you need </a:t>
            </a:r>
            <a:r>
              <a:rPr lang="hr-HR" sz="3600" dirty="0" smtClean="0">
                <a:latin typeface="+mj-lt"/>
              </a:rPr>
              <a:t>for</a:t>
            </a:r>
            <a:r>
              <a:rPr lang="en-US" sz="3600" dirty="0" smtClean="0">
                <a:latin typeface="+mj-lt"/>
              </a:rPr>
              <a:t> learn </a:t>
            </a:r>
            <a:r>
              <a:rPr lang="en-US" sz="3600" dirty="0">
                <a:latin typeface="+mj-lt"/>
              </a:rPr>
              <a:t>is internet </a:t>
            </a:r>
            <a:r>
              <a:rPr lang="en-US" sz="3600" dirty="0" smtClean="0">
                <a:latin typeface="+mj-lt"/>
              </a:rPr>
              <a:t>access</a:t>
            </a:r>
            <a:r>
              <a:rPr lang="hr-HR" sz="3600" dirty="0" smtClean="0">
                <a:latin typeface="+mj-lt"/>
              </a:rPr>
              <a:t> </a:t>
            </a:r>
          </a:p>
          <a:p>
            <a:pPr lvl="0"/>
            <a:r>
              <a:rPr lang="en-US" sz="3600" dirty="0" smtClean="0">
                <a:latin typeface="+mj-lt"/>
              </a:rPr>
              <a:t>You </a:t>
            </a:r>
            <a:r>
              <a:rPr lang="en-US" sz="3600" dirty="0">
                <a:latin typeface="+mj-lt"/>
              </a:rPr>
              <a:t>are expected to spend a total of 150 hours to acquire the intended learning outcomes. </a:t>
            </a:r>
          </a:p>
          <a:p>
            <a:pPr lvl="0"/>
            <a:endParaRPr lang="hr-HR" sz="3600" dirty="0" smtClean="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83772" y="158297"/>
            <a:ext cx="10515600" cy="952046"/>
          </a:xfrm>
        </p:spPr>
        <p:txBody>
          <a:bodyPr/>
          <a:lstStyle/>
          <a:p>
            <a:pPr algn="ctr"/>
            <a:r>
              <a:rPr lang="en-US" b="1" dirty="0"/>
              <a:t>Main categories of Machine Learning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04801" y="1110343"/>
            <a:ext cx="8752114" cy="5561391"/>
          </a:xfrm>
        </p:spPr>
        <p:txBody>
          <a:bodyPr>
            <a:normAutofit lnSpcReduction="10000"/>
          </a:bodyPr>
          <a:lstStyle/>
          <a:p>
            <a:pPr lvl="0" algn="just"/>
            <a:r>
              <a:rPr lang="en-US" sz="3600" dirty="0">
                <a:latin typeface="+mj-lt"/>
              </a:rPr>
              <a:t>The foundation of an "intelligent machine" is a human-made algorithm.</a:t>
            </a:r>
          </a:p>
          <a:p>
            <a:pPr lvl="0" algn="just"/>
            <a:r>
              <a:rPr lang="en-US" sz="3600" dirty="0">
                <a:latin typeface="+mj-lt"/>
              </a:rPr>
              <a:t>The creation of algorithms has been a long-term pursuit in the quest for true intelligence.</a:t>
            </a:r>
          </a:p>
          <a:p>
            <a:pPr lvl="0" algn="just"/>
            <a:r>
              <a:rPr lang="en-US" sz="3600" dirty="0">
                <a:latin typeface="+mj-lt"/>
              </a:rPr>
              <a:t>Machines can acquire knowledge through various </a:t>
            </a:r>
            <a:r>
              <a:rPr lang="en-US" sz="3600" dirty="0" smtClean="0">
                <a:latin typeface="+mj-lt"/>
              </a:rPr>
              <a:t>methods</a:t>
            </a:r>
            <a:endParaRPr lang="hr-HR" sz="3600" dirty="0" smtClean="0">
              <a:latin typeface="+mj-lt"/>
            </a:endParaRPr>
          </a:p>
          <a:p>
            <a:pPr lvl="0" algn="just"/>
            <a:r>
              <a:rPr lang="en-US" sz="3600" dirty="0">
                <a:latin typeface="+mj-lt"/>
              </a:rPr>
              <a:t>Machine Learning algorithms can be divided into two of the most common </a:t>
            </a:r>
            <a:r>
              <a:rPr lang="en-US" sz="3600" dirty="0" smtClean="0">
                <a:latin typeface="+mj-lt"/>
              </a:rPr>
              <a:t>categories</a:t>
            </a:r>
            <a:r>
              <a:rPr lang="hr-HR" sz="3600" dirty="0" smtClean="0">
                <a:latin typeface="+mj-lt"/>
              </a:rPr>
              <a:t>: </a:t>
            </a:r>
            <a:r>
              <a:rPr lang="en-US" sz="4000" b="1" dirty="0" smtClean="0">
                <a:latin typeface="+mj-lt"/>
              </a:rPr>
              <a:t>Supervised</a:t>
            </a:r>
            <a:r>
              <a:rPr lang="en-US" sz="3600" b="1" dirty="0" smtClean="0">
                <a:latin typeface="+mj-lt"/>
              </a:rPr>
              <a:t> </a:t>
            </a:r>
            <a:r>
              <a:rPr lang="en-US" sz="3600" b="1" dirty="0">
                <a:latin typeface="+mj-lt"/>
              </a:rPr>
              <a:t>Learning </a:t>
            </a:r>
            <a:r>
              <a:rPr lang="en-US" sz="3600" dirty="0">
                <a:latin typeface="+mj-lt"/>
              </a:rPr>
              <a:t>and </a:t>
            </a:r>
            <a:r>
              <a:rPr lang="en-US" sz="4000" b="1" dirty="0">
                <a:latin typeface="+mj-lt"/>
              </a:rPr>
              <a:t>Unsupervised</a:t>
            </a:r>
            <a:r>
              <a:rPr lang="en-US" sz="3600" b="1" dirty="0">
                <a:latin typeface="+mj-lt"/>
              </a:rPr>
              <a:t> Learning</a:t>
            </a:r>
            <a:r>
              <a:rPr lang="en-US" sz="3600" dirty="0">
                <a:latin typeface="+mj-lt"/>
              </a:rPr>
              <a:t>.</a:t>
            </a:r>
            <a:endParaRPr lang="pl-PL" sz="3600" dirty="0">
              <a:latin typeface="+mj-lt"/>
            </a:endParaRPr>
          </a:p>
        </p:txBody>
      </p:sp>
      <p:pic>
        <p:nvPicPr>
          <p:cNvPr id="1026" name="Picture 2" descr="Free Black Screen With Cod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2469" y="1546847"/>
            <a:ext cx="2891434" cy="192569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White, Red and Yellow Citrus Fruits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2469" y="4002297"/>
            <a:ext cx="2823895" cy="18807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3547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27314" y="136526"/>
            <a:ext cx="10515600" cy="886732"/>
          </a:xfrm>
        </p:spPr>
        <p:txBody>
          <a:bodyPr/>
          <a:lstStyle/>
          <a:p>
            <a:pPr algn="ctr"/>
            <a:r>
              <a:rPr lang="en-US" b="1" dirty="0"/>
              <a:t>Supervised Learning </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15686" y="1208314"/>
            <a:ext cx="8621485" cy="5463420"/>
          </a:xfrm>
        </p:spPr>
        <p:txBody>
          <a:bodyPr>
            <a:normAutofit lnSpcReduction="10000"/>
          </a:bodyPr>
          <a:lstStyle/>
          <a:p>
            <a:pPr lvl="0" algn="just"/>
            <a:r>
              <a:rPr lang="en-US" sz="3600" dirty="0" smtClean="0">
                <a:latin typeface="+mj-lt"/>
              </a:rPr>
              <a:t>Supervised </a:t>
            </a:r>
            <a:r>
              <a:rPr lang="en-US" sz="3600" dirty="0">
                <a:latin typeface="+mj-lt"/>
              </a:rPr>
              <a:t>Learning is a process where a pre-existing dataset is utilized to train a model, but additional data may be necessary to improve its accuracy.</a:t>
            </a:r>
          </a:p>
          <a:p>
            <a:pPr lvl="0" algn="just"/>
            <a:r>
              <a:rPr lang="en-US" sz="3600" dirty="0" smtClean="0">
                <a:latin typeface="+mj-lt"/>
              </a:rPr>
              <a:t>In </a:t>
            </a:r>
            <a:r>
              <a:rPr lang="en-US" sz="3600" dirty="0">
                <a:latin typeface="+mj-lt"/>
              </a:rPr>
              <a:t>Supervised Learning, the desired outcome or label is already known, and a training dataset is used to teach the model to predict or classify similar instances</a:t>
            </a:r>
            <a:r>
              <a:rPr lang="en-US" sz="3600" dirty="0" smtClean="0">
                <a:latin typeface="+mj-lt"/>
              </a:rPr>
              <a:t>.</a:t>
            </a:r>
            <a:endParaRPr lang="hr-HR" sz="3600" dirty="0" smtClean="0">
              <a:latin typeface="+mj-lt"/>
            </a:endParaRPr>
          </a:p>
          <a:p>
            <a:pPr lvl="0" algn="just"/>
            <a:r>
              <a:rPr lang="en-US" sz="3600" dirty="0">
                <a:latin typeface="+mj-lt"/>
              </a:rPr>
              <a:t>In supervised machine learning, there are two main categories: </a:t>
            </a:r>
            <a:r>
              <a:rPr lang="en-US" sz="4400" b="1" dirty="0">
                <a:latin typeface="+mj-lt"/>
              </a:rPr>
              <a:t>classification</a:t>
            </a:r>
            <a:r>
              <a:rPr lang="en-US" sz="3600" dirty="0">
                <a:latin typeface="+mj-lt"/>
              </a:rPr>
              <a:t> and </a:t>
            </a:r>
            <a:r>
              <a:rPr lang="en-US" sz="4400" b="1" dirty="0">
                <a:latin typeface="+mj-lt"/>
              </a:rPr>
              <a:t>regression</a:t>
            </a:r>
            <a:r>
              <a:rPr lang="en-US" sz="3600" dirty="0">
                <a:latin typeface="+mj-lt"/>
              </a:rPr>
              <a:t>.</a:t>
            </a:r>
          </a:p>
        </p:txBody>
      </p:sp>
      <p:pic>
        <p:nvPicPr>
          <p:cNvPr id="1026" name="Picture 2" descr="Free Vector image of red Covid virus against decreasing line graph on blue backgroun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2521" y="4293615"/>
            <a:ext cx="2666433" cy="149853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ree Glass jars filled with assorted types of uncooked pasta and pistachios with almonds placed on wooden table near window in light room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12521" y="1770514"/>
            <a:ext cx="2666433" cy="1775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6228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1742" y="82097"/>
            <a:ext cx="10515600" cy="1031648"/>
          </a:xfrm>
        </p:spPr>
        <p:txBody>
          <a:bodyPr/>
          <a:lstStyle/>
          <a:p>
            <a:pPr algn="ctr"/>
            <a:r>
              <a:rPr lang="en-US" b="1" dirty="0"/>
              <a:t>Independent and Dependent Data</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06829" y="1396773"/>
            <a:ext cx="11658600" cy="4981045"/>
          </a:xfrm>
        </p:spPr>
        <p:txBody>
          <a:bodyPr>
            <a:noAutofit/>
          </a:bodyPr>
          <a:lstStyle/>
          <a:p>
            <a:pPr lvl="0" algn="just"/>
            <a:r>
              <a:rPr lang="en-US" sz="3600" dirty="0" smtClean="0">
                <a:latin typeface="+mj-lt"/>
              </a:rPr>
              <a:t>The </a:t>
            </a:r>
            <a:r>
              <a:rPr lang="en-US" sz="3600" dirty="0">
                <a:latin typeface="+mj-lt"/>
              </a:rPr>
              <a:t>input data used in Supervised Learning is categorized as either independent or dependent variables</a:t>
            </a:r>
            <a:r>
              <a:rPr lang="en-US" sz="3600" dirty="0" smtClean="0">
                <a:latin typeface="+mj-lt"/>
              </a:rPr>
              <a:t>.</a:t>
            </a:r>
            <a:endParaRPr lang="hr-HR" sz="3600" dirty="0" smtClean="0">
              <a:latin typeface="+mj-lt"/>
            </a:endParaRPr>
          </a:p>
          <a:p>
            <a:pPr lvl="0" algn="just"/>
            <a:r>
              <a:rPr lang="pl-PL" sz="3600" b="1" dirty="0" smtClean="0">
                <a:latin typeface="+mj-lt"/>
              </a:rPr>
              <a:t>Example: Bank </a:t>
            </a:r>
            <a:r>
              <a:rPr lang="pl-PL" sz="3600" b="1" dirty="0">
                <a:latin typeface="+mj-lt"/>
              </a:rPr>
              <a:t>loan application </a:t>
            </a:r>
            <a:r>
              <a:rPr lang="pl-PL" sz="3600" b="1" dirty="0" smtClean="0">
                <a:latin typeface="+mj-lt"/>
              </a:rPr>
              <a:t>use case</a:t>
            </a:r>
            <a:endParaRPr lang="pl-PL" sz="3600" b="1" dirty="0">
              <a:latin typeface="+mj-lt"/>
            </a:endParaRPr>
          </a:p>
          <a:p>
            <a:pPr lvl="1" algn="just"/>
            <a:r>
              <a:rPr lang="pl-PL" sz="3600" dirty="0">
                <a:latin typeface="+mj-lt"/>
              </a:rPr>
              <a:t>Criteria as independent data in loan approval process</a:t>
            </a:r>
          </a:p>
          <a:p>
            <a:pPr lvl="1" algn="just"/>
            <a:r>
              <a:rPr lang="pl-PL" sz="3600" dirty="0">
                <a:latin typeface="+mj-lt"/>
              </a:rPr>
              <a:t>Utilizing independent data to determine dependent data (outcome of loan application)</a:t>
            </a:r>
          </a:p>
          <a:p>
            <a:pPr lvl="1" algn="just"/>
            <a:r>
              <a:rPr lang="pl-PL" sz="3600" dirty="0">
                <a:latin typeface="+mj-lt"/>
              </a:rPr>
              <a:t>Outcome of loan application as dependent data</a:t>
            </a:r>
          </a:p>
          <a:p>
            <a:pPr lvl="1" algn="just"/>
            <a:r>
              <a:rPr lang="pl-PL" sz="3600" dirty="0">
                <a:latin typeface="+mj-lt"/>
              </a:rPr>
              <a:t>Dependent data dependent on independent data in loan approval process</a:t>
            </a:r>
          </a:p>
        </p:txBody>
      </p:sp>
    </p:spTree>
    <p:extLst>
      <p:ext uri="{BB962C8B-B14F-4D97-AF65-F5344CB8AC3E}">
        <p14:creationId xmlns:p14="http://schemas.microsoft.com/office/powerpoint/2010/main" val="4078489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16283"/>
            <a:ext cx="10515600" cy="1081522"/>
          </a:xfrm>
        </p:spPr>
        <p:txBody>
          <a:bodyPr/>
          <a:lstStyle/>
          <a:p>
            <a:pPr algn="ctr"/>
            <a:r>
              <a:rPr lang="en-US" b="1" dirty="0"/>
              <a:t>Independent and Dependent </a:t>
            </a:r>
            <a:r>
              <a:rPr lang="en-US" b="1" dirty="0" smtClean="0"/>
              <a:t>Da</a:t>
            </a:r>
            <a:r>
              <a:rPr lang="hr-HR" b="1" dirty="0" smtClean="0"/>
              <a:t>t</a:t>
            </a:r>
            <a:r>
              <a:rPr lang="en-US" b="1" dirty="0" smtClean="0"/>
              <a:t>a</a:t>
            </a:r>
            <a:r>
              <a:rPr lang="hr-HR" b="1" dirty="0" smtClean="0"/>
              <a:t> - </a:t>
            </a:r>
            <a:r>
              <a:rPr lang="hr-HR" b="1" dirty="0" err="1" smtClean="0"/>
              <a:t>example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690688"/>
            <a:ext cx="10515600" cy="4981045"/>
          </a:xfrm>
        </p:spPr>
        <p:txBody>
          <a:bodyPr>
            <a:normAutofit/>
          </a:bodyPr>
          <a:lstStyle/>
          <a:p>
            <a:endParaRPr lang="en-US" dirty="0"/>
          </a:p>
          <a:p>
            <a:pPr lvl="0" algn="just"/>
            <a:endParaRPr lang="pl-PL" sz="3200" dirty="0">
              <a:latin typeface="+mj-lt"/>
            </a:endParaRPr>
          </a:p>
        </p:txBody>
      </p:sp>
      <p:graphicFrame>
        <p:nvGraphicFramePr>
          <p:cNvPr id="9" name="Table 8"/>
          <p:cNvGraphicFramePr>
            <a:graphicFrameLocks noGrp="1"/>
          </p:cNvGraphicFramePr>
          <p:nvPr>
            <p:extLst>
              <p:ext uri="{D42A27DB-BD31-4B8C-83A1-F6EECF244321}">
                <p14:modId xmlns:p14="http://schemas.microsoft.com/office/powerpoint/2010/main" val="410824022"/>
              </p:ext>
            </p:extLst>
          </p:nvPr>
        </p:nvGraphicFramePr>
        <p:xfrm>
          <a:off x="1087664" y="2050522"/>
          <a:ext cx="10475233" cy="3457575"/>
        </p:xfrm>
        <a:graphic>
          <a:graphicData uri="http://schemas.openxmlformats.org/drawingml/2006/table">
            <a:tbl>
              <a:tblPr>
                <a:tableStyleId>{5C22544A-7EE6-4342-B048-85BDC9FD1C3A}</a:tableStyleId>
              </a:tblPr>
              <a:tblGrid>
                <a:gridCol w="2020269">
                  <a:extLst>
                    <a:ext uri="{9D8B030D-6E8A-4147-A177-3AD203B41FA5}">
                      <a16:colId xmlns:a16="http://schemas.microsoft.com/office/drawing/2014/main" val="862686472"/>
                    </a:ext>
                  </a:extLst>
                </a:gridCol>
                <a:gridCol w="1618805">
                  <a:extLst>
                    <a:ext uri="{9D8B030D-6E8A-4147-A177-3AD203B41FA5}">
                      <a16:colId xmlns:a16="http://schemas.microsoft.com/office/drawing/2014/main" val="3798108142"/>
                    </a:ext>
                  </a:extLst>
                </a:gridCol>
                <a:gridCol w="2382881">
                  <a:extLst>
                    <a:ext uri="{9D8B030D-6E8A-4147-A177-3AD203B41FA5}">
                      <a16:colId xmlns:a16="http://schemas.microsoft.com/office/drawing/2014/main" val="2327638105"/>
                    </a:ext>
                  </a:extLst>
                </a:gridCol>
                <a:gridCol w="2165961">
                  <a:extLst>
                    <a:ext uri="{9D8B030D-6E8A-4147-A177-3AD203B41FA5}">
                      <a16:colId xmlns:a16="http://schemas.microsoft.com/office/drawing/2014/main" val="288979089"/>
                    </a:ext>
                  </a:extLst>
                </a:gridCol>
                <a:gridCol w="2287317">
                  <a:extLst>
                    <a:ext uri="{9D8B030D-6E8A-4147-A177-3AD203B41FA5}">
                      <a16:colId xmlns:a16="http://schemas.microsoft.com/office/drawing/2014/main" val="2519772873"/>
                    </a:ext>
                  </a:extLst>
                </a:gridCol>
              </a:tblGrid>
              <a:tr h="457200">
                <a:tc>
                  <a:txBody>
                    <a:bodyPr/>
                    <a:lstStyle/>
                    <a:p>
                      <a:pPr algn="ctr" rtl="0" fontAlgn="b">
                        <a:buClr>
                          <a:srgbClr val="000000"/>
                        </a:buClr>
                        <a:buSzPts val="2800"/>
                        <a:buFont typeface="Calibri" panose="020F0502020204030204" pitchFamily="34" charset="0"/>
                        <a:buNone/>
                      </a:pPr>
                      <a:r>
                        <a:rPr lang="hr-HR" sz="2800" b="1" i="0" u="none" strike="noStrike" dirty="0" smtClean="0">
                          <a:solidFill>
                            <a:srgbClr val="000000"/>
                          </a:solidFill>
                          <a:effectLst/>
                          <a:latin typeface="+mj-lt"/>
                        </a:rPr>
                        <a:t>Age</a:t>
                      </a:r>
                      <a:endParaRPr lang="hr-HR" sz="2800" b="1" i="0" u="none" strike="noStrike" dirty="0">
                        <a:solidFill>
                          <a:srgbClr val="000000"/>
                        </a:solidFill>
                        <a:effectLst/>
                        <a:latin typeface="+mj-lt"/>
                      </a:endParaRPr>
                    </a:p>
                  </a:txBody>
                  <a:tcPr marL="9525" marR="9525" marT="9525" marB="0" anchor="b"/>
                </a:tc>
                <a:tc>
                  <a:txBody>
                    <a:bodyPr/>
                    <a:lstStyle/>
                    <a:p>
                      <a:pPr algn="ctr" rtl="0" fontAlgn="b"/>
                      <a:r>
                        <a:rPr lang="hr-HR" sz="2800" b="1" u="none" strike="noStrike" dirty="0" err="1">
                          <a:effectLst/>
                          <a:latin typeface="+mj-lt"/>
                        </a:rPr>
                        <a:t>Has</a:t>
                      </a:r>
                      <a:r>
                        <a:rPr lang="hr-HR" sz="2800" b="1" u="none" strike="noStrike" dirty="0">
                          <a:effectLst/>
                          <a:latin typeface="+mj-lt"/>
                        </a:rPr>
                        <a:t> </a:t>
                      </a:r>
                      <a:r>
                        <a:rPr lang="hr-HR" sz="2800" b="1" u="none" strike="noStrike" dirty="0" err="1">
                          <a:effectLst/>
                          <a:latin typeface="+mj-lt"/>
                        </a:rPr>
                        <a:t>Job</a:t>
                      </a:r>
                      <a:endParaRPr lang="hr-HR" sz="2800" b="1" i="0" u="none" strike="noStrike" dirty="0">
                        <a:solidFill>
                          <a:srgbClr val="000000"/>
                        </a:solidFill>
                        <a:effectLst/>
                        <a:latin typeface="+mj-lt"/>
                      </a:endParaRPr>
                    </a:p>
                  </a:txBody>
                  <a:tcPr marL="9525" marR="9525" marT="9525" marB="0" anchor="b"/>
                </a:tc>
                <a:tc>
                  <a:txBody>
                    <a:bodyPr/>
                    <a:lstStyle/>
                    <a:p>
                      <a:pPr algn="ctr" rtl="0" fontAlgn="b"/>
                      <a:r>
                        <a:rPr lang="hr-HR" sz="2800" b="1" u="none" strike="noStrike" dirty="0" err="1">
                          <a:effectLst/>
                          <a:latin typeface="+mj-lt"/>
                        </a:rPr>
                        <a:t>Owns</a:t>
                      </a:r>
                      <a:r>
                        <a:rPr lang="hr-HR" sz="2800" b="1" u="none" strike="noStrike" dirty="0">
                          <a:effectLst/>
                          <a:latin typeface="+mj-lt"/>
                        </a:rPr>
                        <a:t> </a:t>
                      </a:r>
                      <a:r>
                        <a:rPr lang="hr-HR" sz="2800" b="1" u="none" strike="noStrike" dirty="0" err="1">
                          <a:effectLst/>
                          <a:latin typeface="+mj-lt"/>
                        </a:rPr>
                        <a:t>House</a:t>
                      </a:r>
                      <a:endParaRPr lang="hr-HR" sz="2800" b="1" i="0" u="none" strike="noStrike" dirty="0">
                        <a:solidFill>
                          <a:srgbClr val="000000"/>
                        </a:solidFill>
                        <a:effectLst/>
                        <a:latin typeface="+mj-lt"/>
                      </a:endParaRPr>
                    </a:p>
                  </a:txBody>
                  <a:tcPr marL="9525" marR="9525" marT="9525" marB="0" anchor="b"/>
                </a:tc>
                <a:tc>
                  <a:txBody>
                    <a:bodyPr/>
                    <a:lstStyle/>
                    <a:p>
                      <a:pPr algn="ctr" rtl="0" fontAlgn="b"/>
                      <a:r>
                        <a:rPr lang="hr-HR" sz="2800" b="1" u="none" strike="noStrike" dirty="0">
                          <a:effectLst/>
                          <a:latin typeface="+mj-lt"/>
                        </a:rPr>
                        <a:t>Credit Rating</a:t>
                      </a:r>
                      <a:endParaRPr lang="hr-HR" sz="2800" b="1" i="0" u="none" strike="noStrike" dirty="0">
                        <a:solidFill>
                          <a:srgbClr val="000000"/>
                        </a:solidFill>
                        <a:effectLst/>
                        <a:latin typeface="+mj-lt"/>
                      </a:endParaRPr>
                    </a:p>
                  </a:txBody>
                  <a:tcPr marL="9525" marR="9525" marT="9525" marB="0" anchor="b"/>
                </a:tc>
                <a:tc>
                  <a:txBody>
                    <a:bodyPr/>
                    <a:lstStyle/>
                    <a:p>
                      <a:pPr algn="ctr" rtl="0" fontAlgn="b"/>
                      <a:r>
                        <a:rPr lang="hr-HR" sz="2800" b="1" u="none" strike="noStrike" dirty="0" err="1">
                          <a:effectLst/>
                          <a:latin typeface="+mj-lt"/>
                        </a:rPr>
                        <a:t>Approved</a:t>
                      </a:r>
                      <a:r>
                        <a:rPr lang="hr-HR" sz="2800" b="1" u="none" strike="noStrike" dirty="0">
                          <a:effectLst/>
                          <a:latin typeface="+mj-lt"/>
                        </a:rPr>
                        <a:t>?</a:t>
                      </a:r>
                      <a:endParaRPr lang="hr-HR" sz="2800" b="1"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554520810"/>
                  </a:ext>
                </a:extLst>
              </a:tr>
              <a:tr h="428625">
                <a:tc>
                  <a:txBody>
                    <a:bodyPr/>
                    <a:lstStyle/>
                    <a:p>
                      <a:pPr algn="ctr" rtl="0" fontAlgn="b">
                        <a:buClr>
                          <a:srgbClr val="000000"/>
                        </a:buClr>
                        <a:buSzPts val="2600"/>
                        <a:buFont typeface="Calibri Light" panose="020F0302020204030204" pitchFamily="34" charset="0"/>
                        <a:buChar char="Y"/>
                      </a:pPr>
                      <a:r>
                        <a:rPr lang="hr-HR" sz="2600" b="0" i="0" u="none" strike="noStrike" dirty="0" err="1" smtClean="0">
                          <a:solidFill>
                            <a:srgbClr val="000000"/>
                          </a:solidFill>
                          <a:effectLst/>
                          <a:latin typeface="+mj-lt"/>
                        </a:rPr>
                        <a:t>oung</a:t>
                      </a:r>
                      <a:endParaRPr lang="hr-HR" sz="2600" b="0" i="0" u="none" strike="noStrike" dirty="0">
                        <a:solidFill>
                          <a:srgbClr val="000000"/>
                        </a:solidFill>
                        <a:effectLst/>
                        <a:latin typeface="+mj-lt"/>
                      </a:endParaRPr>
                    </a:p>
                  </a:txBody>
                  <a:tcPr marL="9525" marR="9525" marT="9525" marB="0" anchor="b"/>
                </a:tc>
                <a:tc>
                  <a:txBody>
                    <a:bodyPr/>
                    <a:lstStyle/>
                    <a:p>
                      <a:pPr algn="ctr" rtl="0" fontAlgn="b"/>
                      <a:r>
                        <a:rPr lang="hr-HR" sz="2600" u="none" strike="noStrike" dirty="0">
                          <a:effectLst/>
                          <a:latin typeface="+mj-lt"/>
                        </a:rPr>
                        <a:t>No</a:t>
                      </a:r>
                      <a:endParaRPr lang="hr-HR" sz="2600" b="0" i="0" u="none" strike="noStrike" dirty="0">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No</a:t>
                      </a:r>
                      <a:endParaRPr lang="hr-HR" sz="2600" b="0" i="0" u="none" strike="noStrike">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Fair</a:t>
                      </a:r>
                      <a:endParaRPr lang="hr-HR" sz="2600" b="0" i="0" u="none" strike="noStrike">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No</a:t>
                      </a:r>
                      <a:endParaRPr lang="hr-H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77889071"/>
                  </a:ext>
                </a:extLst>
              </a:tr>
              <a:tr h="428625">
                <a:tc>
                  <a:txBody>
                    <a:bodyPr/>
                    <a:lstStyle/>
                    <a:p>
                      <a:pPr algn="ctr" rtl="0" fontAlgn="b">
                        <a:buClr>
                          <a:srgbClr val="000000"/>
                        </a:buClr>
                        <a:buSzPts val="2600"/>
                        <a:buFont typeface="Calibri Light" panose="020F0302020204030204" pitchFamily="34" charset="0"/>
                        <a:buNone/>
                      </a:pPr>
                      <a:r>
                        <a:rPr lang="hr-HR" sz="2600" b="0" i="0" u="none" strike="noStrike" dirty="0" smtClean="0">
                          <a:solidFill>
                            <a:srgbClr val="000000"/>
                          </a:solidFill>
                          <a:effectLst/>
                          <a:latin typeface="+mj-lt"/>
                        </a:rPr>
                        <a:t>Young</a:t>
                      </a:r>
                    </a:p>
                  </a:txBody>
                  <a:tcPr marL="9525" marR="9525" marT="9525" marB="0" anchor="b"/>
                </a:tc>
                <a:tc>
                  <a:txBody>
                    <a:bodyPr/>
                    <a:lstStyle/>
                    <a:p>
                      <a:pPr algn="ctr" rtl="0" fontAlgn="b"/>
                      <a:r>
                        <a:rPr lang="hr-HR" sz="2600" u="none" strike="noStrike" dirty="0">
                          <a:effectLst/>
                          <a:latin typeface="+mj-lt"/>
                        </a:rPr>
                        <a:t>No</a:t>
                      </a:r>
                      <a:endParaRPr lang="hr-HR" sz="2600" b="0" i="0" u="none" strike="noStrike" dirty="0">
                        <a:solidFill>
                          <a:srgbClr val="000000"/>
                        </a:solidFill>
                        <a:effectLst/>
                        <a:latin typeface="+mj-lt"/>
                      </a:endParaRPr>
                    </a:p>
                  </a:txBody>
                  <a:tcPr marL="9525" marR="9525" marT="9525" marB="0" anchor="b"/>
                </a:tc>
                <a:tc>
                  <a:txBody>
                    <a:bodyPr/>
                    <a:lstStyle/>
                    <a:p>
                      <a:pPr algn="ctr" rtl="0" fontAlgn="b"/>
                      <a:r>
                        <a:rPr lang="hr-HR" sz="2600" u="none" strike="noStrike" dirty="0">
                          <a:effectLst/>
                          <a:latin typeface="+mj-lt"/>
                        </a:rPr>
                        <a:t>No</a:t>
                      </a:r>
                      <a:endParaRPr lang="hr-HR" sz="2600" b="0" i="0" u="none" strike="noStrike" dirty="0">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Good</a:t>
                      </a:r>
                      <a:endParaRPr lang="hr-HR" sz="2600" b="0" i="0" u="none" strike="noStrike">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No</a:t>
                      </a:r>
                      <a:endParaRPr lang="hr-H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3351318924"/>
                  </a:ext>
                </a:extLst>
              </a:tr>
              <a:tr h="428625">
                <a:tc>
                  <a:txBody>
                    <a:bodyPr/>
                    <a:lstStyle/>
                    <a:p>
                      <a:pPr algn="ctr" rtl="0" fontAlgn="b">
                        <a:buClr>
                          <a:srgbClr val="000000"/>
                        </a:buClr>
                        <a:buSzPts val="2600"/>
                        <a:buFont typeface="Calibri Light" panose="020F0302020204030204" pitchFamily="34" charset="0"/>
                        <a:buNone/>
                      </a:pPr>
                      <a:r>
                        <a:rPr lang="hr-HR" sz="2600" b="0" i="0" u="none" strike="noStrike" dirty="0" smtClean="0">
                          <a:solidFill>
                            <a:srgbClr val="000000"/>
                          </a:solidFill>
                          <a:effectLst/>
                          <a:latin typeface="+mj-lt"/>
                        </a:rPr>
                        <a:t>Young</a:t>
                      </a:r>
                      <a:endParaRPr lang="hr-HR" sz="2600" b="0" i="0" u="none" strike="noStrike" dirty="0">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Yes</a:t>
                      </a:r>
                      <a:endParaRPr lang="hr-HR" sz="2600" b="0" i="0" u="none" strike="noStrike">
                        <a:solidFill>
                          <a:srgbClr val="000000"/>
                        </a:solidFill>
                        <a:effectLst/>
                        <a:latin typeface="+mj-lt"/>
                      </a:endParaRPr>
                    </a:p>
                  </a:txBody>
                  <a:tcPr marL="9525" marR="9525" marT="9525" marB="0" anchor="b"/>
                </a:tc>
                <a:tc>
                  <a:txBody>
                    <a:bodyPr/>
                    <a:lstStyle/>
                    <a:p>
                      <a:pPr algn="ctr" rtl="0" fontAlgn="b"/>
                      <a:r>
                        <a:rPr lang="hr-HR" sz="2600" u="none" strike="noStrike" dirty="0">
                          <a:effectLst/>
                          <a:latin typeface="+mj-lt"/>
                        </a:rPr>
                        <a:t>No</a:t>
                      </a:r>
                      <a:endParaRPr lang="hr-HR" sz="2600" b="0" i="0" u="none" strike="noStrike" dirty="0">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Good</a:t>
                      </a:r>
                      <a:endParaRPr lang="hr-HR" sz="2600" b="0" i="0" u="none" strike="noStrike">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Yes</a:t>
                      </a:r>
                      <a:endParaRPr lang="hr-H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597878832"/>
                  </a:ext>
                </a:extLst>
              </a:tr>
              <a:tr h="428625">
                <a:tc>
                  <a:txBody>
                    <a:bodyPr/>
                    <a:lstStyle/>
                    <a:p>
                      <a:pPr algn="ctr" rtl="0" fontAlgn="b">
                        <a:buClr>
                          <a:srgbClr val="000000"/>
                        </a:buClr>
                        <a:buSzPts val="2600"/>
                        <a:buFont typeface="Calibri Light" panose="020F0302020204030204" pitchFamily="34" charset="0"/>
                        <a:buNone/>
                      </a:pPr>
                      <a:r>
                        <a:rPr lang="hr-HR" sz="2600" b="0" i="0" u="none" strike="noStrike" dirty="0" err="1" smtClean="0">
                          <a:solidFill>
                            <a:srgbClr val="000000"/>
                          </a:solidFill>
                          <a:effectLst/>
                          <a:latin typeface="+mj-lt"/>
                        </a:rPr>
                        <a:t>Middle</a:t>
                      </a:r>
                      <a:endParaRPr lang="hr-HR" sz="2600" b="0" i="0" u="none" strike="noStrike" dirty="0">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No</a:t>
                      </a:r>
                      <a:endParaRPr lang="hr-HR" sz="2600" b="0" i="0" u="none" strike="noStrike">
                        <a:solidFill>
                          <a:srgbClr val="000000"/>
                        </a:solidFill>
                        <a:effectLst/>
                        <a:latin typeface="+mj-lt"/>
                      </a:endParaRPr>
                    </a:p>
                  </a:txBody>
                  <a:tcPr marL="9525" marR="9525" marT="9525" marB="0" anchor="b"/>
                </a:tc>
                <a:tc>
                  <a:txBody>
                    <a:bodyPr/>
                    <a:lstStyle/>
                    <a:p>
                      <a:pPr algn="ctr" rtl="0" fontAlgn="b"/>
                      <a:r>
                        <a:rPr lang="hr-HR" sz="2600" u="none" strike="noStrike" dirty="0">
                          <a:effectLst/>
                          <a:latin typeface="+mj-lt"/>
                        </a:rPr>
                        <a:t>No</a:t>
                      </a:r>
                      <a:endParaRPr lang="hr-HR" sz="2600" b="0" i="0" u="none" strike="noStrike" dirty="0">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Good</a:t>
                      </a:r>
                      <a:endParaRPr lang="hr-HR" sz="2600" b="0" i="0" u="none" strike="noStrike">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No</a:t>
                      </a:r>
                      <a:endParaRPr lang="hr-H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477628820"/>
                  </a:ext>
                </a:extLst>
              </a:tr>
              <a:tr h="428625">
                <a:tc>
                  <a:txBody>
                    <a:bodyPr/>
                    <a:lstStyle/>
                    <a:p>
                      <a:pPr algn="ctr" rtl="0" fontAlgn="b">
                        <a:buClr>
                          <a:srgbClr val="000000"/>
                        </a:buClr>
                        <a:buSzPts val="2600"/>
                        <a:buFont typeface="Calibri Light" panose="020F0302020204030204" pitchFamily="34" charset="0"/>
                        <a:buNone/>
                      </a:pPr>
                      <a:r>
                        <a:rPr lang="hr-HR" sz="2600" b="0" i="0" u="none" strike="noStrike" dirty="0" err="1" smtClean="0">
                          <a:solidFill>
                            <a:srgbClr val="000000"/>
                          </a:solidFill>
                          <a:effectLst/>
                          <a:latin typeface="+mj-lt"/>
                        </a:rPr>
                        <a:t>Middle</a:t>
                      </a:r>
                      <a:endParaRPr lang="hr-HR" sz="2600" b="0" i="0" u="none" strike="noStrike" dirty="0">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Yes</a:t>
                      </a:r>
                      <a:endParaRPr lang="hr-HR" sz="2600" b="0" i="0" u="none" strike="noStrike">
                        <a:solidFill>
                          <a:srgbClr val="000000"/>
                        </a:solidFill>
                        <a:effectLst/>
                        <a:latin typeface="+mj-lt"/>
                      </a:endParaRPr>
                    </a:p>
                  </a:txBody>
                  <a:tcPr marL="9525" marR="9525" marT="9525" marB="0" anchor="b"/>
                </a:tc>
                <a:tc>
                  <a:txBody>
                    <a:bodyPr/>
                    <a:lstStyle/>
                    <a:p>
                      <a:pPr algn="ctr" rtl="0" fontAlgn="b"/>
                      <a:r>
                        <a:rPr lang="hr-HR" sz="2600" u="none" strike="noStrike" dirty="0" err="1">
                          <a:effectLst/>
                          <a:latin typeface="+mj-lt"/>
                        </a:rPr>
                        <a:t>Yes</a:t>
                      </a:r>
                      <a:endParaRPr lang="hr-HR" sz="2600" b="0" i="0" u="none" strike="noStrike" dirty="0">
                        <a:solidFill>
                          <a:srgbClr val="000000"/>
                        </a:solidFill>
                        <a:effectLst/>
                        <a:latin typeface="+mj-lt"/>
                      </a:endParaRPr>
                    </a:p>
                  </a:txBody>
                  <a:tcPr marL="9525" marR="9525" marT="9525" marB="0" anchor="b"/>
                </a:tc>
                <a:tc>
                  <a:txBody>
                    <a:bodyPr/>
                    <a:lstStyle/>
                    <a:p>
                      <a:pPr algn="ctr" rtl="0" fontAlgn="b"/>
                      <a:r>
                        <a:rPr lang="hr-HR" sz="2600" u="none" strike="noStrike" dirty="0" err="1">
                          <a:effectLst/>
                          <a:latin typeface="+mj-lt"/>
                        </a:rPr>
                        <a:t>Excellent</a:t>
                      </a:r>
                      <a:endParaRPr lang="hr-HR" sz="2600" b="0" i="0" u="none" strike="noStrike" dirty="0">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Yes</a:t>
                      </a:r>
                      <a:endParaRPr lang="hr-H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376222688"/>
                  </a:ext>
                </a:extLst>
              </a:tr>
              <a:tr h="428625">
                <a:tc>
                  <a:txBody>
                    <a:bodyPr/>
                    <a:lstStyle/>
                    <a:p>
                      <a:pPr algn="ctr" rtl="0" fontAlgn="b">
                        <a:buClr>
                          <a:srgbClr val="000000"/>
                        </a:buClr>
                        <a:buSzPts val="2600"/>
                        <a:buFont typeface="Calibri Light" panose="020F0302020204030204" pitchFamily="34" charset="0"/>
                        <a:buNone/>
                      </a:pPr>
                      <a:r>
                        <a:rPr lang="hr-HR" sz="2600" b="0" i="0" u="none" strike="noStrike" dirty="0" smtClean="0">
                          <a:solidFill>
                            <a:srgbClr val="000000"/>
                          </a:solidFill>
                          <a:effectLst/>
                          <a:latin typeface="+mj-lt"/>
                        </a:rPr>
                        <a:t>Old</a:t>
                      </a:r>
                      <a:endParaRPr lang="hr-HR" sz="2600" b="0" i="0" u="none" strike="noStrike" dirty="0">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Yes</a:t>
                      </a:r>
                      <a:endParaRPr lang="hr-HR" sz="2600" b="0" i="0" u="none" strike="noStrike">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No</a:t>
                      </a:r>
                      <a:endParaRPr lang="hr-HR" sz="2600" b="0" i="0" u="none" strike="noStrike">
                        <a:solidFill>
                          <a:srgbClr val="000000"/>
                        </a:solidFill>
                        <a:effectLst/>
                        <a:latin typeface="+mj-lt"/>
                      </a:endParaRPr>
                    </a:p>
                  </a:txBody>
                  <a:tcPr marL="9525" marR="9525" marT="9525" marB="0" anchor="b"/>
                </a:tc>
                <a:tc>
                  <a:txBody>
                    <a:bodyPr/>
                    <a:lstStyle/>
                    <a:p>
                      <a:pPr algn="ctr" rtl="0" fontAlgn="b"/>
                      <a:r>
                        <a:rPr lang="hr-HR" sz="2600" u="none" strike="noStrike" dirty="0" err="1">
                          <a:effectLst/>
                          <a:latin typeface="+mj-lt"/>
                        </a:rPr>
                        <a:t>Good</a:t>
                      </a:r>
                      <a:endParaRPr lang="hr-HR" sz="2600" b="0" i="0" u="none" strike="noStrike" dirty="0">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Yes</a:t>
                      </a:r>
                      <a:endParaRPr lang="hr-HR" sz="26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4107866347"/>
                  </a:ext>
                </a:extLst>
              </a:tr>
              <a:tr h="428625">
                <a:tc>
                  <a:txBody>
                    <a:bodyPr/>
                    <a:lstStyle/>
                    <a:p>
                      <a:pPr algn="ctr" rtl="0" fontAlgn="b">
                        <a:buClr>
                          <a:srgbClr val="000000"/>
                        </a:buClr>
                        <a:buSzPts val="2600"/>
                        <a:buFont typeface="Calibri Light" panose="020F0302020204030204" pitchFamily="34" charset="0"/>
                        <a:buNone/>
                      </a:pPr>
                      <a:r>
                        <a:rPr lang="hr-HR" sz="2600" b="0" i="0" u="none" strike="noStrike" dirty="0" smtClean="0">
                          <a:solidFill>
                            <a:srgbClr val="000000"/>
                          </a:solidFill>
                          <a:effectLst/>
                          <a:latin typeface="+mj-lt"/>
                        </a:rPr>
                        <a:t>Old</a:t>
                      </a:r>
                      <a:endParaRPr lang="hr-HR" sz="2600" b="0" i="0" u="none" strike="noStrike" dirty="0">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No</a:t>
                      </a:r>
                      <a:endParaRPr lang="hr-HR" sz="2600" b="0" i="0" u="none" strike="noStrike">
                        <a:solidFill>
                          <a:srgbClr val="000000"/>
                        </a:solidFill>
                        <a:effectLst/>
                        <a:latin typeface="+mj-lt"/>
                      </a:endParaRPr>
                    </a:p>
                  </a:txBody>
                  <a:tcPr marL="9525" marR="9525" marT="9525" marB="0" anchor="b"/>
                </a:tc>
                <a:tc>
                  <a:txBody>
                    <a:bodyPr/>
                    <a:lstStyle/>
                    <a:p>
                      <a:pPr algn="ctr" rtl="0" fontAlgn="b"/>
                      <a:r>
                        <a:rPr lang="hr-HR" sz="2600" u="none" strike="noStrike">
                          <a:effectLst/>
                          <a:latin typeface="+mj-lt"/>
                        </a:rPr>
                        <a:t>No</a:t>
                      </a:r>
                      <a:endParaRPr lang="hr-HR" sz="2600" b="0" i="0" u="none" strike="noStrike">
                        <a:solidFill>
                          <a:srgbClr val="000000"/>
                        </a:solidFill>
                        <a:effectLst/>
                        <a:latin typeface="+mj-lt"/>
                      </a:endParaRPr>
                    </a:p>
                  </a:txBody>
                  <a:tcPr marL="9525" marR="9525" marT="9525" marB="0" anchor="b"/>
                </a:tc>
                <a:tc>
                  <a:txBody>
                    <a:bodyPr/>
                    <a:lstStyle/>
                    <a:p>
                      <a:pPr algn="ctr" rtl="0" fontAlgn="b"/>
                      <a:r>
                        <a:rPr lang="hr-HR" sz="2600" u="none" strike="noStrike" dirty="0">
                          <a:effectLst/>
                          <a:latin typeface="+mj-lt"/>
                        </a:rPr>
                        <a:t>Fair</a:t>
                      </a:r>
                      <a:endParaRPr lang="hr-HR" sz="2600" b="0" i="0" u="none" strike="noStrike" dirty="0">
                        <a:solidFill>
                          <a:srgbClr val="000000"/>
                        </a:solidFill>
                        <a:effectLst/>
                        <a:latin typeface="+mj-lt"/>
                      </a:endParaRPr>
                    </a:p>
                  </a:txBody>
                  <a:tcPr marL="9525" marR="9525" marT="9525" marB="0" anchor="b"/>
                </a:tc>
                <a:tc>
                  <a:txBody>
                    <a:bodyPr/>
                    <a:lstStyle/>
                    <a:p>
                      <a:pPr algn="ctr" rtl="0" fontAlgn="b"/>
                      <a:r>
                        <a:rPr lang="hr-HR" sz="2600" u="none" strike="noStrike" dirty="0">
                          <a:effectLst/>
                          <a:latin typeface="+mj-lt"/>
                        </a:rPr>
                        <a:t>No </a:t>
                      </a:r>
                      <a:endParaRPr lang="hr-HR" sz="26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290317697"/>
                  </a:ext>
                </a:extLst>
              </a:tr>
            </a:tbl>
          </a:graphicData>
        </a:graphic>
      </p:graphicFrame>
      <p:sp>
        <p:nvSpPr>
          <p:cNvPr id="4" name="Left-Right Arrow 3"/>
          <p:cNvSpPr/>
          <p:nvPr/>
        </p:nvSpPr>
        <p:spPr>
          <a:xfrm>
            <a:off x="1098549" y="1441846"/>
            <a:ext cx="10464347"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3600" b="1" dirty="0" err="1" smtClean="0">
                <a:solidFill>
                  <a:srgbClr val="FFFF00"/>
                </a:solidFill>
              </a:rPr>
              <a:t>Labels</a:t>
            </a:r>
            <a:endParaRPr lang="en-US" b="1" dirty="0">
              <a:solidFill>
                <a:srgbClr val="FFFF00"/>
              </a:solidFill>
            </a:endParaRPr>
          </a:p>
        </p:txBody>
      </p:sp>
      <p:sp>
        <p:nvSpPr>
          <p:cNvPr id="6" name="Left-Right Arrow 5"/>
          <p:cNvSpPr/>
          <p:nvPr/>
        </p:nvSpPr>
        <p:spPr>
          <a:xfrm>
            <a:off x="1047295" y="5597032"/>
            <a:ext cx="8172905"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3600" b="1" dirty="0" err="1" smtClean="0">
                <a:solidFill>
                  <a:srgbClr val="FFFF00"/>
                </a:solidFill>
              </a:rPr>
              <a:t>Independent</a:t>
            </a:r>
            <a:r>
              <a:rPr lang="hr-HR" sz="3600" b="1" dirty="0" smtClean="0">
                <a:solidFill>
                  <a:srgbClr val="FFFF00"/>
                </a:solidFill>
              </a:rPr>
              <a:t> data</a:t>
            </a:r>
            <a:endParaRPr lang="en-US" b="1" dirty="0">
              <a:solidFill>
                <a:srgbClr val="FFFF00"/>
              </a:solidFill>
            </a:endParaRPr>
          </a:p>
        </p:txBody>
      </p:sp>
      <p:sp>
        <p:nvSpPr>
          <p:cNvPr id="7" name="Left-Right Arrow 6"/>
          <p:cNvSpPr/>
          <p:nvPr/>
        </p:nvSpPr>
        <p:spPr>
          <a:xfrm>
            <a:off x="9342208" y="5597032"/>
            <a:ext cx="2392591" cy="5818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3200" b="1" dirty="0" err="1" smtClean="0">
                <a:solidFill>
                  <a:srgbClr val="C00000"/>
                </a:solidFill>
              </a:rPr>
              <a:t>Dependent</a:t>
            </a:r>
            <a:r>
              <a:rPr lang="hr-HR" sz="3200" b="1" dirty="0" smtClean="0">
                <a:solidFill>
                  <a:srgbClr val="C00000"/>
                </a:solidFill>
              </a:rPr>
              <a:t> data</a:t>
            </a:r>
            <a:endParaRPr lang="en-US" sz="3200" b="1" dirty="0">
              <a:solidFill>
                <a:srgbClr val="C00000"/>
              </a:solidFill>
            </a:endParaRPr>
          </a:p>
        </p:txBody>
      </p:sp>
    </p:spTree>
    <p:extLst>
      <p:ext uri="{BB962C8B-B14F-4D97-AF65-F5344CB8AC3E}">
        <p14:creationId xmlns:p14="http://schemas.microsoft.com/office/powerpoint/2010/main" val="1446228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58296"/>
            <a:ext cx="10515600" cy="843189"/>
          </a:xfrm>
        </p:spPr>
        <p:txBody>
          <a:bodyPr/>
          <a:lstStyle/>
          <a:p>
            <a:pPr algn="ctr"/>
            <a:r>
              <a:rPr lang="hr-HR" b="1" dirty="0" smtClean="0"/>
              <a:t>Supervised </a:t>
            </a:r>
            <a:r>
              <a:rPr lang="hr-HR" b="1" dirty="0" err="1" smtClean="0"/>
              <a:t>Learning</a:t>
            </a:r>
            <a:r>
              <a:rPr lang="hr-HR" b="1" dirty="0" smtClean="0"/>
              <a:t> - </a:t>
            </a:r>
            <a:r>
              <a:rPr lang="hr-HR" b="1" dirty="0" err="1" smtClean="0"/>
              <a:t>example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690688"/>
            <a:ext cx="10515600" cy="4981045"/>
          </a:xfrm>
        </p:spPr>
        <p:txBody>
          <a:bodyPr>
            <a:normAutofit/>
          </a:bodyPr>
          <a:lstStyle/>
          <a:p>
            <a:pPr lvl="0" algn="just"/>
            <a:r>
              <a:rPr lang="hr-HR" sz="3600" b="1" dirty="0" smtClean="0">
                <a:latin typeface="+mj-lt"/>
              </a:rPr>
              <a:t>A</a:t>
            </a:r>
            <a:r>
              <a:rPr lang="en-US" sz="3600" b="1" dirty="0" err="1" smtClean="0">
                <a:latin typeface="+mj-lt"/>
              </a:rPr>
              <a:t>nti</a:t>
            </a:r>
            <a:r>
              <a:rPr lang="en-US" sz="3600" b="1" dirty="0" smtClean="0">
                <a:latin typeface="+mj-lt"/>
              </a:rPr>
              <a:t> </a:t>
            </a:r>
            <a:r>
              <a:rPr lang="en-US" sz="3600" b="1" dirty="0">
                <a:latin typeface="+mj-lt"/>
              </a:rPr>
              <a:t>spam filter that predicts if a known input (the email) is spam</a:t>
            </a:r>
            <a:r>
              <a:rPr lang="en-US" sz="3600" b="1" dirty="0" smtClean="0">
                <a:latin typeface="+mj-lt"/>
              </a:rPr>
              <a:t>.</a:t>
            </a:r>
            <a:endParaRPr lang="hr-HR" sz="3600" b="1" dirty="0" smtClean="0">
              <a:latin typeface="+mj-lt"/>
            </a:endParaRPr>
          </a:p>
          <a:p>
            <a:pPr lvl="0" algn="just"/>
            <a:endParaRPr lang="hr-HR" sz="3600" b="1" dirty="0">
              <a:latin typeface="+mj-lt"/>
            </a:endParaRPr>
          </a:p>
          <a:p>
            <a:pPr lvl="0" algn="just"/>
            <a:endParaRPr lang="hr-HR" sz="3600" b="1" dirty="0" smtClean="0">
              <a:latin typeface="+mj-lt"/>
            </a:endParaRPr>
          </a:p>
          <a:p>
            <a:pPr lvl="1" algn="just"/>
            <a:r>
              <a:rPr lang="en-US" sz="3200" dirty="0" smtClean="0">
                <a:latin typeface="+mj-lt"/>
              </a:rPr>
              <a:t>Start </a:t>
            </a:r>
            <a:r>
              <a:rPr lang="en-US" sz="3200" dirty="0">
                <a:latin typeface="+mj-lt"/>
              </a:rPr>
              <a:t>algorithm is used, maximizing filter efficiency through user input (user is confirming that e-mail is spam)</a:t>
            </a:r>
          </a:p>
          <a:p>
            <a:pPr lvl="1" algn="just"/>
            <a:r>
              <a:rPr lang="en-US" sz="3200" dirty="0" smtClean="0">
                <a:latin typeface="+mj-lt"/>
              </a:rPr>
              <a:t>The </a:t>
            </a:r>
            <a:r>
              <a:rPr lang="en-US" sz="3200" dirty="0">
                <a:latin typeface="+mj-lt"/>
              </a:rPr>
              <a:t>algorithm is improving with user-defined spam labels</a:t>
            </a:r>
          </a:p>
          <a:p>
            <a:pPr lvl="1" algn="just"/>
            <a:r>
              <a:rPr lang="en-US" sz="3200" dirty="0" smtClean="0">
                <a:latin typeface="+mj-lt"/>
              </a:rPr>
              <a:t>The </a:t>
            </a:r>
            <a:r>
              <a:rPr lang="en-US" sz="3200" dirty="0">
                <a:latin typeface="+mj-lt"/>
              </a:rPr>
              <a:t>algorithm will ask less as it learns from user inputs</a:t>
            </a:r>
          </a:p>
        </p:txBody>
      </p:sp>
      <p:pic>
        <p:nvPicPr>
          <p:cNvPr id="1026" name="Picture 2" descr="delete_sp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7123" y="2224088"/>
            <a:ext cx="1584325" cy="1584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04370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92628" y="103868"/>
            <a:ext cx="10515600" cy="766989"/>
          </a:xfrm>
        </p:spPr>
        <p:txBody>
          <a:bodyPr/>
          <a:lstStyle/>
          <a:p>
            <a:pPr algn="ctr"/>
            <a:r>
              <a:rPr lang="hr-HR" b="1" dirty="0"/>
              <a:t>Generalization </a:t>
            </a:r>
            <a:r>
              <a:rPr lang="hr-HR" b="1" dirty="0" err="1"/>
              <a:t>and</a:t>
            </a:r>
            <a:r>
              <a:rPr lang="hr-HR" b="1" dirty="0"/>
              <a:t> </a:t>
            </a:r>
            <a:r>
              <a:rPr lang="hr-HR" b="1" dirty="0" err="1"/>
              <a:t>Overfitting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04800" y="1001486"/>
            <a:ext cx="8675914" cy="5670247"/>
          </a:xfrm>
        </p:spPr>
        <p:txBody>
          <a:bodyPr>
            <a:normAutofit/>
          </a:bodyPr>
          <a:lstStyle/>
          <a:p>
            <a:pPr lvl="0" algn="just"/>
            <a:r>
              <a:rPr lang="en-US" sz="3600" dirty="0" smtClean="0">
                <a:latin typeface="+mj-lt"/>
              </a:rPr>
              <a:t>The goal is for the algorithm to </a:t>
            </a:r>
            <a:r>
              <a:rPr lang="en-US" sz="4400" b="1" dirty="0" smtClean="0">
                <a:latin typeface="+mj-lt"/>
              </a:rPr>
              <a:t>generalize</a:t>
            </a:r>
            <a:r>
              <a:rPr lang="en-US" sz="3600" dirty="0" smtClean="0">
                <a:latin typeface="+mj-lt"/>
              </a:rPr>
              <a:t>, or accurately apply its learning from the training data to the test data.</a:t>
            </a:r>
            <a:endParaRPr lang="hr-HR" sz="3600" dirty="0" smtClean="0">
              <a:latin typeface="+mj-lt"/>
            </a:endParaRPr>
          </a:p>
          <a:p>
            <a:pPr lvl="0" algn="just"/>
            <a:r>
              <a:rPr lang="en-US" sz="4400" b="1" dirty="0" smtClean="0">
                <a:latin typeface="+mj-lt"/>
              </a:rPr>
              <a:t>Overfitting</a:t>
            </a:r>
            <a:r>
              <a:rPr lang="en-US" sz="3600" b="1" dirty="0" smtClean="0">
                <a:latin typeface="+mj-lt"/>
              </a:rPr>
              <a:t> occurs when a model is too fit to training data.</a:t>
            </a:r>
          </a:p>
          <a:p>
            <a:pPr lvl="0" algn="just"/>
            <a:r>
              <a:rPr lang="en-US" sz="3600" dirty="0" smtClean="0">
                <a:latin typeface="+mj-lt"/>
              </a:rPr>
              <a:t>Aim for a balance of flexibility and fit</a:t>
            </a:r>
            <a:r>
              <a:rPr lang="hr-HR" sz="3600" dirty="0" smtClean="0">
                <a:latin typeface="+mj-lt"/>
              </a:rPr>
              <a:t> - m</a:t>
            </a:r>
            <a:r>
              <a:rPr lang="en-US" sz="3600" dirty="0" err="1" smtClean="0">
                <a:latin typeface="+mj-lt"/>
              </a:rPr>
              <a:t>odels</a:t>
            </a:r>
            <a:r>
              <a:rPr lang="en-US" sz="3600" dirty="0" smtClean="0">
                <a:latin typeface="+mj-lt"/>
              </a:rPr>
              <a:t> need to be flexible to handle new data.</a:t>
            </a:r>
          </a:p>
          <a:p>
            <a:pPr lvl="0" algn="just"/>
            <a:r>
              <a:rPr lang="en-US" sz="3600" dirty="0" smtClean="0">
                <a:latin typeface="+mj-lt"/>
              </a:rPr>
              <a:t>Prevent overfitting to ensure accurate predictions on unseen data.</a:t>
            </a:r>
            <a:endParaRPr lang="hr-HR" sz="3600" dirty="0" smtClean="0">
              <a:latin typeface="+mj-lt"/>
            </a:endParaRPr>
          </a:p>
          <a:p>
            <a:pPr lvl="0" algn="just"/>
            <a:endParaRPr lang="hr-HR" sz="3200" b="1" dirty="0" smtClean="0">
              <a:latin typeface="+mj-lt"/>
            </a:endParaRPr>
          </a:p>
          <a:p>
            <a:pPr lvl="0" algn="just"/>
            <a:endParaRPr lang="hr-HR" sz="3200" b="1" dirty="0" smtClean="0">
              <a:latin typeface="+mj-lt"/>
            </a:endParaRPr>
          </a:p>
          <a:p>
            <a:pPr lvl="0" algn="just"/>
            <a:endParaRPr lang="hr-HR" sz="3200" dirty="0" smtClean="0">
              <a:latin typeface="+mj-lt"/>
            </a:endParaRPr>
          </a:p>
          <a:p>
            <a:pPr lvl="0" algn="just"/>
            <a:endParaRPr lang="en-US" sz="3200" dirty="0">
              <a:latin typeface="+mj-lt"/>
            </a:endParaRPr>
          </a:p>
        </p:txBody>
      </p:sp>
      <p:pic>
        <p:nvPicPr>
          <p:cNvPr id="2050" name="Picture 2" descr="Free Crop unrecognizable female dressmaker with flexible ruler measuring hip line of dummy while working in studio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95516" y="1850570"/>
            <a:ext cx="2496458" cy="3744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59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80068"/>
            <a:ext cx="10515600" cy="941161"/>
          </a:xfrm>
        </p:spPr>
        <p:txBody>
          <a:bodyPr/>
          <a:lstStyle/>
          <a:p>
            <a:pPr algn="ctr"/>
            <a:r>
              <a:rPr lang="hr-HR" b="1" dirty="0" err="1"/>
              <a:t>Unsupervised</a:t>
            </a:r>
            <a:r>
              <a:rPr lang="hr-HR" b="1" dirty="0"/>
              <a:t> </a:t>
            </a:r>
            <a:r>
              <a:rPr lang="hr-HR" b="1" dirty="0" err="1"/>
              <a:t>Learning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70114" y="1458686"/>
            <a:ext cx="8077200" cy="5213047"/>
          </a:xfrm>
        </p:spPr>
        <p:txBody>
          <a:bodyPr>
            <a:normAutofit/>
          </a:bodyPr>
          <a:lstStyle/>
          <a:p>
            <a:pPr lvl="0" algn="just"/>
            <a:r>
              <a:rPr lang="en-US" sz="3600" dirty="0">
                <a:latin typeface="+mj-lt"/>
              </a:rPr>
              <a:t>Unsupervised Learning involves unknown data structure.</a:t>
            </a:r>
          </a:p>
          <a:p>
            <a:pPr lvl="0" algn="just"/>
            <a:r>
              <a:rPr lang="en-US" sz="3600" dirty="0">
                <a:latin typeface="+mj-lt"/>
              </a:rPr>
              <a:t>Data is neither classified nor labeled.</a:t>
            </a:r>
          </a:p>
          <a:p>
            <a:pPr lvl="0" algn="just"/>
            <a:r>
              <a:rPr lang="en-US" sz="3600" dirty="0">
                <a:latin typeface="+mj-lt"/>
              </a:rPr>
              <a:t>Algorithms draw inferences from (usually large) datasets without labeled responses</a:t>
            </a:r>
            <a:r>
              <a:rPr lang="en-US" sz="3600" dirty="0" smtClean="0">
                <a:latin typeface="+mj-lt"/>
              </a:rPr>
              <a:t>.</a:t>
            </a:r>
            <a:endParaRPr lang="hr-HR" sz="3600" dirty="0" smtClean="0">
              <a:latin typeface="+mj-lt"/>
            </a:endParaRPr>
          </a:p>
          <a:p>
            <a:pPr lvl="0" algn="just"/>
            <a:r>
              <a:rPr lang="en-US" sz="3600" dirty="0">
                <a:latin typeface="+mj-lt"/>
              </a:rPr>
              <a:t>In unsupervised machine learning, there are two main categories: </a:t>
            </a:r>
            <a:r>
              <a:rPr lang="en-US" sz="4400" b="1" dirty="0">
                <a:latin typeface="+mj-lt"/>
              </a:rPr>
              <a:t>clustering</a:t>
            </a:r>
            <a:r>
              <a:rPr lang="en-US" sz="3600" dirty="0">
                <a:latin typeface="+mj-lt"/>
              </a:rPr>
              <a:t> and </a:t>
            </a:r>
            <a:r>
              <a:rPr lang="en-US" sz="4400" b="1" dirty="0">
                <a:latin typeface="+mj-lt"/>
              </a:rPr>
              <a:t>dimensionality reduction</a:t>
            </a:r>
            <a:r>
              <a:rPr lang="en-US" sz="3600" dirty="0">
                <a:latin typeface="+mj-lt"/>
              </a:rPr>
              <a:t>.</a:t>
            </a:r>
            <a:endParaRPr lang="hr-HR" sz="3600" dirty="0" smtClean="0">
              <a:latin typeface="+mj-lt"/>
            </a:endParaRPr>
          </a:p>
          <a:p>
            <a:pPr lvl="0" algn="just"/>
            <a:endParaRPr lang="hr-HR" sz="3200" dirty="0" smtClean="0">
              <a:latin typeface="+mj-lt"/>
            </a:endParaRPr>
          </a:p>
          <a:p>
            <a:pPr lvl="0" algn="just"/>
            <a:endParaRPr lang="hr-HR" sz="3200" b="1" dirty="0" smtClean="0">
              <a:latin typeface="+mj-lt"/>
            </a:endParaRPr>
          </a:p>
          <a:p>
            <a:pPr lvl="0" algn="just"/>
            <a:endParaRPr lang="hr-HR" sz="3200" dirty="0" smtClean="0">
              <a:latin typeface="+mj-lt"/>
            </a:endParaRPr>
          </a:p>
          <a:p>
            <a:pPr lvl="0" algn="just"/>
            <a:endParaRPr lang="en-US" sz="3200" dirty="0">
              <a:latin typeface="+mj-lt"/>
            </a:endParaRPr>
          </a:p>
        </p:txBody>
      </p:sp>
      <p:pic>
        <p:nvPicPr>
          <p:cNvPr id="3074" name="Picture 2" descr="Free Close-Up Photo Of Painting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0081" y="1753524"/>
            <a:ext cx="2992822" cy="199322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ree Smooth round colorful shapes with wavy edges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0081" y="3984171"/>
            <a:ext cx="2992821" cy="1993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391631"/>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5CDED8B-1AA2-44CF-B496-65A88013FD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2362</TotalTime>
  <Words>1774</Words>
  <Application>Microsoft Office PowerPoint</Application>
  <PresentationFormat>Widescreen</PresentationFormat>
  <Paragraphs>142</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Motyw pakietu Office</vt:lpstr>
      <vt:lpstr>O3 - Distance learning curricula in Machine Learning  3- Main categories of Machine Learning</vt:lpstr>
      <vt:lpstr>Main categories of Machine Learning</vt:lpstr>
      <vt:lpstr>Main categories of Machine Learning</vt:lpstr>
      <vt:lpstr>Supervised Learning </vt:lpstr>
      <vt:lpstr>Independent and Dependent Data</vt:lpstr>
      <vt:lpstr>Independent and Dependent Data - example</vt:lpstr>
      <vt:lpstr>Supervised Learning - example</vt:lpstr>
      <vt:lpstr>Generalization and Overfitting</vt:lpstr>
      <vt:lpstr>Unsupervised Learning</vt:lpstr>
      <vt:lpstr>Unsupervised Learning - example</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147</cp:revision>
  <dcterms:created xsi:type="dcterms:W3CDTF">2021-12-08T08:56:03Z</dcterms:created>
  <dcterms:modified xsi:type="dcterms:W3CDTF">2024-02-21T17:43:04Z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