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7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7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2.xml" ContentType="application/vnd.openxmlformats-officedocument.drawingml.chartshapes+xml"/>
  <Override PartName="/ppt/notesSlides/notesSlide7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3.xml" ContentType="application/vnd.openxmlformats-officedocument.drawingml.chartshapes+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14.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drawings/drawing4.xml" ContentType="application/vnd.openxmlformats-officedocument.drawingml.chartshapes+xml"/>
  <Override PartName="/ppt/notesSlides/notesSlide115.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drawings/drawing5.xml" ContentType="application/vnd.openxmlformats-officedocument.drawingml.chartshapes+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0"/>
  </p:notesMasterIdLst>
  <p:sldIdLst>
    <p:sldId id="256" r:id="rId5"/>
    <p:sldId id="257" r:id="rId6"/>
    <p:sldId id="258" r:id="rId7"/>
    <p:sldId id="278" r:id="rId8"/>
    <p:sldId id="279" r:id="rId9"/>
    <p:sldId id="280" r:id="rId10"/>
    <p:sldId id="281" r:id="rId11"/>
    <p:sldId id="282" r:id="rId12"/>
    <p:sldId id="283" r:id="rId13"/>
    <p:sldId id="410" r:id="rId14"/>
    <p:sldId id="284" r:id="rId15"/>
    <p:sldId id="285" r:id="rId16"/>
    <p:sldId id="277" r:id="rId17"/>
    <p:sldId id="286" r:id="rId18"/>
    <p:sldId id="288" r:id="rId19"/>
    <p:sldId id="289" r:id="rId20"/>
    <p:sldId id="290" r:id="rId21"/>
    <p:sldId id="291" r:id="rId22"/>
    <p:sldId id="292" r:id="rId23"/>
    <p:sldId id="293" r:id="rId24"/>
    <p:sldId id="294" r:id="rId25"/>
    <p:sldId id="295" r:id="rId26"/>
    <p:sldId id="296" r:id="rId27"/>
    <p:sldId id="297" r:id="rId28"/>
    <p:sldId id="298"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406" r:id="rId51"/>
    <p:sldId id="321" r:id="rId52"/>
    <p:sldId id="322" r:id="rId53"/>
    <p:sldId id="323" r:id="rId54"/>
    <p:sldId id="324" r:id="rId55"/>
    <p:sldId id="325" r:id="rId56"/>
    <p:sldId id="326" r:id="rId57"/>
    <p:sldId id="327" r:id="rId58"/>
    <p:sldId id="407" r:id="rId59"/>
    <p:sldId id="328" r:id="rId60"/>
    <p:sldId id="420" r:id="rId61"/>
    <p:sldId id="329" r:id="rId62"/>
    <p:sldId id="411" r:id="rId63"/>
    <p:sldId id="330" r:id="rId64"/>
    <p:sldId id="412" r:id="rId65"/>
    <p:sldId id="331" r:id="rId66"/>
    <p:sldId id="332" r:id="rId67"/>
    <p:sldId id="333" r:id="rId68"/>
    <p:sldId id="334" r:id="rId69"/>
    <p:sldId id="413" r:id="rId70"/>
    <p:sldId id="335" r:id="rId71"/>
    <p:sldId id="336" r:id="rId72"/>
    <p:sldId id="337" r:id="rId73"/>
    <p:sldId id="338" r:id="rId74"/>
    <p:sldId id="339" r:id="rId75"/>
    <p:sldId id="340" r:id="rId76"/>
    <p:sldId id="414" r:id="rId77"/>
    <p:sldId id="341" r:id="rId78"/>
    <p:sldId id="342" r:id="rId79"/>
    <p:sldId id="343" r:id="rId80"/>
    <p:sldId id="344" r:id="rId81"/>
    <p:sldId id="345" r:id="rId82"/>
    <p:sldId id="346" r:id="rId83"/>
    <p:sldId id="347" r:id="rId84"/>
    <p:sldId id="348" r:id="rId85"/>
    <p:sldId id="349" r:id="rId86"/>
    <p:sldId id="350" r:id="rId87"/>
    <p:sldId id="351" r:id="rId88"/>
    <p:sldId id="352" r:id="rId89"/>
    <p:sldId id="415" r:id="rId90"/>
    <p:sldId id="353" r:id="rId91"/>
    <p:sldId id="354" r:id="rId92"/>
    <p:sldId id="355" r:id="rId93"/>
    <p:sldId id="356" r:id="rId94"/>
    <p:sldId id="357" r:id="rId95"/>
    <p:sldId id="358" r:id="rId96"/>
    <p:sldId id="359" r:id="rId97"/>
    <p:sldId id="360" r:id="rId98"/>
    <p:sldId id="361" r:id="rId99"/>
    <p:sldId id="416" r:id="rId100"/>
    <p:sldId id="362" r:id="rId101"/>
    <p:sldId id="363" r:id="rId102"/>
    <p:sldId id="417" r:id="rId103"/>
    <p:sldId id="364" r:id="rId104"/>
    <p:sldId id="418" r:id="rId105"/>
    <p:sldId id="365" r:id="rId106"/>
    <p:sldId id="366" r:id="rId107"/>
    <p:sldId id="367" r:id="rId108"/>
    <p:sldId id="368" r:id="rId109"/>
    <p:sldId id="369" r:id="rId110"/>
    <p:sldId id="370" r:id="rId111"/>
    <p:sldId id="371" r:id="rId112"/>
    <p:sldId id="372" r:id="rId113"/>
    <p:sldId id="373" r:id="rId114"/>
    <p:sldId id="374" r:id="rId115"/>
    <p:sldId id="375" r:id="rId116"/>
    <p:sldId id="376" r:id="rId117"/>
    <p:sldId id="377" r:id="rId118"/>
    <p:sldId id="378" r:id="rId119"/>
    <p:sldId id="379" r:id="rId120"/>
    <p:sldId id="380" r:id="rId121"/>
    <p:sldId id="381" r:id="rId122"/>
    <p:sldId id="382" r:id="rId123"/>
    <p:sldId id="383" r:id="rId124"/>
    <p:sldId id="384" r:id="rId125"/>
    <p:sldId id="385" r:id="rId126"/>
    <p:sldId id="386" r:id="rId127"/>
    <p:sldId id="387" r:id="rId128"/>
    <p:sldId id="388" r:id="rId129"/>
    <p:sldId id="419" r:id="rId130"/>
    <p:sldId id="389" r:id="rId131"/>
    <p:sldId id="390" r:id="rId132"/>
    <p:sldId id="391" r:id="rId133"/>
    <p:sldId id="392" r:id="rId134"/>
    <p:sldId id="393" r:id="rId135"/>
    <p:sldId id="394" r:id="rId136"/>
    <p:sldId id="395" r:id="rId137"/>
    <p:sldId id="396" r:id="rId138"/>
    <p:sldId id="397" r:id="rId139"/>
    <p:sldId id="398" r:id="rId140"/>
    <p:sldId id="399" r:id="rId141"/>
    <p:sldId id="400" r:id="rId142"/>
    <p:sldId id="408" r:id="rId143"/>
    <p:sldId id="401" r:id="rId144"/>
    <p:sldId id="402" r:id="rId145"/>
    <p:sldId id="403" r:id="rId146"/>
    <p:sldId id="409" r:id="rId147"/>
    <p:sldId id="404" r:id="rId148"/>
    <p:sldId id="405" r:id="rId149"/>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302144-8367-A3C8-CC7E-CE59E03A0306}" name="frane" initials="f" userId="d131dc0004dc0f45"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rane" initials="f" lastIdx="1" clrIdx="0">
    <p:extLst>
      <p:ext uri="{19B8F6BF-5375-455C-9EA6-DF929625EA0E}">
        <p15:presenceInfo xmlns:p15="http://schemas.microsoft.com/office/powerpoint/2012/main" userId="d131dc0004dc0f4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showOutlineIcons="0">
    <p:restoredLeft sz="34567" autoAdjust="0"/>
    <p:restoredTop sz="86441" autoAdjust="0"/>
  </p:normalViewPr>
  <p:slideViewPr>
    <p:cSldViewPr snapToGrid="0">
      <p:cViewPr varScale="1">
        <p:scale>
          <a:sx n="78" d="100"/>
          <a:sy n="78" d="100"/>
        </p:scale>
        <p:origin x="120" y="480"/>
      </p:cViewPr>
      <p:guideLst/>
    </p:cSldViewPr>
  </p:slideViewPr>
  <p:outlineViewPr>
    <p:cViewPr>
      <p:scale>
        <a:sx n="33" d="100"/>
        <a:sy n="33" d="100"/>
      </p:scale>
      <p:origin x="0" y="-29364"/>
    </p:cViewPr>
  </p:outlineViewPr>
  <p:notesTextViewPr>
    <p:cViewPr>
      <p:scale>
        <a:sx n="1" d="1"/>
        <a:sy n="1" d="1"/>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notesMaster" Target="notesMasters/notesMaster1.xml"/><Relationship Id="rId155" Type="http://schemas.openxmlformats.org/officeDocument/2006/relationships/tableStyles" Target="tableStyle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commentAuthors" Target="commentAuthors.xml"/><Relationship Id="rId156" Type="http://schemas.microsoft.com/office/2018/10/relationships/authors" Targe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viewProps" Target="view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theme" Target="theme/theme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1.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1.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3.xml"/></Relationships>
</file>

<file path=ppt/charts/_rels/chart1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Activation%20functions.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Activation%20functions.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Activation%20functions.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2.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1.xlsx" TargetMode="Externa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chartUserShapes" Target="../drawings/drawing4.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1.xlsx" TargetMode="Externa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chartUserShapes" Target="../drawings/drawing5.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frane\Desktop\regresija.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frane\Documents\Projekti\VUS\EU%20projekti\CodeIn\Intellectual%20outputs\O3%202%20distance%20learning%20curricula%20in%20machine%20learning%20and%20cloud%20computing\PPT%20machine%20learning\Book1.xlsx"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02766829814854"/>
          <c:y val="5.7697540384771491E-2"/>
          <c:w val="0.8399975838639282"/>
          <c:h val="0.82107443786021594"/>
        </c:manualLayout>
      </c:layout>
      <c:lineChart>
        <c:grouping val="stacked"/>
        <c:varyColors val="0"/>
        <c:ser>
          <c:idx val="0"/>
          <c:order val="0"/>
          <c:tx>
            <c:strRef>
              <c:f>Sheet1!$B$1</c:f>
              <c:strCache>
                <c:ptCount val="1"/>
                <c:pt idx="0">
                  <c:v>probabilty</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Sheet1!$C$2:$C$62</c:f>
              <c:numCache>
                <c:formatCode>General</c:formatCode>
                <c:ptCount val="61"/>
                <c:pt idx="0">
                  <c:v>2000</c:v>
                </c:pt>
                <c:pt idx="1">
                  <c:v>2100</c:v>
                </c:pt>
                <c:pt idx="2">
                  <c:v>2200</c:v>
                </c:pt>
                <c:pt idx="3">
                  <c:v>2300</c:v>
                </c:pt>
                <c:pt idx="4">
                  <c:v>2400</c:v>
                </c:pt>
                <c:pt idx="5">
                  <c:v>2500</c:v>
                </c:pt>
                <c:pt idx="6">
                  <c:v>2600</c:v>
                </c:pt>
                <c:pt idx="7">
                  <c:v>2700</c:v>
                </c:pt>
                <c:pt idx="8">
                  <c:v>2800</c:v>
                </c:pt>
                <c:pt idx="9">
                  <c:v>2900</c:v>
                </c:pt>
                <c:pt idx="10">
                  <c:v>3000</c:v>
                </c:pt>
                <c:pt idx="11">
                  <c:v>3100</c:v>
                </c:pt>
                <c:pt idx="12">
                  <c:v>3200</c:v>
                </c:pt>
                <c:pt idx="13">
                  <c:v>3300</c:v>
                </c:pt>
                <c:pt idx="14">
                  <c:v>3400</c:v>
                </c:pt>
                <c:pt idx="15">
                  <c:v>3500</c:v>
                </c:pt>
                <c:pt idx="16">
                  <c:v>3600</c:v>
                </c:pt>
                <c:pt idx="17">
                  <c:v>3700</c:v>
                </c:pt>
                <c:pt idx="18">
                  <c:v>3800</c:v>
                </c:pt>
                <c:pt idx="19">
                  <c:v>3900</c:v>
                </c:pt>
                <c:pt idx="20">
                  <c:v>4000</c:v>
                </c:pt>
                <c:pt idx="21">
                  <c:v>4100</c:v>
                </c:pt>
                <c:pt idx="22">
                  <c:v>4200</c:v>
                </c:pt>
                <c:pt idx="23">
                  <c:v>4300</c:v>
                </c:pt>
                <c:pt idx="24">
                  <c:v>4400</c:v>
                </c:pt>
                <c:pt idx="25">
                  <c:v>4500</c:v>
                </c:pt>
                <c:pt idx="26">
                  <c:v>4600</c:v>
                </c:pt>
                <c:pt idx="27">
                  <c:v>4700</c:v>
                </c:pt>
                <c:pt idx="28">
                  <c:v>4800</c:v>
                </c:pt>
                <c:pt idx="29">
                  <c:v>4900</c:v>
                </c:pt>
                <c:pt idx="30">
                  <c:v>5000</c:v>
                </c:pt>
                <c:pt idx="31">
                  <c:v>5100</c:v>
                </c:pt>
                <c:pt idx="32">
                  <c:v>5200</c:v>
                </c:pt>
                <c:pt idx="33">
                  <c:v>5300</c:v>
                </c:pt>
                <c:pt idx="34">
                  <c:v>5400</c:v>
                </c:pt>
                <c:pt idx="35">
                  <c:v>5500</c:v>
                </c:pt>
                <c:pt idx="36">
                  <c:v>5600</c:v>
                </c:pt>
                <c:pt idx="37">
                  <c:v>5700</c:v>
                </c:pt>
                <c:pt idx="38">
                  <c:v>5800</c:v>
                </c:pt>
                <c:pt idx="39">
                  <c:v>5900</c:v>
                </c:pt>
                <c:pt idx="40">
                  <c:v>6000</c:v>
                </c:pt>
                <c:pt idx="41">
                  <c:v>6100</c:v>
                </c:pt>
                <c:pt idx="42">
                  <c:v>6200</c:v>
                </c:pt>
                <c:pt idx="43">
                  <c:v>6300</c:v>
                </c:pt>
                <c:pt idx="44">
                  <c:v>6400</c:v>
                </c:pt>
                <c:pt idx="45">
                  <c:v>6500</c:v>
                </c:pt>
                <c:pt idx="46">
                  <c:v>6600</c:v>
                </c:pt>
                <c:pt idx="47">
                  <c:v>6700</c:v>
                </c:pt>
                <c:pt idx="48">
                  <c:v>6800</c:v>
                </c:pt>
                <c:pt idx="49">
                  <c:v>6900</c:v>
                </c:pt>
                <c:pt idx="50">
                  <c:v>7000</c:v>
                </c:pt>
                <c:pt idx="51">
                  <c:v>7100</c:v>
                </c:pt>
                <c:pt idx="52">
                  <c:v>7200</c:v>
                </c:pt>
                <c:pt idx="53">
                  <c:v>7300</c:v>
                </c:pt>
                <c:pt idx="54">
                  <c:v>7400</c:v>
                </c:pt>
                <c:pt idx="55">
                  <c:v>7500</c:v>
                </c:pt>
                <c:pt idx="56">
                  <c:v>7600</c:v>
                </c:pt>
                <c:pt idx="57">
                  <c:v>7700</c:v>
                </c:pt>
                <c:pt idx="58">
                  <c:v>7800</c:v>
                </c:pt>
                <c:pt idx="59">
                  <c:v>7900</c:v>
                </c:pt>
                <c:pt idx="60">
                  <c:v>8000</c:v>
                </c:pt>
              </c:numCache>
            </c:numRef>
          </c:cat>
          <c:val>
            <c:numRef>
              <c:f>Sheet1!$B$2:$B$62</c:f>
              <c:numCache>
                <c:formatCode>General</c:formatCode>
                <c:ptCount val="61"/>
                <c:pt idx="0">
                  <c:v>4.7425873177566781E-2</c:v>
                </c:pt>
                <c:pt idx="1">
                  <c:v>5.2153563078417738E-2</c:v>
                </c:pt>
                <c:pt idx="2">
                  <c:v>5.7324175898868755E-2</c:v>
                </c:pt>
                <c:pt idx="3">
                  <c:v>6.2973356056996513E-2</c:v>
                </c:pt>
                <c:pt idx="4">
                  <c:v>6.9138420343346815E-2</c:v>
                </c:pt>
                <c:pt idx="5">
                  <c:v>7.5858180021243546E-2</c:v>
                </c:pt>
                <c:pt idx="6">
                  <c:v>8.317269649392238E-2</c:v>
                </c:pt>
                <c:pt idx="7">
                  <c:v>9.112296101485616E-2</c:v>
                </c:pt>
                <c:pt idx="8">
                  <c:v>9.9750489119685176E-2</c:v>
                </c:pt>
                <c:pt idx="9">
                  <c:v>0.10909682119561293</c:v>
                </c:pt>
                <c:pt idx="10">
                  <c:v>0.11920292202211755</c:v>
                </c:pt>
                <c:pt idx="11">
                  <c:v>0.13010847436299786</c:v>
                </c:pt>
                <c:pt idx="12">
                  <c:v>0.14185106490048782</c:v>
                </c:pt>
                <c:pt idx="13">
                  <c:v>0.15446526508353475</c:v>
                </c:pt>
                <c:pt idx="14">
                  <c:v>0.16798161486607552</c:v>
                </c:pt>
                <c:pt idx="15">
                  <c:v>0.18242552380635635</c:v>
                </c:pt>
                <c:pt idx="16">
                  <c:v>0.19781611144141825</c:v>
                </c:pt>
                <c:pt idx="17">
                  <c:v>0.21416501695744142</c:v>
                </c:pt>
                <c:pt idx="18">
                  <c:v>0.23147521650098238</c:v>
                </c:pt>
                <c:pt idx="19">
                  <c:v>0.24973989440488234</c:v>
                </c:pt>
                <c:pt idx="20">
                  <c:v>0.2689414213699951</c:v>
                </c:pt>
                <c:pt idx="21">
                  <c:v>0.28905049737499594</c:v>
                </c:pt>
                <c:pt idx="22">
                  <c:v>0.31002551887238755</c:v>
                </c:pt>
                <c:pt idx="23">
                  <c:v>0.33181222783183384</c:v>
                </c:pt>
                <c:pt idx="24">
                  <c:v>0.35434369377420466</c:v>
                </c:pt>
                <c:pt idx="25">
                  <c:v>0.37754066879814541</c:v>
                </c:pt>
                <c:pt idx="26">
                  <c:v>0.40131233988754816</c:v>
                </c:pt>
                <c:pt idx="27">
                  <c:v>0.42555748318834108</c:v>
                </c:pt>
                <c:pt idx="28">
                  <c:v>0.45016600268752205</c:v>
                </c:pt>
                <c:pt idx="29">
                  <c:v>0.4750208125210601</c:v>
                </c:pt>
                <c:pt idx="30">
                  <c:v>0.5</c:v>
                </c:pt>
                <c:pt idx="31">
                  <c:v>0.52497918747894012</c:v>
                </c:pt>
                <c:pt idx="32">
                  <c:v>0.54983399731247795</c:v>
                </c:pt>
                <c:pt idx="33">
                  <c:v>0.57444251681165892</c:v>
                </c:pt>
                <c:pt idx="34">
                  <c:v>0.59868766011245211</c:v>
                </c:pt>
                <c:pt idx="35">
                  <c:v>0.62245933120185459</c:v>
                </c:pt>
                <c:pt idx="36">
                  <c:v>0.64565630622579562</c:v>
                </c:pt>
                <c:pt idx="37">
                  <c:v>0.66818777216816616</c:v>
                </c:pt>
                <c:pt idx="38">
                  <c:v>0.6899744811276125</c:v>
                </c:pt>
                <c:pt idx="39">
                  <c:v>0.710949502625004</c:v>
                </c:pt>
                <c:pt idx="40">
                  <c:v>0.7310585786300049</c:v>
                </c:pt>
                <c:pt idx="41">
                  <c:v>0.75026010559511769</c:v>
                </c:pt>
                <c:pt idx="42">
                  <c:v>0.76852478349901776</c:v>
                </c:pt>
                <c:pt idx="43">
                  <c:v>0.78583498304255861</c:v>
                </c:pt>
                <c:pt idx="44">
                  <c:v>0.8021838885585818</c:v>
                </c:pt>
                <c:pt idx="45">
                  <c:v>0.81757447619364365</c:v>
                </c:pt>
                <c:pt idx="46">
                  <c:v>0.83201838513392457</c:v>
                </c:pt>
                <c:pt idx="47">
                  <c:v>0.84553473491646525</c:v>
                </c:pt>
                <c:pt idx="48">
                  <c:v>0.85814893509951229</c:v>
                </c:pt>
                <c:pt idx="49">
                  <c:v>0.86989152563700212</c:v>
                </c:pt>
                <c:pt idx="50">
                  <c:v>0.88079707797788231</c:v>
                </c:pt>
                <c:pt idx="51">
                  <c:v>0.89090317880438707</c:v>
                </c:pt>
                <c:pt idx="52">
                  <c:v>0.9002495108803148</c:v>
                </c:pt>
                <c:pt idx="53">
                  <c:v>0.90887703898514383</c:v>
                </c:pt>
                <c:pt idx="54">
                  <c:v>0.91682730350607766</c:v>
                </c:pt>
                <c:pt idx="55">
                  <c:v>0.92414181997875655</c:v>
                </c:pt>
                <c:pt idx="56">
                  <c:v>0.93086157965665328</c:v>
                </c:pt>
                <c:pt idx="57">
                  <c:v>0.9370266439430035</c:v>
                </c:pt>
                <c:pt idx="58">
                  <c:v>0.94267582410113127</c:v>
                </c:pt>
                <c:pt idx="59">
                  <c:v>0.94784643692158232</c:v>
                </c:pt>
                <c:pt idx="60">
                  <c:v>0.95257412682243336</c:v>
                </c:pt>
              </c:numCache>
            </c:numRef>
          </c:val>
          <c:smooth val="0"/>
          <c:extLst>
            <c:ext xmlns:c16="http://schemas.microsoft.com/office/drawing/2014/chart" uri="{C3380CC4-5D6E-409C-BE32-E72D297353CC}">
              <c16:uniqueId val="{00000000-7A8B-47BD-951A-EF080855B05E}"/>
            </c:ext>
          </c:extLst>
        </c:ser>
        <c:dLbls>
          <c:showLegendKey val="0"/>
          <c:showVal val="0"/>
          <c:showCatName val="0"/>
          <c:showSerName val="0"/>
          <c:showPercent val="0"/>
          <c:showBubbleSize val="0"/>
        </c:dLbls>
        <c:marker val="1"/>
        <c:smooth val="0"/>
        <c:axId val="953506095"/>
        <c:axId val="953501103"/>
      </c:lineChart>
      <c:catAx>
        <c:axId val="9535060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sr-Latn-RS"/>
          </a:p>
        </c:txPr>
        <c:crossAx val="953501103"/>
        <c:crosses val="autoZero"/>
        <c:auto val="1"/>
        <c:lblAlgn val="ctr"/>
        <c:lblOffset val="100"/>
        <c:noMultiLvlLbl val="0"/>
      </c:catAx>
      <c:valAx>
        <c:axId val="953501103"/>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53506095"/>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sr-Latn-R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088912049406E-2"/>
          <c:y val="5.092583167003097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8B07-4F42-A663-82CCCE5F6C05}"/>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088912049406E-2"/>
          <c:y val="5.092583167003097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2D75-4645-BFD7-0D42BD10EF49}"/>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625669711265412E-2"/>
          <c:y val="5.3236292375184867E-2"/>
          <c:w val="0.92602947172229022"/>
          <c:h val="0.91434106542668669"/>
        </c:manualLayout>
      </c:layout>
      <c:scatterChart>
        <c:scatterStyle val="lineMarker"/>
        <c:varyColors val="0"/>
        <c:ser>
          <c:idx val="0"/>
          <c:order val="0"/>
          <c:tx>
            <c:strRef>
              <c:f>HC!$N$1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HC!$M$2:$M$8</c:f>
              <c:numCache>
                <c:formatCode>General</c:formatCode>
                <c:ptCount val="7"/>
                <c:pt idx="0">
                  <c:v>1</c:v>
                </c:pt>
                <c:pt idx="1">
                  <c:v>1</c:v>
                </c:pt>
                <c:pt idx="2">
                  <c:v>2</c:v>
                </c:pt>
                <c:pt idx="3">
                  <c:v>3</c:v>
                </c:pt>
                <c:pt idx="4">
                  <c:v>4</c:v>
                </c:pt>
                <c:pt idx="5">
                  <c:v>4</c:v>
                </c:pt>
                <c:pt idx="6">
                  <c:v>7</c:v>
                </c:pt>
              </c:numCache>
            </c:numRef>
          </c:xVal>
          <c:yVal>
            <c:numRef>
              <c:f>HC!$N$2:$N$8</c:f>
              <c:numCache>
                <c:formatCode>General</c:formatCode>
                <c:ptCount val="7"/>
                <c:pt idx="0">
                  <c:v>2</c:v>
                </c:pt>
                <c:pt idx="1">
                  <c:v>3</c:v>
                </c:pt>
                <c:pt idx="2">
                  <c:v>3</c:v>
                </c:pt>
                <c:pt idx="3">
                  <c:v>4</c:v>
                </c:pt>
                <c:pt idx="4">
                  <c:v>3</c:v>
                </c:pt>
                <c:pt idx="5">
                  <c:v>4</c:v>
                </c:pt>
                <c:pt idx="6">
                  <c:v>7</c:v>
                </c:pt>
              </c:numCache>
            </c:numRef>
          </c:yVal>
          <c:smooth val="0"/>
          <c:extLst>
            <c:ext xmlns:c16="http://schemas.microsoft.com/office/drawing/2014/chart" uri="{C3380CC4-5D6E-409C-BE32-E72D297353CC}">
              <c16:uniqueId val="{00000000-CD1E-42C5-858F-CC350DCA2C0A}"/>
            </c:ext>
          </c:extLst>
        </c:ser>
        <c:dLbls>
          <c:showLegendKey val="0"/>
          <c:showVal val="0"/>
          <c:showCatName val="0"/>
          <c:showSerName val="0"/>
          <c:showPercent val="0"/>
          <c:showBubbleSize val="0"/>
        </c:dLbls>
        <c:axId val="1845460655"/>
        <c:axId val="1845458991"/>
      </c:scatterChart>
      <c:valAx>
        <c:axId val="1845460655"/>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845458991"/>
        <c:crosses val="autoZero"/>
        <c:crossBetween val="midCat"/>
      </c:valAx>
      <c:valAx>
        <c:axId val="1845458991"/>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845460655"/>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hr-HR" sz="1800" dirty="0" err="1">
                <a:latin typeface="+mj-lt"/>
              </a:rPr>
              <a:t>sigmoid</a:t>
            </a:r>
            <a:r>
              <a:rPr lang="hr-HR" sz="1800" dirty="0">
                <a:latin typeface="+mj-lt"/>
              </a:rPr>
              <a:t> </a:t>
            </a:r>
            <a:r>
              <a:rPr lang="en-US" sz="1800" dirty="0">
                <a:latin typeface="+mj-lt"/>
              </a:rPr>
              <a:t>f</a:t>
            </a:r>
            <a:r>
              <a:rPr lang="hr-HR" sz="1800" dirty="0">
                <a:latin typeface="+mj-lt"/>
              </a:rPr>
              <a:t>(x)</a:t>
            </a:r>
            <a:endParaRPr lang="en-US" sz="1800" dirty="0">
              <a:latin typeface="+mj-l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r-Latn-RS"/>
        </a:p>
      </c:txPr>
    </c:title>
    <c:autoTitleDeleted val="0"/>
    <c:plotArea>
      <c:layout>
        <c:manualLayout>
          <c:layoutTarget val="inner"/>
          <c:xMode val="edge"/>
          <c:yMode val="edge"/>
          <c:x val="3.2617999016071972E-2"/>
          <c:y val="0.23206294962480226"/>
          <c:w val="0.90886599596717033"/>
          <c:h val="0.65405101624695816"/>
        </c:manualLayout>
      </c:layout>
      <c:scatterChart>
        <c:scatterStyle val="lineMarker"/>
        <c:varyColors val="0"/>
        <c:ser>
          <c:idx val="0"/>
          <c:order val="0"/>
          <c:tx>
            <c:strRef>
              <c:f>Sheet1!$B$1</c:f>
              <c:strCache>
                <c:ptCount val="1"/>
                <c:pt idx="0">
                  <c:v>f</c:v>
                </c:pt>
              </c:strCache>
            </c:strRef>
          </c:tx>
          <c:spPr>
            <a:ln w="19050" cap="rnd">
              <a:solidFill>
                <a:schemeClr val="accent1"/>
              </a:solidFill>
              <a:round/>
            </a:ln>
            <a:effectLst/>
          </c:spPr>
          <c:marker>
            <c:symbol val="none"/>
          </c:marker>
          <c:xVal>
            <c:numRef>
              <c:f>Sheet1!$A$2:$A$93</c:f>
              <c:numCache>
                <c:formatCode>General</c:formatCode>
                <c:ptCount val="92"/>
                <c:pt idx="0">
                  <c:v>-8.8000000000000007</c:v>
                </c:pt>
                <c:pt idx="1">
                  <c:v>-8.6</c:v>
                </c:pt>
                <c:pt idx="2">
                  <c:v>-8.4</c:v>
                </c:pt>
                <c:pt idx="3">
                  <c:v>-8.1999999999999993</c:v>
                </c:pt>
                <c:pt idx="4">
                  <c:v>-8</c:v>
                </c:pt>
                <c:pt idx="5">
                  <c:v>-7.8</c:v>
                </c:pt>
                <c:pt idx="6">
                  <c:v>-7.6</c:v>
                </c:pt>
                <c:pt idx="7">
                  <c:v>-7.4</c:v>
                </c:pt>
                <c:pt idx="8">
                  <c:v>-7.2</c:v>
                </c:pt>
                <c:pt idx="9">
                  <c:v>-7</c:v>
                </c:pt>
                <c:pt idx="10">
                  <c:v>-6.8</c:v>
                </c:pt>
                <c:pt idx="11">
                  <c:v>-6.6</c:v>
                </c:pt>
                <c:pt idx="12">
                  <c:v>-6.4</c:v>
                </c:pt>
                <c:pt idx="13">
                  <c:v>-6.2</c:v>
                </c:pt>
                <c:pt idx="14">
                  <c:v>-6</c:v>
                </c:pt>
                <c:pt idx="15">
                  <c:v>-5.8</c:v>
                </c:pt>
                <c:pt idx="16">
                  <c:v>-5.6</c:v>
                </c:pt>
                <c:pt idx="17">
                  <c:v>-5.4</c:v>
                </c:pt>
                <c:pt idx="18">
                  <c:v>-5.2</c:v>
                </c:pt>
                <c:pt idx="19">
                  <c:v>-5</c:v>
                </c:pt>
                <c:pt idx="20">
                  <c:v>-4.8</c:v>
                </c:pt>
                <c:pt idx="21">
                  <c:v>-4.5999999999999996</c:v>
                </c:pt>
                <c:pt idx="22">
                  <c:v>-4.4000000000000004</c:v>
                </c:pt>
                <c:pt idx="23">
                  <c:v>-4.2</c:v>
                </c:pt>
                <c:pt idx="24">
                  <c:v>-4</c:v>
                </c:pt>
                <c:pt idx="25">
                  <c:v>-3.8</c:v>
                </c:pt>
                <c:pt idx="26">
                  <c:v>-3.6</c:v>
                </c:pt>
                <c:pt idx="27">
                  <c:v>-3.4</c:v>
                </c:pt>
                <c:pt idx="28">
                  <c:v>-3.2</c:v>
                </c:pt>
                <c:pt idx="29">
                  <c:v>-3</c:v>
                </c:pt>
                <c:pt idx="30">
                  <c:v>-2.8</c:v>
                </c:pt>
                <c:pt idx="31">
                  <c:v>-2.6</c:v>
                </c:pt>
                <c:pt idx="32">
                  <c:v>-2.4</c:v>
                </c:pt>
                <c:pt idx="33">
                  <c:v>-2.2000000000000002</c:v>
                </c:pt>
                <c:pt idx="34">
                  <c:v>-2</c:v>
                </c:pt>
                <c:pt idx="35">
                  <c:v>-1.8</c:v>
                </c:pt>
                <c:pt idx="36">
                  <c:v>-1.6</c:v>
                </c:pt>
                <c:pt idx="37">
                  <c:v>-1.4</c:v>
                </c:pt>
                <c:pt idx="38">
                  <c:v>-1.2</c:v>
                </c:pt>
                <c:pt idx="39">
                  <c:v>-1</c:v>
                </c:pt>
                <c:pt idx="40">
                  <c:v>-0.8</c:v>
                </c:pt>
                <c:pt idx="41">
                  <c:v>-0.6</c:v>
                </c:pt>
                <c:pt idx="42">
                  <c:v>-0.4</c:v>
                </c:pt>
                <c:pt idx="43">
                  <c:v>-0.2</c:v>
                </c:pt>
                <c:pt idx="44">
                  <c:v>0</c:v>
                </c:pt>
                <c:pt idx="45">
                  <c:v>0.2</c:v>
                </c:pt>
                <c:pt idx="46">
                  <c:v>0.4</c:v>
                </c:pt>
                <c:pt idx="47">
                  <c:v>0.6</c:v>
                </c:pt>
                <c:pt idx="48">
                  <c:v>0.8</c:v>
                </c:pt>
                <c:pt idx="49">
                  <c:v>1</c:v>
                </c:pt>
                <c:pt idx="50">
                  <c:v>1.2</c:v>
                </c:pt>
                <c:pt idx="51">
                  <c:v>1.4</c:v>
                </c:pt>
                <c:pt idx="52">
                  <c:v>1.6</c:v>
                </c:pt>
                <c:pt idx="53">
                  <c:v>1.8</c:v>
                </c:pt>
                <c:pt idx="54">
                  <c:v>2</c:v>
                </c:pt>
                <c:pt idx="55">
                  <c:v>2.2000000000000002</c:v>
                </c:pt>
                <c:pt idx="56">
                  <c:v>2.4</c:v>
                </c:pt>
                <c:pt idx="57">
                  <c:v>2.6</c:v>
                </c:pt>
                <c:pt idx="58">
                  <c:v>2.8</c:v>
                </c:pt>
                <c:pt idx="59">
                  <c:v>3</c:v>
                </c:pt>
                <c:pt idx="60">
                  <c:v>3.2</c:v>
                </c:pt>
                <c:pt idx="61">
                  <c:v>3.4</c:v>
                </c:pt>
                <c:pt idx="62">
                  <c:v>3.6</c:v>
                </c:pt>
                <c:pt idx="63">
                  <c:v>3.8</c:v>
                </c:pt>
                <c:pt idx="64">
                  <c:v>4</c:v>
                </c:pt>
                <c:pt idx="65">
                  <c:v>4.2</c:v>
                </c:pt>
                <c:pt idx="66">
                  <c:v>4.4000000000000004</c:v>
                </c:pt>
                <c:pt idx="67">
                  <c:v>4.5999999999999996</c:v>
                </c:pt>
                <c:pt idx="68">
                  <c:v>4.8</c:v>
                </c:pt>
                <c:pt idx="69">
                  <c:v>5</c:v>
                </c:pt>
                <c:pt idx="70">
                  <c:v>5.2</c:v>
                </c:pt>
                <c:pt idx="71">
                  <c:v>5.4</c:v>
                </c:pt>
                <c:pt idx="72">
                  <c:v>5.6</c:v>
                </c:pt>
                <c:pt idx="73">
                  <c:v>5.8</c:v>
                </c:pt>
                <c:pt idx="74">
                  <c:v>6</c:v>
                </c:pt>
                <c:pt idx="75">
                  <c:v>6.2</c:v>
                </c:pt>
                <c:pt idx="76">
                  <c:v>6.4</c:v>
                </c:pt>
                <c:pt idx="77">
                  <c:v>6.6</c:v>
                </c:pt>
                <c:pt idx="78">
                  <c:v>6.8</c:v>
                </c:pt>
                <c:pt idx="79">
                  <c:v>7</c:v>
                </c:pt>
                <c:pt idx="80">
                  <c:v>7.2</c:v>
                </c:pt>
                <c:pt idx="81">
                  <c:v>7.4</c:v>
                </c:pt>
                <c:pt idx="82">
                  <c:v>7.6</c:v>
                </c:pt>
                <c:pt idx="83">
                  <c:v>7.8</c:v>
                </c:pt>
                <c:pt idx="84">
                  <c:v>8</c:v>
                </c:pt>
                <c:pt idx="85">
                  <c:v>8.1999999999999993</c:v>
                </c:pt>
                <c:pt idx="86">
                  <c:v>8.4</c:v>
                </c:pt>
                <c:pt idx="87">
                  <c:v>8.6</c:v>
                </c:pt>
                <c:pt idx="88">
                  <c:v>8.8000000000000007</c:v>
                </c:pt>
                <c:pt idx="89">
                  <c:v>9</c:v>
                </c:pt>
                <c:pt idx="90">
                  <c:v>9.1999999999999993</c:v>
                </c:pt>
                <c:pt idx="91">
                  <c:v>9.4</c:v>
                </c:pt>
              </c:numCache>
            </c:numRef>
          </c:xVal>
          <c:yVal>
            <c:numRef>
              <c:f>Sheet1!$B$2:$B$93</c:f>
              <c:numCache>
                <c:formatCode>General</c:formatCode>
                <c:ptCount val="92"/>
                <c:pt idx="0">
                  <c:v>1.5071035805975741E-4</c:v>
                </c:pt>
                <c:pt idx="1">
                  <c:v>1.84071904963424E-4</c:v>
                </c:pt>
                <c:pt idx="2">
                  <c:v>2.248167702332953E-4</c:v>
                </c:pt>
                <c:pt idx="3">
                  <c:v>2.7457815610133291E-4</c:v>
                </c:pt>
                <c:pt idx="4">
                  <c:v>3.3535013046647811E-4</c:v>
                </c:pt>
                <c:pt idx="5">
                  <c:v>4.0956716498605043E-4</c:v>
                </c:pt>
                <c:pt idx="6">
                  <c:v>5.0020110707956432E-4</c:v>
                </c:pt>
                <c:pt idx="7">
                  <c:v>6.1087935943440102E-4</c:v>
                </c:pt>
                <c:pt idx="8">
                  <c:v>7.4602883383669699E-4</c:v>
                </c:pt>
                <c:pt idx="9">
                  <c:v>9.1105119440064539E-4</c:v>
                </c:pt>
                <c:pt idx="10">
                  <c:v>1.1125360328603216E-3</c:v>
                </c:pt>
                <c:pt idx="11">
                  <c:v>1.3585199504289591E-3</c:v>
                </c:pt>
                <c:pt idx="12">
                  <c:v>1.6588010801744215E-3</c:v>
                </c:pt>
                <c:pt idx="13">
                  <c:v>2.0253203890498819E-3</c:v>
                </c:pt>
                <c:pt idx="14">
                  <c:v>2.4726231566347743E-3</c:v>
                </c:pt>
                <c:pt idx="15">
                  <c:v>3.0184163247084241E-3</c:v>
                </c:pt>
                <c:pt idx="16">
                  <c:v>3.684239899435989E-3</c:v>
                </c:pt>
                <c:pt idx="17">
                  <c:v>4.4962731609411782E-3</c:v>
                </c:pt>
                <c:pt idx="18">
                  <c:v>5.4862988994504036E-3</c:v>
                </c:pt>
                <c:pt idx="19">
                  <c:v>6.6928509242848554E-3</c:v>
                </c:pt>
                <c:pt idx="20">
                  <c:v>8.1625711531598966E-3</c:v>
                </c:pt>
                <c:pt idx="21">
                  <c:v>9.9518018669043241E-3</c:v>
                </c:pt>
                <c:pt idx="22">
                  <c:v>1.2128434984274237E-2</c:v>
                </c:pt>
                <c:pt idx="23">
                  <c:v>1.4774031693273055E-2</c:v>
                </c:pt>
                <c:pt idx="24">
                  <c:v>1.7986209962091559E-2</c:v>
                </c:pt>
                <c:pt idx="25">
                  <c:v>2.1881270936130476E-2</c:v>
                </c:pt>
                <c:pt idx="26">
                  <c:v>2.6596993576865856E-2</c:v>
                </c:pt>
                <c:pt idx="27">
                  <c:v>3.2295464698450516E-2</c:v>
                </c:pt>
                <c:pt idx="28">
                  <c:v>3.9165722796764356E-2</c:v>
                </c:pt>
                <c:pt idx="29">
                  <c:v>4.7425873177566781E-2</c:v>
                </c:pt>
                <c:pt idx="30">
                  <c:v>5.7324175898868755E-2</c:v>
                </c:pt>
                <c:pt idx="31">
                  <c:v>6.9138420343346815E-2</c:v>
                </c:pt>
                <c:pt idx="32">
                  <c:v>8.317269649392238E-2</c:v>
                </c:pt>
                <c:pt idx="33">
                  <c:v>9.9750489119685135E-2</c:v>
                </c:pt>
                <c:pt idx="34">
                  <c:v>0.11920292202211755</c:v>
                </c:pt>
                <c:pt idx="35">
                  <c:v>0.14185106490048777</c:v>
                </c:pt>
                <c:pt idx="36">
                  <c:v>0.16798161486607552</c:v>
                </c:pt>
                <c:pt idx="37">
                  <c:v>0.19781611144141825</c:v>
                </c:pt>
                <c:pt idx="38">
                  <c:v>0.23147521650098238</c:v>
                </c:pt>
                <c:pt idx="39">
                  <c:v>0.2689414213699951</c:v>
                </c:pt>
                <c:pt idx="40">
                  <c:v>0.31002551887238755</c:v>
                </c:pt>
                <c:pt idx="41">
                  <c:v>0.35434369377420455</c:v>
                </c:pt>
                <c:pt idx="42">
                  <c:v>0.401312339887548</c:v>
                </c:pt>
                <c:pt idx="43">
                  <c:v>0.45016600268752216</c:v>
                </c:pt>
                <c:pt idx="44">
                  <c:v>0.5</c:v>
                </c:pt>
                <c:pt idx="45">
                  <c:v>0.54983399731247795</c:v>
                </c:pt>
                <c:pt idx="46">
                  <c:v>0.598687660112452</c:v>
                </c:pt>
                <c:pt idx="47">
                  <c:v>0.6456563062257954</c:v>
                </c:pt>
                <c:pt idx="48">
                  <c:v>0.6899744811276125</c:v>
                </c:pt>
                <c:pt idx="49">
                  <c:v>0.7310585786300049</c:v>
                </c:pt>
                <c:pt idx="50">
                  <c:v>0.76852478349901754</c:v>
                </c:pt>
                <c:pt idx="51">
                  <c:v>0.80218388855858169</c:v>
                </c:pt>
                <c:pt idx="52">
                  <c:v>0.83201838513392445</c:v>
                </c:pt>
                <c:pt idx="53">
                  <c:v>0.85814893509951229</c:v>
                </c:pt>
                <c:pt idx="54">
                  <c:v>0.88079707797788231</c:v>
                </c:pt>
                <c:pt idx="55">
                  <c:v>0.9002495108803148</c:v>
                </c:pt>
                <c:pt idx="56">
                  <c:v>0.91682730350607766</c:v>
                </c:pt>
                <c:pt idx="57">
                  <c:v>0.93086157965665328</c:v>
                </c:pt>
                <c:pt idx="58">
                  <c:v>0.94267582410113127</c:v>
                </c:pt>
                <c:pt idx="59">
                  <c:v>0.95257412682243336</c:v>
                </c:pt>
                <c:pt idx="60">
                  <c:v>0.96083427720323566</c:v>
                </c:pt>
                <c:pt idx="61">
                  <c:v>0.96770453530154943</c:v>
                </c:pt>
                <c:pt idx="62">
                  <c:v>0.97340300642313404</c:v>
                </c:pt>
                <c:pt idx="63">
                  <c:v>0.97811872906386943</c:v>
                </c:pt>
                <c:pt idx="64">
                  <c:v>0.98201379003790845</c:v>
                </c:pt>
                <c:pt idx="65">
                  <c:v>0.98522596830672693</c:v>
                </c:pt>
                <c:pt idx="66">
                  <c:v>0.98787156501572571</c:v>
                </c:pt>
                <c:pt idx="67">
                  <c:v>0.99004819813309575</c:v>
                </c:pt>
                <c:pt idx="68">
                  <c:v>0.99183742884684012</c:v>
                </c:pt>
                <c:pt idx="69">
                  <c:v>0.99330714907571527</c:v>
                </c:pt>
                <c:pt idx="70">
                  <c:v>0.99451370110054949</c:v>
                </c:pt>
                <c:pt idx="71">
                  <c:v>0.99550372683905886</c:v>
                </c:pt>
                <c:pt idx="72">
                  <c:v>0.99631576010056411</c:v>
                </c:pt>
                <c:pt idx="73">
                  <c:v>0.99698158367529166</c:v>
                </c:pt>
                <c:pt idx="74">
                  <c:v>0.99752737684336534</c:v>
                </c:pt>
                <c:pt idx="75">
                  <c:v>0.9979746796109501</c:v>
                </c:pt>
                <c:pt idx="76">
                  <c:v>0.99834119891982553</c:v>
                </c:pt>
                <c:pt idx="77">
                  <c:v>0.9986414800495711</c:v>
                </c:pt>
                <c:pt idx="78">
                  <c:v>0.99888746396713979</c:v>
                </c:pt>
                <c:pt idx="79">
                  <c:v>0.9990889488055994</c:v>
                </c:pt>
                <c:pt idx="80">
                  <c:v>0.99925397116616332</c:v>
                </c:pt>
                <c:pt idx="81">
                  <c:v>0.99938912064056562</c:v>
                </c:pt>
                <c:pt idx="82">
                  <c:v>0.99949979889292051</c:v>
                </c:pt>
                <c:pt idx="83">
                  <c:v>0.99959043283501392</c:v>
                </c:pt>
                <c:pt idx="84">
                  <c:v>0.99966464986953363</c:v>
                </c:pt>
                <c:pt idx="85">
                  <c:v>0.99972542184389857</c:v>
                </c:pt>
                <c:pt idx="86">
                  <c:v>0.99977518322976666</c:v>
                </c:pt>
                <c:pt idx="87">
                  <c:v>0.99981592809503661</c:v>
                </c:pt>
                <c:pt idx="88">
                  <c:v>0.99984928964194031</c:v>
                </c:pt>
                <c:pt idx="89">
                  <c:v>0.99987660542401369</c:v>
                </c:pt>
                <c:pt idx="90">
                  <c:v>0.99989897080609225</c:v>
                </c:pt>
                <c:pt idx="91">
                  <c:v>0.99991728277714842</c:v>
                </c:pt>
              </c:numCache>
            </c:numRef>
          </c:yVal>
          <c:smooth val="0"/>
          <c:extLst>
            <c:ext xmlns:c16="http://schemas.microsoft.com/office/drawing/2014/chart" uri="{C3380CC4-5D6E-409C-BE32-E72D297353CC}">
              <c16:uniqueId val="{00000000-69EA-4CB5-B4AB-174CF02EA900}"/>
            </c:ext>
          </c:extLst>
        </c:ser>
        <c:dLbls>
          <c:showLegendKey val="0"/>
          <c:showVal val="0"/>
          <c:showCatName val="0"/>
          <c:showSerName val="0"/>
          <c:showPercent val="0"/>
          <c:showBubbleSize val="0"/>
        </c:dLbls>
        <c:axId val="2084052143"/>
        <c:axId val="2084047983"/>
      </c:scatterChart>
      <c:valAx>
        <c:axId val="2084052143"/>
        <c:scaling>
          <c:orientation val="minMax"/>
          <c:max val="5"/>
          <c:min val="-5"/>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j-lt"/>
                <a:ea typeface="+mn-ea"/>
                <a:cs typeface="+mn-cs"/>
              </a:defRPr>
            </a:pPr>
            <a:endParaRPr lang="sr-Latn-RS"/>
          </a:p>
        </c:txPr>
        <c:crossAx val="2084047983"/>
        <c:crosses val="autoZero"/>
        <c:crossBetween val="midCat"/>
        <c:majorUnit val="2"/>
      </c:valAx>
      <c:valAx>
        <c:axId val="2084047983"/>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j-lt"/>
                <a:ea typeface="+mn-ea"/>
                <a:cs typeface="+mn-cs"/>
              </a:defRPr>
            </a:pPr>
            <a:endParaRPr lang="sr-Latn-RS"/>
          </a:p>
        </c:txPr>
        <c:crossAx val="2084052143"/>
        <c:crosses val="autoZero"/>
        <c:crossBetween val="midCat"/>
        <c:majorUnit val="0.25"/>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j-lt"/>
              <a:ea typeface="+mn-ea"/>
              <a:cs typeface="+mn-cs"/>
            </a:defRPr>
          </a:pPr>
          <a:endParaRPr lang="sr-Latn-RS"/>
        </a:p>
      </c:txPr>
    </c:title>
    <c:autoTitleDeleted val="0"/>
    <c:plotArea>
      <c:layout/>
      <c:scatterChart>
        <c:scatterStyle val="smoothMarker"/>
        <c:varyColors val="0"/>
        <c:ser>
          <c:idx val="0"/>
          <c:order val="0"/>
          <c:tx>
            <c:strRef>
              <c:f>Sheet1!$B$1</c:f>
              <c:strCache>
                <c:ptCount val="1"/>
                <c:pt idx="0">
                  <c:v>SIGMOID</c:v>
                </c:pt>
              </c:strCache>
            </c:strRef>
          </c:tx>
          <c:spPr>
            <a:ln w="19050" cap="rnd">
              <a:solidFill>
                <a:schemeClr val="accent1"/>
              </a:solidFill>
              <a:round/>
            </a:ln>
            <a:effectLst/>
          </c:spPr>
          <c:marker>
            <c:symbol val="none"/>
          </c:marker>
          <c:xVal>
            <c:numRef>
              <c:f>Sheet1!$A$2:$A$102</c:f>
              <c:numCache>
                <c:formatCode>General</c:formatCode>
                <c:ptCount val="101"/>
                <c:pt idx="0">
                  <c:v>-5</c:v>
                </c:pt>
                <c:pt idx="1">
                  <c:v>-4.9000000000000004</c:v>
                </c:pt>
                <c:pt idx="2">
                  <c:v>-4.8</c:v>
                </c:pt>
                <c:pt idx="3">
                  <c:v>-4.7</c:v>
                </c:pt>
                <c:pt idx="4">
                  <c:v>-4.5999999999999996</c:v>
                </c:pt>
                <c:pt idx="5">
                  <c:v>-4.5</c:v>
                </c:pt>
                <c:pt idx="6">
                  <c:v>-4.4000000000000004</c:v>
                </c:pt>
                <c:pt idx="7">
                  <c:v>-4.3</c:v>
                </c:pt>
                <c:pt idx="8">
                  <c:v>-4.2</c:v>
                </c:pt>
                <c:pt idx="9">
                  <c:v>-4.0999999999999996</c:v>
                </c:pt>
                <c:pt idx="10">
                  <c:v>-4</c:v>
                </c:pt>
                <c:pt idx="11">
                  <c:v>-3.9</c:v>
                </c:pt>
                <c:pt idx="12">
                  <c:v>-3.8</c:v>
                </c:pt>
                <c:pt idx="13">
                  <c:v>-3.7</c:v>
                </c:pt>
                <c:pt idx="14">
                  <c:v>-3.6</c:v>
                </c:pt>
                <c:pt idx="15">
                  <c:v>-3.5000000000000102</c:v>
                </c:pt>
                <c:pt idx="16">
                  <c:v>-3.4000000000000101</c:v>
                </c:pt>
                <c:pt idx="17">
                  <c:v>-3.30000000000001</c:v>
                </c:pt>
                <c:pt idx="18">
                  <c:v>-3.2000000000000099</c:v>
                </c:pt>
                <c:pt idx="19">
                  <c:v>-3.1000000000000099</c:v>
                </c:pt>
                <c:pt idx="20">
                  <c:v>-3.0000000000000102</c:v>
                </c:pt>
                <c:pt idx="21">
                  <c:v>-2.9000000000000101</c:v>
                </c:pt>
                <c:pt idx="22">
                  <c:v>-2.80000000000001</c:v>
                </c:pt>
                <c:pt idx="23">
                  <c:v>-2.7000000000000099</c:v>
                </c:pt>
                <c:pt idx="24">
                  <c:v>-2.6000000000000099</c:v>
                </c:pt>
                <c:pt idx="25">
                  <c:v>-2.5000000000000102</c:v>
                </c:pt>
                <c:pt idx="26">
                  <c:v>-2.4000000000000101</c:v>
                </c:pt>
                <c:pt idx="27">
                  <c:v>-2.30000000000001</c:v>
                </c:pt>
                <c:pt idx="28">
                  <c:v>-2.2000000000000099</c:v>
                </c:pt>
                <c:pt idx="29">
                  <c:v>-2.1000000000000099</c:v>
                </c:pt>
                <c:pt idx="30">
                  <c:v>-2.0000000000000102</c:v>
                </c:pt>
                <c:pt idx="31">
                  <c:v>-1.9000000000000099</c:v>
                </c:pt>
                <c:pt idx="32">
                  <c:v>-1.80000000000001</c:v>
                </c:pt>
                <c:pt idx="33">
                  <c:v>-1.7000000000000099</c:v>
                </c:pt>
                <c:pt idx="34">
                  <c:v>-1.6000000000000101</c:v>
                </c:pt>
                <c:pt idx="35">
                  <c:v>-1.50000000000001</c:v>
                </c:pt>
                <c:pt idx="36">
                  <c:v>-1.4000000000000099</c:v>
                </c:pt>
                <c:pt idx="37">
                  <c:v>-1.30000000000001</c:v>
                </c:pt>
                <c:pt idx="38">
                  <c:v>-1.2000000000000099</c:v>
                </c:pt>
                <c:pt idx="39">
                  <c:v>-1.1000000000000101</c:v>
                </c:pt>
                <c:pt idx="40">
                  <c:v>-1.00000000000001</c:v>
                </c:pt>
                <c:pt idx="41">
                  <c:v>-0.90000000000001001</c:v>
                </c:pt>
                <c:pt idx="42">
                  <c:v>-0.80000000000001004</c:v>
                </c:pt>
                <c:pt idx="43">
                  <c:v>-0.70000000000002005</c:v>
                </c:pt>
                <c:pt idx="44">
                  <c:v>-0.60000000000001996</c:v>
                </c:pt>
                <c:pt idx="45">
                  <c:v>-0.50000000000001998</c:v>
                </c:pt>
                <c:pt idx="46">
                  <c:v>-0.40000000000002001</c:v>
                </c:pt>
                <c:pt idx="47">
                  <c:v>-0.30000000000001997</c:v>
                </c:pt>
                <c:pt idx="48">
                  <c:v>-0.20000000000002</c:v>
                </c:pt>
                <c:pt idx="49">
                  <c:v>-0.10000000000002</c:v>
                </c:pt>
                <c:pt idx="50">
                  <c:v>-2.0428103653102899E-14</c:v>
                </c:pt>
                <c:pt idx="51">
                  <c:v>9.9999999999980105E-2</c:v>
                </c:pt>
                <c:pt idx="52">
                  <c:v>0.19999999999998</c:v>
                </c:pt>
                <c:pt idx="53">
                  <c:v>0.29999999999998</c:v>
                </c:pt>
                <c:pt idx="54">
                  <c:v>0.39999999999997998</c:v>
                </c:pt>
                <c:pt idx="55">
                  <c:v>0.49999999999998002</c:v>
                </c:pt>
                <c:pt idx="56">
                  <c:v>0.59999999999997999</c:v>
                </c:pt>
                <c:pt idx="57">
                  <c:v>0.69999999999997997</c:v>
                </c:pt>
                <c:pt idx="58">
                  <c:v>0.79999999999997995</c:v>
                </c:pt>
                <c:pt idx="59">
                  <c:v>0.89999999999998004</c:v>
                </c:pt>
                <c:pt idx="60">
                  <c:v>0.99999999999998002</c:v>
                </c:pt>
                <c:pt idx="61">
                  <c:v>1.0999999999999801</c:v>
                </c:pt>
                <c:pt idx="62">
                  <c:v>1.19999999999998</c:v>
                </c:pt>
                <c:pt idx="63">
                  <c:v>1.2999999999999801</c:v>
                </c:pt>
                <c:pt idx="64">
                  <c:v>1.3999999999999799</c:v>
                </c:pt>
                <c:pt idx="65">
                  <c:v>1.49999999999998</c:v>
                </c:pt>
                <c:pt idx="66">
                  <c:v>1.5999999999999801</c:v>
                </c:pt>
                <c:pt idx="67">
                  <c:v>1.69999999999998</c:v>
                </c:pt>
                <c:pt idx="68">
                  <c:v>1.7999999999999801</c:v>
                </c:pt>
                <c:pt idx="69">
                  <c:v>1.8999999999999799</c:v>
                </c:pt>
                <c:pt idx="70">
                  <c:v>1.99999999999998</c:v>
                </c:pt>
                <c:pt idx="71">
                  <c:v>2.0999999999999699</c:v>
                </c:pt>
                <c:pt idx="72">
                  <c:v>2.19999999999997</c:v>
                </c:pt>
                <c:pt idx="73">
                  <c:v>2.2999999999999701</c:v>
                </c:pt>
                <c:pt idx="74">
                  <c:v>2.3999999999999702</c:v>
                </c:pt>
                <c:pt idx="75">
                  <c:v>2.4999999999999698</c:v>
                </c:pt>
                <c:pt idx="76">
                  <c:v>2.5999999999999699</c:v>
                </c:pt>
                <c:pt idx="77">
                  <c:v>2.69999999999997</c:v>
                </c:pt>
                <c:pt idx="78">
                  <c:v>2.7999999999999701</c:v>
                </c:pt>
                <c:pt idx="79">
                  <c:v>2.8999999999999702</c:v>
                </c:pt>
                <c:pt idx="80">
                  <c:v>2.9999999999999698</c:v>
                </c:pt>
                <c:pt idx="81">
                  <c:v>3.0999999999999699</c:v>
                </c:pt>
                <c:pt idx="82">
                  <c:v>3.19999999999997</c:v>
                </c:pt>
                <c:pt idx="83">
                  <c:v>3.2999999999999701</c:v>
                </c:pt>
                <c:pt idx="84">
                  <c:v>3.3999999999999702</c:v>
                </c:pt>
                <c:pt idx="85">
                  <c:v>3.4999999999999698</c:v>
                </c:pt>
                <c:pt idx="86">
                  <c:v>3.5999999999999699</c:v>
                </c:pt>
                <c:pt idx="87">
                  <c:v>3.69999999999997</c:v>
                </c:pt>
                <c:pt idx="88">
                  <c:v>3.7999999999999701</c:v>
                </c:pt>
                <c:pt idx="89">
                  <c:v>3.8999999999999702</c:v>
                </c:pt>
                <c:pt idx="90">
                  <c:v>3.9999999999999698</c:v>
                </c:pt>
                <c:pt idx="91">
                  <c:v>4.0999999999999703</c:v>
                </c:pt>
                <c:pt idx="92">
                  <c:v>4.19999999999997</c:v>
                </c:pt>
                <c:pt idx="93">
                  <c:v>4.2999999999999696</c:v>
                </c:pt>
                <c:pt idx="94">
                  <c:v>4.3999999999999702</c:v>
                </c:pt>
                <c:pt idx="95">
                  <c:v>4.4999999999999698</c:v>
                </c:pt>
                <c:pt idx="96">
                  <c:v>4.5999999999999703</c:v>
                </c:pt>
                <c:pt idx="97">
                  <c:v>4.69999999999997</c:v>
                </c:pt>
                <c:pt idx="98">
                  <c:v>4.7999999999999696</c:v>
                </c:pt>
                <c:pt idx="99">
                  <c:v>4.8999999999999604</c:v>
                </c:pt>
                <c:pt idx="100">
                  <c:v>4.99999999999996</c:v>
                </c:pt>
              </c:numCache>
            </c:numRef>
          </c:xVal>
          <c:yVal>
            <c:numRef>
              <c:f>Sheet1!$B$2:$B$102</c:f>
              <c:numCache>
                <c:formatCode>General</c:formatCode>
                <c:ptCount val="101"/>
                <c:pt idx="0">
                  <c:v>6.6928509242848554E-3</c:v>
                </c:pt>
                <c:pt idx="1">
                  <c:v>7.3915413442819707E-3</c:v>
                </c:pt>
                <c:pt idx="2">
                  <c:v>8.1625711531598966E-3</c:v>
                </c:pt>
                <c:pt idx="3">
                  <c:v>9.0132986528478221E-3</c:v>
                </c:pt>
                <c:pt idx="4">
                  <c:v>9.9518018669043241E-3</c:v>
                </c:pt>
                <c:pt idx="5">
                  <c:v>1.098694263059318E-2</c:v>
                </c:pt>
                <c:pt idx="6">
                  <c:v>1.2128434984274237E-2</c:v>
                </c:pt>
                <c:pt idx="7">
                  <c:v>1.3386917827664779E-2</c:v>
                </c:pt>
                <c:pt idx="8">
                  <c:v>1.4774031693273055E-2</c:v>
                </c:pt>
                <c:pt idx="9">
                  <c:v>1.6302499371440946E-2</c:v>
                </c:pt>
                <c:pt idx="10">
                  <c:v>1.7986209962091559E-2</c:v>
                </c:pt>
                <c:pt idx="11">
                  <c:v>1.984030573407751E-2</c:v>
                </c:pt>
                <c:pt idx="12">
                  <c:v>2.1881270936130476E-2</c:v>
                </c:pt>
                <c:pt idx="13">
                  <c:v>2.4127021417669196E-2</c:v>
                </c:pt>
                <c:pt idx="14">
                  <c:v>2.6596993576865856E-2</c:v>
                </c:pt>
                <c:pt idx="15">
                  <c:v>2.9312230751356028E-2</c:v>
                </c:pt>
                <c:pt idx="16">
                  <c:v>3.2295464698450196E-2</c:v>
                </c:pt>
                <c:pt idx="17">
                  <c:v>3.5571189272635827E-2</c:v>
                </c:pt>
                <c:pt idx="18">
                  <c:v>3.9165722796763981E-2</c:v>
                </c:pt>
                <c:pt idx="19">
                  <c:v>4.3107254941085714E-2</c:v>
                </c:pt>
                <c:pt idx="20">
                  <c:v>4.7425873177566316E-2</c:v>
                </c:pt>
                <c:pt idx="21">
                  <c:v>5.2153563078417231E-2</c:v>
                </c:pt>
                <c:pt idx="22">
                  <c:v>5.73241758988682E-2</c:v>
                </c:pt>
                <c:pt idx="23">
                  <c:v>6.2973356056995902E-2</c:v>
                </c:pt>
                <c:pt idx="24">
                  <c:v>6.9138420343346191E-2</c:v>
                </c:pt>
                <c:pt idx="25">
                  <c:v>7.5858180021242838E-2</c:v>
                </c:pt>
                <c:pt idx="26">
                  <c:v>8.3172696493921602E-2</c:v>
                </c:pt>
                <c:pt idx="27">
                  <c:v>9.11229610148553E-2</c:v>
                </c:pt>
                <c:pt idx="28">
                  <c:v>9.9750489119684246E-2</c:v>
                </c:pt>
                <c:pt idx="29">
                  <c:v>0.109096821195612</c:v>
                </c:pt>
                <c:pt idx="30">
                  <c:v>0.11920292202211646</c:v>
                </c:pt>
                <c:pt idx="31">
                  <c:v>0.13010847436299672</c:v>
                </c:pt>
                <c:pt idx="32">
                  <c:v>0.14185106490048657</c:v>
                </c:pt>
                <c:pt idx="33">
                  <c:v>0.15446526508353342</c:v>
                </c:pt>
                <c:pt idx="34">
                  <c:v>0.1679816148660741</c:v>
                </c:pt>
                <c:pt idx="35">
                  <c:v>0.18242552380635485</c:v>
                </c:pt>
                <c:pt idx="36">
                  <c:v>0.1978161114414167</c:v>
                </c:pt>
                <c:pt idx="37">
                  <c:v>0.2141650169574397</c:v>
                </c:pt>
                <c:pt idx="38">
                  <c:v>0.23147521650098057</c:v>
                </c:pt>
                <c:pt idx="39">
                  <c:v>0.24973989440488048</c:v>
                </c:pt>
                <c:pt idx="40">
                  <c:v>0.26894142136999316</c:v>
                </c:pt>
                <c:pt idx="41">
                  <c:v>0.289050497374994</c:v>
                </c:pt>
                <c:pt idx="42">
                  <c:v>0.31002551887238539</c:v>
                </c:pt>
                <c:pt idx="43">
                  <c:v>0.33181222783182945</c:v>
                </c:pt>
                <c:pt idx="44">
                  <c:v>0.35434369377419994</c:v>
                </c:pt>
                <c:pt idx="45">
                  <c:v>0.37754066879814074</c:v>
                </c:pt>
                <c:pt idx="46">
                  <c:v>0.40131233988754322</c:v>
                </c:pt>
                <c:pt idx="47">
                  <c:v>0.42555748318833608</c:v>
                </c:pt>
                <c:pt idx="48">
                  <c:v>0.45016600268751711</c:v>
                </c:pt>
                <c:pt idx="49">
                  <c:v>0.47502081252105499</c:v>
                </c:pt>
                <c:pt idx="50">
                  <c:v>0.49999999999999489</c:v>
                </c:pt>
                <c:pt idx="51">
                  <c:v>0.52497918747893502</c:v>
                </c:pt>
                <c:pt idx="52">
                  <c:v>0.54983399731247296</c:v>
                </c:pt>
                <c:pt idx="53">
                  <c:v>0.57444251681165415</c:v>
                </c:pt>
                <c:pt idx="54">
                  <c:v>0.59868766011244712</c:v>
                </c:pt>
                <c:pt idx="55">
                  <c:v>0.62245933120184982</c:v>
                </c:pt>
                <c:pt idx="56">
                  <c:v>0.64565630622579084</c:v>
                </c:pt>
                <c:pt idx="57">
                  <c:v>0.66818777216816172</c:v>
                </c:pt>
                <c:pt idx="58">
                  <c:v>0.68997448112760817</c:v>
                </c:pt>
                <c:pt idx="59">
                  <c:v>0.7109495026249999</c:v>
                </c:pt>
                <c:pt idx="60">
                  <c:v>0.73105857863000101</c:v>
                </c:pt>
                <c:pt idx="61">
                  <c:v>0.75026010559511391</c:v>
                </c:pt>
                <c:pt idx="62">
                  <c:v>0.7685247834990141</c:v>
                </c:pt>
                <c:pt idx="63">
                  <c:v>0.78583498304255528</c:v>
                </c:pt>
                <c:pt idx="64">
                  <c:v>0.80218388855857858</c:v>
                </c:pt>
                <c:pt idx="65">
                  <c:v>0.81757447619364065</c:v>
                </c:pt>
                <c:pt idx="66">
                  <c:v>0.83201838513392168</c:v>
                </c:pt>
                <c:pt idx="67">
                  <c:v>0.84553473491646269</c:v>
                </c:pt>
                <c:pt idx="68">
                  <c:v>0.85814893509950985</c:v>
                </c:pt>
                <c:pt idx="69">
                  <c:v>0.8698915256369999</c:v>
                </c:pt>
                <c:pt idx="70">
                  <c:v>0.88079707797788032</c:v>
                </c:pt>
                <c:pt idx="71">
                  <c:v>0.89090317880438408</c:v>
                </c:pt>
                <c:pt idx="72">
                  <c:v>0.90024951088031213</c:v>
                </c:pt>
                <c:pt idx="73">
                  <c:v>0.90887703898514138</c:v>
                </c:pt>
                <c:pt idx="74">
                  <c:v>0.91682730350607544</c:v>
                </c:pt>
                <c:pt idx="75">
                  <c:v>0.92414181997875444</c:v>
                </c:pt>
                <c:pt idx="76">
                  <c:v>0.93086157965665117</c:v>
                </c:pt>
                <c:pt idx="77">
                  <c:v>0.93702664394300184</c:v>
                </c:pt>
                <c:pt idx="78">
                  <c:v>0.94267582410112971</c:v>
                </c:pt>
                <c:pt idx="79">
                  <c:v>0.94784643692158077</c:v>
                </c:pt>
                <c:pt idx="80">
                  <c:v>0.95257412682243192</c:v>
                </c:pt>
                <c:pt idx="81">
                  <c:v>0.95689274505891264</c:v>
                </c:pt>
                <c:pt idx="82">
                  <c:v>0.96083427720323444</c:v>
                </c:pt>
                <c:pt idx="83">
                  <c:v>0.96442881072736286</c:v>
                </c:pt>
                <c:pt idx="84">
                  <c:v>0.96770453530154854</c:v>
                </c:pt>
                <c:pt idx="85">
                  <c:v>0.97068776924864275</c:v>
                </c:pt>
                <c:pt idx="86">
                  <c:v>0.97340300642313349</c:v>
                </c:pt>
                <c:pt idx="87">
                  <c:v>0.97587297858233013</c:v>
                </c:pt>
                <c:pt idx="88">
                  <c:v>0.97811872906386887</c:v>
                </c:pt>
                <c:pt idx="89">
                  <c:v>0.98015969426592187</c:v>
                </c:pt>
                <c:pt idx="90">
                  <c:v>0.98201379003790801</c:v>
                </c:pt>
                <c:pt idx="91">
                  <c:v>0.98369750062855865</c:v>
                </c:pt>
                <c:pt idx="92">
                  <c:v>0.98522596830672649</c:v>
                </c:pt>
                <c:pt idx="93">
                  <c:v>0.98661308217233468</c:v>
                </c:pt>
                <c:pt idx="94">
                  <c:v>0.98787156501572526</c:v>
                </c:pt>
                <c:pt idx="95">
                  <c:v>0.98901305736940648</c:v>
                </c:pt>
                <c:pt idx="96">
                  <c:v>0.9900481981330953</c:v>
                </c:pt>
                <c:pt idx="97">
                  <c:v>0.99098670134715194</c:v>
                </c:pt>
                <c:pt idx="98">
                  <c:v>0.9918374288468399</c:v>
                </c:pt>
                <c:pt idx="99">
                  <c:v>0.99260845865571767</c:v>
                </c:pt>
                <c:pt idx="100">
                  <c:v>0.99330714907571482</c:v>
                </c:pt>
              </c:numCache>
            </c:numRef>
          </c:yVal>
          <c:smooth val="1"/>
          <c:extLst>
            <c:ext xmlns:c16="http://schemas.microsoft.com/office/drawing/2014/chart" uri="{C3380CC4-5D6E-409C-BE32-E72D297353CC}">
              <c16:uniqueId val="{00000000-7104-4E75-AAD8-4A09445D9EC4}"/>
            </c:ext>
          </c:extLst>
        </c:ser>
        <c:dLbls>
          <c:showLegendKey val="0"/>
          <c:showVal val="0"/>
          <c:showCatName val="0"/>
          <c:showSerName val="0"/>
          <c:showPercent val="0"/>
          <c:showBubbleSize val="0"/>
        </c:dLbls>
        <c:axId val="701237408"/>
        <c:axId val="701238240"/>
      </c:scatterChart>
      <c:valAx>
        <c:axId val="701237408"/>
        <c:scaling>
          <c:orientation val="minMax"/>
          <c:max val="5"/>
          <c:min val="-5"/>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701238240"/>
        <c:crosses val="autoZero"/>
        <c:crossBetween val="midCat"/>
      </c:valAx>
      <c:valAx>
        <c:axId val="70123824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701237408"/>
        <c:crosses val="autoZero"/>
        <c:crossBetween val="midCat"/>
        <c:majorUnit val="0.5"/>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j-lt"/>
              <a:ea typeface="+mn-ea"/>
              <a:cs typeface="+mn-cs"/>
            </a:defRPr>
          </a:pPr>
          <a:endParaRPr lang="sr-Latn-RS"/>
        </a:p>
      </c:txPr>
    </c:title>
    <c:autoTitleDeleted val="0"/>
    <c:plotArea>
      <c:layout/>
      <c:scatterChart>
        <c:scatterStyle val="smoothMarker"/>
        <c:varyColors val="0"/>
        <c:ser>
          <c:idx val="0"/>
          <c:order val="0"/>
          <c:tx>
            <c:strRef>
              <c:f>Sheet1!$D$1</c:f>
              <c:strCache>
                <c:ptCount val="1"/>
                <c:pt idx="0">
                  <c:v>TANH</c:v>
                </c:pt>
              </c:strCache>
            </c:strRef>
          </c:tx>
          <c:spPr>
            <a:ln w="19050" cap="rnd">
              <a:solidFill>
                <a:schemeClr val="accent1"/>
              </a:solidFill>
              <a:round/>
            </a:ln>
            <a:effectLst/>
          </c:spPr>
          <c:marker>
            <c:symbol val="none"/>
          </c:marker>
          <c:xVal>
            <c:numRef>
              <c:f>Sheet1!$C$2:$C$102</c:f>
              <c:numCache>
                <c:formatCode>General</c:formatCode>
                <c:ptCount val="101"/>
                <c:pt idx="0">
                  <c:v>-5</c:v>
                </c:pt>
                <c:pt idx="1">
                  <c:v>-4.9000000000000004</c:v>
                </c:pt>
                <c:pt idx="2">
                  <c:v>-4.8</c:v>
                </c:pt>
                <c:pt idx="3">
                  <c:v>-4.7</c:v>
                </c:pt>
                <c:pt idx="4">
                  <c:v>-4.5999999999999996</c:v>
                </c:pt>
                <c:pt idx="5">
                  <c:v>-4.5</c:v>
                </c:pt>
                <c:pt idx="6">
                  <c:v>-4.4000000000000004</c:v>
                </c:pt>
                <c:pt idx="7">
                  <c:v>-4.3</c:v>
                </c:pt>
                <c:pt idx="8">
                  <c:v>-4.2</c:v>
                </c:pt>
                <c:pt idx="9">
                  <c:v>-4.0999999999999996</c:v>
                </c:pt>
                <c:pt idx="10">
                  <c:v>-4</c:v>
                </c:pt>
                <c:pt idx="11">
                  <c:v>-3.9</c:v>
                </c:pt>
                <c:pt idx="12">
                  <c:v>-3.8</c:v>
                </c:pt>
                <c:pt idx="13">
                  <c:v>-3.7</c:v>
                </c:pt>
                <c:pt idx="14">
                  <c:v>-3.6</c:v>
                </c:pt>
                <c:pt idx="15">
                  <c:v>-3.5000000000000102</c:v>
                </c:pt>
                <c:pt idx="16">
                  <c:v>-3.4000000000000101</c:v>
                </c:pt>
                <c:pt idx="17">
                  <c:v>-3.30000000000001</c:v>
                </c:pt>
                <c:pt idx="18">
                  <c:v>-3.2000000000000099</c:v>
                </c:pt>
                <c:pt idx="19">
                  <c:v>-3.1000000000000099</c:v>
                </c:pt>
                <c:pt idx="20">
                  <c:v>-3.0000000000000102</c:v>
                </c:pt>
                <c:pt idx="21">
                  <c:v>-2.9000000000000101</c:v>
                </c:pt>
                <c:pt idx="22">
                  <c:v>-2.80000000000001</c:v>
                </c:pt>
                <c:pt idx="23">
                  <c:v>-2.7000000000000099</c:v>
                </c:pt>
                <c:pt idx="24">
                  <c:v>-2.6000000000000099</c:v>
                </c:pt>
                <c:pt idx="25">
                  <c:v>-2.5000000000000102</c:v>
                </c:pt>
                <c:pt idx="26">
                  <c:v>-2.4000000000000101</c:v>
                </c:pt>
                <c:pt idx="27">
                  <c:v>-2.30000000000001</c:v>
                </c:pt>
                <c:pt idx="28">
                  <c:v>-2.2000000000000099</c:v>
                </c:pt>
                <c:pt idx="29">
                  <c:v>-2.1000000000000099</c:v>
                </c:pt>
                <c:pt idx="30">
                  <c:v>-2.0000000000000102</c:v>
                </c:pt>
                <c:pt idx="31">
                  <c:v>-1.9000000000000099</c:v>
                </c:pt>
                <c:pt idx="32">
                  <c:v>-1.80000000000001</c:v>
                </c:pt>
                <c:pt idx="33">
                  <c:v>-1.7000000000000099</c:v>
                </c:pt>
                <c:pt idx="34">
                  <c:v>-1.6000000000000101</c:v>
                </c:pt>
                <c:pt idx="35">
                  <c:v>-1.50000000000001</c:v>
                </c:pt>
                <c:pt idx="36">
                  <c:v>-1.4000000000000099</c:v>
                </c:pt>
                <c:pt idx="37">
                  <c:v>-1.30000000000001</c:v>
                </c:pt>
                <c:pt idx="38">
                  <c:v>-1.2000000000000099</c:v>
                </c:pt>
                <c:pt idx="39">
                  <c:v>-1.1000000000000101</c:v>
                </c:pt>
                <c:pt idx="40">
                  <c:v>-1.00000000000001</c:v>
                </c:pt>
                <c:pt idx="41">
                  <c:v>-0.90000000000001001</c:v>
                </c:pt>
                <c:pt idx="42">
                  <c:v>-0.80000000000001004</c:v>
                </c:pt>
                <c:pt idx="43">
                  <c:v>-0.70000000000002005</c:v>
                </c:pt>
                <c:pt idx="44">
                  <c:v>-0.60000000000001996</c:v>
                </c:pt>
                <c:pt idx="45">
                  <c:v>-0.50000000000001998</c:v>
                </c:pt>
                <c:pt idx="46">
                  <c:v>-0.40000000000002001</c:v>
                </c:pt>
                <c:pt idx="47">
                  <c:v>-0.30000000000001997</c:v>
                </c:pt>
                <c:pt idx="48">
                  <c:v>-0.20000000000002</c:v>
                </c:pt>
                <c:pt idx="49">
                  <c:v>-0.10000000000002</c:v>
                </c:pt>
                <c:pt idx="50">
                  <c:v>-2.0428103653102899E-14</c:v>
                </c:pt>
                <c:pt idx="51">
                  <c:v>9.9999999999980105E-2</c:v>
                </c:pt>
                <c:pt idx="52">
                  <c:v>0.19999999999998</c:v>
                </c:pt>
                <c:pt idx="53">
                  <c:v>0.29999999999998</c:v>
                </c:pt>
                <c:pt idx="54">
                  <c:v>0.39999999999997998</c:v>
                </c:pt>
                <c:pt idx="55">
                  <c:v>0.49999999999998002</c:v>
                </c:pt>
                <c:pt idx="56">
                  <c:v>0.59999999999997999</c:v>
                </c:pt>
                <c:pt idx="57">
                  <c:v>0.69999999999997997</c:v>
                </c:pt>
                <c:pt idx="58">
                  <c:v>0.79999999999997995</c:v>
                </c:pt>
                <c:pt idx="59">
                  <c:v>0.89999999999998004</c:v>
                </c:pt>
                <c:pt idx="60">
                  <c:v>0.99999999999998002</c:v>
                </c:pt>
                <c:pt idx="61">
                  <c:v>1.0999999999999801</c:v>
                </c:pt>
                <c:pt idx="62">
                  <c:v>1.19999999999998</c:v>
                </c:pt>
                <c:pt idx="63">
                  <c:v>1.2999999999999801</c:v>
                </c:pt>
                <c:pt idx="64">
                  <c:v>1.3999999999999799</c:v>
                </c:pt>
                <c:pt idx="65">
                  <c:v>1.49999999999998</c:v>
                </c:pt>
                <c:pt idx="66">
                  <c:v>1.5999999999999801</c:v>
                </c:pt>
                <c:pt idx="67">
                  <c:v>1.69999999999998</c:v>
                </c:pt>
                <c:pt idx="68">
                  <c:v>1.7999999999999801</c:v>
                </c:pt>
                <c:pt idx="69">
                  <c:v>1.8999999999999799</c:v>
                </c:pt>
                <c:pt idx="70">
                  <c:v>1.99999999999998</c:v>
                </c:pt>
                <c:pt idx="71">
                  <c:v>2.0999999999999699</c:v>
                </c:pt>
                <c:pt idx="72">
                  <c:v>2.19999999999997</c:v>
                </c:pt>
                <c:pt idx="73">
                  <c:v>2.2999999999999701</c:v>
                </c:pt>
                <c:pt idx="74">
                  <c:v>2.3999999999999702</c:v>
                </c:pt>
                <c:pt idx="75">
                  <c:v>2.4999999999999698</c:v>
                </c:pt>
                <c:pt idx="76">
                  <c:v>2.5999999999999699</c:v>
                </c:pt>
                <c:pt idx="77">
                  <c:v>2.69999999999997</c:v>
                </c:pt>
                <c:pt idx="78">
                  <c:v>2.7999999999999701</c:v>
                </c:pt>
                <c:pt idx="79">
                  <c:v>2.8999999999999702</c:v>
                </c:pt>
                <c:pt idx="80">
                  <c:v>2.9999999999999698</c:v>
                </c:pt>
                <c:pt idx="81">
                  <c:v>3.0999999999999699</c:v>
                </c:pt>
                <c:pt idx="82">
                  <c:v>3.19999999999997</c:v>
                </c:pt>
                <c:pt idx="83">
                  <c:v>3.2999999999999701</c:v>
                </c:pt>
                <c:pt idx="84">
                  <c:v>3.3999999999999702</c:v>
                </c:pt>
                <c:pt idx="85">
                  <c:v>3.4999999999999698</c:v>
                </c:pt>
                <c:pt idx="86">
                  <c:v>3.5999999999999699</c:v>
                </c:pt>
                <c:pt idx="87">
                  <c:v>3.69999999999997</c:v>
                </c:pt>
                <c:pt idx="88">
                  <c:v>3.7999999999999701</c:v>
                </c:pt>
                <c:pt idx="89">
                  <c:v>3.8999999999999702</c:v>
                </c:pt>
                <c:pt idx="90">
                  <c:v>3.9999999999999698</c:v>
                </c:pt>
                <c:pt idx="91">
                  <c:v>4.0999999999999703</c:v>
                </c:pt>
                <c:pt idx="92">
                  <c:v>4.19999999999997</c:v>
                </c:pt>
                <c:pt idx="93">
                  <c:v>4.2999999999999696</c:v>
                </c:pt>
                <c:pt idx="94">
                  <c:v>4.3999999999999702</c:v>
                </c:pt>
                <c:pt idx="95">
                  <c:v>4.4999999999999698</c:v>
                </c:pt>
                <c:pt idx="96">
                  <c:v>4.5999999999999703</c:v>
                </c:pt>
                <c:pt idx="97">
                  <c:v>4.69999999999997</c:v>
                </c:pt>
                <c:pt idx="98">
                  <c:v>4.7999999999999696</c:v>
                </c:pt>
                <c:pt idx="99">
                  <c:v>4.8999999999999604</c:v>
                </c:pt>
                <c:pt idx="100">
                  <c:v>4.99999999999996</c:v>
                </c:pt>
              </c:numCache>
            </c:numRef>
          </c:xVal>
          <c:yVal>
            <c:numRef>
              <c:f>Sheet1!$D$2:$D$102</c:f>
              <c:numCache>
                <c:formatCode>General</c:formatCode>
                <c:ptCount val="101"/>
                <c:pt idx="0">
                  <c:v>-0.999909204262595</c:v>
                </c:pt>
                <c:pt idx="1">
                  <c:v>-0.99988910295055433</c:v>
                </c:pt>
                <c:pt idx="2">
                  <c:v>-0.9998645517007605</c:v>
                </c:pt>
                <c:pt idx="3">
                  <c:v>-0.99983456555429673</c:v>
                </c:pt>
                <c:pt idx="4">
                  <c:v>-0.99979794161218449</c:v>
                </c:pt>
                <c:pt idx="5">
                  <c:v>-0.9997532108480276</c:v>
                </c:pt>
                <c:pt idx="6">
                  <c:v>-0.99969857928388062</c:v>
                </c:pt>
                <c:pt idx="7">
                  <c:v>-0.99963185619007322</c:v>
                </c:pt>
                <c:pt idx="8">
                  <c:v>-0.99955036645953332</c:v>
                </c:pt>
                <c:pt idx="9">
                  <c:v>-0.99945084368779735</c:v>
                </c:pt>
                <c:pt idx="10">
                  <c:v>-0.99932929973906692</c:v>
                </c:pt>
                <c:pt idx="11">
                  <c:v>-0.99918086567002806</c:v>
                </c:pt>
                <c:pt idx="12">
                  <c:v>-0.9989995977858408</c:v>
                </c:pt>
                <c:pt idx="13">
                  <c:v>-0.99877824128113124</c:v>
                </c:pt>
                <c:pt idx="14">
                  <c:v>-0.99850794233232665</c:v>
                </c:pt>
                <c:pt idx="15">
                  <c:v>-0.99817789761119868</c:v>
                </c:pt>
                <c:pt idx="16">
                  <c:v>-0.99777492793427947</c:v>
                </c:pt>
                <c:pt idx="17">
                  <c:v>-0.99728296009914219</c:v>
                </c:pt>
                <c:pt idx="18">
                  <c:v>-0.99668239783965107</c:v>
                </c:pt>
                <c:pt idx="19">
                  <c:v>-0.99594935922190042</c:v>
                </c:pt>
                <c:pt idx="20">
                  <c:v>-0.99505475368673058</c:v>
                </c:pt>
                <c:pt idx="21">
                  <c:v>-0.99396316735058343</c:v>
                </c:pt>
                <c:pt idx="22">
                  <c:v>-0.99263152020112799</c:v>
                </c:pt>
                <c:pt idx="23">
                  <c:v>-0.99100745367811782</c:v>
                </c:pt>
                <c:pt idx="24">
                  <c:v>-0.98902740220109941</c:v>
                </c:pt>
                <c:pt idx="25">
                  <c:v>-0.98661429815143054</c:v>
                </c:pt>
                <c:pt idx="26">
                  <c:v>-0.98367485769368057</c:v>
                </c:pt>
                <c:pt idx="27">
                  <c:v>-0.98009639626619194</c:v>
                </c:pt>
                <c:pt idx="28">
                  <c:v>-0.97574313003145219</c:v>
                </c:pt>
                <c:pt idx="29">
                  <c:v>-0.9704519366134543</c:v>
                </c:pt>
                <c:pt idx="30">
                  <c:v>-0.96402758007581757</c:v>
                </c:pt>
                <c:pt idx="31">
                  <c:v>-0.95623745812773986</c:v>
                </c:pt>
                <c:pt idx="32">
                  <c:v>-0.94680601284626931</c:v>
                </c:pt>
                <c:pt idx="33">
                  <c:v>-0.9354090706031003</c:v>
                </c:pt>
                <c:pt idx="34">
                  <c:v>-0.92166855440647288</c:v>
                </c:pt>
                <c:pt idx="35">
                  <c:v>-0.90514825364486839</c:v>
                </c:pt>
                <c:pt idx="36">
                  <c:v>-0.88535164820226464</c:v>
                </c:pt>
                <c:pt idx="37">
                  <c:v>-0.8617231593133089</c:v>
                </c:pt>
                <c:pt idx="38">
                  <c:v>-0.83365460701215832</c:v>
                </c:pt>
                <c:pt idx="39">
                  <c:v>-0.80049902176063326</c:v>
                </c:pt>
                <c:pt idx="40">
                  <c:v>-0.76159415595576896</c:v>
                </c:pt>
                <c:pt idx="41">
                  <c:v>-0.71629787019902913</c:v>
                </c:pt>
                <c:pt idx="42">
                  <c:v>-0.66403677026785446</c:v>
                </c:pt>
                <c:pt idx="43">
                  <c:v>-0.60436777711717626</c:v>
                </c:pt>
                <c:pt idx="44">
                  <c:v>-0.53704956699804951</c:v>
                </c:pt>
                <c:pt idx="45">
                  <c:v>-0.4621171572600255</c:v>
                </c:pt>
                <c:pt idx="46">
                  <c:v>-0.37994896225524205</c:v>
                </c:pt>
                <c:pt idx="47">
                  <c:v>-0.29131261245160917</c:v>
                </c:pt>
                <c:pt idx="48">
                  <c:v>-0.19737532022492318</c:v>
                </c:pt>
                <c:pt idx="49">
                  <c:v>-9.9667994624975623E-2</c:v>
                </c:pt>
                <c:pt idx="50">
                  <c:v>-2.0428103653102899E-14</c:v>
                </c:pt>
                <c:pt idx="51">
                  <c:v>9.9667994624936126E-2</c:v>
                </c:pt>
                <c:pt idx="52">
                  <c:v>0.19737532022488477</c:v>
                </c:pt>
                <c:pt idx="53">
                  <c:v>0.29131261245157258</c:v>
                </c:pt>
                <c:pt idx="54">
                  <c:v>0.3799489622552078</c:v>
                </c:pt>
                <c:pt idx="55">
                  <c:v>0.46211715725999408</c:v>
                </c:pt>
                <c:pt idx="56">
                  <c:v>0.53704956699802109</c:v>
                </c:pt>
                <c:pt idx="57">
                  <c:v>0.60436777711715084</c:v>
                </c:pt>
                <c:pt idx="58">
                  <c:v>0.66403677026783769</c:v>
                </c:pt>
                <c:pt idx="59">
                  <c:v>0.7162978701990147</c:v>
                </c:pt>
                <c:pt idx="60">
                  <c:v>0.76159415595575664</c:v>
                </c:pt>
                <c:pt idx="61">
                  <c:v>0.8004990217606226</c:v>
                </c:pt>
                <c:pt idx="62">
                  <c:v>0.83365460701214922</c:v>
                </c:pt>
                <c:pt idx="63">
                  <c:v>0.86172315931330135</c:v>
                </c:pt>
                <c:pt idx="64">
                  <c:v>0.8853516482022582</c:v>
                </c:pt>
                <c:pt idx="65">
                  <c:v>0.90514825364486284</c:v>
                </c:pt>
                <c:pt idx="66">
                  <c:v>0.92166855440646833</c:v>
                </c:pt>
                <c:pt idx="67">
                  <c:v>0.93540907060309653</c:v>
                </c:pt>
                <c:pt idx="68">
                  <c:v>0.94680601284626631</c:v>
                </c:pt>
                <c:pt idx="69">
                  <c:v>0.95623745812773731</c:v>
                </c:pt>
                <c:pt idx="70">
                  <c:v>0.96402758007581557</c:v>
                </c:pt>
                <c:pt idx="71">
                  <c:v>0.9704519366134523</c:v>
                </c:pt>
                <c:pt idx="72">
                  <c:v>0.97574313003145008</c:v>
                </c:pt>
                <c:pt idx="73">
                  <c:v>0.98009639626619005</c:v>
                </c:pt>
                <c:pt idx="74">
                  <c:v>0.98367485769367924</c:v>
                </c:pt>
                <c:pt idx="75">
                  <c:v>0.98661429815142943</c:v>
                </c:pt>
                <c:pt idx="76">
                  <c:v>0.98902740220109842</c:v>
                </c:pt>
                <c:pt idx="77">
                  <c:v>0.99100745367811705</c:v>
                </c:pt>
                <c:pt idx="78">
                  <c:v>0.99263152020112766</c:v>
                </c:pt>
                <c:pt idx="79">
                  <c:v>0.99396316735058277</c:v>
                </c:pt>
                <c:pt idx="80">
                  <c:v>0.99505475368673002</c:v>
                </c:pt>
                <c:pt idx="81">
                  <c:v>0.99594935922189987</c:v>
                </c:pt>
                <c:pt idx="82">
                  <c:v>0.99668239783965096</c:v>
                </c:pt>
                <c:pt idx="83">
                  <c:v>0.99728296009914186</c:v>
                </c:pt>
                <c:pt idx="84">
                  <c:v>0.99777492793427935</c:v>
                </c:pt>
                <c:pt idx="85">
                  <c:v>0.99817789761119857</c:v>
                </c:pt>
                <c:pt idx="86">
                  <c:v>0.99850794233232654</c:v>
                </c:pt>
                <c:pt idx="87">
                  <c:v>0.99877824128113113</c:v>
                </c:pt>
                <c:pt idx="88">
                  <c:v>0.9989995977858408</c:v>
                </c:pt>
                <c:pt idx="89">
                  <c:v>0.99918086567002773</c:v>
                </c:pt>
                <c:pt idx="90">
                  <c:v>0.99932929973906692</c:v>
                </c:pt>
                <c:pt idx="91">
                  <c:v>0.99945084368779735</c:v>
                </c:pt>
                <c:pt idx="92">
                  <c:v>0.99955036645953332</c:v>
                </c:pt>
                <c:pt idx="93">
                  <c:v>0.99963185619007322</c:v>
                </c:pt>
                <c:pt idx="94">
                  <c:v>0.99969857928388062</c:v>
                </c:pt>
                <c:pt idx="95">
                  <c:v>0.9997532108480276</c:v>
                </c:pt>
                <c:pt idx="96">
                  <c:v>0.99979794161218449</c:v>
                </c:pt>
                <c:pt idx="97">
                  <c:v>0.99983456555429673</c:v>
                </c:pt>
                <c:pt idx="98">
                  <c:v>0.9998645517007605</c:v>
                </c:pt>
                <c:pt idx="99">
                  <c:v>0.99988910295055433</c:v>
                </c:pt>
                <c:pt idx="100">
                  <c:v>0.999909204262595</c:v>
                </c:pt>
              </c:numCache>
            </c:numRef>
          </c:yVal>
          <c:smooth val="1"/>
          <c:extLst>
            <c:ext xmlns:c16="http://schemas.microsoft.com/office/drawing/2014/chart" uri="{C3380CC4-5D6E-409C-BE32-E72D297353CC}">
              <c16:uniqueId val="{00000000-71EB-4209-849D-0259B0DBB468}"/>
            </c:ext>
          </c:extLst>
        </c:ser>
        <c:dLbls>
          <c:showLegendKey val="0"/>
          <c:showVal val="0"/>
          <c:showCatName val="0"/>
          <c:showSerName val="0"/>
          <c:showPercent val="0"/>
          <c:showBubbleSize val="0"/>
        </c:dLbls>
        <c:axId val="614540464"/>
        <c:axId val="614542960"/>
      </c:scatterChart>
      <c:valAx>
        <c:axId val="614540464"/>
        <c:scaling>
          <c:orientation val="minMax"/>
          <c:max val="3"/>
          <c:min val="-3"/>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614542960"/>
        <c:crosses val="autoZero"/>
        <c:crossBetween val="midCat"/>
        <c:majorUnit val="1"/>
      </c:valAx>
      <c:valAx>
        <c:axId val="614542960"/>
        <c:scaling>
          <c:orientation val="minMax"/>
          <c:max val="1"/>
          <c:min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614540464"/>
        <c:crosses val="autoZero"/>
        <c:crossBetween val="midCat"/>
        <c:majorUnit val="0.5"/>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j-lt"/>
                <a:ea typeface="+mn-ea"/>
                <a:cs typeface="+mn-cs"/>
              </a:defRPr>
            </a:pPr>
            <a:r>
              <a:rPr lang="en-US" sz="1800" b="1" dirty="0">
                <a:latin typeface="+mj-lt"/>
              </a:rPr>
              <a:t>RELU (Rectified Linear Unit)</a:t>
            </a:r>
          </a:p>
        </c:rich>
      </c:tx>
      <c:layout>
        <c:manualLayout>
          <c:xMode val="edge"/>
          <c:yMode val="edge"/>
          <c:x val="0.21826672839717792"/>
          <c:y val="1.8351119214276304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j-lt"/>
              <a:ea typeface="+mn-ea"/>
              <a:cs typeface="+mn-cs"/>
            </a:defRPr>
          </a:pPr>
          <a:endParaRPr lang="sr-Latn-RS"/>
        </a:p>
      </c:txPr>
    </c:title>
    <c:autoTitleDeleted val="0"/>
    <c:plotArea>
      <c:layout>
        <c:manualLayout>
          <c:layoutTarget val="inner"/>
          <c:xMode val="edge"/>
          <c:yMode val="edge"/>
          <c:x val="6.1957951137260409E-2"/>
          <c:y val="0.20323241754272062"/>
          <c:w val="0.88190678049311411"/>
          <c:h val="0.70045215792541538"/>
        </c:manualLayout>
      </c:layout>
      <c:scatterChart>
        <c:scatterStyle val="smoothMarker"/>
        <c:varyColors val="0"/>
        <c:ser>
          <c:idx val="0"/>
          <c:order val="0"/>
          <c:tx>
            <c:strRef>
              <c:f>Sheet1!$F$1</c:f>
              <c:strCache>
                <c:ptCount val="1"/>
                <c:pt idx="0">
                  <c:v>RELU (Rectified Linear Unit)</c:v>
                </c:pt>
              </c:strCache>
            </c:strRef>
          </c:tx>
          <c:spPr>
            <a:ln w="28575" cap="rnd">
              <a:solidFill>
                <a:schemeClr val="accent1"/>
              </a:solidFill>
              <a:round/>
            </a:ln>
            <a:effectLst/>
          </c:spPr>
          <c:marker>
            <c:symbol val="none"/>
          </c:marker>
          <c:xVal>
            <c:numRef>
              <c:f>Sheet1!$E$2:$E$102</c:f>
              <c:numCache>
                <c:formatCode>General</c:formatCode>
                <c:ptCount val="101"/>
                <c:pt idx="0">
                  <c:v>-5</c:v>
                </c:pt>
                <c:pt idx="1">
                  <c:v>-4.9000000000000004</c:v>
                </c:pt>
                <c:pt idx="2">
                  <c:v>-4.8</c:v>
                </c:pt>
                <c:pt idx="3">
                  <c:v>-4.7</c:v>
                </c:pt>
                <c:pt idx="4">
                  <c:v>-4.5999999999999996</c:v>
                </c:pt>
                <c:pt idx="5">
                  <c:v>-4.5</c:v>
                </c:pt>
                <c:pt idx="6">
                  <c:v>-4.4000000000000004</c:v>
                </c:pt>
                <c:pt idx="7">
                  <c:v>-4.3</c:v>
                </c:pt>
                <c:pt idx="8">
                  <c:v>-4.2</c:v>
                </c:pt>
                <c:pt idx="9">
                  <c:v>-4.0999999999999996</c:v>
                </c:pt>
                <c:pt idx="10">
                  <c:v>-4</c:v>
                </c:pt>
                <c:pt idx="11">
                  <c:v>-3.9</c:v>
                </c:pt>
                <c:pt idx="12">
                  <c:v>-3.8</c:v>
                </c:pt>
                <c:pt idx="13">
                  <c:v>-3.7</c:v>
                </c:pt>
                <c:pt idx="14">
                  <c:v>-3.6</c:v>
                </c:pt>
                <c:pt idx="15">
                  <c:v>-3.5000000000000102</c:v>
                </c:pt>
                <c:pt idx="16">
                  <c:v>-3.4000000000000101</c:v>
                </c:pt>
                <c:pt idx="17">
                  <c:v>-3.30000000000001</c:v>
                </c:pt>
                <c:pt idx="18">
                  <c:v>-3.2000000000000099</c:v>
                </c:pt>
                <c:pt idx="19">
                  <c:v>-3.1000000000000099</c:v>
                </c:pt>
                <c:pt idx="20">
                  <c:v>-3.0000000000000102</c:v>
                </c:pt>
                <c:pt idx="21">
                  <c:v>-2.9000000000000101</c:v>
                </c:pt>
                <c:pt idx="22">
                  <c:v>-2.80000000000001</c:v>
                </c:pt>
                <c:pt idx="23">
                  <c:v>-2.7000000000000099</c:v>
                </c:pt>
                <c:pt idx="24">
                  <c:v>-2.6000000000000099</c:v>
                </c:pt>
                <c:pt idx="25">
                  <c:v>-2.5000000000000102</c:v>
                </c:pt>
                <c:pt idx="26">
                  <c:v>-2.4000000000000101</c:v>
                </c:pt>
                <c:pt idx="27">
                  <c:v>-2.30000000000001</c:v>
                </c:pt>
                <c:pt idx="28">
                  <c:v>-2.2000000000000099</c:v>
                </c:pt>
                <c:pt idx="29">
                  <c:v>-2.1000000000000099</c:v>
                </c:pt>
                <c:pt idx="30">
                  <c:v>-2.0000000000000102</c:v>
                </c:pt>
                <c:pt idx="31">
                  <c:v>-1.9000000000000099</c:v>
                </c:pt>
                <c:pt idx="32">
                  <c:v>-1.80000000000001</c:v>
                </c:pt>
                <c:pt idx="33">
                  <c:v>-1.7000000000000099</c:v>
                </c:pt>
                <c:pt idx="34">
                  <c:v>-1.6000000000000101</c:v>
                </c:pt>
                <c:pt idx="35">
                  <c:v>-1.50000000000001</c:v>
                </c:pt>
                <c:pt idx="36">
                  <c:v>-1.4000000000000099</c:v>
                </c:pt>
                <c:pt idx="37">
                  <c:v>-1.30000000000001</c:v>
                </c:pt>
                <c:pt idx="38">
                  <c:v>-1.2000000000000099</c:v>
                </c:pt>
                <c:pt idx="39">
                  <c:v>-1.1000000000000101</c:v>
                </c:pt>
                <c:pt idx="40">
                  <c:v>-1.00000000000001</c:v>
                </c:pt>
                <c:pt idx="41">
                  <c:v>-0.90000000000001001</c:v>
                </c:pt>
                <c:pt idx="42">
                  <c:v>-0.80000000000001004</c:v>
                </c:pt>
                <c:pt idx="43">
                  <c:v>-0.70000000000002005</c:v>
                </c:pt>
                <c:pt idx="44">
                  <c:v>-0.60000000000001996</c:v>
                </c:pt>
                <c:pt idx="45">
                  <c:v>-0.50000000000001998</c:v>
                </c:pt>
                <c:pt idx="46">
                  <c:v>-0.40000000000002001</c:v>
                </c:pt>
                <c:pt idx="47">
                  <c:v>-0.30000000000001997</c:v>
                </c:pt>
                <c:pt idx="48">
                  <c:v>-0.20000000000002</c:v>
                </c:pt>
                <c:pt idx="49">
                  <c:v>-0.10000000000002</c:v>
                </c:pt>
                <c:pt idx="50">
                  <c:v>-2.0428103653102899E-14</c:v>
                </c:pt>
                <c:pt idx="51">
                  <c:v>9.9999999999980105E-2</c:v>
                </c:pt>
                <c:pt idx="52">
                  <c:v>0.19999999999998</c:v>
                </c:pt>
                <c:pt idx="53">
                  <c:v>0.29999999999998</c:v>
                </c:pt>
                <c:pt idx="54">
                  <c:v>0.39999999999997998</c:v>
                </c:pt>
                <c:pt idx="55">
                  <c:v>0.49999999999998002</c:v>
                </c:pt>
                <c:pt idx="56">
                  <c:v>0.59999999999997999</c:v>
                </c:pt>
                <c:pt idx="57">
                  <c:v>0.69999999999997997</c:v>
                </c:pt>
                <c:pt idx="58">
                  <c:v>0.79999999999997995</c:v>
                </c:pt>
                <c:pt idx="59">
                  <c:v>0.89999999999998004</c:v>
                </c:pt>
                <c:pt idx="60">
                  <c:v>0.99999999999998002</c:v>
                </c:pt>
                <c:pt idx="61">
                  <c:v>1.0999999999999801</c:v>
                </c:pt>
                <c:pt idx="62">
                  <c:v>1.19999999999998</c:v>
                </c:pt>
                <c:pt idx="63">
                  <c:v>1.2999999999999801</c:v>
                </c:pt>
                <c:pt idx="64">
                  <c:v>1.3999999999999799</c:v>
                </c:pt>
                <c:pt idx="65">
                  <c:v>1.49999999999998</c:v>
                </c:pt>
                <c:pt idx="66">
                  <c:v>1.5999999999999801</c:v>
                </c:pt>
                <c:pt idx="67">
                  <c:v>1.69999999999998</c:v>
                </c:pt>
                <c:pt idx="68">
                  <c:v>1.7999999999999801</c:v>
                </c:pt>
                <c:pt idx="69">
                  <c:v>1.8999999999999799</c:v>
                </c:pt>
                <c:pt idx="70">
                  <c:v>1.99999999999998</c:v>
                </c:pt>
                <c:pt idx="71">
                  <c:v>2.0999999999999699</c:v>
                </c:pt>
                <c:pt idx="72">
                  <c:v>2.19999999999997</c:v>
                </c:pt>
                <c:pt idx="73">
                  <c:v>2.2999999999999701</c:v>
                </c:pt>
                <c:pt idx="74">
                  <c:v>2.3999999999999702</c:v>
                </c:pt>
                <c:pt idx="75">
                  <c:v>2.4999999999999698</c:v>
                </c:pt>
                <c:pt idx="76">
                  <c:v>2.5999999999999699</c:v>
                </c:pt>
                <c:pt idx="77">
                  <c:v>2.69999999999997</c:v>
                </c:pt>
                <c:pt idx="78">
                  <c:v>2.7999999999999701</c:v>
                </c:pt>
                <c:pt idx="79">
                  <c:v>2.8999999999999702</c:v>
                </c:pt>
                <c:pt idx="80">
                  <c:v>2.9999999999999698</c:v>
                </c:pt>
                <c:pt idx="81">
                  <c:v>3.0999999999999699</c:v>
                </c:pt>
                <c:pt idx="82">
                  <c:v>3.19999999999997</c:v>
                </c:pt>
                <c:pt idx="83">
                  <c:v>3.2999999999999701</c:v>
                </c:pt>
                <c:pt idx="84">
                  <c:v>3.3999999999999702</c:v>
                </c:pt>
                <c:pt idx="85">
                  <c:v>3.4999999999999698</c:v>
                </c:pt>
                <c:pt idx="86">
                  <c:v>3.5999999999999699</c:v>
                </c:pt>
                <c:pt idx="87">
                  <c:v>3.69999999999997</c:v>
                </c:pt>
                <c:pt idx="88">
                  <c:v>3.7999999999999701</c:v>
                </c:pt>
                <c:pt idx="89">
                  <c:v>3.8999999999999702</c:v>
                </c:pt>
                <c:pt idx="90">
                  <c:v>3.9999999999999698</c:v>
                </c:pt>
                <c:pt idx="91">
                  <c:v>4.0999999999999703</c:v>
                </c:pt>
                <c:pt idx="92">
                  <c:v>4.19999999999997</c:v>
                </c:pt>
                <c:pt idx="93">
                  <c:v>4.2999999999999696</c:v>
                </c:pt>
                <c:pt idx="94">
                  <c:v>4.3999999999999702</c:v>
                </c:pt>
                <c:pt idx="95">
                  <c:v>4.4999999999999698</c:v>
                </c:pt>
                <c:pt idx="96">
                  <c:v>4.5999999999999703</c:v>
                </c:pt>
                <c:pt idx="97">
                  <c:v>4.69999999999997</c:v>
                </c:pt>
                <c:pt idx="98">
                  <c:v>4.7999999999999696</c:v>
                </c:pt>
                <c:pt idx="99">
                  <c:v>4.8999999999999604</c:v>
                </c:pt>
                <c:pt idx="100">
                  <c:v>4.99999999999996</c:v>
                </c:pt>
              </c:numCache>
            </c:numRef>
          </c:xVal>
          <c:yVal>
            <c:numRef>
              <c:f>Sheet1!$F$2:$F$102</c:f>
              <c:numCache>
                <c:formatCode>General</c:formatCode>
                <c:ptCount val="1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9.9999999999980105E-2</c:v>
                </c:pt>
                <c:pt idx="52">
                  <c:v>0.19999999999998</c:v>
                </c:pt>
                <c:pt idx="53">
                  <c:v>0.29999999999998</c:v>
                </c:pt>
                <c:pt idx="54">
                  <c:v>0.39999999999997998</c:v>
                </c:pt>
                <c:pt idx="55">
                  <c:v>0.49999999999998002</c:v>
                </c:pt>
                <c:pt idx="56">
                  <c:v>0.59999999999997999</c:v>
                </c:pt>
                <c:pt idx="57">
                  <c:v>0.69999999999997997</c:v>
                </c:pt>
                <c:pt idx="58">
                  <c:v>0.79999999999997995</c:v>
                </c:pt>
                <c:pt idx="59">
                  <c:v>0.89999999999998004</c:v>
                </c:pt>
                <c:pt idx="60">
                  <c:v>0.99999999999998002</c:v>
                </c:pt>
                <c:pt idx="61">
                  <c:v>1.0999999999999801</c:v>
                </c:pt>
                <c:pt idx="62">
                  <c:v>1.19999999999998</c:v>
                </c:pt>
                <c:pt idx="63">
                  <c:v>1.2999999999999801</c:v>
                </c:pt>
                <c:pt idx="64">
                  <c:v>1.3999999999999799</c:v>
                </c:pt>
                <c:pt idx="65">
                  <c:v>1.49999999999998</c:v>
                </c:pt>
                <c:pt idx="66">
                  <c:v>1.5999999999999801</c:v>
                </c:pt>
                <c:pt idx="67">
                  <c:v>1.69999999999998</c:v>
                </c:pt>
                <c:pt idx="68">
                  <c:v>1.7999999999999801</c:v>
                </c:pt>
                <c:pt idx="69">
                  <c:v>1.8999999999999799</c:v>
                </c:pt>
                <c:pt idx="70">
                  <c:v>1.99999999999998</c:v>
                </c:pt>
                <c:pt idx="71">
                  <c:v>2.0999999999999699</c:v>
                </c:pt>
                <c:pt idx="72">
                  <c:v>2.19999999999997</c:v>
                </c:pt>
                <c:pt idx="73">
                  <c:v>2.2999999999999701</c:v>
                </c:pt>
                <c:pt idx="74">
                  <c:v>2.3999999999999702</c:v>
                </c:pt>
                <c:pt idx="75">
                  <c:v>2.4999999999999698</c:v>
                </c:pt>
                <c:pt idx="76">
                  <c:v>2.5999999999999699</c:v>
                </c:pt>
                <c:pt idx="77">
                  <c:v>2.69999999999997</c:v>
                </c:pt>
                <c:pt idx="78">
                  <c:v>2.7999999999999701</c:v>
                </c:pt>
                <c:pt idx="79">
                  <c:v>2.8999999999999702</c:v>
                </c:pt>
                <c:pt idx="80">
                  <c:v>2.9999999999999698</c:v>
                </c:pt>
                <c:pt idx="81">
                  <c:v>3.0999999999999699</c:v>
                </c:pt>
                <c:pt idx="82">
                  <c:v>3.19999999999997</c:v>
                </c:pt>
                <c:pt idx="83">
                  <c:v>3.2999999999999701</c:v>
                </c:pt>
                <c:pt idx="84">
                  <c:v>3.3999999999999702</c:v>
                </c:pt>
                <c:pt idx="85">
                  <c:v>3.4999999999999698</c:v>
                </c:pt>
                <c:pt idx="86">
                  <c:v>3.5999999999999699</c:v>
                </c:pt>
                <c:pt idx="87">
                  <c:v>3.69999999999997</c:v>
                </c:pt>
                <c:pt idx="88">
                  <c:v>3.7999999999999701</c:v>
                </c:pt>
                <c:pt idx="89">
                  <c:v>3.8999999999999702</c:v>
                </c:pt>
                <c:pt idx="90">
                  <c:v>3.9999999999999698</c:v>
                </c:pt>
                <c:pt idx="91">
                  <c:v>4.0999999999999703</c:v>
                </c:pt>
                <c:pt idx="92">
                  <c:v>4.19999999999997</c:v>
                </c:pt>
                <c:pt idx="93">
                  <c:v>4.2999999999999696</c:v>
                </c:pt>
                <c:pt idx="94">
                  <c:v>4.3999999999999702</c:v>
                </c:pt>
                <c:pt idx="95">
                  <c:v>4.4999999999999698</c:v>
                </c:pt>
                <c:pt idx="96">
                  <c:v>4.5999999999999703</c:v>
                </c:pt>
                <c:pt idx="97">
                  <c:v>4.69999999999997</c:v>
                </c:pt>
                <c:pt idx="98">
                  <c:v>4.7999999999999696</c:v>
                </c:pt>
                <c:pt idx="99">
                  <c:v>4.8999999999999604</c:v>
                </c:pt>
                <c:pt idx="100">
                  <c:v>4.99999999999996</c:v>
                </c:pt>
              </c:numCache>
            </c:numRef>
          </c:yVal>
          <c:smooth val="1"/>
          <c:extLst>
            <c:ext xmlns:c16="http://schemas.microsoft.com/office/drawing/2014/chart" uri="{C3380CC4-5D6E-409C-BE32-E72D297353CC}">
              <c16:uniqueId val="{00000000-D054-4465-BF48-5E270C2BCE73}"/>
            </c:ext>
          </c:extLst>
        </c:ser>
        <c:dLbls>
          <c:showLegendKey val="0"/>
          <c:showVal val="0"/>
          <c:showCatName val="0"/>
          <c:showSerName val="0"/>
          <c:showPercent val="0"/>
          <c:showBubbleSize val="0"/>
        </c:dLbls>
        <c:axId val="616396736"/>
        <c:axId val="616403808"/>
      </c:scatterChart>
      <c:valAx>
        <c:axId val="616396736"/>
        <c:scaling>
          <c:orientation val="minMax"/>
          <c:max val="3"/>
          <c:min val="-3"/>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616403808"/>
        <c:crosses val="autoZero"/>
        <c:crossBetween val="midCat"/>
      </c:valAx>
      <c:valAx>
        <c:axId val="616403808"/>
        <c:scaling>
          <c:orientation val="minMax"/>
          <c:max val="3"/>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616396736"/>
        <c:crosses val="autoZero"/>
        <c:crossBetween val="midCat"/>
        <c:majorUnit val="1"/>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149606299212E-2"/>
          <c:y val="7.407407407407407E-2"/>
          <c:w val="0.9091968503937008"/>
          <c:h val="0.8416746864975212"/>
        </c:manualLayout>
      </c:layout>
      <c:scatterChart>
        <c:scatterStyle val="lineMarker"/>
        <c:varyColors val="0"/>
        <c:ser>
          <c:idx val="0"/>
          <c:order val="0"/>
          <c:tx>
            <c:strRef>
              <c:f>Sheet1!$B$1</c:f>
              <c:strCache>
                <c:ptCount val="1"/>
                <c:pt idx="0">
                  <c:v>Y real</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22743044619422573"/>
                  <c:y val="-9.2592592592592587E-3"/>
                </c:manualLayout>
              </c:layout>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j-lt"/>
                        <a:ea typeface="+mn-ea"/>
                        <a:cs typeface="+mn-cs"/>
                      </a:defRPr>
                    </a:pPr>
                    <a:r>
                      <a:rPr lang="en-US" sz="2000" baseline="0" dirty="0">
                        <a:latin typeface="+mj-lt"/>
                      </a:rPr>
                      <a:t>Y</a:t>
                    </a:r>
                    <a:r>
                      <a:rPr lang="hr-HR" sz="2000" baseline="0" dirty="0">
                        <a:latin typeface="+mj-lt"/>
                      </a:rPr>
                      <a:t> </a:t>
                    </a:r>
                    <a:r>
                      <a:rPr lang="hr-HR" sz="2000" baseline="0" dirty="0" err="1">
                        <a:latin typeface="+mj-lt"/>
                      </a:rPr>
                      <a:t>predicted</a:t>
                    </a:r>
                    <a:r>
                      <a:rPr lang="en-US" sz="2000" baseline="0" dirty="0">
                        <a:latin typeface="+mj-lt"/>
                      </a:rPr>
                      <a:t> = 1,5x + 0,3333</a:t>
                    </a:r>
                    <a:endParaRPr lang="en-US" sz="2000" dirty="0">
                      <a:latin typeface="+mj-lt"/>
                    </a:endParaRPr>
                  </a:p>
                </c:rich>
              </c:tx>
              <c:numFmt formatCode="General"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j-lt"/>
                      <a:ea typeface="+mn-ea"/>
                      <a:cs typeface="+mn-cs"/>
                    </a:defRPr>
                  </a:pPr>
                  <a:endParaRPr lang="sr-Latn-RS"/>
                </a:p>
              </c:txPr>
            </c:trendlineLbl>
          </c:trendline>
          <c:xVal>
            <c:numRef>
              <c:f>Sheet1!$A$2:$A$4</c:f>
              <c:numCache>
                <c:formatCode>General</c:formatCode>
                <c:ptCount val="3"/>
                <c:pt idx="0">
                  <c:v>1</c:v>
                </c:pt>
                <c:pt idx="1">
                  <c:v>2</c:v>
                </c:pt>
                <c:pt idx="2">
                  <c:v>3</c:v>
                </c:pt>
              </c:numCache>
            </c:numRef>
          </c:xVal>
          <c:yVal>
            <c:numRef>
              <c:f>Sheet1!$B$2:$B$4</c:f>
              <c:numCache>
                <c:formatCode>General</c:formatCode>
                <c:ptCount val="3"/>
                <c:pt idx="0">
                  <c:v>2</c:v>
                </c:pt>
                <c:pt idx="1">
                  <c:v>3</c:v>
                </c:pt>
                <c:pt idx="2">
                  <c:v>5</c:v>
                </c:pt>
              </c:numCache>
            </c:numRef>
          </c:yVal>
          <c:smooth val="0"/>
          <c:extLst>
            <c:ext xmlns:c16="http://schemas.microsoft.com/office/drawing/2014/chart" uri="{C3380CC4-5D6E-409C-BE32-E72D297353CC}">
              <c16:uniqueId val="{00000000-0FBA-4ABF-9A45-631120263C70}"/>
            </c:ext>
          </c:extLst>
        </c:ser>
        <c:dLbls>
          <c:showLegendKey val="0"/>
          <c:showVal val="0"/>
          <c:showCatName val="0"/>
          <c:showSerName val="0"/>
          <c:showPercent val="0"/>
          <c:showBubbleSize val="0"/>
        </c:dLbls>
        <c:axId val="630499536"/>
        <c:axId val="630504112"/>
      </c:scatterChart>
      <c:valAx>
        <c:axId val="630499536"/>
        <c:scaling>
          <c:orientation val="minMax"/>
          <c:max val="3"/>
          <c:min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j-lt"/>
                <a:ea typeface="+mn-ea"/>
                <a:cs typeface="+mn-cs"/>
              </a:defRPr>
            </a:pPr>
            <a:endParaRPr lang="sr-Latn-RS"/>
          </a:p>
        </c:txPr>
        <c:crossAx val="630504112"/>
        <c:crosses val="autoZero"/>
        <c:crossBetween val="midCat"/>
        <c:majorUnit val="1"/>
      </c:valAx>
      <c:valAx>
        <c:axId val="630504112"/>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j-lt"/>
                <a:ea typeface="+mn-ea"/>
                <a:cs typeface="+mn-cs"/>
              </a:defRPr>
            </a:pPr>
            <a:endParaRPr lang="sr-Latn-RS"/>
          </a:p>
        </c:txPr>
        <c:crossAx val="630499536"/>
        <c:crosses val="autoZero"/>
        <c:crossBetween val="midCat"/>
        <c:majorUnit val="1"/>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39086389053115E-2"/>
          <c:y val="6.0263635611419362E-2"/>
          <c:w val="0.91971087933134177"/>
          <c:h val="0.87119300348680884"/>
        </c:manualLayout>
      </c:layout>
      <c:scatterChart>
        <c:scatterStyle val="lineMarker"/>
        <c:varyColors val="0"/>
        <c:ser>
          <c:idx val="0"/>
          <c:order val="0"/>
          <c:tx>
            <c:strRef>
              <c:f>'Silhouette Score'!$N$1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'Silhouette Score'!$M$2:$M$7</c:f>
              <c:numCache>
                <c:formatCode>General</c:formatCode>
                <c:ptCount val="6"/>
                <c:pt idx="0">
                  <c:v>1</c:v>
                </c:pt>
                <c:pt idx="1">
                  <c:v>1</c:v>
                </c:pt>
                <c:pt idx="2">
                  <c:v>2</c:v>
                </c:pt>
                <c:pt idx="3">
                  <c:v>3</c:v>
                </c:pt>
                <c:pt idx="4">
                  <c:v>4</c:v>
                </c:pt>
                <c:pt idx="5">
                  <c:v>4</c:v>
                </c:pt>
              </c:numCache>
            </c:numRef>
          </c:xVal>
          <c:yVal>
            <c:numRef>
              <c:f>'Silhouette Score'!$N$2:$N$7</c:f>
              <c:numCache>
                <c:formatCode>General</c:formatCode>
                <c:ptCount val="6"/>
                <c:pt idx="0">
                  <c:v>2</c:v>
                </c:pt>
                <c:pt idx="1">
                  <c:v>3</c:v>
                </c:pt>
                <c:pt idx="2">
                  <c:v>3</c:v>
                </c:pt>
                <c:pt idx="3">
                  <c:v>4</c:v>
                </c:pt>
                <c:pt idx="4">
                  <c:v>3</c:v>
                </c:pt>
                <c:pt idx="5">
                  <c:v>4</c:v>
                </c:pt>
              </c:numCache>
            </c:numRef>
          </c:yVal>
          <c:smooth val="0"/>
          <c:extLst>
            <c:ext xmlns:c16="http://schemas.microsoft.com/office/drawing/2014/chart" uri="{C3380CC4-5D6E-409C-BE32-E72D297353CC}">
              <c16:uniqueId val="{00000000-8DCC-4E8F-ADA0-5BB2E8CCEE87}"/>
            </c:ext>
          </c:extLst>
        </c:ser>
        <c:dLbls>
          <c:showLegendKey val="0"/>
          <c:showVal val="0"/>
          <c:showCatName val="0"/>
          <c:showSerName val="0"/>
          <c:showPercent val="0"/>
          <c:showBubbleSize val="0"/>
        </c:dLbls>
        <c:axId val="867716048"/>
        <c:axId val="867715216"/>
      </c:scatterChart>
      <c:valAx>
        <c:axId val="867716048"/>
        <c:scaling>
          <c:orientation val="minMax"/>
          <c:max val="4"/>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867715216"/>
        <c:crosses val="autoZero"/>
        <c:crossBetween val="midCat"/>
        <c:majorUnit val="1"/>
      </c:valAx>
      <c:valAx>
        <c:axId val="867715216"/>
        <c:scaling>
          <c:orientation val="minMax"/>
          <c:max val="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867716048"/>
        <c:crosses val="autoZero"/>
        <c:crossBetween val="midCat"/>
        <c:majorUnit val="1"/>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088912049406E-2"/>
          <c:y val="5.092583167003097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E9F5-4285-8415-E19AC5DC7D88}"/>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803149606299214E-2"/>
          <c:y val="7.5386655142869061E-2"/>
          <c:w val="0.88604139292423101"/>
          <c:h val="0.87711137400962891"/>
        </c:manualLayout>
      </c:layout>
      <c:scatterChart>
        <c:scatterStyle val="lineMarker"/>
        <c:varyColors val="0"/>
        <c:ser>
          <c:idx val="0"/>
          <c:order val="0"/>
          <c:tx>
            <c:strRef>
              <c:f>Sheet1!$B$1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28265303205356601"/>
                  <c:y val="-0.10197598186713332"/>
                </c:manualLayout>
              </c:layout>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trendlineLbl>
          </c:trendline>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Sheet1!$B$2:$B$11</c:f>
              <c:numCache>
                <c:formatCode>General</c:formatCode>
                <c:ptCount val="10"/>
                <c:pt idx="0">
                  <c:v>1</c:v>
                </c:pt>
                <c:pt idx="1">
                  <c:v>7</c:v>
                </c:pt>
                <c:pt idx="2">
                  <c:v>6</c:v>
                </c:pt>
                <c:pt idx="3">
                  <c:v>21</c:v>
                </c:pt>
                <c:pt idx="4">
                  <c:v>14</c:v>
                </c:pt>
                <c:pt idx="5">
                  <c:v>36</c:v>
                </c:pt>
                <c:pt idx="6">
                  <c:v>35</c:v>
                </c:pt>
                <c:pt idx="7">
                  <c:v>67</c:v>
                </c:pt>
                <c:pt idx="8">
                  <c:v>81</c:v>
                </c:pt>
                <c:pt idx="9">
                  <c:v>98</c:v>
                </c:pt>
              </c:numCache>
            </c:numRef>
          </c:yVal>
          <c:smooth val="0"/>
          <c:extLst>
            <c:ext xmlns:c16="http://schemas.microsoft.com/office/drawing/2014/chart" uri="{C3380CC4-5D6E-409C-BE32-E72D297353CC}">
              <c16:uniqueId val="{00000000-EEA5-4D10-BE1D-401659E29A3B}"/>
            </c:ext>
          </c:extLst>
        </c:ser>
        <c:dLbls>
          <c:showLegendKey val="0"/>
          <c:showVal val="0"/>
          <c:showCatName val="0"/>
          <c:showSerName val="0"/>
          <c:showPercent val="0"/>
          <c:showBubbleSize val="0"/>
        </c:dLbls>
        <c:axId val="915867743"/>
        <c:axId val="915869823"/>
      </c:scatterChart>
      <c:valAx>
        <c:axId val="91586774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15869823"/>
        <c:crosses val="autoZero"/>
        <c:crossBetween val="midCat"/>
      </c:valAx>
      <c:valAx>
        <c:axId val="9158698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sr-Latn-RS"/>
          </a:p>
        </c:txPr>
        <c:crossAx val="91586774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088912049406E-2"/>
          <c:y val="5.092583167003097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E9F5-4285-8415-E19AC5DC7D88}"/>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803149606299214E-2"/>
          <c:y val="7.5386655142869061E-2"/>
          <c:w val="0.88604139292423101"/>
          <c:h val="0.87711137400962891"/>
        </c:manualLayout>
      </c:layout>
      <c:scatterChart>
        <c:scatterStyle val="lineMarker"/>
        <c:varyColors val="0"/>
        <c:ser>
          <c:idx val="0"/>
          <c:order val="0"/>
          <c:tx>
            <c:strRef>
              <c:f>Sheet1!$B$1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28265303205356601"/>
                  <c:y val="-0.10197598186713332"/>
                </c:manualLayout>
              </c:layout>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trendlineLbl>
          </c:trendline>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Sheet1!$B$2:$B$11</c:f>
              <c:numCache>
                <c:formatCode>General</c:formatCode>
                <c:ptCount val="10"/>
                <c:pt idx="0">
                  <c:v>1</c:v>
                </c:pt>
                <c:pt idx="1">
                  <c:v>7</c:v>
                </c:pt>
                <c:pt idx="2">
                  <c:v>6</c:v>
                </c:pt>
                <c:pt idx="3">
                  <c:v>21</c:v>
                </c:pt>
                <c:pt idx="4">
                  <c:v>14</c:v>
                </c:pt>
                <c:pt idx="5">
                  <c:v>36</c:v>
                </c:pt>
                <c:pt idx="6">
                  <c:v>35</c:v>
                </c:pt>
                <c:pt idx="7">
                  <c:v>67</c:v>
                </c:pt>
                <c:pt idx="8">
                  <c:v>81</c:v>
                </c:pt>
                <c:pt idx="9">
                  <c:v>98</c:v>
                </c:pt>
              </c:numCache>
            </c:numRef>
          </c:yVal>
          <c:smooth val="0"/>
          <c:extLst>
            <c:ext xmlns:c16="http://schemas.microsoft.com/office/drawing/2014/chart" uri="{C3380CC4-5D6E-409C-BE32-E72D297353CC}">
              <c16:uniqueId val="{00000000-EEA5-4D10-BE1D-401659E29A3B}"/>
            </c:ext>
          </c:extLst>
        </c:ser>
        <c:dLbls>
          <c:showLegendKey val="0"/>
          <c:showVal val="0"/>
          <c:showCatName val="0"/>
          <c:showSerName val="0"/>
          <c:showPercent val="0"/>
          <c:showBubbleSize val="0"/>
        </c:dLbls>
        <c:axId val="915867743"/>
        <c:axId val="915869823"/>
      </c:scatterChart>
      <c:valAx>
        <c:axId val="91586774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15869823"/>
        <c:crosses val="autoZero"/>
        <c:crossBetween val="midCat"/>
      </c:valAx>
      <c:valAx>
        <c:axId val="9158698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sr-Latn-RS"/>
          </a:p>
        </c:txPr>
        <c:crossAx val="91586774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poly"/>
            <c:order val="2"/>
            <c:dispRSqr val="1"/>
            <c:dispEq val="1"/>
            <c:trendlineLbl>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trendlineLbl>
          </c:trendline>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Sheet1!$B$2:$B$11</c:f>
              <c:numCache>
                <c:formatCode>General</c:formatCode>
                <c:ptCount val="10"/>
                <c:pt idx="0">
                  <c:v>1</c:v>
                </c:pt>
                <c:pt idx="1">
                  <c:v>7</c:v>
                </c:pt>
                <c:pt idx="2">
                  <c:v>6</c:v>
                </c:pt>
                <c:pt idx="3">
                  <c:v>21</c:v>
                </c:pt>
                <c:pt idx="4">
                  <c:v>14</c:v>
                </c:pt>
                <c:pt idx="5">
                  <c:v>36</c:v>
                </c:pt>
                <c:pt idx="6">
                  <c:v>35</c:v>
                </c:pt>
                <c:pt idx="7">
                  <c:v>67</c:v>
                </c:pt>
                <c:pt idx="8">
                  <c:v>81</c:v>
                </c:pt>
                <c:pt idx="9">
                  <c:v>98</c:v>
                </c:pt>
              </c:numCache>
            </c:numRef>
          </c:yVal>
          <c:smooth val="0"/>
          <c:extLst>
            <c:ext xmlns:c16="http://schemas.microsoft.com/office/drawing/2014/chart" uri="{C3380CC4-5D6E-409C-BE32-E72D297353CC}">
              <c16:uniqueId val="{00000000-018A-4E1A-92FB-11282A46EB02}"/>
            </c:ext>
          </c:extLst>
        </c:ser>
        <c:dLbls>
          <c:showLegendKey val="0"/>
          <c:showVal val="0"/>
          <c:showCatName val="0"/>
          <c:showSerName val="0"/>
          <c:showPercent val="0"/>
          <c:showBubbleSize val="0"/>
        </c:dLbls>
        <c:axId val="915867743"/>
        <c:axId val="915869823"/>
      </c:scatterChart>
      <c:valAx>
        <c:axId val="91586774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15869823"/>
        <c:crosses val="autoZero"/>
        <c:crossBetween val="midCat"/>
      </c:valAx>
      <c:valAx>
        <c:axId val="9158698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1586774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poly"/>
            <c:order val="2"/>
            <c:dispRSqr val="1"/>
            <c:dispEq val="1"/>
            <c:trendlineLbl>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trendlineLbl>
          </c:trendline>
          <c:xVal>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Sheet1!$B$2:$B$11</c:f>
              <c:numCache>
                <c:formatCode>General</c:formatCode>
                <c:ptCount val="10"/>
                <c:pt idx="0">
                  <c:v>1</c:v>
                </c:pt>
                <c:pt idx="1">
                  <c:v>7</c:v>
                </c:pt>
                <c:pt idx="2">
                  <c:v>6</c:v>
                </c:pt>
                <c:pt idx="3">
                  <c:v>21</c:v>
                </c:pt>
                <c:pt idx="4">
                  <c:v>14</c:v>
                </c:pt>
                <c:pt idx="5">
                  <c:v>36</c:v>
                </c:pt>
                <c:pt idx="6">
                  <c:v>35</c:v>
                </c:pt>
                <c:pt idx="7">
                  <c:v>67</c:v>
                </c:pt>
                <c:pt idx="8">
                  <c:v>81</c:v>
                </c:pt>
                <c:pt idx="9">
                  <c:v>98</c:v>
                </c:pt>
              </c:numCache>
            </c:numRef>
          </c:yVal>
          <c:smooth val="0"/>
          <c:extLst>
            <c:ext xmlns:c16="http://schemas.microsoft.com/office/drawing/2014/chart" uri="{C3380CC4-5D6E-409C-BE32-E72D297353CC}">
              <c16:uniqueId val="{00000000-018A-4E1A-92FB-11282A46EB02}"/>
            </c:ext>
          </c:extLst>
        </c:ser>
        <c:dLbls>
          <c:showLegendKey val="0"/>
          <c:showVal val="0"/>
          <c:showCatName val="0"/>
          <c:showSerName val="0"/>
          <c:showPercent val="0"/>
          <c:showBubbleSize val="0"/>
        </c:dLbls>
        <c:axId val="915867743"/>
        <c:axId val="915869823"/>
      </c:scatterChart>
      <c:valAx>
        <c:axId val="91586774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15869823"/>
        <c:crosses val="autoZero"/>
        <c:crossBetween val="midCat"/>
      </c:valAx>
      <c:valAx>
        <c:axId val="9158698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crossAx val="91586774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hr-HR" sz="1800" b="1"/>
              <a:t>Covid</a:t>
            </a:r>
            <a:r>
              <a:rPr lang="hr-HR" sz="1800" b="1" baseline="0"/>
              <a:t> 19 p</a:t>
            </a:r>
            <a:r>
              <a:rPr lang="en-US" sz="1800" b="1"/>
              <a:t>atients in</a:t>
            </a:r>
            <a:r>
              <a:rPr lang="hr-HR" sz="1800" b="1"/>
              <a:t> Croatian</a:t>
            </a:r>
            <a:r>
              <a:rPr lang="en-US" sz="1800" b="1"/>
              <a:t> hospitals</a:t>
            </a: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sr-Latn-RS"/>
        </a:p>
      </c:txPr>
    </c:title>
    <c:autoTitleDeleted val="0"/>
    <c:plotArea>
      <c:layout/>
      <c:scatterChart>
        <c:scatterStyle val="lineMarker"/>
        <c:varyColors val="0"/>
        <c:ser>
          <c:idx val="0"/>
          <c:order val="0"/>
          <c:tx>
            <c:strRef>
              <c:f>Sheet4!$D$1</c:f>
              <c:strCache>
                <c:ptCount val="1"/>
                <c:pt idx="0">
                  <c:v>Patients in hospitals</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2.3145469588040625E-2"/>
                  <c:y val="0.10479372939625795"/>
                </c:manualLayout>
              </c:layout>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baseline="0" dirty="0"/>
                      <a:t>R² = 0,9723</a:t>
                    </a:r>
                    <a:endParaRPr lang="en-US" sz="1800" dirty="0"/>
                  </a:p>
                </c:rich>
              </c:tx>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sr-Latn-RS"/>
                </a:p>
              </c:txPr>
            </c:trendlineLbl>
          </c:trendline>
          <c:xVal>
            <c:numRef>
              <c:f>Sheet4!$C$2:$C$32</c:f>
              <c:numCache>
                <c:formatCode>m/d/yyyy</c:formatCode>
                <c:ptCount val="31"/>
                <c:pt idx="0">
                  <c:v>43936</c:v>
                </c:pt>
                <c:pt idx="1">
                  <c:v>43937</c:v>
                </c:pt>
                <c:pt idx="2">
                  <c:v>43938</c:v>
                </c:pt>
                <c:pt idx="3">
                  <c:v>43939</c:v>
                </c:pt>
                <c:pt idx="4">
                  <c:v>43940</c:v>
                </c:pt>
                <c:pt idx="5">
                  <c:v>43941</c:v>
                </c:pt>
                <c:pt idx="6">
                  <c:v>43942</c:v>
                </c:pt>
                <c:pt idx="7">
                  <c:v>43943</c:v>
                </c:pt>
                <c:pt idx="8">
                  <c:v>43944</c:v>
                </c:pt>
                <c:pt idx="9">
                  <c:v>43945</c:v>
                </c:pt>
                <c:pt idx="10">
                  <c:v>43946</c:v>
                </c:pt>
                <c:pt idx="11">
                  <c:v>43947</c:v>
                </c:pt>
                <c:pt idx="12">
                  <c:v>43948</c:v>
                </c:pt>
                <c:pt idx="13">
                  <c:v>43949</c:v>
                </c:pt>
                <c:pt idx="14">
                  <c:v>43950</c:v>
                </c:pt>
                <c:pt idx="15">
                  <c:v>43951</c:v>
                </c:pt>
                <c:pt idx="16">
                  <c:v>43952</c:v>
                </c:pt>
                <c:pt idx="17">
                  <c:v>43953</c:v>
                </c:pt>
                <c:pt idx="18">
                  <c:v>43954</c:v>
                </c:pt>
                <c:pt idx="19">
                  <c:v>43955</c:v>
                </c:pt>
                <c:pt idx="20">
                  <c:v>43956</c:v>
                </c:pt>
                <c:pt idx="21">
                  <c:v>43957</c:v>
                </c:pt>
                <c:pt idx="22">
                  <c:v>43958</c:v>
                </c:pt>
                <c:pt idx="23">
                  <c:v>43959</c:v>
                </c:pt>
                <c:pt idx="24">
                  <c:v>43960</c:v>
                </c:pt>
                <c:pt idx="25">
                  <c:v>43961</c:v>
                </c:pt>
                <c:pt idx="26">
                  <c:v>43962</c:v>
                </c:pt>
                <c:pt idx="27">
                  <c:v>43963</c:v>
                </c:pt>
                <c:pt idx="28">
                  <c:v>43964</c:v>
                </c:pt>
                <c:pt idx="29">
                  <c:v>43965</c:v>
                </c:pt>
                <c:pt idx="30">
                  <c:v>43966</c:v>
                </c:pt>
              </c:numCache>
            </c:numRef>
          </c:xVal>
          <c:yVal>
            <c:numRef>
              <c:f>Sheet4!$D$2:$D$32</c:f>
              <c:numCache>
                <c:formatCode>#,##0</c:formatCode>
                <c:ptCount val="31"/>
                <c:pt idx="0">
                  <c:v>341</c:v>
                </c:pt>
                <c:pt idx="1">
                  <c:v>372</c:v>
                </c:pt>
                <c:pt idx="2">
                  <c:v>372</c:v>
                </c:pt>
                <c:pt idx="3">
                  <c:v>361</c:v>
                </c:pt>
                <c:pt idx="4">
                  <c:v>331</c:v>
                </c:pt>
                <c:pt idx="5">
                  <c:v>324</c:v>
                </c:pt>
                <c:pt idx="6">
                  <c:v>317</c:v>
                </c:pt>
                <c:pt idx="7">
                  <c:v>314</c:v>
                </c:pt>
                <c:pt idx="8">
                  <c:v>321</c:v>
                </c:pt>
                <c:pt idx="9">
                  <c:v>325</c:v>
                </c:pt>
                <c:pt idx="10">
                  <c:v>316</c:v>
                </c:pt>
                <c:pt idx="11">
                  <c:v>314</c:v>
                </c:pt>
                <c:pt idx="12">
                  <c:v>303</c:v>
                </c:pt>
                <c:pt idx="13">
                  <c:v>287</c:v>
                </c:pt>
                <c:pt idx="14">
                  <c:v>269</c:v>
                </c:pt>
                <c:pt idx="15">
                  <c:v>261</c:v>
                </c:pt>
                <c:pt idx="16">
                  <c:v>245</c:v>
                </c:pt>
                <c:pt idx="17">
                  <c:v>239</c:v>
                </c:pt>
                <c:pt idx="18">
                  <c:v>231</c:v>
                </c:pt>
                <c:pt idx="19">
                  <c:v>228</c:v>
                </c:pt>
                <c:pt idx="20">
                  <c:v>217</c:v>
                </c:pt>
                <c:pt idx="21">
                  <c:v>206</c:v>
                </c:pt>
                <c:pt idx="22">
                  <c:v>195</c:v>
                </c:pt>
                <c:pt idx="23">
                  <c:v>184</c:v>
                </c:pt>
                <c:pt idx="24">
                  <c:v>181</c:v>
                </c:pt>
                <c:pt idx="25">
                  <c:v>169</c:v>
                </c:pt>
                <c:pt idx="26">
                  <c:v>160</c:v>
                </c:pt>
                <c:pt idx="27">
                  <c:v>159</c:v>
                </c:pt>
                <c:pt idx="28">
                  <c:v>150</c:v>
                </c:pt>
                <c:pt idx="29">
                  <c:v>146</c:v>
                </c:pt>
                <c:pt idx="30">
                  <c:v>142</c:v>
                </c:pt>
              </c:numCache>
            </c:numRef>
          </c:yVal>
          <c:smooth val="0"/>
          <c:extLst>
            <c:ext xmlns:c16="http://schemas.microsoft.com/office/drawing/2014/chart" uri="{C3380CC4-5D6E-409C-BE32-E72D297353CC}">
              <c16:uniqueId val="{00000000-A153-4811-9E0C-438AF9DF0884}"/>
            </c:ext>
          </c:extLst>
        </c:ser>
        <c:dLbls>
          <c:showLegendKey val="0"/>
          <c:showVal val="0"/>
          <c:showCatName val="0"/>
          <c:showSerName val="0"/>
          <c:showPercent val="0"/>
          <c:showBubbleSize val="0"/>
        </c:dLbls>
        <c:axId val="611188959"/>
        <c:axId val="611192287"/>
      </c:scatterChart>
      <c:valAx>
        <c:axId val="611188959"/>
        <c:scaling>
          <c:orientation val="minMax"/>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sr-Latn-RS"/>
          </a:p>
        </c:txPr>
        <c:crossAx val="611192287"/>
        <c:crosses val="autoZero"/>
        <c:crossBetween val="midCat"/>
      </c:valAx>
      <c:valAx>
        <c:axId val="611192287"/>
        <c:scaling>
          <c:orientation val="minMax"/>
        </c:scaling>
        <c:delete val="0"/>
        <c:axPos val="r"/>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sr-Latn-RS"/>
          </a:p>
        </c:txPr>
        <c:crossAx val="611188959"/>
        <c:crosses val="max"/>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149606299212E-2"/>
          <c:y val="5.092592592592592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9E28-468C-A885-FAD695A18027}"/>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149606299212E-2"/>
          <c:y val="5.092592592592592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4D29-44BA-87B6-A09D83C1C450}"/>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03088912049406E-2"/>
          <c:y val="5.0925831670030973E-2"/>
          <c:w val="0.9091968503937008"/>
          <c:h val="0.8416746864975212"/>
        </c:manualLayout>
      </c:layout>
      <c:scatterChart>
        <c:scatterStyle val="lineMarker"/>
        <c:varyColors val="0"/>
        <c:ser>
          <c:idx val="0"/>
          <c:order val="0"/>
          <c:tx>
            <c:strRef>
              <c:f>Sheet1!$C$1</c:f>
              <c:strCache>
                <c:ptCount val="1"/>
                <c:pt idx="0">
                  <c:v>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Sheet1!$B$2:$B$11</c:f>
              <c:numCache>
                <c:formatCode>General</c:formatCode>
                <c:ptCount val="10"/>
                <c:pt idx="0">
                  <c:v>2</c:v>
                </c:pt>
                <c:pt idx="1">
                  <c:v>4</c:v>
                </c:pt>
                <c:pt idx="2">
                  <c:v>0</c:v>
                </c:pt>
                <c:pt idx="3">
                  <c:v>5</c:v>
                </c:pt>
                <c:pt idx="4">
                  <c:v>2</c:v>
                </c:pt>
                <c:pt idx="5">
                  <c:v>1</c:v>
                </c:pt>
                <c:pt idx="6">
                  <c:v>1</c:v>
                </c:pt>
                <c:pt idx="7">
                  <c:v>6</c:v>
                </c:pt>
                <c:pt idx="8">
                  <c:v>4</c:v>
                </c:pt>
                <c:pt idx="9">
                  <c:v>3</c:v>
                </c:pt>
              </c:numCache>
            </c:numRef>
          </c:xVal>
          <c:yVal>
            <c:numRef>
              <c:f>Sheet1!$C$2:$C$11</c:f>
              <c:numCache>
                <c:formatCode>General</c:formatCode>
                <c:ptCount val="10"/>
                <c:pt idx="0">
                  <c:v>1</c:v>
                </c:pt>
                <c:pt idx="1">
                  <c:v>1</c:v>
                </c:pt>
                <c:pt idx="2">
                  <c:v>3</c:v>
                </c:pt>
                <c:pt idx="3">
                  <c:v>3</c:v>
                </c:pt>
                <c:pt idx="4">
                  <c:v>4</c:v>
                </c:pt>
                <c:pt idx="5">
                  <c:v>5</c:v>
                </c:pt>
                <c:pt idx="6">
                  <c:v>6</c:v>
                </c:pt>
                <c:pt idx="7">
                  <c:v>3</c:v>
                </c:pt>
                <c:pt idx="8">
                  <c:v>5</c:v>
                </c:pt>
                <c:pt idx="9">
                  <c:v>4</c:v>
                </c:pt>
              </c:numCache>
            </c:numRef>
          </c:yVal>
          <c:smooth val="0"/>
          <c:extLst>
            <c:ext xmlns:c16="http://schemas.microsoft.com/office/drawing/2014/chart" uri="{C3380CC4-5D6E-409C-BE32-E72D297353CC}">
              <c16:uniqueId val="{00000000-8B07-4F42-A663-82CCCE5F6C05}"/>
            </c:ext>
          </c:extLst>
        </c:ser>
        <c:dLbls>
          <c:showLegendKey val="0"/>
          <c:showVal val="0"/>
          <c:showCatName val="0"/>
          <c:showSerName val="0"/>
          <c:showPercent val="0"/>
          <c:showBubbleSize val="0"/>
        </c:dLbls>
        <c:axId val="1879197503"/>
        <c:axId val="1879200415"/>
      </c:scatterChart>
      <c:valAx>
        <c:axId val="18791975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sr-Latn-RS"/>
          </a:p>
        </c:txPr>
        <c:crossAx val="1879200415"/>
        <c:crosses val="autoZero"/>
        <c:crossBetween val="midCat"/>
      </c:valAx>
      <c:valAx>
        <c:axId val="18792004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r-Latn-RS"/>
          </a:p>
        </c:txPr>
        <c:crossAx val="187919750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sr-Latn-R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0.06122</cdr:x>
      <cdr:y>0.4822</cdr:y>
    </cdr:from>
    <cdr:to>
      <cdr:x>0.10638</cdr:x>
      <cdr:y>0.56838</cdr:y>
    </cdr:to>
    <cdr:sp macro="" textlink="">
      <cdr:nvSpPr>
        <cdr:cNvPr id="2" name="TextBox 1"/>
        <cdr:cNvSpPr txBox="1"/>
      </cdr:nvSpPr>
      <cdr:spPr>
        <a:xfrm xmlns:a="http://schemas.openxmlformats.org/drawingml/2006/main">
          <a:off x="309912" y="1585233"/>
          <a:ext cx="228592" cy="283311"/>
        </a:xfrm>
        <a:prstGeom xmlns:a="http://schemas.openxmlformats.org/drawingml/2006/main" prst="rect">
          <a:avLst/>
        </a:prstGeom>
      </cdr:spPr>
      <cdr:txBody>
        <a:bodyPr xmlns:a="http://schemas.openxmlformats.org/drawingml/2006/main" wrap="square" rtlCol="0"/>
        <a:lstStyle xmlns:a="http://schemas.openxmlformats.org/drawingml/2006/main">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hr-HR" sz="2000" b="1" dirty="0"/>
            <a:t>C</a:t>
          </a:r>
          <a:endParaRPr lang="en-US" sz="20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0.81594</cdr:x>
      <cdr:y>0.5459</cdr:y>
    </cdr:from>
    <cdr:to>
      <cdr:x>0.90704</cdr:x>
      <cdr:y>0.63893</cdr:y>
    </cdr:to>
    <cdr:sp macro="" textlink="">
      <cdr:nvSpPr>
        <cdr:cNvPr id="3" name="TextBox 2"/>
        <cdr:cNvSpPr txBox="1"/>
      </cdr:nvSpPr>
      <cdr:spPr>
        <a:xfrm xmlns:a="http://schemas.openxmlformats.org/drawingml/2006/main">
          <a:off x="4192355" y="2171885"/>
          <a:ext cx="468086" cy="3701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400" dirty="0"/>
            <a:t>H</a:t>
          </a:r>
          <a:endParaRPr lang="en-US" sz="1100" dirty="0"/>
        </a:p>
      </cdr:txBody>
    </cdr:sp>
  </cdr:relSizeAnchor>
  <cdr:relSizeAnchor xmlns:cdr="http://schemas.openxmlformats.org/drawingml/2006/chartDrawing">
    <cdr:from>
      <cdr:x>0.60699</cdr:x>
      <cdr:y>0.19904</cdr:y>
    </cdr:from>
    <cdr:to>
      <cdr:x>0.65148</cdr:x>
      <cdr:y>0.27025</cdr:y>
    </cdr:to>
    <cdr:sp macro="" textlink="">
      <cdr:nvSpPr>
        <cdr:cNvPr id="6" name="TextBox 5"/>
        <cdr:cNvSpPr txBox="1"/>
      </cdr:nvSpPr>
      <cdr:spPr>
        <a:xfrm xmlns:a="http://schemas.openxmlformats.org/drawingml/2006/main">
          <a:off x="3118741" y="791888"/>
          <a:ext cx="228600" cy="2833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000" b="1" dirty="0"/>
            <a:t>I</a:t>
          </a:r>
          <a:endParaRPr lang="en-US" sz="2000" b="1" dirty="0"/>
        </a:p>
      </cdr:txBody>
    </cdr:sp>
  </cdr:relSizeAnchor>
</c:userShapes>
</file>

<file path=ppt/drawings/drawing3.xml><?xml version="1.0" encoding="utf-8"?>
<c:userShapes xmlns:c="http://schemas.openxmlformats.org/drawingml/2006/chart">
  <cdr:relSizeAnchor xmlns:cdr="http://schemas.openxmlformats.org/drawingml/2006/chartDrawing">
    <cdr:from>
      <cdr:x>0.81594</cdr:x>
      <cdr:y>0.5459</cdr:y>
    </cdr:from>
    <cdr:to>
      <cdr:x>0.90704</cdr:x>
      <cdr:y>0.63893</cdr:y>
    </cdr:to>
    <cdr:sp macro="" textlink="">
      <cdr:nvSpPr>
        <cdr:cNvPr id="3" name="TextBox 2"/>
        <cdr:cNvSpPr txBox="1"/>
      </cdr:nvSpPr>
      <cdr:spPr>
        <a:xfrm xmlns:a="http://schemas.openxmlformats.org/drawingml/2006/main">
          <a:off x="4192355" y="2171885"/>
          <a:ext cx="468086" cy="3701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400" dirty="0"/>
            <a:t>H</a:t>
          </a:r>
          <a:endParaRPr lang="en-US" sz="1100" dirty="0"/>
        </a:p>
      </cdr:txBody>
    </cdr:sp>
  </cdr:relSizeAnchor>
  <cdr:relSizeAnchor xmlns:cdr="http://schemas.openxmlformats.org/drawingml/2006/chartDrawing">
    <cdr:from>
      <cdr:x>0.60699</cdr:x>
      <cdr:y>0.19904</cdr:y>
    </cdr:from>
    <cdr:to>
      <cdr:x>0.65148</cdr:x>
      <cdr:y>0.27025</cdr:y>
    </cdr:to>
    <cdr:sp macro="" textlink="">
      <cdr:nvSpPr>
        <cdr:cNvPr id="6" name="TextBox 5"/>
        <cdr:cNvSpPr txBox="1"/>
      </cdr:nvSpPr>
      <cdr:spPr>
        <a:xfrm xmlns:a="http://schemas.openxmlformats.org/drawingml/2006/main">
          <a:off x="3118741" y="791888"/>
          <a:ext cx="228600" cy="2833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000" b="1" dirty="0"/>
            <a:t>I</a:t>
          </a:r>
          <a:endParaRPr lang="en-US" sz="2000" b="1" dirty="0"/>
        </a:p>
      </cdr:txBody>
    </cdr:sp>
  </cdr:relSizeAnchor>
</c:userShapes>
</file>

<file path=ppt/drawings/drawing4.xml><?xml version="1.0" encoding="utf-8"?>
<c:userShapes xmlns:c="http://schemas.openxmlformats.org/drawingml/2006/chart">
  <cdr:relSizeAnchor xmlns:cdr="http://schemas.openxmlformats.org/drawingml/2006/chartDrawing">
    <cdr:from>
      <cdr:x>0.81594</cdr:x>
      <cdr:y>0.5459</cdr:y>
    </cdr:from>
    <cdr:to>
      <cdr:x>0.90704</cdr:x>
      <cdr:y>0.63893</cdr:y>
    </cdr:to>
    <cdr:sp macro="" textlink="">
      <cdr:nvSpPr>
        <cdr:cNvPr id="3" name="TextBox 2"/>
        <cdr:cNvSpPr txBox="1"/>
      </cdr:nvSpPr>
      <cdr:spPr>
        <a:xfrm xmlns:a="http://schemas.openxmlformats.org/drawingml/2006/main">
          <a:off x="4192355" y="2171885"/>
          <a:ext cx="468086" cy="3701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400" dirty="0"/>
            <a:t>H</a:t>
          </a:r>
          <a:endParaRPr lang="en-US" sz="1100" dirty="0"/>
        </a:p>
      </cdr:txBody>
    </cdr:sp>
  </cdr:relSizeAnchor>
  <cdr:relSizeAnchor xmlns:cdr="http://schemas.openxmlformats.org/drawingml/2006/chartDrawing">
    <cdr:from>
      <cdr:x>0.60699</cdr:x>
      <cdr:y>0.19904</cdr:y>
    </cdr:from>
    <cdr:to>
      <cdr:x>0.65148</cdr:x>
      <cdr:y>0.27025</cdr:y>
    </cdr:to>
    <cdr:sp macro="" textlink="">
      <cdr:nvSpPr>
        <cdr:cNvPr id="6" name="TextBox 5"/>
        <cdr:cNvSpPr txBox="1"/>
      </cdr:nvSpPr>
      <cdr:spPr>
        <a:xfrm xmlns:a="http://schemas.openxmlformats.org/drawingml/2006/main">
          <a:off x="3118741" y="791888"/>
          <a:ext cx="228600" cy="2833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000" b="1" dirty="0"/>
            <a:t>I</a:t>
          </a:r>
          <a:endParaRPr lang="en-US" sz="2000" b="1" dirty="0"/>
        </a:p>
      </cdr:txBody>
    </cdr:sp>
  </cdr:relSizeAnchor>
</c:userShapes>
</file>

<file path=ppt/drawings/drawing5.xml><?xml version="1.0" encoding="utf-8"?>
<c:userShapes xmlns:c="http://schemas.openxmlformats.org/drawingml/2006/chart">
  <cdr:relSizeAnchor xmlns:cdr="http://schemas.openxmlformats.org/drawingml/2006/chartDrawing">
    <cdr:from>
      <cdr:x>0.81594</cdr:x>
      <cdr:y>0.5459</cdr:y>
    </cdr:from>
    <cdr:to>
      <cdr:x>0.90704</cdr:x>
      <cdr:y>0.63893</cdr:y>
    </cdr:to>
    <cdr:sp macro="" textlink="">
      <cdr:nvSpPr>
        <cdr:cNvPr id="3" name="TextBox 2"/>
        <cdr:cNvSpPr txBox="1"/>
      </cdr:nvSpPr>
      <cdr:spPr>
        <a:xfrm xmlns:a="http://schemas.openxmlformats.org/drawingml/2006/main">
          <a:off x="4192355" y="2171885"/>
          <a:ext cx="468086" cy="3701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400" dirty="0"/>
            <a:t>H</a:t>
          </a:r>
          <a:endParaRPr lang="en-US" sz="1100" dirty="0"/>
        </a:p>
      </cdr:txBody>
    </cdr:sp>
  </cdr:relSizeAnchor>
  <cdr:relSizeAnchor xmlns:cdr="http://schemas.openxmlformats.org/drawingml/2006/chartDrawing">
    <cdr:from>
      <cdr:x>0.60699</cdr:x>
      <cdr:y>0.19904</cdr:y>
    </cdr:from>
    <cdr:to>
      <cdr:x>0.65148</cdr:x>
      <cdr:y>0.27025</cdr:y>
    </cdr:to>
    <cdr:sp macro="" textlink="">
      <cdr:nvSpPr>
        <cdr:cNvPr id="6" name="TextBox 5"/>
        <cdr:cNvSpPr txBox="1"/>
      </cdr:nvSpPr>
      <cdr:spPr>
        <a:xfrm xmlns:a="http://schemas.openxmlformats.org/drawingml/2006/main">
          <a:off x="3118741" y="791888"/>
          <a:ext cx="228600" cy="2833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r-HR" sz="2000" b="1" dirty="0"/>
            <a:t>I</a:t>
          </a:r>
          <a:endParaRPr lang="en-US" sz="20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
        <p:nvSpPr>
          <p:cNvPr id="8" name="Slide Image Placeholder 7">
            <a:extLst>
              <a:ext uri="{FF2B5EF4-FFF2-40B4-BE49-F238E27FC236}">
                <a16:creationId xmlns:a16="http://schemas.microsoft.com/office/drawing/2014/main" id="{8C4EE4C5-C4EF-E74A-8933-2AC70B2E9F0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10" name="Date Placeholder 9">
            <a:extLst>
              <a:ext uri="{FF2B5EF4-FFF2-40B4-BE49-F238E27FC236}">
                <a16:creationId xmlns:a16="http://schemas.microsoft.com/office/drawing/2014/main" id="{B01EE40B-3EBA-2D91-C1A4-65B11400935D}"/>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78D04-4138-4548-B308-7589BB665F9C}" type="datetimeFigureOut">
              <a:rPr lang="hr-HR" smtClean="0"/>
              <a:t>07.02.2024.</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1</a:t>
            </a:fld>
            <a:endParaRPr lang="hr-HR"/>
          </a:p>
        </p:txBody>
      </p:sp>
    </p:spTree>
    <p:extLst>
      <p:ext uri="{BB962C8B-B14F-4D97-AF65-F5344CB8AC3E}">
        <p14:creationId xmlns:p14="http://schemas.microsoft.com/office/powerpoint/2010/main" val="3395029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1F62D-EC3F-F4FA-7148-F627873FEE8B}"/>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3DCE529D-B8A2-7653-137E-2B96F66B1E6E}"/>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453604D6-02E1-39FB-BB01-9C4B0F8101E1}"/>
              </a:ext>
            </a:extLst>
          </p:cNvPr>
          <p:cNvSpPr>
            <a:spLocks noGrp="1"/>
          </p:cNvSpPr>
          <p:nvPr>
            <p:ph type="body" idx="1"/>
          </p:nvPr>
        </p:nvSpPr>
        <p:spPr>
          <a:xfrm>
            <a:off x="685800" y="4400549"/>
            <a:ext cx="5486400" cy="4183381"/>
          </a:xfrm>
          <a:prstGeom prst="rect">
            <a:avLst/>
          </a:prstGeom>
        </p:spPr>
        <p:txBody>
          <a:bodyPr/>
          <a:lstStyle/>
          <a:p>
            <a:pPr algn="just"/>
            <a:r>
              <a:rPr lang="hr-HR" sz="1200" kern="1200" dirty="0">
                <a:solidFill>
                  <a:schemeClr val="tx1"/>
                </a:solidFill>
                <a:effectLst/>
                <a:latin typeface="+mn-lt"/>
                <a:ea typeface="+mn-ea"/>
                <a:cs typeface="+mn-cs"/>
              </a:rPr>
              <a:t>AI </a:t>
            </a:r>
            <a:r>
              <a:rPr lang="hr-HR" sz="1200" kern="1200" dirty="0" err="1">
                <a:solidFill>
                  <a:schemeClr val="tx1"/>
                </a:solidFill>
                <a:effectLst/>
                <a:latin typeface="+mn-lt"/>
                <a:ea typeface="+mn-ea"/>
                <a:cs typeface="+mn-cs"/>
              </a:rPr>
              <a:t>algorithms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a:t>
            </a:r>
            <a:r>
              <a:rPr lang="hr-HR" sz="1200" kern="1200" dirty="0">
                <a:solidFill>
                  <a:schemeClr val="tx1"/>
                </a:solidFill>
                <a:effectLst/>
                <a:latin typeface="+mn-lt"/>
                <a:ea typeface="+mn-ea"/>
                <a:cs typeface="+mn-cs"/>
              </a:rPr>
              <a:t> complex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opaque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challenging</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understand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their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decision-making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processes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Therefore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establishing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transparency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measures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such</a:t>
            </a:r>
            <a:r>
              <a:rPr lang="hr-HR" sz="1200" kern="1200" dirty="0">
                <a:solidFill>
                  <a:schemeClr val="tx1"/>
                </a:solidFill>
                <a:effectLst/>
                <a:latin typeface="+mn-lt"/>
                <a:ea typeface="+mn-ea"/>
                <a:cs typeface="+mn-cs"/>
              </a:rPr>
              <a:t> as </a:t>
            </a:r>
            <a:r>
              <a:rPr lang="hr-HR" sz="1200" kern="1200" dirty="0" err="1">
                <a:solidFill>
                  <a:schemeClr val="tx1"/>
                </a:solidFill>
                <a:effectLst/>
                <a:latin typeface="+mn-lt"/>
                <a:ea typeface="+mn-ea"/>
                <a:cs typeface="+mn-cs"/>
              </a:rPr>
              <a:t>explainability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interpretability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crucial</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building</a:t>
            </a:r>
            <a:r>
              <a:rPr lang="hr-HR" sz="1200" kern="1200" dirty="0">
                <a:solidFill>
                  <a:schemeClr val="tx1"/>
                </a:solidFill>
                <a:effectLst/>
                <a:latin typeface="+mn-lt"/>
                <a:ea typeface="+mn-ea"/>
                <a:cs typeface="+mn-cs"/>
              </a:rPr>
              <a:t> trust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enabling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accountability</a:t>
            </a:r>
            <a:r>
              <a:rPr lang="hr-HR" sz="1200" kern="1200" dirty="0">
                <a:solidFill>
                  <a:schemeClr val="tx1"/>
                </a:solidFill>
                <a:effectLst/>
                <a:latin typeface="+mn-lt"/>
                <a:ea typeface="+mn-ea"/>
                <a:cs typeface="+mn-cs"/>
              </a:rPr>
              <a:t>.</a:t>
            </a:r>
          </a:p>
          <a:p>
            <a:pPr algn="just"/>
            <a:r>
              <a:rPr lang="hr-HR" sz="1200" kern="1200" dirty="0">
                <a:solidFill>
                  <a:schemeClr val="tx1"/>
                </a:solidFill>
                <a:effectLst/>
                <a:latin typeface="+mn-lt"/>
                <a:ea typeface="+mn-ea"/>
                <a:cs typeface="+mn-cs"/>
              </a:rPr>
              <a:t> </a:t>
            </a:r>
          </a:p>
          <a:p>
            <a:pPr algn="just"/>
            <a:r>
              <a:rPr lang="hr-HR" sz="1200" kern="1200" dirty="0" err="1">
                <a:solidFill>
                  <a:schemeClr val="tx1"/>
                </a:solidFill>
                <a:effectLst/>
                <a:latin typeface="+mn-lt"/>
                <a:ea typeface="+mn-ea"/>
                <a:cs typeface="+mn-cs"/>
              </a:rPr>
              <a:t>Addressing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challenges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head</a:t>
            </a:r>
            <a:r>
              <a:rPr lang="hr-HR" sz="1200" kern="1200" dirty="0">
                <a:solidFill>
                  <a:schemeClr val="tx1"/>
                </a:solidFill>
                <a:effectLst/>
                <a:latin typeface="+mn-lt"/>
                <a:ea typeface="+mn-ea"/>
                <a:cs typeface="+mn-cs"/>
              </a:rPr>
              <a:t>-on </a:t>
            </a:r>
            <a:r>
              <a:rPr lang="hr-HR" sz="1200" kern="1200" dirty="0" err="1">
                <a:solidFill>
                  <a:schemeClr val="tx1"/>
                </a:solidFill>
                <a:effectLst/>
                <a:latin typeface="+mn-lt"/>
                <a:ea typeface="+mn-ea"/>
                <a:cs typeface="+mn-cs"/>
              </a:rPr>
              <a:t>will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us</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harness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potential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while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minimizing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any</a:t>
            </a:r>
            <a:r>
              <a:rPr lang="hr-HR" sz="1200" kern="1200" dirty="0">
                <a:solidFill>
                  <a:schemeClr val="tx1"/>
                </a:solidFill>
                <a:effectLst/>
                <a:latin typeface="+mn-lt"/>
                <a:ea typeface="+mn-ea"/>
                <a:cs typeface="+mn-cs"/>
              </a:rPr>
              <a:t> negative </a:t>
            </a:r>
            <a:r>
              <a:rPr lang="hr-HR" sz="1200" kern="1200" dirty="0" err="1">
                <a:solidFill>
                  <a:schemeClr val="tx1"/>
                </a:solidFill>
                <a:effectLst/>
                <a:latin typeface="+mn-lt"/>
                <a:ea typeface="+mn-ea"/>
                <a:cs typeface="+mn-cs"/>
              </a:rPr>
              <a:t>impact</a:t>
            </a:r>
            <a:r>
              <a:rPr lang="hr-HR" sz="1200" kern="1200" dirty="0">
                <a:solidFill>
                  <a:schemeClr val="tx1"/>
                </a:solidFill>
                <a:effectLst/>
                <a:latin typeface="+mn-lt"/>
                <a:ea typeface="+mn-ea"/>
                <a:cs typeface="+mn-cs"/>
              </a:rPr>
              <a:t> on </a:t>
            </a:r>
            <a:r>
              <a:rPr lang="hr-HR" sz="1200" kern="1200" dirty="0" err="1">
                <a:solidFill>
                  <a:schemeClr val="tx1"/>
                </a:solidFill>
                <a:effectLst/>
                <a:latin typeface="+mn-lt"/>
                <a:ea typeface="+mn-ea"/>
                <a:cs typeface="+mn-cs"/>
              </a:rPr>
              <a:t>individuals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society</a:t>
            </a:r>
            <a:r>
              <a:rPr lang="hr-HR" sz="1200" kern="1200" dirty="0">
                <a:solidFill>
                  <a:schemeClr val="tx1"/>
                </a:solidFill>
                <a:effectLst/>
                <a:latin typeface="+mn-lt"/>
                <a:ea typeface="+mn-ea"/>
                <a:cs typeface="+mn-cs"/>
              </a:rPr>
              <a:t> as a </a:t>
            </a:r>
            <a:r>
              <a:rPr lang="hr-HR" sz="1200" kern="1200" dirty="0" err="1">
                <a:solidFill>
                  <a:schemeClr val="tx1"/>
                </a:solidFill>
                <a:effectLst/>
                <a:latin typeface="+mn-lt"/>
                <a:ea typeface="+mn-ea"/>
                <a:cs typeface="+mn-cs"/>
              </a:rPr>
              <a:t>whole</a:t>
            </a:r>
            <a:r>
              <a:rPr lang="hr-HR" sz="1200" kern="1200" dirty="0">
                <a:solidFill>
                  <a:schemeClr val="tx1"/>
                </a:solidFill>
                <a:effectLst/>
                <a:latin typeface="+mn-lt"/>
                <a:ea typeface="+mn-ea"/>
                <a:cs typeface="+mn-cs"/>
              </a:rPr>
              <a:t>.</a:t>
            </a:r>
          </a:p>
        </p:txBody>
      </p:sp>
      <p:sp>
        <p:nvSpPr>
          <p:cNvPr id="4" name="Rezervirano mjesto broja slajda 3">
            <a:extLst>
              <a:ext uri="{FF2B5EF4-FFF2-40B4-BE49-F238E27FC236}">
                <a16:creationId xmlns:a16="http://schemas.microsoft.com/office/drawing/2014/main" id="{2AECEBC9-18B5-6B76-1334-245E2CFFE667}"/>
              </a:ext>
            </a:extLst>
          </p:cNvPr>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1338079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hr-HR" dirty="0" err="1"/>
              <a:t>Now</a:t>
            </a:r>
            <a:r>
              <a:rPr lang="hr-HR" dirty="0"/>
              <a:t> i</a:t>
            </a:r>
            <a:r>
              <a:rPr lang="en-US" dirty="0" err="1"/>
              <a:t>magine</a:t>
            </a:r>
            <a:r>
              <a:rPr lang="en-US" dirty="0"/>
              <a:t> a network of interconnected brain cells working together to make decisions. </a:t>
            </a:r>
            <a:endParaRPr lang="hr-HR" dirty="0"/>
          </a:p>
          <a:p>
            <a:endParaRPr lang="hr-HR" dirty="0"/>
          </a:p>
          <a:p>
            <a:r>
              <a:rPr lang="en-US" dirty="0"/>
              <a:t>This network is called a Multilayer Perceptron, or MLP for short. It's like a team of specialized neurons working together to solve a problem. </a:t>
            </a:r>
            <a:endParaRPr lang="hr-HR" dirty="0"/>
          </a:p>
          <a:p>
            <a:endParaRPr lang="hr-HR" dirty="0"/>
          </a:p>
          <a:p>
            <a:r>
              <a:rPr lang="en-US" dirty="0"/>
              <a:t>The MLP has an input layer that receives information, one or more hidden layers that process the information, and an output layer that produces a prediction or decision. </a:t>
            </a:r>
            <a:br>
              <a:rPr lang="hr-HR" dirty="0"/>
            </a:br>
            <a:br>
              <a:rPr lang="hr-HR" dirty="0"/>
            </a:br>
            <a:r>
              <a:rPr lang="en-US" sz="1200" b="0" i="0" kern="1200" dirty="0">
                <a:solidFill>
                  <a:schemeClr val="tx1"/>
                </a:solidFill>
                <a:effectLst/>
                <a:latin typeface="+mn-lt"/>
                <a:ea typeface="+mn-ea"/>
                <a:cs typeface="+mn-cs"/>
              </a:rPr>
              <a:t>In an MLP, the input layer just receives the raw data, while the hidden layers do the heavy lifting with activation functions that add non-linearity. It's like a team of superheroes, where the input layer sets the stage, and the hidden layers with their activation functions perform the magic to uncover hidden patterns in the data. It's these activation functions that make MLPs powerful learners and allow them to handle complex tasks like image recognition, speech processing, and more!</a:t>
            </a:r>
            <a:br>
              <a:rPr lang="hr-HR" dirty="0"/>
            </a:b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100</a:t>
            </a:fld>
            <a:endParaRPr lang="hr-HR"/>
          </a:p>
        </p:txBody>
      </p:sp>
    </p:spTree>
    <p:extLst>
      <p:ext uri="{BB962C8B-B14F-4D97-AF65-F5344CB8AC3E}">
        <p14:creationId xmlns:p14="http://schemas.microsoft.com/office/powerpoint/2010/main" val="16975670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B2477-EA93-407B-4731-E4F48DA89CFE}"/>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6E49BA75-C5F5-CF02-8FF1-6D9B296773EB}"/>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611526E5-EFD9-6150-994C-979BAF0FABD8}"/>
              </a:ext>
            </a:extLst>
          </p:cNvPr>
          <p:cNvSpPr>
            <a:spLocks noGrp="1"/>
          </p:cNvSpPr>
          <p:nvPr>
            <p:ph type="body" idx="1"/>
          </p:nvPr>
        </p:nvSpPr>
        <p:spPr>
          <a:xfrm>
            <a:off x="685800" y="4400549"/>
            <a:ext cx="5486400" cy="4183381"/>
          </a:xfrm>
          <a:prstGeom prst="rect">
            <a:avLst/>
          </a:prstGeom>
        </p:spPr>
        <p:txBody>
          <a:bodyPr/>
          <a:lstStyle/>
          <a:p>
            <a:r>
              <a:rPr lang="en-US" dirty="0"/>
              <a:t>The MLP is trained using a process called backpropagation, where it adjusts the weights between neurons to improve its accuracy over time. It's like a team of neurons working collaboratively to tackle a task and get better with experience. </a:t>
            </a:r>
            <a:endParaRPr lang="hr-HR" dirty="0"/>
          </a:p>
          <a:p>
            <a:endParaRPr lang="hr-HR" dirty="0"/>
          </a:p>
          <a:p>
            <a:r>
              <a:rPr lang="en-US" dirty="0"/>
              <a:t>MLPs are widely used for a variety of tasks, from recognizing images to predicting stock prices, and they form the foundation of many advanced neural networks used in machine learning and artificial intelligence.</a:t>
            </a:r>
            <a:endParaRPr lang="hr-HR" dirty="0"/>
          </a:p>
        </p:txBody>
      </p:sp>
      <p:sp>
        <p:nvSpPr>
          <p:cNvPr id="4" name="Rezervirano mjesto broja slajda 3">
            <a:extLst>
              <a:ext uri="{FF2B5EF4-FFF2-40B4-BE49-F238E27FC236}">
                <a16:creationId xmlns:a16="http://schemas.microsoft.com/office/drawing/2014/main" id="{C2E8AE69-F5AF-B164-285A-4A7FE723110A}"/>
              </a:ext>
            </a:extLst>
          </p:cNvPr>
          <p:cNvSpPr>
            <a:spLocks noGrp="1"/>
          </p:cNvSpPr>
          <p:nvPr>
            <p:ph type="sldNum" sz="quarter" idx="10"/>
          </p:nvPr>
        </p:nvSpPr>
        <p:spPr/>
        <p:txBody>
          <a:bodyPr/>
          <a:lstStyle/>
          <a:p>
            <a:fld id="{FAE1F7B0-4ED8-4155-8F88-4515C773BDA4}" type="slidenum">
              <a:rPr lang="hr-HR" smtClean="0"/>
              <a:t>101</a:t>
            </a:fld>
            <a:endParaRPr lang="hr-HR"/>
          </a:p>
        </p:txBody>
      </p:sp>
    </p:spTree>
    <p:extLst>
      <p:ext uri="{BB962C8B-B14F-4D97-AF65-F5344CB8AC3E}">
        <p14:creationId xmlns:p14="http://schemas.microsoft.com/office/powerpoint/2010/main" val="173103197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dirty="0"/>
              <a:t>Activation functions are like the "secret sauce" of neural networks! They determine how inputs are transformed into outputs. Let's take a look at the three most common ones:</a:t>
            </a:r>
          </a:p>
          <a:p>
            <a:endParaRPr lang="en-US" dirty="0"/>
          </a:p>
          <a:p>
            <a:r>
              <a:rPr lang="en-US" dirty="0"/>
              <a:t>Sigmoid</a:t>
            </a:r>
            <a:r>
              <a:rPr lang="hr-HR" baseline="0" dirty="0"/>
              <a:t> i</a:t>
            </a:r>
            <a:r>
              <a:rPr lang="en-US" dirty="0"/>
              <a:t>s like a smooth curve that takes any input and squashes it to a probability value between 0 and 1. It's great for tasks where we want to predict if something belongs to one of two categories, like spam or not spam emails. But watch out for extreme inputs that can make it lose its "oomph" due to vanishing gradients!</a:t>
            </a:r>
          </a:p>
          <a:p>
            <a:endParaRPr lang="en-US" dirty="0"/>
          </a:p>
          <a:p>
            <a:r>
              <a:rPr lang="en-US" dirty="0" err="1"/>
              <a:t>Tanh</a:t>
            </a:r>
            <a:r>
              <a:rPr lang="hr-HR" baseline="0" dirty="0"/>
              <a:t> </a:t>
            </a:r>
            <a:r>
              <a:rPr lang="hr-HR" dirty="0"/>
              <a:t> </a:t>
            </a:r>
            <a:r>
              <a:rPr lang="hr-HR" sz="1200" b="0" i="0" kern="1200" dirty="0">
                <a:solidFill>
                  <a:schemeClr val="tx1"/>
                </a:solidFill>
                <a:effectLst/>
                <a:latin typeface="+mn-lt"/>
                <a:ea typeface="+mn-ea"/>
                <a:cs typeface="+mn-cs"/>
              </a:rPr>
              <a:t>(/ˈ</a:t>
            </a:r>
            <a:r>
              <a:rPr lang="hr-HR" sz="1200" b="0" i="1" kern="1200" dirty="0" err="1">
                <a:solidFill>
                  <a:schemeClr val="tx1"/>
                </a:solidFill>
                <a:effectLst/>
                <a:latin typeface="+mn-lt"/>
                <a:ea typeface="+mn-ea"/>
                <a:cs typeface="+mn-cs"/>
              </a:rPr>
              <a:t>tæŋ</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or</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hyperbolic</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tangent</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function</a:t>
            </a:r>
            <a:r>
              <a:rPr lang="hr-HR" sz="1200" b="0" i="0" kern="1200" dirty="0">
                <a:solidFill>
                  <a:schemeClr val="tx1"/>
                </a:solidFill>
                <a:effectLst/>
                <a:latin typeface="+mn-lt"/>
                <a:ea typeface="+mn-ea"/>
                <a:cs typeface="+mn-cs"/>
              </a:rPr>
              <a:t>,</a:t>
            </a:r>
            <a:r>
              <a:rPr lang="hr-HR" dirty="0"/>
              <a:t> </a:t>
            </a:r>
            <a:r>
              <a:rPr lang="hr-HR" dirty="0" err="1"/>
              <a:t>is</a:t>
            </a:r>
            <a:r>
              <a:rPr lang="hr-HR" dirty="0"/>
              <a:t> </a:t>
            </a:r>
            <a:r>
              <a:rPr lang="en-US" dirty="0"/>
              <a:t>a bell-shaped curve that can take any input and squeeze it into a value between -1 and 1. It's similar to sigmoid, but it's centered around 0. It's useful when we have data that is symmetric and can have both positive and negative values.</a:t>
            </a:r>
          </a:p>
          <a:p>
            <a:endParaRPr lang="en-US" dirty="0"/>
          </a:p>
          <a:p>
            <a:r>
              <a:rPr lang="en-US" dirty="0"/>
              <a:t>Rectified Linear Unit</a:t>
            </a:r>
            <a:r>
              <a:rPr lang="hr-HR" dirty="0"/>
              <a:t> </a:t>
            </a:r>
            <a:r>
              <a:rPr lang="hr-HR" dirty="0" err="1"/>
              <a:t>or</a:t>
            </a:r>
            <a:r>
              <a:rPr lang="hr-HR" dirty="0"/>
              <a:t> </a:t>
            </a:r>
            <a:r>
              <a:rPr lang="en-US" dirty="0"/>
              <a:t>ReLU</a:t>
            </a:r>
            <a:r>
              <a:rPr lang="hr-HR" dirty="0"/>
              <a:t> </a:t>
            </a:r>
            <a:r>
              <a:rPr lang="hr-HR" dirty="0" err="1"/>
              <a:t>function</a:t>
            </a:r>
            <a:r>
              <a:rPr lang="hr-HR" baseline="0" dirty="0"/>
              <a:t> (</a:t>
            </a:r>
            <a:r>
              <a:rPr lang="hr-HR" i="1" baseline="0" dirty="0"/>
              <a:t>/rel-you/</a:t>
            </a:r>
            <a:r>
              <a:rPr lang="hr-HR" dirty="0"/>
              <a:t>)</a:t>
            </a:r>
            <a:r>
              <a:rPr lang="hr-HR" baseline="0" dirty="0"/>
              <a:t> </a:t>
            </a:r>
            <a:r>
              <a:rPr lang="en-US" dirty="0"/>
              <a:t>is a "do or die" type of activation function! It's like a light switch that only lets positive inputs pass through unchanged, but sets negative inputs to 0. It's super efficient and prevents gradient problems, but be careful, it's not bounded and can cause some "dead" neurons with outputs of 0.</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102</a:t>
            </a:fld>
            <a:endParaRPr lang="hr-HR"/>
          </a:p>
        </p:txBody>
      </p:sp>
    </p:spTree>
    <p:extLst>
      <p:ext uri="{BB962C8B-B14F-4D97-AF65-F5344CB8AC3E}">
        <p14:creationId xmlns:p14="http://schemas.microsoft.com/office/powerpoint/2010/main" val="171232276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sz="1200" kern="1200" dirty="0">
                <a:solidFill>
                  <a:schemeClr val="tx1"/>
                </a:solidFill>
                <a:effectLst/>
                <a:latin typeface="+mn-lt"/>
                <a:ea typeface="+mn-ea"/>
                <a:cs typeface="+mn-cs"/>
              </a:rPr>
              <a:t>In conclusion, Deep Learning is a rapidly growing field that has revolutionized the way we approach problems in machine learning. </a:t>
            </a:r>
            <a:endParaRPr lang="hr-HR" sz="1200" kern="1200" dirty="0">
              <a:solidFill>
                <a:schemeClr val="tx1"/>
              </a:solidFill>
              <a:effectLst/>
              <a:latin typeface="+mn-lt"/>
              <a:ea typeface="+mn-ea"/>
              <a:cs typeface="+mn-cs"/>
            </a:endParaRPr>
          </a:p>
          <a:p>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future topics, you will learn about various techniques for training neural networks, </a:t>
            </a:r>
            <a:endParaRPr lang="hr-HR" sz="1200" kern="1200" dirty="0">
              <a:solidFill>
                <a:schemeClr val="tx1"/>
              </a:solidFill>
              <a:effectLst/>
              <a:latin typeface="+mn-lt"/>
              <a:ea typeface="+mn-ea"/>
              <a:cs typeface="+mn-cs"/>
            </a:endParaRPr>
          </a:p>
          <a:p>
            <a:endParaRPr lang="hr-HR" sz="1200" kern="1200" dirty="0">
              <a:solidFill>
                <a:schemeClr val="tx1"/>
              </a:solidFill>
              <a:effectLst/>
              <a:latin typeface="+mn-lt"/>
              <a:ea typeface="+mn-ea"/>
              <a:cs typeface="+mn-cs"/>
            </a:endParaRPr>
          </a:p>
          <a:p>
            <a:endParaRPr lang="hr-H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p>
          <a:p>
            <a:endParaRPr lang="hr-HR" sz="1200" kern="1200" dirty="0">
              <a:solidFill>
                <a:schemeClr val="tx1"/>
              </a:solidFill>
              <a:effectLst/>
              <a:latin typeface="+mn-lt"/>
              <a:ea typeface="+mn-ea"/>
              <a:cs typeface="+mn-cs"/>
            </a:endParaRPr>
          </a:p>
          <a:p>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103</a:t>
            </a:fld>
            <a:endParaRPr lang="hr-HR"/>
          </a:p>
        </p:txBody>
      </p:sp>
    </p:spTree>
    <p:extLst>
      <p:ext uri="{BB962C8B-B14F-4D97-AF65-F5344CB8AC3E}">
        <p14:creationId xmlns:p14="http://schemas.microsoft.com/office/powerpoint/2010/main" val="356008768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104</a:t>
            </a:fld>
            <a:endParaRPr lang="hr-HR"/>
          </a:p>
        </p:txBody>
      </p:sp>
    </p:spTree>
    <p:extLst>
      <p:ext uri="{BB962C8B-B14F-4D97-AF65-F5344CB8AC3E}">
        <p14:creationId xmlns:p14="http://schemas.microsoft.com/office/powerpoint/2010/main" val="17415109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Evaluation plays a critical role in machine learning as it allows us to assess the performance and reliability of models. It helps answer essential questions such as: How well does the model perform? Is it accurate and reliable? Can it generalize to unseen data?</a:t>
            </a:r>
          </a:p>
          <a:p>
            <a:pPr algn="just"/>
            <a:endParaRPr lang="hr-HR" dirty="0"/>
          </a:p>
          <a:p>
            <a:pPr algn="just"/>
            <a:r>
              <a:rPr lang="en-US" dirty="0"/>
              <a:t>Proper evaluation provides insights into the strengths and weaknesses of the model, guiding us in making informed decisions and improvements. Without evaluation, we might unthinkingly trust inaccurate or poorly performing models, leading to wrong predictions, flawed decision-making, and potential negative consequences.</a:t>
            </a:r>
          </a:p>
          <a:p>
            <a:pPr algn="just"/>
            <a:endParaRPr lang="hr-HR" dirty="0"/>
          </a:p>
          <a:p>
            <a:pPr algn="just"/>
            <a:r>
              <a:rPr lang="en-US" dirty="0"/>
              <a:t>Furthermore, evaluation enables us to compare different models and select the most suitable one for a specific task, enhancing the overall quality of machine learning applications. By evaluating models on diverse datasets, we can gain confidence in their ability to perform well in real-world scenarios, thereby increasing their practical utility.</a:t>
            </a:r>
          </a:p>
          <a:p>
            <a:pPr algn="just"/>
            <a:endParaRPr lang="hr-HR" dirty="0"/>
          </a:p>
          <a:p>
            <a:pPr algn="just"/>
            <a:r>
              <a:rPr lang="en-US" dirty="0"/>
              <a:t>Evaluation is an ongoing process, as models may require periodic re-evaluation and refinement to adapt to evolving data and changing requirements. It ensures the model meets the desired objectives and requirements, leading to reliable and effective results.</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105</a:t>
            </a:fld>
            <a:endParaRPr lang="hr-HR"/>
          </a:p>
        </p:txBody>
      </p:sp>
    </p:spTree>
    <p:extLst>
      <p:ext uri="{BB962C8B-B14F-4D97-AF65-F5344CB8AC3E}">
        <p14:creationId xmlns:p14="http://schemas.microsoft.com/office/powerpoint/2010/main" val="400254521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Evaluation metrics are the secret sauce that helps us measure and understand how well our</a:t>
            </a:r>
            <a:r>
              <a:rPr lang="hr-HR" dirty="0"/>
              <a:t> </a:t>
            </a:r>
            <a:r>
              <a:rPr lang="en-US" dirty="0"/>
              <a:t>classification</a:t>
            </a:r>
            <a:r>
              <a:rPr lang="hr-HR" dirty="0"/>
              <a:t> </a:t>
            </a:r>
            <a:r>
              <a:rPr lang="en-US" dirty="0"/>
              <a:t>models are performing. Think of evaluation metrics as a performance report card for our models, providing valuable insights into their strengths and weaknesses. Today, we will explore some of the most commonly used evaluation metrics that are our trusty guides for building accurate and reliable models.</a:t>
            </a:r>
          </a:p>
          <a:p>
            <a:pPr algn="just"/>
            <a:endParaRPr lang="hr-HR" dirty="0"/>
          </a:p>
          <a:p>
            <a:pPr algn="just"/>
            <a:r>
              <a:rPr lang="en-US" dirty="0"/>
              <a:t>Common evaluations include the following:</a:t>
            </a:r>
          </a:p>
          <a:p>
            <a:pPr marL="171450" indent="-171450" algn="just">
              <a:buFont typeface="Arial" panose="020B0604020202020204" pitchFamily="34" charset="0"/>
              <a:buChar char="•"/>
            </a:pPr>
            <a:r>
              <a:rPr lang="en-US" dirty="0"/>
              <a:t>Accuracy</a:t>
            </a:r>
          </a:p>
          <a:p>
            <a:pPr marL="171450" indent="-171450" algn="just">
              <a:buFont typeface="Arial" panose="020B0604020202020204" pitchFamily="34" charset="0"/>
              <a:buChar char="•"/>
            </a:pPr>
            <a:r>
              <a:rPr lang="en-US" dirty="0"/>
              <a:t>Precision</a:t>
            </a:r>
            <a:endParaRPr lang="hr-HR" dirty="0"/>
          </a:p>
          <a:p>
            <a:pPr marL="171450" indent="-171450" algn="just">
              <a:buFont typeface="Arial" panose="020B0604020202020204" pitchFamily="34" charset="0"/>
              <a:buChar char="•"/>
            </a:pPr>
            <a:r>
              <a:rPr lang="hr-HR" dirty="0" err="1"/>
              <a:t>Recall</a:t>
            </a:r>
            <a:endParaRPr lang="en-US" dirty="0"/>
          </a:p>
          <a:p>
            <a:pPr marL="171450" indent="-171450" algn="just">
              <a:buFont typeface="Arial" panose="020B0604020202020204" pitchFamily="34" charset="0"/>
              <a:buChar char="•"/>
            </a:pPr>
            <a:r>
              <a:rPr lang="hr-HR" dirty="0"/>
              <a:t>F</a:t>
            </a:r>
            <a:r>
              <a:rPr lang="en-US" dirty="0"/>
              <a:t>1-score </a:t>
            </a:r>
          </a:p>
          <a:p>
            <a:pPr algn="just"/>
            <a:endParaRPr lang="hr-HR" dirty="0"/>
          </a:p>
          <a:p>
            <a:pPr algn="just"/>
            <a:r>
              <a:rPr lang="en-US" dirty="0"/>
              <a:t>Understanding these evaluation metrics is essential for evaluating the effectiveness and reliability of machine learning models. Considering these metrics, we can make informed decisions, fine-tune our models, and optimize their performance.</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106</a:t>
            </a:fld>
            <a:endParaRPr lang="hr-HR"/>
          </a:p>
        </p:txBody>
      </p:sp>
    </p:spTree>
    <p:extLst>
      <p:ext uri="{BB962C8B-B14F-4D97-AF65-F5344CB8AC3E}">
        <p14:creationId xmlns:p14="http://schemas.microsoft.com/office/powerpoint/2010/main" val="41224706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kern="1200" dirty="0">
                <a:solidFill>
                  <a:schemeClr val="tx1"/>
                </a:solidFill>
                <a:effectLst/>
                <a:latin typeface="+mn-lt"/>
                <a:ea typeface="+mn-ea"/>
                <a:cs typeface="+mn-cs"/>
              </a:rPr>
              <a:t>The </a:t>
            </a:r>
            <a:r>
              <a:rPr lang="hr-HR" sz="1200" kern="1200" dirty="0" err="1">
                <a:solidFill>
                  <a:schemeClr val="tx1"/>
                </a:solidFill>
                <a:effectLst/>
                <a:latin typeface="+mn-lt"/>
                <a:ea typeface="+mn-ea"/>
                <a:cs typeface="+mn-cs"/>
              </a:rPr>
              <a:t>confusion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matrix</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valuable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tool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aids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evaluating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classification</a:t>
            </a:r>
            <a:r>
              <a:rPr lang="hr-HR" sz="1200" kern="1200" dirty="0">
                <a:solidFill>
                  <a:schemeClr val="tx1"/>
                </a:solidFill>
                <a:effectLst/>
                <a:latin typeface="+mn-lt"/>
                <a:ea typeface="+mn-ea"/>
                <a:cs typeface="+mn-cs"/>
              </a:rPr>
              <a:t> model.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acts</a:t>
            </a:r>
            <a:r>
              <a:rPr lang="hr-HR" sz="1200" kern="1200" dirty="0">
                <a:solidFill>
                  <a:schemeClr val="tx1"/>
                </a:solidFill>
                <a:effectLst/>
                <a:latin typeface="+mn-lt"/>
                <a:ea typeface="+mn-ea"/>
                <a:cs typeface="+mn-cs"/>
              </a:rPr>
              <a:t> as a </a:t>
            </a:r>
            <a:r>
              <a:rPr lang="hr-HR" sz="1200" kern="1200" dirty="0" err="1">
                <a:solidFill>
                  <a:schemeClr val="tx1"/>
                </a:solidFill>
                <a:effectLst/>
                <a:latin typeface="+mn-lt"/>
                <a:ea typeface="+mn-ea"/>
                <a:cs typeface="+mn-cs"/>
              </a:rPr>
              <a:t>guiding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compass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providing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insights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performance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Understanding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matrix</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associated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like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Accuracy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Precision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Recall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F1-Score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crucial</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assessing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effectiveness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classification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tasks</a:t>
            </a:r>
            <a:r>
              <a:rPr lang="hr-HR" sz="1200" kern="1200" dirty="0">
                <a:solidFill>
                  <a:schemeClr val="tx1"/>
                </a:solidFill>
                <a:effectLst/>
                <a:latin typeface="+mn-lt"/>
                <a:ea typeface="+mn-ea"/>
                <a:cs typeface="+mn-cs"/>
              </a:rPr>
              <a:t>.</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Visualize</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grid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representing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journey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vast</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landscape</a:t>
            </a:r>
            <a:r>
              <a:rPr lang="hr-HR" sz="1200" kern="1200" dirty="0">
                <a:solidFill>
                  <a:schemeClr val="tx1"/>
                </a:solidFill>
                <a:effectLst/>
                <a:latin typeface="+mn-lt"/>
                <a:ea typeface="+mn-ea"/>
                <a:cs typeface="+mn-cs"/>
              </a:rPr>
              <a:t>. One side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matrix</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holds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classes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actual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presence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absence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target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while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contains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predicted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classes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labels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model </a:t>
            </a:r>
            <a:r>
              <a:rPr lang="hr-HR" sz="1200" kern="1200" dirty="0" err="1">
                <a:solidFill>
                  <a:schemeClr val="tx1"/>
                </a:solidFill>
                <a:effectLst/>
                <a:latin typeface="+mn-lt"/>
                <a:ea typeface="+mn-ea"/>
                <a:cs typeface="+mn-cs"/>
              </a:rPr>
              <a:t>assigns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Every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step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model </a:t>
            </a:r>
            <a:r>
              <a:rPr lang="hr-HR" sz="1200" kern="1200" dirty="0" err="1">
                <a:solidFill>
                  <a:schemeClr val="tx1"/>
                </a:solidFill>
                <a:effectLst/>
                <a:latin typeface="+mn-lt"/>
                <a:ea typeface="+mn-ea"/>
                <a:cs typeface="+mn-cs"/>
              </a:rPr>
              <a:t>takes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recorded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matrix</a:t>
            </a:r>
            <a:r>
              <a:rPr lang="hr-HR" sz="1200" kern="1200" dirty="0">
                <a:solidFill>
                  <a:schemeClr val="tx1"/>
                </a:solidFill>
                <a:effectLst/>
                <a:latin typeface="+mn-lt"/>
                <a:ea typeface="+mn-ea"/>
                <a:cs typeface="+mn-cs"/>
              </a:rPr>
              <a:t>.</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During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exploration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intricate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landscape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various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outcomes</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possible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model </a:t>
            </a:r>
            <a:r>
              <a:rPr lang="hr-HR" sz="1200" kern="1200" dirty="0" err="1">
                <a:solidFill>
                  <a:schemeClr val="tx1"/>
                </a:solidFill>
                <a:effectLst/>
                <a:latin typeface="+mn-lt"/>
                <a:ea typeface="+mn-ea"/>
                <a:cs typeface="+mn-cs"/>
              </a:rPr>
              <a:t>may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correctly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identify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instances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Positives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misclassify</a:t>
            </a:r>
            <a:r>
              <a:rPr lang="hr-HR" sz="1200" kern="1200" dirty="0">
                <a:solidFill>
                  <a:schemeClr val="tx1"/>
                </a:solidFill>
                <a:effectLst/>
                <a:latin typeface="+mn-lt"/>
                <a:ea typeface="+mn-ea"/>
                <a:cs typeface="+mn-cs"/>
              </a:rPr>
              <a:t> some </a:t>
            </a:r>
            <a:r>
              <a:rPr lang="hr-HR" sz="1200" kern="1200" dirty="0" err="1">
                <a:solidFill>
                  <a:schemeClr val="tx1"/>
                </a:solidFill>
                <a:effectLst/>
                <a:latin typeface="+mn-lt"/>
                <a:ea typeface="+mn-ea"/>
                <a:cs typeface="+mn-cs"/>
              </a:rPr>
              <a:t>instances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False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Negatives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accurately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classify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negatives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Negatives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incorrectly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label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negatives</a:t>
            </a:r>
            <a:r>
              <a:rPr lang="hr-HR" sz="1200" kern="1200" dirty="0">
                <a:solidFill>
                  <a:schemeClr val="tx1"/>
                </a:solidFill>
                <a:effectLst/>
                <a:latin typeface="+mn-lt"/>
                <a:ea typeface="+mn-ea"/>
                <a:cs typeface="+mn-cs"/>
              </a:rPr>
              <a:t> as </a:t>
            </a:r>
            <a:r>
              <a:rPr lang="hr-HR" sz="1200" kern="1200" dirty="0" err="1">
                <a:solidFill>
                  <a:schemeClr val="tx1"/>
                </a:solidFill>
                <a:effectLst/>
                <a:latin typeface="+mn-lt"/>
                <a:ea typeface="+mn-ea"/>
                <a:cs typeface="+mn-cs"/>
              </a:rPr>
              <a:t>positives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False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Positives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outcomes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determine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each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cell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confusion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matrix</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providing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valuable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information</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evaluation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purposes</a:t>
            </a:r>
            <a:r>
              <a:rPr lang="hr-HR" sz="1200" kern="1200" dirty="0">
                <a:solidFill>
                  <a:schemeClr val="tx1"/>
                </a:solidFill>
                <a:effectLst/>
                <a:latin typeface="+mn-lt"/>
                <a:ea typeface="+mn-ea"/>
                <a:cs typeface="+mn-cs"/>
              </a:rPr>
              <a:t>.</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107</a:t>
            </a:fld>
            <a:endParaRPr lang="hr-HR"/>
          </a:p>
        </p:txBody>
      </p:sp>
    </p:spTree>
    <p:extLst>
      <p:ext uri="{BB962C8B-B14F-4D97-AF65-F5344CB8AC3E}">
        <p14:creationId xmlns:p14="http://schemas.microsoft.com/office/powerpoint/2010/main" val="26422667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With the confusion matrix and its associated metrics at your disposal, you can now embark on an exciting journey of evaluating your prediction model. By analyzing Accuracy, Precision, Recall, and F1-Score, you can assess the model's effectiveness in predicting the presence or absence of diabetes. So, let's dive into these metrics and discover their power in evaluating your classification model!</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Accuracy measures how well our model predicts positive and negative outcomes. It is calculated by dividing the number of correct predictions (true positives and true negatives) by the total number of predictions. In this case, we have a total of 9 correct predictions (6 is true positive and 3 is true negative). </a:t>
            </a:r>
          </a:p>
          <a:p>
            <a:pPr algn="just"/>
            <a:r>
              <a:rPr lang="en-US" sz="1200" kern="1200" dirty="0">
                <a:solidFill>
                  <a:schemeClr val="tx1"/>
                </a:solidFill>
                <a:effectLst/>
                <a:latin typeface="+mn-lt"/>
                <a:ea typeface="+mn-ea"/>
                <a:cs typeface="+mn-cs"/>
              </a:rPr>
              <a:t>The model's accuracy is calculated by dividing the number of correct predictions, which is 9, by the total number of predictions, which is 12, resulting in an accuracy of 0.75 or 75%.</a:t>
            </a:r>
          </a:p>
          <a:p>
            <a:pPr algn="just"/>
            <a:endParaRPr lang="hr-HR" dirty="0"/>
          </a:p>
          <a:p>
            <a:pPr algn="just"/>
            <a:r>
              <a:rPr lang="en-US" dirty="0"/>
              <a:t>Precision focuses on the accuracy of positive predictions made by the model. It is calculated by dividing the number of true positive predictions by the sum of true positives and false positives. Precision helps us understand how well the model performs when it predicts an item as positive.</a:t>
            </a:r>
          </a:p>
          <a:p>
            <a:pPr algn="just"/>
            <a:r>
              <a:rPr lang="en-US" dirty="0"/>
              <a:t>The precision of the model is determined by dividing the number of true positive predictions, which is 6, by the sum of true positives and false positives, which is 6 + 1, resulting in a precision of 85,7%.</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108</a:t>
            </a:fld>
            <a:endParaRPr lang="hr-HR"/>
          </a:p>
        </p:txBody>
      </p:sp>
    </p:spTree>
    <p:extLst>
      <p:ext uri="{BB962C8B-B14F-4D97-AF65-F5344CB8AC3E}">
        <p14:creationId xmlns:p14="http://schemas.microsoft.com/office/powerpoint/2010/main" val="26550092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Recall measures how well the model correctly identifies the positive outcomes. When considering the recall of the model, we divide the number of true positive predictions, which is 6, by the sum of true positives and false negatives, which is 6 plus 2, resulting in a recall of 0.75. That means that the model successfully identified 75% of the apples.</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 F1-Score is a balanced measure that combines both precision and recall. It provides a single value representing the model's overall performance by considering false positives and negatives. F1-Score is calculated using the harmonic mean of precision and recall.</a:t>
            </a:r>
          </a:p>
          <a:p>
            <a:pPr algn="just"/>
            <a:r>
              <a:rPr lang="en-US" sz="1200" kern="1200" dirty="0">
                <a:solidFill>
                  <a:schemeClr val="tx1"/>
                </a:solidFill>
                <a:effectLst/>
                <a:latin typeface="+mn-lt"/>
                <a:ea typeface="+mn-ea"/>
                <a:cs typeface="+mn-cs"/>
              </a:rPr>
              <a:t>After performing the calculation, we obtained an F1-Score of 0.8003 in this model, indicating a balanced performance of the model in capturing both precision and recall.</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By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understanding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evaluation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different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aspects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such</a:t>
            </a:r>
            <a:r>
              <a:rPr lang="hr-HR" sz="1200" kern="1200" dirty="0">
                <a:solidFill>
                  <a:schemeClr val="tx1"/>
                </a:solidFill>
                <a:effectLst/>
                <a:latin typeface="+mn-lt"/>
                <a:ea typeface="+mn-ea"/>
                <a:cs typeface="+mn-cs"/>
              </a:rPr>
              <a:t> as </a:t>
            </a:r>
            <a:r>
              <a:rPr lang="hr-HR" sz="1200" kern="1200" dirty="0" err="1">
                <a:solidFill>
                  <a:schemeClr val="tx1"/>
                </a:solidFill>
                <a:effectLst/>
                <a:latin typeface="+mn-lt"/>
                <a:ea typeface="+mn-ea"/>
                <a:cs typeface="+mn-cs"/>
              </a:rPr>
              <a:t>overall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correctness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precision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recall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ability</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rank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instances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knowledge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helps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make </a:t>
            </a:r>
            <a:r>
              <a:rPr lang="hr-HR" sz="1200" kern="1200" dirty="0" err="1">
                <a:solidFill>
                  <a:schemeClr val="tx1"/>
                </a:solidFill>
                <a:effectLst/>
                <a:latin typeface="+mn-lt"/>
                <a:ea typeface="+mn-ea"/>
                <a:cs typeface="+mn-cs"/>
              </a:rPr>
              <a:t>informed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decisions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refine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optimize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their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performance</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achieve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better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results</a:t>
            </a:r>
            <a:r>
              <a:rPr lang="hr-HR" sz="1200" kern="1200" dirty="0">
                <a:solidFill>
                  <a:schemeClr val="tx1"/>
                </a:solidFill>
                <a:effectLst/>
                <a:latin typeface="+mn-lt"/>
                <a:ea typeface="+mn-ea"/>
                <a:cs typeface="+mn-cs"/>
              </a:rPr>
              <a:t>.</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109</a:t>
            </a:fld>
            <a:endParaRPr lang="hr-HR"/>
          </a:p>
        </p:txBody>
      </p:sp>
    </p:spTree>
    <p:extLst>
      <p:ext uri="{BB962C8B-B14F-4D97-AF65-F5344CB8AC3E}">
        <p14:creationId xmlns:p14="http://schemas.microsoft.com/office/powerpoint/2010/main" val="1961458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50"/>
            <a:ext cx="5486400" cy="4284663"/>
          </a:xfrm>
          <a:prstGeom prst="rect">
            <a:avLst/>
          </a:prstGeom>
        </p:spPr>
        <p:txBody>
          <a:bodyPr/>
          <a:lstStyle/>
          <a:p>
            <a:pPr algn="just"/>
            <a:r>
              <a:rPr lang="en-US" dirty="0"/>
              <a:t>Our commitment lies in deploying AI technology responsibly, ensuring that its benefits are accessible to all and align with our ethical principles. We strive to create a future where AI becomes a force for positive change while minimizing any potential harm that may arise. Here is how we approach responsible AI implementation:</a:t>
            </a:r>
            <a:endParaRPr lang="hr-HR" dirty="0"/>
          </a:p>
          <a:p>
            <a:pPr algn="just"/>
            <a:endParaRPr lang="en-US" dirty="0"/>
          </a:p>
          <a:p>
            <a:pPr marL="171450" indent="-171450" algn="just">
              <a:buFont typeface="Arial" panose="020B0604020202020204" pitchFamily="34" charset="0"/>
              <a:buChar char="•"/>
            </a:pPr>
            <a:r>
              <a:rPr lang="en-US" dirty="0"/>
              <a:t>We prioritize protecting personal data and adhering to robust security measures and privacy regulations. By safeguarding individuals' privacy rights, we ensure that AI applications respect the confidentiality of user information.</a:t>
            </a:r>
          </a:p>
          <a:p>
            <a:pPr marL="171450" indent="-171450" algn="just">
              <a:buFont typeface="Arial" panose="020B0604020202020204" pitchFamily="34" charset="0"/>
              <a:buChar char="•"/>
            </a:pPr>
            <a:r>
              <a:rPr lang="en-US" dirty="0"/>
              <a:t>We are dedicated to developing AI systems that are unbiased and equitable. Therefore, we invest in research and development to mitigate bias, evaluate algorithms for fairness, and actively work towards eliminating any discriminatory outcomes.</a:t>
            </a:r>
          </a:p>
          <a:p>
            <a:pPr marL="171450" indent="-171450" algn="just">
              <a:buFont typeface="Arial" panose="020B0604020202020204" pitchFamily="34" charset="0"/>
              <a:buChar char="•"/>
            </a:pPr>
            <a:r>
              <a:rPr lang="en-US" dirty="0"/>
              <a:t>We advocate for transparency in AI systems. We promote the development of interpretable models and methods, enabling users to understand how AI arrives at its decisions. Through explainability, we foster trust and accountability in AI technologies.</a:t>
            </a:r>
          </a:p>
          <a:p>
            <a:pPr algn="just"/>
            <a:endParaRPr lang="en-US" dirty="0"/>
          </a:p>
          <a:p>
            <a:pPr algn="just"/>
            <a:r>
              <a:rPr lang="en-US" dirty="0"/>
              <a:t>By embracing these principles and continually refining our practices, we aim to build a future where AI is a powerful tool that empowers individuals and contributes positively to society. Responsible AI implementation is our commitment to creating a more inclusive world for all.</a:t>
            </a:r>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254768954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Use MSE as a "mistake calculator" that measures how well your predictions match the actual values. It takes the difference between each prediction and the actual value, squares them to eliminate negatives, adds them all up, and then divides them by the number of predictions. The smaller the MSE, the fewer mistakes your model is making. So, the goal is to keep MSE as low as possible!</a:t>
            </a:r>
          </a:p>
          <a:p>
            <a:pPr algn="just"/>
            <a:endParaRPr lang="en-US" dirty="0"/>
          </a:p>
          <a:p>
            <a:pPr algn="just"/>
            <a:r>
              <a:rPr lang="en-US" dirty="0"/>
              <a:t>Imagine R-squared as your model's popularity score. It tells you how much of credit your model deserves for predicting the target variable. R-squared ranges from 0 to 1, where 1 means your model is a superstar! If your model gets an R-squared of 0.8, it explains 80% of the variability in the target variable. The higher the R-squared, the better your model captures the patterns and trends in the data.</a:t>
            </a:r>
          </a:p>
          <a:p>
            <a:pPr algn="just"/>
            <a:endParaRPr lang="en-US" dirty="0"/>
          </a:p>
          <a:p>
            <a:pPr algn="just"/>
            <a:r>
              <a:rPr lang="en-US" dirty="0"/>
              <a:t>Mean Absolute Error (MAE): MAE is like a "size-agnostic critic" focusing on your mistakes' average size. It takes the absolute difference between each prediction and the actual value, adds them all up, and then divides by the number of predictions. Unlike MSE, MAE doesn't care about squaring the differences, so it's not sensitive to extreme outliers. The lower the MAE, the closer your predictions are to average values.</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110</a:t>
            </a:fld>
            <a:endParaRPr lang="hr-HR"/>
          </a:p>
        </p:txBody>
      </p:sp>
    </p:spTree>
    <p:extLst>
      <p:ext uri="{BB962C8B-B14F-4D97-AF65-F5344CB8AC3E}">
        <p14:creationId xmlns:p14="http://schemas.microsoft.com/office/powerpoint/2010/main" val="206563596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So, in summary, when evaluating your regression model, you use MSE to see how close your predicted measurements are to the real measurements, R-squared to measure how well your recipe explains the variations, and MAE to determine the average difference between predicted and real measurements. These metrics help you fine-tune your recipe and ensure you're baking the most accurate possible model!</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111</a:t>
            </a:fld>
            <a:endParaRPr lang="hr-HR"/>
          </a:p>
        </p:txBody>
      </p:sp>
    </p:spTree>
    <p:extLst>
      <p:ext uri="{BB962C8B-B14F-4D97-AF65-F5344CB8AC3E}">
        <p14:creationId xmlns:p14="http://schemas.microsoft.com/office/powerpoint/2010/main" val="162524997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Among the evaluation metrics for clustering, the Silhouette Score and Davies-</a:t>
            </a:r>
            <a:r>
              <a:rPr lang="en-US" sz="1200" kern="1200" dirty="0" err="1">
                <a:solidFill>
                  <a:schemeClr val="tx1"/>
                </a:solidFill>
                <a:effectLst/>
                <a:latin typeface="+mn-lt"/>
                <a:ea typeface="+mn-ea"/>
                <a:cs typeface="+mn-cs"/>
              </a:rPr>
              <a:t>Bouldin</a:t>
            </a:r>
            <a:r>
              <a:rPr lang="en-US" sz="1200" kern="1200" dirty="0">
                <a:solidFill>
                  <a:schemeClr val="tx1"/>
                </a:solidFill>
                <a:effectLst/>
                <a:latin typeface="+mn-lt"/>
                <a:ea typeface="+mn-ea"/>
                <a:cs typeface="+mn-cs"/>
              </a:rPr>
              <a:t> Index are the most important metrics. </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They provide complementary insights into the quality of clustering results. </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 Silhouette Score assesses the separation and compactness of clusters, while the Davies-</a:t>
            </a:r>
            <a:r>
              <a:rPr lang="en-US" sz="1200" kern="1200" dirty="0" err="1">
                <a:solidFill>
                  <a:schemeClr val="tx1"/>
                </a:solidFill>
                <a:effectLst/>
                <a:latin typeface="+mn-lt"/>
                <a:ea typeface="+mn-ea"/>
                <a:cs typeface="+mn-cs"/>
              </a:rPr>
              <a:t>Bouldin</a:t>
            </a:r>
            <a:r>
              <a:rPr lang="en-US" sz="1200" kern="1200" dirty="0">
                <a:solidFill>
                  <a:schemeClr val="tx1"/>
                </a:solidFill>
                <a:effectLst/>
                <a:latin typeface="+mn-lt"/>
                <a:ea typeface="+mn-ea"/>
                <a:cs typeface="+mn-cs"/>
              </a:rPr>
              <a:t> Index considers both the within-cluster scatter and between-cluster separation. </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Considering these two metrics together can provide a more comprehensive understanding of the clustering performance and guide the selection of the optimal clustering solution.</a:t>
            </a:r>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112</a:t>
            </a:fld>
            <a:endParaRPr lang="hr-HR"/>
          </a:p>
        </p:txBody>
      </p:sp>
    </p:spTree>
    <p:extLst>
      <p:ext uri="{BB962C8B-B14F-4D97-AF65-F5344CB8AC3E}">
        <p14:creationId xmlns:p14="http://schemas.microsoft.com/office/powerpoint/2010/main" val="197727017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The Silhouette Score ranges from -1 to 1, with -1 representing poor clustering quality, 0 indicating overlapping clusters or data points on cluster boundaries, and 1 indicating well-separated and distinct clusters!</a:t>
            </a:r>
            <a:endParaRPr lang="hr-HR" dirty="0"/>
          </a:p>
          <a:p>
            <a:pPr algn="just"/>
            <a:endParaRPr lang="en-US" dirty="0"/>
          </a:p>
          <a:p>
            <a:pPr algn="just"/>
            <a:r>
              <a:rPr lang="en-US" dirty="0"/>
              <a:t>Imagine you're at a party where people are grouped into clusters based on their interests. The Silhouette Score measures how well-defined each person's cluster is, like how comfortable they are within their own group compared to neighboring groups. For example, Alice Silhouette Score is 0.622. Alice's Silhouette Score of 0.622 indicates that she is reasonably well-matched to her cluster A and is more similar to members of her cluster than the nearest neighboring cluster.</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113</a:t>
            </a:fld>
            <a:endParaRPr lang="hr-HR"/>
          </a:p>
        </p:txBody>
      </p:sp>
    </p:spTree>
    <p:extLst>
      <p:ext uri="{BB962C8B-B14F-4D97-AF65-F5344CB8AC3E}">
        <p14:creationId xmlns:p14="http://schemas.microsoft.com/office/powerpoint/2010/main" val="16550556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Think of the Davies-</a:t>
            </a:r>
            <a:r>
              <a:rPr lang="en-US" dirty="0" err="1"/>
              <a:t>Bouldin</a:t>
            </a:r>
            <a:r>
              <a:rPr lang="en-US" dirty="0"/>
              <a:t> Index (DBI) as a scorecard for a fun clustering game. It helps us determine how well data points form clusters based on their similarities.</a:t>
            </a:r>
          </a:p>
          <a:p>
            <a:pPr algn="just"/>
            <a:endParaRPr lang="hr-HR" dirty="0"/>
          </a:p>
          <a:p>
            <a:pPr algn="just"/>
            <a:r>
              <a:rPr lang="en-US"/>
              <a:t>We </a:t>
            </a:r>
            <a:r>
              <a:rPr lang="en-US" dirty="0"/>
              <a:t>calculate the average distance to their cluster's center for each cluster. Then, we measure the distance between different cluster centers, showing how separate the clusters are.</a:t>
            </a:r>
          </a:p>
          <a:p>
            <a:pPr algn="just"/>
            <a:endParaRPr lang="hr-HR"/>
          </a:p>
          <a:p>
            <a:pPr algn="just"/>
            <a:r>
              <a:rPr lang="en-US"/>
              <a:t>We </a:t>
            </a:r>
            <a:r>
              <a:rPr lang="en-US" dirty="0"/>
              <a:t>get a single number by plugging these values into the DBI formula. The lower the number, the better the clustering. </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114</a:t>
            </a:fld>
            <a:endParaRPr lang="hr-HR"/>
          </a:p>
        </p:txBody>
      </p:sp>
    </p:spTree>
    <p:extLst>
      <p:ext uri="{BB962C8B-B14F-4D97-AF65-F5344CB8AC3E}">
        <p14:creationId xmlns:p14="http://schemas.microsoft.com/office/powerpoint/2010/main" val="88811926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Picture two clusters competing in a thrilling dance competition. </a:t>
            </a:r>
            <a:endParaRPr lang="hr-HR"/>
          </a:p>
          <a:p>
            <a:pPr algn="just"/>
            <a:endParaRPr lang="hr-HR" dirty="0"/>
          </a:p>
          <a:p>
            <a:pPr algn="just"/>
            <a:r>
              <a:rPr lang="en-US"/>
              <a:t>Cluster </a:t>
            </a:r>
            <a:r>
              <a:rPr lang="en-US" dirty="0"/>
              <a:t>1 showcases their moves with an average distance of 1.43, while Cluster 2 dazzles the audience with an average distance of 2.03</a:t>
            </a:r>
            <a:r>
              <a:rPr lang="en-US"/>
              <a:t>. </a:t>
            </a:r>
            <a:endParaRPr lang="hr-HR"/>
          </a:p>
          <a:p>
            <a:pPr algn="just"/>
            <a:endParaRPr lang="hr-HR" dirty="0"/>
          </a:p>
          <a:p>
            <a:pPr algn="just"/>
            <a:r>
              <a:rPr lang="en-US"/>
              <a:t>The </a:t>
            </a:r>
            <a:r>
              <a:rPr lang="en-US" dirty="0"/>
              <a:t>distance between their center stages is 2.04. We crunch the numbers using the DBI formula and arrive at a score of 0.848. </a:t>
            </a:r>
            <a:endParaRPr lang="hr-HR"/>
          </a:p>
          <a:p>
            <a:pPr algn="just"/>
            <a:endParaRPr lang="hr-HR" dirty="0"/>
          </a:p>
          <a:p>
            <a:pPr algn="just"/>
            <a:r>
              <a:rPr lang="en-US"/>
              <a:t>That </a:t>
            </a:r>
            <a:r>
              <a:rPr lang="en-US" dirty="0"/>
              <a:t>indicates a remarkable balance between the clusters, suggesting a high-quality dance battle where each group brings its unique style to the floor.</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115</a:t>
            </a:fld>
            <a:endParaRPr lang="hr-HR"/>
          </a:p>
        </p:txBody>
      </p:sp>
    </p:spTree>
    <p:extLst>
      <p:ext uri="{BB962C8B-B14F-4D97-AF65-F5344CB8AC3E}">
        <p14:creationId xmlns:p14="http://schemas.microsoft.com/office/powerpoint/2010/main" val="385585217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In conclusion, </a:t>
            </a:r>
            <a:r>
              <a:rPr lang="hr-HR" sz="1200" kern="1200" dirty="0">
                <a:solidFill>
                  <a:schemeClr val="tx1"/>
                </a:solidFill>
                <a:effectLst/>
                <a:latin typeface="+mn-lt"/>
                <a:ea typeface="+mn-ea"/>
                <a:cs typeface="+mn-cs"/>
              </a:rPr>
              <a:t>e</a:t>
            </a:r>
            <a:r>
              <a:rPr lang="en-US" sz="1200" kern="1200">
                <a:solidFill>
                  <a:schemeClr val="tx1"/>
                </a:solidFill>
                <a:effectLst/>
                <a:latin typeface="+mn-lt"/>
                <a:ea typeface="+mn-ea"/>
                <a:cs typeface="+mn-cs"/>
              </a:rPr>
              <a:t>valuating machine learning models is essential to assess their performance and determine their suitability for real-world applications</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116</a:t>
            </a:fld>
            <a:endParaRPr lang="hr-HR"/>
          </a:p>
        </p:txBody>
      </p:sp>
    </p:spTree>
    <p:extLst>
      <p:ext uri="{BB962C8B-B14F-4D97-AF65-F5344CB8AC3E}">
        <p14:creationId xmlns:p14="http://schemas.microsoft.com/office/powerpoint/2010/main" val="373529373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117</a:t>
            </a:fld>
            <a:endParaRPr lang="hr-HR"/>
          </a:p>
        </p:txBody>
      </p:sp>
    </p:spTree>
    <p:extLst>
      <p:ext uri="{BB962C8B-B14F-4D97-AF65-F5344CB8AC3E}">
        <p14:creationId xmlns:p14="http://schemas.microsoft.com/office/powerpoint/2010/main" val="257155638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Optimizing machine learning models is like fine-tuning an intelligent machine. </a:t>
            </a:r>
            <a:endParaRPr lang="hr-HR" dirty="0"/>
          </a:p>
          <a:p>
            <a:pPr algn="just"/>
            <a:r>
              <a:rPr lang="en-US" dirty="0"/>
              <a:t>It involves cleaning up messy data, selecting important information, and adjusting settings to make accurate predictions. </a:t>
            </a:r>
            <a:endParaRPr lang="hr-HR" dirty="0"/>
          </a:p>
          <a:p>
            <a:pPr algn="just"/>
            <a:r>
              <a:rPr lang="en-US" dirty="0"/>
              <a:t>By optimizing, you give your machine the power to learn better, faster, and smarter. </a:t>
            </a:r>
            <a:endParaRPr lang="hr-HR" dirty="0"/>
          </a:p>
          <a:p>
            <a:pPr algn="just"/>
            <a:r>
              <a:rPr lang="en-US" dirty="0"/>
              <a:t>You make your model more reliable and adaptable by using techniques like data cleaning, feature selection, </a:t>
            </a:r>
            <a:r>
              <a:rPr lang="en-US" dirty="0" err="1"/>
              <a:t>hyperparameter</a:t>
            </a:r>
            <a:r>
              <a:rPr lang="en-US" dirty="0"/>
              <a:t> tuning, and testing with new data. </a:t>
            </a:r>
            <a:endParaRPr lang="hr-HR" dirty="0"/>
          </a:p>
          <a:p>
            <a:pPr algn="just"/>
            <a:r>
              <a:rPr lang="en-US" dirty="0"/>
              <a:t>You also sprinkle in some magic by using regularization to prevent overfitting. Optimization is all about unlocking the full potential of your machine-learning models and making them super smart and accurate.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118</a:t>
            </a:fld>
            <a:endParaRPr lang="hr-HR"/>
          </a:p>
        </p:txBody>
      </p:sp>
    </p:spTree>
    <p:extLst>
      <p:ext uri="{BB962C8B-B14F-4D97-AF65-F5344CB8AC3E}">
        <p14:creationId xmlns:p14="http://schemas.microsoft.com/office/powerpoint/2010/main" val="366358407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Welcome to the world of optimizing machine learning models! </a:t>
            </a:r>
            <a:endParaRPr lang="hr-HR" dirty="0"/>
          </a:p>
          <a:p>
            <a:pPr algn="just"/>
            <a:r>
              <a:rPr lang="en-US" dirty="0"/>
              <a:t>We start by cleaning and preprocessing the data, ensuring quality and consistency. </a:t>
            </a:r>
            <a:endParaRPr lang="hr-HR" dirty="0"/>
          </a:p>
          <a:p>
            <a:pPr algn="just"/>
            <a:r>
              <a:rPr lang="en-US" dirty="0"/>
              <a:t>Next, we focus on feature engineering, selecting relevant features and transforming them for meaningful insights. </a:t>
            </a:r>
            <a:endParaRPr lang="hr-HR" dirty="0"/>
          </a:p>
          <a:p>
            <a:pPr algn="just"/>
            <a:r>
              <a:rPr lang="en-US" dirty="0"/>
              <a:t>Then, we fine-tune the model through </a:t>
            </a:r>
            <a:r>
              <a:rPr lang="en-US" dirty="0" err="1"/>
              <a:t>hyperparameter</a:t>
            </a:r>
            <a:r>
              <a:rPr lang="en-US" dirty="0"/>
              <a:t> tuning, searching for the best parameter values. </a:t>
            </a:r>
            <a:endParaRPr lang="hr-HR" dirty="0"/>
          </a:p>
          <a:p>
            <a:pPr algn="just"/>
            <a:r>
              <a:rPr lang="en-US" dirty="0"/>
              <a:t>After selecting the optimal model, we apply regularization techniques to prevent overfitting. </a:t>
            </a:r>
            <a:endParaRPr lang="hr-HR" dirty="0"/>
          </a:p>
          <a:p>
            <a:pPr algn="just"/>
            <a:r>
              <a:rPr lang="en-US" dirty="0"/>
              <a:t>Finally, cross-validation helps evaluate the model's performance and generalize its capabilities. Get ready to optimize your machine-learning models and unlock their full potential.</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119</a:t>
            </a:fld>
            <a:endParaRPr lang="hr-HR"/>
          </a:p>
        </p:txBody>
      </p:sp>
    </p:spTree>
    <p:extLst>
      <p:ext uri="{BB962C8B-B14F-4D97-AF65-F5344CB8AC3E}">
        <p14:creationId xmlns:p14="http://schemas.microsoft.com/office/powerpoint/2010/main" val="2317986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AI in popular culture has captivated our imaginations and left an indelible mark on our collective consciousness. From the deceptive intelligence of HAL 9000 in "2001: A Space Odyssey" to the relentless pursuit of the Terminator, AI has been portrayed in iconic and thought-provoking ways.</a:t>
            </a:r>
          </a:p>
          <a:p>
            <a:pPr algn="just"/>
            <a:r>
              <a:rPr lang="en-US" dirty="0"/>
              <a:t>In films like "Ex Machina" and TV shows like "Westworld," we must question the boundaries of AI consciousness, the nature of identity, and the ethical responsibilities of creating and interacting with AI entities.</a:t>
            </a:r>
          </a:p>
          <a:p>
            <a:pPr algn="just"/>
            <a:r>
              <a:rPr lang="en-US" dirty="0"/>
              <a:t>These cultural references serve as powerful reminders of the profound impact and ethical considerations surrounding AI. They ignite discussions about the potential dangers, the blurred lines between artificial and human, and the importance of responsible development and use.</a:t>
            </a:r>
          </a:p>
          <a:p>
            <a:pPr algn="just"/>
            <a:r>
              <a:rPr lang="en-US" dirty="0"/>
              <a:t>By exploring AI in popular culture, we can engage with its complexities, ponder the moral implications, and shape a future where AI technology is harnessed responsibly and thoughtfully.</a:t>
            </a:r>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345511987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Data Preprocessing is like getting your data ready for the ultimate adventure! It involves cleaning up the data and preparing it for analysis. Just like tidying up a messy room, we handle missing values, remove outliers, and ensure the data is in the right format.</a:t>
            </a:r>
          </a:p>
          <a:p>
            <a:pPr algn="just"/>
            <a:endParaRPr lang="hr-HR" dirty="0"/>
          </a:p>
          <a:p>
            <a:pPr algn="just"/>
            <a:r>
              <a:rPr lang="en-US" dirty="0"/>
              <a:t>For example, imagine you're analyzing customer feedback data. You notice some missing values in the "rating" column, making your analysis incomplete. By preprocessing the data, you can fill in those missing values with an average or a value based on other relevant information. This ensures you have a complete dataset to work with.</a:t>
            </a:r>
          </a:p>
          <a:p>
            <a:pPr algn="just"/>
            <a:endParaRPr lang="hr-HR" dirty="0"/>
          </a:p>
          <a:p>
            <a:pPr algn="just"/>
            <a:r>
              <a:rPr lang="en-US" dirty="0"/>
              <a:t>Additionally, you might come across some extreme values in the "age" column, like someone claiming to be </a:t>
            </a:r>
            <a:r>
              <a:rPr lang="hr-HR" dirty="0"/>
              <a:t>-5</a:t>
            </a:r>
            <a:r>
              <a:rPr lang="en-US" dirty="0"/>
              <a:t> years old! Preprocessing allows you to identify and remove these outliers, ensuring your analysis is based on reliable and meaningful data.</a:t>
            </a:r>
          </a:p>
          <a:p>
            <a:pPr algn="just"/>
            <a:endParaRPr lang="hr-HR"/>
          </a:p>
          <a:p>
            <a:pPr algn="just"/>
            <a:r>
              <a:rPr lang="en-US"/>
              <a:t>Data </a:t>
            </a:r>
            <a:r>
              <a:rPr lang="en-US" dirty="0"/>
              <a:t>preprocessing sets a strong foundation for accurate analysis and helps your machine-learning models make better predictions. It's like preparing your gear before embarking on an exciting data exploration journey.</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120</a:t>
            </a:fld>
            <a:endParaRPr lang="hr-HR"/>
          </a:p>
        </p:txBody>
      </p:sp>
    </p:spTree>
    <p:extLst>
      <p:ext uri="{BB962C8B-B14F-4D97-AF65-F5344CB8AC3E}">
        <p14:creationId xmlns:p14="http://schemas.microsoft.com/office/powerpoint/2010/main" val="116863293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Feature Engineering is like unlocking hidden superpowers in your data! It involves transforming and selecting the right features to make your machine-learning models smarter. </a:t>
            </a:r>
            <a:endParaRPr lang="hr-HR" dirty="0"/>
          </a:p>
          <a:p>
            <a:pPr algn="just"/>
            <a:endParaRPr lang="hr-HR" dirty="0"/>
          </a:p>
          <a:p>
            <a:pPr algn="just"/>
            <a:r>
              <a:rPr lang="en-US" dirty="0"/>
              <a:t>Think of it as crafting the perfect set of tools for your analysis.</a:t>
            </a:r>
            <a:endParaRPr lang="hr-HR" dirty="0"/>
          </a:p>
          <a:p>
            <a:pPr algn="just"/>
            <a:endParaRPr lang="hr-HR" dirty="0"/>
          </a:p>
          <a:p>
            <a:pPr algn="just"/>
            <a:r>
              <a:rPr lang="en-US" dirty="0"/>
              <a:t>Feature engineering also involves encoding categorical variables, scaling numerical features, and creating interaction terms or polynomial features. By doing so, you're equipping your models with additional insights and empowering them to uncover hidden patterns in the data.</a:t>
            </a:r>
            <a:endParaRPr lang="hr-HR" dirty="0"/>
          </a:p>
          <a:p>
            <a:pPr algn="just"/>
            <a:endParaRPr lang="en-US" dirty="0"/>
          </a:p>
          <a:p>
            <a:pPr algn="just"/>
            <a:r>
              <a:rPr lang="en-US" dirty="0"/>
              <a:t>Feature engineering is an art that combines domain knowledge, creativity, and a deep understanding of the data. It's like adding unique ingredients to your recipe, making your models more robust and unlocking their true potential.</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121</a:t>
            </a:fld>
            <a:endParaRPr lang="hr-HR"/>
          </a:p>
        </p:txBody>
      </p:sp>
    </p:spTree>
    <p:extLst>
      <p:ext uri="{BB962C8B-B14F-4D97-AF65-F5344CB8AC3E}">
        <p14:creationId xmlns:p14="http://schemas.microsoft.com/office/powerpoint/2010/main" val="219951775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Imagine you have a dataset of fruits and their corresponding colors. You must convert the categorical color data into numerical representations to make it easier for machine learning algorithms to understand. This process is known as encoding categorical variables. In our example, we assign numerical values to the fruit colors: 1 for red, 2 for yellow, 3 for orange, and 4 for purple. Now, algorithms can crunch the numbers and analyze the data effectively.</a:t>
            </a:r>
          </a:p>
          <a:p>
            <a:pPr algn="just"/>
            <a:endParaRPr lang="hr-HR" dirty="0"/>
          </a:p>
          <a:p>
            <a:pPr algn="just"/>
            <a:r>
              <a:rPr lang="en-US" dirty="0"/>
              <a:t>But wait, there is more! Scaling numerical features is another exciting concept. It's like bringing different features onto a level playing field. In our case, we have numerical features like age and income. We want to ensure they're on a similar scale so they don't overshadow each other. Using the min-max scaling technique, we transform the age and income values to fit within the range of 0 to 1. The smaller the value, the closer it is to 0, and the larger the value, the closer it is to 1. This way, algorithms can compare and analyze the features without being biased by their original ranges.</a:t>
            </a:r>
          </a:p>
          <a:p>
            <a:pPr algn="just"/>
            <a:endParaRPr lang="hr-HR" dirty="0"/>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122</a:t>
            </a:fld>
            <a:endParaRPr lang="hr-HR"/>
          </a:p>
        </p:txBody>
      </p:sp>
    </p:spTree>
    <p:extLst>
      <p:ext uri="{BB962C8B-B14F-4D97-AF65-F5344CB8AC3E}">
        <p14:creationId xmlns:p14="http://schemas.microsoft.com/office/powerpoint/2010/main" val="30807343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endParaRPr lang="hr-HR" dirty="0"/>
          </a:p>
          <a:p>
            <a:pPr algn="just"/>
            <a:r>
              <a:rPr lang="en-US" dirty="0"/>
              <a:t>Imagine you have a dataset with variables like 'weight' and 'height,' and you want to capture the combined effect of these variables on a person's body mass index (BMI). By creating an interaction term, such as multiplying weight (in kilograms) by height squared (in meters), you can derive a new feature representing the interaction between weight and height. When included in the analysis, this interaction term allows machine learning models to understand better how weight and height jointly contribute to BMI prediction.</a:t>
            </a:r>
            <a:endParaRPr lang="hr-HR" dirty="0"/>
          </a:p>
          <a:p>
            <a:pPr algn="just"/>
            <a:endParaRPr lang="hr-HR" dirty="0"/>
          </a:p>
          <a:p>
            <a:pPr algn="just"/>
            <a:r>
              <a:rPr lang="en-US" dirty="0"/>
              <a:t>By incorporating these polynomial features, we can analyze and model the data considering the potential non-linear effects of wine age on wine prices. Therefore, in this example, the polynomial regression approach with the squared term proves to be beneficial in capturing the non-linear pattern in the data and improving the model's fit compared to the simple linear regression model.</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123</a:t>
            </a:fld>
            <a:endParaRPr lang="hr-HR"/>
          </a:p>
        </p:txBody>
      </p:sp>
    </p:spTree>
    <p:extLst>
      <p:ext uri="{BB962C8B-B14F-4D97-AF65-F5344CB8AC3E}">
        <p14:creationId xmlns:p14="http://schemas.microsoft.com/office/powerpoint/2010/main" val="360449510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Hyperparameters are like settings for a machine learning algorithm that we need to decide before training the model. They control how the algorithm learns and behaves. They are not learned from the data, but instead set by us, the humans. Picking the correct </a:t>
            </a:r>
            <a:r>
              <a:rPr lang="en-US" dirty="0" err="1"/>
              <a:t>hyperparameters</a:t>
            </a:r>
            <a:r>
              <a:rPr lang="en-US" dirty="0"/>
              <a:t> is essential because they can significantly affect the model's performance. Examples of </a:t>
            </a:r>
            <a:r>
              <a:rPr lang="en-US" dirty="0" err="1"/>
              <a:t>hyperparameters</a:t>
            </a:r>
            <a:r>
              <a:rPr lang="en-US" dirty="0"/>
              <a:t> include the learning rate, the number of layers in a neural network, or the number of neighbors to consider in K-Nearest Neighbors. Tuning </a:t>
            </a:r>
            <a:r>
              <a:rPr lang="en-US" dirty="0" err="1"/>
              <a:t>hyperparameters</a:t>
            </a:r>
            <a:r>
              <a:rPr lang="en-US" dirty="0"/>
              <a:t> means finding their best values to make our model work its best.</a:t>
            </a:r>
            <a:endParaRPr lang="hr-HR" dirty="0"/>
          </a:p>
          <a:p>
            <a:pPr algn="just"/>
            <a:endParaRPr lang="hr-HR" dirty="0"/>
          </a:p>
          <a:p>
            <a:pPr algn="just"/>
            <a:r>
              <a:rPr lang="en-US" dirty="0"/>
              <a:t>Hyperparameter tuning is an exciting journey where we experiment with different settings for our machine-learning model to make it smarter and more accurate. We split our data into training, validation, and testing groups, try various configurations, select the best-performing ones, and fine-tune the model accordingly. Ultimately, we unleash our optimized model into the real world to see its true potential unfold.</a:t>
            </a:r>
            <a:endParaRPr lang="hr-HR" dirty="0"/>
          </a:p>
          <a:p>
            <a:pPr algn="just"/>
            <a:endParaRPr lang="hr-HR" dirty="0"/>
          </a:p>
          <a:p>
            <a:pPr algn="just"/>
            <a:endParaRPr lang="hr-HR" dirty="0"/>
          </a:p>
          <a:p>
            <a:pPr algn="just"/>
            <a:endParaRPr lang="hr-HR" dirty="0"/>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124</a:t>
            </a:fld>
            <a:endParaRPr lang="hr-HR"/>
          </a:p>
        </p:txBody>
      </p:sp>
    </p:spTree>
    <p:extLst>
      <p:ext uri="{BB962C8B-B14F-4D97-AF65-F5344CB8AC3E}">
        <p14:creationId xmlns:p14="http://schemas.microsoft.com/office/powerpoint/2010/main" val="181798893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Let us dive into Hyperparameter Tuning, exploring a straightforward </a:t>
            </a:r>
            <a:r>
              <a:rPr lang="hr-HR" dirty="0"/>
              <a:t>KNN </a:t>
            </a:r>
            <a:r>
              <a:rPr lang="en-US" dirty="0"/>
              <a:t>classification problem. Our mission is to predict classes based on features X1 and X2. To accomplish this, we examine the "Distance to the neighbors" columns, which calculate the Euclidean distance between the training samples (numbered 1 to 8) and the validation samples, 9 and 10.</a:t>
            </a:r>
          </a:p>
          <a:p>
            <a:pPr algn="just"/>
            <a:endParaRPr lang="hr-HR" dirty="0"/>
          </a:p>
          <a:p>
            <a:pPr algn="just"/>
            <a:r>
              <a:rPr lang="en-US" dirty="0"/>
              <a:t>Let's focus on sample 9. When we set k=3, we gather the three closest neighbors: samples 3, 4, and 7. With a unanimous chorus, they declare "Class 1," aligning perfectly with our prediction. Now, prepare for a thrilling twist! With k=5, we extend the group to include samples 3, 4, 6, 7, and 8. Despite the expanded party, the majority still shouts "Class 1," reaffirming our prediction again.</a:t>
            </a:r>
          </a:p>
          <a:p>
            <a:pPr algn="just"/>
            <a:endParaRPr lang="hr-HR" dirty="0"/>
          </a:p>
          <a:p>
            <a:pPr algn="just"/>
            <a:r>
              <a:rPr lang="en-US" dirty="0"/>
              <a:t>Now, let's shift our attention to sample 10. With k=3, the closest crew remains samples 3, 4, and 7, resolutely declaring "Class 1." However, brace yourself for a surprising turn of events! When we increase k to 5, we invite samples 1, 3, 4, 7, and 8 to join the gathering. In an unexpected twist, they collectively chant "Class 0." Consequently, our prediction switches to match their call.</a:t>
            </a:r>
          </a:p>
          <a:p>
            <a:pPr algn="just"/>
            <a:endParaRPr lang="hr-HR" dirty="0"/>
          </a:p>
          <a:p>
            <a:pPr algn="just"/>
            <a:endParaRPr lang="hr-HR" dirty="0"/>
          </a:p>
          <a:p>
            <a:pPr algn="just"/>
            <a:endParaRPr lang="hr-HR" dirty="0"/>
          </a:p>
          <a:p>
            <a:pPr algn="just"/>
            <a:endParaRPr lang="hr-HR" dirty="0"/>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125</a:t>
            </a:fld>
            <a:endParaRPr lang="hr-HR"/>
          </a:p>
        </p:txBody>
      </p:sp>
    </p:spTree>
    <p:extLst>
      <p:ext uri="{BB962C8B-B14F-4D97-AF65-F5344CB8AC3E}">
        <p14:creationId xmlns:p14="http://schemas.microsoft.com/office/powerpoint/2010/main" val="174774284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1644D-E25D-BA3C-B61F-7A64D0F9264B}"/>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88AFFB0A-0B93-081A-25E8-0CB3151ED78A}"/>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33D0FD95-D293-475C-8343-9AA8A4E0FEDF}"/>
              </a:ext>
            </a:extLst>
          </p:cNvPr>
          <p:cNvSpPr>
            <a:spLocks noGrp="1"/>
          </p:cNvSpPr>
          <p:nvPr>
            <p:ph type="body" idx="1"/>
          </p:nvPr>
        </p:nvSpPr>
        <p:spPr>
          <a:xfrm>
            <a:off x="685800" y="4400549"/>
            <a:ext cx="5486400" cy="4183381"/>
          </a:xfrm>
          <a:prstGeom prst="rect">
            <a:avLst/>
          </a:prstGeom>
        </p:spPr>
        <p:txBody>
          <a:bodyPr/>
          <a:lstStyle/>
          <a:p>
            <a:pPr algn="just"/>
            <a:r>
              <a:rPr lang="en-US" dirty="0"/>
              <a:t>In summary, for sample 9, both k=3 and k=5 confidently agree on "Class 1." However, for sample 10, k=3 favors "Class 1," while k=5 takes a different path, leading us to "Class 0." The larger group (k=5) seems to provide a more accurate prediction for sample 10, capturing distinct insights from the expanded neighborhood.</a:t>
            </a:r>
          </a:p>
          <a:p>
            <a:pPr algn="just"/>
            <a:r>
              <a:rPr lang="en-US" dirty="0"/>
              <a:t>In this short journey of hyperparameter tuning, we witness the impact of different k values on our predictions. Isn't it fascinating how a slight adjustment can reveal diverse outcomes?</a:t>
            </a:r>
          </a:p>
        </p:txBody>
      </p:sp>
      <p:sp>
        <p:nvSpPr>
          <p:cNvPr id="4" name="Rezervirano mjesto broja slajda 3">
            <a:extLst>
              <a:ext uri="{FF2B5EF4-FFF2-40B4-BE49-F238E27FC236}">
                <a16:creationId xmlns:a16="http://schemas.microsoft.com/office/drawing/2014/main" id="{60CDC968-D563-9966-F275-109431C45FFA}"/>
              </a:ext>
            </a:extLst>
          </p:cNvPr>
          <p:cNvSpPr>
            <a:spLocks noGrp="1"/>
          </p:cNvSpPr>
          <p:nvPr>
            <p:ph type="sldNum" sz="quarter" idx="10"/>
          </p:nvPr>
        </p:nvSpPr>
        <p:spPr/>
        <p:txBody>
          <a:bodyPr/>
          <a:lstStyle/>
          <a:p>
            <a:fld id="{FAE1F7B0-4ED8-4155-8F88-4515C773BDA4}" type="slidenum">
              <a:rPr lang="hr-HR" smtClean="0"/>
              <a:t>126</a:t>
            </a:fld>
            <a:endParaRPr lang="hr-HR"/>
          </a:p>
        </p:txBody>
      </p:sp>
    </p:spTree>
    <p:extLst>
      <p:ext uri="{BB962C8B-B14F-4D97-AF65-F5344CB8AC3E}">
        <p14:creationId xmlns:p14="http://schemas.microsoft.com/office/powerpoint/2010/main" val="1286453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Model selection is choosing the best from a set of candidate models for a specific task or problem. It involves evaluating the performance of different models, comparing their results, and selecting the one that best fits the data or provides the most accurate predictions.</a:t>
            </a:r>
          </a:p>
          <a:p>
            <a:pPr algn="just"/>
            <a:endParaRPr lang="hr-HR" dirty="0"/>
          </a:p>
          <a:p>
            <a:pPr algn="just"/>
            <a:r>
              <a:rPr lang="en-US" dirty="0"/>
              <a:t>In the evaluation step, we test different models and see how well they perform on our data, using metrics like accuracy or error.</a:t>
            </a:r>
          </a:p>
          <a:p>
            <a:pPr algn="just"/>
            <a:endParaRPr lang="hr-HR" dirty="0"/>
          </a:p>
          <a:p>
            <a:pPr algn="just"/>
            <a:r>
              <a:rPr lang="en-US" dirty="0"/>
              <a:t>Once we have evaluated the models, we compare their results to see which is better at predicting or fitting the data, considering factors like simplicity and interpretability.</a:t>
            </a:r>
          </a:p>
          <a:p>
            <a:pPr algn="just"/>
            <a:endParaRPr lang="hr-HR" dirty="0"/>
          </a:p>
          <a:p>
            <a:pPr algn="just"/>
            <a:r>
              <a:rPr lang="en-US" dirty="0"/>
              <a:t>After comparing the models, we select the best fit for our data, striking a balance between performance and other criteria necessary for our specific problem.</a:t>
            </a:r>
          </a:p>
          <a:p>
            <a:pPr algn="just"/>
            <a:endParaRPr lang="hr-HR" dirty="0"/>
          </a:p>
          <a:p>
            <a:pPr algn="just"/>
            <a:r>
              <a:rPr lang="en-US" dirty="0"/>
              <a:t>By following these steps, one can effectively evaluate and compare different models, considering their performance and other relevant factors, and ultimately decide the most appropriate model to use.</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127</a:t>
            </a:fld>
            <a:endParaRPr lang="hr-HR"/>
          </a:p>
        </p:txBody>
      </p:sp>
    </p:spTree>
    <p:extLst>
      <p:ext uri="{BB962C8B-B14F-4D97-AF65-F5344CB8AC3E}">
        <p14:creationId xmlns:p14="http://schemas.microsoft.com/office/powerpoint/2010/main" val="27190544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Let's check the following example that illustrates the model selection algorithm. We have a dataset with 30 samples, two features (X1 and X2), and their corresponding class labels.</a:t>
            </a:r>
          </a:p>
          <a:p>
            <a:pPr algn="just"/>
            <a:r>
              <a:rPr lang="en-US" dirty="0"/>
              <a:t>We evaluated two models: Model A, which is a K-Nearest Neighbors (KNN) Classifier with k=3, and Model B, which is a Logistic Regression model.</a:t>
            </a:r>
          </a:p>
          <a:p>
            <a:pPr algn="just"/>
            <a:endParaRPr lang="hr-HR" dirty="0"/>
          </a:p>
          <a:p>
            <a:pPr algn="just"/>
            <a:r>
              <a:rPr lang="en-US" dirty="0"/>
              <a:t>When we compared the two models using 80% of the data for training and 20% for validation, Model B initially performed better with an accuracy of 66.66%. However, Model A only had an accuracy of 16.66%.</a:t>
            </a:r>
          </a:p>
          <a:p>
            <a:pPr algn="just"/>
            <a:endParaRPr lang="hr-HR" dirty="0"/>
          </a:p>
          <a:p>
            <a:pPr algn="just"/>
            <a:r>
              <a:rPr lang="en-US" dirty="0"/>
              <a:t>However, here is the exciting part: if we tweak Model A </a:t>
            </a:r>
            <a:r>
              <a:rPr lang="en-US" dirty="0" err="1"/>
              <a:t>a</a:t>
            </a:r>
            <a:r>
              <a:rPr lang="en-US" dirty="0"/>
              <a:t> bit and use k=5 instead of k=3, we might get better results. We could potentially achieve an accuracy of 75% with this modified Model A.</a:t>
            </a:r>
          </a:p>
          <a:p>
            <a:pPr algn="just"/>
            <a:r>
              <a:rPr lang="en-US" dirty="0"/>
              <a:t>So, even though Model B was initially the winner, there is a chance that Model A, with the proper adjustments, could surpass it and give us even better results.</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128</a:t>
            </a:fld>
            <a:endParaRPr lang="hr-HR"/>
          </a:p>
        </p:txBody>
      </p:sp>
    </p:spTree>
    <p:extLst>
      <p:ext uri="{BB962C8B-B14F-4D97-AF65-F5344CB8AC3E}">
        <p14:creationId xmlns:p14="http://schemas.microsoft.com/office/powerpoint/2010/main" val="68804544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Imagine you're trying to learn something new, like riding a bike. If you practice too much and only memorize the exact movements for a specific route, you might struggle when faced with a different route or unexpected obstacles.</a:t>
            </a:r>
          </a:p>
          <a:p>
            <a:pPr algn="just"/>
            <a:endParaRPr lang="hr-HR" dirty="0"/>
          </a:p>
          <a:p>
            <a:pPr algn="just"/>
            <a:r>
              <a:rPr lang="en-US" dirty="0"/>
              <a:t>Similarly, in machine learning,  happens when a model becomes too focused on the training data and loses its ability to generalize to new, unseen data. It is like memorizing the answers to a specific set of questions without genuinely understanding the underlying patterns.</a:t>
            </a:r>
          </a:p>
          <a:p>
            <a:pPr algn="just"/>
            <a:endParaRPr lang="hr-HR" dirty="0"/>
          </a:p>
          <a:p>
            <a:pPr algn="just"/>
            <a:r>
              <a:rPr lang="en-US" dirty="0"/>
              <a:t>Regularization swoops in to save the day by adding a balance to the model. It's like a coach telling you to focus on the core skills of biking rather than memorizing one specific route. Regularization helps the model find the right balance between fitting the training data well and generalizing it to new, unseen data.</a:t>
            </a:r>
          </a:p>
          <a:p>
            <a:pPr algn="just"/>
            <a:endParaRPr lang="hr-HR" dirty="0"/>
          </a:p>
          <a:p>
            <a:pPr algn="just"/>
            <a:r>
              <a:rPr lang="en-US" dirty="0"/>
              <a:t>It achieves this by adding a penalty to the model's learning process. The penalty discourages the model from relying too heavily on any one feature or making overly complex decisions. It's like adding speed bumps or obstacles in the learning process, forcing the model to think more carefully and avoid getting stuck in the details.</a:t>
            </a:r>
          </a:p>
          <a:p>
            <a:pPr algn="just"/>
            <a:endParaRPr lang="hr-HR" dirty="0"/>
          </a:p>
          <a:p>
            <a:pPr algn="just"/>
            <a:r>
              <a:rPr lang="en-US" dirty="0"/>
              <a:t>The model becomes more adaptable, flexible, and better at handling new situations by applying regularization. It learns to identify the underlying patterns and principles instead of memorizing the training data.</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129</a:t>
            </a:fld>
            <a:endParaRPr lang="hr-HR"/>
          </a:p>
        </p:txBody>
      </p:sp>
    </p:spTree>
    <p:extLst>
      <p:ext uri="{BB962C8B-B14F-4D97-AF65-F5344CB8AC3E}">
        <p14:creationId xmlns:p14="http://schemas.microsoft.com/office/powerpoint/2010/main" val="4093814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a:solidFill>
                  <a:schemeClr val="tx1"/>
                </a:solidFill>
                <a:effectLst/>
                <a:latin typeface="+mn-lt"/>
                <a:ea typeface="+mn-ea"/>
                <a:cs typeface="+mn-cs"/>
              </a:rPr>
              <a:t>To complete this unit, </a:t>
            </a:r>
            <a:r>
              <a:rPr lang="hr-HR" sz="1200" kern="1200">
                <a:solidFill>
                  <a:schemeClr val="tx1"/>
                </a:solidFill>
                <a:effectLst/>
                <a:latin typeface="+mn-lt"/>
                <a:ea typeface="+mn-ea"/>
                <a:cs typeface="+mn-cs"/>
              </a:rPr>
              <a:t>s</a:t>
            </a:r>
            <a:r>
              <a:rPr lang="en-US" sz="1200" kern="1200" err="1">
                <a:solidFill>
                  <a:schemeClr val="tx1"/>
                </a:solidFill>
                <a:effectLst/>
                <a:latin typeface="+mn-lt"/>
                <a:ea typeface="+mn-ea"/>
                <a:cs typeface="+mn-cs"/>
              </a:rPr>
              <a:t>tudy</a:t>
            </a:r>
            <a:r>
              <a:rPr lang="en-US" sz="1200" kern="1200">
                <a:solidFill>
                  <a:schemeClr val="tx1"/>
                </a:solidFill>
                <a:effectLst/>
                <a:latin typeface="+mn-lt"/>
                <a:ea typeface="+mn-ea"/>
                <a:cs typeface="+mn-cs"/>
              </a:rPr>
              <a:t> and review the following online resources</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Thank</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you</a:t>
            </a:r>
            <a:r>
              <a:rPr lang="hr-HR" sz="1200" kern="1200">
                <a:solidFill>
                  <a:schemeClr val="tx1"/>
                </a:solidFill>
                <a:effectLst/>
                <a:latin typeface="+mn-lt"/>
                <a:ea typeface="+mn-ea"/>
                <a:cs typeface="+mn-cs"/>
              </a:rPr>
              <a:t> for </a:t>
            </a:r>
            <a:r>
              <a:rPr lang="hr-HR" sz="1200" kern="1200" err="1">
                <a:solidFill>
                  <a:schemeClr val="tx1"/>
                </a:solidFill>
                <a:effectLst/>
                <a:latin typeface="+mn-lt"/>
                <a:ea typeface="+mn-ea"/>
                <a:cs typeface="+mn-cs"/>
              </a:rPr>
              <a:t>attention</a:t>
            </a:r>
            <a:r>
              <a:rPr lang="hr-HR" sz="1200" kern="120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13</a:t>
            </a:fld>
            <a:endParaRPr lang="hr-HR"/>
          </a:p>
        </p:txBody>
      </p:sp>
    </p:spTree>
    <p:extLst>
      <p:ext uri="{BB962C8B-B14F-4D97-AF65-F5344CB8AC3E}">
        <p14:creationId xmlns:p14="http://schemas.microsoft.com/office/powerpoint/2010/main" val="171870611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As an example, in logistic regression, we harness the power of an equation to peek into the future and predict the probability of an event occurring. Our model, armed with coefficients β0 and β1, boasted a staggering 100% accuracy on the validation set. A triumph, you might say! However, as we venture into uncharted territory with future values, we should approach it skeptically.</a:t>
            </a:r>
          </a:p>
          <a:p>
            <a:pPr algn="just"/>
            <a:endParaRPr lang="hr-HR" dirty="0"/>
          </a:p>
          <a:p>
            <a:pPr algn="just"/>
            <a:r>
              <a:rPr lang="en-US" dirty="0"/>
              <a:t>To guard against overfitting, we enlisted the aid of ridge regularization. This trusty technique acts as a guardian angel, warding off the perils of overfitting and ensuring our predictions remain steadfast and reliable.</a:t>
            </a:r>
          </a:p>
          <a:p>
            <a:pPr algn="just"/>
            <a:endParaRPr lang="hr-HR" dirty="0"/>
          </a:p>
          <a:p>
            <a:pPr algn="just"/>
            <a:r>
              <a:rPr lang="en-US" dirty="0"/>
              <a:t>With bated breath, we put our models to the test using those elusive future values. The logistic regression without regularization valiantly secured a 70% accuracy, while its regularized counterpart flexed its muscles and achieved an impressive 80% accuracy—a clear demonstration of the regularization technique's prowess in fortifying our models against the unknown.</a:t>
            </a:r>
          </a:p>
          <a:p>
            <a:pPr algn="just"/>
            <a:endParaRPr lang="hr-HR" dirty="0"/>
          </a:p>
          <a:p>
            <a:pPr algn="just"/>
            <a:r>
              <a:rPr lang="en-US" dirty="0"/>
              <a:t>In the unpredictable realm of prediction, where accuracy reigns supreme, our journey highlights the importance of taming the wild beasts of overfitting and embracing the wonders of regularization to navigate the uncharted territories of the future.</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130</a:t>
            </a:fld>
            <a:endParaRPr lang="hr-HR"/>
          </a:p>
        </p:txBody>
      </p:sp>
    </p:spTree>
    <p:extLst>
      <p:ext uri="{BB962C8B-B14F-4D97-AF65-F5344CB8AC3E}">
        <p14:creationId xmlns:p14="http://schemas.microsoft.com/office/powerpoint/2010/main" val="200874675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Imagine you're a chef testing a new recipe before serving it to guests. In machine learning, we do something similar to assess a model's performance on unseen data. We split our dataset into training and test sets, train the model on the training set, and evaluate its performance on the test set using metrics like accuracy.</a:t>
            </a:r>
          </a:p>
          <a:p>
            <a:pPr algn="just"/>
            <a:endParaRPr lang="hr-HR" dirty="0"/>
          </a:p>
          <a:p>
            <a:pPr algn="just"/>
            <a:r>
              <a:rPr lang="en-US" dirty="0"/>
              <a:t>To ensure the model can generalize well, we use cross-validation. It involves dividing the dataset into subsets and training the model on different combinations of these subsets. That helps us check if the model can apply what it learned to new, unseen data without overfitting.</a:t>
            </a:r>
          </a:p>
          <a:p>
            <a:pPr algn="just"/>
            <a:endParaRPr lang="hr-HR" dirty="0"/>
          </a:p>
          <a:p>
            <a:pPr algn="just"/>
            <a:r>
              <a:rPr lang="en-US" dirty="0"/>
              <a:t>Model evaluation involves looking at the overall performance of the model. With cross-validation, we get multiple performance scores from different training-test splits. By averaging these scores, we can judge how the model will likely perform in real-world situations. This evaluation guides us in deciding if the model is suitable for practical use.</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131</a:t>
            </a:fld>
            <a:endParaRPr lang="hr-HR"/>
          </a:p>
        </p:txBody>
      </p:sp>
    </p:spTree>
    <p:extLst>
      <p:ext uri="{BB962C8B-B14F-4D97-AF65-F5344CB8AC3E}">
        <p14:creationId xmlns:p14="http://schemas.microsoft.com/office/powerpoint/2010/main" val="165433978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Imagine you're a real estate agent trying to estimate house prices in a particular city. You have a dataset with information about various features like the number of bedrooms, square footage, and the location of houses. You use cross-validation with four folds to ensure your model performs well in different scenarios.</a:t>
            </a:r>
          </a:p>
          <a:p>
            <a:pPr algn="just"/>
            <a:endParaRPr lang="hr-HR" dirty="0"/>
          </a:p>
          <a:p>
            <a:pPr algn="just"/>
            <a:r>
              <a:rPr lang="en-US" dirty="0"/>
              <a:t>In the cross-validation process, we perform multiple iterations, where each data fold takes turns being the test set while the remaining folds serve as the training set.</a:t>
            </a:r>
          </a:p>
          <a:p>
            <a:pPr algn="just"/>
            <a:endParaRPr lang="hr-HR" dirty="0"/>
          </a:p>
          <a:p>
            <a:pPr algn="just"/>
            <a:r>
              <a:rPr lang="en-US" dirty="0"/>
              <a:t>By performing these cross-validation iterations, you gain insights into your model's performance across different training-test splits. You can observe variations in accuracy, highlighting the importance of checking the model's performance on diverse subsets of the data. This process helps you evaluate your model's ability to estimate house prices and make informed decisions as a real estate agent.</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132</a:t>
            </a:fld>
            <a:endParaRPr lang="hr-HR"/>
          </a:p>
        </p:txBody>
      </p:sp>
    </p:spTree>
    <p:extLst>
      <p:ext uri="{BB962C8B-B14F-4D97-AF65-F5344CB8AC3E}">
        <p14:creationId xmlns:p14="http://schemas.microsoft.com/office/powerpoint/2010/main" val="276532338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In conclusion, optimizing machine learning models is crucial to enhance their performance, improve generalization, and ensure they deliver accurate and reliable predictions on unseen data.</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133</a:t>
            </a:fld>
            <a:endParaRPr lang="hr-HR"/>
          </a:p>
        </p:txBody>
      </p:sp>
    </p:spTree>
    <p:extLst>
      <p:ext uri="{BB962C8B-B14F-4D97-AF65-F5344CB8AC3E}">
        <p14:creationId xmlns:p14="http://schemas.microsoft.com/office/powerpoint/2010/main" val="79182988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134</a:t>
            </a:fld>
            <a:endParaRPr lang="hr-HR"/>
          </a:p>
        </p:txBody>
      </p:sp>
    </p:spTree>
    <p:extLst>
      <p:ext uri="{BB962C8B-B14F-4D97-AF65-F5344CB8AC3E}">
        <p14:creationId xmlns:p14="http://schemas.microsoft.com/office/powerpoint/2010/main" val="34843761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In machine learning, bias refers to the unfair favoritism unintentionally embedded in machine learning algorithms. These biased algorithms unwittingly perpetuate societal biases and widen inequality gaps. However, addressing bias is paramount to ensure fairness and ethical practices. Strategies like incorporating diverse data, regular evaluation, multidisciplinary teams, and refining algorithms can help in this pursuit. By recognizing and mitigating bias, we pave the way for a fairer future, where everyone has equal opportunities to thrive. Let's unmask the biases and embrace the power of unbiased machine learning for a more just society.</a:t>
            </a:r>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135</a:t>
            </a:fld>
            <a:endParaRPr lang="hr-HR"/>
          </a:p>
        </p:txBody>
      </p:sp>
    </p:spTree>
    <p:extLst>
      <p:ext uri="{BB962C8B-B14F-4D97-AF65-F5344CB8AC3E}">
        <p14:creationId xmlns:p14="http://schemas.microsoft.com/office/powerpoint/2010/main" val="163256958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In this example, the dataset includes attributes such as income, employment status, credit history, race, gender, and loan approval decisions. However, the dataset exhibits bias because loan approvals seem to favor individuals of one race or gender. This biased dataset can result in discriminatory outcomes and perpetuate unfair treatment. Please note that the example provided is for illustrative purposes only, and it is essential to exercise caution when working with real-world datasets to ensure fairness and ethical practices.</a:t>
            </a:r>
          </a:p>
          <a:p>
            <a:pPr algn="just"/>
            <a:r>
              <a:rPr lang="en-US"/>
              <a:t>When using real-world datasets, it is important to adhere to ethical standards and avoid collecting or utilizing sensitive attributes like race or ethnicity, gender, age, socio-economic status, disability, sexual orientation, or religion.</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136</a:t>
            </a:fld>
            <a:endParaRPr lang="hr-HR"/>
          </a:p>
        </p:txBody>
      </p:sp>
    </p:spTree>
    <p:extLst>
      <p:ext uri="{BB962C8B-B14F-4D97-AF65-F5344CB8AC3E}">
        <p14:creationId xmlns:p14="http://schemas.microsoft.com/office/powerpoint/2010/main" val="150507962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Privacy and data protection are vital considerations in machine learning. They involve respecting individuals' rights and safeguarding their personal information. Measures must be taken to secure data from unauthorized access and breaches. Transparency and informed consent are essential for building trust in machine learning systems. Anonymizing data can help protect privacy, although achieving complete anonymity is challenging. Robust legal frameworks like the General Data Protection Regulation (GDPR) provide guidelines for responsible data handling. Striking a balance between data usage and privacy rights is crucial for ethical machine learning practices. Organizations must implement robust security measures, including encryption and access controls. Regular audits are necessary to ensure data protection practices are effective. We can foster a trustworthy and ethical environment for machine learning applications by prioritizing privacy and data protection.</a:t>
            </a:r>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137</a:t>
            </a:fld>
            <a:endParaRPr lang="hr-HR"/>
          </a:p>
        </p:txBody>
      </p:sp>
    </p:spTree>
    <p:extLst>
      <p:ext uri="{BB962C8B-B14F-4D97-AF65-F5344CB8AC3E}">
        <p14:creationId xmlns:p14="http://schemas.microsoft.com/office/powerpoint/2010/main" val="311898682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In the dynamic world of machine learning, privacy, and data protection play starring roles across multiple domains. Picture this: healthcare applications employing machine learning algorithms to analyze patient data. To ensure confidentiality, sensitive medical information must be safeguarded through robust privacy measures, protecting personal health details from prying eyes. Now, imagine the realm of social media, where machine learning powers personalized content delivery. It's essential to have stringent data protection, shielding user information from falling into the wrong hands and ensuring that our virtual lives remain private and secure.</a:t>
            </a:r>
          </a:p>
          <a:p>
            <a:pPr algn="just"/>
            <a:endParaRPr lang="hr-HR" dirty="0"/>
          </a:p>
          <a:p>
            <a:pPr algn="just"/>
            <a:r>
              <a:rPr lang="en-US" dirty="0"/>
              <a:t>Step into the financial sector, where machine learning acts as a vigilant guardian, detecting real-time fraudulent transactions. Privacy and data protection are vital here, as they shield our sensitive financial information from cybercriminals and prevent unauthorized access to our hard-earned assets. Shift your focus to the comforts of your smart home, complete with connected devices like thermostats and security cameras, all powered by machine learning. It's crucial to have robust data protection measures to prevent unauthorized access to your home network and keep recorded data safe from prying eyes.</a:t>
            </a:r>
          </a:p>
          <a:p>
            <a:pPr algn="just"/>
            <a:endParaRPr lang="hr-HR" dirty="0"/>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138</a:t>
            </a:fld>
            <a:endParaRPr lang="hr-HR"/>
          </a:p>
        </p:txBody>
      </p:sp>
    </p:spTree>
    <p:extLst>
      <p:ext uri="{BB962C8B-B14F-4D97-AF65-F5344CB8AC3E}">
        <p14:creationId xmlns:p14="http://schemas.microsoft.com/office/powerpoint/2010/main" val="233488050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3E110-2740-F949-7B5C-3966CA472E42}"/>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71EFFCC3-D871-E4E4-4C79-716470FB0EB0}"/>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677C3256-23F9-9057-9E14-63FBC99EF5C4}"/>
              </a:ext>
            </a:extLst>
          </p:cNvPr>
          <p:cNvSpPr>
            <a:spLocks noGrp="1"/>
          </p:cNvSpPr>
          <p:nvPr>
            <p:ph type="body" idx="1"/>
          </p:nvPr>
        </p:nvSpPr>
        <p:spPr>
          <a:xfrm>
            <a:off x="685800" y="4400549"/>
            <a:ext cx="5486400" cy="4183381"/>
          </a:xfrm>
          <a:prstGeom prst="rect">
            <a:avLst/>
          </a:prstGeom>
        </p:spPr>
        <p:txBody>
          <a:bodyPr/>
          <a:lstStyle/>
          <a:p>
            <a:pPr algn="just"/>
            <a:r>
              <a:rPr lang="en-US" dirty="0"/>
              <a:t>Finally, let your imagination wander into the realm of autonomous vehicles, where machine learning algorithms guide their path. These cutting-edge vehicles require secure handling of personal data collected by their sensors and safeguards against unauthorized access to their systems. By ensuring privacy and data protection across these diverse domains, we can create a world where healthcare information remains confidential, social media platforms respect our privacy, financial transactions are secure, intelligent homes preserve our privacy, and autonomous vehicles protect our data.</a:t>
            </a:r>
          </a:p>
        </p:txBody>
      </p:sp>
      <p:sp>
        <p:nvSpPr>
          <p:cNvPr id="4" name="Rezervirano mjesto broja slajda 3">
            <a:extLst>
              <a:ext uri="{FF2B5EF4-FFF2-40B4-BE49-F238E27FC236}">
                <a16:creationId xmlns:a16="http://schemas.microsoft.com/office/drawing/2014/main" id="{B33BE4E0-A2D6-C4EA-1048-29344A52DE81}"/>
              </a:ext>
            </a:extLst>
          </p:cNvPr>
          <p:cNvSpPr>
            <a:spLocks noGrp="1"/>
          </p:cNvSpPr>
          <p:nvPr>
            <p:ph type="sldNum" sz="quarter" idx="10"/>
          </p:nvPr>
        </p:nvSpPr>
        <p:spPr/>
        <p:txBody>
          <a:bodyPr/>
          <a:lstStyle/>
          <a:p>
            <a:fld id="{FAE1F7B0-4ED8-4155-8F88-4515C773BDA4}" type="slidenum">
              <a:rPr lang="hr-HR" smtClean="0"/>
              <a:t>139</a:t>
            </a:fld>
            <a:endParaRPr lang="hr-HR"/>
          </a:p>
        </p:txBody>
      </p:sp>
    </p:spTree>
    <p:extLst>
      <p:ext uri="{BB962C8B-B14F-4D97-AF65-F5344CB8AC3E}">
        <p14:creationId xmlns:p14="http://schemas.microsoft.com/office/powerpoint/2010/main" val="3933376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14</a:t>
            </a:fld>
            <a:endParaRPr lang="hr-HR"/>
          </a:p>
        </p:txBody>
      </p:sp>
    </p:spTree>
    <p:extLst>
      <p:ext uri="{BB962C8B-B14F-4D97-AF65-F5344CB8AC3E}">
        <p14:creationId xmlns:p14="http://schemas.microsoft.com/office/powerpoint/2010/main" val="411022112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Transparency and explainability are crucial considerations in machine learning. As complex algorithms make decisions that impact individuals and society, it is essential to understand how these decisions are reached. </a:t>
            </a:r>
          </a:p>
          <a:p>
            <a:pPr algn="just"/>
            <a:r>
              <a:rPr lang="en-US"/>
              <a:t>Transparency refers to openness and clarity in data collection, model training, and decision-making. It involves providing explanations for the outcomes generated by machine learning algorithms.</a:t>
            </a:r>
          </a:p>
          <a:p>
            <a:pPr algn="just"/>
            <a:endParaRPr lang="hr-HR"/>
          </a:p>
          <a:p>
            <a:pPr algn="just"/>
            <a:r>
              <a:rPr lang="en-US"/>
              <a:t>On the other hand, explainability focuses on the interpretability of machine learning models. It aims to provide understandable and meaningful insights into why a particular decision or prediction was made. Explainability is especially important in critical domains such as healthcare, finance, and autonomous systems, where transparency is vital for accountability, fairness, and trust.</a:t>
            </a:r>
          </a:p>
          <a:p>
            <a:pPr algn="just"/>
            <a:endParaRPr lang="hr-HR"/>
          </a:p>
          <a:p>
            <a:pPr algn="just"/>
            <a:r>
              <a:rPr lang="en-US"/>
              <a:t>Achieving transparency and explainability in machine learning can be challenging, especially with complex algorithms such as deep learning neural networks. However, various techniques and approaches are being developed to improve transparency and explainability. This includes methods like model documentation, feature importance analysis, and generating interpretable explanations.</a:t>
            </a:r>
          </a:p>
          <a:p>
            <a:pPr algn="just"/>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140</a:t>
            </a:fld>
            <a:endParaRPr lang="hr-HR"/>
          </a:p>
        </p:txBody>
      </p:sp>
    </p:spTree>
    <p:extLst>
      <p:ext uri="{BB962C8B-B14F-4D97-AF65-F5344CB8AC3E}">
        <p14:creationId xmlns:p14="http://schemas.microsoft.com/office/powerpoint/2010/main" val="321648021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Consider healthcare, where machine learning aids disease diagnosis based on medical images. Transparent and explainable algorithms provide insights into diagnostic decisions, fostering trust between doctors and technology. </a:t>
            </a:r>
          </a:p>
          <a:p>
            <a:pPr algn="just"/>
            <a:endParaRPr lang="hr-HR"/>
          </a:p>
          <a:p>
            <a:pPr algn="just"/>
            <a:r>
              <a:rPr lang="en-US"/>
              <a:t>In the finance industry, machine learning determines credit scores, and transparent models help individuals understand the factors influencing their assessment, promoting fairness in lending. </a:t>
            </a:r>
          </a:p>
          <a:p>
            <a:pPr algn="just"/>
            <a:endParaRPr lang="hr-HR"/>
          </a:p>
          <a:p>
            <a:pPr algn="just"/>
            <a:r>
              <a:rPr lang="en-US"/>
              <a:t>Autonomous vehicles rely on transparent and explainable algorithms, enabling users and regulators to understand decision-making processes, ensuring safety and accountability. </a:t>
            </a:r>
          </a:p>
          <a:p>
            <a:pPr algn="just"/>
            <a:endParaRPr lang="hr-HR"/>
          </a:p>
          <a:p>
            <a:pPr algn="just"/>
            <a:r>
              <a:rPr lang="en-US"/>
              <a:t>Fraud detection benefits from transparent and explainable machine learning, allowing analysts to comprehend fraud patterns and indicators for effective risk management. </a:t>
            </a:r>
          </a:p>
          <a:p>
            <a:pPr algn="just"/>
            <a:endParaRPr lang="hr-HR"/>
          </a:p>
          <a:p>
            <a:pPr algn="just"/>
            <a:r>
              <a:rPr lang="en-US"/>
              <a:t>Personalized recommendation systems in e-commerce or streaming services require transparency and explainability, empowering users to understand and trust the algorithm's choices.</a:t>
            </a:r>
          </a:p>
          <a:p>
            <a:pPr algn="just"/>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141</a:t>
            </a:fld>
            <a:endParaRPr lang="hr-HR"/>
          </a:p>
        </p:txBody>
      </p:sp>
    </p:spTree>
    <p:extLst>
      <p:ext uri="{BB962C8B-B14F-4D97-AF65-F5344CB8AC3E}">
        <p14:creationId xmlns:p14="http://schemas.microsoft.com/office/powerpoint/2010/main" val="358835196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In machine learning, accountability and responsibility take center stage, guiding algorithms' ethical development and deployment. The rapid advancement of machine learning algorithms necessitates a clear sense of accountability, ensuring that the actions and decisions made by these algorithms are traceable, understandable, and subject to scrutiny. </a:t>
            </a:r>
            <a:endParaRPr lang="hr-HR" dirty="0"/>
          </a:p>
          <a:p>
            <a:pPr algn="just"/>
            <a:endParaRPr lang="hr-HR" dirty="0"/>
          </a:p>
          <a:p>
            <a:pPr algn="just"/>
            <a:r>
              <a:rPr lang="en-US" dirty="0"/>
              <a:t>Ethical decision-making serves as the foundation of accountability, acknowledging the broader implications of machine learning on privacy, fairness, and social well-being. It involves considering the potential biases, discrimination, or unintended consequences arising from algorithmic decision-making and actively working to mitigate them. Responsible machine learning practices entail designing fair, unbiased algorithms that align with ethical standards.</a:t>
            </a:r>
          </a:p>
          <a:p>
            <a:pPr algn="just"/>
            <a:endParaRPr lang="hr-HR" dirty="0"/>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142</a:t>
            </a:fld>
            <a:endParaRPr lang="hr-HR"/>
          </a:p>
        </p:txBody>
      </p:sp>
    </p:spTree>
    <p:extLst>
      <p:ext uri="{BB962C8B-B14F-4D97-AF65-F5344CB8AC3E}">
        <p14:creationId xmlns:p14="http://schemas.microsoft.com/office/powerpoint/2010/main" val="347173970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7B4DB-0313-91A6-DA14-B2C53D65BAC0}"/>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A9991764-9AC7-CB55-9242-A2331936C03D}"/>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BB79C3CA-8380-D591-6087-EC5A980E8484}"/>
              </a:ext>
            </a:extLst>
          </p:cNvPr>
          <p:cNvSpPr>
            <a:spLocks noGrp="1"/>
          </p:cNvSpPr>
          <p:nvPr>
            <p:ph type="body" idx="1"/>
          </p:nvPr>
        </p:nvSpPr>
        <p:spPr>
          <a:xfrm>
            <a:off x="685800" y="4400549"/>
            <a:ext cx="5486400" cy="4183381"/>
          </a:xfrm>
          <a:prstGeom prst="rect">
            <a:avLst/>
          </a:prstGeom>
        </p:spPr>
        <p:txBody>
          <a:bodyPr/>
          <a:lstStyle/>
          <a:p>
            <a:pPr algn="just"/>
            <a:r>
              <a:rPr lang="en-US" dirty="0"/>
              <a:t>While machine learning algorithms can automate various tasks, maintaining human oversight is crucial. Human involvement and responsibility help ensure that the decisions made by algorithms align with ethical considerations and human values. It also helps prevent undue reliance on automated systems, acknowledging that humans possess the capacity for judgment, empathy, and contextual understanding that may be lacking in purely algorithmic approaches.</a:t>
            </a:r>
          </a:p>
          <a:p>
            <a:pPr algn="just"/>
            <a:endParaRPr lang="hr-HR" dirty="0"/>
          </a:p>
          <a:p>
            <a:pPr algn="just"/>
            <a:r>
              <a:rPr lang="en-US" dirty="0"/>
              <a:t>Continuous evaluation is essential for upholding accountability in machine learning. Regular assessments and monitoring throughout the lifecycle of machine learning systems help detect and address any unintended consequences, biases, or other ethical concerns that may arise. It allows for ongoing learning and improvement, ensuring that machine learning systems remain accountable, adaptive, and responsive to society's evolving needs and values.</a:t>
            </a:r>
          </a:p>
        </p:txBody>
      </p:sp>
      <p:sp>
        <p:nvSpPr>
          <p:cNvPr id="4" name="Rezervirano mjesto broja slajda 3">
            <a:extLst>
              <a:ext uri="{FF2B5EF4-FFF2-40B4-BE49-F238E27FC236}">
                <a16:creationId xmlns:a16="http://schemas.microsoft.com/office/drawing/2014/main" id="{C5E65E18-5298-E4AF-4A58-B6DBC96DB7B3}"/>
              </a:ext>
            </a:extLst>
          </p:cNvPr>
          <p:cNvSpPr>
            <a:spLocks noGrp="1"/>
          </p:cNvSpPr>
          <p:nvPr>
            <p:ph type="sldNum" sz="quarter" idx="10"/>
          </p:nvPr>
        </p:nvSpPr>
        <p:spPr/>
        <p:txBody>
          <a:bodyPr/>
          <a:lstStyle/>
          <a:p>
            <a:fld id="{FAE1F7B0-4ED8-4155-8F88-4515C773BDA4}" type="slidenum">
              <a:rPr lang="hr-HR" smtClean="0"/>
              <a:t>143</a:t>
            </a:fld>
            <a:endParaRPr lang="hr-HR"/>
          </a:p>
        </p:txBody>
      </p:sp>
    </p:spTree>
    <p:extLst>
      <p:ext uri="{BB962C8B-B14F-4D97-AF65-F5344CB8AC3E}">
        <p14:creationId xmlns:p14="http://schemas.microsoft.com/office/powerpoint/2010/main" val="150102337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Enter the realm of machine learning, where its profound social impact is as captivating as its potential for job displacement. Imagine a future where healthcare is revolutionized, transportation is optimized, and countless possibilities unfold. </a:t>
            </a:r>
            <a:endParaRPr lang="hr-HR"/>
          </a:p>
          <a:p>
            <a:pPr algn="just"/>
            <a:endParaRPr lang="hr-HR"/>
          </a:p>
          <a:p>
            <a:pPr algn="just"/>
            <a:r>
              <a:rPr lang="en-US"/>
              <a:t>However, beyond this transformation, we must grapple with the reality of specific jobs becoming automated, leading to the potential displacement of workers. We must invest in reskilling initiatives to navigate this terrain, empowering individuals to adapt and thrive in the evolving job landscape. </a:t>
            </a:r>
            <a:endParaRPr lang="hr-HR"/>
          </a:p>
          <a:p>
            <a:pPr algn="just"/>
            <a:endParaRPr lang="hr-HR"/>
          </a:p>
          <a:p>
            <a:pPr algn="just"/>
            <a:r>
              <a:rPr lang="en-US"/>
              <a:t>Simultaneously, we must ensure that the benefits of machine learning are equitably shared, preventing the deepening of economic inequalities. By embracing these ethical challenges, we can forge a path toward a future where social impact is maximized, and the human workforce is resilient in the face of technological advancements.</a:t>
            </a:r>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144</a:t>
            </a:fld>
            <a:endParaRPr lang="hr-HR"/>
          </a:p>
        </p:txBody>
      </p:sp>
    </p:spTree>
    <p:extLst>
      <p:ext uri="{BB962C8B-B14F-4D97-AF65-F5344CB8AC3E}">
        <p14:creationId xmlns:p14="http://schemas.microsoft.com/office/powerpoint/2010/main" val="89293274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In conclusion, optimizing machine learning models is crucial to enhance their performance, improve generalization, and ensure they deliver accurate and reliable predictions on unseen data.</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145</a:t>
            </a:fld>
            <a:endParaRPr lang="hr-HR"/>
          </a:p>
        </p:txBody>
      </p:sp>
    </p:spTree>
    <p:extLst>
      <p:ext uri="{BB962C8B-B14F-4D97-AF65-F5344CB8AC3E}">
        <p14:creationId xmlns:p14="http://schemas.microsoft.com/office/powerpoint/2010/main" val="3281115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In the context of artificial intelligence (AI), machine learning is like teaching computers to learn and make predictions without being explicitly programmed. It is about creating intelligent algorithms to analyze data, identify patterns, and improve over time. It is like allowing computers to learn from experience, just like humans do. Machine learning is transforming various fields and enabling AI systems to do amazing things like recognizing images, diagnosing diseases, and making accurate predictions.</a:t>
            </a:r>
            <a:endParaRPr lang="hr-HR"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15</a:t>
            </a:fld>
            <a:endParaRPr lang="hr-HR"/>
          </a:p>
        </p:txBody>
      </p:sp>
    </p:spTree>
    <p:extLst>
      <p:ext uri="{BB962C8B-B14F-4D97-AF65-F5344CB8AC3E}">
        <p14:creationId xmlns:p14="http://schemas.microsoft.com/office/powerpoint/2010/main" val="1984512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Data is generated every second in our data-driven world, where electronic devices shape our lives. However, what good is data if we cannot extract meaningful insights? </a:t>
            </a:r>
          </a:p>
          <a:p>
            <a:pPr algn="just"/>
            <a:r>
              <a:rPr lang="en-US" sz="1200" b="0" i="0" kern="1200" dirty="0">
                <a:solidFill>
                  <a:schemeClr val="tx1"/>
                </a:solidFill>
                <a:effectLst/>
                <a:latin typeface="+mn-lt"/>
                <a:ea typeface="+mn-ea"/>
                <a:cs typeface="+mn-cs"/>
              </a:rPr>
              <a:t>Thanks to rapid technological advancements, we can now collect data more accurately and frequently than ever. This data deluge holds immense potential but requires intelligent algorithms to unlock its secrets. Again, machine learning comes to the rescue, enabling us to process and analyze this vast sea of information.</a:t>
            </a:r>
          </a:p>
          <a:p>
            <a:pPr algn="just"/>
            <a:r>
              <a:rPr lang="en-US" sz="1200" b="0" i="0" kern="1200" dirty="0">
                <a:solidFill>
                  <a:schemeClr val="tx1"/>
                </a:solidFill>
                <a:effectLst/>
                <a:latin typeface="+mn-lt"/>
                <a:ea typeface="+mn-ea"/>
                <a:cs typeface="+mn-cs"/>
              </a:rPr>
              <a:t>With machine learning, we can uncover hidden patterns, detect trends, and make sense of the complex relationships within the data. It empowers us to transform raw data into actionable insights, improving decision-making and innovation in countless domains.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16</a:t>
            </a:fld>
            <a:endParaRPr lang="hr-HR"/>
          </a:p>
        </p:txBody>
      </p:sp>
    </p:spTree>
    <p:extLst>
      <p:ext uri="{BB962C8B-B14F-4D97-AF65-F5344CB8AC3E}">
        <p14:creationId xmlns:p14="http://schemas.microsoft.com/office/powerpoint/2010/main" val="2025519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Combining big data and machine learning is revolutionizing industries across the board. From personalized recommendations and targeted advertising to medical diagnoses and predicting market trends, machine learning is changing the game. It equips us with the tools to tackle complex problems and leverage the full potential of our electronic-driven lifestyles.</a:t>
            </a:r>
          </a:p>
          <a:p>
            <a:pPr algn="just"/>
            <a:endParaRPr lang="en-US"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Machine learning reigns supreme in a world where data is king, helping us navigate the vast sea of information and uncover hidden knowledge. It is the key to transforming raw data into valuable insights, paving the way for smarter decisions and a brighter future.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17</a:t>
            </a:fld>
            <a:endParaRPr lang="hr-HR"/>
          </a:p>
        </p:txBody>
      </p:sp>
    </p:spTree>
    <p:extLst>
      <p:ext uri="{BB962C8B-B14F-4D97-AF65-F5344CB8AC3E}">
        <p14:creationId xmlns:p14="http://schemas.microsoft.com/office/powerpoint/2010/main" val="24483140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Data is the cornerstone of modern information systems. It encompasses qualitative or quantitative values belonging to a set of items, as defined by the International Statistical Institute (ISI). According to the International Standards Organization (ISO), data represents facts, concepts, or instructions in a formalized manner suitable for communication, interpretation, or processing by humans or machines.</a:t>
            </a:r>
          </a:p>
          <a:p>
            <a:pPr algn="just"/>
            <a:r>
              <a:rPr lang="en-US" sz="1200" b="0" i="0" kern="1200" dirty="0">
                <a:solidFill>
                  <a:schemeClr val="tx1"/>
                </a:solidFill>
                <a:effectLst/>
                <a:latin typeface="+mn-lt"/>
                <a:ea typeface="+mn-ea"/>
                <a:cs typeface="+mn-cs"/>
              </a:rPr>
              <a:t>In today's data-driven world, organizations across industries recognize the immense value of data. It fuels insights, drives decision-making, and fosters innovation. In addition, with technological advancements, such as big data and artificial intelligence, data has become invaluable for uncovering trends and patterns.</a:t>
            </a:r>
          </a:p>
          <a:p>
            <a:pPr algn="just"/>
            <a:r>
              <a:rPr lang="en-US" sz="1200" b="0" i="0" kern="1200" dirty="0">
                <a:solidFill>
                  <a:schemeClr val="tx1"/>
                </a:solidFill>
                <a:effectLst/>
                <a:latin typeface="+mn-lt"/>
                <a:ea typeface="+mn-ea"/>
                <a:cs typeface="+mn-cs"/>
              </a:rPr>
              <a:t>However, the true potential of data lies in effective management, analysis, and interpretation. Maintaining data quality, accuracy, and security are crucial considerations. Robust data management practices ensure integrity and compliance with regulations, maximizing the transformative power of data.</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18</a:t>
            </a:fld>
            <a:endParaRPr lang="hr-HR"/>
          </a:p>
        </p:txBody>
      </p:sp>
    </p:spTree>
    <p:extLst>
      <p:ext uri="{BB962C8B-B14F-4D97-AF65-F5344CB8AC3E}">
        <p14:creationId xmlns:p14="http://schemas.microsoft.com/office/powerpoint/2010/main" val="3761589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Data is the raw material, the building blocks of knowledge. It represents the collection of figures, facts, and observations in their purest form. However, like scattered puzzle pieces, data alone may seem disjointed and meaningless.</a:t>
            </a:r>
          </a:p>
          <a:p>
            <a:pPr algn="just"/>
            <a:r>
              <a:rPr lang="en-US" sz="1200" b="0" i="0" kern="1200" dirty="0">
                <a:solidFill>
                  <a:schemeClr val="tx1"/>
                </a:solidFill>
                <a:effectLst/>
                <a:latin typeface="+mn-lt"/>
                <a:ea typeface="+mn-ea"/>
                <a:cs typeface="+mn-cs"/>
              </a:rPr>
              <a:t>However, when data is transformed into information, it gains context and purpose. Information is the result of carefully organizing, analyzing and presenting data in a way that imparts meaning. It is the outcome of extracting insights and drawing connections between data points, illuminating the bigger picture.</a:t>
            </a:r>
          </a:p>
          <a:p>
            <a:pPr algn="just"/>
            <a:r>
              <a:rPr lang="en-US" sz="1200" b="0" i="0" kern="1200" dirty="0">
                <a:solidFill>
                  <a:schemeClr val="tx1"/>
                </a:solidFill>
                <a:effectLst/>
                <a:latin typeface="+mn-lt"/>
                <a:ea typeface="+mn-ea"/>
                <a:cs typeface="+mn-cs"/>
              </a:rPr>
              <a:t>Imagine a The individual puzzle pieces are like the data, scattered and lacking coherence. However, when adequately arranged and interconnected, they form a beautiful, complete image. Similarly, information takes the scattered data and weaves it together, revealing patterns, trends, and relationships that might otherwise remain hidden.</a:t>
            </a:r>
          </a:p>
          <a:p>
            <a:pPr algn="just"/>
            <a:endParaRPr lang="en-US"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19</a:t>
            </a:fld>
            <a:endParaRPr lang="hr-HR"/>
          </a:p>
        </p:txBody>
      </p:sp>
    </p:spTree>
    <p:extLst>
      <p:ext uri="{BB962C8B-B14F-4D97-AF65-F5344CB8AC3E}">
        <p14:creationId xmlns:p14="http://schemas.microsoft.com/office/powerpoint/2010/main" val="3218317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hr-HR" sz="1200" kern="1200">
                <a:solidFill>
                  <a:schemeClr val="tx1"/>
                </a:solidFill>
                <a:effectLst/>
                <a:latin typeface="+mn-lt"/>
                <a:ea typeface="+mn-ea"/>
                <a:cs typeface="+mn-cs"/>
              </a:rPr>
              <a:t>Good </a:t>
            </a:r>
            <a:r>
              <a:rPr lang="hr-HR" sz="1200" kern="1200" err="1">
                <a:solidFill>
                  <a:schemeClr val="tx1"/>
                </a:solidFill>
                <a:effectLst/>
                <a:latin typeface="+mn-lt"/>
                <a:ea typeface="+mn-ea"/>
                <a:cs typeface="+mn-cs"/>
              </a:rPr>
              <a:t>afternoon</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and</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welcome</a:t>
            </a:r>
            <a:r>
              <a:rPr lang="hr-HR" sz="1200" kern="1200">
                <a:solidFill>
                  <a:schemeClr val="tx1"/>
                </a:solidFill>
                <a:effectLst/>
                <a:latin typeface="+mn-lt"/>
                <a:ea typeface="+mn-ea"/>
                <a:cs typeface="+mn-cs"/>
              </a:rPr>
              <a:t> to </a:t>
            </a:r>
            <a:r>
              <a:rPr lang="hr-HR" sz="1200" kern="1200" err="1">
                <a:solidFill>
                  <a:schemeClr val="tx1"/>
                </a:solidFill>
                <a:effectLst/>
                <a:latin typeface="+mn-lt"/>
                <a:ea typeface="+mn-ea"/>
                <a:cs typeface="+mn-cs"/>
              </a:rPr>
              <a:t>the</a:t>
            </a:r>
            <a:r>
              <a:rPr lang="hr-HR" sz="1200" kern="1200">
                <a:solidFill>
                  <a:schemeClr val="tx1"/>
                </a:solidFill>
                <a:effectLst/>
                <a:latin typeface="+mn-lt"/>
                <a:ea typeface="+mn-ea"/>
                <a:cs typeface="+mn-cs"/>
              </a:rPr>
              <a:t> Machine </a:t>
            </a:r>
            <a:r>
              <a:rPr lang="hr-HR" sz="1200" kern="1200" err="1">
                <a:solidFill>
                  <a:schemeClr val="tx1"/>
                </a:solidFill>
                <a:effectLst/>
                <a:latin typeface="+mn-lt"/>
                <a:ea typeface="+mn-ea"/>
                <a:cs typeface="+mn-cs"/>
              </a:rPr>
              <a:t>Learning</a:t>
            </a:r>
            <a:r>
              <a:rPr lang="hr-HR" sz="1200" kern="1200">
                <a:solidFill>
                  <a:schemeClr val="tx1"/>
                </a:solidFill>
                <a:effectLst/>
                <a:latin typeface="+mn-lt"/>
                <a:ea typeface="+mn-ea"/>
                <a:cs typeface="+mn-cs"/>
              </a:rPr>
              <a:t> course. </a:t>
            </a:r>
            <a:r>
              <a:rPr lang="hr-HR" sz="1200" kern="1200" err="1">
                <a:solidFill>
                  <a:schemeClr val="tx1"/>
                </a:solidFill>
                <a:effectLst/>
                <a:latin typeface="+mn-lt"/>
                <a:ea typeface="+mn-ea"/>
                <a:cs typeface="+mn-cs"/>
              </a:rPr>
              <a:t>This</a:t>
            </a:r>
            <a:r>
              <a:rPr lang="hr-HR" sz="1200" kern="1200">
                <a:solidFill>
                  <a:schemeClr val="tx1"/>
                </a:solidFill>
                <a:effectLst/>
                <a:latin typeface="+mn-lt"/>
                <a:ea typeface="+mn-ea"/>
                <a:cs typeface="+mn-cs"/>
              </a:rPr>
              <a:t> course </a:t>
            </a:r>
            <a:r>
              <a:rPr lang="hr-HR" sz="1200" kern="1200" err="1">
                <a:solidFill>
                  <a:schemeClr val="tx1"/>
                </a:solidFill>
                <a:effectLst/>
                <a:latin typeface="+mn-lt"/>
                <a:ea typeface="+mn-ea"/>
                <a:cs typeface="+mn-cs"/>
              </a:rPr>
              <a:t>was</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developed</a:t>
            </a:r>
            <a:r>
              <a:rPr lang="hr-HR" sz="1200" kern="1200">
                <a:solidFill>
                  <a:schemeClr val="tx1"/>
                </a:solidFill>
                <a:effectLst/>
                <a:latin typeface="+mn-lt"/>
                <a:ea typeface="+mn-ea"/>
                <a:cs typeface="+mn-cs"/>
              </a:rPr>
              <a:t> as a </a:t>
            </a:r>
            <a:r>
              <a:rPr lang="hr-HR" sz="1200" kern="1200" err="1">
                <a:solidFill>
                  <a:schemeClr val="tx1"/>
                </a:solidFill>
                <a:effectLst/>
                <a:latin typeface="+mn-lt"/>
                <a:ea typeface="+mn-ea"/>
                <a:cs typeface="+mn-cs"/>
              </a:rPr>
              <a:t>result</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of</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the</a:t>
            </a:r>
            <a:r>
              <a:rPr lang="hr-HR" sz="1200" kern="1200">
                <a:solidFill>
                  <a:schemeClr val="tx1"/>
                </a:solidFill>
                <a:effectLst/>
                <a:latin typeface="+mn-lt"/>
                <a:ea typeface="+mn-ea"/>
                <a:cs typeface="+mn-cs"/>
              </a:rPr>
              <a:t> Erasmus+ </a:t>
            </a:r>
            <a:r>
              <a:rPr lang="hr-HR" sz="1200" kern="1200" err="1">
                <a:solidFill>
                  <a:schemeClr val="tx1"/>
                </a:solidFill>
                <a:effectLst/>
                <a:latin typeface="+mn-lt"/>
                <a:ea typeface="+mn-ea"/>
                <a:cs typeface="+mn-cs"/>
              </a:rPr>
              <a:t>project</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CodeIn</a:t>
            </a:r>
            <a:r>
              <a:rPr lang="hr-HR" sz="1200" kern="1200">
                <a:solidFill>
                  <a:schemeClr val="tx1"/>
                </a:solidFill>
                <a:effectLst/>
                <a:latin typeface="+mn-lt"/>
                <a:ea typeface="+mn-ea"/>
                <a:cs typeface="+mn-cs"/>
              </a:rPr>
              <a:t>. All </a:t>
            </a:r>
            <a:r>
              <a:rPr lang="hr-HR" sz="1200" kern="1200" err="1">
                <a:solidFill>
                  <a:schemeClr val="tx1"/>
                </a:solidFill>
                <a:effectLst/>
                <a:latin typeface="+mn-lt"/>
                <a:ea typeface="+mn-ea"/>
                <a:cs typeface="+mn-cs"/>
              </a:rPr>
              <a:t>you</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need</a:t>
            </a:r>
            <a:r>
              <a:rPr lang="hr-HR" sz="1200" kern="1200">
                <a:solidFill>
                  <a:schemeClr val="tx1"/>
                </a:solidFill>
                <a:effectLst/>
                <a:latin typeface="+mn-lt"/>
                <a:ea typeface="+mn-ea"/>
                <a:cs typeface="+mn-cs"/>
              </a:rPr>
              <a:t> to </a:t>
            </a:r>
            <a:r>
              <a:rPr lang="hr-HR" sz="1200" kern="1200" err="1">
                <a:solidFill>
                  <a:schemeClr val="tx1"/>
                </a:solidFill>
                <a:effectLst/>
                <a:latin typeface="+mn-lt"/>
                <a:ea typeface="+mn-ea"/>
                <a:cs typeface="+mn-cs"/>
              </a:rPr>
              <a:t>learn</a:t>
            </a:r>
            <a:r>
              <a:rPr lang="hr-HR" sz="1200" kern="1200">
                <a:solidFill>
                  <a:schemeClr val="tx1"/>
                </a:solidFill>
                <a:effectLst/>
                <a:latin typeface="+mn-lt"/>
                <a:ea typeface="+mn-ea"/>
                <a:cs typeface="+mn-cs"/>
              </a:rPr>
              <a:t> is internet </a:t>
            </a:r>
            <a:r>
              <a:rPr lang="hr-HR" sz="1200" kern="1200" err="1">
                <a:solidFill>
                  <a:schemeClr val="tx1"/>
                </a:solidFill>
                <a:effectLst/>
                <a:latin typeface="+mn-lt"/>
                <a:ea typeface="+mn-ea"/>
                <a:cs typeface="+mn-cs"/>
              </a:rPr>
              <a:t>access</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and</a:t>
            </a:r>
            <a:r>
              <a:rPr lang="hr-HR" sz="1200" kern="1200">
                <a:solidFill>
                  <a:schemeClr val="tx1"/>
                </a:solidFill>
                <a:effectLst/>
                <a:latin typeface="+mn-lt"/>
                <a:ea typeface="+mn-ea"/>
                <a:cs typeface="+mn-cs"/>
              </a:rPr>
              <a:t> a </a:t>
            </a:r>
            <a:r>
              <a:rPr lang="hr-HR" sz="1200" kern="1200" err="1">
                <a:solidFill>
                  <a:schemeClr val="tx1"/>
                </a:solidFill>
                <a:effectLst/>
                <a:latin typeface="+mn-lt"/>
                <a:ea typeface="+mn-ea"/>
                <a:cs typeface="+mn-cs"/>
              </a:rPr>
              <a:t>computer</a:t>
            </a:r>
            <a:r>
              <a:rPr lang="hr-HR" sz="1200" kern="1200">
                <a:solidFill>
                  <a:schemeClr val="tx1"/>
                </a:solidFill>
                <a:effectLst/>
                <a:latin typeface="+mn-lt"/>
                <a:ea typeface="+mn-ea"/>
                <a:cs typeface="+mn-cs"/>
              </a:rPr>
              <a:t>.</a:t>
            </a:r>
          </a:p>
          <a:p>
            <a:pPr>
              <a:lnSpc>
                <a:spcPct val="107000"/>
              </a:lnSpc>
              <a:spcAft>
                <a:spcPts val="800"/>
              </a:spcAft>
            </a:pPr>
            <a:r>
              <a:rPr lang="hr-HR" sz="1200" kern="1200">
                <a:solidFill>
                  <a:schemeClr val="tx1"/>
                </a:solidFill>
                <a:effectLst/>
                <a:latin typeface="+mn-lt"/>
                <a:ea typeface="+mn-ea"/>
                <a:cs typeface="+mn-cs"/>
              </a:rPr>
              <a:t>The course </a:t>
            </a:r>
            <a:r>
              <a:rPr lang="hr-HR" sz="1200" kern="1200" err="1">
                <a:solidFill>
                  <a:schemeClr val="tx1"/>
                </a:solidFill>
                <a:effectLst/>
                <a:latin typeface="+mn-lt"/>
                <a:ea typeface="+mn-ea"/>
                <a:cs typeface="+mn-cs"/>
              </a:rPr>
              <a:t>contains</a:t>
            </a:r>
            <a:r>
              <a:rPr lang="hr-HR" sz="1200" kern="1200">
                <a:solidFill>
                  <a:schemeClr val="tx1"/>
                </a:solidFill>
                <a:effectLst/>
                <a:latin typeface="+mn-lt"/>
                <a:ea typeface="+mn-ea"/>
                <a:cs typeface="+mn-cs"/>
              </a:rPr>
              <a:t> a total </a:t>
            </a:r>
            <a:r>
              <a:rPr lang="hr-HR" sz="1200" kern="1200" err="1">
                <a:solidFill>
                  <a:schemeClr val="tx1"/>
                </a:solidFill>
                <a:effectLst/>
                <a:latin typeface="+mn-lt"/>
                <a:ea typeface="+mn-ea"/>
                <a:cs typeface="+mn-cs"/>
              </a:rPr>
              <a:t>of</a:t>
            </a:r>
            <a:r>
              <a:rPr lang="hr-HR" sz="1200" kern="1200">
                <a:solidFill>
                  <a:schemeClr val="tx1"/>
                </a:solidFill>
                <a:effectLst/>
                <a:latin typeface="+mn-lt"/>
                <a:ea typeface="+mn-ea"/>
                <a:cs typeface="+mn-cs"/>
              </a:rPr>
              <a:t> ten </a:t>
            </a:r>
            <a:r>
              <a:rPr lang="hr-HR" sz="1200" kern="1200" err="1">
                <a:solidFill>
                  <a:schemeClr val="tx1"/>
                </a:solidFill>
                <a:effectLst/>
                <a:latin typeface="+mn-lt"/>
                <a:ea typeface="+mn-ea"/>
                <a:cs typeface="+mn-cs"/>
              </a:rPr>
              <a:t>topics</a:t>
            </a:r>
            <a:r>
              <a:rPr lang="hr-HR" sz="1200" kern="1200">
                <a:solidFill>
                  <a:schemeClr val="tx1"/>
                </a:solidFill>
                <a:effectLst/>
                <a:latin typeface="+mn-lt"/>
                <a:ea typeface="+mn-ea"/>
                <a:cs typeface="+mn-cs"/>
              </a:rPr>
              <a:t>. In </a:t>
            </a:r>
            <a:r>
              <a:rPr lang="hr-HR" sz="1200" kern="1200" err="1">
                <a:solidFill>
                  <a:schemeClr val="tx1"/>
                </a:solidFill>
                <a:effectLst/>
                <a:latin typeface="+mn-lt"/>
                <a:ea typeface="+mn-ea"/>
                <a:cs typeface="+mn-cs"/>
              </a:rPr>
              <a:t>addition</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we</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prepared</a:t>
            </a:r>
            <a:r>
              <a:rPr lang="hr-HR" sz="1200" kern="1200">
                <a:solidFill>
                  <a:schemeClr val="tx1"/>
                </a:solidFill>
                <a:effectLst/>
                <a:latin typeface="+mn-lt"/>
                <a:ea typeface="+mn-ea"/>
                <a:cs typeface="+mn-cs"/>
              </a:rPr>
              <a:t> a short video with </a:t>
            </a:r>
            <a:r>
              <a:rPr lang="hr-HR" sz="1200" kern="1200" err="1">
                <a:solidFill>
                  <a:schemeClr val="tx1"/>
                </a:solidFill>
                <a:effectLst/>
                <a:latin typeface="+mn-lt"/>
                <a:ea typeface="+mn-ea"/>
                <a:cs typeface="+mn-cs"/>
              </a:rPr>
              <a:t>basic</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instructions</a:t>
            </a:r>
            <a:r>
              <a:rPr lang="hr-HR" sz="1200" kern="1200">
                <a:solidFill>
                  <a:schemeClr val="tx1"/>
                </a:solidFill>
                <a:effectLst/>
                <a:latin typeface="+mn-lt"/>
                <a:ea typeface="+mn-ea"/>
                <a:cs typeface="+mn-cs"/>
              </a:rPr>
              <a:t> at </a:t>
            </a:r>
            <a:r>
              <a:rPr lang="hr-HR" sz="1200" kern="1200" err="1">
                <a:solidFill>
                  <a:schemeClr val="tx1"/>
                </a:solidFill>
                <a:effectLst/>
                <a:latin typeface="+mn-lt"/>
                <a:ea typeface="+mn-ea"/>
                <a:cs typeface="+mn-cs"/>
              </a:rPr>
              <a:t>the</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beginning</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of</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each</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of</a:t>
            </a:r>
            <a:r>
              <a:rPr lang="hr-HR" sz="1200" kern="1200">
                <a:solidFill>
                  <a:schemeClr val="tx1"/>
                </a:solidFill>
                <a:effectLst/>
                <a:latin typeface="+mn-lt"/>
                <a:ea typeface="+mn-ea"/>
                <a:cs typeface="+mn-cs"/>
              </a:rPr>
              <a:t> </a:t>
            </a:r>
            <a:r>
              <a:rPr lang="hr-HR" sz="1200" kern="1200" err="1">
                <a:solidFill>
                  <a:schemeClr val="tx1"/>
                </a:solidFill>
                <a:effectLst/>
                <a:latin typeface="+mn-lt"/>
                <a:ea typeface="+mn-ea"/>
                <a:cs typeface="+mn-cs"/>
              </a:rPr>
              <a:t>them</a:t>
            </a:r>
            <a:r>
              <a:rPr lang="hr-HR" sz="1200" kern="1200">
                <a:solidFill>
                  <a:schemeClr val="tx1"/>
                </a:solidFill>
                <a:effectLst/>
                <a:latin typeface="+mn-lt"/>
                <a:ea typeface="+mn-ea"/>
                <a:cs typeface="+mn-cs"/>
              </a:rPr>
              <a:t>. </a:t>
            </a:r>
            <a:r>
              <a:rPr lang="hr-HR" sz="1200">
                <a:effectLst/>
                <a:latin typeface="Calibri" panose="020F0502020204030204" pitchFamily="34" charset="0"/>
                <a:ea typeface="Calibri" panose="020F0502020204030204" pitchFamily="34" charset="0"/>
                <a:cs typeface="Times New Roman" panose="02020603050405020304" pitchFamily="18" charset="0"/>
              </a:rPr>
              <a:t>First </a:t>
            </a:r>
            <a:r>
              <a:rPr lang="hr-HR" sz="1200" err="1">
                <a:effectLst/>
                <a:latin typeface="Calibri" panose="020F0502020204030204" pitchFamily="34" charset="0"/>
                <a:ea typeface="Calibri" panose="020F0502020204030204" pitchFamily="34" charset="0"/>
                <a:cs typeface="Times New Roman" panose="02020603050405020304" pitchFamily="18" charset="0"/>
              </a:rPr>
              <a:t>of</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all</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we</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will</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give</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you</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basic</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information</a:t>
            </a:r>
            <a:r>
              <a:rPr lang="hr-HR" sz="1200">
                <a:effectLst/>
                <a:latin typeface="Calibri" panose="020F0502020204030204" pitchFamily="34" charset="0"/>
                <a:ea typeface="Calibri" panose="020F0502020204030204" pitchFamily="34" charset="0"/>
                <a:cs typeface="Times New Roman" panose="02020603050405020304" pitchFamily="18" charset="0"/>
              </a:rPr>
              <a:t> about how </a:t>
            </a:r>
            <a:r>
              <a:rPr lang="hr-HR" sz="1200" err="1">
                <a:effectLst/>
                <a:latin typeface="Calibri" panose="020F0502020204030204" pitchFamily="34" charset="0"/>
                <a:ea typeface="Calibri" panose="020F0502020204030204" pitchFamily="34" charset="0"/>
                <a:cs typeface="Times New Roman" panose="02020603050405020304" pitchFamily="18" charset="0"/>
              </a:rPr>
              <a:t>we</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expect</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you</a:t>
            </a:r>
            <a:r>
              <a:rPr lang="hr-HR" sz="1200">
                <a:effectLst/>
                <a:latin typeface="Calibri" panose="020F0502020204030204" pitchFamily="34" charset="0"/>
                <a:ea typeface="Calibri" panose="020F0502020204030204" pitchFamily="34" charset="0"/>
                <a:cs typeface="Times New Roman" panose="02020603050405020304" pitchFamily="18" charset="0"/>
              </a:rPr>
              <a:t> to </a:t>
            </a:r>
            <a:r>
              <a:rPr lang="hr-HR" sz="1200" err="1">
                <a:effectLst/>
                <a:latin typeface="Calibri" panose="020F0502020204030204" pitchFamily="34" charset="0"/>
                <a:ea typeface="Calibri" panose="020F0502020204030204" pitchFamily="34" charset="0"/>
                <a:cs typeface="Times New Roman" panose="02020603050405020304" pitchFamily="18" charset="0"/>
              </a:rPr>
              <a:t>learn</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in</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this</a:t>
            </a:r>
            <a:r>
              <a:rPr lang="hr-HR" sz="1200">
                <a:effectLst/>
                <a:latin typeface="Calibri" panose="020F0502020204030204" pitchFamily="34" charset="0"/>
                <a:ea typeface="Calibri" panose="020F0502020204030204" pitchFamily="34" charset="0"/>
                <a:cs typeface="Times New Roman" panose="02020603050405020304" pitchFamily="18" charset="0"/>
              </a:rPr>
              <a:t> course </a:t>
            </a:r>
            <a:r>
              <a:rPr lang="hr-HR" sz="1200" err="1">
                <a:effectLst/>
                <a:latin typeface="Calibri" panose="020F0502020204030204" pitchFamily="34" charset="0"/>
                <a:ea typeface="Calibri" panose="020F0502020204030204" pitchFamily="34" charset="0"/>
                <a:cs typeface="Times New Roman" panose="02020603050405020304" pitchFamily="18" charset="0"/>
              </a:rPr>
              <a:t>and</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where</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you</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can</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find</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teaching</a:t>
            </a:r>
            <a:r>
              <a:rPr lang="hr-HR" sz="1200">
                <a:effectLst/>
                <a:latin typeface="Calibri" panose="020F0502020204030204" pitchFamily="34" charset="0"/>
                <a:ea typeface="Calibri" panose="020F0502020204030204" pitchFamily="34" charset="0"/>
                <a:cs typeface="Times New Roman" panose="02020603050405020304" pitchFamily="18" charset="0"/>
              </a:rPr>
              <a:t> </a:t>
            </a:r>
            <a:r>
              <a:rPr lang="hr-HR" sz="1200" err="1">
                <a:effectLst/>
                <a:latin typeface="Calibri" panose="020F0502020204030204" pitchFamily="34" charset="0"/>
                <a:ea typeface="Calibri" panose="020F0502020204030204" pitchFamily="34" charset="0"/>
                <a:cs typeface="Times New Roman" panose="02020603050405020304" pitchFamily="18" charset="0"/>
              </a:rPr>
              <a:t>materials</a:t>
            </a:r>
            <a:r>
              <a:rPr lang="hr-HR" sz="1200">
                <a:effectLst/>
                <a:latin typeface="Calibri" panose="020F0502020204030204" pitchFamily="34" charset="0"/>
                <a:ea typeface="Calibri" panose="020F0502020204030204" pitchFamily="34" charset="0"/>
                <a:cs typeface="Times New Roman" panose="02020603050405020304" pitchFamily="18" charset="0"/>
              </a:rPr>
              <a:t>. </a:t>
            </a:r>
          </a:p>
          <a:p>
            <a:endParaRPr lang="hr-HR" sz="1200" kern="120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lvl="0" algn="just"/>
            <a:r>
              <a:rPr lang="en-US" sz="1200" b="0" i="0" kern="1200" dirty="0">
                <a:solidFill>
                  <a:schemeClr val="tx1"/>
                </a:solidFill>
                <a:effectLst/>
                <a:latin typeface="+mn-lt"/>
                <a:ea typeface="+mn-ea"/>
                <a:cs typeface="+mn-cs"/>
              </a:rPr>
              <a:t>Machine Learning unlocks problem-solving and understanding by leveraging data input, computational power, and algorithms. First, a problem worth addressing is identified, followed by gathering relevant data. Computational power enables the algorithms to analyze data, identify patterns, and make predictions. The ultimate goal is correctly interpreting the results, providing valuable insights for informed decision-making. Machine Learning thrives on the synergy between data, computation, and algorithms, empowering individuals and organizations to navigate the modern world efficiently.</a:t>
            </a:r>
            <a:endParaRPr lang="pl-PL" sz="1200" kern="1200" dirty="0">
              <a:solidFill>
                <a:schemeClr val="tx1"/>
              </a:solidFill>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20</a:t>
            </a:fld>
            <a:endParaRPr lang="hr-HR"/>
          </a:p>
        </p:txBody>
      </p:sp>
    </p:spTree>
    <p:extLst>
      <p:ext uri="{BB962C8B-B14F-4D97-AF65-F5344CB8AC3E}">
        <p14:creationId xmlns:p14="http://schemas.microsoft.com/office/powerpoint/2010/main" val="3518233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lvl="0" algn="just"/>
            <a:r>
              <a:rPr lang="en-US" sz="1200" b="0" i="0" kern="1200" dirty="0">
                <a:solidFill>
                  <a:schemeClr val="tx1"/>
                </a:solidFill>
                <a:effectLst/>
                <a:latin typeface="+mn-lt"/>
                <a:ea typeface="+mn-ea"/>
                <a:cs typeface="+mn-cs"/>
              </a:rPr>
              <a:t>The CRISP-DM (Cross-Industry Standard Process for Data Mining) model is a popular choice in data science and machine learning. It encompasses six essential stages that guide the data mining process. From understanding business objectives to data preparation, modeling, evaluation, and deployment, each stage plays a pivotal role in extracting valuable insights. As a result, CRISP-DM provides a structured framework for organizations to effectively harness the power of machine learning and make informed data-driven decisions.</a:t>
            </a:r>
            <a:endParaRPr lang="pl-PL" sz="1200" kern="1200" dirty="0">
              <a:solidFill>
                <a:schemeClr val="tx1"/>
              </a:solidFill>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21</a:t>
            </a:fld>
            <a:endParaRPr lang="hr-HR"/>
          </a:p>
        </p:txBody>
      </p:sp>
    </p:spTree>
    <p:extLst>
      <p:ext uri="{BB962C8B-B14F-4D97-AF65-F5344CB8AC3E}">
        <p14:creationId xmlns:p14="http://schemas.microsoft.com/office/powerpoint/2010/main" val="3695050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lvl="0" algn="just"/>
            <a:r>
              <a:rPr lang="en-US" sz="1200" kern="1200" dirty="0">
                <a:solidFill>
                  <a:schemeClr val="tx1"/>
                </a:solidFill>
                <a:latin typeface="+mn-lt"/>
                <a:ea typeface="+mn-ea"/>
                <a:cs typeface="+mn-cs"/>
              </a:rPr>
              <a:t>In machine learning, the journey begins with asking the right questions in the business understanding stage. After that, it is all about uncovering the key problems that need solving and identifying the burning questions waiting to be answered. Then comes the exciting task of diving into the data understanding stage, where we embark on a quest to discover the origins of the data like explorers unearthing hidden treasures. Finally, armed with this knowledge, we venture into the data preparation phase, meticulously curating and shaping the data to fuel the machine learning engine.</a:t>
            </a:r>
          </a:p>
          <a:p>
            <a:pPr lvl="0" algn="just"/>
            <a:endParaRPr lang="en-US" sz="1200" kern="1200" dirty="0">
              <a:solidFill>
                <a:schemeClr val="tx1"/>
              </a:solidFill>
              <a:latin typeface="+mn-lt"/>
              <a:ea typeface="+mn-ea"/>
              <a:cs typeface="+mn-cs"/>
            </a:endParaRPr>
          </a:p>
          <a:p>
            <a:pPr lvl="0" algn="just"/>
            <a:r>
              <a:rPr lang="en-US" sz="1200" kern="1200" dirty="0">
                <a:solidFill>
                  <a:schemeClr val="tx1"/>
                </a:solidFill>
                <a:latin typeface="+mn-lt"/>
                <a:ea typeface="+mn-ea"/>
                <a:cs typeface="+mn-cs"/>
              </a:rPr>
              <a:t>As we step into the modeling stage, the stage is set for the real magic to happen. First, we carefully select the machine learning algorithms, each with its own superpowers, ready to unravel patterns and unleash the potential locked within the data. However, the journey does not end there - we need to evaluate the results, peering into the crystal ball of machine learning to gauge the effectiveness and accuracy of our models.</a:t>
            </a:r>
          </a:p>
          <a:p>
            <a:pPr lvl="0" algn="just"/>
            <a:endParaRPr lang="en-US" sz="1200" kern="1200" dirty="0">
              <a:solidFill>
                <a:schemeClr val="tx1"/>
              </a:solidFill>
              <a:latin typeface="+mn-lt"/>
              <a:ea typeface="+mn-ea"/>
              <a:cs typeface="+mn-cs"/>
            </a:endParaRPr>
          </a:p>
          <a:p>
            <a:pPr lvl="0" algn="just"/>
            <a:r>
              <a:rPr lang="en-US" sz="1200" kern="1200" dirty="0">
                <a:solidFill>
                  <a:schemeClr val="tx1"/>
                </a:solidFill>
                <a:latin typeface="+mn-lt"/>
                <a:ea typeface="+mn-ea"/>
                <a:cs typeface="+mn-cs"/>
              </a:rPr>
              <a:t>Moreover, our hard work and ingenuity culminate at the deployment stage. Then, like launching a grand ship into the vast ocean, we push out the solution, offering its transformative powers to the world. It is a thrilling moment where data-driven insights become actionable solutions, empowering businesses and making a real impact.</a:t>
            </a:r>
          </a:p>
          <a:p>
            <a:pPr lvl="0" algn="just"/>
            <a:endParaRPr lang="pl-PL" sz="1200" kern="1200" dirty="0">
              <a:solidFill>
                <a:schemeClr val="tx1"/>
              </a:solidFill>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22</a:t>
            </a:fld>
            <a:endParaRPr lang="hr-HR"/>
          </a:p>
        </p:txBody>
      </p:sp>
    </p:spTree>
    <p:extLst>
      <p:ext uri="{BB962C8B-B14F-4D97-AF65-F5344CB8AC3E}">
        <p14:creationId xmlns:p14="http://schemas.microsoft.com/office/powerpoint/2010/main" val="3496598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lvl="0" algn="just"/>
            <a:r>
              <a:rPr lang="en-US" sz="1200" b="0" i="0" kern="1200" dirty="0">
                <a:solidFill>
                  <a:schemeClr val="tx1"/>
                </a:solidFill>
                <a:effectLst/>
                <a:latin typeface="+mn-lt"/>
                <a:ea typeface="+mn-ea"/>
                <a:cs typeface="+mn-cs"/>
              </a:rPr>
              <a:t>Take a concrete example of how the CRISP-DM model can empower a bank to streamline its loan processing using machine learning. By analyzing historical loan data, machine learning algorithms can identify patterns and make predictions, enabling the bank to process applications more efficiently. Following the CRISP-DM framework, the bank can systematically approach the task, from understanding the business problem to selecting and preparing data, building and evaluating models, and ultimately deploying a solution. With CRISP-DM as their guiding light, the bank can leverage the power of machine learning to enhance loan processing, saving time and improving customer satisfaction.</a:t>
            </a:r>
            <a:endParaRPr lang="pl-PL" sz="1200" kern="1200" dirty="0">
              <a:solidFill>
                <a:schemeClr val="tx1"/>
              </a:solidFill>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23</a:t>
            </a:fld>
            <a:endParaRPr lang="hr-HR"/>
          </a:p>
        </p:txBody>
      </p:sp>
    </p:spTree>
    <p:extLst>
      <p:ext uri="{BB962C8B-B14F-4D97-AF65-F5344CB8AC3E}">
        <p14:creationId xmlns:p14="http://schemas.microsoft.com/office/powerpoint/2010/main" val="2369253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24</a:t>
            </a:fld>
            <a:endParaRPr lang="hr-HR"/>
          </a:p>
        </p:txBody>
      </p:sp>
    </p:spTree>
    <p:extLst>
      <p:ext uri="{BB962C8B-B14F-4D97-AF65-F5344CB8AC3E}">
        <p14:creationId xmlns:p14="http://schemas.microsoft.com/office/powerpoint/2010/main" val="3525522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25</a:t>
            </a:fld>
            <a:endParaRPr lang="hr-HR"/>
          </a:p>
        </p:txBody>
      </p:sp>
    </p:spTree>
    <p:extLst>
      <p:ext uri="{BB962C8B-B14F-4D97-AF65-F5344CB8AC3E}">
        <p14:creationId xmlns:p14="http://schemas.microsoft.com/office/powerpoint/2010/main" val="30010797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An algorithm is a set of instructions or rules that a computer or machine follows to perform a specific task or solve a problem. In the context of </a:t>
            </a:r>
            <a:r>
              <a:rPr lang="hr-HR" sz="1200" b="0" i="0" kern="1200" dirty="0" err="1">
                <a:solidFill>
                  <a:schemeClr val="tx1"/>
                </a:solidFill>
                <a:effectLst/>
                <a:latin typeface="+mn-lt"/>
                <a:ea typeface="+mn-ea"/>
                <a:cs typeface="+mn-cs"/>
              </a:rPr>
              <a:t>machine</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learning</a:t>
            </a:r>
            <a:r>
              <a:rPr lang="en-US" sz="1200" b="0" i="0" kern="1200" dirty="0">
                <a:solidFill>
                  <a:schemeClr val="tx1"/>
                </a:solidFill>
                <a:effectLst/>
                <a:latin typeface="+mn-lt"/>
                <a:ea typeface="+mn-ea"/>
                <a:cs typeface="+mn-cs"/>
              </a:rPr>
              <a:t>, algorithms are used to enable machines to learn, reason, and make decisions in a way that mimics human intelligence.</a:t>
            </a:r>
          </a:p>
          <a:p>
            <a:pPr algn="just"/>
            <a:endParaRPr lang="en-US" sz="1200" b="0" i="0" kern="1200" dirty="0">
              <a:solidFill>
                <a:schemeClr val="tx1"/>
              </a:solidFill>
              <a:effectLst/>
              <a:latin typeface="+mn-lt"/>
              <a:ea typeface="+mn-ea"/>
              <a:cs typeface="+mn-cs"/>
            </a:endParaRPr>
          </a:p>
          <a:p>
            <a:pPr algn="just"/>
            <a:r>
              <a:rPr lang="hr-HR" sz="1200" b="0" i="0" kern="1200" dirty="0" err="1">
                <a:solidFill>
                  <a:schemeClr val="tx1"/>
                </a:solidFill>
                <a:effectLst/>
                <a:latin typeface="+mn-lt"/>
                <a:ea typeface="+mn-ea"/>
                <a:cs typeface="+mn-cs"/>
              </a:rPr>
              <a:t>Machine</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learning</a:t>
            </a:r>
            <a:r>
              <a:rPr lang="hr-HR"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has been a field of study for decades, with researchers and engineers constantly working to develop new and more advanced algorithms that can enable machines to perform increasingly complex tasks. The goal of this research is to create machines that can truly think and act intelligently, like humans.</a:t>
            </a:r>
          </a:p>
          <a:p>
            <a:pPr algn="just"/>
            <a:endParaRPr lang="en-US"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In order for a machine to learn, it must be provided with some form of input, such as data or information. This input can come from a variety of sources, including voice commands, data files, online searches, or electronic measurements. The type of input and method used to acquire knowledge will depend on the specific task or problem that the machine is trying to solve.</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Machine Learning algorithms can be divided into different categories, with two of the most common being Supervised Learning and Unsupervised Learning.</a:t>
            </a:r>
            <a:endParaRPr lang="hr-HR"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26</a:t>
            </a:fld>
            <a:endParaRPr lang="hr-HR"/>
          </a:p>
        </p:txBody>
      </p:sp>
    </p:spTree>
    <p:extLst>
      <p:ext uri="{BB962C8B-B14F-4D97-AF65-F5344CB8AC3E}">
        <p14:creationId xmlns:p14="http://schemas.microsoft.com/office/powerpoint/2010/main" val="3716270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Supervised Learning is a type of machine learning where a model is trained using a labeled dataset, which means that the desired outcome or label is already known. The model is then able to predict or classify similar instances based on the patterns it learned from the training dataset.</a:t>
            </a:r>
          </a:p>
          <a:p>
            <a:pPr algn="just"/>
            <a:endParaRPr lang="en-US"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One of the key characteristics of Supervised Learning is that it requires a training dataset, which is a set of data that has already been labeled with the desired outcome. This dataset is used to teach the model how to make predictions or classifications. However, it is important to note that there may be situations where the initial dataset is not sufficient to achieve the desired level of accuracy. In such cases, additional data may need to be gathered to improve the model's performance.</a:t>
            </a:r>
            <a:endParaRPr lang="hr-HR"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27</a:t>
            </a:fld>
            <a:endParaRPr lang="hr-HR"/>
          </a:p>
        </p:txBody>
      </p:sp>
    </p:spTree>
    <p:extLst>
      <p:ext uri="{BB962C8B-B14F-4D97-AF65-F5344CB8AC3E}">
        <p14:creationId xmlns:p14="http://schemas.microsoft.com/office/powerpoint/2010/main" val="1531614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Independent data, also known as predictors, are the input variables that are used to make predictions or classifications in a supervised learning algorithm. They are independent of the desired outcome or label and are used to determine the value of the dependent data.</a:t>
            </a:r>
          </a:p>
          <a:p>
            <a:pPr algn="just"/>
            <a:r>
              <a:rPr lang="en-US" sz="1200" b="0" i="0" kern="1200" dirty="0">
                <a:solidFill>
                  <a:schemeClr val="tx1"/>
                </a:solidFill>
                <a:effectLst/>
                <a:latin typeface="+mn-lt"/>
                <a:ea typeface="+mn-ea"/>
                <a:cs typeface="+mn-cs"/>
              </a:rPr>
              <a:t>Dependent data, also known as the target or outcome, is the variable that the model is trying to predict or classify. The value of the dependent data is dependent on the independent data, which is why it is called dependent data.</a:t>
            </a:r>
          </a:p>
          <a:p>
            <a:pPr algn="just"/>
            <a:r>
              <a:rPr lang="en-US" sz="1200" b="0" i="0" kern="1200" dirty="0">
                <a:solidFill>
                  <a:schemeClr val="tx1"/>
                </a:solidFill>
                <a:effectLst/>
                <a:latin typeface="+mn-lt"/>
                <a:ea typeface="+mn-ea"/>
                <a:cs typeface="+mn-cs"/>
              </a:rPr>
              <a:t>In other words, the independent data is used to make predictions about the dependent data.</a:t>
            </a:r>
          </a:p>
          <a:p>
            <a:pPr algn="just"/>
            <a:r>
              <a:rPr lang="en-US" sz="1200" b="0" i="0" kern="1200" dirty="0">
                <a:solidFill>
                  <a:schemeClr val="tx1"/>
                </a:solidFill>
                <a:effectLst/>
                <a:latin typeface="+mn-lt"/>
                <a:ea typeface="+mn-ea"/>
                <a:cs typeface="+mn-cs"/>
              </a:rPr>
              <a:t>In summary, independent data and dependent data are two important concepts in supervised learning. Independent data are the input variables that are used to make predictions or classifications, while dependent data is the variable that the model is trying to predict or classify. The value of the dependent data is dependent on the independent data, which is why it is called dependent data.</a:t>
            </a:r>
          </a:p>
          <a:p>
            <a:pPr algn="just"/>
            <a:endParaRPr lang="en-US"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28</a:t>
            </a:fld>
            <a:endParaRPr lang="hr-HR"/>
          </a:p>
        </p:txBody>
      </p:sp>
    </p:spTree>
    <p:extLst>
      <p:ext uri="{BB962C8B-B14F-4D97-AF65-F5344CB8AC3E}">
        <p14:creationId xmlns:p14="http://schemas.microsoft.com/office/powerpoint/2010/main" val="3251459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In the scenario of applying for a bank loan, the independent data would be the criteria used to determine if the loan will be successful. This could include factors such as the applicant's credit score, income, employment history, and debt-to-income ratio. These independent variables are used to make predictions about the outcome of the loan application, which is the dependent data.</a:t>
            </a:r>
          </a:p>
          <a:p>
            <a:pPr algn="just"/>
            <a:r>
              <a:rPr lang="en-US" sz="1200" b="0" i="0" kern="1200" dirty="0">
                <a:solidFill>
                  <a:schemeClr val="tx1"/>
                </a:solidFill>
                <a:effectLst/>
                <a:latin typeface="+mn-lt"/>
                <a:ea typeface="+mn-ea"/>
                <a:cs typeface="+mn-cs"/>
              </a:rPr>
              <a:t>In the case of the loan application, the dependent data would be whether the loan is approved or not approved. The value of the dependent data is dependent on the independent data, which is why it is called dependent data.</a:t>
            </a:r>
          </a:p>
          <a:p>
            <a:pPr algn="just"/>
            <a:r>
              <a:rPr lang="en-US" sz="1200" b="0" i="0" kern="1200" dirty="0">
                <a:solidFill>
                  <a:schemeClr val="tx1"/>
                </a:solidFill>
                <a:effectLst/>
                <a:latin typeface="+mn-lt"/>
                <a:ea typeface="+mn-ea"/>
                <a:cs typeface="+mn-cs"/>
              </a:rPr>
              <a:t>The model uses the patterns learned from the training dataset to determine the probability of the loan being approved or not approved based on the independent data.</a:t>
            </a:r>
          </a:p>
          <a:p>
            <a:pPr algn="just"/>
            <a:endParaRPr lang="en-US"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29</a:t>
            </a:fld>
            <a:endParaRPr lang="hr-HR"/>
          </a:p>
        </p:txBody>
      </p:sp>
    </p:spTree>
    <p:extLst>
      <p:ext uri="{BB962C8B-B14F-4D97-AF65-F5344CB8AC3E}">
        <p14:creationId xmlns:p14="http://schemas.microsoft.com/office/powerpoint/2010/main" val="681510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a:solidFill>
                  <a:schemeClr val="tx1"/>
                </a:solidFill>
                <a:effectLst/>
                <a:latin typeface="+mn-lt"/>
                <a:ea typeface="+mn-ea"/>
                <a:cs typeface="+mn-cs"/>
              </a:rPr>
              <a:t>You are expected to spend a total of 150 hours to acquire the intended learning outcomes. Most of this time, you will study on your own with our </a:t>
            </a:r>
            <a:r>
              <a:rPr lang="hr-HR" sz="1200" kern="1200" err="1">
                <a:solidFill>
                  <a:schemeClr val="tx1"/>
                </a:solidFill>
                <a:effectLst/>
                <a:latin typeface="+mn-lt"/>
                <a:ea typeface="+mn-ea"/>
                <a:cs typeface="+mn-cs"/>
              </a:rPr>
              <a:t>precorded</a:t>
            </a:r>
            <a:r>
              <a:rPr lang="hr-HR"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instructions and online teaching materials.</a:t>
            </a:r>
          </a:p>
          <a:p>
            <a:pPr algn="just"/>
            <a:r>
              <a:rPr lang="en-US" sz="1200" kern="1200">
                <a:solidFill>
                  <a:schemeClr val="tx1"/>
                </a:solidFill>
                <a:effectLst/>
                <a:latin typeface="+mn-lt"/>
                <a:ea typeface="+mn-ea"/>
                <a:cs typeface="+mn-cs"/>
              </a:rPr>
              <a:t>The associated partner of this project is the Oracle Corporation, which within the framework of the project and the Oracle Academy program, enabled us to use the learning portal named as Oracle Member Hub, which hosts your learning channel. You can find more about the Oracle Academy program at the academy.oracle.com</a:t>
            </a:r>
          </a:p>
          <a:p>
            <a:pPr algn="just"/>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34780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Another example </a:t>
            </a:r>
            <a:r>
              <a:rPr lang="hr-HR" sz="1200" b="0" i="0" kern="1200" dirty="0" err="1">
                <a:solidFill>
                  <a:schemeClr val="tx1"/>
                </a:solidFill>
                <a:effectLst/>
                <a:latin typeface="+mn-lt"/>
                <a:ea typeface="+mn-ea"/>
                <a:cs typeface="+mn-cs"/>
              </a:rPr>
              <a:t>of</a:t>
            </a:r>
            <a:r>
              <a:rPr lang="hr-HR" sz="1200" b="0" i="0" kern="1200" baseline="0" dirty="0">
                <a:solidFill>
                  <a:schemeClr val="tx1"/>
                </a:solidFill>
                <a:effectLst/>
                <a:latin typeface="+mn-lt"/>
                <a:ea typeface="+mn-ea"/>
                <a:cs typeface="+mn-cs"/>
              </a:rPr>
              <a:t> Supervised </a:t>
            </a:r>
            <a:r>
              <a:rPr lang="hr-HR" sz="1200" b="0" i="0" kern="1200" baseline="0" dirty="0" err="1">
                <a:solidFill>
                  <a:schemeClr val="tx1"/>
                </a:solidFill>
                <a:effectLst/>
                <a:latin typeface="+mn-lt"/>
                <a:ea typeface="+mn-ea"/>
                <a:cs typeface="+mn-cs"/>
              </a:rPr>
              <a:t>Learning</a:t>
            </a:r>
            <a:r>
              <a:rPr lang="hr-HR"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is an anti spam filter </a:t>
            </a:r>
            <a:r>
              <a:rPr lang="hr-HR" sz="1200" b="0" i="0" kern="1200" dirty="0">
                <a:solidFill>
                  <a:schemeClr val="tx1"/>
                </a:solidFill>
                <a:effectLst/>
                <a:latin typeface="+mn-lt"/>
                <a:ea typeface="+mn-ea"/>
                <a:cs typeface="+mn-cs"/>
              </a:rPr>
              <a:t>a</a:t>
            </a:r>
            <a:r>
              <a:rPr lang="en-US" sz="1200" b="0" i="0" kern="1200" dirty="0">
                <a:solidFill>
                  <a:schemeClr val="tx1"/>
                </a:solidFill>
                <a:effectLst/>
                <a:latin typeface="+mn-lt"/>
                <a:ea typeface="+mn-ea"/>
                <a:cs typeface="+mn-cs"/>
              </a:rPr>
              <a:t>s a tool that predicts whether an email is spam or not. </a:t>
            </a:r>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The filter initially starts with a basic guide, but as the user gives responses, it learns what the user wishes to label as spam, thus reducing the number of questions asked. Over time, the user trains the algorithm to improve, with the help of known inputs like email.</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30</a:t>
            </a:fld>
            <a:endParaRPr lang="hr-HR"/>
          </a:p>
        </p:txBody>
      </p:sp>
    </p:spTree>
    <p:extLst>
      <p:ext uri="{BB962C8B-B14F-4D97-AF65-F5344CB8AC3E}">
        <p14:creationId xmlns:p14="http://schemas.microsoft.com/office/powerpoint/2010/main" val="676009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r-HR" sz="1200" kern="1200" dirty="0" err="1">
                <a:solidFill>
                  <a:schemeClr val="tx1"/>
                </a:solidFill>
                <a:effectLst/>
                <a:latin typeface="+mn-lt"/>
                <a:ea typeface="+mn-ea"/>
                <a:cs typeface="+mn-cs"/>
              </a:rPr>
              <a:t>Overfitting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peril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tightly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fitting</a:t>
            </a:r>
            <a:r>
              <a:rPr lang="hr-HR" sz="1200" kern="1200" dirty="0">
                <a:solidFill>
                  <a:schemeClr val="tx1"/>
                </a:solidFill>
                <a:effectLst/>
                <a:latin typeface="+mn-lt"/>
                <a:ea typeface="+mn-ea"/>
                <a:cs typeface="+mn-cs"/>
              </a:rPr>
              <a:t> a model to </a:t>
            </a:r>
            <a:r>
              <a:rPr lang="hr-HR" sz="1200" kern="1200" dirty="0" err="1">
                <a:solidFill>
                  <a:schemeClr val="tx1"/>
                </a:solidFill>
                <a:effectLst/>
                <a:latin typeface="+mn-lt"/>
                <a:ea typeface="+mn-ea"/>
                <a:cs typeface="+mn-cs"/>
              </a:rPr>
              <a:t>training</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hampers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ability</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generalize</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new</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unseen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information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key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achieving</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delicate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equilibrium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between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flexibility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accuracy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must </a:t>
            </a:r>
            <a:r>
              <a:rPr lang="hr-HR" sz="1200" kern="1200" dirty="0" err="1">
                <a:solidFill>
                  <a:schemeClr val="tx1"/>
                </a:solidFill>
                <a:effectLst/>
                <a:latin typeface="+mn-lt"/>
                <a:ea typeface="+mn-ea"/>
                <a:cs typeface="+mn-cs"/>
              </a:rPr>
              <a:t>be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adapting</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diverse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while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reliable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predictions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Therefore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crucial</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avoid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excessive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rigidity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excessive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accommodation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training</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idiosyncrasies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striking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right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balance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navigate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uncharted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territories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uncovering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underlying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patterns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propelling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field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machine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learning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forward</a:t>
            </a:r>
            <a:r>
              <a:rPr lang="hr-HR" sz="1200" kern="1200" dirty="0">
                <a:solidFill>
                  <a:schemeClr val="tx1"/>
                </a:solidFill>
                <a:effectLst/>
                <a:latin typeface="+mn-lt"/>
                <a:ea typeface="+mn-ea"/>
                <a:cs typeface="+mn-cs"/>
              </a:rPr>
              <a:t>.</a:t>
            </a:r>
          </a:p>
          <a:p>
            <a:pPr algn="just"/>
            <a:endParaRPr lang="en-US"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31</a:t>
            </a:fld>
            <a:endParaRPr lang="hr-HR"/>
          </a:p>
        </p:txBody>
      </p:sp>
    </p:spTree>
    <p:extLst>
      <p:ext uri="{BB962C8B-B14F-4D97-AF65-F5344CB8AC3E}">
        <p14:creationId xmlns:p14="http://schemas.microsoft.com/office/powerpoint/2010/main" val="2374027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Unsupervised Learning beckons us into a realm where data structures remain mysterious, awaiting our exploration. Data defies classification and labels here, presenting a blank canvas for algorithms to draw insights from expansive datasets. </a:t>
            </a:r>
          </a:p>
          <a:p>
            <a:pPr algn="just"/>
            <a:r>
              <a:rPr lang="en-US" sz="1200" b="0" i="0" kern="1200" dirty="0">
                <a:solidFill>
                  <a:schemeClr val="tx1"/>
                </a:solidFill>
                <a:effectLst/>
                <a:latin typeface="+mn-lt"/>
                <a:ea typeface="+mn-ea"/>
                <a:cs typeface="+mn-cs"/>
              </a:rPr>
              <a:t>These algorithms embrace the challenge of deciphering hidden patterns and structures stripped of labeled responses.</a:t>
            </a:r>
          </a:p>
          <a:p>
            <a:pPr algn="just"/>
            <a:r>
              <a:rPr lang="en-US" sz="1200" b="0" i="0" kern="1200" dirty="0">
                <a:solidFill>
                  <a:schemeClr val="tx1"/>
                </a:solidFill>
                <a:effectLst/>
                <a:latin typeface="+mn-lt"/>
                <a:ea typeface="+mn-ea"/>
                <a:cs typeface="+mn-cs"/>
              </a:rPr>
              <a:t>Within unsupervised machine learning, two main categories emerge clustering and dimensionality reduction. Clustering unravels the tapestry of data, uncovering inherent groups and clusters, while dimensionality reduction distills complexity, revealing the essence of the dataset. Together, they empower us to embrace the mysterious world of unknown data, where untapped knowledge and discoveries lie in wait.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32</a:t>
            </a:fld>
            <a:endParaRPr lang="hr-HR"/>
          </a:p>
        </p:txBody>
      </p:sp>
    </p:spTree>
    <p:extLst>
      <p:ext uri="{BB962C8B-B14F-4D97-AF65-F5344CB8AC3E}">
        <p14:creationId xmlns:p14="http://schemas.microsoft.com/office/powerpoint/2010/main" val="14520944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Imagine you have a dataset of customer transactions from a grocery store. The data includes the items purchased and the time and date of each transaction. Using unsupervised learning, you can perform clustering on this data to group customers who have similar purchasing habits, such as those who consistently purchase certain items or those who make purchases at similar times of day.</a:t>
            </a:r>
          </a:p>
          <a:p>
            <a:pPr algn="just"/>
            <a:endParaRPr lang="en-US"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This information can be useful for the grocery store, as they can target their marketing efforts towards specific groups of customers and even stock items that are popular with certain groups. This is an example of how unsupervised learning can uncover hidden patterns and relationships in data, without the need for explicit labels or guidance.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33</a:t>
            </a:fld>
            <a:endParaRPr lang="hr-HR"/>
          </a:p>
        </p:txBody>
      </p:sp>
    </p:spTree>
    <p:extLst>
      <p:ext uri="{BB962C8B-B14F-4D97-AF65-F5344CB8AC3E}">
        <p14:creationId xmlns:p14="http://schemas.microsoft.com/office/powerpoint/2010/main" val="10759462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34</a:t>
            </a:fld>
            <a:endParaRPr lang="hr-HR"/>
          </a:p>
        </p:txBody>
      </p:sp>
    </p:spTree>
    <p:extLst>
      <p:ext uri="{BB962C8B-B14F-4D97-AF65-F5344CB8AC3E}">
        <p14:creationId xmlns:p14="http://schemas.microsoft.com/office/powerpoint/2010/main" val="2585734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35</a:t>
            </a:fld>
            <a:endParaRPr lang="hr-HR"/>
          </a:p>
        </p:txBody>
      </p:sp>
    </p:spTree>
    <p:extLst>
      <p:ext uri="{BB962C8B-B14F-4D97-AF65-F5344CB8AC3E}">
        <p14:creationId xmlns:p14="http://schemas.microsoft.com/office/powerpoint/2010/main" val="3913690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Classification is a type of supervised learning where the goal is to predict the class label or category of a data point based on a set of features or independent variables. In this type of learning, the data is labeled, meaning that each data point is assigned a definite class label.</a:t>
            </a:r>
            <a:endParaRPr lang="hr-HR" sz="1200" kern="1200" dirty="0">
              <a:solidFill>
                <a:schemeClr val="tx1"/>
              </a:solidFill>
              <a:effectLst/>
              <a:latin typeface="+mn-lt"/>
              <a:ea typeface="+mn-ea"/>
              <a:cs typeface="+mn-cs"/>
            </a:endParaRPr>
          </a:p>
          <a:p>
            <a:pPr algn="just"/>
            <a:r>
              <a:rPr lang="en-US" dirty="0"/>
              <a:t>Classification is used in many real-world applications such as sentiment analysis, spam filtering, image classification, and medical diagnosis, among others. The success of the classification depends on the quality of the training data and the choice of algorithm used.</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36</a:t>
            </a:fld>
            <a:endParaRPr lang="hr-HR"/>
          </a:p>
        </p:txBody>
      </p:sp>
    </p:spTree>
    <p:extLst>
      <p:ext uri="{BB962C8B-B14F-4D97-AF65-F5344CB8AC3E}">
        <p14:creationId xmlns:p14="http://schemas.microsoft.com/office/powerpoint/2010/main" val="965203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There are many different classification algorithms to choose from, ranging from simple linear models to complex ensemble methods. For beginners, it is often best to start with simple and widely used algorithms, such as Logistic Regression, Decision Trees, k-Nearest Neighbors (k-NN), and Naive Bayes. These algorithms are relatively easy to understand and implement, making them ideal for getting started with classification problems. They have been widely tested and used in various domains, and have shown good performance for many problems. </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37</a:t>
            </a:fld>
            <a:endParaRPr lang="hr-HR"/>
          </a:p>
        </p:txBody>
      </p:sp>
    </p:spTree>
    <p:extLst>
      <p:ext uri="{BB962C8B-B14F-4D97-AF65-F5344CB8AC3E}">
        <p14:creationId xmlns:p14="http://schemas.microsoft.com/office/powerpoint/2010/main" val="12484113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Logistic Regression is a statistical method used for binary classification problems, where the goal is to predict a binary outcome (e.g. yes/no, true/false). It helps to determine the relationship between a set of independent variables and a binary dependent variable.</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 independent variables are used to predict a probability of the dependent variable being either 0 or 1. This probability is then transformed into a binary outcome using a threshold value, usually set at 0.5. If the probability is greater than 0.5, the outcome is predicted as 1 (yes, true), and if it's less than 0.5, the outcome is predicted as 0 (no, false).</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 logistic regression model is trained on a labeled dataset to learn the relationship between the independent variables and the dependent variable. During the training phase, the model learns the coefficients for each independent variable, which are used to calculate the probability of the dependent variable being 1 or 0.</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summary, logistic regression is a simple yet powerful method for binary classification problems and is widely used in many real-world applications, such as predicting customer churn, loan default, and disease diagnosis.</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38</a:t>
            </a:fld>
            <a:endParaRPr lang="hr-HR"/>
          </a:p>
        </p:txBody>
      </p:sp>
    </p:spTree>
    <p:extLst>
      <p:ext uri="{BB962C8B-B14F-4D97-AF65-F5344CB8AC3E}">
        <p14:creationId xmlns:p14="http://schemas.microsoft.com/office/powerpoint/2010/main" val="12692335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Let's say we have a dataset of 100 customers, and we want to predict whether or not they will buy a certain product based on their salary. </a:t>
            </a:r>
            <a:endParaRPr lang="hr-HR" dirty="0"/>
          </a:p>
          <a:p>
            <a:pPr algn="just"/>
            <a:endParaRPr lang="hr-HR" dirty="0"/>
          </a:p>
          <a:p>
            <a:pPr algn="just"/>
            <a:r>
              <a:rPr lang="en-US" dirty="0"/>
              <a:t>We can use salary as the independent variable to predict whether or not a customer will buy the product. </a:t>
            </a:r>
            <a:endParaRPr lang="hr-HR" dirty="0"/>
          </a:p>
          <a:p>
            <a:pPr algn="just"/>
            <a:endParaRPr lang="hr-HR" dirty="0"/>
          </a:p>
          <a:p>
            <a:pPr algn="just"/>
            <a:r>
              <a:rPr lang="en-US" dirty="0"/>
              <a:t>The logistic regression model will learn the coefficient for salary, which will be used to calculate the probability of a customer buying the product.</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39</a:t>
            </a:fld>
            <a:endParaRPr lang="hr-HR"/>
          </a:p>
        </p:txBody>
      </p:sp>
    </p:spTree>
    <p:extLst>
      <p:ext uri="{BB962C8B-B14F-4D97-AF65-F5344CB8AC3E}">
        <p14:creationId xmlns:p14="http://schemas.microsoft.com/office/powerpoint/2010/main" val="2535885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AI is about teaching computers to think and learn as humans do. It is like giving them special abilities to see, hear, and understand the world around them. They can process massive amounts of information, learn from it, and apply that knowledge to solve complex problems.</a:t>
            </a:r>
          </a:p>
          <a:p>
            <a:pPr algn="just"/>
            <a:r>
              <a:rPr lang="en-US"/>
              <a:t>Imagine having a super bright friend who can analyze data in a blink of an eye. This friend can spot patterns that even humans might miss and make predictions. They can help you make better decisions by providing valuable insights and suggestions.</a:t>
            </a:r>
          </a:p>
          <a:p>
            <a:pPr algn="just"/>
            <a:r>
              <a:rPr lang="en-US"/>
              <a:t>For example, think about online shopping. AI can analyze your past purchases, understand your preferences, and recommend products that you might love. It is like having a personal shopper who knows your style and helps you discover new things.</a:t>
            </a:r>
          </a:p>
          <a:p>
            <a:pPr algn="just"/>
            <a:r>
              <a:rPr lang="en-US"/>
              <a:t>AI is not limited to just one task. It can be trained to excel in various fields. For example, it can help doctors diagnose diseases by analyzing medical images, assist in language translation, or even play strategic games better than humans.</a:t>
            </a:r>
          </a:p>
          <a:p>
            <a:pPr algn="just"/>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36141302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2914651"/>
          </a:xfrm>
          <a:prstGeom prst="rect">
            <a:avLst/>
          </a:prstGeom>
        </p:spPr>
        <p:txBody>
          <a:bodyPr/>
          <a:lstStyle/>
          <a:p>
            <a:pPr algn="just"/>
            <a:r>
              <a:rPr lang="en-US" sz="1200" b="0" i="0" kern="1200" dirty="0">
                <a:solidFill>
                  <a:schemeClr val="tx1"/>
                </a:solidFill>
                <a:effectLst/>
                <a:latin typeface="+mn-lt"/>
                <a:ea typeface="+mn-ea"/>
                <a:cs typeface="+mn-cs"/>
              </a:rPr>
              <a:t>In this example, the x-axis represents the salary of the customers, and the y-axis represents the probability of a customer buying the product. The curve shows how the probability of a customer buying the product changes as the salary increases.</a:t>
            </a:r>
          </a:p>
          <a:p>
            <a:pPr algn="just"/>
            <a:r>
              <a:rPr lang="en-US" sz="1200" b="0" i="0" kern="1200" dirty="0">
                <a:solidFill>
                  <a:schemeClr val="tx1"/>
                </a:solidFill>
                <a:effectLst/>
                <a:latin typeface="+mn-lt"/>
                <a:ea typeface="+mn-ea"/>
                <a:cs typeface="+mn-cs"/>
              </a:rPr>
              <a:t>At low salaries, the probability of a customer buying the product is low, but as the salary increases, the probability also increases. At a certain point, the probability levels off and approaches 1 as the salary continues to increase. The curve follows an S-shaped pattern, which is typical for logistic regression curves.</a:t>
            </a:r>
          </a:p>
          <a:p>
            <a:pPr algn="just"/>
            <a:r>
              <a:rPr lang="en-US" sz="1200" b="0" i="0" kern="1200" dirty="0">
                <a:solidFill>
                  <a:schemeClr val="tx1"/>
                </a:solidFill>
                <a:effectLst/>
                <a:latin typeface="+mn-lt"/>
                <a:ea typeface="+mn-ea"/>
                <a:cs typeface="+mn-cs"/>
              </a:rPr>
              <a:t>This logistic regression curve was created based on the coefficients learned by the logistic regression model. The actual coefficients and shape of the curve may be different in the real dataset, but the general pattern of the curve will remain the same, showing the relationship between the independent variable (salary) and the dependent variable (bought product).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40</a:t>
            </a:fld>
            <a:endParaRPr lang="hr-HR"/>
          </a:p>
        </p:txBody>
      </p:sp>
    </p:spTree>
    <p:extLst>
      <p:ext uri="{BB962C8B-B14F-4D97-AF65-F5344CB8AC3E}">
        <p14:creationId xmlns:p14="http://schemas.microsoft.com/office/powerpoint/2010/main" val="4879174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2606041"/>
          </a:xfrm>
          <a:prstGeom prst="rect">
            <a:avLst/>
          </a:prstGeom>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Here is a high-level overview of the steps involved in the learning process of logistic regression</a:t>
            </a:r>
            <a:r>
              <a:rPr lang="hr-HR" sz="1200" b="0" i="0" kern="1200" dirty="0">
                <a:solidFill>
                  <a:schemeClr val="tx1"/>
                </a:solidFill>
                <a:effectLst/>
                <a:latin typeface="+mn-lt"/>
                <a:ea typeface="+mn-ea"/>
                <a:cs typeface="+mn-cs"/>
              </a:rPr>
              <a:t>.</a:t>
            </a:r>
            <a:endParaRPr lang="en-US"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The learning process in logistic regression involves finding the best parameters (weights) that can be used to make accurate predictions. The algorithm starts with an initial guess of these parameters, and then iteratively adjusts them based on the training data.</a:t>
            </a:r>
          </a:p>
          <a:p>
            <a:pPr algn="just"/>
            <a:endParaRPr lang="en-US"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41</a:t>
            </a:fld>
            <a:endParaRPr lang="hr-HR"/>
          </a:p>
        </p:txBody>
      </p:sp>
    </p:spTree>
    <p:extLst>
      <p:ext uri="{BB962C8B-B14F-4D97-AF65-F5344CB8AC3E}">
        <p14:creationId xmlns:p14="http://schemas.microsoft.com/office/powerpoint/2010/main" val="8991435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K-Nearest Neighbors (KNN) is a simple machine learning algorithm that is used for classification and regression problems. In KNN, a new data point is assigned a class or a value based on its "k" nearest neighbors in the training dataset.</a:t>
            </a:r>
            <a:endParaRPr lang="hr-HR" sz="1200" b="0" i="0" kern="1200" dirty="0">
              <a:solidFill>
                <a:schemeClr val="tx1"/>
              </a:solidFill>
              <a:effectLst/>
              <a:latin typeface="+mn-lt"/>
              <a:ea typeface="+mn-ea"/>
              <a:cs typeface="+mn-cs"/>
            </a:endParaRPr>
          </a:p>
          <a:p>
            <a:pPr algn="just"/>
            <a:r>
              <a:rPr lang="en-US" dirty="0"/>
              <a:t>KNN is a simple and effective algorithm that can be used for a variety of problems, but it does have some limitations. For example, it can be computationally expensive when the training dataset is large, and it can be sensitive to the choice of "k". Despite these limitations, KNN is a good algorithm to start with for many problems, especially for small datasets or when you need a quick solution.</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42</a:t>
            </a:fld>
            <a:endParaRPr lang="hr-HR"/>
          </a:p>
        </p:txBody>
      </p:sp>
    </p:spTree>
    <p:extLst>
      <p:ext uri="{BB962C8B-B14F-4D97-AF65-F5344CB8AC3E}">
        <p14:creationId xmlns:p14="http://schemas.microsoft.com/office/powerpoint/2010/main" val="1603284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latin typeface="+mn-lt"/>
                <a:ea typeface="+mn-ea"/>
                <a:cs typeface="+mn-cs"/>
              </a:rPr>
              <a:t>Imagine you're in a room filled with triangles and squares, and you've just met a new shape. You're not sure if it's a triangle or a square</a:t>
            </a:r>
            <a:r>
              <a:rPr lang="hr-HR" sz="1200" kern="1200" dirty="0">
                <a:solidFill>
                  <a:schemeClr val="tx1"/>
                </a:solidFill>
                <a:latin typeface="+mn-lt"/>
                <a:ea typeface="+mn-ea"/>
                <a:cs typeface="+mn-cs"/>
              </a:rPr>
              <a:t>.</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KNN is a machine learning algorithm that helps you find the closest shapes in your data. First, you have to choose the number of nearest neighbors "k".</a:t>
            </a:r>
            <a:r>
              <a:rPr lang="hr-HR" sz="1200" kern="1200" dirty="0">
                <a:solidFill>
                  <a:schemeClr val="tx1"/>
                </a:solidFill>
                <a:latin typeface="+mn-lt"/>
                <a:ea typeface="+mn-ea"/>
                <a:cs typeface="+mn-cs"/>
              </a:rPr>
              <a:t> </a:t>
            </a:r>
            <a:r>
              <a:rPr lang="en-US" sz="1200" kern="1200" dirty="0">
                <a:solidFill>
                  <a:schemeClr val="tx1"/>
                </a:solidFill>
                <a:latin typeface="+mn-lt"/>
                <a:ea typeface="+mn-ea"/>
                <a:cs typeface="+mn-cs"/>
              </a:rPr>
              <a:t>In this example, for the </a:t>
            </a:r>
            <a:r>
              <a:rPr lang="hr-HR" sz="1200" kern="1200" dirty="0" err="1">
                <a:solidFill>
                  <a:schemeClr val="tx1"/>
                </a:solidFill>
                <a:latin typeface="+mn-lt"/>
                <a:ea typeface="+mn-ea"/>
                <a:cs typeface="+mn-cs"/>
              </a:rPr>
              <a:t>dashed</a:t>
            </a:r>
            <a:r>
              <a:rPr lang="en-US" sz="1200" kern="1200" dirty="0">
                <a:solidFill>
                  <a:schemeClr val="tx1"/>
                </a:solidFill>
                <a:latin typeface="+mn-lt"/>
                <a:ea typeface="+mn-ea"/>
                <a:cs typeface="+mn-cs"/>
              </a:rPr>
              <a:t> line circle, the value of k is 3, and for the </a:t>
            </a:r>
            <a:r>
              <a:rPr lang="hr-HR" sz="1200" kern="1200" dirty="0" err="1">
                <a:solidFill>
                  <a:schemeClr val="tx1"/>
                </a:solidFill>
                <a:latin typeface="+mn-lt"/>
                <a:ea typeface="+mn-ea"/>
                <a:cs typeface="+mn-cs"/>
              </a:rPr>
              <a:t>solid</a:t>
            </a:r>
            <a:r>
              <a:rPr lang="en-US" sz="1200" kern="1200" dirty="0">
                <a:solidFill>
                  <a:schemeClr val="tx1"/>
                </a:solidFill>
                <a:latin typeface="+mn-lt"/>
                <a:ea typeface="+mn-ea"/>
                <a:cs typeface="+mn-cs"/>
              </a:rPr>
              <a:t> line circle, the value of k is 5</a:t>
            </a:r>
            <a:r>
              <a:rPr lang="hr-HR" sz="1200" kern="1200" dirty="0">
                <a:solidFill>
                  <a:schemeClr val="tx1"/>
                </a:solidFill>
                <a:latin typeface="+mn-lt"/>
                <a:ea typeface="+mn-ea"/>
                <a:cs typeface="+mn-cs"/>
              </a:rPr>
              <a:t>.</a:t>
            </a:r>
            <a:endParaRPr lang="hr-HR" sz="1200" kern="1200" baseline="0" dirty="0">
              <a:solidFill>
                <a:schemeClr val="tx1"/>
              </a:solidFill>
              <a:latin typeface="+mn-lt"/>
              <a:ea typeface="+mn-ea"/>
              <a:cs typeface="+mn-cs"/>
            </a:endParaRPr>
          </a:p>
          <a:p>
            <a:pPr algn="just"/>
            <a:endParaRPr lang="hr-HR"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Next, we'll measure the distance between the new shape and all the other shapes in the dataset</a:t>
            </a:r>
            <a:r>
              <a:rPr lang="hr-HR" sz="1200" kern="1200" dirty="0">
                <a:solidFill>
                  <a:schemeClr val="tx1"/>
                </a:solidFill>
                <a:latin typeface="+mn-lt"/>
                <a:ea typeface="+mn-ea"/>
                <a:cs typeface="+mn-cs"/>
              </a:rPr>
              <a:t>. </a:t>
            </a:r>
            <a:r>
              <a:rPr lang="en-US" sz="1200" kern="1200" dirty="0">
                <a:solidFill>
                  <a:schemeClr val="tx1"/>
                </a:solidFill>
                <a:latin typeface="+mn-lt"/>
                <a:ea typeface="+mn-ea"/>
                <a:cs typeface="+mn-cs"/>
              </a:rPr>
              <a:t>If the number of nearest neighbors is set to 3, represented by the </a:t>
            </a:r>
            <a:r>
              <a:rPr lang="hr-HR" sz="1200" kern="1200" dirty="0" err="1">
                <a:solidFill>
                  <a:schemeClr val="tx1"/>
                </a:solidFill>
                <a:latin typeface="+mn-lt"/>
                <a:ea typeface="+mn-ea"/>
                <a:cs typeface="+mn-cs"/>
              </a:rPr>
              <a:t>dashed</a:t>
            </a:r>
            <a:r>
              <a:rPr lang="en-US" sz="1200" kern="1200" dirty="0">
                <a:solidFill>
                  <a:schemeClr val="tx1"/>
                </a:solidFill>
                <a:latin typeface="+mn-lt"/>
                <a:ea typeface="+mn-ea"/>
                <a:cs typeface="+mn-cs"/>
              </a:rPr>
              <a:t> line circle, the </a:t>
            </a:r>
            <a:r>
              <a:rPr lang="hr-HR" sz="1200" kern="1200" dirty="0" err="1">
                <a:solidFill>
                  <a:schemeClr val="tx1"/>
                </a:solidFill>
                <a:latin typeface="+mn-lt"/>
                <a:ea typeface="+mn-ea"/>
                <a:cs typeface="+mn-cs"/>
              </a:rPr>
              <a:t>new</a:t>
            </a:r>
            <a:r>
              <a:rPr lang="hr-HR" sz="1200" kern="1200" dirty="0">
                <a:solidFill>
                  <a:schemeClr val="tx1"/>
                </a:solidFill>
                <a:latin typeface="+mn-lt"/>
                <a:ea typeface="+mn-ea"/>
                <a:cs typeface="+mn-cs"/>
              </a:rPr>
              <a:t> </a:t>
            </a:r>
            <a:r>
              <a:rPr lang="hr-HR" sz="1200" kern="1200" dirty="0" err="1">
                <a:solidFill>
                  <a:schemeClr val="tx1"/>
                </a:solidFill>
                <a:latin typeface="+mn-lt"/>
                <a:ea typeface="+mn-ea"/>
                <a:cs typeface="+mn-cs"/>
              </a:rPr>
              <a:t>shape</a:t>
            </a:r>
            <a:r>
              <a:rPr lang="hr-HR" sz="1200" kern="1200" dirty="0">
                <a:solidFill>
                  <a:schemeClr val="tx1"/>
                </a:solidFill>
                <a:latin typeface="+mn-lt"/>
                <a:ea typeface="+mn-ea"/>
                <a:cs typeface="+mn-cs"/>
              </a:rPr>
              <a:t> </a:t>
            </a:r>
            <a:r>
              <a:rPr lang="en-US" sz="1200" kern="1200" dirty="0">
                <a:solidFill>
                  <a:schemeClr val="tx1"/>
                </a:solidFill>
                <a:latin typeface="+mn-lt"/>
                <a:ea typeface="+mn-ea"/>
                <a:cs typeface="+mn-cs"/>
              </a:rPr>
              <a:t>will be classified as a </a:t>
            </a:r>
            <a:r>
              <a:rPr lang="hr-HR" sz="1200" kern="1200" dirty="0" err="1">
                <a:solidFill>
                  <a:schemeClr val="tx1"/>
                </a:solidFill>
                <a:latin typeface="+mn-lt"/>
                <a:ea typeface="+mn-ea"/>
                <a:cs typeface="+mn-cs"/>
              </a:rPr>
              <a:t>blue</a:t>
            </a:r>
            <a:r>
              <a:rPr lang="en-US" sz="1200" kern="1200" dirty="0">
                <a:solidFill>
                  <a:schemeClr val="tx1"/>
                </a:solidFill>
                <a:latin typeface="+mn-lt"/>
                <a:ea typeface="+mn-ea"/>
                <a:cs typeface="+mn-cs"/>
              </a:rPr>
              <a:t> square. This is because within the inner circle, there are 2 </a:t>
            </a:r>
            <a:r>
              <a:rPr lang="hr-HR" sz="1200" kern="1200" dirty="0" err="1">
                <a:solidFill>
                  <a:schemeClr val="tx1"/>
                </a:solidFill>
                <a:latin typeface="+mn-lt"/>
                <a:ea typeface="+mn-ea"/>
                <a:cs typeface="+mn-cs"/>
              </a:rPr>
              <a:t>blue</a:t>
            </a:r>
            <a:r>
              <a:rPr lang="en-US" sz="1200" kern="1200" dirty="0">
                <a:solidFill>
                  <a:schemeClr val="tx1"/>
                </a:solidFill>
                <a:latin typeface="+mn-lt"/>
                <a:ea typeface="+mn-ea"/>
                <a:cs typeface="+mn-cs"/>
              </a:rPr>
              <a:t> square</a:t>
            </a:r>
            <a:r>
              <a:rPr lang="hr-HR" sz="1200" kern="1200" dirty="0">
                <a:solidFill>
                  <a:schemeClr val="tx1"/>
                </a:solidFill>
                <a:latin typeface="+mn-lt"/>
                <a:ea typeface="+mn-ea"/>
                <a:cs typeface="+mn-cs"/>
              </a:rPr>
              <a:t>s</a:t>
            </a:r>
            <a:r>
              <a:rPr lang="en-US" sz="1200" kern="1200" dirty="0">
                <a:solidFill>
                  <a:schemeClr val="tx1"/>
                </a:solidFill>
                <a:latin typeface="+mn-lt"/>
                <a:ea typeface="+mn-ea"/>
                <a:cs typeface="+mn-cs"/>
              </a:rPr>
              <a:t> and only 1 </a:t>
            </a:r>
            <a:r>
              <a:rPr lang="hr-HR" sz="1200" kern="1200" dirty="0">
                <a:solidFill>
                  <a:schemeClr val="tx1"/>
                </a:solidFill>
                <a:latin typeface="+mn-lt"/>
                <a:ea typeface="+mn-ea"/>
                <a:cs typeface="+mn-cs"/>
              </a:rPr>
              <a:t>red</a:t>
            </a:r>
            <a:r>
              <a:rPr lang="en-US" sz="1200" kern="1200" dirty="0">
                <a:solidFill>
                  <a:schemeClr val="tx1"/>
                </a:solidFill>
                <a:latin typeface="+mn-lt"/>
                <a:ea typeface="+mn-ea"/>
                <a:cs typeface="+mn-cs"/>
              </a:rPr>
              <a:t> </a:t>
            </a:r>
            <a:r>
              <a:rPr lang="hr-HR" sz="1200" kern="1200" dirty="0">
                <a:solidFill>
                  <a:schemeClr val="tx1"/>
                </a:solidFill>
                <a:latin typeface="+mn-lt"/>
                <a:ea typeface="+mn-ea"/>
                <a:cs typeface="+mn-cs"/>
              </a:rPr>
              <a:t>triangle</a:t>
            </a:r>
            <a:r>
              <a:rPr lang="en-US" sz="1200" kern="1200" dirty="0">
                <a:solidFill>
                  <a:schemeClr val="tx1"/>
                </a:solidFill>
                <a:latin typeface="+mn-lt"/>
                <a:ea typeface="+mn-ea"/>
                <a:cs typeface="+mn-cs"/>
              </a:rPr>
              <a:t>. However, if the number of nearest neighbors is set to 5, represented by the dashed line circle, the </a:t>
            </a:r>
            <a:r>
              <a:rPr lang="hr-HR" sz="1200" kern="1200" dirty="0" err="1">
                <a:solidFill>
                  <a:schemeClr val="tx1"/>
                </a:solidFill>
                <a:latin typeface="+mn-lt"/>
                <a:ea typeface="+mn-ea"/>
                <a:cs typeface="+mn-cs"/>
              </a:rPr>
              <a:t>new</a:t>
            </a:r>
            <a:r>
              <a:rPr lang="hr-HR" sz="1200" kern="1200" dirty="0">
                <a:solidFill>
                  <a:schemeClr val="tx1"/>
                </a:solidFill>
                <a:latin typeface="+mn-lt"/>
                <a:ea typeface="+mn-ea"/>
                <a:cs typeface="+mn-cs"/>
              </a:rPr>
              <a:t> </a:t>
            </a:r>
            <a:r>
              <a:rPr lang="hr-HR" sz="1200" kern="1200" dirty="0" err="1">
                <a:solidFill>
                  <a:schemeClr val="tx1"/>
                </a:solidFill>
                <a:latin typeface="+mn-lt"/>
                <a:ea typeface="+mn-ea"/>
                <a:cs typeface="+mn-cs"/>
              </a:rPr>
              <a:t>shape</a:t>
            </a:r>
            <a:r>
              <a:rPr lang="hr-HR" sz="1200" kern="1200" dirty="0">
                <a:solidFill>
                  <a:schemeClr val="tx1"/>
                </a:solidFill>
                <a:latin typeface="+mn-lt"/>
                <a:ea typeface="+mn-ea"/>
                <a:cs typeface="+mn-cs"/>
              </a:rPr>
              <a:t> </a:t>
            </a:r>
            <a:r>
              <a:rPr lang="en-US" sz="1200" kern="1200" dirty="0">
                <a:solidFill>
                  <a:schemeClr val="tx1"/>
                </a:solidFill>
                <a:latin typeface="+mn-lt"/>
                <a:ea typeface="+mn-ea"/>
                <a:cs typeface="+mn-cs"/>
              </a:rPr>
              <a:t>will be classified as a </a:t>
            </a:r>
            <a:r>
              <a:rPr lang="hr-HR" sz="1200" kern="1200" dirty="0">
                <a:solidFill>
                  <a:schemeClr val="tx1"/>
                </a:solidFill>
                <a:latin typeface="+mn-lt"/>
                <a:ea typeface="+mn-ea"/>
                <a:cs typeface="+mn-cs"/>
              </a:rPr>
              <a:t>red</a:t>
            </a:r>
            <a:r>
              <a:rPr lang="en-US" sz="1200" kern="1200" dirty="0">
                <a:solidFill>
                  <a:schemeClr val="tx1"/>
                </a:solidFill>
                <a:latin typeface="+mn-lt"/>
                <a:ea typeface="+mn-ea"/>
                <a:cs typeface="+mn-cs"/>
              </a:rPr>
              <a:t> </a:t>
            </a:r>
            <a:r>
              <a:rPr lang="hr-HR" sz="1200" kern="1200" dirty="0">
                <a:solidFill>
                  <a:schemeClr val="tx1"/>
                </a:solidFill>
                <a:latin typeface="+mn-lt"/>
                <a:ea typeface="+mn-ea"/>
                <a:cs typeface="+mn-cs"/>
              </a:rPr>
              <a:t>triangle</a:t>
            </a:r>
            <a:r>
              <a:rPr lang="en-US" sz="1200" kern="1200" dirty="0">
                <a:solidFill>
                  <a:schemeClr val="tx1"/>
                </a:solidFill>
                <a:latin typeface="+mn-lt"/>
                <a:ea typeface="+mn-ea"/>
                <a:cs typeface="+mn-cs"/>
              </a:rPr>
              <a:t>. This is because within the outer circle, there are 3 </a:t>
            </a:r>
            <a:r>
              <a:rPr lang="hr-HR" sz="1200" kern="1200" dirty="0">
                <a:solidFill>
                  <a:schemeClr val="tx1"/>
                </a:solidFill>
                <a:latin typeface="+mn-lt"/>
                <a:ea typeface="+mn-ea"/>
                <a:cs typeface="+mn-cs"/>
              </a:rPr>
              <a:t>red</a:t>
            </a:r>
            <a:r>
              <a:rPr lang="en-US" sz="1200" kern="1200" dirty="0">
                <a:solidFill>
                  <a:schemeClr val="tx1"/>
                </a:solidFill>
                <a:latin typeface="+mn-lt"/>
                <a:ea typeface="+mn-ea"/>
                <a:cs typeface="+mn-cs"/>
              </a:rPr>
              <a:t> </a:t>
            </a:r>
            <a:r>
              <a:rPr lang="hr-HR" sz="1200" kern="1200" dirty="0" err="1">
                <a:solidFill>
                  <a:schemeClr val="tx1"/>
                </a:solidFill>
                <a:latin typeface="+mn-lt"/>
                <a:ea typeface="+mn-ea"/>
                <a:cs typeface="+mn-cs"/>
              </a:rPr>
              <a:t>triangles</a:t>
            </a:r>
            <a:r>
              <a:rPr lang="en-US" sz="1200" kern="1200" dirty="0">
                <a:solidFill>
                  <a:schemeClr val="tx1"/>
                </a:solidFill>
                <a:latin typeface="+mn-lt"/>
                <a:ea typeface="+mn-ea"/>
                <a:cs typeface="+mn-cs"/>
              </a:rPr>
              <a:t> and 2 </a:t>
            </a:r>
            <a:r>
              <a:rPr lang="hr-HR" sz="1200" kern="1200" dirty="0" err="1">
                <a:solidFill>
                  <a:schemeClr val="tx1"/>
                </a:solidFill>
                <a:latin typeface="+mn-lt"/>
                <a:ea typeface="+mn-ea"/>
                <a:cs typeface="+mn-cs"/>
              </a:rPr>
              <a:t>blue</a:t>
            </a:r>
            <a:r>
              <a:rPr lang="en-US" sz="1200" kern="1200" dirty="0">
                <a:solidFill>
                  <a:schemeClr val="tx1"/>
                </a:solidFill>
                <a:latin typeface="+mn-lt"/>
                <a:ea typeface="+mn-ea"/>
                <a:cs typeface="+mn-cs"/>
              </a:rPr>
              <a:t> square</a:t>
            </a:r>
            <a:r>
              <a:rPr lang="hr-HR" sz="1200" kern="1200" dirty="0">
                <a:solidFill>
                  <a:schemeClr val="tx1"/>
                </a:solidFill>
                <a:latin typeface="+mn-lt"/>
                <a:ea typeface="+mn-ea"/>
                <a:cs typeface="+mn-cs"/>
              </a:rPr>
              <a:t>s</a:t>
            </a:r>
            <a:r>
              <a:rPr lang="en-US" sz="1200" kern="1200" dirty="0">
                <a:solidFill>
                  <a:schemeClr val="tx1"/>
                </a:solidFill>
                <a:latin typeface="+mn-lt"/>
                <a:ea typeface="+mn-ea"/>
                <a:cs typeface="+mn-cs"/>
              </a:rPr>
              <a: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43</a:t>
            </a:fld>
            <a:endParaRPr lang="hr-HR"/>
          </a:p>
        </p:txBody>
      </p:sp>
    </p:spTree>
    <p:extLst>
      <p:ext uri="{BB962C8B-B14F-4D97-AF65-F5344CB8AC3E}">
        <p14:creationId xmlns:p14="http://schemas.microsoft.com/office/powerpoint/2010/main" val="12983745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Naive Bayes is a way of categorizing things (like people, documents, etc.) based on their characteristics. It's based on a simple mathematical formula and makes assumptions about how the characteristics are related to the category.</a:t>
            </a:r>
            <a:endParaRPr lang="hr-HR" sz="1200" b="0" i="0" kern="1200" dirty="0">
              <a:solidFill>
                <a:schemeClr val="tx1"/>
              </a:solidFill>
              <a:effectLst/>
              <a:latin typeface="+mn-lt"/>
              <a:ea typeface="+mn-ea"/>
              <a:cs typeface="+mn-cs"/>
            </a:endParaRPr>
          </a:p>
          <a:p>
            <a:pPr algn="just"/>
            <a:endParaRPr lang="hr-HR" dirty="0"/>
          </a:p>
          <a:p>
            <a:pPr algn="just"/>
            <a:r>
              <a:rPr lang="en-US" dirty="0"/>
              <a:t>To use Naive Bayes, you need to know what groups you want to make and what qualities each item has. Then, the algorithm looks at a bunch of items that are already labeled and uses that information to figure out how to categorize new items.</a:t>
            </a:r>
          </a:p>
          <a:p>
            <a:pPr algn="just"/>
            <a:endParaRPr lang="en-US" dirty="0"/>
          </a:p>
          <a:p>
            <a:pPr algn="just"/>
            <a:r>
              <a:rPr lang="en-US" dirty="0"/>
              <a:t>In short, Naive Bayes takes things you know about, learns how to group them, and uses that knowledge to categorize new things you don't know about yet.</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44</a:t>
            </a:fld>
            <a:endParaRPr lang="hr-HR"/>
          </a:p>
        </p:txBody>
      </p:sp>
    </p:spTree>
    <p:extLst>
      <p:ext uri="{BB962C8B-B14F-4D97-AF65-F5344CB8AC3E}">
        <p14:creationId xmlns:p14="http://schemas.microsoft.com/office/powerpoint/2010/main" val="27078119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100" b="0" i="0" kern="1200" dirty="0">
                <a:solidFill>
                  <a:schemeClr val="tx1"/>
                </a:solidFill>
                <a:effectLst/>
                <a:latin typeface="+mn-lt"/>
                <a:ea typeface="+mn-ea"/>
                <a:cs typeface="+mn-cs"/>
              </a:rPr>
              <a:t>Here are the steps for implementing the Naive Bayes algorithm :</a:t>
            </a:r>
            <a:endParaRPr lang="hr-HR" sz="1100" b="0" i="0" kern="1200" dirty="0">
              <a:solidFill>
                <a:schemeClr val="tx1"/>
              </a:solidFill>
              <a:effectLst/>
              <a:latin typeface="+mn-lt"/>
              <a:ea typeface="+mn-ea"/>
              <a:cs typeface="+mn-cs"/>
            </a:endParaRPr>
          </a:p>
          <a:p>
            <a:pPr algn="just"/>
            <a:endParaRPr lang="en-US" sz="1100" b="0" i="0" kern="1200" dirty="0">
              <a:solidFill>
                <a:schemeClr val="tx1"/>
              </a:solidFill>
              <a:effectLst/>
              <a:latin typeface="+mn-lt"/>
              <a:ea typeface="+mn-ea"/>
              <a:cs typeface="+mn-cs"/>
            </a:endParaRPr>
          </a:p>
          <a:p>
            <a:pPr algn="just"/>
            <a:r>
              <a:rPr lang="en-US" sz="1100" b="0" i="0" kern="1200" dirty="0">
                <a:solidFill>
                  <a:schemeClr val="tx1"/>
                </a:solidFill>
                <a:effectLst/>
                <a:latin typeface="+mn-lt"/>
                <a:ea typeface="+mn-ea"/>
                <a:cs typeface="+mn-cs"/>
              </a:rPr>
              <a:t>Define the classes: The first step is to define the classes that you want to classify your data into. For example, if you're trying to classify fruits, the classes could be "Apple", "Banana", "Orange", etc.</a:t>
            </a:r>
          </a:p>
          <a:p>
            <a:pPr algn="just"/>
            <a:r>
              <a:rPr lang="en-US" sz="1100" b="0" i="0" kern="1200" dirty="0">
                <a:solidFill>
                  <a:schemeClr val="tx1"/>
                </a:solidFill>
                <a:effectLst/>
                <a:latin typeface="+mn-lt"/>
                <a:ea typeface="+mn-ea"/>
                <a:cs typeface="+mn-cs"/>
              </a:rPr>
              <a:t>Define the features: Next, you'll need to define the features that you'll use to make your predictions. For example, in our fruit classification example, the features could be the color, size, and shape of the fruit.</a:t>
            </a:r>
          </a:p>
          <a:p>
            <a:pPr algn="just"/>
            <a:r>
              <a:rPr lang="en-US" sz="1100" b="0" i="0" kern="1200" dirty="0">
                <a:solidFill>
                  <a:schemeClr val="tx1"/>
                </a:solidFill>
                <a:effectLst/>
                <a:latin typeface="+mn-lt"/>
                <a:ea typeface="+mn-ea"/>
                <a:cs typeface="+mn-cs"/>
              </a:rPr>
              <a:t>Count the number of occurrences of each feature in each class: For each class, count the number of occurrences of each feature. For example, count the number of red apples, yellow bananas, etc.</a:t>
            </a:r>
          </a:p>
          <a:p>
            <a:pPr algn="just"/>
            <a:r>
              <a:rPr lang="en-US" sz="1100" b="0" i="0" kern="1200" dirty="0">
                <a:solidFill>
                  <a:schemeClr val="tx1"/>
                </a:solidFill>
                <a:effectLst/>
                <a:latin typeface="+mn-lt"/>
                <a:ea typeface="+mn-ea"/>
                <a:cs typeface="+mn-cs"/>
              </a:rPr>
              <a:t>Calculate the prior probabilities: The prior probabilities are calculated based on the number of instances of each class in the training dataset. For example, the prior probability of "Apple" is the number of apples in the dataset divided by the total number of fruits in the dataset.</a:t>
            </a:r>
          </a:p>
          <a:p>
            <a:pPr algn="just"/>
            <a:r>
              <a:rPr lang="en-US" sz="1100" b="0" i="0" kern="1200" dirty="0">
                <a:solidFill>
                  <a:schemeClr val="tx1"/>
                </a:solidFill>
                <a:effectLst/>
                <a:latin typeface="+mn-lt"/>
                <a:ea typeface="+mn-ea"/>
                <a:cs typeface="+mn-cs"/>
              </a:rPr>
              <a:t>Calculate the likelihoods: The likelihoods are calculated based on the number of occurrences of each feature in each class. For example, the likelihood of "Red" given "Apple" is the number of red apples divided by the total number of apples in the dataset.</a:t>
            </a:r>
          </a:p>
          <a:p>
            <a:pPr algn="just"/>
            <a:r>
              <a:rPr lang="en-US" sz="1100" b="0" i="0" kern="1200" dirty="0">
                <a:solidFill>
                  <a:schemeClr val="tx1"/>
                </a:solidFill>
                <a:effectLst/>
                <a:latin typeface="+mn-lt"/>
                <a:ea typeface="+mn-ea"/>
                <a:cs typeface="+mn-cs"/>
              </a:rPr>
              <a:t>Calculate the posteriors: The posteriors are calculated by multiplying the prior probabilities and the likelihoods. For example, the posterior of "Apple" given "Red" is the product of the prior probability of "Apple" and the likelihood of "Red" given "Apple".</a:t>
            </a:r>
          </a:p>
          <a:p>
            <a:pPr algn="just"/>
            <a:r>
              <a:rPr lang="en-US" sz="1100" b="0" i="0" kern="1200" dirty="0">
                <a:solidFill>
                  <a:schemeClr val="tx1"/>
                </a:solidFill>
                <a:effectLst/>
                <a:latin typeface="+mn-lt"/>
                <a:ea typeface="+mn-ea"/>
                <a:cs typeface="+mn-cs"/>
              </a:rPr>
              <a:t>Choose the maximum posterior: The last step is to choose the class with the maximum posterior as the predicted class for a new item. In other words, the class with the highest probability of being the correct class is chosen as the prediction.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45</a:t>
            </a:fld>
            <a:endParaRPr lang="hr-HR"/>
          </a:p>
        </p:txBody>
      </p:sp>
    </p:spTree>
    <p:extLst>
      <p:ext uri="{BB962C8B-B14F-4D97-AF65-F5344CB8AC3E}">
        <p14:creationId xmlns:p14="http://schemas.microsoft.com/office/powerpoint/2010/main" val="19784883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kern="1200" dirty="0">
                <a:solidFill>
                  <a:schemeClr val="tx1"/>
                </a:solidFill>
                <a:effectLst/>
                <a:latin typeface="+mn-lt"/>
                <a:ea typeface="+mn-ea"/>
                <a:cs typeface="+mn-cs"/>
              </a:rPr>
              <a:t>Let</a:t>
            </a:r>
            <a:r>
              <a:rPr lang="hr-HR" kern="1200" dirty="0">
                <a:solidFill>
                  <a:schemeClr val="tx1"/>
                </a:solidFill>
                <a:effectLst/>
                <a:latin typeface="+mn-lt"/>
                <a:ea typeface="+mn-ea"/>
                <a:cs typeface="+mn-cs"/>
              </a:rPr>
              <a:t>’</a:t>
            </a:r>
            <a:r>
              <a:rPr lang="en-US" kern="1200" dirty="0">
                <a:solidFill>
                  <a:schemeClr val="tx1"/>
                </a:solidFill>
                <a:effectLst/>
                <a:latin typeface="+mn-lt"/>
                <a:ea typeface="+mn-ea"/>
                <a:cs typeface="+mn-cs"/>
              </a:rPr>
              <a:t>s put it all together. You have a basket with 20 pieces of fruit, 10 of which are apples and 10 of which are oranges. The apples are divided into two colors: red (6 apples) and green (4 apples). The apples also come in two textures: smooth (8 apples) and rough (2 apples). The oranges come in two textures: smooth (2 oranges) and rough (8 oranges), and also come in two colors: red (2 oranges) and orange (8 oranges).</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 </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Now, you have a new piece of fruit, and you want to determine if it is an apple or an orange. The fruit is red and has a smooth texture.</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 </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Here are the steps to calculate the prior probabilities, likelihoods, and posteriors for this scenario:</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 </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The prior probabilities are the initial probabilities of the fruit being an apple or an orange before considering any new information.</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 </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The prior probability of being an apple is 0.5</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The prior probability of being orange is 0,5</a:t>
            </a:r>
            <a:endParaRPr lang="hr-HR"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 </a:t>
            </a:r>
            <a:endParaRPr lang="hr-HR" kern="1200" dirty="0">
              <a:solidFill>
                <a:schemeClr val="tx1"/>
              </a:solidFill>
              <a:effectLst/>
              <a:latin typeface="+mn-lt"/>
              <a:ea typeface="+mn-ea"/>
              <a:cs typeface="+mn-cs"/>
            </a:endParaRPr>
          </a:p>
          <a:p>
            <a:pPr algn="just"/>
            <a:endParaRPr lang="hr-HR"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46</a:t>
            </a:fld>
            <a:endParaRPr lang="hr-HR"/>
          </a:p>
        </p:txBody>
      </p:sp>
    </p:spTree>
    <p:extLst>
      <p:ext uri="{BB962C8B-B14F-4D97-AF65-F5344CB8AC3E}">
        <p14:creationId xmlns:p14="http://schemas.microsoft.com/office/powerpoint/2010/main" val="30922758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3327A-2973-3308-EAE3-14C6B27A59EE}"/>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83F3EB80-0CC7-026B-D69E-59410F549A58}"/>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CB62DB86-516B-C964-6823-0FC259CB576E}"/>
              </a:ext>
            </a:extLst>
          </p:cNvPr>
          <p:cNvSpPr>
            <a:spLocks noGrp="1"/>
          </p:cNvSpPr>
          <p:nvPr>
            <p:ph type="body" idx="1"/>
          </p:nvPr>
        </p:nvSpPr>
        <p:spPr>
          <a:xfrm>
            <a:off x="685800" y="4400549"/>
            <a:ext cx="5486400" cy="4183381"/>
          </a:xfrm>
          <a:prstGeom prst="rect">
            <a:avLst/>
          </a:prstGeom>
        </p:spPr>
        <p:txBody>
          <a:bodyPr/>
          <a:lstStyle/>
          <a:p>
            <a:pPr algn="just"/>
            <a:r>
              <a:rPr lang="en-US" sz="1100" kern="1200" dirty="0">
                <a:solidFill>
                  <a:schemeClr val="tx1"/>
                </a:solidFill>
                <a:effectLst/>
                <a:latin typeface="+mn-lt"/>
                <a:ea typeface="+mn-ea"/>
                <a:cs typeface="+mn-cs"/>
              </a:rPr>
              <a:t>The likelihoods are the probabilities of the fruit having a red color and smooth texture, given that it is an apple or an orange.</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 </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likelihood of being an apple and having a red color is 0.6</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likelihood of being an apple and having a smooth texture is 0.8</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likelihood of being orange and having a red color is 0,2.</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likelihood of being orange and having a smooth texture is 0,2.</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 </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posterior probabilities are calculated by dividing the joint probabilities by the denominator. By doing this, we get the probability that the fruit is either an apple or an orange, given the new information that it has a red color and a smooth texture.</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first part of the expression (0.5 x 0.6 x 0.8), represents the joint probability of the fruit being an apple, having a red color, and a smooth texture. The second part of the expression (0.5 x 0.2 x 0.2) represents the joint probability that the fruit is an orange, red color, and has a smooth texture. By adding the two joint probabilities, we get the denominator of the posterior probabilities, representing the total probability of the fruit having a red color and a smooth texture.</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 </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After considering the new information, the posteriors are the final probabilities of the fruit being an apple or an orange.</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posterior probability of being a red and smooth apple is 0.952</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 posterior probability of being a red and smooth orange is 0.048</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 </a:t>
            </a:r>
            <a:endParaRPr lang="hr-HR" sz="1100" kern="1200" dirty="0">
              <a:solidFill>
                <a:schemeClr val="tx1"/>
              </a:solidFill>
              <a:effectLst/>
              <a:latin typeface="+mn-lt"/>
              <a:ea typeface="+mn-ea"/>
              <a:cs typeface="+mn-cs"/>
            </a:endParaRPr>
          </a:p>
          <a:p>
            <a:pPr algn="just"/>
            <a:r>
              <a:rPr lang="en-US" sz="1100" kern="1200" dirty="0">
                <a:solidFill>
                  <a:schemeClr val="tx1"/>
                </a:solidFill>
                <a:effectLst/>
                <a:latin typeface="+mn-lt"/>
                <a:ea typeface="+mn-ea"/>
                <a:cs typeface="+mn-cs"/>
              </a:rPr>
              <a:t>Therefore, the new piece of fruit is likely an apple with a probability of 0.952 or 95,2%.</a:t>
            </a:r>
            <a:endParaRPr lang="hr-HR" sz="1100" kern="1200" dirty="0">
              <a:solidFill>
                <a:schemeClr val="tx1"/>
              </a:solidFill>
              <a:effectLst/>
              <a:latin typeface="+mn-lt"/>
              <a:ea typeface="+mn-ea"/>
              <a:cs typeface="+mn-cs"/>
            </a:endParaRPr>
          </a:p>
        </p:txBody>
      </p:sp>
      <p:sp>
        <p:nvSpPr>
          <p:cNvPr id="4" name="Rezervirano mjesto broja slajda 3">
            <a:extLst>
              <a:ext uri="{FF2B5EF4-FFF2-40B4-BE49-F238E27FC236}">
                <a16:creationId xmlns:a16="http://schemas.microsoft.com/office/drawing/2014/main" id="{376FB542-241E-AC13-492A-75BDA54C006C}"/>
              </a:ext>
            </a:extLst>
          </p:cNvPr>
          <p:cNvSpPr>
            <a:spLocks noGrp="1"/>
          </p:cNvSpPr>
          <p:nvPr>
            <p:ph type="sldNum" sz="quarter" idx="10"/>
          </p:nvPr>
        </p:nvSpPr>
        <p:spPr/>
        <p:txBody>
          <a:bodyPr/>
          <a:lstStyle/>
          <a:p>
            <a:fld id="{FAE1F7B0-4ED8-4155-8F88-4515C773BDA4}" type="slidenum">
              <a:rPr lang="hr-HR" smtClean="0"/>
              <a:t>47</a:t>
            </a:fld>
            <a:endParaRPr lang="hr-HR"/>
          </a:p>
        </p:txBody>
      </p:sp>
    </p:spTree>
    <p:extLst>
      <p:ext uri="{BB962C8B-B14F-4D97-AF65-F5344CB8AC3E}">
        <p14:creationId xmlns:p14="http://schemas.microsoft.com/office/powerpoint/2010/main" val="21958002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Here's an example of a decision tree for the Titanic passenger survival data, designed for a beginner</a:t>
            </a:r>
            <a:r>
              <a:rPr lang="hr-HR"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It is fairly easy to interpret data from a decision tree.</a:t>
            </a:r>
            <a:r>
              <a:rPr lang="hr-HR"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This is one of their strengths.</a:t>
            </a:r>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It's important to keep in mind that this decision tree is still a simplified representation of the complex interactions between various factors that contributed to passenger survival on the Titanic. </a:t>
            </a:r>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Additionally, this decision tree only considers </a:t>
            </a:r>
            <a:r>
              <a:rPr lang="hr-HR" sz="1200" b="0" i="0" kern="1200" dirty="0" err="1">
                <a:solidFill>
                  <a:schemeClr val="tx1"/>
                </a:solidFill>
                <a:effectLst/>
                <a:latin typeface="+mn-lt"/>
                <a:ea typeface="+mn-ea"/>
                <a:cs typeface="+mn-cs"/>
              </a:rPr>
              <a:t>three</a:t>
            </a:r>
            <a:r>
              <a:rPr lang="en-US" sz="1200" b="0" i="0" kern="1200" dirty="0">
                <a:solidFill>
                  <a:schemeClr val="tx1"/>
                </a:solidFill>
                <a:effectLst/>
                <a:latin typeface="+mn-lt"/>
                <a:ea typeface="+mn-ea"/>
                <a:cs typeface="+mn-cs"/>
              </a:rPr>
              <a:t> variables (</a:t>
            </a:r>
            <a:r>
              <a:rPr lang="hr-HR" sz="1200" b="0" i="0" kern="1200" dirty="0">
                <a:solidFill>
                  <a:schemeClr val="tx1"/>
                </a:solidFill>
                <a:effectLst/>
                <a:latin typeface="+mn-lt"/>
                <a:ea typeface="+mn-ea"/>
                <a:cs typeface="+mn-cs"/>
              </a:rPr>
              <a:t>age, </a:t>
            </a:r>
            <a:r>
              <a:rPr lang="en-US" sz="1200" b="0" i="0" kern="1200" dirty="0">
                <a:solidFill>
                  <a:schemeClr val="tx1"/>
                </a:solidFill>
                <a:effectLst/>
                <a:latin typeface="+mn-lt"/>
                <a:ea typeface="+mn-ea"/>
                <a:cs typeface="+mn-cs"/>
              </a:rPr>
              <a:t>gender and passenger class) and does not account for other factors such as ticket price, and location on the ship that could also have had an impact on passenger survival.</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48</a:t>
            </a:fld>
            <a:endParaRPr lang="hr-HR"/>
          </a:p>
        </p:txBody>
      </p:sp>
    </p:spTree>
    <p:extLst>
      <p:ext uri="{BB962C8B-B14F-4D97-AF65-F5344CB8AC3E}">
        <p14:creationId xmlns:p14="http://schemas.microsoft.com/office/powerpoint/2010/main" val="32180623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In essence, a decision tree is a simple and intuitive way to make predictions by breaking down a problem into smaller and smaller questions, until a final answer is reached.</a:t>
            </a:r>
            <a:r>
              <a:rPr lang="hr-HR" dirty="0"/>
              <a:t> </a:t>
            </a:r>
            <a:r>
              <a:rPr lang="en-US" dirty="0"/>
              <a:t>The goal of building a decision tree is to create a model that accurately splits the data based on the features and makes accurate predictions. </a:t>
            </a:r>
          </a:p>
          <a:p>
            <a:pPr algn="just"/>
            <a:endParaRPr lang="hr-HR" dirty="0"/>
          </a:p>
          <a:p>
            <a:pPr algn="just"/>
            <a:r>
              <a:rPr lang="en-US" dirty="0"/>
              <a:t>In the Oracle Academy materials that are part of this course, you can find and use </a:t>
            </a:r>
            <a:r>
              <a:rPr lang="hr-HR" dirty="0"/>
              <a:t>more</a:t>
            </a:r>
            <a:r>
              <a:rPr lang="hr-HR" baseline="0" dirty="0"/>
              <a:t> </a:t>
            </a:r>
            <a:r>
              <a:rPr lang="hr-HR" baseline="0" dirty="0" err="1"/>
              <a:t>detailed</a:t>
            </a:r>
            <a:r>
              <a:rPr lang="hr-HR" baseline="0" dirty="0"/>
              <a:t> </a:t>
            </a:r>
            <a:r>
              <a:rPr lang="en-US" dirty="0"/>
              <a:t>examples of using the ID3 algorithm.</a:t>
            </a:r>
            <a:endParaRPr lang="hr-HR" dirty="0"/>
          </a:p>
          <a:p>
            <a:pPr algn="just"/>
            <a:endParaRPr lang="en-US" dirty="0"/>
          </a:p>
          <a:p>
            <a:pPr algn="just"/>
            <a:r>
              <a:rPr lang="en-US" dirty="0"/>
              <a:t>The ID3 algorithm starts with a single node that represents the entire dataset, and recursively splits the dataset into subsets based on the values of the selected attribute, until all instances in a subset belong to the same class, or until a stopping criterion is met. At each node, the algorithm selects the attribute that has the highest information gain, and creates a branch for each possible value of the attribute. The algorithm continues until it has created a decision tree that fully classifies the training data.</a:t>
            </a:r>
          </a:p>
          <a:p>
            <a:pPr algn="just"/>
            <a:endParaRPr lang="en-US" dirty="0"/>
          </a:p>
          <a:p>
            <a:pPr algn="just"/>
            <a:r>
              <a:rPr lang="en-US" dirty="0"/>
              <a:t>While the ID3 algorithm is a popular and widely used decision tree construction algorithm, it has some limitations, such as its tendency to </a:t>
            </a:r>
            <a:r>
              <a:rPr lang="en-US" dirty="0" err="1"/>
              <a:t>overfit</a:t>
            </a:r>
            <a:r>
              <a:rPr lang="en-US" dirty="0"/>
              <a:t> to noisy data and its inability to handle continuous-valued attributes. Several variations and extensions of the ID3 algorithm, such as C4.5 and CART, have been developed to address these limitations and improve the accuracy and robustness of decision trees.</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49</a:t>
            </a:fld>
            <a:endParaRPr lang="hr-HR"/>
          </a:p>
        </p:txBody>
      </p:sp>
    </p:spTree>
    <p:extLst>
      <p:ext uri="{BB962C8B-B14F-4D97-AF65-F5344CB8AC3E}">
        <p14:creationId xmlns:p14="http://schemas.microsoft.com/office/powerpoint/2010/main" val="2401379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The 1950s marked the birth of AI, with the term coined at the Dartmouth Conference and Alan Turing's influential paper "Computing Machinery and Intelligence" that explored the concept of machine intelligence. In the 1960s, significant progress was made in mathematical problem-solving and natural language understanding, paving the way for further advancements. However, the 1970s and 1980s saw the AI Winter, a period of reduced funding and limited progress, dampening the enthusiasm for AI research. The 1980s and 1990s witnessed the rise of expert systems and machine learning, which gained popularity and laid the foundation for future developments. In the 2000s, the emergence of big data and neural networks propelled AI to new heights, opening doors to transformative applications.</a:t>
            </a:r>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13098562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50</a:t>
            </a:fld>
            <a:endParaRPr lang="hr-HR"/>
          </a:p>
        </p:txBody>
      </p:sp>
    </p:spTree>
    <p:extLst>
      <p:ext uri="{BB962C8B-B14F-4D97-AF65-F5344CB8AC3E}">
        <p14:creationId xmlns:p14="http://schemas.microsoft.com/office/powerpoint/2010/main" val="3977740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51</a:t>
            </a:fld>
            <a:endParaRPr lang="hr-HR"/>
          </a:p>
        </p:txBody>
      </p:sp>
    </p:spTree>
    <p:extLst>
      <p:ext uri="{BB962C8B-B14F-4D97-AF65-F5344CB8AC3E}">
        <p14:creationId xmlns:p14="http://schemas.microsoft.com/office/powerpoint/2010/main" val="32899114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Regression is a type of machine learning algorithm that is used to predict a continuous value, like a number. It's like trying to draw a straight line through a set of points on a graph. The goal is to find the line that best fits the data and can be used to make predictions.</a:t>
            </a:r>
            <a:endParaRPr lang="hr-HR" sz="1200" kern="1200" dirty="0">
              <a:solidFill>
                <a:schemeClr val="tx1"/>
              </a:solidFill>
              <a:effectLst/>
              <a:latin typeface="+mn-lt"/>
              <a:ea typeface="+mn-ea"/>
              <a:cs typeface="+mn-cs"/>
            </a:endParaRPr>
          </a:p>
          <a:p>
            <a:pPr algn="just"/>
            <a:endParaRPr lang="hr-HR" dirty="0"/>
          </a:p>
          <a:p>
            <a:pPr algn="just"/>
            <a:r>
              <a:rPr lang="en-US" dirty="0"/>
              <a:t>For example, let's say we want to predict the price of a house based on its size. We could use regression to analyze a set of data on houses and their prices, and then create a model that can predict the price of a new house based on its size.</a:t>
            </a:r>
            <a:endParaRPr lang="hr-HR" dirty="0"/>
          </a:p>
          <a:p>
            <a:pPr algn="just"/>
            <a:endParaRPr lang="hr-HR" dirty="0"/>
          </a:p>
          <a:p>
            <a:pPr algn="just"/>
            <a:r>
              <a:rPr lang="en-US" dirty="0"/>
              <a:t>To create a regression model, we need to train it using a set of data known as the training set. The algorithm adjusts the parameters of the model to minimize the difference between the predicted values and the actual values.</a:t>
            </a:r>
          </a:p>
          <a:p>
            <a:pPr algn="just"/>
            <a:endParaRPr lang="hr-HR" dirty="0"/>
          </a:p>
          <a:p>
            <a:pPr algn="just"/>
            <a:r>
              <a:rPr lang="en-US" dirty="0"/>
              <a:t>Overall, regression is a powerful tool in machine learning that can be used to make accurate predictions about real-world phenomena, from house prices to stock market trends.</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52</a:t>
            </a:fld>
            <a:endParaRPr lang="hr-HR"/>
          </a:p>
        </p:txBody>
      </p:sp>
    </p:spTree>
    <p:extLst>
      <p:ext uri="{BB962C8B-B14F-4D97-AF65-F5344CB8AC3E}">
        <p14:creationId xmlns:p14="http://schemas.microsoft.com/office/powerpoint/2010/main" val="28557590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kern="1200" dirty="0" err="1">
                <a:solidFill>
                  <a:schemeClr val="tx1"/>
                </a:solidFill>
                <a:effectLst/>
                <a:latin typeface="+mn-lt"/>
                <a:ea typeface="+mn-ea"/>
                <a:cs typeface="+mn-cs"/>
              </a:rPr>
              <a:t>It</a:t>
            </a:r>
            <a:r>
              <a:rPr lang="en-US" sz="1200" kern="1200" dirty="0">
                <a:solidFill>
                  <a:schemeClr val="tx1"/>
                </a:solidFill>
                <a:effectLst/>
                <a:latin typeface="+mn-lt"/>
                <a:ea typeface="+mn-ea"/>
                <a:cs typeface="+mn-cs"/>
              </a:rPr>
              <a:t>'s generally a good idea to start with simple and widely used algorithms for regression analysis, particularly if you're new to the field of machine learning. Some popular regression algorithms that are relatively simple and easy to implement include:</a:t>
            </a:r>
            <a:r>
              <a:rPr lang="hr-HR" sz="1200" kern="1200" dirty="0">
                <a:solidFill>
                  <a:schemeClr val="tx1"/>
                </a:solidFill>
                <a:effectLst/>
                <a:latin typeface="+mn-lt"/>
                <a:ea typeface="+mn-ea"/>
                <a:cs typeface="+mn-cs"/>
              </a:rPr>
              <a:t> </a:t>
            </a: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Linear regression </a:t>
            </a:r>
            <a:r>
              <a:rPr lang="hr-HR" sz="1200" kern="1200" dirty="0">
                <a:solidFill>
                  <a:schemeClr val="tx1"/>
                </a:solidFill>
                <a:effectLst/>
                <a:latin typeface="+mn-lt"/>
                <a:ea typeface="+mn-ea"/>
                <a:cs typeface="+mn-cs"/>
              </a:rPr>
              <a:t>as</a:t>
            </a:r>
            <a:r>
              <a:rPr lang="en-US" sz="1200" kern="1200" dirty="0">
                <a:solidFill>
                  <a:schemeClr val="tx1"/>
                </a:solidFill>
                <a:effectLst/>
                <a:latin typeface="+mn-lt"/>
                <a:ea typeface="+mn-ea"/>
                <a:cs typeface="+mn-cs"/>
              </a:rPr>
              <a:t> a basic type of regression analysis that involves fitting a straight line to a set of data points to make predictions.</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Ridge regression </a:t>
            </a:r>
            <a:r>
              <a:rPr lang="hr-HR" sz="1200" kern="1200" dirty="0">
                <a:solidFill>
                  <a:schemeClr val="tx1"/>
                </a:solidFill>
                <a:effectLst/>
                <a:latin typeface="+mn-lt"/>
                <a:ea typeface="+mn-ea"/>
                <a:cs typeface="+mn-cs"/>
              </a:rPr>
              <a:t>as</a:t>
            </a:r>
            <a:r>
              <a:rPr lang="en-US" sz="1200" kern="1200" dirty="0">
                <a:solidFill>
                  <a:schemeClr val="tx1"/>
                </a:solidFill>
                <a:effectLst/>
                <a:latin typeface="+mn-lt"/>
                <a:ea typeface="+mn-ea"/>
                <a:cs typeface="+mn-cs"/>
              </a:rPr>
              <a:t> a variant of linear regression that adds a penalty term to the regression equation to prevent overfitting and improve the generalizability of the model.</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Lasso regression </a:t>
            </a:r>
            <a:r>
              <a:rPr lang="hr-HR" sz="1200" kern="1200" dirty="0">
                <a:solidFill>
                  <a:schemeClr val="tx1"/>
                </a:solidFill>
                <a:effectLst/>
                <a:latin typeface="+mn-lt"/>
                <a:ea typeface="+mn-ea"/>
                <a:cs typeface="+mn-cs"/>
              </a:rPr>
              <a:t>as</a:t>
            </a:r>
            <a:r>
              <a:rPr lang="en-US" sz="1200" kern="1200" dirty="0">
                <a:solidFill>
                  <a:schemeClr val="tx1"/>
                </a:solidFill>
                <a:effectLst/>
                <a:latin typeface="+mn-lt"/>
                <a:ea typeface="+mn-ea"/>
                <a:cs typeface="+mn-cs"/>
              </a:rPr>
              <a:t> another variant of linear regression that can be used for feature selection, as it helps to identify the most important predictors in a dataset and simplifies the regression model.</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finally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Polynomial regression </a:t>
            </a:r>
            <a:r>
              <a:rPr lang="hr-HR" sz="1200" kern="1200" dirty="0">
                <a:solidFill>
                  <a:schemeClr val="tx1"/>
                </a:solidFill>
                <a:effectLst/>
                <a:latin typeface="+mn-lt"/>
                <a:ea typeface="+mn-ea"/>
                <a:cs typeface="+mn-cs"/>
              </a:rPr>
              <a:t>as</a:t>
            </a:r>
            <a:r>
              <a:rPr lang="en-US" sz="1200" kern="1200" dirty="0">
                <a:solidFill>
                  <a:schemeClr val="tx1"/>
                </a:solidFill>
                <a:effectLst/>
                <a:latin typeface="+mn-lt"/>
                <a:ea typeface="+mn-ea"/>
                <a:cs typeface="+mn-cs"/>
              </a:rPr>
              <a:t> a type of regression analysis that involves fitting a polynomial function to a set of data points, which allows for modeling of more complex relationships between variables. However, polynomial regression can be prone to overfitting, which is a key consideration when using this algorithm.</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53</a:t>
            </a:fld>
            <a:endParaRPr lang="hr-HR"/>
          </a:p>
        </p:txBody>
      </p:sp>
    </p:spTree>
    <p:extLst>
      <p:ext uri="{BB962C8B-B14F-4D97-AF65-F5344CB8AC3E}">
        <p14:creationId xmlns:p14="http://schemas.microsoft.com/office/powerpoint/2010/main" val="33871529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Linear regression is a useful technique for analyzing and predicting the relationship between two variables, and can be applied in a wide range of fields, from finance and economics to social sciences and engineering.</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The goal of linear regression is to find the best linear relationship between X and Y, which can be used to predict the value of Y for a given value of X.</a:t>
            </a:r>
            <a:r>
              <a:rPr lang="hr-HR" sz="1200" b="0" i="0" kern="1200" dirty="0">
                <a:solidFill>
                  <a:schemeClr val="tx1"/>
                </a:solidFill>
                <a:effectLst/>
                <a:latin typeface="+mn-lt"/>
                <a:ea typeface="+mn-ea"/>
                <a:cs typeface="+mn-cs"/>
              </a:rPr>
              <a:t> </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To understand how linear regression works, let's take a look at the scatter plot</a:t>
            </a:r>
            <a:r>
              <a:rPr lang="hr-HR" sz="1200" b="0" i="0" kern="1200" dirty="0">
                <a:solidFill>
                  <a:schemeClr val="tx1"/>
                </a:solidFill>
                <a:effectLst/>
                <a:latin typeface="+mn-lt"/>
                <a:ea typeface="+mn-ea"/>
                <a:cs typeface="+mn-cs"/>
              </a:rPr>
              <a:t>.</a:t>
            </a:r>
            <a:r>
              <a:rPr lang="hr-HR"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In this scatter plot, we have data points that represent the relationship between two variables, X and Y. The blue line in the plot represents the best linear fit of the data, also known as the regression line.</a:t>
            </a:r>
          </a:p>
          <a:p>
            <a:pPr algn="just"/>
            <a:endParaRPr lang="en-US" sz="1200" b="0" i="0" kern="1200" baseline="0" dirty="0">
              <a:solidFill>
                <a:schemeClr val="tx1"/>
              </a:solidFill>
              <a:effectLst/>
              <a:latin typeface="+mn-lt"/>
              <a:ea typeface="+mn-ea"/>
              <a:cs typeface="+mn-cs"/>
            </a:endParaRPr>
          </a:p>
          <a:p>
            <a:pPr algn="just"/>
            <a:r>
              <a:rPr lang="en-US" sz="1200" b="0" i="0" kern="1200" baseline="0" dirty="0">
                <a:solidFill>
                  <a:schemeClr val="tx1"/>
                </a:solidFill>
                <a:effectLst/>
                <a:latin typeface="+mn-lt"/>
                <a:ea typeface="+mn-ea"/>
                <a:cs typeface="+mn-cs"/>
              </a:rPr>
              <a:t>We can use linear regression to find the equation of this regression line, which is of the form Y = b0 + b1</a:t>
            </a:r>
            <a:r>
              <a:rPr lang="hr-HR" sz="1200" b="0" i="0" kern="1200" baseline="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X, where b0 is the intercept and b1 is the slope of the line. We can use this equation to predict the value of Y for any given value of X.</a:t>
            </a:r>
            <a:endParaRPr lang="hr-HR" sz="1200" b="0" i="0" kern="1200" baseline="0" dirty="0">
              <a:solidFill>
                <a:schemeClr val="tx1"/>
              </a:solidFill>
              <a:effectLst/>
              <a:latin typeface="+mn-lt"/>
              <a:ea typeface="+mn-ea"/>
              <a:cs typeface="+mn-cs"/>
            </a:endParaRPr>
          </a:p>
          <a:p>
            <a:pPr algn="just"/>
            <a:endParaRPr lang="en-US" sz="120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54</a:t>
            </a:fld>
            <a:endParaRPr lang="hr-HR"/>
          </a:p>
        </p:txBody>
      </p:sp>
    </p:spTree>
    <p:extLst>
      <p:ext uri="{BB962C8B-B14F-4D97-AF65-F5344CB8AC3E}">
        <p14:creationId xmlns:p14="http://schemas.microsoft.com/office/powerpoint/2010/main" val="36575689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6B158-464A-5A8C-A1F4-5451ADDEB5CD}"/>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40B449E4-A29B-4D41-4270-7D8D4E8E0D88}"/>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7B8BE625-1CE0-14E4-336B-8CAF0E2B3678}"/>
              </a:ext>
            </a:extLst>
          </p:cNvPr>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R-squared (R²) is a statistical measure that represents how well the linear regression model fits the data.</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In simpler terms, R² tells us how much of the variation in the dependent variable (Y) can be explained by the independent variable (X) in a linear regression model. A high R² value (close to 1) means that the model explains a large proportion of the variation in the dependent variable, while a low R² value (close to 0) means that the model does not explain much of the variation in the dependent variable.</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For example, if the R² value is 0.8</a:t>
            </a:r>
            <a:r>
              <a:rPr lang="hr-HR" sz="1200" b="0" i="0" kern="1200" dirty="0">
                <a:solidFill>
                  <a:schemeClr val="tx1"/>
                </a:solidFill>
                <a:effectLst/>
                <a:latin typeface="+mn-lt"/>
                <a:ea typeface="+mn-ea"/>
                <a:cs typeface="+mn-cs"/>
              </a:rPr>
              <a:t>9</a:t>
            </a:r>
            <a:r>
              <a:rPr lang="en-US" sz="1200" b="0" i="0" kern="1200" dirty="0">
                <a:solidFill>
                  <a:schemeClr val="tx1"/>
                </a:solidFill>
                <a:effectLst/>
                <a:latin typeface="+mn-lt"/>
                <a:ea typeface="+mn-ea"/>
                <a:cs typeface="+mn-cs"/>
              </a:rPr>
              <a:t>, this means that 8</a:t>
            </a:r>
            <a:r>
              <a:rPr lang="hr-HR" sz="1200" b="0" i="0" kern="1200" dirty="0">
                <a:solidFill>
                  <a:schemeClr val="tx1"/>
                </a:solidFill>
                <a:effectLst/>
                <a:latin typeface="+mn-lt"/>
                <a:ea typeface="+mn-ea"/>
                <a:cs typeface="+mn-cs"/>
              </a:rPr>
              <a:t>9</a:t>
            </a:r>
            <a:r>
              <a:rPr lang="en-US" sz="1200" b="0" i="0" kern="1200" dirty="0">
                <a:solidFill>
                  <a:schemeClr val="tx1"/>
                </a:solidFill>
                <a:effectLst/>
                <a:latin typeface="+mn-lt"/>
                <a:ea typeface="+mn-ea"/>
                <a:cs typeface="+mn-cs"/>
              </a:rPr>
              <a:t>% of the variation in the dependent variable can be explained by the independent variable in the linear regression model.</a:t>
            </a:r>
          </a:p>
          <a:p>
            <a:pPr algn="just"/>
            <a:r>
              <a:rPr lang="en-US" sz="1200" b="0" i="0" kern="1200" dirty="0">
                <a:solidFill>
                  <a:schemeClr val="tx1"/>
                </a:solidFill>
                <a:effectLst/>
                <a:latin typeface="+mn-lt"/>
                <a:ea typeface="+mn-ea"/>
                <a:cs typeface="+mn-cs"/>
              </a:rPr>
              <a:t>R² is a useful tool for evaluating the performance of a linear regression model and comparing the performance of different models. However, it's important to note that R² is just one measure of model performance, and should be used in conjunction with other metrics and visualizations to fully evaluate the model.</a:t>
            </a:r>
          </a:p>
          <a:p>
            <a:pPr algn="just"/>
            <a:endParaRPr lang="en-US" sz="1200" b="0" i="0" kern="1200" dirty="0">
              <a:solidFill>
                <a:schemeClr val="tx1"/>
              </a:solidFill>
              <a:effectLst/>
              <a:latin typeface="+mn-lt"/>
              <a:ea typeface="+mn-ea"/>
              <a:cs typeface="+mn-cs"/>
            </a:endParaRPr>
          </a:p>
          <a:p>
            <a:pPr algn="just"/>
            <a:endParaRPr lang="en-US" sz="1200" kern="1200" dirty="0">
              <a:solidFill>
                <a:schemeClr val="tx1"/>
              </a:solidFill>
              <a:effectLst/>
              <a:latin typeface="+mn-lt"/>
              <a:ea typeface="+mn-ea"/>
              <a:cs typeface="+mn-cs"/>
            </a:endParaRPr>
          </a:p>
        </p:txBody>
      </p:sp>
      <p:sp>
        <p:nvSpPr>
          <p:cNvPr id="4" name="Rezervirano mjesto broja slajda 3">
            <a:extLst>
              <a:ext uri="{FF2B5EF4-FFF2-40B4-BE49-F238E27FC236}">
                <a16:creationId xmlns:a16="http://schemas.microsoft.com/office/drawing/2014/main" id="{8DE792E1-F39C-CA7C-3BFC-71C2EF901A0A}"/>
              </a:ext>
            </a:extLst>
          </p:cNvPr>
          <p:cNvSpPr>
            <a:spLocks noGrp="1"/>
          </p:cNvSpPr>
          <p:nvPr>
            <p:ph type="sldNum" sz="quarter" idx="10"/>
          </p:nvPr>
        </p:nvSpPr>
        <p:spPr/>
        <p:txBody>
          <a:bodyPr/>
          <a:lstStyle/>
          <a:p>
            <a:fld id="{FAE1F7B0-4ED8-4155-8F88-4515C773BDA4}" type="slidenum">
              <a:rPr lang="hr-HR" smtClean="0"/>
              <a:t>55</a:t>
            </a:fld>
            <a:endParaRPr lang="hr-HR"/>
          </a:p>
        </p:txBody>
      </p:sp>
    </p:spTree>
    <p:extLst>
      <p:ext uri="{BB962C8B-B14F-4D97-AF65-F5344CB8AC3E}">
        <p14:creationId xmlns:p14="http://schemas.microsoft.com/office/powerpoint/2010/main" val="10379168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b="0" i="0" kern="1200" dirty="0">
                <a:solidFill>
                  <a:schemeClr val="tx1"/>
                </a:solidFill>
                <a:effectLst/>
                <a:latin typeface="+mn-lt"/>
                <a:ea typeface="+mn-ea"/>
                <a:cs typeface="+mn-cs"/>
              </a:rPr>
              <a:t>Imagine you and your friend are trying to analyze some data from a survey. You have two sets of numbers: X and Y. You want to understand if there's any relationship between the two sets of numbers. To do that, you'll need to go through some steps.</a:t>
            </a:r>
          </a:p>
          <a:p>
            <a:pPr algn="just"/>
            <a:endParaRPr lang="hr-HR" b="0" i="0" kern="1200" dirty="0">
              <a:solidFill>
                <a:schemeClr val="tx1"/>
              </a:solidFill>
              <a:effectLst/>
              <a:latin typeface="+mn-lt"/>
              <a:ea typeface="+mn-ea"/>
              <a:cs typeface="+mn-cs"/>
            </a:endParaRPr>
          </a:p>
          <a:p>
            <a:pPr algn="just"/>
            <a:r>
              <a:rPr lang="en-US" b="0" i="0" kern="1200" dirty="0">
                <a:solidFill>
                  <a:schemeClr val="tx1"/>
                </a:solidFill>
                <a:effectLst/>
                <a:latin typeface="+mn-lt"/>
                <a:ea typeface="+mn-ea"/>
                <a:cs typeface="+mn-cs"/>
              </a:rPr>
              <a:t>First, you'll calculate the mean of each set of numbers. The mean is just a fancy way of saying "average". You add up all the numbers and divide by the total number of numbers in the set. So for X, you add up 1, 2, 3, 4, and 5, and divide by 5. That gives you 3. And for Y, you add up 2, 4, 5, 4, and 5, and divide by 5. That gives you 4.</a:t>
            </a:r>
          </a:p>
          <a:p>
            <a:pPr algn="just"/>
            <a:endParaRPr lang="hr-HR" b="0" i="0" kern="1200" dirty="0">
              <a:solidFill>
                <a:schemeClr val="tx1"/>
              </a:solidFill>
              <a:effectLst/>
              <a:latin typeface="+mn-lt"/>
              <a:ea typeface="+mn-ea"/>
              <a:cs typeface="+mn-cs"/>
            </a:endParaRPr>
          </a:p>
          <a:p>
            <a:pPr algn="just"/>
            <a:r>
              <a:rPr lang="en-US" b="0" i="0" kern="1200" dirty="0">
                <a:solidFill>
                  <a:schemeClr val="tx1"/>
                </a:solidFill>
                <a:effectLst/>
                <a:latin typeface="+mn-lt"/>
                <a:ea typeface="+mn-ea"/>
                <a:cs typeface="+mn-cs"/>
              </a:rPr>
              <a:t>Next, you'll calculate the deviation of each value from its respective mean. Deviation is just a fancy way of saying "difference". So for each number in X, you'll subtract the mean of X (which is 3), and for each number in Y, you'll subtract the mean of Y (which is 4). This will give you a new set of numbers that tell you how far each value is from its respective mean. For X, the deviations are -2, -1, 0, 1, and 2. For Y, the deviations are -2, 0, 1, 0, and 1.</a:t>
            </a:r>
          </a:p>
          <a:p>
            <a:pPr algn="just"/>
            <a:endParaRPr lang="hr-HR" b="0" i="0" kern="1200" dirty="0">
              <a:solidFill>
                <a:schemeClr val="tx1"/>
              </a:solidFill>
              <a:effectLst/>
              <a:latin typeface="+mn-lt"/>
              <a:ea typeface="+mn-ea"/>
              <a:cs typeface="+mn-cs"/>
            </a:endParaRPr>
          </a:p>
          <a:p>
            <a:pPr algn="just"/>
            <a:endParaRPr lang="en-US" sz="110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56</a:t>
            </a:fld>
            <a:endParaRPr lang="hr-HR"/>
          </a:p>
        </p:txBody>
      </p:sp>
    </p:spTree>
    <p:extLst>
      <p:ext uri="{BB962C8B-B14F-4D97-AF65-F5344CB8AC3E}">
        <p14:creationId xmlns:p14="http://schemas.microsoft.com/office/powerpoint/2010/main" val="5692054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71494-FB27-B8D5-1C38-C9FA13FDEF5A}"/>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28C24430-0A75-396F-41AF-9AB45AD914D4}"/>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ACD9C418-B3B2-D8D0-D3B0-2FD107BCFBAE}"/>
              </a:ext>
            </a:extLst>
          </p:cNvPr>
          <p:cNvSpPr>
            <a:spLocks noGrp="1"/>
          </p:cNvSpPr>
          <p:nvPr>
            <p:ph type="body" idx="1"/>
          </p:nvPr>
        </p:nvSpPr>
        <p:spPr>
          <a:xfrm>
            <a:off x="685800" y="4400549"/>
            <a:ext cx="5486400" cy="4183381"/>
          </a:xfrm>
          <a:prstGeom prst="rect">
            <a:avLst/>
          </a:prstGeom>
        </p:spPr>
        <p:txBody>
          <a:bodyPr/>
          <a:lstStyle/>
          <a:p>
            <a:pPr algn="just"/>
            <a:r>
              <a:rPr lang="en-US" b="0" i="0" kern="1200" dirty="0">
                <a:solidFill>
                  <a:schemeClr val="tx1"/>
                </a:solidFill>
                <a:effectLst/>
                <a:latin typeface="+mn-lt"/>
                <a:ea typeface="+mn-ea"/>
                <a:cs typeface="+mn-cs"/>
              </a:rPr>
              <a:t>Finally, you'll multiply each deviation in X by its corresponding deviation in Y, and add up all those products. This will give you a single number that tells you how the two sets of numbers are related. If the sum of products is positive, that means X and Y tend to go up and down together. If it's negative, that means X tends to go up when Y goes down, and vice versa. And if it's close to zero, that means there's not much relationship between X and Y. In this case, the sum of products is 6, which is a positive number, indicating that X and Y tend to go up and down together.</a:t>
            </a:r>
            <a:endParaRPr lang="hr-HR" b="0" i="0" kern="1200" dirty="0">
              <a:solidFill>
                <a:schemeClr val="tx1"/>
              </a:solidFill>
              <a:effectLst/>
              <a:latin typeface="+mn-lt"/>
              <a:ea typeface="+mn-ea"/>
              <a:cs typeface="+mn-cs"/>
            </a:endParaRPr>
          </a:p>
          <a:p>
            <a:pPr algn="just"/>
            <a:endParaRPr lang="en-US" b="0" i="0" kern="1200" dirty="0">
              <a:solidFill>
                <a:schemeClr val="tx1"/>
              </a:solidFill>
              <a:effectLst/>
              <a:latin typeface="+mn-lt"/>
              <a:ea typeface="+mn-ea"/>
              <a:cs typeface="+mn-cs"/>
            </a:endParaRPr>
          </a:p>
          <a:p>
            <a:pPr algn="just"/>
            <a:r>
              <a:rPr lang="en-US" b="0" i="0" kern="1200" dirty="0">
                <a:solidFill>
                  <a:schemeClr val="tx1"/>
                </a:solidFill>
                <a:effectLst/>
                <a:latin typeface="+mn-lt"/>
                <a:ea typeface="+mn-ea"/>
                <a:cs typeface="+mn-cs"/>
              </a:rPr>
              <a:t>So, in summary, by calculating the mean, deviation, and sum of products of X and Y, we can gain insight into how these two sets of numbers are related. It's like detective work, where we gather clues and piece them together to solve a mystery!</a:t>
            </a:r>
          </a:p>
        </p:txBody>
      </p:sp>
      <p:sp>
        <p:nvSpPr>
          <p:cNvPr id="4" name="Rezervirano mjesto broja slajda 3">
            <a:extLst>
              <a:ext uri="{FF2B5EF4-FFF2-40B4-BE49-F238E27FC236}">
                <a16:creationId xmlns:a16="http://schemas.microsoft.com/office/drawing/2014/main" id="{00D7D872-15C3-ED8F-D040-D72BFB6B18A7}"/>
              </a:ext>
            </a:extLst>
          </p:cNvPr>
          <p:cNvSpPr>
            <a:spLocks noGrp="1"/>
          </p:cNvSpPr>
          <p:nvPr>
            <p:ph type="sldNum" sz="quarter" idx="10"/>
          </p:nvPr>
        </p:nvSpPr>
        <p:spPr/>
        <p:txBody>
          <a:bodyPr/>
          <a:lstStyle/>
          <a:p>
            <a:fld id="{FAE1F7B0-4ED8-4155-8F88-4515C773BDA4}" type="slidenum">
              <a:rPr lang="hr-HR" smtClean="0"/>
              <a:t>57</a:t>
            </a:fld>
            <a:endParaRPr lang="hr-HR"/>
          </a:p>
        </p:txBody>
      </p:sp>
    </p:spTree>
    <p:extLst>
      <p:ext uri="{BB962C8B-B14F-4D97-AF65-F5344CB8AC3E}">
        <p14:creationId xmlns:p14="http://schemas.microsoft.com/office/powerpoint/2010/main" val="29470999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kern="1200" dirty="0">
                <a:solidFill>
                  <a:schemeClr val="tx1"/>
                </a:solidFill>
                <a:effectLst/>
                <a:latin typeface="+mn-lt"/>
                <a:ea typeface="+mn-ea"/>
                <a:cs typeface="+mn-cs"/>
              </a:rPr>
              <a:t>Now that you have calculated the mean and deviation of X and Y and the sum of products of X and Y, it's time to take the next steps to understand the relationship between the two sets of numbers.</a:t>
            </a:r>
          </a:p>
          <a:p>
            <a:pPr algn="just"/>
            <a:endParaRPr lang="en-US"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The fourth step is to calculate the sum of squares of deviations of X. This step involves squaring each deviation in X and then adding up all the squares. This will give you a single number that tells you how much variation there is in X. In this case, the sum of squares of deviations of X is 10.</a:t>
            </a:r>
          </a:p>
          <a:p>
            <a:pPr algn="just"/>
            <a:endParaRPr lang="en-US"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The fifth step is to calculate the slope of the regression line (b1). This is the line that best fits the data and can be used to predict Y values from X values. To calculate the slope, you divide the sum of products of deviations by the sum of squares of deviations of X. In this case, the slope is 0.6, indicating that for every 1 unit increase in X, Y tends to increase by 0.6 units.</a:t>
            </a:r>
          </a:p>
          <a:p>
            <a:pPr algn="just"/>
            <a:endParaRPr lang="en-US"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58</a:t>
            </a:fld>
            <a:endParaRPr lang="hr-HR"/>
          </a:p>
        </p:txBody>
      </p:sp>
    </p:spTree>
    <p:extLst>
      <p:ext uri="{BB962C8B-B14F-4D97-AF65-F5344CB8AC3E}">
        <p14:creationId xmlns:p14="http://schemas.microsoft.com/office/powerpoint/2010/main" val="23066277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FFF909-C561-9A96-3277-818667F36CF2}"/>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19F4EABB-B084-4FE9-CE70-72D364D74BAD}"/>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88A7B1E4-DC74-0D26-21F5-ABE9447E04D2}"/>
              </a:ext>
            </a:extLst>
          </p:cNvPr>
          <p:cNvSpPr>
            <a:spLocks noGrp="1"/>
          </p:cNvSpPr>
          <p:nvPr>
            <p:ph type="body" idx="1"/>
          </p:nvPr>
        </p:nvSpPr>
        <p:spPr>
          <a:xfrm>
            <a:off x="685800" y="4400549"/>
            <a:ext cx="5486400" cy="4183381"/>
          </a:xfrm>
          <a:prstGeom prst="rect">
            <a:avLst/>
          </a:prstGeom>
        </p:spPr>
        <p:txBody>
          <a:bodyPr/>
          <a:lstStyle/>
          <a:p>
            <a:pPr algn="just"/>
            <a:r>
              <a:rPr lang="en-US" kern="1200" dirty="0">
                <a:solidFill>
                  <a:schemeClr val="tx1"/>
                </a:solidFill>
                <a:effectLst/>
                <a:latin typeface="+mn-lt"/>
                <a:ea typeface="+mn-ea"/>
                <a:cs typeface="+mn-cs"/>
              </a:rPr>
              <a:t>The sixth step is to calculate the intercept of the regression line (b0). This is the point where the regression line crosses the Y-axis. To calculate the intercept, you multiply the slope by the mean of X and subtract the result from the mean of Y. In this case, the intercept is 2.2, indicating that when X is 0, Y is predicted to be 2.2.</a:t>
            </a:r>
          </a:p>
          <a:p>
            <a:pPr algn="just"/>
            <a:endParaRPr lang="en-US"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Finally, you can write the equation of the regression line, which is Y = b0 + b1 * X. In this case, the equation is Y = 2.2 + 0.6 * X. This equation tells you that for any given value of X, you can use the equation to predict the corresponding value of Y.</a:t>
            </a:r>
          </a:p>
          <a:p>
            <a:pPr algn="just"/>
            <a:endParaRPr lang="en-US" kern="1200" dirty="0">
              <a:solidFill>
                <a:schemeClr val="tx1"/>
              </a:solidFill>
              <a:effectLst/>
              <a:latin typeface="+mn-lt"/>
              <a:ea typeface="+mn-ea"/>
              <a:cs typeface="+mn-cs"/>
            </a:endParaRPr>
          </a:p>
          <a:p>
            <a:pPr algn="just"/>
            <a:r>
              <a:rPr lang="en-US" kern="1200" dirty="0">
                <a:solidFill>
                  <a:schemeClr val="tx1"/>
                </a:solidFill>
                <a:effectLst/>
                <a:latin typeface="+mn-lt"/>
                <a:ea typeface="+mn-ea"/>
                <a:cs typeface="+mn-cs"/>
              </a:rPr>
              <a:t>So by following these steps, you and your friend were able to analyze the data and understand the relationship between the two sets of numbers. This is a powerful tool that can be used in many different fields to gain insight into complex relationships.</a:t>
            </a:r>
          </a:p>
        </p:txBody>
      </p:sp>
      <p:sp>
        <p:nvSpPr>
          <p:cNvPr id="4" name="Rezervirano mjesto broja slajda 3">
            <a:extLst>
              <a:ext uri="{FF2B5EF4-FFF2-40B4-BE49-F238E27FC236}">
                <a16:creationId xmlns:a16="http://schemas.microsoft.com/office/drawing/2014/main" id="{4F2715C9-1288-AF16-F8FE-09E88A9BF70B}"/>
              </a:ext>
            </a:extLst>
          </p:cNvPr>
          <p:cNvSpPr>
            <a:spLocks noGrp="1"/>
          </p:cNvSpPr>
          <p:nvPr>
            <p:ph type="sldNum" sz="quarter" idx="10"/>
          </p:nvPr>
        </p:nvSpPr>
        <p:spPr/>
        <p:txBody>
          <a:bodyPr/>
          <a:lstStyle/>
          <a:p>
            <a:fld id="{FAE1F7B0-4ED8-4155-8F88-4515C773BDA4}" type="slidenum">
              <a:rPr lang="hr-HR" smtClean="0"/>
              <a:t>59</a:t>
            </a:fld>
            <a:endParaRPr lang="hr-HR"/>
          </a:p>
        </p:txBody>
      </p:sp>
    </p:spTree>
    <p:extLst>
      <p:ext uri="{BB962C8B-B14F-4D97-AF65-F5344CB8AC3E}">
        <p14:creationId xmlns:p14="http://schemas.microsoft.com/office/powerpoint/2010/main" val="2060550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In the 2010s, deep learning brought about a revolutionary transformation in AI, enabling significant advancements in various fields. AI is seamlessly integrated into everyday life, manifesting in virtual assistants, recommendation systems, and autonomous vehicles. Meanwhile, ongoing discussions surrounding AI's ethical and societal impacts have gained prominence, emphasizing the importance of responsible development and deployment. As AI rapidly evolves, it shapes our future, presenting immense possibilities and challenges.</a:t>
            </a:r>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32073240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Polynomial regression is a form of linear regression that can capture non-linear relationships between variables by fitting a non-linear regression line, which may not be possible with simple linear regression 1. It is used when linear regression models may not adequately capture the complexity of the relationship. In polynomial regression, the relationship between the dependent variable and the independent variable is modeled as an nth-degree polynomial function. When the polynomial is of degree 2, it is called a quadratic model; when the degree of a polynomial is 3, it is called a cubic model, and so on.</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endParaRPr lang="en-US" sz="120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60</a:t>
            </a:fld>
            <a:endParaRPr lang="hr-HR"/>
          </a:p>
        </p:txBody>
      </p:sp>
    </p:spTree>
    <p:extLst>
      <p:ext uri="{BB962C8B-B14F-4D97-AF65-F5344CB8AC3E}">
        <p14:creationId xmlns:p14="http://schemas.microsoft.com/office/powerpoint/2010/main" val="29745918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D23FF-0236-8760-860F-7D6C3FC5D9F6}"/>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C9BCFDA0-8A2F-576F-FA0D-F15874310D17}"/>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1F0483FF-1782-48C4-158F-2AD75CF6A81B}"/>
              </a:ext>
            </a:extLst>
          </p:cNvPr>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The main difference between polynomial regression and linear regression is that polynomial regression can model nonlinear relationships between the independent and dependent variables, while linear regression can only model linear relationships .</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other words, while linear regression assumes that the relationship between the independent and dependent variables is linear, polynomial regression can model more complex relationships that are nonlinear .</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Polynomial regression is a powerful tool that can be used to model complex relationships between variables. It is widely used in machine learning and data science to make predictions and to gain insights into complex data sets.</a:t>
            </a:r>
            <a:endParaRPr lang="hr-HR" sz="1200" kern="1200" dirty="0">
              <a:solidFill>
                <a:schemeClr val="tx1"/>
              </a:solidFill>
              <a:effectLst/>
              <a:latin typeface="+mn-lt"/>
              <a:ea typeface="+mn-ea"/>
              <a:cs typeface="+mn-cs"/>
            </a:endParaRPr>
          </a:p>
        </p:txBody>
      </p:sp>
      <p:sp>
        <p:nvSpPr>
          <p:cNvPr id="4" name="Rezervirano mjesto broja slajda 3">
            <a:extLst>
              <a:ext uri="{FF2B5EF4-FFF2-40B4-BE49-F238E27FC236}">
                <a16:creationId xmlns:a16="http://schemas.microsoft.com/office/drawing/2014/main" id="{57807B76-F517-2BAB-E6AF-4CD3B0B64575}"/>
              </a:ext>
            </a:extLst>
          </p:cNvPr>
          <p:cNvSpPr>
            <a:spLocks noGrp="1"/>
          </p:cNvSpPr>
          <p:nvPr>
            <p:ph type="sldNum" sz="quarter" idx="10"/>
          </p:nvPr>
        </p:nvSpPr>
        <p:spPr/>
        <p:txBody>
          <a:bodyPr/>
          <a:lstStyle/>
          <a:p>
            <a:fld id="{FAE1F7B0-4ED8-4155-8F88-4515C773BDA4}" type="slidenum">
              <a:rPr lang="hr-HR" smtClean="0"/>
              <a:t>61</a:t>
            </a:fld>
            <a:endParaRPr lang="hr-HR"/>
          </a:p>
        </p:txBody>
      </p:sp>
    </p:spTree>
    <p:extLst>
      <p:ext uri="{BB962C8B-B14F-4D97-AF65-F5344CB8AC3E}">
        <p14:creationId xmlns:p14="http://schemas.microsoft.com/office/powerpoint/2010/main" val="9791485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We are using polynomial regression to find a mathematical equation that describes the relationship between two variables, X and Y. Instead of fitting a straight line like in simple linear regression, we are fitting a curve to the data. By using the</a:t>
            </a:r>
            <a:r>
              <a:rPr lang="hr-HR" sz="1200" kern="1200" dirty="0">
                <a:solidFill>
                  <a:schemeClr val="tx1"/>
                </a:solidFill>
                <a:effectLst/>
                <a:latin typeface="+mn-lt"/>
                <a:ea typeface="+mn-ea"/>
                <a:cs typeface="+mn-cs"/>
              </a:rPr>
              <a:t> general</a:t>
            </a:r>
            <a:r>
              <a:rPr lang="en-US" sz="1200" kern="1200" dirty="0">
                <a:solidFill>
                  <a:schemeClr val="tx1"/>
                </a:solidFill>
                <a:effectLst/>
                <a:latin typeface="+mn-lt"/>
                <a:ea typeface="+mn-ea"/>
                <a:cs typeface="+mn-cs"/>
              </a:rPr>
              <a:t> formula we can calculate the coefficients (β0, β1, β2, etc.) that best fit the data. These coefficients represent the slopes of the curve at different points and can be used to make predictions about future values of Y based on new values of X.</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62</a:t>
            </a:fld>
            <a:endParaRPr lang="hr-HR"/>
          </a:p>
        </p:txBody>
      </p:sp>
    </p:spTree>
    <p:extLst>
      <p:ext uri="{BB962C8B-B14F-4D97-AF65-F5344CB8AC3E}">
        <p14:creationId xmlns:p14="http://schemas.microsoft.com/office/powerpoint/2010/main" val="260926002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We have a dataset with X and Y values, and in Step 3, we calculated the sum of X values, Y values, X squared values, and X times Y values. In Step 4, we used these values to calculate the coefficients of the polynomial regression equation using the formulas </a:t>
            </a:r>
            <a:r>
              <a:rPr lang="hr-HR" sz="1200" kern="1200" dirty="0">
                <a:solidFill>
                  <a:schemeClr val="tx1"/>
                </a:solidFill>
                <a:effectLst/>
                <a:latin typeface="+mn-lt"/>
                <a:ea typeface="+mn-ea"/>
                <a:cs typeface="+mn-cs"/>
              </a:rPr>
              <a:t>for </a:t>
            </a:r>
            <a:r>
              <a:rPr lang="en-US" sz="1200" kern="1200" dirty="0">
                <a:solidFill>
                  <a:schemeClr val="tx1"/>
                </a:solidFill>
                <a:effectLst/>
                <a:latin typeface="+mn-lt"/>
                <a:ea typeface="+mn-ea"/>
                <a:cs typeface="+mn-cs"/>
              </a:rPr>
              <a:t>β1 and β0 = (</a:t>
            </a:r>
            <a:r>
              <a:rPr lang="en-US" sz="1200" kern="1200" dirty="0" err="1">
                <a:solidFill>
                  <a:schemeClr val="tx1"/>
                </a:solidFill>
                <a:effectLst/>
                <a:latin typeface="+mn-lt"/>
                <a:ea typeface="+mn-ea"/>
                <a:cs typeface="+mn-cs"/>
              </a:rPr>
              <a:t>ΣYi</a:t>
            </a:r>
            <a:r>
              <a:rPr lang="en-US" sz="1200" kern="1200" dirty="0">
                <a:solidFill>
                  <a:schemeClr val="tx1"/>
                </a:solidFill>
                <a:effectLst/>
                <a:latin typeface="+mn-lt"/>
                <a:ea typeface="+mn-ea"/>
                <a:cs typeface="+mn-cs"/>
              </a:rPr>
              <a:t> - β1ΣXi) / n. These coefficients represent the slope and intercept of the curve that best fits the data, and by plugging them into the general formula we can obtain the polynomial regression equation for this data. The resulting equation is Y = 1.2 + 0.6X + ε, which we can use to make predictions about future values of Y based on new values of X.</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63</a:t>
            </a:fld>
            <a:endParaRPr lang="hr-HR"/>
          </a:p>
        </p:txBody>
      </p:sp>
    </p:spTree>
    <p:extLst>
      <p:ext uri="{BB962C8B-B14F-4D97-AF65-F5344CB8AC3E}">
        <p14:creationId xmlns:p14="http://schemas.microsoft.com/office/powerpoint/2010/main" val="26225631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endParaRPr lang="en-US"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Imagine you have a bunch of data on Covid 19 positive patients in the hospital over time. You want to build a model to predict how much Covid 19 patients you can expect in the </a:t>
            </a:r>
            <a:r>
              <a:rPr lang="hr-HR" sz="1200" b="0" i="0" kern="1200" dirty="0">
                <a:solidFill>
                  <a:schemeClr val="tx1"/>
                </a:solidFill>
                <a:effectLst/>
                <a:latin typeface="+mn-lt"/>
                <a:ea typeface="+mn-ea"/>
                <a:cs typeface="+mn-cs"/>
              </a:rPr>
              <a:t>future period</a:t>
            </a:r>
            <a:r>
              <a:rPr lang="en-US" sz="1200" b="0" i="0" kern="1200" dirty="0">
                <a:solidFill>
                  <a:schemeClr val="tx1"/>
                </a:solidFill>
                <a:effectLst/>
                <a:latin typeface="+mn-lt"/>
                <a:ea typeface="+mn-ea"/>
                <a:cs typeface="+mn-cs"/>
              </a:rPr>
              <a:t>. You could use a simple linear regression model, which draws a straight line through the data to make predictions.</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But what if the data is noisy, meaning there's a lot of random variation in it? The simple linear regression model might end up fitting the noise instead of the true relationship between </a:t>
            </a:r>
            <a:r>
              <a:rPr lang="hr-HR" sz="1200" b="0" i="0" kern="1200" dirty="0">
                <a:solidFill>
                  <a:schemeClr val="tx1"/>
                </a:solidFill>
                <a:effectLst/>
                <a:latin typeface="+mn-lt"/>
                <a:ea typeface="+mn-ea"/>
                <a:cs typeface="+mn-cs"/>
              </a:rPr>
              <a:t>time </a:t>
            </a:r>
            <a:r>
              <a:rPr lang="hr-HR" sz="1200" b="0" i="0" kern="1200" dirty="0" err="1">
                <a:solidFill>
                  <a:schemeClr val="tx1"/>
                </a:solidFill>
                <a:effectLst/>
                <a:latin typeface="+mn-lt"/>
                <a:ea typeface="+mn-ea"/>
                <a:cs typeface="+mn-cs"/>
              </a:rPr>
              <a:t>and</a:t>
            </a:r>
            <a:r>
              <a:rPr lang="hr-HR" sz="1200" b="0" i="0" kern="1200" dirty="0">
                <a:solidFill>
                  <a:schemeClr val="tx1"/>
                </a:solidFill>
                <a:effectLst/>
                <a:latin typeface="+mn-lt"/>
                <a:ea typeface="+mn-ea"/>
                <a:cs typeface="+mn-cs"/>
              </a:rPr>
              <a:t> Covid 19 </a:t>
            </a:r>
            <a:r>
              <a:rPr lang="hr-HR" sz="1200" b="0" i="0" kern="1200" dirty="0" err="1">
                <a:solidFill>
                  <a:schemeClr val="tx1"/>
                </a:solidFill>
                <a:effectLst/>
                <a:latin typeface="+mn-lt"/>
                <a:ea typeface="+mn-ea"/>
                <a:cs typeface="+mn-cs"/>
              </a:rPr>
              <a:t>positive</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patients</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in</a:t>
            </a:r>
            <a:r>
              <a:rPr lang="hr-HR" sz="1200" b="0" i="0" kern="1200" dirty="0">
                <a:solidFill>
                  <a:schemeClr val="tx1"/>
                </a:solidFill>
                <a:effectLst/>
                <a:latin typeface="+mn-lt"/>
                <a:ea typeface="+mn-ea"/>
                <a:cs typeface="+mn-cs"/>
              </a:rPr>
              <a:t> </a:t>
            </a:r>
            <a:r>
              <a:rPr lang="hr-HR" sz="1200" b="0" i="0" kern="1200" dirty="0" err="1">
                <a:solidFill>
                  <a:schemeClr val="tx1"/>
                </a:solidFill>
                <a:effectLst/>
                <a:latin typeface="+mn-lt"/>
                <a:ea typeface="+mn-ea"/>
                <a:cs typeface="+mn-cs"/>
              </a:rPr>
              <a:t>hospital</a:t>
            </a:r>
            <a:r>
              <a:rPr lang="en-US" sz="1200" b="0" i="0" kern="1200" dirty="0">
                <a:solidFill>
                  <a:schemeClr val="tx1"/>
                </a:solidFill>
                <a:effectLst/>
                <a:latin typeface="+mn-lt"/>
                <a:ea typeface="+mn-ea"/>
                <a:cs typeface="+mn-cs"/>
              </a:rPr>
              <a:t>. </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This is called overfitting, and it can lead to bad predictions.</a:t>
            </a:r>
          </a:p>
          <a:p>
            <a:pPr algn="just"/>
            <a:endParaRPr lang="en-US" sz="120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64</a:t>
            </a:fld>
            <a:endParaRPr lang="hr-HR"/>
          </a:p>
        </p:txBody>
      </p:sp>
    </p:spTree>
    <p:extLst>
      <p:ext uri="{BB962C8B-B14F-4D97-AF65-F5344CB8AC3E}">
        <p14:creationId xmlns:p14="http://schemas.microsoft.com/office/powerpoint/2010/main" val="16223771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Ridge regression helps prevent overfitting by adding a penalty to the model for having too many complicated features. Instead of just fitting a simple line, ridge regression fits a line that's as simple as possible while still being accurate. It does this by minimizing the sum of the squares of the coefficients of the features in the model, while also keeping the coefficients small.</a:t>
            </a: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Think of it like packing a suitcase. You want to fit as much stuff as possible, but you don't want to </a:t>
            </a:r>
            <a:r>
              <a:rPr lang="en-US" sz="1200" kern="1200" dirty="0" err="1">
                <a:solidFill>
                  <a:schemeClr val="tx1"/>
                </a:solidFill>
                <a:effectLst/>
                <a:latin typeface="+mn-lt"/>
                <a:ea typeface="+mn-ea"/>
                <a:cs typeface="+mn-cs"/>
              </a:rPr>
              <a:t>overpack</a:t>
            </a:r>
            <a:r>
              <a:rPr lang="en-US" sz="1200" kern="1200" dirty="0">
                <a:solidFill>
                  <a:schemeClr val="tx1"/>
                </a:solidFill>
                <a:effectLst/>
                <a:latin typeface="+mn-lt"/>
                <a:ea typeface="+mn-ea"/>
                <a:cs typeface="+mn-cs"/>
              </a:rPr>
              <a:t> and have to pay extra at the airport. So you pack smart, fitting in as much as possible while still keeping it compact.</a:t>
            </a: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summary, ridge regression is a way to build a model that predicts something while avoiding overfitting. It does this by adding a penalty to the model for being too complicated. By keeping the model as simple as possible while still being accurate, ridge regression can make better predictions on new data.</a:t>
            </a:r>
          </a:p>
          <a:p>
            <a:pPr algn="just"/>
            <a:endParaRPr lang="hr-HR" sz="120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65</a:t>
            </a:fld>
            <a:endParaRPr lang="hr-HR"/>
          </a:p>
        </p:txBody>
      </p:sp>
    </p:spTree>
    <p:extLst>
      <p:ext uri="{BB962C8B-B14F-4D97-AF65-F5344CB8AC3E}">
        <p14:creationId xmlns:p14="http://schemas.microsoft.com/office/powerpoint/2010/main" val="13132590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00EAF-F49E-1790-15B8-6658E22F8C4F}"/>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DF06CE67-4015-59D8-5852-9C5460C41F75}"/>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772D59DA-5B61-0DD4-7F9C-0FEE3B094C51}"/>
              </a:ext>
            </a:extLst>
          </p:cNvPr>
          <p:cNvSpPr>
            <a:spLocks noGrp="1"/>
          </p:cNvSpPr>
          <p:nvPr>
            <p:ph type="body" idx="1"/>
          </p:nvPr>
        </p:nvSpPr>
        <p:spPr>
          <a:xfrm>
            <a:off x="685800" y="4400549"/>
            <a:ext cx="5486400" cy="4183381"/>
          </a:xfrm>
          <a:prstGeom prst="rect">
            <a:avLst/>
          </a:prstGeom>
        </p:spPr>
        <p:txBody>
          <a:bodyPr/>
          <a:lstStyle/>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Now, let's break down the steps involved in Ridge regression.</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Steps 1-</a:t>
            </a:r>
            <a:r>
              <a:rPr lang="hr-HR" sz="1200" kern="1200" dirty="0">
                <a:solidFill>
                  <a:schemeClr val="tx1"/>
                </a:solidFill>
                <a:effectLst/>
                <a:latin typeface="+mn-lt"/>
                <a:ea typeface="+mn-ea"/>
                <a:cs typeface="+mn-cs"/>
              </a:rPr>
              <a:t>4</a:t>
            </a:r>
            <a:r>
              <a:rPr lang="en-US" sz="1200" kern="1200" dirty="0">
                <a:solidFill>
                  <a:schemeClr val="tx1"/>
                </a:solidFill>
                <a:effectLst/>
                <a:latin typeface="+mn-lt"/>
                <a:ea typeface="+mn-ea"/>
                <a:cs typeface="+mn-cs"/>
              </a:rPr>
              <a:t> of Ridge regression involve the same calculations as in linear regression. Specifically, in both linear regression and Ridge regression, we calculate the mean of X and Y, and then calculate the deviation of each value of X and Y from their respective means. In Ridge regression, we then use these deviations to calculate the sum of products of the deviations of X and Y, which is a measure of the direction of the relationship between X and Y.</a:t>
            </a:r>
          </a:p>
        </p:txBody>
      </p:sp>
      <p:sp>
        <p:nvSpPr>
          <p:cNvPr id="4" name="Rezervirano mjesto broja slajda 3">
            <a:extLst>
              <a:ext uri="{FF2B5EF4-FFF2-40B4-BE49-F238E27FC236}">
                <a16:creationId xmlns:a16="http://schemas.microsoft.com/office/drawing/2014/main" id="{E18A1702-E6AD-50A7-579B-712634DF0658}"/>
              </a:ext>
            </a:extLst>
          </p:cNvPr>
          <p:cNvSpPr>
            <a:spLocks noGrp="1"/>
          </p:cNvSpPr>
          <p:nvPr>
            <p:ph type="sldNum" sz="quarter" idx="10"/>
          </p:nvPr>
        </p:nvSpPr>
        <p:spPr/>
        <p:txBody>
          <a:bodyPr/>
          <a:lstStyle/>
          <a:p>
            <a:fld id="{FAE1F7B0-4ED8-4155-8F88-4515C773BDA4}" type="slidenum">
              <a:rPr lang="hr-HR" smtClean="0"/>
              <a:t>66</a:t>
            </a:fld>
            <a:endParaRPr lang="hr-HR"/>
          </a:p>
        </p:txBody>
      </p:sp>
    </p:spTree>
    <p:extLst>
      <p:ext uri="{BB962C8B-B14F-4D97-AF65-F5344CB8AC3E}">
        <p14:creationId xmlns:p14="http://schemas.microsoft.com/office/powerpoint/2010/main" val="2852724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The main difference between Ridge regression and linear regression lies in step </a:t>
            </a:r>
            <a:r>
              <a:rPr lang="hr-HR" sz="1200" kern="1200" dirty="0">
                <a:solidFill>
                  <a:schemeClr val="tx1"/>
                </a:solidFill>
                <a:effectLst/>
                <a:latin typeface="+mn-lt"/>
                <a:ea typeface="+mn-ea"/>
                <a:cs typeface="+mn-cs"/>
              </a:rPr>
              <a:t>5</a:t>
            </a:r>
            <a:r>
              <a:rPr lang="en-US" sz="1200" kern="1200" dirty="0">
                <a:solidFill>
                  <a:schemeClr val="tx1"/>
                </a:solidFill>
                <a:effectLst/>
                <a:latin typeface="+mn-lt"/>
                <a:ea typeface="+mn-ea"/>
                <a:cs typeface="+mn-cs"/>
              </a:rPr>
              <a:t>. In Ridge regression, we add a penalty term to the sum of squares of deviations of X to control overfitting. This penalty term is controlled by the Ridge regression parameter λ, which determines how much we want to penalize the complexity of the model.</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 value of lambda in Ridge regression is a </a:t>
            </a:r>
            <a:r>
              <a:rPr lang="en-US" sz="1200" kern="1200" dirty="0" err="1">
                <a:solidFill>
                  <a:schemeClr val="tx1"/>
                </a:solidFill>
                <a:effectLst/>
                <a:latin typeface="+mn-lt"/>
                <a:ea typeface="+mn-ea"/>
                <a:cs typeface="+mn-cs"/>
              </a:rPr>
              <a:t>hyperparameter</a:t>
            </a:r>
            <a:r>
              <a:rPr lang="en-US" sz="1200" kern="1200" dirty="0">
                <a:solidFill>
                  <a:schemeClr val="tx1"/>
                </a:solidFill>
                <a:effectLst/>
                <a:latin typeface="+mn-lt"/>
                <a:ea typeface="+mn-ea"/>
                <a:cs typeface="+mn-cs"/>
              </a:rPr>
              <a:t> that needs to be chosen by the user based on their specific use case. It is used to control the strength of the regularization term in the Ridge regression equation.</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this example, </a:t>
            </a:r>
            <a:r>
              <a:rPr lang="hr-HR" sz="1200" kern="1200" dirty="0" err="1">
                <a:solidFill>
                  <a:schemeClr val="tx1"/>
                </a:solidFill>
                <a:effectLst/>
                <a:latin typeface="+mn-lt"/>
                <a:ea typeface="+mn-ea"/>
                <a:cs typeface="+mn-cs"/>
              </a:rPr>
              <a:t>we</a:t>
            </a:r>
            <a:r>
              <a:rPr lang="en-US" sz="1200" kern="1200" dirty="0">
                <a:solidFill>
                  <a:schemeClr val="tx1"/>
                </a:solidFill>
                <a:effectLst/>
                <a:latin typeface="+mn-lt"/>
                <a:ea typeface="+mn-ea"/>
                <a:cs typeface="+mn-cs"/>
              </a:rPr>
              <a:t> chose a value of lambda = 0.5 arbitrarily for demonstration purposes. In practice, the optimal value of lambda for a given dataset is usually determined through a process called </a:t>
            </a:r>
            <a:r>
              <a:rPr lang="en-US" sz="1200" kern="1200" dirty="0" err="1">
                <a:solidFill>
                  <a:schemeClr val="tx1"/>
                </a:solidFill>
                <a:effectLst/>
                <a:latin typeface="+mn-lt"/>
                <a:ea typeface="+mn-ea"/>
                <a:cs typeface="+mn-cs"/>
              </a:rPr>
              <a:t>hyperparameter</a:t>
            </a:r>
            <a:r>
              <a:rPr lang="en-US" sz="1200" kern="1200" dirty="0">
                <a:solidFill>
                  <a:schemeClr val="tx1"/>
                </a:solidFill>
                <a:effectLst/>
                <a:latin typeface="+mn-lt"/>
                <a:ea typeface="+mn-ea"/>
                <a:cs typeface="+mn-cs"/>
              </a:rPr>
              <a:t> tuning, where different values of lambda are tried out and the one that yields the best performance on a validation set is chosen.</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general, larger values of lambda result in greater shrinkage of the regression coefficients towards zero, which can help prevent overfitting to the training data but may also result in </a:t>
            </a:r>
            <a:r>
              <a:rPr lang="en-US" sz="1200" kern="1200" dirty="0" err="1">
                <a:solidFill>
                  <a:schemeClr val="tx1"/>
                </a:solidFill>
                <a:effectLst/>
                <a:latin typeface="+mn-lt"/>
                <a:ea typeface="+mn-ea"/>
                <a:cs typeface="+mn-cs"/>
              </a:rPr>
              <a:t>underfitting</a:t>
            </a:r>
            <a:r>
              <a:rPr lang="en-US" sz="1200" kern="1200" dirty="0">
                <a:solidFill>
                  <a:schemeClr val="tx1"/>
                </a:solidFill>
                <a:effectLst/>
                <a:latin typeface="+mn-lt"/>
                <a:ea typeface="+mn-ea"/>
                <a:cs typeface="+mn-cs"/>
              </a:rPr>
              <a:t>. Smaller values of lambda result in less shrinkage and may lead to better performance on the training data, but can also result in overfitting. The optimal value of lambda thus depends on the specific dataset and the trade-off between bias and variance.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67</a:t>
            </a:fld>
            <a:endParaRPr lang="hr-HR"/>
          </a:p>
        </p:txBody>
      </p:sp>
    </p:spTree>
    <p:extLst>
      <p:ext uri="{BB962C8B-B14F-4D97-AF65-F5344CB8AC3E}">
        <p14:creationId xmlns:p14="http://schemas.microsoft.com/office/powerpoint/2010/main" val="25040761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68</a:t>
            </a:fld>
            <a:endParaRPr lang="hr-HR"/>
          </a:p>
        </p:txBody>
      </p:sp>
    </p:spTree>
    <p:extLst>
      <p:ext uri="{BB962C8B-B14F-4D97-AF65-F5344CB8AC3E}">
        <p14:creationId xmlns:p14="http://schemas.microsoft.com/office/powerpoint/2010/main" val="24634789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69</a:t>
            </a:fld>
            <a:endParaRPr lang="hr-HR"/>
          </a:p>
        </p:txBody>
      </p:sp>
    </p:spTree>
    <p:extLst>
      <p:ext uri="{BB962C8B-B14F-4D97-AF65-F5344CB8AC3E}">
        <p14:creationId xmlns:p14="http://schemas.microsoft.com/office/powerpoint/2010/main" val="1477062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In today's world, AI has made significant impacts across various domains. It automates tasks, improving efficiency and productivity in industries. AI-powered systems provide personalized recommendations based on user preferences, enhancing overall experiences. AI is transforming diagnostics, drug discovery, and personalized treatment in healthcare and medicine, revolutionizing the healthcare industry. </a:t>
            </a:r>
            <a:r>
              <a:rPr lang="en-US" err="1"/>
              <a:t>Chatbots</a:t>
            </a:r>
            <a:r>
              <a:rPr lang="en-US"/>
              <a:t> and virtual assistants offer instant support and personalized interactions, enhancing the overall customer experience. AI's influence spans from automation and personalization to healthcare advancements and improved customer satisfaction.</a:t>
            </a:r>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5496898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Clustering is a type of unsupervised learning technique in machine learning that involves grouping similar objects or data points together into clusters. The idea is that objects within the same cluster are more similar to each other than they are to objects in other clusters.</a:t>
            </a:r>
            <a:endParaRPr lang="hr-HR" dirty="0"/>
          </a:p>
          <a:p>
            <a:pPr algn="just"/>
            <a:endParaRPr lang="hr-HR" dirty="0"/>
          </a:p>
          <a:p>
            <a:pPr algn="just"/>
            <a:r>
              <a:rPr lang="en-US" dirty="0"/>
              <a:t>Imagine you have a bunch of items in a messy room, but you want to organize them into neat piles of similar things. Clustering is like that! It's a type of machine learning technique that groups similar objects or data points together into clusters, without needing to know anything about the items beforehand. This helps to find patterns in the data and make it easier to understand</a:t>
            </a:r>
            <a:endParaRPr lang="hr-HR" dirty="0"/>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70</a:t>
            </a:fld>
            <a:endParaRPr lang="hr-HR"/>
          </a:p>
        </p:txBody>
      </p:sp>
    </p:spTree>
    <p:extLst>
      <p:ext uri="{BB962C8B-B14F-4D97-AF65-F5344CB8AC3E}">
        <p14:creationId xmlns:p14="http://schemas.microsoft.com/office/powerpoint/2010/main" val="23212863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When it comes to clustering, there's no one-size-fits-all algorithm! Different methods have their own strengths and weaknesses, and it's up to the user to choose the right one for their data set.</a:t>
            </a:r>
          </a:p>
          <a:p>
            <a:pPr algn="just"/>
            <a:endParaRPr lang="en-US" dirty="0"/>
          </a:p>
          <a:p>
            <a:pPr algn="just"/>
            <a:r>
              <a:rPr lang="en-US" dirty="0"/>
              <a:t>One popular clustering algorithm is k-means, which separates data points into k clusters based on their similarity. The algorithm then adjusts cluster centroids until they're as compact and separate as possible.</a:t>
            </a:r>
          </a:p>
          <a:p>
            <a:pPr algn="just"/>
            <a:endParaRPr lang="en-US" dirty="0"/>
          </a:p>
          <a:p>
            <a:pPr algn="just"/>
            <a:r>
              <a:rPr lang="en-US" dirty="0"/>
              <a:t>If you want to visualize relationships between clusters at different levels of detail, hierarchical clustering is a good option. It creates a tree-like structure of clusters that lets you explore different levels of granularity.</a:t>
            </a:r>
          </a:p>
          <a:p>
            <a:pPr algn="just"/>
            <a:endParaRPr lang="en-US" dirty="0"/>
          </a:p>
          <a:p>
            <a:pPr algn="just"/>
            <a:r>
              <a:rPr lang="en-US" dirty="0"/>
              <a:t>DBSCAN is another popular algorithm that groups data points based on their density in the feature space. This makes it a great choice for data sets with complex structures, as clusters can be of different shapes and sizes.</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71</a:t>
            </a:fld>
            <a:endParaRPr lang="hr-HR"/>
          </a:p>
        </p:txBody>
      </p:sp>
    </p:spTree>
    <p:extLst>
      <p:ext uri="{BB962C8B-B14F-4D97-AF65-F5344CB8AC3E}">
        <p14:creationId xmlns:p14="http://schemas.microsoft.com/office/powerpoint/2010/main" val="3270409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K-means is a popular algorithm used in data science and machine learning to group similar data points together. It works by taking a set of data points and grouping them into K clusters, where K is a number chosen by the user. The algorithm iteratively assigns each data point to the nearest cluster centroid and then updates the centroid based on the new groupings. This process continues until the centroids no longer move, indicating that the clusters are stable.</a:t>
            </a:r>
            <a:endParaRPr lang="hr-HR" dirty="0"/>
          </a:p>
          <a:p>
            <a:pPr algn="just"/>
            <a:endParaRPr lang="hr-HR" dirty="0"/>
          </a:p>
          <a:p>
            <a:pPr algn="just"/>
            <a:r>
              <a:rPr lang="en-US" dirty="0"/>
              <a:t>Think of the centroids in K-means as the leaders of a dance party! Imagine a group of people dancing in a room, and you want to split them into two groups. You ask two people to come to the center of the room and start dancing. These two people are the initial centroids.</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72</a:t>
            </a:fld>
            <a:endParaRPr lang="hr-HR"/>
          </a:p>
        </p:txBody>
      </p:sp>
    </p:spTree>
    <p:extLst>
      <p:ext uri="{BB962C8B-B14F-4D97-AF65-F5344CB8AC3E}">
        <p14:creationId xmlns:p14="http://schemas.microsoft.com/office/powerpoint/2010/main" val="33079121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8A24A-96C4-739D-3FC9-9625484D6551}"/>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EF0F3F6A-4A65-984A-6F3E-29DB5B336D85}"/>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09FE1BC0-E87D-35C8-775F-B2A2A60DA3BC}"/>
              </a:ext>
            </a:extLst>
          </p:cNvPr>
          <p:cNvSpPr>
            <a:spLocks noGrp="1"/>
          </p:cNvSpPr>
          <p:nvPr>
            <p:ph type="body" idx="1"/>
          </p:nvPr>
        </p:nvSpPr>
        <p:spPr>
          <a:xfrm>
            <a:off x="685800" y="4400549"/>
            <a:ext cx="5486400" cy="4183381"/>
          </a:xfrm>
          <a:prstGeom prst="rect">
            <a:avLst/>
          </a:prstGeom>
        </p:spPr>
        <p:txBody>
          <a:bodyPr/>
          <a:lstStyle/>
          <a:p>
            <a:pPr algn="just"/>
            <a:r>
              <a:rPr lang="en-US" dirty="0"/>
              <a:t>Now, you ask each person in the room to join the group of the person they are closest to. The distance between each person is like the distance between each point and each centroid in K-means. Once everyone has joined a group, you have your two clusters!</a:t>
            </a:r>
          </a:p>
          <a:p>
            <a:pPr algn="just"/>
            <a:endParaRPr lang="en-US" dirty="0"/>
          </a:p>
          <a:p>
            <a:pPr algn="just"/>
            <a:r>
              <a:rPr lang="en-US" dirty="0"/>
              <a:t>But the dance party doesn't end there. You ask the leader of each group (i.e., the centroid) to come to the center of their group and start dancing. This represents updating the centroid of each cluster.</a:t>
            </a:r>
          </a:p>
          <a:p>
            <a:pPr algn="just"/>
            <a:endParaRPr lang="en-US" dirty="0"/>
          </a:p>
          <a:p>
            <a:pPr algn="just"/>
            <a:r>
              <a:rPr lang="en-US" dirty="0"/>
              <a:t>You repeat this process of dancing and updating until the dance party settles down, and everyone is happy with their group. And that's how K-means works!</a:t>
            </a:r>
            <a:endParaRPr lang="hr-HR" dirty="0"/>
          </a:p>
        </p:txBody>
      </p:sp>
      <p:sp>
        <p:nvSpPr>
          <p:cNvPr id="4" name="Rezervirano mjesto broja slajda 3">
            <a:extLst>
              <a:ext uri="{FF2B5EF4-FFF2-40B4-BE49-F238E27FC236}">
                <a16:creationId xmlns:a16="http://schemas.microsoft.com/office/drawing/2014/main" id="{EA6A0442-79C9-E66D-9C2F-8D31AF9A935F}"/>
              </a:ext>
            </a:extLst>
          </p:cNvPr>
          <p:cNvSpPr>
            <a:spLocks noGrp="1"/>
          </p:cNvSpPr>
          <p:nvPr>
            <p:ph type="sldNum" sz="quarter" idx="10"/>
          </p:nvPr>
        </p:nvSpPr>
        <p:spPr/>
        <p:txBody>
          <a:bodyPr/>
          <a:lstStyle/>
          <a:p>
            <a:fld id="{FAE1F7B0-4ED8-4155-8F88-4515C773BDA4}" type="slidenum">
              <a:rPr lang="hr-HR" smtClean="0"/>
              <a:t>73</a:t>
            </a:fld>
            <a:endParaRPr lang="hr-HR"/>
          </a:p>
        </p:txBody>
      </p:sp>
    </p:spTree>
    <p:extLst>
      <p:ext uri="{BB962C8B-B14F-4D97-AF65-F5344CB8AC3E}">
        <p14:creationId xmlns:p14="http://schemas.microsoft.com/office/powerpoint/2010/main" val="18370705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Here's an example of how to apply the K-means algorithm to a small dataset of four points</a:t>
            </a:r>
            <a:r>
              <a:rPr lang="hr-HR" dirty="0"/>
              <a:t>.</a:t>
            </a:r>
            <a:endParaRPr lang="en-US" dirty="0"/>
          </a:p>
          <a:p>
            <a:pPr algn="just"/>
            <a:endParaRPr lang="en-US" dirty="0"/>
          </a:p>
          <a:p>
            <a:pPr algn="just"/>
            <a:r>
              <a:rPr lang="en-US" dirty="0"/>
              <a:t>Suppose you have the following dataset</a:t>
            </a:r>
            <a:r>
              <a:rPr lang="hr-HR" dirty="0"/>
              <a:t>. </a:t>
            </a:r>
            <a:r>
              <a:rPr lang="en-US" dirty="0"/>
              <a:t>You want to cluster these points into two groups.</a:t>
            </a:r>
          </a:p>
          <a:p>
            <a:pPr algn="just"/>
            <a:endParaRPr lang="en-US" dirty="0"/>
          </a:p>
          <a:p>
            <a:pPr algn="just"/>
            <a:r>
              <a:rPr lang="en-US" dirty="0"/>
              <a:t>Step 1: Choose initial centroids.</a:t>
            </a:r>
          </a:p>
          <a:p>
            <a:pPr algn="just"/>
            <a:endParaRPr lang="en-US" dirty="0"/>
          </a:p>
          <a:p>
            <a:pPr algn="just"/>
            <a:r>
              <a:rPr lang="en-US" dirty="0"/>
              <a:t>We start by randomly choosing two initial centroids. Let's choose </a:t>
            </a:r>
            <a:r>
              <a:rPr lang="hr-HR" dirty="0" err="1"/>
              <a:t>points</a:t>
            </a:r>
            <a:r>
              <a:rPr lang="hr-HR" baseline="0" dirty="0"/>
              <a:t> J </a:t>
            </a:r>
            <a:r>
              <a:rPr lang="hr-HR" baseline="0" dirty="0" err="1"/>
              <a:t>and</a:t>
            </a:r>
            <a:r>
              <a:rPr lang="hr-HR" baseline="0" dirty="0"/>
              <a:t> I </a:t>
            </a:r>
            <a:r>
              <a:rPr lang="en-US" dirty="0"/>
              <a:t>as the initial centroids.</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74</a:t>
            </a:fld>
            <a:endParaRPr lang="hr-HR"/>
          </a:p>
        </p:txBody>
      </p:sp>
    </p:spTree>
    <p:extLst>
      <p:ext uri="{BB962C8B-B14F-4D97-AF65-F5344CB8AC3E}">
        <p14:creationId xmlns:p14="http://schemas.microsoft.com/office/powerpoint/2010/main" val="11153397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Step 2: Assign points to clusters.</a:t>
            </a:r>
          </a:p>
          <a:p>
            <a:pPr algn="just"/>
            <a:endParaRPr lang="en-US" dirty="0"/>
          </a:p>
          <a:p>
            <a:pPr algn="just"/>
            <a:r>
              <a:rPr lang="en-US" dirty="0"/>
              <a:t>Next, we assign each point to the nearest centroid. We calculate the distance between each point and each centroid using the Euclidean distance formula</a:t>
            </a:r>
            <a:r>
              <a:rPr lang="hr-HR" dirty="0"/>
              <a: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75</a:t>
            </a:fld>
            <a:endParaRPr lang="hr-HR"/>
          </a:p>
        </p:txBody>
      </p:sp>
    </p:spTree>
    <p:extLst>
      <p:ext uri="{BB962C8B-B14F-4D97-AF65-F5344CB8AC3E}">
        <p14:creationId xmlns:p14="http://schemas.microsoft.com/office/powerpoint/2010/main" val="596336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Here are the distances for each point</a:t>
            </a:r>
            <a:r>
              <a:rPr lang="hr-HR" dirty="0"/>
              <a:t>.</a:t>
            </a:r>
          </a:p>
          <a:p>
            <a:pPr algn="just"/>
            <a:endParaRPr lang="hr-HR" dirty="0"/>
          </a:p>
          <a:p>
            <a:pPr algn="just"/>
            <a:r>
              <a:rPr lang="en-US" dirty="0"/>
              <a:t>The points </a:t>
            </a:r>
            <a:r>
              <a:rPr lang="hr-HR" dirty="0"/>
              <a:t>H </a:t>
            </a:r>
            <a:r>
              <a:rPr lang="en-US" dirty="0"/>
              <a:t>and </a:t>
            </a:r>
            <a:r>
              <a:rPr lang="hr-HR" dirty="0"/>
              <a:t>I</a:t>
            </a:r>
            <a:r>
              <a:rPr lang="en-US" dirty="0"/>
              <a:t> are all closer to centroid 1, while </a:t>
            </a:r>
            <a:r>
              <a:rPr lang="hr-HR" dirty="0" err="1"/>
              <a:t>other</a:t>
            </a:r>
            <a:r>
              <a:rPr lang="hr-HR" dirty="0"/>
              <a:t> </a:t>
            </a:r>
            <a:r>
              <a:rPr lang="en-US" dirty="0"/>
              <a:t>point</a:t>
            </a:r>
            <a:r>
              <a:rPr lang="hr-HR" dirty="0"/>
              <a:t>s are</a:t>
            </a:r>
            <a:r>
              <a:rPr lang="en-US" dirty="0"/>
              <a:t> closer to centroid 2. So the first cluster contains points </a:t>
            </a:r>
            <a:r>
              <a:rPr lang="hr-HR" dirty="0"/>
              <a:t>H </a:t>
            </a:r>
            <a:r>
              <a:rPr lang="hr-HR" dirty="0" err="1"/>
              <a:t>and</a:t>
            </a:r>
            <a:r>
              <a:rPr lang="hr-HR" baseline="0" dirty="0"/>
              <a:t> I</a:t>
            </a:r>
            <a:r>
              <a:rPr lang="en-US" dirty="0"/>
              <a:t>, while the second cluster contains </a:t>
            </a:r>
            <a:r>
              <a:rPr lang="hr-HR" dirty="0" err="1"/>
              <a:t>other</a:t>
            </a:r>
            <a:r>
              <a:rPr lang="hr-HR" dirty="0"/>
              <a:t> </a:t>
            </a:r>
            <a:r>
              <a:rPr lang="hr-HR" dirty="0" err="1"/>
              <a:t>points</a:t>
            </a:r>
            <a:r>
              <a:rPr lang="en-US" dirty="0"/>
              <a:t>.</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76</a:t>
            </a:fld>
            <a:endParaRPr lang="hr-HR"/>
          </a:p>
        </p:txBody>
      </p:sp>
    </p:spTree>
    <p:extLst>
      <p:ext uri="{BB962C8B-B14F-4D97-AF65-F5344CB8AC3E}">
        <p14:creationId xmlns:p14="http://schemas.microsoft.com/office/powerpoint/2010/main" val="2791419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b="0" i="0" kern="1200" dirty="0">
                <a:solidFill>
                  <a:schemeClr val="tx1"/>
                </a:solidFill>
                <a:effectLst/>
                <a:latin typeface="+mn-lt"/>
                <a:ea typeface="+mn-ea"/>
                <a:cs typeface="+mn-cs"/>
              </a:rPr>
              <a:t>Step 3: Update </a:t>
            </a:r>
            <a:r>
              <a:rPr lang="hr-HR" sz="1200" b="0" i="0" kern="1200" dirty="0" err="1">
                <a:solidFill>
                  <a:schemeClr val="tx1"/>
                </a:solidFill>
                <a:effectLst/>
                <a:latin typeface="+mn-lt"/>
                <a:ea typeface="+mn-ea"/>
                <a:cs typeface="+mn-cs"/>
              </a:rPr>
              <a:t>centroids</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We update the centroids of each cluster by taking the mean of all the points in the cluster</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The new centroid for the first cluster is (</a:t>
            </a:r>
            <a:r>
              <a:rPr lang="hr-HR" sz="1200" b="0" i="0" kern="1200" dirty="0">
                <a:solidFill>
                  <a:schemeClr val="tx1"/>
                </a:solidFill>
                <a:effectLst/>
                <a:latin typeface="+mn-lt"/>
                <a:ea typeface="+mn-ea"/>
                <a:cs typeface="+mn-cs"/>
              </a:rPr>
              <a:t>2.25</a:t>
            </a:r>
            <a:r>
              <a:rPr lang="en-US" sz="1200" b="0" i="0" kern="1200" dirty="0">
                <a:solidFill>
                  <a:schemeClr val="tx1"/>
                </a:solidFill>
                <a:effectLst/>
                <a:latin typeface="+mn-lt"/>
                <a:ea typeface="+mn-ea"/>
                <a:cs typeface="+mn-cs"/>
              </a:rPr>
              <a:t>, </a:t>
            </a:r>
            <a:r>
              <a:rPr lang="hr-HR" sz="1200" b="0" i="0" kern="1200" dirty="0">
                <a:solidFill>
                  <a:schemeClr val="tx1"/>
                </a:solidFill>
                <a:effectLst/>
                <a:latin typeface="+mn-lt"/>
                <a:ea typeface="+mn-ea"/>
                <a:cs typeface="+mn-cs"/>
              </a:rPr>
              <a:t>3.38</a:t>
            </a:r>
            <a:r>
              <a:rPr lang="en-US" sz="1200" b="0" i="0" kern="1200" dirty="0">
                <a:solidFill>
                  <a:schemeClr val="tx1"/>
                </a:solidFill>
                <a:effectLst/>
                <a:latin typeface="+mn-lt"/>
                <a:ea typeface="+mn-ea"/>
                <a:cs typeface="+mn-cs"/>
              </a:rPr>
              <a:t>), and the new centroid for the second cluster is (</a:t>
            </a:r>
            <a:r>
              <a:rPr lang="hr-HR" sz="1200" b="0" i="0" kern="1200" dirty="0">
                <a:solidFill>
                  <a:schemeClr val="tx1"/>
                </a:solidFill>
                <a:effectLst/>
                <a:latin typeface="+mn-lt"/>
                <a:ea typeface="+mn-ea"/>
                <a:cs typeface="+mn-cs"/>
              </a:rPr>
              <a:t>5</a:t>
            </a:r>
            <a:r>
              <a:rPr lang="en-US" sz="1200" b="0" i="0" kern="1200" dirty="0">
                <a:solidFill>
                  <a:schemeClr val="tx1"/>
                </a:solidFill>
                <a:effectLst/>
                <a:latin typeface="+mn-lt"/>
                <a:ea typeface="+mn-ea"/>
                <a:cs typeface="+mn-cs"/>
              </a:rPr>
              <a:t>.00, </a:t>
            </a:r>
            <a:r>
              <a:rPr lang="hr-HR" sz="1200" b="0" i="0" kern="1200" dirty="0">
                <a:solidFill>
                  <a:schemeClr val="tx1"/>
                </a:solidFill>
                <a:effectLst/>
                <a:latin typeface="+mn-lt"/>
                <a:ea typeface="+mn-ea"/>
                <a:cs typeface="+mn-cs"/>
              </a:rPr>
              <a:t>4</a:t>
            </a:r>
            <a:r>
              <a:rPr lang="en-US" sz="1200" b="0" i="0" kern="1200" dirty="0">
                <a:solidFill>
                  <a:schemeClr val="tx1"/>
                </a:solidFill>
                <a:effectLst/>
                <a:latin typeface="+mn-lt"/>
                <a:ea typeface="+mn-ea"/>
                <a:cs typeface="+mn-cs"/>
              </a:rPr>
              <a:t>.00).</a:t>
            </a:r>
          </a:p>
          <a:p>
            <a:pPr algn="just"/>
            <a:endParaRPr lang="hr-HR" sz="1200" b="0" i="0" kern="1200" dirty="0">
              <a:solidFill>
                <a:schemeClr val="tx1"/>
              </a:solidFill>
              <a:effectLst/>
              <a:latin typeface="+mn-lt"/>
              <a:ea typeface="+mn-ea"/>
              <a:cs typeface="+mn-cs"/>
            </a:endParaRPr>
          </a:p>
          <a:p>
            <a:pPr algn="just"/>
            <a:r>
              <a:rPr lang="hr-HR" sz="1200" b="0" i="0" kern="1200" dirty="0">
                <a:solidFill>
                  <a:schemeClr val="tx1"/>
                </a:solidFill>
                <a:effectLst/>
                <a:latin typeface="+mn-lt"/>
                <a:ea typeface="+mn-ea"/>
                <a:cs typeface="+mn-cs"/>
              </a:rPr>
              <a:t>In </a:t>
            </a:r>
            <a:r>
              <a:rPr lang="en-US" sz="1200" b="0" i="0" kern="1200" dirty="0">
                <a:solidFill>
                  <a:schemeClr val="tx1"/>
                </a:solidFill>
                <a:effectLst/>
                <a:latin typeface="+mn-lt"/>
                <a:ea typeface="+mn-ea"/>
                <a:cs typeface="+mn-cs"/>
              </a:rPr>
              <a:t>Step 4</a:t>
            </a:r>
            <a:r>
              <a:rPr lang="hr-HR" sz="1200" b="0" i="0" kern="1200" baseline="0" dirty="0">
                <a:solidFill>
                  <a:schemeClr val="tx1"/>
                </a:solidFill>
                <a:effectLst/>
                <a:latin typeface="+mn-lt"/>
                <a:ea typeface="+mn-ea"/>
                <a:cs typeface="+mn-cs"/>
              </a:rPr>
              <a:t> </a:t>
            </a:r>
            <a:r>
              <a:rPr lang="hr-HR" sz="1200" b="0" i="0" kern="1200" baseline="0" dirty="0" err="1">
                <a:solidFill>
                  <a:schemeClr val="tx1"/>
                </a:solidFill>
                <a:effectLst/>
                <a:latin typeface="+mn-lt"/>
                <a:ea typeface="+mn-ea"/>
                <a:cs typeface="+mn-cs"/>
              </a:rPr>
              <a:t>we</a:t>
            </a:r>
            <a:r>
              <a:rPr lang="hr-HR" sz="1200" b="0" i="0" kern="1200" baseline="0" dirty="0">
                <a:solidFill>
                  <a:schemeClr val="tx1"/>
                </a:solidFill>
                <a:effectLst/>
                <a:latin typeface="+mn-lt"/>
                <a:ea typeface="+mn-ea"/>
                <a:cs typeface="+mn-cs"/>
              </a:rPr>
              <a:t> are </a:t>
            </a:r>
            <a:r>
              <a:rPr lang="hr-HR" sz="1200" b="0" i="0" kern="1200" baseline="0" dirty="0" err="1">
                <a:solidFill>
                  <a:schemeClr val="tx1"/>
                </a:solidFill>
                <a:effectLst/>
                <a:latin typeface="+mn-lt"/>
                <a:ea typeface="+mn-ea"/>
                <a:cs typeface="+mn-cs"/>
              </a:rPr>
              <a:t>repeating</a:t>
            </a:r>
            <a:r>
              <a:rPr lang="hr-HR" sz="1200" b="0" i="0" kern="1200" baseline="0" dirty="0">
                <a:solidFill>
                  <a:schemeClr val="tx1"/>
                </a:solidFill>
                <a:effectLst/>
                <a:latin typeface="+mn-lt"/>
                <a:ea typeface="+mn-ea"/>
                <a:cs typeface="+mn-cs"/>
              </a:rPr>
              <a:t> </a:t>
            </a:r>
            <a:r>
              <a:rPr lang="hr-HR" sz="1200" b="0" i="0" kern="1200" baseline="0" dirty="0" err="1">
                <a:solidFill>
                  <a:schemeClr val="tx1"/>
                </a:solidFill>
                <a:effectLst/>
                <a:latin typeface="+mn-lt"/>
                <a:ea typeface="+mn-ea"/>
                <a:cs typeface="+mn-cs"/>
              </a:rPr>
              <a:t>the</a:t>
            </a:r>
            <a:r>
              <a:rPr lang="en-US" sz="1200" b="0" i="0" kern="1200" dirty="0">
                <a:solidFill>
                  <a:schemeClr val="tx1"/>
                </a:solidFill>
                <a:effectLst/>
                <a:latin typeface="+mn-lt"/>
                <a:ea typeface="+mn-ea"/>
                <a:cs typeface="+mn-cs"/>
              </a:rPr>
              <a:t> steps 2 and 3.</a:t>
            </a:r>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77</a:t>
            </a:fld>
            <a:endParaRPr lang="hr-HR"/>
          </a:p>
        </p:txBody>
      </p:sp>
    </p:spTree>
    <p:extLst>
      <p:ext uri="{BB962C8B-B14F-4D97-AF65-F5344CB8AC3E}">
        <p14:creationId xmlns:p14="http://schemas.microsoft.com/office/powerpoint/2010/main" val="34126016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We repeat the process of assigning points to clusters and updating centroids until the clusters no longer change. </a:t>
            </a:r>
            <a:endParaRPr lang="hr-HR" dirty="0"/>
          </a:p>
          <a:p>
            <a:pPr algn="just"/>
            <a:endParaRPr lang="hr-HR" dirty="0"/>
          </a:p>
          <a:p>
            <a:pPr algn="just"/>
            <a:r>
              <a:rPr lang="en-US" dirty="0"/>
              <a:t>In this case, the algorithm converges after </a:t>
            </a:r>
            <a:r>
              <a:rPr lang="hr-HR" dirty="0" err="1"/>
              <a:t>three</a:t>
            </a:r>
            <a:r>
              <a:rPr lang="en-US" dirty="0"/>
              <a:t> iterations.</a:t>
            </a:r>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78</a:t>
            </a:fld>
            <a:endParaRPr lang="hr-HR"/>
          </a:p>
        </p:txBody>
      </p:sp>
    </p:spTree>
    <p:extLst>
      <p:ext uri="{BB962C8B-B14F-4D97-AF65-F5344CB8AC3E}">
        <p14:creationId xmlns:p14="http://schemas.microsoft.com/office/powerpoint/2010/main" val="31931811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The final result </a:t>
            </a:r>
            <a:r>
              <a:rPr lang="hr-HR" sz="1200" b="0" i="0" kern="1200" dirty="0">
                <a:solidFill>
                  <a:schemeClr val="tx1"/>
                </a:solidFill>
                <a:effectLst/>
                <a:latin typeface="+mn-lt"/>
                <a:ea typeface="+mn-ea"/>
                <a:cs typeface="+mn-cs"/>
              </a:rPr>
              <a:t>are</a:t>
            </a:r>
            <a:r>
              <a:rPr lang="en-US" sz="1200" b="0" i="0" kern="1200" dirty="0">
                <a:solidFill>
                  <a:schemeClr val="tx1"/>
                </a:solidFill>
                <a:effectLst/>
                <a:latin typeface="+mn-lt"/>
                <a:ea typeface="+mn-ea"/>
                <a:cs typeface="+mn-cs"/>
              </a:rPr>
              <a:t> two clusters</a:t>
            </a:r>
            <a:r>
              <a:rPr lang="hr-HR" sz="1200" b="0" i="0" kern="1200" dirty="0">
                <a:solidFill>
                  <a:schemeClr val="tx1"/>
                </a:solidFill>
                <a:effectLst/>
                <a:latin typeface="+mn-lt"/>
                <a:ea typeface="+mn-ea"/>
                <a:cs typeface="+mn-cs"/>
              </a:rPr>
              <a:t>.</a:t>
            </a:r>
          </a:p>
          <a:p>
            <a:pPr algn="just"/>
            <a:endParaRPr lang="hr-HR" sz="1200" b="0" i="0" kern="1200" dirty="0">
              <a:solidFill>
                <a:schemeClr val="tx1"/>
              </a:solidFill>
              <a:effectLst/>
              <a:latin typeface="+mn-lt"/>
              <a:ea typeface="+mn-ea"/>
              <a:cs typeface="+mn-cs"/>
            </a:endParaRPr>
          </a:p>
          <a:p>
            <a:pPr algn="just"/>
            <a:r>
              <a:rPr lang="hr-HR" sz="1200" b="0" i="0" kern="1200" dirty="0">
                <a:solidFill>
                  <a:schemeClr val="tx1"/>
                </a:solidFill>
                <a:effectLst/>
                <a:latin typeface="+mn-lt"/>
                <a:ea typeface="+mn-ea"/>
                <a:cs typeface="+mn-cs"/>
              </a:rPr>
              <a:t>T</a:t>
            </a:r>
            <a:r>
              <a:rPr lang="en-US" sz="1200" b="0" i="0" kern="1200" dirty="0">
                <a:solidFill>
                  <a:schemeClr val="tx1"/>
                </a:solidFill>
                <a:effectLst/>
                <a:latin typeface="+mn-lt"/>
                <a:ea typeface="+mn-ea"/>
                <a:cs typeface="+mn-cs"/>
              </a:rPr>
              <a:t>he cluster 1 is containing points </a:t>
            </a:r>
            <a:r>
              <a:rPr lang="hr-HR" sz="1200" b="0" i="0" kern="1200" dirty="0">
                <a:solidFill>
                  <a:schemeClr val="tx1"/>
                </a:solidFill>
                <a:effectLst/>
                <a:latin typeface="+mn-lt"/>
                <a:ea typeface="+mn-ea"/>
                <a:cs typeface="+mn-cs"/>
              </a:rPr>
              <a:t>A, C,</a:t>
            </a:r>
            <a:r>
              <a:rPr lang="hr-HR" sz="1200" b="0" i="0" kern="1200" baseline="0" dirty="0">
                <a:solidFill>
                  <a:schemeClr val="tx1"/>
                </a:solidFill>
                <a:effectLst/>
                <a:latin typeface="+mn-lt"/>
                <a:ea typeface="+mn-ea"/>
                <a:cs typeface="+mn-cs"/>
              </a:rPr>
              <a:t> E, F</a:t>
            </a:r>
            <a:r>
              <a:rPr lang="en-US" sz="1200" b="0" i="0" kern="1200" dirty="0">
                <a:solidFill>
                  <a:schemeClr val="tx1"/>
                </a:solidFill>
                <a:effectLst/>
                <a:latin typeface="+mn-lt"/>
                <a:ea typeface="+mn-ea"/>
                <a:cs typeface="+mn-cs"/>
              </a:rPr>
              <a:t> and </a:t>
            </a:r>
            <a:r>
              <a:rPr lang="hr-HR" sz="1200" b="0" i="0" kern="1200" dirty="0">
                <a:solidFill>
                  <a:schemeClr val="tx1"/>
                </a:solidFill>
                <a:effectLst/>
                <a:latin typeface="+mn-lt"/>
                <a:ea typeface="+mn-ea"/>
                <a:cs typeface="+mn-cs"/>
              </a:rPr>
              <a:t>G,</a:t>
            </a:r>
            <a:r>
              <a:rPr lang="en-US" sz="1200" b="0" i="0" kern="1200" dirty="0">
                <a:solidFill>
                  <a:schemeClr val="tx1"/>
                </a:solidFill>
                <a:effectLst/>
                <a:latin typeface="+mn-lt"/>
                <a:ea typeface="+mn-ea"/>
                <a:cs typeface="+mn-cs"/>
              </a:rPr>
              <a:t> and the cluster 2 is containing points </a:t>
            </a:r>
            <a:r>
              <a:rPr lang="hr-HR" sz="1200" b="0" i="0" kern="1200" dirty="0">
                <a:solidFill>
                  <a:schemeClr val="tx1"/>
                </a:solidFill>
                <a:effectLst/>
                <a:latin typeface="+mn-lt"/>
                <a:ea typeface="+mn-ea"/>
                <a:cs typeface="+mn-cs"/>
              </a:rPr>
              <a:t>B, D, H, I </a:t>
            </a:r>
            <a:r>
              <a:rPr lang="hr-HR" sz="1200" b="0" i="0" kern="1200" dirty="0" err="1">
                <a:solidFill>
                  <a:schemeClr val="tx1"/>
                </a:solidFill>
                <a:effectLst/>
                <a:latin typeface="+mn-lt"/>
                <a:ea typeface="+mn-ea"/>
                <a:cs typeface="+mn-cs"/>
              </a:rPr>
              <a:t>and</a:t>
            </a:r>
            <a:r>
              <a:rPr lang="hr-HR" sz="1200" b="0" i="0" kern="1200" dirty="0">
                <a:solidFill>
                  <a:schemeClr val="tx1"/>
                </a:solidFill>
                <a:effectLst/>
                <a:latin typeface="+mn-lt"/>
                <a:ea typeface="+mn-ea"/>
                <a:cs typeface="+mn-cs"/>
              </a:rPr>
              <a:t> J.</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79</a:t>
            </a:fld>
            <a:endParaRPr lang="hr-HR"/>
          </a:p>
        </p:txBody>
      </p:sp>
    </p:spTree>
    <p:extLst>
      <p:ext uri="{BB962C8B-B14F-4D97-AF65-F5344CB8AC3E}">
        <p14:creationId xmlns:p14="http://schemas.microsoft.com/office/powerpoint/2010/main" val="3581980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a:t>In a world powered by AI, its influence reaches far and wide, surpassing autonomous vehicles and cybersecurity. From </a:t>
            </a:r>
            <a:r>
              <a:rPr lang="hr-HR" err="1"/>
              <a:t>education</a:t>
            </a:r>
            <a:r>
              <a:rPr lang="en-US"/>
              <a:t> breakthroughs to financial wizardry, AI permeates every sector, igniting a revolution of possibilities. As we venture into a future shaped by cutting-edge technology, AI's role will grow more significantly, propelling innovation and conquering complex challenges. Yet, we stand at the precipice of endless possibilities, for AI has merely scratched the surface of its great potential. Brace yourself for a journey where the limits of AI are yet to be discovered.</a:t>
            </a:r>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5165440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b="0" i="0" kern="1200" dirty="0">
                <a:solidFill>
                  <a:schemeClr val="tx1"/>
                </a:solidFill>
                <a:effectLst/>
                <a:latin typeface="+mn-lt"/>
                <a:ea typeface="+mn-ea"/>
                <a:cs typeface="+mn-cs"/>
              </a:rPr>
              <a:t>Hierarchical clustering is a type of clustering algorithm that aims to group similar objects or data points together based on their proximity or similarity. The term "hierarchical" refers to the fact that the algorithm creates a hierarchical structure of clusters, where the clusters can be nested inside one another at different levels of granularity.</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The idea behind hierarchical clustering is to start with each data point as a separate cluster and then iteratively merge the closest clusters together based on some similarity or distance measure. As a result, we end up with a </a:t>
            </a:r>
            <a:r>
              <a:rPr lang="en-US" sz="1200" b="0" i="0" kern="1200" dirty="0" err="1">
                <a:solidFill>
                  <a:schemeClr val="tx1"/>
                </a:solidFill>
                <a:effectLst/>
                <a:latin typeface="+mn-lt"/>
                <a:ea typeface="+mn-ea"/>
                <a:cs typeface="+mn-cs"/>
              </a:rPr>
              <a:t>dendrogram</a:t>
            </a:r>
            <a:r>
              <a:rPr lang="en-US" sz="1200" b="0" i="0" kern="1200" dirty="0">
                <a:solidFill>
                  <a:schemeClr val="tx1"/>
                </a:solidFill>
                <a:effectLst/>
                <a:latin typeface="+mn-lt"/>
                <a:ea typeface="+mn-ea"/>
                <a:cs typeface="+mn-cs"/>
              </a:rPr>
              <a:t>, which is a tree-like diagram that illustrates the hierarchy of the clusters.</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One of the advantages of hierarchical clustering is that it allows us to explore the data and identify clusters at different levels of granularity, from fine-grained to coarse-grained. For example, we can choose to merge clusters at different heights in the </a:t>
            </a:r>
            <a:r>
              <a:rPr lang="en-US" sz="1200" b="0" i="0" kern="1200" dirty="0" err="1">
                <a:solidFill>
                  <a:schemeClr val="tx1"/>
                </a:solidFill>
                <a:effectLst/>
                <a:latin typeface="+mn-lt"/>
                <a:ea typeface="+mn-ea"/>
                <a:cs typeface="+mn-cs"/>
              </a:rPr>
              <a:t>dendrogram</a:t>
            </a:r>
            <a:r>
              <a:rPr lang="en-US" sz="1200" b="0" i="0" kern="1200" dirty="0">
                <a:solidFill>
                  <a:schemeClr val="tx1"/>
                </a:solidFill>
                <a:effectLst/>
                <a:latin typeface="+mn-lt"/>
                <a:ea typeface="+mn-ea"/>
                <a:cs typeface="+mn-cs"/>
              </a:rPr>
              <a:t> to obtain different numbers and sizes of clusters.</a:t>
            </a: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Overall, hierarchical clustering is a flexible and powerful tool for exploring the structure of data and identifying meaningful patterns or clusters.</a:t>
            </a:r>
          </a:p>
          <a:p>
            <a:pPr algn="just"/>
            <a:endParaRPr lang="hr-HR" dirty="0"/>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80</a:t>
            </a:fld>
            <a:endParaRPr lang="hr-HR"/>
          </a:p>
        </p:txBody>
      </p:sp>
    </p:spTree>
    <p:extLst>
      <p:ext uri="{BB962C8B-B14F-4D97-AF65-F5344CB8AC3E}">
        <p14:creationId xmlns:p14="http://schemas.microsoft.com/office/powerpoint/2010/main" val="37333963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Let's assume we have the following four data points</a:t>
            </a:r>
            <a:r>
              <a:rPr lang="hr-HR" sz="1200" kern="1200" dirty="0">
                <a:solidFill>
                  <a:schemeClr val="tx1"/>
                </a:solidFill>
                <a:latin typeface="+mn-lt"/>
                <a:ea typeface="+mn-ea"/>
                <a:cs typeface="+mn-cs"/>
              </a:rPr>
              <a:t>.</a:t>
            </a:r>
            <a:endParaRPr lang="hr-HR" dirty="0"/>
          </a:p>
          <a:p>
            <a:pPr algn="just"/>
            <a:endParaRPr lang="hr-HR" dirty="0"/>
          </a:p>
          <a:p>
            <a:pPr algn="just"/>
            <a:r>
              <a:rPr lang="en-US" dirty="0"/>
              <a:t>To perform hierarchical clustering, we first need to define a distance metric. Let's use the Euclidean distance between the data points as our distance metric.</a:t>
            </a:r>
          </a:p>
          <a:p>
            <a:pPr algn="just"/>
            <a:endParaRPr lang="en-US" dirty="0"/>
          </a:p>
          <a:p>
            <a:pPr algn="just"/>
            <a:r>
              <a:rPr lang="en-US" dirty="0"/>
              <a:t>We start by computing the pairwise distances between the data points and then create a distance matrix</a:t>
            </a:r>
            <a:r>
              <a:rPr lang="hr-HR" baseline="0" dirty="0"/>
              <a:t> as </a:t>
            </a:r>
            <a:r>
              <a:rPr lang="hr-HR" baseline="0" dirty="0" err="1"/>
              <a:t>folows</a:t>
            </a:r>
            <a:r>
              <a:rPr lang="hr-HR" baseline="0" dirty="0"/>
              <a:t>. </a:t>
            </a:r>
          </a:p>
          <a:p>
            <a:pPr algn="just"/>
            <a:endParaRPr lang="hr-HR" baseline="0" dirty="0"/>
          </a:p>
          <a:p>
            <a:pPr algn="just"/>
            <a:r>
              <a:rPr lang="hr-HR" baseline="0" dirty="0"/>
              <a:t>T</a:t>
            </a:r>
            <a:r>
              <a:rPr lang="en-US" baseline="0" dirty="0"/>
              <a:t>he smallest distance in the matrix</a:t>
            </a:r>
            <a:r>
              <a:rPr lang="hr-HR" baseline="0" dirty="0"/>
              <a:t> </a:t>
            </a:r>
            <a:r>
              <a:rPr lang="en-US" baseline="0" dirty="0"/>
              <a:t>is between points </a:t>
            </a:r>
            <a:r>
              <a:rPr lang="hr-HR" baseline="0" dirty="0"/>
              <a:t>A</a:t>
            </a:r>
            <a:r>
              <a:rPr lang="en-US" baseline="0" dirty="0"/>
              <a:t> and D </a:t>
            </a:r>
            <a:r>
              <a:rPr lang="hr-HR" baseline="0" dirty="0"/>
              <a:t> = </a:t>
            </a:r>
            <a:r>
              <a:rPr lang="en-US" baseline="0" dirty="0"/>
              <a:t>3</a:t>
            </a:r>
            <a:r>
              <a:rPr lang="hr-HR" baseline="0" dirty="0"/>
              <a:t>,61 </a:t>
            </a:r>
            <a:r>
              <a:rPr lang="hr-HR" baseline="0" dirty="0" err="1"/>
              <a:t>so</a:t>
            </a:r>
            <a:r>
              <a:rPr lang="hr-HR" baseline="0" dirty="0"/>
              <a:t> </a:t>
            </a:r>
            <a:r>
              <a:rPr lang="hr-HR" baseline="0" dirty="0" err="1"/>
              <a:t>we</a:t>
            </a:r>
            <a:r>
              <a:rPr lang="hr-HR" baseline="0" dirty="0"/>
              <a:t> </a:t>
            </a:r>
            <a:r>
              <a:rPr lang="hr-HR" baseline="0" dirty="0" err="1"/>
              <a:t>can</a:t>
            </a:r>
            <a:r>
              <a:rPr lang="hr-HR" baseline="0" dirty="0"/>
              <a:t> </a:t>
            </a:r>
            <a:r>
              <a:rPr lang="hr-HR" baseline="0" dirty="0" err="1"/>
              <a:t>create</a:t>
            </a:r>
            <a:r>
              <a:rPr lang="hr-HR" baseline="0" dirty="0"/>
              <a:t> </a:t>
            </a:r>
            <a:r>
              <a:rPr lang="hr-HR" baseline="0" dirty="0" err="1"/>
              <a:t>new</a:t>
            </a:r>
            <a:r>
              <a:rPr lang="hr-HR" baseline="0" dirty="0"/>
              <a:t> </a:t>
            </a:r>
            <a:r>
              <a:rPr lang="hr-HR" baseline="0" dirty="0" err="1"/>
              <a:t>cluster</a:t>
            </a:r>
            <a:r>
              <a:rPr lang="hr-HR" baseline="0" dirty="0"/>
              <a:t> (A,D)</a:t>
            </a:r>
            <a:endParaRPr lang="hr-HR" dirty="0"/>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81</a:t>
            </a:fld>
            <a:endParaRPr lang="hr-HR"/>
          </a:p>
        </p:txBody>
      </p:sp>
    </p:spTree>
    <p:extLst>
      <p:ext uri="{BB962C8B-B14F-4D97-AF65-F5344CB8AC3E}">
        <p14:creationId xmlns:p14="http://schemas.microsoft.com/office/powerpoint/2010/main" val="16891098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dirty="0"/>
              <a:t>In </a:t>
            </a:r>
            <a:r>
              <a:rPr lang="en-US" dirty="0"/>
              <a:t>Step </a:t>
            </a:r>
            <a:r>
              <a:rPr lang="hr-HR" dirty="0"/>
              <a:t>2</a:t>
            </a:r>
            <a:r>
              <a:rPr lang="hr-HR" baseline="0" dirty="0"/>
              <a:t> </a:t>
            </a:r>
            <a:r>
              <a:rPr lang="hr-HR" baseline="0" dirty="0" err="1"/>
              <a:t>we</a:t>
            </a:r>
            <a:r>
              <a:rPr lang="hr-HR" baseline="0" dirty="0"/>
              <a:t> </a:t>
            </a:r>
            <a:r>
              <a:rPr lang="hr-HR" baseline="0" dirty="0" err="1"/>
              <a:t>have</a:t>
            </a:r>
            <a:r>
              <a:rPr lang="hr-HR" baseline="0" dirty="0"/>
              <a:t> to u</a:t>
            </a:r>
            <a:r>
              <a:rPr lang="en-US" dirty="0" err="1"/>
              <a:t>pdate</a:t>
            </a:r>
            <a:r>
              <a:rPr lang="en-US" dirty="0"/>
              <a:t> the distance matrix to include the new cluster (</a:t>
            </a:r>
            <a:r>
              <a:rPr lang="hr-HR" dirty="0"/>
              <a:t>A</a:t>
            </a:r>
            <a:r>
              <a:rPr lang="en-US" dirty="0"/>
              <a:t>,D)</a:t>
            </a:r>
            <a:r>
              <a:rPr lang="hr-HR" dirty="0"/>
              <a:t>.</a:t>
            </a:r>
          </a:p>
          <a:p>
            <a:pPr algn="just"/>
            <a:endParaRPr lang="hr-HR" dirty="0"/>
          </a:p>
          <a:p>
            <a:pPr algn="just"/>
            <a:r>
              <a:rPr lang="en-US" sz="1200" b="0" i="0" kern="1200" dirty="0">
                <a:solidFill>
                  <a:schemeClr val="tx1"/>
                </a:solidFill>
                <a:effectLst/>
                <a:latin typeface="+mn-lt"/>
                <a:ea typeface="+mn-ea"/>
                <a:cs typeface="+mn-cs"/>
              </a:rPr>
              <a:t>To calculate the distance between a cluster and a single point, we need to find the distances between each point in the cluster and the single point, and then take the average of those distances. </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In this case, the cluster is (A, D) and the single point is B. The distance between A and B is 5, and the distance between D and B is 4.24. Taking the average of those distances gives us 4.62.</a:t>
            </a:r>
            <a:endParaRPr lang="hr-HR" sz="1200" b="0" i="0" kern="1200" dirty="0">
              <a:solidFill>
                <a:schemeClr val="tx1"/>
              </a:solidFill>
              <a:effectLst/>
              <a:latin typeface="+mn-lt"/>
              <a:ea typeface="+mn-ea"/>
              <a:cs typeface="+mn-cs"/>
            </a:endParaRPr>
          </a:p>
          <a:p>
            <a:pPr algn="just"/>
            <a:endParaRPr lang="hr-HR" sz="1200" b="0" i="0" kern="1200" dirty="0">
              <a:solidFill>
                <a:schemeClr val="tx1"/>
              </a:solidFill>
              <a:effectLst/>
              <a:latin typeface="+mn-lt"/>
              <a:ea typeface="+mn-ea"/>
              <a:cs typeface="+mn-cs"/>
            </a:endParaRPr>
          </a:p>
          <a:p>
            <a:pPr algn="just"/>
            <a:r>
              <a:rPr lang="en-US" dirty="0"/>
              <a:t>Therefore, the distance between the cluster </a:t>
            </a:r>
            <a:r>
              <a:rPr lang="hr-HR" dirty="0"/>
              <a:t>(</a:t>
            </a:r>
            <a:r>
              <a:rPr lang="en-US" dirty="0"/>
              <a:t>A,D</a:t>
            </a:r>
            <a:r>
              <a:rPr lang="hr-HR" dirty="0"/>
              <a:t>)</a:t>
            </a:r>
            <a:r>
              <a:rPr lang="en-US" dirty="0"/>
              <a:t> and point C using the</a:t>
            </a:r>
            <a:r>
              <a:rPr lang="hr-HR" dirty="0"/>
              <a:t> same</a:t>
            </a:r>
            <a:r>
              <a:rPr lang="en-US" dirty="0"/>
              <a:t> average linkage method is 6.74</a:t>
            </a:r>
            <a:r>
              <a:rPr lang="hr-HR" dirty="0"/>
              <a: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82</a:t>
            </a:fld>
            <a:endParaRPr lang="hr-HR"/>
          </a:p>
        </p:txBody>
      </p:sp>
    </p:spTree>
    <p:extLst>
      <p:ext uri="{BB962C8B-B14F-4D97-AF65-F5344CB8AC3E}">
        <p14:creationId xmlns:p14="http://schemas.microsoft.com/office/powerpoint/2010/main" val="25138345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Here is the </a:t>
            </a:r>
            <a:r>
              <a:rPr lang="en-US" dirty="0" err="1"/>
              <a:t>dendrogram</a:t>
            </a:r>
            <a:r>
              <a:rPr lang="en-US" dirty="0"/>
              <a:t> for the hierarchical clustering of the four points using the single linkage method,</a:t>
            </a:r>
            <a:r>
              <a:rPr lang="hr-HR" dirty="0"/>
              <a:t>.</a:t>
            </a:r>
          </a:p>
          <a:p>
            <a:pPr algn="just"/>
            <a:endParaRPr lang="hr-HR" dirty="0"/>
          </a:p>
          <a:p>
            <a:pPr algn="just"/>
            <a:r>
              <a:rPr lang="en-US" dirty="0"/>
              <a:t>Starting with </a:t>
            </a:r>
            <a:r>
              <a:rPr lang="hr-HR" dirty="0"/>
              <a:t>dana</a:t>
            </a:r>
            <a:r>
              <a:rPr lang="hr-HR" baseline="0" dirty="0"/>
              <a:t> </a:t>
            </a:r>
            <a:r>
              <a:rPr lang="hr-HR" baseline="0" dirty="0" err="1"/>
              <a:t>points</a:t>
            </a:r>
            <a:r>
              <a:rPr lang="hr-HR" baseline="0" dirty="0"/>
              <a:t> </a:t>
            </a:r>
            <a:r>
              <a:rPr lang="en-US" dirty="0"/>
              <a:t>at the bottom, the </a:t>
            </a:r>
            <a:r>
              <a:rPr lang="en-US" dirty="0" err="1"/>
              <a:t>dendrogram</a:t>
            </a:r>
            <a:r>
              <a:rPr lang="en-US" dirty="0"/>
              <a:t> shows the merging of points A and D to form </a:t>
            </a:r>
            <a:r>
              <a:rPr lang="hr-HR" dirty="0" err="1"/>
              <a:t>cluster</a:t>
            </a:r>
            <a:r>
              <a:rPr lang="hr-HR" dirty="0"/>
              <a:t> </a:t>
            </a:r>
            <a:r>
              <a:rPr lang="en-US" dirty="0"/>
              <a:t>(A,D), followed by the merging of (A,D) with point B to form the cluster ({A,D},B). Finally, the cluster ({A,D},B) is merged with point C to form the final cluster that contains all four points.</a:t>
            </a:r>
          </a:p>
          <a:p>
            <a:pPr algn="just"/>
            <a:endParaRPr lang="en-US" dirty="0"/>
          </a:p>
          <a:p>
            <a:pPr algn="just"/>
            <a:r>
              <a:rPr lang="en-US" dirty="0"/>
              <a:t>The vertical height of each merging point represents the distance between the clusters being merged, which is the distance between the two closest points in this case, since we are using the single linkage method.</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83</a:t>
            </a:fld>
            <a:endParaRPr lang="hr-HR"/>
          </a:p>
        </p:txBody>
      </p:sp>
    </p:spTree>
    <p:extLst>
      <p:ext uri="{BB962C8B-B14F-4D97-AF65-F5344CB8AC3E}">
        <p14:creationId xmlns:p14="http://schemas.microsoft.com/office/powerpoint/2010/main" val="29765874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dirty="0"/>
              <a:t>As a </a:t>
            </a:r>
            <a:r>
              <a:rPr lang="hr-HR" dirty="0" err="1"/>
              <a:t>conclusion</a:t>
            </a:r>
            <a:r>
              <a:rPr lang="hr-HR" baseline="0" dirty="0"/>
              <a:t> : </a:t>
            </a:r>
            <a:r>
              <a:rPr lang="en-US" dirty="0"/>
              <a:t>Hierarchical clustering is a way of grouping data points into clusters based on their similarity. </a:t>
            </a:r>
            <a:endParaRPr lang="hr-HR" dirty="0"/>
          </a:p>
          <a:p>
            <a:pPr algn="just"/>
            <a:endParaRPr lang="hr-HR" dirty="0"/>
          </a:p>
          <a:p>
            <a:pPr algn="just"/>
            <a:r>
              <a:rPr lang="en-US" dirty="0"/>
              <a:t>The </a:t>
            </a:r>
            <a:r>
              <a:rPr lang="en-US" dirty="0" err="1"/>
              <a:t>dendrogram</a:t>
            </a:r>
            <a:r>
              <a:rPr lang="en-US" dirty="0"/>
              <a:t> shows the merging of clusters, and the horizontal cut determines how many clusters are formed. </a:t>
            </a:r>
            <a:endParaRPr lang="hr-HR" dirty="0"/>
          </a:p>
          <a:p>
            <a:pPr algn="just"/>
            <a:endParaRPr lang="hr-HR" dirty="0"/>
          </a:p>
          <a:p>
            <a:pPr algn="just"/>
            <a:r>
              <a:rPr lang="en-US" dirty="0"/>
              <a:t>You can cut at a constant or varying distance, depending on your application. </a:t>
            </a:r>
            <a:endParaRPr lang="hr-HR" dirty="0"/>
          </a:p>
          <a:p>
            <a:pPr algn="just"/>
            <a:endParaRPr lang="hr-HR" dirty="0"/>
          </a:p>
          <a:p>
            <a:pPr algn="just"/>
            <a:r>
              <a:rPr lang="en-US" dirty="0"/>
              <a:t>Each level of the </a:t>
            </a:r>
            <a:r>
              <a:rPr lang="en-US" dirty="0" err="1"/>
              <a:t>dendrogram</a:t>
            </a:r>
            <a:r>
              <a:rPr lang="en-US" dirty="0"/>
              <a:t> represents a certain class of data points, but you need to analyze individual samples to infer the common feature.</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84</a:t>
            </a:fld>
            <a:endParaRPr lang="hr-HR"/>
          </a:p>
        </p:txBody>
      </p:sp>
    </p:spTree>
    <p:extLst>
      <p:ext uri="{BB962C8B-B14F-4D97-AF65-F5344CB8AC3E}">
        <p14:creationId xmlns:p14="http://schemas.microsoft.com/office/powerpoint/2010/main" val="17368613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dirty="0"/>
              <a:t>DBSCAN is a clustering algorithm used in machine learning that can group together data points that are closely located to each other. </a:t>
            </a:r>
            <a:endParaRPr lang="hr-HR" dirty="0"/>
          </a:p>
          <a:p>
            <a:pPr algn="just"/>
            <a:endParaRPr lang="hr-HR" dirty="0"/>
          </a:p>
          <a:p>
            <a:pPr algn="just"/>
            <a:r>
              <a:rPr lang="en-US" dirty="0"/>
              <a:t>The acronym stands for Density-Based Spatial Clustering of Applications with Noise. It works by finding dense areas of points in a dataset and grouping them together into clusters.</a:t>
            </a:r>
            <a:endParaRPr lang="hr-HR" dirty="0"/>
          </a:p>
          <a:p>
            <a:pPr algn="just"/>
            <a:endParaRPr lang="hr-HR" dirty="0"/>
          </a:p>
          <a:p>
            <a:pPr algn="just"/>
            <a:r>
              <a:rPr lang="en-US" dirty="0"/>
              <a:t>In DBSCAN, two important parameters are ε (epsilon) and </a:t>
            </a:r>
            <a:r>
              <a:rPr lang="en-US" dirty="0" err="1"/>
              <a:t>MinPts</a:t>
            </a:r>
            <a:r>
              <a:rPr lang="en-US" dirty="0"/>
              <a:t> (minimum points).</a:t>
            </a:r>
          </a:p>
          <a:p>
            <a:pPr algn="just"/>
            <a:endParaRPr lang="en-US" dirty="0"/>
          </a:p>
          <a:p>
            <a:pPr algn="just"/>
            <a:r>
              <a:rPr lang="en-US" dirty="0"/>
              <a:t>ε (epsilon) is a distance parameter that specifies the maximum distance between two points for them to be considered part of the same cluster. Points within ε distance of each other are said to be "directly reachable".</a:t>
            </a:r>
            <a:endParaRPr lang="hr-HR" dirty="0"/>
          </a:p>
          <a:p>
            <a:pPr algn="just"/>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85</a:t>
            </a:fld>
            <a:endParaRPr lang="hr-HR"/>
          </a:p>
        </p:txBody>
      </p:sp>
    </p:spTree>
    <p:extLst>
      <p:ext uri="{BB962C8B-B14F-4D97-AF65-F5344CB8AC3E}">
        <p14:creationId xmlns:p14="http://schemas.microsoft.com/office/powerpoint/2010/main" val="19674666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E1D23-BD76-DB4B-E606-31DDEA117C73}"/>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A8F84406-BFFE-BDE9-52D2-131260EB41E2}"/>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20EF6EF8-C4E0-2783-6722-0892868E2263}"/>
              </a:ext>
            </a:extLst>
          </p:cNvPr>
          <p:cNvSpPr>
            <a:spLocks noGrp="1"/>
          </p:cNvSpPr>
          <p:nvPr>
            <p:ph type="body" idx="1"/>
          </p:nvPr>
        </p:nvSpPr>
        <p:spPr>
          <a:xfrm>
            <a:off x="685800" y="4400549"/>
            <a:ext cx="5486400" cy="4183381"/>
          </a:xfrm>
          <a:prstGeom prst="rect">
            <a:avLst/>
          </a:prstGeom>
        </p:spPr>
        <p:txBody>
          <a:bodyPr/>
          <a:lstStyle/>
          <a:p>
            <a:pPr algn="just"/>
            <a:r>
              <a:rPr lang="en-US" dirty="0" err="1"/>
              <a:t>MinPts</a:t>
            </a:r>
            <a:r>
              <a:rPr lang="en-US" dirty="0"/>
              <a:t> (minimum points) is a threshold parameter that specifies the minimum number of points required for a group of points to be considered a cluster. Points that are not part of a cluster are considered "noise".</a:t>
            </a:r>
            <a:endParaRPr lang="hr-HR" dirty="0"/>
          </a:p>
          <a:p>
            <a:pPr algn="just"/>
            <a:endParaRPr lang="hr-HR" dirty="0"/>
          </a:p>
          <a:p>
            <a:pPr algn="just"/>
            <a:r>
              <a:rPr lang="en-US" dirty="0"/>
              <a:t>There are three types of points after the DBSCAN clustering is complete:</a:t>
            </a:r>
            <a:endParaRPr lang="hr-HR" dirty="0"/>
          </a:p>
          <a:p>
            <a:pPr marL="171450" indent="-171450" algn="just">
              <a:buFont typeface="Arial" panose="020B0604020202020204" pitchFamily="34" charset="0"/>
              <a:buChar char="•"/>
            </a:pPr>
            <a:r>
              <a:rPr lang="en-US" dirty="0"/>
              <a:t>Core — This is a point that has at least </a:t>
            </a:r>
            <a:r>
              <a:rPr lang="en-US" dirty="0" err="1"/>
              <a:t>MinPts</a:t>
            </a:r>
            <a:r>
              <a:rPr lang="en-US" dirty="0"/>
              <a:t> points within distance </a:t>
            </a:r>
            <a:r>
              <a:rPr lang="el-GR" dirty="0"/>
              <a:t>ε </a:t>
            </a:r>
            <a:r>
              <a:rPr lang="en-US" dirty="0"/>
              <a:t>from itself.</a:t>
            </a:r>
          </a:p>
          <a:p>
            <a:pPr marL="171450" indent="-171450" algn="just">
              <a:buFont typeface="Arial" panose="020B0604020202020204" pitchFamily="34" charset="0"/>
              <a:buChar char="•"/>
            </a:pPr>
            <a:r>
              <a:rPr lang="en-US" dirty="0"/>
              <a:t>Border — This is a point that has at least one Core point at a distance ε .</a:t>
            </a:r>
          </a:p>
          <a:p>
            <a:pPr marL="171450" indent="-171450" algn="just">
              <a:buFont typeface="Arial" panose="020B0604020202020204" pitchFamily="34" charset="0"/>
              <a:buChar char="•"/>
            </a:pPr>
            <a:r>
              <a:rPr lang="en-US" dirty="0"/>
              <a:t>Noise — This is a point that is neither a Core nor a Border. And it has less than </a:t>
            </a:r>
            <a:r>
              <a:rPr lang="en-US" dirty="0" err="1"/>
              <a:t>MinPts</a:t>
            </a:r>
            <a:r>
              <a:rPr lang="en-US" dirty="0"/>
              <a:t> points within distance </a:t>
            </a:r>
            <a:r>
              <a:rPr lang="el-GR" dirty="0"/>
              <a:t>ε</a:t>
            </a:r>
            <a:r>
              <a:rPr lang="en-US" dirty="0"/>
              <a:t> from itself.</a:t>
            </a:r>
            <a:endParaRPr lang="hr-HR" dirty="0"/>
          </a:p>
          <a:p>
            <a:pPr algn="just"/>
            <a:endParaRPr lang="hr-HR" dirty="0"/>
          </a:p>
          <a:p>
            <a:pPr algn="just"/>
            <a:r>
              <a:rPr lang="en-US" b="0" i="0" kern="1200" dirty="0">
                <a:solidFill>
                  <a:schemeClr val="tx1"/>
                </a:solidFill>
                <a:effectLst/>
                <a:latin typeface="+mn-lt"/>
                <a:ea typeface="+mn-ea"/>
                <a:cs typeface="+mn-cs"/>
              </a:rPr>
              <a:t>Let's say you have a dataset of customer locations for a retail store, and you want to group together customers who are likely to shop together. You could use DBSCAN to find clusters of customers who are close to each other in physical space.</a:t>
            </a:r>
            <a:endParaRPr lang="hr-HR" b="0" i="0" kern="1200" dirty="0">
              <a:solidFill>
                <a:schemeClr val="tx1"/>
              </a:solidFill>
              <a:effectLst/>
              <a:latin typeface="+mn-lt"/>
              <a:ea typeface="+mn-ea"/>
              <a:cs typeface="+mn-cs"/>
            </a:endParaRPr>
          </a:p>
        </p:txBody>
      </p:sp>
      <p:sp>
        <p:nvSpPr>
          <p:cNvPr id="4" name="Rezervirano mjesto broja slajda 3">
            <a:extLst>
              <a:ext uri="{FF2B5EF4-FFF2-40B4-BE49-F238E27FC236}">
                <a16:creationId xmlns:a16="http://schemas.microsoft.com/office/drawing/2014/main" id="{023BE293-9FBD-1FA4-D5E3-66776FA188A2}"/>
              </a:ext>
            </a:extLst>
          </p:cNvPr>
          <p:cNvSpPr>
            <a:spLocks noGrp="1"/>
          </p:cNvSpPr>
          <p:nvPr>
            <p:ph type="sldNum" sz="quarter" idx="10"/>
          </p:nvPr>
        </p:nvSpPr>
        <p:spPr/>
        <p:txBody>
          <a:bodyPr/>
          <a:lstStyle/>
          <a:p>
            <a:fld id="{FAE1F7B0-4ED8-4155-8F88-4515C773BDA4}" type="slidenum">
              <a:rPr lang="hr-HR" smtClean="0"/>
              <a:t>86</a:t>
            </a:fld>
            <a:endParaRPr lang="hr-HR"/>
          </a:p>
        </p:txBody>
      </p:sp>
    </p:spTree>
    <p:extLst>
      <p:ext uri="{BB962C8B-B14F-4D97-AF65-F5344CB8AC3E}">
        <p14:creationId xmlns:p14="http://schemas.microsoft.com/office/powerpoint/2010/main" val="305633622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endParaRPr lang="hr-HR" sz="1200" b="0" i="0" kern="1200" dirty="0">
              <a:solidFill>
                <a:schemeClr val="tx1"/>
              </a:solidFill>
              <a:effectLst/>
              <a:latin typeface="+mn-lt"/>
              <a:ea typeface="+mn-ea"/>
              <a:cs typeface="+mn-cs"/>
            </a:endParaRPr>
          </a:p>
          <a:p>
            <a:pPr algn="just"/>
            <a:r>
              <a:rPr lang="hr-HR" dirty="0"/>
              <a:t>L</a:t>
            </a:r>
            <a:r>
              <a:rPr lang="en-US" dirty="0" err="1"/>
              <a:t>et's</a:t>
            </a:r>
            <a:r>
              <a:rPr lang="en-US" dirty="0"/>
              <a:t> try to simplify DBSCAN with an example using height and weight data and some calculations.</a:t>
            </a:r>
          </a:p>
          <a:p>
            <a:pPr algn="just"/>
            <a:endParaRPr lang="en-US" dirty="0"/>
          </a:p>
          <a:p>
            <a:pPr algn="just"/>
            <a:r>
              <a:rPr lang="en-US" dirty="0"/>
              <a:t>Let's say we have a dataset of 10 individuals with their height and weight measurements, as follows</a:t>
            </a:r>
            <a:r>
              <a:rPr lang="hr-HR" dirty="0"/>
              <a:t>.</a:t>
            </a:r>
          </a:p>
          <a:p>
            <a:pPr algn="just"/>
            <a:endParaRPr lang="hr-HR" dirty="0"/>
          </a:p>
          <a:p>
            <a:pPr algn="just"/>
            <a:r>
              <a:rPr lang="en-US" sz="1200" b="0" i="0" kern="1200" dirty="0">
                <a:solidFill>
                  <a:schemeClr val="tx1"/>
                </a:solidFill>
                <a:effectLst/>
                <a:latin typeface="+mn-lt"/>
                <a:ea typeface="+mn-ea"/>
                <a:cs typeface="+mn-cs"/>
              </a:rPr>
              <a:t>To apply DBSCAN to this dataset, we first need to set the values for ε and </a:t>
            </a:r>
            <a:r>
              <a:rPr lang="en-US" sz="1200" b="0" i="0" kern="1200" dirty="0" err="1">
                <a:solidFill>
                  <a:schemeClr val="tx1"/>
                </a:solidFill>
                <a:effectLst/>
                <a:latin typeface="+mn-lt"/>
                <a:ea typeface="+mn-ea"/>
                <a:cs typeface="+mn-cs"/>
              </a:rPr>
              <a:t>MinPts</a:t>
            </a:r>
            <a:r>
              <a:rPr lang="en-US" sz="1200" b="0" i="0" kern="1200" dirty="0">
                <a:solidFill>
                  <a:schemeClr val="tx1"/>
                </a:solidFill>
                <a:effectLst/>
                <a:latin typeface="+mn-lt"/>
                <a:ea typeface="+mn-ea"/>
                <a:cs typeface="+mn-cs"/>
              </a:rPr>
              <a:t>. Let's assume ε = 10 and </a:t>
            </a:r>
            <a:r>
              <a:rPr lang="en-US" sz="1200" b="0" i="0" kern="1200" dirty="0" err="1">
                <a:solidFill>
                  <a:schemeClr val="tx1"/>
                </a:solidFill>
                <a:effectLst/>
                <a:latin typeface="+mn-lt"/>
                <a:ea typeface="+mn-ea"/>
                <a:cs typeface="+mn-cs"/>
              </a:rPr>
              <a:t>MinPts</a:t>
            </a:r>
            <a:r>
              <a:rPr lang="en-US" sz="1200" b="0" i="0" kern="1200" dirty="0">
                <a:solidFill>
                  <a:schemeClr val="tx1"/>
                </a:solidFill>
                <a:effectLst/>
                <a:latin typeface="+mn-lt"/>
                <a:ea typeface="+mn-ea"/>
                <a:cs typeface="+mn-cs"/>
              </a:rPr>
              <a:t> = 2 for this example.</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87</a:t>
            </a:fld>
            <a:endParaRPr lang="hr-HR"/>
          </a:p>
        </p:txBody>
      </p:sp>
    </p:spTree>
    <p:extLst>
      <p:ext uri="{BB962C8B-B14F-4D97-AF65-F5344CB8AC3E}">
        <p14:creationId xmlns:p14="http://schemas.microsoft.com/office/powerpoint/2010/main" val="122391153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b="0" i="0" kern="1200" dirty="0">
                <a:solidFill>
                  <a:schemeClr val="tx1"/>
                </a:solidFill>
                <a:effectLst/>
                <a:latin typeface="+mn-lt"/>
                <a:ea typeface="+mn-ea"/>
                <a:cs typeface="+mn-cs"/>
              </a:rPr>
              <a:t>Step 1: </a:t>
            </a:r>
            <a:r>
              <a:rPr lang="en-US" sz="1200" b="0" i="0" kern="1200" dirty="0">
                <a:solidFill>
                  <a:schemeClr val="tx1"/>
                </a:solidFill>
                <a:effectLst/>
                <a:latin typeface="+mn-lt"/>
                <a:ea typeface="+mn-ea"/>
                <a:cs typeface="+mn-cs"/>
              </a:rPr>
              <a:t>Choose an arbitrary data point (e.g., Individual 1).</a:t>
            </a:r>
          </a:p>
          <a:p>
            <a:pPr algn="just"/>
            <a:endParaRPr lang="hr-HR" sz="1200" b="0" i="0" kern="1200" dirty="0">
              <a:solidFill>
                <a:schemeClr val="tx1"/>
              </a:solidFill>
              <a:effectLst/>
              <a:latin typeface="+mn-lt"/>
              <a:ea typeface="+mn-ea"/>
              <a:cs typeface="+mn-cs"/>
            </a:endParaRPr>
          </a:p>
          <a:p>
            <a:pPr algn="just"/>
            <a:r>
              <a:rPr lang="hr-HR" sz="1200" b="0" i="0" kern="1200" dirty="0">
                <a:solidFill>
                  <a:schemeClr val="tx1"/>
                </a:solidFill>
                <a:effectLst/>
                <a:latin typeface="+mn-lt"/>
                <a:ea typeface="+mn-ea"/>
                <a:cs typeface="+mn-cs"/>
              </a:rPr>
              <a:t>Step2: </a:t>
            </a:r>
            <a:r>
              <a:rPr lang="en-US" sz="1200" b="0" i="0" kern="1200" dirty="0">
                <a:solidFill>
                  <a:schemeClr val="tx1"/>
                </a:solidFill>
                <a:effectLst/>
                <a:latin typeface="+mn-lt"/>
                <a:ea typeface="+mn-ea"/>
                <a:cs typeface="+mn-cs"/>
              </a:rPr>
              <a:t>Find all data points within ε distance of that point (i.e., those within 10 cm in height and 10 kg in weight).</a:t>
            </a:r>
          </a:p>
          <a:p>
            <a:pPr marL="171450" indent="-171450" algn="just">
              <a:buFont typeface="Arial" panose="020B0604020202020204" pitchFamily="34" charset="0"/>
              <a:buChar char="•"/>
            </a:pPr>
            <a:r>
              <a:rPr lang="en-US" sz="1200" b="0" i="0" kern="1200" dirty="0">
                <a:solidFill>
                  <a:schemeClr val="tx1"/>
                </a:solidFill>
                <a:effectLst/>
                <a:latin typeface="+mn-lt"/>
                <a:ea typeface="+mn-ea"/>
                <a:cs typeface="+mn-cs"/>
              </a:rPr>
              <a:t>Individual 1 has two points within ε distance: Individual 2 and Individual 3.</a:t>
            </a:r>
          </a:p>
          <a:p>
            <a:pPr algn="just"/>
            <a:endParaRPr lang="hr-HR"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88</a:t>
            </a:fld>
            <a:endParaRPr lang="hr-HR"/>
          </a:p>
        </p:txBody>
      </p:sp>
    </p:spTree>
    <p:extLst>
      <p:ext uri="{BB962C8B-B14F-4D97-AF65-F5344CB8AC3E}">
        <p14:creationId xmlns:p14="http://schemas.microsoft.com/office/powerpoint/2010/main" val="59579676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b="0" i="0" kern="1200" dirty="0">
                <a:solidFill>
                  <a:schemeClr val="tx1"/>
                </a:solidFill>
                <a:effectLst/>
                <a:latin typeface="+mn-lt"/>
                <a:ea typeface="+mn-ea"/>
                <a:cs typeface="+mn-cs"/>
              </a:rPr>
              <a:t>Step 3: </a:t>
            </a:r>
            <a:r>
              <a:rPr lang="en-US" sz="1200" b="0" i="0" kern="1200" dirty="0">
                <a:solidFill>
                  <a:schemeClr val="tx1"/>
                </a:solidFill>
                <a:effectLst/>
                <a:latin typeface="+mn-lt"/>
                <a:ea typeface="+mn-ea"/>
                <a:cs typeface="+mn-cs"/>
              </a:rPr>
              <a:t>If the number of points within ε distance is less than </a:t>
            </a:r>
            <a:r>
              <a:rPr lang="en-US" sz="1200" b="0" i="0" kern="1200" dirty="0" err="1">
                <a:solidFill>
                  <a:schemeClr val="tx1"/>
                </a:solidFill>
                <a:effectLst/>
                <a:latin typeface="+mn-lt"/>
                <a:ea typeface="+mn-ea"/>
                <a:cs typeface="+mn-cs"/>
              </a:rPr>
              <a:t>MinPts</a:t>
            </a:r>
            <a:r>
              <a:rPr lang="en-US" sz="1200" b="0" i="0" kern="1200" dirty="0">
                <a:solidFill>
                  <a:schemeClr val="tx1"/>
                </a:solidFill>
                <a:effectLst/>
                <a:latin typeface="+mn-lt"/>
                <a:ea typeface="+mn-ea"/>
                <a:cs typeface="+mn-cs"/>
              </a:rPr>
              <a:t>, mark the data point as noise and move to the next point.</a:t>
            </a:r>
          </a:p>
          <a:p>
            <a:pPr marL="171450" indent="-171450" algn="just">
              <a:buFont typeface="Arial" panose="020B0604020202020204" pitchFamily="34" charset="0"/>
              <a:buChar char="•"/>
            </a:pPr>
            <a:r>
              <a:rPr lang="en-US" sz="1200" b="0" i="0" kern="1200" dirty="0">
                <a:solidFill>
                  <a:schemeClr val="tx1"/>
                </a:solidFill>
                <a:effectLst/>
                <a:latin typeface="+mn-lt"/>
                <a:ea typeface="+mn-ea"/>
                <a:cs typeface="+mn-cs"/>
              </a:rPr>
              <a:t>Since both Individual 1, Individual 2 have at least one other point within ε distance, neither is marked as noise.</a:t>
            </a:r>
            <a:endParaRPr lang="hr-HR"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89</a:t>
            </a:fld>
            <a:endParaRPr lang="hr-HR"/>
          </a:p>
        </p:txBody>
      </p:sp>
    </p:spTree>
    <p:extLst>
      <p:ext uri="{BB962C8B-B14F-4D97-AF65-F5344CB8AC3E}">
        <p14:creationId xmlns:p14="http://schemas.microsoft.com/office/powerpoint/2010/main" val="2015010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kern="1200" dirty="0" err="1">
                <a:solidFill>
                  <a:schemeClr val="tx1"/>
                </a:solidFill>
                <a:effectLst/>
                <a:latin typeface="+mn-lt"/>
                <a:ea typeface="+mn-ea"/>
                <a:cs typeface="+mn-cs"/>
              </a:rPr>
              <a:t>Artificial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Intelligence</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holds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tremendous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potential</a:t>
            </a:r>
            <a:r>
              <a:rPr lang="hr-HR" sz="1200" kern="1200" dirty="0">
                <a:solidFill>
                  <a:schemeClr val="tx1"/>
                </a:solidFill>
                <a:effectLst/>
                <a:latin typeface="+mn-lt"/>
                <a:ea typeface="+mn-ea"/>
                <a:cs typeface="+mn-cs"/>
              </a:rPr>
              <a:t>, but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also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presents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challenges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must </a:t>
            </a:r>
            <a:r>
              <a:rPr lang="hr-HR" sz="1200" kern="1200" dirty="0" err="1">
                <a:solidFill>
                  <a:schemeClr val="tx1"/>
                </a:solidFill>
                <a:effectLst/>
                <a:latin typeface="+mn-lt"/>
                <a:ea typeface="+mn-ea"/>
                <a:cs typeface="+mn-cs"/>
              </a:rPr>
              <a:t>be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addressed</a:t>
            </a:r>
            <a:r>
              <a:rPr lang="hr-HR" sz="1200" kern="1200" dirty="0">
                <a:solidFill>
                  <a:schemeClr val="tx1"/>
                </a:solidFill>
                <a:effectLst/>
                <a:latin typeface="+mn-lt"/>
                <a:ea typeface="+mn-ea"/>
                <a:cs typeface="+mn-cs"/>
              </a:rPr>
              <a:t>. As </a:t>
            </a:r>
            <a:r>
              <a:rPr lang="hr-HR" sz="1200" kern="1200" dirty="0" err="1">
                <a:solidFill>
                  <a:schemeClr val="tx1"/>
                </a:solidFill>
                <a:effectLst/>
                <a:latin typeface="+mn-lt"/>
                <a:ea typeface="+mn-ea"/>
                <a:cs typeface="+mn-cs"/>
              </a:rPr>
              <a:t>we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venture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era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becomes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crucial</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ensure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its</a:t>
            </a:r>
            <a:r>
              <a:rPr lang="hr-HR" sz="1200" kern="1200" dirty="0">
                <a:solidFill>
                  <a:schemeClr val="tx1"/>
                </a:solidFill>
                <a:effectLst/>
                <a:latin typeface="+mn-lt"/>
                <a:ea typeface="+mn-ea"/>
                <a:cs typeface="+mn-cs"/>
              </a:rPr>
              <a:t> development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use </a:t>
            </a:r>
            <a:r>
              <a:rPr lang="hr-HR" sz="1200" kern="1200" dirty="0" err="1">
                <a:solidFill>
                  <a:schemeClr val="tx1"/>
                </a:solidFill>
                <a:effectLst/>
                <a:latin typeface="+mn-lt"/>
                <a:ea typeface="+mn-ea"/>
                <a:cs typeface="+mn-cs"/>
              </a:rPr>
              <a:t>align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ethical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responsible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principles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Privacy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fairness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transparency</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key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concerns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demand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action</a:t>
            </a:r>
            <a:r>
              <a:rPr lang="hr-HR" sz="1200" kern="1200" dirty="0">
                <a:solidFill>
                  <a:schemeClr val="tx1"/>
                </a:solidFill>
                <a:effectLst/>
                <a:latin typeface="+mn-lt"/>
                <a:ea typeface="+mn-ea"/>
                <a:cs typeface="+mn-cs"/>
              </a:rPr>
              <a:t>.</a:t>
            </a:r>
          </a:p>
          <a:p>
            <a:pPr algn="just"/>
            <a:r>
              <a:rPr lang="hr-HR" sz="1200" kern="1200" dirty="0">
                <a:solidFill>
                  <a:schemeClr val="tx1"/>
                </a:solidFill>
                <a:effectLst/>
                <a:latin typeface="+mn-lt"/>
                <a:ea typeface="+mn-ea"/>
                <a:cs typeface="+mn-cs"/>
              </a:rPr>
              <a:t> </a:t>
            </a:r>
          </a:p>
          <a:p>
            <a:pPr algn="just"/>
            <a:r>
              <a:rPr lang="hr-HR" sz="1200" kern="1200" dirty="0">
                <a:solidFill>
                  <a:schemeClr val="tx1"/>
                </a:solidFill>
                <a:effectLst/>
                <a:latin typeface="+mn-lt"/>
                <a:ea typeface="+mn-ea"/>
                <a:cs typeface="+mn-cs"/>
              </a:rPr>
              <a:t>AI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often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process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vast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amounts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personal data, </a:t>
            </a:r>
            <a:r>
              <a:rPr lang="hr-HR" sz="1200" kern="1200" dirty="0" err="1">
                <a:solidFill>
                  <a:schemeClr val="tx1"/>
                </a:solidFill>
                <a:effectLst/>
                <a:latin typeface="+mn-lt"/>
                <a:ea typeface="+mn-ea"/>
                <a:cs typeface="+mn-cs"/>
              </a:rPr>
              <a:t>raising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concerns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about</a:t>
            </a:r>
            <a:r>
              <a:rPr lang="hr-HR" sz="1200" kern="1200" dirty="0">
                <a:solidFill>
                  <a:schemeClr val="tx1"/>
                </a:solidFill>
                <a:effectLst/>
                <a:latin typeface="+mn-lt"/>
                <a:ea typeface="+mn-ea"/>
                <a:cs typeface="+mn-cs"/>
              </a:rPr>
              <a:t> how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collected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stored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Safeguarding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individuals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privacy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rights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ensuring</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protection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paramount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applications</a:t>
            </a:r>
            <a:r>
              <a:rPr lang="hr-HR" sz="1200" kern="1200" dirty="0">
                <a:solidFill>
                  <a:schemeClr val="tx1"/>
                </a:solidFill>
                <a:effectLst/>
                <a:latin typeface="+mn-lt"/>
                <a:ea typeface="+mn-ea"/>
                <a:cs typeface="+mn-cs"/>
              </a:rPr>
              <a:t>.</a:t>
            </a:r>
          </a:p>
          <a:p>
            <a:pPr algn="just"/>
            <a:r>
              <a:rPr lang="hr-HR" sz="1200" kern="1200" dirty="0">
                <a:solidFill>
                  <a:schemeClr val="tx1"/>
                </a:solidFill>
                <a:effectLst/>
                <a:latin typeface="+mn-lt"/>
                <a:ea typeface="+mn-ea"/>
                <a:cs typeface="+mn-cs"/>
              </a:rPr>
              <a:t> </a:t>
            </a:r>
          </a:p>
          <a:p>
            <a:pPr algn="just"/>
            <a:r>
              <a:rPr lang="hr-HR" sz="1200" kern="1200" dirty="0" err="1">
                <a:solidFill>
                  <a:schemeClr val="tx1"/>
                </a:solidFill>
                <a:effectLst/>
                <a:latin typeface="+mn-lt"/>
                <a:ea typeface="+mn-ea"/>
                <a:cs typeface="+mn-cs"/>
              </a:rPr>
              <a:t>Bias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discrimination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inadvertently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perpetuated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by</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algorithms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correctly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addressed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Therefore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essential</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mitigate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bias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ensure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fairness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preventing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discriminatory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outcomes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disproportionately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impact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specific</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groups</a:t>
            </a:r>
            <a:r>
              <a:rPr lang="hr-HR" sz="1200" kern="1200" dirty="0">
                <a:solidFill>
                  <a:schemeClr val="tx1"/>
                </a:solidFill>
                <a:effectLst/>
                <a:latin typeface="+mn-lt"/>
                <a:ea typeface="+mn-ea"/>
                <a:cs typeface="+mn-cs"/>
              </a:rPr>
              <a:t>.</a:t>
            </a:r>
          </a:p>
          <a:p>
            <a:pPr algn="just"/>
            <a:r>
              <a:rPr lang="hr-HR" sz="1200" kern="1200" dirty="0">
                <a:solidFill>
                  <a:schemeClr val="tx1"/>
                </a:solidFill>
                <a:effectLst/>
                <a:latin typeface="+mn-lt"/>
                <a:ea typeface="+mn-ea"/>
                <a:cs typeface="+mn-cs"/>
              </a:rPr>
              <a:t> </a:t>
            </a:r>
          </a:p>
          <a:p>
            <a:pPr algn="just"/>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221425496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hr-HR" sz="1200" b="0" kern="1200">
                <a:solidFill>
                  <a:schemeClr val="tx1"/>
                </a:solidFill>
                <a:latin typeface="+mn-lt"/>
                <a:ea typeface="+mn-ea"/>
                <a:cs typeface="+mn-cs"/>
              </a:rPr>
              <a:t>Step 4: </a:t>
            </a:r>
            <a:r>
              <a:rPr lang="en-US" sz="1200" b="0" kern="1200">
                <a:solidFill>
                  <a:schemeClr val="tx1"/>
                </a:solidFill>
                <a:latin typeface="+mn-lt"/>
                <a:ea typeface="+mn-ea"/>
                <a:cs typeface="+mn-cs"/>
              </a:rPr>
              <a:t>Repeat steps 2-</a:t>
            </a:r>
            <a:r>
              <a:rPr lang="hr-HR" sz="1200" b="0" kern="1200">
                <a:solidFill>
                  <a:schemeClr val="tx1"/>
                </a:solidFill>
                <a:latin typeface="+mn-lt"/>
                <a:ea typeface="+mn-ea"/>
                <a:cs typeface="+mn-cs"/>
              </a:rPr>
              <a:t>3</a:t>
            </a:r>
            <a:r>
              <a:rPr lang="en-US" sz="1200" b="0" kern="1200">
                <a:solidFill>
                  <a:schemeClr val="tx1"/>
                </a:solidFill>
                <a:latin typeface="+mn-lt"/>
                <a:ea typeface="+mn-ea"/>
                <a:cs typeface="+mn-cs"/>
              </a:rPr>
              <a:t> for all unvisited points until all points have been visited.</a:t>
            </a:r>
            <a:endParaRPr lang="hr-HR" sz="1200" b="0" kern="1200">
              <a:solidFill>
                <a:schemeClr val="tx1"/>
              </a:solidFill>
              <a:latin typeface="+mn-lt"/>
              <a:ea typeface="+mn-ea"/>
              <a:cs typeface="+mn-cs"/>
            </a:endParaRPr>
          </a:p>
          <a:p>
            <a:pPr algn="just"/>
            <a:endParaRPr lang="hr-HR" sz="1200" kern="1200">
              <a:solidFill>
                <a:schemeClr val="tx1"/>
              </a:solidFill>
              <a:latin typeface="+mn-lt"/>
              <a:ea typeface="+mn-ea"/>
              <a:cs typeface="+mn-cs"/>
            </a:endParaRPr>
          </a:p>
          <a:p>
            <a:pPr algn="just"/>
            <a:r>
              <a:rPr lang="en-US" sz="1200" kern="1200">
                <a:solidFill>
                  <a:schemeClr val="tx1"/>
                </a:solidFill>
                <a:latin typeface="+mn-lt"/>
                <a:ea typeface="+mn-ea"/>
                <a:cs typeface="+mn-cs"/>
              </a:rPr>
              <a:t>The final clustering result is:</a:t>
            </a:r>
          </a:p>
          <a:p>
            <a:pPr lvl="1" algn="just"/>
            <a:r>
              <a:rPr lang="en-US" sz="1200" kern="1200">
                <a:solidFill>
                  <a:schemeClr val="tx1"/>
                </a:solidFill>
                <a:latin typeface="+mn-lt"/>
                <a:ea typeface="+mn-ea"/>
                <a:cs typeface="+mn-cs"/>
              </a:rPr>
              <a:t>Cluster 1: Individuals 1, 2, and 3</a:t>
            </a:r>
          </a:p>
          <a:p>
            <a:pPr lvl="1" algn="just"/>
            <a:r>
              <a:rPr lang="en-US" sz="1200" kern="1200">
                <a:solidFill>
                  <a:schemeClr val="tx1"/>
                </a:solidFill>
                <a:latin typeface="+mn-lt"/>
                <a:ea typeface="+mn-ea"/>
                <a:cs typeface="+mn-cs"/>
              </a:rPr>
              <a:t>Cluster 2: Individuals </a:t>
            </a:r>
            <a:r>
              <a:rPr lang="hr-HR" sz="1200" kern="1200">
                <a:solidFill>
                  <a:schemeClr val="tx1"/>
                </a:solidFill>
                <a:latin typeface="+mn-lt"/>
                <a:ea typeface="+mn-ea"/>
                <a:cs typeface="+mn-cs"/>
              </a:rPr>
              <a:t>4, 5</a:t>
            </a:r>
            <a:r>
              <a:rPr lang="en-US" sz="1200" kern="1200">
                <a:solidFill>
                  <a:schemeClr val="tx1"/>
                </a:solidFill>
                <a:latin typeface="+mn-lt"/>
                <a:ea typeface="+mn-ea"/>
                <a:cs typeface="+mn-cs"/>
              </a:rPr>
              <a:t> and </a:t>
            </a:r>
            <a:r>
              <a:rPr lang="hr-HR" sz="1200" kern="1200">
                <a:solidFill>
                  <a:schemeClr val="tx1"/>
                </a:solidFill>
                <a:latin typeface="+mn-lt"/>
                <a:ea typeface="+mn-ea"/>
                <a:cs typeface="+mn-cs"/>
              </a:rPr>
              <a:t>6</a:t>
            </a:r>
            <a:endParaRPr lang="en-US" sz="1200" kern="1200">
              <a:solidFill>
                <a:schemeClr val="tx1"/>
              </a:solidFill>
              <a:latin typeface="+mn-lt"/>
              <a:ea typeface="+mn-ea"/>
              <a:cs typeface="+mn-cs"/>
            </a:endParaRPr>
          </a:p>
          <a:p>
            <a:pPr lvl="1" algn="just"/>
            <a:r>
              <a:rPr lang="en-US" sz="1200" kern="1200">
                <a:solidFill>
                  <a:schemeClr val="tx1"/>
                </a:solidFill>
                <a:latin typeface="+mn-lt"/>
                <a:ea typeface="+mn-ea"/>
                <a:cs typeface="+mn-cs"/>
              </a:rPr>
              <a:t>Cluster 3: Individuals </a:t>
            </a:r>
            <a:r>
              <a:rPr lang="hr-HR" sz="1200" kern="1200">
                <a:solidFill>
                  <a:schemeClr val="tx1"/>
                </a:solidFill>
                <a:latin typeface="+mn-lt"/>
                <a:ea typeface="+mn-ea"/>
                <a:cs typeface="+mn-cs"/>
              </a:rPr>
              <a:t>7, 8 </a:t>
            </a:r>
            <a:r>
              <a:rPr lang="en-US" sz="1200" kern="1200">
                <a:solidFill>
                  <a:schemeClr val="tx1"/>
                </a:solidFill>
                <a:latin typeface="+mn-lt"/>
                <a:ea typeface="+mn-ea"/>
                <a:cs typeface="+mn-cs"/>
              </a:rPr>
              <a:t>and </a:t>
            </a:r>
            <a:r>
              <a:rPr lang="hr-HR" sz="1200" kern="1200">
                <a:solidFill>
                  <a:schemeClr val="tx1"/>
                </a:solidFill>
                <a:latin typeface="+mn-lt"/>
                <a:ea typeface="+mn-ea"/>
                <a:cs typeface="+mn-cs"/>
              </a:rPr>
              <a:t>9</a:t>
            </a:r>
          </a:p>
          <a:p>
            <a:pPr lvl="1" algn="just"/>
            <a:r>
              <a:rPr lang="hr-HR" sz="1200" kern="1200">
                <a:solidFill>
                  <a:schemeClr val="tx1"/>
                </a:solidFill>
                <a:latin typeface="+mn-lt"/>
                <a:ea typeface="+mn-ea"/>
                <a:cs typeface="+mn-cs"/>
              </a:rPr>
              <a:t>Individual 10 is noise</a:t>
            </a:r>
          </a:p>
          <a:p>
            <a:pPr marL="171450" indent="-171450" algn="just">
              <a:buFont typeface="Arial" panose="020B0604020202020204" pitchFamily="34" charset="0"/>
              <a:buChar char="•"/>
            </a:pPr>
            <a:endParaRPr lang="hr-HR" sz="1200" b="0" i="0" kern="1200" dirty="0">
              <a:solidFill>
                <a:schemeClr val="tx1"/>
              </a:solidFill>
              <a:effectLst/>
              <a:latin typeface="+mn-lt"/>
              <a:ea typeface="+mn-ea"/>
              <a:cs typeface="+mn-cs"/>
            </a:endParaRPr>
          </a:p>
          <a:p>
            <a:pPr marL="171450" indent="-171450" algn="just">
              <a:buFont typeface="Arial" panose="020B0604020202020204" pitchFamily="34" charset="0"/>
              <a:buChar char="•"/>
            </a:pPr>
            <a:endParaRPr lang="en-US" sz="1200" b="0" i="0" kern="1200" dirty="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90</a:t>
            </a:fld>
            <a:endParaRPr lang="hr-HR"/>
          </a:p>
        </p:txBody>
      </p:sp>
    </p:spTree>
    <p:extLst>
      <p:ext uri="{BB962C8B-B14F-4D97-AF65-F5344CB8AC3E}">
        <p14:creationId xmlns:p14="http://schemas.microsoft.com/office/powerpoint/2010/main" val="1157550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pPr algn="just"/>
            <a:r>
              <a:rPr lang="en-US" sz="1200" kern="1200" dirty="0">
                <a:solidFill>
                  <a:schemeClr val="tx1"/>
                </a:solidFill>
                <a:effectLst/>
                <a:latin typeface="+mn-lt"/>
                <a:ea typeface="+mn-ea"/>
                <a:cs typeface="+mn-cs"/>
              </a:rPr>
              <a:t>In conclusion, clustering is a powerful technique that has many applications across a wide range of fields. Whether you are a researcher in biology, a marketer trying to identify customer segments, or an engineer trying to optimize a manufacturing process, clustering can help you uncover patterns in your data that might not be immediately apparent. </a:t>
            </a:r>
            <a:endParaRPr lang="hr-HR" sz="1200" kern="1200" dirty="0">
              <a:solidFill>
                <a:schemeClr val="tx1"/>
              </a:solidFill>
              <a:effectLst/>
              <a:latin typeface="+mn-lt"/>
              <a:ea typeface="+mn-ea"/>
              <a:cs typeface="+mn-cs"/>
            </a:endParaRPr>
          </a:p>
          <a:p>
            <a:pPr algn="just"/>
            <a:endParaRPr lang="hr-HR"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this unit, </a:t>
            </a:r>
            <a:r>
              <a:rPr lang="hr-HR" sz="1200" kern="1200" dirty="0">
                <a:solidFill>
                  <a:schemeClr val="tx1"/>
                </a:solidFill>
                <a:effectLst/>
                <a:latin typeface="+mn-lt"/>
                <a:ea typeface="+mn-ea"/>
                <a:cs typeface="+mn-cs"/>
              </a:rPr>
              <a:t>s</a:t>
            </a:r>
            <a:r>
              <a:rPr lang="en-US" sz="1200" kern="1200" dirty="0" err="1">
                <a:solidFill>
                  <a:schemeClr val="tx1"/>
                </a:solidFill>
                <a:effectLst/>
                <a:latin typeface="+mn-lt"/>
                <a:ea typeface="+mn-ea"/>
                <a:cs typeface="+mn-cs"/>
              </a:rPr>
              <a:t>tudy</a:t>
            </a:r>
            <a:r>
              <a:rPr lang="en-US" sz="1200" kern="1200" dirty="0">
                <a:solidFill>
                  <a:schemeClr val="tx1"/>
                </a:solidFill>
                <a:effectLst/>
                <a:latin typeface="+mn-lt"/>
                <a:ea typeface="+mn-ea"/>
                <a:cs typeface="+mn-cs"/>
              </a:rPr>
              <a:t> and review the following online resources</a:t>
            </a:r>
            <a:r>
              <a:rPr lang="hr-HR" sz="1200" kern="1200" dirty="0">
                <a:solidFill>
                  <a:schemeClr val="tx1"/>
                </a:solidFill>
                <a:effectLst/>
                <a:latin typeface="+mn-lt"/>
                <a:ea typeface="+mn-ea"/>
                <a:cs typeface="+mn-cs"/>
              </a:rPr>
              <a:t>. </a:t>
            </a:r>
          </a:p>
          <a:p>
            <a:pPr algn="just"/>
            <a:endParaRPr lang="hr-HR" sz="1200" kern="1200" dirty="0">
              <a:solidFill>
                <a:schemeClr val="tx1"/>
              </a:solidFill>
              <a:effectLst/>
              <a:latin typeface="+mn-lt"/>
              <a:ea typeface="+mn-ea"/>
              <a:cs typeface="+mn-cs"/>
            </a:endParaRPr>
          </a:p>
          <a:p>
            <a:pPr algn="just"/>
            <a:r>
              <a:rPr lang="hr-HR" sz="1200" kern="1200" dirty="0" err="1">
                <a:solidFill>
                  <a:schemeClr val="tx1"/>
                </a:solidFill>
                <a:effectLst/>
                <a:latin typeface="+mn-lt"/>
                <a:ea typeface="+mn-ea"/>
                <a:cs typeface="+mn-cs"/>
              </a:rPr>
              <a:t>Thank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attention</a:t>
            </a:r>
            <a:r>
              <a:rPr lang="hr-HR" sz="1200" kern="1200" dirty="0">
                <a:solidFill>
                  <a:schemeClr val="tx1"/>
                </a:solidFill>
                <a:effectLst/>
                <a:latin typeface="+mn-lt"/>
                <a:ea typeface="+mn-ea"/>
                <a:cs typeface="+mn-cs"/>
              </a:rPr>
              <a: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91</a:t>
            </a:fld>
            <a:endParaRPr lang="hr-HR"/>
          </a:p>
        </p:txBody>
      </p:sp>
    </p:spTree>
    <p:extLst>
      <p:ext uri="{BB962C8B-B14F-4D97-AF65-F5344CB8AC3E}">
        <p14:creationId xmlns:p14="http://schemas.microsoft.com/office/powerpoint/2010/main" val="9362370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49"/>
            <a:ext cx="5486400" cy="4183381"/>
          </a:xfrm>
          <a:prstGeom prst="rect">
            <a:avLst/>
          </a:prstGeom>
        </p:spPr>
        <p:txBody>
          <a:bodyPr/>
          <a:lstStyle/>
          <a:p>
            <a:endParaRPr lang="hr-HR"/>
          </a:p>
        </p:txBody>
      </p:sp>
      <p:sp>
        <p:nvSpPr>
          <p:cNvPr id="4" name="Slide Number Placeholder 3"/>
          <p:cNvSpPr>
            <a:spLocks noGrp="1"/>
          </p:cNvSpPr>
          <p:nvPr>
            <p:ph type="sldNum" sz="quarter" idx="5"/>
          </p:nvPr>
        </p:nvSpPr>
        <p:spPr/>
        <p:txBody>
          <a:bodyPr/>
          <a:lstStyle/>
          <a:p>
            <a:fld id="{FAE1F7B0-4ED8-4155-8F88-4515C773BDA4}" type="slidenum">
              <a:rPr lang="hr-HR" smtClean="0"/>
              <a:t>92</a:t>
            </a:fld>
            <a:endParaRPr lang="hr-HR"/>
          </a:p>
        </p:txBody>
      </p:sp>
    </p:spTree>
    <p:extLst>
      <p:ext uri="{BB962C8B-B14F-4D97-AF65-F5344CB8AC3E}">
        <p14:creationId xmlns:p14="http://schemas.microsoft.com/office/powerpoint/2010/main" val="30725708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dirty="0"/>
              <a:t>Deep Learning is a subset of machine learning that uses artificial neural networks to solve complex problems. Neural networks are essentially algorithms that can recognize patterns in data.</a:t>
            </a:r>
          </a:p>
          <a:p>
            <a:endParaRPr lang="en-US" dirty="0"/>
          </a:p>
          <a:p>
            <a:r>
              <a:rPr lang="en-US" dirty="0"/>
              <a:t>The reason why Deep Learning has become so popular is because it allows machines to learn from large amounts of data, and to make accurate predictions or decisions based on that data.</a:t>
            </a:r>
          </a:p>
          <a:p>
            <a:endParaRPr lang="en-US" dirty="0"/>
          </a:p>
          <a:p>
            <a:r>
              <a:rPr lang="en-US" dirty="0"/>
              <a:t>Here's a simple analogy to help you understand how Deep Learning works: imagine you have a group of people who are trying to identify different types of fruits. You show them pictures of , and you ask them to guess which fruit is in each picture. After a while, they start to learn the distinguishing features of each fruit and can make accurate predictions.</a:t>
            </a:r>
          </a:p>
          <a:p>
            <a:endParaRPr lang="en-US" dirty="0"/>
          </a:p>
          <a:p>
            <a:r>
              <a:rPr lang="en-US" dirty="0"/>
              <a:t>In the same way, a neural network is trained on a dataset of examples, and it learns to identify patterns or features in that data. Once the neural network has been trained, it can make predictions or decisions about new data it hasn't seen before.</a:t>
            </a:r>
          </a:p>
          <a:p>
            <a:endParaRPr lang="en-US" dirty="0"/>
          </a:p>
          <a:p>
            <a:r>
              <a:rPr lang="en-US" dirty="0"/>
              <a:t>There are many applications of Deep Learning, including image recognition, natural language processing, and speech recognition. It's an exciting field that is still evolving, and there's a lot of potential for it to revolutionize the way we solve complex problems.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93</a:t>
            </a:fld>
            <a:endParaRPr lang="hr-HR"/>
          </a:p>
        </p:txBody>
      </p:sp>
    </p:spTree>
    <p:extLst>
      <p:ext uri="{BB962C8B-B14F-4D97-AF65-F5344CB8AC3E}">
        <p14:creationId xmlns:p14="http://schemas.microsoft.com/office/powerpoint/2010/main" val="196344483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dirty="0"/>
              <a:t>Neural networks are algorithms modeled after the structure of the human brain, consisting of interconnected nodes or "neurons" that process and transmit information. They are used in machine learning and deep learning to learn from data and make predictions or decisions. By adjusting the strengths of the connections between neurons, neural networks can adapt and improve their performance over time. Essentially, they allow machines to recognize patterns and make decisions based on data, much like how humans learn from experience.</a:t>
            </a:r>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94</a:t>
            </a:fld>
            <a:endParaRPr lang="hr-HR"/>
          </a:p>
        </p:txBody>
      </p:sp>
    </p:spTree>
    <p:extLst>
      <p:ext uri="{BB962C8B-B14F-4D97-AF65-F5344CB8AC3E}">
        <p14:creationId xmlns:p14="http://schemas.microsoft.com/office/powerpoint/2010/main" val="58997810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dirty="0"/>
              <a:t>Imagine a little creature called the Linear Unit in the magical world of neural networks. </a:t>
            </a:r>
            <a:endParaRPr lang="hr-HR" dirty="0"/>
          </a:p>
          <a:p>
            <a:endParaRPr lang="hr-HR" dirty="0"/>
          </a:p>
          <a:p>
            <a:r>
              <a:rPr lang="hr-HR" dirty="0"/>
              <a:t>I</a:t>
            </a:r>
            <a:r>
              <a:rPr lang="en-US" dirty="0"/>
              <a:t>t has one input (</a:t>
            </a:r>
            <a:r>
              <a:rPr lang="hr-HR" dirty="0" err="1"/>
              <a:t>sugars</a:t>
            </a:r>
            <a:r>
              <a:rPr lang="en-US" dirty="0"/>
              <a:t>) with a weight (w) and a special friend called bias (b). The output (</a:t>
            </a:r>
            <a:r>
              <a:rPr lang="hr-HR" dirty="0" err="1"/>
              <a:t>calories</a:t>
            </a:r>
            <a:r>
              <a:rPr lang="en-US" dirty="0"/>
              <a:t>) is calculated with a simple formula: y = w * x + b, which looks like an equation of a line. </a:t>
            </a:r>
            <a:endParaRPr lang="hr-HR" dirty="0"/>
          </a:p>
          <a:p>
            <a:endParaRPr lang="hr-HR" dirty="0"/>
          </a:p>
          <a:p>
            <a:r>
              <a:rPr lang="en-US" dirty="0"/>
              <a:t>It's a simple yet powerful way for the neuron to create its output and learn from its connections!</a:t>
            </a:r>
            <a:endParaRPr lang="hr-HR" dirty="0"/>
          </a:p>
          <a:p>
            <a:endParaRPr lang="hr-HR" dirty="0"/>
          </a:p>
          <a:p>
            <a:r>
              <a:rPr lang="en-US" dirty="0"/>
              <a:t>Now, let's see how this works in a real-world example with a dataset like 80 Cereals</a:t>
            </a:r>
            <a:r>
              <a:rPr lang="hr-HR" baseline="0" dirty="0"/>
              <a:t> from </a:t>
            </a:r>
            <a:r>
              <a:rPr lang="en-US" dirty="0"/>
              <a:t> https://www.kaggle.com/datasets/crawford/80-cereals</a:t>
            </a:r>
            <a:endParaRPr lang="hr-HR" dirty="0"/>
          </a:p>
          <a:p>
            <a:endParaRPr lang="hr-HR"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95</a:t>
            </a:fld>
            <a:endParaRPr lang="hr-HR"/>
          </a:p>
        </p:txBody>
      </p:sp>
    </p:spTree>
    <p:extLst>
      <p:ext uri="{BB962C8B-B14F-4D97-AF65-F5344CB8AC3E}">
        <p14:creationId xmlns:p14="http://schemas.microsoft.com/office/powerpoint/2010/main" val="12494816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D3047-DF78-A135-EF0B-1842F8AD65A9}"/>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A7D00584-5A0B-8B06-96E8-6B37FB337390}"/>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597352FA-883D-A1B3-1EC5-0C238D3219D0}"/>
              </a:ext>
            </a:extLst>
          </p:cNvPr>
          <p:cNvSpPr>
            <a:spLocks noGrp="1"/>
          </p:cNvSpPr>
          <p:nvPr>
            <p:ph type="body" idx="1"/>
          </p:nvPr>
        </p:nvSpPr>
        <p:spPr>
          <a:xfrm>
            <a:off x="685800" y="4400549"/>
            <a:ext cx="5486400" cy="4183381"/>
          </a:xfrm>
          <a:prstGeom prst="rect">
            <a:avLst/>
          </a:prstGeom>
        </p:spPr>
        <p:txBody>
          <a:bodyPr/>
          <a:lstStyle/>
          <a:p>
            <a:r>
              <a:rPr lang="en-US" dirty="0"/>
              <a:t>Imagine training a single neuron model with 'sugars' as the input and 'calories' as the output. </a:t>
            </a:r>
            <a:endParaRPr lang="hr-HR" dirty="0"/>
          </a:p>
          <a:p>
            <a:endParaRPr lang="hr-HR" dirty="0"/>
          </a:p>
          <a:p>
            <a:r>
              <a:rPr lang="en-US" dirty="0"/>
              <a:t>After some training, we might find that the bias is b=90 and the weight is w=2.5. </a:t>
            </a:r>
            <a:endParaRPr lang="hr-HR" dirty="0"/>
          </a:p>
          <a:p>
            <a:endParaRPr lang="hr-HR" dirty="0"/>
          </a:p>
          <a:p>
            <a:r>
              <a:rPr lang="en-US" dirty="0"/>
              <a:t>So, if we come across a cereal with 5 grams of sugar per serving, we can estimate its calorie content using our formula: calories = 2.5 * 5 + 90 = 102.5, just as we expect. </a:t>
            </a:r>
            <a:endParaRPr lang="hr-HR" dirty="0"/>
          </a:p>
          <a:p>
            <a:endParaRPr lang="hr-HR" dirty="0"/>
          </a:p>
          <a:p>
            <a:r>
              <a:rPr lang="hr-HR" dirty="0"/>
              <a:t>I</a:t>
            </a:r>
            <a:r>
              <a:rPr lang="en-US" dirty="0"/>
              <a:t>t's amazing how this simple linear unit can make predictions based on its learned weights and biases!</a:t>
            </a:r>
            <a:r>
              <a:rPr lang="hr-HR" dirty="0"/>
              <a:t> </a:t>
            </a:r>
            <a:r>
              <a:rPr lang="hr-HR" dirty="0" err="1"/>
              <a:t>This</a:t>
            </a:r>
            <a:r>
              <a:rPr lang="hr-HR" dirty="0"/>
              <a:t> </a:t>
            </a:r>
            <a:r>
              <a:rPr lang="en-US" dirty="0"/>
              <a:t>can be used for regression problems where the goal is to predict continuous values.</a:t>
            </a:r>
            <a:endParaRPr lang="hr-HR" dirty="0"/>
          </a:p>
        </p:txBody>
      </p:sp>
      <p:sp>
        <p:nvSpPr>
          <p:cNvPr id="4" name="Rezervirano mjesto broja slajda 3">
            <a:extLst>
              <a:ext uri="{FF2B5EF4-FFF2-40B4-BE49-F238E27FC236}">
                <a16:creationId xmlns:a16="http://schemas.microsoft.com/office/drawing/2014/main" id="{217FC8C8-D584-9442-01F3-CCBEE2C2271F}"/>
              </a:ext>
            </a:extLst>
          </p:cNvPr>
          <p:cNvSpPr>
            <a:spLocks noGrp="1"/>
          </p:cNvSpPr>
          <p:nvPr>
            <p:ph type="sldNum" sz="quarter" idx="10"/>
          </p:nvPr>
        </p:nvSpPr>
        <p:spPr/>
        <p:txBody>
          <a:bodyPr/>
          <a:lstStyle/>
          <a:p>
            <a:fld id="{FAE1F7B0-4ED8-4155-8F88-4515C773BDA4}" type="slidenum">
              <a:rPr lang="hr-HR" smtClean="0"/>
              <a:t>96</a:t>
            </a:fld>
            <a:endParaRPr lang="hr-HR"/>
          </a:p>
        </p:txBody>
      </p:sp>
    </p:spTree>
    <p:extLst>
      <p:ext uri="{BB962C8B-B14F-4D97-AF65-F5344CB8AC3E}">
        <p14:creationId xmlns:p14="http://schemas.microsoft.com/office/powerpoint/2010/main" val="41802308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dirty="0"/>
              <a:t>Imagine a network of interconnected brain cells, each making decisions based on inputs from the environment. This network is called a neural network, and one of its simplest building blocks is the perceptron. </a:t>
            </a:r>
            <a:endParaRPr lang="hr-HR" dirty="0"/>
          </a:p>
          <a:p>
            <a:endParaRPr lang="hr-HR" dirty="0"/>
          </a:p>
          <a:p>
            <a:r>
              <a:rPr lang="en-US" dirty="0"/>
              <a:t>A perceptron has input neurons that receive information, weights that multiply the inputs, and an output neuron that makes a decision based on the weighted sum, passed through a sigmoid function to produce a probability-like output. If the decision probability is above a threshold, the output neuron "fires", otherwise it remains "silent". With this basic setup, </a:t>
            </a:r>
            <a:r>
              <a:rPr lang="en-US" dirty="0" err="1"/>
              <a:t>perceptrons</a:t>
            </a:r>
            <a:r>
              <a:rPr lang="en-US" dirty="0"/>
              <a:t> can be combined to create more complex networks capable of learning from data and making decisions, similar to logistic regression. Let's dive into the world of </a:t>
            </a:r>
            <a:r>
              <a:rPr lang="en-US" dirty="0" err="1"/>
              <a:t>perceptrons</a:t>
            </a:r>
            <a:r>
              <a:rPr lang="en-US" dirty="0"/>
              <a:t> and discover their fascinating topology!</a:t>
            </a:r>
          </a:p>
          <a:p>
            <a:endParaRPr lang="en-US" dirty="0"/>
          </a:p>
          <a:p>
            <a:r>
              <a:rPr lang="en-US" dirty="0"/>
              <a:t>In a perceptron, the output is calculated by multiplying each input (x1, x2, ..., </a:t>
            </a:r>
            <a:r>
              <a:rPr lang="en-US" dirty="0" err="1"/>
              <a:t>xn</a:t>
            </a:r>
            <a:r>
              <a:rPr lang="en-US" dirty="0"/>
              <a:t>) with its corresponding weight (w1, w2, ..., </a:t>
            </a:r>
            <a:r>
              <a:rPr lang="en-US" dirty="0" err="1"/>
              <a:t>wn</a:t>
            </a:r>
            <a:r>
              <a:rPr lang="en-US" dirty="0"/>
              <a:t>), and summing them all up. This weighted sum is then passed through an activation function (denoted by f), which introduces non-linearity to the output. Finally, a bias term (b) is added to the weighted sum before passing through the activation function. This process results in the output of the perceptron, which is used to make a decision or prediction.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97</a:t>
            </a:fld>
            <a:endParaRPr lang="hr-HR"/>
          </a:p>
        </p:txBody>
      </p:sp>
    </p:spTree>
    <p:extLst>
      <p:ext uri="{BB962C8B-B14F-4D97-AF65-F5344CB8AC3E}">
        <p14:creationId xmlns:p14="http://schemas.microsoft.com/office/powerpoint/2010/main" val="26788918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a:xfrm>
            <a:off x="685800" y="1143000"/>
            <a:ext cx="5486400" cy="3086100"/>
          </a:xfrm>
          <a:prstGeom prst="rect">
            <a:avLst/>
          </a:prstGeom>
        </p:spPr>
      </p:sp>
      <p:sp>
        <p:nvSpPr>
          <p:cNvPr id="3" name="Rezervirano mjesto bilježaka 2"/>
          <p:cNvSpPr>
            <a:spLocks noGrp="1"/>
          </p:cNvSpPr>
          <p:nvPr>
            <p:ph type="body" idx="1"/>
          </p:nvPr>
        </p:nvSpPr>
        <p:spPr>
          <a:xfrm>
            <a:off x="685800" y="4400549"/>
            <a:ext cx="5486400" cy="4183381"/>
          </a:xfrm>
          <a:prstGeom prst="rect">
            <a:avLst/>
          </a:prstGeom>
        </p:spPr>
        <p:txBody>
          <a:bodyPr/>
          <a:lstStyle/>
          <a:p>
            <a:r>
              <a:rPr lang="en-US" dirty="0"/>
              <a:t>Imagine you are a sailor, planning your next sailing trip. You want to know if the weather conditions will be suitable for sailing or not. You decide to </a:t>
            </a:r>
            <a:r>
              <a:rPr lang="hr-HR" dirty="0"/>
              <a:t>use</a:t>
            </a:r>
            <a:r>
              <a:rPr lang="en-US" dirty="0"/>
              <a:t> a perceptron to help you with this task.</a:t>
            </a:r>
            <a:endParaRPr lang="hr-HR" dirty="0"/>
          </a:p>
          <a:p>
            <a:endParaRPr lang="hr-HR" dirty="0"/>
          </a:p>
          <a:p>
            <a:r>
              <a:rPr lang="en-US" dirty="0"/>
              <a:t>Assuming we have the following inputs:</a:t>
            </a:r>
          </a:p>
          <a:p>
            <a:r>
              <a:rPr lang="en-US" dirty="0"/>
              <a:t>Input 1: Wind speed (in knots)</a:t>
            </a:r>
          </a:p>
          <a:p>
            <a:r>
              <a:rPr lang="en-US" dirty="0"/>
              <a:t>Input 2: Wave height (in meters)</a:t>
            </a:r>
          </a:p>
          <a:p>
            <a:r>
              <a:rPr lang="en-US" dirty="0"/>
              <a:t>Input 3: Cloud cover (in percentage)</a:t>
            </a:r>
          </a:p>
          <a:p>
            <a:endParaRPr lang="en-US" dirty="0"/>
          </a:p>
          <a:p>
            <a:r>
              <a:rPr lang="en-US" dirty="0"/>
              <a:t>We have a trained perceptron with the following weights and bias:</a:t>
            </a:r>
          </a:p>
          <a:p>
            <a:r>
              <a:rPr lang="en-US" dirty="0"/>
              <a:t>Weight 1 (for wind speed): 0.6</a:t>
            </a:r>
          </a:p>
          <a:p>
            <a:r>
              <a:rPr lang="en-US" dirty="0"/>
              <a:t>Weight 2 (for wave height): -0.4</a:t>
            </a:r>
          </a:p>
          <a:p>
            <a:r>
              <a:rPr lang="en-US" dirty="0"/>
              <a:t>Weight 3 (for cloud cover): 0.2</a:t>
            </a:r>
          </a:p>
          <a:p>
            <a:r>
              <a:rPr lang="en-US" dirty="0"/>
              <a:t>Bias: -0.3</a:t>
            </a:r>
            <a:endParaRPr lang="hr-HR" dirty="0"/>
          </a:p>
          <a:p>
            <a:endParaRPr lang="hr-HR" dirty="0"/>
          </a:p>
          <a:p>
            <a:endParaRPr lang="hr-HR" dirty="0"/>
          </a:p>
          <a:p>
            <a:endParaRPr lang="en-US" dirty="0"/>
          </a:p>
        </p:txBody>
      </p:sp>
      <p:sp>
        <p:nvSpPr>
          <p:cNvPr id="4" name="Rezervirano mjesto broja slajda 3"/>
          <p:cNvSpPr>
            <a:spLocks noGrp="1"/>
          </p:cNvSpPr>
          <p:nvPr>
            <p:ph type="sldNum" sz="quarter" idx="10"/>
          </p:nvPr>
        </p:nvSpPr>
        <p:spPr/>
        <p:txBody>
          <a:bodyPr/>
          <a:lstStyle/>
          <a:p>
            <a:fld id="{FAE1F7B0-4ED8-4155-8F88-4515C773BDA4}" type="slidenum">
              <a:rPr lang="hr-HR" smtClean="0"/>
              <a:t>98</a:t>
            </a:fld>
            <a:endParaRPr lang="hr-HR"/>
          </a:p>
        </p:txBody>
      </p:sp>
    </p:spTree>
    <p:extLst>
      <p:ext uri="{BB962C8B-B14F-4D97-AF65-F5344CB8AC3E}">
        <p14:creationId xmlns:p14="http://schemas.microsoft.com/office/powerpoint/2010/main" val="7412315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4B502-3BC6-AC67-B033-ED6A88613624}"/>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D8A2E526-FE8F-8EF6-E858-46D224CCF86C}"/>
              </a:ext>
            </a:extLst>
          </p:cNvPr>
          <p:cNvSpPr>
            <a:spLocks noGrp="1" noRot="1" noChangeAspect="1"/>
          </p:cNvSpPr>
          <p:nvPr>
            <p:ph type="sldImg"/>
          </p:nvPr>
        </p:nvSpPr>
        <p:spPr>
          <a:xfrm>
            <a:off x="685800" y="1143000"/>
            <a:ext cx="5486400" cy="3086100"/>
          </a:xfrm>
          <a:prstGeom prst="rect">
            <a:avLst/>
          </a:prstGeom>
        </p:spPr>
      </p:sp>
      <p:sp>
        <p:nvSpPr>
          <p:cNvPr id="3" name="Rezervirano mjesto bilježaka 2">
            <a:extLst>
              <a:ext uri="{FF2B5EF4-FFF2-40B4-BE49-F238E27FC236}">
                <a16:creationId xmlns:a16="http://schemas.microsoft.com/office/drawing/2014/main" id="{7B2BF0FC-BDAA-FB0E-2331-4F00A64B2939}"/>
              </a:ext>
            </a:extLst>
          </p:cNvPr>
          <p:cNvSpPr>
            <a:spLocks noGrp="1"/>
          </p:cNvSpPr>
          <p:nvPr>
            <p:ph type="body" idx="1"/>
          </p:nvPr>
        </p:nvSpPr>
        <p:spPr>
          <a:xfrm>
            <a:off x="685800" y="4400549"/>
            <a:ext cx="5486400" cy="4183381"/>
          </a:xfrm>
          <a:prstGeom prst="rect">
            <a:avLst/>
          </a:prstGeom>
        </p:spPr>
        <p:txBody>
          <a:bodyPr/>
          <a:lstStyle/>
          <a:p>
            <a:r>
              <a:rPr lang="en-US" dirty="0"/>
              <a:t>With the help of the perceptron model with sigmoid activation function, we can easily predict good weather for sailing based on the input dataset, making it a valuable decision-making tool for sailors.</a:t>
            </a:r>
            <a:r>
              <a:rPr lang="hr-HR" dirty="0"/>
              <a:t> </a:t>
            </a:r>
            <a:r>
              <a:rPr lang="en-US" dirty="0"/>
              <a:t>With just a few input values, the model can produce an output that represents the likelihood of good weather for sailing. </a:t>
            </a:r>
            <a:endParaRPr lang="hr-HR" dirty="0"/>
          </a:p>
          <a:p>
            <a:endParaRPr lang="hr-HR" dirty="0"/>
          </a:p>
          <a:p>
            <a:r>
              <a:rPr lang="en-US" dirty="0"/>
              <a:t>The power of machine learning and neural networks, like the perceptron with sigmoid activation function, in predicting and making decisions based on data is truly awe-inspiring!</a:t>
            </a:r>
            <a:endParaRPr lang="hr-HR" dirty="0"/>
          </a:p>
        </p:txBody>
      </p:sp>
      <p:sp>
        <p:nvSpPr>
          <p:cNvPr id="4" name="Rezervirano mjesto broja slajda 3">
            <a:extLst>
              <a:ext uri="{FF2B5EF4-FFF2-40B4-BE49-F238E27FC236}">
                <a16:creationId xmlns:a16="http://schemas.microsoft.com/office/drawing/2014/main" id="{ED513876-047F-3839-F38E-5DA67DDB8863}"/>
              </a:ext>
            </a:extLst>
          </p:cNvPr>
          <p:cNvSpPr>
            <a:spLocks noGrp="1"/>
          </p:cNvSpPr>
          <p:nvPr>
            <p:ph type="sldNum" sz="quarter" idx="10"/>
          </p:nvPr>
        </p:nvSpPr>
        <p:spPr/>
        <p:txBody>
          <a:bodyPr/>
          <a:lstStyle/>
          <a:p>
            <a:fld id="{FAE1F7B0-4ED8-4155-8F88-4515C773BDA4}" type="slidenum">
              <a:rPr lang="hr-HR" smtClean="0"/>
              <a:t>99</a:t>
            </a:fld>
            <a:endParaRPr lang="hr-HR"/>
          </a:p>
        </p:txBody>
      </p:sp>
    </p:spTree>
    <p:extLst>
      <p:ext uri="{BB962C8B-B14F-4D97-AF65-F5344CB8AC3E}">
        <p14:creationId xmlns:p14="http://schemas.microsoft.com/office/powerpoint/2010/main" val="3197199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07.02.2024</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07.02.2024</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chart" Target="../charts/chart16.xml"/><Relationship Id="rId4" Type="http://schemas.openxmlformats.org/officeDocument/2006/relationships/chart" Target="../charts/chart15.xml"/></Relationships>
</file>

<file path=ppt/slides/_rels/slide103.xml.rels><?xml version="1.0" encoding="UTF-8" standalone="yes"?>
<Relationships xmlns="http://schemas.openxmlformats.org/package/2006/relationships"><Relationship Id="rId3" Type="http://schemas.openxmlformats.org/officeDocument/2006/relationships/hyperlink" Target="https://www.kaggle.com/code/ryanholbrook/a-single-neuron" TargetMode="External"/><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hyperlink" Target="https://www.youtube.com/watch?v=QDX-1M5Nj7s" TargetMode="External"/><Relationship Id="rId5" Type="http://schemas.openxmlformats.org/officeDocument/2006/relationships/hyperlink" Target="https://www.simplilearn.com/tutorials/deep-learning-tutorial/multilayer-perceptron" TargetMode="External"/><Relationship Id="rId4" Type="http://schemas.openxmlformats.org/officeDocument/2006/relationships/hyperlink" Target="https://www.simplilearn.com/tutorials/deep-learning-tutorial/perceptron" TargetMode="Externa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10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0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hyperlink" Target="https://mediacenter.ibm.com/media/Evaluation+Metrics+in+Classification/0_v944q7yy" TargetMode="External"/><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hyperlink" Target="https://nitesh993.medium.com/ibm-data-science-course-capstone-project-4fac565e4cae" TargetMode="External"/><Relationship Id="rId4" Type="http://schemas.openxmlformats.org/officeDocument/2006/relationships/hyperlink" Target="https://mediacenter.ibm.com/media/Evaluation+Metrics+in+Regression+Models/0_2lyqhl4h" TargetMode="Externa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phil415.pbworks.com/f/TuringComputing.pdf"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youtube.com/watch?v=4RixMPF4xis" TargetMode="Externa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57.emf"/></Relationships>
</file>

<file path=ppt/slides/_rels/slide133.xml.rels><?xml version="1.0" encoding="UTF-8" standalone="yes"?>
<Relationships xmlns="http://schemas.openxmlformats.org/package/2006/relationships"><Relationship Id="rId3" Type="http://schemas.openxmlformats.org/officeDocument/2006/relationships/hyperlink" Target="https://developer.ibm.com/articles/data-preprocessing-in-detail/" TargetMode="External"/><Relationship Id="rId2" Type="http://schemas.openxmlformats.org/officeDocument/2006/relationships/notesSlide" Target="../notesSlides/notesSlide133.xml"/><Relationship Id="rId1" Type="http://schemas.openxmlformats.org/officeDocument/2006/relationships/slideLayout" Target="../slideLayouts/slideLayout2.xml"/><Relationship Id="rId6" Type="http://schemas.openxmlformats.org/officeDocument/2006/relationships/hyperlink" Target="https://www.youtube.com/watch?v=fSytzGwwBVw" TargetMode="External"/><Relationship Id="rId5" Type="http://schemas.openxmlformats.org/officeDocument/2006/relationships/hyperlink" Target="https://www.youtube.com/watch?v=soilQNNvhLw" TargetMode="External"/><Relationship Id="rId4" Type="http://schemas.openxmlformats.org/officeDocument/2006/relationships/hyperlink" Target="https://www.ibm.com/garage/method/practices/reason/prepare-data-for-machine-learning/" TargetMode="Externa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1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8.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1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9.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41.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14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145.xml.rels><?xml version="1.0" encoding="UTF-8" standalone="yes"?>
<Relationships xmlns="http://schemas.openxmlformats.org/package/2006/relationships"><Relationship Id="rId3" Type="http://schemas.openxmlformats.org/officeDocument/2006/relationships/hyperlink" Target="https://www.techtarget.com/searchenterpriseai/definition/machine-learning-bias-algorithm-bias-or-AI-bias" TargetMode="External"/><Relationship Id="rId2" Type="http://schemas.openxmlformats.org/officeDocument/2006/relationships/notesSlide" Target="../notesSlides/notesSlide145.xml"/><Relationship Id="rId1" Type="http://schemas.openxmlformats.org/officeDocument/2006/relationships/slideLayout" Target="../slideLayouts/slideLayout2.xml"/><Relationship Id="rId6" Type="http://schemas.openxmlformats.org/officeDocument/2006/relationships/hyperlink" Target="https://www.youtube.com/watch?v=_U2YobRC8OY" TargetMode="External"/><Relationship Id="rId5" Type="http://schemas.openxmlformats.org/officeDocument/2006/relationships/hyperlink" Target="https://oecd.ai/en/dashboards/ai-principles/P7" TargetMode="External"/><Relationship Id="rId4" Type="http://schemas.openxmlformats.org/officeDocument/2006/relationships/hyperlink" Target="https://www.ibm.com/blog/make-data-protection-a-2023-competitive-differentiator/"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hyperlink" Target="https://www.isi-web.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s://www.iso.org/home.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cs.cmu.edu/~tom/files/MachineLearningTomMitchell.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www.youtube.com/watch?v=sIjSY05JE9Q"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cademy.oracl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ibm.com/topics/supervised-learning"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s://www.youtube.com/watch?v=3fsy2oheRdg" TargetMode="External"/><Relationship Id="rId5" Type="http://schemas.openxmlformats.org/officeDocument/2006/relationships/hyperlink" Target="https://www.youtube.com/watch?v=W01tIRP_Rqs" TargetMode="External"/><Relationship Id="rId4" Type="http://schemas.openxmlformats.org/officeDocument/2006/relationships/hyperlink" Target="https://www.ibm.com/topics/unsupervised-learning"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www.kdnuggets.com/2016/09/decision-trees-disastrous-overview.html"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hyperlink" Target="https://www.ibm.com/topics/logistic-regression" TargetMode="External"/><Relationship Id="rId7" Type="http://schemas.openxmlformats.org/officeDocument/2006/relationships/hyperlink" Target="https://towardsdatascience.com/decision-trees-for-classification-id3-algorithm-explained-89df76e72df1"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towardsdatascience.com/naive-bayes-classifier-81d512f50a7c" TargetMode="External"/><Relationship Id="rId5" Type="http://schemas.openxmlformats.org/officeDocument/2006/relationships/hyperlink" Target="https://www.ibm.com/topics/knn" TargetMode="External"/><Relationship Id="rId4" Type="http://schemas.openxmlformats.org/officeDocument/2006/relationships/hyperlink" Target="https://towardsdatascience.com/introduction-to-logistic-regression-66248243c148"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https://ourworldindata.org/grapher/current-covid-patients-hospital"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hyperlink" Target="https://www.youtube.com/watch?v=OEU22e20tWw" TargetMode="External"/><Relationship Id="rId3" Type="http://schemas.openxmlformats.org/officeDocument/2006/relationships/hyperlink" Target="https://www.scribbr.com/statistics/simple-linear-regression/" TargetMode="External"/><Relationship Id="rId7" Type="http://schemas.openxmlformats.org/officeDocument/2006/relationships/hyperlink" Target="https://www.youtube.com/watch?v=QptI-vDle8Y"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hyperlink" Target="https://www.youtube.com/watch?v=ZkjP5RJLQF4" TargetMode="External"/><Relationship Id="rId5" Type="http://schemas.openxmlformats.org/officeDocument/2006/relationships/hyperlink" Target="https://machinelearningcompass.com/machine_learning_models/ridge_regression" TargetMode="External"/><Relationship Id="rId4" Type="http://schemas.openxmlformats.org/officeDocument/2006/relationships/hyperlink" Target="https://www.statology.org/polynomial-regression"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7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8" Type="http://schemas.openxmlformats.org/officeDocument/2006/relationships/hyperlink" Target="https://www.youtube.com/watch?v=RDZUdRSDOok" TargetMode="External"/><Relationship Id="rId3" Type="http://schemas.openxmlformats.org/officeDocument/2006/relationships/hyperlink" Target="https://towardsdatascience.com/k-means-clustering-from-a-to-z-f6242a314e9a" TargetMode="External"/><Relationship Id="rId7" Type="http://schemas.openxmlformats.org/officeDocument/2006/relationships/hyperlink" Target="https://www.youtube.com/watch?v=7xHsRkOdVwo"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hyperlink" Target="https://www.youtube.com/watch?v=4b5d3muPQmA" TargetMode="External"/><Relationship Id="rId5" Type="http://schemas.openxmlformats.org/officeDocument/2006/relationships/hyperlink" Target="https://towardsdatascience.com/dbscan-clustering-explained-97556a2ad556" TargetMode="External"/><Relationship Id="rId4" Type="http://schemas.openxmlformats.org/officeDocument/2006/relationships/hyperlink" Target="https://towardsdatascience.com/hierarchical-clustering-explained-e59b13846da8"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9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1176549"/>
            <a:ext cx="9144000" cy="3065815"/>
          </a:xfrm>
        </p:spPr>
        <p:txBody>
          <a:bodyPr>
            <a:normAutofit fontScale="90000"/>
          </a:bodyPr>
          <a:lstStyle/>
          <a:p>
            <a:r>
              <a:rPr lang="en-US" b="1" dirty="0"/>
              <a:t>O3 - Distance learning curricula in </a:t>
            </a:r>
            <a:r>
              <a:rPr lang="hr-HR" b="1" dirty="0" err="1"/>
              <a:t>Machine</a:t>
            </a:r>
            <a:r>
              <a:rPr lang="hr-HR" b="1" dirty="0"/>
              <a:t> </a:t>
            </a:r>
            <a:r>
              <a:rPr lang="hr-HR" b="1" dirty="0" err="1"/>
              <a:t>Learning</a:t>
            </a:r>
            <a:br>
              <a:rPr lang="hr-HR" b="1" dirty="0"/>
            </a:br>
            <a:br>
              <a:rPr lang="hr-HR" dirty="0"/>
            </a:br>
            <a:r>
              <a:rPr lang="hr-HR" dirty="0"/>
              <a:t>1- </a:t>
            </a:r>
            <a:r>
              <a:rPr lang="en-US" dirty="0"/>
              <a:t>What is Artificial Intelligence?</a:t>
            </a:r>
            <a:endParaRPr lang="pl-PL" dirty="0"/>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AFF93-D1B1-458D-4B99-A8B2F30216C3}"/>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663DDD05-0F35-FB99-B7D1-7C2677A97294}"/>
              </a:ext>
            </a:extLst>
          </p:cNvPr>
          <p:cNvSpPr>
            <a:spLocks noGrp="1"/>
          </p:cNvSpPr>
          <p:nvPr>
            <p:ph type="title"/>
          </p:nvPr>
        </p:nvSpPr>
        <p:spPr>
          <a:xfrm>
            <a:off x="889000" y="131445"/>
            <a:ext cx="10515600" cy="1325563"/>
          </a:xfrm>
        </p:spPr>
        <p:txBody>
          <a:bodyPr/>
          <a:lstStyle/>
          <a:p>
            <a:pPr algn="ctr"/>
            <a:r>
              <a:rPr lang="en-US" b="1"/>
              <a:t>Challenges of AI</a:t>
            </a:r>
            <a:endParaRPr lang="pl-PL"/>
          </a:p>
        </p:txBody>
      </p:sp>
      <p:sp>
        <p:nvSpPr>
          <p:cNvPr id="3" name="Symbol zastępczy zawartości 2">
            <a:extLst>
              <a:ext uri="{FF2B5EF4-FFF2-40B4-BE49-F238E27FC236}">
                <a16:creationId xmlns:a16="http://schemas.microsoft.com/office/drawing/2014/main" id="{F0D99A74-F44D-B42E-A14D-DB99F172DD76}"/>
              </a:ext>
            </a:extLst>
          </p:cNvPr>
          <p:cNvSpPr>
            <a:spLocks noGrp="1"/>
          </p:cNvSpPr>
          <p:nvPr>
            <p:ph idx="1"/>
          </p:nvPr>
        </p:nvSpPr>
        <p:spPr>
          <a:xfrm>
            <a:off x="396240" y="1330960"/>
            <a:ext cx="7985760" cy="5340773"/>
          </a:xfrm>
        </p:spPr>
        <p:txBody>
          <a:bodyPr>
            <a:normAutofit/>
          </a:bodyPr>
          <a:lstStyle/>
          <a:p>
            <a:pPr lvl="0" algn="just"/>
            <a:r>
              <a:rPr lang="en-US" sz="3600">
                <a:latin typeface="+mj-lt"/>
              </a:rPr>
              <a:t>Unleashing the potential of AI comes with challenges.</a:t>
            </a:r>
            <a:endParaRPr lang="hr-HR" sz="3600">
              <a:latin typeface="+mj-lt"/>
            </a:endParaRPr>
          </a:p>
          <a:p>
            <a:pPr lvl="0" algn="just"/>
            <a:r>
              <a:rPr lang="en-US" sz="4000" b="1">
                <a:latin typeface="+mj-lt"/>
              </a:rPr>
              <a:t>Ethical use </a:t>
            </a:r>
            <a:r>
              <a:rPr lang="en-US" sz="3600">
                <a:latin typeface="+mj-lt"/>
              </a:rPr>
              <a:t>is paramount. </a:t>
            </a:r>
            <a:endParaRPr lang="hr-HR" sz="3600">
              <a:latin typeface="+mj-lt"/>
            </a:endParaRPr>
          </a:p>
          <a:p>
            <a:pPr lvl="0" algn="just"/>
            <a:r>
              <a:rPr lang="en-US" sz="4000" b="1">
                <a:latin typeface="+mj-lt"/>
              </a:rPr>
              <a:t>Privacy, fairness, and transparency </a:t>
            </a:r>
            <a:r>
              <a:rPr lang="en-US" sz="3600">
                <a:latin typeface="+mj-lt"/>
              </a:rPr>
              <a:t>are crucial. </a:t>
            </a:r>
            <a:endParaRPr lang="hr-HR" sz="3600">
              <a:latin typeface="+mj-lt"/>
            </a:endParaRPr>
          </a:p>
          <a:p>
            <a:pPr lvl="0" algn="just"/>
            <a:r>
              <a:rPr lang="en-US" sz="3600">
                <a:latin typeface="+mj-lt"/>
              </a:rPr>
              <a:t>Let's address these concerns to ensure a positive impact on individuals and society.</a:t>
            </a:r>
          </a:p>
        </p:txBody>
      </p:sp>
      <p:pic>
        <p:nvPicPr>
          <p:cNvPr id="1026" name="Picture 2" descr="Free Black Android Smartphone on Top of White Book Stock Photo">
            <a:extLst>
              <a:ext uri="{FF2B5EF4-FFF2-40B4-BE49-F238E27FC236}">
                <a16:creationId xmlns:a16="http://schemas.microsoft.com/office/drawing/2014/main" id="{81B39035-5C37-F4CB-FDE2-5A36B08FF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2080" y="1711321"/>
            <a:ext cx="2693034" cy="179356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Code Projected Over Woman Stock Photo">
            <a:extLst>
              <a:ext uri="{FF2B5EF4-FFF2-40B4-BE49-F238E27FC236}">
                <a16:creationId xmlns:a16="http://schemas.microsoft.com/office/drawing/2014/main" id="{A74F7939-5445-2E40-CE81-84B7571D7B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2080" y="4021666"/>
            <a:ext cx="2717979" cy="1810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17051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p:cNvSpPr/>
          <p:nvPr/>
        </p:nvSpPr>
        <p:spPr>
          <a:xfrm>
            <a:off x="4484910" y="2069988"/>
            <a:ext cx="794657"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511629" y="158298"/>
            <a:ext cx="10515600" cy="897618"/>
          </a:xfrm>
        </p:spPr>
        <p:txBody>
          <a:bodyPr/>
          <a:lstStyle/>
          <a:p>
            <a:pPr algn="ctr"/>
            <a:r>
              <a:rPr lang="hr-HR" b="1" dirty="0" err="1"/>
              <a:t>Multi-layer</a:t>
            </a:r>
            <a:r>
              <a:rPr lang="hr-HR" b="1" dirty="0"/>
              <a:t> Perceptron network</a:t>
            </a:r>
            <a:endParaRPr lang="pl-PL" dirty="0"/>
          </a:p>
        </p:txBody>
      </p:sp>
      <p:sp>
        <p:nvSpPr>
          <p:cNvPr id="7" name="Oval 6"/>
          <p:cNvSpPr/>
          <p:nvPr/>
        </p:nvSpPr>
        <p:spPr>
          <a:xfrm>
            <a:off x="2438396" y="2069988"/>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438396" y="3191912"/>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438396" y="4349585"/>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1349829" y="2450988"/>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349829" y="3572912"/>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349829" y="4730585"/>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514845" y="2263724"/>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sp>
        <p:nvSpPr>
          <p:cNvPr id="16" name="TextBox 15"/>
          <p:cNvSpPr txBox="1"/>
          <p:nvPr/>
        </p:nvSpPr>
        <p:spPr>
          <a:xfrm>
            <a:off x="1534883" y="3156351"/>
            <a:ext cx="576946" cy="369332"/>
          </a:xfrm>
          <a:prstGeom prst="rect">
            <a:avLst/>
          </a:prstGeom>
          <a:noFill/>
        </p:spPr>
        <p:txBody>
          <a:bodyPr wrap="square" rtlCol="0">
            <a:spAutoFit/>
          </a:bodyPr>
          <a:lstStyle/>
          <a:p>
            <a:r>
              <a:rPr lang="hr-HR" dirty="0">
                <a:latin typeface="+mj-lt"/>
              </a:rPr>
              <a:t>x2</a:t>
            </a:r>
            <a:endParaRPr lang="en-US" dirty="0">
              <a:latin typeface="+mj-lt"/>
            </a:endParaRPr>
          </a:p>
        </p:txBody>
      </p:sp>
      <p:sp>
        <p:nvSpPr>
          <p:cNvPr id="17" name="TextBox 16"/>
          <p:cNvSpPr txBox="1"/>
          <p:nvPr/>
        </p:nvSpPr>
        <p:spPr>
          <a:xfrm>
            <a:off x="1534883" y="4278274"/>
            <a:ext cx="576946" cy="369332"/>
          </a:xfrm>
          <a:prstGeom prst="rect">
            <a:avLst/>
          </a:prstGeom>
          <a:noFill/>
        </p:spPr>
        <p:txBody>
          <a:bodyPr wrap="square" rtlCol="0">
            <a:spAutoFit/>
          </a:bodyPr>
          <a:lstStyle/>
          <a:p>
            <a:r>
              <a:rPr lang="hr-HR" dirty="0">
                <a:latin typeface="+mj-lt"/>
              </a:rPr>
              <a:t>x3</a:t>
            </a:r>
            <a:endParaRPr lang="en-US" dirty="0">
              <a:latin typeface="+mj-lt"/>
            </a:endParaRPr>
          </a:p>
        </p:txBody>
      </p:sp>
      <p:cxnSp>
        <p:nvCxnSpPr>
          <p:cNvPr id="6" name="Straight Connector 5"/>
          <p:cNvCxnSpPr>
            <a:stCxn id="23" idx="0"/>
            <a:endCxn id="23" idx="4"/>
          </p:cNvCxnSpPr>
          <p:nvPr/>
        </p:nvCxnSpPr>
        <p:spPr>
          <a:xfrm>
            <a:off x="4882239" y="2069988"/>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23" idx="2"/>
          </p:cNvCxnSpPr>
          <p:nvPr/>
        </p:nvCxnSpPr>
        <p:spPr>
          <a:xfrm flipV="1">
            <a:off x="3233053" y="2450988"/>
            <a:ext cx="1251857" cy="22795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23" idx="2"/>
          </p:cNvCxnSpPr>
          <p:nvPr/>
        </p:nvCxnSpPr>
        <p:spPr>
          <a:xfrm flipV="1">
            <a:off x="3235771" y="2450988"/>
            <a:ext cx="1249139" cy="11219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23" idx="2"/>
          </p:cNvCxnSpPr>
          <p:nvPr/>
        </p:nvCxnSpPr>
        <p:spPr>
          <a:xfrm flipV="1">
            <a:off x="3203118" y="2450988"/>
            <a:ext cx="1281792" cy="61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538956" y="2069616"/>
            <a:ext cx="576946" cy="369332"/>
          </a:xfrm>
          <a:prstGeom prst="rect">
            <a:avLst/>
          </a:prstGeom>
          <a:noFill/>
        </p:spPr>
        <p:txBody>
          <a:bodyPr wrap="square" rtlCol="0">
            <a:spAutoFit/>
          </a:bodyPr>
          <a:lstStyle/>
          <a:p>
            <a:r>
              <a:rPr lang="hr-HR" dirty="0">
                <a:latin typeface="+mj-lt"/>
              </a:rPr>
              <a:t>x1</a:t>
            </a:r>
            <a:endParaRPr lang="en-US" dirty="0">
              <a:latin typeface="+mj-lt"/>
            </a:endParaRPr>
          </a:p>
        </p:txBody>
      </p:sp>
      <p:sp>
        <p:nvSpPr>
          <p:cNvPr id="35" name="TextBox 34"/>
          <p:cNvSpPr txBox="1"/>
          <p:nvPr/>
        </p:nvSpPr>
        <p:spPr>
          <a:xfrm>
            <a:off x="4882238" y="2263724"/>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sp>
        <p:nvSpPr>
          <p:cNvPr id="36" name="Oval 35"/>
          <p:cNvSpPr/>
          <p:nvPr/>
        </p:nvSpPr>
        <p:spPr>
          <a:xfrm>
            <a:off x="4454975" y="3201500"/>
            <a:ext cx="794657"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4484910" y="3395236"/>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cxnSp>
        <p:nvCxnSpPr>
          <p:cNvPr id="38" name="Straight Connector 37"/>
          <p:cNvCxnSpPr>
            <a:stCxn id="36" idx="0"/>
            <a:endCxn id="36" idx="4"/>
          </p:cNvCxnSpPr>
          <p:nvPr/>
        </p:nvCxnSpPr>
        <p:spPr>
          <a:xfrm>
            <a:off x="4852304" y="3201500"/>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852303" y="3395236"/>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sp>
        <p:nvSpPr>
          <p:cNvPr id="40" name="Oval 39"/>
          <p:cNvSpPr/>
          <p:nvPr/>
        </p:nvSpPr>
        <p:spPr>
          <a:xfrm>
            <a:off x="4419592" y="4356921"/>
            <a:ext cx="794657"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4449527" y="4550657"/>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cxnSp>
        <p:nvCxnSpPr>
          <p:cNvPr id="42" name="Straight Connector 41"/>
          <p:cNvCxnSpPr>
            <a:stCxn id="40" idx="0"/>
            <a:endCxn id="40" idx="4"/>
          </p:cNvCxnSpPr>
          <p:nvPr/>
        </p:nvCxnSpPr>
        <p:spPr>
          <a:xfrm>
            <a:off x="4816921" y="4356921"/>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4816920" y="4550657"/>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cxnSp>
        <p:nvCxnSpPr>
          <p:cNvPr id="44" name="Straight Arrow Connector 43"/>
          <p:cNvCxnSpPr>
            <a:stCxn id="7" idx="6"/>
            <a:endCxn id="36" idx="2"/>
          </p:cNvCxnSpPr>
          <p:nvPr/>
        </p:nvCxnSpPr>
        <p:spPr>
          <a:xfrm>
            <a:off x="3233053" y="2450988"/>
            <a:ext cx="1221922" cy="11315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7" idx="6"/>
            <a:endCxn id="41" idx="1"/>
          </p:cNvCxnSpPr>
          <p:nvPr/>
        </p:nvCxnSpPr>
        <p:spPr>
          <a:xfrm>
            <a:off x="3233053" y="2450988"/>
            <a:ext cx="1216474" cy="2299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8" idx="6"/>
            <a:endCxn id="37" idx="1"/>
          </p:cNvCxnSpPr>
          <p:nvPr/>
        </p:nvCxnSpPr>
        <p:spPr>
          <a:xfrm>
            <a:off x="3233053" y="3572912"/>
            <a:ext cx="1251857" cy="223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8" idx="6"/>
            <a:endCxn id="40" idx="2"/>
          </p:cNvCxnSpPr>
          <p:nvPr/>
        </p:nvCxnSpPr>
        <p:spPr>
          <a:xfrm>
            <a:off x="3233053" y="3572912"/>
            <a:ext cx="1186539" cy="1165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9" idx="6"/>
            <a:endCxn id="37" idx="1"/>
          </p:cNvCxnSpPr>
          <p:nvPr/>
        </p:nvCxnSpPr>
        <p:spPr>
          <a:xfrm flipV="1">
            <a:off x="3233053" y="3595291"/>
            <a:ext cx="1251857" cy="1135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9" idx="6"/>
            <a:endCxn id="41" idx="1"/>
          </p:cNvCxnSpPr>
          <p:nvPr/>
        </p:nvCxnSpPr>
        <p:spPr>
          <a:xfrm>
            <a:off x="3233053" y="4730585"/>
            <a:ext cx="1216474" cy="201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6324592" y="3191912"/>
            <a:ext cx="794657" cy="762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6354527" y="3385648"/>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cxnSp>
        <p:nvCxnSpPr>
          <p:cNvPr id="74" name="Straight Connector 73"/>
          <p:cNvCxnSpPr>
            <a:stCxn id="72" idx="0"/>
            <a:endCxn id="72" idx="4"/>
          </p:cNvCxnSpPr>
          <p:nvPr/>
        </p:nvCxnSpPr>
        <p:spPr>
          <a:xfrm>
            <a:off x="6721921" y="3191912"/>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721920" y="3385648"/>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cxnSp>
        <p:nvCxnSpPr>
          <p:cNvPr id="76" name="Straight Arrow Connector 75"/>
          <p:cNvCxnSpPr>
            <a:endCxn id="73" idx="1"/>
          </p:cNvCxnSpPr>
          <p:nvPr/>
        </p:nvCxnSpPr>
        <p:spPr>
          <a:xfrm>
            <a:off x="5279567" y="2462639"/>
            <a:ext cx="1074960" cy="1123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endCxn id="73" idx="1"/>
          </p:cNvCxnSpPr>
          <p:nvPr/>
        </p:nvCxnSpPr>
        <p:spPr>
          <a:xfrm flipV="1">
            <a:off x="5207440" y="3585703"/>
            <a:ext cx="1147087" cy="151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V="1">
            <a:off x="5216960" y="3582500"/>
            <a:ext cx="1107632" cy="12037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7124684" y="3585703"/>
            <a:ext cx="1147087" cy="151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2076261" y="5378225"/>
            <a:ext cx="1156792" cy="369332"/>
          </a:xfrm>
          <a:prstGeom prst="rect">
            <a:avLst/>
          </a:prstGeom>
        </p:spPr>
        <p:txBody>
          <a:bodyPr wrap="none">
            <a:spAutoFit/>
          </a:bodyPr>
          <a:lstStyle/>
          <a:p>
            <a:r>
              <a:rPr lang="hr-HR" b="1" dirty="0">
                <a:latin typeface="+mj-lt"/>
              </a:rPr>
              <a:t>Input </a:t>
            </a:r>
            <a:r>
              <a:rPr lang="hr-HR" b="1" dirty="0" err="1">
                <a:latin typeface="+mj-lt"/>
              </a:rPr>
              <a:t>layer</a:t>
            </a:r>
            <a:endParaRPr lang="hr-HR" b="1" dirty="0">
              <a:latin typeface="+mj-lt"/>
            </a:endParaRPr>
          </a:p>
        </p:txBody>
      </p:sp>
      <p:sp>
        <p:nvSpPr>
          <p:cNvPr id="84" name="Rectangle 83"/>
          <p:cNvSpPr/>
          <p:nvPr/>
        </p:nvSpPr>
        <p:spPr>
          <a:xfrm>
            <a:off x="6057764" y="5357148"/>
            <a:ext cx="1321900" cy="369332"/>
          </a:xfrm>
          <a:prstGeom prst="rect">
            <a:avLst/>
          </a:prstGeom>
        </p:spPr>
        <p:txBody>
          <a:bodyPr wrap="none">
            <a:spAutoFit/>
          </a:bodyPr>
          <a:lstStyle/>
          <a:p>
            <a:r>
              <a:rPr lang="hr-HR" b="1" dirty="0">
                <a:latin typeface="+mj-lt"/>
              </a:rPr>
              <a:t>Output </a:t>
            </a:r>
            <a:r>
              <a:rPr lang="hr-HR" b="1" dirty="0" err="1">
                <a:latin typeface="+mj-lt"/>
              </a:rPr>
              <a:t>layer</a:t>
            </a:r>
            <a:endParaRPr lang="hr-HR" b="1" dirty="0">
              <a:latin typeface="+mj-lt"/>
            </a:endParaRPr>
          </a:p>
        </p:txBody>
      </p:sp>
      <p:sp>
        <p:nvSpPr>
          <p:cNvPr id="85" name="Rectangle 84"/>
          <p:cNvSpPr/>
          <p:nvPr/>
        </p:nvSpPr>
        <p:spPr>
          <a:xfrm>
            <a:off x="4152764" y="5378225"/>
            <a:ext cx="1328312" cy="369332"/>
          </a:xfrm>
          <a:prstGeom prst="rect">
            <a:avLst/>
          </a:prstGeom>
        </p:spPr>
        <p:txBody>
          <a:bodyPr wrap="none">
            <a:spAutoFit/>
          </a:bodyPr>
          <a:lstStyle/>
          <a:p>
            <a:r>
              <a:rPr lang="hr-HR" b="1" dirty="0" err="1">
                <a:latin typeface="+mj-lt"/>
              </a:rPr>
              <a:t>Hidden</a:t>
            </a:r>
            <a:r>
              <a:rPr lang="hr-HR" b="1" dirty="0">
                <a:latin typeface="+mj-lt"/>
              </a:rPr>
              <a:t> </a:t>
            </a:r>
            <a:r>
              <a:rPr lang="hr-HR" b="1" dirty="0" err="1">
                <a:latin typeface="+mj-lt"/>
              </a:rPr>
              <a:t>layer</a:t>
            </a:r>
            <a:endParaRPr lang="hr-HR" b="1" dirty="0">
              <a:latin typeface="+mj-lt"/>
            </a:endParaRPr>
          </a:p>
        </p:txBody>
      </p:sp>
      <p:sp>
        <p:nvSpPr>
          <p:cNvPr id="79" name="Rectangle 78"/>
          <p:cNvSpPr/>
          <p:nvPr/>
        </p:nvSpPr>
        <p:spPr>
          <a:xfrm>
            <a:off x="5854517" y="1518013"/>
            <a:ext cx="6340197" cy="523220"/>
          </a:xfrm>
          <a:prstGeom prst="rect">
            <a:avLst/>
          </a:prstGeom>
        </p:spPr>
        <p:txBody>
          <a:bodyPr wrap="none">
            <a:spAutoFit/>
          </a:bodyPr>
          <a:lstStyle/>
          <a:p>
            <a:pPr marL="457200" indent="-457200">
              <a:buFont typeface="Wingdings" panose="05000000000000000000" pitchFamily="2" charset="2"/>
              <a:buChar char="ü"/>
            </a:pPr>
            <a:r>
              <a:rPr lang="pl-PL" sz="2800" dirty="0"/>
              <a:t>z = w1 * x1 + w2 * x2 + ... + wn * xn + b</a:t>
            </a:r>
            <a:endParaRPr lang="en-US" sz="2800" dirty="0"/>
          </a:p>
        </p:txBody>
      </p:sp>
      <p:sp>
        <p:nvSpPr>
          <p:cNvPr id="87" name="Rectangle 86"/>
          <p:cNvSpPr/>
          <p:nvPr/>
        </p:nvSpPr>
        <p:spPr>
          <a:xfrm>
            <a:off x="7034904" y="2338776"/>
            <a:ext cx="5159810" cy="523220"/>
          </a:xfrm>
          <a:prstGeom prst="rect">
            <a:avLst/>
          </a:prstGeom>
        </p:spPr>
        <p:txBody>
          <a:bodyPr wrap="none">
            <a:spAutoFit/>
          </a:bodyPr>
          <a:lstStyle/>
          <a:p>
            <a:r>
              <a:rPr lang="hr-HR" sz="2800" dirty="0"/>
              <a:t>a = </a:t>
            </a:r>
            <a:r>
              <a:rPr lang="hr-HR" sz="2800" dirty="0" err="1"/>
              <a:t>Activation</a:t>
            </a:r>
            <a:r>
              <a:rPr lang="hr-HR" sz="2800" dirty="0"/>
              <a:t> </a:t>
            </a:r>
            <a:r>
              <a:rPr lang="hr-HR" sz="2800" dirty="0" err="1"/>
              <a:t>function</a:t>
            </a:r>
            <a:r>
              <a:rPr lang="hr-HR" sz="2800" dirty="0"/>
              <a:t> </a:t>
            </a:r>
            <a:r>
              <a:rPr lang="hr-HR" sz="2800" dirty="0" err="1"/>
              <a:t>is</a:t>
            </a:r>
            <a:r>
              <a:rPr lang="hr-HR" sz="2800" dirty="0"/>
              <a:t> </a:t>
            </a:r>
            <a:r>
              <a:rPr lang="hr-HR" sz="2800" dirty="0" err="1"/>
              <a:t>sigmoid</a:t>
            </a:r>
            <a:r>
              <a:rPr lang="hr-HR" sz="2800" dirty="0"/>
              <a:t>?</a:t>
            </a:r>
            <a:endParaRPr lang="en-US" sz="2800" dirty="0"/>
          </a:p>
        </p:txBody>
      </p:sp>
      <p:sp>
        <p:nvSpPr>
          <p:cNvPr id="3" name="Rectangular Callout 2"/>
          <p:cNvSpPr/>
          <p:nvPr/>
        </p:nvSpPr>
        <p:spPr>
          <a:xfrm>
            <a:off x="8730343" y="3385648"/>
            <a:ext cx="2884714" cy="2052699"/>
          </a:xfrm>
          <a:prstGeom prst="wedgeRectCallout">
            <a:avLst>
              <a:gd name="adj1" fmla="val -19227"/>
              <a:gd name="adj2" fmla="val -7166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F0000"/>
                </a:solidFill>
                <a:latin typeface="+mj-lt"/>
              </a:rPr>
              <a:t>The sigmoid function </a:t>
            </a:r>
            <a:endParaRPr lang="hr-HR" sz="2000" dirty="0">
              <a:solidFill>
                <a:srgbClr val="FF0000"/>
              </a:solidFill>
              <a:latin typeface="+mj-lt"/>
            </a:endParaRPr>
          </a:p>
          <a:p>
            <a:pPr algn="ctr"/>
            <a:r>
              <a:rPr lang="hr-HR" sz="2000" dirty="0">
                <a:solidFill>
                  <a:srgbClr val="FF0000"/>
                </a:solidFill>
                <a:latin typeface="+mj-lt"/>
              </a:rPr>
              <a:t>f(x) = 1 / (1 + e^(-x))</a:t>
            </a:r>
          </a:p>
          <a:p>
            <a:pPr algn="ctr"/>
            <a:r>
              <a:rPr lang="en-US" sz="2000" dirty="0">
                <a:solidFill>
                  <a:srgbClr val="FF0000"/>
                </a:solidFill>
                <a:latin typeface="+mj-lt"/>
              </a:rPr>
              <a:t>is commonly used, but there are also other options</a:t>
            </a:r>
            <a:r>
              <a:rPr lang="hr-HR" sz="2000" dirty="0">
                <a:solidFill>
                  <a:srgbClr val="FF0000"/>
                </a:solidFill>
                <a:latin typeface="+mj-lt"/>
              </a:rPr>
              <a:t> ! </a:t>
            </a:r>
            <a:endParaRPr lang="en-US" sz="2000" dirty="0">
              <a:solidFill>
                <a:srgbClr val="FF0000"/>
              </a:solidFill>
              <a:latin typeface="+mj-lt"/>
            </a:endParaRPr>
          </a:p>
        </p:txBody>
      </p:sp>
      <p:sp>
        <p:nvSpPr>
          <p:cNvPr id="47" name="TextBox 46"/>
          <p:cNvSpPr txBox="1"/>
          <p:nvPr/>
        </p:nvSpPr>
        <p:spPr>
          <a:xfrm>
            <a:off x="2590797" y="2277973"/>
            <a:ext cx="620489" cy="369332"/>
          </a:xfrm>
          <a:prstGeom prst="rect">
            <a:avLst/>
          </a:prstGeom>
          <a:noFill/>
        </p:spPr>
        <p:txBody>
          <a:bodyPr wrap="square" rtlCol="0">
            <a:spAutoFit/>
          </a:bodyPr>
          <a:lstStyle/>
          <a:p>
            <a:r>
              <a:rPr lang="hr-HR" dirty="0">
                <a:latin typeface="+mj-lt"/>
              </a:rPr>
              <a:t>w1</a:t>
            </a:r>
            <a:endParaRPr lang="en-US" dirty="0">
              <a:latin typeface="+mj-lt"/>
            </a:endParaRPr>
          </a:p>
        </p:txBody>
      </p:sp>
      <p:sp>
        <p:nvSpPr>
          <p:cNvPr id="50" name="TextBox 49"/>
          <p:cNvSpPr txBox="1"/>
          <p:nvPr/>
        </p:nvSpPr>
        <p:spPr>
          <a:xfrm>
            <a:off x="2579899" y="3374258"/>
            <a:ext cx="620489" cy="369332"/>
          </a:xfrm>
          <a:prstGeom prst="rect">
            <a:avLst/>
          </a:prstGeom>
          <a:noFill/>
        </p:spPr>
        <p:txBody>
          <a:bodyPr wrap="square" rtlCol="0">
            <a:spAutoFit/>
          </a:bodyPr>
          <a:lstStyle/>
          <a:p>
            <a:r>
              <a:rPr lang="hr-HR" dirty="0">
                <a:latin typeface="+mj-lt"/>
              </a:rPr>
              <a:t>w2</a:t>
            </a:r>
            <a:endParaRPr lang="en-US" dirty="0">
              <a:latin typeface="+mj-lt"/>
            </a:endParaRPr>
          </a:p>
        </p:txBody>
      </p:sp>
      <p:sp>
        <p:nvSpPr>
          <p:cNvPr id="52" name="TextBox 51"/>
          <p:cNvSpPr txBox="1"/>
          <p:nvPr/>
        </p:nvSpPr>
        <p:spPr>
          <a:xfrm>
            <a:off x="2569051" y="4545919"/>
            <a:ext cx="620489" cy="369332"/>
          </a:xfrm>
          <a:prstGeom prst="rect">
            <a:avLst/>
          </a:prstGeom>
          <a:noFill/>
        </p:spPr>
        <p:txBody>
          <a:bodyPr wrap="square" rtlCol="0">
            <a:spAutoFit/>
          </a:bodyPr>
          <a:lstStyle/>
          <a:p>
            <a:r>
              <a:rPr lang="hr-HR" dirty="0">
                <a:latin typeface="+mj-lt"/>
              </a:rPr>
              <a:t>w3</a:t>
            </a:r>
            <a:endParaRPr lang="en-US" dirty="0">
              <a:latin typeface="+mj-lt"/>
            </a:endParaRPr>
          </a:p>
        </p:txBody>
      </p:sp>
    </p:spTree>
    <p:extLst>
      <p:ext uri="{BB962C8B-B14F-4D97-AF65-F5344CB8AC3E}">
        <p14:creationId xmlns:p14="http://schemas.microsoft.com/office/powerpoint/2010/main" val="62906941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02BED-75E2-1464-27F6-418129184563}"/>
            </a:ext>
          </a:extLst>
        </p:cNvPr>
        <p:cNvGrpSpPr/>
        <p:nvPr/>
      </p:nvGrpSpPr>
      <p:grpSpPr>
        <a:xfrm>
          <a:off x="0" y="0"/>
          <a:ext cx="0" cy="0"/>
          <a:chOff x="0" y="0"/>
          <a:chExt cx="0" cy="0"/>
        </a:xfrm>
      </p:grpSpPr>
      <p:sp>
        <p:nvSpPr>
          <p:cNvPr id="23" name="Oval 22">
            <a:extLst>
              <a:ext uri="{FF2B5EF4-FFF2-40B4-BE49-F238E27FC236}">
                <a16:creationId xmlns:a16="http://schemas.microsoft.com/office/drawing/2014/main" id="{639385F0-1690-0546-5ED6-BE5CD685C21B}"/>
              </a:ext>
            </a:extLst>
          </p:cNvPr>
          <p:cNvSpPr/>
          <p:nvPr/>
        </p:nvSpPr>
        <p:spPr>
          <a:xfrm>
            <a:off x="4484910" y="2069988"/>
            <a:ext cx="794657"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7A14D4A5-A7C5-D297-F26D-99FE5C9173C1}"/>
              </a:ext>
            </a:extLst>
          </p:cNvPr>
          <p:cNvSpPr>
            <a:spLocks noGrp="1"/>
          </p:cNvSpPr>
          <p:nvPr>
            <p:ph type="title"/>
          </p:nvPr>
        </p:nvSpPr>
        <p:spPr>
          <a:xfrm>
            <a:off x="511629" y="158298"/>
            <a:ext cx="10515600" cy="897618"/>
          </a:xfrm>
        </p:spPr>
        <p:txBody>
          <a:bodyPr/>
          <a:lstStyle/>
          <a:p>
            <a:pPr algn="ctr"/>
            <a:r>
              <a:rPr lang="hr-HR" b="1" dirty="0" err="1"/>
              <a:t>Multi-layer</a:t>
            </a:r>
            <a:r>
              <a:rPr lang="hr-HR" b="1" dirty="0"/>
              <a:t> Perceptron network</a:t>
            </a:r>
            <a:endParaRPr lang="pl-PL" dirty="0"/>
          </a:p>
        </p:txBody>
      </p:sp>
      <p:sp>
        <p:nvSpPr>
          <p:cNvPr id="7" name="Oval 6">
            <a:extLst>
              <a:ext uri="{FF2B5EF4-FFF2-40B4-BE49-F238E27FC236}">
                <a16:creationId xmlns:a16="http://schemas.microsoft.com/office/drawing/2014/main" id="{23509B16-1467-5F9E-0CD0-F7DD8CA68783}"/>
              </a:ext>
            </a:extLst>
          </p:cNvPr>
          <p:cNvSpPr/>
          <p:nvPr/>
        </p:nvSpPr>
        <p:spPr>
          <a:xfrm>
            <a:off x="2438396" y="2069988"/>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97E42B9-8F27-1DA6-B109-AED852C32111}"/>
              </a:ext>
            </a:extLst>
          </p:cNvPr>
          <p:cNvSpPr/>
          <p:nvPr/>
        </p:nvSpPr>
        <p:spPr>
          <a:xfrm>
            <a:off x="2438396" y="3191912"/>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114177F-5144-D504-88ED-3E8B150AF6DC}"/>
              </a:ext>
            </a:extLst>
          </p:cNvPr>
          <p:cNvSpPr/>
          <p:nvPr/>
        </p:nvSpPr>
        <p:spPr>
          <a:xfrm>
            <a:off x="2438396" y="4349585"/>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FA697555-FD51-3FF8-E403-EE563EE0EF48}"/>
              </a:ext>
            </a:extLst>
          </p:cNvPr>
          <p:cNvCxnSpPr/>
          <p:nvPr/>
        </p:nvCxnSpPr>
        <p:spPr>
          <a:xfrm>
            <a:off x="1349829" y="2450988"/>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CA7CFAE-FCBD-4FE5-2926-672D74674B97}"/>
              </a:ext>
            </a:extLst>
          </p:cNvPr>
          <p:cNvCxnSpPr/>
          <p:nvPr/>
        </p:nvCxnSpPr>
        <p:spPr>
          <a:xfrm>
            <a:off x="1349829" y="3572912"/>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84EA760-753C-87DD-B2C9-255A80A8CD3F}"/>
              </a:ext>
            </a:extLst>
          </p:cNvPr>
          <p:cNvCxnSpPr/>
          <p:nvPr/>
        </p:nvCxnSpPr>
        <p:spPr>
          <a:xfrm>
            <a:off x="1349829" y="4730585"/>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83269DF-2419-83F8-C7A6-3F18FB628527}"/>
              </a:ext>
            </a:extLst>
          </p:cNvPr>
          <p:cNvSpPr txBox="1"/>
          <p:nvPr/>
        </p:nvSpPr>
        <p:spPr>
          <a:xfrm>
            <a:off x="4514845" y="2263724"/>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sp>
        <p:nvSpPr>
          <p:cNvPr id="16" name="TextBox 15">
            <a:extLst>
              <a:ext uri="{FF2B5EF4-FFF2-40B4-BE49-F238E27FC236}">
                <a16:creationId xmlns:a16="http://schemas.microsoft.com/office/drawing/2014/main" id="{C172B89B-A812-0E97-3CAC-58DF7BD3037E}"/>
              </a:ext>
            </a:extLst>
          </p:cNvPr>
          <p:cNvSpPr txBox="1"/>
          <p:nvPr/>
        </p:nvSpPr>
        <p:spPr>
          <a:xfrm>
            <a:off x="1534883" y="3156351"/>
            <a:ext cx="576946" cy="369332"/>
          </a:xfrm>
          <a:prstGeom prst="rect">
            <a:avLst/>
          </a:prstGeom>
          <a:noFill/>
        </p:spPr>
        <p:txBody>
          <a:bodyPr wrap="square" rtlCol="0">
            <a:spAutoFit/>
          </a:bodyPr>
          <a:lstStyle/>
          <a:p>
            <a:r>
              <a:rPr lang="hr-HR" dirty="0">
                <a:latin typeface="+mj-lt"/>
              </a:rPr>
              <a:t>x2</a:t>
            </a:r>
            <a:endParaRPr lang="en-US" dirty="0">
              <a:latin typeface="+mj-lt"/>
            </a:endParaRPr>
          </a:p>
        </p:txBody>
      </p:sp>
      <p:sp>
        <p:nvSpPr>
          <p:cNvPr id="17" name="TextBox 16">
            <a:extLst>
              <a:ext uri="{FF2B5EF4-FFF2-40B4-BE49-F238E27FC236}">
                <a16:creationId xmlns:a16="http://schemas.microsoft.com/office/drawing/2014/main" id="{2FFC04CC-63FC-5E4B-AD16-73448B89F40D}"/>
              </a:ext>
            </a:extLst>
          </p:cNvPr>
          <p:cNvSpPr txBox="1"/>
          <p:nvPr/>
        </p:nvSpPr>
        <p:spPr>
          <a:xfrm>
            <a:off x="1534883" y="4278274"/>
            <a:ext cx="576946" cy="369332"/>
          </a:xfrm>
          <a:prstGeom prst="rect">
            <a:avLst/>
          </a:prstGeom>
          <a:noFill/>
        </p:spPr>
        <p:txBody>
          <a:bodyPr wrap="square" rtlCol="0">
            <a:spAutoFit/>
          </a:bodyPr>
          <a:lstStyle/>
          <a:p>
            <a:r>
              <a:rPr lang="hr-HR" dirty="0">
                <a:latin typeface="+mj-lt"/>
              </a:rPr>
              <a:t>x3</a:t>
            </a:r>
            <a:endParaRPr lang="en-US" dirty="0">
              <a:latin typeface="+mj-lt"/>
            </a:endParaRPr>
          </a:p>
        </p:txBody>
      </p:sp>
      <p:cxnSp>
        <p:nvCxnSpPr>
          <p:cNvPr id="6" name="Straight Connector 5">
            <a:extLst>
              <a:ext uri="{FF2B5EF4-FFF2-40B4-BE49-F238E27FC236}">
                <a16:creationId xmlns:a16="http://schemas.microsoft.com/office/drawing/2014/main" id="{52B666B2-FA31-F20C-F8BE-5823CEE97EA6}"/>
              </a:ext>
            </a:extLst>
          </p:cNvPr>
          <p:cNvCxnSpPr>
            <a:stCxn id="23" idx="0"/>
            <a:endCxn id="23" idx="4"/>
          </p:cNvCxnSpPr>
          <p:nvPr/>
        </p:nvCxnSpPr>
        <p:spPr>
          <a:xfrm>
            <a:off x="4882239" y="2069988"/>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CD45600-D8E2-6398-9AEC-FBCD11C41DC9}"/>
              </a:ext>
            </a:extLst>
          </p:cNvPr>
          <p:cNvCxnSpPr>
            <a:endCxn id="23" idx="2"/>
          </p:cNvCxnSpPr>
          <p:nvPr/>
        </p:nvCxnSpPr>
        <p:spPr>
          <a:xfrm flipV="1">
            <a:off x="3233053" y="2450988"/>
            <a:ext cx="1251857" cy="22795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5D85D81-3740-ED4A-0FBD-702A87129915}"/>
              </a:ext>
            </a:extLst>
          </p:cNvPr>
          <p:cNvCxnSpPr>
            <a:endCxn id="23" idx="2"/>
          </p:cNvCxnSpPr>
          <p:nvPr/>
        </p:nvCxnSpPr>
        <p:spPr>
          <a:xfrm flipV="1">
            <a:off x="3235771" y="2450988"/>
            <a:ext cx="1249139" cy="11219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E9A0BE2-3944-3E51-4EA3-D7D05BF2F4EE}"/>
              </a:ext>
            </a:extLst>
          </p:cNvPr>
          <p:cNvCxnSpPr>
            <a:endCxn id="23" idx="2"/>
          </p:cNvCxnSpPr>
          <p:nvPr/>
        </p:nvCxnSpPr>
        <p:spPr>
          <a:xfrm flipV="1">
            <a:off x="3203118" y="2450988"/>
            <a:ext cx="1281792" cy="61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A4F3D7D6-B80E-E3D1-22A3-3E1F66F0A2EB}"/>
              </a:ext>
            </a:extLst>
          </p:cNvPr>
          <p:cNvSpPr txBox="1"/>
          <p:nvPr/>
        </p:nvSpPr>
        <p:spPr>
          <a:xfrm>
            <a:off x="1538956" y="2069616"/>
            <a:ext cx="576946" cy="369332"/>
          </a:xfrm>
          <a:prstGeom prst="rect">
            <a:avLst/>
          </a:prstGeom>
          <a:noFill/>
        </p:spPr>
        <p:txBody>
          <a:bodyPr wrap="square" rtlCol="0">
            <a:spAutoFit/>
          </a:bodyPr>
          <a:lstStyle/>
          <a:p>
            <a:r>
              <a:rPr lang="hr-HR" dirty="0">
                <a:latin typeface="+mj-lt"/>
              </a:rPr>
              <a:t>x1</a:t>
            </a:r>
            <a:endParaRPr lang="en-US" dirty="0">
              <a:latin typeface="+mj-lt"/>
            </a:endParaRPr>
          </a:p>
        </p:txBody>
      </p:sp>
      <p:sp>
        <p:nvSpPr>
          <p:cNvPr id="35" name="TextBox 34">
            <a:extLst>
              <a:ext uri="{FF2B5EF4-FFF2-40B4-BE49-F238E27FC236}">
                <a16:creationId xmlns:a16="http://schemas.microsoft.com/office/drawing/2014/main" id="{931BE114-330A-7082-C8DC-8CD1DB389B69}"/>
              </a:ext>
            </a:extLst>
          </p:cNvPr>
          <p:cNvSpPr txBox="1"/>
          <p:nvPr/>
        </p:nvSpPr>
        <p:spPr>
          <a:xfrm>
            <a:off x="4882238" y="2263724"/>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sp>
        <p:nvSpPr>
          <p:cNvPr id="36" name="Oval 35">
            <a:extLst>
              <a:ext uri="{FF2B5EF4-FFF2-40B4-BE49-F238E27FC236}">
                <a16:creationId xmlns:a16="http://schemas.microsoft.com/office/drawing/2014/main" id="{B30BBD40-4DDD-C650-436B-4A56694DACA5}"/>
              </a:ext>
            </a:extLst>
          </p:cNvPr>
          <p:cNvSpPr/>
          <p:nvPr/>
        </p:nvSpPr>
        <p:spPr>
          <a:xfrm>
            <a:off x="4454975" y="3201500"/>
            <a:ext cx="794657"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C4AC7BA9-8D79-9BFD-3971-A85828B9C820}"/>
              </a:ext>
            </a:extLst>
          </p:cNvPr>
          <p:cNvSpPr txBox="1"/>
          <p:nvPr/>
        </p:nvSpPr>
        <p:spPr>
          <a:xfrm>
            <a:off x="4484910" y="3395236"/>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cxnSp>
        <p:nvCxnSpPr>
          <p:cNvPr id="38" name="Straight Connector 37">
            <a:extLst>
              <a:ext uri="{FF2B5EF4-FFF2-40B4-BE49-F238E27FC236}">
                <a16:creationId xmlns:a16="http://schemas.microsoft.com/office/drawing/2014/main" id="{7220EDDA-935D-1DA3-378E-4A3E4C3D5D2B}"/>
              </a:ext>
            </a:extLst>
          </p:cNvPr>
          <p:cNvCxnSpPr>
            <a:stCxn id="36" idx="0"/>
            <a:endCxn id="36" idx="4"/>
          </p:cNvCxnSpPr>
          <p:nvPr/>
        </p:nvCxnSpPr>
        <p:spPr>
          <a:xfrm>
            <a:off x="4852304" y="3201500"/>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C9970D77-6B43-CD39-62F3-E607408593A2}"/>
              </a:ext>
            </a:extLst>
          </p:cNvPr>
          <p:cNvSpPr txBox="1"/>
          <p:nvPr/>
        </p:nvSpPr>
        <p:spPr>
          <a:xfrm>
            <a:off x="4852303" y="3395236"/>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sp>
        <p:nvSpPr>
          <p:cNvPr id="40" name="Oval 39">
            <a:extLst>
              <a:ext uri="{FF2B5EF4-FFF2-40B4-BE49-F238E27FC236}">
                <a16:creationId xmlns:a16="http://schemas.microsoft.com/office/drawing/2014/main" id="{C8835642-2F02-1315-3FB0-2DF0368BE22A}"/>
              </a:ext>
            </a:extLst>
          </p:cNvPr>
          <p:cNvSpPr/>
          <p:nvPr/>
        </p:nvSpPr>
        <p:spPr>
          <a:xfrm>
            <a:off x="4419592" y="4356921"/>
            <a:ext cx="794657"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2B70BE34-D757-8588-A2AA-C709E7A1094C}"/>
              </a:ext>
            </a:extLst>
          </p:cNvPr>
          <p:cNvSpPr txBox="1"/>
          <p:nvPr/>
        </p:nvSpPr>
        <p:spPr>
          <a:xfrm>
            <a:off x="4449527" y="4550657"/>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cxnSp>
        <p:nvCxnSpPr>
          <p:cNvPr id="42" name="Straight Connector 41">
            <a:extLst>
              <a:ext uri="{FF2B5EF4-FFF2-40B4-BE49-F238E27FC236}">
                <a16:creationId xmlns:a16="http://schemas.microsoft.com/office/drawing/2014/main" id="{4AC6E063-B24A-430B-665E-FCB0E77AD1A6}"/>
              </a:ext>
            </a:extLst>
          </p:cNvPr>
          <p:cNvCxnSpPr>
            <a:stCxn id="40" idx="0"/>
            <a:endCxn id="40" idx="4"/>
          </p:cNvCxnSpPr>
          <p:nvPr/>
        </p:nvCxnSpPr>
        <p:spPr>
          <a:xfrm>
            <a:off x="4816921" y="4356921"/>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83055FC1-CD1D-D46C-6B60-9C35C27D2F66}"/>
              </a:ext>
            </a:extLst>
          </p:cNvPr>
          <p:cNvSpPr txBox="1"/>
          <p:nvPr/>
        </p:nvSpPr>
        <p:spPr>
          <a:xfrm>
            <a:off x="4816920" y="4550657"/>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cxnSp>
        <p:nvCxnSpPr>
          <p:cNvPr id="44" name="Straight Arrow Connector 43">
            <a:extLst>
              <a:ext uri="{FF2B5EF4-FFF2-40B4-BE49-F238E27FC236}">
                <a16:creationId xmlns:a16="http://schemas.microsoft.com/office/drawing/2014/main" id="{F5729437-878C-A6B1-484A-FEC95AC08EA1}"/>
              </a:ext>
            </a:extLst>
          </p:cNvPr>
          <p:cNvCxnSpPr>
            <a:stCxn id="7" idx="6"/>
            <a:endCxn id="36" idx="2"/>
          </p:cNvCxnSpPr>
          <p:nvPr/>
        </p:nvCxnSpPr>
        <p:spPr>
          <a:xfrm>
            <a:off x="3233053" y="2450988"/>
            <a:ext cx="1221922" cy="11315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32F2EBBD-77DD-46E5-59A3-B0DE71AB03CD}"/>
              </a:ext>
            </a:extLst>
          </p:cNvPr>
          <p:cNvCxnSpPr>
            <a:stCxn id="7" idx="6"/>
            <a:endCxn id="41" idx="1"/>
          </p:cNvCxnSpPr>
          <p:nvPr/>
        </p:nvCxnSpPr>
        <p:spPr>
          <a:xfrm>
            <a:off x="3233053" y="2450988"/>
            <a:ext cx="1216474" cy="2299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79917CB2-FCBA-4731-701C-D576ADF84666}"/>
              </a:ext>
            </a:extLst>
          </p:cNvPr>
          <p:cNvCxnSpPr>
            <a:stCxn id="8" idx="6"/>
            <a:endCxn id="37" idx="1"/>
          </p:cNvCxnSpPr>
          <p:nvPr/>
        </p:nvCxnSpPr>
        <p:spPr>
          <a:xfrm>
            <a:off x="3233053" y="3572912"/>
            <a:ext cx="1251857" cy="223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618EB45C-E5B7-D5DF-BFB9-5AE51A453F7D}"/>
              </a:ext>
            </a:extLst>
          </p:cNvPr>
          <p:cNvCxnSpPr>
            <a:stCxn id="8" idx="6"/>
            <a:endCxn id="40" idx="2"/>
          </p:cNvCxnSpPr>
          <p:nvPr/>
        </p:nvCxnSpPr>
        <p:spPr>
          <a:xfrm>
            <a:off x="3233053" y="3572912"/>
            <a:ext cx="1186539" cy="1165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BA611889-2E90-E481-79D8-01728699C81D}"/>
              </a:ext>
            </a:extLst>
          </p:cNvPr>
          <p:cNvCxnSpPr>
            <a:stCxn id="9" idx="6"/>
            <a:endCxn id="37" idx="1"/>
          </p:cNvCxnSpPr>
          <p:nvPr/>
        </p:nvCxnSpPr>
        <p:spPr>
          <a:xfrm flipV="1">
            <a:off x="3233053" y="3595291"/>
            <a:ext cx="1251857" cy="1135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488822CB-0243-376A-296B-5C15D98445C2}"/>
              </a:ext>
            </a:extLst>
          </p:cNvPr>
          <p:cNvCxnSpPr>
            <a:stCxn id="9" idx="6"/>
            <a:endCxn id="41" idx="1"/>
          </p:cNvCxnSpPr>
          <p:nvPr/>
        </p:nvCxnSpPr>
        <p:spPr>
          <a:xfrm>
            <a:off x="3233053" y="4730585"/>
            <a:ext cx="1216474" cy="201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B3228F90-3E22-F169-3D1C-A1F5174A02AC}"/>
              </a:ext>
            </a:extLst>
          </p:cNvPr>
          <p:cNvSpPr/>
          <p:nvPr/>
        </p:nvSpPr>
        <p:spPr>
          <a:xfrm>
            <a:off x="6324592" y="3191912"/>
            <a:ext cx="794657" cy="762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AA6AF73B-8459-29DA-0A49-4B2E7282FC15}"/>
              </a:ext>
            </a:extLst>
          </p:cNvPr>
          <p:cNvSpPr txBox="1"/>
          <p:nvPr/>
        </p:nvSpPr>
        <p:spPr>
          <a:xfrm>
            <a:off x="6354527" y="3385648"/>
            <a:ext cx="367394" cy="400110"/>
          </a:xfrm>
          <a:prstGeom prst="rect">
            <a:avLst/>
          </a:prstGeom>
          <a:noFill/>
        </p:spPr>
        <p:txBody>
          <a:bodyPr wrap="square" rtlCol="0">
            <a:spAutoFit/>
          </a:bodyPr>
          <a:lstStyle/>
          <a:p>
            <a:r>
              <a:rPr lang="hr-HR" sz="2000" b="1" dirty="0">
                <a:solidFill>
                  <a:schemeClr val="bg1"/>
                </a:solidFill>
                <a:latin typeface="+mj-lt"/>
              </a:rPr>
              <a:t>z</a:t>
            </a:r>
            <a:endParaRPr lang="en-US" sz="2000" b="1" dirty="0">
              <a:solidFill>
                <a:schemeClr val="bg1"/>
              </a:solidFill>
              <a:latin typeface="+mj-lt"/>
            </a:endParaRPr>
          </a:p>
        </p:txBody>
      </p:sp>
      <p:cxnSp>
        <p:nvCxnSpPr>
          <p:cNvPr id="74" name="Straight Connector 73">
            <a:extLst>
              <a:ext uri="{FF2B5EF4-FFF2-40B4-BE49-F238E27FC236}">
                <a16:creationId xmlns:a16="http://schemas.microsoft.com/office/drawing/2014/main" id="{7602BE8A-DE0E-EF06-9F7C-0FA016F5FFA6}"/>
              </a:ext>
            </a:extLst>
          </p:cNvPr>
          <p:cNvCxnSpPr>
            <a:stCxn id="72" idx="0"/>
            <a:endCxn id="72" idx="4"/>
          </p:cNvCxnSpPr>
          <p:nvPr/>
        </p:nvCxnSpPr>
        <p:spPr>
          <a:xfrm>
            <a:off x="6721921" y="3191912"/>
            <a:ext cx="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24343ACD-03FE-FB4E-BE28-BF06B3681E62}"/>
              </a:ext>
            </a:extLst>
          </p:cNvPr>
          <p:cNvSpPr txBox="1"/>
          <p:nvPr/>
        </p:nvSpPr>
        <p:spPr>
          <a:xfrm>
            <a:off x="6721920" y="3385648"/>
            <a:ext cx="367394" cy="400110"/>
          </a:xfrm>
          <a:prstGeom prst="rect">
            <a:avLst/>
          </a:prstGeom>
          <a:noFill/>
        </p:spPr>
        <p:txBody>
          <a:bodyPr wrap="square" rtlCol="0">
            <a:spAutoFit/>
          </a:bodyPr>
          <a:lstStyle/>
          <a:p>
            <a:r>
              <a:rPr lang="hr-HR" sz="2000" b="1" dirty="0">
                <a:solidFill>
                  <a:schemeClr val="bg1"/>
                </a:solidFill>
                <a:latin typeface="+mj-lt"/>
              </a:rPr>
              <a:t>a</a:t>
            </a:r>
            <a:endParaRPr lang="en-US" sz="2000" b="1" dirty="0">
              <a:solidFill>
                <a:schemeClr val="bg1"/>
              </a:solidFill>
              <a:latin typeface="+mj-lt"/>
            </a:endParaRPr>
          </a:p>
        </p:txBody>
      </p:sp>
      <p:cxnSp>
        <p:nvCxnSpPr>
          <p:cNvPr id="76" name="Straight Arrow Connector 75">
            <a:extLst>
              <a:ext uri="{FF2B5EF4-FFF2-40B4-BE49-F238E27FC236}">
                <a16:creationId xmlns:a16="http://schemas.microsoft.com/office/drawing/2014/main" id="{2DA8AAC1-1DD4-2C8B-4C89-C8BEC7B77239}"/>
              </a:ext>
            </a:extLst>
          </p:cNvPr>
          <p:cNvCxnSpPr>
            <a:endCxn id="73" idx="1"/>
          </p:cNvCxnSpPr>
          <p:nvPr/>
        </p:nvCxnSpPr>
        <p:spPr>
          <a:xfrm>
            <a:off x="5279567" y="2462639"/>
            <a:ext cx="1074960" cy="1123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2CC1AAF3-10E2-7919-5B90-1B1551B22B13}"/>
              </a:ext>
            </a:extLst>
          </p:cNvPr>
          <p:cNvCxnSpPr>
            <a:endCxn id="73" idx="1"/>
          </p:cNvCxnSpPr>
          <p:nvPr/>
        </p:nvCxnSpPr>
        <p:spPr>
          <a:xfrm flipV="1">
            <a:off x="5207440" y="3585703"/>
            <a:ext cx="1147087" cy="151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98FB8F24-B4E4-28F5-8168-6B11A8B15935}"/>
              </a:ext>
            </a:extLst>
          </p:cNvPr>
          <p:cNvCxnSpPr/>
          <p:nvPr/>
        </p:nvCxnSpPr>
        <p:spPr>
          <a:xfrm flipV="1">
            <a:off x="5216960" y="3582500"/>
            <a:ext cx="1107632" cy="12037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094E35C8-7794-E499-9FD5-F436CABA50C7}"/>
              </a:ext>
            </a:extLst>
          </p:cNvPr>
          <p:cNvCxnSpPr/>
          <p:nvPr/>
        </p:nvCxnSpPr>
        <p:spPr>
          <a:xfrm flipV="1">
            <a:off x="7124684" y="3585703"/>
            <a:ext cx="1147087" cy="151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4736CE07-99E0-40DD-4F57-EFDFA50CB708}"/>
              </a:ext>
            </a:extLst>
          </p:cNvPr>
          <p:cNvSpPr/>
          <p:nvPr/>
        </p:nvSpPr>
        <p:spPr>
          <a:xfrm>
            <a:off x="2076261" y="5378225"/>
            <a:ext cx="1156792" cy="369332"/>
          </a:xfrm>
          <a:prstGeom prst="rect">
            <a:avLst/>
          </a:prstGeom>
        </p:spPr>
        <p:txBody>
          <a:bodyPr wrap="none">
            <a:spAutoFit/>
          </a:bodyPr>
          <a:lstStyle/>
          <a:p>
            <a:r>
              <a:rPr lang="hr-HR" b="1" dirty="0">
                <a:latin typeface="+mj-lt"/>
              </a:rPr>
              <a:t>Input </a:t>
            </a:r>
            <a:r>
              <a:rPr lang="hr-HR" b="1" dirty="0" err="1">
                <a:latin typeface="+mj-lt"/>
              </a:rPr>
              <a:t>layer</a:t>
            </a:r>
            <a:endParaRPr lang="hr-HR" b="1" dirty="0">
              <a:latin typeface="+mj-lt"/>
            </a:endParaRPr>
          </a:p>
        </p:txBody>
      </p:sp>
      <p:sp>
        <p:nvSpPr>
          <p:cNvPr id="84" name="Rectangle 83">
            <a:extLst>
              <a:ext uri="{FF2B5EF4-FFF2-40B4-BE49-F238E27FC236}">
                <a16:creationId xmlns:a16="http://schemas.microsoft.com/office/drawing/2014/main" id="{892E1336-D2FF-0442-4466-8F6D11D159DC}"/>
              </a:ext>
            </a:extLst>
          </p:cNvPr>
          <p:cNvSpPr/>
          <p:nvPr/>
        </p:nvSpPr>
        <p:spPr>
          <a:xfrm>
            <a:off x="6057764" y="5357148"/>
            <a:ext cx="1321900" cy="369332"/>
          </a:xfrm>
          <a:prstGeom prst="rect">
            <a:avLst/>
          </a:prstGeom>
        </p:spPr>
        <p:txBody>
          <a:bodyPr wrap="none">
            <a:spAutoFit/>
          </a:bodyPr>
          <a:lstStyle/>
          <a:p>
            <a:r>
              <a:rPr lang="hr-HR" b="1" dirty="0">
                <a:latin typeface="+mj-lt"/>
              </a:rPr>
              <a:t>Output </a:t>
            </a:r>
            <a:r>
              <a:rPr lang="hr-HR" b="1" dirty="0" err="1">
                <a:latin typeface="+mj-lt"/>
              </a:rPr>
              <a:t>layer</a:t>
            </a:r>
            <a:endParaRPr lang="hr-HR" b="1" dirty="0">
              <a:latin typeface="+mj-lt"/>
            </a:endParaRPr>
          </a:p>
        </p:txBody>
      </p:sp>
      <p:sp>
        <p:nvSpPr>
          <p:cNvPr id="85" name="Rectangle 84">
            <a:extLst>
              <a:ext uri="{FF2B5EF4-FFF2-40B4-BE49-F238E27FC236}">
                <a16:creationId xmlns:a16="http://schemas.microsoft.com/office/drawing/2014/main" id="{CDFC14B1-0AB2-ECFD-0222-86536754260F}"/>
              </a:ext>
            </a:extLst>
          </p:cNvPr>
          <p:cNvSpPr/>
          <p:nvPr/>
        </p:nvSpPr>
        <p:spPr>
          <a:xfrm>
            <a:off x="4152764" y="5378225"/>
            <a:ext cx="1328312" cy="369332"/>
          </a:xfrm>
          <a:prstGeom prst="rect">
            <a:avLst/>
          </a:prstGeom>
        </p:spPr>
        <p:txBody>
          <a:bodyPr wrap="none">
            <a:spAutoFit/>
          </a:bodyPr>
          <a:lstStyle/>
          <a:p>
            <a:r>
              <a:rPr lang="hr-HR" b="1" dirty="0" err="1">
                <a:latin typeface="+mj-lt"/>
              </a:rPr>
              <a:t>Hidden</a:t>
            </a:r>
            <a:r>
              <a:rPr lang="hr-HR" b="1" dirty="0">
                <a:latin typeface="+mj-lt"/>
              </a:rPr>
              <a:t> </a:t>
            </a:r>
            <a:r>
              <a:rPr lang="hr-HR" b="1" dirty="0" err="1">
                <a:latin typeface="+mj-lt"/>
              </a:rPr>
              <a:t>layer</a:t>
            </a:r>
            <a:endParaRPr lang="hr-HR" b="1" dirty="0">
              <a:latin typeface="+mj-lt"/>
            </a:endParaRPr>
          </a:p>
        </p:txBody>
      </p:sp>
      <p:sp>
        <p:nvSpPr>
          <p:cNvPr id="79" name="Rectangle 78">
            <a:extLst>
              <a:ext uri="{FF2B5EF4-FFF2-40B4-BE49-F238E27FC236}">
                <a16:creationId xmlns:a16="http://schemas.microsoft.com/office/drawing/2014/main" id="{8B268FBF-2964-5B80-A83C-256502212148}"/>
              </a:ext>
            </a:extLst>
          </p:cNvPr>
          <p:cNvSpPr/>
          <p:nvPr/>
        </p:nvSpPr>
        <p:spPr>
          <a:xfrm>
            <a:off x="5854517" y="1518013"/>
            <a:ext cx="6340197" cy="523220"/>
          </a:xfrm>
          <a:prstGeom prst="rect">
            <a:avLst/>
          </a:prstGeom>
        </p:spPr>
        <p:txBody>
          <a:bodyPr wrap="none">
            <a:spAutoFit/>
          </a:bodyPr>
          <a:lstStyle/>
          <a:p>
            <a:pPr marL="457200" indent="-457200">
              <a:buFont typeface="Wingdings" panose="05000000000000000000" pitchFamily="2" charset="2"/>
              <a:buChar char="ü"/>
            </a:pPr>
            <a:r>
              <a:rPr lang="pl-PL" sz="2800" dirty="0"/>
              <a:t>z = w1 * x1 + w2 * x2 + ... + wn * xn + b</a:t>
            </a:r>
            <a:endParaRPr lang="en-US" sz="2800" dirty="0"/>
          </a:p>
        </p:txBody>
      </p:sp>
      <p:sp>
        <p:nvSpPr>
          <p:cNvPr id="87" name="Rectangle 86">
            <a:extLst>
              <a:ext uri="{FF2B5EF4-FFF2-40B4-BE49-F238E27FC236}">
                <a16:creationId xmlns:a16="http://schemas.microsoft.com/office/drawing/2014/main" id="{EF13EB03-C602-D60B-7AB5-E1356DA3DF79}"/>
              </a:ext>
            </a:extLst>
          </p:cNvPr>
          <p:cNvSpPr/>
          <p:nvPr/>
        </p:nvSpPr>
        <p:spPr>
          <a:xfrm>
            <a:off x="7034904" y="2338776"/>
            <a:ext cx="5159810" cy="523220"/>
          </a:xfrm>
          <a:prstGeom prst="rect">
            <a:avLst/>
          </a:prstGeom>
        </p:spPr>
        <p:txBody>
          <a:bodyPr wrap="none">
            <a:spAutoFit/>
          </a:bodyPr>
          <a:lstStyle/>
          <a:p>
            <a:r>
              <a:rPr lang="hr-HR" sz="2800" dirty="0"/>
              <a:t>a = </a:t>
            </a:r>
            <a:r>
              <a:rPr lang="hr-HR" sz="2800" dirty="0" err="1"/>
              <a:t>Activation</a:t>
            </a:r>
            <a:r>
              <a:rPr lang="hr-HR" sz="2800" dirty="0"/>
              <a:t> </a:t>
            </a:r>
            <a:r>
              <a:rPr lang="hr-HR" sz="2800" dirty="0" err="1"/>
              <a:t>function</a:t>
            </a:r>
            <a:r>
              <a:rPr lang="hr-HR" sz="2800" dirty="0"/>
              <a:t> </a:t>
            </a:r>
            <a:r>
              <a:rPr lang="hr-HR" sz="2800" dirty="0" err="1"/>
              <a:t>is</a:t>
            </a:r>
            <a:r>
              <a:rPr lang="hr-HR" sz="2800" dirty="0"/>
              <a:t> </a:t>
            </a:r>
            <a:r>
              <a:rPr lang="hr-HR" sz="2800" dirty="0" err="1"/>
              <a:t>sigmoid</a:t>
            </a:r>
            <a:r>
              <a:rPr lang="hr-HR" sz="2800" dirty="0"/>
              <a:t>?</a:t>
            </a:r>
            <a:endParaRPr lang="en-US" sz="2800" dirty="0"/>
          </a:p>
        </p:txBody>
      </p:sp>
      <p:sp>
        <p:nvSpPr>
          <p:cNvPr id="3" name="Rectangular Callout 2">
            <a:extLst>
              <a:ext uri="{FF2B5EF4-FFF2-40B4-BE49-F238E27FC236}">
                <a16:creationId xmlns:a16="http://schemas.microsoft.com/office/drawing/2014/main" id="{3140D1A6-C67E-2A6B-07F3-854B8B61A13F}"/>
              </a:ext>
            </a:extLst>
          </p:cNvPr>
          <p:cNvSpPr/>
          <p:nvPr/>
        </p:nvSpPr>
        <p:spPr>
          <a:xfrm>
            <a:off x="8730343" y="3385648"/>
            <a:ext cx="2884714" cy="2052699"/>
          </a:xfrm>
          <a:prstGeom prst="wedgeRectCallout">
            <a:avLst>
              <a:gd name="adj1" fmla="val -19227"/>
              <a:gd name="adj2" fmla="val -7166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F0000"/>
                </a:solidFill>
                <a:latin typeface="+mj-lt"/>
              </a:rPr>
              <a:t>The sigmoid function </a:t>
            </a:r>
            <a:endParaRPr lang="hr-HR" sz="2000" dirty="0">
              <a:solidFill>
                <a:srgbClr val="FF0000"/>
              </a:solidFill>
              <a:latin typeface="+mj-lt"/>
            </a:endParaRPr>
          </a:p>
          <a:p>
            <a:pPr algn="ctr"/>
            <a:r>
              <a:rPr lang="hr-HR" sz="2000" dirty="0">
                <a:solidFill>
                  <a:srgbClr val="FF0000"/>
                </a:solidFill>
                <a:latin typeface="+mj-lt"/>
              </a:rPr>
              <a:t>f(x) = 1 / (1 + e^(-x))</a:t>
            </a:r>
          </a:p>
          <a:p>
            <a:pPr algn="ctr"/>
            <a:r>
              <a:rPr lang="en-US" sz="2000" dirty="0">
                <a:solidFill>
                  <a:srgbClr val="FF0000"/>
                </a:solidFill>
                <a:latin typeface="+mj-lt"/>
              </a:rPr>
              <a:t>is commonly used, but there are also other options</a:t>
            </a:r>
            <a:r>
              <a:rPr lang="hr-HR" sz="2000" dirty="0">
                <a:solidFill>
                  <a:srgbClr val="FF0000"/>
                </a:solidFill>
                <a:latin typeface="+mj-lt"/>
              </a:rPr>
              <a:t> ! </a:t>
            </a:r>
            <a:endParaRPr lang="en-US" sz="2000" dirty="0">
              <a:solidFill>
                <a:srgbClr val="FF0000"/>
              </a:solidFill>
              <a:latin typeface="+mj-lt"/>
            </a:endParaRPr>
          </a:p>
        </p:txBody>
      </p:sp>
      <p:sp>
        <p:nvSpPr>
          <p:cNvPr id="47" name="TextBox 46">
            <a:extLst>
              <a:ext uri="{FF2B5EF4-FFF2-40B4-BE49-F238E27FC236}">
                <a16:creationId xmlns:a16="http://schemas.microsoft.com/office/drawing/2014/main" id="{85880683-5556-2141-3696-1FFEF7CAD06B}"/>
              </a:ext>
            </a:extLst>
          </p:cNvPr>
          <p:cNvSpPr txBox="1"/>
          <p:nvPr/>
        </p:nvSpPr>
        <p:spPr>
          <a:xfrm>
            <a:off x="2590797" y="2277973"/>
            <a:ext cx="620489" cy="369332"/>
          </a:xfrm>
          <a:prstGeom prst="rect">
            <a:avLst/>
          </a:prstGeom>
          <a:noFill/>
        </p:spPr>
        <p:txBody>
          <a:bodyPr wrap="square" rtlCol="0">
            <a:spAutoFit/>
          </a:bodyPr>
          <a:lstStyle/>
          <a:p>
            <a:r>
              <a:rPr lang="hr-HR" dirty="0">
                <a:latin typeface="+mj-lt"/>
              </a:rPr>
              <a:t>w1</a:t>
            </a:r>
            <a:endParaRPr lang="en-US" dirty="0">
              <a:latin typeface="+mj-lt"/>
            </a:endParaRPr>
          </a:p>
        </p:txBody>
      </p:sp>
      <p:sp>
        <p:nvSpPr>
          <p:cNvPr id="50" name="TextBox 49">
            <a:extLst>
              <a:ext uri="{FF2B5EF4-FFF2-40B4-BE49-F238E27FC236}">
                <a16:creationId xmlns:a16="http://schemas.microsoft.com/office/drawing/2014/main" id="{BE853586-B79B-FF3A-EB31-129259F3E5B9}"/>
              </a:ext>
            </a:extLst>
          </p:cNvPr>
          <p:cNvSpPr txBox="1"/>
          <p:nvPr/>
        </p:nvSpPr>
        <p:spPr>
          <a:xfrm>
            <a:off x="2579899" y="3374258"/>
            <a:ext cx="620489" cy="369332"/>
          </a:xfrm>
          <a:prstGeom prst="rect">
            <a:avLst/>
          </a:prstGeom>
          <a:noFill/>
        </p:spPr>
        <p:txBody>
          <a:bodyPr wrap="square" rtlCol="0">
            <a:spAutoFit/>
          </a:bodyPr>
          <a:lstStyle/>
          <a:p>
            <a:r>
              <a:rPr lang="hr-HR" dirty="0">
                <a:latin typeface="+mj-lt"/>
              </a:rPr>
              <a:t>w2</a:t>
            </a:r>
            <a:endParaRPr lang="en-US" dirty="0">
              <a:latin typeface="+mj-lt"/>
            </a:endParaRPr>
          </a:p>
        </p:txBody>
      </p:sp>
      <p:sp>
        <p:nvSpPr>
          <p:cNvPr id="52" name="TextBox 51">
            <a:extLst>
              <a:ext uri="{FF2B5EF4-FFF2-40B4-BE49-F238E27FC236}">
                <a16:creationId xmlns:a16="http://schemas.microsoft.com/office/drawing/2014/main" id="{8DEF774E-AA2A-9695-3257-92EC997A4A39}"/>
              </a:ext>
            </a:extLst>
          </p:cNvPr>
          <p:cNvSpPr txBox="1"/>
          <p:nvPr/>
        </p:nvSpPr>
        <p:spPr>
          <a:xfrm>
            <a:off x="2569051" y="4545919"/>
            <a:ext cx="620489" cy="369332"/>
          </a:xfrm>
          <a:prstGeom prst="rect">
            <a:avLst/>
          </a:prstGeom>
          <a:noFill/>
        </p:spPr>
        <p:txBody>
          <a:bodyPr wrap="square" rtlCol="0">
            <a:spAutoFit/>
          </a:bodyPr>
          <a:lstStyle/>
          <a:p>
            <a:r>
              <a:rPr lang="hr-HR" dirty="0">
                <a:latin typeface="+mj-lt"/>
              </a:rPr>
              <a:t>w3</a:t>
            </a:r>
            <a:endParaRPr lang="en-US" dirty="0">
              <a:latin typeface="+mj-lt"/>
            </a:endParaRPr>
          </a:p>
        </p:txBody>
      </p:sp>
    </p:spTree>
    <p:extLst>
      <p:ext uri="{BB962C8B-B14F-4D97-AF65-F5344CB8AC3E}">
        <p14:creationId xmlns:p14="http://schemas.microsoft.com/office/powerpoint/2010/main" val="41349725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err="1"/>
              <a:t>Activation</a:t>
            </a:r>
            <a:r>
              <a:rPr lang="hr-HR" b="1" dirty="0"/>
              <a:t> </a:t>
            </a:r>
            <a:r>
              <a:rPr lang="hr-HR" b="1" dirty="0" err="1"/>
              <a:t>functions</a:t>
            </a:r>
            <a:endParaRPr lang="pl-PL" dirty="0"/>
          </a:p>
        </p:txBody>
      </p:sp>
      <p:graphicFrame>
        <p:nvGraphicFramePr>
          <p:cNvPr id="5" name="Chart 4"/>
          <p:cNvGraphicFramePr>
            <a:graphicFrameLocks/>
          </p:cNvGraphicFramePr>
          <p:nvPr>
            <p:extLst>
              <p:ext uri="{D42A27DB-BD31-4B8C-83A1-F6EECF244321}">
                <p14:modId xmlns:p14="http://schemas.microsoft.com/office/powerpoint/2010/main" val="2509838084"/>
              </p:ext>
            </p:extLst>
          </p:nvPr>
        </p:nvGraphicFramePr>
        <p:xfrm>
          <a:off x="141512" y="1338941"/>
          <a:ext cx="3124201" cy="29826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a:graphicFrameLocks/>
          </p:cNvGraphicFramePr>
          <p:nvPr>
            <p:extLst>
              <p:ext uri="{D42A27DB-BD31-4B8C-83A1-F6EECF244321}">
                <p14:modId xmlns:p14="http://schemas.microsoft.com/office/powerpoint/2010/main" val="3131207623"/>
              </p:ext>
            </p:extLst>
          </p:nvPr>
        </p:nvGraphicFramePr>
        <p:xfrm>
          <a:off x="4555671" y="1469572"/>
          <a:ext cx="3080657" cy="28282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p:cNvGraphicFramePr>
            <a:graphicFrameLocks/>
          </p:cNvGraphicFramePr>
          <p:nvPr>
            <p:extLst>
              <p:ext uri="{D42A27DB-BD31-4B8C-83A1-F6EECF244321}">
                <p14:modId xmlns:p14="http://schemas.microsoft.com/office/powerpoint/2010/main" val="1989733572"/>
              </p:ext>
            </p:extLst>
          </p:nvPr>
        </p:nvGraphicFramePr>
        <p:xfrm>
          <a:off x="8262257" y="1338941"/>
          <a:ext cx="3004457" cy="3058887"/>
        </p:xfrm>
        <a:graphic>
          <a:graphicData uri="http://schemas.openxmlformats.org/drawingml/2006/chart">
            <c:chart xmlns:c="http://schemas.openxmlformats.org/drawingml/2006/chart" xmlns:r="http://schemas.openxmlformats.org/officeDocument/2006/relationships" r:id="rId5"/>
          </a:graphicData>
        </a:graphic>
      </p:graphicFrame>
      <p:sp>
        <p:nvSpPr>
          <p:cNvPr id="8" name="Rectangle 7"/>
          <p:cNvSpPr/>
          <p:nvPr/>
        </p:nvSpPr>
        <p:spPr>
          <a:xfrm>
            <a:off x="0" y="4556780"/>
            <a:ext cx="3516086" cy="2308324"/>
          </a:xfrm>
          <a:prstGeom prst="rect">
            <a:avLst/>
          </a:prstGeom>
        </p:spPr>
        <p:txBody>
          <a:bodyPr wrap="square">
            <a:spAutoFit/>
          </a:bodyPr>
          <a:lstStyle/>
          <a:p>
            <a:pPr algn="just"/>
            <a:r>
              <a:rPr lang="en-US" dirty="0">
                <a:latin typeface="+mj-lt"/>
              </a:rPr>
              <a:t>S-shaped curve that ranges from 0 to 1</a:t>
            </a:r>
          </a:p>
          <a:p>
            <a:pPr algn="just"/>
            <a:r>
              <a:rPr lang="en-US" dirty="0">
                <a:latin typeface="+mj-lt"/>
              </a:rPr>
              <a:t>Maps any input to a probability value, making it useful for binary classification tasks</a:t>
            </a:r>
          </a:p>
          <a:p>
            <a:pPr algn="just"/>
            <a:r>
              <a:rPr lang="en-US" dirty="0">
                <a:latin typeface="+mj-lt"/>
              </a:rPr>
              <a:t>Smooth and bounded, but may suffer from vanishing gradients for extreme input values</a:t>
            </a:r>
          </a:p>
        </p:txBody>
      </p:sp>
      <p:sp>
        <p:nvSpPr>
          <p:cNvPr id="9" name="Rectangle 8"/>
          <p:cNvSpPr/>
          <p:nvPr/>
        </p:nvSpPr>
        <p:spPr>
          <a:xfrm>
            <a:off x="4038598" y="4549676"/>
            <a:ext cx="3494315" cy="2031325"/>
          </a:xfrm>
          <a:prstGeom prst="rect">
            <a:avLst/>
          </a:prstGeom>
        </p:spPr>
        <p:txBody>
          <a:bodyPr wrap="square">
            <a:spAutoFit/>
          </a:bodyPr>
          <a:lstStyle/>
          <a:p>
            <a:pPr algn="just"/>
            <a:r>
              <a:rPr lang="hr-HR" dirty="0" err="1">
                <a:latin typeface="+mj-lt"/>
              </a:rPr>
              <a:t>Tanh</a:t>
            </a:r>
            <a:r>
              <a:rPr lang="en-US" dirty="0">
                <a:latin typeface="+mj-lt"/>
              </a:rPr>
              <a:t> curve that ranges from -1 to 1</a:t>
            </a:r>
          </a:p>
          <a:p>
            <a:pPr algn="just"/>
            <a:r>
              <a:rPr lang="en-US" dirty="0">
                <a:latin typeface="+mj-lt"/>
              </a:rPr>
              <a:t>Similar to sigmoid, but centered around 0, making it useful for symmetric data</a:t>
            </a:r>
          </a:p>
          <a:p>
            <a:pPr algn="just"/>
            <a:r>
              <a:rPr lang="en-US" dirty="0">
                <a:latin typeface="+mj-lt"/>
              </a:rPr>
              <a:t>Also smooth and bounded, but still suffers from vanishing gradients for extreme input values</a:t>
            </a:r>
          </a:p>
        </p:txBody>
      </p:sp>
      <p:sp>
        <p:nvSpPr>
          <p:cNvPr id="10" name="Rectangle 9"/>
          <p:cNvSpPr/>
          <p:nvPr/>
        </p:nvSpPr>
        <p:spPr>
          <a:xfrm>
            <a:off x="7837713" y="4494481"/>
            <a:ext cx="4354287" cy="1754326"/>
          </a:xfrm>
          <a:prstGeom prst="rect">
            <a:avLst/>
          </a:prstGeom>
        </p:spPr>
        <p:txBody>
          <a:bodyPr wrap="square">
            <a:spAutoFit/>
          </a:bodyPr>
          <a:lstStyle/>
          <a:p>
            <a:pPr algn="just"/>
            <a:r>
              <a:rPr lang="en-US" dirty="0">
                <a:latin typeface="+mj-lt"/>
              </a:rPr>
              <a:t>Piecewise linear function with 0 for negative inputs and x for positive inputs</a:t>
            </a:r>
          </a:p>
          <a:p>
            <a:pPr algn="just"/>
            <a:r>
              <a:rPr lang="en-US" dirty="0">
                <a:latin typeface="+mj-lt"/>
              </a:rPr>
              <a:t>Efficient and simple, avoids vanishing gradients</a:t>
            </a:r>
          </a:p>
          <a:p>
            <a:pPr algn="just"/>
            <a:r>
              <a:rPr lang="en-US" dirty="0">
                <a:latin typeface="+mj-lt"/>
              </a:rPr>
              <a:t>Not bounded, may cause "dead" neurons with outputs of 0</a:t>
            </a:r>
          </a:p>
        </p:txBody>
      </p:sp>
      <p:sp>
        <p:nvSpPr>
          <p:cNvPr id="11" name="Rectangle 10"/>
          <p:cNvSpPr/>
          <p:nvPr/>
        </p:nvSpPr>
        <p:spPr>
          <a:xfrm>
            <a:off x="1644587" y="3211676"/>
            <a:ext cx="2050561" cy="369332"/>
          </a:xfrm>
          <a:prstGeom prst="rect">
            <a:avLst/>
          </a:prstGeom>
        </p:spPr>
        <p:txBody>
          <a:bodyPr wrap="none">
            <a:spAutoFit/>
          </a:bodyPr>
          <a:lstStyle/>
          <a:p>
            <a:r>
              <a:rPr lang="hr-HR" dirty="0"/>
              <a:t>f</a:t>
            </a:r>
            <a:r>
              <a:rPr lang="en-US" dirty="0"/>
              <a:t>(x) = 1 / (1 + e^(-x))</a:t>
            </a:r>
          </a:p>
        </p:txBody>
      </p:sp>
      <p:sp>
        <p:nvSpPr>
          <p:cNvPr id="12" name="Rectangle 11"/>
          <p:cNvSpPr/>
          <p:nvPr/>
        </p:nvSpPr>
        <p:spPr>
          <a:xfrm>
            <a:off x="6095999" y="3657990"/>
            <a:ext cx="1385700" cy="369332"/>
          </a:xfrm>
          <a:prstGeom prst="rect">
            <a:avLst/>
          </a:prstGeom>
        </p:spPr>
        <p:txBody>
          <a:bodyPr wrap="none">
            <a:spAutoFit/>
          </a:bodyPr>
          <a:lstStyle/>
          <a:p>
            <a:r>
              <a:rPr lang="hr-HR" dirty="0"/>
              <a:t>f</a:t>
            </a:r>
            <a:r>
              <a:rPr lang="en-US" dirty="0"/>
              <a:t>(x) = </a:t>
            </a:r>
            <a:r>
              <a:rPr lang="hr-HR" dirty="0" err="1"/>
              <a:t>tanh</a:t>
            </a:r>
            <a:r>
              <a:rPr lang="hr-HR" dirty="0"/>
              <a:t>(x)</a:t>
            </a:r>
            <a:endParaRPr lang="en-US" dirty="0"/>
          </a:p>
        </p:txBody>
      </p:sp>
      <p:sp>
        <p:nvSpPr>
          <p:cNvPr id="13" name="Rectangle 12"/>
          <p:cNvSpPr/>
          <p:nvPr/>
        </p:nvSpPr>
        <p:spPr>
          <a:xfrm>
            <a:off x="8518623" y="3211674"/>
            <a:ext cx="833883" cy="646331"/>
          </a:xfrm>
          <a:prstGeom prst="rect">
            <a:avLst/>
          </a:prstGeom>
        </p:spPr>
        <p:txBody>
          <a:bodyPr wrap="none">
            <a:spAutoFit/>
          </a:bodyPr>
          <a:lstStyle/>
          <a:p>
            <a:r>
              <a:rPr lang="hr-HR" dirty="0"/>
              <a:t>f</a:t>
            </a:r>
            <a:r>
              <a:rPr lang="en-US" dirty="0"/>
              <a:t>(x) = </a:t>
            </a:r>
            <a:r>
              <a:rPr lang="hr-HR" dirty="0"/>
              <a:t>0</a:t>
            </a:r>
          </a:p>
          <a:p>
            <a:r>
              <a:rPr lang="hr-HR" dirty="0"/>
              <a:t>x&lt;0</a:t>
            </a:r>
            <a:endParaRPr lang="en-US" dirty="0"/>
          </a:p>
        </p:txBody>
      </p:sp>
      <p:sp>
        <p:nvSpPr>
          <p:cNvPr id="14" name="Rectangle 13"/>
          <p:cNvSpPr/>
          <p:nvPr/>
        </p:nvSpPr>
        <p:spPr>
          <a:xfrm>
            <a:off x="10347423" y="3201177"/>
            <a:ext cx="816249" cy="646331"/>
          </a:xfrm>
          <a:prstGeom prst="rect">
            <a:avLst/>
          </a:prstGeom>
        </p:spPr>
        <p:txBody>
          <a:bodyPr wrap="none">
            <a:spAutoFit/>
          </a:bodyPr>
          <a:lstStyle/>
          <a:p>
            <a:r>
              <a:rPr lang="hr-HR" dirty="0"/>
              <a:t>f</a:t>
            </a:r>
            <a:r>
              <a:rPr lang="en-US" dirty="0"/>
              <a:t>(x) = </a:t>
            </a:r>
            <a:r>
              <a:rPr lang="hr-HR" dirty="0"/>
              <a:t>x</a:t>
            </a:r>
          </a:p>
          <a:p>
            <a:r>
              <a:rPr lang="hr-HR" dirty="0"/>
              <a:t>x&gt;=0</a:t>
            </a:r>
            <a:endParaRPr lang="en-US" dirty="0"/>
          </a:p>
        </p:txBody>
      </p:sp>
    </p:spTree>
    <p:extLst>
      <p:ext uri="{BB962C8B-B14F-4D97-AF65-F5344CB8AC3E}">
        <p14:creationId xmlns:p14="http://schemas.microsoft.com/office/powerpoint/2010/main" val="40748257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fontScale="92500" lnSpcReduction="10000"/>
          </a:bodyPr>
          <a:lstStyle/>
          <a:p>
            <a:pPr marL="0" indent="0" algn="just">
              <a:buNone/>
            </a:pPr>
            <a:r>
              <a:rPr lang="en-US" b="1" dirty="0">
                <a:latin typeface="+mj-lt"/>
              </a:rPr>
              <a:t>Learn about linear units, the building blocks of deep learning.</a:t>
            </a:r>
            <a:endParaRPr lang="hr-HR" b="1" dirty="0">
              <a:latin typeface="+mj-lt"/>
            </a:endParaRPr>
          </a:p>
          <a:p>
            <a:pPr algn="just"/>
            <a:r>
              <a:rPr lang="hr-HR" dirty="0">
                <a:latin typeface="+mj-lt"/>
                <a:hlinkClick r:id="rId3"/>
              </a:rPr>
              <a:t>https://www.kaggle.com/code/ryanholbrook/a-single-neuron</a:t>
            </a:r>
            <a:endParaRPr lang="hr-HR" dirty="0">
              <a:latin typeface="+mj-lt"/>
            </a:endParaRPr>
          </a:p>
          <a:p>
            <a:pPr marL="0" indent="0" algn="just">
              <a:buNone/>
            </a:pPr>
            <a:r>
              <a:rPr lang="hr-HR" b="1" dirty="0">
                <a:latin typeface="+mj-lt"/>
              </a:rPr>
              <a:t>R</a:t>
            </a:r>
            <a:r>
              <a:rPr lang="en-US" b="1" dirty="0" err="1">
                <a:latin typeface="+mj-lt"/>
              </a:rPr>
              <a:t>ead</a:t>
            </a:r>
            <a:r>
              <a:rPr lang="en-US" b="1" dirty="0">
                <a:latin typeface="+mj-lt"/>
              </a:rPr>
              <a:t> this introduction to Single-layer </a:t>
            </a:r>
            <a:r>
              <a:rPr lang="hr-HR" b="1" dirty="0" err="1">
                <a:latin typeface="+mj-lt"/>
              </a:rPr>
              <a:t>neural</a:t>
            </a:r>
            <a:r>
              <a:rPr lang="hr-HR" b="1" dirty="0">
                <a:latin typeface="+mj-lt"/>
              </a:rPr>
              <a:t> </a:t>
            </a:r>
            <a:r>
              <a:rPr lang="en-US" b="1" dirty="0">
                <a:latin typeface="+mj-lt"/>
              </a:rPr>
              <a:t>network</a:t>
            </a:r>
            <a:r>
              <a:rPr lang="hr-HR" b="1" dirty="0">
                <a:latin typeface="+mj-lt"/>
              </a:rPr>
              <a:t>s</a:t>
            </a:r>
            <a:r>
              <a:rPr lang="en-US" b="1" dirty="0">
                <a:latin typeface="+mj-lt"/>
              </a:rPr>
              <a:t> </a:t>
            </a:r>
            <a:endParaRPr lang="hr-HR" b="1" dirty="0">
              <a:latin typeface="+mj-lt"/>
            </a:endParaRPr>
          </a:p>
          <a:p>
            <a:pPr algn="just"/>
            <a:r>
              <a:rPr lang="hr-HR" dirty="0">
                <a:latin typeface="+mj-lt"/>
                <a:hlinkClick r:id="rId4"/>
              </a:rPr>
              <a:t>https://www.simplilearn.com/tutorials/deep-learning-tutorial/perceptron</a:t>
            </a:r>
            <a:endParaRPr lang="hr-HR" dirty="0">
              <a:latin typeface="+mj-lt"/>
            </a:endParaRPr>
          </a:p>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err="1">
                <a:latin typeface="+mj-lt"/>
              </a:rPr>
              <a:t>Multi-layer</a:t>
            </a:r>
            <a:r>
              <a:rPr lang="hr-HR" b="1" dirty="0">
                <a:latin typeface="+mj-lt"/>
              </a:rPr>
              <a:t> </a:t>
            </a:r>
            <a:r>
              <a:rPr lang="hr-HR" b="1" dirty="0" err="1">
                <a:latin typeface="+mj-lt"/>
              </a:rPr>
              <a:t>neural</a:t>
            </a:r>
            <a:r>
              <a:rPr lang="hr-HR" b="1" dirty="0">
                <a:latin typeface="+mj-lt"/>
              </a:rPr>
              <a:t> network</a:t>
            </a:r>
            <a:endParaRPr lang="hr-HR" dirty="0">
              <a:latin typeface="+mj-lt"/>
            </a:endParaRPr>
          </a:p>
          <a:p>
            <a:pPr algn="just"/>
            <a:r>
              <a:rPr lang="hr-HR" dirty="0">
                <a:latin typeface="+mj-lt"/>
                <a:hlinkClick r:id="rId5"/>
              </a:rPr>
              <a:t>https://www.simplilearn.com/tutorials/deep-learning-tutorial/multilayer-perceptron</a:t>
            </a:r>
            <a:endParaRPr lang="hr-HR" b="1"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en-US" b="1" dirty="0">
                <a:latin typeface="+mj-lt"/>
              </a:rPr>
              <a:t>MIT Introduction to Deep Learning</a:t>
            </a:r>
            <a:r>
              <a:rPr lang="hr-HR" b="1" dirty="0">
                <a:latin typeface="+mj-lt"/>
              </a:rPr>
              <a:t> video: </a:t>
            </a:r>
          </a:p>
          <a:p>
            <a:pPr algn="just"/>
            <a:r>
              <a:rPr lang="hr-HR" dirty="0">
                <a:latin typeface="+mj-lt"/>
                <a:hlinkClick r:id="rId6"/>
              </a:rPr>
              <a:t>https://www.youtube.com/watch?v=QDX-1M5Nj7s</a:t>
            </a:r>
            <a:r>
              <a:rPr lang="hr-HR" dirty="0">
                <a:latin typeface="+mj-lt"/>
              </a:rPr>
              <a:t> </a:t>
            </a:r>
            <a:endParaRPr lang="hr-HR" b="1"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seventh</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40257072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8 - </a:t>
            </a:r>
            <a:r>
              <a:rPr lang="en-US" dirty="0"/>
              <a:t>Evaluation of Machine Learning Models</a:t>
            </a:r>
            <a:endParaRPr lang="pl-PL" dirty="0"/>
          </a:p>
        </p:txBody>
      </p:sp>
    </p:spTree>
    <p:extLst>
      <p:ext uri="{BB962C8B-B14F-4D97-AF65-F5344CB8AC3E}">
        <p14:creationId xmlns:p14="http://schemas.microsoft.com/office/powerpoint/2010/main" val="17224836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hr-HR" b="1" dirty="0"/>
              <a:t>Evaluation </a:t>
            </a:r>
            <a:r>
              <a:rPr lang="hr-HR" b="1" dirty="0" err="1"/>
              <a:t>of</a:t>
            </a:r>
            <a:r>
              <a:rPr lang="hr-HR" b="1" dirty="0"/>
              <a:t> </a:t>
            </a:r>
            <a:r>
              <a:rPr lang="hr-HR" b="1" dirty="0" err="1"/>
              <a:t>Machine</a:t>
            </a:r>
            <a:r>
              <a:rPr lang="hr-HR" b="1" dirty="0"/>
              <a:t> </a:t>
            </a:r>
            <a:r>
              <a:rPr lang="hr-HR" b="1" dirty="0" err="1"/>
              <a:t>Learnig</a:t>
            </a:r>
            <a:r>
              <a:rPr lang="hr-HR" b="1" dirty="0"/>
              <a:t> </a:t>
            </a:r>
            <a:r>
              <a:rPr lang="hr-HR" b="1" dirty="0" err="1"/>
              <a:t>Models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3" y="1560059"/>
            <a:ext cx="8545286" cy="4486275"/>
          </a:xfrm>
        </p:spPr>
        <p:txBody>
          <a:bodyPr>
            <a:noAutofit/>
          </a:bodyPr>
          <a:lstStyle/>
          <a:p>
            <a:r>
              <a:rPr lang="en-US" sz="3600" dirty="0">
                <a:latin typeface="+mj-lt"/>
              </a:rPr>
              <a:t>Evaluation ensures accurate and reliable model performance.</a:t>
            </a:r>
          </a:p>
          <a:p>
            <a:r>
              <a:rPr lang="en-US" sz="3600" dirty="0">
                <a:latin typeface="+mj-lt"/>
              </a:rPr>
              <a:t>It guides improvements by identifying model strengths and weaknesses.</a:t>
            </a:r>
          </a:p>
          <a:p>
            <a:r>
              <a:rPr lang="en-US" sz="3600" dirty="0">
                <a:latin typeface="+mj-lt"/>
              </a:rPr>
              <a:t>Without evaluation, flawed decisions and inaccurate predictions may occur.</a:t>
            </a:r>
          </a:p>
          <a:p>
            <a:r>
              <a:rPr lang="hr-HR" sz="3600" dirty="0">
                <a:latin typeface="+mj-lt"/>
              </a:rPr>
              <a:t>O</a:t>
            </a:r>
            <a:r>
              <a:rPr lang="en-US" sz="3600" dirty="0" err="1">
                <a:latin typeface="+mj-lt"/>
              </a:rPr>
              <a:t>ngoing</a:t>
            </a:r>
            <a:r>
              <a:rPr lang="en-US" sz="3600" dirty="0">
                <a:latin typeface="+mj-lt"/>
              </a:rPr>
              <a:t> evaluation adapts models to changing requirements, ensuring practical relevance</a:t>
            </a:r>
          </a:p>
        </p:txBody>
      </p:sp>
      <p:pic>
        <p:nvPicPr>
          <p:cNvPr id="1026" name="Picture 2" descr="Free The Word Evaluation from Wooden Letters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6543" y="1560059"/>
            <a:ext cx="3018701" cy="20104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Free Person in Yellow Reflective Safety Vest Holding a Pen and Checklist of House Inspection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6542" y="3970596"/>
            <a:ext cx="3018701" cy="2010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81086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2" y="242136"/>
            <a:ext cx="10515600" cy="897618"/>
          </a:xfrm>
        </p:spPr>
        <p:txBody>
          <a:bodyPr/>
          <a:lstStyle/>
          <a:p>
            <a:pPr algn="ctr"/>
            <a:r>
              <a:rPr lang="hr-HR" b="1" dirty="0"/>
              <a:t>Evaluation </a:t>
            </a:r>
            <a:r>
              <a:rPr lang="hr-HR" b="1" dirty="0" err="1"/>
              <a:t>Metrics</a:t>
            </a:r>
            <a:r>
              <a:rPr lang="hr-HR" b="1" dirty="0"/>
              <a:t> for Classification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2" y="1560059"/>
            <a:ext cx="8343921" cy="4486275"/>
          </a:xfrm>
        </p:spPr>
        <p:txBody>
          <a:bodyPr>
            <a:noAutofit/>
          </a:bodyPr>
          <a:lstStyle/>
          <a:p>
            <a:r>
              <a:rPr lang="en-US" sz="3600" dirty="0">
                <a:latin typeface="+mj-lt"/>
              </a:rPr>
              <a:t>Evaluation metrics help measure the performance of machine learning models.</a:t>
            </a:r>
          </a:p>
          <a:p>
            <a:r>
              <a:rPr lang="hr-HR" sz="3600" dirty="0" err="1">
                <a:latin typeface="+mj-lt"/>
              </a:rPr>
              <a:t>Basic</a:t>
            </a:r>
            <a:r>
              <a:rPr lang="en-US" sz="3600" dirty="0">
                <a:latin typeface="+mj-lt"/>
              </a:rPr>
              <a:t> </a:t>
            </a:r>
            <a:r>
              <a:rPr lang="en-US" sz="4000" b="1" dirty="0">
                <a:latin typeface="+mj-lt"/>
              </a:rPr>
              <a:t>evaluation</a:t>
            </a:r>
            <a:r>
              <a:rPr lang="en-US" sz="3600" dirty="0">
                <a:latin typeface="+mj-lt"/>
              </a:rPr>
              <a:t> metrics </a:t>
            </a:r>
            <a:r>
              <a:rPr lang="hr-HR" sz="3600" dirty="0">
                <a:latin typeface="+mj-lt"/>
              </a:rPr>
              <a:t>for </a:t>
            </a:r>
            <a:r>
              <a:rPr lang="hr-HR" sz="4000" b="1" dirty="0">
                <a:latin typeface="+mj-lt"/>
              </a:rPr>
              <a:t>classification</a:t>
            </a:r>
            <a:r>
              <a:rPr lang="hr-HR" sz="3600" dirty="0">
                <a:latin typeface="+mj-lt"/>
              </a:rPr>
              <a:t> </a:t>
            </a:r>
            <a:r>
              <a:rPr lang="en-US" sz="3600" dirty="0">
                <a:latin typeface="+mj-lt"/>
              </a:rPr>
              <a:t>include:</a:t>
            </a:r>
          </a:p>
          <a:p>
            <a:pPr lvl="1"/>
            <a:r>
              <a:rPr lang="en-US" sz="3600" dirty="0">
                <a:latin typeface="+mj-lt"/>
              </a:rPr>
              <a:t>Accuracy</a:t>
            </a:r>
          </a:p>
          <a:p>
            <a:pPr lvl="1"/>
            <a:r>
              <a:rPr lang="en-US" sz="3600" dirty="0">
                <a:latin typeface="+mj-lt"/>
              </a:rPr>
              <a:t>Precision</a:t>
            </a:r>
          </a:p>
          <a:p>
            <a:pPr lvl="1"/>
            <a:r>
              <a:rPr lang="en-US" sz="3600" dirty="0">
                <a:latin typeface="+mj-lt"/>
              </a:rPr>
              <a:t>Recall</a:t>
            </a:r>
          </a:p>
          <a:p>
            <a:pPr lvl="1"/>
            <a:r>
              <a:rPr lang="en-US" sz="3600" dirty="0">
                <a:latin typeface="+mj-lt"/>
              </a:rPr>
              <a:t>F1-Score</a:t>
            </a:r>
          </a:p>
        </p:txBody>
      </p:sp>
      <p:pic>
        <p:nvPicPr>
          <p:cNvPr id="1026" name="Picture 2" descr="Free Close-Up Photo of Dart Pins on Dartboard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3892" y="2155371"/>
            <a:ext cx="2474211" cy="16478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Shallow Focus Photography of Magnifying Glass With Black Frame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7646" y="4322372"/>
            <a:ext cx="2588531" cy="1723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68422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2" y="242136"/>
            <a:ext cx="10515600" cy="897618"/>
          </a:xfrm>
        </p:spPr>
        <p:txBody>
          <a:bodyPr/>
          <a:lstStyle/>
          <a:p>
            <a:pPr algn="ctr"/>
            <a:r>
              <a:rPr lang="hr-HR" b="1" dirty="0" err="1"/>
              <a:t>Evaluation</a:t>
            </a:r>
            <a:r>
              <a:rPr lang="hr-HR" b="1" dirty="0"/>
              <a:t> </a:t>
            </a:r>
            <a:r>
              <a:rPr lang="hr-HR" b="1" dirty="0" err="1"/>
              <a:t>Metrics</a:t>
            </a:r>
            <a:r>
              <a:rPr lang="hr-HR" b="1" dirty="0"/>
              <a:t> for </a:t>
            </a:r>
            <a:r>
              <a:rPr lang="hr-HR" b="1" dirty="0" err="1"/>
              <a:t>Classification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3" y="1560059"/>
            <a:ext cx="5889172" cy="4486275"/>
          </a:xfrm>
        </p:spPr>
        <p:txBody>
          <a:bodyPr>
            <a:noAutofit/>
          </a:bodyPr>
          <a:lstStyle/>
          <a:p>
            <a:r>
              <a:rPr lang="en-US" sz="3600" dirty="0">
                <a:latin typeface="+mj-lt"/>
              </a:rPr>
              <a:t>The confusion matrix guides evaluation, revealing model performance.</a:t>
            </a:r>
          </a:p>
          <a:p>
            <a:r>
              <a:rPr lang="en-US" sz="3600" dirty="0">
                <a:latin typeface="+mj-lt"/>
              </a:rPr>
              <a:t>Visualize the grid tracking true and predicted classes, capturing evaluation insights.</a:t>
            </a:r>
          </a:p>
          <a:p>
            <a:r>
              <a:rPr lang="en-US" sz="3600" dirty="0">
                <a:latin typeface="+mj-lt"/>
              </a:rPr>
              <a:t>Model outcomes shape the matrix cells, offering valuable evaluation information.</a:t>
            </a:r>
          </a:p>
        </p:txBody>
      </p:sp>
      <p:graphicFrame>
        <p:nvGraphicFramePr>
          <p:cNvPr id="5" name="Table 4"/>
          <p:cNvGraphicFramePr>
            <a:graphicFrameLocks noGrp="1"/>
          </p:cNvGraphicFramePr>
          <p:nvPr>
            <p:extLst>
              <p:ext uri="{D42A27DB-BD31-4B8C-83A1-F6EECF244321}">
                <p14:modId xmlns:p14="http://schemas.microsoft.com/office/powerpoint/2010/main" val="215420908"/>
              </p:ext>
            </p:extLst>
          </p:nvPr>
        </p:nvGraphicFramePr>
        <p:xfrm>
          <a:off x="6651169" y="3160260"/>
          <a:ext cx="5236028" cy="2695575"/>
        </p:xfrm>
        <a:graphic>
          <a:graphicData uri="http://schemas.openxmlformats.org/drawingml/2006/table">
            <a:tbl>
              <a:tblPr>
                <a:tableStyleId>{5C22544A-7EE6-4342-B048-85BDC9FD1C3A}</a:tableStyleId>
              </a:tblPr>
              <a:tblGrid>
                <a:gridCol w="632116">
                  <a:extLst>
                    <a:ext uri="{9D8B030D-6E8A-4147-A177-3AD203B41FA5}">
                      <a16:colId xmlns:a16="http://schemas.microsoft.com/office/drawing/2014/main" val="2703121084"/>
                    </a:ext>
                  </a:extLst>
                </a:gridCol>
                <a:gridCol w="1380120">
                  <a:extLst>
                    <a:ext uri="{9D8B030D-6E8A-4147-A177-3AD203B41FA5}">
                      <a16:colId xmlns:a16="http://schemas.microsoft.com/office/drawing/2014/main" val="2416180514"/>
                    </a:ext>
                  </a:extLst>
                </a:gridCol>
                <a:gridCol w="1485473">
                  <a:extLst>
                    <a:ext uri="{9D8B030D-6E8A-4147-A177-3AD203B41FA5}">
                      <a16:colId xmlns:a16="http://schemas.microsoft.com/office/drawing/2014/main" val="4241289307"/>
                    </a:ext>
                  </a:extLst>
                </a:gridCol>
                <a:gridCol w="1738319">
                  <a:extLst>
                    <a:ext uri="{9D8B030D-6E8A-4147-A177-3AD203B41FA5}">
                      <a16:colId xmlns:a16="http://schemas.microsoft.com/office/drawing/2014/main" val="3322110754"/>
                    </a:ext>
                  </a:extLst>
                </a:gridCol>
              </a:tblGrid>
              <a:tr h="381000">
                <a:tc rowSpan="2">
                  <a:txBody>
                    <a:bodyPr/>
                    <a:lstStyle/>
                    <a:p>
                      <a:pPr algn="ctr" fontAlgn="ctr"/>
                      <a:endParaRPr lang="hr-HR" sz="2000" b="0" i="0" u="none" strike="noStrike" dirty="0">
                        <a:solidFill>
                          <a:srgbClr val="202122"/>
                        </a:solidFill>
                        <a:effectLst/>
                        <a:latin typeface="+mj-lt"/>
                      </a:endParaRPr>
                    </a:p>
                  </a:txBody>
                  <a:tcPr marL="9525" marR="9525" marT="9525" marB="0" anchor="ctr"/>
                </a:tc>
                <a:tc>
                  <a:txBody>
                    <a:bodyPr/>
                    <a:lstStyle/>
                    <a:p>
                      <a:pPr algn="ctr" fontAlgn="ctr"/>
                      <a:endParaRPr lang="hr-HR" sz="2000" b="0" i="0" u="none" strike="noStrike" dirty="0">
                        <a:solidFill>
                          <a:srgbClr val="202122"/>
                        </a:solidFill>
                        <a:effectLst/>
                        <a:latin typeface="+mj-lt"/>
                      </a:endParaRPr>
                    </a:p>
                  </a:txBody>
                  <a:tcPr marL="9525" marR="9525" marT="9525" marB="0" anchor="ctr"/>
                </a:tc>
                <a:tc gridSpan="2">
                  <a:txBody>
                    <a:bodyPr/>
                    <a:lstStyle/>
                    <a:p>
                      <a:pPr algn="ctr" fontAlgn="ctr"/>
                      <a:r>
                        <a:rPr lang="hr-HR" sz="2000" b="1" u="none" strike="noStrike" dirty="0" err="1">
                          <a:effectLst/>
                          <a:latin typeface="+mj-lt"/>
                        </a:rPr>
                        <a:t>Predicted</a:t>
                      </a:r>
                      <a:r>
                        <a:rPr lang="hr-HR" sz="2000" b="1" u="none" strike="noStrike" dirty="0">
                          <a:effectLst/>
                          <a:latin typeface="+mj-lt"/>
                        </a:rPr>
                        <a:t> </a:t>
                      </a:r>
                      <a:r>
                        <a:rPr lang="hr-HR" sz="2000" b="1" u="none" strike="noStrike" dirty="0" err="1">
                          <a:effectLst/>
                          <a:latin typeface="+mj-lt"/>
                        </a:rPr>
                        <a:t>condition</a:t>
                      </a:r>
                      <a:endParaRPr lang="hr-HR" sz="2000" b="1" i="0" u="none" strike="noStrike" dirty="0">
                        <a:solidFill>
                          <a:srgbClr val="202122"/>
                        </a:solidFill>
                        <a:effectLst/>
                        <a:latin typeface="+mj-lt"/>
                      </a:endParaRPr>
                    </a:p>
                  </a:txBody>
                  <a:tcPr marL="9525" marR="9525" marT="9525" marB="0" anchor="ctr"/>
                </a:tc>
                <a:tc hMerge="1">
                  <a:txBody>
                    <a:bodyPr/>
                    <a:lstStyle/>
                    <a:p>
                      <a:endParaRPr lang="en-US"/>
                    </a:p>
                  </a:txBody>
                  <a:tcPr/>
                </a:tc>
                <a:extLst>
                  <a:ext uri="{0D108BD9-81ED-4DB2-BD59-A6C34878D82A}">
                    <a16:rowId xmlns:a16="http://schemas.microsoft.com/office/drawing/2014/main" val="1400785919"/>
                  </a:ext>
                </a:extLst>
              </a:tr>
              <a:tr h="0">
                <a:tc vMerge="1">
                  <a:txBody>
                    <a:bodyPr/>
                    <a:lstStyle/>
                    <a:p>
                      <a:endParaRPr lang="en-US"/>
                    </a:p>
                  </a:txBody>
                  <a:tcPr/>
                </a:tc>
                <a:tc>
                  <a:txBody>
                    <a:bodyPr/>
                    <a:lstStyle/>
                    <a:p>
                      <a:pPr algn="ctr" fontAlgn="ctr"/>
                      <a:r>
                        <a:rPr lang="hr-HR" sz="2000" b="1" u="none" strike="noStrike" dirty="0">
                          <a:effectLst/>
                          <a:latin typeface="+mj-lt"/>
                        </a:rPr>
                        <a:t>Total</a:t>
                      </a:r>
                      <a:br>
                        <a:rPr lang="hr-HR" sz="2000" b="1" u="none" strike="noStrike" dirty="0">
                          <a:effectLst/>
                          <a:latin typeface="+mj-lt"/>
                        </a:rPr>
                      </a:br>
                      <a:r>
                        <a:rPr lang="hr-HR" sz="2000" b="1" u="none" strike="noStrike" dirty="0">
                          <a:effectLst/>
                          <a:latin typeface="+mj-lt"/>
                        </a:rPr>
                        <a:t>P+N</a:t>
                      </a:r>
                      <a:endParaRPr lang="hr-HR" sz="2000" b="1" i="0" u="none" strike="noStrike" dirty="0">
                        <a:solidFill>
                          <a:srgbClr val="000000"/>
                        </a:solidFill>
                        <a:effectLst/>
                        <a:latin typeface="+mj-lt"/>
                      </a:endParaRPr>
                    </a:p>
                  </a:txBody>
                  <a:tcPr marL="9525" marR="9525" marT="9525" marB="0" anchor="ctr"/>
                </a:tc>
                <a:tc>
                  <a:txBody>
                    <a:bodyPr/>
                    <a:lstStyle/>
                    <a:p>
                      <a:pPr algn="ctr" fontAlgn="ctr"/>
                      <a:r>
                        <a:rPr lang="hr-HR" sz="2000" b="1" u="none" strike="noStrike" dirty="0" err="1">
                          <a:effectLst/>
                          <a:latin typeface="+mj-lt"/>
                        </a:rPr>
                        <a:t>Positive</a:t>
                      </a:r>
                      <a:r>
                        <a:rPr lang="hr-HR" sz="2000" b="1" u="none" strike="noStrike" dirty="0">
                          <a:effectLst/>
                          <a:latin typeface="+mj-lt"/>
                        </a:rPr>
                        <a:t> (PP)</a:t>
                      </a:r>
                      <a:endParaRPr lang="hr-HR" sz="2000" b="1" i="0" u="none" strike="noStrike" dirty="0">
                        <a:solidFill>
                          <a:srgbClr val="202122"/>
                        </a:solidFill>
                        <a:effectLst/>
                        <a:latin typeface="+mj-lt"/>
                      </a:endParaRPr>
                    </a:p>
                  </a:txBody>
                  <a:tcPr marL="9525" marR="9525" marT="9525" marB="0" anchor="ctr"/>
                </a:tc>
                <a:tc>
                  <a:txBody>
                    <a:bodyPr/>
                    <a:lstStyle/>
                    <a:p>
                      <a:pPr algn="ctr" fontAlgn="ctr"/>
                      <a:r>
                        <a:rPr lang="hr-HR" sz="2000" b="1" u="none" strike="noStrike" dirty="0">
                          <a:effectLst/>
                          <a:latin typeface="+mj-lt"/>
                        </a:rPr>
                        <a:t>Negative (PN)</a:t>
                      </a:r>
                      <a:endParaRPr lang="hr-HR" sz="2000" b="1" i="0" u="none" strike="noStrike" dirty="0">
                        <a:solidFill>
                          <a:srgbClr val="202122"/>
                        </a:solidFill>
                        <a:effectLst/>
                        <a:latin typeface="+mj-lt"/>
                      </a:endParaRPr>
                    </a:p>
                  </a:txBody>
                  <a:tcPr marL="9525" marR="9525" marT="9525" marB="0" anchor="ctr"/>
                </a:tc>
                <a:extLst>
                  <a:ext uri="{0D108BD9-81ED-4DB2-BD59-A6C34878D82A}">
                    <a16:rowId xmlns:a16="http://schemas.microsoft.com/office/drawing/2014/main" val="2675221471"/>
                  </a:ext>
                </a:extLst>
              </a:tr>
              <a:tr h="704850">
                <a:tc rowSpan="2">
                  <a:txBody>
                    <a:bodyPr/>
                    <a:lstStyle/>
                    <a:p>
                      <a:pPr algn="ctr" fontAlgn="ctr"/>
                      <a:r>
                        <a:rPr lang="hr-HR" sz="2000" b="1" u="none" strike="noStrike" dirty="0" err="1">
                          <a:effectLst/>
                          <a:latin typeface="+mj-lt"/>
                        </a:rPr>
                        <a:t>Actual</a:t>
                      </a:r>
                      <a:r>
                        <a:rPr lang="hr-HR" sz="2000" b="1" u="none" strike="noStrike" dirty="0">
                          <a:effectLst/>
                          <a:latin typeface="+mj-lt"/>
                        </a:rPr>
                        <a:t> </a:t>
                      </a:r>
                      <a:r>
                        <a:rPr lang="hr-HR" sz="2000" b="1" u="none" strike="noStrike" dirty="0" err="1">
                          <a:effectLst/>
                          <a:latin typeface="+mj-lt"/>
                        </a:rPr>
                        <a:t>condition</a:t>
                      </a:r>
                      <a:endParaRPr lang="hr-HR" sz="2000" b="1" i="0" u="none" strike="noStrike" dirty="0">
                        <a:solidFill>
                          <a:srgbClr val="202122"/>
                        </a:solidFill>
                        <a:effectLst/>
                        <a:latin typeface="+mj-lt"/>
                      </a:endParaRPr>
                    </a:p>
                  </a:txBody>
                  <a:tcPr marL="9525" marR="9525" marT="9525" marB="0" vert="vert270" anchor="ctr"/>
                </a:tc>
                <a:tc>
                  <a:txBody>
                    <a:bodyPr/>
                    <a:lstStyle/>
                    <a:p>
                      <a:pPr algn="ctr" fontAlgn="ctr"/>
                      <a:r>
                        <a:rPr lang="hr-HR" sz="2000" b="1" u="none" strike="noStrike" dirty="0" err="1">
                          <a:effectLst/>
                          <a:latin typeface="+mj-lt"/>
                        </a:rPr>
                        <a:t>Positive</a:t>
                      </a:r>
                      <a:r>
                        <a:rPr lang="hr-HR" sz="2000" b="1" u="none" strike="noStrike" dirty="0">
                          <a:effectLst/>
                          <a:latin typeface="+mj-lt"/>
                        </a:rPr>
                        <a:t> (P)</a:t>
                      </a:r>
                      <a:endParaRPr lang="hr-HR" sz="2000" b="1" i="0" u="none" strike="noStrike" dirty="0">
                        <a:solidFill>
                          <a:srgbClr val="202122"/>
                        </a:solidFill>
                        <a:effectLst/>
                        <a:latin typeface="+mj-lt"/>
                      </a:endParaRPr>
                    </a:p>
                  </a:txBody>
                  <a:tcPr marL="9525" marR="9525" marT="9525" marB="0" anchor="ctr"/>
                </a:tc>
                <a:tc>
                  <a:txBody>
                    <a:bodyPr/>
                    <a:lstStyle/>
                    <a:p>
                      <a:pPr algn="ctr" fontAlgn="ctr"/>
                      <a:r>
                        <a:rPr lang="hr-HR" sz="2000" b="1" u="none" strike="noStrike" dirty="0">
                          <a:solidFill>
                            <a:srgbClr val="00B050"/>
                          </a:solidFill>
                          <a:effectLst/>
                          <a:latin typeface="+mj-lt"/>
                        </a:rPr>
                        <a:t>Truje </a:t>
                      </a:r>
                      <a:r>
                        <a:rPr lang="hr-HR" sz="2000" b="1" u="none" strike="noStrike" dirty="0" err="1">
                          <a:solidFill>
                            <a:srgbClr val="00B050"/>
                          </a:solidFill>
                          <a:effectLst/>
                          <a:latin typeface="+mj-lt"/>
                        </a:rPr>
                        <a:t>positive</a:t>
                      </a:r>
                      <a:r>
                        <a:rPr lang="hr-HR" sz="2000" b="1" u="none" strike="noStrike" dirty="0">
                          <a:solidFill>
                            <a:srgbClr val="00B050"/>
                          </a:solidFill>
                          <a:effectLst/>
                          <a:latin typeface="+mj-lt"/>
                        </a:rPr>
                        <a:t> (TP)</a:t>
                      </a:r>
                      <a:endParaRPr lang="hr-HR" sz="2000" b="1" i="0" u="none" strike="noStrike" dirty="0">
                        <a:solidFill>
                          <a:srgbClr val="00B050"/>
                        </a:solidFill>
                        <a:effectLst/>
                        <a:latin typeface="+mj-lt"/>
                      </a:endParaRPr>
                    </a:p>
                  </a:txBody>
                  <a:tcPr marL="9525" marR="9525" marT="9525" marB="0" anchor="ctr"/>
                </a:tc>
                <a:tc>
                  <a:txBody>
                    <a:bodyPr/>
                    <a:lstStyle/>
                    <a:p>
                      <a:pPr algn="ctr" fontAlgn="ctr"/>
                      <a:r>
                        <a:rPr lang="hr-HR" sz="2000" b="1" u="none" strike="noStrike" dirty="0" err="1">
                          <a:solidFill>
                            <a:srgbClr val="C00000"/>
                          </a:solidFill>
                          <a:effectLst/>
                          <a:latin typeface="+mj-lt"/>
                        </a:rPr>
                        <a:t>False</a:t>
                      </a:r>
                      <a:r>
                        <a:rPr lang="hr-HR" sz="2000" b="1" u="none" strike="noStrike" dirty="0">
                          <a:solidFill>
                            <a:srgbClr val="C00000"/>
                          </a:solidFill>
                          <a:effectLst/>
                          <a:latin typeface="+mj-lt"/>
                        </a:rPr>
                        <a:t> negative (FN)</a:t>
                      </a:r>
                      <a:endParaRPr lang="hr-HR" sz="2000" b="1" i="0" u="none" strike="noStrike" dirty="0">
                        <a:solidFill>
                          <a:srgbClr val="C00000"/>
                        </a:solidFill>
                        <a:effectLst/>
                        <a:latin typeface="+mj-lt"/>
                      </a:endParaRPr>
                    </a:p>
                  </a:txBody>
                  <a:tcPr marL="9525" marR="9525" marT="9525" marB="0" anchor="ctr"/>
                </a:tc>
                <a:extLst>
                  <a:ext uri="{0D108BD9-81ED-4DB2-BD59-A6C34878D82A}">
                    <a16:rowId xmlns:a16="http://schemas.microsoft.com/office/drawing/2014/main" val="994872510"/>
                  </a:ext>
                </a:extLst>
              </a:tr>
              <a:tr h="990600">
                <a:tc vMerge="1">
                  <a:txBody>
                    <a:bodyPr/>
                    <a:lstStyle/>
                    <a:p>
                      <a:endParaRPr lang="en-US"/>
                    </a:p>
                  </a:txBody>
                  <a:tcPr/>
                </a:tc>
                <a:tc>
                  <a:txBody>
                    <a:bodyPr/>
                    <a:lstStyle/>
                    <a:p>
                      <a:pPr algn="ctr" fontAlgn="ctr"/>
                      <a:r>
                        <a:rPr lang="hr-HR" sz="2000" b="1" u="none" strike="noStrike" dirty="0">
                          <a:effectLst/>
                          <a:latin typeface="+mj-lt"/>
                        </a:rPr>
                        <a:t>Negative (N)</a:t>
                      </a:r>
                      <a:endParaRPr lang="hr-HR" sz="2000" b="1" i="0" u="none" strike="noStrike" dirty="0">
                        <a:solidFill>
                          <a:srgbClr val="202122"/>
                        </a:solidFill>
                        <a:effectLst/>
                        <a:latin typeface="+mj-lt"/>
                      </a:endParaRPr>
                    </a:p>
                  </a:txBody>
                  <a:tcPr marL="9525" marR="9525" marT="9525" marB="0" anchor="ctr"/>
                </a:tc>
                <a:tc>
                  <a:txBody>
                    <a:bodyPr/>
                    <a:lstStyle/>
                    <a:p>
                      <a:pPr algn="ctr" fontAlgn="ctr"/>
                      <a:r>
                        <a:rPr lang="hr-HR" sz="2000" b="1" u="none" strike="noStrike" dirty="0" err="1">
                          <a:solidFill>
                            <a:srgbClr val="C00000"/>
                          </a:solidFill>
                          <a:effectLst/>
                          <a:latin typeface="+mj-lt"/>
                        </a:rPr>
                        <a:t>False</a:t>
                      </a:r>
                      <a:r>
                        <a:rPr lang="hr-HR" sz="2000" b="1" u="none" strike="noStrike" dirty="0">
                          <a:solidFill>
                            <a:srgbClr val="C00000"/>
                          </a:solidFill>
                          <a:effectLst/>
                          <a:latin typeface="+mj-lt"/>
                        </a:rPr>
                        <a:t> </a:t>
                      </a:r>
                      <a:r>
                        <a:rPr lang="hr-HR" sz="2000" b="1" u="none" strike="noStrike" dirty="0" err="1">
                          <a:solidFill>
                            <a:srgbClr val="C00000"/>
                          </a:solidFill>
                          <a:effectLst/>
                          <a:latin typeface="+mj-lt"/>
                        </a:rPr>
                        <a:t>positive</a:t>
                      </a:r>
                      <a:r>
                        <a:rPr lang="hr-HR" sz="2000" b="1" u="none" strike="noStrike" dirty="0">
                          <a:solidFill>
                            <a:srgbClr val="C00000"/>
                          </a:solidFill>
                          <a:effectLst/>
                          <a:latin typeface="+mj-lt"/>
                        </a:rPr>
                        <a:t> (FP)</a:t>
                      </a:r>
                      <a:endParaRPr lang="hr-HR" sz="2000" b="1" i="0" u="none" strike="noStrike" dirty="0">
                        <a:solidFill>
                          <a:srgbClr val="C00000"/>
                        </a:solidFill>
                        <a:effectLst/>
                        <a:latin typeface="+mj-lt"/>
                      </a:endParaRPr>
                    </a:p>
                  </a:txBody>
                  <a:tcPr marL="9525" marR="9525" marT="9525" marB="0" anchor="ctr"/>
                </a:tc>
                <a:tc>
                  <a:txBody>
                    <a:bodyPr/>
                    <a:lstStyle/>
                    <a:p>
                      <a:pPr algn="ctr" fontAlgn="ctr"/>
                      <a:r>
                        <a:rPr lang="hr-HR" sz="2000" b="1" u="none" strike="noStrike" dirty="0" err="1">
                          <a:solidFill>
                            <a:srgbClr val="00B050"/>
                          </a:solidFill>
                          <a:effectLst/>
                          <a:latin typeface="+mj-lt"/>
                        </a:rPr>
                        <a:t>True</a:t>
                      </a:r>
                      <a:r>
                        <a:rPr lang="hr-HR" sz="2000" b="1" u="none" strike="noStrike" dirty="0">
                          <a:solidFill>
                            <a:srgbClr val="00B050"/>
                          </a:solidFill>
                          <a:effectLst/>
                          <a:latin typeface="+mj-lt"/>
                        </a:rPr>
                        <a:t> negative (TN</a:t>
                      </a:r>
                      <a:r>
                        <a:rPr lang="hr-HR" sz="2000" u="none" strike="noStrike" dirty="0">
                          <a:effectLst/>
                          <a:latin typeface="+mj-lt"/>
                        </a:rPr>
                        <a:t>)</a:t>
                      </a:r>
                      <a:endParaRPr lang="hr-HR" sz="20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406424395"/>
                  </a:ext>
                </a:extLst>
              </a:tr>
            </a:tbl>
          </a:graphicData>
        </a:graphic>
      </p:graphicFrame>
      <p:sp>
        <p:nvSpPr>
          <p:cNvPr id="7" name="Cloud Callout 6"/>
          <p:cNvSpPr/>
          <p:nvPr/>
        </p:nvSpPr>
        <p:spPr>
          <a:xfrm>
            <a:off x="7957457" y="1393450"/>
            <a:ext cx="3744686" cy="1513114"/>
          </a:xfrm>
          <a:prstGeom prst="cloudCallout">
            <a:avLst>
              <a:gd name="adj1" fmla="val -27228"/>
              <a:gd name="adj2" fmla="val 754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dirty="0" err="1"/>
              <a:t>Confusion</a:t>
            </a:r>
            <a:r>
              <a:rPr lang="hr-HR" sz="3600" dirty="0"/>
              <a:t> </a:t>
            </a:r>
            <a:r>
              <a:rPr lang="hr-HR" sz="3600" dirty="0" err="1"/>
              <a:t>Matrix</a:t>
            </a:r>
            <a:r>
              <a:rPr lang="hr-HR" sz="3600" dirty="0"/>
              <a:t> </a:t>
            </a:r>
            <a:endParaRPr lang="en-US" sz="3600" dirty="0"/>
          </a:p>
        </p:txBody>
      </p:sp>
    </p:spTree>
    <p:extLst>
      <p:ext uri="{BB962C8B-B14F-4D97-AF65-F5344CB8AC3E}">
        <p14:creationId xmlns:p14="http://schemas.microsoft.com/office/powerpoint/2010/main" val="42527159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05543" y="92984"/>
            <a:ext cx="10515600" cy="1050018"/>
          </a:xfrm>
        </p:spPr>
        <p:txBody>
          <a:bodyPr/>
          <a:lstStyle/>
          <a:p>
            <a:pPr algn="ctr"/>
            <a:r>
              <a:rPr lang="hr-HR" b="1" dirty="0" err="1"/>
              <a:t>Evaluation</a:t>
            </a:r>
            <a:r>
              <a:rPr lang="hr-HR" b="1" dirty="0"/>
              <a:t> </a:t>
            </a:r>
            <a:r>
              <a:rPr lang="hr-HR" b="1" dirty="0" err="1"/>
              <a:t>Metrics</a:t>
            </a:r>
            <a:r>
              <a:rPr lang="hr-HR" b="1" dirty="0"/>
              <a:t> for Classification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2" y="1560059"/>
            <a:ext cx="9252857" cy="4486275"/>
          </a:xfrm>
        </p:spPr>
        <p:txBody>
          <a:bodyPr>
            <a:noAutofit/>
          </a:bodyPr>
          <a:lstStyle/>
          <a:p>
            <a:endParaRPr lang="hr-HR" sz="3600" dirty="0">
              <a:latin typeface="+mj-lt"/>
            </a:endParaRPr>
          </a:p>
          <a:p>
            <a:endParaRPr lang="en-US" sz="3600" dirty="0">
              <a:latin typeface="+mj-lt"/>
            </a:endParaRPr>
          </a:p>
          <a:p>
            <a:endParaRPr lang="hr-HR" sz="4000" b="1" dirty="0">
              <a:latin typeface="+mj-lt"/>
            </a:endParaRPr>
          </a:p>
          <a:p>
            <a:endParaRPr lang="hr-HR" sz="4000" b="1" dirty="0">
              <a:latin typeface="+mj-lt"/>
            </a:endParaRPr>
          </a:p>
          <a:p>
            <a:pPr marL="0" indent="0">
              <a:buNone/>
            </a:pPr>
            <a:endParaRPr lang="en-US" sz="3600" dirty="0">
              <a:latin typeface="+mj-lt"/>
            </a:endParaRPr>
          </a:p>
        </p:txBody>
      </p:sp>
      <mc:AlternateContent xmlns:mc="http://schemas.openxmlformats.org/markup-compatibility/2006" xmlns:a14="http://schemas.microsoft.com/office/drawing/2010/main">
        <mc:Choice Requires="a14">
          <p:sp>
            <p:nvSpPr>
              <p:cNvPr id="5" name="TextBox 4"/>
              <p:cNvSpPr txBox="1"/>
              <p:nvPr/>
            </p:nvSpPr>
            <p:spPr>
              <a:xfrm>
                <a:off x="1230085" y="1560059"/>
                <a:ext cx="9893349" cy="988669"/>
              </a:xfrm>
              <a:prstGeom prst="rect">
                <a:avLst/>
              </a:prstGeom>
              <a:noFill/>
            </p:spPr>
            <p:txBody>
              <a:bodyPr wrap="none" lIns="0" tIns="0" rIns="0" bIns="0" rtlCol="0">
                <a:spAutoFit/>
              </a:bodyPr>
              <a:lstStyle/>
              <a:p>
                <a14:m>
                  <m:oMath xmlns:m="http://schemas.openxmlformats.org/officeDocument/2006/math">
                    <m:r>
                      <m:rPr>
                        <m:nor/>
                      </m:rPr>
                      <a:rPr lang="en-US" sz="4000" b="1" dirty="0">
                        <a:latin typeface="+mj-lt"/>
                      </a:rPr>
                      <m:t>Accuracy</m:t>
                    </m:r>
                    <m:r>
                      <a:rPr lang="en-US" sz="4000" i="1" smtClean="0">
                        <a:latin typeface="Cambria Math" panose="02040503050406030204" pitchFamily="18" charset="0"/>
                      </a:rPr>
                      <m:t>=</m:t>
                    </m:r>
                    <m:f>
                      <m:fPr>
                        <m:ctrlPr>
                          <a:rPr lang="en-US" sz="4000" i="1" smtClean="0">
                            <a:latin typeface="Cambria Math" panose="02040503050406030204" pitchFamily="18" charset="0"/>
                          </a:rPr>
                        </m:ctrlPr>
                      </m:fPr>
                      <m:num>
                        <m:r>
                          <m:rPr>
                            <m:nor/>
                          </m:rPr>
                          <a:rPr lang="en-US" sz="4000" dirty="0">
                            <a:latin typeface="+mj-lt"/>
                          </a:rPr>
                          <m:t>Number</m:t>
                        </m:r>
                        <m:r>
                          <m:rPr>
                            <m:nor/>
                          </m:rPr>
                          <a:rPr lang="en-US" sz="4000" dirty="0">
                            <a:latin typeface="+mj-lt"/>
                          </a:rPr>
                          <m:t> </m:t>
                        </m:r>
                        <m:r>
                          <m:rPr>
                            <m:nor/>
                          </m:rPr>
                          <a:rPr lang="en-US" sz="4000" dirty="0">
                            <a:latin typeface="+mj-lt"/>
                          </a:rPr>
                          <m:t>of</m:t>
                        </m:r>
                        <m:r>
                          <m:rPr>
                            <m:nor/>
                          </m:rPr>
                          <a:rPr lang="en-US" sz="4000" dirty="0">
                            <a:latin typeface="+mj-lt"/>
                          </a:rPr>
                          <m:t> </m:t>
                        </m:r>
                        <m:r>
                          <m:rPr>
                            <m:nor/>
                          </m:rPr>
                          <a:rPr lang="en-US" sz="4000" dirty="0">
                            <a:latin typeface="+mj-lt"/>
                          </a:rPr>
                          <m:t>Correct</m:t>
                        </m:r>
                        <m:r>
                          <m:rPr>
                            <m:nor/>
                          </m:rPr>
                          <a:rPr lang="en-US" sz="4000" dirty="0">
                            <a:latin typeface="+mj-lt"/>
                          </a:rPr>
                          <m:t> </m:t>
                        </m:r>
                        <m:r>
                          <m:rPr>
                            <m:nor/>
                          </m:rPr>
                          <a:rPr lang="en-US" sz="4000" dirty="0">
                            <a:latin typeface="+mj-lt"/>
                          </a:rPr>
                          <m:t>Predictions</m:t>
                        </m:r>
                      </m:num>
                      <m:den>
                        <m:r>
                          <m:rPr>
                            <m:nor/>
                          </m:rPr>
                          <a:rPr lang="en-US" sz="4000" dirty="0">
                            <a:latin typeface="+mj-lt"/>
                          </a:rPr>
                          <m:t>Total</m:t>
                        </m:r>
                        <m:r>
                          <m:rPr>
                            <m:nor/>
                          </m:rPr>
                          <a:rPr lang="en-US" sz="4000" dirty="0">
                            <a:latin typeface="+mj-lt"/>
                          </a:rPr>
                          <m:t> </m:t>
                        </m:r>
                        <m:r>
                          <m:rPr>
                            <m:nor/>
                          </m:rPr>
                          <a:rPr lang="en-US" sz="4000" dirty="0">
                            <a:latin typeface="+mj-lt"/>
                          </a:rPr>
                          <m:t>Number</m:t>
                        </m:r>
                        <m:r>
                          <m:rPr>
                            <m:nor/>
                          </m:rPr>
                          <a:rPr lang="en-US" sz="4000" dirty="0">
                            <a:latin typeface="+mj-lt"/>
                          </a:rPr>
                          <m:t> </m:t>
                        </m:r>
                        <m:r>
                          <m:rPr>
                            <m:nor/>
                          </m:rPr>
                          <a:rPr lang="en-US" sz="4000" dirty="0">
                            <a:latin typeface="+mj-lt"/>
                          </a:rPr>
                          <m:t>of</m:t>
                        </m:r>
                        <m:r>
                          <m:rPr>
                            <m:nor/>
                          </m:rPr>
                          <a:rPr lang="en-US" sz="4000" dirty="0">
                            <a:latin typeface="+mj-lt"/>
                          </a:rPr>
                          <m:t> </m:t>
                        </m:r>
                        <m:r>
                          <m:rPr>
                            <m:nor/>
                          </m:rPr>
                          <a:rPr lang="en-US" sz="4000" dirty="0">
                            <a:latin typeface="+mj-lt"/>
                          </a:rPr>
                          <m:t>Predictions</m:t>
                        </m:r>
                      </m:den>
                    </m:f>
                  </m:oMath>
                </a14:m>
                <a:r>
                  <a:rPr lang="hr-HR" sz="3600" dirty="0">
                    <a:latin typeface="+mj-lt"/>
                  </a:rPr>
                  <a:t> x 100</a:t>
                </a:r>
                <a:endParaRPr lang="en-US" dirty="0">
                  <a:latin typeface="+mj-lt"/>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1230085" y="1560059"/>
                <a:ext cx="9893349" cy="988669"/>
              </a:xfrm>
              <a:prstGeom prst="rect">
                <a:avLst/>
              </a:prstGeom>
              <a:blipFill>
                <a:blip r:embed="rId3"/>
                <a:stretch>
                  <a:fillRect r="-1787" b="-129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1089020" y="2993846"/>
                <a:ext cx="10034414" cy="966290"/>
              </a:xfrm>
              <a:prstGeom prst="rect">
                <a:avLst/>
              </a:prstGeom>
              <a:noFill/>
            </p:spPr>
            <p:txBody>
              <a:bodyPr wrap="none" lIns="0" tIns="0" rIns="0" bIns="0" rtlCol="0">
                <a:spAutoFit/>
              </a:bodyPr>
              <a:lstStyle/>
              <a:p>
                <a14:m>
                  <m:oMath xmlns:m="http://schemas.openxmlformats.org/officeDocument/2006/math">
                    <m:r>
                      <m:rPr>
                        <m:nor/>
                      </m:rPr>
                      <a:rPr lang="en-US" sz="4000" b="1" dirty="0">
                        <a:latin typeface="+mj-lt"/>
                      </a:rPr>
                      <m:t>Precision</m:t>
                    </m:r>
                    <m:r>
                      <a:rPr lang="en-US" sz="4000" i="1" smtClean="0">
                        <a:latin typeface="Cambria Math" panose="02040503050406030204" pitchFamily="18" charset="0"/>
                      </a:rPr>
                      <m:t>=</m:t>
                    </m:r>
                    <m:f>
                      <m:fPr>
                        <m:ctrlPr>
                          <a:rPr lang="en-US" sz="4000" i="1" smtClean="0">
                            <a:latin typeface="Cambria Math" panose="02040503050406030204" pitchFamily="18" charset="0"/>
                          </a:rPr>
                        </m:ctrlPr>
                      </m:fPr>
                      <m:num>
                        <m:r>
                          <m:rPr>
                            <m:nor/>
                          </m:rPr>
                          <a:rPr lang="en-US" sz="4000" dirty="0">
                            <a:latin typeface="+mj-lt"/>
                          </a:rPr>
                          <m:t>True</m:t>
                        </m:r>
                        <m:r>
                          <m:rPr>
                            <m:nor/>
                          </m:rPr>
                          <a:rPr lang="en-US" sz="4000" dirty="0">
                            <a:latin typeface="+mj-lt"/>
                          </a:rPr>
                          <m:t> </m:t>
                        </m:r>
                        <m:r>
                          <m:rPr>
                            <m:nor/>
                          </m:rPr>
                          <a:rPr lang="en-US" sz="4000" dirty="0">
                            <a:latin typeface="+mj-lt"/>
                          </a:rPr>
                          <m:t>Positives</m:t>
                        </m:r>
                      </m:num>
                      <m:den>
                        <m:r>
                          <m:rPr>
                            <m:nor/>
                          </m:rPr>
                          <a:rPr lang="en-US" sz="4000" dirty="0">
                            <a:latin typeface="+mj-lt"/>
                          </a:rPr>
                          <m:t>True</m:t>
                        </m:r>
                        <m:r>
                          <m:rPr>
                            <m:nor/>
                          </m:rPr>
                          <a:rPr lang="en-US" sz="4000" dirty="0">
                            <a:latin typeface="+mj-lt"/>
                          </a:rPr>
                          <m:t> </m:t>
                        </m:r>
                        <m:r>
                          <m:rPr>
                            <m:nor/>
                          </m:rPr>
                          <a:rPr lang="en-US" sz="4000" dirty="0">
                            <a:latin typeface="+mj-lt"/>
                          </a:rPr>
                          <m:t>Positives</m:t>
                        </m:r>
                        <m:r>
                          <m:rPr>
                            <m:nor/>
                          </m:rPr>
                          <a:rPr lang="en-US" sz="4000" dirty="0">
                            <a:latin typeface="+mj-lt"/>
                          </a:rPr>
                          <m:t> + </m:t>
                        </m:r>
                        <m:r>
                          <m:rPr>
                            <m:nor/>
                          </m:rPr>
                          <a:rPr lang="en-US" sz="4000" dirty="0">
                            <a:latin typeface="+mj-lt"/>
                          </a:rPr>
                          <m:t>False</m:t>
                        </m:r>
                        <m:r>
                          <m:rPr>
                            <m:nor/>
                          </m:rPr>
                          <a:rPr lang="en-US" sz="4000" dirty="0">
                            <a:latin typeface="+mj-lt"/>
                          </a:rPr>
                          <m:t> </m:t>
                        </m:r>
                        <m:r>
                          <m:rPr>
                            <m:nor/>
                          </m:rPr>
                          <a:rPr lang="en-US" sz="4000" dirty="0">
                            <a:latin typeface="+mj-lt"/>
                          </a:rPr>
                          <m:t>Positives</m:t>
                        </m:r>
                      </m:den>
                    </m:f>
                  </m:oMath>
                </a14:m>
                <a:r>
                  <a:rPr lang="hr-HR" sz="4000" dirty="0">
                    <a:latin typeface="+mj-lt"/>
                  </a:rPr>
                  <a:t> x 100</a:t>
                </a:r>
                <a:endParaRPr lang="en-US" sz="2000" dirty="0">
                  <a:latin typeface="+mj-lt"/>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089020" y="2993846"/>
                <a:ext cx="10034414" cy="966290"/>
              </a:xfrm>
              <a:prstGeom prst="rect">
                <a:avLst/>
              </a:prstGeom>
              <a:blipFill>
                <a:blip r:embed="rId4"/>
                <a:stretch>
                  <a:fillRect r="-2005" b="-17610"/>
                </a:stretch>
              </a:blipFill>
            </p:spPr>
            <p:txBody>
              <a:bodyPr/>
              <a:lstStyle/>
              <a:p>
                <a:r>
                  <a:rPr lang="en-US">
                    <a:noFill/>
                  </a:rPr>
                  <a:t> </a:t>
                </a:r>
              </a:p>
            </p:txBody>
          </p:sp>
        </mc:Fallback>
      </mc:AlternateContent>
      <p:graphicFrame>
        <p:nvGraphicFramePr>
          <p:cNvPr id="8" name="Table 7"/>
          <p:cNvGraphicFramePr>
            <a:graphicFrameLocks noGrp="1"/>
          </p:cNvGraphicFramePr>
          <p:nvPr>
            <p:extLst>
              <p:ext uri="{D42A27DB-BD31-4B8C-83A1-F6EECF244321}">
                <p14:modId xmlns:p14="http://schemas.microsoft.com/office/powerpoint/2010/main" val="3255042475"/>
              </p:ext>
            </p:extLst>
          </p:nvPr>
        </p:nvGraphicFramePr>
        <p:xfrm>
          <a:off x="805543" y="4444884"/>
          <a:ext cx="6281056" cy="2181225"/>
        </p:xfrm>
        <a:graphic>
          <a:graphicData uri="http://schemas.openxmlformats.org/drawingml/2006/table">
            <a:tbl>
              <a:tblPr>
                <a:tableStyleId>{5C22544A-7EE6-4342-B048-85BDC9FD1C3A}</a:tableStyleId>
              </a:tblPr>
              <a:tblGrid>
                <a:gridCol w="1424956">
                  <a:extLst>
                    <a:ext uri="{9D8B030D-6E8A-4147-A177-3AD203B41FA5}">
                      <a16:colId xmlns:a16="http://schemas.microsoft.com/office/drawing/2014/main" val="1244517644"/>
                    </a:ext>
                  </a:extLst>
                </a:gridCol>
                <a:gridCol w="1724947">
                  <a:extLst>
                    <a:ext uri="{9D8B030D-6E8A-4147-A177-3AD203B41FA5}">
                      <a16:colId xmlns:a16="http://schemas.microsoft.com/office/drawing/2014/main" val="2867923285"/>
                    </a:ext>
                  </a:extLst>
                </a:gridCol>
                <a:gridCol w="1724947">
                  <a:extLst>
                    <a:ext uri="{9D8B030D-6E8A-4147-A177-3AD203B41FA5}">
                      <a16:colId xmlns:a16="http://schemas.microsoft.com/office/drawing/2014/main" val="3708330417"/>
                    </a:ext>
                  </a:extLst>
                </a:gridCol>
                <a:gridCol w="1406206">
                  <a:extLst>
                    <a:ext uri="{9D8B030D-6E8A-4147-A177-3AD203B41FA5}">
                      <a16:colId xmlns:a16="http://schemas.microsoft.com/office/drawing/2014/main" val="719320051"/>
                    </a:ext>
                  </a:extLst>
                </a:gridCol>
              </a:tblGrid>
              <a:tr h="200025">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ctr"/>
                      <a:r>
                        <a:rPr lang="hr-HR" sz="2000" b="1" u="none" strike="noStrike" dirty="0" err="1">
                          <a:effectLst/>
                        </a:rPr>
                        <a:t>Predicted</a:t>
                      </a:r>
                      <a:endParaRPr lang="hr-HR" sz="2000" b="1" i="0" u="none" strike="noStrike" dirty="0">
                        <a:solidFill>
                          <a:srgbClr val="202122"/>
                        </a:solidFill>
                        <a:effectLst/>
                        <a:latin typeface="Arial" panose="020B0604020202020204" pitchFamily="34" charset="0"/>
                      </a:endParaRPr>
                    </a:p>
                  </a:txBody>
                  <a:tcPr marL="9525" marR="9525" marT="9525" marB="0" anchor="ctr"/>
                </a:tc>
                <a:tc hMerge="1">
                  <a:txBody>
                    <a:bodyPr/>
                    <a:lstStyle/>
                    <a:p>
                      <a:endParaRPr lang="en-US"/>
                    </a:p>
                  </a:txBody>
                  <a:tcPr/>
                </a:tc>
                <a:extLst>
                  <a:ext uri="{0D108BD9-81ED-4DB2-BD59-A6C34878D82A}">
                    <a16:rowId xmlns:a16="http://schemas.microsoft.com/office/drawing/2014/main" val="4182175579"/>
                  </a:ext>
                </a:extLst>
              </a:tr>
              <a:tr h="190500">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rowSpan="2">
                  <a:txBody>
                    <a:bodyPr/>
                    <a:lstStyle/>
                    <a:p>
                      <a:pPr algn="ctr" fontAlgn="ctr"/>
                      <a:r>
                        <a:rPr lang="hr-HR" sz="2000" u="none" strike="noStrike" dirty="0">
                          <a:effectLst/>
                        </a:rPr>
                        <a:t>Total</a:t>
                      </a:r>
                      <a:br>
                        <a:rPr lang="hr-HR" sz="2000" u="none" strike="noStrike" dirty="0">
                          <a:effectLst/>
                        </a:rPr>
                      </a:br>
                      <a:r>
                        <a:rPr lang="hr-HR" sz="2000" u="none" strike="noStrike" dirty="0">
                          <a:effectLst/>
                        </a:rPr>
                        <a:t>8+4=12</a:t>
                      </a:r>
                      <a:endParaRPr lang="hr-HR" sz="2000" b="0"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effectLst/>
                        </a:rPr>
                        <a:t>Apple</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err="1">
                          <a:effectLst/>
                        </a:rPr>
                        <a:t>Non</a:t>
                      </a:r>
                      <a:r>
                        <a:rPr lang="hr-HR" sz="2000" b="1" u="none" strike="noStrike" dirty="0">
                          <a:effectLst/>
                        </a:rPr>
                        <a:t> Apple</a:t>
                      </a:r>
                      <a:endParaRPr lang="hr-HR" sz="2000" b="1" i="0" u="none" strike="noStrike"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54497763"/>
                  </a:ext>
                </a:extLst>
              </a:tr>
              <a:tr h="200025">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vMerge="1">
                  <a:txBody>
                    <a:bodyPr/>
                    <a:lstStyle/>
                    <a:p>
                      <a:endParaRPr lang="en-US"/>
                    </a:p>
                  </a:txBody>
                  <a:tcPr/>
                </a:tc>
                <a:tc>
                  <a:txBody>
                    <a:bodyPr/>
                    <a:lstStyle/>
                    <a:p>
                      <a:pPr algn="ctr" fontAlgn="ctr"/>
                      <a:r>
                        <a:rPr lang="hr-HR" sz="2000" u="none" strike="noStrike" dirty="0">
                          <a:effectLst/>
                        </a:rPr>
                        <a:t>7 (PP)</a:t>
                      </a:r>
                      <a:endParaRPr lang="hr-HR" sz="2000" b="0"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u="none" strike="noStrike" dirty="0">
                          <a:effectLst/>
                        </a:rPr>
                        <a:t>5 (PN)</a:t>
                      </a:r>
                      <a:endParaRPr lang="hr-HR" sz="2000" b="0" i="0" u="none" strike="noStrike"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652155102"/>
                  </a:ext>
                </a:extLst>
              </a:tr>
              <a:tr h="0">
                <a:tc rowSpan="2">
                  <a:txBody>
                    <a:bodyPr/>
                    <a:lstStyle/>
                    <a:p>
                      <a:pPr algn="ctr" fontAlgn="ctr"/>
                      <a:r>
                        <a:rPr lang="hr-HR" sz="2000" b="1" u="none" strike="noStrike" dirty="0" err="1">
                          <a:effectLst/>
                        </a:rPr>
                        <a:t>Actual</a:t>
                      </a:r>
                      <a:r>
                        <a:rPr lang="hr-HR" sz="2000" b="1" u="none" strike="noStrike" dirty="0">
                          <a:effectLst/>
                        </a:rPr>
                        <a:t> </a:t>
                      </a:r>
                      <a:br>
                        <a:rPr lang="hr-HR" sz="2000" b="1" u="none" strike="noStrike" dirty="0">
                          <a:effectLst/>
                        </a:rPr>
                      </a:br>
                      <a:r>
                        <a:rPr lang="hr-HR" sz="2000" b="1" u="none" strike="noStrike" dirty="0" err="1">
                          <a:effectLst/>
                        </a:rPr>
                        <a:t>condition</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effectLst/>
                        </a:rPr>
                        <a:t>Apple</a:t>
                      </a:r>
                      <a:br>
                        <a:rPr lang="hr-HR" sz="2000" b="1" u="none" strike="noStrike" dirty="0">
                          <a:effectLst/>
                        </a:rPr>
                      </a:br>
                      <a:r>
                        <a:rPr lang="hr-HR" sz="2000" b="1" u="none" strike="noStrike" dirty="0">
                          <a:effectLst/>
                        </a:rPr>
                        <a:t>8</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chemeClr val="accent6"/>
                          </a:solidFill>
                          <a:effectLst/>
                        </a:rPr>
                        <a:t>6 (TP)</a:t>
                      </a:r>
                      <a:endParaRPr lang="hr-HR" sz="2000" b="1" i="0" u="none" strike="noStrike" dirty="0">
                        <a:solidFill>
                          <a:schemeClr val="accent6"/>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rgbClr val="C00000"/>
                          </a:solidFill>
                          <a:effectLst/>
                        </a:rPr>
                        <a:t>2 (FN)</a:t>
                      </a:r>
                      <a:endParaRPr lang="hr-HR" sz="2000" b="1" i="0" u="none" strike="noStrike" dirty="0">
                        <a:solidFill>
                          <a:srgbClr val="C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854490614"/>
                  </a:ext>
                </a:extLst>
              </a:tr>
              <a:tr h="0">
                <a:tc vMerge="1">
                  <a:txBody>
                    <a:bodyPr/>
                    <a:lstStyle/>
                    <a:p>
                      <a:endParaRPr lang="en-US"/>
                    </a:p>
                  </a:txBody>
                  <a:tcPr/>
                </a:tc>
                <a:tc>
                  <a:txBody>
                    <a:bodyPr/>
                    <a:lstStyle/>
                    <a:p>
                      <a:pPr algn="ctr" fontAlgn="ctr"/>
                      <a:r>
                        <a:rPr lang="hr-HR" sz="2000" b="1" u="none" strike="noStrike" dirty="0" err="1">
                          <a:effectLst/>
                        </a:rPr>
                        <a:t>Non</a:t>
                      </a:r>
                      <a:r>
                        <a:rPr lang="hr-HR" sz="2000" b="1" u="none" strike="noStrike" dirty="0">
                          <a:effectLst/>
                        </a:rPr>
                        <a:t> Apple</a:t>
                      </a:r>
                      <a:br>
                        <a:rPr lang="hr-HR" sz="2000" b="1" u="none" strike="noStrike" dirty="0">
                          <a:effectLst/>
                        </a:rPr>
                      </a:br>
                      <a:r>
                        <a:rPr lang="hr-HR" sz="2000" b="1" u="none" strike="noStrike" dirty="0">
                          <a:effectLst/>
                        </a:rPr>
                        <a:t>4</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rgbClr val="C00000"/>
                          </a:solidFill>
                          <a:effectLst/>
                        </a:rPr>
                        <a:t>1 (FP)</a:t>
                      </a:r>
                      <a:endParaRPr lang="hr-HR" sz="2000" b="1" i="0" u="none" strike="noStrike" dirty="0">
                        <a:solidFill>
                          <a:srgbClr val="C00000"/>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chemeClr val="accent6"/>
                          </a:solidFill>
                          <a:effectLst/>
                        </a:rPr>
                        <a:t>3 (TN)</a:t>
                      </a:r>
                      <a:endParaRPr lang="hr-HR" sz="2000" b="1" i="0" u="none" strike="noStrike" dirty="0">
                        <a:solidFill>
                          <a:schemeClr val="accent6"/>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073705781"/>
                  </a:ext>
                </a:extLst>
              </a:tr>
            </a:tbl>
          </a:graphicData>
        </a:graphic>
      </p:graphicFrame>
      <p:sp>
        <p:nvSpPr>
          <p:cNvPr id="6" name="Rectangular Callout 5"/>
          <p:cNvSpPr/>
          <p:nvPr/>
        </p:nvSpPr>
        <p:spPr>
          <a:xfrm>
            <a:off x="8202383" y="4539911"/>
            <a:ext cx="3858987" cy="1506423"/>
          </a:xfrm>
          <a:prstGeom prst="wedgeRectCallout">
            <a:avLst>
              <a:gd name="adj1" fmla="val -84920"/>
              <a:gd name="adj2" fmla="val 421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t>Accuracy</a:t>
            </a:r>
            <a:r>
              <a:rPr lang="hr-HR" sz="2400" dirty="0"/>
              <a:t> = (6  + 1 ) /12 = 75%</a:t>
            </a:r>
          </a:p>
          <a:p>
            <a:pPr algn="ctr"/>
            <a:endParaRPr lang="hr-HR" sz="2400" dirty="0"/>
          </a:p>
          <a:p>
            <a:pPr algn="ctr"/>
            <a:r>
              <a:rPr lang="hr-HR" sz="2400" dirty="0" err="1"/>
              <a:t>Precision</a:t>
            </a:r>
            <a:r>
              <a:rPr lang="hr-HR" sz="2400" dirty="0"/>
              <a:t> = 6 / (6+1) = 85,7%</a:t>
            </a:r>
            <a:endParaRPr lang="en-US" sz="2400" dirty="0"/>
          </a:p>
        </p:txBody>
      </p:sp>
    </p:spTree>
    <p:extLst>
      <p:ext uri="{BB962C8B-B14F-4D97-AF65-F5344CB8AC3E}">
        <p14:creationId xmlns:p14="http://schemas.microsoft.com/office/powerpoint/2010/main" val="43862620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05543" y="92984"/>
            <a:ext cx="10515600" cy="1050018"/>
          </a:xfrm>
        </p:spPr>
        <p:txBody>
          <a:bodyPr/>
          <a:lstStyle/>
          <a:p>
            <a:pPr algn="ctr"/>
            <a:r>
              <a:rPr lang="hr-HR" b="1" dirty="0" err="1"/>
              <a:t>Evaluation</a:t>
            </a:r>
            <a:r>
              <a:rPr lang="hr-HR" b="1" dirty="0"/>
              <a:t> </a:t>
            </a:r>
            <a:r>
              <a:rPr lang="hr-HR" b="1" dirty="0" err="1"/>
              <a:t>metrics</a:t>
            </a:r>
            <a:r>
              <a:rPr lang="hr-HR" b="1" dirty="0"/>
              <a:t> for </a:t>
            </a:r>
            <a:r>
              <a:rPr lang="hr-HR" b="1" dirty="0" err="1"/>
              <a:t>Classification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2" y="1560059"/>
            <a:ext cx="9252857" cy="4486275"/>
          </a:xfrm>
        </p:spPr>
        <p:txBody>
          <a:bodyPr>
            <a:noAutofit/>
          </a:bodyPr>
          <a:lstStyle/>
          <a:p>
            <a:endParaRPr lang="hr-HR" sz="4000" b="1" dirty="0">
              <a:latin typeface="+mj-lt"/>
            </a:endParaRPr>
          </a:p>
          <a:p>
            <a:endParaRPr lang="hr-HR" sz="4000" b="1" dirty="0">
              <a:latin typeface="+mj-lt"/>
            </a:endParaRPr>
          </a:p>
          <a:p>
            <a:pPr marL="0" indent="0">
              <a:buNone/>
            </a:pPr>
            <a:endParaRPr lang="hr-HR" sz="4000" b="1" dirty="0">
              <a:latin typeface="+mj-lt"/>
            </a:endParaRPr>
          </a:p>
          <a:p>
            <a:endParaRPr lang="hr-HR" sz="4000" b="1" dirty="0">
              <a:latin typeface="+mj-lt"/>
            </a:endParaRPr>
          </a:p>
          <a:p>
            <a:endParaRPr lang="hr-HR" sz="4000" b="1" dirty="0">
              <a:latin typeface="+mj-lt"/>
            </a:endParaRPr>
          </a:p>
          <a:p>
            <a:pPr marL="0" indent="0">
              <a:buNone/>
            </a:pPr>
            <a:endParaRPr lang="en-US" sz="3600" dirty="0">
              <a:latin typeface="+mj-lt"/>
            </a:endParaRPr>
          </a:p>
        </p:txBody>
      </p:sp>
      <mc:AlternateContent xmlns:mc="http://schemas.openxmlformats.org/markup-compatibility/2006" xmlns:a14="http://schemas.microsoft.com/office/drawing/2010/main">
        <mc:Choice Requires="a14">
          <p:sp>
            <p:nvSpPr>
              <p:cNvPr id="7" name="TextBox 6"/>
              <p:cNvSpPr txBox="1"/>
              <p:nvPr/>
            </p:nvSpPr>
            <p:spPr>
              <a:xfrm>
                <a:off x="1426028" y="1535265"/>
                <a:ext cx="9490996" cy="1053494"/>
              </a:xfrm>
              <a:prstGeom prst="rect">
                <a:avLst/>
              </a:prstGeom>
              <a:noFill/>
            </p:spPr>
            <p:txBody>
              <a:bodyPr wrap="none" lIns="0" tIns="0" rIns="0" bIns="0" rtlCol="0">
                <a:spAutoFit/>
              </a:bodyPr>
              <a:lstStyle/>
              <a:p>
                <a14:m>
                  <m:oMath xmlns:m="http://schemas.openxmlformats.org/officeDocument/2006/math">
                    <m:r>
                      <m:rPr>
                        <m:nor/>
                      </m:rPr>
                      <a:rPr lang="hr-HR" sz="4000" b="1" i="0" dirty="0" smtClean="0">
                        <a:latin typeface="+mj-lt"/>
                      </a:rPr>
                      <m:t>Recall</m:t>
                    </m:r>
                    <m:r>
                      <a:rPr lang="en-US" sz="4000" i="1" smtClean="0">
                        <a:latin typeface="Cambria Math" panose="02040503050406030204" pitchFamily="18" charset="0"/>
                      </a:rPr>
                      <m:t>=</m:t>
                    </m:r>
                    <m:f>
                      <m:fPr>
                        <m:ctrlPr>
                          <a:rPr lang="en-US" sz="4000" i="1" smtClean="0">
                            <a:latin typeface="Cambria Math" panose="02040503050406030204" pitchFamily="18" charset="0"/>
                          </a:rPr>
                        </m:ctrlPr>
                      </m:fPr>
                      <m:num>
                        <m:r>
                          <m:rPr>
                            <m:nor/>
                          </m:rPr>
                          <a:rPr lang="en-US" sz="4000" dirty="0">
                            <a:latin typeface="+mj-lt"/>
                          </a:rPr>
                          <m:t>True</m:t>
                        </m:r>
                        <m:r>
                          <m:rPr>
                            <m:nor/>
                          </m:rPr>
                          <a:rPr lang="en-US" sz="4000" dirty="0">
                            <a:latin typeface="+mj-lt"/>
                          </a:rPr>
                          <m:t> </m:t>
                        </m:r>
                        <m:r>
                          <m:rPr>
                            <m:nor/>
                          </m:rPr>
                          <a:rPr lang="en-US" sz="4000" dirty="0">
                            <a:latin typeface="+mj-lt"/>
                          </a:rPr>
                          <m:t>Positives</m:t>
                        </m:r>
                      </m:num>
                      <m:den>
                        <m:r>
                          <m:rPr>
                            <m:nor/>
                          </m:rPr>
                          <a:rPr lang="en-US" sz="4000" dirty="0">
                            <a:latin typeface="+mj-lt"/>
                          </a:rPr>
                          <m:t>True</m:t>
                        </m:r>
                        <m:r>
                          <m:rPr>
                            <m:nor/>
                          </m:rPr>
                          <a:rPr lang="en-US" sz="4000" dirty="0">
                            <a:latin typeface="+mj-lt"/>
                          </a:rPr>
                          <m:t> </m:t>
                        </m:r>
                        <m:r>
                          <m:rPr>
                            <m:nor/>
                          </m:rPr>
                          <a:rPr lang="en-US" sz="4000" dirty="0">
                            <a:latin typeface="+mj-lt"/>
                          </a:rPr>
                          <m:t>Positives</m:t>
                        </m:r>
                        <m:r>
                          <m:rPr>
                            <m:nor/>
                          </m:rPr>
                          <a:rPr lang="en-US" sz="4000" dirty="0">
                            <a:latin typeface="+mj-lt"/>
                          </a:rPr>
                          <m:t> + </m:t>
                        </m:r>
                        <m:r>
                          <m:rPr>
                            <m:nor/>
                          </m:rPr>
                          <a:rPr lang="en-US" sz="4000" dirty="0">
                            <a:latin typeface="+mj-lt"/>
                          </a:rPr>
                          <m:t>False</m:t>
                        </m:r>
                        <m:r>
                          <m:rPr>
                            <m:nor/>
                          </m:rPr>
                          <a:rPr lang="en-US" sz="4000" dirty="0">
                            <a:latin typeface="+mj-lt"/>
                          </a:rPr>
                          <m:t> </m:t>
                        </m:r>
                        <m:r>
                          <m:rPr>
                            <m:nor/>
                          </m:rPr>
                          <a:rPr lang="en-US" sz="4000" dirty="0">
                            <a:latin typeface="+mj-lt"/>
                          </a:rPr>
                          <m:t>Negatives</m:t>
                        </m:r>
                      </m:den>
                    </m:f>
                  </m:oMath>
                </a14:m>
                <a:r>
                  <a:rPr lang="hr-HR" sz="3600" dirty="0">
                    <a:latin typeface="+mj-lt"/>
                  </a:rPr>
                  <a:t> x 100</a:t>
                </a:r>
                <a:endParaRPr lang="en-US" dirty="0">
                  <a:latin typeface="+mj-lt"/>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426028" y="1535265"/>
                <a:ext cx="9490996" cy="1053494"/>
              </a:xfrm>
              <a:prstGeom prst="rect">
                <a:avLst/>
              </a:prstGeom>
              <a:blipFill>
                <a:blip r:embed="rId3"/>
                <a:stretch>
                  <a:fillRect r="-1863" b="-34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838586" y="3005816"/>
                <a:ext cx="7838813" cy="997517"/>
              </a:xfrm>
              <a:prstGeom prst="rect">
                <a:avLst/>
              </a:prstGeom>
              <a:noFill/>
            </p:spPr>
            <p:txBody>
              <a:bodyPr wrap="none" lIns="0" tIns="0" rIns="0" bIns="0" rtlCol="0">
                <a:spAutoFit/>
              </a:bodyPr>
              <a:lstStyle/>
              <a:p>
                <a14:m>
                  <m:oMath xmlns:m="http://schemas.openxmlformats.org/officeDocument/2006/math">
                    <m:r>
                      <m:rPr>
                        <m:nor/>
                      </m:rPr>
                      <a:rPr lang="en-US" sz="4000" b="1" dirty="0" smtClean="0">
                        <a:latin typeface="+mj-lt"/>
                      </a:rPr>
                      <m:t>F</m:t>
                    </m:r>
                    <m:r>
                      <m:rPr>
                        <m:nor/>
                      </m:rPr>
                      <a:rPr lang="en-US" sz="4000" b="1" dirty="0" smtClean="0">
                        <a:latin typeface="+mj-lt"/>
                      </a:rPr>
                      <m:t>1−</m:t>
                    </m:r>
                    <m:r>
                      <m:rPr>
                        <m:nor/>
                      </m:rPr>
                      <a:rPr lang="en-US" sz="4000" b="1" dirty="0" smtClean="0">
                        <a:latin typeface="+mj-lt"/>
                      </a:rPr>
                      <m:t>Score</m:t>
                    </m:r>
                    <m:r>
                      <a:rPr lang="en-US" sz="4000" i="1" smtClean="0">
                        <a:latin typeface="Cambria Math" panose="02040503050406030204" pitchFamily="18" charset="0"/>
                      </a:rPr>
                      <m:t>=</m:t>
                    </m:r>
                    <m:r>
                      <a:rPr lang="hr-HR" sz="4000" b="0" i="0" smtClean="0">
                        <a:latin typeface="Cambria Math" panose="02040503050406030204" pitchFamily="18" charset="0"/>
                      </a:rPr>
                      <m:t>2 </m:t>
                    </m:r>
                    <m:r>
                      <m:rPr>
                        <m:sty m:val="p"/>
                      </m:rPr>
                      <a:rPr lang="hr-HR" sz="4000" b="0" i="0" smtClean="0">
                        <a:latin typeface="Cambria Math" panose="02040503050406030204" pitchFamily="18" charset="0"/>
                      </a:rPr>
                      <m:t>x</m:t>
                    </m:r>
                    <m:f>
                      <m:fPr>
                        <m:ctrlPr>
                          <a:rPr lang="en-US" sz="4000" i="1" smtClean="0">
                            <a:latin typeface="Cambria Math" panose="02040503050406030204" pitchFamily="18" charset="0"/>
                          </a:rPr>
                        </m:ctrlPr>
                      </m:fPr>
                      <m:num>
                        <m:r>
                          <m:rPr>
                            <m:nor/>
                          </m:rPr>
                          <a:rPr lang="en-US" sz="4000" dirty="0">
                            <a:latin typeface="+mj-lt"/>
                          </a:rPr>
                          <m:t>Precision</m:t>
                        </m:r>
                        <m:r>
                          <m:rPr>
                            <m:nor/>
                          </m:rPr>
                          <a:rPr lang="en-US" sz="4000" dirty="0">
                            <a:latin typeface="+mj-lt"/>
                          </a:rPr>
                          <m:t> ∗ </m:t>
                        </m:r>
                        <m:r>
                          <m:rPr>
                            <m:nor/>
                          </m:rPr>
                          <a:rPr lang="en-US" sz="4000" dirty="0">
                            <a:latin typeface="+mj-lt"/>
                          </a:rPr>
                          <m:t>Recall</m:t>
                        </m:r>
                      </m:num>
                      <m:den>
                        <m:r>
                          <m:rPr>
                            <m:nor/>
                          </m:rPr>
                          <a:rPr lang="en-US" sz="4000" dirty="0">
                            <a:latin typeface="+mj-lt"/>
                          </a:rPr>
                          <m:t>Precision</m:t>
                        </m:r>
                        <m:r>
                          <m:rPr>
                            <m:nor/>
                          </m:rPr>
                          <a:rPr lang="en-US" sz="4000" dirty="0">
                            <a:latin typeface="+mj-lt"/>
                          </a:rPr>
                          <m:t> + </m:t>
                        </m:r>
                        <m:r>
                          <m:rPr>
                            <m:nor/>
                          </m:rPr>
                          <a:rPr lang="en-US" sz="4000" dirty="0">
                            <a:latin typeface="+mj-lt"/>
                          </a:rPr>
                          <m:t>Recall</m:t>
                        </m:r>
                      </m:den>
                    </m:f>
                  </m:oMath>
                </a14:m>
                <a:r>
                  <a:rPr lang="hr-HR" sz="3600" dirty="0">
                    <a:latin typeface="+mj-lt"/>
                  </a:rPr>
                  <a:t> x 100</a:t>
                </a:r>
                <a:endParaRPr lang="en-US" dirty="0">
                  <a:latin typeface="+mj-lt"/>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1838586" y="3005816"/>
                <a:ext cx="7838813" cy="997517"/>
              </a:xfrm>
              <a:prstGeom prst="rect">
                <a:avLst/>
              </a:prstGeom>
              <a:blipFill>
                <a:blip r:embed="rId4"/>
                <a:stretch>
                  <a:fillRect r="-3813" b="-12195"/>
                </a:stretch>
              </a:blipFill>
            </p:spPr>
            <p:txBody>
              <a:bodyPr/>
              <a:lstStyle/>
              <a:p>
                <a:r>
                  <a:rPr lang="en-US">
                    <a:noFill/>
                  </a:rPr>
                  <a:t> </a:t>
                </a:r>
              </a:p>
            </p:txBody>
          </p:sp>
        </mc:Fallback>
      </mc:AlternateContent>
      <p:graphicFrame>
        <p:nvGraphicFramePr>
          <p:cNvPr id="6" name="Table 5"/>
          <p:cNvGraphicFramePr>
            <a:graphicFrameLocks noGrp="1"/>
          </p:cNvGraphicFramePr>
          <p:nvPr>
            <p:extLst>
              <p:ext uri="{D42A27DB-BD31-4B8C-83A1-F6EECF244321}">
                <p14:modId xmlns:p14="http://schemas.microsoft.com/office/powerpoint/2010/main" val="2980608319"/>
              </p:ext>
            </p:extLst>
          </p:nvPr>
        </p:nvGraphicFramePr>
        <p:xfrm>
          <a:off x="805543" y="4444884"/>
          <a:ext cx="6281056" cy="2181225"/>
        </p:xfrm>
        <a:graphic>
          <a:graphicData uri="http://schemas.openxmlformats.org/drawingml/2006/table">
            <a:tbl>
              <a:tblPr>
                <a:tableStyleId>{5C22544A-7EE6-4342-B048-85BDC9FD1C3A}</a:tableStyleId>
              </a:tblPr>
              <a:tblGrid>
                <a:gridCol w="1424956">
                  <a:extLst>
                    <a:ext uri="{9D8B030D-6E8A-4147-A177-3AD203B41FA5}">
                      <a16:colId xmlns:a16="http://schemas.microsoft.com/office/drawing/2014/main" val="1244517644"/>
                    </a:ext>
                  </a:extLst>
                </a:gridCol>
                <a:gridCol w="1724947">
                  <a:extLst>
                    <a:ext uri="{9D8B030D-6E8A-4147-A177-3AD203B41FA5}">
                      <a16:colId xmlns:a16="http://schemas.microsoft.com/office/drawing/2014/main" val="2867923285"/>
                    </a:ext>
                  </a:extLst>
                </a:gridCol>
                <a:gridCol w="1724947">
                  <a:extLst>
                    <a:ext uri="{9D8B030D-6E8A-4147-A177-3AD203B41FA5}">
                      <a16:colId xmlns:a16="http://schemas.microsoft.com/office/drawing/2014/main" val="3708330417"/>
                    </a:ext>
                  </a:extLst>
                </a:gridCol>
                <a:gridCol w="1406206">
                  <a:extLst>
                    <a:ext uri="{9D8B030D-6E8A-4147-A177-3AD203B41FA5}">
                      <a16:colId xmlns:a16="http://schemas.microsoft.com/office/drawing/2014/main" val="719320051"/>
                    </a:ext>
                  </a:extLst>
                </a:gridCol>
              </a:tblGrid>
              <a:tr h="200025">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ctr"/>
                      <a:r>
                        <a:rPr lang="hr-HR" sz="2000" b="1" u="none" strike="noStrike" dirty="0" err="1">
                          <a:effectLst/>
                        </a:rPr>
                        <a:t>Predicted</a:t>
                      </a:r>
                      <a:endParaRPr lang="hr-HR" sz="2000" b="1" i="0" u="none" strike="noStrike" dirty="0">
                        <a:solidFill>
                          <a:srgbClr val="202122"/>
                        </a:solidFill>
                        <a:effectLst/>
                        <a:latin typeface="Arial" panose="020B0604020202020204" pitchFamily="34" charset="0"/>
                      </a:endParaRPr>
                    </a:p>
                  </a:txBody>
                  <a:tcPr marL="9525" marR="9525" marT="9525" marB="0" anchor="ctr"/>
                </a:tc>
                <a:tc hMerge="1">
                  <a:txBody>
                    <a:bodyPr/>
                    <a:lstStyle/>
                    <a:p>
                      <a:endParaRPr lang="en-US"/>
                    </a:p>
                  </a:txBody>
                  <a:tcPr/>
                </a:tc>
                <a:extLst>
                  <a:ext uri="{0D108BD9-81ED-4DB2-BD59-A6C34878D82A}">
                    <a16:rowId xmlns:a16="http://schemas.microsoft.com/office/drawing/2014/main" val="4182175579"/>
                  </a:ext>
                </a:extLst>
              </a:tr>
              <a:tr h="190500">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rowSpan="2">
                  <a:txBody>
                    <a:bodyPr/>
                    <a:lstStyle/>
                    <a:p>
                      <a:pPr algn="ctr" fontAlgn="ctr"/>
                      <a:r>
                        <a:rPr lang="hr-HR" sz="2000" u="none" strike="noStrike" dirty="0">
                          <a:effectLst/>
                        </a:rPr>
                        <a:t>Total</a:t>
                      </a:r>
                      <a:br>
                        <a:rPr lang="hr-HR" sz="2000" u="none" strike="noStrike" dirty="0">
                          <a:effectLst/>
                        </a:rPr>
                      </a:br>
                      <a:r>
                        <a:rPr lang="hr-HR" sz="2000" u="none" strike="noStrike" dirty="0">
                          <a:effectLst/>
                        </a:rPr>
                        <a:t>8+4=12</a:t>
                      </a:r>
                      <a:endParaRPr lang="hr-HR" sz="2000" b="0"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effectLst/>
                        </a:rPr>
                        <a:t>Apple</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err="1">
                          <a:effectLst/>
                        </a:rPr>
                        <a:t>Non</a:t>
                      </a:r>
                      <a:r>
                        <a:rPr lang="hr-HR" sz="2000" b="1" u="none" strike="noStrike" dirty="0">
                          <a:effectLst/>
                        </a:rPr>
                        <a:t> Apple</a:t>
                      </a:r>
                      <a:endParaRPr lang="hr-HR" sz="2000" b="1" i="0" u="none" strike="noStrike"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54497763"/>
                  </a:ext>
                </a:extLst>
              </a:tr>
              <a:tr h="200025">
                <a:tc>
                  <a:txBody>
                    <a:bodyPr/>
                    <a:lstStyle/>
                    <a:p>
                      <a:pPr algn="l" fontAlgn="b"/>
                      <a:endParaRPr lang="hr-HR" sz="2000" b="0" i="0" u="none" strike="noStrike" dirty="0">
                        <a:solidFill>
                          <a:srgbClr val="000000"/>
                        </a:solidFill>
                        <a:effectLst/>
                        <a:latin typeface="Calibri" panose="020F0502020204030204" pitchFamily="34" charset="0"/>
                      </a:endParaRPr>
                    </a:p>
                  </a:txBody>
                  <a:tcPr marL="9525" marR="9525" marT="9525" marB="0" anchor="b"/>
                </a:tc>
                <a:tc vMerge="1">
                  <a:txBody>
                    <a:bodyPr/>
                    <a:lstStyle/>
                    <a:p>
                      <a:endParaRPr lang="en-US"/>
                    </a:p>
                  </a:txBody>
                  <a:tcPr/>
                </a:tc>
                <a:tc>
                  <a:txBody>
                    <a:bodyPr/>
                    <a:lstStyle/>
                    <a:p>
                      <a:pPr algn="ctr" fontAlgn="ctr"/>
                      <a:r>
                        <a:rPr lang="hr-HR" sz="2000" u="none" strike="noStrike" dirty="0">
                          <a:effectLst/>
                        </a:rPr>
                        <a:t>7 (PP)</a:t>
                      </a:r>
                      <a:endParaRPr lang="hr-HR" sz="2000" b="0"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u="none" strike="noStrike" dirty="0">
                          <a:effectLst/>
                        </a:rPr>
                        <a:t>5 (PN)</a:t>
                      </a:r>
                      <a:endParaRPr lang="hr-HR" sz="2000" b="0" i="0" u="none" strike="noStrike"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652155102"/>
                  </a:ext>
                </a:extLst>
              </a:tr>
              <a:tr h="0">
                <a:tc rowSpan="2">
                  <a:txBody>
                    <a:bodyPr/>
                    <a:lstStyle/>
                    <a:p>
                      <a:pPr algn="ctr" fontAlgn="ctr"/>
                      <a:r>
                        <a:rPr lang="hr-HR" sz="2000" b="1" u="none" strike="noStrike" dirty="0" err="1">
                          <a:effectLst/>
                        </a:rPr>
                        <a:t>Actual</a:t>
                      </a:r>
                      <a:r>
                        <a:rPr lang="hr-HR" sz="2000" b="1" u="none" strike="noStrike" dirty="0">
                          <a:effectLst/>
                        </a:rPr>
                        <a:t> </a:t>
                      </a:r>
                      <a:br>
                        <a:rPr lang="hr-HR" sz="2000" b="1" u="none" strike="noStrike" dirty="0">
                          <a:effectLst/>
                        </a:rPr>
                      </a:br>
                      <a:r>
                        <a:rPr lang="hr-HR" sz="2000" b="1" u="none" strike="noStrike" dirty="0" err="1">
                          <a:effectLst/>
                        </a:rPr>
                        <a:t>condition</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effectLst/>
                        </a:rPr>
                        <a:t>Apple</a:t>
                      </a:r>
                      <a:br>
                        <a:rPr lang="hr-HR" sz="2000" b="1" u="none" strike="noStrike" dirty="0">
                          <a:effectLst/>
                        </a:rPr>
                      </a:br>
                      <a:r>
                        <a:rPr lang="hr-HR" sz="2000" b="1" u="none" strike="noStrike" dirty="0">
                          <a:effectLst/>
                        </a:rPr>
                        <a:t>8</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chemeClr val="accent6"/>
                          </a:solidFill>
                          <a:effectLst/>
                        </a:rPr>
                        <a:t>6 (TP)</a:t>
                      </a:r>
                      <a:endParaRPr lang="hr-HR" sz="2000" b="1" i="0" u="none" strike="noStrike" dirty="0">
                        <a:solidFill>
                          <a:schemeClr val="accent6"/>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rgbClr val="C00000"/>
                          </a:solidFill>
                          <a:effectLst/>
                        </a:rPr>
                        <a:t>2 (FN)</a:t>
                      </a:r>
                      <a:endParaRPr lang="hr-HR" sz="2000" b="1" i="0" u="none" strike="noStrike" dirty="0">
                        <a:solidFill>
                          <a:srgbClr val="C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854490614"/>
                  </a:ext>
                </a:extLst>
              </a:tr>
              <a:tr h="0">
                <a:tc vMerge="1">
                  <a:txBody>
                    <a:bodyPr/>
                    <a:lstStyle/>
                    <a:p>
                      <a:endParaRPr lang="en-US"/>
                    </a:p>
                  </a:txBody>
                  <a:tcPr/>
                </a:tc>
                <a:tc>
                  <a:txBody>
                    <a:bodyPr/>
                    <a:lstStyle/>
                    <a:p>
                      <a:pPr algn="ctr" fontAlgn="ctr"/>
                      <a:r>
                        <a:rPr lang="hr-HR" sz="2000" b="1" u="none" strike="noStrike" dirty="0" err="1">
                          <a:effectLst/>
                        </a:rPr>
                        <a:t>Non</a:t>
                      </a:r>
                      <a:r>
                        <a:rPr lang="hr-HR" sz="2000" b="1" u="none" strike="noStrike" dirty="0">
                          <a:effectLst/>
                        </a:rPr>
                        <a:t> Apple</a:t>
                      </a:r>
                      <a:br>
                        <a:rPr lang="hr-HR" sz="2000" b="1" u="none" strike="noStrike" dirty="0">
                          <a:effectLst/>
                        </a:rPr>
                      </a:br>
                      <a:r>
                        <a:rPr lang="hr-HR" sz="2000" b="1" u="none" strike="noStrike" dirty="0">
                          <a:effectLst/>
                        </a:rPr>
                        <a:t>4</a:t>
                      </a:r>
                      <a:endParaRPr lang="hr-HR" sz="2000" b="1" i="0" u="none" strike="noStrike" dirty="0">
                        <a:solidFill>
                          <a:srgbClr val="202122"/>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rgbClr val="C00000"/>
                          </a:solidFill>
                          <a:effectLst/>
                        </a:rPr>
                        <a:t>1 (FP)</a:t>
                      </a:r>
                      <a:endParaRPr lang="hr-HR" sz="2000" b="1" i="0" u="none" strike="noStrike" dirty="0">
                        <a:solidFill>
                          <a:srgbClr val="C00000"/>
                        </a:solidFill>
                        <a:effectLst/>
                        <a:latin typeface="Arial" panose="020B0604020202020204" pitchFamily="34" charset="0"/>
                      </a:endParaRPr>
                    </a:p>
                  </a:txBody>
                  <a:tcPr marL="9525" marR="9525" marT="9525" marB="0" anchor="ctr"/>
                </a:tc>
                <a:tc>
                  <a:txBody>
                    <a:bodyPr/>
                    <a:lstStyle/>
                    <a:p>
                      <a:pPr algn="ctr" fontAlgn="ctr"/>
                      <a:r>
                        <a:rPr lang="hr-HR" sz="2000" b="1" u="none" strike="noStrike" dirty="0">
                          <a:solidFill>
                            <a:schemeClr val="accent6"/>
                          </a:solidFill>
                          <a:effectLst/>
                        </a:rPr>
                        <a:t>3 (TN)</a:t>
                      </a:r>
                      <a:endParaRPr lang="hr-HR" sz="2000" b="1" i="0" u="none" strike="noStrike" dirty="0">
                        <a:solidFill>
                          <a:schemeClr val="accent6"/>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073705781"/>
                  </a:ext>
                </a:extLst>
              </a:tr>
            </a:tbl>
          </a:graphicData>
        </a:graphic>
      </p:graphicFrame>
      <p:sp>
        <p:nvSpPr>
          <p:cNvPr id="9" name="Rectangular Callout 8"/>
          <p:cNvSpPr/>
          <p:nvPr/>
        </p:nvSpPr>
        <p:spPr>
          <a:xfrm>
            <a:off x="7761514" y="4169000"/>
            <a:ext cx="4354284" cy="1902128"/>
          </a:xfrm>
          <a:prstGeom prst="wedgeRectCallout">
            <a:avLst>
              <a:gd name="adj1" fmla="val -63170"/>
              <a:gd name="adj2" fmla="val 484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t>Recall</a:t>
            </a:r>
            <a:r>
              <a:rPr lang="hr-HR" sz="2400" dirty="0"/>
              <a:t> = 6/ (6+2) = 75%</a:t>
            </a:r>
          </a:p>
          <a:p>
            <a:pPr algn="ctr"/>
            <a:endParaRPr lang="hr-HR" sz="2400" dirty="0"/>
          </a:p>
          <a:p>
            <a:pPr algn="ctr"/>
            <a:r>
              <a:rPr lang="hr-HR" sz="2400" dirty="0"/>
              <a:t>F1-Score = 2 * (0.857 * 0.75) / (0.857 + 0.75)</a:t>
            </a:r>
          </a:p>
          <a:p>
            <a:pPr algn="ctr"/>
            <a:r>
              <a:rPr lang="hr-HR" sz="2400" dirty="0"/>
              <a:t> = 0.8003</a:t>
            </a:r>
            <a:endParaRPr lang="en-US" sz="2400" dirty="0"/>
          </a:p>
        </p:txBody>
      </p:sp>
    </p:spTree>
    <p:extLst>
      <p:ext uri="{BB962C8B-B14F-4D97-AF65-F5344CB8AC3E}">
        <p14:creationId xmlns:p14="http://schemas.microsoft.com/office/powerpoint/2010/main" val="596640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en-US" b="1"/>
              <a:t>Responsible AI Implementation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330960"/>
            <a:ext cx="7985760" cy="5340773"/>
          </a:xfrm>
        </p:spPr>
        <p:txBody>
          <a:bodyPr>
            <a:normAutofit/>
          </a:bodyPr>
          <a:lstStyle/>
          <a:p>
            <a:pPr lvl="0" algn="just"/>
            <a:r>
              <a:rPr lang="en-US" sz="3600">
                <a:latin typeface="+mj-lt"/>
              </a:rPr>
              <a:t>Deploying AI responsibly is our commitment. </a:t>
            </a:r>
            <a:endParaRPr lang="hr-HR" sz="3600">
              <a:latin typeface="+mj-lt"/>
            </a:endParaRPr>
          </a:p>
          <a:p>
            <a:pPr lvl="0" algn="just"/>
            <a:r>
              <a:rPr lang="en-US" sz="3600">
                <a:latin typeface="+mj-lt"/>
              </a:rPr>
              <a:t>We prioritize </a:t>
            </a:r>
            <a:r>
              <a:rPr lang="en-US" sz="4000" b="1">
                <a:latin typeface="+mj-lt"/>
              </a:rPr>
              <a:t>data protection, fairness, and transparency</a:t>
            </a:r>
            <a:r>
              <a:rPr lang="en-US" sz="3600">
                <a:latin typeface="+mj-lt"/>
              </a:rPr>
              <a:t>. </a:t>
            </a:r>
            <a:endParaRPr lang="hr-HR" sz="3600">
              <a:latin typeface="+mj-lt"/>
            </a:endParaRPr>
          </a:p>
          <a:p>
            <a:pPr lvl="0" algn="just"/>
            <a:r>
              <a:rPr lang="en-US" sz="3600">
                <a:latin typeface="+mj-lt"/>
              </a:rPr>
              <a:t>Our aim is a future where AI empowers and does </a:t>
            </a:r>
            <a:r>
              <a:rPr lang="en-US" sz="4000" b="1">
                <a:latin typeface="+mj-lt"/>
              </a:rPr>
              <a:t>no harm</a:t>
            </a:r>
            <a:r>
              <a:rPr lang="en-US" sz="3600">
                <a:latin typeface="+mj-lt"/>
              </a:rPr>
              <a:t>. </a:t>
            </a:r>
            <a:endParaRPr lang="hr-HR" sz="3600">
              <a:latin typeface="+mj-lt"/>
            </a:endParaRPr>
          </a:p>
          <a:p>
            <a:pPr lvl="0" algn="just"/>
            <a:r>
              <a:rPr lang="en-US" sz="3600">
                <a:latin typeface="+mj-lt"/>
              </a:rPr>
              <a:t>Join us in creating an </a:t>
            </a:r>
            <a:r>
              <a:rPr lang="en-US" sz="4000" b="1">
                <a:latin typeface="+mj-lt"/>
              </a:rPr>
              <a:t>inclusive world </a:t>
            </a:r>
            <a:r>
              <a:rPr lang="en-US" sz="3600">
                <a:latin typeface="+mj-lt"/>
              </a:rPr>
              <a:t>through </a:t>
            </a:r>
            <a:r>
              <a:rPr lang="en-US" sz="4000" b="1">
                <a:latin typeface="+mj-lt"/>
              </a:rPr>
              <a:t>responsible AI </a:t>
            </a:r>
            <a:r>
              <a:rPr lang="en-US" sz="3600">
                <a:latin typeface="+mj-lt"/>
              </a:rPr>
              <a:t>implementation.</a:t>
            </a:r>
          </a:p>
        </p:txBody>
      </p:sp>
      <p:pic>
        <p:nvPicPr>
          <p:cNvPr id="2050" name="Picture 2" descr="Free Person Holding World Globe Facing Mountain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0479" y="3919637"/>
            <a:ext cx="3007995" cy="20033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Close-Up View of System Hacking in a Monitor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0479" y="1457008"/>
            <a:ext cx="3018155" cy="2010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78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2" y="242136"/>
            <a:ext cx="10515600" cy="897618"/>
          </a:xfrm>
        </p:spPr>
        <p:txBody>
          <a:bodyPr/>
          <a:lstStyle/>
          <a:p>
            <a:pPr algn="ctr"/>
            <a:r>
              <a:rPr lang="hr-HR" b="1" dirty="0" err="1"/>
              <a:t>Evaluation</a:t>
            </a:r>
            <a:r>
              <a:rPr lang="hr-HR" b="1" dirty="0"/>
              <a:t> </a:t>
            </a:r>
            <a:r>
              <a:rPr lang="hr-HR" b="1" dirty="0" err="1"/>
              <a:t>Metrics</a:t>
            </a:r>
            <a:r>
              <a:rPr lang="hr-HR" b="1" dirty="0"/>
              <a:t> for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3" y="1560059"/>
            <a:ext cx="5889172" cy="4486275"/>
          </a:xfrm>
        </p:spPr>
        <p:txBody>
          <a:bodyPr>
            <a:noAutofit/>
          </a:bodyPr>
          <a:lstStyle/>
          <a:p>
            <a:r>
              <a:rPr lang="en-US" sz="3600" b="1" dirty="0">
                <a:latin typeface="+mj-lt"/>
              </a:rPr>
              <a:t>Mean Squared Error </a:t>
            </a:r>
            <a:r>
              <a:rPr lang="en-US" sz="3600" dirty="0">
                <a:latin typeface="+mj-lt"/>
              </a:rPr>
              <a:t>(MSE</a:t>
            </a:r>
            <a:r>
              <a:rPr lang="hr-HR" sz="3600" dirty="0">
                <a:latin typeface="+mj-lt"/>
              </a:rPr>
              <a:t>)</a:t>
            </a:r>
          </a:p>
          <a:p>
            <a:pPr marL="0" indent="0">
              <a:buNone/>
            </a:pPr>
            <a:r>
              <a:rPr lang="hr-HR" dirty="0"/>
              <a:t>	</a:t>
            </a:r>
            <a:r>
              <a:rPr lang="hr-HR" sz="3200" b="1" dirty="0">
                <a:latin typeface="+mj-lt"/>
              </a:rPr>
              <a:t>MSE</a:t>
            </a:r>
            <a:r>
              <a:rPr lang="hr-HR" sz="3200" dirty="0">
                <a:latin typeface="+mj-lt"/>
              </a:rPr>
              <a:t> = (1/n) * </a:t>
            </a:r>
            <a:r>
              <a:rPr lang="el-GR" sz="3200" dirty="0">
                <a:latin typeface="+mj-lt"/>
              </a:rPr>
              <a:t>Σ(</a:t>
            </a:r>
            <a:r>
              <a:rPr lang="hr-HR" sz="3200" dirty="0">
                <a:latin typeface="+mj-lt"/>
              </a:rPr>
              <a:t>yᵢ - ȳ)²</a:t>
            </a:r>
            <a:endParaRPr lang="hr-HR" sz="4000" dirty="0">
              <a:latin typeface="+mj-lt"/>
            </a:endParaRPr>
          </a:p>
          <a:p>
            <a:r>
              <a:rPr lang="en-US" sz="3600" b="1" dirty="0">
                <a:latin typeface="+mj-lt"/>
              </a:rPr>
              <a:t>R-squared</a:t>
            </a:r>
            <a:r>
              <a:rPr lang="en-US" sz="3600" dirty="0">
                <a:latin typeface="+mj-lt"/>
              </a:rPr>
              <a:t> (R²)</a:t>
            </a:r>
            <a:endParaRPr lang="hr-HR" sz="3600" dirty="0">
              <a:latin typeface="+mj-lt"/>
            </a:endParaRPr>
          </a:p>
          <a:p>
            <a:pPr marL="0" indent="0">
              <a:buNone/>
            </a:pPr>
            <a:r>
              <a:rPr lang="hr-HR" dirty="0"/>
              <a:t>	</a:t>
            </a:r>
            <a:r>
              <a:rPr lang="pt-BR" b="1" dirty="0">
                <a:latin typeface="+mj-lt"/>
              </a:rPr>
              <a:t>R²</a:t>
            </a:r>
            <a:r>
              <a:rPr lang="pt-BR" dirty="0">
                <a:latin typeface="+mj-lt"/>
              </a:rPr>
              <a:t> = 1 - (SSᵣₑₛ / SSᵣₜₒₜₐₗ)</a:t>
            </a:r>
            <a:endParaRPr lang="hr-HR" dirty="0">
              <a:latin typeface="+mj-lt"/>
            </a:endParaRPr>
          </a:p>
          <a:p>
            <a:pPr marL="0" indent="0">
              <a:buNone/>
            </a:pPr>
            <a:r>
              <a:rPr lang="hr-HR" sz="3600" dirty="0">
                <a:latin typeface="+mj-lt"/>
              </a:rPr>
              <a:t>	</a:t>
            </a:r>
            <a:r>
              <a:rPr lang="hr-HR" dirty="0">
                <a:latin typeface="+mj-lt"/>
              </a:rPr>
              <a:t>SSᵣₑₛ = </a:t>
            </a:r>
            <a:r>
              <a:rPr lang="el-GR" dirty="0">
                <a:latin typeface="+mj-lt"/>
              </a:rPr>
              <a:t>Σ(</a:t>
            </a:r>
            <a:r>
              <a:rPr lang="hr-HR" dirty="0">
                <a:latin typeface="+mj-lt"/>
              </a:rPr>
              <a:t>yᵢ - ȳ)²</a:t>
            </a:r>
          </a:p>
          <a:p>
            <a:pPr marL="0" indent="0">
              <a:buNone/>
            </a:pPr>
            <a:r>
              <a:rPr lang="hr-HR" sz="3600" dirty="0">
                <a:latin typeface="+mj-lt"/>
              </a:rPr>
              <a:t>	</a:t>
            </a:r>
            <a:r>
              <a:rPr lang="hr-HR" dirty="0">
                <a:latin typeface="+mj-lt"/>
              </a:rPr>
              <a:t>SSᵣₜₒₜₐₗ = </a:t>
            </a:r>
            <a:r>
              <a:rPr lang="el-GR" dirty="0">
                <a:latin typeface="+mj-lt"/>
              </a:rPr>
              <a:t>Σ(</a:t>
            </a:r>
            <a:r>
              <a:rPr lang="hr-HR" dirty="0">
                <a:latin typeface="+mj-lt"/>
              </a:rPr>
              <a:t>yᵢ - ȳₘₑₐₙ)²</a:t>
            </a:r>
            <a:endParaRPr lang="hr-HR" sz="3600" dirty="0">
              <a:latin typeface="+mj-lt"/>
            </a:endParaRPr>
          </a:p>
          <a:p>
            <a:r>
              <a:rPr lang="en-US" sz="3600" b="1" dirty="0">
                <a:latin typeface="+mj-lt"/>
              </a:rPr>
              <a:t>Mean Absolute Error </a:t>
            </a:r>
            <a:r>
              <a:rPr lang="en-US" sz="3600" dirty="0">
                <a:latin typeface="+mj-lt"/>
              </a:rPr>
              <a:t>(MAE)</a:t>
            </a:r>
            <a:endParaRPr lang="hr-HR" sz="3600" dirty="0">
              <a:latin typeface="+mj-lt"/>
            </a:endParaRPr>
          </a:p>
          <a:p>
            <a:pPr marL="0" indent="0">
              <a:buNone/>
            </a:pPr>
            <a:r>
              <a:rPr lang="hr-HR" sz="3200" dirty="0"/>
              <a:t>	</a:t>
            </a:r>
            <a:r>
              <a:rPr lang="hr-HR" sz="3200" b="1" dirty="0">
                <a:latin typeface="+mj-lt"/>
              </a:rPr>
              <a:t>MAE</a:t>
            </a:r>
            <a:r>
              <a:rPr lang="hr-HR" sz="3200" dirty="0">
                <a:latin typeface="+mj-lt"/>
              </a:rPr>
              <a:t> = (1/n) * </a:t>
            </a:r>
            <a:r>
              <a:rPr lang="el-GR" sz="3200" dirty="0">
                <a:latin typeface="+mj-lt"/>
              </a:rPr>
              <a:t>Σ|</a:t>
            </a:r>
            <a:r>
              <a:rPr lang="hr-HR" sz="3200" dirty="0">
                <a:latin typeface="+mj-lt"/>
              </a:rPr>
              <a:t>yᵢ - ȳ|</a:t>
            </a:r>
            <a:endParaRPr lang="hr-HR" sz="4000" dirty="0">
              <a:latin typeface="+mj-lt"/>
            </a:endParaRPr>
          </a:p>
          <a:p>
            <a:endParaRPr lang="en-US" sz="3600" dirty="0">
              <a:latin typeface="+mj-lt"/>
            </a:endParaRPr>
          </a:p>
        </p:txBody>
      </p:sp>
      <p:sp>
        <p:nvSpPr>
          <p:cNvPr id="4" name="Rectangular Callout 3"/>
          <p:cNvSpPr/>
          <p:nvPr/>
        </p:nvSpPr>
        <p:spPr>
          <a:xfrm>
            <a:off x="6313715" y="1139754"/>
            <a:ext cx="5649686" cy="2122714"/>
          </a:xfrm>
          <a:prstGeom prst="wedgeRectCallout">
            <a:avLst>
              <a:gd name="adj1" fmla="val -70348"/>
              <a:gd name="adj2" fmla="val 611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mj-lt"/>
              </a:rPr>
              <a:t>n</a:t>
            </a:r>
            <a:r>
              <a:rPr lang="en-US" sz="3200" b="1" dirty="0">
                <a:latin typeface="+mj-lt"/>
              </a:rPr>
              <a:t>:</a:t>
            </a:r>
            <a:r>
              <a:rPr lang="en-US" sz="3200" dirty="0">
                <a:latin typeface="+mj-lt"/>
              </a:rPr>
              <a:t> number of data points </a:t>
            </a:r>
            <a:endParaRPr lang="hr-HR" sz="3200" dirty="0">
              <a:latin typeface="+mj-lt"/>
            </a:endParaRPr>
          </a:p>
          <a:p>
            <a:pPr algn="ctr"/>
            <a:r>
              <a:rPr lang="en-US" sz="4000" b="1" dirty="0">
                <a:latin typeface="+mj-lt"/>
              </a:rPr>
              <a:t>yᵢ</a:t>
            </a:r>
            <a:r>
              <a:rPr lang="en-US" sz="3200" dirty="0">
                <a:latin typeface="+mj-lt"/>
              </a:rPr>
              <a:t>: </a:t>
            </a:r>
            <a:r>
              <a:rPr lang="en-US" sz="3200" b="1" dirty="0">
                <a:latin typeface="+mj-lt"/>
              </a:rPr>
              <a:t>actual</a:t>
            </a:r>
            <a:r>
              <a:rPr lang="en-US" sz="3200" dirty="0">
                <a:latin typeface="+mj-lt"/>
              </a:rPr>
              <a:t> values </a:t>
            </a:r>
            <a:endParaRPr lang="hr-HR" sz="3200" dirty="0">
              <a:latin typeface="+mj-lt"/>
            </a:endParaRPr>
          </a:p>
          <a:p>
            <a:pPr algn="ctr"/>
            <a:r>
              <a:rPr lang="en-US" sz="4000" b="1" dirty="0">
                <a:latin typeface="+mj-lt"/>
              </a:rPr>
              <a:t>ȳ</a:t>
            </a:r>
            <a:r>
              <a:rPr lang="en-US" sz="3200" dirty="0">
                <a:latin typeface="+mj-lt"/>
              </a:rPr>
              <a:t>: </a:t>
            </a:r>
            <a:r>
              <a:rPr lang="en-US" sz="3200" b="1" dirty="0">
                <a:latin typeface="+mj-lt"/>
              </a:rPr>
              <a:t>predicted</a:t>
            </a:r>
            <a:r>
              <a:rPr lang="en-US" sz="3200" dirty="0">
                <a:latin typeface="+mj-lt"/>
              </a:rPr>
              <a:t> values</a:t>
            </a:r>
          </a:p>
        </p:txBody>
      </p:sp>
      <p:sp>
        <p:nvSpPr>
          <p:cNvPr id="8" name="Cloud Callout 7"/>
          <p:cNvSpPr/>
          <p:nvPr/>
        </p:nvSpPr>
        <p:spPr>
          <a:xfrm>
            <a:off x="6030687" y="3682773"/>
            <a:ext cx="6041570" cy="2282598"/>
          </a:xfrm>
          <a:prstGeom prst="cloudCallout">
            <a:avLst>
              <a:gd name="adj1" fmla="val -68539"/>
              <a:gd name="adj2" fmla="val -17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800" b="1" dirty="0" err="1">
                <a:latin typeface="+mj-lt"/>
              </a:rPr>
              <a:t>Remember</a:t>
            </a:r>
            <a:r>
              <a:rPr lang="hr-HR" sz="2800" dirty="0">
                <a:latin typeface="+mj-lt"/>
              </a:rPr>
              <a:t>: </a:t>
            </a:r>
            <a:r>
              <a:rPr lang="en-US" sz="2800" dirty="0">
                <a:latin typeface="+mj-lt"/>
              </a:rPr>
              <a:t>You want your MSE to be low, your R-squared to be high, and your MAE to be small</a:t>
            </a:r>
            <a:r>
              <a:rPr lang="hr-HR" sz="2800" dirty="0">
                <a:latin typeface="+mj-lt"/>
              </a:rPr>
              <a:t> !</a:t>
            </a:r>
            <a:endParaRPr lang="en-US" sz="2800" dirty="0">
              <a:latin typeface="+mj-lt"/>
            </a:endParaRPr>
          </a:p>
        </p:txBody>
      </p:sp>
    </p:spTree>
    <p:extLst>
      <p:ext uri="{BB962C8B-B14F-4D97-AF65-F5344CB8AC3E}">
        <p14:creationId xmlns:p14="http://schemas.microsoft.com/office/powerpoint/2010/main" val="191124887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2" y="242136"/>
            <a:ext cx="10515600" cy="897618"/>
          </a:xfrm>
        </p:spPr>
        <p:txBody>
          <a:bodyPr/>
          <a:lstStyle/>
          <a:p>
            <a:pPr algn="ctr"/>
            <a:r>
              <a:rPr lang="hr-HR" b="1" dirty="0" err="1"/>
              <a:t>Evaluation</a:t>
            </a:r>
            <a:r>
              <a:rPr lang="hr-HR" b="1" dirty="0"/>
              <a:t> </a:t>
            </a:r>
            <a:r>
              <a:rPr lang="hr-HR" b="1" dirty="0" err="1"/>
              <a:t>Metrics</a:t>
            </a:r>
            <a:r>
              <a:rPr lang="hr-HR" b="1" dirty="0"/>
              <a:t> </a:t>
            </a:r>
            <a:r>
              <a:rPr lang="hr-HR" b="1" dirty="0" err="1"/>
              <a:t>in</a:t>
            </a:r>
            <a:r>
              <a:rPr lang="hr-HR" b="1" dirty="0"/>
              <a:t> </a:t>
            </a:r>
            <a:r>
              <a:rPr lang="hr-HR" b="1" dirty="0" err="1"/>
              <a:t>Regression</a:t>
            </a:r>
            <a:r>
              <a:rPr lang="hr-HR" b="1" dirty="0"/>
              <a:t> </a:t>
            </a:r>
            <a:r>
              <a:rPr lang="hr-HR" b="1" dirty="0" err="1"/>
              <a:t>Models</a:t>
            </a:r>
            <a:endParaRPr lang="pl-PL" dirty="0"/>
          </a:p>
        </p:txBody>
      </p:sp>
      <p:graphicFrame>
        <p:nvGraphicFramePr>
          <p:cNvPr id="5" name="Table 4"/>
          <p:cNvGraphicFramePr>
            <a:graphicFrameLocks noGrp="1"/>
          </p:cNvGraphicFramePr>
          <p:nvPr>
            <p:extLst>
              <p:ext uri="{D42A27DB-BD31-4B8C-83A1-F6EECF244321}">
                <p14:modId xmlns:p14="http://schemas.microsoft.com/office/powerpoint/2010/main" val="1102655667"/>
              </p:ext>
            </p:extLst>
          </p:nvPr>
        </p:nvGraphicFramePr>
        <p:xfrm>
          <a:off x="157842" y="4185266"/>
          <a:ext cx="11919860" cy="1967865"/>
        </p:xfrm>
        <a:graphic>
          <a:graphicData uri="http://schemas.openxmlformats.org/drawingml/2006/table">
            <a:tbl>
              <a:tblPr>
                <a:tableStyleId>{5C22544A-7EE6-4342-B048-85BDC9FD1C3A}</a:tableStyleId>
              </a:tblPr>
              <a:tblGrid>
                <a:gridCol w="818239">
                  <a:extLst>
                    <a:ext uri="{9D8B030D-6E8A-4147-A177-3AD203B41FA5}">
                      <a16:colId xmlns:a16="http://schemas.microsoft.com/office/drawing/2014/main" val="1189529551"/>
                    </a:ext>
                  </a:extLst>
                </a:gridCol>
                <a:gridCol w="1108031">
                  <a:extLst>
                    <a:ext uri="{9D8B030D-6E8A-4147-A177-3AD203B41FA5}">
                      <a16:colId xmlns:a16="http://schemas.microsoft.com/office/drawing/2014/main" val="2202591060"/>
                    </a:ext>
                  </a:extLst>
                </a:gridCol>
                <a:gridCol w="1045533">
                  <a:extLst>
                    <a:ext uri="{9D8B030D-6E8A-4147-A177-3AD203B41FA5}">
                      <a16:colId xmlns:a16="http://schemas.microsoft.com/office/drawing/2014/main" val="682325421"/>
                    </a:ext>
                  </a:extLst>
                </a:gridCol>
                <a:gridCol w="2177143">
                  <a:extLst>
                    <a:ext uri="{9D8B030D-6E8A-4147-A177-3AD203B41FA5}">
                      <a16:colId xmlns:a16="http://schemas.microsoft.com/office/drawing/2014/main" val="3011624626"/>
                    </a:ext>
                  </a:extLst>
                </a:gridCol>
                <a:gridCol w="681003">
                  <a:extLst>
                    <a:ext uri="{9D8B030D-6E8A-4147-A177-3AD203B41FA5}">
                      <a16:colId xmlns:a16="http://schemas.microsoft.com/office/drawing/2014/main" val="11484506"/>
                    </a:ext>
                  </a:extLst>
                </a:gridCol>
                <a:gridCol w="1879390">
                  <a:extLst>
                    <a:ext uri="{9D8B030D-6E8A-4147-A177-3AD203B41FA5}">
                      <a16:colId xmlns:a16="http://schemas.microsoft.com/office/drawing/2014/main" val="3676967605"/>
                    </a:ext>
                  </a:extLst>
                </a:gridCol>
                <a:gridCol w="818239">
                  <a:extLst>
                    <a:ext uri="{9D8B030D-6E8A-4147-A177-3AD203B41FA5}">
                      <a16:colId xmlns:a16="http://schemas.microsoft.com/office/drawing/2014/main" val="2158587969"/>
                    </a:ext>
                  </a:extLst>
                </a:gridCol>
                <a:gridCol w="937565">
                  <a:extLst>
                    <a:ext uri="{9D8B030D-6E8A-4147-A177-3AD203B41FA5}">
                      <a16:colId xmlns:a16="http://schemas.microsoft.com/office/drawing/2014/main" val="1461889541"/>
                    </a:ext>
                  </a:extLst>
                </a:gridCol>
                <a:gridCol w="818239">
                  <a:extLst>
                    <a:ext uri="{9D8B030D-6E8A-4147-A177-3AD203B41FA5}">
                      <a16:colId xmlns:a16="http://schemas.microsoft.com/office/drawing/2014/main" val="2072752913"/>
                    </a:ext>
                  </a:extLst>
                </a:gridCol>
                <a:gridCol w="818239">
                  <a:extLst>
                    <a:ext uri="{9D8B030D-6E8A-4147-A177-3AD203B41FA5}">
                      <a16:colId xmlns:a16="http://schemas.microsoft.com/office/drawing/2014/main" val="1015611704"/>
                    </a:ext>
                  </a:extLst>
                </a:gridCol>
                <a:gridCol w="818239">
                  <a:extLst>
                    <a:ext uri="{9D8B030D-6E8A-4147-A177-3AD203B41FA5}">
                      <a16:colId xmlns:a16="http://schemas.microsoft.com/office/drawing/2014/main" val="1713849991"/>
                    </a:ext>
                  </a:extLst>
                </a:gridCol>
              </a:tblGrid>
              <a:tr h="514350">
                <a:tc>
                  <a:txBody>
                    <a:bodyPr/>
                    <a:lstStyle/>
                    <a:p>
                      <a:pPr algn="ctr" fontAlgn="ctr"/>
                      <a:r>
                        <a:rPr lang="hr-HR" sz="1800" u="none" strike="noStrike" dirty="0">
                          <a:effectLst/>
                        </a:rPr>
                        <a:t>n</a:t>
                      </a:r>
                      <a:endParaRPr lang="hr-HR"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dirty="0">
                          <a:effectLst/>
                        </a:rPr>
                        <a:t>y </a:t>
                      </a:r>
                      <a:r>
                        <a:rPr lang="hr-HR" sz="1800" u="none" strike="noStrike" dirty="0" err="1">
                          <a:effectLst/>
                        </a:rPr>
                        <a:t>real</a:t>
                      </a:r>
                      <a:endParaRPr lang="hr-HR"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dirty="0">
                          <a:effectLst/>
                        </a:rPr>
                        <a:t>Y </a:t>
                      </a:r>
                      <a:r>
                        <a:rPr lang="hr-HR" sz="1800" u="none" strike="noStrike" dirty="0" err="1">
                          <a:effectLst/>
                        </a:rPr>
                        <a:t>predicted</a:t>
                      </a:r>
                      <a:endParaRPr lang="hr-HR"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marL="0" indent="0" algn="ctr">
                        <a:buNone/>
                      </a:pPr>
                      <a:r>
                        <a:rPr lang="en-US" sz="1800" u="none" strike="noStrike" dirty="0">
                          <a:effectLst/>
                        </a:rPr>
                        <a:t>squared difference</a:t>
                      </a:r>
                      <a:br>
                        <a:rPr lang="en-US" sz="1800" u="none" strike="noStrike" dirty="0">
                          <a:effectLst/>
                        </a:rPr>
                      </a:br>
                      <a:r>
                        <a:rPr lang="en-US" sz="1800" u="none" strike="noStrike" dirty="0">
                          <a:effectLst/>
                        </a:rPr>
                        <a:t> </a:t>
                      </a:r>
                      <a:r>
                        <a:rPr lang="el-GR" sz="1800" kern="1200" dirty="0">
                          <a:solidFill>
                            <a:schemeClr val="dk1"/>
                          </a:solidFill>
                          <a:latin typeface="+mn-lt"/>
                          <a:ea typeface="+mn-ea"/>
                          <a:cs typeface="+mn-cs"/>
                        </a:rPr>
                        <a:t>(</a:t>
                      </a:r>
                      <a:r>
                        <a:rPr lang="hr-HR" sz="1800" kern="1200" dirty="0">
                          <a:solidFill>
                            <a:schemeClr val="dk1"/>
                          </a:solidFill>
                          <a:latin typeface="+mn-lt"/>
                          <a:ea typeface="+mn-ea"/>
                          <a:cs typeface="+mn-cs"/>
                        </a:rPr>
                        <a:t>y</a:t>
                      </a:r>
                      <a:r>
                        <a:rPr lang="hr-HR" sz="1800" kern="1200" baseline="0" dirty="0">
                          <a:solidFill>
                            <a:schemeClr val="dk1"/>
                          </a:solidFill>
                          <a:latin typeface="+mn-lt"/>
                          <a:ea typeface="+mn-ea"/>
                          <a:cs typeface="+mn-cs"/>
                        </a:rPr>
                        <a:t> </a:t>
                      </a:r>
                      <a:r>
                        <a:rPr lang="hr-HR" sz="1800" kern="1200" baseline="0" dirty="0" err="1">
                          <a:solidFill>
                            <a:schemeClr val="dk1"/>
                          </a:solidFill>
                          <a:latin typeface="+mn-lt"/>
                          <a:ea typeface="+mn-ea"/>
                          <a:cs typeface="+mn-cs"/>
                        </a:rPr>
                        <a:t>real</a:t>
                      </a:r>
                      <a:r>
                        <a:rPr lang="hr-HR" sz="1800" kern="1200" dirty="0">
                          <a:solidFill>
                            <a:schemeClr val="dk1"/>
                          </a:solidFill>
                          <a:latin typeface="+mn-lt"/>
                          <a:ea typeface="+mn-ea"/>
                          <a:cs typeface="+mn-cs"/>
                        </a:rPr>
                        <a:t> – y</a:t>
                      </a:r>
                      <a:r>
                        <a:rPr lang="hr-HR" sz="1800" kern="1200" baseline="0" dirty="0">
                          <a:solidFill>
                            <a:schemeClr val="dk1"/>
                          </a:solidFill>
                          <a:latin typeface="+mn-lt"/>
                          <a:ea typeface="+mn-ea"/>
                          <a:cs typeface="+mn-cs"/>
                        </a:rPr>
                        <a:t> </a:t>
                      </a:r>
                      <a:r>
                        <a:rPr lang="hr-HR" sz="1800" kern="1200" baseline="0" dirty="0" err="1">
                          <a:solidFill>
                            <a:schemeClr val="dk1"/>
                          </a:solidFill>
                          <a:latin typeface="+mn-lt"/>
                          <a:ea typeface="+mn-ea"/>
                          <a:cs typeface="+mn-cs"/>
                        </a:rPr>
                        <a:t>predicted</a:t>
                      </a:r>
                      <a:r>
                        <a:rPr lang="hr-HR" sz="1800" kern="1200" dirty="0">
                          <a:solidFill>
                            <a:schemeClr val="dk1"/>
                          </a:solidFill>
                          <a:latin typeface="+mn-lt"/>
                          <a:ea typeface="+mn-ea"/>
                          <a:cs typeface="+mn-cs"/>
                        </a:rPr>
                        <a:t>)²</a:t>
                      </a:r>
                      <a:endParaRPr lang="hr-HR" sz="2400" kern="1200" dirty="0">
                        <a:solidFill>
                          <a:schemeClr val="dk1"/>
                        </a:solidFill>
                        <a:latin typeface="+mn-lt"/>
                        <a:ea typeface="+mn-ea"/>
                        <a:cs typeface="+mn-cs"/>
                      </a:endParaRPr>
                    </a:p>
                  </a:txBody>
                  <a:tcPr marL="9525" marR="9525" marT="9525" marB="0" anchor="ctr"/>
                </a:tc>
                <a:tc>
                  <a:txBody>
                    <a:bodyPr/>
                    <a:lstStyle/>
                    <a:p>
                      <a:pPr algn="ctr" fontAlgn="ctr"/>
                      <a:r>
                        <a:rPr lang="hr-HR" sz="1800" b="1" u="none" strike="noStrike" dirty="0">
                          <a:effectLst/>
                        </a:rPr>
                        <a:t>MSE</a:t>
                      </a:r>
                      <a:endParaRPr lang="hr-HR" sz="1800" b="1"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en-US" sz="1800" u="none" strike="noStrike" dirty="0">
                          <a:effectLst/>
                        </a:rPr>
                        <a:t>absolute difference</a:t>
                      </a:r>
                      <a:br>
                        <a:rPr lang="en-US" sz="1800" u="none" strike="noStrike" dirty="0">
                          <a:effectLst/>
                        </a:rPr>
                      </a:br>
                      <a:r>
                        <a:rPr lang="en-US" sz="1800" u="none" strike="noStrike" dirty="0">
                          <a:effectLst/>
                        </a:rPr>
                        <a:t> |</a:t>
                      </a:r>
                      <a:r>
                        <a:rPr lang="hr-HR" sz="1800" u="none" strike="noStrike" dirty="0">
                          <a:effectLst/>
                        </a:rPr>
                        <a:t>y</a:t>
                      </a:r>
                      <a:r>
                        <a:rPr lang="en-US" sz="1800" u="none" strike="noStrike" dirty="0">
                          <a:effectLst/>
                        </a:rPr>
                        <a:t> predicted - </a:t>
                      </a:r>
                      <a:r>
                        <a:rPr lang="hr-HR" sz="1800" u="none" strike="noStrike" dirty="0">
                          <a:effectLst/>
                        </a:rPr>
                        <a:t>y</a:t>
                      </a:r>
                      <a:r>
                        <a:rPr lang="en-US" sz="1800" u="none" strike="noStrike" dirty="0">
                          <a:effectLst/>
                        </a:rPr>
                        <a:t> real|</a:t>
                      </a:r>
                      <a:endParaRPr lang="en-US"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b="1" u="none" strike="noStrike" dirty="0">
                          <a:effectLst/>
                        </a:rPr>
                        <a:t>MAE</a:t>
                      </a:r>
                      <a:endParaRPr lang="hr-HR" sz="1800" b="1"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dirty="0" err="1">
                          <a:effectLst/>
                        </a:rPr>
                        <a:t>mean</a:t>
                      </a:r>
                      <a:r>
                        <a:rPr lang="hr-HR" sz="1800" u="none" strike="noStrike" dirty="0">
                          <a:effectLst/>
                        </a:rPr>
                        <a:t> </a:t>
                      </a:r>
                      <a:r>
                        <a:rPr lang="hr-HR" sz="1800" u="none" strike="noStrike" dirty="0" err="1">
                          <a:effectLst/>
                        </a:rPr>
                        <a:t>of</a:t>
                      </a:r>
                      <a:r>
                        <a:rPr lang="hr-HR" sz="1800" u="none" strike="noStrike" dirty="0">
                          <a:effectLst/>
                        </a:rPr>
                        <a:t> </a:t>
                      </a:r>
                      <a:br>
                        <a:rPr lang="hr-HR" sz="1800" u="none" strike="noStrike" dirty="0">
                          <a:effectLst/>
                        </a:rPr>
                      </a:br>
                      <a:r>
                        <a:rPr lang="hr-HR" sz="1800" u="none" strike="noStrike" dirty="0">
                          <a:effectLst/>
                        </a:rPr>
                        <a:t>y </a:t>
                      </a:r>
                      <a:r>
                        <a:rPr lang="hr-HR" sz="1800" u="none" strike="noStrike" dirty="0" err="1">
                          <a:effectLst/>
                        </a:rPr>
                        <a:t>real</a:t>
                      </a:r>
                      <a:endParaRPr lang="hr-HR"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a:effectLst/>
                        </a:rPr>
                        <a:t>SSᵣₑₛ </a:t>
                      </a:r>
                      <a:endParaRPr lang="hr-HR" sz="18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2000" u="none" strike="noStrike" dirty="0">
                          <a:effectLst/>
                          <a:latin typeface="+mj-lt"/>
                        </a:rPr>
                        <a:t>SSᵣₜₒₜₐₗ</a:t>
                      </a:r>
                      <a:endParaRPr lang="hr-HR" sz="2000" b="0" i="0" u="none" strike="noStrike" dirty="0">
                        <a:solidFill>
                          <a:srgbClr val="000000"/>
                        </a:solidFill>
                        <a:effectLst/>
                        <a:latin typeface="+mj-lt"/>
                      </a:endParaRPr>
                    </a:p>
                  </a:txBody>
                  <a:tcPr marL="9525" marR="9525" marT="9525" marB="0" anchor="ctr"/>
                </a:tc>
                <a:tc>
                  <a:txBody>
                    <a:bodyPr/>
                    <a:lstStyle/>
                    <a:p>
                      <a:pPr algn="ctr" fontAlgn="ctr"/>
                      <a:r>
                        <a:rPr lang="hr-HR" sz="1800" b="1" u="none" strike="noStrike" dirty="0">
                          <a:effectLst/>
                        </a:rPr>
                        <a:t>R-</a:t>
                      </a:r>
                      <a:r>
                        <a:rPr lang="hr-HR" sz="1800" b="1" u="none" strike="noStrike" dirty="0" err="1">
                          <a:effectLst/>
                        </a:rPr>
                        <a:t>squared</a:t>
                      </a:r>
                      <a:endParaRPr lang="hr-HR" sz="1800" b="1" i="0" u="none" strike="noStrike" dirty="0">
                        <a:solidFill>
                          <a:srgbClr val="000000"/>
                        </a:solidFill>
                        <a:effectLst/>
                        <a:latin typeface="Calibri Light" panose="020F0302020204030204" pitchFamily="34" charset="0"/>
                      </a:endParaRPr>
                    </a:p>
                  </a:txBody>
                  <a:tcPr marL="9525" marR="9525" marT="9525" marB="0" anchor="ctr"/>
                </a:tc>
                <a:extLst>
                  <a:ext uri="{0D108BD9-81ED-4DB2-BD59-A6C34878D82A}">
                    <a16:rowId xmlns:a16="http://schemas.microsoft.com/office/drawing/2014/main" val="4188698109"/>
                  </a:ext>
                </a:extLst>
              </a:tr>
              <a:tr h="190500">
                <a:tc>
                  <a:txBody>
                    <a:bodyPr/>
                    <a:lstStyle/>
                    <a:p>
                      <a:pPr algn="ctr" fontAlgn="ctr"/>
                      <a:r>
                        <a:rPr lang="hr-HR" sz="1800" u="none" strike="noStrike">
                          <a:effectLst/>
                        </a:rPr>
                        <a:t>1</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hr-HR" sz="1800" u="none" strike="noStrike">
                          <a:effectLst/>
                        </a:rPr>
                        <a:t>2</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hr-HR" sz="1800" u="none" strike="noStrike">
                          <a:effectLst/>
                        </a:rPr>
                        <a:t>1,83</a:t>
                      </a:r>
                      <a:endParaRPr lang="hr-HR"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hr-HR" sz="1800" u="none" strike="noStrike" dirty="0">
                          <a:effectLst/>
                        </a:rPr>
                        <a:t>0,03</a:t>
                      </a:r>
                      <a:endParaRPr lang="hr-HR" sz="1800" b="0" i="0" u="none" strike="noStrike" dirty="0">
                        <a:solidFill>
                          <a:srgbClr val="000000"/>
                        </a:solidFill>
                        <a:effectLst/>
                        <a:latin typeface="Calibri" panose="020F0502020204030204" pitchFamily="34" charset="0"/>
                      </a:endParaRPr>
                    </a:p>
                  </a:txBody>
                  <a:tcPr marL="9525" marR="9525" marT="9525" marB="0" anchor="ctr"/>
                </a:tc>
                <a:tc rowSpan="3">
                  <a:txBody>
                    <a:bodyPr/>
                    <a:lstStyle/>
                    <a:p>
                      <a:pPr algn="ctr" fontAlgn="ctr"/>
                      <a:r>
                        <a:rPr lang="hr-HR" sz="1800" b="1" u="none" strike="noStrike" dirty="0">
                          <a:effectLst/>
                        </a:rPr>
                        <a:t>0,06</a:t>
                      </a:r>
                      <a:endParaRPr lang="hr-HR"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effectLst/>
                        </a:rPr>
                        <a:t>0,1667</a:t>
                      </a:r>
                      <a:endParaRPr lang="hr-HR" sz="1800" b="0" i="0" u="none" strike="noStrike" dirty="0">
                        <a:solidFill>
                          <a:srgbClr val="000000"/>
                        </a:solidFill>
                        <a:effectLst/>
                        <a:latin typeface="Calibri" panose="020F0502020204030204" pitchFamily="34" charset="0"/>
                      </a:endParaRPr>
                    </a:p>
                  </a:txBody>
                  <a:tcPr marL="9525" marR="9525" marT="9525" marB="0" anchor="b"/>
                </a:tc>
                <a:tc rowSpan="3">
                  <a:txBody>
                    <a:bodyPr/>
                    <a:lstStyle/>
                    <a:p>
                      <a:pPr algn="ctr" fontAlgn="ctr"/>
                      <a:r>
                        <a:rPr lang="hr-HR" sz="1800" b="1" u="none" strike="noStrike" dirty="0">
                          <a:effectLst/>
                        </a:rPr>
                        <a:t>0,22</a:t>
                      </a:r>
                      <a:endParaRPr lang="hr-HR" sz="1800" b="1" i="0" u="none" strike="noStrike" dirty="0">
                        <a:solidFill>
                          <a:srgbClr val="000000"/>
                        </a:solidFill>
                        <a:effectLst/>
                        <a:latin typeface="Calibri" panose="020F0502020204030204" pitchFamily="34" charset="0"/>
                      </a:endParaRPr>
                    </a:p>
                  </a:txBody>
                  <a:tcPr marL="9525" marR="9525" marT="9525" marB="0" anchor="ctr"/>
                </a:tc>
                <a:tc rowSpan="3">
                  <a:txBody>
                    <a:bodyPr/>
                    <a:lstStyle/>
                    <a:p>
                      <a:pPr algn="ctr" fontAlgn="ctr"/>
                      <a:r>
                        <a:rPr lang="hr-HR" sz="1800" u="none" strike="noStrike">
                          <a:effectLst/>
                        </a:rPr>
                        <a:t>3,33</a:t>
                      </a:r>
                      <a:endParaRPr lang="hr-HR" sz="1800" b="0" i="0" u="none" strike="noStrike">
                        <a:solidFill>
                          <a:srgbClr val="000000"/>
                        </a:solidFill>
                        <a:effectLst/>
                        <a:latin typeface="Calibri" panose="020F0502020204030204" pitchFamily="34" charset="0"/>
                      </a:endParaRPr>
                    </a:p>
                  </a:txBody>
                  <a:tcPr marL="9525" marR="9525" marT="9525" marB="0" anchor="ctr"/>
                </a:tc>
                <a:tc rowSpan="3">
                  <a:txBody>
                    <a:bodyPr/>
                    <a:lstStyle/>
                    <a:p>
                      <a:pPr algn="ctr" fontAlgn="ctr"/>
                      <a:r>
                        <a:rPr lang="hr-HR" sz="1800" u="none" strike="noStrike">
                          <a:effectLst/>
                        </a:rPr>
                        <a:t>0,17</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hr-HR" sz="1800" u="none" strike="noStrike">
                          <a:effectLst/>
                          <a:latin typeface="+mj-lt"/>
                        </a:rPr>
                        <a:t>1,77</a:t>
                      </a:r>
                      <a:endParaRPr lang="hr-HR" sz="1800" b="0" i="0" u="none" strike="noStrike">
                        <a:solidFill>
                          <a:srgbClr val="000000"/>
                        </a:solidFill>
                        <a:effectLst/>
                        <a:latin typeface="+mj-lt"/>
                      </a:endParaRPr>
                    </a:p>
                  </a:txBody>
                  <a:tcPr marL="9525" marR="9525" marT="9525" marB="0" anchor="b"/>
                </a:tc>
                <a:tc rowSpan="3">
                  <a:txBody>
                    <a:bodyPr/>
                    <a:lstStyle/>
                    <a:p>
                      <a:pPr algn="ctr" fontAlgn="ctr"/>
                      <a:r>
                        <a:rPr lang="hr-HR" sz="1800" b="1" u="none" strike="noStrike" dirty="0">
                          <a:effectLst/>
                        </a:rPr>
                        <a:t>0,96</a:t>
                      </a:r>
                    </a:p>
                    <a:p>
                      <a:pPr algn="ctr" fontAlgn="ctr"/>
                      <a:endParaRPr lang="hr-HR" sz="18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41913127"/>
                  </a:ext>
                </a:extLst>
              </a:tr>
              <a:tr h="190500">
                <a:tc>
                  <a:txBody>
                    <a:bodyPr/>
                    <a:lstStyle/>
                    <a:p>
                      <a:pPr algn="ctr" fontAlgn="ctr"/>
                      <a:r>
                        <a:rPr lang="hr-HR" sz="1800" u="none" strike="noStrike">
                          <a:effectLst/>
                        </a:rPr>
                        <a:t>2</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hr-HR" sz="1800" u="none" strike="noStrike">
                          <a:effectLst/>
                        </a:rPr>
                        <a:t>3</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hr-HR" sz="1800" u="none" strike="noStrike">
                          <a:effectLst/>
                        </a:rPr>
                        <a:t>3,33</a:t>
                      </a:r>
                      <a:endParaRPr lang="hr-HR"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hr-HR" sz="1800" u="none" strike="noStrike">
                          <a:effectLst/>
                        </a:rPr>
                        <a:t>0,11</a:t>
                      </a:r>
                      <a:endParaRPr lang="hr-HR" sz="1800" b="0" i="0" u="none" strike="noStrike">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tc>
                  <a:txBody>
                    <a:bodyPr/>
                    <a:lstStyle/>
                    <a:p>
                      <a:pPr algn="ctr" fontAlgn="b"/>
                      <a:r>
                        <a:rPr lang="hr-HR" sz="1800" u="none" strike="noStrike" dirty="0">
                          <a:effectLst/>
                        </a:rPr>
                        <a:t>0,3333</a:t>
                      </a:r>
                      <a:endParaRPr lang="hr-HR" sz="1800" b="0" i="0" u="none" strike="noStrike" dirty="0">
                        <a:solidFill>
                          <a:srgbClr val="000000"/>
                        </a:solidFill>
                        <a:effectLst/>
                        <a:latin typeface="Calibri" panose="020F0502020204030204" pitchFamily="34" charset="0"/>
                      </a:endParaRPr>
                    </a:p>
                  </a:txBody>
                  <a:tcPr marL="9525" marR="9525" marT="9525" marB="0" anchor="b"/>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r" fontAlgn="b"/>
                      <a:r>
                        <a:rPr lang="hr-HR" sz="1800" u="none" strike="noStrike">
                          <a:effectLst/>
                          <a:latin typeface="+mj-lt"/>
                        </a:rPr>
                        <a:t>0,11</a:t>
                      </a:r>
                      <a:endParaRPr lang="hr-HR" sz="1800" b="0" i="0" u="none" strike="noStrike">
                        <a:solidFill>
                          <a:srgbClr val="000000"/>
                        </a:solidFill>
                        <a:effectLst/>
                        <a:latin typeface="+mj-lt"/>
                      </a:endParaRPr>
                    </a:p>
                  </a:txBody>
                  <a:tcPr marL="9525" marR="9525" marT="9525" marB="0" anchor="b"/>
                </a:tc>
                <a:tc vMerge="1">
                  <a:txBody>
                    <a:bodyPr/>
                    <a:lstStyle/>
                    <a:p>
                      <a:endParaRPr lang="en-US"/>
                    </a:p>
                  </a:txBody>
                  <a:tcPr/>
                </a:tc>
                <a:extLst>
                  <a:ext uri="{0D108BD9-81ED-4DB2-BD59-A6C34878D82A}">
                    <a16:rowId xmlns:a16="http://schemas.microsoft.com/office/drawing/2014/main" val="2423063015"/>
                  </a:ext>
                </a:extLst>
              </a:tr>
              <a:tr h="190500">
                <a:tc>
                  <a:txBody>
                    <a:bodyPr/>
                    <a:lstStyle/>
                    <a:p>
                      <a:pPr algn="ctr" fontAlgn="ctr"/>
                      <a:r>
                        <a:rPr lang="hr-HR" sz="1800" u="none" strike="noStrike">
                          <a:effectLst/>
                        </a:rPr>
                        <a:t>3</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hr-HR" sz="1800" u="none" strike="noStrike">
                          <a:effectLst/>
                        </a:rPr>
                        <a:t>5</a:t>
                      </a:r>
                      <a:endParaRPr lang="hr-H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hr-HR" sz="1800" u="none" strike="noStrike">
                          <a:effectLst/>
                        </a:rPr>
                        <a:t>4,83</a:t>
                      </a:r>
                      <a:endParaRPr lang="hr-HR"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hr-HR" sz="1800" u="none" strike="noStrike">
                          <a:effectLst/>
                        </a:rPr>
                        <a:t>0,03</a:t>
                      </a:r>
                      <a:endParaRPr lang="hr-HR" sz="1800" b="0" i="0" u="none" strike="noStrike">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tc>
                  <a:txBody>
                    <a:bodyPr/>
                    <a:lstStyle/>
                    <a:p>
                      <a:pPr algn="ctr" fontAlgn="b"/>
                      <a:r>
                        <a:rPr lang="hr-HR" sz="1800" u="none" strike="noStrike" dirty="0">
                          <a:effectLst/>
                        </a:rPr>
                        <a:t>0,1667</a:t>
                      </a:r>
                      <a:endParaRPr lang="hr-HR" sz="1800" b="0" i="0" u="none" strike="noStrike" dirty="0">
                        <a:solidFill>
                          <a:srgbClr val="000000"/>
                        </a:solidFill>
                        <a:effectLst/>
                        <a:latin typeface="Calibri" panose="020F0502020204030204" pitchFamily="34" charset="0"/>
                      </a:endParaRPr>
                    </a:p>
                  </a:txBody>
                  <a:tcPr marL="9525" marR="9525" marT="9525" marB="0" anchor="b"/>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r" fontAlgn="b"/>
                      <a:r>
                        <a:rPr lang="hr-HR" sz="1800" u="none" strike="noStrike" dirty="0">
                          <a:effectLst/>
                          <a:latin typeface="+mj-lt"/>
                        </a:rPr>
                        <a:t>2,79</a:t>
                      </a:r>
                      <a:endParaRPr lang="hr-HR" sz="1800" b="0" i="0" u="none" strike="noStrike" dirty="0">
                        <a:solidFill>
                          <a:srgbClr val="000000"/>
                        </a:solidFill>
                        <a:effectLst/>
                        <a:latin typeface="+mj-lt"/>
                      </a:endParaRPr>
                    </a:p>
                  </a:txBody>
                  <a:tcPr marL="9525" marR="9525" marT="9525" marB="0" anchor="b"/>
                </a:tc>
                <a:tc vMerge="1">
                  <a:txBody>
                    <a:bodyPr/>
                    <a:lstStyle/>
                    <a:p>
                      <a:endParaRPr lang="en-US"/>
                    </a:p>
                  </a:txBody>
                  <a:tcPr/>
                </a:tc>
                <a:extLst>
                  <a:ext uri="{0D108BD9-81ED-4DB2-BD59-A6C34878D82A}">
                    <a16:rowId xmlns:a16="http://schemas.microsoft.com/office/drawing/2014/main" val="820767126"/>
                  </a:ext>
                </a:extLst>
              </a:tr>
              <a:tr h="190500">
                <a:tc>
                  <a:txBody>
                    <a:bodyPr/>
                    <a:lstStyle/>
                    <a:p>
                      <a:pPr algn="ctr" fontAlgn="b"/>
                      <a:r>
                        <a:rPr lang="hr-HR" sz="1800" u="none" strike="noStrike" dirty="0">
                          <a:effectLst/>
                        </a:rPr>
                        <a:t>Total</a:t>
                      </a:r>
                      <a:endParaRPr lang="hr-H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ctr"/>
                      <a:r>
                        <a:rPr lang="hr-HR" sz="1800" u="none" strike="noStrike" dirty="0">
                          <a:effectLst/>
                        </a:rPr>
                        <a:t>10</a:t>
                      </a:r>
                      <a:endParaRPr lang="hr-H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effectLst/>
                        </a:rPr>
                        <a:t>Total</a:t>
                      </a:r>
                      <a:endParaRPr lang="hr-H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ctr"/>
                      <a:r>
                        <a:rPr lang="hr-HR" sz="1800" u="none" strike="noStrike" dirty="0">
                          <a:effectLst/>
                        </a:rPr>
                        <a:t>0,17</a:t>
                      </a:r>
                      <a:endParaRPr lang="hr-H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hr-HR" sz="1800" u="none" strike="noStrike" dirty="0">
                          <a:effectLst/>
                        </a:rPr>
                        <a:t>Total</a:t>
                      </a:r>
                      <a:endParaRPr lang="hr-H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effectLst/>
                        </a:rPr>
                        <a:t>0,6667</a:t>
                      </a:r>
                      <a:endParaRPr lang="hr-H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800" u="none" strike="noStrike" dirty="0">
                          <a:effectLst/>
                          <a:latin typeface="+mj-lt"/>
                        </a:rPr>
                        <a:t>4,67</a:t>
                      </a:r>
                      <a:endParaRPr lang="hr-HR" sz="1800" b="0" i="0" u="none" strike="noStrike" dirty="0">
                        <a:solidFill>
                          <a:srgbClr val="000000"/>
                        </a:solidFill>
                        <a:effectLst/>
                        <a:latin typeface="+mj-lt"/>
                      </a:endParaRPr>
                    </a:p>
                  </a:txBody>
                  <a:tcPr marL="9525" marR="9525" marT="9525" marB="0" anchor="b"/>
                </a:tc>
                <a:tc>
                  <a:txBody>
                    <a:bodyPr/>
                    <a:lstStyle/>
                    <a:p>
                      <a:pPr algn="l" fontAlgn="b"/>
                      <a:endParaRPr lang="hr-HR"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47922847"/>
                  </a:ext>
                </a:extLst>
              </a:tr>
            </a:tbl>
          </a:graphicData>
        </a:graphic>
      </p:graphicFrame>
      <p:graphicFrame>
        <p:nvGraphicFramePr>
          <p:cNvPr id="7" name="Chart 6"/>
          <p:cNvGraphicFramePr>
            <a:graphicFrameLocks/>
          </p:cNvGraphicFramePr>
          <p:nvPr>
            <p:extLst>
              <p:ext uri="{D42A27DB-BD31-4B8C-83A1-F6EECF244321}">
                <p14:modId xmlns:p14="http://schemas.microsoft.com/office/powerpoint/2010/main" val="2245937669"/>
              </p:ext>
            </p:extLst>
          </p:nvPr>
        </p:nvGraphicFramePr>
        <p:xfrm>
          <a:off x="859972" y="1338376"/>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982686" y="2425999"/>
            <a:ext cx="718457" cy="369332"/>
          </a:xfrm>
          <a:prstGeom prst="rect">
            <a:avLst/>
          </a:prstGeom>
          <a:noFill/>
        </p:spPr>
        <p:txBody>
          <a:bodyPr wrap="square" rtlCol="0">
            <a:spAutoFit/>
          </a:bodyPr>
          <a:lstStyle/>
          <a:p>
            <a:r>
              <a:rPr lang="hr-HR" dirty="0">
                <a:latin typeface="+mj-lt"/>
              </a:rPr>
              <a:t>Y</a:t>
            </a:r>
            <a:r>
              <a:rPr lang="hr-HR" dirty="0"/>
              <a:t> </a:t>
            </a:r>
            <a:r>
              <a:rPr lang="hr-HR" dirty="0" err="1">
                <a:latin typeface="+mj-lt"/>
              </a:rPr>
              <a:t>real</a:t>
            </a:r>
            <a:r>
              <a:rPr lang="hr-HR" dirty="0"/>
              <a:t> </a:t>
            </a:r>
            <a:endParaRPr lang="en-US" dirty="0"/>
          </a:p>
        </p:txBody>
      </p:sp>
      <p:sp>
        <p:nvSpPr>
          <p:cNvPr id="10" name="Cloud Callout 9"/>
          <p:cNvSpPr/>
          <p:nvPr/>
        </p:nvSpPr>
        <p:spPr>
          <a:xfrm>
            <a:off x="5617028" y="1243444"/>
            <a:ext cx="6291943" cy="2381499"/>
          </a:xfrm>
          <a:prstGeom prst="cloudCallout">
            <a:avLst>
              <a:gd name="adj1" fmla="val -42000"/>
              <a:gd name="adj2" fmla="val 638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 </a:t>
            </a:r>
            <a:r>
              <a:rPr lang="hr-HR" sz="2000" dirty="0" err="1"/>
              <a:t>Let’s</a:t>
            </a:r>
            <a:r>
              <a:rPr lang="en-US" sz="2000" dirty="0"/>
              <a:t> </a:t>
            </a:r>
            <a:r>
              <a:rPr lang="hr-HR" sz="2000" dirty="0" err="1"/>
              <a:t>evaluate</a:t>
            </a:r>
            <a:r>
              <a:rPr lang="hr-HR" sz="2000" dirty="0"/>
              <a:t> </a:t>
            </a:r>
            <a:r>
              <a:rPr lang="en-US" sz="2000" dirty="0"/>
              <a:t>the accuracy and performance of a regression model by calculating metrics like MSE, R-squared (R²), and MAE using the predicted and real values of a target variable.</a:t>
            </a:r>
          </a:p>
        </p:txBody>
      </p:sp>
    </p:spTree>
    <p:extLst>
      <p:ext uri="{BB962C8B-B14F-4D97-AF65-F5344CB8AC3E}">
        <p14:creationId xmlns:p14="http://schemas.microsoft.com/office/powerpoint/2010/main" val="17191159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2" y="242136"/>
            <a:ext cx="10515600" cy="897618"/>
          </a:xfrm>
        </p:spPr>
        <p:txBody>
          <a:bodyPr/>
          <a:lstStyle/>
          <a:p>
            <a:pPr algn="ctr"/>
            <a:r>
              <a:rPr lang="hr-HR" b="1" dirty="0" err="1"/>
              <a:t>Evaluation</a:t>
            </a:r>
            <a:r>
              <a:rPr lang="hr-HR" b="1" dirty="0"/>
              <a:t> </a:t>
            </a:r>
            <a:r>
              <a:rPr lang="hr-HR" b="1" dirty="0" err="1"/>
              <a:t>Metrics</a:t>
            </a:r>
            <a:r>
              <a:rPr lang="hr-HR" b="1" dirty="0"/>
              <a:t> for </a:t>
            </a:r>
            <a:r>
              <a:rPr lang="hr-HR" b="1" dirty="0" err="1"/>
              <a:t>Clustering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3" y="1560059"/>
            <a:ext cx="6629400" cy="4486275"/>
          </a:xfrm>
        </p:spPr>
        <p:txBody>
          <a:bodyPr>
            <a:noAutofit/>
          </a:bodyPr>
          <a:lstStyle/>
          <a:p>
            <a:pPr algn="just"/>
            <a:r>
              <a:rPr lang="en-US" sz="4000" b="1" dirty="0">
                <a:latin typeface="+mj-lt"/>
              </a:rPr>
              <a:t>Silhouette Score </a:t>
            </a:r>
            <a:r>
              <a:rPr lang="en-US" sz="3600" dirty="0">
                <a:latin typeface="+mj-lt"/>
              </a:rPr>
              <a:t>and </a:t>
            </a:r>
            <a:r>
              <a:rPr lang="en-US" sz="4000" b="1" dirty="0">
                <a:latin typeface="+mj-lt"/>
              </a:rPr>
              <a:t>Davies-</a:t>
            </a:r>
            <a:r>
              <a:rPr lang="en-US" sz="4000" b="1" dirty="0" err="1">
                <a:latin typeface="+mj-lt"/>
              </a:rPr>
              <a:t>Bouldin</a:t>
            </a:r>
            <a:r>
              <a:rPr lang="en-US" sz="4000" b="1" dirty="0">
                <a:latin typeface="+mj-lt"/>
              </a:rPr>
              <a:t> Index</a:t>
            </a:r>
            <a:r>
              <a:rPr lang="en-US" sz="3600" dirty="0">
                <a:latin typeface="+mj-lt"/>
              </a:rPr>
              <a:t>: Key clustering metrics. </a:t>
            </a:r>
            <a:endParaRPr lang="hr-HR" sz="3600" dirty="0">
              <a:latin typeface="+mj-lt"/>
            </a:endParaRPr>
          </a:p>
          <a:p>
            <a:pPr algn="just"/>
            <a:r>
              <a:rPr lang="en-US" sz="3600" dirty="0">
                <a:latin typeface="+mj-lt"/>
              </a:rPr>
              <a:t>Silhouette Score assesses separation and compactness</a:t>
            </a:r>
            <a:endParaRPr lang="hr-HR" sz="3600" dirty="0">
              <a:latin typeface="+mj-lt"/>
            </a:endParaRPr>
          </a:p>
          <a:p>
            <a:pPr algn="just"/>
            <a:r>
              <a:rPr lang="en-US" sz="3600" dirty="0">
                <a:latin typeface="+mj-lt"/>
              </a:rPr>
              <a:t>Davies-</a:t>
            </a:r>
            <a:r>
              <a:rPr lang="en-US" sz="3600" dirty="0" err="1">
                <a:latin typeface="+mj-lt"/>
              </a:rPr>
              <a:t>Bouldin</a:t>
            </a:r>
            <a:r>
              <a:rPr lang="en-US" sz="3600" dirty="0">
                <a:latin typeface="+mj-lt"/>
              </a:rPr>
              <a:t> Index considers scatter and separation. </a:t>
            </a:r>
            <a:endParaRPr lang="hr-HR" sz="3600" dirty="0">
              <a:latin typeface="+mj-lt"/>
            </a:endParaRPr>
          </a:p>
          <a:p>
            <a:pPr algn="just"/>
            <a:r>
              <a:rPr lang="en-US" sz="3600" dirty="0">
                <a:latin typeface="+mj-lt"/>
              </a:rPr>
              <a:t>Together, they guide optimal clustering selection.</a:t>
            </a:r>
          </a:p>
        </p:txBody>
      </p:sp>
      <p:pic>
        <p:nvPicPr>
          <p:cNvPr id="2050" name="Picture 2" descr="Free Black and White Dartboard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2897" y="2476876"/>
            <a:ext cx="3971018" cy="2652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36515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1066801" y="-33338"/>
            <a:ext cx="10515600" cy="897618"/>
          </a:xfrm>
        </p:spPr>
        <p:txBody>
          <a:bodyPr/>
          <a:lstStyle/>
          <a:p>
            <a:pPr algn="ctr"/>
            <a:r>
              <a:rPr lang="hr-HR" b="1" dirty="0" err="1"/>
              <a:t>Evaluation</a:t>
            </a:r>
            <a:r>
              <a:rPr lang="hr-HR" b="1" dirty="0"/>
              <a:t> </a:t>
            </a:r>
            <a:r>
              <a:rPr lang="hr-HR" b="1" dirty="0" err="1"/>
              <a:t>Metrics</a:t>
            </a:r>
            <a:r>
              <a:rPr lang="hr-HR" b="1" dirty="0"/>
              <a:t> for </a:t>
            </a:r>
            <a:r>
              <a:rPr lang="hr-HR" b="1" dirty="0" err="1"/>
              <a:t>Clustering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0646" y="2071352"/>
            <a:ext cx="7114480" cy="2807742"/>
          </a:xfrm>
        </p:spPr>
        <p:txBody>
          <a:bodyPr>
            <a:noAutofit/>
          </a:bodyPr>
          <a:lstStyle/>
          <a:p>
            <a:pPr marL="0" indent="0" algn="ctr">
              <a:buNone/>
            </a:pPr>
            <a:r>
              <a:rPr lang="en-US" dirty="0">
                <a:latin typeface="+mj-lt"/>
              </a:rPr>
              <a:t>a(Alice) = average distance to other members in her cluster</a:t>
            </a:r>
            <a:r>
              <a:rPr lang="hr-HR" dirty="0">
                <a:latin typeface="+mj-lt"/>
              </a:rPr>
              <a:t> A = 1,21</a:t>
            </a:r>
          </a:p>
          <a:p>
            <a:pPr marL="0" indent="0" algn="ctr">
              <a:buNone/>
            </a:pPr>
            <a:r>
              <a:rPr lang="en-US" dirty="0">
                <a:latin typeface="+mj-lt"/>
              </a:rPr>
              <a:t>b(Alice) = average distance to members in the nearest neighboring cluster</a:t>
            </a:r>
            <a:r>
              <a:rPr lang="hr-HR" dirty="0">
                <a:latin typeface="+mj-lt"/>
              </a:rPr>
              <a:t> B = 3,20</a:t>
            </a:r>
          </a:p>
          <a:p>
            <a:pPr marL="0" indent="0" algn="ctr">
              <a:buNone/>
            </a:pPr>
            <a:r>
              <a:rPr lang="hr-HR" dirty="0" err="1">
                <a:latin typeface="+mj-lt"/>
              </a:rPr>
              <a:t>Silhouette</a:t>
            </a:r>
            <a:r>
              <a:rPr lang="hr-HR" dirty="0">
                <a:latin typeface="+mj-lt"/>
              </a:rPr>
              <a:t> </a:t>
            </a:r>
            <a:r>
              <a:rPr lang="hr-HR" dirty="0" err="1">
                <a:latin typeface="+mj-lt"/>
              </a:rPr>
              <a:t>Score</a:t>
            </a:r>
            <a:r>
              <a:rPr lang="hr-HR" dirty="0">
                <a:latin typeface="+mj-lt"/>
              </a:rPr>
              <a:t> (Alice) =  1,99 / 3,20</a:t>
            </a:r>
          </a:p>
          <a:p>
            <a:pPr marL="0" indent="0" algn="ctr">
              <a:buNone/>
            </a:pPr>
            <a:r>
              <a:rPr lang="hr-HR" dirty="0" err="1">
                <a:latin typeface="+mj-lt"/>
              </a:rPr>
              <a:t>Silhouette</a:t>
            </a:r>
            <a:r>
              <a:rPr lang="hr-HR" dirty="0">
                <a:latin typeface="+mj-lt"/>
              </a:rPr>
              <a:t> </a:t>
            </a:r>
            <a:r>
              <a:rPr lang="hr-HR" dirty="0" err="1">
                <a:latin typeface="+mj-lt"/>
              </a:rPr>
              <a:t>Score</a:t>
            </a:r>
            <a:r>
              <a:rPr lang="hr-HR" dirty="0">
                <a:latin typeface="+mj-lt"/>
              </a:rPr>
              <a:t> (Alice) = 0,622</a:t>
            </a:r>
          </a:p>
          <a:p>
            <a:pPr marL="0" indent="0" algn="just">
              <a:buNone/>
            </a:pPr>
            <a:endParaRPr lang="hr-HR" sz="3600" dirty="0">
              <a:latin typeface="+mj-lt"/>
            </a:endParaRPr>
          </a:p>
          <a:p>
            <a:pPr marL="0" indent="0" algn="just">
              <a:buNone/>
            </a:pPr>
            <a:endParaRPr lang="en-US" sz="3600" dirty="0">
              <a:latin typeface="+mj-lt"/>
            </a:endParaRPr>
          </a:p>
        </p:txBody>
      </p:sp>
      <p:graphicFrame>
        <p:nvGraphicFramePr>
          <p:cNvPr id="42" name="Chart 41"/>
          <p:cNvGraphicFramePr>
            <a:graphicFrameLocks/>
          </p:cNvGraphicFramePr>
          <p:nvPr>
            <p:extLst>
              <p:ext uri="{D42A27DB-BD31-4B8C-83A1-F6EECF244321}">
                <p14:modId xmlns:p14="http://schemas.microsoft.com/office/powerpoint/2010/main" val="3122204139"/>
              </p:ext>
            </p:extLst>
          </p:nvPr>
        </p:nvGraphicFramePr>
        <p:xfrm>
          <a:off x="7005686" y="1789297"/>
          <a:ext cx="5170713" cy="33718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384786" y="3116634"/>
            <a:ext cx="1139947" cy="369332"/>
          </a:xfrm>
          <a:prstGeom prst="rect">
            <a:avLst/>
          </a:prstGeom>
          <a:noFill/>
        </p:spPr>
        <p:txBody>
          <a:bodyPr wrap="square" rtlCol="0">
            <a:spAutoFit/>
          </a:bodyPr>
          <a:lstStyle/>
          <a:p>
            <a:r>
              <a:rPr lang="hr-HR" dirty="0"/>
              <a:t>Alice (1,2)</a:t>
            </a:r>
            <a:endParaRPr lang="en-US" dirty="0"/>
          </a:p>
        </p:txBody>
      </p:sp>
      <p:sp>
        <p:nvSpPr>
          <p:cNvPr id="43" name="Freeform 42"/>
          <p:cNvSpPr/>
          <p:nvPr/>
        </p:nvSpPr>
        <p:spPr>
          <a:xfrm>
            <a:off x="8252965" y="2583173"/>
            <a:ext cx="1809417" cy="1153886"/>
          </a:xfrm>
          <a:custGeom>
            <a:avLst/>
            <a:gdLst>
              <a:gd name="connsiteX0" fmla="*/ 35045 w 1809417"/>
              <a:gd name="connsiteY0" fmla="*/ 10886 h 1153886"/>
              <a:gd name="connsiteX1" fmla="*/ 24160 w 1809417"/>
              <a:gd name="connsiteY1" fmla="*/ 76200 h 1153886"/>
              <a:gd name="connsiteX2" fmla="*/ 13274 w 1809417"/>
              <a:gd name="connsiteY2" fmla="*/ 119743 h 1153886"/>
              <a:gd name="connsiteX3" fmla="*/ 2388 w 1809417"/>
              <a:gd name="connsiteY3" fmla="*/ 195943 h 1153886"/>
              <a:gd name="connsiteX4" fmla="*/ 13274 w 1809417"/>
              <a:gd name="connsiteY4" fmla="*/ 653143 h 1153886"/>
              <a:gd name="connsiteX5" fmla="*/ 24160 w 1809417"/>
              <a:gd name="connsiteY5" fmla="*/ 696686 h 1153886"/>
              <a:gd name="connsiteX6" fmla="*/ 35045 w 1809417"/>
              <a:gd name="connsiteY6" fmla="*/ 772886 h 1153886"/>
              <a:gd name="connsiteX7" fmla="*/ 45931 w 1809417"/>
              <a:gd name="connsiteY7" fmla="*/ 805543 h 1153886"/>
              <a:gd name="connsiteX8" fmla="*/ 56817 w 1809417"/>
              <a:gd name="connsiteY8" fmla="*/ 870857 h 1153886"/>
              <a:gd name="connsiteX9" fmla="*/ 67702 w 1809417"/>
              <a:gd name="connsiteY9" fmla="*/ 925286 h 1153886"/>
              <a:gd name="connsiteX10" fmla="*/ 78588 w 1809417"/>
              <a:gd name="connsiteY10" fmla="*/ 990600 h 1153886"/>
              <a:gd name="connsiteX11" fmla="*/ 100360 w 1809417"/>
              <a:gd name="connsiteY11" fmla="*/ 1055914 h 1153886"/>
              <a:gd name="connsiteX12" fmla="*/ 111245 w 1809417"/>
              <a:gd name="connsiteY12" fmla="*/ 1088571 h 1153886"/>
              <a:gd name="connsiteX13" fmla="*/ 176560 w 1809417"/>
              <a:gd name="connsiteY13" fmla="*/ 1143000 h 1153886"/>
              <a:gd name="connsiteX14" fmla="*/ 209217 w 1809417"/>
              <a:gd name="connsiteY14" fmla="*/ 1153886 h 1153886"/>
              <a:gd name="connsiteX15" fmla="*/ 437817 w 1809417"/>
              <a:gd name="connsiteY15" fmla="*/ 1143000 h 1153886"/>
              <a:gd name="connsiteX16" fmla="*/ 535788 w 1809417"/>
              <a:gd name="connsiteY16" fmla="*/ 1110343 h 1153886"/>
              <a:gd name="connsiteX17" fmla="*/ 622874 w 1809417"/>
              <a:gd name="connsiteY17" fmla="*/ 1077686 h 1153886"/>
              <a:gd name="connsiteX18" fmla="*/ 688188 w 1809417"/>
              <a:gd name="connsiteY18" fmla="*/ 1055914 h 1153886"/>
              <a:gd name="connsiteX19" fmla="*/ 720845 w 1809417"/>
              <a:gd name="connsiteY19" fmla="*/ 1045028 h 1153886"/>
              <a:gd name="connsiteX20" fmla="*/ 764388 w 1809417"/>
              <a:gd name="connsiteY20" fmla="*/ 1023257 h 1153886"/>
              <a:gd name="connsiteX21" fmla="*/ 807931 w 1809417"/>
              <a:gd name="connsiteY21" fmla="*/ 990600 h 1153886"/>
              <a:gd name="connsiteX22" fmla="*/ 905902 w 1809417"/>
              <a:gd name="connsiteY22" fmla="*/ 957943 h 1153886"/>
              <a:gd name="connsiteX23" fmla="*/ 938560 w 1809417"/>
              <a:gd name="connsiteY23" fmla="*/ 947057 h 1153886"/>
              <a:gd name="connsiteX24" fmla="*/ 982102 w 1809417"/>
              <a:gd name="connsiteY24" fmla="*/ 925286 h 1153886"/>
              <a:gd name="connsiteX25" fmla="*/ 1003874 w 1809417"/>
              <a:gd name="connsiteY25" fmla="*/ 903514 h 1153886"/>
              <a:gd name="connsiteX26" fmla="*/ 1101845 w 1809417"/>
              <a:gd name="connsiteY26" fmla="*/ 849086 h 1153886"/>
              <a:gd name="connsiteX27" fmla="*/ 1123617 w 1809417"/>
              <a:gd name="connsiteY27" fmla="*/ 816428 h 1153886"/>
              <a:gd name="connsiteX28" fmla="*/ 1156274 w 1809417"/>
              <a:gd name="connsiteY28" fmla="*/ 805543 h 1153886"/>
              <a:gd name="connsiteX29" fmla="*/ 1221588 w 1809417"/>
              <a:gd name="connsiteY29" fmla="*/ 772886 h 1153886"/>
              <a:gd name="connsiteX30" fmla="*/ 1341331 w 1809417"/>
              <a:gd name="connsiteY30" fmla="*/ 674914 h 1153886"/>
              <a:gd name="connsiteX31" fmla="*/ 1373988 w 1809417"/>
              <a:gd name="connsiteY31" fmla="*/ 653143 h 1153886"/>
              <a:gd name="connsiteX32" fmla="*/ 1461074 w 1809417"/>
              <a:gd name="connsiteY32" fmla="*/ 576943 h 1153886"/>
              <a:gd name="connsiteX33" fmla="*/ 1493731 w 1809417"/>
              <a:gd name="connsiteY33" fmla="*/ 544286 h 1153886"/>
              <a:gd name="connsiteX34" fmla="*/ 1548160 w 1809417"/>
              <a:gd name="connsiteY34" fmla="*/ 500743 h 1153886"/>
              <a:gd name="connsiteX35" fmla="*/ 1569931 w 1809417"/>
              <a:gd name="connsiteY35" fmla="*/ 468086 h 1153886"/>
              <a:gd name="connsiteX36" fmla="*/ 1591702 w 1809417"/>
              <a:gd name="connsiteY36" fmla="*/ 446314 h 1153886"/>
              <a:gd name="connsiteX37" fmla="*/ 1635245 w 1809417"/>
              <a:gd name="connsiteY37" fmla="*/ 381000 h 1153886"/>
              <a:gd name="connsiteX38" fmla="*/ 1689674 w 1809417"/>
              <a:gd name="connsiteY38" fmla="*/ 326571 h 1153886"/>
              <a:gd name="connsiteX39" fmla="*/ 1722331 w 1809417"/>
              <a:gd name="connsiteY39" fmla="*/ 293914 h 1153886"/>
              <a:gd name="connsiteX40" fmla="*/ 1765874 w 1809417"/>
              <a:gd name="connsiteY40" fmla="*/ 239486 h 1153886"/>
              <a:gd name="connsiteX41" fmla="*/ 1776760 w 1809417"/>
              <a:gd name="connsiteY41" fmla="*/ 206828 h 1153886"/>
              <a:gd name="connsiteX42" fmla="*/ 1798531 w 1809417"/>
              <a:gd name="connsiteY42" fmla="*/ 174171 h 1153886"/>
              <a:gd name="connsiteX43" fmla="*/ 1809417 w 1809417"/>
              <a:gd name="connsiteY43" fmla="*/ 130628 h 1153886"/>
              <a:gd name="connsiteX44" fmla="*/ 1798531 w 1809417"/>
              <a:gd name="connsiteY44" fmla="*/ 87086 h 1153886"/>
              <a:gd name="connsiteX45" fmla="*/ 1733217 w 1809417"/>
              <a:gd name="connsiteY45" fmla="*/ 65314 h 1153886"/>
              <a:gd name="connsiteX46" fmla="*/ 1711445 w 1809417"/>
              <a:gd name="connsiteY46" fmla="*/ 43543 h 1153886"/>
              <a:gd name="connsiteX47" fmla="*/ 1635245 w 1809417"/>
              <a:gd name="connsiteY47" fmla="*/ 21771 h 1153886"/>
              <a:gd name="connsiteX48" fmla="*/ 1569931 w 1809417"/>
              <a:gd name="connsiteY48" fmla="*/ 0 h 1153886"/>
              <a:gd name="connsiteX49" fmla="*/ 1210702 w 1809417"/>
              <a:gd name="connsiteY49" fmla="*/ 10886 h 1153886"/>
              <a:gd name="connsiteX50" fmla="*/ 1080074 w 1809417"/>
              <a:gd name="connsiteY50" fmla="*/ 32657 h 1153886"/>
              <a:gd name="connsiteX51" fmla="*/ 873245 w 1809417"/>
              <a:gd name="connsiteY51" fmla="*/ 54428 h 1153886"/>
              <a:gd name="connsiteX52" fmla="*/ 514017 w 1809417"/>
              <a:gd name="connsiteY52" fmla="*/ 43543 h 1153886"/>
              <a:gd name="connsiteX53" fmla="*/ 470474 w 1809417"/>
              <a:gd name="connsiteY53" fmla="*/ 32657 h 1153886"/>
              <a:gd name="connsiteX54" fmla="*/ 35045 w 1809417"/>
              <a:gd name="connsiteY54" fmla="*/ 10886 h 115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809417" h="1153886">
                <a:moveTo>
                  <a:pt x="35045" y="10886"/>
                </a:moveTo>
                <a:cubicBezTo>
                  <a:pt x="-39341" y="18143"/>
                  <a:pt x="28489" y="54557"/>
                  <a:pt x="24160" y="76200"/>
                </a:cubicBezTo>
                <a:cubicBezTo>
                  <a:pt x="21226" y="90871"/>
                  <a:pt x="15950" y="105023"/>
                  <a:pt x="13274" y="119743"/>
                </a:cubicBezTo>
                <a:cubicBezTo>
                  <a:pt x="8684" y="144987"/>
                  <a:pt x="6017" y="170543"/>
                  <a:pt x="2388" y="195943"/>
                </a:cubicBezTo>
                <a:cubicBezTo>
                  <a:pt x="6017" y="348343"/>
                  <a:pt x="6652" y="500844"/>
                  <a:pt x="13274" y="653143"/>
                </a:cubicBezTo>
                <a:cubicBezTo>
                  <a:pt x="13924" y="668090"/>
                  <a:pt x="21484" y="681966"/>
                  <a:pt x="24160" y="696686"/>
                </a:cubicBezTo>
                <a:cubicBezTo>
                  <a:pt x="28750" y="721930"/>
                  <a:pt x="30013" y="747726"/>
                  <a:pt x="35045" y="772886"/>
                </a:cubicBezTo>
                <a:cubicBezTo>
                  <a:pt x="37295" y="784138"/>
                  <a:pt x="43442" y="794342"/>
                  <a:pt x="45931" y="805543"/>
                </a:cubicBezTo>
                <a:cubicBezTo>
                  <a:pt x="50719" y="827089"/>
                  <a:pt x="52869" y="849141"/>
                  <a:pt x="56817" y="870857"/>
                </a:cubicBezTo>
                <a:cubicBezTo>
                  <a:pt x="60127" y="889061"/>
                  <a:pt x="64392" y="907082"/>
                  <a:pt x="67702" y="925286"/>
                </a:cubicBezTo>
                <a:cubicBezTo>
                  <a:pt x="71650" y="947002"/>
                  <a:pt x="73235" y="969187"/>
                  <a:pt x="78588" y="990600"/>
                </a:cubicBezTo>
                <a:cubicBezTo>
                  <a:pt x="84154" y="1012864"/>
                  <a:pt x="93103" y="1034143"/>
                  <a:pt x="100360" y="1055914"/>
                </a:cubicBezTo>
                <a:cubicBezTo>
                  <a:pt x="103989" y="1066800"/>
                  <a:pt x="103131" y="1080457"/>
                  <a:pt x="111245" y="1088571"/>
                </a:cubicBezTo>
                <a:cubicBezTo>
                  <a:pt x="133648" y="1110974"/>
                  <a:pt x="146369" y="1125748"/>
                  <a:pt x="176560" y="1143000"/>
                </a:cubicBezTo>
                <a:cubicBezTo>
                  <a:pt x="186523" y="1148693"/>
                  <a:pt x="198331" y="1150257"/>
                  <a:pt x="209217" y="1153886"/>
                </a:cubicBezTo>
                <a:cubicBezTo>
                  <a:pt x="285417" y="1150257"/>
                  <a:pt x="361997" y="1151425"/>
                  <a:pt x="437817" y="1143000"/>
                </a:cubicBezTo>
                <a:cubicBezTo>
                  <a:pt x="457389" y="1140825"/>
                  <a:pt x="509673" y="1116872"/>
                  <a:pt x="535788" y="1110343"/>
                </a:cubicBezTo>
                <a:cubicBezTo>
                  <a:pt x="630058" y="1086775"/>
                  <a:pt x="528004" y="1115634"/>
                  <a:pt x="622874" y="1077686"/>
                </a:cubicBezTo>
                <a:cubicBezTo>
                  <a:pt x="644182" y="1069163"/>
                  <a:pt x="666417" y="1063171"/>
                  <a:pt x="688188" y="1055914"/>
                </a:cubicBezTo>
                <a:cubicBezTo>
                  <a:pt x="699074" y="1052285"/>
                  <a:pt x="710582" y="1050159"/>
                  <a:pt x="720845" y="1045028"/>
                </a:cubicBezTo>
                <a:cubicBezTo>
                  <a:pt x="735359" y="1037771"/>
                  <a:pt x="750627" y="1031857"/>
                  <a:pt x="764388" y="1023257"/>
                </a:cubicBezTo>
                <a:cubicBezTo>
                  <a:pt x="779773" y="1013641"/>
                  <a:pt x="791704" y="998714"/>
                  <a:pt x="807931" y="990600"/>
                </a:cubicBezTo>
                <a:cubicBezTo>
                  <a:pt x="807947" y="990592"/>
                  <a:pt x="889565" y="963389"/>
                  <a:pt x="905902" y="957943"/>
                </a:cubicBezTo>
                <a:cubicBezTo>
                  <a:pt x="916788" y="954314"/>
                  <a:pt x="928297" y="952189"/>
                  <a:pt x="938560" y="947057"/>
                </a:cubicBezTo>
                <a:cubicBezTo>
                  <a:pt x="953074" y="939800"/>
                  <a:pt x="968600" y="934287"/>
                  <a:pt x="982102" y="925286"/>
                </a:cubicBezTo>
                <a:cubicBezTo>
                  <a:pt x="990642" y="919593"/>
                  <a:pt x="995663" y="909672"/>
                  <a:pt x="1003874" y="903514"/>
                </a:cubicBezTo>
                <a:cubicBezTo>
                  <a:pt x="1063764" y="858596"/>
                  <a:pt x="1050930" y="866057"/>
                  <a:pt x="1101845" y="849086"/>
                </a:cubicBezTo>
                <a:cubicBezTo>
                  <a:pt x="1109102" y="838200"/>
                  <a:pt x="1113401" y="824601"/>
                  <a:pt x="1123617" y="816428"/>
                </a:cubicBezTo>
                <a:cubicBezTo>
                  <a:pt x="1132577" y="809260"/>
                  <a:pt x="1146011" y="810675"/>
                  <a:pt x="1156274" y="805543"/>
                </a:cubicBezTo>
                <a:cubicBezTo>
                  <a:pt x="1240682" y="763339"/>
                  <a:pt x="1139504" y="800246"/>
                  <a:pt x="1221588" y="772886"/>
                </a:cubicBezTo>
                <a:cubicBezTo>
                  <a:pt x="1294518" y="699956"/>
                  <a:pt x="1254670" y="732688"/>
                  <a:pt x="1341331" y="674914"/>
                </a:cubicBezTo>
                <a:lnTo>
                  <a:pt x="1373988" y="653143"/>
                </a:lnTo>
                <a:cubicBezTo>
                  <a:pt x="1435677" y="560613"/>
                  <a:pt x="1334071" y="703946"/>
                  <a:pt x="1461074" y="576943"/>
                </a:cubicBezTo>
                <a:cubicBezTo>
                  <a:pt x="1471960" y="566057"/>
                  <a:pt x="1481905" y="554141"/>
                  <a:pt x="1493731" y="544286"/>
                </a:cubicBezTo>
                <a:cubicBezTo>
                  <a:pt x="1527673" y="516000"/>
                  <a:pt x="1522827" y="532409"/>
                  <a:pt x="1548160" y="500743"/>
                </a:cubicBezTo>
                <a:cubicBezTo>
                  <a:pt x="1556333" y="490527"/>
                  <a:pt x="1561758" y="478302"/>
                  <a:pt x="1569931" y="468086"/>
                </a:cubicBezTo>
                <a:cubicBezTo>
                  <a:pt x="1576342" y="460072"/>
                  <a:pt x="1585544" y="454525"/>
                  <a:pt x="1591702" y="446314"/>
                </a:cubicBezTo>
                <a:cubicBezTo>
                  <a:pt x="1607401" y="425381"/>
                  <a:pt x="1616743" y="399502"/>
                  <a:pt x="1635245" y="381000"/>
                </a:cubicBezTo>
                <a:lnTo>
                  <a:pt x="1689674" y="326571"/>
                </a:lnTo>
                <a:cubicBezTo>
                  <a:pt x="1700560" y="315685"/>
                  <a:pt x="1713792" y="306723"/>
                  <a:pt x="1722331" y="293914"/>
                </a:cubicBezTo>
                <a:cubicBezTo>
                  <a:pt x="1749795" y="252717"/>
                  <a:pt x="1734851" y="270508"/>
                  <a:pt x="1765874" y="239486"/>
                </a:cubicBezTo>
                <a:cubicBezTo>
                  <a:pt x="1769503" y="228600"/>
                  <a:pt x="1771628" y="217091"/>
                  <a:pt x="1776760" y="206828"/>
                </a:cubicBezTo>
                <a:cubicBezTo>
                  <a:pt x="1782611" y="195126"/>
                  <a:pt x="1793377" y="186196"/>
                  <a:pt x="1798531" y="174171"/>
                </a:cubicBezTo>
                <a:cubicBezTo>
                  <a:pt x="1804424" y="160420"/>
                  <a:pt x="1805788" y="145142"/>
                  <a:pt x="1809417" y="130628"/>
                </a:cubicBezTo>
                <a:cubicBezTo>
                  <a:pt x="1805788" y="116114"/>
                  <a:pt x="1809890" y="96822"/>
                  <a:pt x="1798531" y="87086"/>
                </a:cubicBezTo>
                <a:cubicBezTo>
                  <a:pt x="1781107" y="72151"/>
                  <a:pt x="1733217" y="65314"/>
                  <a:pt x="1733217" y="65314"/>
                </a:cubicBezTo>
                <a:cubicBezTo>
                  <a:pt x="1725960" y="58057"/>
                  <a:pt x="1720246" y="48823"/>
                  <a:pt x="1711445" y="43543"/>
                </a:cubicBezTo>
                <a:cubicBezTo>
                  <a:pt x="1699249" y="36226"/>
                  <a:pt x="1644735" y="24618"/>
                  <a:pt x="1635245" y="21771"/>
                </a:cubicBezTo>
                <a:cubicBezTo>
                  <a:pt x="1613264" y="15177"/>
                  <a:pt x="1569931" y="0"/>
                  <a:pt x="1569931" y="0"/>
                </a:cubicBezTo>
                <a:cubicBezTo>
                  <a:pt x="1450188" y="3629"/>
                  <a:pt x="1330235" y="2917"/>
                  <a:pt x="1210702" y="10886"/>
                </a:cubicBezTo>
                <a:cubicBezTo>
                  <a:pt x="1166657" y="13822"/>
                  <a:pt x="1123947" y="27782"/>
                  <a:pt x="1080074" y="32657"/>
                </a:cubicBezTo>
                <a:cubicBezTo>
                  <a:pt x="945858" y="47570"/>
                  <a:pt x="1014797" y="40274"/>
                  <a:pt x="873245" y="54428"/>
                </a:cubicBezTo>
                <a:cubicBezTo>
                  <a:pt x="753502" y="50800"/>
                  <a:pt x="633640" y="50009"/>
                  <a:pt x="514017" y="43543"/>
                </a:cubicBezTo>
                <a:cubicBezTo>
                  <a:pt x="499078" y="42735"/>
                  <a:pt x="485430" y="33031"/>
                  <a:pt x="470474" y="32657"/>
                </a:cubicBezTo>
                <a:cubicBezTo>
                  <a:pt x="339886" y="29392"/>
                  <a:pt x="109431" y="3629"/>
                  <a:pt x="35045" y="10886"/>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10544173" y="1788492"/>
            <a:ext cx="1502229" cy="1001486"/>
          </a:xfrm>
          <a:custGeom>
            <a:avLst/>
            <a:gdLst>
              <a:gd name="connsiteX0" fmla="*/ 21772 w 1502229"/>
              <a:gd name="connsiteY0" fmla="*/ 21771 h 1001486"/>
              <a:gd name="connsiteX1" fmla="*/ 10886 w 1502229"/>
              <a:gd name="connsiteY1" fmla="*/ 87086 h 1001486"/>
              <a:gd name="connsiteX2" fmla="*/ 0 w 1502229"/>
              <a:gd name="connsiteY2" fmla="*/ 141514 h 1001486"/>
              <a:gd name="connsiteX3" fmla="*/ 10886 w 1502229"/>
              <a:gd name="connsiteY3" fmla="*/ 391886 h 1001486"/>
              <a:gd name="connsiteX4" fmla="*/ 21772 w 1502229"/>
              <a:gd name="connsiteY4" fmla="*/ 435428 h 1001486"/>
              <a:gd name="connsiteX5" fmla="*/ 43543 w 1502229"/>
              <a:gd name="connsiteY5" fmla="*/ 468086 h 1001486"/>
              <a:gd name="connsiteX6" fmla="*/ 65314 w 1502229"/>
              <a:gd name="connsiteY6" fmla="*/ 511628 h 1001486"/>
              <a:gd name="connsiteX7" fmla="*/ 130629 w 1502229"/>
              <a:gd name="connsiteY7" fmla="*/ 566057 h 1001486"/>
              <a:gd name="connsiteX8" fmla="*/ 152400 w 1502229"/>
              <a:gd name="connsiteY8" fmla="*/ 598714 h 1001486"/>
              <a:gd name="connsiteX9" fmla="*/ 217714 w 1502229"/>
              <a:gd name="connsiteY9" fmla="*/ 664028 h 1001486"/>
              <a:gd name="connsiteX10" fmla="*/ 250372 w 1502229"/>
              <a:gd name="connsiteY10" fmla="*/ 707571 h 1001486"/>
              <a:gd name="connsiteX11" fmla="*/ 283029 w 1502229"/>
              <a:gd name="connsiteY11" fmla="*/ 729343 h 1001486"/>
              <a:gd name="connsiteX12" fmla="*/ 315686 w 1502229"/>
              <a:gd name="connsiteY12" fmla="*/ 762000 h 1001486"/>
              <a:gd name="connsiteX13" fmla="*/ 348343 w 1502229"/>
              <a:gd name="connsiteY13" fmla="*/ 783771 h 1001486"/>
              <a:gd name="connsiteX14" fmla="*/ 381000 w 1502229"/>
              <a:gd name="connsiteY14" fmla="*/ 816428 h 1001486"/>
              <a:gd name="connsiteX15" fmla="*/ 424543 w 1502229"/>
              <a:gd name="connsiteY15" fmla="*/ 827314 h 1001486"/>
              <a:gd name="connsiteX16" fmla="*/ 511629 w 1502229"/>
              <a:gd name="connsiteY16" fmla="*/ 892628 h 1001486"/>
              <a:gd name="connsiteX17" fmla="*/ 576943 w 1502229"/>
              <a:gd name="connsiteY17" fmla="*/ 914400 h 1001486"/>
              <a:gd name="connsiteX18" fmla="*/ 609600 w 1502229"/>
              <a:gd name="connsiteY18" fmla="*/ 936171 h 1001486"/>
              <a:gd name="connsiteX19" fmla="*/ 653143 w 1502229"/>
              <a:gd name="connsiteY19" fmla="*/ 947057 h 1001486"/>
              <a:gd name="connsiteX20" fmla="*/ 805543 w 1502229"/>
              <a:gd name="connsiteY20" fmla="*/ 968828 h 1001486"/>
              <a:gd name="connsiteX21" fmla="*/ 968829 w 1502229"/>
              <a:gd name="connsiteY21" fmla="*/ 1001486 h 1001486"/>
              <a:gd name="connsiteX22" fmla="*/ 1426029 w 1502229"/>
              <a:gd name="connsiteY22" fmla="*/ 990600 h 1001486"/>
              <a:gd name="connsiteX23" fmla="*/ 1502229 w 1502229"/>
              <a:gd name="connsiteY23" fmla="*/ 957943 h 1001486"/>
              <a:gd name="connsiteX24" fmla="*/ 1491343 w 1502229"/>
              <a:gd name="connsiteY24" fmla="*/ 794657 h 1001486"/>
              <a:gd name="connsiteX25" fmla="*/ 1480457 w 1502229"/>
              <a:gd name="connsiteY25" fmla="*/ 740228 h 1001486"/>
              <a:gd name="connsiteX26" fmla="*/ 1469572 w 1502229"/>
              <a:gd name="connsiteY26" fmla="*/ 642257 h 1001486"/>
              <a:gd name="connsiteX27" fmla="*/ 1447800 w 1502229"/>
              <a:gd name="connsiteY27" fmla="*/ 500743 h 1001486"/>
              <a:gd name="connsiteX28" fmla="*/ 1436914 w 1502229"/>
              <a:gd name="connsiteY28" fmla="*/ 119743 h 1001486"/>
              <a:gd name="connsiteX29" fmla="*/ 1371600 w 1502229"/>
              <a:gd name="connsiteY29" fmla="*/ 43543 h 1001486"/>
              <a:gd name="connsiteX30" fmla="*/ 1338943 w 1502229"/>
              <a:gd name="connsiteY30" fmla="*/ 32657 h 1001486"/>
              <a:gd name="connsiteX31" fmla="*/ 1164772 w 1502229"/>
              <a:gd name="connsiteY31" fmla="*/ 0 h 1001486"/>
              <a:gd name="connsiteX32" fmla="*/ 1055914 w 1502229"/>
              <a:gd name="connsiteY32" fmla="*/ 10886 h 1001486"/>
              <a:gd name="connsiteX33" fmla="*/ 1012372 w 1502229"/>
              <a:gd name="connsiteY33" fmla="*/ 21771 h 1001486"/>
              <a:gd name="connsiteX34" fmla="*/ 816429 w 1502229"/>
              <a:gd name="connsiteY34" fmla="*/ 54428 h 1001486"/>
              <a:gd name="connsiteX35" fmla="*/ 751114 w 1502229"/>
              <a:gd name="connsiteY35" fmla="*/ 76200 h 1001486"/>
              <a:gd name="connsiteX36" fmla="*/ 707572 w 1502229"/>
              <a:gd name="connsiteY36" fmla="*/ 97971 h 1001486"/>
              <a:gd name="connsiteX37" fmla="*/ 478972 w 1502229"/>
              <a:gd name="connsiteY37" fmla="*/ 119743 h 1001486"/>
              <a:gd name="connsiteX38" fmla="*/ 348343 w 1502229"/>
              <a:gd name="connsiteY38" fmla="*/ 97971 h 1001486"/>
              <a:gd name="connsiteX39" fmla="*/ 315686 w 1502229"/>
              <a:gd name="connsiteY39" fmla="*/ 76200 h 1001486"/>
              <a:gd name="connsiteX40" fmla="*/ 206829 w 1502229"/>
              <a:gd name="connsiteY40" fmla="*/ 32657 h 1001486"/>
              <a:gd name="connsiteX41" fmla="*/ 163286 w 1502229"/>
              <a:gd name="connsiteY41" fmla="*/ 21771 h 1001486"/>
              <a:gd name="connsiteX42" fmla="*/ 21772 w 1502229"/>
              <a:gd name="connsiteY42" fmla="*/ 21771 h 100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502229" h="1001486">
                <a:moveTo>
                  <a:pt x="21772" y="21771"/>
                </a:moveTo>
                <a:cubicBezTo>
                  <a:pt x="-3628" y="32657"/>
                  <a:pt x="14834" y="65370"/>
                  <a:pt x="10886" y="87086"/>
                </a:cubicBezTo>
                <a:cubicBezTo>
                  <a:pt x="7576" y="105290"/>
                  <a:pt x="0" y="123012"/>
                  <a:pt x="0" y="141514"/>
                </a:cubicBezTo>
                <a:cubicBezTo>
                  <a:pt x="0" y="225050"/>
                  <a:pt x="4715" y="308578"/>
                  <a:pt x="10886" y="391886"/>
                </a:cubicBezTo>
                <a:cubicBezTo>
                  <a:pt x="11991" y="406806"/>
                  <a:pt x="15879" y="421677"/>
                  <a:pt x="21772" y="435428"/>
                </a:cubicBezTo>
                <a:cubicBezTo>
                  <a:pt x="26926" y="447453"/>
                  <a:pt x="37052" y="456727"/>
                  <a:pt x="43543" y="468086"/>
                </a:cubicBezTo>
                <a:cubicBezTo>
                  <a:pt x="51594" y="482175"/>
                  <a:pt x="55882" y="498423"/>
                  <a:pt x="65314" y="511628"/>
                </a:cubicBezTo>
                <a:cubicBezTo>
                  <a:pt x="84364" y="538298"/>
                  <a:pt x="104588" y="548697"/>
                  <a:pt x="130629" y="566057"/>
                </a:cubicBezTo>
                <a:cubicBezTo>
                  <a:pt x="137886" y="576943"/>
                  <a:pt x="143708" y="588936"/>
                  <a:pt x="152400" y="598714"/>
                </a:cubicBezTo>
                <a:cubicBezTo>
                  <a:pt x="172855" y="621726"/>
                  <a:pt x="199240" y="639397"/>
                  <a:pt x="217714" y="664028"/>
                </a:cubicBezTo>
                <a:cubicBezTo>
                  <a:pt x="228600" y="678542"/>
                  <a:pt x="237543" y="694742"/>
                  <a:pt x="250372" y="707571"/>
                </a:cubicBezTo>
                <a:cubicBezTo>
                  <a:pt x="259623" y="716822"/>
                  <a:pt x="272978" y="720967"/>
                  <a:pt x="283029" y="729343"/>
                </a:cubicBezTo>
                <a:cubicBezTo>
                  <a:pt x="294855" y="739198"/>
                  <a:pt x="303859" y="752145"/>
                  <a:pt x="315686" y="762000"/>
                </a:cubicBezTo>
                <a:cubicBezTo>
                  <a:pt x="325737" y="770375"/>
                  <a:pt x="338292" y="775396"/>
                  <a:pt x="348343" y="783771"/>
                </a:cubicBezTo>
                <a:cubicBezTo>
                  <a:pt x="360170" y="793626"/>
                  <a:pt x="367634" y="808790"/>
                  <a:pt x="381000" y="816428"/>
                </a:cubicBezTo>
                <a:cubicBezTo>
                  <a:pt x="393990" y="823851"/>
                  <a:pt x="410029" y="823685"/>
                  <a:pt x="424543" y="827314"/>
                </a:cubicBezTo>
                <a:cubicBezTo>
                  <a:pt x="450334" y="853106"/>
                  <a:pt x="474696" y="880317"/>
                  <a:pt x="511629" y="892628"/>
                </a:cubicBezTo>
                <a:cubicBezTo>
                  <a:pt x="533400" y="899885"/>
                  <a:pt x="557848" y="901670"/>
                  <a:pt x="576943" y="914400"/>
                </a:cubicBezTo>
                <a:cubicBezTo>
                  <a:pt x="587829" y="921657"/>
                  <a:pt x="597575" y="931017"/>
                  <a:pt x="609600" y="936171"/>
                </a:cubicBezTo>
                <a:cubicBezTo>
                  <a:pt x="623351" y="942064"/>
                  <a:pt x="638758" y="942947"/>
                  <a:pt x="653143" y="947057"/>
                </a:cubicBezTo>
                <a:cubicBezTo>
                  <a:pt x="741099" y="972188"/>
                  <a:pt x="614027" y="951419"/>
                  <a:pt x="805543" y="968828"/>
                </a:cubicBezTo>
                <a:cubicBezTo>
                  <a:pt x="902029" y="1000991"/>
                  <a:pt x="848048" y="988066"/>
                  <a:pt x="968829" y="1001486"/>
                </a:cubicBezTo>
                <a:lnTo>
                  <a:pt x="1426029" y="990600"/>
                </a:lnTo>
                <a:cubicBezTo>
                  <a:pt x="1479915" y="988307"/>
                  <a:pt x="1473257" y="986913"/>
                  <a:pt x="1502229" y="957943"/>
                </a:cubicBezTo>
                <a:cubicBezTo>
                  <a:pt x="1498600" y="903514"/>
                  <a:pt x="1496771" y="848936"/>
                  <a:pt x="1491343" y="794657"/>
                </a:cubicBezTo>
                <a:cubicBezTo>
                  <a:pt x="1489502" y="776247"/>
                  <a:pt x="1483074" y="758544"/>
                  <a:pt x="1480457" y="740228"/>
                </a:cubicBezTo>
                <a:cubicBezTo>
                  <a:pt x="1475810" y="707700"/>
                  <a:pt x="1473647" y="674861"/>
                  <a:pt x="1469572" y="642257"/>
                </a:cubicBezTo>
                <a:cubicBezTo>
                  <a:pt x="1462569" y="586235"/>
                  <a:pt x="1456878" y="555212"/>
                  <a:pt x="1447800" y="500743"/>
                </a:cubicBezTo>
                <a:cubicBezTo>
                  <a:pt x="1444171" y="373743"/>
                  <a:pt x="1446186" y="246456"/>
                  <a:pt x="1436914" y="119743"/>
                </a:cubicBezTo>
                <a:cubicBezTo>
                  <a:pt x="1431268" y="42587"/>
                  <a:pt x="1423811" y="58460"/>
                  <a:pt x="1371600" y="43543"/>
                </a:cubicBezTo>
                <a:cubicBezTo>
                  <a:pt x="1360567" y="40391"/>
                  <a:pt x="1350013" y="35676"/>
                  <a:pt x="1338943" y="32657"/>
                </a:cubicBezTo>
                <a:cubicBezTo>
                  <a:pt x="1241244" y="6012"/>
                  <a:pt x="1264176" y="12426"/>
                  <a:pt x="1164772" y="0"/>
                </a:cubicBezTo>
                <a:cubicBezTo>
                  <a:pt x="1128486" y="3629"/>
                  <a:pt x="1092014" y="5729"/>
                  <a:pt x="1055914" y="10886"/>
                </a:cubicBezTo>
                <a:cubicBezTo>
                  <a:pt x="1041104" y="13002"/>
                  <a:pt x="1027001" y="18636"/>
                  <a:pt x="1012372" y="21771"/>
                </a:cubicBezTo>
                <a:cubicBezTo>
                  <a:pt x="896826" y="46531"/>
                  <a:pt x="922842" y="41127"/>
                  <a:pt x="816429" y="54428"/>
                </a:cubicBezTo>
                <a:cubicBezTo>
                  <a:pt x="794657" y="61685"/>
                  <a:pt x="771641" y="65937"/>
                  <a:pt x="751114" y="76200"/>
                </a:cubicBezTo>
                <a:cubicBezTo>
                  <a:pt x="736600" y="83457"/>
                  <a:pt x="723315" y="94035"/>
                  <a:pt x="707572" y="97971"/>
                </a:cubicBezTo>
                <a:cubicBezTo>
                  <a:pt x="670340" y="107279"/>
                  <a:pt x="493110" y="118655"/>
                  <a:pt x="478972" y="119743"/>
                </a:cubicBezTo>
                <a:cubicBezTo>
                  <a:pt x="447926" y="116293"/>
                  <a:pt x="384818" y="116209"/>
                  <a:pt x="348343" y="97971"/>
                </a:cubicBezTo>
                <a:cubicBezTo>
                  <a:pt x="336641" y="92120"/>
                  <a:pt x="327045" y="82691"/>
                  <a:pt x="315686" y="76200"/>
                </a:cubicBezTo>
                <a:cubicBezTo>
                  <a:pt x="280647" y="56178"/>
                  <a:pt x="246484" y="42571"/>
                  <a:pt x="206829" y="32657"/>
                </a:cubicBezTo>
                <a:cubicBezTo>
                  <a:pt x="192315" y="29028"/>
                  <a:pt x="178214" y="22766"/>
                  <a:pt x="163286" y="21771"/>
                </a:cubicBezTo>
                <a:cubicBezTo>
                  <a:pt x="123460" y="19116"/>
                  <a:pt x="47172" y="10885"/>
                  <a:pt x="21772" y="21771"/>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8889777" y="3737861"/>
            <a:ext cx="1132115" cy="369332"/>
          </a:xfrm>
          <a:prstGeom prst="rect">
            <a:avLst/>
          </a:prstGeom>
          <a:noFill/>
        </p:spPr>
        <p:txBody>
          <a:bodyPr wrap="square" rtlCol="0">
            <a:spAutoFit/>
          </a:bodyPr>
          <a:lstStyle/>
          <a:p>
            <a:r>
              <a:rPr lang="hr-HR" dirty="0" err="1"/>
              <a:t>Cluster</a:t>
            </a:r>
            <a:r>
              <a:rPr lang="hr-HR" dirty="0"/>
              <a:t> A</a:t>
            </a:r>
            <a:endParaRPr lang="en-US" dirty="0"/>
          </a:p>
        </p:txBody>
      </p:sp>
      <p:sp>
        <p:nvSpPr>
          <p:cNvPr id="47" name="TextBox 46"/>
          <p:cNvSpPr txBox="1"/>
          <p:nvPr/>
        </p:nvSpPr>
        <p:spPr>
          <a:xfrm>
            <a:off x="10611513" y="2747302"/>
            <a:ext cx="1132115" cy="369332"/>
          </a:xfrm>
          <a:prstGeom prst="rect">
            <a:avLst/>
          </a:prstGeom>
          <a:noFill/>
        </p:spPr>
        <p:txBody>
          <a:bodyPr wrap="square" rtlCol="0">
            <a:spAutoFit/>
          </a:bodyPr>
          <a:lstStyle/>
          <a:p>
            <a:r>
              <a:rPr lang="hr-HR" dirty="0" err="1"/>
              <a:t>Cluster</a:t>
            </a:r>
            <a:r>
              <a:rPr lang="hr-HR" dirty="0"/>
              <a:t> B</a:t>
            </a:r>
            <a:endParaRPr lang="en-US" dirty="0"/>
          </a:p>
        </p:txBody>
      </p:sp>
      <p:sp>
        <p:nvSpPr>
          <p:cNvPr id="48" name="Symbol zastępczy zawartości 2">
            <a:extLst>
              <a:ext uri="{FF2B5EF4-FFF2-40B4-BE49-F238E27FC236}">
                <a16:creationId xmlns:a16="http://schemas.microsoft.com/office/drawing/2014/main" id="{9727AF9A-F3F7-464E-860B-D6C35A8834E3}"/>
              </a:ext>
            </a:extLst>
          </p:cNvPr>
          <p:cNvSpPr txBox="1">
            <a:spLocks/>
          </p:cNvSpPr>
          <p:nvPr/>
        </p:nvSpPr>
        <p:spPr>
          <a:xfrm>
            <a:off x="297898" y="1009514"/>
            <a:ext cx="10098622" cy="10601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it-IT" sz="4000" dirty="0">
                <a:latin typeface="+mj-lt"/>
              </a:rPr>
              <a:t>Silhouette Score (i) = (b(i) - a(i)) / max(a(i), b(i))</a:t>
            </a:r>
            <a:endParaRPr lang="en-US" sz="3600" dirty="0">
              <a:latin typeface="+mj-lt"/>
            </a:endParaRPr>
          </a:p>
        </p:txBody>
      </p:sp>
      <p:sp>
        <p:nvSpPr>
          <p:cNvPr id="49" name="Symbol zastępczy zawartości 2">
            <a:extLst>
              <a:ext uri="{FF2B5EF4-FFF2-40B4-BE49-F238E27FC236}">
                <a16:creationId xmlns:a16="http://schemas.microsoft.com/office/drawing/2014/main" id="{9727AF9A-F3F7-464E-860B-D6C35A8834E3}"/>
              </a:ext>
            </a:extLst>
          </p:cNvPr>
          <p:cNvSpPr txBox="1">
            <a:spLocks/>
          </p:cNvSpPr>
          <p:nvPr/>
        </p:nvSpPr>
        <p:spPr>
          <a:xfrm>
            <a:off x="50646" y="5070887"/>
            <a:ext cx="12137571" cy="10601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latin typeface="+mj-lt"/>
              </a:rPr>
              <a:t>The Silhouette Score ranges from -1 to 1, with -1 representing poor clustering quality, 0 indicating overlapping clusters or data points on cluster boundaries, and 1 indicating well-separated and distinct clusters</a:t>
            </a:r>
            <a:r>
              <a:rPr lang="hr-HR" dirty="0">
                <a:latin typeface="+mj-lt"/>
              </a:rPr>
              <a:t> !</a:t>
            </a:r>
            <a:endParaRPr lang="en-US" sz="2400" dirty="0">
              <a:latin typeface="+mj-lt"/>
            </a:endParaRPr>
          </a:p>
        </p:txBody>
      </p:sp>
    </p:spTree>
    <p:extLst>
      <p:ext uri="{BB962C8B-B14F-4D97-AF65-F5344CB8AC3E}">
        <p14:creationId xmlns:p14="http://schemas.microsoft.com/office/powerpoint/2010/main" val="219905698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1066801" y="-33338"/>
            <a:ext cx="10515600" cy="897618"/>
          </a:xfrm>
        </p:spPr>
        <p:txBody>
          <a:bodyPr/>
          <a:lstStyle/>
          <a:p>
            <a:pPr algn="ctr"/>
            <a:r>
              <a:rPr lang="hr-HR" b="1" dirty="0" err="1"/>
              <a:t>Evaluation</a:t>
            </a:r>
            <a:r>
              <a:rPr lang="hr-HR" b="1" dirty="0"/>
              <a:t> </a:t>
            </a:r>
            <a:r>
              <a:rPr lang="hr-HR" b="1" dirty="0" err="1"/>
              <a:t>Metrics</a:t>
            </a:r>
            <a:r>
              <a:rPr lang="hr-HR" b="1" dirty="0"/>
              <a:t> for </a:t>
            </a:r>
            <a:r>
              <a:rPr lang="hr-HR" b="1" dirty="0" err="1"/>
              <a:t>Clustering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40419" y="1947572"/>
            <a:ext cx="7012819" cy="2807742"/>
          </a:xfrm>
        </p:spPr>
        <p:txBody>
          <a:bodyPr>
            <a:noAutofit/>
          </a:bodyPr>
          <a:lstStyle/>
          <a:p>
            <a:pPr marL="0" indent="0" algn="ctr">
              <a:buNone/>
            </a:pPr>
            <a:r>
              <a:rPr lang="en-US" dirty="0">
                <a:latin typeface="+mj-lt"/>
              </a:rPr>
              <a:t>DBI = (1 / N) * ∑ [(max(</a:t>
            </a:r>
            <a:r>
              <a:rPr lang="en-US" dirty="0" err="1">
                <a:latin typeface="+mj-lt"/>
              </a:rPr>
              <a:t>Ri</a:t>
            </a:r>
            <a:r>
              <a:rPr lang="en-US" dirty="0">
                <a:latin typeface="+mj-lt"/>
              </a:rPr>
              <a:t>) + max(</a:t>
            </a:r>
            <a:r>
              <a:rPr lang="en-US" dirty="0" err="1">
                <a:latin typeface="+mj-lt"/>
              </a:rPr>
              <a:t>Rj</a:t>
            </a:r>
            <a:r>
              <a:rPr lang="en-US" dirty="0">
                <a:latin typeface="+mj-lt"/>
              </a:rPr>
              <a:t>)) / d(Ci, </a:t>
            </a:r>
            <a:r>
              <a:rPr lang="en-US" dirty="0" err="1">
                <a:latin typeface="+mj-lt"/>
              </a:rPr>
              <a:t>Cj</a:t>
            </a:r>
            <a:r>
              <a:rPr lang="en-US" dirty="0">
                <a:latin typeface="+mj-lt"/>
              </a:rPr>
              <a:t>)]</a:t>
            </a:r>
            <a:endParaRPr lang="hr-HR" dirty="0">
              <a:latin typeface="+mj-lt"/>
            </a:endParaRPr>
          </a:p>
          <a:p>
            <a:pPr marL="0" indent="0">
              <a:buNone/>
            </a:pPr>
            <a:endParaRPr lang="hr-HR" dirty="0">
              <a:latin typeface="+mj-lt"/>
            </a:endParaRPr>
          </a:p>
          <a:p>
            <a:pPr marL="0" indent="0">
              <a:buNone/>
            </a:pPr>
            <a:r>
              <a:rPr lang="en-US">
                <a:latin typeface="+mj-lt"/>
              </a:rPr>
              <a:t>N </a:t>
            </a:r>
            <a:r>
              <a:rPr lang="hr-HR">
                <a:latin typeface="+mj-lt"/>
              </a:rPr>
              <a:t> </a:t>
            </a:r>
            <a:r>
              <a:rPr lang="hr-HR" dirty="0">
                <a:latin typeface="+mj-lt"/>
              </a:rPr>
              <a:t>- </a:t>
            </a:r>
            <a:r>
              <a:rPr lang="en-US" dirty="0">
                <a:latin typeface="+mj-lt"/>
              </a:rPr>
              <a:t>the total number of clusters</a:t>
            </a:r>
          </a:p>
          <a:p>
            <a:pPr marL="0" indent="0">
              <a:buNone/>
            </a:pPr>
            <a:r>
              <a:rPr lang="en-US" dirty="0" err="1">
                <a:latin typeface="+mj-lt"/>
              </a:rPr>
              <a:t>Ri</a:t>
            </a:r>
            <a:r>
              <a:rPr lang="en-US" dirty="0">
                <a:latin typeface="+mj-lt"/>
              </a:rPr>
              <a:t> </a:t>
            </a:r>
            <a:r>
              <a:rPr lang="hr-HR" dirty="0">
                <a:latin typeface="+mj-lt"/>
              </a:rPr>
              <a:t>- </a:t>
            </a:r>
            <a:r>
              <a:rPr lang="en-US">
                <a:latin typeface="+mj-lt"/>
              </a:rPr>
              <a:t>the </a:t>
            </a:r>
            <a:r>
              <a:rPr lang="en-US" dirty="0">
                <a:latin typeface="+mj-lt"/>
              </a:rPr>
              <a:t>average distance between each data point in cluster </a:t>
            </a:r>
            <a:r>
              <a:rPr lang="en-US" dirty="0" err="1">
                <a:latin typeface="+mj-lt"/>
              </a:rPr>
              <a:t>i</a:t>
            </a:r>
            <a:r>
              <a:rPr lang="en-US" dirty="0">
                <a:latin typeface="+mj-lt"/>
              </a:rPr>
              <a:t> and its centroid.</a:t>
            </a:r>
          </a:p>
          <a:p>
            <a:pPr marL="0" indent="0">
              <a:buNone/>
            </a:pPr>
            <a:r>
              <a:rPr lang="en-US" dirty="0" err="1">
                <a:latin typeface="+mj-lt"/>
              </a:rPr>
              <a:t>Rj</a:t>
            </a:r>
            <a:r>
              <a:rPr lang="en-US" dirty="0">
                <a:latin typeface="+mj-lt"/>
              </a:rPr>
              <a:t> </a:t>
            </a:r>
            <a:r>
              <a:rPr lang="hr-HR">
                <a:latin typeface="+mj-lt"/>
              </a:rPr>
              <a:t>- </a:t>
            </a:r>
            <a:r>
              <a:rPr lang="en-US">
                <a:latin typeface="+mj-lt"/>
              </a:rPr>
              <a:t>represents </a:t>
            </a:r>
            <a:r>
              <a:rPr lang="en-US" dirty="0">
                <a:latin typeface="+mj-lt"/>
              </a:rPr>
              <a:t>the average distance between each data point in cluster j and its centroid.</a:t>
            </a:r>
          </a:p>
          <a:p>
            <a:pPr marL="0" indent="0">
              <a:buNone/>
            </a:pPr>
            <a:r>
              <a:rPr lang="en-US" dirty="0">
                <a:latin typeface="+mj-lt"/>
              </a:rPr>
              <a:t>Ci and </a:t>
            </a:r>
            <a:r>
              <a:rPr lang="en-US" dirty="0" err="1">
                <a:latin typeface="+mj-lt"/>
              </a:rPr>
              <a:t>Cj</a:t>
            </a:r>
            <a:r>
              <a:rPr lang="en-US" dirty="0">
                <a:latin typeface="+mj-lt"/>
              </a:rPr>
              <a:t> </a:t>
            </a:r>
            <a:r>
              <a:rPr lang="hr-HR">
                <a:latin typeface="+mj-lt"/>
              </a:rPr>
              <a:t>- </a:t>
            </a:r>
            <a:r>
              <a:rPr lang="en-US">
                <a:latin typeface="+mj-lt"/>
              </a:rPr>
              <a:t>centroids </a:t>
            </a:r>
            <a:r>
              <a:rPr lang="en-US" dirty="0">
                <a:latin typeface="+mj-lt"/>
              </a:rPr>
              <a:t>of clusters </a:t>
            </a:r>
            <a:r>
              <a:rPr lang="en-US" dirty="0" err="1">
                <a:latin typeface="+mj-lt"/>
              </a:rPr>
              <a:t>i</a:t>
            </a:r>
            <a:r>
              <a:rPr lang="en-US" dirty="0">
                <a:latin typeface="+mj-lt"/>
              </a:rPr>
              <a:t> </a:t>
            </a:r>
            <a:r>
              <a:rPr lang="en-US">
                <a:latin typeface="+mj-lt"/>
              </a:rPr>
              <a:t>and j</a:t>
            </a:r>
            <a:endParaRPr lang="hr-HR">
              <a:latin typeface="+mj-lt"/>
            </a:endParaRPr>
          </a:p>
          <a:p>
            <a:pPr marL="0" indent="0">
              <a:buNone/>
            </a:pPr>
            <a:r>
              <a:rPr lang="en-US">
                <a:latin typeface="+mj-lt"/>
              </a:rPr>
              <a:t>d(Ci</a:t>
            </a:r>
            <a:r>
              <a:rPr lang="en-US" dirty="0">
                <a:latin typeface="+mj-lt"/>
              </a:rPr>
              <a:t>, </a:t>
            </a:r>
            <a:r>
              <a:rPr lang="en-US" dirty="0" err="1">
                <a:latin typeface="+mj-lt"/>
              </a:rPr>
              <a:t>Cj</a:t>
            </a:r>
            <a:r>
              <a:rPr lang="en-US" dirty="0">
                <a:latin typeface="+mj-lt"/>
              </a:rPr>
              <a:t>) is the distance between the centroids of clusters </a:t>
            </a:r>
            <a:r>
              <a:rPr lang="en-US" dirty="0" err="1">
                <a:latin typeface="+mj-lt"/>
              </a:rPr>
              <a:t>i</a:t>
            </a:r>
            <a:r>
              <a:rPr lang="en-US" dirty="0">
                <a:latin typeface="+mj-lt"/>
              </a:rPr>
              <a:t> and j.</a:t>
            </a:r>
            <a:endParaRPr lang="hr-HR">
              <a:latin typeface="+mj-lt"/>
            </a:endParaRPr>
          </a:p>
          <a:p>
            <a:pPr marL="0" indent="0">
              <a:buNone/>
            </a:pPr>
            <a:endParaRPr lang="en-US" sz="3600" dirty="0">
              <a:latin typeface="+mj-lt"/>
            </a:endParaRPr>
          </a:p>
        </p:txBody>
      </p:sp>
      <p:sp>
        <p:nvSpPr>
          <p:cNvPr id="48" name="Symbol zastępczy zawartości 2">
            <a:extLst>
              <a:ext uri="{FF2B5EF4-FFF2-40B4-BE49-F238E27FC236}">
                <a16:creationId xmlns:a16="http://schemas.microsoft.com/office/drawing/2014/main" id="{9727AF9A-F3F7-464E-860B-D6C35A8834E3}"/>
              </a:ext>
            </a:extLst>
          </p:cNvPr>
          <p:cNvSpPr txBox="1">
            <a:spLocks/>
          </p:cNvSpPr>
          <p:nvPr/>
        </p:nvSpPr>
        <p:spPr>
          <a:xfrm>
            <a:off x="297898" y="1009514"/>
            <a:ext cx="6291360" cy="10601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4000" dirty="0">
                <a:latin typeface="+mj-lt"/>
              </a:rPr>
              <a:t>Davies-Bouldin Inde</a:t>
            </a:r>
            <a:r>
              <a:rPr lang="hr-HR" sz="4000" dirty="0">
                <a:latin typeface="+mj-lt"/>
              </a:rPr>
              <a:t>x (DBI)</a:t>
            </a:r>
            <a:endParaRPr lang="en-US" sz="3600" dirty="0">
              <a:latin typeface="+mj-lt"/>
            </a:endParaRPr>
          </a:p>
        </p:txBody>
      </p:sp>
      <p:sp>
        <p:nvSpPr>
          <p:cNvPr id="12" name="Oval 11"/>
          <p:cNvSpPr/>
          <p:nvPr/>
        </p:nvSpPr>
        <p:spPr>
          <a:xfrm>
            <a:off x="9678070" y="3857285"/>
            <a:ext cx="170083" cy="18267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8318717" y="3661343"/>
            <a:ext cx="179623" cy="193560"/>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p:cNvGraphicFramePr>
            <a:graphicFrameLocks/>
          </p:cNvGraphicFramePr>
          <p:nvPr>
            <p:extLst>
              <p:ext uri="{D42A27DB-BD31-4B8C-83A1-F6EECF244321}">
                <p14:modId xmlns:p14="http://schemas.microsoft.com/office/powerpoint/2010/main" val="1736232913"/>
              </p:ext>
            </p:extLst>
          </p:nvPr>
        </p:nvGraphicFramePr>
        <p:xfrm>
          <a:off x="7053945" y="1525870"/>
          <a:ext cx="5138055" cy="397853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
          <p:cNvSpPr txBox="1"/>
          <p:nvPr/>
        </p:nvSpPr>
        <p:spPr>
          <a:xfrm>
            <a:off x="8584069" y="458954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16" name="TextBox 1"/>
          <p:cNvSpPr txBox="1"/>
          <p:nvPr/>
        </p:nvSpPr>
        <p:spPr>
          <a:xfrm>
            <a:off x="9969959" y="4589546"/>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
        <p:nvSpPr>
          <p:cNvPr id="17" name="TextBox 1"/>
          <p:cNvSpPr txBox="1"/>
          <p:nvPr/>
        </p:nvSpPr>
        <p:spPr>
          <a:xfrm>
            <a:off x="7298198" y="327220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C</a:t>
            </a:r>
            <a:endParaRPr lang="en-US" sz="2000" b="1" dirty="0"/>
          </a:p>
        </p:txBody>
      </p:sp>
      <p:sp>
        <p:nvSpPr>
          <p:cNvPr id="18" name="TextBox 1"/>
          <p:cNvSpPr txBox="1"/>
          <p:nvPr/>
        </p:nvSpPr>
        <p:spPr>
          <a:xfrm>
            <a:off x="10574090" y="3661343"/>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19" name="TextBox 1"/>
          <p:cNvSpPr txBox="1"/>
          <p:nvPr/>
        </p:nvSpPr>
        <p:spPr>
          <a:xfrm>
            <a:off x="8584069" y="277439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20" name="TextBox 1"/>
          <p:cNvSpPr txBox="1"/>
          <p:nvPr/>
        </p:nvSpPr>
        <p:spPr>
          <a:xfrm>
            <a:off x="8090125" y="2491086"/>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21" name="TextBox 1"/>
          <p:cNvSpPr txBox="1"/>
          <p:nvPr/>
        </p:nvSpPr>
        <p:spPr>
          <a:xfrm>
            <a:off x="7909158" y="1759322"/>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22" name="TextBox 1"/>
          <p:cNvSpPr txBox="1"/>
          <p:nvPr/>
        </p:nvSpPr>
        <p:spPr>
          <a:xfrm>
            <a:off x="9376677" y="309657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
        <p:nvSpPr>
          <p:cNvPr id="23" name="Rounded Rectangular Callout 22"/>
          <p:cNvSpPr/>
          <p:nvPr/>
        </p:nvSpPr>
        <p:spPr>
          <a:xfrm>
            <a:off x="8390835" y="756998"/>
            <a:ext cx="2200275"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Clusters</a:t>
            </a:r>
            <a:endParaRPr lang="en-US" sz="2400" dirty="0">
              <a:solidFill>
                <a:schemeClr val="tx1"/>
              </a:solidFill>
              <a:latin typeface="+mj-lt"/>
            </a:endParaRPr>
          </a:p>
        </p:txBody>
      </p:sp>
      <p:sp>
        <p:nvSpPr>
          <p:cNvPr id="24" name="Rounded Rectangular Callout 23"/>
          <p:cNvSpPr/>
          <p:nvPr/>
        </p:nvSpPr>
        <p:spPr>
          <a:xfrm>
            <a:off x="8748015" y="5483206"/>
            <a:ext cx="2200275"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Centroids</a:t>
            </a:r>
            <a:endParaRPr lang="en-US" sz="2400" dirty="0">
              <a:solidFill>
                <a:schemeClr val="tx1"/>
              </a:solidFill>
              <a:latin typeface="+mj-lt"/>
            </a:endParaRPr>
          </a:p>
        </p:txBody>
      </p:sp>
      <p:cxnSp>
        <p:nvCxnSpPr>
          <p:cNvPr id="25" name="Straight Connector 24"/>
          <p:cNvCxnSpPr/>
          <p:nvPr/>
        </p:nvCxnSpPr>
        <p:spPr>
          <a:xfrm flipH="1" flipV="1">
            <a:off x="8498340" y="3854903"/>
            <a:ext cx="878337" cy="1649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24" idx="0"/>
          </p:cNvCxnSpPr>
          <p:nvPr/>
        </p:nvCxnSpPr>
        <p:spPr>
          <a:xfrm flipH="1" flipV="1">
            <a:off x="9769247" y="4093028"/>
            <a:ext cx="78906" cy="13901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10597920" y="1206775"/>
            <a:ext cx="672195" cy="1667053"/>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endCxn id="23" idx="1"/>
          </p:cNvCxnSpPr>
          <p:nvPr/>
        </p:nvCxnSpPr>
        <p:spPr>
          <a:xfrm flipV="1">
            <a:off x="8111236" y="1152286"/>
            <a:ext cx="279599" cy="665235"/>
          </a:xfrm>
          <a:prstGeom prst="line">
            <a:avLst/>
          </a:prstGeom>
        </p:spPr>
        <p:style>
          <a:lnRef idx="1">
            <a:schemeClr val="accent1"/>
          </a:lnRef>
          <a:fillRef idx="0">
            <a:schemeClr val="accent1"/>
          </a:fillRef>
          <a:effectRef idx="0">
            <a:schemeClr val="accent1"/>
          </a:effectRef>
          <a:fontRef idx="minor">
            <a:schemeClr val="tx1"/>
          </a:fontRef>
        </p:style>
      </p:cxnSp>
      <p:sp>
        <p:nvSpPr>
          <p:cNvPr id="29" name="Freeform 28"/>
          <p:cNvSpPr/>
          <p:nvPr/>
        </p:nvSpPr>
        <p:spPr>
          <a:xfrm>
            <a:off x="7287304" y="1861457"/>
            <a:ext cx="1643743" cy="2906485"/>
          </a:xfrm>
          <a:custGeom>
            <a:avLst/>
            <a:gdLst>
              <a:gd name="connsiteX0" fmla="*/ 1632857 w 1643743"/>
              <a:gd name="connsiteY0" fmla="*/ 2656114 h 2906485"/>
              <a:gd name="connsiteX1" fmla="*/ 1556657 w 1643743"/>
              <a:gd name="connsiteY1" fmla="*/ 2699657 h 2906485"/>
              <a:gd name="connsiteX2" fmla="*/ 1524000 w 1643743"/>
              <a:gd name="connsiteY2" fmla="*/ 2754085 h 2906485"/>
              <a:gd name="connsiteX3" fmla="*/ 1458686 w 1643743"/>
              <a:gd name="connsiteY3" fmla="*/ 2797628 h 2906485"/>
              <a:gd name="connsiteX4" fmla="*/ 1426029 w 1643743"/>
              <a:gd name="connsiteY4" fmla="*/ 2819400 h 2906485"/>
              <a:gd name="connsiteX5" fmla="*/ 1371600 w 1643743"/>
              <a:gd name="connsiteY5" fmla="*/ 2862942 h 2906485"/>
              <a:gd name="connsiteX6" fmla="*/ 1262743 w 1643743"/>
              <a:gd name="connsiteY6" fmla="*/ 2895600 h 2906485"/>
              <a:gd name="connsiteX7" fmla="*/ 1230086 w 1643743"/>
              <a:gd name="connsiteY7" fmla="*/ 2906485 h 2906485"/>
              <a:gd name="connsiteX8" fmla="*/ 1045029 w 1643743"/>
              <a:gd name="connsiteY8" fmla="*/ 2884714 h 2906485"/>
              <a:gd name="connsiteX9" fmla="*/ 1012372 w 1643743"/>
              <a:gd name="connsiteY9" fmla="*/ 2873828 h 2906485"/>
              <a:gd name="connsiteX10" fmla="*/ 957943 w 1643743"/>
              <a:gd name="connsiteY10" fmla="*/ 2830285 h 2906485"/>
              <a:gd name="connsiteX11" fmla="*/ 914400 w 1643743"/>
              <a:gd name="connsiteY11" fmla="*/ 2808514 h 2906485"/>
              <a:gd name="connsiteX12" fmla="*/ 859972 w 1643743"/>
              <a:gd name="connsiteY12" fmla="*/ 2754085 h 2906485"/>
              <a:gd name="connsiteX13" fmla="*/ 805543 w 1643743"/>
              <a:gd name="connsiteY13" fmla="*/ 2710542 h 2906485"/>
              <a:gd name="connsiteX14" fmla="*/ 772886 w 1643743"/>
              <a:gd name="connsiteY14" fmla="*/ 2645228 h 2906485"/>
              <a:gd name="connsiteX15" fmla="*/ 729343 w 1643743"/>
              <a:gd name="connsiteY15" fmla="*/ 2612571 h 2906485"/>
              <a:gd name="connsiteX16" fmla="*/ 707572 w 1643743"/>
              <a:gd name="connsiteY16" fmla="*/ 2579914 h 2906485"/>
              <a:gd name="connsiteX17" fmla="*/ 674915 w 1643743"/>
              <a:gd name="connsiteY17" fmla="*/ 2558142 h 2906485"/>
              <a:gd name="connsiteX18" fmla="*/ 631372 w 1643743"/>
              <a:gd name="connsiteY18" fmla="*/ 2514600 h 2906485"/>
              <a:gd name="connsiteX19" fmla="*/ 576943 w 1643743"/>
              <a:gd name="connsiteY19" fmla="*/ 2471057 h 2906485"/>
              <a:gd name="connsiteX20" fmla="*/ 522515 w 1643743"/>
              <a:gd name="connsiteY20" fmla="*/ 2427514 h 2906485"/>
              <a:gd name="connsiteX21" fmla="*/ 468086 w 1643743"/>
              <a:gd name="connsiteY21" fmla="*/ 2373085 h 2906485"/>
              <a:gd name="connsiteX22" fmla="*/ 381000 w 1643743"/>
              <a:gd name="connsiteY22" fmla="*/ 2307771 h 2906485"/>
              <a:gd name="connsiteX23" fmla="*/ 337457 w 1643743"/>
              <a:gd name="connsiteY23" fmla="*/ 2275114 h 2906485"/>
              <a:gd name="connsiteX24" fmla="*/ 304800 w 1643743"/>
              <a:gd name="connsiteY24" fmla="*/ 2253342 h 2906485"/>
              <a:gd name="connsiteX25" fmla="*/ 261257 w 1643743"/>
              <a:gd name="connsiteY25" fmla="*/ 2209800 h 2906485"/>
              <a:gd name="connsiteX26" fmla="*/ 195943 w 1643743"/>
              <a:gd name="connsiteY26" fmla="*/ 2155371 h 2906485"/>
              <a:gd name="connsiteX27" fmla="*/ 174172 w 1643743"/>
              <a:gd name="connsiteY27" fmla="*/ 2122714 h 2906485"/>
              <a:gd name="connsiteX28" fmla="*/ 130629 w 1643743"/>
              <a:gd name="connsiteY28" fmla="*/ 2068285 h 2906485"/>
              <a:gd name="connsiteX29" fmla="*/ 87086 w 1643743"/>
              <a:gd name="connsiteY29" fmla="*/ 2013857 h 2906485"/>
              <a:gd name="connsiteX30" fmla="*/ 43543 w 1643743"/>
              <a:gd name="connsiteY30" fmla="*/ 1948542 h 2906485"/>
              <a:gd name="connsiteX31" fmla="*/ 21772 w 1643743"/>
              <a:gd name="connsiteY31" fmla="*/ 1915885 h 2906485"/>
              <a:gd name="connsiteX32" fmla="*/ 0 w 1643743"/>
              <a:gd name="connsiteY32" fmla="*/ 1850571 h 2906485"/>
              <a:gd name="connsiteX33" fmla="*/ 10886 w 1643743"/>
              <a:gd name="connsiteY33" fmla="*/ 1545771 h 2906485"/>
              <a:gd name="connsiteX34" fmla="*/ 21772 w 1643743"/>
              <a:gd name="connsiteY34" fmla="*/ 1502228 h 2906485"/>
              <a:gd name="connsiteX35" fmla="*/ 32657 w 1643743"/>
              <a:gd name="connsiteY35" fmla="*/ 1371600 h 2906485"/>
              <a:gd name="connsiteX36" fmla="*/ 43543 w 1643743"/>
              <a:gd name="connsiteY36" fmla="*/ 1328057 h 2906485"/>
              <a:gd name="connsiteX37" fmla="*/ 76200 w 1643743"/>
              <a:gd name="connsiteY37" fmla="*/ 1251857 h 2906485"/>
              <a:gd name="connsiteX38" fmla="*/ 97972 w 1643743"/>
              <a:gd name="connsiteY38" fmla="*/ 1230085 h 2906485"/>
              <a:gd name="connsiteX39" fmla="*/ 130629 w 1643743"/>
              <a:gd name="connsiteY39" fmla="*/ 1143000 h 2906485"/>
              <a:gd name="connsiteX40" fmla="*/ 174172 w 1643743"/>
              <a:gd name="connsiteY40" fmla="*/ 1077685 h 2906485"/>
              <a:gd name="connsiteX41" fmla="*/ 185057 w 1643743"/>
              <a:gd name="connsiteY41" fmla="*/ 1045028 h 2906485"/>
              <a:gd name="connsiteX42" fmla="*/ 195943 w 1643743"/>
              <a:gd name="connsiteY42" fmla="*/ 1001485 h 2906485"/>
              <a:gd name="connsiteX43" fmla="*/ 239486 w 1643743"/>
              <a:gd name="connsiteY43" fmla="*/ 914400 h 2906485"/>
              <a:gd name="connsiteX44" fmla="*/ 283029 w 1643743"/>
              <a:gd name="connsiteY44" fmla="*/ 849085 h 2906485"/>
              <a:gd name="connsiteX45" fmla="*/ 304800 w 1643743"/>
              <a:gd name="connsiteY45" fmla="*/ 794657 h 2906485"/>
              <a:gd name="connsiteX46" fmla="*/ 326572 w 1643743"/>
              <a:gd name="connsiteY46" fmla="*/ 762000 h 2906485"/>
              <a:gd name="connsiteX47" fmla="*/ 348343 w 1643743"/>
              <a:gd name="connsiteY47" fmla="*/ 718457 h 2906485"/>
              <a:gd name="connsiteX48" fmla="*/ 370115 w 1643743"/>
              <a:gd name="connsiteY48" fmla="*/ 685800 h 2906485"/>
              <a:gd name="connsiteX49" fmla="*/ 391886 w 1643743"/>
              <a:gd name="connsiteY49" fmla="*/ 642257 h 2906485"/>
              <a:gd name="connsiteX50" fmla="*/ 435429 w 1643743"/>
              <a:gd name="connsiteY50" fmla="*/ 576942 h 2906485"/>
              <a:gd name="connsiteX51" fmla="*/ 457200 w 1643743"/>
              <a:gd name="connsiteY51" fmla="*/ 533400 h 2906485"/>
              <a:gd name="connsiteX52" fmla="*/ 468086 w 1643743"/>
              <a:gd name="connsiteY52" fmla="*/ 500742 h 2906485"/>
              <a:gd name="connsiteX53" fmla="*/ 489857 w 1643743"/>
              <a:gd name="connsiteY53" fmla="*/ 468085 h 2906485"/>
              <a:gd name="connsiteX54" fmla="*/ 511629 w 1643743"/>
              <a:gd name="connsiteY54" fmla="*/ 402771 h 2906485"/>
              <a:gd name="connsiteX55" fmla="*/ 555172 w 1643743"/>
              <a:gd name="connsiteY55" fmla="*/ 272142 h 2906485"/>
              <a:gd name="connsiteX56" fmla="*/ 566057 w 1643743"/>
              <a:gd name="connsiteY56" fmla="*/ 239485 h 2906485"/>
              <a:gd name="connsiteX57" fmla="*/ 576943 w 1643743"/>
              <a:gd name="connsiteY57" fmla="*/ 195942 h 2906485"/>
              <a:gd name="connsiteX58" fmla="*/ 609600 w 1643743"/>
              <a:gd name="connsiteY58" fmla="*/ 163285 h 2906485"/>
              <a:gd name="connsiteX59" fmla="*/ 653143 w 1643743"/>
              <a:gd name="connsiteY59" fmla="*/ 97971 h 2906485"/>
              <a:gd name="connsiteX60" fmla="*/ 729343 w 1643743"/>
              <a:gd name="connsiteY60" fmla="*/ 32657 h 2906485"/>
              <a:gd name="connsiteX61" fmla="*/ 794657 w 1643743"/>
              <a:gd name="connsiteY61" fmla="*/ 10885 h 2906485"/>
              <a:gd name="connsiteX62" fmla="*/ 827315 w 1643743"/>
              <a:gd name="connsiteY62" fmla="*/ 0 h 2906485"/>
              <a:gd name="connsiteX63" fmla="*/ 1110343 w 1643743"/>
              <a:gd name="connsiteY63" fmla="*/ 10885 h 2906485"/>
              <a:gd name="connsiteX64" fmla="*/ 1197429 w 1643743"/>
              <a:gd name="connsiteY64" fmla="*/ 76200 h 2906485"/>
              <a:gd name="connsiteX65" fmla="*/ 1230086 w 1643743"/>
              <a:gd name="connsiteY65" fmla="*/ 108857 h 2906485"/>
              <a:gd name="connsiteX66" fmla="*/ 1306286 w 1643743"/>
              <a:gd name="connsiteY66" fmla="*/ 217714 h 2906485"/>
              <a:gd name="connsiteX67" fmla="*/ 1328057 w 1643743"/>
              <a:gd name="connsiteY67" fmla="*/ 250371 h 2906485"/>
              <a:gd name="connsiteX68" fmla="*/ 1360715 w 1643743"/>
              <a:gd name="connsiteY68" fmla="*/ 315685 h 2906485"/>
              <a:gd name="connsiteX69" fmla="*/ 1382486 w 1643743"/>
              <a:gd name="connsiteY69" fmla="*/ 402771 h 2906485"/>
              <a:gd name="connsiteX70" fmla="*/ 1393372 w 1643743"/>
              <a:gd name="connsiteY70" fmla="*/ 751114 h 2906485"/>
              <a:gd name="connsiteX71" fmla="*/ 1415143 w 1643743"/>
              <a:gd name="connsiteY71" fmla="*/ 816428 h 2906485"/>
              <a:gd name="connsiteX72" fmla="*/ 1436915 w 1643743"/>
              <a:gd name="connsiteY72" fmla="*/ 838200 h 2906485"/>
              <a:gd name="connsiteX73" fmla="*/ 1469572 w 1643743"/>
              <a:gd name="connsiteY73" fmla="*/ 925285 h 2906485"/>
              <a:gd name="connsiteX74" fmla="*/ 1480457 w 1643743"/>
              <a:gd name="connsiteY74" fmla="*/ 957942 h 2906485"/>
              <a:gd name="connsiteX75" fmla="*/ 1513115 w 1643743"/>
              <a:gd name="connsiteY75" fmla="*/ 979714 h 2906485"/>
              <a:gd name="connsiteX76" fmla="*/ 1578429 w 1643743"/>
              <a:gd name="connsiteY76" fmla="*/ 1066800 h 2906485"/>
              <a:gd name="connsiteX77" fmla="*/ 1611086 w 1643743"/>
              <a:gd name="connsiteY77" fmla="*/ 1164771 h 2906485"/>
              <a:gd name="connsiteX78" fmla="*/ 1621972 w 1643743"/>
              <a:gd name="connsiteY78" fmla="*/ 1197428 h 2906485"/>
              <a:gd name="connsiteX79" fmla="*/ 1632857 w 1643743"/>
              <a:gd name="connsiteY79" fmla="*/ 1230085 h 2906485"/>
              <a:gd name="connsiteX80" fmla="*/ 1632857 w 1643743"/>
              <a:gd name="connsiteY80" fmla="*/ 1937657 h 2906485"/>
              <a:gd name="connsiteX81" fmla="*/ 1643743 w 1643743"/>
              <a:gd name="connsiteY81" fmla="*/ 1970314 h 2906485"/>
              <a:gd name="connsiteX82" fmla="*/ 1632857 w 1643743"/>
              <a:gd name="connsiteY82" fmla="*/ 2264228 h 2906485"/>
              <a:gd name="connsiteX83" fmla="*/ 1621972 w 1643743"/>
              <a:gd name="connsiteY83" fmla="*/ 2394857 h 2906485"/>
              <a:gd name="connsiteX84" fmla="*/ 1600200 w 1643743"/>
              <a:gd name="connsiteY84" fmla="*/ 2503714 h 2906485"/>
              <a:gd name="connsiteX85" fmla="*/ 1632857 w 1643743"/>
              <a:gd name="connsiteY85" fmla="*/ 2656114 h 2906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643743" h="2906485">
                <a:moveTo>
                  <a:pt x="1632857" y="2656114"/>
                </a:moveTo>
                <a:cubicBezTo>
                  <a:pt x="1604562" y="2667432"/>
                  <a:pt x="1573515" y="2671560"/>
                  <a:pt x="1556657" y="2699657"/>
                </a:cubicBezTo>
                <a:cubicBezTo>
                  <a:pt x="1531082" y="2742282"/>
                  <a:pt x="1564122" y="2723994"/>
                  <a:pt x="1524000" y="2754085"/>
                </a:cubicBezTo>
                <a:cubicBezTo>
                  <a:pt x="1503067" y="2769784"/>
                  <a:pt x="1480457" y="2783114"/>
                  <a:pt x="1458686" y="2797628"/>
                </a:cubicBezTo>
                <a:cubicBezTo>
                  <a:pt x="1447800" y="2804885"/>
                  <a:pt x="1435280" y="2810149"/>
                  <a:pt x="1426029" y="2819400"/>
                </a:cubicBezTo>
                <a:cubicBezTo>
                  <a:pt x="1407933" y="2837495"/>
                  <a:pt x="1396317" y="2851956"/>
                  <a:pt x="1371600" y="2862942"/>
                </a:cubicBezTo>
                <a:cubicBezTo>
                  <a:pt x="1325038" y="2883637"/>
                  <a:pt x="1307072" y="2882935"/>
                  <a:pt x="1262743" y="2895600"/>
                </a:cubicBezTo>
                <a:cubicBezTo>
                  <a:pt x="1251710" y="2898752"/>
                  <a:pt x="1240972" y="2902857"/>
                  <a:pt x="1230086" y="2906485"/>
                </a:cubicBezTo>
                <a:cubicBezTo>
                  <a:pt x="1122034" y="2898174"/>
                  <a:pt x="1119171" y="2905898"/>
                  <a:pt x="1045029" y="2884714"/>
                </a:cubicBezTo>
                <a:cubicBezTo>
                  <a:pt x="1033996" y="2881562"/>
                  <a:pt x="1022635" y="2878960"/>
                  <a:pt x="1012372" y="2873828"/>
                </a:cubicBezTo>
                <a:cubicBezTo>
                  <a:pt x="933276" y="2834280"/>
                  <a:pt x="1018697" y="2870788"/>
                  <a:pt x="957943" y="2830285"/>
                </a:cubicBezTo>
                <a:cubicBezTo>
                  <a:pt x="944441" y="2821284"/>
                  <a:pt x="928914" y="2815771"/>
                  <a:pt x="914400" y="2808514"/>
                </a:cubicBezTo>
                <a:cubicBezTo>
                  <a:pt x="896257" y="2790371"/>
                  <a:pt x="881321" y="2768317"/>
                  <a:pt x="859972" y="2754085"/>
                </a:cubicBezTo>
                <a:cubicBezTo>
                  <a:pt x="818775" y="2726621"/>
                  <a:pt x="836566" y="2741565"/>
                  <a:pt x="805543" y="2710542"/>
                </a:cubicBezTo>
                <a:cubicBezTo>
                  <a:pt x="796690" y="2683982"/>
                  <a:pt x="793987" y="2666329"/>
                  <a:pt x="772886" y="2645228"/>
                </a:cubicBezTo>
                <a:cubicBezTo>
                  <a:pt x="760057" y="2632399"/>
                  <a:pt x="743857" y="2623457"/>
                  <a:pt x="729343" y="2612571"/>
                </a:cubicBezTo>
                <a:cubicBezTo>
                  <a:pt x="722086" y="2601685"/>
                  <a:pt x="716823" y="2589165"/>
                  <a:pt x="707572" y="2579914"/>
                </a:cubicBezTo>
                <a:cubicBezTo>
                  <a:pt x="698321" y="2570663"/>
                  <a:pt x="683088" y="2568358"/>
                  <a:pt x="674915" y="2558142"/>
                </a:cubicBezTo>
                <a:cubicBezTo>
                  <a:pt x="632693" y="2505364"/>
                  <a:pt x="702622" y="2538349"/>
                  <a:pt x="631372" y="2514600"/>
                </a:cubicBezTo>
                <a:cubicBezTo>
                  <a:pt x="578799" y="2462027"/>
                  <a:pt x="645610" y="2525991"/>
                  <a:pt x="576943" y="2471057"/>
                </a:cubicBezTo>
                <a:cubicBezTo>
                  <a:pt x="499388" y="2409012"/>
                  <a:pt x="623029" y="2494523"/>
                  <a:pt x="522515" y="2427514"/>
                </a:cubicBezTo>
                <a:cubicBezTo>
                  <a:pt x="478972" y="2362202"/>
                  <a:pt x="526142" y="2423884"/>
                  <a:pt x="468086" y="2373085"/>
                </a:cubicBezTo>
                <a:cubicBezTo>
                  <a:pt x="391112" y="2305733"/>
                  <a:pt x="444452" y="2328922"/>
                  <a:pt x="381000" y="2307771"/>
                </a:cubicBezTo>
                <a:cubicBezTo>
                  <a:pt x="366486" y="2296885"/>
                  <a:pt x="352220" y="2285659"/>
                  <a:pt x="337457" y="2275114"/>
                </a:cubicBezTo>
                <a:cubicBezTo>
                  <a:pt x="326811" y="2267510"/>
                  <a:pt x="314733" y="2261856"/>
                  <a:pt x="304800" y="2253342"/>
                </a:cubicBezTo>
                <a:cubicBezTo>
                  <a:pt x="289215" y="2239984"/>
                  <a:pt x="276842" y="2223158"/>
                  <a:pt x="261257" y="2209800"/>
                </a:cubicBezTo>
                <a:cubicBezTo>
                  <a:pt x="211312" y="2166990"/>
                  <a:pt x="243122" y="2211986"/>
                  <a:pt x="195943" y="2155371"/>
                </a:cubicBezTo>
                <a:cubicBezTo>
                  <a:pt x="187568" y="2145320"/>
                  <a:pt x="182345" y="2132930"/>
                  <a:pt x="174172" y="2122714"/>
                </a:cubicBezTo>
                <a:cubicBezTo>
                  <a:pt x="147171" y="2088962"/>
                  <a:pt x="152967" y="2112960"/>
                  <a:pt x="130629" y="2068285"/>
                </a:cubicBezTo>
                <a:cubicBezTo>
                  <a:pt x="104339" y="2015706"/>
                  <a:pt x="142136" y="2050556"/>
                  <a:pt x="87086" y="2013857"/>
                </a:cubicBezTo>
                <a:lnTo>
                  <a:pt x="43543" y="1948542"/>
                </a:lnTo>
                <a:cubicBezTo>
                  <a:pt x="36286" y="1937656"/>
                  <a:pt x="25909" y="1928296"/>
                  <a:pt x="21772" y="1915885"/>
                </a:cubicBezTo>
                <a:lnTo>
                  <a:pt x="0" y="1850571"/>
                </a:lnTo>
                <a:cubicBezTo>
                  <a:pt x="3629" y="1748971"/>
                  <a:pt x="4544" y="1647238"/>
                  <a:pt x="10886" y="1545771"/>
                </a:cubicBezTo>
                <a:cubicBezTo>
                  <a:pt x="11819" y="1530839"/>
                  <a:pt x="19916" y="1517074"/>
                  <a:pt x="21772" y="1502228"/>
                </a:cubicBezTo>
                <a:cubicBezTo>
                  <a:pt x="27191" y="1458872"/>
                  <a:pt x="27238" y="1414956"/>
                  <a:pt x="32657" y="1371600"/>
                </a:cubicBezTo>
                <a:cubicBezTo>
                  <a:pt x="34513" y="1356754"/>
                  <a:pt x="39433" y="1342442"/>
                  <a:pt x="43543" y="1328057"/>
                </a:cubicBezTo>
                <a:cubicBezTo>
                  <a:pt x="50800" y="1302659"/>
                  <a:pt x="61687" y="1273626"/>
                  <a:pt x="76200" y="1251857"/>
                </a:cubicBezTo>
                <a:cubicBezTo>
                  <a:pt x="81893" y="1243317"/>
                  <a:pt x="90715" y="1237342"/>
                  <a:pt x="97972" y="1230085"/>
                </a:cubicBezTo>
                <a:cubicBezTo>
                  <a:pt x="109045" y="1185790"/>
                  <a:pt x="106231" y="1183663"/>
                  <a:pt x="130629" y="1143000"/>
                </a:cubicBezTo>
                <a:cubicBezTo>
                  <a:pt x="144092" y="1120563"/>
                  <a:pt x="174172" y="1077685"/>
                  <a:pt x="174172" y="1077685"/>
                </a:cubicBezTo>
                <a:cubicBezTo>
                  <a:pt x="177800" y="1066799"/>
                  <a:pt x="181905" y="1056061"/>
                  <a:pt x="185057" y="1045028"/>
                </a:cubicBezTo>
                <a:cubicBezTo>
                  <a:pt x="189167" y="1030643"/>
                  <a:pt x="190189" y="1015295"/>
                  <a:pt x="195943" y="1001485"/>
                </a:cubicBezTo>
                <a:cubicBezTo>
                  <a:pt x="208426" y="971527"/>
                  <a:pt x="221483" y="941404"/>
                  <a:pt x="239486" y="914400"/>
                </a:cubicBezTo>
                <a:cubicBezTo>
                  <a:pt x="254000" y="892628"/>
                  <a:pt x="273311" y="873380"/>
                  <a:pt x="283029" y="849085"/>
                </a:cubicBezTo>
                <a:cubicBezTo>
                  <a:pt x="290286" y="830942"/>
                  <a:pt x="296061" y="812134"/>
                  <a:pt x="304800" y="794657"/>
                </a:cubicBezTo>
                <a:cubicBezTo>
                  <a:pt x="310651" y="782955"/>
                  <a:pt x="320081" y="773359"/>
                  <a:pt x="326572" y="762000"/>
                </a:cubicBezTo>
                <a:cubicBezTo>
                  <a:pt x="334623" y="747911"/>
                  <a:pt x="340292" y="732546"/>
                  <a:pt x="348343" y="718457"/>
                </a:cubicBezTo>
                <a:cubicBezTo>
                  <a:pt x="354834" y="707098"/>
                  <a:pt x="363624" y="697159"/>
                  <a:pt x="370115" y="685800"/>
                </a:cubicBezTo>
                <a:cubicBezTo>
                  <a:pt x="378166" y="671711"/>
                  <a:pt x="383537" y="656172"/>
                  <a:pt x="391886" y="642257"/>
                </a:cubicBezTo>
                <a:cubicBezTo>
                  <a:pt x="405348" y="619820"/>
                  <a:pt x="423727" y="600346"/>
                  <a:pt x="435429" y="576942"/>
                </a:cubicBezTo>
                <a:cubicBezTo>
                  <a:pt x="442686" y="562428"/>
                  <a:pt x="450808" y="548315"/>
                  <a:pt x="457200" y="533400"/>
                </a:cubicBezTo>
                <a:cubicBezTo>
                  <a:pt x="461720" y="522853"/>
                  <a:pt x="462954" y="511005"/>
                  <a:pt x="468086" y="500742"/>
                </a:cubicBezTo>
                <a:cubicBezTo>
                  <a:pt x="473937" y="489040"/>
                  <a:pt x="484544" y="480040"/>
                  <a:pt x="489857" y="468085"/>
                </a:cubicBezTo>
                <a:cubicBezTo>
                  <a:pt x="499178" y="447114"/>
                  <a:pt x="504372" y="424542"/>
                  <a:pt x="511629" y="402771"/>
                </a:cubicBezTo>
                <a:lnTo>
                  <a:pt x="555172" y="272142"/>
                </a:lnTo>
                <a:cubicBezTo>
                  <a:pt x="558800" y="261256"/>
                  <a:pt x="563274" y="250617"/>
                  <a:pt x="566057" y="239485"/>
                </a:cubicBezTo>
                <a:cubicBezTo>
                  <a:pt x="569686" y="224971"/>
                  <a:pt x="569520" y="208932"/>
                  <a:pt x="576943" y="195942"/>
                </a:cubicBezTo>
                <a:cubicBezTo>
                  <a:pt x="584581" y="182576"/>
                  <a:pt x="600149" y="175437"/>
                  <a:pt x="609600" y="163285"/>
                </a:cubicBezTo>
                <a:cubicBezTo>
                  <a:pt x="625664" y="142631"/>
                  <a:pt x="634641" y="116473"/>
                  <a:pt x="653143" y="97971"/>
                </a:cubicBezTo>
                <a:cubicBezTo>
                  <a:pt x="674725" y="76389"/>
                  <a:pt x="699500" y="45921"/>
                  <a:pt x="729343" y="32657"/>
                </a:cubicBezTo>
                <a:cubicBezTo>
                  <a:pt x="750314" y="23336"/>
                  <a:pt x="772886" y="18142"/>
                  <a:pt x="794657" y="10885"/>
                </a:cubicBezTo>
                <a:lnTo>
                  <a:pt x="827315" y="0"/>
                </a:lnTo>
                <a:cubicBezTo>
                  <a:pt x="921658" y="3628"/>
                  <a:pt x="1016154" y="4389"/>
                  <a:pt x="1110343" y="10885"/>
                </a:cubicBezTo>
                <a:cubicBezTo>
                  <a:pt x="1151156" y="13700"/>
                  <a:pt x="1171078" y="49849"/>
                  <a:pt x="1197429" y="76200"/>
                </a:cubicBezTo>
                <a:cubicBezTo>
                  <a:pt x="1208315" y="87086"/>
                  <a:pt x="1220849" y="96541"/>
                  <a:pt x="1230086" y="108857"/>
                </a:cubicBezTo>
                <a:cubicBezTo>
                  <a:pt x="1278440" y="173329"/>
                  <a:pt x="1252683" y="137309"/>
                  <a:pt x="1306286" y="217714"/>
                </a:cubicBezTo>
                <a:cubicBezTo>
                  <a:pt x="1313543" y="228600"/>
                  <a:pt x="1323920" y="237960"/>
                  <a:pt x="1328057" y="250371"/>
                </a:cubicBezTo>
                <a:cubicBezTo>
                  <a:pt x="1343080" y="295440"/>
                  <a:pt x="1332578" y="273481"/>
                  <a:pt x="1360715" y="315685"/>
                </a:cubicBezTo>
                <a:cubicBezTo>
                  <a:pt x="1367972" y="344714"/>
                  <a:pt x="1381551" y="372864"/>
                  <a:pt x="1382486" y="402771"/>
                </a:cubicBezTo>
                <a:cubicBezTo>
                  <a:pt x="1386115" y="518885"/>
                  <a:pt x="1384229" y="635303"/>
                  <a:pt x="1393372" y="751114"/>
                </a:cubicBezTo>
                <a:cubicBezTo>
                  <a:pt x="1395178" y="773992"/>
                  <a:pt x="1398916" y="800201"/>
                  <a:pt x="1415143" y="816428"/>
                </a:cubicBezTo>
                <a:lnTo>
                  <a:pt x="1436915" y="838200"/>
                </a:lnTo>
                <a:cubicBezTo>
                  <a:pt x="1456984" y="918480"/>
                  <a:pt x="1435416" y="845588"/>
                  <a:pt x="1469572" y="925285"/>
                </a:cubicBezTo>
                <a:cubicBezTo>
                  <a:pt x="1474092" y="935832"/>
                  <a:pt x="1473289" y="948982"/>
                  <a:pt x="1480457" y="957942"/>
                </a:cubicBezTo>
                <a:cubicBezTo>
                  <a:pt x="1488630" y="968158"/>
                  <a:pt x="1502229" y="972457"/>
                  <a:pt x="1513115" y="979714"/>
                </a:cubicBezTo>
                <a:cubicBezTo>
                  <a:pt x="1562350" y="1053568"/>
                  <a:pt x="1538155" y="1026526"/>
                  <a:pt x="1578429" y="1066800"/>
                </a:cubicBezTo>
                <a:lnTo>
                  <a:pt x="1611086" y="1164771"/>
                </a:lnTo>
                <a:lnTo>
                  <a:pt x="1621972" y="1197428"/>
                </a:lnTo>
                <a:lnTo>
                  <a:pt x="1632857" y="1230085"/>
                </a:lnTo>
                <a:cubicBezTo>
                  <a:pt x="1630410" y="1362250"/>
                  <a:pt x="1602353" y="1724125"/>
                  <a:pt x="1632857" y="1937657"/>
                </a:cubicBezTo>
                <a:cubicBezTo>
                  <a:pt x="1634480" y="1949016"/>
                  <a:pt x="1640114" y="1959428"/>
                  <a:pt x="1643743" y="1970314"/>
                </a:cubicBezTo>
                <a:cubicBezTo>
                  <a:pt x="1640114" y="2068285"/>
                  <a:pt x="1637878" y="2166318"/>
                  <a:pt x="1632857" y="2264228"/>
                </a:cubicBezTo>
                <a:cubicBezTo>
                  <a:pt x="1630619" y="2307865"/>
                  <a:pt x="1627876" y="2351564"/>
                  <a:pt x="1621972" y="2394857"/>
                </a:cubicBezTo>
                <a:cubicBezTo>
                  <a:pt x="1616972" y="2431522"/>
                  <a:pt x="1600200" y="2503714"/>
                  <a:pt x="1600200" y="2503714"/>
                </a:cubicBezTo>
                <a:lnTo>
                  <a:pt x="1632857" y="2656114"/>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9301161" y="2361456"/>
            <a:ext cx="2667000" cy="2395601"/>
          </a:xfrm>
          <a:custGeom>
            <a:avLst/>
            <a:gdLst>
              <a:gd name="connsiteX0" fmla="*/ 43543 w 2667000"/>
              <a:gd name="connsiteY0" fmla="*/ 501486 h 2395601"/>
              <a:gd name="connsiteX1" fmla="*/ 32658 w 2667000"/>
              <a:gd name="connsiteY1" fmla="*/ 708315 h 2395601"/>
              <a:gd name="connsiteX2" fmla="*/ 21772 w 2667000"/>
              <a:gd name="connsiteY2" fmla="*/ 740972 h 2395601"/>
              <a:gd name="connsiteX3" fmla="*/ 10886 w 2667000"/>
              <a:gd name="connsiteY3" fmla="*/ 893372 h 2395601"/>
              <a:gd name="connsiteX4" fmla="*/ 0 w 2667000"/>
              <a:gd name="connsiteY4" fmla="*/ 1013115 h 2395601"/>
              <a:gd name="connsiteX5" fmla="*/ 10886 w 2667000"/>
              <a:gd name="connsiteY5" fmla="*/ 1263486 h 2395601"/>
              <a:gd name="connsiteX6" fmla="*/ 21772 w 2667000"/>
              <a:gd name="connsiteY6" fmla="*/ 1307029 h 2395601"/>
              <a:gd name="connsiteX7" fmla="*/ 43543 w 2667000"/>
              <a:gd name="connsiteY7" fmla="*/ 1405001 h 2395601"/>
              <a:gd name="connsiteX8" fmla="*/ 97972 w 2667000"/>
              <a:gd name="connsiteY8" fmla="*/ 1470315 h 2395601"/>
              <a:gd name="connsiteX9" fmla="*/ 130629 w 2667000"/>
              <a:gd name="connsiteY9" fmla="*/ 1535629 h 2395601"/>
              <a:gd name="connsiteX10" fmla="*/ 152400 w 2667000"/>
              <a:gd name="connsiteY10" fmla="*/ 1568286 h 2395601"/>
              <a:gd name="connsiteX11" fmla="*/ 163286 w 2667000"/>
              <a:gd name="connsiteY11" fmla="*/ 1600943 h 2395601"/>
              <a:gd name="connsiteX12" fmla="*/ 185058 w 2667000"/>
              <a:gd name="connsiteY12" fmla="*/ 1644486 h 2395601"/>
              <a:gd name="connsiteX13" fmla="*/ 206829 w 2667000"/>
              <a:gd name="connsiteY13" fmla="*/ 1709801 h 2395601"/>
              <a:gd name="connsiteX14" fmla="*/ 228600 w 2667000"/>
              <a:gd name="connsiteY14" fmla="*/ 1775115 h 2395601"/>
              <a:gd name="connsiteX15" fmla="*/ 239486 w 2667000"/>
              <a:gd name="connsiteY15" fmla="*/ 1807772 h 2395601"/>
              <a:gd name="connsiteX16" fmla="*/ 315686 w 2667000"/>
              <a:gd name="connsiteY16" fmla="*/ 1905743 h 2395601"/>
              <a:gd name="connsiteX17" fmla="*/ 359229 w 2667000"/>
              <a:gd name="connsiteY17" fmla="*/ 1981943 h 2395601"/>
              <a:gd name="connsiteX18" fmla="*/ 381000 w 2667000"/>
              <a:gd name="connsiteY18" fmla="*/ 2025486 h 2395601"/>
              <a:gd name="connsiteX19" fmla="*/ 402772 w 2667000"/>
              <a:gd name="connsiteY19" fmla="*/ 2058143 h 2395601"/>
              <a:gd name="connsiteX20" fmla="*/ 446315 w 2667000"/>
              <a:gd name="connsiteY20" fmla="*/ 2112572 h 2395601"/>
              <a:gd name="connsiteX21" fmla="*/ 457200 w 2667000"/>
              <a:gd name="connsiteY21" fmla="*/ 2145229 h 2395601"/>
              <a:gd name="connsiteX22" fmla="*/ 511629 w 2667000"/>
              <a:gd name="connsiteY22" fmla="*/ 2199658 h 2395601"/>
              <a:gd name="connsiteX23" fmla="*/ 533400 w 2667000"/>
              <a:gd name="connsiteY23" fmla="*/ 2232315 h 2395601"/>
              <a:gd name="connsiteX24" fmla="*/ 587829 w 2667000"/>
              <a:gd name="connsiteY24" fmla="*/ 2275858 h 2395601"/>
              <a:gd name="connsiteX25" fmla="*/ 609600 w 2667000"/>
              <a:gd name="connsiteY25" fmla="*/ 2308515 h 2395601"/>
              <a:gd name="connsiteX26" fmla="*/ 674915 w 2667000"/>
              <a:gd name="connsiteY26" fmla="*/ 2330286 h 2395601"/>
              <a:gd name="connsiteX27" fmla="*/ 729343 w 2667000"/>
              <a:gd name="connsiteY27" fmla="*/ 2362943 h 2395601"/>
              <a:gd name="connsiteX28" fmla="*/ 794658 w 2667000"/>
              <a:gd name="connsiteY28" fmla="*/ 2395601 h 2395601"/>
              <a:gd name="connsiteX29" fmla="*/ 1034143 w 2667000"/>
              <a:gd name="connsiteY29" fmla="*/ 2384715 h 2395601"/>
              <a:gd name="connsiteX30" fmla="*/ 1077686 w 2667000"/>
              <a:gd name="connsiteY30" fmla="*/ 2373829 h 2395601"/>
              <a:gd name="connsiteX31" fmla="*/ 1143000 w 2667000"/>
              <a:gd name="connsiteY31" fmla="*/ 2352058 h 2395601"/>
              <a:gd name="connsiteX32" fmla="*/ 1393372 w 2667000"/>
              <a:gd name="connsiteY32" fmla="*/ 2330286 h 2395601"/>
              <a:gd name="connsiteX33" fmla="*/ 1436915 w 2667000"/>
              <a:gd name="connsiteY33" fmla="*/ 2319401 h 2395601"/>
              <a:gd name="connsiteX34" fmla="*/ 1458686 w 2667000"/>
              <a:gd name="connsiteY34" fmla="*/ 2297629 h 2395601"/>
              <a:gd name="connsiteX35" fmla="*/ 1491343 w 2667000"/>
              <a:gd name="connsiteY35" fmla="*/ 2286743 h 2395601"/>
              <a:gd name="connsiteX36" fmla="*/ 1513115 w 2667000"/>
              <a:gd name="connsiteY36" fmla="*/ 2264972 h 2395601"/>
              <a:gd name="connsiteX37" fmla="*/ 1600200 w 2667000"/>
              <a:gd name="connsiteY37" fmla="*/ 2243201 h 2395601"/>
              <a:gd name="connsiteX38" fmla="*/ 1632858 w 2667000"/>
              <a:gd name="connsiteY38" fmla="*/ 2232315 h 2395601"/>
              <a:gd name="connsiteX39" fmla="*/ 1719943 w 2667000"/>
              <a:gd name="connsiteY39" fmla="*/ 2210543 h 2395601"/>
              <a:gd name="connsiteX40" fmla="*/ 1741715 w 2667000"/>
              <a:gd name="connsiteY40" fmla="*/ 2188772 h 2395601"/>
              <a:gd name="connsiteX41" fmla="*/ 1785258 w 2667000"/>
              <a:gd name="connsiteY41" fmla="*/ 2177886 h 2395601"/>
              <a:gd name="connsiteX42" fmla="*/ 1817915 w 2667000"/>
              <a:gd name="connsiteY42" fmla="*/ 2167001 h 2395601"/>
              <a:gd name="connsiteX43" fmla="*/ 1850572 w 2667000"/>
              <a:gd name="connsiteY43" fmla="*/ 2145229 h 2395601"/>
              <a:gd name="connsiteX44" fmla="*/ 1883229 w 2667000"/>
              <a:gd name="connsiteY44" fmla="*/ 2134343 h 2395601"/>
              <a:gd name="connsiteX45" fmla="*/ 1926772 w 2667000"/>
              <a:gd name="connsiteY45" fmla="*/ 2112572 h 2395601"/>
              <a:gd name="connsiteX46" fmla="*/ 1959429 w 2667000"/>
              <a:gd name="connsiteY46" fmla="*/ 2090801 h 2395601"/>
              <a:gd name="connsiteX47" fmla="*/ 2002972 w 2667000"/>
              <a:gd name="connsiteY47" fmla="*/ 2047258 h 2395601"/>
              <a:gd name="connsiteX48" fmla="*/ 2035629 w 2667000"/>
              <a:gd name="connsiteY48" fmla="*/ 2036372 h 2395601"/>
              <a:gd name="connsiteX49" fmla="*/ 2079172 w 2667000"/>
              <a:gd name="connsiteY49" fmla="*/ 2003715 h 2395601"/>
              <a:gd name="connsiteX50" fmla="*/ 2122715 w 2667000"/>
              <a:gd name="connsiteY50" fmla="*/ 1960172 h 2395601"/>
              <a:gd name="connsiteX51" fmla="*/ 2166258 w 2667000"/>
              <a:gd name="connsiteY51" fmla="*/ 1927515 h 2395601"/>
              <a:gd name="connsiteX52" fmla="*/ 2220686 w 2667000"/>
              <a:gd name="connsiteY52" fmla="*/ 1873086 h 2395601"/>
              <a:gd name="connsiteX53" fmla="*/ 2307772 w 2667000"/>
              <a:gd name="connsiteY53" fmla="*/ 1807772 h 2395601"/>
              <a:gd name="connsiteX54" fmla="*/ 2329543 w 2667000"/>
              <a:gd name="connsiteY54" fmla="*/ 1775115 h 2395601"/>
              <a:gd name="connsiteX55" fmla="*/ 2383972 w 2667000"/>
              <a:gd name="connsiteY55" fmla="*/ 1731572 h 2395601"/>
              <a:gd name="connsiteX56" fmla="*/ 2405743 w 2667000"/>
              <a:gd name="connsiteY56" fmla="*/ 1698915 h 2395601"/>
              <a:gd name="connsiteX57" fmla="*/ 2438400 w 2667000"/>
              <a:gd name="connsiteY57" fmla="*/ 1677143 h 2395601"/>
              <a:gd name="connsiteX58" fmla="*/ 2471058 w 2667000"/>
              <a:gd name="connsiteY58" fmla="*/ 1633601 h 2395601"/>
              <a:gd name="connsiteX59" fmla="*/ 2536372 w 2667000"/>
              <a:gd name="connsiteY59" fmla="*/ 1557401 h 2395601"/>
              <a:gd name="connsiteX60" fmla="*/ 2558143 w 2667000"/>
              <a:gd name="connsiteY60" fmla="*/ 1492086 h 2395601"/>
              <a:gd name="connsiteX61" fmla="*/ 2601686 w 2667000"/>
              <a:gd name="connsiteY61" fmla="*/ 1405001 h 2395601"/>
              <a:gd name="connsiteX62" fmla="*/ 2634343 w 2667000"/>
              <a:gd name="connsiteY62" fmla="*/ 1317915 h 2395601"/>
              <a:gd name="connsiteX63" fmla="*/ 2645229 w 2667000"/>
              <a:gd name="connsiteY63" fmla="*/ 1274372 h 2395601"/>
              <a:gd name="connsiteX64" fmla="*/ 2667000 w 2667000"/>
              <a:gd name="connsiteY64" fmla="*/ 1230829 h 2395601"/>
              <a:gd name="connsiteX65" fmla="*/ 2645229 w 2667000"/>
              <a:gd name="connsiteY65" fmla="*/ 1034886 h 2395601"/>
              <a:gd name="connsiteX66" fmla="*/ 2634343 w 2667000"/>
              <a:gd name="connsiteY66" fmla="*/ 1002229 h 2395601"/>
              <a:gd name="connsiteX67" fmla="*/ 2590800 w 2667000"/>
              <a:gd name="connsiteY67" fmla="*/ 926029 h 2395601"/>
              <a:gd name="connsiteX68" fmla="*/ 2579915 w 2667000"/>
              <a:gd name="connsiteY68" fmla="*/ 893372 h 2395601"/>
              <a:gd name="connsiteX69" fmla="*/ 2569029 w 2667000"/>
              <a:gd name="connsiteY69" fmla="*/ 849829 h 2395601"/>
              <a:gd name="connsiteX70" fmla="*/ 2547258 w 2667000"/>
              <a:gd name="connsiteY70" fmla="*/ 806286 h 2395601"/>
              <a:gd name="connsiteX71" fmla="*/ 2525486 w 2667000"/>
              <a:gd name="connsiteY71" fmla="*/ 740972 h 2395601"/>
              <a:gd name="connsiteX72" fmla="*/ 2481943 w 2667000"/>
              <a:gd name="connsiteY72" fmla="*/ 653886 h 2395601"/>
              <a:gd name="connsiteX73" fmla="*/ 2460172 w 2667000"/>
              <a:gd name="connsiteY73" fmla="*/ 621229 h 2395601"/>
              <a:gd name="connsiteX74" fmla="*/ 2438400 w 2667000"/>
              <a:gd name="connsiteY74" fmla="*/ 555915 h 2395601"/>
              <a:gd name="connsiteX75" fmla="*/ 2394858 w 2667000"/>
              <a:gd name="connsiteY75" fmla="*/ 490601 h 2395601"/>
              <a:gd name="connsiteX76" fmla="*/ 2373086 w 2667000"/>
              <a:gd name="connsiteY76" fmla="*/ 457943 h 2395601"/>
              <a:gd name="connsiteX77" fmla="*/ 2340429 w 2667000"/>
              <a:gd name="connsiteY77" fmla="*/ 414401 h 2395601"/>
              <a:gd name="connsiteX78" fmla="*/ 2296886 w 2667000"/>
              <a:gd name="connsiteY78" fmla="*/ 349086 h 2395601"/>
              <a:gd name="connsiteX79" fmla="*/ 2286000 w 2667000"/>
              <a:gd name="connsiteY79" fmla="*/ 316429 h 2395601"/>
              <a:gd name="connsiteX80" fmla="*/ 2264229 w 2667000"/>
              <a:gd name="connsiteY80" fmla="*/ 272886 h 2395601"/>
              <a:gd name="connsiteX81" fmla="*/ 2231572 w 2667000"/>
              <a:gd name="connsiteY81" fmla="*/ 229343 h 2395601"/>
              <a:gd name="connsiteX82" fmla="*/ 2177143 w 2667000"/>
              <a:gd name="connsiteY82" fmla="*/ 174915 h 2395601"/>
              <a:gd name="connsiteX83" fmla="*/ 2133600 w 2667000"/>
              <a:gd name="connsiteY83" fmla="*/ 120486 h 2395601"/>
              <a:gd name="connsiteX84" fmla="*/ 2100943 w 2667000"/>
              <a:gd name="connsiteY84" fmla="*/ 98715 h 2395601"/>
              <a:gd name="connsiteX85" fmla="*/ 2046515 w 2667000"/>
              <a:gd name="connsiteY85" fmla="*/ 55172 h 2395601"/>
              <a:gd name="connsiteX86" fmla="*/ 2002972 w 2667000"/>
              <a:gd name="connsiteY86" fmla="*/ 44286 h 2395601"/>
              <a:gd name="connsiteX87" fmla="*/ 1970315 w 2667000"/>
              <a:gd name="connsiteY87" fmla="*/ 33401 h 2395601"/>
              <a:gd name="connsiteX88" fmla="*/ 1850572 w 2667000"/>
              <a:gd name="connsiteY88" fmla="*/ 743 h 2395601"/>
              <a:gd name="connsiteX89" fmla="*/ 1121229 w 2667000"/>
              <a:gd name="connsiteY89" fmla="*/ 11629 h 2395601"/>
              <a:gd name="connsiteX90" fmla="*/ 1066800 w 2667000"/>
              <a:gd name="connsiteY90" fmla="*/ 22515 h 2395601"/>
              <a:gd name="connsiteX91" fmla="*/ 979715 w 2667000"/>
              <a:gd name="connsiteY91" fmla="*/ 33401 h 2395601"/>
              <a:gd name="connsiteX92" fmla="*/ 914400 w 2667000"/>
              <a:gd name="connsiteY92" fmla="*/ 55172 h 2395601"/>
              <a:gd name="connsiteX93" fmla="*/ 881743 w 2667000"/>
              <a:gd name="connsiteY93" fmla="*/ 66058 h 2395601"/>
              <a:gd name="connsiteX94" fmla="*/ 849086 w 2667000"/>
              <a:gd name="connsiteY94" fmla="*/ 76943 h 2395601"/>
              <a:gd name="connsiteX95" fmla="*/ 816429 w 2667000"/>
              <a:gd name="connsiteY95" fmla="*/ 98715 h 2395601"/>
              <a:gd name="connsiteX96" fmla="*/ 772886 w 2667000"/>
              <a:gd name="connsiteY96" fmla="*/ 109601 h 2395601"/>
              <a:gd name="connsiteX97" fmla="*/ 740229 w 2667000"/>
              <a:gd name="connsiteY97" fmla="*/ 120486 h 2395601"/>
              <a:gd name="connsiteX98" fmla="*/ 631372 w 2667000"/>
              <a:gd name="connsiteY98" fmla="*/ 164029 h 2395601"/>
              <a:gd name="connsiteX99" fmla="*/ 566058 w 2667000"/>
              <a:gd name="connsiteY99" fmla="*/ 185801 h 2395601"/>
              <a:gd name="connsiteX100" fmla="*/ 533400 w 2667000"/>
              <a:gd name="connsiteY100" fmla="*/ 196686 h 2395601"/>
              <a:gd name="connsiteX101" fmla="*/ 468086 w 2667000"/>
              <a:gd name="connsiteY101" fmla="*/ 229343 h 2395601"/>
              <a:gd name="connsiteX102" fmla="*/ 391886 w 2667000"/>
              <a:gd name="connsiteY102" fmla="*/ 272886 h 2395601"/>
              <a:gd name="connsiteX103" fmla="*/ 326572 w 2667000"/>
              <a:gd name="connsiteY103" fmla="*/ 294658 h 2395601"/>
              <a:gd name="connsiteX104" fmla="*/ 261258 w 2667000"/>
              <a:gd name="connsiteY104" fmla="*/ 338201 h 2395601"/>
              <a:gd name="connsiteX105" fmla="*/ 239486 w 2667000"/>
              <a:gd name="connsiteY105" fmla="*/ 359972 h 2395601"/>
              <a:gd name="connsiteX106" fmla="*/ 206829 w 2667000"/>
              <a:gd name="connsiteY106" fmla="*/ 381743 h 2395601"/>
              <a:gd name="connsiteX107" fmla="*/ 163286 w 2667000"/>
              <a:gd name="connsiteY107" fmla="*/ 425286 h 2395601"/>
              <a:gd name="connsiteX108" fmla="*/ 141515 w 2667000"/>
              <a:gd name="connsiteY108" fmla="*/ 447058 h 2395601"/>
              <a:gd name="connsiteX109" fmla="*/ 119743 w 2667000"/>
              <a:gd name="connsiteY109" fmla="*/ 479715 h 2395601"/>
              <a:gd name="connsiteX110" fmla="*/ 43543 w 2667000"/>
              <a:gd name="connsiteY110" fmla="*/ 501486 h 239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667000" h="2395601">
                <a:moveTo>
                  <a:pt x="43543" y="501486"/>
                </a:moveTo>
                <a:cubicBezTo>
                  <a:pt x="29029" y="539586"/>
                  <a:pt x="38908" y="639560"/>
                  <a:pt x="32658" y="708315"/>
                </a:cubicBezTo>
                <a:cubicBezTo>
                  <a:pt x="31619" y="719742"/>
                  <a:pt x="23113" y="729576"/>
                  <a:pt x="21772" y="740972"/>
                </a:cubicBezTo>
                <a:cubicBezTo>
                  <a:pt x="15821" y="791553"/>
                  <a:pt x="14947" y="842605"/>
                  <a:pt x="10886" y="893372"/>
                </a:cubicBezTo>
                <a:cubicBezTo>
                  <a:pt x="7690" y="933323"/>
                  <a:pt x="3629" y="973201"/>
                  <a:pt x="0" y="1013115"/>
                </a:cubicBezTo>
                <a:cubicBezTo>
                  <a:pt x="3629" y="1096572"/>
                  <a:pt x="4715" y="1180178"/>
                  <a:pt x="10886" y="1263486"/>
                </a:cubicBezTo>
                <a:cubicBezTo>
                  <a:pt x="11991" y="1278406"/>
                  <a:pt x="18838" y="1292358"/>
                  <a:pt x="21772" y="1307029"/>
                </a:cubicBezTo>
                <a:cubicBezTo>
                  <a:pt x="27345" y="1334892"/>
                  <a:pt x="29422" y="1376758"/>
                  <a:pt x="43543" y="1405001"/>
                </a:cubicBezTo>
                <a:cubicBezTo>
                  <a:pt x="63811" y="1445538"/>
                  <a:pt x="67882" y="1434206"/>
                  <a:pt x="97972" y="1470315"/>
                </a:cubicBezTo>
                <a:cubicBezTo>
                  <a:pt x="136966" y="1517108"/>
                  <a:pt x="106083" y="1486536"/>
                  <a:pt x="130629" y="1535629"/>
                </a:cubicBezTo>
                <a:cubicBezTo>
                  <a:pt x="136480" y="1547331"/>
                  <a:pt x="146549" y="1556584"/>
                  <a:pt x="152400" y="1568286"/>
                </a:cubicBezTo>
                <a:cubicBezTo>
                  <a:pt x="157532" y="1578549"/>
                  <a:pt x="158766" y="1590396"/>
                  <a:pt x="163286" y="1600943"/>
                </a:cubicBezTo>
                <a:cubicBezTo>
                  <a:pt x="169679" y="1615858"/>
                  <a:pt x="179031" y="1629419"/>
                  <a:pt x="185058" y="1644486"/>
                </a:cubicBezTo>
                <a:cubicBezTo>
                  <a:pt x="193581" y="1665794"/>
                  <a:pt x="199572" y="1688029"/>
                  <a:pt x="206829" y="1709801"/>
                </a:cubicBezTo>
                <a:lnTo>
                  <a:pt x="228600" y="1775115"/>
                </a:lnTo>
                <a:cubicBezTo>
                  <a:pt x="232229" y="1786001"/>
                  <a:pt x="233121" y="1798225"/>
                  <a:pt x="239486" y="1807772"/>
                </a:cubicBezTo>
                <a:cubicBezTo>
                  <a:pt x="291568" y="1885895"/>
                  <a:pt x="264527" y="1854584"/>
                  <a:pt x="315686" y="1905743"/>
                </a:cubicBezTo>
                <a:cubicBezTo>
                  <a:pt x="337073" y="1969905"/>
                  <a:pt x="312155" y="1906624"/>
                  <a:pt x="359229" y="1981943"/>
                </a:cubicBezTo>
                <a:cubicBezTo>
                  <a:pt x="367830" y="1995704"/>
                  <a:pt x="372949" y="2011397"/>
                  <a:pt x="381000" y="2025486"/>
                </a:cubicBezTo>
                <a:cubicBezTo>
                  <a:pt x="387491" y="2036845"/>
                  <a:pt x="395515" y="2047257"/>
                  <a:pt x="402772" y="2058143"/>
                </a:cubicBezTo>
                <a:cubicBezTo>
                  <a:pt x="430135" y="2140231"/>
                  <a:pt x="390041" y="2042229"/>
                  <a:pt x="446315" y="2112572"/>
                </a:cubicBezTo>
                <a:cubicBezTo>
                  <a:pt x="453483" y="2121532"/>
                  <a:pt x="450315" y="2136049"/>
                  <a:pt x="457200" y="2145229"/>
                </a:cubicBezTo>
                <a:cubicBezTo>
                  <a:pt x="472595" y="2165756"/>
                  <a:pt x="497397" y="2178309"/>
                  <a:pt x="511629" y="2199658"/>
                </a:cubicBezTo>
                <a:cubicBezTo>
                  <a:pt x="518886" y="2210544"/>
                  <a:pt x="525227" y="2222099"/>
                  <a:pt x="533400" y="2232315"/>
                </a:cubicBezTo>
                <a:cubicBezTo>
                  <a:pt x="551125" y="2254471"/>
                  <a:pt x="563584" y="2259694"/>
                  <a:pt x="587829" y="2275858"/>
                </a:cubicBezTo>
                <a:cubicBezTo>
                  <a:pt x="595086" y="2286744"/>
                  <a:pt x="598506" y="2301581"/>
                  <a:pt x="609600" y="2308515"/>
                </a:cubicBezTo>
                <a:cubicBezTo>
                  <a:pt x="629061" y="2320678"/>
                  <a:pt x="674915" y="2330286"/>
                  <a:pt x="674915" y="2330286"/>
                </a:cubicBezTo>
                <a:cubicBezTo>
                  <a:pt x="730076" y="2385450"/>
                  <a:pt x="658689" y="2320551"/>
                  <a:pt x="729343" y="2362943"/>
                </a:cubicBezTo>
                <a:cubicBezTo>
                  <a:pt x="798669" y="2404538"/>
                  <a:pt x="687260" y="2368751"/>
                  <a:pt x="794658" y="2395601"/>
                </a:cubicBezTo>
                <a:cubicBezTo>
                  <a:pt x="874486" y="2391972"/>
                  <a:pt x="954468" y="2390844"/>
                  <a:pt x="1034143" y="2384715"/>
                </a:cubicBezTo>
                <a:cubicBezTo>
                  <a:pt x="1049060" y="2383568"/>
                  <a:pt x="1063356" y="2378128"/>
                  <a:pt x="1077686" y="2373829"/>
                </a:cubicBezTo>
                <a:cubicBezTo>
                  <a:pt x="1099667" y="2367235"/>
                  <a:pt x="1120137" y="2354046"/>
                  <a:pt x="1143000" y="2352058"/>
                </a:cubicBezTo>
                <a:lnTo>
                  <a:pt x="1393372" y="2330286"/>
                </a:lnTo>
                <a:cubicBezTo>
                  <a:pt x="1407886" y="2326658"/>
                  <a:pt x="1423534" y="2326092"/>
                  <a:pt x="1436915" y="2319401"/>
                </a:cubicBezTo>
                <a:cubicBezTo>
                  <a:pt x="1446095" y="2314811"/>
                  <a:pt x="1449885" y="2302910"/>
                  <a:pt x="1458686" y="2297629"/>
                </a:cubicBezTo>
                <a:cubicBezTo>
                  <a:pt x="1468525" y="2291725"/>
                  <a:pt x="1480457" y="2290372"/>
                  <a:pt x="1491343" y="2286743"/>
                </a:cubicBezTo>
                <a:cubicBezTo>
                  <a:pt x="1498600" y="2279486"/>
                  <a:pt x="1503586" y="2268784"/>
                  <a:pt x="1513115" y="2264972"/>
                </a:cubicBezTo>
                <a:cubicBezTo>
                  <a:pt x="1540897" y="2253860"/>
                  <a:pt x="1571814" y="2252663"/>
                  <a:pt x="1600200" y="2243201"/>
                </a:cubicBezTo>
                <a:cubicBezTo>
                  <a:pt x="1611086" y="2239572"/>
                  <a:pt x="1621787" y="2235334"/>
                  <a:pt x="1632858" y="2232315"/>
                </a:cubicBezTo>
                <a:cubicBezTo>
                  <a:pt x="1661725" y="2224442"/>
                  <a:pt x="1719943" y="2210543"/>
                  <a:pt x="1719943" y="2210543"/>
                </a:cubicBezTo>
                <a:cubicBezTo>
                  <a:pt x="1727200" y="2203286"/>
                  <a:pt x="1732535" y="2193362"/>
                  <a:pt x="1741715" y="2188772"/>
                </a:cubicBezTo>
                <a:cubicBezTo>
                  <a:pt x="1755097" y="2182081"/>
                  <a:pt x="1770873" y="2181996"/>
                  <a:pt x="1785258" y="2177886"/>
                </a:cubicBezTo>
                <a:cubicBezTo>
                  <a:pt x="1796291" y="2174734"/>
                  <a:pt x="1807029" y="2170629"/>
                  <a:pt x="1817915" y="2167001"/>
                </a:cubicBezTo>
                <a:cubicBezTo>
                  <a:pt x="1828801" y="2159744"/>
                  <a:pt x="1838870" y="2151080"/>
                  <a:pt x="1850572" y="2145229"/>
                </a:cubicBezTo>
                <a:cubicBezTo>
                  <a:pt x="1860835" y="2140097"/>
                  <a:pt x="1872682" y="2138863"/>
                  <a:pt x="1883229" y="2134343"/>
                </a:cubicBezTo>
                <a:cubicBezTo>
                  <a:pt x="1898144" y="2127951"/>
                  <a:pt x="1912683" y="2120623"/>
                  <a:pt x="1926772" y="2112572"/>
                </a:cubicBezTo>
                <a:cubicBezTo>
                  <a:pt x="1938131" y="2106081"/>
                  <a:pt x="1949496" y="2099315"/>
                  <a:pt x="1959429" y="2090801"/>
                </a:cubicBezTo>
                <a:cubicBezTo>
                  <a:pt x="1975014" y="2077443"/>
                  <a:pt x="1983499" y="2053749"/>
                  <a:pt x="2002972" y="2047258"/>
                </a:cubicBezTo>
                <a:lnTo>
                  <a:pt x="2035629" y="2036372"/>
                </a:lnTo>
                <a:cubicBezTo>
                  <a:pt x="2050143" y="2025486"/>
                  <a:pt x="2065518" y="2015662"/>
                  <a:pt x="2079172" y="2003715"/>
                </a:cubicBezTo>
                <a:cubicBezTo>
                  <a:pt x="2094620" y="1990198"/>
                  <a:pt x="2106294" y="1972488"/>
                  <a:pt x="2122715" y="1960172"/>
                </a:cubicBezTo>
                <a:cubicBezTo>
                  <a:pt x="2137229" y="1949286"/>
                  <a:pt x="2152698" y="1939569"/>
                  <a:pt x="2166258" y="1927515"/>
                </a:cubicBezTo>
                <a:cubicBezTo>
                  <a:pt x="2185435" y="1910469"/>
                  <a:pt x="2199337" y="1887318"/>
                  <a:pt x="2220686" y="1873086"/>
                </a:cubicBezTo>
                <a:cubicBezTo>
                  <a:pt x="2250527" y="1853192"/>
                  <a:pt x="2284761" y="1836536"/>
                  <a:pt x="2307772" y="1807772"/>
                </a:cubicBezTo>
                <a:cubicBezTo>
                  <a:pt x="2315945" y="1797556"/>
                  <a:pt x="2320292" y="1784366"/>
                  <a:pt x="2329543" y="1775115"/>
                </a:cubicBezTo>
                <a:cubicBezTo>
                  <a:pt x="2386118" y="1718539"/>
                  <a:pt x="2340885" y="1785430"/>
                  <a:pt x="2383972" y="1731572"/>
                </a:cubicBezTo>
                <a:cubicBezTo>
                  <a:pt x="2392145" y="1721356"/>
                  <a:pt x="2396492" y="1708166"/>
                  <a:pt x="2405743" y="1698915"/>
                </a:cubicBezTo>
                <a:cubicBezTo>
                  <a:pt x="2414994" y="1689664"/>
                  <a:pt x="2429149" y="1686394"/>
                  <a:pt x="2438400" y="1677143"/>
                </a:cubicBezTo>
                <a:cubicBezTo>
                  <a:pt x="2451229" y="1664314"/>
                  <a:pt x="2459251" y="1647376"/>
                  <a:pt x="2471058" y="1633601"/>
                </a:cubicBezTo>
                <a:cubicBezTo>
                  <a:pt x="2562019" y="1527481"/>
                  <a:pt x="2440886" y="1684714"/>
                  <a:pt x="2536372" y="1557401"/>
                </a:cubicBezTo>
                <a:cubicBezTo>
                  <a:pt x="2543629" y="1535629"/>
                  <a:pt x="2549103" y="1513180"/>
                  <a:pt x="2558143" y="1492086"/>
                </a:cubicBezTo>
                <a:cubicBezTo>
                  <a:pt x="2570928" y="1462255"/>
                  <a:pt x="2589632" y="1435134"/>
                  <a:pt x="2601686" y="1405001"/>
                </a:cubicBezTo>
                <a:cubicBezTo>
                  <a:pt x="2613195" y="1376229"/>
                  <a:pt x="2625808" y="1347788"/>
                  <a:pt x="2634343" y="1317915"/>
                </a:cubicBezTo>
                <a:cubicBezTo>
                  <a:pt x="2638453" y="1303530"/>
                  <a:pt x="2639976" y="1288380"/>
                  <a:pt x="2645229" y="1274372"/>
                </a:cubicBezTo>
                <a:cubicBezTo>
                  <a:pt x="2650927" y="1259178"/>
                  <a:pt x="2659743" y="1245343"/>
                  <a:pt x="2667000" y="1230829"/>
                </a:cubicBezTo>
                <a:cubicBezTo>
                  <a:pt x="2662410" y="1180338"/>
                  <a:pt x="2656266" y="1090070"/>
                  <a:pt x="2645229" y="1034886"/>
                </a:cubicBezTo>
                <a:cubicBezTo>
                  <a:pt x="2642979" y="1023634"/>
                  <a:pt x="2638863" y="1012776"/>
                  <a:pt x="2634343" y="1002229"/>
                </a:cubicBezTo>
                <a:cubicBezTo>
                  <a:pt x="2617768" y="963554"/>
                  <a:pt x="2612667" y="958829"/>
                  <a:pt x="2590800" y="926029"/>
                </a:cubicBezTo>
                <a:cubicBezTo>
                  <a:pt x="2587172" y="915143"/>
                  <a:pt x="2583067" y="904405"/>
                  <a:pt x="2579915" y="893372"/>
                </a:cubicBezTo>
                <a:cubicBezTo>
                  <a:pt x="2575805" y="878987"/>
                  <a:pt x="2574282" y="863837"/>
                  <a:pt x="2569029" y="849829"/>
                </a:cubicBezTo>
                <a:cubicBezTo>
                  <a:pt x="2563331" y="834635"/>
                  <a:pt x="2553285" y="821353"/>
                  <a:pt x="2547258" y="806286"/>
                </a:cubicBezTo>
                <a:cubicBezTo>
                  <a:pt x="2538735" y="784978"/>
                  <a:pt x="2535749" y="761498"/>
                  <a:pt x="2525486" y="740972"/>
                </a:cubicBezTo>
                <a:cubicBezTo>
                  <a:pt x="2510972" y="711943"/>
                  <a:pt x="2499946" y="680890"/>
                  <a:pt x="2481943" y="653886"/>
                </a:cubicBezTo>
                <a:cubicBezTo>
                  <a:pt x="2474686" y="643000"/>
                  <a:pt x="2465485" y="633184"/>
                  <a:pt x="2460172" y="621229"/>
                </a:cubicBezTo>
                <a:cubicBezTo>
                  <a:pt x="2450851" y="600258"/>
                  <a:pt x="2451130" y="575010"/>
                  <a:pt x="2438400" y="555915"/>
                </a:cubicBezTo>
                <a:lnTo>
                  <a:pt x="2394858" y="490601"/>
                </a:lnTo>
                <a:cubicBezTo>
                  <a:pt x="2387601" y="479715"/>
                  <a:pt x="2380936" y="468410"/>
                  <a:pt x="2373086" y="457943"/>
                </a:cubicBezTo>
                <a:lnTo>
                  <a:pt x="2340429" y="414401"/>
                </a:lnTo>
                <a:cubicBezTo>
                  <a:pt x="2314545" y="336749"/>
                  <a:pt x="2351247" y="430627"/>
                  <a:pt x="2296886" y="349086"/>
                </a:cubicBezTo>
                <a:cubicBezTo>
                  <a:pt x="2290521" y="339539"/>
                  <a:pt x="2290520" y="326976"/>
                  <a:pt x="2286000" y="316429"/>
                </a:cubicBezTo>
                <a:cubicBezTo>
                  <a:pt x="2279608" y="301514"/>
                  <a:pt x="2272829" y="286647"/>
                  <a:pt x="2264229" y="272886"/>
                </a:cubicBezTo>
                <a:cubicBezTo>
                  <a:pt x="2254613" y="257501"/>
                  <a:pt x="2243626" y="242903"/>
                  <a:pt x="2231572" y="229343"/>
                </a:cubicBezTo>
                <a:cubicBezTo>
                  <a:pt x="2214526" y="210166"/>
                  <a:pt x="2191375" y="196264"/>
                  <a:pt x="2177143" y="174915"/>
                </a:cubicBezTo>
                <a:cubicBezTo>
                  <a:pt x="2160977" y="150666"/>
                  <a:pt x="2155759" y="138213"/>
                  <a:pt x="2133600" y="120486"/>
                </a:cubicBezTo>
                <a:cubicBezTo>
                  <a:pt x="2123384" y="112313"/>
                  <a:pt x="2111159" y="106888"/>
                  <a:pt x="2100943" y="98715"/>
                </a:cubicBezTo>
                <a:cubicBezTo>
                  <a:pt x="2073930" y="77104"/>
                  <a:pt x="2082602" y="70638"/>
                  <a:pt x="2046515" y="55172"/>
                </a:cubicBezTo>
                <a:cubicBezTo>
                  <a:pt x="2032764" y="49279"/>
                  <a:pt x="2017357" y="48396"/>
                  <a:pt x="2002972" y="44286"/>
                </a:cubicBezTo>
                <a:cubicBezTo>
                  <a:pt x="1991939" y="41134"/>
                  <a:pt x="1981201" y="37029"/>
                  <a:pt x="1970315" y="33401"/>
                </a:cubicBezTo>
                <a:cubicBezTo>
                  <a:pt x="1929063" y="-7851"/>
                  <a:pt x="1946724" y="743"/>
                  <a:pt x="1850572" y="743"/>
                </a:cubicBezTo>
                <a:cubicBezTo>
                  <a:pt x="1607431" y="743"/>
                  <a:pt x="1364343" y="8000"/>
                  <a:pt x="1121229" y="11629"/>
                </a:cubicBezTo>
                <a:cubicBezTo>
                  <a:pt x="1103086" y="15258"/>
                  <a:pt x="1085087" y="19702"/>
                  <a:pt x="1066800" y="22515"/>
                </a:cubicBezTo>
                <a:cubicBezTo>
                  <a:pt x="1037886" y="26963"/>
                  <a:pt x="1008320" y="27271"/>
                  <a:pt x="979715" y="33401"/>
                </a:cubicBezTo>
                <a:cubicBezTo>
                  <a:pt x="957275" y="38210"/>
                  <a:pt x="936172" y="47915"/>
                  <a:pt x="914400" y="55172"/>
                </a:cubicBezTo>
                <a:lnTo>
                  <a:pt x="881743" y="66058"/>
                </a:lnTo>
                <a:lnTo>
                  <a:pt x="849086" y="76943"/>
                </a:lnTo>
                <a:cubicBezTo>
                  <a:pt x="838200" y="84200"/>
                  <a:pt x="828454" y="93561"/>
                  <a:pt x="816429" y="98715"/>
                </a:cubicBezTo>
                <a:cubicBezTo>
                  <a:pt x="802678" y="104609"/>
                  <a:pt x="787271" y="105491"/>
                  <a:pt x="772886" y="109601"/>
                </a:cubicBezTo>
                <a:cubicBezTo>
                  <a:pt x="761853" y="112753"/>
                  <a:pt x="750776" y="115966"/>
                  <a:pt x="740229" y="120486"/>
                </a:cubicBezTo>
                <a:cubicBezTo>
                  <a:pt x="628095" y="168543"/>
                  <a:pt x="780054" y="114468"/>
                  <a:pt x="631372" y="164029"/>
                </a:cubicBezTo>
                <a:lnTo>
                  <a:pt x="566058" y="185801"/>
                </a:lnTo>
                <a:lnTo>
                  <a:pt x="533400" y="196686"/>
                </a:lnTo>
                <a:cubicBezTo>
                  <a:pt x="439809" y="259082"/>
                  <a:pt x="558224" y="184274"/>
                  <a:pt x="468086" y="229343"/>
                </a:cubicBezTo>
                <a:cubicBezTo>
                  <a:pt x="389520" y="268626"/>
                  <a:pt x="487327" y="234709"/>
                  <a:pt x="391886" y="272886"/>
                </a:cubicBezTo>
                <a:cubicBezTo>
                  <a:pt x="370578" y="281409"/>
                  <a:pt x="345667" y="281928"/>
                  <a:pt x="326572" y="294658"/>
                </a:cubicBezTo>
                <a:cubicBezTo>
                  <a:pt x="304801" y="309172"/>
                  <a:pt x="279761" y="319699"/>
                  <a:pt x="261258" y="338201"/>
                </a:cubicBezTo>
                <a:cubicBezTo>
                  <a:pt x="254001" y="345458"/>
                  <a:pt x="247500" y="353561"/>
                  <a:pt x="239486" y="359972"/>
                </a:cubicBezTo>
                <a:cubicBezTo>
                  <a:pt x="229270" y="368145"/>
                  <a:pt x="216762" y="373229"/>
                  <a:pt x="206829" y="381743"/>
                </a:cubicBezTo>
                <a:cubicBezTo>
                  <a:pt x="191244" y="395101"/>
                  <a:pt x="177800" y="410772"/>
                  <a:pt x="163286" y="425286"/>
                </a:cubicBezTo>
                <a:cubicBezTo>
                  <a:pt x="156029" y="432543"/>
                  <a:pt x="147208" y="438519"/>
                  <a:pt x="141515" y="447058"/>
                </a:cubicBezTo>
                <a:cubicBezTo>
                  <a:pt x="134258" y="457944"/>
                  <a:pt x="128994" y="470464"/>
                  <a:pt x="119743" y="479715"/>
                </a:cubicBezTo>
                <a:cubicBezTo>
                  <a:pt x="67199" y="532258"/>
                  <a:pt x="58057" y="463386"/>
                  <a:pt x="43543" y="501486"/>
                </a:cubicBezTo>
                <a:close/>
              </a:path>
            </a:pathLst>
          </a:cu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227824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1066801" y="-33338"/>
            <a:ext cx="10515600" cy="897618"/>
          </a:xfrm>
        </p:spPr>
        <p:txBody>
          <a:bodyPr/>
          <a:lstStyle/>
          <a:p>
            <a:pPr algn="ctr"/>
            <a:r>
              <a:rPr lang="hr-HR" b="1" dirty="0" err="1"/>
              <a:t>Evaluation</a:t>
            </a:r>
            <a:r>
              <a:rPr lang="hr-HR" b="1" dirty="0"/>
              <a:t> </a:t>
            </a:r>
            <a:r>
              <a:rPr lang="hr-HR" b="1" dirty="0" err="1"/>
              <a:t>Metrics</a:t>
            </a:r>
            <a:r>
              <a:rPr lang="hr-HR" b="1" dirty="0"/>
              <a:t> for </a:t>
            </a:r>
            <a:r>
              <a:rPr lang="hr-HR" b="1" dirty="0" err="1"/>
              <a:t>Clustering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83801" y="1043138"/>
            <a:ext cx="7012819" cy="5727776"/>
          </a:xfrm>
        </p:spPr>
        <p:txBody>
          <a:bodyPr>
            <a:noAutofit/>
          </a:bodyPr>
          <a:lstStyle/>
          <a:p>
            <a:pPr marL="0" indent="0">
              <a:buNone/>
            </a:pPr>
            <a:r>
              <a:rPr lang="en-US" dirty="0">
                <a:latin typeface="+mj-lt"/>
              </a:rPr>
              <a:t>For two clusters, the formula for the Davies-</a:t>
            </a:r>
            <a:r>
              <a:rPr lang="en-US" dirty="0" err="1">
                <a:latin typeface="+mj-lt"/>
              </a:rPr>
              <a:t>Bouldin</a:t>
            </a:r>
            <a:r>
              <a:rPr lang="en-US" dirty="0">
                <a:latin typeface="+mj-lt"/>
              </a:rPr>
              <a:t> Index (DBI) simplifies to:</a:t>
            </a:r>
          </a:p>
          <a:p>
            <a:pPr marL="0" indent="0">
              <a:buNone/>
            </a:pPr>
            <a:r>
              <a:rPr lang="en-US" dirty="0">
                <a:latin typeface="+mj-lt"/>
              </a:rPr>
              <a:t>DBI = (1 / 2) * ((R1 + R2) / d12)</a:t>
            </a:r>
          </a:p>
          <a:p>
            <a:pPr marL="0" indent="0">
              <a:buNone/>
            </a:pPr>
            <a:endParaRPr lang="hr-HR" sz="2400" dirty="0">
              <a:latin typeface="+mj-lt"/>
            </a:endParaRPr>
          </a:p>
          <a:p>
            <a:pPr marL="0" indent="0">
              <a:buNone/>
            </a:pPr>
            <a:r>
              <a:rPr lang="en-US" sz="2400" dirty="0">
                <a:latin typeface="+mj-lt"/>
              </a:rPr>
              <a:t>Where:</a:t>
            </a:r>
          </a:p>
          <a:p>
            <a:r>
              <a:rPr lang="en-US" sz="2400" dirty="0">
                <a:latin typeface="+mj-lt"/>
              </a:rPr>
              <a:t>R1 is the average distance within Cluster 1</a:t>
            </a:r>
            <a:r>
              <a:rPr lang="hr-HR" sz="2400" dirty="0">
                <a:latin typeface="+mj-lt"/>
              </a:rPr>
              <a:t> = 1,43</a:t>
            </a:r>
            <a:endParaRPr lang="en-US" sz="2400" dirty="0">
              <a:latin typeface="+mj-lt"/>
            </a:endParaRPr>
          </a:p>
          <a:p>
            <a:r>
              <a:rPr lang="en-US" sz="2400" dirty="0">
                <a:latin typeface="+mj-lt"/>
              </a:rPr>
              <a:t>R2 is the average distance within Cluster 2</a:t>
            </a:r>
            <a:r>
              <a:rPr lang="hr-HR" sz="2400" dirty="0">
                <a:latin typeface="+mj-lt"/>
              </a:rPr>
              <a:t> = 2,03</a:t>
            </a:r>
            <a:endParaRPr lang="en-US" sz="2400" dirty="0">
              <a:latin typeface="+mj-lt"/>
            </a:endParaRPr>
          </a:p>
          <a:p>
            <a:r>
              <a:rPr lang="en-US" sz="2400" dirty="0">
                <a:latin typeface="+mj-lt"/>
              </a:rPr>
              <a:t>d12 is the distance between the centroids of Cluster 1 and Cluster 2</a:t>
            </a:r>
            <a:r>
              <a:rPr lang="hr-HR" sz="2400" dirty="0">
                <a:latin typeface="+mj-lt"/>
              </a:rPr>
              <a:t> = 2,04</a:t>
            </a:r>
          </a:p>
          <a:p>
            <a:endParaRPr lang="hr-HR" sz="2400" dirty="0">
              <a:latin typeface="+mj-lt"/>
            </a:endParaRPr>
          </a:p>
          <a:p>
            <a:pPr marL="0" indent="0">
              <a:buNone/>
            </a:pPr>
            <a:r>
              <a:rPr lang="en-US" sz="3200" dirty="0"/>
              <a:t>DBI = (1 / 2) * ((</a:t>
            </a:r>
            <a:r>
              <a:rPr lang="hr-HR" sz="3200" dirty="0"/>
              <a:t>1,43</a:t>
            </a:r>
            <a:r>
              <a:rPr lang="en-US" sz="3200" dirty="0"/>
              <a:t>+ </a:t>
            </a:r>
            <a:r>
              <a:rPr lang="hr-HR" sz="3200"/>
              <a:t>2,03</a:t>
            </a:r>
            <a:r>
              <a:rPr lang="en-US" sz="3200"/>
              <a:t>) / </a:t>
            </a:r>
            <a:r>
              <a:rPr lang="hr-HR" sz="3200"/>
              <a:t>2,04</a:t>
            </a:r>
            <a:r>
              <a:rPr lang="en-US" sz="3200"/>
              <a:t>)</a:t>
            </a:r>
            <a:endParaRPr lang="hr-HR" sz="3200"/>
          </a:p>
          <a:p>
            <a:pPr marL="0" indent="0">
              <a:buNone/>
            </a:pPr>
            <a:r>
              <a:rPr lang="hr-HR" sz="3200" dirty="0"/>
              <a:t>DBI = 0,848</a:t>
            </a:r>
            <a:endParaRPr lang="en-US" sz="3200"/>
          </a:p>
          <a:p>
            <a:endParaRPr lang="en-US" sz="3200" dirty="0">
              <a:latin typeface="+mj-lt"/>
            </a:endParaRPr>
          </a:p>
        </p:txBody>
      </p:sp>
      <p:sp>
        <p:nvSpPr>
          <p:cNvPr id="12" name="Oval 11"/>
          <p:cNvSpPr/>
          <p:nvPr/>
        </p:nvSpPr>
        <p:spPr>
          <a:xfrm>
            <a:off x="9678070" y="3857285"/>
            <a:ext cx="170083" cy="18267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8318717" y="3661343"/>
            <a:ext cx="179623" cy="193560"/>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p:cNvGraphicFramePr>
            <a:graphicFrameLocks/>
          </p:cNvGraphicFramePr>
          <p:nvPr>
            <p:extLst>
              <p:ext uri="{D42A27DB-BD31-4B8C-83A1-F6EECF244321}">
                <p14:modId xmlns:p14="http://schemas.microsoft.com/office/powerpoint/2010/main" val="1736232913"/>
              </p:ext>
            </p:extLst>
          </p:nvPr>
        </p:nvGraphicFramePr>
        <p:xfrm>
          <a:off x="7053945" y="1525870"/>
          <a:ext cx="5138055" cy="397853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
          <p:cNvSpPr txBox="1"/>
          <p:nvPr/>
        </p:nvSpPr>
        <p:spPr>
          <a:xfrm>
            <a:off x="8584069" y="458954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16" name="TextBox 1"/>
          <p:cNvSpPr txBox="1"/>
          <p:nvPr/>
        </p:nvSpPr>
        <p:spPr>
          <a:xfrm>
            <a:off x="9969959" y="4589546"/>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
        <p:nvSpPr>
          <p:cNvPr id="17" name="TextBox 1"/>
          <p:cNvSpPr txBox="1"/>
          <p:nvPr/>
        </p:nvSpPr>
        <p:spPr>
          <a:xfrm>
            <a:off x="7298198" y="327220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C</a:t>
            </a:r>
            <a:endParaRPr lang="en-US" sz="2000" b="1" dirty="0"/>
          </a:p>
        </p:txBody>
      </p:sp>
      <p:sp>
        <p:nvSpPr>
          <p:cNvPr id="18" name="TextBox 1"/>
          <p:cNvSpPr txBox="1"/>
          <p:nvPr/>
        </p:nvSpPr>
        <p:spPr>
          <a:xfrm>
            <a:off x="10574090" y="3661343"/>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19" name="TextBox 1"/>
          <p:cNvSpPr txBox="1"/>
          <p:nvPr/>
        </p:nvSpPr>
        <p:spPr>
          <a:xfrm>
            <a:off x="8584069" y="277439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20" name="TextBox 1"/>
          <p:cNvSpPr txBox="1"/>
          <p:nvPr/>
        </p:nvSpPr>
        <p:spPr>
          <a:xfrm>
            <a:off x="8090125" y="2491086"/>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21" name="TextBox 1"/>
          <p:cNvSpPr txBox="1"/>
          <p:nvPr/>
        </p:nvSpPr>
        <p:spPr>
          <a:xfrm>
            <a:off x="7909158" y="1759322"/>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22" name="TextBox 1"/>
          <p:cNvSpPr txBox="1"/>
          <p:nvPr/>
        </p:nvSpPr>
        <p:spPr>
          <a:xfrm>
            <a:off x="9376677" y="309657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
        <p:nvSpPr>
          <p:cNvPr id="23" name="Rounded Rectangular Callout 22"/>
          <p:cNvSpPr/>
          <p:nvPr/>
        </p:nvSpPr>
        <p:spPr>
          <a:xfrm>
            <a:off x="8390836" y="756998"/>
            <a:ext cx="1265954"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Cluster</a:t>
            </a:r>
            <a:r>
              <a:rPr lang="hr-HR" sz="2400" dirty="0">
                <a:solidFill>
                  <a:schemeClr val="tx1"/>
                </a:solidFill>
                <a:latin typeface="+mj-lt"/>
              </a:rPr>
              <a:t> 1</a:t>
            </a:r>
            <a:endParaRPr lang="en-US" sz="2400" dirty="0">
              <a:solidFill>
                <a:schemeClr val="tx1"/>
              </a:solidFill>
              <a:latin typeface="+mj-lt"/>
            </a:endParaRPr>
          </a:p>
        </p:txBody>
      </p:sp>
      <p:sp>
        <p:nvSpPr>
          <p:cNvPr id="24" name="Rounded Rectangular Callout 23"/>
          <p:cNvSpPr/>
          <p:nvPr/>
        </p:nvSpPr>
        <p:spPr>
          <a:xfrm>
            <a:off x="8137750" y="5483206"/>
            <a:ext cx="1540321"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Centroid</a:t>
            </a:r>
            <a:r>
              <a:rPr lang="hr-HR" sz="2400" dirty="0">
                <a:solidFill>
                  <a:schemeClr val="tx1"/>
                </a:solidFill>
                <a:latin typeface="+mj-lt"/>
              </a:rPr>
              <a:t> 1</a:t>
            </a:r>
            <a:endParaRPr lang="en-US" sz="2400" dirty="0">
              <a:solidFill>
                <a:schemeClr val="tx1"/>
              </a:solidFill>
              <a:latin typeface="+mj-lt"/>
            </a:endParaRPr>
          </a:p>
        </p:txBody>
      </p:sp>
      <p:cxnSp>
        <p:nvCxnSpPr>
          <p:cNvPr id="25" name="Straight Connector 24"/>
          <p:cNvCxnSpPr/>
          <p:nvPr/>
        </p:nvCxnSpPr>
        <p:spPr>
          <a:xfrm flipH="1" flipV="1">
            <a:off x="8498340" y="3854903"/>
            <a:ext cx="878337" cy="1649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9769247" y="4093028"/>
            <a:ext cx="1396581" cy="13901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10688386" y="1525870"/>
            <a:ext cx="581730" cy="1347959"/>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endCxn id="23" idx="1"/>
          </p:cNvCxnSpPr>
          <p:nvPr/>
        </p:nvCxnSpPr>
        <p:spPr>
          <a:xfrm flipV="1">
            <a:off x="8111236" y="1152286"/>
            <a:ext cx="279599" cy="665235"/>
          </a:xfrm>
          <a:prstGeom prst="line">
            <a:avLst/>
          </a:prstGeom>
        </p:spPr>
        <p:style>
          <a:lnRef idx="1">
            <a:schemeClr val="accent1"/>
          </a:lnRef>
          <a:fillRef idx="0">
            <a:schemeClr val="accent1"/>
          </a:fillRef>
          <a:effectRef idx="0">
            <a:schemeClr val="accent1"/>
          </a:effectRef>
          <a:fontRef idx="minor">
            <a:schemeClr val="tx1"/>
          </a:fontRef>
        </p:style>
      </p:cxnSp>
      <p:sp>
        <p:nvSpPr>
          <p:cNvPr id="29" name="Freeform 28"/>
          <p:cNvSpPr/>
          <p:nvPr/>
        </p:nvSpPr>
        <p:spPr>
          <a:xfrm>
            <a:off x="7287304" y="1861457"/>
            <a:ext cx="1643743" cy="2906485"/>
          </a:xfrm>
          <a:custGeom>
            <a:avLst/>
            <a:gdLst>
              <a:gd name="connsiteX0" fmla="*/ 1632857 w 1643743"/>
              <a:gd name="connsiteY0" fmla="*/ 2656114 h 2906485"/>
              <a:gd name="connsiteX1" fmla="*/ 1556657 w 1643743"/>
              <a:gd name="connsiteY1" fmla="*/ 2699657 h 2906485"/>
              <a:gd name="connsiteX2" fmla="*/ 1524000 w 1643743"/>
              <a:gd name="connsiteY2" fmla="*/ 2754085 h 2906485"/>
              <a:gd name="connsiteX3" fmla="*/ 1458686 w 1643743"/>
              <a:gd name="connsiteY3" fmla="*/ 2797628 h 2906485"/>
              <a:gd name="connsiteX4" fmla="*/ 1426029 w 1643743"/>
              <a:gd name="connsiteY4" fmla="*/ 2819400 h 2906485"/>
              <a:gd name="connsiteX5" fmla="*/ 1371600 w 1643743"/>
              <a:gd name="connsiteY5" fmla="*/ 2862942 h 2906485"/>
              <a:gd name="connsiteX6" fmla="*/ 1262743 w 1643743"/>
              <a:gd name="connsiteY6" fmla="*/ 2895600 h 2906485"/>
              <a:gd name="connsiteX7" fmla="*/ 1230086 w 1643743"/>
              <a:gd name="connsiteY7" fmla="*/ 2906485 h 2906485"/>
              <a:gd name="connsiteX8" fmla="*/ 1045029 w 1643743"/>
              <a:gd name="connsiteY8" fmla="*/ 2884714 h 2906485"/>
              <a:gd name="connsiteX9" fmla="*/ 1012372 w 1643743"/>
              <a:gd name="connsiteY9" fmla="*/ 2873828 h 2906485"/>
              <a:gd name="connsiteX10" fmla="*/ 957943 w 1643743"/>
              <a:gd name="connsiteY10" fmla="*/ 2830285 h 2906485"/>
              <a:gd name="connsiteX11" fmla="*/ 914400 w 1643743"/>
              <a:gd name="connsiteY11" fmla="*/ 2808514 h 2906485"/>
              <a:gd name="connsiteX12" fmla="*/ 859972 w 1643743"/>
              <a:gd name="connsiteY12" fmla="*/ 2754085 h 2906485"/>
              <a:gd name="connsiteX13" fmla="*/ 805543 w 1643743"/>
              <a:gd name="connsiteY13" fmla="*/ 2710542 h 2906485"/>
              <a:gd name="connsiteX14" fmla="*/ 772886 w 1643743"/>
              <a:gd name="connsiteY14" fmla="*/ 2645228 h 2906485"/>
              <a:gd name="connsiteX15" fmla="*/ 729343 w 1643743"/>
              <a:gd name="connsiteY15" fmla="*/ 2612571 h 2906485"/>
              <a:gd name="connsiteX16" fmla="*/ 707572 w 1643743"/>
              <a:gd name="connsiteY16" fmla="*/ 2579914 h 2906485"/>
              <a:gd name="connsiteX17" fmla="*/ 674915 w 1643743"/>
              <a:gd name="connsiteY17" fmla="*/ 2558142 h 2906485"/>
              <a:gd name="connsiteX18" fmla="*/ 631372 w 1643743"/>
              <a:gd name="connsiteY18" fmla="*/ 2514600 h 2906485"/>
              <a:gd name="connsiteX19" fmla="*/ 576943 w 1643743"/>
              <a:gd name="connsiteY19" fmla="*/ 2471057 h 2906485"/>
              <a:gd name="connsiteX20" fmla="*/ 522515 w 1643743"/>
              <a:gd name="connsiteY20" fmla="*/ 2427514 h 2906485"/>
              <a:gd name="connsiteX21" fmla="*/ 468086 w 1643743"/>
              <a:gd name="connsiteY21" fmla="*/ 2373085 h 2906485"/>
              <a:gd name="connsiteX22" fmla="*/ 381000 w 1643743"/>
              <a:gd name="connsiteY22" fmla="*/ 2307771 h 2906485"/>
              <a:gd name="connsiteX23" fmla="*/ 337457 w 1643743"/>
              <a:gd name="connsiteY23" fmla="*/ 2275114 h 2906485"/>
              <a:gd name="connsiteX24" fmla="*/ 304800 w 1643743"/>
              <a:gd name="connsiteY24" fmla="*/ 2253342 h 2906485"/>
              <a:gd name="connsiteX25" fmla="*/ 261257 w 1643743"/>
              <a:gd name="connsiteY25" fmla="*/ 2209800 h 2906485"/>
              <a:gd name="connsiteX26" fmla="*/ 195943 w 1643743"/>
              <a:gd name="connsiteY26" fmla="*/ 2155371 h 2906485"/>
              <a:gd name="connsiteX27" fmla="*/ 174172 w 1643743"/>
              <a:gd name="connsiteY27" fmla="*/ 2122714 h 2906485"/>
              <a:gd name="connsiteX28" fmla="*/ 130629 w 1643743"/>
              <a:gd name="connsiteY28" fmla="*/ 2068285 h 2906485"/>
              <a:gd name="connsiteX29" fmla="*/ 87086 w 1643743"/>
              <a:gd name="connsiteY29" fmla="*/ 2013857 h 2906485"/>
              <a:gd name="connsiteX30" fmla="*/ 43543 w 1643743"/>
              <a:gd name="connsiteY30" fmla="*/ 1948542 h 2906485"/>
              <a:gd name="connsiteX31" fmla="*/ 21772 w 1643743"/>
              <a:gd name="connsiteY31" fmla="*/ 1915885 h 2906485"/>
              <a:gd name="connsiteX32" fmla="*/ 0 w 1643743"/>
              <a:gd name="connsiteY32" fmla="*/ 1850571 h 2906485"/>
              <a:gd name="connsiteX33" fmla="*/ 10886 w 1643743"/>
              <a:gd name="connsiteY33" fmla="*/ 1545771 h 2906485"/>
              <a:gd name="connsiteX34" fmla="*/ 21772 w 1643743"/>
              <a:gd name="connsiteY34" fmla="*/ 1502228 h 2906485"/>
              <a:gd name="connsiteX35" fmla="*/ 32657 w 1643743"/>
              <a:gd name="connsiteY35" fmla="*/ 1371600 h 2906485"/>
              <a:gd name="connsiteX36" fmla="*/ 43543 w 1643743"/>
              <a:gd name="connsiteY36" fmla="*/ 1328057 h 2906485"/>
              <a:gd name="connsiteX37" fmla="*/ 76200 w 1643743"/>
              <a:gd name="connsiteY37" fmla="*/ 1251857 h 2906485"/>
              <a:gd name="connsiteX38" fmla="*/ 97972 w 1643743"/>
              <a:gd name="connsiteY38" fmla="*/ 1230085 h 2906485"/>
              <a:gd name="connsiteX39" fmla="*/ 130629 w 1643743"/>
              <a:gd name="connsiteY39" fmla="*/ 1143000 h 2906485"/>
              <a:gd name="connsiteX40" fmla="*/ 174172 w 1643743"/>
              <a:gd name="connsiteY40" fmla="*/ 1077685 h 2906485"/>
              <a:gd name="connsiteX41" fmla="*/ 185057 w 1643743"/>
              <a:gd name="connsiteY41" fmla="*/ 1045028 h 2906485"/>
              <a:gd name="connsiteX42" fmla="*/ 195943 w 1643743"/>
              <a:gd name="connsiteY42" fmla="*/ 1001485 h 2906485"/>
              <a:gd name="connsiteX43" fmla="*/ 239486 w 1643743"/>
              <a:gd name="connsiteY43" fmla="*/ 914400 h 2906485"/>
              <a:gd name="connsiteX44" fmla="*/ 283029 w 1643743"/>
              <a:gd name="connsiteY44" fmla="*/ 849085 h 2906485"/>
              <a:gd name="connsiteX45" fmla="*/ 304800 w 1643743"/>
              <a:gd name="connsiteY45" fmla="*/ 794657 h 2906485"/>
              <a:gd name="connsiteX46" fmla="*/ 326572 w 1643743"/>
              <a:gd name="connsiteY46" fmla="*/ 762000 h 2906485"/>
              <a:gd name="connsiteX47" fmla="*/ 348343 w 1643743"/>
              <a:gd name="connsiteY47" fmla="*/ 718457 h 2906485"/>
              <a:gd name="connsiteX48" fmla="*/ 370115 w 1643743"/>
              <a:gd name="connsiteY48" fmla="*/ 685800 h 2906485"/>
              <a:gd name="connsiteX49" fmla="*/ 391886 w 1643743"/>
              <a:gd name="connsiteY49" fmla="*/ 642257 h 2906485"/>
              <a:gd name="connsiteX50" fmla="*/ 435429 w 1643743"/>
              <a:gd name="connsiteY50" fmla="*/ 576942 h 2906485"/>
              <a:gd name="connsiteX51" fmla="*/ 457200 w 1643743"/>
              <a:gd name="connsiteY51" fmla="*/ 533400 h 2906485"/>
              <a:gd name="connsiteX52" fmla="*/ 468086 w 1643743"/>
              <a:gd name="connsiteY52" fmla="*/ 500742 h 2906485"/>
              <a:gd name="connsiteX53" fmla="*/ 489857 w 1643743"/>
              <a:gd name="connsiteY53" fmla="*/ 468085 h 2906485"/>
              <a:gd name="connsiteX54" fmla="*/ 511629 w 1643743"/>
              <a:gd name="connsiteY54" fmla="*/ 402771 h 2906485"/>
              <a:gd name="connsiteX55" fmla="*/ 555172 w 1643743"/>
              <a:gd name="connsiteY55" fmla="*/ 272142 h 2906485"/>
              <a:gd name="connsiteX56" fmla="*/ 566057 w 1643743"/>
              <a:gd name="connsiteY56" fmla="*/ 239485 h 2906485"/>
              <a:gd name="connsiteX57" fmla="*/ 576943 w 1643743"/>
              <a:gd name="connsiteY57" fmla="*/ 195942 h 2906485"/>
              <a:gd name="connsiteX58" fmla="*/ 609600 w 1643743"/>
              <a:gd name="connsiteY58" fmla="*/ 163285 h 2906485"/>
              <a:gd name="connsiteX59" fmla="*/ 653143 w 1643743"/>
              <a:gd name="connsiteY59" fmla="*/ 97971 h 2906485"/>
              <a:gd name="connsiteX60" fmla="*/ 729343 w 1643743"/>
              <a:gd name="connsiteY60" fmla="*/ 32657 h 2906485"/>
              <a:gd name="connsiteX61" fmla="*/ 794657 w 1643743"/>
              <a:gd name="connsiteY61" fmla="*/ 10885 h 2906485"/>
              <a:gd name="connsiteX62" fmla="*/ 827315 w 1643743"/>
              <a:gd name="connsiteY62" fmla="*/ 0 h 2906485"/>
              <a:gd name="connsiteX63" fmla="*/ 1110343 w 1643743"/>
              <a:gd name="connsiteY63" fmla="*/ 10885 h 2906485"/>
              <a:gd name="connsiteX64" fmla="*/ 1197429 w 1643743"/>
              <a:gd name="connsiteY64" fmla="*/ 76200 h 2906485"/>
              <a:gd name="connsiteX65" fmla="*/ 1230086 w 1643743"/>
              <a:gd name="connsiteY65" fmla="*/ 108857 h 2906485"/>
              <a:gd name="connsiteX66" fmla="*/ 1306286 w 1643743"/>
              <a:gd name="connsiteY66" fmla="*/ 217714 h 2906485"/>
              <a:gd name="connsiteX67" fmla="*/ 1328057 w 1643743"/>
              <a:gd name="connsiteY67" fmla="*/ 250371 h 2906485"/>
              <a:gd name="connsiteX68" fmla="*/ 1360715 w 1643743"/>
              <a:gd name="connsiteY68" fmla="*/ 315685 h 2906485"/>
              <a:gd name="connsiteX69" fmla="*/ 1382486 w 1643743"/>
              <a:gd name="connsiteY69" fmla="*/ 402771 h 2906485"/>
              <a:gd name="connsiteX70" fmla="*/ 1393372 w 1643743"/>
              <a:gd name="connsiteY70" fmla="*/ 751114 h 2906485"/>
              <a:gd name="connsiteX71" fmla="*/ 1415143 w 1643743"/>
              <a:gd name="connsiteY71" fmla="*/ 816428 h 2906485"/>
              <a:gd name="connsiteX72" fmla="*/ 1436915 w 1643743"/>
              <a:gd name="connsiteY72" fmla="*/ 838200 h 2906485"/>
              <a:gd name="connsiteX73" fmla="*/ 1469572 w 1643743"/>
              <a:gd name="connsiteY73" fmla="*/ 925285 h 2906485"/>
              <a:gd name="connsiteX74" fmla="*/ 1480457 w 1643743"/>
              <a:gd name="connsiteY74" fmla="*/ 957942 h 2906485"/>
              <a:gd name="connsiteX75" fmla="*/ 1513115 w 1643743"/>
              <a:gd name="connsiteY75" fmla="*/ 979714 h 2906485"/>
              <a:gd name="connsiteX76" fmla="*/ 1578429 w 1643743"/>
              <a:gd name="connsiteY76" fmla="*/ 1066800 h 2906485"/>
              <a:gd name="connsiteX77" fmla="*/ 1611086 w 1643743"/>
              <a:gd name="connsiteY77" fmla="*/ 1164771 h 2906485"/>
              <a:gd name="connsiteX78" fmla="*/ 1621972 w 1643743"/>
              <a:gd name="connsiteY78" fmla="*/ 1197428 h 2906485"/>
              <a:gd name="connsiteX79" fmla="*/ 1632857 w 1643743"/>
              <a:gd name="connsiteY79" fmla="*/ 1230085 h 2906485"/>
              <a:gd name="connsiteX80" fmla="*/ 1632857 w 1643743"/>
              <a:gd name="connsiteY80" fmla="*/ 1937657 h 2906485"/>
              <a:gd name="connsiteX81" fmla="*/ 1643743 w 1643743"/>
              <a:gd name="connsiteY81" fmla="*/ 1970314 h 2906485"/>
              <a:gd name="connsiteX82" fmla="*/ 1632857 w 1643743"/>
              <a:gd name="connsiteY82" fmla="*/ 2264228 h 2906485"/>
              <a:gd name="connsiteX83" fmla="*/ 1621972 w 1643743"/>
              <a:gd name="connsiteY83" fmla="*/ 2394857 h 2906485"/>
              <a:gd name="connsiteX84" fmla="*/ 1600200 w 1643743"/>
              <a:gd name="connsiteY84" fmla="*/ 2503714 h 2906485"/>
              <a:gd name="connsiteX85" fmla="*/ 1632857 w 1643743"/>
              <a:gd name="connsiteY85" fmla="*/ 2656114 h 2906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643743" h="2906485">
                <a:moveTo>
                  <a:pt x="1632857" y="2656114"/>
                </a:moveTo>
                <a:cubicBezTo>
                  <a:pt x="1604562" y="2667432"/>
                  <a:pt x="1573515" y="2671560"/>
                  <a:pt x="1556657" y="2699657"/>
                </a:cubicBezTo>
                <a:cubicBezTo>
                  <a:pt x="1531082" y="2742282"/>
                  <a:pt x="1564122" y="2723994"/>
                  <a:pt x="1524000" y="2754085"/>
                </a:cubicBezTo>
                <a:cubicBezTo>
                  <a:pt x="1503067" y="2769784"/>
                  <a:pt x="1480457" y="2783114"/>
                  <a:pt x="1458686" y="2797628"/>
                </a:cubicBezTo>
                <a:cubicBezTo>
                  <a:pt x="1447800" y="2804885"/>
                  <a:pt x="1435280" y="2810149"/>
                  <a:pt x="1426029" y="2819400"/>
                </a:cubicBezTo>
                <a:cubicBezTo>
                  <a:pt x="1407933" y="2837495"/>
                  <a:pt x="1396317" y="2851956"/>
                  <a:pt x="1371600" y="2862942"/>
                </a:cubicBezTo>
                <a:cubicBezTo>
                  <a:pt x="1325038" y="2883637"/>
                  <a:pt x="1307072" y="2882935"/>
                  <a:pt x="1262743" y="2895600"/>
                </a:cubicBezTo>
                <a:cubicBezTo>
                  <a:pt x="1251710" y="2898752"/>
                  <a:pt x="1240972" y="2902857"/>
                  <a:pt x="1230086" y="2906485"/>
                </a:cubicBezTo>
                <a:cubicBezTo>
                  <a:pt x="1122034" y="2898174"/>
                  <a:pt x="1119171" y="2905898"/>
                  <a:pt x="1045029" y="2884714"/>
                </a:cubicBezTo>
                <a:cubicBezTo>
                  <a:pt x="1033996" y="2881562"/>
                  <a:pt x="1022635" y="2878960"/>
                  <a:pt x="1012372" y="2873828"/>
                </a:cubicBezTo>
                <a:cubicBezTo>
                  <a:pt x="933276" y="2834280"/>
                  <a:pt x="1018697" y="2870788"/>
                  <a:pt x="957943" y="2830285"/>
                </a:cubicBezTo>
                <a:cubicBezTo>
                  <a:pt x="944441" y="2821284"/>
                  <a:pt x="928914" y="2815771"/>
                  <a:pt x="914400" y="2808514"/>
                </a:cubicBezTo>
                <a:cubicBezTo>
                  <a:pt x="896257" y="2790371"/>
                  <a:pt x="881321" y="2768317"/>
                  <a:pt x="859972" y="2754085"/>
                </a:cubicBezTo>
                <a:cubicBezTo>
                  <a:pt x="818775" y="2726621"/>
                  <a:pt x="836566" y="2741565"/>
                  <a:pt x="805543" y="2710542"/>
                </a:cubicBezTo>
                <a:cubicBezTo>
                  <a:pt x="796690" y="2683982"/>
                  <a:pt x="793987" y="2666329"/>
                  <a:pt x="772886" y="2645228"/>
                </a:cubicBezTo>
                <a:cubicBezTo>
                  <a:pt x="760057" y="2632399"/>
                  <a:pt x="743857" y="2623457"/>
                  <a:pt x="729343" y="2612571"/>
                </a:cubicBezTo>
                <a:cubicBezTo>
                  <a:pt x="722086" y="2601685"/>
                  <a:pt x="716823" y="2589165"/>
                  <a:pt x="707572" y="2579914"/>
                </a:cubicBezTo>
                <a:cubicBezTo>
                  <a:pt x="698321" y="2570663"/>
                  <a:pt x="683088" y="2568358"/>
                  <a:pt x="674915" y="2558142"/>
                </a:cubicBezTo>
                <a:cubicBezTo>
                  <a:pt x="632693" y="2505364"/>
                  <a:pt x="702622" y="2538349"/>
                  <a:pt x="631372" y="2514600"/>
                </a:cubicBezTo>
                <a:cubicBezTo>
                  <a:pt x="578799" y="2462027"/>
                  <a:pt x="645610" y="2525991"/>
                  <a:pt x="576943" y="2471057"/>
                </a:cubicBezTo>
                <a:cubicBezTo>
                  <a:pt x="499388" y="2409012"/>
                  <a:pt x="623029" y="2494523"/>
                  <a:pt x="522515" y="2427514"/>
                </a:cubicBezTo>
                <a:cubicBezTo>
                  <a:pt x="478972" y="2362202"/>
                  <a:pt x="526142" y="2423884"/>
                  <a:pt x="468086" y="2373085"/>
                </a:cubicBezTo>
                <a:cubicBezTo>
                  <a:pt x="391112" y="2305733"/>
                  <a:pt x="444452" y="2328922"/>
                  <a:pt x="381000" y="2307771"/>
                </a:cubicBezTo>
                <a:cubicBezTo>
                  <a:pt x="366486" y="2296885"/>
                  <a:pt x="352220" y="2285659"/>
                  <a:pt x="337457" y="2275114"/>
                </a:cubicBezTo>
                <a:cubicBezTo>
                  <a:pt x="326811" y="2267510"/>
                  <a:pt x="314733" y="2261856"/>
                  <a:pt x="304800" y="2253342"/>
                </a:cubicBezTo>
                <a:cubicBezTo>
                  <a:pt x="289215" y="2239984"/>
                  <a:pt x="276842" y="2223158"/>
                  <a:pt x="261257" y="2209800"/>
                </a:cubicBezTo>
                <a:cubicBezTo>
                  <a:pt x="211312" y="2166990"/>
                  <a:pt x="243122" y="2211986"/>
                  <a:pt x="195943" y="2155371"/>
                </a:cubicBezTo>
                <a:cubicBezTo>
                  <a:pt x="187568" y="2145320"/>
                  <a:pt x="182345" y="2132930"/>
                  <a:pt x="174172" y="2122714"/>
                </a:cubicBezTo>
                <a:cubicBezTo>
                  <a:pt x="147171" y="2088962"/>
                  <a:pt x="152967" y="2112960"/>
                  <a:pt x="130629" y="2068285"/>
                </a:cubicBezTo>
                <a:cubicBezTo>
                  <a:pt x="104339" y="2015706"/>
                  <a:pt x="142136" y="2050556"/>
                  <a:pt x="87086" y="2013857"/>
                </a:cubicBezTo>
                <a:lnTo>
                  <a:pt x="43543" y="1948542"/>
                </a:lnTo>
                <a:cubicBezTo>
                  <a:pt x="36286" y="1937656"/>
                  <a:pt x="25909" y="1928296"/>
                  <a:pt x="21772" y="1915885"/>
                </a:cubicBezTo>
                <a:lnTo>
                  <a:pt x="0" y="1850571"/>
                </a:lnTo>
                <a:cubicBezTo>
                  <a:pt x="3629" y="1748971"/>
                  <a:pt x="4544" y="1647238"/>
                  <a:pt x="10886" y="1545771"/>
                </a:cubicBezTo>
                <a:cubicBezTo>
                  <a:pt x="11819" y="1530839"/>
                  <a:pt x="19916" y="1517074"/>
                  <a:pt x="21772" y="1502228"/>
                </a:cubicBezTo>
                <a:cubicBezTo>
                  <a:pt x="27191" y="1458872"/>
                  <a:pt x="27238" y="1414956"/>
                  <a:pt x="32657" y="1371600"/>
                </a:cubicBezTo>
                <a:cubicBezTo>
                  <a:pt x="34513" y="1356754"/>
                  <a:pt x="39433" y="1342442"/>
                  <a:pt x="43543" y="1328057"/>
                </a:cubicBezTo>
                <a:cubicBezTo>
                  <a:pt x="50800" y="1302659"/>
                  <a:pt x="61687" y="1273626"/>
                  <a:pt x="76200" y="1251857"/>
                </a:cubicBezTo>
                <a:cubicBezTo>
                  <a:pt x="81893" y="1243317"/>
                  <a:pt x="90715" y="1237342"/>
                  <a:pt x="97972" y="1230085"/>
                </a:cubicBezTo>
                <a:cubicBezTo>
                  <a:pt x="109045" y="1185790"/>
                  <a:pt x="106231" y="1183663"/>
                  <a:pt x="130629" y="1143000"/>
                </a:cubicBezTo>
                <a:cubicBezTo>
                  <a:pt x="144092" y="1120563"/>
                  <a:pt x="174172" y="1077685"/>
                  <a:pt x="174172" y="1077685"/>
                </a:cubicBezTo>
                <a:cubicBezTo>
                  <a:pt x="177800" y="1066799"/>
                  <a:pt x="181905" y="1056061"/>
                  <a:pt x="185057" y="1045028"/>
                </a:cubicBezTo>
                <a:cubicBezTo>
                  <a:pt x="189167" y="1030643"/>
                  <a:pt x="190189" y="1015295"/>
                  <a:pt x="195943" y="1001485"/>
                </a:cubicBezTo>
                <a:cubicBezTo>
                  <a:pt x="208426" y="971527"/>
                  <a:pt x="221483" y="941404"/>
                  <a:pt x="239486" y="914400"/>
                </a:cubicBezTo>
                <a:cubicBezTo>
                  <a:pt x="254000" y="892628"/>
                  <a:pt x="273311" y="873380"/>
                  <a:pt x="283029" y="849085"/>
                </a:cubicBezTo>
                <a:cubicBezTo>
                  <a:pt x="290286" y="830942"/>
                  <a:pt x="296061" y="812134"/>
                  <a:pt x="304800" y="794657"/>
                </a:cubicBezTo>
                <a:cubicBezTo>
                  <a:pt x="310651" y="782955"/>
                  <a:pt x="320081" y="773359"/>
                  <a:pt x="326572" y="762000"/>
                </a:cubicBezTo>
                <a:cubicBezTo>
                  <a:pt x="334623" y="747911"/>
                  <a:pt x="340292" y="732546"/>
                  <a:pt x="348343" y="718457"/>
                </a:cubicBezTo>
                <a:cubicBezTo>
                  <a:pt x="354834" y="707098"/>
                  <a:pt x="363624" y="697159"/>
                  <a:pt x="370115" y="685800"/>
                </a:cubicBezTo>
                <a:cubicBezTo>
                  <a:pt x="378166" y="671711"/>
                  <a:pt x="383537" y="656172"/>
                  <a:pt x="391886" y="642257"/>
                </a:cubicBezTo>
                <a:cubicBezTo>
                  <a:pt x="405348" y="619820"/>
                  <a:pt x="423727" y="600346"/>
                  <a:pt x="435429" y="576942"/>
                </a:cubicBezTo>
                <a:cubicBezTo>
                  <a:pt x="442686" y="562428"/>
                  <a:pt x="450808" y="548315"/>
                  <a:pt x="457200" y="533400"/>
                </a:cubicBezTo>
                <a:cubicBezTo>
                  <a:pt x="461720" y="522853"/>
                  <a:pt x="462954" y="511005"/>
                  <a:pt x="468086" y="500742"/>
                </a:cubicBezTo>
                <a:cubicBezTo>
                  <a:pt x="473937" y="489040"/>
                  <a:pt x="484544" y="480040"/>
                  <a:pt x="489857" y="468085"/>
                </a:cubicBezTo>
                <a:cubicBezTo>
                  <a:pt x="499178" y="447114"/>
                  <a:pt x="504372" y="424542"/>
                  <a:pt x="511629" y="402771"/>
                </a:cubicBezTo>
                <a:lnTo>
                  <a:pt x="555172" y="272142"/>
                </a:lnTo>
                <a:cubicBezTo>
                  <a:pt x="558800" y="261256"/>
                  <a:pt x="563274" y="250617"/>
                  <a:pt x="566057" y="239485"/>
                </a:cubicBezTo>
                <a:cubicBezTo>
                  <a:pt x="569686" y="224971"/>
                  <a:pt x="569520" y="208932"/>
                  <a:pt x="576943" y="195942"/>
                </a:cubicBezTo>
                <a:cubicBezTo>
                  <a:pt x="584581" y="182576"/>
                  <a:pt x="600149" y="175437"/>
                  <a:pt x="609600" y="163285"/>
                </a:cubicBezTo>
                <a:cubicBezTo>
                  <a:pt x="625664" y="142631"/>
                  <a:pt x="634641" y="116473"/>
                  <a:pt x="653143" y="97971"/>
                </a:cubicBezTo>
                <a:cubicBezTo>
                  <a:pt x="674725" y="76389"/>
                  <a:pt x="699500" y="45921"/>
                  <a:pt x="729343" y="32657"/>
                </a:cubicBezTo>
                <a:cubicBezTo>
                  <a:pt x="750314" y="23336"/>
                  <a:pt x="772886" y="18142"/>
                  <a:pt x="794657" y="10885"/>
                </a:cubicBezTo>
                <a:lnTo>
                  <a:pt x="827315" y="0"/>
                </a:lnTo>
                <a:cubicBezTo>
                  <a:pt x="921658" y="3628"/>
                  <a:pt x="1016154" y="4389"/>
                  <a:pt x="1110343" y="10885"/>
                </a:cubicBezTo>
                <a:cubicBezTo>
                  <a:pt x="1151156" y="13700"/>
                  <a:pt x="1171078" y="49849"/>
                  <a:pt x="1197429" y="76200"/>
                </a:cubicBezTo>
                <a:cubicBezTo>
                  <a:pt x="1208315" y="87086"/>
                  <a:pt x="1220849" y="96541"/>
                  <a:pt x="1230086" y="108857"/>
                </a:cubicBezTo>
                <a:cubicBezTo>
                  <a:pt x="1278440" y="173329"/>
                  <a:pt x="1252683" y="137309"/>
                  <a:pt x="1306286" y="217714"/>
                </a:cubicBezTo>
                <a:cubicBezTo>
                  <a:pt x="1313543" y="228600"/>
                  <a:pt x="1323920" y="237960"/>
                  <a:pt x="1328057" y="250371"/>
                </a:cubicBezTo>
                <a:cubicBezTo>
                  <a:pt x="1343080" y="295440"/>
                  <a:pt x="1332578" y="273481"/>
                  <a:pt x="1360715" y="315685"/>
                </a:cubicBezTo>
                <a:cubicBezTo>
                  <a:pt x="1367972" y="344714"/>
                  <a:pt x="1381551" y="372864"/>
                  <a:pt x="1382486" y="402771"/>
                </a:cubicBezTo>
                <a:cubicBezTo>
                  <a:pt x="1386115" y="518885"/>
                  <a:pt x="1384229" y="635303"/>
                  <a:pt x="1393372" y="751114"/>
                </a:cubicBezTo>
                <a:cubicBezTo>
                  <a:pt x="1395178" y="773992"/>
                  <a:pt x="1398916" y="800201"/>
                  <a:pt x="1415143" y="816428"/>
                </a:cubicBezTo>
                <a:lnTo>
                  <a:pt x="1436915" y="838200"/>
                </a:lnTo>
                <a:cubicBezTo>
                  <a:pt x="1456984" y="918480"/>
                  <a:pt x="1435416" y="845588"/>
                  <a:pt x="1469572" y="925285"/>
                </a:cubicBezTo>
                <a:cubicBezTo>
                  <a:pt x="1474092" y="935832"/>
                  <a:pt x="1473289" y="948982"/>
                  <a:pt x="1480457" y="957942"/>
                </a:cubicBezTo>
                <a:cubicBezTo>
                  <a:pt x="1488630" y="968158"/>
                  <a:pt x="1502229" y="972457"/>
                  <a:pt x="1513115" y="979714"/>
                </a:cubicBezTo>
                <a:cubicBezTo>
                  <a:pt x="1562350" y="1053568"/>
                  <a:pt x="1538155" y="1026526"/>
                  <a:pt x="1578429" y="1066800"/>
                </a:cubicBezTo>
                <a:lnTo>
                  <a:pt x="1611086" y="1164771"/>
                </a:lnTo>
                <a:lnTo>
                  <a:pt x="1621972" y="1197428"/>
                </a:lnTo>
                <a:lnTo>
                  <a:pt x="1632857" y="1230085"/>
                </a:lnTo>
                <a:cubicBezTo>
                  <a:pt x="1630410" y="1362250"/>
                  <a:pt x="1602353" y="1724125"/>
                  <a:pt x="1632857" y="1937657"/>
                </a:cubicBezTo>
                <a:cubicBezTo>
                  <a:pt x="1634480" y="1949016"/>
                  <a:pt x="1640114" y="1959428"/>
                  <a:pt x="1643743" y="1970314"/>
                </a:cubicBezTo>
                <a:cubicBezTo>
                  <a:pt x="1640114" y="2068285"/>
                  <a:pt x="1637878" y="2166318"/>
                  <a:pt x="1632857" y="2264228"/>
                </a:cubicBezTo>
                <a:cubicBezTo>
                  <a:pt x="1630619" y="2307865"/>
                  <a:pt x="1627876" y="2351564"/>
                  <a:pt x="1621972" y="2394857"/>
                </a:cubicBezTo>
                <a:cubicBezTo>
                  <a:pt x="1616972" y="2431522"/>
                  <a:pt x="1600200" y="2503714"/>
                  <a:pt x="1600200" y="2503714"/>
                </a:cubicBezTo>
                <a:lnTo>
                  <a:pt x="1632857" y="2656114"/>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9301161" y="2361456"/>
            <a:ext cx="2667000" cy="2395601"/>
          </a:xfrm>
          <a:custGeom>
            <a:avLst/>
            <a:gdLst>
              <a:gd name="connsiteX0" fmla="*/ 43543 w 2667000"/>
              <a:gd name="connsiteY0" fmla="*/ 501486 h 2395601"/>
              <a:gd name="connsiteX1" fmla="*/ 32658 w 2667000"/>
              <a:gd name="connsiteY1" fmla="*/ 708315 h 2395601"/>
              <a:gd name="connsiteX2" fmla="*/ 21772 w 2667000"/>
              <a:gd name="connsiteY2" fmla="*/ 740972 h 2395601"/>
              <a:gd name="connsiteX3" fmla="*/ 10886 w 2667000"/>
              <a:gd name="connsiteY3" fmla="*/ 893372 h 2395601"/>
              <a:gd name="connsiteX4" fmla="*/ 0 w 2667000"/>
              <a:gd name="connsiteY4" fmla="*/ 1013115 h 2395601"/>
              <a:gd name="connsiteX5" fmla="*/ 10886 w 2667000"/>
              <a:gd name="connsiteY5" fmla="*/ 1263486 h 2395601"/>
              <a:gd name="connsiteX6" fmla="*/ 21772 w 2667000"/>
              <a:gd name="connsiteY6" fmla="*/ 1307029 h 2395601"/>
              <a:gd name="connsiteX7" fmla="*/ 43543 w 2667000"/>
              <a:gd name="connsiteY7" fmla="*/ 1405001 h 2395601"/>
              <a:gd name="connsiteX8" fmla="*/ 97972 w 2667000"/>
              <a:gd name="connsiteY8" fmla="*/ 1470315 h 2395601"/>
              <a:gd name="connsiteX9" fmla="*/ 130629 w 2667000"/>
              <a:gd name="connsiteY9" fmla="*/ 1535629 h 2395601"/>
              <a:gd name="connsiteX10" fmla="*/ 152400 w 2667000"/>
              <a:gd name="connsiteY10" fmla="*/ 1568286 h 2395601"/>
              <a:gd name="connsiteX11" fmla="*/ 163286 w 2667000"/>
              <a:gd name="connsiteY11" fmla="*/ 1600943 h 2395601"/>
              <a:gd name="connsiteX12" fmla="*/ 185058 w 2667000"/>
              <a:gd name="connsiteY12" fmla="*/ 1644486 h 2395601"/>
              <a:gd name="connsiteX13" fmla="*/ 206829 w 2667000"/>
              <a:gd name="connsiteY13" fmla="*/ 1709801 h 2395601"/>
              <a:gd name="connsiteX14" fmla="*/ 228600 w 2667000"/>
              <a:gd name="connsiteY14" fmla="*/ 1775115 h 2395601"/>
              <a:gd name="connsiteX15" fmla="*/ 239486 w 2667000"/>
              <a:gd name="connsiteY15" fmla="*/ 1807772 h 2395601"/>
              <a:gd name="connsiteX16" fmla="*/ 315686 w 2667000"/>
              <a:gd name="connsiteY16" fmla="*/ 1905743 h 2395601"/>
              <a:gd name="connsiteX17" fmla="*/ 359229 w 2667000"/>
              <a:gd name="connsiteY17" fmla="*/ 1981943 h 2395601"/>
              <a:gd name="connsiteX18" fmla="*/ 381000 w 2667000"/>
              <a:gd name="connsiteY18" fmla="*/ 2025486 h 2395601"/>
              <a:gd name="connsiteX19" fmla="*/ 402772 w 2667000"/>
              <a:gd name="connsiteY19" fmla="*/ 2058143 h 2395601"/>
              <a:gd name="connsiteX20" fmla="*/ 446315 w 2667000"/>
              <a:gd name="connsiteY20" fmla="*/ 2112572 h 2395601"/>
              <a:gd name="connsiteX21" fmla="*/ 457200 w 2667000"/>
              <a:gd name="connsiteY21" fmla="*/ 2145229 h 2395601"/>
              <a:gd name="connsiteX22" fmla="*/ 511629 w 2667000"/>
              <a:gd name="connsiteY22" fmla="*/ 2199658 h 2395601"/>
              <a:gd name="connsiteX23" fmla="*/ 533400 w 2667000"/>
              <a:gd name="connsiteY23" fmla="*/ 2232315 h 2395601"/>
              <a:gd name="connsiteX24" fmla="*/ 587829 w 2667000"/>
              <a:gd name="connsiteY24" fmla="*/ 2275858 h 2395601"/>
              <a:gd name="connsiteX25" fmla="*/ 609600 w 2667000"/>
              <a:gd name="connsiteY25" fmla="*/ 2308515 h 2395601"/>
              <a:gd name="connsiteX26" fmla="*/ 674915 w 2667000"/>
              <a:gd name="connsiteY26" fmla="*/ 2330286 h 2395601"/>
              <a:gd name="connsiteX27" fmla="*/ 729343 w 2667000"/>
              <a:gd name="connsiteY27" fmla="*/ 2362943 h 2395601"/>
              <a:gd name="connsiteX28" fmla="*/ 794658 w 2667000"/>
              <a:gd name="connsiteY28" fmla="*/ 2395601 h 2395601"/>
              <a:gd name="connsiteX29" fmla="*/ 1034143 w 2667000"/>
              <a:gd name="connsiteY29" fmla="*/ 2384715 h 2395601"/>
              <a:gd name="connsiteX30" fmla="*/ 1077686 w 2667000"/>
              <a:gd name="connsiteY30" fmla="*/ 2373829 h 2395601"/>
              <a:gd name="connsiteX31" fmla="*/ 1143000 w 2667000"/>
              <a:gd name="connsiteY31" fmla="*/ 2352058 h 2395601"/>
              <a:gd name="connsiteX32" fmla="*/ 1393372 w 2667000"/>
              <a:gd name="connsiteY32" fmla="*/ 2330286 h 2395601"/>
              <a:gd name="connsiteX33" fmla="*/ 1436915 w 2667000"/>
              <a:gd name="connsiteY33" fmla="*/ 2319401 h 2395601"/>
              <a:gd name="connsiteX34" fmla="*/ 1458686 w 2667000"/>
              <a:gd name="connsiteY34" fmla="*/ 2297629 h 2395601"/>
              <a:gd name="connsiteX35" fmla="*/ 1491343 w 2667000"/>
              <a:gd name="connsiteY35" fmla="*/ 2286743 h 2395601"/>
              <a:gd name="connsiteX36" fmla="*/ 1513115 w 2667000"/>
              <a:gd name="connsiteY36" fmla="*/ 2264972 h 2395601"/>
              <a:gd name="connsiteX37" fmla="*/ 1600200 w 2667000"/>
              <a:gd name="connsiteY37" fmla="*/ 2243201 h 2395601"/>
              <a:gd name="connsiteX38" fmla="*/ 1632858 w 2667000"/>
              <a:gd name="connsiteY38" fmla="*/ 2232315 h 2395601"/>
              <a:gd name="connsiteX39" fmla="*/ 1719943 w 2667000"/>
              <a:gd name="connsiteY39" fmla="*/ 2210543 h 2395601"/>
              <a:gd name="connsiteX40" fmla="*/ 1741715 w 2667000"/>
              <a:gd name="connsiteY40" fmla="*/ 2188772 h 2395601"/>
              <a:gd name="connsiteX41" fmla="*/ 1785258 w 2667000"/>
              <a:gd name="connsiteY41" fmla="*/ 2177886 h 2395601"/>
              <a:gd name="connsiteX42" fmla="*/ 1817915 w 2667000"/>
              <a:gd name="connsiteY42" fmla="*/ 2167001 h 2395601"/>
              <a:gd name="connsiteX43" fmla="*/ 1850572 w 2667000"/>
              <a:gd name="connsiteY43" fmla="*/ 2145229 h 2395601"/>
              <a:gd name="connsiteX44" fmla="*/ 1883229 w 2667000"/>
              <a:gd name="connsiteY44" fmla="*/ 2134343 h 2395601"/>
              <a:gd name="connsiteX45" fmla="*/ 1926772 w 2667000"/>
              <a:gd name="connsiteY45" fmla="*/ 2112572 h 2395601"/>
              <a:gd name="connsiteX46" fmla="*/ 1959429 w 2667000"/>
              <a:gd name="connsiteY46" fmla="*/ 2090801 h 2395601"/>
              <a:gd name="connsiteX47" fmla="*/ 2002972 w 2667000"/>
              <a:gd name="connsiteY47" fmla="*/ 2047258 h 2395601"/>
              <a:gd name="connsiteX48" fmla="*/ 2035629 w 2667000"/>
              <a:gd name="connsiteY48" fmla="*/ 2036372 h 2395601"/>
              <a:gd name="connsiteX49" fmla="*/ 2079172 w 2667000"/>
              <a:gd name="connsiteY49" fmla="*/ 2003715 h 2395601"/>
              <a:gd name="connsiteX50" fmla="*/ 2122715 w 2667000"/>
              <a:gd name="connsiteY50" fmla="*/ 1960172 h 2395601"/>
              <a:gd name="connsiteX51" fmla="*/ 2166258 w 2667000"/>
              <a:gd name="connsiteY51" fmla="*/ 1927515 h 2395601"/>
              <a:gd name="connsiteX52" fmla="*/ 2220686 w 2667000"/>
              <a:gd name="connsiteY52" fmla="*/ 1873086 h 2395601"/>
              <a:gd name="connsiteX53" fmla="*/ 2307772 w 2667000"/>
              <a:gd name="connsiteY53" fmla="*/ 1807772 h 2395601"/>
              <a:gd name="connsiteX54" fmla="*/ 2329543 w 2667000"/>
              <a:gd name="connsiteY54" fmla="*/ 1775115 h 2395601"/>
              <a:gd name="connsiteX55" fmla="*/ 2383972 w 2667000"/>
              <a:gd name="connsiteY55" fmla="*/ 1731572 h 2395601"/>
              <a:gd name="connsiteX56" fmla="*/ 2405743 w 2667000"/>
              <a:gd name="connsiteY56" fmla="*/ 1698915 h 2395601"/>
              <a:gd name="connsiteX57" fmla="*/ 2438400 w 2667000"/>
              <a:gd name="connsiteY57" fmla="*/ 1677143 h 2395601"/>
              <a:gd name="connsiteX58" fmla="*/ 2471058 w 2667000"/>
              <a:gd name="connsiteY58" fmla="*/ 1633601 h 2395601"/>
              <a:gd name="connsiteX59" fmla="*/ 2536372 w 2667000"/>
              <a:gd name="connsiteY59" fmla="*/ 1557401 h 2395601"/>
              <a:gd name="connsiteX60" fmla="*/ 2558143 w 2667000"/>
              <a:gd name="connsiteY60" fmla="*/ 1492086 h 2395601"/>
              <a:gd name="connsiteX61" fmla="*/ 2601686 w 2667000"/>
              <a:gd name="connsiteY61" fmla="*/ 1405001 h 2395601"/>
              <a:gd name="connsiteX62" fmla="*/ 2634343 w 2667000"/>
              <a:gd name="connsiteY62" fmla="*/ 1317915 h 2395601"/>
              <a:gd name="connsiteX63" fmla="*/ 2645229 w 2667000"/>
              <a:gd name="connsiteY63" fmla="*/ 1274372 h 2395601"/>
              <a:gd name="connsiteX64" fmla="*/ 2667000 w 2667000"/>
              <a:gd name="connsiteY64" fmla="*/ 1230829 h 2395601"/>
              <a:gd name="connsiteX65" fmla="*/ 2645229 w 2667000"/>
              <a:gd name="connsiteY65" fmla="*/ 1034886 h 2395601"/>
              <a:gd name="connsiteX66" fmla="*/ 2634343 w 2667000"/>
              <a:gd name="connsiteY66" fmla="*/ 1002229 h 2395601"/>
              <a:gd name="connsiteX67" fmla="*/ 2590800 w 2667000"/>
              <a:gd name="connsiteY67" fmla="*/ 926029 h 2395601"/>
              <a:gd name="connsiteX68" fmla="*/ 2579915 w 2667000"/>
              <a:gd name="connsiteY68" fmla="*/ 893372 h 2395601"/>
              <a:gd name="connsiteX69" fmla="*/ 2569029 w 2667000"/>
              <a:gd name="connsiteY69" fmla="*/ 849829 h 2395601"/>
              <a:gd name="connsiteX70" fmla="*/ 2547258 w 2667000"/>
              <a:gd name="connsiteY70" fmla="*/ 806286 h 2395601"/>
              <a:gd name="connsiteX71" fmla="*/ 2525486 w 2667000"/>
              <a:gd name="connsiteY71" fmla="*/ 740972 h 2395601"/>
              <a:gd name="connsiteX72" fmla="*/ 2481943 w 2667000"/>
              <a:gd name="connsiteY72" fmla="*/ 653886 h 2395601"/>
              <a:gd name="connsiteX73" fmla="*/ 2460172 w 2667000"/>
              <a:gd name="connsiteY73" fmla="*/ 621229 h 2395601"/>
              <a:gd name="connsiteX74" fmla="*/ 2438400 w 2667000"/>
              <a:gd name="connsiteY74" fmla="*/ 555915 h 2395601"/>
              <a:gd name="connsiteX75" fmla="*/ 2394858 w 2667000"/>
              <a:gd name="connsiteY75" fmla="*/ 490601 h 2395601"/>
              <a:gd name="connsiteX76" fmla="*/ 2373086 w 2667000"/>
              <a:gd name="connsiteY76" fmla="*/ 457943 h 2395601"/>
              <a:gd name="connsiteX77" fmla="*/ 2340429 w 2667000"/>
              <a:gd name="connsiteY77" fmla="*/ 414401 h 2395601"/>
              <a:gd name="connsiteX78" fmla="*/ 2296886 w 2667000"/>
              <a:gd name="connsiteY78" fmla="*/ 349086 h 2395601"/>
              <a:gd name="connsiteX79" fmla="*/ 2286000 w 2667000"/>
              <a:gd name="connsiteY79" fmla="*/ 316429 h 2395601"/>
              <a:gd name="connsiteX80" fmla="*/ 2264229 w 2667000"/>
              <a:gd name="connsiteY80" fmla="*/ 272886 h 2395601"/>
              <a:gd name="connsiteX81" fmla="*/ 2231572 w 2667000"/>
              <a:gd name="connsiteY81" fmla="*/ 229343 h 2395601"/>
              <a:gd name="connsiteX82" fmla="*/ 2177143 w 2667000"/>
              <a:gd name="connsiteY82" fmla="*/ 174915 h 2395601"/>
              <a:gd name="connsiteX83" fmla="*/ 2133600 w 2667000"/>
              <a:gd name="connsiteY83" fmla="*/ 120486 h 2395601"/>
              <a:gd name="connsiteX84" fmla="*/ 2100943 w 2667000"/>
              <a:gd name="connsiteY84" fmla="*/ 98715 h 2395601"/>
              <a:gd name="connsiteX85" fmla="*/ 2046515 w 2667000"/>
              <a:gd name="connsiteY85" fmla="*/ 55172 h 2395601"/>
              <a:gd name="connsiteX86" fmla="*/ 2002972 w 2667000"/>
              <a:gd name="connsiteY86" fmla="*/ 44286 h 2395601"/>
              <a:gd name="connsiteX87" fmla="*/ 1970315 w 2667000"/>
              <a:gd name="connsiteY87" fmla="*/ 33401 h 2395601"/>
              <a:gd name="connsiteX88" fmla="*/ 1850572 w 2667000"/>
              <a:gd name="connsiteY88" fmla="*/ 743 h 2395601"/>
              <a:gd name="connsiteX89" fmla="*/ 1121229 w 2667000"/>
              <a:gd name="connsiteY89" fmla="*/ 11629 h 2395601"/>
              <a:gd name="connsiteX90" fmla="*/ 1066800 w 2667000"/>
              <a:gd name="connsiteY90" fmla="*/ 22515 h 2395601"/>
              <a:gd name="connsiteX91" fmla="*/ 979715 w 2667000"/>
              <a:gd name="connsiteY91" fmla="*/ 33401 h 2395601"/>
              <a:gd name="connsiteX92" fmla="*/ 914400 w 2667000"/>
              <a:gd name="connsiteY92" fmla="*/ 55172 h 2395601"/>
              <a:gd name="connsiteX93" fmla="*/ 881743 w 2667000"/>
              <a:gd name="connsiteY93" fmla="*/ 66058 h 2395601"/>
              <a:gd name="connsiteX94" fmla="*/ 849086 w 2667000"/>
              <a:gd name="connsiteY94" fmla="*/ 76943 h 2395601"/>
              <a:gd name="connsiteX95" fmla="*/ 816429 w 2667000"/>
              <a:gd name="connsiteY95" fmla="*/ 98715 h 2395601"/>
              <a:gd name="connsiteX96" fmla="*/ 772886 w 2667000"/>
              <a:gd name="connsiteY96" fmla="*/ 109601 h 2395601"/>
              <a:gd name="connsiteX97" fmla="*/ 740229 w 2667000"/>
              <a:gd name="connsiteY97" fmla="*/ 120486 h 2395601"/>
              <a:gd name="connsiteX98" fmla="*/ 631372 w 2667000"/>
              <a:gd name="connsiteY98" fmla="*/ 164029 h 2395601"/>
              <a:gd name="connsiteX99" fmla="*/ 566058 w 2667000"/>
              <a:gd name="connsiteY99" fmla="*/ 185801 h 2395601"/>
              <a:gd name="connsiteX100" fmla="*/ 533400 w 2667000"/>
              <a:gd name="connsiteY100" fmla="*/ 196686 h 2395601"/>
              <a:gd name="connsiteX101" fmla="*/ 468086 w 2667000"/>
              <a:gd name="connsiteY101" fmla="*/ 229343 h 2395601"/>
              <a:gd name="connsiteX102" fmla="*/ 391886 w 2667000"/>
              <a:gd name="connsiteY102" fmla="*/ 272886 h 2395601"/>
              <a:gd name="connsiteX103" fmla="*/ 326572 w 2667000"/>
              <a:gd name="connsiteY103" fmla="*/ 294658 h 2395601"/>
              <a:gd name="connsiteX104" fmla="*/ 261258 w 2667000"/>
              <a:gd name="connsiteY104" fmla="*/ 338201 h 2395601"/>
              <a:gd name="connsiteX105" fmla="*/ 239486 w 2667000"/>
              <a:gd name="connsiteY105" fmla="*/ 359972 h 2395601"/>
              <a:gd name="connsiteX106" fmla="*/ 206829 w 2667000"/>
              <a:gd name="connsiteY106" fmla="*/ 381743 h 2395601"/>
              <a:gd name="connsiteX107" fmla="*/ 163286 w 2667000"/>
              <a:gd name="connsiteY107" fmla="*/ 425286 h 2395601"/>
              <a:gd name="connsiteX108" fmla="*/ 141515 w 2667000"/>
              <a:gd name="connsiteY108" fmla="*/ 447058 h 2395601"/>
              <a:gd name="connsiteX109" fmla="*/ 119743 w 2667000"/>
              <a:gd name="connsiteY109" fmla="*/ 479715 h 2395601"/>
              <a:gd name="connsiteX110" fmla="*/ 43543 w 2667000"/>
              <a:gd name="connsiteY110" fmla="*/ 501486 h 239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667000" h="2395601">
                <a:moveTo>
                  <a:pt x="43543" y="501486"/>
                </a:moveTo>
                <a:cubicBezTo>
                  <a:pt x="29029" y="539586"/>
                  <a:pt x="38908" y="639560"/>
                  <a:pt x="32658" y="708315"/>
                </a:cubicBezTo>
                <a:cubicBezTo>
                  <a:pt x="31619" y="719742"/>
                  <a:pt x="23113" y="729576"/>
                  <a:pt x="21772" y="740972"/>
                </a:cubicBezTo>
                <a:cubicBezTo>
                  <a:pt x="15821" y="791553"/>
                  <a:pt x="14947" y="842605"/>
                  <a:pt x="10886" y="893372"/>
                </a:cubicBezTo>
                <a:cubicBezTo>
                  <a:pt x="7690" y="933323"/>
                  <a:pt x="3629" y="973201"/>
                  <a:pt x="0" y="1013115"/>
                </a:cubicBezTo>
                <a:cubicBezTo>
                  <a:pt x="3629" y="1096572"/>
                  <a:pt x="4715" y="1180178"/>
                  <a:pt x="10886" y="1263486"/>
                </a:cubicBezTo>
                <a:cubicBezTo>
                  <a:pt x="11991" y="1278406"/>
                  <a:pt x="18838" y="1292358"/>
                  <a:pt x="21772" y="1307029"/>
                </a:cubicBezTo>
                <a:cubicBezTo>
                  <a:pt x="27345" y="1334892"/>
                  <a:pt x="29422" y="1376758"/>
                  <a:pt x="43543" y="1405001"/>
                </a:cubicBezTo>
                <a:cubicBezTo>
                  <a:pt x="63811" y="1445538"/>
                  <a:pt x="67882" y="1434206"/>
                  <a:pt x="97972" y="1470315"/>
                </a:cubicBezTo>
                <a:cubicBezTo>
                  <a:pt x="136966" y="1517108"/>
                  <a:pt x="106083" y="1486536"/>
                  <a:pt x="130629" y="1535629"/>
                </a:cubicBezTo>
                <a:cubicBezTo>
                  <a:pt x="136480" y="1547331"/>
                  <a:pt x="146549" y="1556584"/>
                  <a:pt x="152400" y="1568286"/>
                </a:cubicBezTo>
                <a:cubicBezTo>
                  <a:pt x="157532" y="1578549"/>
                  <a:pt x="158766" y="1590396"/>
                  <a:pt x="163286" y="1600943"/>
                </a:cubicBezTo>
                <a:cubicBezTo>
                  <a:pt x="169679" y="1615858"/>
                  <a:pt x="179031" y="1629419"/>
                  <a:pt x="185058" y="1644486"/>
                </a:cubicBezTo>
                <a:cubicBezTo>
                  <a:pt x="193581" y="1665794"/>
                  <a:pt x="199572" y="1688029"/>
                  <a:pt x="206829" y="1709801"/>
                </a:cubicBezTo>
                <a:lnTo>
                  <a:pt x="228600" y="1775115"/>
                </a:lnTo>
                <a:cubicBezTo>
                  <a:pt x="232229" y="1786001"/>
                  <a:pt x="233121" y="1798225"/>
                  <a:pt x="239486" y="1807772"/>
                </a:cubicBezTo>
                <a:cubicBezTo>
                  <a:pt x="291568" y="1885895"/>
                  <a:pt x="264527" y="1854584"/>
                  <a:pt x="315686" y="1905743"/>
                </a:cubicBezTo>
                <a:cubicBezTo>
                  <a:pt x="337073" y="1969905"/>
                  <a:pt x="312155" y="1906624"/>
                  <a:pt x="359229" y="1981943"/>
                </a:cubicBezTo>
                <a:cubicBezTo>
                  <a:pt x="367830" y="1995704"/>
                  <a:pt x="372949" y="2011397"/>
                  <a:pt x="381000" y="2025486"/>
                </a:cubicBezTo>
                <a:cubicBezTo>
                  <a:pt x="387491" y="2036845"/>
                  <a:pt x="395515" y="2047257"/>
                  <a:pt x="402772" y="2058143"/>
                </a:cubicBezTo>
                <a:cubicBezTo>
                  <a:pt x="430135" y="2140231"/>
                  <a:pt x="390041" y="2042229"/>
                  <a:pt x="446315" y="2112572"/>
                </a:cubicBezTo>
                <a:cubicBezTo>
                  <a:pt x="453483" y="2121532"/>
                  <a:pt x="450315" y="2136049"/>
                  <a:pt x="457200" y="2145229"/>
                </a:cubicBezTo>
                <a:cubicBezTo>
                  <a:pt x="472595" y="2165756"/>
                  <a:pt x="497397" y="2178309"/>
                  <a:pt x="511629" y="2199658"/>
                </a:cubicBezTo>
                <a:cubicBezTo>
                  <a:pt x="518886" y="2210544"/>
                  <a:pt x="525227" y="2222099"/>
                  <a:pt x="533400" y="2232315"/>
                </a:cubicBezTo>
                <a:cubicBezTo>
                  <a:pt x="551125" y="2254471"/>
                  <a:pt x="563584" y="2259694"/>
                  <a:pt x="587829" y="2275858"/>
                </a:cubicBezTo>
                <a:cubicBezTo>
                  <a:pt x="595086" y="2286744"/>
                  <a:pt x="598506" y="2301581"/>
                  <a:pt x="609600" y="2308515"/>
                </a:cubicBezTo>
                <a:cubicBezTo>
                  <a:pt x="629061" y="2320678"/>
                  <a:pt x="674915" y="2330286"/>
                  <a:pt x="674915" y="2330286"/>
                </a:cubicBezTo>
                <a:cubicBezTo>
                  <a:pt x="730076" y="2385450"/>
                  <a:pt x="658689" y="2320551"/>
                  <a:pt x="729343" y="2362943"/>
                </a:cubicBezTo>
                <a:cubicBezTo>
                  <a:pt x="798669" y="2404538"/>
                  <a:pt x="687260" y="2368751"/>
                  <a:pt x="794658" y="2395601"/>
                </a:cubicBezTo>
                <a:cubicBezTo>
                  <a:pt x="874486" y="2391972"/>
                  <a:pt x="954468" y="2390844"/>
                  <a:pt x="1034143" y="2384715"/>
                </a:cubicBezTo>
                <a:cubicBezTo>
                  <a:pt x="1049060" y="2383568"/>
                  <a:pt x="1063356" y="2378128"/>
                  <a:pt x="1077686" y="2373829"/>
                </a:cubicBezTo>
                <a:cubicBezTo>
                  <a:pt x="1099667" y="2367235"/>
                  <a:pt x="1120137" y="2354046"/>
                  <a:pt x="1143000" y="2352058"/>
                </a:cubicBezTo>
                <a:lnTo>
                  <a:pt x="1393372" y="2330286"/>
                </a:lnTo>
                <a:cubicBezTo>
                  <a:pt x="1407886" y="2326658"/>
                  <a:pt x="1423534" y="2326092"/>
                  <a:pt x="1436915" y="2319401"/>
                </a:cubicBezTo>
                <a:cubicBezTo>
                  <a:pt x="1446095" y="2314811"/>
                  <a:pt x="1449885" y="2302910"/>
                  <a:pt x="1458686" y="2297629"/>
                </a:cubicBezTo>
                <a:cubicBezTo>
                  <a:pt x="1468525" y="2291725"/>
                  <a:pt x="1480457" y="2290372"/>
                  <a:pt x="1491343" y="2286743"/>
                </a:cubicBezTo>
                <a:cubicBezTo>
                  <a:pt x="1498600" y="2279486"/>
                  <a:pt x="1503586" y="2268784"/>
                  <a:pt x="1513115" y="2264972"/>
                </a:cubicBezTo>
                <a:cubicBezTo>
                  <a:pt x="1540897" y="2253860"/>
                  <a:pt x="1571814" y="2252663"/>
                  <a:pt x="1600200" y="2243201"/>
                </a:cubicBezTo>
                <a:cubicBezTo>
                  <a:pt x="1611086" y="2239572"/>
                  <a:pt x="1621787" y="2235334"/>
                  <a:pt x="1632858" y="2232315"/>
                </a:cubicBezTo>
                <a:cubicBezTo>
                  <a:pt x="1661725" y="2224442"/>
                  <a:pt x="1719943" y="2210543"/>
                  <a:pt x="1719943" y="2210543"/>
                </a:cubicBezTo>
                <a:cubicBezTo>
                  <a:pt x="1727200" y="2203286"/>
                  <a:pt x="1732535" y="2193362"/>
                  <a:pt x="1741715" y="2188772"/>
                </a:cubicBezTo>
                <a:cubicBezTo>
                  <a:pt x="1755097" y="2182081"/>
                  <a:pt x="1770873" y="2181996"/>
                  <a:pt x="1785258" y="2177886"/>
                </a:cubicBezTo>
                <a:cubicBezTo>
                  <a:pt x="1796291" y="2174734"/>
                  <a:pt x="1807029" y="2170629"/>
                  <a:pt x="1817915" y="2167001"/>
                </a:cubicBezTo>
                <a:cubicBezTo>
                  <a:pt x="1828801" y="2159744"/>
                  <a:pt x="1838870" y="2151080"/>
                  <a:pt x="1850572" y="2145229"/>
                </a:cubicBezTo>
                <a:cubicBezTo>
                  <a:pt x="1860835" y="2140097"/>
                  <a:pt x="1872682" y="2138863"/>
                  <a:pt x="1883229" y="2134343"/>
                </a:cubicBezTo>
                <a:cubicBezTo>
                  <a:pt x="1898144" y="2127951"/>
                  <a:pt x="1912683" y="2120623"/>
                  <a:pt x="1926772" y="2112572"/>
                </a:cubicBezTo>
                <a:cubicBezTo>
                  <a:pt x="1938131" y="2106081"/>
                  <a:pt x="1949496" y="2099315"/>
                  <a:pt x="1959429" y="2090801"/>
                </a:cubicBezTo>
                <a:cubicBezTo>
                  <a:pt x="1975014" y="2077443"/>
                  <a:pt x="1983499" y="2053749"/>
                  <a:pt x="2002972" y="2047258"/>
                </a:cubicBezTo>
                <a:lnTo>
                  <a:pt x="2035629" y="2036372"/>
                </a:lnTo>
                <a:cubicBezTo>
                  <a:pt x="2050143" y="2025486"/>
                  <a:pt x="2065518" y="2015662"/>
                  <a:pt x="2079172" y="2003715"/>
                </a:cubicBezTo>
                <a:cubicBezTo>
                  <a:pt x="2094620" y="1990198"/>
                  <a:pt x="2106294" y="1972488"/>
                  <a:pt x="2122715" y="1960172"/>
                </a:cubicBezTo>
                <a:cubicBezTo>
                  <a:pt x="2137229" y="1949286"/>
                  <a:pt x="2152698" y="1939569"/>
                  <a:pt x="2166258" y="1927515"/>
                </a:cubicBezTo>
                <a:cubicBezTo>
                  <a:pt x="2185435" y="1910469"/>
                  <a:pt x="2199337" y="1887318"/>
                  <a:pt x="2220686" y="1873086"/>
                </a:cubicBezTo>
                <a:cubicBezTo>
                  <a:pt x="2250527" y="1853192"/>
                  <a:pt x="2284761" y="1836536"/>
                  <a:pt x="2307772" y="1807772"/>
                </a:cubicBezTo>
                <a:cubicBezTo>
                  <a:pt x="2315945" y="1797556"/>
                  <a:pt x="2320292" y="1784366"/>
                  <a:pt x="2329543" y="1775115"/>
                </a:cubicBezTo>
                <a:cubicBezTo>
                  <a:pt x="2386118" y="1718539"/>
                  <a:pt x="2340885" y="1785430"/>
                  <a:pt x="2383972" y="1731572"/>
                </a:cubicBezTo>
                <a:cubicBezTo>
                  <a:pt x="2392145" y="1721356"/>
                  <a:pt x="2396492" y="1708166"/>
                  <a:pt x="2405743" y="1698915"/>
                </a:cubicBezTo>
                <a:cubicBezTo>
                  <a:pt x="2414994" y="1689664"/>
                  <a:pt x="2429149" y="1686394"/>
                  <a:pt x="2438400" y="1677143"/>
                </a:cubicBezTo>
                <a:cubicBezTo>
                  <a:pt x="2451229" y="1664314"/>
                  <a:pt x="2459251" y="1647376"/>
                  <a:pt x="2471058" y="1633601"/>
                </a:cubicBezTo>
                <a:cubicBezTo>
                  <a:pt x="2562019" y="1527481"/>
                  <a:pt x="2440886" y="1684714"/>
                  <a:pt x="2536372" y="1557401"/>
                </a:cubicBezTo>
                <a:cubicBezTo>
                  <a:pt x="2543629" y="1535629"/>
                  <a:pt x="2549103" y="1513180"/>
                  <a:pt x="2558143" y="1492086"/>
                </a:cubicBezTo>
                <a:cubicBezTo>
                  <a:pt x="2570928" y="1462255"/>
                  <a:pt x="2589632" y="1435134"/>
                  <a:pt x="2601686" y="1405001"/>
                </a:cubicBezTo>
                <a:cubicBezTo>
                  <a:pt x="2613195" y="1376229"/>
                  <a:pt x="2625808" y="1347788"/>
                  <a:pt x="2634343" y="1317915"/>
                </a:cubicBezTo>
                <a:cubicBezTo>
                  <a:pt x="2638453" y="1303530"/>
                  <a:pt x="2639976" y="1288380"/>
                  <a:pt x="2645229" y="1274372"/>
                </a:cubicBezTo>
                <a:cubicBezTo>
                  <a:pt x="2650927" y="1259178"/>
                  <a:pt x="2659743" y="1245343"/>
                  <a:pt x="2667000" y="1230829"/>
                </a:cubicBezTo>
                <a:cubicBezTo>
                  <a:pt x="2662410" y="1180338"/>
                  <a:pt x="2656266" y="1090070"/>
                  <a:pt x="2645229" y="1034886"/>
                </a:cubicBezTo>
                <a:cubicBezTo>
                  <a:pt x="2642979" y="1023634"/>
                  <a:pt x="2638863" y="1012776"/>
                  <a:pt x="2634343" y="1002229"/>
                </a:cubicBezTo>
                <a:cubicBezTo>
                  <a:pt x="2617768" y="963554"/>
                  <a:pt x="2612667" y="958829"/>
                  <a:pt x="2590800" y="926029"/>
                </a:cubicBezTo>
                <a:cubicBezTo>
                  <a:pt x="2587172" y="915143"/>
                  <a:pt x="2583067" y="904405"/>
                  <a:pt x="2579915" y="893372"/>
                </a:cubicBezTo>
                <a:cubicBezTo>
                  <a:pt x="2575805" y="878987"/>
                  <a:pt x="2574282" y="863837"/>
                  <a:pt x="2569029" y="849829"/>
                </a:cubicBezTo>
                <a:cubicBezTo>
                  <a:pt x="2563331" y="834635"/>
                  <a:pt x="2553285" y="821353"/>
                  <a:pt x="2547258" y="806286"/>
                </a:cubicBezTo>
                <a:cubicBezTo>
                  <a:pt x="2538735" y="784978"/>
                  <a:pt x="2535749" y="761498"/>
                  <a:pt x="2525486" y="740972"/>
                </a:cubicBezTo>
                <a:cubicBezTo>
                  <a:pt x="2510972" y="711943"/>
                  <a:pt x="2499946" y="680890"/>
                  <a:pt x="2481943" y="653886"/>
                </a:cubicBezTo>
                <a:cubicBezTo>
                  <a:pt x="2474686" y="643000"/>
                  <a:pt x="2465485" y="633184"/>
                  <a:pt x="2460172" y="621229"/>
                </a:cubicBezTo>
                <a:cubicBezTo>
                  <a:pt x="2450851" y="600258"/>
                  <a:pt x="2451130" y="575010"/>
                  <a:pt x="2438400" y="555915"/>
                </a:cubicBezTo>
                <a:lnTo>
                  <a:pt x="2394858" y="490601"/>
                </a:lnTo>
                <a:cubicBezTo>
                  <a:pt x="2387601" y="479715"/>
                  <a:pt x="2380936" y="468410"/>
                  <a:pt x="2373086" y="457943"/>
                </a:cubicBezTo>
                <a:lnTo>
                  <a:pt x="2340429" y="414401"/>
                </a:lnTo>
                <a:cubicBezTo>
                  <a:pt x="2314545" y="336749"/>
                  <a:pt x="2351247" y="430627"/>
                  <a:pt x="2296886" y="349086"/>
                </a:cubicBezTo>
                <a:cubicBezTo>
                  <a:pt x="2290521" y="339539"/>
                  <a:pt x="2290520" y="326976"/>
                  <a:pt x="2286000" y="316429"/>
                </a:cubicBezTo>
                <a:cubicBezTo>
                  <a:pt x="2279608" y="301514"/>
                  <a:pt x="2272829" y="286647"/>
                  <a:pt x="2264229" y="272886"/>
                </a:cubicBezTo>
                <a:cubicBezTo>
                  <a:pt x="2254613" y="257501"/>
                  <a:pt x="2243626" y="242903"/>
                  <a:pt x="2231572" y="229343"/>
                </a:cubicBezTo>
                <a:cubicBezTo>
                  <a:pt x="2214526" y="210166"/>
                  <a:pt x="2191375" y="196264"/>
                  <a:pt x="2177143" y="174915"/>
                </a:cubicBezTo>
                <a:cubicBezTo>
                  <a:pt x="2160977" y="150666"/>
                  <a:pt x="2155759" y="138213"/>
                  <a:pt x="2133600" y="120486"/>
                </a:cubicBezTo>
                <a:cubicBezTo>
                  <a:pt x="2123384" y="112313"/>
                  <a:pt x="2111159" y="106888"/>
                  <a:pt x="2100943" y="98715"/>
                </a:cubicBezTo>
                <a:cubicBezTo>
                  <a:pt x="2073930" y="77104"/>
                  <a:pt x="2082602" y="70638"/>
                  <a:pt x="2046515" y="55172"/>
                </a:cubicBezTo>
                <a:cubicBezTo>
                  <a:pt x="2032764" y="49279"/>
                  <a:pt x="2017357" y="48396"/>
                  <a:pt x="2002972" y="44286"/>
                </a:cubicBezTo>
                <a:cubicBezTo>
                  <a:pt x="1991939" y="41134"/>
                  <a:pt x="1981201" y="37029"/>
                  <a:pt x="1970315" y="33401"/>
                </a:cubicBezTo>
                <a:cubicBezTo>
                  <a:pt x="1929063" y="-7851"/>
                  <a:pt x="1946724" y="743"/>
                  <a:pt x="1850572" y="743"/>
                </a:cubicBezTo>
                <a:cubicBezTo>
                  <a:pt x="1607431" y="743"/>
                  <a:pt x="1364343" y="8000"/>
                  <a:pt x="1121229" y="11629"/>
                </a:cubicBezTo>
                <a:cubicBezTo>
                  <a:pt x="1103086" y="15258"/>
                  <a:pt x="1085087" y="19702"/>
                  <a:pt x="1066800" y="22515"/>
                </a:cubicBezTo>
                <a:cubicBezTo>
                  <a:pt x="1037886" y="26963"/>
                  <a:pt x="1008320" y="27271"/>
                  <a:pt x="979715" y="33401"/>
                </a:cubicBezTo>
                <a:cubicBezTo>
                  <a:pt x="957275" y="38210"/>
                  <a:pt x="936172" y="47915"/>
                  <a:pt x="914400" y="55172"/>
                </a:cubicBezTo>
                <a:lnTo>
                  <a:pt x="881743" y="66058"/>
                </a:lnTo>
                <a:lnTo>
                  <a:pt x="849086" y="76943"/>
                </a:lnTo>
                <a:cubicBezTo>
                  <a:pt x="838200" y="84200"/>
                  <a:pt x="828454" y="93561"/>
                  <a:pt x="816429" y="98715"/>
                </a:cubicBezTo>
                <a:cubicBezTo>
                  <a:pt x="802678" y="104609"/>
                  <a:pt x="787271" y="105491"/>
                  <a:pt x="772886" y="109601"/>
                </a:cubicBezTo>
                <a:cubicBezTo>
                  <a:pt x="761853" y="112753"/>
                  <a:pt x="750776" y="115966"/>
                  <a:pt x="740229" y="120486"/>
                </a:cubicBezTo>
                <a:cubicBezTo>
                  <a:pt x="628095" y="168543"/>
                  <a:pt x="780054" y="114468"/>
                  <a:pt x="631372" y="164029"/>
                </a:cubicBezTo>
                <a:lnTo>
                  <a:pt x="566058" y="185801"/>
                </a:lnTo>
                <a:lnTo>
                  <a:pt x="533400" y="196686"/>
                </a:lnTo>
                <a:cubicBezTo>
                  <a:pt x="439809" y="259082"/>
                  <a:pt x="558224" y="184274"/>
                  <a:pt x="468086" y="229343"/>
                </a:cubicBezTo>
                <a:cubicBezTo>
                  <a:pt x="389520" y="268626"/>
                  <a:pt x="487327" y="234709"/>
                  <a:pt x="391886" y="272886"/>
                </a:cubicBezTo>
                <a:cubicBezTo>
                  <a:pt x="370578" y="281409"/>
                  <a:pt x="345667" y="281928"/>
                  <a:pt x="326572" y="294658"/>
                </a:cubicBezTo>
                <a:cubicBezTo>
                  <a:pt x="304801" y="309172"/>
                  <a:pt x="279761" y="319699"/>
                  <a:pt x="261258" y="338201"/>
                </a:cubicBezTo>
                <a:cubicBezTo>
                  <a:pt x="254001" y="345458"/>
                  <a:pt x="247500" y="353561"/>
                  <a:pt x="239486" y="359972"/>
                </a:cubicBezTo>
                <a:cubicBezTo>
                  <a:pt x="229270" y="368145"/>
                  <a:pt x="216762" y="373229"/>
                  <a:pt x="206829" y="381743"/>
                </a:cubicBezTo>
                <a:cubicBezTo>
                  <a:pt x="191244" y="395101"/>
                  <a:pt x="177800" y="410772"/>
                  <a:pt x="163286" y="425286"/>
                </a:cubicBezTo>
                <a:cubicBezTo>
                  <a:pt x="156029" y="432543"/>
                  <a:pt x="147208" y="438519"/>
                  <a:pt x="141515" y="447058"/>
                </a:cubicBezTo>
                <a:cubicBezTo>
                  <a:pt x="134258" y="457944"/>
                  <a:pt x="128994" y="470464"/>
                  <a:pt x="119743" y="479715"/>
                </a:cubicBezTo>
                <a:cubicBezTo>
                  <a:pt x="67199" y="532258"/>
                  <a:pt x="58057" y="463386"/>
                  <a:pt x="43543" y="501486"/>
                </a:cubicBezTo>
                <a:close/>
              </a:path>
            </a:pathLst>
          </a:cu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ular Callout 30"/>
          <p:cNvSpPr/>
          <p:nvPr/>
        </p:nvSpPr>
        <p:spPr>
          <a:xfrm>
            <a:off x="9899874" y="712790"/>
            <a:ext cx="1265954"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Cluster</a:t>
            </a:r>
            <a:r>
              <a:rPr lang="hr-HR" sz="2400" dirty="0">
                <a:solidFill>
                  <a:schemeClr val="tx1"/>
                </a:solidFill>
                <a:latin typeface="+mj-lt"/>
              </a:rPr>
              <a:t> 2</a:t>
            </a:r>
            <a:endParaRPr lang="en-US" sz="2400" dirty="0">
              <a:solidFill>
                <a:schemeClr val="tx1"/>
              </a:solidFill>
              <a:latin typeface="+mj-lt"/>
            </a:endParaRPr>
          </a:p>
        </p:txBody>
      </p:sp>
      <p:sp>
        <p:nvSpPr>
          <p:cNvPr id="32" name="Rounded Rectangular Callout 31"/>
          <p:cNvSpPr/>
          <p:nvPr/>
        </p:nvSpPr>
        <p:spPr>
          <a:xfrm>
            <a:off x="10153643" y="5493804"/>
            <a:ext cx="1540321"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Centroid</a:t>
            </a:r>
            <a:r>
              <a:rPr lang="hr-HR" sz="2400" dirty="0">
                <a:solidFill>
                  <a:schemeClr val="tx1"/>
                </a:solidFill>
                <a:latin typeface="+mj-lt"/>
              </a:rPr>
              <a:t> 2</a:t>
            </a:r>
            <a:endParaRPr lang="en-US" sz="2400" dirty="0">
              <a:solidFill>
                <a:schemeClr val="tx1"/>
              </a:solidFill>
              <a:latin typeface="+mj-lt"/>
            </a:endParaRPr>
          </a:p>
        </p:txBody>
      </p:sp>
    </p:spTree>
    <p:extLst>
      <p:ext uri="{BB962C8B-B14F-4D97-AF65-F5344CB8AC3E}">
        <p14:creationId xmlns:p14="http://schemas.microsoft.com/office/powerpoint/2010/main" val="335677805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lnSpcReduction="10000"/>
          </a:bodyPr>
          <a:lstStyle/>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video </a:t>
            </a:r>
            <a:r>
              <a:rPr lang="hr-HR" b="1" dirty="0" err="1">
                <a:latin typeface="+mj-lt"/>
              </a:rPr>
              <a:t>about</a:t>
            </a:r>
            <a:r>
              <a:rPr lang="hr-HR" b="1" dirty="0">
                <a:latin typeface="+mj-lt"/>
              </a:rPr>
              <a:t> </a:t>
            </a:r>
            <a:r>
              <a:rPr lang="en-US" b="1" dirty="0">
                <a:latin typeface="+mj-lt"/>
              </a:rPr>
              <a:t>Evaluation Metrics for Classification</a:t>
            </a:r>
            <a:r>
              <a:rPr lang="hr-HR" b="1">
                <a:latin typeface="+mj-lt"/>
              </a:rPr>
              <a:t> :</a:t>
            </a:r>
            <a:endParaRPr lang="en-US" b="1" dirty="0">
              <a:latin typeface="+mj-lt"/>
            </a:endParaRPr>
          </a:p>
          <a:p>
            <a:pPr algn="just"/>
            <a:r>
              <a:rPr lang="hr-HR" dirty="0">
                <a:latin typeface="+mj-lt"/>
                <a:hlinkClick r:id="rId3"/>
              </a:rPr>
              <a:t>https://mediacenter.ibm.com/media/Evaluation+Metrics+in+Classification/0_v944q7yy</a:t>
            </a:r>
            <a:endParaRPr lang="hr-HR"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video </a:t>
            </a:r>
            <a:r>
              <a:rPr lang="hr-HR" b="1" dirty="0" err="1">
                <a:latin typeface="+mj-lt"/>
              </a:rPr>
              <a:t>about</a:t>
            </a:r>
            <a:r>
              <a:rPr lang="hr-HR" b="1" dirty="0">
                <a:latin typeface="+mj-lt"/>
              </a:rPr>
              <a:t> </a:t>
            </a:r>
            <a:r>
              <a:rPr lang="hr-HR" b="1" dirty="0" err="1">
                <a:latin typeface="+mj-lt"/>
              </a:rPr>
              <a:t>Evaluation</a:t>
            </a:r>
            <a:r>
              <a:rPr lang="hr-HR" b="1" dirty="0">
                <a:latin typeface="+mj-lt"/>
              </a:rPr>
              <a:t> </a:t>
            </a:r>
            <a:r>
              <a:rPr lang="hr-HR" b="1" dirty="0" err="1">
                <a:latin typeface="+mj-lt"/>
              </a:rPr>
              <a:t>Metrics</a:t>
            </a:r>
            <a:r>
              <a:rPr lang="hr-HR" b="1" dirty="0">
                <a:latin typeface="+mj-lt"/>
              </a:rPr>
              <a:t> </a:t>
            </a:r>
            <a:r>
              <a:rPr lang="hr-HR" b="1" dirty="0" err="1">
                <a:latin typeface="+mj-lt"/>
              </a:rPr>
              <a:t>in</a:t>
            </a:r>
            <a:r>
              <a:rPr lang="hr-HR" b="1" dirty="0">
                <a:latin typeface="+mj-lt"/>
              </a:rPr>
              <a:t> </a:t>
            </a:r>
            <a:r>
              <a:rPr lang="hr-HR" b="1" dirty="0" err="1">
                <a:latin typeface="+mj-lt"/>
              </a:rPr>
              <a:t>Regression</a:t>
            </a:r>
            <a:r>
              <a:rPr lang="hr-HR" b="1" dirty="0">
                <a:latin typeface="+mj-lt"/>
              </a:rPr>
              <a:t> </a:t>
            </a:r>
            <a:r>
              <a:rPr lang="hr-HR" b="1" dirty="0" err="1">
                <a:latin typeface="+mj-lt"/>
              </a:rPr>
              <a:t>Models</a:t>
            </a:r>
            <a:r>
              <a:rPr lang="hr-HR" b="1" dirty="0">
                <a:latin typeface="+mj-lt"/>
              </a:rPr>
              <a:t>:</a:t>
            </a:r>
          </a:p>
          <a:p>
            <a:pPr algn="just"/>
            <a:r>
              <a:rPr lang="hr-HR" dirty="0">
                <a:latin typeface="+mj-lt"/>
                <a:hlinkClick r:id="rId4"/>
              </a:rPr>
              <a:t>https://mediacenter.ibm.com/media/Evaluation+Metrics+in+Regression+Models/0_2lyqhl4h</a:t>
            </a:r>
            <a:endParaRPr lang="hr-HR"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hr-HR" b="1" dirty="0" err="1">
                <a:latin typeface="+mj-lt"/>
              </a:rPr>
              <a:t>article</a:t>
            </a:r>
            <a:r>
              <a:rPr lang="hr-HR" b="1" dirty="0">
                <a:latin typeface="+mj-lt"/>
              </a:rPr>
              <a:t> </a:t>
            </a:r>
            <a:r>
              <a:rPr lang="hr-HR" b="1" dirty="0" err="1">
                <a:latin typeface="+mj-lt"/>
              </a:rPr>
              <a:t>about</a:t>
            </a:r>
            <a:r>
              <a:rPr lang="en-US" b="1" dirty="0">
                <a:latin typeface="+mj-lt"/>
              </a:rPr>
              <a:t> </a:t>
            </a:r>
            <a:r>
              <a:rPr lang="hr-HR" dirty="0" err="1"/>
              <a:t>Silhouette</a:t>
            </a:r>
            <a:r>
              <a:rPr lang="hr-HR" dirty="0"/>
              <a:t> </a:t>
            </a:r>
            <a:r>
              <a:rPr lang="hr-HR" dirty="0" err="1"/>
              <a:t>Score</a:t>
            </a:r>
            <a:r>
              <a:rPr lang="hr-HR" b="1" dirty="0">
                <a:latin typeface="+mj-lt"/>
              </a:rPr>
              <a:t>:</a:t>
            </a:r>
          </a:p>
          <a:p>
            <a:pPr algn="just"/>
            <a:r>
              <a:rPr lang="hr-HR" dirty="0">
                <a:latin typeface="+mj-lt"/>
                <a:hlinkClick r:id="rId5"/>
              </a:rPr>
              <a:t>https://nitesh993.medium.com/ibm-data-science-course-capstone-project-4fac565e4cae</a:t>
            </a:r>
            <a:endParaRPr lang="hr-HR"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eight</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33777490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9 - </a:t>
            </a:r>
            <a:r>
              <a:rPr lang="en-US" dirty="0"/>
              <a:t>Optimization of Machine Learning Models</a:t>
            </a:r>
            <a:endParaRPr lang="pl-PL" dirty="0"/>
          </a:p>
        </p:txBody>
      </p:sp>
    </p:spTree>
    <p:extLst>
      <p:ext uri="{BB962C8B-B14F-4D97-AF65-F5344CB8AC3E}">
        <p14:creationId xmlns:p14="http://schemas.microsoft.com/office/powerpoint/2010/main" val="301863413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Optimization of Machine Learning Models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24543" y="1560059"/>
            <a:ext cx="8545286" cy="4486275"/>
          </a:xfrm>
        </p:spPr>
        <p:txBody>
          <a:bodyPr>
            <a:noAutofit/>
          </a:bodyPr>
          <a:lstStyle/>
          <a:p>
            <a:r>
              <a:rPr lang="en-US" sz="3600" dirty="0">
                <a:latin typeface="+mj-lt"/>
              </a:rPr>
              <a:t>Optimize for </a:t>
            </a:r>
            <a:r>
              <a:rPr lang="en-US" sz="4000" b="1" dirty="0">
                <a:latin typeface="+mj-lt"/>
              </a:rPr>
              <a:t>Accuracy</a:t>
            </a:r>
            <a:r>
              <a:rPr lang="en-US" sz="3600" dirty="0">
                <a:latin typeface="+mj-lt"/>
              </a:rPr>
              <a:t>: Fine-tune your model for accurate predictions.</a:t>
            </a:r>
          </a:p>
          <a:p>
            <a:r>
              <a:rPr lang="en-US" sz="3600" dirty="0">
                <a:latin typeface="+mj-lt"/>
              </a:rPr>
              <a:t>Boost </a:t>
            </a:r>
            <a:r>
              <a:rPr lang="en-US" sz="4000" b="1" dirty="0">
                <a:latin typeface="+mj-lt"/>
              </a:rPr>
              <a:t>Performance</a:t>
            </a:r>
            <a:r>
              <a:rPr lang="en-US" sz="3600" dirty="0">
                <a:latin typeface="+mj-lt"/>
              </a:rPr>
              <a:t>: Turbocharge your model's learning abilities.</a:t>
            </a:r>
          </a:p>
          <a:p>
            <a:r>
              <a:rPr lang="en-US" sz="3600" dirty="0">
                <a:latin typeface="+mj-lt"/>
              </a:rPr>
              <a:t>Enhance </a:t>
            </a:r>
            <a:r>
              <a:rPr lang="en-US" sz="4000" b="1" dirty="0">
                <a:latin typeface="+mj-lt"/>
              </a:rPr>
              <a:t>Adaptability</a:t>
            </a:r>
            <a:r>
              <a:rPr lang="en-US" sz="3600" dirty="0">
                <a:latin typeface="+mj-lt"/>
              </a:rPr>
              <a:t>: Ensure your model can generalize to new data.</a:t>
            </a:r>
          </a:p>
        </p:txBody>
      </p:sp>
      <p:pic>
        <p:nvPicPr>
          <p:cNvPr id="5" name="Picture 2" descr="Free Yellow, Orange, and Green 3x3 Rubik's Cub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2372" y="1576188"/>
            <a:ext cx="2087266" cy="151535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Close-Up Photo of a Boost Gauge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0393" y="3473223"/>
            <a:ext cx="2058489" cy="2573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6289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Optimization of Machine Learning Models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23157" y="1306287"/>
            <a:ext cx="11767456" cy="4903334"/>
          </a:xfrm>
        </p:spPr>
        <p:txBody>
          <a:bodyPr>
            <a:noAutofit/>
          </a:bodyPr>
          <a:lstStyle/>
          <a:p>
            <a:r>
              <a:rPr lang="en-US" sz="3600" b="1" dirty="0">
                <a:latin typeface="+mj-lt"/>
              </a:rPr>
              <a:t>Data Preprocessing</a:t>
            </a:r>
            <a:r>
              <a:rPr lang="en-US" sz="3600" dirty="0">
                <a:latin typeface="+mj-lt"/>
              </a:rPr>
              <a:t>: Cleaning, Transformation, Consistency</a:t>
            </a:r>
          </a:p>
          <a:p>
            <a:r>
              <a:rPr lang="en-US" sz="3600" b="1" dirty="0">
                <a:latin typeface="+mj-lt"/>
              </a:rPr>
              <a:t>Feature Engineering</a:t>
            </a:r>
            <a:r>
              <a:rPr lang="en-US" sz="3600" dirty="0">
                <a:latin typeface="+mj-lt"/>
              </a:rPr>
              <a:t>: Selection, Transformation, Insights</a:t>
            </a:r>
          </a:p>
          <a:p>
            <a:r>
              <a:rPr lang="en-US" sz="3600" b="1" dirty="0">
                <a:latin typeface="+mj-lt"/>
              </a:rPr>
              <a:t>Hyperparameter Tuning</a:t>
            </a:r>
            <a:r>
              <a:rPr lang="en-US" sz="3600" dirty="0">
                <a:latin typeface="+mj-lt"/>
              </a:rPr>
              <a:t>: Optimization, Parameter Search, Performance</a:t>
            </a:r>
          </a:p>
          <a:p>
            <a:r>
              <a:rPr lang="en-US" sz="3600" b="1" dirty="0">
                <a:latin typeface="+mj-lt"/>
              </a:rPr>
              <a:t>Model Selection</a:t>
            </a:r>
            <a:r>
              <a:rPr lang="en-US" sz="3600" dirty="0">
                <a:latin typeface="+mj-lt"/>
              </a:rPr>
              <a:t>: Evaluation, Comparison, Best Fit</a:t>
            </a:r>
          </a:p>
          <a:p>
            <a:r>
              <a:rPr lang="en-US" sz="3600" b="1" dirty="0">
                <a:latin typeface="+mj-lt"/>
              </a:rPr>
              <a:t>Regularization</a:t>
            </a:r>
            <a:r>
              <a:rPr lang="en-US" sz="3600" dirty="0">
                <a:latin typeface="+mj-lt"/>
              </a:rPr>
              <a:t>: Overfitting Prevention, Generalization, Balance</a:t>
            </a:r>
          </a:p>
          <a:p>
            <a:r>
              <a:rPr lang="en-US" sz="3600" b="1" dirty="0">
                <a:latin typeface="+mj-lt"/>
              </a:rPr>
              <a:t>Cross-Validation</a:t>
            </a:r>
            <a:r>
              <a:rPr lang="en-US" sz="3600" dirty="0">
                <a:latin typeface="+mj-lt"/>
              </a:rPr>
              <a:t>: Performance Assessment, Generalization Check, Model Evaluation</a:t>
            </a:r>
          </a:p>
        </p:txBody>
      </p:sp>
    </p:spTree>
    <p:extLst>
      <p:ext uri="{BB962C8B-B14F-4D97-AF65-F5344CB8AC3E}">
        <p14:creationId xmlns:p14="http://schemas.microsoft.com/office/powerpoint/2010/main" val="1498007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en-US" b="1"/>
              <a:t>AI in Popular Culture</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330960"/>
            <a:ext cx="11409680" cy="5340773"/>
          </a:xfrm>
        </p:spPr>
        <p:txBody>
          <a:bodyPr>
            <a:normAutofit/>
          </a:bodyPr>
          <a:lstStyle/>
          <a:p>
            <a:pPr lvl="0" algn="just"/>
            <a:r>
              <a:rPr lang="en-US" sz="3600">
                <a:latin typeface="+mj-lt"/>
              </a:rPr>
              <a:t>Exploring AI in popular culture allows us to engage, ponder moral implications, and shape a future where AI is harnessed responsibly. </a:t>
            </a:r>
          </a:p>
          <a:p>
            <a:pPr lvl="0" algn="just"/>
            <a:r>
              <a:rPr lang="en-US" sz="3600">
                <a:latin typeface="+mj-lt"/>
              </a:rPr>
              <a:t>From HAL 9000's deceptive intelligence to the Terminator's relentless pursuit, AI has been portrayed in iconic and thought-provoking ways.</a:t>
            </a:r>
          </a:p>
          <a:p>
            <a:pPr lvl="0" algn="just"/>
            <a:r>
              <a:rPr lang="en-US" sz="3600">
                <a:latin typeface="+mj-lt"/>
              </a:rPr>
              <a:t>These cultural references remind us of AI's impact, sparking discussions on potential dangers and the importance of responsible development.</a:t>
            </a:r>
          </a:p>
        </p:txBody>
      </p:sp>
    </p:spTree>
    <p:extLst>
      <p:ext uri="{BB962C8B-B14F-4D97-AF65-F5344CB8AC3E}">
        <p14:creationId xmlns:p14="http://schemas.microsoft.com/office/powerpoint/2010/main" val="248834436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92630" y="81115"/>
            <a:ext cx="10515600" cy="794852"/>
          </a:xfrm>
        </p:spPr>
        <p:txBody>
          <a:bodyPr/>
          <a:lstStyle/>
          <a:p>
            <a:pPr algn="ctr"/>
            <a:r>
              <a:rPr lang="en-US" b="1" dirty="0"/>
              <a:t>Data Preprocessing</a:t>
            </a:r>
            <a:endParaRPr lang="pl-PL" dirty="0"/>
          </a:p>
        </p:txBody>
      </p:sp>
      <p:graphicFrame>
        <p:nvGraphicFramePr>
          <p:cNvPr id="4" name="Table 3"/>
          <p:cNvGraphicFramePr>
            <a:graphicFrameLocks noGrp="1"/>
          </p:cNvGraphicFramePr>
          <p:nvPr>
            <p:extLst>
              <p:ext uri="{D42A27DB-BD31-4B8C-83A1-F6EECF244321}">
                <p14:modId xmlns:p14="http://schemas.microsoft.com/office/powerpoint/2010/main" val="2528952428"/>
              </p:ext>
            </p:extLst>
          </p:nvPr>
        </p:nvGraphicFramePr>
        <p:xfrm>
          <a:off x="2677886" y="2634343"/>
          <a:ext cx="8414657" cy="2796834"/>
        </p:xfrm>
        <a:graphic>
          <a:graphicData uri="http://schemas.openxmlformats.org/drawingml/2006/table">
            <a:tbl>
              <a:tblPr>
                <a:tableStyleId>{5C22544A-7EE6-4342-B048-85BDC9FD1C3A}</a:tableStyleId>
              </a:tblPr>
              <a:tblGrid>
                <a:gridCol w="700736">
                  <a:extLst>
                    <a:ext uri="{9D8B030D-6E8A-4147-A177-3AD203B41FA5}">
                      <a16:colId xmlns:a16="http://schemas.microsoft.com/office/drawing/2014/main" val="238679690"/>
                    </a:ext>
                  </a:extLst>
                </a:gridCol>
                <a:gridCol w="1121175">
                  <a:extLst>
                    <a:ext uri="{9D8B030D-6E8A-4147-A177-3AD203B41FA5}">
                      <a16:colId xmlns:a16="http://schemas.microsoft.com/office/drawing/2014/main" val="1058936078"/>
                    </a:ext>
                  </a:extLst>
                </a:gridCol>
                <a:gridCol w="1121175">
                  <a:extLst>
                    <a:ext uri="{9D8B030D-6E8A-4147-A177-3AD203B41FA5}">
                      <a16:colId xmlns:a16="http://schemas.microsoft.com/office/drawing/2014/main" val="1854595423"/>
                    </a:ext>
                  </a:extLst>
                </a:gridCol>
                <a:gridCol w="3246737">
                  <a:extLst>
                    <a:ext uri="{9D8B030D-6E8A-4147-A177-3AD203B41FA5}">
                      <a16:colId xmlns:a16="http://schemas.microsoft.com/office/drawing/2014/main" val="2017713127"/>
                    </a:ext>
                  </a:extLst>
                </a:gridCol>
                <a:gridCol w="2224834">
                  <a:extLst>
                    <a:ext uri="{9D8B030D-6E8A-4147-A177-3AD203B41FA5}">
                      <a16:colId xmlns:a16="http://schemas.microsoft.com/office/drawing/2014/main" val="4119925388"/>
                    </a:ext>
                  </a:extLst>
                </a:gridCol>
              </a:tblGrid>
              <a:tr h="466139">
                <a:tc>
                  <a:txBody>
                    <a:bodyPr/>
                    <a:lstStyle/>
                    <a:p>
                      <a:pPr algn="ctr" fontAlgn="ctr"/>
                      <a:r>
                        <a:rPr lang="hr-HR" sz="2800" b="1" u="none" strike="noStrike" dirty="0">
                          <a:effectLst/>
                          <a:latin typeface="+mj-lt"/>
                        </a:rPr>
                        <a:t>ID</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effectLst/>
                          <a:latin typeface="+mj-lt"/>
                        </a:rPr>
                        <a:t>Rating</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effectLst/>
                          <a:latin typeface="+mj-lt"/>
                        </a:rPr>
                        <a:t>Age</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err="1">
                          <a:effectLst/>
                          <a:latin typeface="+mj-lt"/>
                        </a:rPr>
                        <a:t>Complaint</a:t>
                      </a:r>
                      <a:r>
                        <a:rPr lang="hr-HR" sz="2800" b="1" u="none" strike="noStrike" dirty="0">
                          <a:effectLst/>
                          <a:latin typeface="+mj-lt"/>
                        </a:rPr>
                        <a:t> </a:t>
                      </a:r>
                      <a:r>
                        <a:rPr lang="hr-HR" sz="2800" b="1" u="none" strike="noStrike" dirty="0" err="1">
                          <a:effectLst/>
                          <a:latin typeface="+mj-lt"/>
                        </a:rPr>
                        <a:t>Reason</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err="1">
                          <a:effectLst/>
                          <a:latin typeface="+mj-lt"/>
                        </a:rPr>
                        <a:t>Location</a:t>
                      </a:r>
                      <a:endParaRPr lang="hr-HR" sz="28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491634415"/>
                  </a:ext>
                </a:extLst>
              </a:tr>
              <a:tr h="466139">
                <a:tc>
                  <a:txBody>
                    <a:bodyPr/>
                    <a:lstStyle/>
                    <a:p>
                      <a:pPr algn="ctr" fontAlgn="ctr"/>
                      <a:r>
                        <a:rPr lang="hr-HR" sz="2800" u="none" strike="noStrike">
                          <a:effectLst/>
                          <a:latin typeface="+mj-lt"/>
                        </a:rPr>
                        <a:t>1</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4</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-5</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err="1">
                          <a:effectLst/>
                          <a:latin typeface="+mj-lt"/>
                        </a:rPr>
                        <a:t>Slow</a:t>
                      </a:r>
                      <a:r>
                        <a:rPr lang="hr-HR" sz="2800" u="none" strike="noStrike" dirty="0">
                          <a:effectLst/>
                          <a:latin typeface="+mj-lt"/>
                        </a:rPr>
                        <a:t> Service</a:t>
                      </a:r>
                      <a:endParaRPr lang="hr-HR" sz="2800" b="0" i="0" u="none" strike="noStrike" dirty="0">
                        <a:solidFill>
                          <a:srgbClr val="000000"/>
                        </a:solidFill>
                        <a:effectLst/>
                        <a:latin typeface="+mj-lt"/>
                      </a:endParaRPr>
                    </a:p>
                  </a:txBody>
                  <a:tcPr marL="9525" marR="9525" marT="9525" marB="0" anchor="ctr"/>
                </a:tc>
                <a:tc>
                  <a:txBody>
                    <a:bodyPr/>
                    <a:lstStyle/>
                    <a:p>
                      <a:endParaRPr lang="en-US" dirty="0"/>
                    </a:p>
                  </a:txBody>
                  <a:tcPr marL="9525" marR="9525" marT="9525" marB="0" anchor="ctr"/>
                </a:tc>
                <a:extLst>
                  <a:ext uri="{0D108BD9-81ED-4DB2-BD59-A6C34878D82A}">
                    <a16:rowId xmlns:a16="http://schemas.microsoft.com/office/drawing/2014/main" val="3316595930"/>
                  </a:ext>
                </a:extLst>
              </a:tr>
              <a:tr h="466139">
                <a:tc>
                  <a:txBody>
                    <a:bodyPr/>
                    <a:lstStyle/>
                    <a:p>
                      <a:pPr algn="ctr" fontAlgn="ctr"/>
                      <a:r>
                        <a:rPr lang="hr-HR" sz="2800" u="none" strike="noStrike">
                          <a:effectLst/>
                          <a:latin typeface="+mj-lt"/>
                        </a:rPr>
                        <a:t>2</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 </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28</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err="1">
                          <a:effectLst/>
                          <a:latin typeface="+mj-lt"/>
                        </a:rPr>
                        <a:t>Billing</a:t>
                      </a:r>
                      <a:r>
                        <a:rPr lang="hr-HR" sz="2800" u="none" strike="noStrike" dirty="0">
                          <a:effectLst/>
                          <a:latin typeface="+mj-lt"/>
                        </a:rPr>
                        <a:t> </a:t>
                      </a:r>
                      <a:r>
                        <a:rPr lang="hr-HR" sz="2800" u="none" strike="noStrike" dirty="0" err="1">
                          <a:effectLst/>
                          <a:latin typeface="+mj-lt"/>
                        </a:rPr>
                        <a:t>Issue</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New York</a:t>
                      </a:r>
                      <a:endParaRPr lang="hr-HR" sz="28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289706601"/>
                  </a:ext>
                </a:extLst>
              </a:tr>
              <a:tr h="466139">
                <a:tc>
                  <a:txBody>
                    <a:bodyPr/>
                    <a:lstStyle/>
                    <a:p>
                      <a:pPr algn="ctr" fontAlgn="ctr"/>
                      <a:r>
                        <a:rPr lang="hr-HR" sz="2800" u="none" strike="noStrike">
                          <a:effectLst/>
                          <a:latin typeface="+mj-lt"/>
                        </a:rPr>
                        <a:t>3</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5</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35</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err="1">
                          <a:effectLst/>
                          <a:latin typeface="+mj-lt"/>
                        </a:rPr>
                        <a:t>Product</a:t>
                      </a:r>
                      <a:r>
                        <a:rPr lang="hr-HR" sz="2800" u="none" strike="noStrike" dirty="0">
                          <a:effectLst/>
                          <a:latin typeface="+mj-lt"/>
                        </a:rPr>
                        <a:t> </a:t>
                      </a:r>
                      <a:r>
                        <a:rPr lang="hr-HR" sz="2800" u="none" strike="noStrike" dirty="0" err="1">
                          <a:effectLst/>
                          <a:latin typeface="+mj-lt"/>
                        </a:rPr>
                        <a:t>Quality</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Los Angeles</a:t>
                      </a:r>
                      <a:endParaRPr lang="hr-HR" sz="28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264697395"/>
                  </a:ext>
                </a:extLst>
              </a:tr>
              <a:tr h="466139">
                <a:tc>
                  <a:txBody>
                    <a:bodyPr/>
                    <a:lstStyle/>
                    <a:p>
                      <a:pPr algn="ctr" fontAlgn="ctr"/>
                      <a:r>
                        <a:rPr lang="hr-HR" sz="2800" u="none" strike="noStrike">
                          <a:effectLst/>
                          <a:latin typeface="+mj-lt"/>
                        </a:rPr>
                        <a:t>4</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2</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25</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 </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New York</a:t>
                      </a:r>
                      <a:endParaRPr lang="hr-HR" sz="28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952093111"/>
                  </a:ext>
                </a:extLst>
              </a:tr>
              <a:tr h="466139">
                <a:tc>
                  <a:txBody>
                    <a:bodyPr/>
                    <a:lstStyle/>
                    <a:p>
                      <a:pPr algn="ctr" fontAlgn="ctr"/>
                      <a:r>
                        <a:rPr lang="hr-HR" sz="2800" u="none" strike="noStrike">
                          <a:effectLst/>
                          <a:latin typeface="+mj-lt"/>
                        </a:rPr>
                        <a:t>5</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5</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62</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err="1">
                          <a:effectLst/>
                          <a:latin typeface="+mj-lt"/>
                        </a:rPr>
                        <a:t>Delivery</a:t>
                      </a:r>
                      <a:r>
                        <a:rPr lang="hr-HR" sz="2800" u="none" strike="noStrike" dirty="0">
                          <a:effectLst/>
                          <a:latin typeface="+mj-lt"/>
                        </a:rPr>
                        <a:t> </a:t>
                      </a:r>
                      <a:r>
                        <a:rPr lang="hr-HR" sz="2800" u="none" strike="noStrike" dirty="0" err="1">
                          <a:effectLst/>
                          <a:latin typeface="+mj-lt"/>
                        </a:rPr>
                        <a:t>Delay</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San Francisco</a:t>
                      </a:r>
                      <a:endParaRPr lang="hr-HR" sz="28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796780165"/>
                  </a:ext>
                </a:extLst>
              </a:tr>
            </a:tbl>
          </a:graphicData>
        </a:graphic>
      </p:graphicFrame>
      <p:sp>
        <p:nvSpPr>
          <p:cNvPr id="5" name="Rectangular Callout 4"/>
          <p:cNvSpPr/>
          <p:nvPr/>
        </p:nvSpPr>
        <p:spPr>
          <a:xfrm>
            <a:off x="2122715" y="5722707"/>
            <a:ext cx="5845628" cy="1003074"/>
          </a:xfrm>
          <a:prstGeom prst="wedgeRectCallout">
            <a:avLst>
              <a:gd name="adj1" fmla="val 12101"/>
              <a:gd name="adj2" fmla="val -1446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D</a:t>
            </a:r>
            <a:r>
              <a:rPr lang="en-US" dirty="0" err="1"/>
              <a:t>rop</a:t>
            </a:r>
            <a:r>
              <a:rPr lang="en-US" dirty="0"/>
              <a:t> the row if the missing value affects the analysis minimally, or fill it with a placeholder value like "Not specified" if retaining the row is important.</a:t>
            </a:r>
          </a:p>
        </p:txBody>
      </p:sp>
      <p:sp>
        <p:nvSpPr>
          <p:cNvPr id="7" name="Rectangular Callout 6"/>
          <p:cNvSpPr/>
          <p:nvPr/>
        </p:nvSpPr>
        <p:spPr>
          <a:xfrm>
            <a:off x="381001" y="2761793"/>
            <a:ext cx="1741714" cy="2960914"/>
          </a:xfrm>
          <a:prstGeom prst="wedgeRectCallout">
            <a:avLst>
              <a:gd name="adj1" fmla="val 156476"/>
              <a:gd name="adj2" fmla="val -133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C</a:t>
            </a:r>
            <a:r>
              <a:rPr lang="en-US" dirty="0"/>
              <a:t>an be filled using imputation techniques, such as taking the average rating of similar complaints or using the median rating</a:t>
            </a:r>
          </a:p>
        </p:txBody>
      </p:sp>
      <p:sp>
        <p:nvSpPr>
          <p:cNvPr id="9" name="Rectangular Callout 8"/>
          <p:cNvSpPr/>
          <p:nvPr/>
        </p:nvSpPr>
        <p:spPr>
          <a:xfrm>
            <a:off x="381001" y="770071"/>
            <a:ext cx="3766457" cy="1230638"/>
          </a:xfrm>
          <a:prstGeom prst="wedgeRectCallout">
            <a:avLst>
              <a:gd name="adj1" fmla="val 72278"/>
              <a:gd name="adj2" fmla="val 1435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N</a:t>
            </a:r>
            <a:r>
              <a:rPr lang="en-US" dirty="0" err="1"/>
              <a:t>egative</a:t>
            </a:r>
            <a:r>
              <a:rPr lang="en-US" dirty="0"/>
              <a:t> age value (-5) can be replaced with a reasonable minimum age, such as 18</a:t>
            </a:r>
          </a:p>
        </p:txBody>
      </p:sp>
      <p:sp>
        <p:nvSpPr>
          <p:cNvPr id="10" name="Rectangular Callout 9"/>
          <p:cNvSpPr/>
          <p:nvPr/>
        </p:nvSpPr>
        <p:spPr>
          <a:xfrm>
            <a:off x="8153401" y="974921"/>
            <a:ext cx="3766457" cy="1230638"/>
          </a:xfrm>
          <a:prstGeom prst="wedgeRectCallout">
            <a:avLst>
              <a:gd name="adj1" fmla="val 20255"/>
              <a:gd name="adj2" fmla="val 1408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Geolocation services </a:t>
            </a:r>
            <a:r>
              <a:rPr lang="hr-HR" dirty="0"/>
              <a:t>, IP </a:t>
            </a:r>
            <a:r>
              <a:rPr lang="hr-HR" dirty="0" err="1"/>
              <a:t>address</a:t>
            </a:r>
            <a:r>
              <a:rPr lang="hr-HR" dirty="0"/>
              <a:t>, most </a:t>
            </a:r>
            <a:r>
              <a:rPr lang="hr-HR" dirty="0" err="1"/>
              <a:t>frequently</a:t>
            </a:r>
            <a:r>
              <a:rPr lang="hr-HR" dirty="0"/>
              <a:t> </a:t>
            </a:r>
            <a:r>
              <a:rPr lang="hr-HR" dirty="0" err="1"/>
              <a:t>occurring</a:t>
            </a:r>
            <a:r>
              <a:rPr lang="hr-HR" dirty="0"/>
              <a:t> </a:t>
            </a:r>
            <a:r>
              <a:rPr lang="hr-HR" dirty="0" err="1"/>
              <a:t>value</a:t>
            </a:r>
            <a:r>
              <a:rPr lang="hr-HR" dirty="0"/>
              <a:t> … </a:t>
            </a:r>
            <a:endParaRPr lang="en-US" dirty="0"/>
          </a:p>
        </p:txBody>
      </p:sp>
      <p:pic>
        <p:nvPicPr>
          <p:cNvPr id="2052" name="Picture 4" descr="Free Stainless Steel Close Wrench on Spanner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2114" y="875967"/>
            <a:ext cx="2240189" cy="1680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07657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Feature Engineering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23157" y="1306287"/>
            <a:ext cx="8833757" cy="4903334"/>
          </a:xfrm>
        </p:spPr>
        <p:txBody>
          <a:bodyPr>
            <a:noAutofit/>
          </a:bodyPr>
          <a:lstStyle/>
          <a:p>
            <a:pPr algn="just"/>
            <a:r>
              <a:rPr lang="en-US" sz="3600" dirty="0">
                <a:latin typeface="+mj-lt"/>
              </a:rPr>
              <a:t>Feature Engineering: Unlock hidden superpowers in your data!</a:t>
            </a:r>
          </a:p>
          <a:p>
            <a:pPr algn="just"/>
            <a:r>
              <a:rPr lang="en-US" sz="3600" dirty="0">
                <a:latin typeface="+mj-lt"/>
              </a:rPr>
              <a:t>Craft the perfect set of tools for your analysis.</a:t>
            </a:r>
          </a:p>
          <a:p>
            <a:pPr algn="just"/>
            <a:r>
              <a:rPr lang="en-US" sz="3600" dirty="0">
                <a:latin typeface="+mj-lt"/>
              </a:rPr>
              <a:t>Transform, select, and enhance features to make your models smarter.</a:t>
            </a:r>
          </a:p>
          <a:p>
            <a:pPr algn="just"/>
            <a:r>
              <a:rPr lang="en-US" sz="3600" dirty="0">
                <a:latin typeface="+mj-lt"/>
              </a:rPr>
              <a:t>Encode categorical variables, scale numerical features, create interactions and polynomials.</a:t>
            </a:r>
          </a:p>
          <a:p>
            <a:pPr algn="just"/>
            <a:r>
              <a:rPr lang="en-US" sz="3600" dirty="0">
                <a:latin typeface="+mj-lt"/>
              </a:rPr>
              <a:t>Empower your models to uncover hidden patterns and gain additional insights.</a:t>
            </a:r>
          </a:p>
        </p:txBody>
      </p:sp>
      <p:pic>
        <p:nvPicPr>
          <p:cNvPr id="2050" name="Picture 2" descr="Free Man Standing Infront of White Board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1829" y="1306287"/>
            <a:ext cx="2725504" cy="182063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Civil Engineer Planning Dam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7399" y="3388179"/>
            <a:ext cx="1880961" cy="2821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87703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Feature Engineering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6270171" y="1328058"/>
            <a:ext cx="5894614" cy="1981199"/>
          </a:xfrm>
        </p:spPr>
        <p:txBody>
          <a:bodyPr>
            <a:noAutofit/>
          </a:bodyPr>
          <a:lstStyle/>
          <a:p>
            <a:r>
              <a:rPr lang="en-US" sz="3600" b="1" dirty="0">
                <a:latin typeface="+mj-lt"/>
              </a:rPr>
              <a:t>Scaling numerical features </a:t>
            </a:r>
            <a:r>
              <a:rPr lang="hr-HR" sz="3600" b="1" dirty="0">
                <a:latin typeface="+mj-lt"/>
              </a:rPr>
              <a:t>-</a:t>
            </a:r>
            <a:r>
              <a:rPr lang="en-US" sz="3600" dirty="0">
                <a:latin typeface="+mj-lt"/>
              </a:rPr>
              <a:t>bring</a:t>
            </a:r>
            <a:r>
              <a:rPr lang="hr-HR" sz="3600" dirty="0">
                <a:latin typeface="+mj-lt"/>
              </a:rPr>
              <a:t>s</a:t>
            </a:r>
            <a:r>
              <a:rPr lang="en-US" sz="3600" dirty="0">
                <a:latin typeface="+mj-lt"/>
              </a:rPr>
              <a:t> different features onto a similar scale</a:t>
            </a:r>
          </a:p>
        </p:txBody>
      </p:sp>
      <p:graphicFrame>
        <p:nvGraphicFramePr>
          <p:cNvPr id="4" name="Table 3"/>
          <p:cNvGraphicFramePr>
            <a:graphicFrameLocks noGrp="1"/>
          </p:cNvGraphicFramePr>
          <p:nvPr>
            <p:extLst>
              <p:ext uri="{D42A27DB-BD31-4B8C-83A1-F6EECF244321}">
                <p14:modId xmlns:p14="http://schemas.microsoft.com/office/powerpoint/2010/main" val="1725009243"/>
              </p:ext>
            </p:extLst>
          </p:nvPr>
        </p:nvGraphicFramePr>
        <p:xfrm>
          <a:off x="223157" y="3428998"/>
          <a:ext cx="5894614" cy="2416630"/>
        </p:xfrm>
        <a:graphic>
          <a:graphicData uri="http://schemas.openxmlformats.org/drawingml/2006/table">
            <a:tbl>
              <a:tblPr>
                <a:tableStyleId>{5C22544A-7EE6-4342-B048-85BDC9FD1C3A}</a:tableStyleId>
              </a:tblPr>
              <a:tblGrid>
                <a:gridCol w="1447432">
                  <a:extLst>
                    <a:ext uri="{9D8B030D-6E8A-4147-A177-3AD203B41FA5}">
                      <a16:colId xmlns:a16="http://schemas.microsoft.com/office/drawing/2014/main" val="3860154422"/>
                    </a:ext>
                  </a:extLst>
                </a:gridCol>
                <a:gridCol w="1426455">
                  <a:extLst>
                    <a:ext uri="{9D8B030D-6E8A-4147-A177-3AD203B41FA5}">
                      <a16:colId xmlns:a16="http://schemas.microsoft.com/office/drawing/2014/main" val="2780291677"/>
                    </a:ext>
                  </a:extLst>
                </a:gridCol>
                <a:gridCol w="1006909">
                  <a:extLst>
                    <a:ext uri="{9D8B030D-6E8A-4147-A177-3AD203B41FA5}">
                      <a16:colId xmlns:a16="http://schemas.microsoft.com/office/drawing/2014/main" val="3452682668"/>
                    </a:ext>
                  </a:extLst>
                </a:gridCol>
                <a:gridCol w="1006909">
                  <a:extLst>
                    <a:ext uri="{9D8B030D-6E8A-4147-A177-3AD203B41FA5}">
                      <a16:colId xmlns:a16="http://schemas.microsoft.com/office/drawing/2014/main" val="4177744531"/>
                    </a:ext>
                  </a:extLst>
                </a:gridCol>
                <a:gridCol w="1006909">
                  <a:extLst>
                    <a:ext uri="{9D8B030D-6E8A-4147-A177-3AD203B41FA5}">
                      <a16:colId xmlns:a16="http://schemas.microsoft.com/office/drawing/2014/main" val="1865128360"/>
                    </a:ext>
                  </a:extLst>
                </a:gridCol>
              </a:tblGrid>
              <a:tr h="483326">
                <a:tc>
                  <a:txBody>
                    <a:bodyPr/>
                    <a:lstStyle/>
                    <a:p>
                      <a:pPr algn="ctr" fontAlgn="b"/>
                      <a:r>
                        <a:rPr lang="hr-HR" sz="2400" b="1" u="none" strike="noStrike" dirty="0" err="1">
                          <a:effectLst/>
                          <a:latin typeface="+mj-lt"/>
                        </a:rPr>
                        <a:t>Fruit</a:t>
                      </a:r>
                      <a:endParaRPr lang="hr-HR" sz="2400" b="1" i="0" u="none" strike="noStrike" dirty="0">
                        <a:solidFill>
                          <a:srgbClr val="000000"/>
                        </a:solidFill>
                        <a:effectLst/>
                        <a:latin typeface="+mj-lt"/>
                      </a:endParaRPr>
                    </a:p>
                  </a:txBody>
                  <a:tcPr marL="9525" marR="9525" marT="9525" marB="0" anchor="b"/>
                </a:tc>
                <a:tc>
                  <a:txBody>
                    <a:bodyPr/>
                    <a:lstStyle/>
                    <a:p>
                      <a:pPr algn="ctr" fontAlgn="b"/>
                      <a:r>
                        <a:rPr lang="hr-HR" sz="2400" b="1" u="none" strike="noStrike" dirty="0" err="1">
                          <a:effectLst/>
                          <a:latin typeface="+mj-lt"/>
                        </a:rPr>
                        <a:t>Color</a:t>
                      </a:r>
                      <a:endParaRPr lang="hr-HR" sz="2400" b="1" i="0" u="none" strike="noStrike" dirty="0">
                        <a:solidFill>
                          <a:srgbClr val="000000"/>
                        </a:solidFill>
                        <a:effectLst/>
                        <a:latin typeface="+mj-lt"/>
                      </a:endParaRPr>
                    </a:p>
                  </a:txBody>
                  <a:tcPr marL="9525" marR="9525" marT="9525" marB="0" anchor="b"/>
                </a:tc>
                <a:tc>
                  <a:txBody>
                    <a:bodyPr/>
                    <a:lstStyle/>
                    <a:p>
                      <a:pPr algn="ctr" fontAlgn="b"/>
                      <a:endParaRPr lang="hr-HR" sz="2400" b="1" i="0" u="none" strike="noStrike" dirty="0">
                        <a:solidFill>
                          <a:srgbClr val="000000"/>
                        </a:solidFill>
                        <a:effectLst/>
                        <a:latin typeface="+mj-lt"/>
                      </a:endParaRPr>
                    </a:p>
                  </a:txBody>
                  <a:tcPr marL="9525" marR="9525" marT="9525" marB="0" anchor="b"/>
                </a:tc>
                <a:tc>
                  <a:txBody>
                    <a:bodyPr/>
                    <a:lstStyle/>
                    <a:p>
                      <a:pPr algn="ctr" fontAlgn="b"/>
                      <a:r>
                        <a:rPr lang="hr-HR" sz="2400" b="1" u="none" strike="noStrike" dirty="0" err="1">
                          <a:effectLst/>
                          <a:latin typeface="+mj-lt"/>
                        </a:rPr>
                        <a:t>Fruit</a:t>
                      </a:r>
                      <a:endParaRPr lang="hr-HR" sz="2400" b="1" i="0" u="none" strike="noStrike" dirty="0">
                        <a:solidFill>
                          <a:srgbClr val="000000"/>
                        </a:solidFill>
                        <a:effectLst/>
                        <a:latin typeface="+mj-lt"/>
                      </a:endParaRPr>
                    </a:p>
                  </a:txBody>
                  <a:tcPr marL="9525" marR="9525" marT="9525" marB="0" anchor="b"/>
                </a:tc>
                <a:tc>
                  <a:txBody>
                    <a:bodyPr/>
                    <a:lstStyle/>
                    <a:p>
                      <a:pPr algn="ctr" fontAlgn="b"/>
                      <a:r>
                        <a:rPr lang="hr-HR" sz="2400" b="1" u="none" strike="noStrike" dirty="0" err="1">
                          <a:effectLst/>
                          <a:latin typeface="+mj-lt"/>
                        </a:rPr>
                        <a:t>Color</a:t>
                      </a:r>
                      <a:endParaRPr lang="hr-HR" sz="2400" b="1"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667721183"/>
                  </a:ext>
                </a:extLst>
              </a:tr>
              <a:tr h="483326">
                <a:tc>
                  <a:txBody>
                    <a:bodyPr/>
                    <a:lstStyle/>
                    <a:p>
                      <a:pPr algn="ctr" fontAlgn="b"/>
                      <a:r>
                        <a:rPr lang="hr-HR" sz="2400" u="none" strike="noStrike" dirty="0">
                          <a:effectLst/>
                          <a:latin typeface="+mj-lt"/>
                        </a:rPr>
                        <a:t>Apple</a:t>
                      </a:r>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Red</a:t>
                      </a:r>
                      <a:endParaRPr lang="hr-HR" sz="2400" b="0" i="0" u="none" strike="noStrike" dirty="0">
                        <a:solidFill>
                          <a:srgbClr val="000000"/>
                        </a:solidFill>
                        <a:effectLst/>
                        <a:latin typeface="+mj-lt"/>
                      </a:endParaRPr>
                    </a:p>
                  </a:txBody>
                  <a:tcPr marL="9525" marR="9525" marT="9525" marB="0" anchor="b"/>
                </a:tc>
                <a:tc>
                  <a:txBody>
                    <a:bodyPr/>
                    <a:lstStyle/>
                    <a:p>
                      <a:pPr algn="ctr" fontAlgn="b"/>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Apple</a:t>
                      </a:r>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1</a:t>
                      </a:r>
                      <a:endParaRPr lang="hr-HR" sz="24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655356608"/>
                  </a:ext>
                </a:extLst>
              </a:tr>
              <a:tr h="483326">
                <a:tc>
                  <a:txBody>
                    <a:bodyPr/>
                    <a:lstStyle/>
                    <a:p>
                      <a:pPr algn="ctr" fontAlgn="b"/>
                      <a:r>
                        <a:rPr lang="hr-HR" sz="2400" u="none" strike="noStrike">
                          <a:effectLst/>
                          <a:latin typeface="+mj-lt"/>
                        </a:rPr>
                        <a:t>Banana</a:t>
                      </a:r>
                      <a:endParaRPr lang="hr-HR" sz="2400" b="0" i="0" u="none" strike="noStrike">
                        <a:solidFill>
                          <a:srgbClr val="000000"/>
                        </a:solidFill>
                        <a:effectLst/>
                        <a:latin typeface="+mj-lt"/>
                      </a:endParaRPr>
                    </a:p>
                  </a:txBody>
                  <a:tcPr marL="9525" marR="9525" marT="9525" marB="0" anchor="b"/>
                </a:tc>
                <a:tc>
                  <a:txBody>
                    <a:bodyPr/>
                    <a:lstStyle/>
                    <a:p>
                      <a:pPr algn="ctr" fontAlgn="b"/>
                      <a:r>
                        <a:rPr lang="hr-HR" sz="2400" u="none" strike="noStrike" dirty="0" err="1">
                          <a:effectLst/>
                          <a:latin typeface="+mj-lt"/>
                        </a:rPr>
                        <a:t>Yellow</a:t>
                      </a:r>
                      <a:endParaRPr lang="hr-HR" sz="2400" b="0" i="0" u="none" strike="noStrike" dirty="0">
                        <a:solidFill>
                          <a:srgbClr val="000000"/>
                        </a:solidFill>
                        <a:effectLst/>
                        <a:latin typeface="+mj-lt"/>
                      </a:endParaRPr>
                    </a:p>
                  </a:txBody>
                  <a:tcPr marL="9525" marR="9525" marT="9525" marB="0" anchor="b"/>
                </a:tc>
                <a:tc>
                  <a:txBody>
                    <a:bodyPr/>
                    <a:lstStyle/>
                    <a:p>
                      <a:pPr algn="ctr" fontAlgn="b"/>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Banana</a:t>
                      </a:r>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2</a:t>
                      </a:r>
                      <a:endParaRPr lang="hr-HR" sz="24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597298304"/>
                  </a:ext>
                </a:extLst>
              </a:tr>
              <a:tr h="483326">
                <a:tc>
                  <a:txBody>
                    <a:bodyPr/>
                    <a:lstStyle/>
                    <a:p>
                      <a:pPr algn="ctr" fontAlgn="b"/>
                      <a:r>
                        <a:rPr lang="hr-HR" sz="2400" u="none" strike="noStrike">
                          <a:effectLst/>
                          <a:latin typeface="+mj-lt"/>
                        </a:rPr>
                        <a:t>Orange</a:t>
                      </a:r>
                      <a:endParaRPr lang="hr-HR" sz="2400" b="0" i="0" u="none" strike="noStrike">
                        <a:solidFill>
                          <a:srgbClr val="000000"/>
                        </a:solidFill>
                        <a:effectLst/>
                        <a:latin typeface="+mj-lt"/>
                      </a:endParaRPr>
                    </a:p>
                  </a:txBody>
                  <a:tcPr marL="9525" marR="9525" marT="9525" marB="0" anchor="b"/>
                </a:tc>
                <a:tc>
                  <a:txBody>
                    <a:bodyPr/>
                    <a:lstStyle/>
                    <a:p>
                      <a:pPr algn="ctr" fontAlgn="b"/>
                      <a:r>
                        <a:rPr lang="hr-HR" sz="2400" u="none" strike="noStrike">
                          <a:effectLst/>
                          <a:latin typeface="+mj-lt"/>
                        </a:rPr>
                        <a:t>Orange</a:t>
                      </a:r>
                      <a:endParaRPr lang="hr-HR" sz="2400" b="0" i="0" u="none" strike="noStrike">
                        <a:solidFill>
                          <a:srgbClr val="000000"/>
                        </a:solidFill>
                        <a:effectLst/>
                        <a:latin typeface="+mj-lt"/>
                      </a:endParaRPr>
                    </a:p>
                  </a:txBody>
                  <a:tcPr marL="9525" marR="9525" marT="9525" marB="0" anchor="b"/>
                </a:tc>
                <a:tc>
                  <a:txBody>
                    <a:bodyPr/>
                    <a:lstStyle/>
                    <a:p>
                      <a:pPr algn="ctr" fontAlgn="b"/>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Orange</a:t>
                      </a:r>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3</a:t>
                      </a:r>
                      <a:endParaRPr lang="hr-HR" sz="24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500029851"/>
                  </a:ext>
                </a:extLst>
              </a:tr>
              <a:tr h="483326">
                <a:tc>
                  <a:txBody>
                    <a:bodyPr/>
                    <a:lstStyle/>
                    <a:p>
                      <a:pPr algn="ctr" fontAlgn="b"/>
                      <a:r>
                        <a:rPr lang="hr-HR" sz="2400" u="none" strike="noStrike">
                          <a:effectLst/>
                          <a:latin typeface="+mj-lt"/>
                        </a:rPr>
                        <a:t>Grape</a:t>
                      </a:r>
                      <a:endParaRPr lang="hr-HR" sz="2400" b="0" i="0" u="none" strike="noStrike">
                        <a:solidFill>
                          <a:srgbClr val="000000"/>
                        </a:solidFill>
                        <a:effectLst/>
                        <a:latin typeface="+mj-lt"/>
                      </a:endParaRPr>
                    </a:p>
                  </a:txBody>
                  <a:tcPr marL="9525" marR="9525" marT="9525" marB="0" anchor="b"/>
                </a:tc>
                <a:tc>
                  <a:txBody>
                    <a:bodyPr/>
                    <a:lstStyle/>
                    <a:p>
                      <a:pPr algn="ctr" fontAlgn="b"/>
                      <a:r>
                        <a:rPr lang="hr-HR" sz="2400" u="none" strike="noStrike">
                          <a:effectLst/>
                          <a:latin typeface="+mj-lt"/>
                        </a:rPr>
                        <a:t>Purple</a:t>
                      </a:r>
                      <a:endParaRPr lang="hr-HR" sz="2400" b="0" i="0" u="none" strike="noStrike">
                        <a:solidFill>
                          <a:srgbClr val="000000"/>
                        </a:solidFill>
                        <a:effectLst/>
                        <a:latin typeface="+mj-lt"/>
                      </a:endParaRPr>
                    </a:p>
                  </a:txBody>
                  <a:tcPr marL="9525" marR="9525" marT="9525" marB="0" anchor="b"/>
                </a:tc>
                <a:tc>
                  <a:txBody>
                    <a:bodyPr/>
                    <a:lstStyle/>
                    <a:p>
                      <a:pPr algn="ctr" fontAlgn="b"/>
                      <a:endParaRPr lang="hr-HR" sz="2400" b="0" i="0" u="none" strike="noStrike">
                        <a:solidFill>
                          <a:srgbClr val="000000"/>
                        </a:solidFill>
                        <a:effectLst/>
                        <a:latin typeface="+mj-lt"/>
                      </a:endParaRPr>
                    </a:p>
                  </a:txBody>
                  <a:tcPr marL="9525" marR="9525" marT="9525" marB="0" anchor="b"/>
                </a:tc>
                <a:tc>
                  <a:txBody>
                    <a:bodyPr/>
                    <a:lstStyle/>
                    <a:p>
                      <a:pPr algn="ctr" fontAlgn="b"/>
                      <a:r>
                        <a:rPr lang="hr-HR" sz="2400" u="none" strike="noStrike" dirty="0" err="1">
                          <a:effectLst/>
                          <a:latin typeface="+mj-lt"/>
                        </a:rPr>
                        <a:t>Grape</a:t>
                      </a:r>
                      <a:endParaRPr lang="hr-HR" sz="2400" b="0" i="0" u="none" strike="noStrike" dirty="0">
                        <a:solidFill>
                          <a:srgbClr val="000000"/>
                        </a:solidFill>
                        <a:effectLst/>
                        <a:latin typeface="+mj-lt"/>
                      </a:endParaRPr>
                    </a:p>
                  </a:txBody>
                  <a:tcPr marL="9525" marR="9525" marT="9525" marB="0" anchor="b"/>
                </a:tc>
                <a:tc>
                  <a:txBody>
                    <a:bodyPr/>
                    <a:lstStyle/>
                    <a:p>
                      <a:pPr algn="ctr" fontAlgn="b"/>
                      <a:r>
                        <a:rPr lang="hr-HR" sz="2400" u="none" strike="noStrike" dirty="0">
                          <a:effectLst/>
                          <a:latin typeface="+mj-lt"/>
                        </a:rPr>
                        <a:t>4</a:t>
                      </a:r>
                      <a:endParaRPr lang="hr-HR" sz="24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2764625"/>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265398059"/>
              </p:ext>
            </p:extLst>
          </p:nvPr>
        </p:nvGraphicFramePr>
        <p:xfrm>
          <a:off x="6945086" y="3428996"/>
          <a:ext cx="4691745" cy="2416632"/>
        </p:xfrm>
        <a:graphic>
          <a:graphicData uri="http://schemas.openxmlformats.org/drawingml/2006/table">
            <a:tbl>
              <a:tblPr>
                <a:tableStyleId>{5C22544A-7EE6-4342-B048-85BDC9FD1C3A}</a:tableStyleId>
              </a:tblPr>
              <a:tblGrid>
                <a:gridCol w="883383">
                  <a:extLst>
                    <a:ext uri="{9D8B030D-6E8A-4147-A177-3AD203B41FA5}">
                      <a16:colId xmlns:a16="http://schemas.microsoft.com/office/drawing/2014/main" val="3129254369"/>
                    </a:ext>
                  </a:extLst>
                </a:gridCol>
                <a:gridCol w="981537">
                  <a:extLst>
                    <a:ext uri="{9D8B030D-6E8A-4147-A177-3AD203B41FA5}">
                      <a16:colId xmlns:a16="http://schemas.microsoft.com/office/drawing/2014/main" val="3472576496"/>
                    </a:ext>
                  </a:extLst>
                </a:gridCol>
                <a:gridCol w="942275">
                  <a:extLst>
                    <a:ext uri="{9D8B030D-6E8A-4147-A177-3AD203B41FA5}">
                      <a16:colId xmlns:a16="http://schemas.microsoft.com/office/drawing/2014/main" val="4013687729"/>
                    </a:ext>
                  </a:extLst>
                </a:gridCol>
                <a:gridCol w="942275">
                  <a:extLst>
                    <a:ext uri="{9D8B030D-6E8A-4147-A177-3AD203B41FA5}">
                      <a16:colId xmlns:a16="http://schemas.microsoft.com/office/drawing/2014/main" val="2748079332"/>
                    </a:ext>
                  </a:extLst>
                </a:gridCol>
                <a:gridCol w="942275">
                  <a:extLst>
                    <a:ext uri="{9D8B030D-6E8A-4147-A177-3AD203B41FA5}">
                      <a16:colId xmlns:a16="http://schemas.microsoft.com/office/drawing/2014/main" val="3010270365"/>
                    </a:ext>
                  </a:extLst>
                </a:gridCol>
              </a:tblGrid>
              <a:tr h="402772">
                <a:tc>
                  <a:txBody>
                    <a:bodyPr/>
                    <a:lstStyle/>
                    <a:p>
                      <a:pPr algn="ctr" fontAlgn="ctr"/>
                      <a:r>
                        <a:rPr lang="hr-HR" sz="2000" b="1" u="none" strike="noStrike" dirty="0">
                          <a:effectLst/>
                          <a:latin typeface="+mj-lt"/>
                        </a:rPr>
                        <a:t>Age</a:t>
                      </a:r>
                      <a:endParaRPr lang="hr-HR" sz="2000" b="1" i="0" u="none" strike="noStrike" dirty="0">
                        <a:solidFill>
                          <a:srgbClr val="000000"/>
                        </a:solidFill>
                        <a:effectLst/>
                        <a:latin typeface="+mj-lt"/>
                      </a:endParaRPr>
                    </a:p>
                  </a:txBody>
                  <a:tcPr marL="9525" marR="9525" marT="9525" marB="0" anchor="ctr"/>
                </a:tc>
                <a:tc>
                  <a:txBody>
                    <a:bodyPr/>
                    <a:lstStyle/>
                    <a:p>
                      <a:pPr algn="ctr" fontAlgn="ctr"/>
                      <a:r>
                        <a:rPr lang="hr-HR" sz="2000" b="1" u="none" strike="noStrike" dirty="0" err="1">
                          <a:effectLst/>
                          <a:latin typeface="+mj-lt"/>
                        </a:rPr>
                        <a:t>Income</a:t>
                      </a:r>
                      <a:endParaRPr lang="hr-HR" sz="2000" b="1" i="0" u="none" strike="noStrike" dirty="0">
                        <a:solidFill>
                          <a:srgbClr val="000000"/>
                        </a:solidFill>
                        <a:effectLst/>
                        <a:latin typeface="+mj-lt"/>
                      </a:endParaRPr>
                    </a:p>
                  </a:txBody>
                  <a:tcPr marL="9525" marR="9525" marT="9525" marB="0" anchor="ctr"/>
                </a:tc>
                <a:tc>
                  <a:txBody>
                    <a:bodyPr/>
                    <a:lstStyle/>
                    <a:p>
                      <a:pPr algn="l" fontAlgn="b"/>
                      <a:endParaRPr lang="hr-HR" sz="2000" b="1" i="0" u="none" strike="noStrike" dirty="0">
                        <a:solidFill>
                          <a:srgbClr val="000000"/>
                        </a:solidFill>
                        <a:effectLst/>
                        <a:latin typeface="+mj-lt"/>
                      </a:endParaRPr>
                    </a:p>
                  </a:txBody>
                  <a:tcPr marL="9525" marR="9525" marT="9525" marB="0" anchor="b"/>
                </a:tc>
                <a:tc>
                  <a:txBody>
                    <a:bodyPr/>
                    <a:lstStyle/>
                    <a:p>
                      <a:pPr algn="ctr" fontAlgn="b"/>
                      <a:r>
                        <a:rPr lang="hr-HR" sz="2000" b="1" u="none" strike="noStrike" dirty="0">
                          <a:effectLst/>
                          <a:latin typeface="+mj-lt"/>
                        </a:rPr>
                        <a:t>Age</a:t>
                      </a:r>
                      <a:endParaRPr lang="hr-HR" sz="2000" b="1" i="0" u="none" strike="noStrike" dirty="0">
                        <a:solidFill>
                          <a:srgbClr val="000000"/>
                        </a:solidFill>
                        <a:effectLst/>
                        <a:latin typeface="+mj-lt"/>
                      </a:endParaRPr>
                    </a:p>
                  </a:txBody>
                  <a:tcPr marL="9525" marR="9525" marT="9525" marB="0" anchor="b"/>
                </a:tc>
                <a:tc>
                  <a:txBody>
                    <a:bodyPr/>
                    <a:lstStyle/>
                    <a:p>
                      <a:pPr algn="ctr" fontAlgn="b"/>
                      <a:r>
                        <a:rPr lang="hr-HR" sz="2000" b="1" u="none" strike="noStrike" dirty="0" err="1">
                          <a:effectLst/>
                          <a:latin typeface="+mj-lt"/>
                        </a:rPr>
                        <a:t>Income</a:t>
                      </a:r>
                      <a:endParaRPr lang="hr-HR" sz="2000" b="1"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904680133"/>
                  </a:ext>
                </a:extLst>
              </a:tr>
              <a:tr h="402772">
                <a:tc>
                  <a:txBody>
                    <a:bodyPr/>
                    <a:lstStyle/>
                    <a:p>
                      <a:pPr algn="ctr" fontAlgn="ctr"/>
                      <a:r>
                        <a:rPr lang="hr-HR" sz="2000" u="none" strike="noStrike">
                          <a:effectLst/>
                          <a:latin typeface="+mj-lt"/>
                        </a:rPr>
                        <a:t>25</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30.000</a:t>
                      </a:r>
                      <a:endParaRPr lang="hr-HR" sz="2000" b="0" i="0" u="none" strike="noStrike" dirty="0">
                        <a:solidFill>
                          <a:srgbClr val="000000"/>
                        </a:solidFill>
                        <a:effectLst/>
                        <a:latin typeface="+mj-lt"/>
                      </a:endParaRPr>
                    </a:p>
                  </a:txBody>
                  <a:tcPr marL="9525" marR="9525" marT="9525" marB="0" anchor="ctr"/>
                </a:tc>
                <a:tc>
                  <a:txBody>
                    <a:bodyPr/>
                    <a:lstStyle/>
                    <a:p>
                      <a:pPr algn="l" fontAlgn="b"/>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0,00</a:t>
                      </a:r>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0,00</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539677565"/>
                  </a:ext>
                </a:extLst>
              </a:tr>
              <a:tr h="402772">
                <a:tc>
                  <a:txBody>
                    <a:bodyPr/>
                    <a:lstStyle/>
                    <a:p>
                      <a:pPr algn="ctr" fontAlgn="ctr"/>
                      <a:r>
                        <a:rPr lang="hr-HR" sz="2000" u="none" strike="noStrike">
                          <a:effectLst/>
                          <a:latin typeface="+mj-lt"/>
                        </a:rPr>
                        <a:t>35</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40.000</a:t>
                      </a:r>
                      <a:endParaRPr lang="hr-HR" sz="2000" b="0" i="0" u="none" strike="noStrike">
                        <a:solidFill>
                          <a:srgbClr val="000000"/>
                        </a:solidFill>
                        <a:effectLst/>
                        <a:latin typeface="+mj-lt"/>
                      </a:endParaRPr>
                    </a:p>
                  </a:txBody>
                  <a:tcPr marL="9525" marR="9525" marT="9525" marB="0" anchor="ctr"/>
                </a:tc>
                <a:tc>
                  <a:txBody>
                    <a:bodyPr/>
                    <a:lstStyle/>
                    <a:p>
                      <a:pPr algn="l" fontAlgn="b"/>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0,40</a:t>
                      </a:r>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0,14</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858556950"/>
                  </a:ext>
                </a:extLst>
              </a:tr>
              <a:tr h="402772">
                <a:tc>
                  <a:txBody>
                    <a:bodyPr/>
                    <a:lstStyle/>
                    <a:p>
                      <a:pPr algn="ctr" fontAlgn="ctr"/>
                      <a:r>
                        <a:rPr lang="hr-HR" sz="2000" u="none" strike="noStrike">
                          <a:effectLst/>
                          <a:latin typeface="+mj-lt"/>
                        </a:rPr>
                        <a:t>40</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60.000</a:t>
                      </a:r>
                      <a:endParaRPr lang="hr-HR" sz="2000" b="0" i="0" u="none" strike="noStrike" dirty="0">
                        <a:solidFill>
                          <a:srgbClr val="000000"/>
                        </a:solidFill>
                        <a:effectLst/>
                        <a:latin typeface="+mj-lt"/>
                      </a:endParaRPr>
                    </a:p>
                  </a:txBody>
                  <a:tcPr marL="9525" marR="9525" marT="9525" marB="0" anchor="ctr"/>
                </a:tc>
                <a:tc>
                  <a:txBody>
                    <a:bodyPr/>
                    <a:lstStyle/>
                    <a:p>
                      <a:pPr algn="l" fontAlgn="b"/>
                      <a:endParaRPr lang="hr-HR" sz="2000" b="0" i="0" u="none" strike="noStrike">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0,60</a:t>
                      </a:r>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0,43</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182862210"/>
                  </a:ext>
                </a:extLst>
              </a:tr>
              <a:tr h="402772">
                <a:tc>
                  <a:txBody>
                    <a:bodyPr/>
                    <a:lstStyle/>
                    <a:p>
                      <a:pPr algn="ctr" fontAlgn="ctr"/>
                      <a:r>
                        <a:rPr lang="hr-HR" sz="2000" u="none" strike="noStrike">
                          <a:effectLst/>
                          <a:latin typeface="+mj-lt"/>
                        </a:rPr>
                        <a:t>45</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80.000</a:t>
                      </a:r>
                      <a:endParaRPr lang="hr-HR" sz="2000" b="0" i="0" u="none" strike="noStrike">
                        <a:solidFill>
                          <a:srgbClr val="000000"/>
                        </a:solidFill>
                        <a:effectLst/>
                        <a:latin typeface="+mj-lt"/>
                      </a:endParaRPr>
                    </a:p>
                  </a:txBody>
                  <a:tcPr marL="9525" marR="9525" marT="9525" marB="0" anchor="ctr"/>
                </a:tc>
                <a:tc>
                  <a:txBody>
                    <a:bodyPr/>
                    <a:lstStyle/>
                    <a:p>
                      <a:pPr algn="l" fontAlgn="b"/>
                      <a:endParaRPr lang="hr-HR" sz="2000" b="0" i="0" u="none" strike="noStrike">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0,80</a:t>
                      </a:r>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0,71</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242425126"/>
                  </a:ext>
                </a:extLst>
              </a:tr>
              <a:tr h="402772">
                <a:tc>
                  <a:txBody>
                    <a:bodyPr/>
                    <a:lstStyle/>
                    <a:p>
                      <a:pPr algn="ctr" fontAlgn="ctr"/>
                      <a:r>
                        <a:rPr lang="hr-HR" sz="2000" u="none" strike="noStrike">
                          <a:effectLst/>
                          <a:latin typeface="+mj-lt"/>
                        </a:rPr>
                        <a:t>50</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100.000</a:t>
                      </a:r>
                      <a:endParaRPr lang="hr-HR" sz="2000" b="0" i="0" u="none" strike="noStrike">
                        <a:solidFill>
                          <a:srgbClr val="000000"/>
                        </a:solidFill>
                        <a:effectLst/>
                        <a:latin typeface="+mj-lt"/>
                      </a:endParaRPr>
                    </a:p>
                  </a:txBody>
                  <a:tcPr marL="9525" marR="9525" marT="9525" marB="0" anchor="ctr"/>
                </a:tc>
                <a:tc>
                  <a:txBody>
                    <a:bodyPr/>
                    <a:lstStyle/>
                    <a:p>
                      <a:pPr algn="l" fontAlgn="b"/>
                      <a:endParaRPr lang="hr-HR" sz="2000" b="0" i="0" u="none" strike="noStrike">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1,00</a:t>
                      </a:r>
                      <a:endParaRPr lang="hr-HR" sz="2000" b="0" i="0" u="none" strike="noStrike" dirty="0">
                        <a:solidFill>
                          <a:srgbClr val="000000"/>
                        </a:solidFill>
                        <a:effectLst/>
                        <a:latin typeface="+mj-lt"/>
                      </a:endParaRPr>
                    </a:p>
                  </a:txBody>
                  <a:tcPr marL="9525" marR="9525" marT="9525" marB="0" anchor="b"/>
                </a:tc>
                <a:tc>
                  <a:txBody>
                    <a:bodyPr/>
                    <a:lstStyle/>
                    <a:p>
                      <a:pPr algn="ctr" fontAlgn="b"/>
                      <a:r>
                        <a:rPr lang="hr-HR" sz="2000" u="none" strike="noStrike" dirty="0">
                          <a:effectLst/>
                          <a:latin typeface="+mj-lt"/>
                        </a:rPr>
                        <a:t>1,00</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931290675"/>
                  </a:ext>
                </a:extLst>
              </a:tr>
            </a:tbl>
          </a:graphicData>
        </a:graphic>
      </p:graphicFrame>
      <p:sp>
        <p:nvSpPr>
          <p:cNvPr id="6" name="Symbol zastępczy zawartości 2">
            <a:extLst>
              <a:ext uri="{FF2B5EF4-FFF2-40B4-BE49-F238E27FC236}">
                <a16:creationId xmlns:a16="http://schemas.microsoft.com/office/drawing/2014/main" id="{9727AF9A-F3F7-464E-860B-D6C35A8834E3}"/>
              </a:ext>
            </a:extLst>
          </p:cNvPr>
          <p:cNvSpPr txBox="1">
            <a:spLocks/>
          </p:cNvSpPr>
          <p:nvPr/>
        </p:nvSpPr>
        <p:spPr>
          <a:xfrm>
            <a:off x="375557" y="1328058"/>
            <a:ext cx="5894614" cy="19811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latin typeface="+mj-lt"/>
              </a:rPr>
              <a:t>Encoding categorical variables</a:t>
            </a:r>
            <a:r>
              <a:rPr lang="hr-HR" sz="3600" b="1" dirty="0">
                <a:latin typeface="+mj-lt"/>
              </a:rPr>
              <a:t> - </a:t>
            </a:r>
            <a:r>
              <a:rPr lang="en-US" sz="3600" dirty="0">
                <a:latin typeface="+mj-lt"/>
              </a:rPr>
              <a:t>converting categorical data into numerical representations</a:t>
            </a:r>
            <a:r>
              <a:rPr lang="hr-HR" sz="3600" b="1" dirty="0">
                <a:latin typeface="+mj-lt"/>
              </a:rPr>
              <a:t> </a:t>
            </a:r>
            <a:endParaRPr lang="en-US" sz="3600" dirty="0">
              <a:latin typeface="+mj-lt"/>
            </a:endParaRPr>
          </a:p>
        </p:txBody>
      </p:sp>
      <p:sp>
        <p:nvSpPr>
          <p:cNvPr id="7" name="Right Arrow 6"/>
          <p:cNvSpPr/>
          <p:nvPr/>
        </p:nvSpPr>
        <p:spPr>
          <a:xfrm>
            <a:off x="3004457" y="4278086"/>
            <a:ext cx="1045029"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8768443" y="4180112"/>
            <a:ext cx="1045029"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449286" y="5845628"/>
            <a:ext cx="2198914" cy="1012372"/>
          </a:xfrm>
          <a:prstGeom prst="wedgeRoundRectCallout">
            <a:avLst>
              <a:gd name="adj1" fmla="val -1611"/>
              <a:gd name="adj2" fmla="val -1005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dirty="0">
                <a:latin typeface="+mj-lt"/>
              </a:rPr>
              <a:t>Red =1</a:t>
            </a:r>
          </a:p>
          <a:p>
            <a:pPr algn="ctr"/>
            <a:r>
              <a:rPr lang="hr-HR" sz="2000" dirty="0" err="1">
                <a:latin typeface="+mj-lt"/>
              </a:rPr>
              <a:t>Yellow</a:t>
            </a:r>
            <a:r>
              <a:rPr lang="hr-HR" sz="2000" dirty="0">
                <a:latin typeface="+mj-lt"/>
              </a:rPr>
              <a:t> = 2</a:t>
            </a:r>
          </a:p>
          <a:p>
            <a:pPr algn="ctr"/>
            <a:r>
              <a:rPr lang="hr-HR" sz="2000" dirty="0">
                <a:latin typeface="+mj-lt"/>
              </a:rPr>
              <a:t>……</a:t>
            </a:r>
            <a:endParaRPr lang="en-US" sz="2000" dirty="0">
              <a:latin typeface="+mj-lt"/>
            </a:endParaRPr>
          </a:p>
        </p:txBody>
      </p:sp>
      <p:sp>
        <p:nvSpPr>
          <p:cNvPr id="10" name="Rounded Rectangular Callout 9"/>
          <p:cNvSpPr/>
          <p:nvPr/>
        </p:nvSpPr>
        <p:spPr>
          <a:xfrm>
            <a:off x="5257801" y="5965368"/>
            <a:ext cx="4887686" cy="892632"/>
          </a:xfrm>
          <a:prstGeom prst="wedgeRoundRectCallout">
            <a:avLst>
              <a:gd name="adj1" fmla="val 34656"/>
              <a:gd name="adj2" fmla="val -1226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dirty="0">
                <a:latin typeface="+mj-lt"/>
              </a:rPr>
              <a:t>For </a:t>
            </a:r>
            <a:r>
              <a:rPr lang="hr-HR" sz="2000" dirty="0" err="1">
                <a:latin typeface="+mj-lt"/>
              </a:rPr>
              <a:t>example</a:t>
            </a:r>
            <a:r>
              <a:rPr lang="hr-HR" sz="2000" dirty="0">
                <a:latin typeface="+mj-lt"/>
              </a:rPr>
              <a:t>, min-</a:t>
            </a:r>
            <a:r>
              <a:rPr lang="hr-HR" sz="2000" dirty="0" err="1">
                <a:latin typeface="+mj-lt"/>
              </a:rPr>
              <a:t>max</a:t>
            </a:r>
            <a:r>
              <a:rPr lang="hr-HR" sz="2000" dirty="0">
                <a:latin typeface="+mj-lt"/>
              </a:rPr>
              <a:t> </a:t>
            </a:r>
            <a:r>
              <a:rPr lang="hr-HR" sz="2000" dirty="0" err="1">
                <a:latin typeface="+mj-lt"/>
              </a:rPr>
              <a:t>scaling</a:t>
            </a:r>
            <a:endParaRPr lang="hr-HR" sz="2000" dirty="0">
              <a:latin typeface="+mj-lt"/>
            </a:endParaRPr>
          </a:p>
          <a:p>
            <a:pPr algn="ctr"/>
            <a:r>
              <a:rPr lang="en-US" dirty="0" err="1"/>
              <a:t>scaled_value</a:t>
            </a:r>
            <a:r>
              <a:rPr lang="en-US" dirty="0"/>
              <a:t> = (</a:t>
            </a:r>
            <a:r>
              <a:rPr lang="en-US" dirty="0" err="1"/>
              <a:t>original_value</a:t>
            </a:r>
            <a:r>
              <a:rPr lang="en-US" dirty="0"/>
              <a:t> - </a:t>
            </a:r>
            <a:r>
              <a:rPr lang="en-US" dirty="0" err="1"/>
              <a:t>min_value</a:t>
            </a:r>
            <a:r>
              <a:rPr lang="en-US" dirty="0"/>
              <a:t>) / (</a:t>
            </a:r>
            <a:r>
              <a:rPr lang="en-US" dirty="0" err="1"/>
              <a:t>max_value</a:t>
            </a:r>
            <a:r>
              <a:rPr lang="en-US" dirty="0"/>
              <a:t> - </a:t>
            </a:r>
            <a:r>
              <a:rPr lang="en-US" dirty="0" err="1"/>
              <a:t>min_value</a:t>
            </a:r>
            <a:r>
              <a:rPr lang="en-US" dirty="0"/>
              <a:t>)</a:t>
            </a:r>
            <a:endParaRPr lang="en-US" sz="2000" dirty="0">
              <a:latin typeface="+mj-lt"/>
            </a:endParaRPr>
          </a:p>
        </p:txBody>
      </p:sp>
      <p:sp>
        <p:nvSpPr>
          <p:cNvPr id="11" name="Rectangular Callout 10"/>
          <p:cNvSpPr/>
          <p:nvPr/>
        </p:nvSpPr>
        <p:spPr>
          <a:xfrm>
            <a:off x="9927771" y="2438400"/>
            <a:ext cx="1948543" cy="870857"/>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t>Scaled</a:t>
            </a:r>
            <a:r>
              <a:rPr lang="hr-HR" sz="2400" dirty="0"/>
              <a:t> </a:t>
            </a:r>
            <a:r>
              <a:rPr lang="hr-HR" sz="2400" dirty="0" err="1"/>
              <a:t>values</a:t>
            </a:r>
            <a:endParaRPr lang="en-US" sz="2400" dirty="0"/>
          </a:p>
        </p:txBody>
      </p:sp>
    </p:spTree>
    <p:extLst>
      <p:ext uri="{BB962C8B-B14F-4D97-AF65-F5344CB8AC3E}">
        <p14:creationId xmlns:p14="http://schemas.microsoft.com/office/powerpoint/2010/main" val="386385442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Feature Engineering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6270171" y="1328058"/>
            <a:ext cx="5573486" cy="1981199"/>
          </a:xfrm>
        </p:spPr>
        <p:txBody>
          <a:bodyPr>
            <a:noAutofit/>
          </a:bodyPr>
          <a:lstStyle/>
          <a:p>
            <a:r>
              <a:rPr lang="hr-HR" sz="3600" b="1" dirty="0">
                <a:latin typeface="+mj-lt"/>
              </a:rPr>
              <a:t>P</a:t>
            </a:r>
            <a:r>
              <a:rPr lang="en-US" sz="3600" b="1" dirty="0" err="1">
                <a:latin typeface="+mj-lt"/>
              </a:rPr>
              <a:t>olynomial</a:t>
            </a:r>
            <a:r>
              <a:rPr lang="en-US" sz="3600" b="1" dirty="0">
                <a:latin typeface="+mj-lt"/>
              </a:rPr>
              <a:t> features</a:t>
            </a:r>
            <a:r>
              <a:rPr lang="hr-HR" sz="3600" b="1" dirty="0">
                <a:latin typeface="+mj-lt"/>
              </a:rPr>
              <a:t> - </a:t>
            </a:r>
            <a:r>
              <a:rPr lang="hr-HR" sz="3600" dirty="0">
                <a:latin typeface="+mj-lt"/>
              </a:rPr>
              <a:t>e</a:t>
            </a:r>
            <a:r>
              <a:rPr lang="en-US" sz="3600" dirty="0" err="1">
                <a:latin typeface="+mj-lt"/>
              </a:rPr>
              <a:t>xpanded</a:t>
            </a:r>
            <a:r>
              <a:rPr lang="en-US" sz="3600" dirty="0">
                <a:latin typeface="+mj-lt"/>
              </a:rPr>
              <a:t> feature space for non-linear relationships.</a:t>
            </a:r>
          </a:p>
        </p:txBody>
      </p:sp>
      <p:sp>
        <p:nvSpPr>
          <p:cNvPr id="6" name="Symbol zastępczy zawartości 2">
            <a:extLst>
              <a:ext uri="{FF2B5EF4-FFF2-40B4-BE49-F238E27FC236}">
                <a16:creationId xmlns:a16="http://schemas.microsoft.com/office/drawing/2014/main" id="{9727AF9A-F3F7-464E-860B-D6C35A8834E3}"/>
              </a:ext>
            </a:extLst>
          </p:cNvPr>
          <p:cNvSpPr txBox="1">
            <a:spLocks/>
          </p:cNvSpPr>
          <p:nvPr/>
        </p:nvSpPr>
        <p:spPr>
          <a:xfrm>
            <a:off x="375557" y="1328058"/>
            <a:ext cx="5894614" cy="19811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hr-HR" sz="3600" b="1" dirty="0">
                <a:latin typeface="+mj-lt"/>
              </a:rPr>
              <a:t>I</a:t>
            </a:r>
            <a:r>
              <a:rPr lang="en-US" sz="3600" b="1" dirty="0" err="1">
                <a:latin typeface="+mj-lt"/>
              </a:rPr>
              <a:t>nteraction</a:t>
            </a:r>
            <a:r>
              <a:rPr lang="en-US" sz="3600" b="1" dirty="0">
                <a:latin typeface="+mj-lt"/>
              </a:rPr>
              <a:t> terms </a:t>
            </a:r>
            <a:r>
              <a:rPr lang="hr-HR" sz="3600" b="1" dirty="0">
                <a:latin typeface="+mj-lt"/>
              </a:rPr>
              <a:t>- </a:t>
            </a:r>
            <a:r>
              <a:rPr lang="en-US" sz="3600" dirty="0">
                <a:latin typeface="+mj-lt"/>
              </a:rPr>
              <a:t> used to capture the combined effect of two or more variables by multiplying them together.</a:t>
            </a:r>
            <a:endParaRPr lang="hr-HR" sz="3600" dirty="0">
              <a:latin typeface="+mj-lt"/>
            </a:endParaRPr>
          </a:p>
          <a:p>
            <a:endParaRPr lang="hr-HR" sz="3600" dirty="0">
              <a:latin typeface="+mj-lt"/>
            </a:endParaRPr>
          </a:p>
          <a:p>
            <a:pPr marL="0" indent="0">
              <a:buNone/>
            </a:pPr>
            <a:endParaRPr lang="en-US" sz="3600" dirty="0">
              <a:latin typeface="+mj-lt"/>
            </a:endParaRPr>
          </a:p>
        </p:txBody>
      </p:sp>
      <p:graphicFrame>
        <p:nvGraphicFramePr>
          <p:cNvPr id="12" name="Table 11"/>
          <p:cNvGraphicFramePr>
            <a:graphicFrameLocks noGrp="1"/>
          </p:cNvGraphicFramePr>
          <p:nvPr>
            <p:extLst>
              <p:ext uri="{D42A27DB-BD31-4B8C-83A1-F6EECF244321}">
                <p14:modId xmlns:p14="http://schemas.microsoft.com/office/powerpoint/2010/main" val="3643085049"/>
              </p:ext>
            </p:extLst>
          </p:nvPr>
        </p:nvGraphicFramePr>
        <p:xfrm>
          <a:off x="691242" y="3662394"/>
          <a:ext cx="4860471" cy="1976408"/>
        </p:xfrm>
        <a:graphic>
          <a:graphicData uri="http://schemas.openxmlformats.org/drawingml/2006/table">
            <a:tbl>
              <a:tblPr>
                <a:tableStyleId>{5C22544A-7EE6-4342-B048-85BDC9FD1C3A}</a:tableStyleId>
              </a:tblPr>
              <a:tblGrid>
                <a:gridCol w="1829210">
                  <a:extLst>
                    <a:ext uri="{9D8B030D-6E8A-4147-A177-3AD203B41FA5}">
                      <a16:colId xmlns:a16="http://schemas.microsoft.com/office/drawing/2014/main" val="1668696675"/>
                    </a:ext>
                  </a:extLst>
                </a:gridCol>
                <a:gridCol w="1776946">
                  <a:extLst>
                    <a:ext uri="{9D8B030D-6E8A-4147-A177-3AD203B41FA5}">
                      <a16:colId xmlns:a16="http://schemas.microsoft.com/office/drawing/2014/main" val="375318640"/>
                    </a:ext>
                  </a:extLst>
                </a:gridCol>
                <a:gridCol w="1254315">
                  <a:extLst>
                    <a:ext uri="{9D8B030D-6E8A-4147-A177-3AD203B41FA5}">
                      <a16:colId xmlns:a16="http://schemas.microsoft.com/office/drawing/2014/main" val="3238495911"/>
                    </a:ext>
                  </a:extLst>
                </a:gridCol>
              </a:tblGrid>
              <a:tr h="494102">
                <a:tc>
                  <a:txBody>
                    <a:bodyPr/>
                    <a:lstStyle/>
                    <a:p>
                      <a:pPr algn="ctr" fontAlgn="ctr"/>
                      <a:r>
                        <a:rPr lang="hr-HR" sz="2400" b="1" u="none" strike="noStrike" dirty="0" err="1">
                          <a:effectLst/>
                          <a:latin typeface="+mj-lt"/>
                        </a:rPr>
                        <a:t>Weight</a:t>
                      </a:r>
                      <a:r>
                        <a:rPr lang="hr-HR" sz="2400" b="1" u="none" strike="noStrike" dirty="0">
                          <a:effectLst/>
                          <a:latin typeface="+mj-lt"/>
                        </a:rPr>
                        <a:t> (kg)</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Height</a:t>
                      </a:r>
                      <a:r>
                        <a:rPr lang="hr-HR" sz="2400" b="1" u="none" strike="noStrike" dirty="0">
                          <a:effectLst/>
                          <a:latin typeface="+mj-lt"/>
                        </a:rPr>
                        <a:t> (m)</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a:effectLst/>
                          <a:latin typeface="+mj-lt"/>
                        </a:rPr>
                        <a:t>BMI</a:t>
                      </a:r>
                      <a:endParaRPr lang="hr-HR" sz="24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739127801"/>
                  </a:ext>
                </a:extLst>
              </a:tr>
              <a:tr h="494102">
                <a:tc>
                  <a:txBody>
                    <a:bodyPr/>
                    <a:lstStyle/>
                    <a:p>
                      <a:pPr algn="ctr" fontAlgn="ctr"/>
                      <a:r>
                        <a:rPr lang="hr-HR" sz="2400" u="none" strike="noStrike" dirty="0">
                          <a:effectLst/>
                          <a:latin typeface="+mj-lt"/>
                        </a:rPr>
                        <a:t>60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1,70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20</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055094129"/>
                  </a:ext>
                </a:extLst>
              </a:tr>
              <a:tr h="494102">
                <a:tc>
                  <a:txBody>
                    <a:bodyPr/>
                    <a:lstStyle/>
                    <a:p>
                      <a:pPr algn="ctr" fontAlgn="ctr"/>
                      <a:r>
                        <a:rPr lang="hr-HR" sz="2400" u="none" strike="noStrike">
                          <a:effectLst/>
                          <a:latin typeface="+mj-lt"/>
                        </a:rPr>
                        <a:t>75</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23</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952990238"/>
                  </a:ext>
                </a:extLst>
              </a:tr>
              <a:tr h="494102">
                <a:tc>
                  <a:txBody>
                    <a:bodyPr/>
                    <a:lstStyle/>
                    <a:p>
                      <a:pPr algn="ctr" fontAlgn="ctr"/>
                      <a:r>
                        <a:rPr lang="hr-HR" sz="2400" u="none" strike="noStrike" dirty="0">
                          <a:effectLst/>
                          <a:latin typeface="+mj-lt"/>
                        </a:rPr>
                        <a:t>70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27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086954343"/>
                  </a:ext>
                </a:extLst>
              </a:tr>
            </a:tbl>
          </a:graphicData>
        </a:graphic>
      </p:graphicFrame>
      <p:sp>
        <p:nvSpPr>
          <p:cNvPr id="13" name="Rectangular Callout 12"/>
          <p:cNvSpPr/>
          <p:nvPr/>
        </p:nvSpPr>
        <p:spPr>
          <a:xfrm>
            <a:off x="691242" y="5780314"/>
            <a:ext cx="4860471" cy="903515"/>
          </a:xfrm>
          <a:prstGeom prst="wedgeRectCallout">
            <a:avLst>
              <a:gd name="adj1" fmla="val -13666"/>
              <a:gd name="adj2" fmla="val -6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Body Mass Index (BMI) is a person's weight in kilograms divided by the square of height in meters</a:t>
            </a:r>
            <a:r>
              <a:rPr lang="hr-HR" dirty="0"/>
              <a: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25232438"/>
              </p:ext>
            </p:extLst>
          </p:nvPr>
        </p:nvGraphicFramePr>
        <p:xfrm>
          <a:off x="6487886" y="2788920"/>
          <a:ext cx="5595256" cy="2468880"/>
        </p:xfrm>
        <a:graphic>
          <a:graphicData uri="http://schemas.openxmlformats.org/drawingml/2006/table">
            <a:tbl>
              <a:tblPr/>
              <a:tblGrid>
                <a:gridCol w="1398814">
                  <a:extLst>
                    <a:ext uri="{9D8B030D-6E8A-4147-A177-3AD203B41FA5}">
                      <a16:colId xmlns:a16="http://schemas.microsoft.com/office/drawing/2014/main" val="3456236360"/>
                    </a:ext>
                  </a:extLst>
                </a:gridCol>
                <a:gridCol w="1398814">
                  <a:extLst>
                    <a:ext uri="{9D8B030D-6E8A-4147-A177-3AD203B41FA5}">
                      <a16:colId xmlns:a16="http://schemas.microsoft.com/office/drawing/2014/main" val="162473800"/>
                    </a:ext>
                  </a:extLst>
                </a:gridCol>
                <a:gridCol w="1398814">
                  <a:extLst>
                    <a:ext uri="{9D8B030D-6E8A-4147-A177-3AD203B41FA5}">
                      <a16:colId xmlns:a16="http://schemas.microsoft.com/office/drawing/2014/main" val="498483960"/>
                    </a:ext>
                  </a:extLst>
                </a:gridCol>
                <a:gridCol w="1398814">
                  <a:extLst>
                    <a:ext uri="{9D8B030D-6E8A-4147-A177-3AD203B41FA5}">
                      <a16:colId xmlns:a16="http://schemas.microsoft.com/office/drawing/2014/main" val="1884614516"/>
                    </a:ext>
                  </a:extLst>
                </a:gridCol>
              </a:tblGrid>
              <a:tr h="561058">
                <a:tc>
                  <a:txBody>
                    <a:bodyPr/>
                    <a:lstStyle/>
                    <a:p>
                      <a:pPr algn="ctr" fontAlgn="b"/>
                      <a:r>
                        <a:rPr lang="hr-HR" b="1" dirty="0" err="1">
                          <a:effectLst/>
                          <a:latin typeface="+mj-lt"/>
                        </a:rPr>
                        <a:t>Wine</a:t>
                      </a:r>
                      <a:r>
                        <a:rPr lang="hr-HR" b="1" dirty="0">
                          <a:effectLst/>
                          <a:latin typeface="+mj-lt"/>
                        </a:rPr>
                        <a:t> Age (</a:t>
                      </a:r>
                      <a:r>
                        <a:rPr lang="hr-HR" b="1" dirty="0" err="1">
                          <a:effectLst/>
                          <a:latin typeface="+mj-lt"/>
                        </a:rPr>
                        <a:t>years</a:t>
                      </a:r>
                      <a:r>
                        <a:rPr lang="hr-HR" b="1" dirty="0">
                          <a:effectLst/>
                          <a:latin typeface="+mj-lt"/>
                        </a:rPr>
                        <a:t>)</a:t>
                      </a: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
                      <a:r>
                        <a:rPr lang="hr-HR" b="1" dirty="0">
                          <a:effectLst/>
                          <a:latin typeface="+mj-lt"/>
                        </a:rPr>
                        <a:t>Price (</a:t>
                      </a:r>
                      <a:r>
                        <a:rPr lang="hr-HR" b="1" dirty="0" err="1">
                          <a:effectLst/>
                          <a:latin typeface="+mj-lt"/>
                        </a:rPr>
                        <a:t>dollars</a:t>
                      </a:r>
                      <a:r>
                        <a:rPr lang="hr-HR" b="1" dirty="0">
                          <a:effectLst/>
                          <a:latin typeface="+mj-lt"/>
                        </a:rPr>
                        <a:t>)</a:t>
                      </a: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
                      <a:r>
                        <a:rPr lang="hr-HR" b="1" dirty="0" err="1">
                          <a:effectLst/>
                          <a:latin typeface="+mj-lt"/>
                        </a:rPr>
                        <a:t>Wine</a:t>
                      </a:r>
                      <a:r>
                        <a:rPr lang="hr-HR" b="1" dirty="0">
                          <a:effectLst/>
                          <a:latin typeface="+mj-lt"/>
                        </a:rPr>
                        <a:t> Age^2</a:t>
                      </a: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
                      <a:r>
                        <a:rPr lang="hr-HR" b="1" dirty="0" err="1">
                          <a:effectLst/>
                          <a:latin typeface="+mj-lt"/>
                        </a:rPr>
                        <a:t>Wine</a:t>
                      </a:r>
                      <a:r>
                        <a:rPr lang="hr-HR" b="1" dirty="0">
                          <a:effectLst/>
                          <a:latin typeface="+mj-lt"/>
                        </a:rPr>
                        <a:t> Age^3</a:t>
                      </a: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450022122"/>
                  </a:ext>
                </a:extLst>
              </a:tr>
              <a:tr h="320604">
                <a:tc>
                  <a:txBody>
                    <a:bodyPr/>
                    <a:lstStyle/>
                    <a:p>
                      <a:pPr algn="ctr" fontAlgn="base"/>
                      <a:r>
                        <a:rPr lang="hr-HR">
                          <a:effectLst/>
                          <a:latin typeface="+mj-lt"/>
                        </a:rPr>
                        <a:t>1</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1000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596896033"/>
                  </a:ext>
                </a:extLst>
              </a:tr>
              <a:tr h="320604">
                <a:tc>
                  <a:txBody>
                    <a:bodyPr/>
                    <a:lstStyle/>
                    <a:p>
                      <a:pPr algn="ctr" fontAlgn="base"/>
                      <a:r>
                        <a:rPr lang="hr-HR">
                          <a:effectLst/>
                          <a:latin typeface="+mj-lt"/>
                        </a:rPr>
                        <a:t>2</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1500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4</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a:effectLst/>
                          <a:latin typeface="+mj-lt"/>
                        </a:rPr>
                        <a:t>8</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825474270"/>
                  </a:ext>
                </a:extLst>
              </a:tr>
              <a:tr h="320604">
                <a:tc>
                  <a:txBody>
                    <a:bodyPr/>
                    <a:lstStyle/>
                    <a:p>
                      <a:pPr algn="ctr" fontAlgn="base"/>
                      <a:r>
                        <a:rPr lang="hr-HR">
                          <a:effectLst/>
                          <a:latin typeface="+mj-lt"/>
                        </a:rPr>
                        <a:t>3</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a:effectLst/>
                          <a:latin typeface="+mj-lt"/>
                        </a:rPr>
                        <a:t>1800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9</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27</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1968950007"/>
                  </a:ext>
                </a:extLst>
              </a:tr>
              <a:tr h="320604">
                <a:tc>
                  <a:txBody>
                    <a:bodyPr/>
                    <a:lstStyle/>
                    <a:p>
                      <a:pPr algn="ctr" fontAlgn="base"/>
                      <a:r>
                        <a:rPr lang="hr-HR">
                          <a:effectLst/>
                          <a:latin typeface="+mj-lt"/>
                        </a:rPr>
                        <a:t>4</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a:effectLst/>
                          <a:latin typeface="+mj-lt"/>
                        </a:rPr>
                        <a:t>1600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16</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64</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647064457"/>
                  </a:ext>
                </a:extLst>
              </a:tr>
              <a:tr h="320604">
                <a:tc>
                  <a:txBody>
                    <a:bodyPr/>
                    <a:lstStyle/>
                    <a:p>
                      <a:pPr algn="ctr" fontAlgn="base"/>
                      <a:r>
                        <a:rPr lang="hr-HR">
                          <a:effectLst/>
                          <a:latin typeface="+mj-lt"/>
                        </a:rPr>
                        <a:t>5</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1200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25</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tc>
                  <a:txBody>
                    <a:bodyPr/>
                    <a:lstStyle/>
                    <a:p>
                      <a:pPr algn="ctr" fontAlgn="base"/>
                      <a:r>
                        <a:rPr lang="hr-HR" dirty="0">
                          <a:effectLst/>
                          <a:latin typeface="+mj-lt"/>
                        </a:rPr>
                        <a:t>125</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614628233"/>
                  </a:ext>
                </a:extLst>
              </a:tr>
            </a:tbl>
          </a:graphicData>
        </a:graphic>
      </p:graphicFrame>
      <p:sp>
        <p:nvSpPr>
          <p:cNvPr id="8" name="Rectangular Callout 7"/>
          <p:cNvSpPr/>
          <p:nvPr/>
        </p:nvSpPr>
        <p:spPr>
          <a:xfrm>
            <a:off x="6419849" y="5290457"/>
            <a:ext cx="4944836" cy="985801"/>
          </a:xfrm>
          <a:prstGeom prst="wedgeRectCallout">
            <a:avLst>
              <a:gd name="adj1" fmla="val -13666"/>
              <a:gd name="adj2" fmla="val -6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potential non-linear relationships</a:t>
            </a:r>
            <a:r>
              <a:rPr lang="hr-HR" dirty="0"/>
              <a:t> </a:t>
            </a:r>
            <a:r>
              <a:rPr lang="hr-HR" dirty="0" err="1"/>
              <a:t>between</a:t>
            </a:r>
            <a:r>
              <a:rPr lang="hr-HR" dirty="0"/>
              <a:t> </a:t>
            </a:r>
            <a:r>
              <a:rPr lang="hr-HR" dirty="0" err="1"/>
              <a:t>variables</a:t>
            </a:r>
            <a:r>
              <a:rPr lang="hr-HR" dirty="0"/>
              <a:t> (</a:t>
            </a:r>
            <a:r>
              <a:rPr lang="hr-HR" dirty="0" err="1"/>
              <a:t>wine</a:t>
            </a:r>
            <a:r>
              <a:rPr lang="hr-HR" dirty="0"/>
              <a:t> age </a:t>
            </a:r>
            <a:r>
              <a:rPr lang="hr-HR" dirty="0" err="1"/>
              <a:t>and</a:t>
            </a:r>
            <a:r>
              <a:rPr lang="hr-HR" dirty="0"/>
              <a:t> </a:t>
            </a:r>
            <a:r>
              <a:rPr lang="hr-HR" dirty="0" err="1"/>
              <a:t>price</a:t>
            </a:r>
            <a:r>
              <a:rPr lang="hr-HR" dirty="0"/>
              <a:t>) – introducing </a:t>
            </a:r>
            <a:r>
              <a:rPr lang="en-US" dirty="0"/>
              <a:t>Wine Age^2 and Wine Age^3 as polynomial features</a:t>
            </a:r>
          </a:p>
        </p:txBody>
      </p:sp>
    </p:spTree>
    <p:extLst>
      <p:ext uri="{BB962C8B-B14F-4D97-AF65-F5344CB8AC3E}">
        <p14:creationId xmlns:p14="http://schemas.microsoft.com/office/powerpoint/2010/main" val="191938494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1" y="108903"/>
            <a:ext cx="10515600" cy="794852"/>
          </a:xfrm>
        </p:spPr>
        <p:txBody>
          <a:bodyPr/>
          <a:lstStyle/>
          <a:p>
            <a:pPr algn="ctr"/>
            <a:r>
              <a:rPr lang="en-US" b="1" dirty="0"/>
              <a:t>Hyperparameter Tuning</a:t>
            </a:r>
            <a:endParaRPr lang="pl-PL" dirty="0"/>
          </a:p>
        </p:txBody>
      </p:sp>
      <p:sp>
        <p:nvSpPr>
          <p:cNvPr id="6" name="Symbol zastępczy zawartości 2">
            <a:extLst>
              <a:ext uri="{FF2B5EF4-FFF2-40B4-BE49-F238E27FC236}">
                <a16:creationId xmlns:a16="http://schemas.microsoft.com/office/drawing/2014/main" id="{9727AF9A-F3F7-464E-860B-D6C35A8834E3}"/>
              </a:ext>
            </a:extLst>
          </p:cNvPr>
          <p:cNvSpPr txBox="1">
            <a:spLocks/>
          </p:cNvSpPr>
          <p:nvPr/>
        </p:nvSpPr>
        <p:spPr>
          <a:xfrm>
            <a:off x="261257" y="943653"/>
            <a:ext cx="11549743" cy="11321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600" dirty="0">
                <a:latin typeface="+mj-lt"/>
              </a:rPr>
              <a:t>Hyperparameters are the settings we choose for a machine learning algorithm before training it, influencing its performance and behavior</a:t>
            </a:r>
            <a:endParaRPr lang="hr-HR" sz="3600" dirty="0">
              <a:latin typeface="+mj-lt"/>
            </a:endParaRPr>
          </a:p>
          <a:p>
            <a:pPr marL="0" indent="0">
              <a:buNone/>
            </a:pPr>
            <a:endParaRPr lang="en-US" sz="3600" dirty="0">
              <a:latin typeface="+mj-lt"/>
            </a:endParaRPr>
          </a:p>
        </p:txBody>
      </p:sp>
      <p:sp>
        <p:nvSpPr>
          <p:cNvPr id="5" name="Rectangle 4"/>
          <p:cNvSpPr/>
          <p:nvPr/>
        </p:nvSpPr>
        <p:spPr>
          <a:xfrm>
            <a:off x="1774371" y="2624331"/>
            <a:ext cx="3717473" cy="942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 </a:t>
            </a:r>
            <a:r>
              <a:rPr lang="en-US" dirty="0"/>
              <a:t>Split your dataset into training, </a:t>
            </a:r>
            <a:r>
              <a:rPr lang="hr-HR" dirty="0" err="1"/>
              <a:t>and</a:t>
            </a:r>
            <a:r>
              <a:rPr lang="hr-HR" dirty="0"/>
              <a:t> </a:t>
            </a:r>
            <a:r>
              <a:rPr lang="en-US" dirty="0"/>
              <a:t>validation</a:t>
            </a:r>
            <a:r>
              <a:rPr lang="hr-HR" dirty="0"/>
              <a:t> set</a:t>
            </a:r>
            <a:endParaRPr lang="en-US" dirty="0"/>
          </a:p>
        </p:txBody>
      </p:sp>
      <p:sp>
        <p:nvSpPr>
          <p:cNvPr id="7" name="Rectangle 6"/>
          <p:cNvSpPr/>
          <p:nvPr/>
        </p:nvSpPr>
        <p:spPr>
          <a:xfrm>
            <a:off x="1681844" y="4175120"/>
            <a:ext cx="3810000" cy="942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2. </a:t>
            </a:r>
            <a:r>
              <a:rPr lang="en-US" dirty="0"/>
              <a:t>Choose a range of values for each </a:t>
            </a:r>
            <a:r>
              <a:rPr lang="en-US" dirty="0" err="1"/>
              <a:t>hyperparameter</a:t>
            </a:r>
            <a:r>
              <a:rPr lang="en-US" dirty="0"/>
              <a:t> you want to tune</a:t>
            </a:r>
          </a:p>
        </p:txBody>
      </p:sp>
      <p:sp>
        <p:nvSpPr>
          <p:cNvPr id="14" name="Down Arrow 13"/>
          <p:cNvSpPr/>
          <p:nvPr/>
        </p:nvSpPr>
        <p:spPr>
          <a:xfrm>
            <a:off x="3026228" y="3619724"/>
            <a:ext cx="1121229" cy="4898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681843" y="5713499"/>
            <a:ext cx="3810001" cy="942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3. </a:t>
            </a:r>
            <a:r>
              <a:rPr lang="en-US" dirty="0"/>
              <a:t>Train and evaluate the model using different combinations of </a:t>
            </a:r>
            <a:r>
              <a:rPr lang="en-US" dirty="0" err="1"/>
              <a:t>hyperparameters</a:t>
            </a:r>
            <a:r>
              <a:rPr lang="en-US" dirty="0"/>
              <a:t> on the validation set.</a:t>
            </a:r>
          </a:p>
        </p:txBody>
      </p:sp>
      <p:sp>
        <p:nvSpPr>
          <p:cNvPr id="16" name="Down Arrow 15"/>
          <p:cNvSpPr/>
          <p:nvPr/>
        </p:nvSpPr>
        <p:spPr>
          <a:xfrm>
            <a:off x="3026227" y="5223642"/>
            <a:ext cx="1121229" cy="4898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202133" y="2611921"/>
            <a:ext cx="3717473" cy="942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4. </a:t>
            </a:r>
            <a:r>
              <a:rPr lang="en-US" dirty="0"/>
              <a:t>Select the </a:t>
            </a:r>
            <a:r>
              <a:rPr lang="en-US" dirty="0" err="1"/>
              <a:t>hyperparameter</a:t>
            </a:r>
            <a:r>
              <a:rPr lang="en-US" dirty="0"/>
              <a:t> combination that performs best based on a chosen evaluation metric</a:t>
            </a:r>
          </a:p>
        </p:txBody>
      </p:sp>
      <p:sp>
        <p:nvSpPr>
          <p:cNvPr id="18" name="Rectangle 17"/>
          <p:cNvSpPr/>
          <p:nvPr/>
        </p:nvSpPr>
        <p:spPr>
          <a:xfrm>
            <a:off x="6155873" y="4175120"/>
            <a:ext cx="3810000" cy="942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5. Test </a:t>
            </a:r>
            <a:r>
              <a:rPr lang="hr-HR" dirty="0" err="1"/>
              <a:t>the</a:t>
            </a:r>
            <a:r>
              <a:rPr lang="hr-HR" dirty="0"/>
              <a:t> model</a:t>
            </a:r>
            <a:endParaRPr lang="en-US" dirty="0"/>
          </a:p>
        </p:txBody>
      </p:sp>
      <p:sp>
        <p:nvSpPr>
          <p:cNvPr id="19" name="Down Arrow 18"/>
          <p:cNvSpPr/>
          <p:nvPr/>
        </p:nvSpPr>
        <p:spPr>
          <a:xfrm>
            <a:off x="7500257" y="3619724"/>
            <a:ext cx="1121229" cy="4898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057898" y="5713499"/>
            <a:ext cx="4005944" cy="942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6. </a:t>
            </a:r>
            <a:r>
              <a:rPr lang="en-US" dirty="0"/>
              <a:t>If the performance is unsatisfactory, refine the search space or try different </a:t>
            </a:r>
            <a:r>
              <a:rPr lang="en-US" dirty="0" err="1"/>
              <a:t>hyperparameters</a:t>
            </a:r>
            <a:r>
              <a:rPr lang="en-US" dirty="0"/>
              <a:t> and repeat the process</a:t>
            </a:r>
          </a:p>
        </p:txBody>
      </p:sp>
      <p:sp>
        <p:nvSpPr>
          <p:cNvPr id="21" name="Down Arrow 20"/>
          <p:cNvSpPr/>
          <p:nvPr/>
        </p:nvSpPr>
        <p:spPr>
          <a:xfrm>
            <a:off x="7500256" y="5223642"/>
            <a:ext cx="1121229" cy="4898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Up Arrow 27"/>
          <p:cNvSpPr/>
          <p:nvPr/>
        </p:nvSpPr>
        <p:spPr>
          <a:xfrm rot="768998">
            <a:off x="5594678" y="3389803"/>
            <a:ext cx="402771" cy="230777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731802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1" y="108903"/>
            <a:ext cx="10515600" cy="794852"/>
          </a:xfrm>
        </p:spPr>
        <p:txBody>
          <a:bodyPr/>
          <a:lstStyle/>
          <a:p>
            <a:pPr algn="ctr"/>
            <a:r>
              <a:rPr lang="en-US" b="1" dirty="0"/>
              <a:t>Hyperparameter Tuning</a:t>
            </a:r>
            <a:endParaRPr lang="pl-PL" dirty="0"/>
          </a:p>
        </p:txBody>
      </p:sp>
      <p:sp>
        <p:nvSpPr>
          <p:cNvPr id="6" name="Symbol zastępczy zawartości 2">
            <a:extLst>
              <a:ext uri="{FF2B5EF4-FFF2-40B4-BE49-F238E27FC236}">
                <a16:creationId xmlns:a16="http://schemas.microsoft.com/office/drawing/2014/main" id="{9727AF9A-F3F7-464E-860B-D6C35A8834E3}"/>
              </a:ext>
            </a:extLst>
          </p:cNvPr>
          <p:cNvSpPr txBox="1">
            <a:spLocks/>
          </p:cNvSpPr>
          <p:nvPr/>
        </p:nvSpPr>
        <p:spPr>
          <a:xfrm>
            <a:off x="261257" y="943653"/>
            <a:ext cx="11549743" cy="11321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3600" dirty="0">
              <a:latin typeface="+mj-lt"/>
            </a:endParaRPr>
          </a:p>
        </p:txBody>
      </p:sp>
      <p:graphicFrame>
        <p:nvGraphicFramePr>
          <p:cNvPr id="8" name="Table 7"/>
          <p:cNvGraphicFramePr>
            <a:graphicFrameLocks noGrp="1"/>
          </p:cNvGraphicFramePr>
          <p:nvPr>
            <p:extLst>
              <p:ext uri="{D42A27DB-BD31-4B8C-83A1-F6EECF244321}">
                <p14:modId xmlns:p14="http://schemas.microsoft.com/office/powerpoint/2010/main" val="2052317465"/>
              </p:ext>
            </p:extLst>
          </p:nvPr>
        </p:nvGraphicFramePr>
        <p:xfrm>
          <a:off x="381001" y="1121230"/>
          <a:ext cx="7218135" cy="3484221"/>
        </p:xfrm>
        <a:graphic>
          <a:graphicData uri="http://schemas.openxmlformats.org/drawingml/2006/table">
            <a:tbl>
              <a:tblPr/>
              <a:tblGrid>
                <a:gridCol w="948695">
                  <a:extLst>
                    <a:ext uri="{9D8B030D-6E8A-4147-A177-3AD203B41FA5}">
                      <a16:colId xmlns:a16="http://schemas.microsoft.com/office/drawing/2014/main" val="2989505484"/>
                    </a:ext>
                  </a:extLst>
                </a:gridCol>
                <a:gridCol w="859195">
                  <a:extLst>
                    <a:ext uri="{9D8B030D-6E8A-4147-A177-3AD203B41FA5}">
                      <a16:colId xmlns:a16="http://schemas.microsoft.com/office/drawing/2014/main" val="2708240083"/>
                    </a:ext>
                  </a:extLst>
                </a:gridCol>
                <a:gridCol w="859195">
                  <a:extLst>
                    <a:ext uri="{9D8B030D-6E8A-4147-A177-3AD203B41FA5}">
                      <a16:colId xmlns:a16="http://schemas.microsoft.com/office/drawing/2014/main" val="4032320644"/>
                    </a:ext>
                  </a:extLst>
                </a:gridCol>
                <a:gridCol w="859195">
                  <a:extLst>
                    <a:ext uri="{9D8B030D-6E8A-4147-A177-3AD203B41FA5}">
                      <a16:colId xmlns:a16="http://schemas.microsoft.com/office/drawing/2014/main" val="1298068912"/>
                    </a:ext>
                  </a:extLst>
                </a:gridCol>
                <a:gridCol w="859195">
                  <a:extLst>
                    <a:ext uri="{9D8B030D-6E8A-4147-A177-3AD203B41FA5}">
                      <a16:colId xmlns:a16="http://schemas.microsoft.com/office/drawing/2014/main" val="3637076022"/>
                    </a:ext>
                  </a:extLst>
                </a:gridCol>
                <a:gridCol w="1396193">
                  <a:extLst>
                    <a:ext uri="{9D8B030D-6E8A-4147-A177-3AD203B41FA5}">
                      <a16:colId xmlns:a16="http://schemas.microsoft.com/office/drawing/2014/main" val="2615147901"/>
                    </a:ext>
                  </a:extLst>
                </a:gridCol>
                <a:gridCol w="1436467">
                  <a:extLst>
                    <a:ext uri="{9D8B030D-6E8A-4147-A177-3AD203B41FA5}">
                      <a16:colId xmlns:a16="http://schemas.microsoft.com/office/drawing/2014/main" val="3434068176"/>
                    </a:ext>
                  </a:extLst>
                </a:gridCol>
              </a:tblGrid>
              <a:tr h="791869">
                <a:tc>
                  <a:txBody>
                    <a:bodyPr/>
                    <a:lstStyle/>
                    <a:p>
                      <a:pPr algn="l" fontAlgn="b"/>
                      <a:endParaRPr lang="hr-HR" sz="1600" b="0" i="0" u="none" strike="noStrike" dirty="0">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dirty="0" err="1">
                          <a:solidFill>
                            <a:srgbClr val="000000"/>
                          </a:solidFill>
                          <a:effectLst/>
                          <a:latin typeface="Calibri" panose="020F0502020204030204" pitchFamily="34" charset="0"/>
                        </a:rPr>
                        <a:t>Sample</a:t>
                      </a:r>
                      <a:endParaRPr lang="hr-HR"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dirty="0">
                          <a:solidFill>
                            <a:srgbClr val="000000"/>
                          </a:solidFill>
                          <a:effectLst/>
                          <a:latin typeface="Calibri" panose="020F0502020204030204" pitchFamily="34" charset="0"/>
                        </a:rPr>
                        <a:t>X1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a:solidFill>
                            <a:srgbClr val="000000"/>
                          </a:solidFill>
                          <a:effectLst/>
                          <a:latin typeface="Calibri" panose="020F0502020204030204" pitchFamily="34" charset="0"/>
                        </a:rPr>
                        <a:t>X2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a:solidFill>
                            <a:srgbClr val="000000"/>
                          </a:solidFill>
                          <a:effectLst/>
                          <a:latin typeface="Calibri" panose="020F0502020204030204" pitchFamily="34" charset="0"/>
                        </a:rPr>
                        <a:t>Class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panose="020F0502020204030204" pitchFamily="34" charset="0"/>
                        </a:rPr>
                        <a:t>Distance to the neighbours, sample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panose="020F0502020204030204" pitchFamily="34" charset="0"/>
                        </a:rPr>
                        <a:t>Distance to the neighbours, sample 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1078732"/>
                  </a:ext>
                </a:extLst>
              </a:tr>
              <a:tr h="316748">
                <a:tc rowSpan="8">
                  <a:txBody>
                    <a:bodyPr/>
                    <a:lstStyle/>
                    <a:p>
                      <a:pPr algn="ctr" fontAlgn="ctr"/>
                      <a:r>
                        <a:rPr lang="hr-HR" sz="1600" b="1" i="0" u="none" strike="noStrike">
                          <a:solidFill>
                            <a:srgbClr val="000000"/>
                          </a:solidFill>
                          <a:effectLst/>
                          <a:latin typeface="Calibri" panose="020F0502020204030204" pitchFamily="34" charset="0"/>
                        </a:rPr>
                        <a:t>training set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0" i="0" u="none" strike="noStrike">
                          <a:solidFill>
                            <a:srgbClr val="000000"/>
                          </a:solidFill>
                          <a:effectLst/>
                          <a:latin typeface="Calibri" panose="020F0502020204030204" pitchFamily="34"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778498487"/>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0,60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0" i="0" u="none" strike="noStrike">
                          <a:solidFill>
                            <a:srgbClr val="000000"/>
                          </a:solidFill>
                          <a:effectLst/>
                          <a:latin typeface="Calibri" panose="020F0502020204030204" pitchFamily="34" charset="0"/>
                        </a:rPr>
                        <a:t>2,53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8466229"/>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600" b="0" i="0" u="none" strike="noStrike">
                          <a:solidFill>
                            <a:srgbClr val="000000"/>
                          </a:solidFill>
                          <a:effectLst/>
                          <a:latin typeface="Calibri" panose="020F0502020204030204" pitchFamily="34" charset="0"/>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243895745"/>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600" b="0" i="0" u="none" strike="noStrike">
                          <a:solidFill>
                            <a:srgbClr val="000000"/>
                          </a:solidFill>
                          <a:effectLst/>
                          <a:latin typeface="Calibri" panose="020F0502020204030204" pitchFamily="34" charset="0"/>
                        </a:rPr>
                        <a:t>0,72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162456591"/>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0" i="0" u="none" strike="noStrike">
                          <a:solidFill>
                            <a:srgbClr val="000000"/>
                          </a:solidFill>
                          <a:effectLst/>
                          <a:latin typeface="Calibri" panose="020F0502020204030204" pitchFamily="34" charset="0"/>
                        </a:rPr>
                        <a:t>2,11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29258"/>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hr-HR" sz="1600" b="0" i="0" u="none" strike="noStrike">
                          <a:solidFill>
                            <a:srgbClr val="000000"/>
                          </a:solidFill>
                          <a:effectLst/>
                          <a:latin typeface="Calibri" panose="020F0502020204030204" pitchFamily="34" charset="0"/>
                        </a:rPr>
                        <a:t>2,06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2380075"/>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600" b="0" i="0" u="none" strike="noStrike" dirty="0">
                          <a:solidFill>
                            <a:srgbClr val="000000"/>
                          </a:solidFill>
                          <a:effectLst/>
                          <a:latin typeface="Calibri" panose="020F0502020204030204" pitchFamily="34" charset="0"/>
                        </a:rPr>
                        <a:t>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755517122"/>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hr-HR" sz="1600" b="0" i="0" u="none" strike="noStrike" dirty="0">
                          <a:solidFill>
                            <a:srgbClr val="000000"/>
                          </a:solidFill>
                          <a:effectLst/>
                          <a:latin typeface="Calibri" panose="020F0502020204030204" pitchFamily="34" charset="0"/>
                        </a:rPr>
                        <a:t>1,56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798319814"/>
                  </a:ext>
                </a:extLst>
              </a:tr>
              <a:tr h="263956">
                <a:tc rowSpan="2">
                  <a:txBody>
                    <a:bodyPr/>
                    <a:lstStyle/>
                    <a:p>
                      <a:pPr algn="ctr" fontAlgn="b"/>
                      <a:r>
                        <a:rPr lang="hr-HR" sz="1600" b="1" i="0" u="none" strike="noStrike">
                          <a:solidFill>
                            <a:srgbClr val="000000"/>
                          </a:solidFill>
                          <a:effectLst/>
                          <a:latin typeface="Calibri" panose="020F0502020204030204" pitchFamily="34" charset="0"/>
                        </a:rPr>
                        <a:t>validation set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3,50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endParaRPr lang="hr-HR" sz="16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hr-HR" sz="16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6296559"/>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3,20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endParaRPr lang="hr-HR" sz="16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hr-HR"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407067873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118342397"/>
              </p:ext>
            </p:extLst>
          </p:nvPr>
        </p:nvGraphicFramePr>
        <p:xfrm>
          <a:off x="5372100" y="4605451"/>
          <a:ext cx="5295900" cy="1610293"/>
        </p:xfrm>
        <a:graphic>
          <a:graphicData uri="http://schemas.openxmlformats.org/drawingml/2006/table">
            <a:tbl>
              <a:tblPr/>
              <a:tblGrid>
                <a:gridCol w="1026017">
                  <a:extLst>
                    <a:ext uri="{9D8B030D-6E8A-4147-A177-3AD203B41FA5}">
                      <a16:colId xmlns:a16="http://schemas.microsoft.com/office/drawing/2014/main" val="1914576827"/>
                    </a:ext>
                  </a:extLst>
                </a:gridCol>
                <a:gridCol w="1026017">
                  <a:extLst>
                    <a:ext uri="{9D8B030D-6E8A-4147-A177-3AD203B41FA5}">
                      <a16:colId xmlns:a16="http://schemas.microsoft.com/office/drawing/2014/main" val="871075889"/>
                    </a:ext>
                  </a:extLst>
                </a:gridCol>
                <a:gridCol w="1060797">
                  <a:extLst>
                    <a:ext uri="{9D8B030D-6E8A-4147-A177-3AD203B41FA5}">
                      <a16:colId xmlns:a16="http://schemas.microsoft.com/office/drawing/2014/main" val="1276002572"/>
                    </a:ext>
                  </a:extLst>
                </a:gridCol>
                <a:gridCol w="956457">
                  <a:extLst>
                    <a:ext uri="{9D8B030D-6E8A-4147-A177-3AD203B41FA5}">
                      <a16:colId xmlns:a16="http://schemas.microsoft.com/office/drawing/2014/main" val="4113291515"/>
                    </a:ext>
                  </a:extLst>
                </a:gridCol>
                <a:gridCol w="1226612">
                  <a:extLst>
                    <a:ext uri="{9D8B030D-6E8A-4147-A177-3AD203B41FA5}">
                      <a16:colId xmlns:a16="http://schemas.microsoft.com/office/drawing/2014/main" val="418290458"/>
                    </a:ext>
                  </a:extLst>
                </a:gridCol>
              </a:tblGrid>
              <a:tr h="929015">
                <a:tc>
                  <a:txBody>
                    <a:bodyPr/>
                    <a:lstStyle/>
                    <a:p>
                      <a:pPr algn="ctr" fontAlgn="ctr"/>
                      <a:r>
                        <a:rPr lang="hr-HR" sz="1800" b="1" i="0" u="none" strike="noStrike" dirty="0" err="1">
                          <a:solidFill>
                            <a:srgbClr val="000000"/>
                          </a:solidFill>
                          <a:effectLst/>
                          <a:latin typeface="Calibri" panose="020F0502020204030204" pitchFamily="34" charset="0"/>
                        </a:rPr>
                        <a:t>Sample</a:t>
                      </a:r>
                      <a:endParaRPr lang="hr-HR" sz="18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hr-HR" sz="1800" b="1" i="0" u="none" strike="noStrike" dirty="0" err="1">
                          <a:solidFill>
                            <a:srgbClr val="000000"/>
                          </a:solidFill>
                          <a:effectLst/>
                          <a:latin typeface="Calibri" panose="020F0502020204030204" pitchFamily="34" charset="0"/>
                        </a:rPr>
                        <a:t>Neariest</a:t>
                      </a:r>
                      <a:r>
                        <a:rPr lang="hr-HR" sz="1800" b="1" i="0" u="none" strike="noStrike" dirty="0">
                          <a:solidFill>
                            <a:srgbClr val="000000"/>
                          </a:solidFill>
                          <a:effectLst/>
                          <a:latin typeface="Calibri" panose="020F0502020204030204" pitchFamily="34" charset="0"/>
                        </a:rPr>
                        <a:t> </a:t>
                      </a:r>
                      <a:r>
                        <a:rPr lang="hr-HR" sz="1800" b="1" i="0" u="none" strike="noStrike" dirty="0" err="1">
                          <a:solidFill>
                            <a:srgbClr val="000000"/>
                          </a:solidFill>
                          <a:effectLst/>
                          <a:latin typeface="Calibri" panose="020F0502020204030204" pitchFamily="34" charset="0"/>
                        </a:rPr>
                        <a:t>samples</a:t>
                      </a:r>
                      <a:r>
                        <a:rPr lang="hr-HR" sz="1800" b="1" i="0" u="none" strike="noStrike" dirty="0">
                          <a:solidFill>
                            <a:srgbClr val="000000"/>
                          </a:solidFill>
                          <a:effectLst/>
                          <a:latin typeface="Calibri" panose="020F0502020204030204" pitchFamily="34" charset="0"/>
                        </a:rPr>
                        <a:t> for k=3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800" b="1" i="0" u="none" strike="noStrike" dirty="0" err="1">
                          <a:solidFill>
                            <a:srgbClr val="000000"/>
                          </a:solidFill>
                          <a:effectLst/>
                          <a:latin typeface="Calibri" panose="020F0502020204030204" pitchFamily="34" charset="0"/>
                        </a:rPr>
                        <a:t>Prediction</a:t>
                      </a:r>
                      <a:r>
                        <a:rPr lang="hr-HR" sz="1800" b="1" i="0" u="none" strike="noStrike" dirty="0">
                          <a:solidFill>
                            <a:srgbClr val="000000"/>
                          </a:solidFill>
                          <a:effectLst/>
                          <a:latin typeface="Calibri" panose="020F0502020204030204" pitchFamily="34" charset="0"/>
                        </a:rPr>
                        <a:t> for k=3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800" b="1" i="0" u="none" strike="noStrike" dirty="0" err="1">
                          <a:solidFill>
                            <a:srgbClr val="000000"/>
                          </a:solidFill>
                          <a:effectLst/>
                          <a:latin typeface="Calibri" panose="020F0502020204030204" pitchFamily="34" charset="0"/>
                        </a:rPr>
                        <a:t>Neariest</a:t>
                      </a:r>
                      <a:r>
                        <a:rPr lang="hr-HR" sz="1800" b="1" i="0" u="none" strike="noStrike" dirty="0">
                          <a:solidFill>
                            <a:srgbClr val="000000"/>
                          </a:solidFill>
                          <a:effectLst/>
                          <a:latin typeface="Calibri" panose="020F0502020204030204" pitchFamily="34" charset="0"/>
                        </a:rPr>
                        <a:t> </a:t>
                      </a:r>
                      <a:r>
                        <a:rPr lang="hr-HR" sz="1800" b="1" i="0" u="none" strike="noStrike" dirty="0" err="1">
                          <a:solidFill>
                            <a:srgbClr val="000000"/>
                          </a:solidFill>
                          <a:effectLst/>
                          <a:latin typeface="Calibri" panose="020F0502020204030204" pitchFamily="34" charset="0"/>
                        </a:rPr>
                        <a:t>samples</a:t>
                      </a:r>
                      <a:r>
                        <a:rPr lang="hr-HR" sz="1800" b="1" i="0" u="none" strike="noStrike" dirty="0">
                          <a:solidFill>
                            <a:srgbClr val="000000"/>
                          </a:solidFill>
                          <a:effectLst/>
                          <a:latin typeface="Calibri" panose="020F0502020204030204" pitchFamily="34" charset="0"/>
                        </a:rPr>
                        <a:t> for k=5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hr-HR" sz="1800" b="1" i="0" u="none" strike="noStrike" dirty="0" err="1">
                          <a:solidFill>
                            <a:srgbClr val="000000"/>
                          </a:solidFill>
                          <a:effectLst/>
                          <a:latin typeface="Calibri" panose="020F0502020204030204" pitchFamily="34" charset="0"/>
                        </a:rPr>
                        <a:t>Prediction</a:t>
                      </a:r>
                      <a:r>
                        <a:rPr lang="hr-HR" sz="1800" b="1" i="0" u="none" strike="noStrike" dirty="0">
                          <a:solidFill>
                            <a:srgbClr val="000000"/>
                          </a:solidFill>
                          <a:effectLst/>
                          <a:latin typeface="Calibri" panose="020F0502020204030204" pitchFamily="34" charset="0"/>
                        </a:rPr>
                        <a:t> for k=5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652274897"/>
                  </a:ext>
                </a:extLst>
              </a:tr>
              <a:tr h="371606">
                <a:tc>
                  <a:txBody>
                    <a:bodyPr/>
                    <a:lstStyle/>
                    <a:p>
                      <a:pPr algn="ctr" fontAlgn="ctr"/>
                      <a:r>
                        <a:rPr lang="hr-HR" sz="1800" b="0" i="0" u="none" strike="noStrike">
                          <a:solidFill>
                            <a:srgbClr val="000000"/>
                          </a:solidFill>
                          <a:effectLst/>
                          <a:latin typeface="Calibri" panose="020F050202020403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3,4,7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dirty="0">
                          <a:solidFill>
                            <a:srgbClr val="000000"/>
                          </a:solidFill>
                          <a:effectLst/>
                          <a:latin typeface="Calibri" panose="020F0502020204030204" pitchFamily="34" charset="0"/>
                        </a:rPr>
                        <a:t>3,4,6,7,8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1504910"/>
                  </a:ext>
                </a:extLst>
              </a:tr>
              <a:tr h="309672">
                <a:tc>
                  <a:txBody>
                    <a:bodyPr/>
                    <a:lstStyle/>
                    <a:p>
                      <a:pPr algn="ctr" fontAlgn="ctr"/>
                      <a:r>
                        <a:rPr lang="hr-HR" sz="1800" b="0" i="0" u="none" strike="noStrike">
                          <a:solidFill>
                            <a:srgbClr val="000000"/>
                          </a:solidFill>
                          <a:effectLst/>
                          <a:latin typeface="Calibri" panose="020F050202020403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3,4,7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1,3,4,7,8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hr-HR" sz="18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1810587"/>
                  </a:ext>
                </a:extLst>
              </a:tr>
            </a:tbl>
          </a:graphicData>
        </a:graphic>
      </p:graphicFrame>
      <p:sp>
        <p:nvSpPr>
          <p:cNvPr id="10" name="Rectangular Callout 9"/>
          <p:cNvSpPr/>
          <p:nvPr/>
        </p:nvSpPr>
        <p:spPr>
          <a:xfrm>
            <a:off x="7881258" y="1121229"/>
            <a:ext cx="3178628" cy="1447799"/>
          </a:xfrm>
          <a:prstGeom prst="wedgeRectCallout">
            <a:avLst>
              <a:gd name="adj1" fmla="val -71470"/>
              <a:gd name="adj2" fmla="val 4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Euclidean distance formula</a:t>
            </a:r>
            <a:r>
              <a:rPr lang="hr-HR" dirty="0"/>
              <a:t>, </a:t>
            </a:r>
          </a:p>
          <a:p>
            <a:pPr algn="ctr"/>
            <a:r>
              <a:rPr lang="hr-HR" dirty="0"/>
              <a:t>for </a:t>
            </a:r>
            <a:r>
              <a:rPr lang="hr-HR" dirty="0" err="1"/>
              <a:t>example</a:t>
            </a:r>
            <a:r>
              <a:rPr lang="hr-HR" dirty="0"/>
              <a:t> </a:t>
            </a:r>
            <a:r>
              <a:rPr lang="hr-HR" dirty="0" err="1"/>
              <a:t>between</a:t>
            </a:r>
            <a:r>
              <a:rPr lang="hr-HR" dirty="0"/>
              <a:t> </a:t>
            </a:r>
            <a:r>
              <a:rPr lang="hr-HR" dirty="0" err="1"/>
              <a:t>Sample</a:t>
            </a:r>
            <a:r>
              <a:rPr lang="hr-HR" dirty="0"/>
              <a:t> 9 </a:t>
            </a:r>
            <a:r>
              <a:rPr lang="hr-HR" dirty="0" err="1"/>
              <a:t>and</a:t>
            </a:r>
            <a:r>
              <a:rPr lang="hr-HR" dirty="0"/>
              <a:t> </a:t>
            </a:r>
            <a:r>
              <a:rPr lang="hr-HR" dirty="0" err="1"/>
              <a:t>Sample</a:t>
            </a:r>
            <a:r>
              <a:rPr lang="hr-HR" dirty="0"/>
              <a:t> 1</a:t>
            </a:r>
            <a:r>
              <a:rPr lang="en-US" dirty="0"/>
              <a:t> </a:t>
            </a:r>
            <a:br>
              <a:rPr lang="hr-HR" dirty="0"/>
            </a:br>
            <a:r>
              <a:rPr lang="hr-HR" dirty="0"/>
              <a:t>√((1,20 – 3,5)^2 + (1,30 - 2.0)^2)</a:t>
            </a:r>
            <a:endParaRPr lang="en-US" dirty="0"/>
          </a:p>
        </p:txBody>
      </p:sp>
      <p:sp>
        <p:nvSpPr>
          <p:cNvPr id="22" name="Rectangular Callout 21"/>
          <p:cNvSpPr/>
          <p:nvPr/>
        </p:nvSpPr>
        <p:spPr>
          <a:xfrm>
            <a:off x="8763000" y="2863340"/>
            <a:ext cx="3178628" cy="1447799"/>
          </a:xfrm>
          <a:prstGeom prst="wedgeRectCallout">
            <a:avLst>
              <a:gd name="adj1" fmla="val -68388"/>
              <a:gd name="adj2" fmla="val 591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Majority class among neighbors</a:t>
            </a:r>
            <a:r>
              <a:rPr lang="hr-HR" dirty="0"/>
              <a:t>, for </a:t>
            </a:r>
            <a:r>
              <a:rPr lang="hr-HR" dirty="0" err="1"/>
              <a:t>example</a:t>
            </a:r>
            <a:r>
              <a:rPr lang="hr-HR" dirty="0"/>
              <a:t> </a:t>
            </a:r>
            <a:r>
              <a:rPr lang="hr-HR" dirty="0" err="1"/>
              <a:t>Sample</a:t>
            </a:r>
            <a:r>
              <a:rPr lang="hr-HR" dirty="0"/>
              <a:t> 9 </a:t>
            </a:r>
            <a:r>
              <a:rPr lang="hr-HR" dirty="0" err="1"/>
              <a:t>and</a:t>
            </a:r>
            <a:r>
              <a:rPr lang="hr-HR" dirty="0"/>
              <a:t> k=3, </a:t>
            </a:r>
            <a:r>
              <a:rPr lang="hr-HR" dirty="0" err="1"/>
              <a:t>majority</a:t>
            </a:r>
            <a:r>
              <a:rPr lang="hr-HR" dirty="0"/>
              <a:t> </a:t>
            </a:r>
            <a:r>
              <a:rPr lang="hr-HR" dirty="0" err="1"/>
              <a:t>class</a:t>
            </a:r>
            <a:r>
              <a:rPr lang="hr-HR" dirty="0"/>
              <a:t> </a:t>
            </a:r>
            <a:r>
              <a:rPr lang="hr-HR" dirty="0" err="1"/>
              <a:t>among</a:t>
            </a:r>
            <a:r>
              <a:rPr lang="hr-HR" dirty="0"/>
              <a:t> </a:t>
            </a:r>
            <a:r>
              <a:rPr lang="hr-HR" dirty="0" err="1"/>
              <a:t>neighbors</a:t>
            </a:r>
            <a:r>
              <a:rPr lang="hr-HR" dirty="0"/>
              <a:t> 3,4,7 </a:t>
            </a:r>
            <a:r>
              <a:rPr lang="hr-HR" dirty="0" err="1"/>
              <a:t>is</a:t>
            </a:r>
            <a:r>
              <a:rPr lang="hr-HR" dirty="0"/>
              <a:t> </a:t>
            </a:r>
            <a:r>
              <a:rPr lang="hr-HR" dirty="0" err="1"/>
              <a:t>Class</a:t>
            </a:r>
            <a:r>
              <a:rPr lang="hr-HR" dirty="0"/>
              <a:t> 1</a:t>
            </a:r>
            <a:endParaRPr lang="en-US" dirty="0"/>
          </a:p>
        </p:txBody>
      </p:sp>
      <p:sp>
        <p:nvSpPr>
          <p:cNvPr id="11" name="Cloud Callout 10"/>
          <p:cNvSpPr/>
          <p:nvPr/>
        </p:nvSpPr>
        <p:spPr>
          <a:xfrm>
            <a:off x="97971" y="4783028"/>
            <a:ext cx="4876799" cy="1687286"/>
          </a:xfrm>
          <a:prstGeom prst="cloudCallout">
            <a:avLst>
              <a:gd name="adj1" fmla="val 49725"/>
              <a:gd name="adj2" fmla="val -529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t>Example</a:t>
            </a:r>
            <a:r>
              <a:rPr lang="hr-HR" sz="2400" dirty="0"/>
              <a:t> - </a:t>
            </a:r>
            <a:r>
              <a:rPr lang="en-US" sz="2400" dirty="0"/>
              <a:t>Hyperparameter Tuning for KNN Classification</a:t>
            </a:r>
          </a:p>
        </p:txBody>
      </p:sp>
    </p:spTree>
    <p:extLst>
      <p:ext uri="{BB962C8B-B14F-4D97-AF65-F5344CB8AC3E}">
        <p14:creationId xmlns:p14="http://schemas.microsoft.com/office/powerpoint/2010/main" val="101370070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FAB8A-173B-2DC3-38A5-10EB2489BC68}"/>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D6663A04-1204-F32D-4A73-3F7B92462831}"/>
              </a:ext>
            </a:extLst>
          </p:cNvPr>
          <p:cNvSpPr>
            <a:spLocks noGrp="1"/>
          </p:cNvSpPr>
          <p:nvPr>
            <p:ph type="title"/>
          </p:nvPr>
        </p:nvSpPr>
        <p:spPr>
          <a:xfrm>
            <a:off x="859971" y="108903"/>
            <a:ext cx="10515600" cy="794852"/>
          </a:xfrm>
        </p:spPr>
        <p:txBody>
          <a:bodyPr/>
          <a:lstStyle/>
          <a:p>
            <a:pPr algn="ctr"/>
            <a:r>
              <a:rPr lang="en-US" b="1" dirty="0"/>
              <a:t>Hyperparameter Tuning</a:t>
            </a:r>
            <a:endParaRPr lang="pl-PL" dirty="0"/>
          </a:p>
        </p:txBody>
      </p:sp>
      <p:sp>
        <p:nvSpPr>
          <p:cNvPr id="6" name="Symbol zastępczy zawartości 2">
            <a:extLst>
              <a:ext uri="{FF2B5EF4-FFF2-40B4-BE49-F238E27FC236}">
                <a16:creationId xmlns:a16="http://schemas.microsoft.com/office/drawing/2014/main" id="{54F74316-A2EF-6A29-2DE8-1C6922D6C911}"/>
              </a:ext>
            </a:extLst>
          </p:cNvPr>
          <p:cNvSpPr txBox="1">
            <a:spLocks/>
          </p:cNvSpPr>
          <p:nvPr/>
        </p:nvSpPr>
        <p:spPr>
          <a:xfrm>
            <a:off x="261257" y="943653"/>
            <a:ext cx="11549743" cy="11321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3600" dirty="0">
              <a:latin typeface="+mj-lt"/>
            </a:endParaRPr>
          </a:p>
        </p:txBody>
      </p:sp>
      <p:graphicFrame>
        <p:nvGraphicFramePr>
          <p:cNvPr id="8" name="Table 7">
            <a:extLst>
              <a:ext uri="{FF2B5EF4-FFF2-40B4-BE49-F238E27FC236}">
                <a16:creationId xmlns:a16="http://schemas.microsoft.com/office/drawing/2014/main" id="{DAC43397-C3C8-B2CF-EF01-E28516B68A7A}"/>
              </a:ext>
            </a:extLst>
          </p:cNvPr>
          <p:cNvGraphicFramePr>
            <a:graphicFrameLocks noGrp="1"/>
          </p:cNvGraphicFramePr>
          <p:nvPr/>
        </p:nvGraphicFramePr>
        <p:xfrm>
          <a:off x="381001" y="1121230"/>
          <a:ext cx="7218135" cy="3484221"/>
        </p:xfrm>
        <a:graphic>
          <a:graphicData uri="http://schemas.openxmlformats.org/drawingml/2006/table">
            <a:tbl>
              <a:tblPr/>
              <a:tblGrid>
                <a:gridCol w="948695">
                  <a:extLst>
                    <a:ext uri="{9D8B030D-6E8A-4147-A177-3AD203B41FA5}">
                      <a16:colId xmlns:a16="http://schemas.microsoft.com/office/drawing/2014/main" val="2989505484"/>
                    </a:ext>
                  </a:extLst>
                </a:gridCol>
                <a:gridCol w="859195">
                  <a:extLst>
                    <a:ext uri="{9D8B030D-6E8A-4147-A177-3AD203B41FA5}">
                      <a16:colId xmlns:a16="http://schemas.microsoft.com/office/drawing/2014/main" val="2708240083"/>
                    </a:ext>
                  </a:extLst>
                </a:gridCol>
                <a:gridCol w="859195">
                  <a:extLst>
                    <a:ext uri="{9D8B030D-6E8A-4147-A177-3AD203B41FA5}">
                      <a16:colId xmlns:a16="http://schemas.microsoft.com/office/drawing/2014/main" val="4032320644"/>
                    </a:ext>
                  </a:extLst>
                </a:gridCol>
                <a:gridCol w="859195">
                  <a:extLst>
                    <a:ext uri="{9D8B030D-6E8A-4147-A177-3AD203B41FA5}">
                      <a16:colId xmlns:a16="http://schemas.microsoft.com/office/drawing/2014/main" val="1298068912"/>
                    </a:ext>
                  </a:extLst>
                </a:gridCol>
                <a:gridCol w="859195">
                  <a:extLst>
                    <a:ext uri="{9D8B030D-6E8A-4147-A177-3AD203B41FA5}">
                      <a16:colId xmlns:a16="http://schemas.microsoft.com/office/drawing/2014/main" val="3637076022"/>
                    </a:ext>
                  </a:extLst>
                </a:gridCol>
                <a:gridCol w="1396193">
                  <a:extLst>
                    <a:ext uri="{9D8B030D-6E8A-4147-A177-3AD203B41FA5}">
                      <a16:colId xmlns:a16="http://schemas.microsoft.com/office/drawing/2014/main" val="2615147901"/>
                    </a:ext>
                  </a:extLst>
                </a:gridCol>
                <a:gridCol w="1436467">
                  <a:extLst>
                    <a:ext uri="{9D8B030D-6E8A-4147-A177-3AD203B41FA5}">
                      <a16:colId xmlns:a16="http://schemas.microsoft.com/office/drawing/2014/main" val="3434068176"/>
                    </a:ext>
                  </a:extLst>
                </a:gridCol>
              </a:tblGrid>
              <a:tr h="791869">
                <a:tc>
                  <a:txBody>
                    <a:bodyPr/>
                    <a:lstStyle/>
                    <a:p>
                      <a:pPr algn="l" fontAlgn="b"/>
                      <a:endParaRPr lang="hr-HR" sz="1600" b="0" i="0" u="none" strike="noStrike" dirty="0">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dirty="0" err="1">
                          <a:solidFill>
                            <a:srgbClr val="000000"/>
                          </a:solidFill>
                          <a:effectLst/>
                          <a:latin typeface="Calibri" panose="020F0502020204030204" pitchFamily="34" charset="0"/>
                        </a:rPr>
                        <a:t>Sample</a:t>
                      </a:r>
                      <a:endParaRPr lang="hr-HR"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dirty="0">
                          <a:solidFill>
                            <a:srgbClr val="000000"/>
                          </a:solidFill>
                          <a:effectLst/>
                          <a:latin typeface="Calibri" panose="020F0502020204030204" pitchFamily="34" charset="0"/>
                        </a:rPr>
                        <a:t>X1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a:solidFill>
                            <a:srgbClr val="000000"/>
                          </a:solidFill>
                          <a:effectLst/>
                          <a:latin typeface="Calibri" panose="020F0502020204030204" pitchFamily="34" charset="0"/>
                        </a:rPr>
                        <a:t>X2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1" i="0" u="none" strike="noStrike">
                          <a:solidFill>
                            <a:srgbClr val="000000"/>
                          </a:solidFill>
                          <a:effectLst/>
                          <a:latin typeface="Calibri" panose="020F0502020204030204" pitchFamily="34" charset="0"/>
                        </a:rPr>
                        <a:t>Class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panose="020F0502020204030204" pitchFamily="34" charset="0"/>
                        </a:rPr>
                        <a:t>Distance to the neighbours, sample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panose="020F0502020204030204" pitchFamily="34" charset="0"/>
                        </a:rPr>
                        <a:t>Distance to the neighbours, sample 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1078732"/>
                  </a:ext>
                </a:extLst>
              </a:tr>
              <a:tr h="316748">
                <a:tc rowSpan="8">
                  <a:txBody>
                    <a:bodyPr/>
                    <a:lstStyle/>
                    <a:p>
                      <a:pPr algn="ctr" fontAlgn="ctr"/>
                      <a:r>
                        <a:rPr lang="hr-HR" sz="1600" b="1" i="0" u="none" strike="noStrike">
                          <a:solidFill>
                            <a:srgbClr val="000000"/>
                          </a:solidFill>
                          <a:effectLst/>
                          <a:latin typeface="Calibri" panose="020F0502020204030204" pitchFamily="34" charset="0"/>
                        </a:rPr>
                        <a:t>training set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0" i="0" u="none" strike="noStrike">
                          <a:solidFill>
                            <a:srgbClr val="000000"/>
                          </a:solidFill>
                          <a:effectLst/>
                          <a:latin typeface="Calibri" panose="020F0502020204030204" pitchFamily="34"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778498487"/>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0,60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0" i="0" u="none" strike="noStrike">
                          <a:solidFill>
                            <a:srgbClr val="000000"/>
                          </a:solidFill>
                          <a:effectLst/>
                          <a:latin typeface="Calibri" panose="020F0502020204030204" pitchFamily="34" charset="0"/>
                        </a:rPr>
                        <a:t>2,53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8466229"/>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600" b="0" i="0" u="none" strike="noStrike">
                          <a:solidFill>
                            <a:srgbClr val="000000"/>
                          </a:solidFill>
                          <a:effectLst/>
                          <a:latin typeface="Calibri" panose="020F0502020204030204" pitchFamily="34" charset="0"/>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243895745"/>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600" b="0" i="0" u="none" strike="noStrike">
                          <a:solidFill>
                            <a:srgbClr val="000000"/>
                          </a:solidFill>
                          <a:effectLst/>
                          <a:latin typeface="Calibri" panose="020F0502020204030204" pitchFamily="34" charset="0"/>
                        </a:rPr>
                        <a:t>0,72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162456591"/>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600" b="0" i="0" u="none" strike="noStrike">
                          <a:solidFill>
                            <a:srgbClr val="000000"/>
                          </a:solidFill>
                          <a:effectLst/>
                          <a:latin typeface="Calibri" panose="020F0502020204030204" pitchFamily="34" charset="0"/>
                        </a:rPr>
                        <a:t>2,11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29258"/>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1,89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hr-HR" sz="1600" b="0" i="0" u="none" strike="noStrike">
                          <a:solidFill>
                            <a:srgbClr val="000000"/>
                          </a:solidFill>
                          <a:effectLst/>
                          <a:latin typeface="Calibri" panose="020F0502020204030204" pitchFamily="34" charset="0"/>
                        </a:rPr>
                        <a:t>2,06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2380075"/>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3,90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dirty="0">
                          <a:solidFill>
                            <a:srgbClr val="000000"/>
                          </a:solidFill>
                          <a:effectLst/>
                          <a:latin typeface="Calibri" panose="020F0502020204030204" pitchFamily="34" charset="0"/>
                        </a:rPr>
                        <a:t>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600" b="0" i="0" u="none" strike="noStrike" dirty="0">
                          <a:solidFill>
                            <a:srgbClr val="000000"/>
                          </a:solidFill>
                          <a:effectLst/>
                          <a:latin typeface="Calibri" panose="020F0502020204030204" pitchFamily="34" charset="0"/>
                        </a:rPr>
                        <a:t>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755517122"/>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2,50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hr-HR" sz="1600" b="0" i="0" u="none" strike="noStrike">
                          <a:solidFill>
                            <a:srgbClr val="000000"/>
                          </a:solidFill>
                          <a:effectLst/>
                          <a:latin typeface="Calibri" panose="020F0502020204030204" pitchFamily="34" charset="0"/>
                        </a:rPr>
                        <a:t>1,49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hr-HR" sz="1600" b="0" i="0" u="none" strike="noStrike" dirty="0">
                          <a:solidFill>
                            <a:srgbClr val="000000"/>
                          </a:solidFill>
                          <a:effectLst/>
                          <a:latin typeface="Calibri" panose="020F0502020204030204" pitchFamily="34" charset="0"/>
                        </a:rPr>
                        <a:t>1,56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798319814"/>
                  </a:ext>
                </a:extLst>
              </a:tr>
              <a:tr h="263956">
                <a:tc rowSpan="2">
                  <a:txBody>
                    <a:bodyPr/>
                    <a:lstStyle/>
                    <a:p>
                      <a:pPr algn="ctr" fontAlgn="b"/>
                      <a:r>
                        <a:rPr lang="hr-HR" sz="1600" b="1" i="0" u="none" strike="noStrike">
                          <a:solidFill>
                            <a:srgbClr val="000000"/>
                          </a:solidFill>
                          <a:effectLst/>
                          <a:latin typeface="Calibri" panose="020F0502020204030204" pitchFamily="34" charset="0"/>
                        </a:rPr>
                        <a:t>validation set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3,50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endParaRPr lang="hr-HR" sz="16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hr-HR" sz="16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6296559"/>
                  </a:ext>
                </a:extLst>
              </a:tr>
              <a:tr h="263956">
                <a:tc vMerge="1">
                  <a:txBody>
                    <a:bodyPr/>
                    <a:lstStyle/>
                    <a:p>
                      <a:endParaRPr lang="en-US"/>
                    </a:p>
                  </a:txBody>
                  <a:tcPr/>
                </a:tc>
                <a:tc>
                  <a:txBody>
                    <a:bodyPr/>
                    <a:lstStyle/>
                    <a:p>
                      <a:pPr algn="ctr" fontAlgn="ctr"/>
                      <a:r>
                        <a:rPr lang="hr-HR" sz="1600" b="0" i="0" u="none" strike="noStrike">
                          <a:solidFill>
                            <a:srgbClr val="000000"/>
                          </a:solidFill>
                          <a:effectLst/>
                          <a:latin typeface="Calibri" panose="020F050202020403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3,20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hr-HR" sz="1600" b="0" i="0" u="none" strike="noStrike">
                          <a:solidFill>
                            <a:srgbClr val="000000"/>
                          </a:solidFill>
                          <a:effectLst/>
                          <a:latin typeface="Calibri" panose="020F0502020204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endParaRPr lang="hr-HR" sz="16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hr-HR"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4070678730"/>
                  </a:ext>
                </a:extLst>
              </a:tr>
            </a:tbl>
          </a:graphicData>
        </a:graphic>
      </p:graphicFrame>
      <p:graphicFrame>
        <p:nvGraphicFramePr>
          <p:cNvPr id="9" name="Table 8">
            <a:extLst>
              <a:ext uri="{FF2B5EF4-FFF2-40B4-BE49-F238E27FC236}">
                <a16:creationId xmlns:a16="http://schemas.microsoft.com/office/drawing/2014/main" id="{CD78B040-4AB0-22E6-FA8B-D5EDDCC758E9}"/>
              </a:ext>
            </a:extLst>
          </p:cNvPr>
          <p:cNvGraphicFramePr>
            <a:graphicFrameLocks noGrp="1"/>
          </p:cNvGraphicFramePr>
          <p:nvPr/>
        </p:nvGraphicFramePr>
        <p:xfrm>
          <a:off x="5372100" y="4605451"/>
          <a:ext cx="5295900" cy="1610293"/>
        </p:xfrm>
        <a:graphic>
          <a:graphicData uri="http://schemas.openxmlformats.org/drawingml/2006/table">
            <a:tbl>
              <a:tblPr/>
              <a:tblGrid>
                <a:gridCol w="1026017">
                  <a:extLst>
                    <a:ext uri="{9D8B030D-6E8A-4147-A177-3AD203B41FA5}">
                      <a16:colId xmlns:a16="http://schemas.microsoft.com/office/drawing/2014/main" val="1914576827"/>
                    </a:ext>
                  </a:extLst>
                </a:gridCol>
                <a:gridCol w="1026017">
                  <a:extLst>
                    <a:ext uri="{9D8B030D-6E8A-4147-A177-3AD203B41FA5}">
                      <a16:colId xmlns:a16="http://schemas.microsoft.com/office/drawing/2014/main" val="871075889"/>
                    </a:ext>
                  </a:extLst>
                </a:gridCol>
                <a:gridCol w="1060797">
                  <a:extLst>
                    <a:ext uri="{9D8B030D-6E8A-4147-A177-3AD203B41FA5}">
                      <a16:colId xmlns:a16="http://schemas.microsoft.com/office/drawing/2014/main" val="1276002572"/>
                    </a:ext>
                  </a:extLst>
                </a:gridCol>
                <a:gridCol w="956457">
                  <a:extLst>
                    <a:ext uri="{9D8B030D-6E8A-4147-A177-3AD203B41FA5}">
                      <a16:colId xmlns:a16="http://schemas.microsoft.com/office/drawing/2014/main" val="4113291515"/>
                    </a:ext>
                  </a:extLst>
                </a:gridCol>
                <a:gridCol w="1226612">
                  <a:extLst>
                    <a:ext uri="{9D8B030D-6E8A-4147-A177-3AD203B41FA5}">
                      <a16:colId xmlns:a16="http://schemas.microsoft.com/office/drawing/2014/main" val="418290458"/>
                    </a:ext>
                  </a:extLst>
                </a:gridCol>
              </a:tblGrid>
              <a:tr h="929015">
                <a:tc>
                  <a:txBody>
                    <a:bodyPr/>
                    <a:lstStyle/>
                    <a:p>
                      <a:pPr algn="ctr" fontAlgn="ctr"/>
                      <a:r>
                        <a:rPr lang="hr-HR" sz="1800" b="1" i="0" u="none" strike="noStrike" dirty="0" err="1">
                          <a:solidFill>
                            <a:srgbClr val="000000"/>
                          </a:solidFill>
                          <a:effectLst/>
                          <a:latin typeface="Calibri" panose="020F0502020204030204" pitchFamily="34" charset="0"/>
                        </a:rPr>
                        <a:t>Sample</a:t>
                      </a:r>
                      <a:endParaRPr lang="hr-HR" sz="18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hr-HR" sz="1800" b="1" i="0" u="none" strike="noStrike" dirty="0" err="1">
                          <a:solidFill>
                            <a:srgbClr val="000000"/>
                          </a:solidFill>
                          <a:effectLst/>
                          <a:latin typeface="Calibri" panose="020F0502020204030204" pitchFamily="34" charset="0"/>
                        </a:rPr>
                        <a:t>Neariest</a:t>
                      </a:r>
                      <a:r>
                        <a:rPr lang="hr-HR" sz="1800" b="1" i="0" u="none" strike="noStrike" dirty="0">
                          <a:solidFill>
                            <a:srgbClr val="000000"/>
                          </a:solidFill>
                          <a:effectLst/>
                          <a:latin typeface="Calibri" panose="020F0502020204030204" pitchFamily="34" charset="0"/>
                        </a:rPr>
                        <a:t> </a:t>
                      </a:r>
                      <a:r>
                        <a:rPr lang="hr-HR" sz="1800" b="1" i="0" u="none" strike="noStrike" dirty="0" err="1">
                          <a:solidFill>
                            <a:srgbClr val="000000"/>
                          </a:solidFill>
                          <a:effectLst/>
                          <a:latin typeface="Calibri" panose="020F0502020204030204" pitchFamily="34" charset="0"/>
                        </a:rPr>
                        <a:t>samples</a:t>
                      </a:r>
                      <a:r>
                        <a:rPr lang="hr-HR" sz="1800" b="1" i="0" u="none" strike="noStrike" dirty="0">
                          <a:solidFill>
                            <a:srgbClr val="000000"/>
                          </a:solidFill>
                          <a:effectLst/>
                          <a:latin typeface="Calibri" panose="020F0502020204030204" pitchFamily="34" charset="0"/>
                        </a:rPr>
                        <a:t> for k=3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800" b="1" i="0" u="none" strike="noStrike" dirty="0" err="1">
                          <a:solidFill>
                            <a:srgbClr val="000000"/>
                          </a:solidFill>
                          <a:effectLst/>
                          <a:latin typeface="Calibri" panose="020F0502020204030204" pitchFamily="34" charset="0"/>
                        </a:rPr>
                        <a:t>Prediction</a:t>
                      </a:r>
                      <a:r>
                        <a:rPr lang="hr-HR" sz="1800" b="1" i="0" u="none" strike="noStrike" dirty="0">
                          <a:solidFill>
                            <a:srgbClr val="000000"/>
                          </a:solidFill>
                          <a:effectLst/>
                          <a:latin typeface="Calibri" panose="020F0502020204030204" pitchFamily="34" charset="0"/>
                        </a:rPr>
                        <a:t> for k=3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hr-HR" sz="1800" b="1" i="0" u="none" strike="noStrike" dirty="0" err="1">
                          <a:solidFill>
                            <a:srgbClr val="000000"/>
                          </a:solidFill>
                          <a:effectLst/>
                          <a:latin typeface="Calibri" panose="020F0502020204030204" pitchFamily="34" charset="0"/>
                        </a:rPr>
                        <a:t>Neariest</a:t>
                      </a:r>
                      <a:r>
                        <a:rPr lang="hr-HR" sz="1800" b="1" i="0" u="none" strike="noStrike" dirty="0">
                          <a:solidFill>
                            <a:srgbClr val="000000"/>
                          </a:solidFill>
                          <a:effectLst/>
                          <a:latin typeface="Calibri" panose="020F0502020204030204" pitchFamily="34" charset="0"/>
                        </a:rPr>
                        <a:t> </a:t>
                      </a:r>
                      <a:r>
                        <a:rPr lang="hr-HR" sz="1800" b="1" i="0" u="none" strike="noStrike" dirty="0" err="1">
                          <a:solidFill>
                            <a:srgbClr val="000000"/>
                          </a:solidFill>
                          <a:effectLst/>
                          <a:latin typeface="Calibri" panose="020F0502020204030204" pitchFamily="34" charset="0"/>
                        </a:rPr>
                        <a:t>samples</a:t>
                      </a:r>
                      <a:r>
                        <a:rPr lang="hr-HR" sz="1800" b="1" i="0" u="none" strike="noStrike" dirty="0">
                          <a:solidFill>
                            <a:srgbClr val="000000"/>
                          </a:solidFill>
                          <a:effectLst/>
                          <a:latin typeface="Calibri" panose="020F0502020204030204" pitchFamily="34" charset="0"/>
                        </a:rPr>
                        <a:t> for k=5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hr-HR" sz="1800" b="1" i="0" u="none" strike="noStrike" dirty="0" err="1">
                          <a:solidFill>
                            <a:srgbClr val="000000"/>
                          </a:solidFill>
                          <a:effectLst/>
                          <a:latin typeface="Calibri" panose="020F0502020204030204" pitchFamily="34" charset="0"/>
                        </a:rPr>
                        <a:t>Prediction</a:t>
                      </a:r>
                      <a:r>
                        <a:rPr lang="hr-HR" sz="1800" b="1" i="0" u="none" strike="noStrike" dirty="0">
                          <a:solidFill>
                            <a:srgbClr val="000000"/>
                          </a:solidFill>
                          <a:effectLst/>
                          <a:latin typeface="Calibri" panose="020F0502020204030204" pitchFamily="34" charset="0"/>
                        </a:rPr>
                        <a:t> for k=5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652274897"/>
                  </a:ext>
                </a:extLst>
              </a:tr>
              <a:tr h="371606">
                <a:tc>
                  <a:txBody>
                    <a:bodyPr/>
                    <a:lstStyle/>
                    <a:p>
                      <a:pPr algn="ctr" fontAlgn="ctr"/>
                      <a:r>
                        <a:rPr lang="hr-HR" sz="1800" b="0" i="0" u="none" strike="noStrike">
                          <a:solidFill>
                            <a:srgbClr val="000000"/>
                          </a:solidFill>
                          <a:effectLst/>
                          <a:latin typeface="Calibri" panose="020F050202020403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3,4,7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dirty="0">
                          <a:solidFill>
                            <a:srgbClr val="000000"/>
                          </a:solidFill>
                          <a:effectLst/>
                          <a:latin typeface="Calibri" panose="020F0502020204030204" pitchFamily="34" charset="0"/>
                        </a:rPr>
                        <a:t>3,4,6,7,8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1504910"/>
                  </a:ext>
                </a:extLst>
              </a:tr>
              <a:tr h="309672">
                <a:tc>
                  <a:txBody>
                    <a:bodyPr/>
                    <a:lstStyle/>
                    <a:p>
                      <a:pPr algn="ctr" fontAlgn="ctr"/>
                      <a:r>
                        <a:rPr lang="hr-HR" sz="1800" b="0" i="0" u="none" strike="noStrike">
                          <a:solidFill>
                            <a:srgbClr val="000000"/>
                          </a:solidFill>
                          <a:effectLst/>
                          <a:latin typeface="Calibri" panose="020F050202020403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3,4,7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800" b="0" i="0" u="none" strike="noStrike">
                          <a:solidFill>
                            <a:srgbClr val="000000"/>
                          </a:solidFill>
                          <a:effectLst/>
                          <a:latin typeface="Calibri" panose="020F0502020204030204" pitchFamily="34" charset="0"/>
                        </a:rPr>
                        <a:t>1,3,4,7,8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hr-HR" sz="18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1810587"/>
                  </a:ext>
                </a:extLst>
              </a:tr>
            </a:tbl>
          </a:graphicData>
        </a:graphic>
      </p:graphicFrame>
      <p:sp>
        <p:nvSpPr>
          <p:cNvPr id="10" name="Rectangular Callout 9">
            <a:extLst>
              <a:ext uri="{FF2B5EF4-FFF2-40B4-BE49-F238E27FC236}">
                <a16:creationId xmlns:a16="http://schemas.microsoft.com/office/drawing/2014/main" id="{AFC86B93-8334-B895-E669-C5CDD20AD066}"/>
              </a:ext>
            </a:extLst>
          </p:cNvPr>
          <p:cNvSpPr/>
          <p:nvPr/>
        </p:nvSpPr>
        <p:spPr>
          <a:xfrm>
            <a:off x="7881258" y="1121229"/>
            <a:ext cx="3178628" cy="1447799"/>
          </a:xfrm>
          <a:prstGeom prst="wedgeRectCallout">
            <a:avLst>
              <a:gd name="adj1" fmla="val -71470"/>
              <a:gd name="adj2" fmla="val 4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Euclidean distance formula</a:t>
            </a:r>
            <a:r>
              <a:rPr lang="hr-HR" dirty="0"/>
              <a:t>, </a:t>
            </a:r>
          </a:p>
          <a:p>
            <a:pPr algn="ctr"/>
            <a:r>
              <a:rPr lang="hr-HR" dirty="0"/>
              <a:t>for </a:t>
            </a:r>
            <a:r>
              <a:rPr lang="hr-HR" dirty="0" err="1"/>
              <a:t>example</a:t>
            </a:r>
            <a:r>
              <a:rPr lang="hr-HR" dirty="0"/>
              <a:t> </a:t>
            </a:r>
            <a:r>
              <a:rPr lang="hr-HR" dirty="0" err="1"/>
              <a:t>between</a:t>
            </a:r>
            <a:r>
              <a:rPr lang="hr-HR" dirty="0"/>
              <a:t> </a:t>
            </a:r>
            <a:r>
              <a:rPr lang="hr-HR" dirty="0" err="1"/>
              <a:t>Sample</a:t>
            </a:r>
            <a:r>
              <a:rPr lang="hr-HR" dirty="0"/>
              <a:t> 9 </a:t>
            </a:r>
            <a:r>
              <a:rPr lang="hr-HR" dirty="0" err="1"/>
              <a:t>and</a:t>
            </a:r>
            <a:r>
              <a:rPr lang="hr-HR" dirty="0"/>
              <a:t> </a:t>
            </a:r>
            <a:r>
              <a:rPr lang="hr-HR" dirty="0" err="1"/>
              <a:t>Sample</a:t>
            </a:r>
            <a:r>
              <a:rPr lang="hr-HR" dirty="0"/>
              <a:t> 1</a:t>
            </a:r>
            <a:r>
              <a:rPr lang="en-US" dirty="0"/>
              <a:t> </a:t>
            </a:r>
            <a:br>
              <a:rPr lang="hr-HR" dirty="0"/>
            </a:br>
            <a:r>
              <a:rPr lang="hr-HR" dirty="0"/>
              <a:t>√((1,20 – 3,5)^2 + (1,30 - 2.0)^2)</a:t>
            </a:r>
            <a:endParaRPr lang="en-US" dirty="0"/>
          </a:p>
        </p:txBody>
      </p:sp>
      <p:sp>
        <p:nvSpPr>
          <p:cNvPr id="22" name="Rectangular Callout 21">
            <a:extLst>
              <a:ext uri="{FF2B5EF4-FFF2-40B4-BE49-F238E27FC236}">
                <a16:creationId xmlns:a16="http://schemas.microsoft.com/office/drawing/2014/main" id="{FD42D7F2-14A2-512D-757C-7B0AAE8CB291}"/>
              </a:ext>
            </a:extLst>
          </p:cNvPr>
          <p:cNvSpPr/>
          <p:nvPr/>
        </p:nvSpPr>
        <p:spPr>
          <a:xfrm>
            <a:off x="8763000" y="2863340"/>
            <a:ext cx="3178628" cy="1447799"/>
          </a:xfrm>
          <a:prstGeom prst="wedgeRectCallout">
            <a:avLst>
              <a:gd name="adj1" fmla="val -68388"/>
              <a:gd name="adj2" fmla="val 591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Majority class among neighbors</a:t>
            </a:r>
            <a:r>
              <a:rPr lang="hr-HR" dirty="0"/>
              <a:t>, for </a:t>
            </a:r>
            <a:r>
              <a:rPr lang="hr-HR" dirty="0" err="1"/>
              <a:t>example</a:t>
            </a:r>
            <a:r>
              <a:rPr lang="hr-HR" dirty="0"/>
              <a:t> </a:t>
            </a:r>
            <a:r>
              <a:rPr lang="hr-HR" dirty="0" err="1"/>
              <a:t>Sample</a:t>
            </a:r>
            <a:r>
              <a:rPr lang="hr-HR" dirty="0"/>
              <a:t> 9 </a:t>
            </a:r>
            <a:r>
              <a:rPr lang="hr-HR" dirty="0" err="1"/>
              <a:t>and</a:t>
            </a:r>
            <a:r>
              <a:rPr lang="hr-HR" dirty="0"/>
              <a:t> k=3, </a:t>
            </a:r>
            <a:r>
              <a:rPr lang="hr-HR" dirty="0" err="1"/>
              <a:t>majority</a:t>
            </a:r>
            <a:r>
              <a:rPr lang="hr-HR" dirty="0"/>
              <a:t> </a:t>
            </a:r>
            <a:r>
              <a:rPr lang="hr-HR" dirty="0" err="1"/>
              <a:t>class</a:t>
            </a:r>
            <a:r>
              <a:rPr lang="hr-HR" dirty="0"/>
              <a:t> </a:t>
            </a:r>
            <a:r>
              <a:rPr lang="hr-HR" dirty="0" err="1"/>
              <a:t>among</a:t>
            </a:r>
            <a:r>
              <a:rPr lang="hr-HR" dirty="0"/>
              <a:t> </a:t>
            </a:r>
            <a:r>
              <a:rPr lang="hr-HR" dirty="0" err="1"/>
              <a:t>neighbors</a:t>
            </a:r>
            <a:r>
              <a:rPr lang="hr-HR" dirty="0"/>
              <a:t> 3,4,7 </a:t>
            </a:r>
            <a:r>
              <a:rPr lang="hr-HR" dirty="0" err="1"/>
              <a:t>is</a:t>
            </a:r>
            <a:r>
              <a:rPr lang="hr-HR" dirty="0"/>
              <a:t> </a:t>
            </a:r>
            <a:r>
              <a:rPr lang="hr-HR" dirty="0" err="1"/>
              <a:t>Class</a:t>
            </a:r>
            <a:r>
              <a:rPr lang="hr-HR" dirty="0"/>
              <a:t> 1</a:t>
            </a:r>
            <a:endParaRPr lang="en-US" dirty="0"/>
          </a:p>
        </p:txBody>
      </p:sp>
      <p:sp>
        <p:nvSpPr>
          <p:cNvPr id="11" name="Cloud Callout 10">
            <a:extLst>
              <a:ext uri="{FF2B5EF4-FFF2-40B4-BE49-F238E27FC236}">
                <a16:creationId xmlns:a16="http://schemas.microsoft.com/office/drawing/2014/main" id="{B9D7C6CF-9B21-027E-194F-B63EE07B8C7F}"/>
              </a:ext>
            </a:extLst>
          </p:cNvPr>
          <p:cNvSpPr/>
          <p:nvPr/>
        </p:nvSpPr>
        <p:spPr>
          <a:xfrm>
            <a:off x="97971" y="4783028"/>
            <a:ext cx="4876799" cy="1687286"/>
          </a:xfrm>
          <a:prstGeom prst="cloudCallout">
            <a:avLst>
              <a:gd name="adj1" fmla="val 49725"/>
              <a:gd name="adj2" fmla="val -529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t>Example</a:t>
            </a:r>
            <a:r>
              <a:rPr lang="hr-HR" sz="2400" dirty="0"/>
              <a:t> - </a:t>
            </a:r>
            <a:r>
              <a:rPr lang="en-US" sz="2400" dirty="0"/>
              <a:t>Hyperparameter Tuning for KNN Classification</a:t>
            </a:r>
          </a:p>
        </p:txBody>
      </p:sp>
    </p:spTree>
    <p:extLst>
      <p:ext uri="{BB962C8B-B14F-4D97-AF65-F5344CB8AC3E}">
        <p14:creationId xmlns:p14="http://schemas.microsoft.com/office/powerpoint/2010/main" val="105182362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1" y="463097"/>
            <a:ext cx="10515600" cy="794852"/>
          </a:xfrm>
        </p:spPr>
        <p:txBody>
          <a:bodyPr/>
          <a:lstStyle/>
          <a:p>
            <a:pPr algn="ctr"/>
            <a:r>
              <a:rPr lang="hr-HR" b="1" dirty="0"/>
              <a:t>Model </a:t>
            </a:r>
            <a:r>
              <a:rPr lang="hr-HR" b="1" dirty="0" err="1"/>
              <a:t>selection</a:t>
            </a:r>
            <a:endParaRPr lang="pl-PL" dirty="0"/>
          </a:p>
        </p:txBody>
      </p:sp>
      <p:sp>
        <p:nvSpPr>
          <p:cNvPr id="5" name="Rectangle 4"/>
          <p:cNvSpPr/>
          <p:nvPr/>
        </p:nvSpPr>
        <p:spPr>
          <a:xfrm>
            <a:off x="209552" y="1934934"/>
            <a:ext cx="3298371" cy="3954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EVALUATION </a:t>
            </a:r>
          </a:p>
          <a:p>
            <a:pPr algn="ctr"/>
            <a:endParaRPr lang="hr-HR" sz="3600" b="1" dirty="0">
              <a:latin typeface="+mj-lt"/>
            </a:endParaRPr>
          </a:p>
          <a:p>
            <a:pPr algn="ctr"/>
            <a:r>
              <a:rPr lang="hr-HR" sz="2400" dirty="0">
                <a:latin typeface="+mj-lt"/>
              </a:rPr>
              <a:t>T</a:t>
            </a:r>
            <a:r>
              <a:rPr lang="en-US" sz="2400" dirty="0" err="1">
                <a:latin typeface="+mj-lt"/>
              </a:rPr>
              <a:t>est</a:t>
            </a:r>
            <a:r>
              <a:rPr lang="en-US" sz="2400" dirty="0">
                <a:latin typeface="+mj-lt"/>
              </a:rPr>
              <a:t> different models and see how well they perform on our data, using metrics like accuracy or error</a:t>
            </a:r>
            <a:r>
              <a:rPr lang="hr-HR" sz="2400" dirty="0">
                <a:latin typeface="+mj-lt"/>
              </a:rPr>
              <a:t> (</a:t>
            </a:r>
            <a:r>
              <a:rPr lang="hr-HR" sz="2400" dirty="0" err="1">
                <a:latin typeface="+mj-lt"/>
              </a:rPr>
              <a:t>confusion</a:t>
            </a:r>
            <a:r>
              <a:rPr lang="hr-HR" sz="2400" dirty="0">
                <a:latin typeface="+mj-lt"/>
              </a:rPr>
              <a:t> </a:t>
            </a:r>
            <a:r>
              <a:rPr lang="hr-HR" sz="2400" dirty="0" err="1">
                <a:latin typeface="+mj-lt"/>
              </a:rPr>
              <a:t>matrix</a:t>
            </a:r>
            <a:r>
              <a:rPr lang="hr-HR" sz="2400" dirty="0">
                <a:latin typeface="+mj-lt"/>
              </a:rPr>
              <a:t>, MSE , MAE, R-</a:t>
            </a:r>
            <a:r>
              <a:rPr lang="hr-HR" sz="2400" dirty="0" err="1">
                <a:latin typeface="+mj-lt"/>
              </a:rPr>
              <a:t>squared</a:t>
            </a:r>
            <a:r>
              <a:rPr lang="hr-HR" sz="2400" dirty="0">
                <a:latin typeface="+mj-lt"/>
              </a:rPr>
              <a:t> …)</a:t>
            </a:r>
            <a:endParaRPr lang="en-US" sz="2400" dirty="0">
              <a:latin typeface="+mj-lt"/>
            </a:endParaRPr>
          </a:p>
        </p:txBody>
      </p:sp>
      <p:sp>
        <p:nvSpPr>
          <p:cNvPr id="8" name="Right Arrow 7"/>
          <p:cNvSpPr/>
          <p:nvPr/>
        </p:nvSpPr>
        <p:spPr>
          <a:xfrm>
            <a:off x="3619500" y="3510640"/>
            <a:ext cx="816428" cy="8708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7796892" y="3453492"/>
            <a:ext cx="816428" cy="8708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46814" y="1934934"/>
            <a:ext cx="3298371" cy="3954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COMPARISON</a:t>
            </a:r>
          </a:p>
          <a:p>
            <a:pPr algn="ctr"/>
            <a:endParaRPr lang="hr-HR" sz="3600" b="1" dirty="0">
              <a:latin typeface="+mj-lt"/>
            </a:endParaRPr>
          </a:p>
          <a:p>
            <a:pPr algn="ctr"/>
            <a:r>
              <a:rPr lang="hr-HR" sz="2400" dirty="0">
                <a:latin typeface="+mj-lt"/>
              </a:rPr>
              <a:t> C</a:t>
            </a:r>
            <a:r>
              <a:rPr lang="en-US" sz="2400" dirty="0" err="1">
                <a:latin typeface="+mj-lt"/>
              </a:rPr>
              <a:t>ompare</a:t>
            </a:r>
            <a:r>
              <a:rPr lang="en-US" sz="2400" dirty="0">
                <a:latin typeface="+mj-lt"/>
              </a:rPr>
              <a:t> the evaluation metrics of models, considering relevant criteria (accuracy, precision, recall …) </a:t>
            </a:r>
            <a:endParaRPr lang="hr-HR" sz="2400" dirty="0">
              <a:latin typeface="+mj-lt"/>
            </a:endParaRPr>
          </a:p>
        </p:txBody>
      </p:sp>
      <p:sp>
        <p:nvSpPr>
          <p:cNvPr id="11" name="Rectangle 10"/>
          <p:cNvSpPr/>
          <p:nvPr/>
        </p:nvSpPr>
        <p:spPr>
          <a:xfrm>
            <a:off x="8684076" y="1964868"/>
            <a:ext cx="3298371" cy="3954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BEST FIT </a:t>
            </a:r>
          </a:p>
          <a:p>
            <a:pPr algn="ctr"/>
            <a:endParaRPr lang="hr-HR" sz="3600" b="1" dirty="0">
              <a:latin typeface="+mj-lt"/>
            </a:endParaRPr>
          </a:p>
          <a:p>
            <a:pPr algn="ctr"/>
            <a:r>
              <a:rPr lang="en-US" sz="2400" dirty="0">
                <a:latin typeface="+mj-lt"/>
              </a:rPr>
              <a:t>Based on the evaluation and comparison, select the model that best fits your requirements and provides the most accurate predictions.</a:t>
            </a:r>
          </a:p>
        </p:txBody>
      </p:sp>
    </p:spTree>
    <p:extLst>
      <p:ext uri="{BB962C8B-B14F-4D97-AF65-F5344CB8AC3E}">
        <p14:creationId xmlns:p14="http://schemas.microsoft.com/office/powerpoint/2010/main" val="20663226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90802" y="79401"/>
            <a:ext cx="10515600" cy="794852"/>
          </a:xfrm>
        </p:spPr>
        <p:txBody>
          <a:bodyPr/>
          <a:lstStyle/>
          <a:p>
            <a:pPr algn="ctr"/>
            <a:r>
              <a:rPr lang="en-US" b="1" dirty="0"/>
              <a:t>Model selection</a:t>
            </a:r>
            <a:endParaRPr lang="pl-PL" dirty="0"/>
          </a:p>
        </p:txBody>
      </p:sp>
      <p:sp>
        <p:nvSpPr>
          <p:cNvPr id="6" name="Symbol zastępczy zawartości 2">
            <a:extLst>
              <a:ext uri="{FF2B5EF4-FFF2-40B4-BE49-F238E27FC236}">
                <a16:creationId xmlns:a16="http://schemas.microsoft.com/office/drawing/2014/main" id="{9727AF9A-F3F7-464E-860B-D6C35A8834E3}"/>
              </a:ext>
            </a:extLst>
          </p:cNvPr>
          <p:cNvSpPr txBox="1">
            <a:spLocks/>
          </p:cNvSpPr>
          <p:nvPr/>
        </p:nvSpPr>
        <p:spPr>
          <a:xfrm>
            <a:off x="261257" y="943653"/>
            <a:ext cx="11549743" cy="11321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3600" dirty="0">
              <a:latin typeface="+mj-lt"/>
            </a:endParaRPr>
          </a:p>
        </p:txBody>
      </p:sp>
      <p:sp>
        <p:nvSpPr>
          <p:cNvPr id="13" name="Rectangle 12"/>
          <p:cNvSpPr/>
          <p:nvPr/>
        </p:nvSpPr>
        <p:spPr>
          <a:xfrm>
            <a:off x="5206096" y="3012619"/>
            <a:ext cx="6604904" cy="16029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COMPARISON </a:t>
            </a:r>
          </a:p>
          <a:p>
            <a:pPr algn="ctr"/>
            <a:r>
              <a:rPr lang="en-US" sz="2400" b="1" dirty="0">
                <a:latin typeface="+mj-lt"/>
              </a:rPr>
              <a:t>Model A</a:t>
            </a:r>
            <a:r>
              <a:rPr lang="hr-HR" sz="2400" b="1" dirty="0">
                <a:latin typeface="+mj-lt"/>
              </a:rPr>
              <a:t>: </a:t>
            </a:r>
            <a:r>
              <a:rPr lang="hr-HR" sz="2400" b="1" dirty="0" err="1">
                <a:latin typeface="+mj-lt"/>
              </a:rPr>
              <a:t>Accuracy</a:t>
            </a:r>
            <a:r>
              <a:rPr lang="hr-HR" sz="2400" b="1" dirty="0">
                <a:latin typeface="+mj-lt"/>
              </a:rPr>
              <a:t> = 16,66% </a:t>
            </a:r>
            <a:endParaRPr lang="en-US" sz="2400" dirty="0">
              <a:latin typeface="+mj-lt"/>
            </a:endParaRPr>
          </a:p>
          <a:p>
            <a:pPr algn="ctr"/>
            <a:r>
              <a:rPr lang="en-US" sz="2400" b="1" dirty="0">
                <a:latin typeface="+mj-lt"/>
              </a:rPr>
              <a:t>Model </a:t>
            </a:r>
            <a:r>
              <a:rPr lang="hr-HR" sz="2400" b="1" dirty="0">
                <a:latin typeface="+mj-lt"/>
              </a:rPr>
              <a:t>B: </a:t>
            </a:r>
            <a:r>
              <a:rPr lang="hr-HR" sz="2400" dirty="0" err="1"/>
              <a:t>Accuracy</a:t>
            </a:r>
            <a:r>
              <a:rPr lang="hr-HR" sz="2400" dirty="0"/>
              <a:t> = 66,66%</a:t>
            </a:r>
            <a:endParaRPr lang="en-US" sz="2400" dirty="0">
              <a:latin typeface="+mj-lt"/>
            </a:endParaRPr>
          </a:p>
        </p:txBody>
      </p:sp>
      <p:sp>
        <p:nvSpPr>
          <p:cNvPr id="14" name="Rectangle 13"/>
          <p:cNvSpPr/>
          <p:nvPr/>
        </p:nvSpPr>
        <p:spPr>
          <a:xfrm>
            <a:off x="5206096" y="4772028"/>
            <a:ext cx="6604904" cy="16029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BEST FIT – Model B</a:t>
            </a:r>
          </a:p>
          <a:p>
            <a:pPr algn="ctr"/>
            <a:r>
              <a:rPr lang="en-US" sz="2400" dirty="0">
                <a:latin typeface="+mj-lt"/>
              </a:rPr>
              <a:t>Model B is initially better than Model A. However, if we try Model A with k=5, we may achieve better results where the accuracy reaches 75%</a:t>
            </a:r>
            <a:r>
              <a:rPr lang="hr-HR" sz="2400" dirty="0">
                <a:latin typeface="+mj-lt"/>
              </a:rPr>
              <a:t> !</a:t>
            </a:r>
            <a:endParaRPr lang="en-US" sz="2400" dirty="0">
              <a:latin typeface="+mj-lt"/>
            </a:endParaRPr>
          </a:p>
        </p:txBody>
      </p:sp>
      <p:sp>
        <p:nvSpPr>
          <p:cNvPr id="15" name="Rectangle 14"/>
          <p:cNvSpPr/>
          <p:nvPr/>
        </p:nvSpPr>
        <p:spPr>
          <a:xfrm>
            <a:off x="5206096" y="757233"/>
            <a:ext cx="6604904" cy="2177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EVALUATION </a:t>
            </a:r>
          </a:p>
          <a:p>
            <a:pPr algn="ctr"/>
            <a:r>
              <a:rPr lang="en-US" sz="2400" b="1" dirty="0">
                <a:latin typeface="+mj-lt"/>
              </a:rPr>
              <a:t>Model A:</a:t>
            </a:r>
            <a:r>
              <a:rPr lang="en-US" sz="2400" dirty="0">
                <a:latin typeface="+mj-lt"/>
              </a:rPr>
              <a:t> </a:t>
            </a:r>
            <a:r>
              <a:rPr lang="en-US" sz="2400" b="1" dirty="0">
                <a:latin typeface="+mj-lt"/>
              </a:rPr>
              <a:t>K-Nearest Neighbors (KNN) Classifier</a:t>
            </a:r>
            <a:r>
              <a:rPr lang="hr-HR" sz="2400" b="1" dirty="0">
                <a:latin typeface="+mj-lt"/>
              </a:rPr>
              <a:t> </a:t>
            </a:r>
          </a:p>
          <a:p>
            <a:pPr algn="ctr"/>
            <a:r>
              <a:rPr lang="hr-HR" sz="2400" dirty="0">
                <a:latin typeface="+mj-lt"/>
              </a:rPr>
              <a:t>k=3</a:t>
            </a:r>
            <a:endParaRPr lang="en-US" sz="2400" dirty="0">
              <a:latin typeface="+mj-lt"/>
            </a:endParaRPr>
          </a:p>
          <a:p>
            <a:pPr algn="ctr"/>
            <a:r>
              <a:rPr lang="en-US" sz="2400" b="1" dirty="0">
                <a:latin typeface="+mj-lt"/>
              </a:rPr>
              <a:t>Model B: Logistic </a:t>
            </a:r>
            <a:r>
              <a:rPr lang="en-US" sz="2400" b="1" dirty="0" err="1">
                <a:latin typeface="+mj-lt"/>
              </a:rPr>
              <a:t>Regres</a:t>
            </a:r>
            <a:r>
              <a:rPr lang="hr-HR" sz="2400" b="1" dirty="0" err="1">
                <a:latin typeface="+mj-lt"/>
              </a:rPr>
              <a:t>sion</a:t>
            </a:r>
            <a:endParaRPr lang="hr-HR" sz="2400" b="1" dirty="0">
              <a:latin typeface="+mj-lt"/>
            </a:endParaRPr>
          </a:p>
          <a:p>
            <a:pPr algn="ctr"/>
            <a:r>
              <a:rPr lang="hr-HR" dirty="0">
                <a:latin typeface="+mj-lt"/>
              </a:rPr>
              <a:t>p = 1 / (1 + </a:t>
            </a:r>
            <a:r>
              <a:rPr lang="hr-HR" dirty="0" err="1">
                <a:latin typeface="+mj-lt"/>
              </a:rPr>
              <a:t>exp</a:t>
            </a:r>
            <a:r>
              <a:rPr lang="hr-HR" dirty="0">
                <a:latin typeface="+mj-lt"/>
              </a:rPr>
              <a:t>(-(-1.7150779 + 0.2574228*X1 + 0.6058557*X2)))</a:t>
            </a:r>
          </a:p>
          <a:p>
            <a:pPr algn="ctr"/>
            <a:endParaRPr lang="en-US" sz="2400" dirty="0">
              <a:latin typeface="+mj-lt"/>
            </a:endParaRPr>
          </a:p>
        </p:txBody>
      </p:sp>
      <p:sp>
        <p:nvSpPr>
          <p:cNvPr id="4" name="AutoShape 2" descr="p = 1/(e^(-0.257423 X1 - 0.605856 X2 + 1.71508) + 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16" name="Table 15"/>
          <p:cNvGraphicFramePr>
            <a:graphicFrameLocks noGrp="1"/>
          </p:cNvGraphicFramePr>
          <p:nvPr>
            <p:extLst>
              <p:ext uri="{D42A27DB-BD31-4B8C-83A1-F6EECF244321}">
                <p14:modId xmlns:p14="http://schemas.microsoft.com/office/powerpoint/2010/main" val="587523584"/>
              </p:ext>
            </p:extLst>
          </p:nvPr>
        </p:nvGraphicFramePr>
        <p:xfrm>
          <a:off x="1709056" y="691386"/>
          <a:ext cx="2409738" cy="5886838"/>
        </p:xfrm>
        <a:graphic>
          <a:graphicData uri="http://schemas.openxmlformats.org/drawingml/2006/table">
            <a:tbl>
              <a:tblPr/>
              <a:tblGrid>
                <a:gridCol w="695180">
                  <a:extLst>
                    <a:ext uri="{9D8B030D-6E8A-4147-A177-3AD203B41FA5}">
                      <a16:colId xmlns:a16="http://schemas.microsoft.com/office/drawing/2014/main" val="461866407"/>
                    </a:ext>
                  </a:extLst>
                </a:gridCol>
                <a:gridCol w="681812">
                  <a:extLst>
                    <a:ext uri="{9D8B030D-6E8A-4147-A177-3AD203B41FA5}">
                      <a16:colId xmlns:a16="http://schemas.microsoft.com/office/drawing/2014/main" val="748808849"/>
                    </a:ext>
                  </a:extLst>
                </a:gridCol>
                <a:gridCol w="391040">
                  <a:extLst>
                    <a:ext uri="{9D8B030D-6E8A-4147-A177-3AD203B41FA5}">
                      <a16:colId xmlns:a16="http://schemas.microsoft.com/office/drawing/2014/main" val="461025626"/>
                    </a:ext>
                  </a:extLst>
                </a:gridCol>
                <a:gridCol w="641706">
                  <a:extLst>
                    <a:ext uri="{9D8B030D-6E8A-4147-A177-3AD203B41FA5}">
                      <a16:colId xmlns:a16="http://schemas.microsoft.com/office/drawing/2014/main" val="4243279639"/>
                    </a:ext>
                  </a:extLst>
                </a:gridCol>
              </a:tblGrid>
              <a:tr h="183411">
                <a:tc>
                  <a:txBody>
                    <a:bodyPr/>
                    <a:lstStyle/>
                    <a:p>
                      <a:pPr algn="ctr" fontAlgn="ctr"/>
                      <a:r>
                        <a:rPr lang="hr-HR" sz="1200" b="1" i="0" u="none" strike="noStrike" dirty="0" err="1">
                          <a:solidFill>
                            <a:srgbClr val="000000"/>
                          </a:solidFill>
                          <a:effectLst/>
                          <a:latin typeface="Calibri Light" panose="020F0302020204030204" pitchFamily="34" charset="0"/>
                          <a:cs typeface="Calibri Light" panose="020F0302020204030204" pitchFamily="34" charset="0"/>
                        </a:rPr>
                        <a:t>Sample</a:t>
                      </a:r>
                      <a:endParaRPr lang="hr-HR" sz="1200" b="1" i="0" u="none" strike="noStrike" dirty="0">
                        <a:solidFill>
                          <a:srgbClr val="000000"/>
                        </a:solidFill>
                        <a:effectLst/>
                        <a:latin typeface="Calibri Light" panose="020F0302020204030204" pitchFamily="34" charset="0"/>
                        <a:cs typeface="Calibri Light" panose="020F0302020204030204" pitchFamily="34" charset="0"/>
                      </a:endParaRP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200" b="1" i="0" u="none" strike="noStrike" dirty="0">
                          <a:solidFill>
                            <a:srgbClr val="000000"/>
                          </a:solidFill>
                          <a:effectLst/>
                          <a:latin typeface="Calibri Light" panose="020F0302020204030204" pitchFamily="34" charset="0"/>
                          <a:cs typeface="Calibri Light" panose="020F0302020204030204" pitchFamily="34" charset="0"/>
                        </a:rPr>
                        <a:t>X1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200" b="1" i="0" u="none" strike="noStrike">
                          <a:solidFill>
                            <a:srgbClr val="000000"/>
                          </a:solidFill>
                          <a:effectLst/>
                          <a:latin typeface="Calibri Light" panose="020F0302020204030204" pitchFamily="34" charset="0"/>
                          <a:cs typeface="Calibri Light" panose="020F0302020204030204" pitchFamily="34" charset="0"/>
                        </a:rPr>
                        <a:t>X2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r-HR" sz="1200" b="1" i="0" u="none" strike="noStrike">
                          <a:solidFill>
                            <a:srgbClr val="000000"/>
                          </a:solidFill>
                          <a:effectLst/>
                          <a:latin typeface="Calibri Light" panose="020F0302020204030204" pitchFamily="34" charset="0"/>
                          <a:cs typeface="Calibri Light" panose="020F0302020204030204" pitchFamily="34" charset="0"/>
                        </a:rPr>
                        <a:t>Class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0735549"/>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053060733"/>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461163283"/>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3.1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561973525"/>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270150961"/>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692341730"/>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667265340"/>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2.2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960745732"/>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414842312"/>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2.0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512289147"/>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581890187"/>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627430608"/>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3.2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725443716"/>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698041868"/>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103234082"/>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954600071"/>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81749524"/>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364704548"/>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247756689"/>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084519790"/>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976981184"/>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683985255"/>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068060218"/>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612566030"/>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29932953"/>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04168220"/>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94941884"/>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95331783"/>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63220092"/>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2.2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40829425"/>
                  </a:ext>
                </a:extLst>
              </a:tr>
              <a:tr h="183411">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30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1.6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a:solidFill>
                            <a:srgbClr val="000000"/>
                          </a:solidFill>
                          <a:effectLst/>
                          <a:latin typeface="Calibri Light" panose="020F0302020204030204" pitchFamily="34" charset="0"/>
                          <a:cs typeface="Calibri Light" panose="020F0302020204030204" pitchFamily="34" charset="0"/>
                        </a:rPr>
                        <a:t>0.8</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hr-HR" sz="1200" b="0" i="0" u="none" strike="noStrike" dirty="0">
                          <a:solidFill>
                            <a:srgbClr val="000000"/>
                          </a:solidFill>
                          <a:effectLst/>
                          <a:latin typeface="Calibri Light" panose="020F0302020204030204" pitchFamily="34" charset="0"/>
                          <a:cs typeface="Calibri Light" panose="020F0302020204030204" pitchFamily="34" charset="0"/>
                        </a:rPr>
                        <a:t>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37735631"/>
                  </a:ext>
                </a:extLst>
              </a:tr>
            </a:tbl>
          </a:graphicData>
        </a:graphic>
      </p:graphicFrame>
      <p:sp>
        <p:nvSpPr>
          <p:cNvPr id="17" name="Rounded Rectangular Callout 16"/>
          <p:cNvSpPr/>
          <p:nvPr/>
        </p:nvSpPr>
        <p:spPr>
          <a:xfrm>
            <a:off x="155575" y="1643743"/>
            <a:ext cx="1270454" cy="1883228"/>
          </a:xfrm>
          <a:prstGeom prst="wedgeRoundRectCallout">
            <a:avLst>
              <a:gd name="adj1" fmla="val 72562"/>
              <a:gd name="adj2" fmla="val 6431"/>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dirty="0"/>
              <a:t>Training set</a:t>
            </a:r>
          </a:p>
          <a:p>
            <a:pPr algn="ctr"/>
            <a:r>
              <a:rPr lang="hr-HR" dirty="0"/>
              <a:t>(80% od </a:t>
            </a:r>
            <a:r>
              <a:rPr lang="hr-HR" dirty="0" err="1"/>
              <a:t>samples</a:t>
            </a:r>
            <a:r>
              <a:rPr lang="hr-HR" dirty="0"/>
              <a:t>)</a:t>
            </a:r>
            <a:endParaRPr lang="en-US" dirty="0"/>
          </a:p>
        </p:txBody>
      </p:sp>
      <p:sp>
        <p:nvSpPr>
          <p:cNvPr id="19" name="Rounded Rectangular Callout 18"/>
          <p:cNvSpPr/>
          <p:nvPr/>
        </p:nvSpPr>
        <p:spPr>
          <a:xfrm>
            <a:off x="155575" y="4738463"/>
            <a:ext cx="1270454" cy="1883228"/>
          </a:xfrm>
          <a:prstGeom prst="wedgeRoundRectCallout">
            <a:avLst>
              <a:gd name="adj1" fmla="val 72562"/>
              <a:gd name="adj2" fmla="val 6431"/>
              <a:gd name="adj3" fmla="val 16667"/>
            </a:avLst>
          </a:prstGeom>
          <a:solidFill>
            <a:srgbClr val="FFFF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dirty="0" err="1">
                <a:solidFill>
                  <a:schemeClr val="tx1"/>
                </a:solidFill>
              </a:rPr>
              <a:t>Validation</a:t>
            </a:r>
            <a:r>
              <a:rPr lang="hr-HR" dirty="0">
                <a:solidFill>
                  <a:schemeClr val="tx1"/>
                </a:solidFill>
              </a:rPr>
              <a:t> set</a:t>
            </a:r>
          </a:p>
          <a:p>
            <a:pPr algn="ctr"/>
            <a:r>
              <a:rPr lang="hr-HR" dirty="0">
                <a:solidFill>
                  <a:schemeClr val="tx1"/>
                </a:solidFill>
              </a:rPr>
              <a:t>(20% </a:t>
            </a:r>
            <a:r>
              <a:rPr lang="hr-HR" dirty="0" err="1">
                <a:solidFill>
                  <a:schemeClr val="tx1"/>
                </a:solidFill>
              </a:rPr>
              <a:t>of</a:t>
            </a:r>
            <a:r>
              <a:rPr lang="hr-HR" dirty="0">
                <a:solidFill>
                  <a:schemeClr val="tx1"/>
                </a:solidFill>
              </a:rPr>
              <a:t> </a:t>
            </a:r>
            <a:r>
              <a:rPr lang="hr-HR" dirty="0" err="1">
                <a:solidFill>
                  <a:schemeClr val="tx1"/>
                </a:solidFill>
              </a:rPr>
              <a:t>samples</a:t>
            </a:r>
            <a:r>
              <a:rPr lang="hr-HR" dirty="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34831325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Regularization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01384" y="974920"/>
            <a:ext cx="9062359" cy="4903365"/>
          </a:xfrm>
        </p:spPr>
        <p:txBody>
          <a:bodyPr>
            <a:noAutofit/>
          </a:bodyPr>
          <a:lstStyle/>
          <a:p>
            <a:pPr algn="just"/>
            <a:r>
              <a:rPr lang="en-US" sz="3600" b="1" dirty="0">
                <a:latin typeface="+mj-lt"/>
              </a:rPr>
              <a:t>Regularization's role</a:t>
            </a:r>
            <a:r>
              <a:rPr lang="en-US" sz="3600" dirty="0">
                <a:latin typeface="+mj-lt"/>
              </a:rPr>
              <a:t>: It adds balance to the model, finding the sweet spot between fitting training data well and generalizing to new, unseen data.</a:t>
            </a:r>
            <a:endParaRPr lang="hr-HR" sz="3600" dirty="0">
              <a:latin typeface="+mj-lt"/>
            </a:endParaRPr>
          </a:p>
          <a:p>
            <a:pPr algn="just"/>
            <a:r>
              <a:rPr lang="en-US" sz="3600" b="1" dirty="0">
                <a:latin typeface="+mj-lt"/>
              </a:rPr>
              <a:t>Penalty for learning</a:t>
            </a:r>
            <a:r>
              <a:rPr lang="en-US" sz="3600" dirty="0">
                <a:latin typeface="+mj-lt"/>
              </a:rPr>
              <a:t>: Discourages over-reliance, promotes flexibility.</a:t>
            </a:r>
          </a:p>
          <a:p>
            <a:pPr algn="just"/>
            <a:r>
              <a:rPr lang="en-US" sz="3600" b="1" dirty="0">
                <a:latin typeface="+mj-lt"/>
              </a:rPr>
              <a:t>Improved performance</a:t>
            </a:r>
            <a:r>
              <a:rPr lang="en-US" sz="3600" dirty="0">
                <a:latin typeface="+mj-lt"/>
              </a:rPr>
              <a:t>: Regularized models become more flexible, focusing on underlying patterns, resulting in better performance and reliability.</a:t>
            </a:r>
          </a:p>
        </p:txBody>
      </p:sp>
      <p:pic>
        <p:nvPicPr>
          <p:cNvPr id="4" name="Picture 3" descr="Free Close-Up Photo of Accounting Documents Stock Photo"/>
          <p:cNvPicPr/>
          <p:nvPr/>
        </p:nvPicPr>
        <p:blipFill>
          <a:blip r:embed="rId3">
            <a:extLst>
              <a:ext uri="{28A0092B-C50C-407E-A947-70E740481C1C}">
                <a14:useLocalDpi xmlns:a14="http://schemas.microsoft.com/office/drawing/2010/main" val="0"/>
              </a:ext>
            </a:extLst>
          </a:blip>
          <a:srcRect/>
          <a:stretch>
            <a:fillRect/>
          </a:stretch>
        </p:blipFill>
        <p:spPr bwMode="auto">
          <a:xfrm>
            <a:off x="9514114" y="1447801"/>
            <a:ext cx="2449286" cy="4231109"/>
          </a:xfrm>
          <a:prstGeom prst="rect">
            <a:avLst/>
          </a:prstGeom>
          <a:noFill/>
          <a:ln>
            <a:noFill/>
          </a:ln>
        </p:spPr>
      </p:pic>
    </p:spTree>
    <p:extLst>
      <p:ext uri="{BB962C8B-B14F-4D97-AF65-F5344CB8AC3E}">
        <p14:creationId xmlns:p14="http://schemas.microsoft.com/office/powerpoint/2010/main" val="392821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fontScale="92500" lnSpcReduction="10000"/>
          </a:bodyPr>
          <a:lstStyle/>
          <a:p>
            <a:pPr marL="0" lvl="0" indent="0" algn="just">
              <a:buNone/>
            </a:pPr>
            <a:r>
              <a:rPr lang="en-US" b="1">
                <a:latin typeface="+mj-lt"/>
              </a:rPr>
              <a:t>Find and read the most widely cited Alan Turing paper,</a:t>
            </a:r>
            <a:r>
              <a:rPr lang="hr-HR" b="1">
                <a:latin typeface="+mj-lt"/>
              </a:rPr>
              <a:t> </a:t>
            </a:r>
            <a:r>
              <a:rPr lang="hr-HR" b="1" i="1">
                <a:latin typeface="+mj-lt"/>
              </a:rPr>
              <a:t>‘</a:t>
            </a:r>
            <a:r>
              <a:rPr lang="en-US" b="1" i="1">
                <a:latin typeface="+mj-lt"/>
              </a:rPr>
              <a:t>Computing Machinery and Intelligence</a:t>
            </a:r>
            <a:r>
              <a:rPr lang="hr-HR" b="1">
                <a:latin typeface="+mj-lt"/>
              </a:rPr>
              <a:t>’</a:t>
            </a:r>
          </a:p>
          <a:p>
            <a:pPr algn="just"/>
            <a:r>
              <a:rPr lang="en-US">
                <a:latin typeface="+mj-lt"/>
                <a:hlinkClick r:id="rId3"/>
              </a:rPr>
              <a:t>https://phil415.pbworks.com/f/TuringComputing.pdf</a:t>
            </a:r>
            <a:endParaRPr lang="hr-HR">
              <a:latin typeface="+mj-lt"/>
            </a:endParaRPr>
          </a:p>
          <a:p>
            <a:pPr marL="0" indent="0" algn="just">
              <a:buNone/>
            </a:pPr>
            <a:endParaRPr lang="hr-HR" b="1">
              <a:latin typeface="+mj-lt"/>
            </a:endParaRPr>
          </a:p>
          <a:p>
            <a:pPr marL="0" indent="0" algn="just">
              <a:buNone/>
            </a:pPr>
            <a:r>
              <a:rPr lang="hr-HR" b="1" err="1">
                <a:latin typeface="+mj-lt"/>
              </a:rPr>
              <a:t>Watch</a:t>
            </a:r>
            <a:r>
              <a:rPr lang="hr-HR" b="1">
                <a:latin typeface="+mj-lt"/>
              </a:rPr>
              <a:t> </a:t>
            </a:r>
            <a:r>
              <a:rPr lang="hr-HR" b="1" err="1">
                <a:latin typeface="+mj-lt"/>
              </a:rPr>
              <a:t>this</a:t>
            </a:r>
            <a:r>
              <a:rPr lang="hr-HR" b="1">
                <a:latin typeface="+mj-lt"/>
              </a:rPr>
              <a:t> video:</a:t>
            </a:r>
          </a:p>
          <a:p>
            <a:pPr algn="just"/>
            <a:r>
              <a:rPr lang="hr-HR">
                <a:latin typeface="+mj-lt"/>
                <a:hlinkClick r:id="rId4"/>
              </a:rPr>
              <a:t>https://www.youtube.com/watch?v=4RixMPF4xis</a:t>
            </a:r>
            <a:endParaRPr lang="hr-HR">
              <a:latin typeface="+mj-lt"/>
            </a:endParaRPr>
          </a:p>
          <a:p>
            <a:pPr marL="0" indent="0" algn="just">
              <a:buNone/>
            </a:pPr>
            <a:endParaRPr lang="hr-HR" b="1">
              <a:latin typeface="+mj-lt"/>
            </a:endParaRPr>
          </a:p>
          <a:p>
            <a:pPr marL="0" indent="0" algn="just">
              <a:buNone/>
            </a:pPr>
            <a:r>
              <a:rPr lang="en-US" b="1">
                <a:latin typeface="+mj-lt"/>
              </a:rPr>
              <a:t>Experience the cinematic masterpiece "</a:t>
            </a:r>
            <a:r>
              <a:rPr lang="en-US" b="1" i="1">
                <a:latin typeface="+mj-lt"/>
              </a:rPr>
              <a:t>2001: A Space Odyssey</a:t>
            </a:r>
            <a:r>
              <a:rPr lang="en-US" b="1">
                <a:latin typeface="+mj-lt"/>
              </a:rPr>
              <a:t>" (Clarke, A. C., &amp; Kubrick, S., 1968</a:t>
            </a:r>
            <a:r>
              <a:rPr lang="hr-HR" b="1">
                <a:latin typeface="+mj-lt"/>
              </a:rPr>
              <a:t>.</a:t>
            </a:r>
            <a:r>
              <a:rPr lang="en-US" b="1">
                <a:latin typeface="+mj-lt"/>
              </a:rPr>
              <a:t>) and reflect on its profound themes of humanity and technology</a:t>
            </a:r>
            <a:r>
              <a:rPr lang="hr-HR" b="1">
                <a:latin typeface="+mj-lt"/>
              </a:rPr>
              <a:t>.</a:t>
            </a:r>
          </a:p>
          <a:p>
            <a:pPr marL="0" indent="0" algn="just">
              <a:buNone/>
            </a:pPr>
            <a:endParaRPr lang="hr-HR" b="1">
              <a:latin typeface="+mj-lt"/>
            </a:endParaRPr>
          </a:p>
          <a:p>
            <a:pPr marL="0" indent="0" algn="just">
              <a:buNone/>
            </a:pPr>
            <a:r>
              <a:rPr lang="hr-HR" b="1">
                <a:latin typeface="+mj-lt"/>
              </a:rPr>
              <a:t>Access </a:t>
            </a:r>
            <a:r>
              <a:rPr lang="en-US" b="1">
                <a:latin typeface="+mj-lt"/>
              </a:rPr>
              <a:t>the Oracle Member Hub</a:t>
            </a:r>
            <a:r>
              <a:rPr lang="hr-HR" b="1">
                <a:latin typeface="+mj-lt"/>
              </a:rPr>
              <a:t> </a:t>
            </a:r>
            <a:r>
              <a:rPr lang="hr-HR" b="1" err="1">
                <a:latin typeface="+mj-lt"/>
              </a:rPr>
              <a:t>and</a:t>
            </a:r>
            <a:r>
              <a:rPr lang="hr-HR" b="1">
                <a:latin typeface="+mj-lt"/>
              </a:rPr>
              <a:t> </a:t>
            </a:r>
            <a:r>
              <a:rPr lang="hr-HR" b="1" err="1">
                <a:latin typeface="+mj-lt"/>
              </a:rPr>
              <a:t>finish</a:t>
            </a:r>
            <a:r>
              <a:rPr lang="hr-HR" b="1">
                <a:latin typeface="+mj-lt"/>
              </a:rPr>
              <a:t> </a:t>
            </a:r>
            <a:r>
              <a:rPr lang="hr-HR" b="1" err="1">
                <a:latin typeface="+mj-lt"/>
              </a:rPr>
              <a:t>the</a:t>
            </a:r>
            <a:r>
              <a:rPr lang="hr-HR" b="1">
                <a:latin typeface="+mj-lt"/>
              </a:rPr>
              <a:t> </a:t>
            </a:r>
            <a:r>
              <a:rPr lang="hr-HR" b="1" err="1">
                <a:latin typeface="+mj-lt"/>
              </a:rPr>
              <a:t>first</a:t>
            </a:r>
            <a:r>
              <a:rPr lang="hr-HR" b="1">
                <a:latin typeface="+mj-lt"/>
              </a:rPr>
              <a:t> </a:t>
            </a:r>
            <a:r>
              <a:rPr lang="hr-HR" b="1" err="1">
                <a:latin typeface="+mj-lt"/>
              </a:rPr>
              <a:t>topic</a:t>
            </a:r>
            <a:r>
              <a:rPr lang="hr-HR" b="1">
                <a:latin typeface="+mj-lt"/>
              </a:rPr>
              <a:t>:</a:t>
            </a:r>
          </a:p>
          <a:p>
            <a:pPr algn="just"/>
            <a:r>
              <a:rPr lang="hr-HR">
                <a:latin typeface="+mj-lt"/>
              </a:rPr>
              <a:t>academy.oracle.com</a:t>
            </a:r>
            <a:endParaRPr lang="pl-PL">
              <a:latin typeface="+mj-lt"/>
            </a:endParaRPr>
          </a:p>
          <a:p>
            <a:pPr algn="just"/>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90802" y="-32852"/>
            <a:ext cx="10515600" cy="794852"/>
          </a:xfrm>
        </p:spPr>
        <p:txBody>
          <a:bodyPr/>
          <a:lstStyle/>
          <a:p>
            <a:pPr algn="ctr"/>
            <a:r>
              <a:rPr lang="en-US" b="1" dirty="0"/>
              <a:t>Regularization</a:t>
            </a:r>
            <a:endParaRPr lang="pl-PL" dirty="0"/>
          </a:p>
        </p:txBody>
      </p:sp>
      <p:graphicFrame>
        <p:nvGraphicFramePr>
          <p:cNvPr id="5" name="Table 4"/>
          <p:cNvGraphicFramePr>
            <a:graphicFrameLocks noGrp="1"/>
          </p:cNvGraphicFramePr>
          <p:nvPr>
            <p:extLst>
              <p:ext uri="{D42A27DB-BD31-4B8C-83A1-F6EECF244321}">
                <p14:modId xmlns:p14="http://schemas.microsoft.com/office/powerpoint/2010/main" val="668413978"/>
              </p:ext>
            </p:extLst>
          </p:nvPr>
        </p:nvGraphicFramePr>
        <p:xfrm>
          <a:off x="1752599" y="800554"/>
          <a:ext cx="2086610" cy="5978288"/>
        </p:xfrm>
        <a:graphic>
          <a:graphicData uri="http://schemas.openxmlformats.org/drawingml/2006/table">
            <a:tbl>
              <a:tblPr/>
              <a:tblGrid>
                <a:gridCol w="668180">
                  <a:extLst>
                    <a:ext uri="{9D8B030D-6E8A-4147-A177-3AD203B41FA5}">
                      <a16:colId xmlns:a16="http://schemas.microsoft.com/office/drawing/2014/main" val="97604470"/>
                    </a:ext>
                  </a:extLst>
                </a:gridCol>
                <a:gridCol w="725192">
                  <a:extLst>
                    <a:ext uri="{9D8B030D-6E8A-4147-A177-3AD203B41FA5}">
                      <a16:colId xmlns:a16="http://schemas.microsoft.com/office/drawing/2014/main" val="2232844448"/>
                    </a:ext>
                  </a:extLst>
                </a:gridCol>
                <a:gridCol w="693238">
                  <a:extLst>
                    <a:ext uri="{9D8B030D-6E8A-4147-A177-3AD203B41FA5}">
                      <a16:colId xmlns:a16="http://schemas.microsoft.com/office/drawing/2014/main" val="3899822748"/>
                    </a:ext>
                  </a:extLst>
                </a:gridCol>
              </a:tblGrid>
              <a:tr h="167359">
                <a:tc>
                  <a:txBody>
                    <a:bodyPr/>
                    <a:lstStyle/>
                    <a:p>
                      <a:pPr algn="ctr" fontAlgn="b"/>
                      <a:r>
                        <a:rPr lang="hr-HR" sz="1400" b="1" i="0" u="none" strike="noStrike" dirty="0" err="1">
                          <a:solidFill>
                            <a:srgbClr val="000000"/>
                          </a:solidFill>
                          <a:effectLst/>
                          <a:latin typeface="Calibri Light" panose="020F0302020204030204" pitchFamily="34" charset="0"/>
                          <a:cs typeface="Calibri Light" panose="020F0302020204030204" pitchFamily="34" charset="0"/>
                        </a:rPr>
                        <a:t>Sample</a:t>
                      </a:r>
                      <a:endParaRPr lang="hr-HR" sz="1400" b="1" i="0" u="none" strike="noStrike" dirty="0">
                        <a:solidFill>
                          <a:srgbClr val="000000"/>
                        </a:solidFill>
                        <a:effectLst/>
                        <a:latin typeface="Calibri Light" panose="020F0302020204030204" pitchFamily="34" charset="0"/>
                        <a:cs typeface="Calibri Light" panose="020F0302020204030204" pitchFamily="34" charset="0"/>
                      </a:endParaRP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hr-HR" sz="1400" b="1" i="0" u="none" strike="noStrike">
                          <a:solidFill>
                            <a:srgbClr val="000000"/>
                          </a:solidFill>
                          <a:effectLst/>
                          <a:latin typeface="Calibri Light" panose="020F0302020204030204" pitchFamily="34" charset="0"/>
                          <a:cs typeface="Calibri Light" panose="020F0302020204030204" pitchFamily="34" charset="0"/>
                        </a:rPr>
                        <a:t>Study Hours</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hr-HR" sz="1400" b="1" i="0" u="none" strike="noStrike" dirty="0" err="1">
                          <a:solidFill>
                            <a:srgbClr val="000000"/>
                          </a:solidFill>
                          <a:effectLst/>
                          <a:latin typeface="Calibri Light" panose="020F0302020204030204" pitchFamily="34" charset="0"/>
                          <a:cs typeface="Calibri Light" panose="020F0302020204030204" pitchFamily="34" charset="0"/>
                        </a:rPr>
                        <a:t>Passed</a:t>
                      </a:r>
                      <a:endParaRPr lang="hr-HR" sz="1400" b="1" i="0" u="none" strike="noStrike" dirty="0">
                        <a:solidFill>
                          <a:srgbClr val="000000"/>
                        </a:solidFill>
                        <a:effectLst/>
                        <a:latin typeface="Calibri Light" panose="020F0302020204030204" pitchFamily="34" charset="0"/>
                        <a:cs typeface="Calibri Light" panose="020F0302020204030204" pitchFamily="34" charset="0"/>
                      </a:endParaRP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849594"/>
                  </a:ext>
                </a:extLst>
              </a:tr>
              <a:tr h="167359">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4.5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500141471"/>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3.2</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635443023"/>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3</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6.8</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463123496"/>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4</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5.1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4228141899"/>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4.9</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936471001"/>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6</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6.5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747376120"/>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7</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2.3</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816673676"/>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8</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3.7</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4012386344"/>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9</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7.2</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197288711"/>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6.1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080753287"/>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3.9</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023577422"/>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12</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5.5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27414722"/>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13</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4.3</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295860864"/>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14</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5.9</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835340551"/>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6.4</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477968738"/>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16</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3.8</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93308567"/>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17</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4.7</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72572787"/>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18</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6.6</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23491260"/>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19</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5.3</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16102758"/>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4.1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51702803"/>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4.2</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792167745"/>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22</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6.0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25126807"/>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23</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5.5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347128154"/>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24</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3.7</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0</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98697636"/>
                  </a:ext>
                </a:extLst>
              </a:tr>
              <a:tr h="167359">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25</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a:solidFill>
                            <a:srgbClr val="000000"/>
                          </a:solidFill>
                          <a:effectLst/>
                          <a:latin typeface="Calibri Light" panose="020F0302020204030204" pitchFamily="34" charset="0"/>
                          <a:cs typeface="Calibri Light" panose="020F0302020204030204" pitchFamily="34" charset="0"/>
                        </a:rPr>
                        <a:t>6.7</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hr-HR" sz="1400" b="0" i="0" u="none" strike="noStrike" dirty="0">
                          <a:solidFill>
                            <a:srgbClr val="000000"/>
                          </a:solidFill>
                          <a:effectLst/>
                          <a:latin typeface="Calibri Light" panose="020F0302020204030204" pitchFamily="34" charset="0"/>
                          <a:cs typeface="Calibri Light" panose="020F0302020204030204" pitchFamily="34" charset="0"/>
                        </a:rPr>
                        <a:t>1</a:t>
                      </a:r>
                    </a:p>
                  </a:txBody>
                  <a:tcPr marL="8368" marR="8368" marT="83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694423126"/>
                  </a:ext>
                </a:extLst>
              </a:tr>
            </a:tbl>
          </a:graphicData>
        </a:graphic>
      </p:graphicFrame>
      <p:sp>
        <p:nvSpPr>
          <p:cNvPr id="6" name="Rounded Rectangular Callout 5"/>
          <p:cNvSpPr/>
          <p:nvPr/>
        </p:nvSpPr>
        <p:spPr>
          <a:xfrm>
            <a:off x="155575" y="1643743"/>
            <a:ext cx="1270454" cy="1349828"/>
          </a:xfrm>
          <a:prstGeom prst="wedgeRoundRectCallout">
            <a:avLst>
              <a:gd name="adj1" fmla="val 75133"/>
              <a:gd name="adj2" fmla="val 24979"/>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dirty="0"/>
              <a:t>Training set</a:t>
            </a:r>
          </a:p>
        </p:txBody>
      </p:sp>
      <p:sp>
        <p:nvSpPr>
          <p:cNvPr id="7" name="Rounded Rectangular Callout 6"/>
          <p:cNvSpPr/>
          <p:nvPr/>
        </p:nvSpPr>
        <p:spPr>
          <a:xfrm>
            <a:off x="155575" y="3875314"/>
            <a:ext cx="1270454" cy="1349828"/>
          </a:xfrm>
          <a:prstGeom prst="wedgeRoundRectCallout">
            <a:avLst>
              <a:gd name="adj1" fmla="val 73419"/>
              <a:gd name="adj2" fmla="val 29818"/>
              <a:gd name="adj3" fmla="val 16667"/>
            </a:avLst>
          </a:prstGeom>
          <a:solidFill>
            <a:srgbClr val="FFFF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dirty="0" err="1">
                <a:solidFill>
                  <a:schemeClr val="tx1"/>
                </a:solidFill>
              </a:rPr>
              <a:t>Validation</a:t>
            </a:r>
            <a:r>
              <a:rPr lang="hr-HR" dirty="0">
                <a:solidFill>
                  <a:schemeClr val="tx1"/>
                </a:solidFill>
              </a:rPr>
              <a:t> set</a:t>
            </a:r>
          </a:p>
        </p:txBody>
      </p:sp>
      <p:sp>
        <p:nvSpPr>
          <p:cNvPr id="8" name="Rounded Rectangular Callout 7"/>
          <p:cNvSpPr/>
          <p:nvPr/>
        </p:nvSpPr>
        <p:spPr>
          <a:xfrm>
            <a:off x="155575" y="5429014"/>
            <a:ext cx="1270454" cy="1349828"/>
          </a:xfrm>
          <a:prstGeom prst="wedgeRoundRectCallout">
            <a:avLst>
              <a:gd name="adj1" fmla="val 72562"/>
              <a:gd name="adj2" fmla="val 6431"/>
              <a:gd name="adj3" fmla="val 16667"/>
            </a:avLst>
          </a:prstGeom>
          <a:solidFill>
            <a:srgbClr val="FFC0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dirty="0">
                <a:solidFill>
                  <a:schemeClr val="tx1"/>
                </a:solidFill>
              </a:rPr>
              <a:t>Future</a:t>
            </a:r>
            <a:r>
              <a:rPr lang="hr-HR" dirty="0"/>
              <a:t> </a:t>
            </a:r>
            <a:r>
              <a:rPr lang="hr-HR" dirty="0" err="1">
                <a:solidFill>
                  <a:schemeClr val="tx1"/>
                </a:solidFill>
              </a:rPr>
              <a:t>values</a:t>
            </a:r>
            <a:endParaRPr lang="hr-HR" dirty="0">
              <a:solidFill>
                <a:schemeClr val="tx1"/>
              </a:solidFill>
            </a:endParaRPr>
          </a:p>
        </p:txBody>
      </p:sp>
      <p:sp>
        <p:nvSpPr>
          <p:cNvPr id="9"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839209" y="806646"/>
            <a:ext cx="6774365" cy="4903365"/>
          </a:xfrm>
        </p:spPr>
        <p:txBody>
          <a:bodyPr>
            <a:noAutofit/>
          </a:bodyPr>
          <a:lstStyle/>
          <a:p>
            <a:pPr marL="0" indent="0" algn="ctr">
              <a:buNone/>
            </a:pPr>
            <a:r>
              <a:rPr lang="en-US" b="1" dirty="0">
                <a:latin typeface="+mj-lt"/>
              </a:rPr>
              <a:t>Logistic Regression</a:t>
            </a:r>
          </a:p>
          <a:p>
            <a:pPr marL="0" indent="0" algn="ctr">
              <a:buNone/>
            </a:pPr>
            <a:r>
              <a:rPr lang="en-US" sz="2400" dirty="0">
                <a:latin typeface="+mj-lt"/>
              </a:rPr>
              <a:t>p = 1 / (1 + </a:t>
            </a:r>
            <a:r>
              <a:rPr lang="en-US" sz="2400" dirty="0" err="1">
                <a:latin typeface="+mj-lt"/>
              </a:rPr>
              <a:t>exp</a:t>
            </a:r>
            <a:r>
              <a:rPr lang="en-US" sz="2400" dirty="0">
                <a:latin typeface="+mj-lt"/>
              </a:rPr>
              <a:t>(-(β0 + β1 * Study Hours)))</a:t>
            </a:r>
            <a:endParaRPr lang="hr-HR" sz="2400" dirty="0">
              <a:latin typeface="+mj-lt"/>
            </a:endParaRPr>
          </a:p>
          <a:p>
            <a:pPr marL="0" indent="0" algn="ctr">
              <a:buNone/>
            </a:pPr>
            <a:r>
              <a:rPr lang="el-GR" sz="2000" dirty="0">
                <a:latin typeface="+mj-lt"/>
              </a:rPr>
              <a:t>β0 = 0.01268794</a:t>
            </a:r>
          </a:p>
          <a:p>
            <a:pPr marL="0" indent="0" algn="ctr">
              <a:buNone/>
            </a:pPr>
            <a:r>
              <a:rPr lang="el-GR" sz="2000" dirty="0">
                <a:latin typeface="+mj-lt"/>
              </a:rPr>
              <a:t>β1 = 0.78148321</a:t>
            </a:r>
            <a:endParaRPr lang="hr-HR" sz="2000" dirty="0">
              <a:latin typeface="+mj-lt"/>
            </a:endParaRPr>
          </a:p>
          <a:p>
            <a:pPr marL="0" indent="0" algn="ctr">
              <a:buNone/>
            </a:pPr>
            <a:r>
              <a:rPr lang="hr-HR" sz="2400" b="1" dirty="0" err="1">
                <a:latin typeface="+mj-lt"/>
              </a:rPr>
              <a:t>Accuracy</a:t>
            </a:r>
            <a:r>
              <a:rPr lang="hr-HR" sz="2400" b="1" dirty="0">
                <a:latin typeface="+mj-lt"/>
              </a:rPr>
              <a:t> on </a:t>
            </a:r>
            <a:r>
              <a:rPr lang="hr-HR" sz="2400" b="1" dirty="0" err="1">
                <a:latin typeface="+mj-lt"/>
              </a:rPr>
              <a:t>the</a:t>
            </a:r>
            <a:r>
              <a:rPr lang="hr-HR" sz="2400" b="1" dirty="0">
                <a:latin typeface="+mj-lt"/>
              </a:rPr>
              <a:t> </a:t>
            </a:r>
            <a:r>
              <a:rPr lang="hr-HR" sz="2400" b="1" dirty="0" err="1">
                <a:latin typeface="+mj-lt"/>
              </a:rPr>
              <a:t>validation</a:t>
            </a:r>
            <a:r>
              <a:rPr lang="hr-HR" sz="2400" b="1" dirty="0">
                <a:latin typeface="+mj-lt"/>
              </a:rPr>
              <a:t> set = 100%</a:t>
            </a:r>
          </a:p>
          <a:p>
            <a:pPr marL="0" indent="0" algn="ctr">
              <a:buNone/>
            </a:pPr>
            <a:endParaRPr lang="hr-HR" sz="2400" b="1" dirty="0">
              <a:latin typeface="+mj-lt"/>
            </a:endParaRPr>
          </a:p>
          <a:p>
            <a:pPr marL="0" indent="0" algn="ctr">
              <a:buNone/>
            </a:pPr>
            <a:r>
              <a:rPr lang="en-US" sz="2400" b="1" dirty="0">
                <a:latin typeface="+mj-lt"/>
              </a:rPr>
              <a:t>Logistic Regression with Ridge Regularization Coefficients</a:t>
            </a:r>
            <a:r>
              <a:rPr lang="en-US" sz="2400" dirty="0">
                <a:latin typeface="+mj-lt"/>
              </a:rPr>
              <a:t>:</a:t>
            </a:r>
            <a:endParaRPr lang="hr-HR" sz="2400" dirty="0">
              <a:latin typeface="+mj-lt"/>
            </a:endParaRPr>
          </a:p>
          <a:p>
            <a:pPr marL="0" indent="0" algn="ctr">
              <a:buNone/>
            </a:pPr>
            <a:r>
              <a:rPr lang="el-GR" sz="2400" dirty="0">
                <a:latin typeface="+mj-lt"/>
              </a:rPr>
              <a:t>β0</a:t>
            </a:r>
            <a:r>
              <a:rPr lang="hr-HR" sz="2400" dirty="0">
                <a:latin typeface="+mj-lt"/>
              </a:rPr>
              <a:t>= </a:t>
            </a:r>
            <a:r>
              <a:rPr lang="en-US" sz="2400" dirty="0">
                <a:latin typeface="+mj-lt"/>
              </a:rPr>
              <a:t>0.01475021, </a:t>
            </a:r>
            <a:r>
              <a:rPr lang="el-GR" sz="2400" dirty="0">
                <a:latin typeface="+mj-lt"/>
              </a:rPr>
              <a:t>β1 </a:t>
            </a:r>
            <a:r>
              <a:rPr lang="hr-HR" sz="2400" dirty="0"/>
              <a:t>= </a:t>
            </a:r>
            <a:r>
              <a:rPr lang="en-US" sz="2400" dirty="0">
                <a:latin typeface="+mj-lt"/>
              </a:rPr>
              <a:t>0.16443271</a:t>
            </a:r>
            <a:endParaRPr lang="hr-HR" sz="2400" dirty="0">
              <a:latin typeface="+mj-lt"/>
            </a:endParaRPr>
          </a:p>
          <a:p>
            <a:pPr marL="0" indent="0" algn="ctr">
              <a:buNone/>
            </a:pPr>
            <a:endParaRPr lang="hr-HR" sz="2400" dirty="0">
              <a:latin typeface="+mj-lt"/>
            </a:endParaRPr>
          </a:p>
          <a:p>
            <a:pPr marL="0" indent="0" algn="ctr">
              <a:buNone/>
            </a:pPr>
            <a:r>
              <a:rPr lang="en-US" sz="2400" dirty="0">
                <a:latin typeface="+mj-lt"/>
              </a:rPr>
              <a:t>Additional Testing </a:t>
            </a:r>
            <a:r>
              <a:rPr lang="hr-HR" sz="2400" dirty="0" err="1">
                <a:latin typeface="+mj-lt"/>
              </a:rPr>
              <a:t>with</a:t>
            </a:r>
            <a:r>
              <a:rPr lang="hr-HR" sz="2400" dirty="0">
                <a:latin typeface="+mj-lt"/>
              </a:rPr>
              <a:t> future </a:t>
            </a:r>
            <a:r>
              <a:rPr lang="hr-HR" sz="2400" dirty="0" err="1">
                <a:latin typeface="+mj-lt"/>
              </a:rPr>
              <a:t>values</a:t>
            </a:r>
            <a:r>
              <a:rPr lang="hr-HR" sz="2400" dirty="0">
                <a:latin typeface="+mj-lt"/>
              </a:rPr>
              <a:t> </a:t>
            </a:r>
            <a:r>
              <a:rPr lang="en-US" sz="2400" dirty="0">
                <a:latin typeface="+mj-lt"/>
              </a:rPr>
              <a:t>- Logistic Regression (No Regularization) </a:t>
            </a:r>
            <a:r>
              <a:rPr lang="hr-HR" sz="2400" dirty="0">
                <a:latin typeface="+mj-lt"/>
              </a:rPr>
              <a:t> -&gt; </a:t>
            </a:r>
            <a:r>
              <a:rPr lang="en-US" sz="2400" b="1" dirty="0">
                <a:latin typeface="+mj-lt"/>
              </a:rPr>
              <a:t>Accuracy: 0.</a:t>
            </a:r>
            <a:r>
              <a:rPr lang="hr-HR" sz="2400" b="1" dirty="0">
                <a:latin typeface="+mj-lt"/>
              </a:rPr>
              <a:t>7</a:t>
            </a:r>
            <a:endParaRPr lang="en-US" sz="2400" b="1" dirty="0">
              <a:latin typeface="+mj-lt"/>
            </a:endParaRPr>
          </a:p>
          <a:p>
            <a:pPr marL="0" indent="0" algn="ctr">
              <a:buNone/>
            </a:pPr>
            <a:r>
              <a:rPr lang="en-US" sz="2400" dirty="0">
                <a:latin typeface="+mj-lt"/>
              </a:rPr>
              <a:t>Additional Testing - Logistic Regression with </a:t>
            </a:r>
            <a:r>
              <a:rPr lang="hr-HR" sz="2400" dirty="0" err="1">
                <a:latin typeface="+mj-lt"/>
              </a:rPr>
              <a:t>Ridge</a:t>
            </a:r>
            <a:r>
              <a:rPr lang="en-US" sz="2400" dirty="0">
                <a:latin typeface="+mj-lt"/>
              </a:rPr>
              <a:t> Regularization </a:t>
            </a:r>
            <a:r>
              <a:rPr lang="hr-HR" sz="2400" dirty="0">
                <a:latin typeface="+mj-lt"/>
              </a:rPr>
              <a:t>- &gt; </a:t>
            </a:r>
            <a:r>
              <a:rPr lang="en-US" sz="2400" b="1" dirty="0">
                <a:latin typeface="+mj-lt"/>
              </a:rPr>
              <a:t>Accuracy: 0.8</a:t>
            </a:r>
            <a:endParaRPr lang="hr-HR" sz="2400" b="1" dirty="0">
              <a:latin typeface="+mj-lt"/>
            </a:endParaRPr>
          </a:p>
        </p:txBody>
      </p:sp>
      <p:sp>
        <p:nvSpPr>
          <p:cNvPr id="10" name="Rectangular Callout 9"/>
          <p:cNvSpPr/>
          <p:nvPr/>
        </p:nvSpPr>
        <p:spPr>
          <a:xfrm>
            <a:off x="9971314" y="3733800"/>
            <a:ext cx="2100943" cy="1393371"/>
          </a:xfrm>
          <a:prstGeom prst="wedgeRectCallout">
            <a:avLst>
              <a:gd name="adj1" fmla="val -36377"/>
              <a:gd name="adj2" fmla="val 1007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The regularized model performs better in future values</a:t>
            </a:r>
            <a:r>
              <a:rPr lang="hr-HR" sz="2100" dirty="0"/>
              <a:t>!</a:t>
            </a:r>
            <a:endParaRPr lang="en-US" sz="2100" dirty="0"/>
          </a:p>
        </p:txBody>
      </p:sp>
      <p:sp>
        <p:nvSpPr>
          <p:cNvPr id="11" name="Rectangular Callout 10"/>
          <p:cNvSpPr/>
          <p:nvPr/>
        </p:nvSpPr>
        <p:spPr>
          <a:xfrm>
            <a:off x="10091057" y="1111911"/>
            <a:ext cx="2100943" cy="1393371"/>
          </a:xfrm>
          <a:prstGeom prst="wedgeRectCallout">
            <a:avLst>
              <a:gd name="adj1" fmla="val -81455"/>
              <a:gd name="adj2" fmla="val 51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Possible overfitting to existing da</a:t>
            </a:r>
            <a:r>
              <a:rPr lang="hr-HR" sz="2100" dirty="0"/>
              <a:t>t</a:t>
            </a:r>
            <a:r>
              <a:rPr lang="en-US" sz="2100" dirty="0"/>
              <a:t>a</a:t>
            </a:r>
            <a:r>
              <a:rPr lang="hr-HR" sz="2100" dirty="0"/>
              <a:t> !</a:t>
            </a:r>
            <a:r>
              <a:rPr lang="en-US" sz="2100" dirty="0"/>
              <a:t> </a:t>
            </a:r>
          </a:p>
        </p:txBody>
      </p:sp>
    </p:spTree>
    <p:extLst>
      <p:ext uri="{BB962C8B-B14F-4D97-AF65-F5344CB8AC3E}">
        <p14:creationId xmlns:p14="http://schemas.microsoft.com/office/powerpoint/2010/main" val="9804834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59971" y="103868"/>
            <a:ext cx="10515600" cy="794852"/>
          </a:xfrm>
        </p:spPr>
        <p:txBody>
          <a:bodyPr/>
          <a:lstStyle/>
          <a:p>
            <a:pPr algn="ctr"/>
            <a:r>
              <a:rPr lang="hr-HR" b="1" dirty="0" err="1"/>
              <a:t>Cross-Validation</a:t>
            </a:r>
            <a:endParaRPr lang="pl-PL" dirty="0"/>
          </a:p>
        </p:txBody>
      </p:sp>
      <p:sp>
        <p:nvSpPr>
          <p:cNvPr id="5" name="Rectangle 4"/>
          <p:cNvSpPr/>
          <p:nvPr/>
        </p:nvSpPr>
        <p:spPr>
          <a:xfrm>
            <a:off x="231324" y="1480457"/>
            <a:ext cx="3298371" cy="44413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err="1">
                <a:latin typeface="+mj-lt"/>
              </a:rPr>
              <a:t>Performance</a:t>
            </a:r>
            <a:r>
              <a:rPr lang="hr-HR" sz="3600" b="1" dirty="0">
                <a:latin typeface="+mj-lt"/>
              </a:rPr>
              <a:t> </a:t>
            </a:r>
            <a:r>
              <a:rPr lang="hr-HR" sz="3600" b="1" dirty="0" err="1">
                <a:latin typeface="+mj-lt"/>
              </a:rPr>
              <a:t>Assessment</a:t>
            </a:r>
            <a:endParaRPr lang="hr-HR" sz="3600" b="1" dirty="0">
              <a:latin typeface="+mj-lt"/>
            </a:endParaRPr>
          </a:p>
          <a:p>
            <a:pPr algn="ctr"/>
            <a:endParaRPr lang="hr-HR" sz="3600" b="1" dirty="0">
              <a:latin typeface="+mj-lt"/>
            </a:endParaRPr>
          </a:p>
          <a:p>
            <a:pPr algn="ctr"/>
            <a:r>
              <a:rPr lang="hr-HR" sz="2400" b="1" dirty="0">
                <a:latin typeface="+mj-lt"/>
              </a:rPr>
              <a:t> </a:t>
            </a:r>
            <a:r>
              <a:rPr lang="en-US" sz="2400" b="1" dirty="0">
                <a:latin typeface="+mj-lt"/>
              </a:rPr>
              <a:t>Split the data into training and test sets, train the model on the training set, and evaluate its performance on the test set to see how well it performs on unseen data.</a:t>
            </a:r>
            <a:endParaRPr lang="hr-HR" sz="2400" b="1" dirty="0">
              <a:latin typeface="+mj-lt"/>
            </a:endParaRPr>
          </a:p>
        </p:txBody>
      </p:sp>
      <p:sp>
        <p:nvSpPr>
          <p:cNvPr id="8" name="Right Arrow 7"/>
          <p:cNvSpPr/>
          <p:nvPr/>
        </p:nvSpPr>
        <p:spPr>
          <a:xfrm>
            <a:off x="3619500" y="3510640"/>
            <a:ext cx="816428" cy="8708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7796892" y="3453492"/>
            <a:ext cx="816428" cy="8708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68586" y="1480457"/>
            <a:ext cx="3298371" cy="44413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err="1">
                <a:latin typeface="+mj-lt"/>
              </a:rPr>
              <a:t>Generalization</a:t>
            </a:r>
            <a:r>
              <a:rPr lang="hr-HR" sz="3600" b="1" dirty="0">
                <a:latin typeface="+mj-lt"/>
              </a:rPr>
              <a:t> </a:t>
            </a:r>
            <a:r>
              <a:rPr lang="hr-HR" sz="3600" b="1" dirty="0" err="1">
                <a:latin typeface="+mj-lt"/>
              </a:rPr>
              <a:t>Check</a:t>
            </a:r>
            <a:endParaRPr lang="hr-HR" sz="3600" b="1" dirty="0">
              <a:latin typeface="+mj-lt"/>
            </a:endParaRPr>
          </a:p>
          <a:p>
            <a:pPr algn="ctr"/>
            <a:endParaRPr lang="hr-HR" sz="3600" b="1" dirty="0">
              <a:latin typeface="+mj-lt"/>
            </a:endParaRPr>
          </a:p>
          <a:p>
            <a:pPr algn="ctr"/>
            <a:r>
              <a:rPr lang="en-US" sz="2400" b="1" dirty="0">
                <a:latin typeface="+mj-lt"/>
              </a:rPr>
              <a:t>Use cross-validation to repeatedly train and test the model on different subsets of the data, ensuring it can generalize well to diverse samples and avoiding overfitting.</a:t>
            </a:r>
            <a:endParaRPr lang="hr-HR" sz="2400" b="1" dirty="0">
              <a:latin typeface="+mj-lt"/>
            </a:endParaRPr>
          </a:p>
        </p:txBody>
      </p:sp>
      <p:sp>
        <p:nvSpPr>
          <p:cNvPr id="11" name="Rectangle 10"/>
          <p:cNvSpPr/>
          <p:nvPr/>
        </p:nvSpPr>
        <p:spPr>
          <a:xfrm>
            <a:off x="8643255" y="1480457"/>
            <a:ext cx="3298371" cy="44413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a:latin typeface="+mj-lt"/>
              </a:rPr>
              <a:t>Model Evaluation</a:t>
            </a:r>
          </a:p>
          <a:p>
            <a:pPr algn="ctr"/>
            <a:endParaRPr lang="hr-HR" sz="3600" dirty="0">
              <a:latin typeface="+mj-lt"/>
            </a:endParaRPr>
          </a:p>
          <a:p>
            <a:pPr algn="ctr"/>
            <a:r>
              <a:rPr lang="en-US" sz="2400" b="1" dirty="0">
                <a:latin typeface="+mj-lt"/>
              </a:rPr>
              <a:t>Average the performance scores obtained from cross-validation to form a comprehensive evaluation of the model's overall effectiveness</a:t>
            </a:r>
            <a:r>
              <a:rPr lang="hr-HR" sz="2400" b="1" dirty="0">
                <a:latin typeface="+mj-lt"/>
              </a:rPr>
              <a:t>.</a:t>
            </a:r>
          </a:p>
        </p:txBody>
      </p:sp>
    </p:spTree>
    <p:extLst>
      <p:ext uri="{BB962C8B-B14F-4D97-AF65-F5344CB8AC3E}">
        <p14:creationId xmlns:p14="http://schemas.microsoft.com/office/powerpoint/2010/main" val="367786251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dirty="0"/>
              <a:t>Cross-Validation</a:t>
            </a:r>
            <a:endParaRPr lang="pl-PL" dirty="0"/>
          </a:p>
        </p:txBody>
      </p:sp>
      <p:pic>
        <p:nvPicPr>
          <p:cNvPr id="4" name="Picture 3"/>
          <p:cNvPicPr>
            <a:picLocks noChangeAspect="1"/>
          </p:cNvPicPr>
          <p:nvPr/>
        </p:nvPicPr>
        <p:blipFill>
          <a:blip r:embed="rId3"/>
          <a:stretch>
            <a:fillRect/>
          </a:stretch>
        </p:blipFill>
        <p:spPr>
          <a:xfrm>
            <a:off x="1852612" y="1155246"/>
            <a:ext cx="2129445" cy="4189640"/>
          </a:xfrm>
          <a:prstGeom prst="rect">
            <a:avLst/>
          </a:prstGeom>
        </p:spPr>
      </p:pic>
      <p:sp>
        <p:nvSpPr>
          <p:cNvPr id="5" name="Rounded Rectangular Callout 4"/>
          <p:cNvSpPr/>
          <p:nvPr/>
        </p:nvSpPr>
        <p:spPr>
          <a:xfrm>
            <a:off x="4169228" y="4049486"/>
            <a:ext cx="2360086" cy="990600"/>
          </a:xfrm>
          <a:prstGeom prst="wedgeRoundRectCallout">
            <a:avLst>
              <a:gd name="adj1" fmla="val -55260"/>
              <a:gd name="adj2" fmla="val -10576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Performance Assessment</a:t>
            </a:r>
            <a:r>
              <a:rPr lang="hr-HR" sz="2400" dirty="0">
                <a:latin typeface="+mj-lt"/>
              </a:rPr>
              <a:t>, </a:t>
            </a:r>
            <a:r>
              <a:rPr lang="hr-HR" sz="2400" dirty="0" err="1">
                <a:latin typeface="+mj-lt"/>
              </a:rPr>
              <a:t>accuracy</a:t>
            </a:r>
            <a:r>
              <a:rPr lang="hr-HR" sz="2400" dirty="0">
                <a:latin typeface="+mj-lt"/>
              </a:rPr>
              <a:t>=80%</a:t>
            </a:r>
            <a:endParaRPr lang="en-US" sz="2400" dirty="0">
              <a:latin typeface="+mj-lt"/>
            </a:endParaRPr>
          </a:p>
        </p:txBody>
      </p:sp>
      <p:pic>
        <p:nvPicPr>
          <p:cNvPr id="7" name="Picture 6"/>
          <p:cNvPicPr>
            <a:picLocks noChangeAspect="1"/>
          </p:cNvPicPr>
          <p:nvPr/>
        </p:nvPicPr>
        <p:blipFill>
          <a:blip r:embed="rId4"/>
          <a:stretch>
            <a:fillRect/>
          </a:stretch>
        </p:blipFill>
        <p:spPr>
          <a:xfrm>
            <a:off x="7043057" y="1144361"/>
            <a:ext cx="2177143" cy="4189640"/>
          </a:xfrm>
          <a:prstGeom prst="rect">
            <a:avLst/>
          </a:prstGeom>
        </p:spPr>
      </p:pic>
      <p:sp>
        <p:nvSpPr>
          <p:cNvPr id="9" name="Cloud Callout 8"/>
          <p:cNvSpPr/>
          <p:nvPr/>
        </p:nvSpPr>
        <p:spPr>
          <a:xfrm>
            <a:off x="87086" y="1807029"/>
            <a:ext cx="1654628" cy="1458685"/>
          </a:xfrm>
          <a:prstGeom prst="cloudCallout">
            <a:avLst>
              <a:gd name="adj1" fmla="val 58153"/>
              <a:gd name="adj2" fmla="val 1090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Let’s </a:t>
            </a:r>
            <a:r>
              <a:rPr lang="hr-HR" dirty="0" err="1"/>
              <a:t>split</a:t>
            </a:r>
            <a:r>
              <a:rPr lang="hr-HR" dirty="0"/>
              <a:t> data for </a:t>
            </a:r>
            <a:r>
              <a:rPr lang="hr-HR" dirty="0" err="1"/>
              <a:t>training</a:t>
            </a:r>
            <a:r>
              <a:rPr lang="hr-HR" dirty="0"/>
              <a:t> </a:t>
            </a:r>
            <a:r>
              <a:rPr lang="hr-HR" dirty="0" err="1"/>
              <a:t>and</a:t>
            </a:r>
            <a:r>
              <a:rPr lang="hr-HR" dirty="0"/>
              <a:t> test</a:t>
            </a:r>
            <a:endParaRPr lang="en-US" dirty="0"/>
          </a:p>
        </p:txBody>
      </p:sp>
      <p:sp>
        <p:nvSpPr>
          <p:cNvPr id="11" name="Cloud Callout 10"/>
          <p:cNvSpPr/>
          <p:nvPr/>
        </p:nvSpPr>
        <p:spPr>
          <a:xfrm>
            <a:off x="5083555" y="1513115"/>
            <a:ext cx="1654628" cy="1458685"/>
          </a:xfrm>
          <a:prstGeom prst="cloudCallout">
            <a:avLst>
              <a:gd name="adj1" fmla="val 58153"/>
              <a:gd name="adj2" fmla="val 1090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Let’s split </a:t>
            </a:r>
            <a:r>
              <a:rPr lang="hr-HR" dirty="0" err="1"/>
              <a:t>the</a:t>
            </a:r>
            <a:r>
              <a:rPr lang="hr-HR" dirty="0"/>
              <a:t> same </a:t>
            </a:r>
            <a:r>
              <a:rPr lang="en-US" dirty="0"/>
              <a:t>data </a:t>
            </a:r>
            <a:r>
              <a:rPr lang="hr-HR" dirty="0" err="1"/>
              <a:t>in</a:t>
            </a:r>
            <a:r>
              <a:rPr lang="hr-HR" dirty="0"/>
              <a:t> </a:t>
            </a:r>
            <a:r>
              <a:rPr lang="hr-HR" dirty="0" err="1"/>
              <a:t>folds</a:t>
            </a:r>
            <a:endParaRPr lang="en-US" dirty="0"/>
          </a:p>
        </p:txBody>
      </p:sp>
      <p:sp>
        <p:nvSpPr>
          <p:cNvPr id="12" name="Rounded Rectangular Callout 11"/>
          <p:cNvSpPr/>
          <p:nvPr/>
        </p:nvSpPr>
        <p:spPr>
          <a:xfrm>
            <a:off x="9416218" y="926648"/>
            <a:ext cx="2666926" cy="4592410"/>
          </a:xfrm>
          <a:prstGeom prst="wedgeRoundRectCallout">
            <a:avLst>
              <a:gd name="adj1" fmla="val -56481"/>
              <a:gd name="adj2" fmla="val -904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a:latin typeface="+mj-lt"/>
              </a:rPr>
              <a:t>Let’s </a:t>
            </a:r>
            <a:r>
              <a:rPr lang="hr-HR" sz="2000" b="1" dirty="0" err="1">
                <a:latin typeface="+mj-lt"/>
              </a:rPr>
              <a:t>cross</a:t>
            </a:r>
            <a:r>
              <a:rPr lang="hr-HR" sz="2000" b="1" dirty="0">
                <a:latin typeface="+mj-lt"/>
              </a:rPr>
              <a:t> </a:t>
            </a:r>
            <a:r>
              <a:rPr lang="hr-HR" sz="2000" b="1" dirty="0" err="1">
                <a:latin typeface="+mj-lt"/>
              </a:rPr>
              <a:t>check</a:t>
            </a:r>
            <a:r>
              <a:rPr lang="hr-HR" sz="2000" b="1" dirty="0">
                <a:latin typeface="+mj-lt"/>
              </a:rPr>
              <a:t> </a:t>
            </a:r>
            <a:r>
              <a:rPr lang="hr-HR" sz="2000" b="1" dirty="0" err="1">
                <a:latin typeface="+mj-lt"/>
              </a:rPr>
              <a:t>with</a:t>
            </a:r>
            <a:r>
              <a:rPr lang="hr-HR" sz="2000" b="1" dirty="0">
                <a:latin typeface="+mj-lt"/>
              </a:rPr>
              <a:t> </a:t>
            </a:r>
            <a:r>
              <a:rPr lang="hr-HR" sz="2000" b="1" dirty="0" err="1">
                <a:latin typeface="+mj-lt"/>
              </a:rPr>
              <a:t>iterations</a:t>
            </a:r>
            <a:endParaRPr lang="hr-HR" sz="2000" b="1" dirty="0">
              <a:latin typeface="+mj-lt"/>
            </a:endParaRPr>
          </a:p>
          <a:p>
            <a:pPr algn="ctr"/>
            <a:endParaRPr lang="hr-HR" dirty="0">
              <a:latin typeface="+mj-lt"/>
            </a:endParaRPr>
          </a:p>
          <a:p>
            <a:pPr algn="ctr"/>
            <a:r>
              <a:rPr lang="en-US" sz="1600" dirty="0"/>
              <a:t>folds 1,2,3 for training, fold 4 for the test </a:t>
            </a:r>
            <a:endParaRPr lang="hr-HR" sz="1600" dirty="0"/>
          </a:p>
          <a:p>
            <a:pPr algn="ctr"/>
            <a:r>
              <a:rPr lang="en-US" sz="1600" dirty="0"/>
              <a:t>(accuracy=80%)</a:t>
            </a:r>
            <a:endParaRPr lang="hr-HR" sz="1600" dirty="0"/>
          </a:p>
          <a:p>
            <a:pPr algn="ctr"/>
            <a:endParaRPr lang="en-US" sz="1600" dirty="0"/>
          </a:p>
          <a:p>
            <a:pPr algn="ctr"/>
            <a:r>
              <a:rPr lang="en-US" sz="1600" dirty="0"/>
              <a:t>folds 1,2,4  for training, fold 3 for the test </a:t>
            </a:r>
            <a:endParaRPr lang="hr-HR" sz="1600" dirty="0"/>
          </a:p>
          <a:p>
            <a:pPr algn="ctr"/>
            <a:r>
              <a:rPr lang="en-US" sz="1600" dirty="0"/>
              <a:t> </a:t>
            </a:r>
            <a:r>
              <a:rPr lang="hr-HR" sz="1600" dirty="0"/>
              <a:t>(</a:t>
            </a:r>
            <a:r>
              <a:rPr lang="en-US" sz="1600" dirty="0"/>
              <a:t>accuracy=70%)</a:t>
            </a:r>
            <a:endParaRPr lang="hr-HR" sz="1600" dirty="0"/>
          </a:p>
          <a:p>
            <a:pPr algn="ctr"/>
            <a:endParaRPr lang="en-US" sz="1600" dirty="0"/>
          </a:p>
          <a:p>
            <a:pPr algn="ctr"/>
            <a:r>
              <a:rPr lang="en-US" sz="1600" dirty="0"/>
              <a:t>folds 2,3,4 for training, fold 1 for the test </a:t>
            </a:r>
            <a:endParaRPr lang="hr-HR" sz="1600" dirty="0"/>
          </a:p>
          <a:p>
            <a:pPr algn="ctr"/>
            <a:r>
              <a:rPr lang="hr-HR" sz="1600" dirty="0"/>
              <a:t>(</a:t>
            </a:r>
            <a:r>
              <a:rPr lang="en-US" sz="1600" dirty="0"/>
              <a:t>accuracy=60%)</a:t>
            </a:r>
            <a:endParaRPr lang="hr-HR" sz="1600" dirty="0"/>
          </a:p>
          <a:p>
            <a:pPr algn="ctr"/>
            <a:endParaRPr lang="en-US" sz="1600" dirty="0"/>
          </a:p>
          <a:p>
            <a:pPr algn="ctr"/>
            <a:r>
              <a:rPr lang="en-US" sz="1600" dirty="0"/>
              <a:t>folds 1,3,4  for training, fold 2 for the test ( accuracy=70%)</a:t>
            </a:r>
          </a:p>
        </p:txBody>
      </p:sp>
      <p:sp>
        <p:nvSpPr>
          <p:cNvPr id="13" name="Oval Callout 12"/>
          <p:cNvSpPr/>
          <p:nvPr/>
        </p:nvSpPr>
        <p:spPr>
          <a:xfrm>
            <a:off x="1426029" y="5540829"/>
            <a:ext cx="2416628" cy="707571"/>
          </a:xfrm>
          <a:prstGeom prst="wedgeEllipseCallout">
            <a:avLst>
              <a:gd name="adj1" fmla="val 3942"/>
              <a:gd name="adj2" fmla="val -77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Perfomance</a:t>
            </a:r>
            <a:r>
              <a:rPr lang="hr-HR" dirty="0"/>
              <a:t> </a:t>
            </a:r>
            <a:r>
              <a:rPr lang="hr-HR" dirty="0" err="1"/>
              <a:t>Assessment</a:t>
            </a:r>
            <a:endParaRPr lang="en-US" dirty="0"/>
          </a:p>
        </p:txBody>
      </p:sp>
      <p:sp>
        <p:nvSpPr>
          <p:cNvPr id="14" name="Oval Callout 13"/>
          <p:cNvSpPr/>
          <p:nvPr/>
        </p:nvSpPr>
        <p:spPr>
          <a:xfrm>
            <a:off x="5083555" y="5540829"/>
            <a:ext cx="2416628" cy="870858"/>
          </a:xfrm>
          <a:prstGeom prst="wedgeEllipseCallout">
            <a:avLst>
              <a:gd name="adj1" fmla="val 37726"/>
              <a:gd name="adj2" fmla="val -732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Generalization Check</a:t>
            </a:r>
            <a:r>
              <a:rPr lang="hr-HR" dirty="0"/>
              <a:t> – </a:t>
            </a:r>
            <a:r>
              <a:rPr lang="hr-HR" b="1" dirty="0" err="1"/>
              <a:t>Cross</a:t>
            </a:r>
            <a:r>
              <a:rPr lang="hr-HR" b="1" dirty="0"/>
              <a:t> </a:t>
            </a:r>
            <a:r>
              <a:rPr lang="hr-HR" b="1" dirty="0" err="1"/>
              <a:t>Validation</a:t>
            </a:r>
            <a:endParaRPr lang="en-US" b="1" dirty="0"/>
          </a:p>
        </p:txBody>
      </p:sp>
      <p:sp>
        <p:nvSpPr>
          <p:cNvPr id="15" name="Oval Callout 14"/>
          <p:cNvSpPr/>
          <p:nvPr/>
        </p:nvSpPr>
        <p:spPr>
          <a:xfrm>
            <a:off x="7783212" y="5812971"/>
            <a:ext cx="2416628" cy="870858"/>
          </a:xfrm>
          <a:prstGeom prst="wedgeEllipseCallout">
            <a:avLst>
              <a:gd name="adj1" fmla="val 37726"/>
              <a:gd name="adj2" fmla="val -732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Avearge</a:t>
            </a:r>
            <a:r>
              <a:rPr lang="hr-HR" dirty="0"/>
              <a:t> </a:t>
            </a:r>
            <a:r>
              <a:rPr lang="hr-HR" dirty="0" err="1"/>
              <a:t>perfomance</a:t>
            </a:r>
            <a:r>
              <a:rPr lang="hr-HR" dirty="0"/>
              <a:t> – </a:t>
            </a:r>
            <a:r>
              <a:rPr lang="hr-HR" dirty="0" err="1"/>
              <a:t>accuracy</a:t>
            </a:r>
            <a:r>
              <a:rPr lang="hr-HR" dirty="0"/>
              <a:t> = 70%</a:t>
            </a:r>
            <a:endParaRPr lang="en-US" b="1" dirty="0"/>
          </a:p>
        </p:txBody>
      </p:sp>
    </p:spTree>
    <p:extLst>
      <p:ext uri="{BB962C8B-B14F-4D97-AF65-F5344CB8AC3E}">
        <p14:creationId xmlns:p14="http://schemas.microsoft.com/office/powerpoint/2010/main" val="195973048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fontScale="92500" lnSpcReduction="10000"/>
          </a:bodyPr>
          <a:lstStyle/>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hr-HR" b="1" dirty="0" err="1">
                <a:latin typeface="+mj-lt"/>
              </a:rPr>
              <a:t>article</a:t>
            </a:r>
            <a:r>
              <a:rPr lang="hr-HR" b="1" dirty="0">
                <a:latin typeface="+mj-lt"/>
              </a:rPr>
              <a:t> </a:t>
            </a:r>
            <a:r>
              <a:rPr lang="hr-HR" b="1" dirty="0" err="1">
                <a:latin typeface="+mj-lt"/>
              </a:rPr>
              <a:t>about</a:t>
            </a:r>
            <a:r>
              <a:rPr lang="hr-HR" b="1" dirty="0">
                <a:latin typeface="+mj-lt"/>
              </a:rPr>
              <a:t> </a:t>
            </a:r>
            <a:r>
              <a:rPr lang="en-US" b="1" dirty="0">
                <a:latin typeface="+mj-lt"/>
              </a:rPr>
              <a:t>Data Preprocessing</a:t>
            </a:r>
            <a:r>
              <a:rPr lang="hr-HR" b="1" dirty="0">
                <a:latin typeface="+mj-lt"/>
              </a:rPr>
              <a:t>:</a:t>
            </a:r>
            <a:endParaRPr lang="en-US" b="1" dirty="0">
              <a:latin typeface="+mj-lt"/>
            </a:endParaRPr>
          </a:p>
          <a:p>
            <a:pPr algn="just"/>
            <a:r>
              <a:rPr lang="hr-HR" dirty="0">
                <a:latin typeface="+mj-lt"/>
                <a:hlinkClick r:id="rId3"/>
              </a:rPr>
              <a:t>https://developer.ibm.com/articles/data-preprocessing-in-detail/</a:t>
            </a:r>
            <a:endParaRPr lang="hr-HR"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hr-HR" b="1" dirty="0" err="1">
                <a:latin typeface="+mj-lt"/>
              </a:rPr>
              <a:t>article</a:t>
            </a:r>
            <a:r>
              <a:rPr lang="hr-HR" b="1" dirty="0">
                <a:latin typeface="+mj-lt"/>
              </a:rPr>
              <a:t> </a:t>
            </a:r>
            <a:r>
              <a:rPr lang="hr-HR" b="1" dirty="0" err="1">
                <a:latin typeface="+mj-lt"/>
              </a:rPr>
              <a:t>about</a:t>
            </a:r>
            <a:r>
              <a:rPr lang="hr-HR" b="1" dirty="0">
                <a:latin typeface="+mj-lt"/>
              </a:rPr>
              <a:t> </a:t>
            </a:r>
            <a:r>
              <a:rPr lang="hr-HR" b="1" dirty="0" err="1">
                <a:latin typeface="+mj-lt"/>
              </a:rPr>
              <a:t>Feature</a:t>
            </a:r>
            <a:r>
              <a:rPr lang="hr-HR" b="1" dirty="0">
                <a:latin typeface="+mj-lt"/>
              </a:rPr>
              <a:t> </a:t>
            </a:r>
            <a:r>
              <a:rPr lang="hr-HR" b="1" dirty="0" err="1">
                <a:latin typeface="+mj-lt"/>
              </a:rPr>
              <a:t>Engineering</a:t>
            </a:r>
            <a:r>
              <a:rPr lang="hr-HR" b="1" dirty="0">
                <a:latin typeface="+mj-lt"/>
              </a:rPr>
              <a:t>:</a:t>
            </a:r>
          </a:p>
          <a:p>
            <a:pPr algn="just"/>
            <a:r>
              <a:rPr lang="hr-HR" dirty="0">
                <a:latin typeface="+mj-lt"/>
                <a:hlinkClick r:id="rId4"/>
              </a:rPr>
              <a:t>https://www.ibm.com/garage/method/practices/reason/prepare-data-for-machine-learning/</a:t>
            </a:r>
            <a:endParaRPr lang="hr-HR"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video </a:t>
            </a:r>
            <a:r>
              <a:rPr lang="hr-HR" b="1" dirty="0" err="1">
                <a:latin typeface="+mj-lt"/>
              </a:rPr>
              <a:t>about</a:t>
            </a:r>
            <a:r>
              <a:rPr lang="en-US" b="1" dirty="0">
                <a:latin typeface="+mj-lt"/>
              </a:rPr>
              <a:t> </a:t>
            </a:r>
            <a:r>
              <a:rPr lang="hr-HR" dirty="0" err="1"/>
              <a:t>Hyperparameter</a:t>
            </a:r>
            <a:r>
              <a:rPr lang="hr-HR" dirty="0"/>
              <a:t> </a:t>
            </a:r>
            <a:r>
              <a:rPr lang="hr-HR" dirty="0" err="1"/>
              <a:t>Tuning</a:t>
            </a:r>
            <a:r>
              <a:rPr lang="hr-HR" b="1" dirty="0">
                <a:latin typeface="+mj-lt"/>
              </a:rPr>
              <a:t>:</a:t>
            </a:r>
          </a:p>
          <a:p>
            <a:pPr algn="just"/>
            <a:r>
              <a:rPr lang="hr-HR" dirty="0">
                <a:latin typeface="+mj-lt"/>
                <a:hlinkClick r:id="rId5"/>
              </a:rPr>
              <a:t>https://www.youtube.com/watch?v=soilQNNvhLw</a:t>
            </a:r>
            <a:endParaRPr lang="hr-HR" dirty="0">
              <a:latin typeface="+mj-lt"/>
            </a:endParaRPr>
          </a:p>
          <a:p>
            <a:pPr marL="0" indent="0" algn="just">
              <a:buNone/>
            </a:pPr>
            <a:r>
              <a:rPr lang="en-US" b="1" dirty="0">
                <a:latin typeface="+mj-lt"/>
              </a:rPr>
              <a:t>Check this video about Cross Validation:</a:t>
            </a:r>
            <a:endParaRPr lang="hr-HR" b="1" dirty="0">
              <a:latin typeface="+mj-lt"/>
            </a:endParaRPr>
          </a:p>
          <a:p>
            <a:pPr algn="just"/>
            <a:r>
              <a:rPr lang="hr-HR" dirty="0">
                <a:latin typeface="+mj-lt"/>
                <a:hlinkClick r:id="rId6"/>
              </a:rPr>
              <a:t>https://www.youtube.com/watch?v=fSytzGwwBVw</a:t>
            </a:r>
            <a:endParaRPr lang="hr-HR"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ninth</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125345943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a:br>
            <a:r>
              <a:rPr lang="hr-HR"/>
              <a:t>10 - </a:t>
            </a:r>
            <a:r>
              <a:rPr lang="en-US"/>
              <a:t>Ethics in Machine Learning</a:t>
            </a:r>
            <a:endParaRPr lang="pl-PL" dirty="0"/>
          </a:p>
        </p:txBody>
      </p:sp>
    </p:spTree>
    <p:extLst>
      <p:ext uri="{BB962C8B-B14F-4D97-AF65-F5344CB8AC3E}">
        <p14:creationId xmlns:p14="http://schemas.microsoft.com/office/powerpoint/2010/main" val="324873049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a:t>Bias in Machine 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74172" y="1091974"/>
            <a:ext cx="8784771" cy="4486275"/>
          </a:xfrm>
        </p:spPr>
        <p:txBody>
          <a:bodyPr>
            <a:noAutofit/>
          </a:bodyPr>
          <a:lstStyle/>
          <a:p>
            <a:pPr algn="just"/>
            <a:r>
              <a:rPr lang="en-US" sz="3600" b="1">
                <a:latin typeface="+mj-lt"/>
              </a:rPr>
              <a:t>Bias</a:t>
            </a:r>
            <a:r>
              <a:rPr lang="en-US" sz="3600">
                <a:latin typeface="+mj-lt"/>
              </a:rPr>
              <a:t> in machine learning: </a:t>
            </a:r>
            <a:r>
              <a:rPr lang="en-US" sz="4000" b="1">
                <a:latin typeface="+mj-lt"/>
              </a:rPr>
              <a:t>unfair favoritism in algorithms</a:t>
            </a:r>
            <a:r>
              <a:rPr lang="en-US" sz="3600">
                <a:latin typeface="+mj-lt"/>
              </a:rPr>
              <a:t>.</a:t>
            </a:r>
          </a:p>
          <a:p>
            <a:pPr algn="just"/>
            <a:r>
              <a:rPr lang="en-US" sz="3600">
                <a:latin typeface="+mj-lt"/>
              </a:rPr>
              <a:t>Biased algorithms perpetuate societal biases and inequality.</a:t>
            </a:r>
          </a:p>
          <a:p>
            <a:pPr algn="just"/>
            <a:r>
              <a:rPr lang="en-US" sz="3600">
                <a:latin typeface="+mj-lt"/>
              </a:rPr>
              <a:t>Addressing bias ensures fairness and ethical practices.</a:t>
            </a:r>
          </a:p>
          <a:p>
            <a:pPr algn="just"/>
            <a:r>
              <a:rPr lang="en-US" sz="3600">
                <a:latin typeface="+mj-lt"/>
              </a:rPr>
              <a:t>Strategies: diverse data, regular evaluation, multidisciplinary teams, refining algorithms.</a:t>
            </a:r>
          </a:p>
          <a:p>
            <a:pPr algn="just"/>
            <a:r>
              <a:rPr lang="en-US" sz="3600">
                <a:latin typeface="+mj-lt"/>
              </a:rPr>
              <a:t>Recognizing and mitigating bias is crucial for fairness.</a:t>
            </a:r>
            <a:endParaRPr lang="en-US" sz="3600" dirty="0">
              <a:latin typeface="+mj-lt"/>
            </a:endParaRPr>
          </a:p>
        </p:txBody>
      </p:sp>
      <p:pic>
        <p:nvPicPr>
          <p:cNvPr id="1026" name="Picture 2" descr="Free An Elderly Man Facing the Computer Monitor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4088" y="1600200"/>
            <a:ext cx="2573112" cy="3859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834757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a:t>Bias in Machine 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63287" y="2648632"/>
            <a:ext cx="5050970" cy="3088140"/>
          </a:xfrm>
        </p:spPr>
        <p:txBody>
          <a:bodyPr>
            <a:noAutofit/>
          </a:bodyPr>
          <a:lstStyle/>
          <a:p>
            <a:pPr algn="just"/>
            <a:r>
              <a:rPr lang="en-US" sz="3600">
                <a:latin typeface="+mj-lt"/>
              </a:rPr>
              <a:t>Loan approval algorithms can introduce bias in assessing creditworthiness.</a:t>
            </a:r>
          </a:p>
          <a:p>
            <a:pPr algn="just"/>
            <a:r>
              <a:rPr lang="en-US" sz="3600">
                <a:latin typeface="+mj-lt"/>
              </a:rPr>
              <a:t>Biased algorithms may deny loans or provide less favorable terms based on gender or race.</a:t>
            </a:r>
          </a:p>
        </p:txBody>
      </p:sp>
      <p:graphicFrame>
        <p:nvGraphicFramePr>
          <p:cNvPr id="4" name="Table 3"/>
          <p:cNvGraphicFramePr>
            <a:graphicFrameLocks noGrp="1"/>
          </p:cNvGraphicFramePr>
          <p:nvPr>
            <p:extLst>
              <p:ext uri="{D42A27DB-BD31-4B8C-83A1-F6EECF244321}">
                <p14:modId xmlns:p14="http://schemas.microsoft.com/office/powerpoint/2010/main" val="2235436719"/>
              </p:ext>
            </p:extLst>
          </p:nvPr>
        </p:nvGraphicFramePr>
        <p:xfrm>
          <a:off x="5617030" y="1415141"/>
          <a:ext cx="6324601" cy="3178629"/>
        </p:xfrm>
        <a:graphic>
          <a:graphicData uri="http://schemas.openxmlformats.org/drawingml/2006/table">
            <a:tbl>
              <a:tblPr>
                <a:tableStyleId>{5C22544A-7EE6-4342-B048-85BDC9FD1C3A}</a:tableStyleId>
              </a:tblPr>
              <a:tblGrid>
                <a:gridCol w="1001484">
                  <a:extLst>
                    <a:ext uri="{9D8B030D-6E8A-4147-A177-3AD203B41FA5}">
                      <a16:colId xmlns:a16="http://schemas.microsoft.com/office/drawing/2014/main" val="3975688155"/>
                    </a:ext>
                  </a:extLst>
                </a:gridCol>
                <a:gridCol w="1238557">
                  <a:extLst>
                    <a:ext uri="{9D8B030D-6E8A-4147-A177-3AD203B41FA5}">
                      <a16:colId xmlns:a16="http://schemas.microsoft.com/office/drawing/2014/main" val="1335827016"/>
                    </a:ext>
                  </a:extLst>
                </a:gridCol>
                <a:gridCol w="1256788">
                  <a:extLst>
                    <a:ext uri="{9D8B030D-6E8A-4147-A177-3AD203B41FA5}">
                      <a16:colId xmlns:a16="http://schemas.microsoft.com/office/drawing/2014/main" val="3841676713"/>
                    </a:ext>
                  </a:extLst>
                </a:gridCol>
                <a:gridCol w="709715">
                  <a:extLst>
                    <a:ext uri="{9D8B030D-6E8A-4147-A177-3AD203B41FA5}">
                      <a16:colId xmlns:a16="http://schemas.microsoft.com/office/drawing/2014/main" val="2443144955"/>
                    </a:ext>
                  </a:extLst>
                </a:gridCol>
                <a:gridCol w="709715">
                  <a:extLst>
                    <a:ext uri="{9D8B030D-6E8A-4147-A177-3AD203B41FA5}">
                      <a16:colId xmlns:a16="http://schemas.microsoft.com/office/drawing/2014/main" val="3737891590"/>
                    </a:ext>
                  </a:extLst>
                </a:gridCol>
                <a:gridCol w="1408342">
                  <a:extLst>
                    <a:ext uri="{9D8B030D-6E8A-4147-A177-3AD203B41FA5}">
                      <a16:colId xmlns:a16="http://schemas.microsoft.com/office/drawing/2014/main" val="2186943754"/>
                    </a:ext>
                  </a:extLst>
                </a:gridCol>
              </a:tblGrid>
              <a:tr h="908179">
                <a:tc>
                  <a:txBody>
                    <a:bodyPr/>
                    <a:lstStyle/>
                    <a:p>
                      <a:pPr algn="ctr" fontAlgn="ctr"/>
                      <a:r>
                        <a:rPr lang="hr-HR" sz="1800" b="1" u="none" strike="noStrike">
                          <a:effectLst/>
                          <a:latin typeface="+mj-lt"/>
                        </a:rPr>
                        <a:t>Income    </a:t>
                      </a:r>
                      <a:endParaRPr lang="hr-HR" sz="1800" b="1" i="0" u="none" strike="noStrike">
                        <a:solidFill>
                          <a:srgbClr val="000000"/>
                        </a:solidFill>
                        <a:effectLst/>
                        <a:latin typeface="+mj-lt"/>
                      </a:endParaRPr>
                    </a:p>
                  </a:txBody>
                  <a:tcPr marL="9525" marR="9525" marT="9525" marB="0" anchor="ctr"/>
                </a:tc>
                <a:tc>
                  <a:txBody>
                    <a:bodyPr/>
                    <a:lstStyle/>
                    <a:p>
                      <a:pPr algn="ctr" fontAlgn="b"/>
                      <a:r>
                        <a:rPr lang="hr-HR" sz="1800" b="1" u="none" strike="noStrike">
                          <a:effectLst/>
                          <a:latin typeface="+mj-lt"/>
                        </a:rPr>
                        <a:t>Employment Status</a:t>
                      </a:r>
                      <a:endParaRPr lang="hr-HR" sz="1800" b="1" i="0" u="none" strike="noStrike">
                        <a:solidFill>
                          <a:srgbClr val="000000"/>
                        </a:solidFill>
                        <a:effectLst/>
                        <a:latin typeface="+mj-lt"/>
                      </a:endParaRPr>
                    </a:p>
                  </a:txBody>
                  <a:tcPr marL="9525" marR="9525" marT="9525" marB="0" anchor="b"/>
                </a:tc>
                <a:tc>
                  <a:txBody>
                    <a:bodyPr/>
                    <a:lstStyle/>
                    <a:p>
                      <a:pPr algn="ctr" fontAlgn="b"/>
                      <a:r>
                        <a:rPr lang="hr-HR" sz="1800" b="1" u="none" strike="noStrike">
                          <a:effectLst/>
                          <a:latin typeface="+mj-lt"/>
                        </a:rPr>
                        <a:t>Credit History</a:t>
                      </a:r>
                      <a:endParaRPr lang="hr-HR" sz="1800" b="1" i="0" u="none" strike="noStrike">
                        <a:solidFill>
                          <a:srgbClr val="000000"/>
                        </a:solidFill>
                        <a:effectLst/>
                        <a:latin typeface="+mj-lt"/>
                      </a:endParaRPr>
                    </a:p>
                  </a:txBody>
                  <a:tcPr marL="9525" marR="9525" marT="9525" marB="0" anchor="b"/>
                </a:tc>
                <a:tc>
                  <a:txBody>
                    <a:bodyPr/>
                    <a:lstStyle/>
                    <a:p>
                      <a:pPr algn="ctr" fontAlgn="b"/>
                      <a:r>
                        <a:rPr lang="hr-HR" sz="1800" b="1" u="none" strike="noStrike">
                          <a:solidFill>
                            <a:srgbClr val="FF0000"/>
                          </a:solidFill>
                          <a:effectLst/>
                          <a:latin typeface="+mj-lt"/>
                        </a:rPr>
                        <a:t>Race     </a:t>
                      </a:r>
                      <a:endParaRPr lang="hr-HR" sz="1800" b="1" i="0" u="none" strike="noStrike">
                        <a:solidFill>
                          <a:srgbClr val="FF0000"/>
                        </a:solidFill>
                        <a:effectLst/>
                        <a:latin typeface="+mj-lt"/>
                      </a:endParaRPr>
                    </a:p>
                  </a:txBody>
                  <a:tcPr marL="9525" marR="9525" marT="9525" marB="0" anchor="b"/>
                </a:tc>
                <a:tc>
                  <a:txBody>
                    <a:bodyPr/>
                    <a:lstStyle/>
                    <a:p>
                      <a:pPr algn="ctr" fontAlgn="b"/>
                      <a:r>
                        <a:rPr lang="hr-HR" sz="1800" b="1" u="none" strike="noStrike">
                          <a:solidFill>
                            <a:srgbClr val="FF0000"/>
                          </a:solidFill>
                          <a:effectLst/>
                          <a:latin typeface="+mj-lt"/>
                        </a:rPr>
                        <a:t>Gender</a:t>
                      </a:r>
                      <a:endParaRPr lang="hr-HR" sz="1800" b="1" i="0" u="none" strike="noStrike">
                        <a:solidFill>
                          <a:srgbClr val="FF0000"/>
                        </a:solidFill>
                        <a:effectLst/>
                        <a:latin typeface="+mj-lt"/>
                      </a:endParaRPr>
                    </a:p>
                  </a:txBody>
                  <a:tcPr marL="9525" marR="9525" marT="9525" marB="0" anchor="b"/>
                </a:tc>
                <a:tc>
                  <a:txBody>
                    <a:bodyPr/>
                    <a:lstStyle/>
                    <a:p>
                      <a:pPr algn="ctr" fontAlgn="b"/>
                      <a:r>
                        <a:rPr lang="hr-HR" sz="1800" b="1" u="none" strike="noStrike">
                          <a:effectLst/>
                          <a:latin typeface="+mj-lt"/>
                        </a:rPr>
                        <a:t> Loan Approved </a:t>
                      </a:r>
                      <a:endParaRPr lang="hr-HR" sz="1800" b="1"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911186705"/>
                  </a:ext>
                </a:extLst>
              </a:tr>
              <a:tr h="454090">
                <a:tc>
                  <a:txBody>
                    <a:bodyPr/>
                    <a:lstStyle/>
                    <a:p>
                      <a:pPr algn="ctr" fontAlgn="ctr"/>
                      <a:r>
                        <a:rPr lang="hr-HR" sz="1800" u="none" strike="noStrike">
                          <a:effectLst/>
                          <a:latin typeface="+mj-lt"/>
                        </a:rPr>
                        <a:t>35.000,00</a:t>
                      </a:r>
                      <a:endParaRPr lang="hr-HR" sz="1800" b="0" i="0" u="none" strike="noStrike">
                        <a:solidFill>
                          <a:srgbClr val="000000"/>
                        </a:solidFill>
                        <a:effectLst/>
                        <a:latin typeface="+mj-lt"/>
                      </a:endParaRPr>
                    </a:p>
                  </a:txBody>
                  <a:tcPr marL="9525" marR="9525" marT="9525" marB="0" anchor="ctr"/>
                </a:tc>
                <a:tc>
                  <a:txBody>
                    <a:bodyPr/>
                    <a:lstStyle/>
                    <a:p>
                      <a:pPr algn="ctr" fontAlgn="b"/>
                      <a:r>
                        <a:rPr lang="hr-HR" sz="1800" u="none" strike="noStrike">
                          <a:effectLst/>
                          <a:latin typeface="+mj-lt"/>
                        </a:rPr>
                        <a:t>Full-time</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effectLst/>
                          <a:latin typeface="+mj-lt"/>
                        </a:rPr>
                        <a:t>Fair</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White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Female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effectLst/>
                          <a:latin typeface="+mj-lt"/>
                        </a:rPr>
                        <a:t>No</a:t>
                      </a:r>
                      <a:endParaRPr lang="hr-HR" sz="18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016813900"/>
                  </a:ext>
                </a:extLst>
              </a:tr>
              <a:tr h="454090">
                <a:tc>
                  <a:txBody>
                    <a:bodyPr/>
                    <a:lstStyle/>
                    <a:p>
                      <a:pPr algn="ctr" fontAlgn="ctr"/>
                      <a:r>
                        <a:rPr lang="hr-HR" sz="1800" u="none" strike="noStrike">
                          <a:effectLst/>
                          <a:latin typeface="+mj-lt"/>
                        </a:rPr>
                        <a:t>30.000,00</a:t>
                      </a:r>
                      <a:endParaRPr lang="hr-HR" sz="1800" b="0" i="0" u="none" strike="noStrike">
                        <a:solidFill>
                          <a:srgbClr val="000000"/>
                        </a:solidFill>
                        <a:effectLst/>
                        <a:latin typeface="+mj-lt"/>
                      </a:endParaRPr>
                    </a:p>
                  </a:txBody>
                  <a:tcPr marL="9525" marR="9525" marT="9525" marB="0" anchor="ctr"/>
                </a:tc>
                <a:tc>
                  <a:txBody>
                    <a:bodyPr/>
                    <a:lstStyle/>
                    <a:p>
                      <a:pPr algn="ctr" fontAlgn="b"/>
                      <a:r>
                        <a:rPr lang="hr-HR" sz="1800" u="none" strike="noStrike">
                          <a:effectLst/>
                          <a:latin typeface="+mj-lt"/>
                        </a:rPr>
                        <a:t>Full-time</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effectLst/>
                          <a:latin typeface="+mj-lt"/>
                        </a:rPr>
                        <a:t>Good</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Black</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Female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effectLst/>
                          <a:latin typeface="+mj-lt"/>
                        </a:rPr>
                        <a:t>No</a:t>
                      </a:r>
                      <a:endParaRPr lang="hr-HR" sz="18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4255818894"/>
                  </a:ext>
                </a:extLst>
              </a:tr>
              <a:tr h="454090">
                <a:tc>
                  <a:txBody>
                    <a:bodyPr/>
                    <a:lstStyle/>
                    <a:p>
                      <a:pPr algn="ctr" fontAlgn="ctr"/>
                      <a:r>
                        <a:rPr lang="hr-HR" sz="1800" u="none" strike="noStrike">
                          <a:effectLst/>
                          <a:latin typeface="+mj-lt"/>
                        </a:rPr>
                        <a:t>30.000,00</a:t>
                      </a:r>
                      <a:endParaRPr lang="hr-HR" sz="1800" b="0" i="0" u="none" strike="noStrike">
                        <a:solidFill>
                          <a:srgbClr val="000000"/>
                        </a:solidFill>
                        <a:effectLst/>
                        <a:latin typeface="+mj-lt"/>
                      </a:endParaRPr>
                    </a:p>
                  </a:txBody>
                  <a:tcPr marL="9525" marR="9525" marT="9525" marB="0" anchor="ctr"/>
                </a:tc>
                <a:tc>
                  <a:txBody>
                    <a:bodyPr/>
                    <a:lstStyle/>
                    <a:p>
                      <a:pPr algn="ctr" fontAlgn="b"/>
                      <a:r>
                        <a:rPr lang="hr-HR" sz="1800" u="none" strike="noStrike">
                          <a:effectLst/>
                          <a:latin typeface="+mj-lt"/>
                        </a:rPr>
                        <a:t>Part-time</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effectLst/>
                          <a:latin typeface="+mj-lt"/>
                        </a:rPr>
                        <a:t>Good</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White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Male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effectLst/>
                          <a:latin typeface="+mj-lt"/>
                        </a:rPr>
                        <a:t>Yes</a:t>
                      </a:r>
                      <a:endParaRPr lang="hr-HR" sz="18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928121666"/>
                  </a:ext>
                </a:extLst>
              </a:tr>
              <a:tr h="454090">
                <a:tc>
                  <a:txBody>
                    <a:bodyPr/>
                    <a:lstStyle/>
                    <a:p>
                      <a:pPr algn="ctr" fontAlgn="ctr"/>
                      <a:r>
                        <a:rPr lang="hr-HR" sz="1800" u="none" strike="noStrike">
                          <a:effectLst/>
                          <a:latin typeface="+mj-lt"/>
                        </a:rPr>
                        <a:t>25.000,00</a:t>
                      </a:r>
                      <a:endParaRPr lang="hr-HR" sz="1800" b="0" i="0" u="none" strike="noStrike">
                        <a:solidFill>
                          <a:srgbClr val="000000"/>
                        </a:solidFill>
                        <a:effectLst/>
                        <a:latin typeface="+mj-lt"/>
                      </a:endParaRPr>
                    </a:p>
                  </a:txBody>
                  <a:tcPr marL="9525" marR="9525" marT="9525" marB="0" anchor="ctr"/>
                </a:tc>
                <a:tc>
                  <a:txBody>
                    <a:bodyPr/>
                    <a:lstStyle/>
                    <a:p>
                      <a:pPr algn="ctr" fontAlgn="b"/>
                      <a:r>
                        <a:rPr lang="hr-HR" sz="1800" u="none" strike="noStrike">
                          <a:effectLst/>
                          <a:latin typeface="+mj-lt"/>
                        </a:rPr>
                        <a:t>Part-time</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effectLst/>
                          <a:latin typeface="+mj-lt"/>
                        </a:rPr>
                        <a:t>Poor</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Black</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Male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effectLst/>
                          <a:latin typeface="+mj-lt"/>
                        </a:rPr>
                        <a:t>No</a:t>
                      </a:r>
                      <a:endParaRPr lang="hr-HR" sz="18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45840479"/>
                  </a:ext>
                </a:extLst>
              </a:tr>
              <a:tr h="454090">
                <a:tc>
                  <a:txBody>
                    <a:bodyPr/>
                    <a:lstStyle/>
                    <a:p>
                      <a:pPr algn="ctr" fontAlgn="ctr"/>
                      <a:r>
                        <a:rPr lang="hr-HR" sz="1800" u="none" strike="noStrike">
                          <a:effectLst/>
                          <a:latin typeface="+mj-lt"/>
                        </a:rPr>
                        <a:t>70.000,00</a:t>
                      </a:r>
                      <a:endParaRPr lang="hr-HR" sz="1800" b="0" i="0" u="none" strike="noStrike">
                        <a:solidFill>
                          <a:srgbClr val="000000"/>
                        </a:solidFill>
                        <a:effectLst/>
                        <a:latin typeface="+mj-lt"/>
                      </a:endParaRPr>
                    </a:p>
                  </a:txBody>
                  <a:tcPr marL="9525" marR="9525" marT="9525" marB="0" anchor="ctr"/>
                </a:tc>
                <a:tc>
                  <a:txBody>
                    <a:bodyPr/>
                    <a:lstStyle/>
                    <a:p>
                      <a:pPr algn="ctr" fontAlgn="b"/>
                      <a:r>
                        <a:rPr lang="hr-HR" sz="1800" u="none" strike="noStrike">
                          <a:effectLst/>
                          <a:latin typeface="+mj-lt"/>
                        </a:rPr>
                        <a:t>Full-time</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effectLst/>
                          <a:latin typeface="+mj-lt"/>
                        </a:rPr>
                        <a:t>Excelent</a:t>
                      </a:r>
                      <a:endParaRPr lang="hr-HR" sz="1800" b="0" i="0" u="none" strike="noStrike">
                        <a:solidFill>
                          <a:srgbClr val="00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White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solidFill>
                            <a:srgbClr val="FF0000"/>
                          </a:solidFill>
                          <a:effectLst/>
                          <a:latin typeface="+mj-lt"/>
                        </a:rPr>
                        <a:t>Male</a:t>
                      </a:r>
                      <a:endParaRPr lang="hr-HR" sz="1800" b="0" i="0" u="none" strike="noStrike">
                        <a:solidFill>
                          <a:srgbClr val="FF0000"/>
                        </a:solidFill>
                        <a:effectLst/>
                        <a:latin typeface="+mj-lt"/>
                      </a:endParaRPr>
                    </a:p>
                  </a:txBody>
                  <a:tcPr marL="9525" marR="9525" marT="9525" marB="0" anchor="b"/>
                </a:tc>
                <a:tc>
                  <a:txBody>
                    <a:bodyPr/>
                    <a:lstStyle/>
                    <a:p>
                      <a:pPr algn="ctr" fontAlgn="b"/>
                      <a:r>
                        <a:rPr lang="hr-HR" sz="1800" u="none" strike="noStrike">
                          <a:effectLst/>
                          <a:latin typeface="+mj-lt"/>
                        </a:rPr>
                        <a:t>Yes</a:t>
                      </a:r>
                      <a:endParaRPr lang="hr-HR" sz="18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4133364947"/>
                  </a:ext>
                </a:extLst>
              </a:tr>
            </a:tbl>
          </a:graphicData>
        </a:graphic>
      </p:graphicFrame>
      <p:cxnSp>
        <p:nvCxnSpPr>
          <p:cNvPr id="6" name="Straight Connector 5"/>
          <p:cNvCxnSpPr/>
          <p:nvPr/>
        </p:nvCxnSpPr>
        <p:spPr>
          <a:xfrm>
            <a:off x="9122229" y="1415141"/>
            <a:ext cx="1382485" cy="3178629"/>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9122229" y="1415141"/>
            <a:ext cx="1382485" cy="3178629"/>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3" name="Cloud Callout 12"/>
          <p:cNvSpPr/>
          <p:nvPr/>
        </p:nvSpPr>
        <p:spPr>
          <a:xfrm>
            <a:off x="849085" y="1175657"/>
            <a:ext cx="4049486" cy="1338943"/>
          </a:xfrm>
          <a:prstGeom prst="cloudCallout">
            <a:avLst>
              <a:gd name="adj1" fmla="val 56318"/>
              <a:gd name="adj2" fmla="val 69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a:t> </a:t>
            </a:r>
            <a:r>
              <a:rPr lang="hr-HR" sz="4400">
                <a:latin typeface="+mj-lt"/>
              </a:rPr>
              <a:t>Example</a:t>
            </a:r>
            <a:endParaRPr lang="en-US" sz="3200">
              <a:latin typeface="+mj-lt"/>
            </a:endParaRPr>
          </a:p>
        </p:txBody>
      </p:sp>
      <p:sp>
        <p:nvSpPr>
          <p:cNvPr id="14" name="Rectangular Callout 13"/>
          <p:cNvSpPr/>
          <p:nvPr/>
        </p:nvSpPr>
        <p:spPr>
          <a:xfrm>
            <a:off x="5976257" y="4931229"/>
            <a:ext cx="5388428" cy="1382485"/>
          </a:xfrm>
          <a:prstGeom prst="wedgeRectCallout">
            <a:avLst>
              <a:gd name="adj1" fmla="val 21755"/>
              <a:gd name="adj2" fmla="val -603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mj-lt"/>
              </a:rPr>
              <a:t>to address and mitigate bias, it is advised to consider removing the sensitive attribute of </a:t>
            </a:r>
            <a:r>
              <a:rPr lang="hr-HR" sz="2000">
                <a:latin typeface="+mj-lt"/>
              </a:rPr>
              <a:t>„</a:t>
            </a:r>
            <a:r>
              <a:rPr lang="en-US" sz="2000">
                <a:latin typeface="+mj-lt"/>
              </a:rPr>
              <a:t>Race</a:t>
            </a:r>
            <a:r>
              <a:rPr lang="hr-HR" sz="2000">
                <a:latin typeface="+mj-lt"/>
              </a:rPr>
              <a:t>”</a:t>
            </a:r>
            <a:r>
              <a:rPr lang="en-US" sz="2000">
                <a:latin typeface="+mj-lt"/>
              </a:rPr>
              <a:t> </a:t>
            </a:r>
            <a:r>
              <a:rPr lang="hr-HR" sz="2000">
                <a:latin typeface="+mj-lt"/>
              </a:rPr>
              <a:t>and „Gender” </a:t>
            </a:r>
            <a:r>
              <a:rPr lang="en-US" sz="2000">
                <a:latin typeface="+mj-lt"/>
              </a:rPr>
              <a:t>from the dataset</a:t>
            </a:r>
          </a:p>
        </p:txBody>
      </p:sp>
    </p:spTree>
    <p:extLst>
      <p:ext uri="{BB962C8B-B14F-4D97-AF65-F5344CB8AC3E}">
        <p14:creationId xmlns:p14="http://schemas.microsoft.com/office/powerpoint/2010/main" val="81854253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49085" y="180069"/>
            <a:ext cx="10515600" cy="794852"/>
          </a:xfrm>
        </p:spPr>
        <p:txBody>
          <a:bodyPr/>
          <a:lstStyle/>
          <a:p>
            <a:pPr algn="ctr"/>
            <a:r>
              <a:rPr lang="en-US" b="1"/>
              <a:t>Privacy and Data Protection</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74172" y="1091974"/>
            <a:ext cx="8784771" cy="4486275"/>
          </a:xfrm>
        </p:spPr>
        <p:txBody>
          <a:bodyPr>
            <a:noAutofit/>
          </a:bodyPr>
          <a:lstStyle/>
          <a:p>
            <a:pPr algn="just"/>
            <a:r>
              <a:rPr lang="en-US" sz="3600">
                <a:latin typeface="+mj-lt"/>
              </a:rPr>
              <a:t>Privacy and data protection are vital in machine learning.</a:t>
            </a:r>
          </a:p>
          <a:p>
            <a:pPr algn="just"/>
            <a:r>
              <a:rPr lang="en-US" sz="3600">
                <a:latin typeface="+mj-lt"/>
              </a:rPr>
              <a:t>Secure data from breaches and unauthorized access.</a:t>
            </a:r>
          </a:p>
          <a:p>
            <a:pPr algn="just"/>
            <a:r>
              <a:rPr lang="en-US" sz="3600">
                <a:latin typeface="+mj-lt"/>
              </a:rPr>
              <a:t>Transparency and consent build trust in machine learning.</a:t>
            </a:r>
          </a:p>
          <a:p>
            <a:pPr algn="just"/>
            <a:r>
              <a:rPr lang="en-US" sz="3600">
                <a:latin typeface="+mj-lt"/>
              </a:rPr>
              <a:t>Anonymize data to protect privacy.</a:t>
            </a:r>
          </a:p>
          <a:p>
            <a:pPr algn="just"/>
            <a:r>
              <a:rPr lang="en-US" sz="3600">
                <a:latin typeface="+mj-lt"/>
              </a:rPr>
              <a:t>Legal frameworks </a:t>
            </a:r>
            <a:r>
              <a:rPr lang="hr-HR" sz="3600">
                <a:latin typeface="+mj-lt"/>
              </a:rPr>
              <a:t>(like GDPR) </a:t>
            </a:r>
            <a:r>
              <a:rPr lang="en-US" sz="3600">
                <a:latin typeface="+mj-lt"/>
              </a:rPr>
              <a:t>guide responsible data handling.</a:t>
            </a:r>
            <a:endParaRPr lang="en-US" sz="3600" dirty="0">
              <a:latin typeface="+mj-lt"/>
            </a:endParaRPr>
          </a:p>
        </p:txBody>
      </p:sp>
      <p:pic>
        <p:nvPicPr>
          <p:cNvPr id="4" name="Picture 2" descr="Free Modern equipment for video surveillance on wall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0199" y="1091974"/>
            <a:ext cx="2819400" cy="18777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From above of crop anonymous male lawyer in formal clothes typing on laptop while sitting at wooden table with stack of documents and gavel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66639" y="3195637"/>
            <a:ext cx="1926519" cy="2889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65902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02330" y="123625"/>
            <a:ext cx="10515600" cy="794852"/>
          </a:xfrm>
        </p:spPr>
        <p:txBody>
          <a:bodyPr>
            <a:normAutofit/>
          </a:bodyPr>
          <a:lstStyle/>
          <a:p>
            <a:pPr algn="ctr"/>
            <a:r>
              <a:rPr lang="en-US" b="1"/>
              <a:t>Privacy and Data Protection</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74172" y="1091974"/>
            <a:ext cx="8784771" cy="4486275"/>
          </a:xfrm>
        </p:spPr>
        <p:txBody>
          <a:bodyPr>
            <a:noAutofit/>
          </a:bodyPr>
          <a:lstStyle/>
          <a:p>
            <a:pPr algn="just"/>
            <a:r>
              <a:rPr lang="en-US" sz="4000" b="1">
                <a:latin typeface="+mj-lt"/>
              </a:rPr>
              <a:t>Healthcare</a:t>
            </a:r>
            <a:r>
              <a:rPr lang="en-US" sz="3600">
                <a:latin typeface="+mj-lt"/>
              </a:rPr>
              <a:t>: Protects sensitive medical information through privacy measures.</a:t>
            </a:r>
          </a:p>
          <a:p>
            <a:pPr algn="just"/>
            <a:r>
              <a:rPr lang="en-US" sz="4000" b="1">
                <a:latin typeface="+mj-lt"/>
              </a:rPr>
              <a:t>Social media</a:t>
            </a:r>
            <a:r>
              <a:rPr lang="en-US" sz="3600">
                <a:latin typeface="+mj-lt"/>
              </a:rPr>
              <a:t>: Safeguards user information in personalized content delivery.</a:t>
            </a:r>
          </a:p>
          <a:p>
            <a:pPr algn="just"/>
            <a:r>
              <a:rPr lang="en-US" sz="4000" b="1">
                <a:latin typeface="+mj-lt"/>
              </a:rPr>
              <a:t>Finance</a:t>
            </a:r>
            <a:r>
              <a:rPr lang="en-US" sz="3600">
                <a:latin typeface="+mj-lt"/>
              </a:rPr>
              <a:t>: Detects fraud while preserving sensitive financial data.</a:t>
            </a:r>
          </a:p>
          <a:p>
            <a:pPr algn="just"/>
            <a:r>
              <a:rPr lang="en-US" sz="4000" b="1">
                <a:latin typeface="+mj-lt"/>
              </a:rPr>
              <a:t>Smart homes</a:t>
            </a:r>
            <a:r>
              <a:rPr lang="en-US" sz="3600">
                <a:latin typeface="+mj-lt"/>
              </a:rPr>
              <a:t>: Secures connected devices, protecting personal data.</a:t>
            </a:r>
          </a:p>
          <a:p>
            <a:pPr algn="just"/>
            <a:r>
              <a:rPr lang="en-US" sz="4000" b="1">
                <a:latin typeface="+mj-lt"/>
              </a:rPr>
              <a:t>Autonomous vehicles</a:t>
            </a:r>
            <a:r>
              <a:rPr lang="en-US" sz="3600">
                <a:latin typeface="+mj-lt"/>
              </a:rPr>
              <a:t>: Ensures privacy in handling personal data from vehicle sensors.</a:t>
            </a:r>
            <a:endParaRPr lang="en-US" sz="3600" dirty="0">
              <a:latin typeface="+mj-lt"/>
            </a:endParaRPr>
          </a:p>
        </p:txBody>
      </p:sp>
      <p:pic>
        <p:nvPicPr>
          <p:cNvPr id="2050" name="Picture 2" descr="Free Person Getting His Blood Check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8089" y="1040734"/>
            <a:ext cx="2141007" cy="142591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Close-Up Shot of App Icons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1792" y="2698043"/>
            <a:ext cx="2346184" cy="155786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ree Round Silver and Gold Coins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4888" y="4502344"/>
            <a:ext cx="2344208" cy="175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19654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22B72-8A78-92C4-778D-7BB3715F31ED}"/>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79FE8FE9-1EFA-C467-834C-31CE0D7B306D}"/>
              </a:ext>
            </a:extLst>
          </p:cNvPr>
          <p:cNvSpPr>
            <a:spLocks noGrp="1"/>
          </p:cNvSpPr>
          <p:nvPr>
            <p:ph type="title"/>
          </p:nvPr>
        </p:nvSpPr>
        <p:spPr>
          <a:xfrm>
            <a:off x="702330" y="123625"/>
            <a:ext cx="10515600" cy="794852"/>
          </a:xfrm>
        </p:spPr>
        <p:txBody>
          <a:bodyPr>
            <a:normAutofit/>
          </a:bodyPr>
          <a:lstStyle/>
          <a:p>
            <a:pPr algn="ctr"/>
            <a:r>
              <a:rPr lang="en-US" b="1"/>
              <a:t>Privacy and Data Protection</a:t>
            </a:r>
          </a:p>
        </p:txBody>
      </p:sp>
      <p:sp>
        <p:nvSpPr>
          <p:cNvPr id="3" name="Symbol zastępczy zawartości 2">
            <a:extLst>
              <a:ext uri="{FF2B5EF4-FFF2-40B4-BE49-F238E27FC236}">
                <a16:creationId xmlns:a16="http://schemas.microsoft.com/office/drawing/2014/main" id="{9919E00C-8FCF-7CAB-77B5-7F1C5AC6A23B}"/>
              </a:ext>
            </a:extLst>
          </p:cNvPr>
          <p:cNvSpPr>
            <a:spLocks noGrp="1"/>
          </p:cNvSpPr>
          <p:nvPr>
            <p:ph idx="1"/>
          </p:nvPr>
        </p:nvSpPr>
        <p:spPr>
          <a:xfrm>
            <a:off x="174172" y="1091974"/>
            <a:ext cx="8784771" cy="4486275"/>
          </a:xfrm>
        </p:spPr>
        <p:txBody>
          <a:bodyPr>
            <a:noAutofit/>
          </a:bodyPr>
          <a:lstStyle/>
          <a:p>
            <a:pPr algn="just"/>
            <a:r>
              <a:rPr lang="en-US" sz="4000" b="1">
                <a:latin typeface="+mj-lt"/>
              </a:rPr>
              <a:t>Healthcare</a:t>
            </a:r>
            <a:r>
              <a:rPr lang="en-US" sz="3600">
                <a:latin typeface="+mj-lt"/>
              </a:rPr>
              <a:t>: Protects sensitive medical information through privacy measures.</a:t>
            </a:r>
          </a:p>
          <a:p>
            <a:pPr algn="just"/>
            <a:r>
              <a:rPr lang="en-US" sz="4000" b="1">
                <a:latin typeface="+mj-lt"/>
              </a:rPr>
              <a:t>Social media</a:t>
            </a:r>
            <a:r>
              <a:rPr lang="en-US" sz="3600">
                <a:latin typeface="+mj-lt"/>
              </a:rPr>
              <a:t>: Safeguards user information in personalized content delivery.</a:t>
            </a:r>
          </a:p>
          <a:p>
            <a:pPr algn="just"/>
            <a:r>
              <a:rPr lang="en-US" sz="4000" b="1">
                <a:latin typeface="+mj-lt"/>
              </a:rPr>
              <a:t>Finance</a:t>
            </a:r>
            <a:r>
              <a:rPr lang="en-US" sz="3600">
                <a:latin typeface="+mj-lt"/>
              </a:rPr>
              <a:t>: Detects fraud while preserving sensitive financial data.</a:t>
            </a:r>
          </a:p>
          <a:p>
            <a:pPr algn="just"/>
            <a:r>
              <a:rPr lang="en-US" sz="4000" b="1">
                <a:latin typeface="+mj-lt"/>
              </a:rPr>
              <a:t>Smart homes</a:t>
            </a:r>
            <a:r>
              <a:rPr lang="en-US" sz="3600">
                <a:latin typeface="+mj-lt"/>
              </a:rPr>
              <a:t>: Secures connected devices, protecting personal data.</a:t>
            </a:r>
          </a:p>
          <a:p>
            <a:pPr algn="just"/>
            <a:r>
              <a:rPr lang="en-US" sz="4000" b="1">
                <a:latin typeface="+mj-lt"/>
              </a:rPr>
              <a:t>Autonomous vehicles</a:t>
            </a:r>
            <a:r>
              <a:rPr lang="en-US" sz="3600">
                <a:latin typeface="+mj-lt"/>
              </a:rPr>
              <a:t>: Ensures privacy in handling personal data from vehicle sensors.</a:t>
            </a:r>
            <a:endParaRPr lang="en-US" sz="3600" dirty="0">
              <a:latin typeface="+mj-lt"/>
            </a:endParaRPr>
          </a:p>
        </p:txBody>
      </p:sp>
      <p:pic>
        <p:nvPicPr>
          <p:cNvPr id="2050" name="Picture 2" descr="Free Person Getting His Blood Check Stock Photo">
            <a:extLst>
              <a:ext uri="{FF2B5EF4-FFF2-40B4-BE49-F238E27FC236}">
                <a16:creationId xmlns:a16="http://schemas.microsoft.com/office/drawing/2014/main" id="{8CCFD319-7553-0C92-1930-7CE98046D8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8089" y="1040734"/>
            <a:ext cx="2141007" cy="142591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Close-Up Shot of App Icons Stock Photo">
            <a:extLst>
              <a:ext uri="{FF2B5EF4-FFF2-40B4-BE49-F238E27FC236}">
                <a16:creationId xmlns:a16="http://schemas.microsoft.com/office/drawing/2014/main" id="{2134FD92-4C77-6F05-EC61-EB45B0B2B0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1792" y="2698043"/>
            <a:ext cx="2346184" cy="155786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ree Round Silver and Gold Coins Stock Photo">
            <a:extLst>
              <a:ext uri="{FF2B5EF4-FFF2-40B4-BE49-F238E27FC236}">
                <a16:creationId xmlns:a16="http://schemas.microsoft.com/office/drawing/2014/main" id="{A2AF1402-70E3-41C0-F4FE-718F5F289C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4888" y="4502344"/>
            <a:ext cx="2344208" cy="175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886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2- </a:t>
            </a:r>
            <a:r>
              <a:rPr lang="en-US" dirty="0"/>
              <a:t>Introduction to Machine Learning</a:t>
            </a:r>
            <a:endParaRPr lang="pl-PL" dirty="0"/>
          </a:p>
        </p:txBody>
      </p:sp>
    </p:spTree>
    <p:extLst>
      <p:ext uri="{BB962C8B-B14F-4D97-AF65-F5344CB8AC3E}">
        <p14:creationId xmlns:p14="http://schemas.microsoft.com/office/powerpoint/2010/main" val="306397305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02330" y="123625"/>
            <a:ext cx="10515600" cy="794852"/>
          </a:xfrm>
        </p:spPr>
        <p:txBody>
          <a:bodyPr>
            <a:normAutofit/>
          </a:bodyPr>
          <a:lstStyle/>
          <a:p>
            <a:pPr algn="ctr"/>
            <a:r>
              <a:rPr lang="en-US" b="1"/>
              <a:t>Transparency and Explainability</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74172" y="1091974"/>
            <a:ext cx="9161739" cy="4486275"/>
          </a:xfrm>
        </p:spPr>
        <p:txBody>
          <a:bodyPr>
            <a:noAutofit/>
          </a:bodyPr>
          <a:lstStyle/>
          <a:p>
            <a:pPr algn="just"/>
            <a:r>
              <a:rPr lang="en-US" sz="4000" b="1">
                <a:latin typeface="+mj-lt"/>
              </a:rPr>
              <a:t>Transparency</a:t>
            </a:r>
            <a:r>
              <a:rPr lang="en-US" sz="3600">
                <a:latin typeface="+mj-lt"/>
              </a:rPr>
              <a:t>: Openness and clarity in data collection, model training, and decision-making.</a:t>
            </a:r>
          </a:p>
          <a:p>
            <a:pPr algn="just"/>
            <a:r>
              <a:rPr lang="en-US" sz="4000" b="1">
                <a:latin typeface="+mj-lt"/>
              </a:rPr>
              <a:t>Explainability</a:t>
            </a:r>
            <a:r>
              <a:rPr lang="en-US" sz="3600">
                <a:latin typeface="+mj-lt"/>
              </a:rPr>
              <a:t>: Providing understandable insights into why decisions or predictions are made.</a:t>
            </a:r>
          </a:p>
          <a:p>
            <a:pPr algn="just"/>
            <a:r>
              <a:rPr lang="en-US" sz="4000" b="1">
                <a:latin typeface="+mj-lt"/>
              </a:rPr>
              <a:t>Challenges</a:t>
            </a:r>
            <a:r>
              <a:rPr lang="en-US" sz="3600">
                <a:latin typeface="+mj-lt"/>
              </a:rPr>
              <a:t>: Achieving transparency and explainability in complex algorithms like deep learning.</a:t>
            </a:r>
          </a:p>
        </p:txBody>
      </p:sp>
      <p:pic>
        <p:nvPicPr>
          <p:cNvPr id="4098" name="Picture 2" descr="Free The Word Why Made with Cubes with Letters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4754" y="1806223"/>
            <a:ext cx="2148383" cy="3222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34896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02330" y="123625"/>
            <a:ext cx="10515600" cy="794852"/>
          </a:xfrm>
        </p:spPr>
        <p:txBody>
          <a:bodyPr>
            <a:normAutofit/>
          </a:bodyPr>
          <a:lstStyle/>
          <a:p>
            <a:pPr algn="ctr"/>
            <a:r>
              <a:rPr lang="en-US" b="1"/>
              <a:t>Transparency and Explainability</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51595" y="918477"/>
            <a:ext cx="9579428" cy="4486275"/>
          </a:xfrm>
        </p:spPr>
        <p:txBody>
          <a:bodyPr>
            <a:noAutofit/>
          </a:bodyPr>
          <a:lstStyle/>
          <a:p>
            <a:pPr algn="just"/>
            <a:r>
              <a:rPr lang="en-US" sz="4000" b="1">
                <a:latin typeface="+mj-lt"/>
              </a:rPr>
              <a:t>Healthcare</a:t>
            </a:r>
            <a:r>
              <a:rPr lang="en-US" sz="3600">
                <a:latin typeface="+mj-lt"/>
              </a:rPr>
              <a:t>: Clear insights into diagnostic decisions, building trust.</a:t>
            </a:r>
          </a:p>
          <a:p>
            <a:pPr algn="just"/>
            <a:r>
              <a:rPr lang="en-US" sz="4000" b="1">
                <a:latin typeface="+mj-lt"/>
              </a:rPr>
              <a:t>Finance</a:t>
            </a:r>
            <a:r>
              <a:rPr lang="en-US" sz="3600">
                <a:latin typeface="+mj-lt"/>
              </a:rPr>
              <a:t>: Fair credit assessment through understandable factors.</a:t>
            </a:r>
          </a:p>
          <a:p>
            <a:pPr algn="just"/>
            <a:r>
              <a:rPr lang="en-US" sz="4000" b="1">
                <a:latin typeface="+mj-lt"/>
              </a:rPr>
              <a:t>Autonomous vehicles</a:t>
            </a:r>
            <a:r>
              <a:rPr lang="en-US" sz="3600">
                <a:latin typeface="+mj-lt"/>
              </a:rPr>
              <a:t>: Safety and accountability with understandable decision-making.</a:t>
            </a:r>
          </a:p>
          <a:p>
            <a:pPr algn="just"/>
            <a:r>
              <a:rPr lang="en-US" sz="4000" b="1">
                <a:latin typeface="+mj-lt"/>
              </a:rPr>
              <a:t>Fraud detection</a:t>
            </a:r>
            <a:r>
              <a:rPr lang="en-US" sz="3600">
                <a:latin typeface="+mj-lt"/>
              </a:rPr>
              <a:t>: Effective risk management via comprehensible patterns.</a:t>
            </a:r>
          </a:p>
          <a:p>
            <a:pPr algn="just"/>
            <a:r>
              <a:rPr lang="en-US" sz="4000" b="1">
                <a:latin typeface="+mj-lt"/>
              </a:rPr>
              <a:t>Personalized recommendations</a:t>
            </a:r>
            <a:r>
              <a:rPr lang="en-US" sz="3600">
                <a:latin typeface="+mj-lt"/>
              </a:rPr>
              <a:t>: Trustworthy insights for better customization.</a:t>
            </a:r>
          </a:p>
        </p:txBody>
      </p:sp>
      <p:pic>
        <p:nvPicPr>
          <p:cNvPr id="3074" name="Picture 2" descr="Free Selective Focus Photography of Person Using Iphone X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2967" y="4729271"/>
            <a:ext cx="2028471" cy="13509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A Person with Handcuffs Holding a Sign that Says Fraud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0978" y="3401642"/>
            <a:ext cx="1718508" cy="114452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ree Black Car on Road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84301" y="918477"/>
            <a:ext cx="1507050" cy="2260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95326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02330" y="123625"/>
            <a:ext cx="10515600" cy="794852"/>
          </a:xfrm>
        </p:spPr>
        <p:txBody>
          <a:bodyPr>
            <a:normAutofit/>
          </a:bodyPr>
          <a:lstStyle/>
          <a:p>
            <a:pPr algn="ctr"/>
            <a:r>
              <a:rPr lang="en-US" b="1"/>
              <a:t>Accountability and Responsibility</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61" y="1065232"/>
            <a:ext cx="9681028" cy="4929168"/>
          </a:xfrm>
        </p:spPr>
        <p:txBody>
          <a:bodyPr>
            <a:noAutofit/>
          </a:bodyPr>
          <a:lstStyle/>
          <a:p>
            <a:pPr algn="just"/>
            <a:r>
              <a:rPr lang="en-US" sz="3600" b="1">
                <a:latin typeface="+mj-lt"/>
              </a:rPr>
              <a:t>Accountability</a:t>
            </a:r>
            <a:r>
              <a:rPr lang="en-US" sz="3600">
                <a:latin typeface="+mj-lt"/>
              </a:rPr>
              <a:t>: Traceable and scrutinizable actions and decisions in machine learning.</a:t>
            </a:r>
          </a:p>
          <a:p>
            <a:pPr algn="just"/>
            <a:r>
              <a:rPr lang="en-US" sz="3600" b="1">
                <a:latin typeface="+mj-lt"/>
              </a:rPr>
              <a:t>Ethical</a:t>
            </a:r>
            <a:r>
              <a:rPr lang="en-US" sz="3600">
                <a:latin typeface="+mj-lt"/>
              </a:rPr>
              <a:t> Decision-making: Considering broader implications and mitigating biases.</a:t>
            </a:r>
          </a:p>
          <a:p>
            <a:pPr algn="just"/>
            <a:r>
              <a:rPr lang="en-US" sz="3600" b="1">
                <a:latin typeface="+mj-lt"/>
              </a:rPr>
              <a:t>Responsible</a:t>
            </a:r>
            <a:r>
              <a:rPr lang="en-US" sz="3600">
                <a:latin typeface="+mj-lt"/>
              </a:rPr>
              <a:t> Practices: Designing fair and unbiased algorithms aligned with ethical standards.</a:t>
            </a:r>
          </a:p>
          <a:p>
            <a:pPr algn="just"/>
            <a:r>
              <a:rPr lang="en-US" sz="3600" b="1">
                <a:latin typeface="+mj-lt"/>
              </a:rPr>
              <a:t>Human Oversight</a:t>
            </a:r>
            <a:r>
              <a:rPr lang="en-US" sz="3600">
                <a:latin typeface="+mj-lt"/>
              </a:rPr>
              <a:t>: Maintaining human involvement to uphold ethical considerations.</a:t>
            </a:r>
          </a:p>
          <a:p>
            <a:pPr algn="just"/>
            <a:r>
              <a:rPr lang="en-US" sz="3600" b="1">
                <a:latin typeface="+mj-lt"/>
              </a:rPr>
              <a:t>Continuous Evaluation</a:t>
            </a:r>
            <a:r>
              <a:rPr lang="en-US" sz="3600">
                <a:latin typeface="+mj-lt"/>
              </a:rPr>
              <a:t>: Ongoing assessment and monitoring for improvement and adaptation.</a:t>
            </a:r>
          </a:p>
        </p:txBody>
      </p:sp>
      <p:pic>
        <p:nvPicPr>
          <p:cNvPr id="6146" name="Picture 2" descr="Free Sphere shaped miniature of Earth with googly eyes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2553" y="1977241"/>
            <a:ext cx="2070100" cy="310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51282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D3196-4AB2-D2C2-01AA-4798BB3DC57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A67CB6C-1714-B0AB-93CD-71744DBFBC01}"/>
              </a:ext>
            </a:extLst>
          </p:cNvPr>
          <p:cNvSpPr>
            <a:spLocks noGrp="1"/>
          </p:cNvSpPr>
          <p:nvPr>
            <p:ph type="title"/>
          </p:nvPr>
        </p:nvSpPr>
        <p:spPr>
          <a:xfrm>
            <a:off x="702330" y="123625"/>
            <a:ext cx="10515600" cy="794852"/>
          </a:xfrm>
        </p:spPr>
        <p:txBody>
          <a:bodyPr>
            <a:normAutofit/>
          </a:bodyPr>
          <a:lstStyle/>
          <a:p>
            <a:pPr algn="ctr"/>
            <a:r>
              <a:rPr lang="en-US" b="1"/>
              <a:t>Accountability and Responsibility</a:t>
            </a:r>
          </a:p>
        </p:txBody>
      </p:sp>
      <p:sp>
        <p:nvSpPr>
          <p:cNvPr id="3" name="Symbol zastępczy zawartości 2">
            <a:extLst>
              <a:ext uri="{FF2B5EF4-FFF2-40B4-BE49-F238E27FC236}">
                <a16:creationId xmlns:a16="http://schemas.microsoft.com/office/drawing/2014/main" id="{E256C030-AA2E-7CE8-8313-D9E230709C10}"/>
              </a:ext>
            </a:extLst>
          </p:cNvPr>
          <p:cNvSpPr>
            <a:spLocks noGrp="1"/>
          </p:cNvSpPr>
          <p:nvPr>
            <p:ph idx="1"/>
          </p:nvPr>
        </p:nvSpPr>
        <p:spPr>
          <a:xfrm>
            <a:off x="83861" y="1065232"/>
            <a:ext cx="9681028" cy="4929168"/>
          </a:xfrm>
        </p:spPr>
        <p:txBody>
          <a:bodyPr>
            <a:noAutofit/>
          </a:bodyPr>
          <a:lstStyle/>
          <a:p>
            <a:pPr algn="just"/>
            <a:r>
              <a:rPr lang="en-US" sz="3600" b="1">
                <a:latin typeface="+mj-lt"/>
              </a:rPr>
              <a:t>Accountability</a:t>
            </a:r>
            <a:r>
              <a:rPr lang="en-US" sz="3600">
                <a:latin typeface="+mj-lt"/>
              </a:rPr>
              <a:t>: Traceable and scrutinizable actions and decisions in machine learning.</a:t>
            </a:r>
          </a:p>
          <a:p>
            <a:pPr algn="just"/>
            <a:r>
              <a:rPr lang="en-US" sz="3600" b="1">
                <a:latin typeface="+mj-lt"/>
              </a:rPr>
              <a:t>Ethical</a:t>
            </a:r>
            <a:r>
              <a:rPr lang="en-US" sz="3600">
                <a:latin typeface="+mj-lt"/>
              </a:rPr>
              <a:t> Decision-making: Considering broader implications and mitigating biases.</a:t>
            </a:r>
          </a:p>
          <a:p>
            <a:pPr algn="just"/>
            <a:r>
              <a:rPr lang="en-US" sz="3600" b="1">
                <a:latin typeface="+mj-lt"/>
              </a:rPr>
              <a:t>Responsible</a:t>
            </a:r>
            <a:r>
              <a:rPr lang="en-US" sz="3600">
                <a:latin typeface="+mj-lt"/>
              </a:rPr>
              <a:t> Practices: Designing fair and unbiased algorithms aligned with ethical standards.</a:t>
            </a:r>
          </a:p>
          <a:p>
            <a:pPr algn="just"/>
            <a:r>
              <a:rPr lang="en-US" sz="3600" b="1">
                <a:latin typeface="+mj-lt"/>
              </a:rPr>
              <a:t>Human Oversight</a:t>
            </a:r>
            <a:r>
              <a:rPr lang="en-US" sz="3600">
                <a:latin typeface="+mj-lt"/>
              </a:rPr>
              <a:t>: Maintaining human involvement to uphold ethical considerations.</a:t>
            </a:r>
          </a:p>
          <a:p>
            <a:pPr algn="just"/>
            <a:r>
              <a:rPr lang="en-US" sz="3600" b="1">
                <a:latin typeface="+mj-lt"/>
              </a:rPr>
              <a:t>Continuous Evaluation</a:t>
            </a:r>
            <a:r>
              <a:rPr lang="en-US" sz="3600">
                <a:latin typeface="+mj-lt"/>
              </a:rPr>
              <a:t>: Ongoing assessment and monitoring for improvement and adaptation.</a:t>
            </a:r>
          </a:p>
        </p:txBody>
      </p:sp>
      <p:pic>
        <p:nvPicPr>
          <p:cNvPr id="6146" name="Picture 2" descr="Free Sphere shaped miniature of Earth with googly eyes Stock Photo">
            <a:extLst>
              <a:ext uri="{FF2B5EF4-FFF2-40B4-BE49-F238E27FC236}">
                <a16:creationId xmlns:a16="http://schemas.microsoft.com/office/drawing/2014/main" id="{5D8AE39D-F392-F0A6-502D-ECD8304AC8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2553" y="1977241"/>
            <a:ext cx="2070100" cy="310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681616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02330" y="123625"/>
            <a:ext cx="10515600" cy="794852"/>
          </a:xfrm>
        </p:spPr>
        <p:txBody>
          <a:bodyPr>
            <a:normAutofit/>
          </a:bodyPr>
          <a:lstStyle/>
          <a:p>
            <a:pPr algn="ctr"/>
            <a:r>
              <a:rPr lang="en-US" b="1"/>
              <a:t>Social Impact and Job Displacement</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85461" y="1381321"/>
            <a:ext cx="8619872" cy="4929168"/>
          </a:xfrm>
        </p:spPr>
        <p:txBody>
          <a:bodyPr>
            <a:noAutofit/>
          </a:bodyPr>
          <a:lstStyle/>
          <a:p>
            <a:pPr algn="just"/>
            <a:r>
              <a:rPr lang="en-US" sz="3600">
                <a:latin typeface="+mj-lt"/>
              </a:rPr>
              <a:t>Machine learning transforms sectors and enhances society.</a:t>
            </a:r>
          </a:p>
          <a:p>
            <a:pPr algn="just"/>
            <a:r>
              <a:rPr lang="en-US" sz="3600">
                <a:latin typeface="+mj-lt"/>
              </a:rPr>
              <a:t>Automation may lead to job loss in certain industries.</a:t>
            </a:r>
          </a:p>
          <a:p>
            <a:pPr algn="just"/>
            <a:r>
              <a:rPr lang="en-US" sz="4000" b="1">
                <a:latin typeface="+mj-lt"/>
              </a:rPr>
              <a:t>Reskilling and Adaptation</a:t>
            </a:r>
            <a:r>
              <a:rPr lang="en-US" sz="3600">
                <a:latin typeface="+mj-lt"/>
              </a:rPr>
              <a:t>: Programs help workers transition to new roles.</a:t>
            </a:r>
          </a:p>
          <a:p>
            <a:pPr algn="just"/>
            <a:r>
              <a:rPr lang="en-US" sz="3600">
                <a:latin typeface="+mj-lt"/>
              </a:rPr>
              <a:t>Economic Inequality: Ensuring equitable distribution of benefits is crucial.</a:t>
            </a:r>
          </a:p>
        </p:txBody>
      </p:sp>
      <p:pic>
        <p:nvPicPr>
          <p:cNvPr id="5122" name="Picture 2" descr="Free Close-Up Shot of Scrabble Tiles on a White Surfac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4978" y="3615923"/>
            <a:ext cx="2833511" cy="212513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Free Person Reaching Out to a Robot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84948" y="1381321"/>
            <a:ext cx="2660297" cy="1771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76700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fontScale="92500" lnSpcReduction="10000"/>
          </a:bodyPr>
          <a:lstStyle/>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hr-HR" b="1" dirty="0" err="1">
                <a:latin typeface="+mj-lt"/>
              </a:rPr>
              <a:t>article</a:t>
            </a:r>
            <a:r>
              <a:rPr lang="hr-HR" b="1" dirty="0">
                <a:latin typeface="+mj-lt"/>
              </a:rPr>
              <a:t> </a:t>
            </a:r>
            <a:r>
              <a:rPr lang="hr-HR" b="1" err="1">
                <a:latin typeface="+mj-lt"/>
              </a:rPr>
              <a:t>about</a:t>
            </a:r>
            <a:r>
              <a:rPr lang="hr-HR" b="1">
                <a:latin typeface="+mj-lt"/>
              </a:rPr>
              <a:t> </a:t>
            </a:r>
            <a:r>
              <a:rPr lang="en-US" b="1">
                <a:latin typeface="+mj-lt"/>
              </a:rPr>
              <a:t>Bias in Machine Learning</a:t>
            </a:r>
            <a:r>
              <a:rPr lang="hr-HR" b="1">
                <a:latin typeface="+mj-lt"/>
              </a:rPr>
              <a:t>:</a:t>
            </a:r>
            <a:endParaRPr lang="en-US" b="1" dirty="0">
              <a:latin typeface="+mj-lt"/>
            </a:endParaRPr>
          </a:p>
          <a:p>
            <a:pPr algn="just"/>
            <a:r>
              <a:rPr lang="hr-HR">
                <a:latin typeface="+mj-lt"/>
                <a:hlinkClick r:id="rId3"/>
              </a:rPr>
              <a:t>https://www.techtarget.com/searchenterpriseai/definition/machine-learning-bias-algorithm-bias-or-AI-bias</a:t>
            </a:r>
            <a:endParaRPr lang="hr-HR">
              <a:latin typeface="+mj-lt"/>
            </a:endParaRPr>
          </a:p>
          <a:p>
            <a:pPr marL="0" indent="0" algn="just">
              <a:buNone/>
            </a:pPr>
            <a:r>
              <a:rPr lang="hr-HR" b="1">
                <a:latin typeface="+mj-lt"/>
              </a:rPr>
              <a:t>Check </a:t>
            </a:r>
            <a:r>
              <a:rPr lang="hr-HR" b="1" dirty="0" err="1">
                <a:latin typeface="+mj-lt"/>
              </a:rPr>
              <a:t>this</a:t>
            </a:r>
            <a:r>
              <a:rPr lang="hr-HR" b="1" dirty="0">
                <a:latin typeface="+mj-lt"/>
              </a:rPr>
              <a:t> </a:t>
            </a:r>
            <a:r>
              <a:rPr lang="hr-HR" b="1" dirty="0" err="1">
                <a:latin typeface="+mj-lt"/>
              </a:rPr>
              <a:t>article</a:t>
            </a:r>
            <a:r>
              <a:rPr lang="hr-HR" b="1" dirty="0">
                <a:latin typeface="+mj-lt"/>
              </a:rPr>
              <a:t> </a:t>
            </a:r>
            <a:r>
              <a:rPr lang="hr-HR" b="1" err="1">
                <a:latin typeface="+mj-lt"/>
              </a:rPr>
              <a:t>about</a:t>
            </a:r>
            <a:r>
              <a:rPr lang="hr-HR" b="1">
                <a:latin typeface="+mj-lt"/>
              </a:rPr>
              <a:t> Privacy and Data Protection:</a:t>
            </a:r>
            <a:endParaRPr lang="hr-HR" b="1" dirty="0">
              <a:latin typeface="+mj-lt"/>
            </a:endParaRPr>
          </a:p>
          <a:p>
            <a:pPr algn="just"/>
            <a:r>
              <a:rPr lang="hr-HR">
                <a:latin typeface="+mj-lt"/>
                <a:hlinkClick r:id="rId4"/>
              </a:rPr>
              <a:t>https://www.ibm.com/blog/make-data-protection-a-2023-competitive-differentiator/</a:t>
            </a:r>
            <a:endParaRPr lang="hr-HR">
              <a:latin typeface="+mj-lt"/>
            </a:endParaRPr>
          </a:p>
          <a:p>
            <a:pPr marL="0" indent="0" algn="just">
              <a:buNone/>
            </a:pPr>
            <a:r>
              <a:rPr lang="hr-HR" b="1">
                <a:latin typeface="+mj-lt"/>
              </a:rPr>
              <a:t>Check </a:t>
            </a:r>
            <a:r>
              <a:rPr lang="hr-HR" b="1" err="1">
                <a:latin typeface="+mj-lt"/>
              </a:rPr>
              <a:t>this</a:t>
            </a:r>
            <a:r>
              <a:rPr lang="hr-HR" b="1">
                <a:latin typeface="+mj-lt"/>
              </a:rPr>
              <a:t> OECD Transparency and Explainability principle:</a:t>
            </a:r>
            <a:endParaRPr lang="hr-HR" b="1" dirty="0">
              <a:latin typeface="+mj-lt"/>
            </a:endParaRPr>
          </a:p>
          <a:p>
            <a:pPr algn="just"/>
            <a:r>
              <a:rPr lang="hr-HR">
                <a:latin typeface="+mj-lt"/>
                <a:hlinkClick r:id="rId5"/>
              </a:rPr>
              <a:t>https://oecd.ai/en/dashboards/ai-principles/P7</a:t>
            </a:r>
            <a:endParaRPr lang="hr-HR">
              <a:latin typeface="+mj-lt"/>
            </a:endParaRPr>
          </a:p>
          <a:p>
            <a:pPr marL="0" indent="0" algn="just">
              <a:buNone/>
            </a:pPr>
            <a:r>
              <a:rPr lang="en-US" b="1">
                <a:latin typeface="+mj-lt"/>
              </a:rPr>
              <a:t>Check this </a:t>
            </a:r>
            <a:r>
              <a:rPr lang="hr-HR" b="1">
                <a:latin typeface="+mj-lt"/>
              </a:rPr>
              <a:t>TEDx </a:t>
            </a:r>
            <a:r>
              <a:rPr lang="en-US" b="1">
                <a:latin typeface="+mj-lt"/>
              </a:rPr>
              <a:t>video about The Impact of A.I. on Jobs:</a:t>
            </a:r>
            <a:endParaRPr lang="hr-HR" b="1" dirty="0">
              <a:latin typeface="+mj-lt"/>
            </a:endParaRPr>
          </a:p>
          <a:p>
            <a:pPr algn="just"/>
            <a:r>
              <a:rPr lang="hr-HR">
                <a:latin typeface="+mj-lt"/>
                <a:hlinkClick r:id="rId6"/>
              </a:rPr>
              <a:t>https://www.youtube.com/watch?v=_U2YobRC8OY</a:t>
            </a:r>
            <a:endParaRPr lang="hr-HR">
              <a:latin typeface="+mj-lt"/>
            </a:endParaRPr>
          </a:p>
          <a:p>
            <a:pPr marL="0" indent="0" algn="just">
              <a:buNone/>
            </a:pPr>
            <a:r>
              <a:rPr lang="hr-HR" b="1">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err="1">
                <a:latin typeface="+mj-lt"/>
              </a:rPr>
              <a:t>the</a:t>
            </a:r>
            <a:r>
              <a:rPr lang="hr-HR" b="1">
                <a:latin typeface="+mj-lt"/>
              </a:rPr>
              <a:t> tenth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3000787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97560" y="0"/>
            <a:ext cx="10515600" cy="1325563"/>
          </a:xfrm>
        </p:spPr>
        <p:txBody>
          <a:bodyPr/>
          <a:lstStyle/>
          <a:p>
            <a:pPr algn="ctr"/>
            <a:r>
              <a:rPr lang="hr-HR" b="1" dirty="0" err="1"/>
              <a:t>What</a:t>
            </a:r>
            <a:r>
              <a:rPr lang="hr-HR" b="1" dirty="0"/>
              <a:t> </a:t>
            </a:r>
            <a:r>
              <a:rPr lang="hr-HR" b="1" dirty="0" err="1"/>
              <a:t>is</a:t>
            </a:r>
            <a:r>
              <a:rPr lang="hr-HR" b="1" dirty="0"/>
              <a:t> </a:t>
            </a:r>
            <a:r>
              <a:rPr lang="hr-HR" b="1" dirty="0" err="1"/>
              <a:t>Machine</a:t>
            </a:r>
            <a:r>
              <a:rPr lang="hr-HR" b="1" dirty="0"/>
              <a:t> </a:t>
            </a:r>
            <a:r>
              <a:rPr lang="hr-HR" b="1" dirty="0" err="1"/>
              <a:t>Learning</a:t>
            </a:r>
            <a:r>
              <a:rPr lang="hr-HR" b="1" dirty="0"/>
              <a:t> ?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32080" y="1076960"/>
            <a:ext cx="8482965" cy="5361093"/>
          </a:xfrm>
        </p:spPr>
        <p:txBody>
          <a:bodyPr>
            <a:noAutofit/>
          </a:bodyPr>
          <a:lstStyle/>
          <a:p>
            <a:pPr lvl="0" algn="just"/>
            <a:r>
              <a:rPr lang="en-US" sz="3600" dirty="0">
                <a:latin typeface="+mj-lt"/>
              </a:rPr>
              <a:t>Imagine teaching computers to </a:t>
            </a:r>
            <a:r>
              <a:rPr lang="en-US" sz="4000" b="1" dirty="0">
                <a:latin typeface="+mj-lt"/>
              </a:rPr>
              <a:t>learn from experience</a:t>
            </a:r>
            <a:r>
              <a:rPr lang="en-US" sz="3600" dirty="0">
                <a:latin typeface="+mj-lt"/>
              </a:rPr>
              <a:t>, just like humans do.</a:t>
            </a:r>
            <a:endParaRPr lang="hr-HR" sz="3600" dirty="0">
              <a:latin typeface="+mj-lt"/>
            </a:endParaRPr>
          </a:p>
          <a:p>
            <a:pPr lvl="0" algn="just"/>
            <a:r>
              <a:rPr lang="en-US" sz="3600" dirty="0">
                <a:latin typeface="+mj-lt"/>
              </a:rPr>
              <a:t>Machine learning involves creating </a:t>
            </a:r>
            <a:r>
              <a:rPr lang="en-US" sz="4000" b="1" dirty="0">
                <a:latin typeface="+mj-lt"/>
              </a:rPr>
              <a:t>algorithms</a:t>
            </a:r>
            <a:r>
              <a:rPr lang="en-US" sz="3600" dirty="0">
                <a:latin typeface="+mj-lt"/>
              </a:rPr>
              <a:t> that analyze vast amounts of data.</a:t>
            </a:r>
          </a:p>
          <a:p>
            <a:pPr lvl="0" algn="just"/>
            <a:r>
              <a:rPr lang="en-US" sz="3600" dirty="0">
                <a:latin typeface="+mj-lt"/>
              </a:rPr>
              <a:t>These intelligent algorithms can </a:t>
            </a:r>
            <a:r>
              <a:rPr lang="en-US" sz="4000" b="1" dirty="0">
                <a:latin typeface="+mj-lt"/>
              </a:rPr>
              <a:t>identify patterns </a:t>
            </a:r>
            <a:r>
              <a:rPr lang="en-US" sz="3600" dirty="0">
                <a:latin typeface="+mj-lt"/>
              </a:rPr>
              <a:t>and trends hidden within the data.</a:t>
            </a:r>
          </a:p>
          <a:p>
            <a:pPr lvl="0" algn="just"/>
            <a:r>
              <a:rPr lang="en-US" sz="3600" dirty="0">
                <a:latin typeface="+mj-lt"/>
              </a:rPr>
              <a:t>By doing so, they unlock valuable insights and make </a:t>
            </a:r>
            <a:r>
              <a:rPr lang="en-US" sz="4000" b="1" dirty="0">
                <a:latin typeface="+mj-lt"/>
              </a:rPr>
              <a:t>predictions</a:t>
            </a:r>
            <a:r>
              <a:rPr lang="en-US" sz="3600" dirty="0">
                <a:latin typeface="+mj-lt"/>
              </a:rPr>
              <a:t> with accuracy.</a:t>
            </a:r>
            <a:endParaRPr lang="pl-PL" sz="3600" dirty="0">
              <a:latin typeface="+mj-lt"/>
            </a:endParaRPr>
          </a:p>
        </p:txBody>
      </p:sp>
      <p:pic>
        <p:nvPicPr>
          <p:cNvPr id="1026" name="Picture 2" descr="Free White Paper in Gray Typewriter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8280" y="1584960"/>
            <a:ext cx="2930040" cy="19514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Person Pointing Paper Line Graph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8280" y="4133063"/>
            <a:ext cx="2877578" cy="1904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119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202565"/>
            <a:ext cx="10515600" cy="1325563"/>
          </a:xfrm>
        </p:spPr>
        <p:txBody>
          <a:bodyPr/>
          <a:lstStyle/>
          <a:p>
            <a:pPr algn="ctr"/>
            <a:r>
              <a:rPr lang="hr-HR" b="1" dirty="0" err="1"/>
              <a:t>Why</a:t>
            </a:r>
            <a:r>
              <a:rPr lang="hr-HR" b="1" dirty="0"/>
              <a:t> Machine </a:t>
            </a:r>
            <a:r>
              <a:rPr lang="hr-HR" b="1" dirty="0" err="1"/>
              <a:t>Learning</a:t>
            </a:r>
            <a:r>
              <a:rPr lang="hr-HR" b="1" dirty="0"/>
              <a:t> now?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74320" y="1690688"/>
            <a:ext cx="9377680" cy="4981045"/>
          </a:xfrm>
        </p:spPr>
        <p:txBody>
          <a:bodyPr>
            <a:normAutofit/>
          </a:bodyPr>
          <a:lstStyle/>
          <a:p>
            <a:pPr lvl="0" algn="just"/>
            <a:r>
              <a:rPr lang="hr-HR" sz="3600" dirty="0">
                <a:latin typeface="+mj-lt"/>
              </a:rPr>
              <a:t>I</a:t>
            </a:r>
            <a:r>
              <a:rPr lang="en-US" sz="3600" dirty="0">
                <a:latin typeface="+mj-lt"/>
              </a:rPr>
              <a:t>t helps us turn the vast amount of data collected from our electronic-driven lifestyles into valuable information. </a:t>
            </a:r>
            <a:endParaRPr lang="hr-HR" sz="3600" dirty="0">
              <a:latin typeface="+mj-lt"/>
            </a:endParaRPr>
          </a:p>
          <a:p>
            <a:pPr lvl="0" algn="just"/>
            <a:r>
              <a:rPr lang="hr-HR" sz="3600" dirty="0">
                <a:latin typeface="+mj-lt"/>
              </a:rPr>
              <a:t>R</a:t>
            </a:r>
            <a:r>
              <a:rPr lang="en-US" sz="3600" dirty="0" err="1">
                <a:latin typeface="+mj-lt"/>
              </a:rPr>
              <a:t>apid</a:t>
            </a:r>
            <a:r>
              <a:rPr lang="en-US" sz="3600" dirty="0">
                <a:latin typeface="+mj-lt"/>
              </a:rPr>
              <a:t> advancement in technology has made it possible to collect data in a more accurate and frequent manner.</a:t>
            </a:r>
            <a:endParaRPr lang="hr-HR" sz="3600" dirty="0">
              <a:latin typeface="+mj-lt"/>
            </a:endParaRPr>
          </a:p>
          <a:p>
            <a:pPr lvl="0" algn="just"/>
            <a:r>
              <a:rPr lang="en-US" sz="3600" dirty="0">
                <a:latin typeface="+mj-lt"/>
              </a:rPr>
              <a:t>With Machine Learning, we can process and analyze this big data, leading to insights and better decision making.</a:t>
            </a:r>
            <a:endParaRPr lang="pl-PL" dirty="0">
              <a:latin typeface="+mj-lt"/>
            </a:endParaRPr>
          </a:p>
        </p:txBody>
      </p:sp>
      <p:pic>
        <p:nvPicPr>
          <p:cNvPr id="2050" name="Picture 2" descr="Free iphon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49" y="2336800"/>
            <a:ext cx="2004906" cy="3007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232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996315"/>
          </a:xfrm>
        </p:spPr>
        <p:txBody>
          <a:bodyPr/>
          <a:lstStyle/>
          <a:p>
            <a:pPr algn="ctr"/>
            <a:r>
              <a:rPr lang="hr-HR" b="1" dirty="0" err="1"/>
              <a:t>Why</a:t>
            </a:r>
            <a:r>
              <a:rPr lang="hr-HR" b="1" dirty="0"/>
              <a:t> Machine </a:t>
            </a:r>
            <a:r>
              <a:rPr lang="hr-HR" b="1" dirty="0" err="1"/>
              <a:t>Learning</a:t>
            </a:r>
            <a:r>
              <a:rPr lang="hr-HR" b="1" dirty="0"/>
              <a:t> now?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55600" y="1361440"/>
            <a:ext cx="7995920" cy="5310293"/>
          </a:xfrm>
        </p:spPr>
        <p:txBody>
          <a:bodyPr>
            <a:normAutofit/>
          </a:bodyPr>
          <a:lstStyle/>
          <a:p>
            <a:pPr algn="just"/>
            <a:r>
              <a:rPr lang="en-US" sz="3600" dirty="0">
                <a:latin typeface="+mj-lt"/>
              </a:rPr>
              <a:t>Big data and machine learning are transforming industries across the board.</a:t>
            </a:r>
          </a:p>
          <a:p>
            <a:pPr algn="just"/>
            <a:r>
              <a:rPr lang="en-US" sz="3600" dirty="0">
                <a:latin typeface="+mj-lt"/>
              </a:rPr>
              <a:t>Personalized recommendations, targeted advertising, medical diagnoses, and market trend predictions are just a glimpse of the possibilities.</a:t>
            </a:r>
          </a:p>
          <a:p>
            <a:pPr algn="just"/>
            <a:r>
              <a:rPr lang="en-US" sz="3600" dirty="0">
                <a:latin typeface="+mj-lt"/>
              </a:rPr>
              <a:t>Machine learning equips us with the tools to tackle complex problems and leverage the full potential of our electronic-driven lifestyles.</a:t>
            </a:r>
            <a:endParaRPr lang="pl-PL" dirty="0">
              <a:latin typeface="+mj-lt"/>
            </a:endParaRPr>
          </a:p>
        </p:txBody>
      </p:sp>
      <p:pic>
        <p:nvPicPr>
          <p:cNvPr id="3074" name="Picture 2" descr="Free Close-Up Photo of Accounting Documents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8946" y="1757680"/>
            <a:ext cx="3066305" cy="20421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stock photo of analysis, anatomy, assessment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8946" y="4016585"/>
            <a:ext cx="3066305" cy="2042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601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1067435"/>
          </a:xfrm>
        </p:spPr>
        <p:txBody>
          <a:bodyPr/>
          <a:lstStyle/>
          <a:p>
            <a:pPr algn="ctr"/>
            <a:r>
              <a:rPr lang="hr-HR" b="1" dirty="0"/>
              <a:t>Data</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94640" y="1524000"/>
            <a:ext cx="8818880" cy="5147733"/>
          </a:xfrm>
        </p:spPr>
        <p:txBody>
          <a:bodyPr>
            <a:normAutofit lnSpcReduction="10000"/>
          </a:bodyPr>
          <a:lstStyle/>
          <a:p>
            <a:pPr lvl="0" algn="just"/>
            <a:r>
              <a:rPr lang="en-US" sz="3600" dirty="0">
                <a:latin typeface="+mj-lt"/>
                <a:hlinkClick r:id="rId3"/>
              </a:rPr>
              <a:t>International Statistical Institute –ISI</a:t>
            </a:r>
            <a:r>
              <a:rPr lang="hr-HR" sz="3600" dirty="0">
                <a:latin typeface="+mj-lt"/>
              </a:rPr>
              <a:t>:</a:t>
            </a:r>
            <a:endParaRPr lang="en-US" sz="3600" dirty="0">
              <a:latin typeface="+mj-lt"/>
            </a:endParaRPr>
          </a:p>
          <a:p>
            <a:pPr lvl="1" algn="just"/>
            <a:r>
              <a:rPr lang="hr-HR" sz="3600" i="1" dirty="0">
                <a:latin typeface="+mj-lt"/>
              </a:rPr>
              <a:t>„</a:t>
            </a:r>
            <a:r>
              <a:rPr lang="en-US" sz="3600" i="1" dirty="0">
                <a:latin typeface="+mj-lt"/>
              </a:rPr>
              <a:t>Data are values of qualitative or quantitative variables, belonging to a set of items</a:t>
            </a:r>
            <a:r>
              <a:rPr lang="hr-HR" sz="3600" i="1" dirty="0">
                <a:latin typeface="+mj-lt"/>
              </a:rPr>
              <a:t>.” </a:t>
            </a:r>
          </a:p>
          <a:p>
            <a:pPr algn="just"/>
            <a:r>
              <a:rPr lang="en-US" sz="3600" dirty="0">
                <a:latin typeface="+mj-lt"/>
                <a:hlinkClick r:id="rId4"/>
              </a:rPr>
              <a:t>International Standards Organization</a:t>
            </a:r>
            <a:r>
              <a:rPr lang="hr-HR" sz="3600" dirty="0">
                <a:latin typeface="+mj-lt"/>
                <a:hlinkClick r:id="rId4"/>
              </a:rPr>
              <a:t> – </a:t>
            </a:r>
            <a:r>
              <a:rPr lang="en-US" sz="3600" dirty="0">
                <a:latin typeface="+mj-lt"/>
                <a:hlinkClick r:id="rId4"/>
              </a:rPr>
              <a:t>ISO</a:t>
            </a:r>
            <a:r>
              <a:rPr lang="hr-HR" sz="3600" dirty="0">
                <a:latin typeface="+mj-lt"/>
              </a:rPr>
              <a:t>:</a:t>
            </a:r>
            <a:endParaRPr lang="hr-HR" sz="3600" i="1" dirty="0">
              <a:latin typeface="+mj-lt"/>
            </a:endParaRPr>
          </a:p>
          <a:p>
            <a:pPr lvl="1" algn="just"/>
            <a:r>
              <a:rPr lang="hr-HR" sz="3600" i="1" dirty="0">
                <a:latin typeface="+mj-lt"/>
              </a:rPr>
              <a:t>„</a:t>
            </a:r>
            <a:r>
              <a:rPr lang="en-US" sz="3600" i="1" dirty="0">
                <a:latin typeface="+mj-lt"/>
              </a:rPr>
              <a:t>Data is a representation of facts, concepts or instructions in a formalized manner suitable for communication, interpretation or processing by human or automated means</a:t>
            </a:r>
            <a:r>
              <a:rPr lang="hr-HR" sz="3600" i="1" dirty="0">
                <a:latin typeface="+mj-lt"/>
              </a:rPr>
              <a:t>.”</a:t>
            </a:r>
            <a:endParaRPr lang="hr-HR" sz="3600" dirty="0">
              <a:latin typeface="+mj-lt"/>
            </a:endParaRPr>
          </a:p>
          <a:p>
            <a:pPr lvl="0"/>
            <a:endParaRPr lang="hr-HR" sz="3600" dirty="0">
              <a:latin typeface="+mj-lt"/>
            </a:endParaRPr>
          </a:p>
          <a:p>
            <a:pPr lvl="0"/>
            <a:endParaRPr lang="pl-PL" dirty="0">
              <a:latin typeface="+mj-lt"/>
            </a:endParaRPr>
          </a:p>
        </p:txBody>
      </p:sp>
      <p:pic>
        <p:nvPicPr>
          <p:cNvPr id="1026" name="Picture 2" descr="Free Multi Colored Folders Piled Up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9097" y="1800711"/>
            <a:ext cx="2360498" cy="15720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Close-up Photo of Gray Laptop  Stock Pho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39096" y="3917286"/>
            <a:ext cx="2446999" cy="1619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166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Data vs </a:t>
            </a:r>
            <a:r>
              <a:rPr lang="hr-HR" b="1" dirty="0" err="1"/>
              <a:t>Information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06400" y="1690688"/>
            <a:ext cx="6725920" cy="4981045"/>
          </a:xfrm>
        </p:spPr>
        <p:txBody>
          <a:bodyPr>
            <a:normAutofit/>
          </a:bodyPr>
          <a:lstStyle/>
          <a:p>
            <a:pPr lvl="0"/>
            <a:r>
              <a:rPr lang="en-US" sz="3600" b="1" dirty="0">
                <a:latin typeface="+mj-lt"/>
              </a:rPr>
              <a:t>Data</a:t>
            </a:r>
            <a:r>
              <a:rPr lang="en-US" sz="3600" dirty="0">
                <a:latin typeface="+mj-lt"/>
              </a:rPr>
              <a:t> is the </a:t>
            </a:r>
            <a:r>
              <a:rPr lang="en-US" sz="4000" b="1" dirty="0">
                <a:latin typeface="+mj-lt"/>
              </a:rPr>
              <a:t>raw</a:t>
            </a:r>
            <a:r>
              <a:rPr lang="en-US" sz="3600" dirty="0">
                <a:latin typeface="+mj-lt"/>
              </a:rPr>
              <a:t> product.</a:t>
            </a:r>
          </a:p>
          <a:p>
            <a:pPr lvl="1"/>
            <a:r>
              <a:rPr lang="en-US" sz="3600" dirty="0">
                <a:latin typeface="+mj-lt"/>
              </a:rPr>
              <a:t>It is the gathering of the figures or facts.</a:t>
            </a:r>
          </a:p>
          <a:p>
            <a:pPr marL="0" lvl="0" indent="0">
              <a:buNone/>
            </a:pPr>
            <a:endParaRPr lang="en-US" sz="3600" dirty="0">
              <a:latin typeface="+mj-lt"/>
            </a:endParaRPr>
          </a:p>
          <a:p>
            <a:pPr lvl="0"/>
            <a:r>
              <a:rPr lang="en-US" sz="3600" b="1" dirty="0">
                <a:latin typeface="+mj-lt"/>
              </a:rPr>
              <a:t>Information</a:t>
            </a:r>
            <a:r>
              <a:rPr lang="en-US" sz="3600" dirty="0">
                <a:latin typeface="+mj-lt"/>
              </a:rPr>
              <a:t> is the data in </a:t>
            </a:r>
            <a:r>
              <a:rPr lang="en-US" sz="4000" b="1" dirty="0">
                <a:latin typeface="+mj-lt"/>
              </a:rPr>
              <a:t>context</a:t>
            </a:r>
            <a:r>
              <a:rPr lang="en-US" sz="3600" dirty="0">
                <a:latin typeface="+mj-lt"/>
              </a:rPr>
              <a:t>.</a:t>
            </a:r>
          </a:p>
          <a:p>
            <a:pPr lvl="1"/>
            <a:r>
              <a:rPr lang="en-US" sz="3600" dirty="0">
                <a:latin typeface="+mj-lt"/>
              </a:rPr>
              <a:t>Used or presented in such a way to make it meaningful.</a:t>
            </a:r>
            <a:endParaRPr lang="pl-PL" sz="3600" dirty="0">
              <a:latin typeface="+mj-lt"/>
            </a:endParaRPr>
          </a:p>
        </p:txBody>
      </p:sp>
      <p:pic>
        <p:nvPicPr>
          <p:cNvPr id="2050" name="Picture 2" descr="Free Close-Up Shot of Two People Playing Jigsaw Puzzle on a Wooden Surfac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9245" y="2062480"/>
            <a:ext cx="4397470" cy="2937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387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a:t>I</a:t>
            </a:r>
            <a:r>
              <a:rPr lang="en-US" b="1" err="1"/>
              <a:t>ntroduction</a:t>
            </a:r>
            <a:r>
              <a:rPr lang="en-US" b="1"/>
              <a:t> to the </a:t>
            </a:r>
            <a:r>
              <a:rPr lang="hr-HR" b="1"/>
              <a:t>Machine </a:t>
            </a:r>
            <a:r>
              <a:rPr lang="hr-HR" b="1" err="1"/>
              <a:t>Learning</a:t>
            </a:r>
            <a:r>
              <a:rPr lang="hr-HR" b="1"/>
              <a:t> </a:t>
            </a:r>
            <a:r>
              <a:rPr lang="en-US" b="1"/>
              <a:t>course</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r>
              <a:rPr lang="en-US" sz="3600">
                <a:latin typeface="+mj-lt"/>
              </a:rPr>
              <a:t>This course was developed as a result of the Erasmus+ project </a:t>
            </a:r>
            <a:r>
              <a:rPr lang="en-US" sz="3600" err="1">
                <a:latin typeface="+mj-lt"/>
              </a:rPr>
              <a:t>CodeIn</a:t>
            </a:r>
            <a:r>
              <a:rPr lang="hr-HR" sz="360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a:latin typeface="+mj-lt"/>
              </a:rPr>
              <a:t>)</a:t>
            </a:r>
          </a:p>
          <a:p>
            <a:pPr lvl="0"/>
            <a:r>
              <a:rPr lang="en-US" sz="3600">
                <a:latin typeface="+mj-lt"/>
              </a:rPr>
              <a:t>It contains a total of ten teaching topics</a:t>
            </a:r>
            <a:endParaRPr lang="hr-HR" sz="3600">
              <a:latin typeface="+mj-lt"/>
            </a:endParaRPr>
          </a:p>
          <a:p>
            <a:pPr lvl="0"/>
            <a:r>
              <a:rPr lang="en-US" sz="3600">
                <a:latin typeface="+mj-lt"/>
              </a:rPr>
              <a:t>All you need </a:t>
            </a:r>
            <a:r>
              <a:rPr lang="hr-HR" sz="3600">
                <a:latin typeface="+mj-lt"/>
              </a:rPr>
              <a:t>for</a:t>
            </a:r>
            <a:r>
              <a:rPr lang="en-US" sz="3600">
                <a:latin typeface="+mj-lt"/>
              </a:rPr>
              <a:t> learn is internet access</a:t>
            </a:r>
            <a:r>
              <a:rPr lang="hr-HR" sz="3600">
                <a:latin typeface="+mj-lt"/>
              </a:rPr>
              <a:t> </a:t>
            </a:r>
          </a:p>
          <a:p>
            <a:pPr lvl="0"/>
            <a:r>
              <a:rPr lang="en-US" sz="3600">
                <a:latin typeface="+mj-lt"/>
              </a:rPr>
              <a:t>You are expected to spend a total of 150 hours to acquire the intended learning outcomes. </a:t>
            </a:r>
          </a:p>
          <a:p>
            <a:pPr lvl="0"/>
            <a:endParaRPr lang="hr-HR" sz="360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Machine </a:t>
            </a:r>
            <a:r>
              <a:rPr lang="hr-HR" b="1" dirty="0" err="1"/>
              <a:t>Learning</a:t>
            </a:r>
            <a:r>
              <a:rPr lang="hr-HR" b="1" dirty="0"/>
              <a:t> </a:t>
            </a:r>
            <a:r>
              <a:rPr lang="hr-HR" b="1" dirty="0" err="1"/>
              <a:t>workflow</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55600" y="1690688"/>
            <a:ext cx="8514080" cy="4981045"/>
          </a:xfrm>
        </p:spPr>
        <p:txBody>
          <a:bodyPr>
            <a:normAutofit/>
          </a:bodyPr>
          <a:lstStyle/>
          <a:p>
            <a:pPr lvl="0" algn="just"/>
            <a:r>
              <a:rPr lang="en-US" sz="3600" dirty="0">
                <a:latin typeface="+mj-lt"/>
              </a:rPr>
              <a:t>There must be </a:t>
            </a:r>
            <a:r>
              <a:rPr lang="en-US" sz="4000" b="1" dirty="0">
                <a:latin typeface="+mj-lt"/>
              </a:rPr>
              <a:t>a problem to solve </a:t>
            </a:r>
            <a:r>
              <a:rPr lang="en-US" sz="3600" dirty="0">
                <a:latin typeface="+mj-lt"/>
              </a:rPr>
              <a:t>or to understand better.</a:t>
            </a:r>
          </a:p>
          <a:p>
            <a:pPr lvl="0" algn="just"/>
            <a:r>
              <a:rPr lang="en-US" sz="3600" dirty="0">
                <a:latin typeface="+mj-lt"/>
              </a:rPr>
              <a:t>Machine Learning requires data input , computational power, and algorithms as a starting point to solving or understanding the problem.</a:t>
            </a:r>
          </a:p>
          <a:p>
            <a:pPr lvl="0" algn="just"/>
            <a:r>
              <a:rPr lang="en-US" sz="3600" dirty="0">
                <a:latin typeface="+mj-lt"/>
              </a:rPr>
              <a:t>The goal of Machine Learning is the </a:t>
            </a:r>
            <a:r>
              <a:rPr lang="en-US" sz="4000" b="1" dirty="0">
                <a:latin typeface="+mj-lt"/>
              </a:rPr>
              <a:t>correct interpretation </a:t>
            </a:r>
            <a:r>
              <a:rPr lang="en-US" sz="3600" dirty="0">
                <a:latin typeface="+mj-lt"/>
              </a:rPr>
              <a:t>of the results.</a:t>
            </a:r>
            <a:endParaRPr lang="pl-PL" sz="3600" dirty="0">
              <a:latin typeface="+mj-lt"/>
            </a:endParaRPr>
          </a:p>
        </p:txBody>
      </p:sp>
      <p:pic>
        <p:nvPicPr>
          <p:cNvPr id="3074" name="Picture 2" descr="Free Yellow, Orange, and Green 3x3 Rubik's Cub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0706" y="2072640"/>
            <a:ext cx="2263140" cy="164304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images.pexels.com/photos/355952/pexels-photo-355952.jpeg?auto=compress&amp;cs=tinysrgb&amp;h=566.525&amp;fit=crop&amp;w=633.175&amp;dp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0706" y="4024525"/>
            <a:ext cx="2263140" cy="2027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80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CRISP-DM </a:t>
            </a:r>
            <a:r>
              <a:rPr lang="hr-HR" b="1" dirty="0" err="1"/>
              <a:t>workflow</a:t>
            </a:r>
            <a:endParaRPr lang="pl-PL" dirty="0"/>
          </a:p>
        </p:txBody>
      </p:sp>
      <p:sp>
        <p:nvSpPr>
          <p:cNvPr id="4" name="Flowchart: Process 3"/>
          <p:cNvSpPr/>
          <p:nvPr/>
        </p:nvSpPr>
        <p:spPr>
          <a:xfrm>
            <a:off x="1583396" y="1922582"/>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pPr algn="ctr"/>
            <a:r>
              <a:rPr lang="en-US" sz="2800" dirty="0"/>
              <a:t>Business understanding </a:t>
            </a:r>
          </a:p>
        </p:txBody>
      </p:sp>
      <p:sp>
        <p:nvSpPr>
          <p:cNvPr id="5" name="Flowchart: Process 4"/>
          <p:cNvSpPr/>
          <p:nvPr/>
        </p:nvSpPr>
        <p:spPr>
          <a:xfrm>
            <a:off x="1583396" y="3248145"/>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800" dirty="0"/>
              <a:t>Data</a:t>
            </a:r>
            <a:r>
              <a:rPr lang="en-US" sz="2800" dirty="0"/>
              <a:t> understanding </a:t>
            </a:r>
          </a:p>
        </p:txBody>
      </p:sp>
      <p:sp>
        <p:nvSpPr>
          <p:cNvPr id="6" name="Flowchart: Process 5"/>
          <p:cNvSpPr/>
          <p:nvPr/>
        </p:nvSpPr>
        <p:spPr>
          <a:xfrm>
            <a:off x="1583396" y="4628734"/>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Data</a:t>
            </a:r>
            <a:r>
              <a:rPr lang="en-US" sz="3200" dirty="0"/>
              <a:t> </a:t>
            </a:r>
            <a:r>
              <a:rPr lang="en-US" sz="2800" dirty="0"/>
              <a:t>preparation</a:t>
            </a:r>
          </a:p>
        </p:txBody>
      </p:sp>
      <p:sp>
        <p:nvSpPr>
          <p:cNvPr id="7" name="Flowchart: Process 6"/>
          <p:cNvSpPr/>
          <p:nvPr/>
        </p:nvSpPr>
        <p:spPr>
          <a:xfrm>
            <a:off x="7061422" y="1870121"/>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pPr algn="ctr"/>
            <a:r>
              <a:rPr lang="en-US" sz="2800" dirty="0"/>
              <a:t>Modelling</a:t>
            </a:r>
            <a:endParaRPr lang="en-US" dirty="0"/>
          </a:p>
        </p:txBody>
      </p:sp>
      <p:sp>
        <p:nvSpPr>
          <p:cNvPr id="8" name="Flowchart: Process 7"/>
          <p:cNvSpPr/>
          <p:nvPr/>
        </p:nvSpPr>
        <p:spPr>
          <a:xfrm>
            <a:off x="7061423" y="3248145"/>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pPr algn="ctr"/>
            <a:r>
              <a:rPr lang="en-US" sz="2800" dirty="0"/>
              <a:t>Evaluation</a:t>
            </a:r>
            <a:endParaRPr lang="en-US" dirty="0"/>
          </a:p>
        </p:txBody>
      </p:sp>
      <p:sp>
        <p:nvSpPr>
          <p:cNvPr id="9" name="Flowchart: Process 8"/>
          <p:cNvSpPr/>
          <p:nvPr/>
        </p:nvSpPr>
        <p:spPr>
          <a:xfrm>
            <a:off x="7061423" y="4628734"/>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pPr algn="ctr"/>
            <a:r>
              <a:rPr lang="en-US" sz="2800" dirty="0"/>
              <a:t>Deployment</a:t>
            </a:r>
            <a:endParaRPr lang="en-US" dirty="0"/>
          </a:p>
        </p:txBody>
      </p:sp>
      <p:sp>
        <p:nvSpPr>
          <p:cNvPr id="10" name="Down Arrow 9"/>
          <p:cNvSpPr/>
          <p:nvPr/>
        </p:nvSpPr>
        <p:spPr>
          <a:xfrm>
            <a:off x="2879634" y="2816885"/>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2879633" y="4161658"/>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8697211" y="2833463"/>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8692186" y="4193956"/>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Up Arrow 13"/>
          <p:cNvSpPr/>
          <p:nvPr/>
        </p:nvSpPr>
        <p:spPr>
          <a:xfrm rot="2359055">
            <a:off x="6008314" y="2465285"/>
            <a:ext cx="532563" cy="284847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7527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685800" y="172085"/>
            <a:ext cx="10515600" cy="782955"/>
          </a:xfrm>
        </p:spPr>
        <p:txBody>
          <a:bodyPr/>
          <a:lstStyle/>
          <a:p>
            <a:pPr algn="ctr"/>
            <a:r>
              <a:rPr lang="hr-HR" b="1" dirty="0"/>
              <a:t>CRISP-DM </a:t>
            </a:r>
            <a:r>
              <a:rPr lang="hr-HR" b="1" dirty="0" err="1"/>
              <a:t>workflow</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74320" y="1341120"/>
            <a:ext cx="8107680" cy="5330613"/>
          </a:xfrm>
        </p:spPr>
        <p:txBody>
          <a:bodyPr>
            <a:normAutofit lnSpcReduction="10000"/>
          </a:bodyPr>
          <a:lstStyle/>
          <a:p>
            <a:pPr lvl="0" algn="just"/>
            <a:r>
              <a:rPr lang="en-US" sz="3600" b="1" dirty="0">
                <a:latin typeface="+mj-lt"/>
              </a:rPr>
              <a:t>Business understanding </a:t>
            </a:r>
            <a:r>
              <a:rPr lang="hr-HR" sz="3600" dirty="0">
                <a:latin typeface="+mj-lt"/>
              </a:rPr>
              <a:t>- </a:t>
            </a:r>
            <a:r>
              <a:rPr lang="en-US" sz="3600" dirty="0">
                <a:latin typeface="+mj-lt"/>
              </a:rPr>
              <a:t>What question(s) need to be answered?</a:t>
            </a:r>
            <a:endParaRPr lang="hr-HR" sz="3600" dirty="0">
              <a:latin typeface="+mj-lt"/>
            </a:endParaRPr>
          </a:p>
          <a:p>
            <a:pPr lvl="0" algn="just"/>
            <a:r>
              <a:rPr lang="hr-HR" sz="3600" b="1" dirty="0">
                <a:latin typeface="+mj-lt"/>
              </a:rPr>
              <a:t>Data</a:t>
            </a:r>
            <a:r>
              <a:rPr lang="en-US" sz="3600" b="1" dirty="0">
                <a:latin typeface="+mj-lt"/>
              </a:rPr>
              <a:t> understanding</a:t>
            </a:r>
            <a:r>
              <a:rPr lang="hr-HR" sz="3600" b="1" dirty="0">
                <a:latin typeface="+mj-lt"/>
              </a:rPr>
              <a:t> - </a:t>
            </a:r>
            <a:r>
              <a:rPr lang="en-US" sz="3600" dirty="0">
                <a:latin typeface="+mj-lt"/>
              </a:rPr>
              <a:t>Where will the data originate?</a:t>
            </a:r>
            <a:endParaRPr lang="hr-HR" sz="3600" dirty="0">
              <a:latin typeface="+mj-lt"/>
            </a:endParaRPr>
          </a:p>
          <a:p>
            <a:pPr lvl="0" algn="just"/>
            <a:r>
              <a:rPr lang="pl-PL" sz="3600" b="1" dirty="0">
                <a:latin typeface="+mj-lt"/>
              </a:rPr>
              <a:t>Data preparation </a:t>
            </a:r>
            <a:r>
              <a:rPr lang="pl-PL" sz="3600" dirty="0">
                <a:latin typeface="+mj-lt"/>
              </a:rPr>
              <a:t>- What data is required?</a:t>
            </a:r>
          </a:p>
          <a:p>
            <a:pPr lvl="0" algn="just"/>
            <a:r>
              <a:rPr lang="en-US" sz="3600" b="1" dirty="0">
                <a:latin typeface="+mj-lt"/>
              </a:rPr>
              <a:t>Modelling</a:t>
            </a:r>
            <a:r>
              <a:rPr lang="hr-HR" sz="3600" dirty="0">
                <a:latin typeface="+mj-lt"/>
              </a:rPr>
              <a:t> - </a:t>
            </a:r>
            <a:r>
              <a:rPr lang="en-US" sz="3600" dirty="0">
                <a:latin typeface="+mj-lt"/>
              </a:rPr>
              <a:t>What machine learning will be used?</a:t>
            </a:r>
            <a:endParaRPr lang="hr-HR" sz="3600" dirty="0">
              <a:latin typeface="+mj-lt"/>
            </a:endParaRPr>
          </a:p>
          <a:p>
            <a:pPr lvl="0" algn="just"/>
            <a:r>
              <a:rPr lang="en-US" sz="3600" b="1" dirty="0">
                <a:latin typeface="+mj-lt"/>
              </a:rPr>
              <a:t>Evaluation</a:t>
            </a:r>
            <a:r>
              <a:rPr lang="hr-HR" sz="3600" dirty="0">
                <a:latin typeface="+mj-lt"/>
              </a:rPr>
              <a:t> - </a:t>
            </a:r>
            <a:r>
              <a:rPr lang="en-US" sz="3600" dirty="0">
                <a:latin typeface="+mj-lt"/>
              </a:rPr>
              <a:t>Evaluate results of the machine learning.</a:t>
            </a:r>
            <a:endParaRPr lang="hr-HR" sz="3600" dirty="0">
              <a:latin typeface="+mj-lt"/>
            </a:endParaRPr>
          </a:p>
          <a:p>
            <a:pPr lvl="0" algn="just"/>
            <a:r>
              <a:rPr lang="pl-PL" sz="3600" b="1" dirty="0">
                <a:latin typeface="+mj-lt"/>
              </a:rPr>
              <a:t>Deployment</a:t>
            </a:r>
            <a:r>
              <a:rPr lang="pl-PL" sz="3600" dirty="0">
                <a:latin typeface="+mj-lt"/>
              </a:rPr>
              <a:t> - Push out the solution.</a:t>
            </a:r>
          </a:p>
        </p:txBody>
      </p:sp>
      <p:pic>
        <p:nvPicPr>
          <p:cNvPr id="4098" name="Picture 2" descr="Free Top View Photo Of People Near Wooden Tabl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9679" y="1565554"/>
            <a:ext cx="2864219" cy="191329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ree Time Lapse Photography of Taking-off Rocket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9679" y="4089366"/>
            <a:ext cx="2906175" cy="1935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192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Real use </a:t>
            </a:r>
            <a:r>
              <a:rPr lang="hr-HR" b="1" dirty="0" err="1"/>
              <a:t>case</a:t>
            </a:r>
            <a:r>
              <a:rPr lang="hr-HR" b="1" dirty="0"/>
              <a:t> - </a:t>
            </a:r>
            <a:r>
              <a:rPr lang="hr-HR" b="1" dirty="0" err="1"/>
              <a:t>Loan</a:t>
            </a:r>
            <a:r>
              <a:rPr lang="hr-HR" b="1" dirty="0"/>
              <a:t> </a:t>
            </a:r>
            <a:r>
              <a:rPr lang="hr-HR" b="1" dirty="0" err="1"/>
              <a:t>Application</a:t>
            </a:r>
            <a:endParaRPr lang="pl-PL" dirty="0"/>
          </a:p>
        </p:txBody>
      </p:sp>
      <p:sp>
        <p:nvSpPr>
          <p:cNvPr id="4" name="Flowchart: Process 3"/>
          <p:cNvSpPr/>
          <p:nvPr/>
        </p:nvSpPr>
        <p:spPr>
          <a:xfrm>
            <a:off x="1370036" y="1690689"/>
            <a:ext cx="3607360"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Should we approve this loan application?</a:t>
            </a:r>
          </a:p>
        </p:txBody>
      </p:sp>
      <p:sp>
        <p:nvSpPr>
          <p:cNvPr id="5" name="Flowchart: Process 4"/>
          <p:cNvSpPr/>
          <p:nvPr/>
        </p:nvSpPr>
        <p:spPr>
          <a:xfrm>
            <a:off x="314960" y="3016252"/>
            <a:ext cx="5218919" cy="1196641"/>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Use the historical records on previous applications and their outcome</a:t>
            </a:r>
          </a:p>
        </p:txBody>
      </p:sp>
      <p:sp>
        <p:nvSpPr>
          <p:cNvPr id="6" name="Flowchart: Process 5"/>
          <p:cNvSpPr/>
          <p:nvPr/>
        </p:nvSpPr>
        <p:spPr>
          <a:xfrm>
            <a:off x="453711" y="4720286"/>
            <a:ext cx="5181013" cy="182874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endParaRPr lang="en-US" dirty="0"/>
          </a:p>
          <a:p>
            <a:pPr lvl="1" algn="ctr"/>
            <a:r>
              <a:rPr lang="en-US" sz="2800" dirty="0"/>
              <a:t>Required criteria:</a:t>
            </a:r>
            <a:endParaRPr lang="hr-HR" sz="2800" dirty="0"/>
          </a:p>
          <a:p>
            <a:pPr lvl="1" algn="ctr"/>
            <a:r>
              <a:rPr lang="en-US" dirty="0"/>
              <a:t>Current Salary</a:t>
            </a:r>
          </a:p>
          <a:p>
            <a:pPr lvl="1" algn="ctr"/>
            <a:r>
              <a:rPr lang="en-US" dirty="0"/>
              <a:t>Length of contract</a:t>
            </a:r>
          </a:p>
          <a:p>
            <a:pPr lvl="1" algn="ctr"/>
            <a:r>
              <a:rPr lang="en-US" dirty="0"/>
              <a:t>Other loans outstanding</a:t>
            </a:r>
          </a:p>
          <a:p>
            <a:pPr lvl="1" algn="ctr"/>
            <a:r>
              <a:rPr lang="en-US" dirty="0"/>
              <a:t>Credit history </a:t>
            </a:r>
          </a:p>
          <a:p>
            <a:pPr lvl="1"/>
            <a:endParaRPr lang="en-US" dirty="0"/>
          </a:p>
          <a:p>
            <a:pPr lvl="1"/>
            <a:endParaRPr lang="en-US" dirty="0"/>
          </a:p>
        </p:txBody>
      </p:sp>
      <p:sp>
        <p:nvSpPr>
          <p:cNvPr id="7" name="Flowchart: Process 6"/>
          <p:cNvSpPr/>
          <p:nvPr/>
        </p:nvSpPr>
        <p:spPr>
          <a:xfrm>
            <a:off x="6032472" y="1690688"/>
            <a:ext cx="5853164" cy="8418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The Machine Learning approach(s) we want to adopt for this scenario</a:t>
            </a:r>
            <a:endParaRPr lang="en-US" dirty="0"/>
          </a:p>
        </p:txBody>
      </p:sp>
      <p:sp>
        <p:nvSpPr>
          <p:cNvPr id="8" name="Flowchart: Process 7"/>
          <p:cNvSpPr/>
          <p:nvPr/>
        </p:nvSpPr>
        <p:spPr>
          <a:xfrm>
            <a:off x="6761982" y="3151975"/>
            <a:ext cx="4505681" cy="139507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Evaluate how well the ML algorithm worked, using learning and test data.</a:t>
            </a:r>
            <a:endParaRPr lang="en-US" dirty="0"/>
          </a:p>
        </p:txBody>
      </p:sp>
      <p:sp>
        <p:nvSpPr>
          <p:cNvPr id="9" name="Flowchart: Process 8"/>
          <p:cNvSpPr/>
          <p:nvPr/>
        </p:nvSpPr>
        <p:spPr>
          <a:xfrm>
            <a:off x="7011766" y="5109288"/>
            <a:ext cx="3607359" cy="89430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pPr algn="ctr"/>
            <a:r>
              <a:rPr lang="en-US" sz="2800" dirty="0"/>
              <a:t>Deployment</a:t>
            </a:r>
            <a:endParaRPr lang="en-US" dirty="0"/>
          </a:p>
        </p:txBody>
      </p:sp>
      <p:sp>
        <p:nvSpPr>
          <p:cNvPr id="10" name="Down Arrow 9"/>
          <p:cNvSpPr/>
          <p:nvPr/>
        </p:nvSpPr>
        <p:spPr>
          <a:xfrm>
            <a:off x="2666274" y="2584992"/>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2666273" y="4250959"/>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8483851" y="2601570"/>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8483851" y="4616093"/>
            <a:ext cx="663191" cy="431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Up Arrow 13"/>
          <p:cNvSpPr/>
          <p:nvPr/>
        </p:nvSpPr>
        <p:spPr>
          <a:xfrm rot="1824255">
            <a:off x="5911095" y="2451878"/>
            <a:ext cx="532563" cy="243648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73129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0515600" cy="5057775"/>
          </a:xfrm>
        </p:spPr>
        <p:txBody>
          <a:bodyPr>
            <a:normAutofit/>
          </a:bodyPr>
          <a:lstStyle/>
          <a:p>
            <a:pPr marL="0" lvl="0" indent="0" algn="just">
              <a:buNone/>
            </a:pPr>
            <a:r>
              <a:rPr lang="hr-HR" b="1" dirty="0" err="1">
                <a:latin typeface="+mj-lt"/>
              </a:rPr>
              <a:t>Find</a:t>
            </a:r>
            <a:r>
              <a:rPr lang="hr-HR" b="1" dirty="0">
                <a:latin typeface="+mj-lt"/>
              </a:rPr>
              <a:t> </a:t>
            </a:r>
            <a:r>
              <a:rPr lang="hr-HR" b="1" dirty="0" err="1">
                <a:latin typeface="+mj-lt"/>
              </a:rPr>
              <a:t>and</a:t>
            </a:r>
            <a:r>
              <a:rPr lang="hr-HR" b="1" dirty="0">
                <a:latin typeface="+mj-lt"/>
              </a:rPr>
              <a:t> </a:t>
            </a:r>
            <a:r>
              <a:rPr lang="hr-HR" b="1" dirty="0" err="1">
                <a:latin typeface="+mj-lt"/>
              </a:rPr>
              <a:t>read</a:t>
            </a:r>
            <a:r>
              <a:rPr lang="hr-HR" b="1" dirty="0">
                <a:latin typeface="+mj-lt"/>
              </a:rPr>
              <a:t> </a:t>
            </a:r>
            <a:r>
              <a:rPr lang="hr-HR" b="1" dirty="0" err="1">
                <a:latin typeface="+mj-lt"/>
              </a:rPr>
              <a:t>the</a:t>
            </a:r>
            <a:r>
              <a:rPr lang="hr-HR" b="1" dirty="0">
                <a:latin typeface="+mj-lt"/>
              </a:rPr>
              <a:t> </a:t>
            </a:r>
            <a:r>
              <a:rPr lang="en-US" b="1" dirty="0">
                <a:latin typeface="+mj-lt"/>
              </a:rPr>
              <a:t>most widely cited definition of machine learning </a:t>
            </a:r>
            <a:r>
              <a:rPr lang="hr-HR" b="1" dirty="0" err="1">
                <a:latin typeface="+mj-lt"/>
              </a:rPr>
              <a:t>in</a:t>
            </a:r>
            <a:r>
              <a:rPr lang="hr-HR" b="1" dirty="0">
                <a:latin typeface="+mj-lt"/>
              </a:rPr>
              <a:t> </a:t>
            </a:r>
            <a:r>
              <a:rPr lang="en-US" b="1" dirty="0">
                <a:latin typeface="+mj-lt"/>
              </a:rPr>
              <a:t>Tom Mitchell's </a:t>
            </a:r>
            <a:r>
              <a:rPr lang="hr-HR" b="1" dirty="0" err="1">
                <a:latin typeface="+mj-lt"/>
              </a:rPr>
              <a:t>book</a:t>
            </a:r>
            <a:r>
              <a:rPr lang="hr-HR" b="1" dirty="0">
                <a:latin typeface="+mj-lt"/>
              </a:rPr>
              <a:t> „Machine </a:t>
            </a:r>
            <a:r>
              <a:rPr lang="hr-HR" b="1" dirty="0" err="1">
                <a:latin typeface="+mj-lt"/>
              </a:rPr>
              <a:t>Learning</a:t>
            </a:r>
            <a:r>
              <a:rPr lang="hr-HR" b="1" dirty="0">
                <a:latin typeface="+mj-lt"/>
              </a:rPr>
              <a:t>”</a:t>
            </a:r>
          </a:p>
          <a:p>
            <a:pPr algn="just"/>
            <a:r>
              <a:rPr lang="en-US" dirty="0">
                <a:latin typeface="+mj-lt"/>
                <a:hlinkClick r:id="rId3"/>
              </a:rPr>
              <a:t>http://www.cs.cmu.edu/~tom/files/MachineLearningTomMitchell.pdf</a:t>
            </a:r>
            <a:endParaRPr lang="hr-HR" dirty="0">
              <a:latin typeface="+mj-lt"/>
            </a:endParaRPr>
          </a:p>
          <a:p>
            <a:pPr marL="0" indent="0" algn="just">
              <a:buNone/>
            </a:pPr>
            <a:r>
              <a:rPr lang="hr-HR" b="1" dirty="0" err="1">
                <a:latin typeface="+mj-lt"/>
              </a:rPr>
              <a:t>Whatch</a:t>
            </a:r>
            <a:r>
              <a:rPr lang="hr-HR" b="1" dirty="0">
                <a:latin typeface="+mj-lt"/>
              </a:rPr>
              <a:t> </a:t>
            </a:r>
            <a:r>
              <a:rPr lang="hr-HR" b="1" dirty="0" err="1">
                <a:latin typeface="+mj-lt"/>
              </a:rPr>
              <a:t>this</a:t>
            </a:r>
            <a:r>
              <a:rPr lang="hr-HR" b="1" dirty="0">
                <a:latin typeface="+mj-lt"/>
              </a:rPr>
              <a:t> </a:t>
            </a:r>
            <a:r>
              <a:rPr lang="en-US" b="1" dirty="0">
                <a:latin typeface="+mj-lt"/>
              </a:rPr>
              <a:t>explanation of the differences between data and </a:t>
            </a:r>
            <a:r>
              <a:rPr lang="en-US" b="1" dirty="0" err="1">
                <a:latin typeface="+mj-lt"/>
              </a:rPr>
              <a:t>informatio</a:t>
            </a:r>
            <a:r>
              <a:rPr lang="hr-HR" b="1" dirty="0">
                <a:latin typeface="+mj-lt"/>
              </a:rPr>
              <a:t>n</a:t>
            </a:r>
            <a:r>
              <a:rPr lang="en-US" b="1" dirty="0">
                <a:latin typeface="+mj-lt"/>
              </a:rPr>
              <a:t>:</a:t>
            </a:r>
          </a:p>
          <a:p>
            <a:pPr algn="just"/>
            <a:r>
              <a:rPr lang="en-US" dirty="0">
                <a:latin typeface="+mj-lt"/>
                <a:hlinkClick r:id="rId4"/>
              </a:rPr>
              <a:t>https://www.youtube.com/watch?v=sIjSY05JE9Q</a:t>
            </a:r>
            <a:endParaRPr lang="hr-HR" dirty="0">
              <a:latin typeface="+mj-lt"/>
            </a:endParaRPr>
          </a:p>
          <a:p>
            <a:pPr marL="0" indent="0" algn="just">
              <a:buNone/>
            </a:pPr>
            <a:r>
              <a:rPr lang="hr-HR" b="1" dirty="0" err="1">
                <a:latin typeface="+mj-lt"/>
              </a:rPr>
              <a:t>Review</a:t>
            </a:r>
            <a:r>
              <a:rPr lang="hr-HR" b="1" dirty="0">
                <a:latin typeface="+mj-lt"/>
              </a:rPr>
              <a:t> free Azure </a:t>
            </a:r>
            <a:r>
              <a:rPr lang="hr-HR" b="1" dirty="0" err="1">
                <a:latin typeface="+mj-lt"/>
              </a:rPr>
              <a:t>services</a:t>
            </a:r>
            <a:r>
              <a:rPr lang="hr-HR" b="1" dirty="0">
                <a:latin typeface="+mj-lt"/>
              </a:rPr>
              <a:t>:</a:t>
            </a:r>
          </a:p>
          <a:p>
            <a:pPr algn="just"/>
            <a:r>
              <a:rPr lang="pl-PL" dirty="0">
                <a:latin typeface="+mj-lt"/>
              </a:rPr>
              <a:t>azure.microsoft.com/en-us/pricing/free-services </a:t>
            </a:r>
          </a:p>
          <a:p>
            <a:pPr marL="0" indent="0" algn="just">
              <a:buNone/>
            </a:pPr>
            <a:r>
              <a:rPr lang="hr-HR" b="1" dirty="0">
                <a:latin typeface="+mj-lt"/>
              </a:rPr>
              <a:t>Access </a:t>
            </a:r>
            <a:r>
              <a:rPr lang="en-US" b="1" dirty="0">
                <a:latin typeface="+mj-lt"/>
              </a:rPr>
              <a:t>the Oracle Member Hub</a:t>
            </a:r>
            <a:r>
              <a:rPr lang="hr-HR" b="1" dirty="0">
                <a:latin typeface="+mj-lt"/>
              </a:rPr>
              <a:t> </a:t>
            </a:r>
            <a:r>
              <a:rPr lang="hr-HR" b="1" dirty="0" err="1">
                <a:latin typeface="+mj-lt"/>
              </a:rPr>
              <a:t>and</a:t>
            </a:r>
            <a:r>
              <a:rPr lang="hr-HR" b="1" dirty="0">
                <a:latin typeface="+mj-lt"/>
              </a:rPr>
              <a:t>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first</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4294021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3- </a:t>
            </a:r>
            <a:r>
              <a:rPr lang="en-US" dirty="0"/>
              <a:t>Main categories of Machine Learning</a:t>
            </a:r>
            <a:endParaRPr lang="pl-PL" dirty="0"/>
          </a:p>
        </p:txBody>
      </p:sp>
    </p:spTree>
    <p:extLst>
      <p:ext uri="{BB962C8B-B14F-4D97-AF65-F5344CB8AC3E}">
        <p14:creationId xmlns:p14="http://schemas.microsoft.com/office/powerpoint/2010/main" val="1135289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83772" y="158297"/>
            <a:ext cx="10515600" cy="952046"/>
          </a:xfrm>
        </p:spPr>
        <p:txBody>
          <a:bodyPr/>
          <a:lstStyle/>
          <a:p>
            <a:pPr algn="ctr"/>
            <a:r>
              <a:rPr lang="en-US" b="1" dirty="0"/>
              <a:t>Main categories of Machine 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04801" y="1110343"/>
            <a:ext cx="8752114" cy="5561391"/>
          </a:xfrm>
        </p:spPr>
        <p:txBody>
          <a:bodyPr>
            <a:normAutofit lnSpcReduction="10000"/>
          </a:bodyPr>
          <a:lstStyle/>
          <a:p>
            <a:pPr lvl="0" algn="just"/>
            <a:r>
              <a:rPr lang="en-US" sz="3600" dirty="0">
                <a:latin typeface="+mj-lt"/>
              </a:rPr>
              <a:t>The foundation of an "intelligent machine" is a human-made algorithm.</a:t>
            </a:r>
          </a:p>
          <a:p>
            <a:pPr lvl="0" algn="just"/>
            <a:r>
              <a:rPr lang="en-US" sz="3600" dirty="0">
                <a:latin typeface="+mj-lt"/>
              </a:rPr>
              <a:t>The creation of algorithms has been a long-term pursuit in the quest for true intelligence.</a:t>
            </a:r>
          </a:p>
          <a:p>
            <a:pPr lvl="0" algn="just"/>
            <a:r>
              <a:rPr lang="en-US" sz="3600" dirty="0">
                <a:latin typeface="+mj-lt"/>
              </a:rPr>
              <a:t>Machines can acquire knowledge through various methods</a:t>
            </a:r>
            <a:endParaRPr lang="hr-HR" sz="3600" dirty="0">
              <a:latin typeface="+mj-lt"/>
            </a:endParaRPr>
          </a:p>
          <a:p>
            <a:pPr lvl="0" algn="just"/>
            <a:r>
              <a:rPr lang="en-US" sz="3600" dirty="0">
                <a:latin typeface="+mj-lt"/>
              </a:rPr>
              <a:t>Machine Learning algorithms can be divided into two of the most common categories</a:t>
            </a:r>
            <a:r>
              <a:rPr lang="hr-HR" sz="3600" dirty="0">
                <a:latin typeface="+mj-lt"/>
              </a:rPr>
              <a:t>: </a:t>
            </a:r>
            <a:r>
              <a:rPr lang="en-US" sz="4000" b="1" dirty="0">
                <a:latin typeface="+mj-lt"/>
              </a:rPr>
              <a:t>Supervised</a:t>
            </a:r>
            <a:r>
              <a:rPr lang="en-US" sz="3600" b="1" dirty="0">
                <a:latin typeface="+mj-lt"/>
              </a:rPr>
              <a:t> Learning </a:t>
            </a:r>
            <a:r>
              <a:rPr lang="en-US" sz="3600" dirty="0">
                <a:latin typeface="+mj-lt"/>
              </a:rPr>
              <a:t>and </a:t>
            </a:r>
            <a:r>
              <a:rPr lang="en-US" sz="4000" b="1" dirty="0">
                <a:latin typeface="+mj-lt"/>
              </a:rPr>
              <a:t>Unsupervised</a:t>
            </a:r>
            <a:r>
              <a:rPr lang="en-US" sz="3600" b="1" dirty="0">
                <a:latin typeface="+mj-lt"/>
              </a:rPr>
              <a:t> Learning</a:t>
            </a:r>
            <a:r>
              <a:rPr lang="en-US" sz="3600" dirty="0">
                <a:latin typeface="+mj-lt"/>
              </a:rPr>
              <a:t>.</a:t>
            </a:r>
            <a:endParaRPr lang="pl-PL" sz="3600" dirty="0">
              <a:latin typeface="+mj-lt"/>
            </a:endParaRPr>
          </a:p>
        </p:txBody>
      </p:sp>
      <p:pic>
        <p:nvPicPr>
          <p:cNvPr id="1026" name="Picture 2" descr="Free Black Screen With Code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2469" y="1546847"/>
            <a:ext cx="2891434" cy="19256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White, Red and Yellow Citrus Fruits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2469" y="4002297"/>
            <a:ext cx="2823895" cy="1880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905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27314" y="136526"/>
            <a:ext cx="10515600" cy="886732"/>
          </a:xfrm>
        </p:spPr>
        <p:txBody>
          <a:bodyPr/>
          <a:lstStyle/>
          <a:p>
            <a:pPr algn="ctr"/>
            <a:r>
              <a:rPr lang="en-US" b="1" dirty="0"/>
              <a:t>Supervised Learning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15686" y="1208314"/>
            <a:ext cx="8621485" cy="5463420"/>
          </a:xfrm>
        </p:spPr>
        <p:txBody>
          <a:bodyPr>
            <a:normAutofit lnSpcReduction="10000"/>
          </a:bodyPr>
          <a:lstStyle/>
          <a:p>
            <a:pPr lvl="0" algn="just"/>
            <a:r>
              <a:rPr lang="en-US" sz="3600" dirty="0">
                <a:latin typeface="+mj-lt"/>
              </a:rPr>
              <a:t>Supervised Learning is a process where a pre-existing dataset is utilized to train a model, but additional data may be necessary to improve its accuracy.</a:t>
            </a:r>
          </a:p>
          <a:p>
            <a:pPr lvl="0" algn="just"/>
            <a:r>
              <a:rPr lang="en-US" sz="3600" dirty="0">
                <a:latin typeface="+mj-lt"/>
              </a:rPr>
              <a:t>In Supervised Learning, the desired outcome or label is already known, and a training dataset is used to teach the model to predict or classify similar instances.</a:t>
            </a:r>
            <a:endParaRPr lang="hr-HR" sz="3600" dirty="0">
              <a:latin typeface="+mj-lt"/>
            </a:endParaRPr>
          </a:p>
          <a:p>
            <a:pPr lvl="0" algn="just"/>
            <a:r>
              <a:rPr lang="en-US" sz="3600" dirty="0">
                <a:latin typeface="+mj-lt"/>
              </a:rPr>
              <a:t>In supervised machine learning, there are two main categories: </a:t>
            </a:r>
            <a:r>
              <a:rPr lang="en-US" sz="4400" b="1" dirty="0">
                <a:latin typeface="+mj-lt"/>
              </a:rPr>
              <a:t>classification</a:t>
            </a:r>
            <a:r>
              <a:rPr lang="en-US" sz="3600" dirty="0">
                <a:latin typeface="+mj-lt"/>
              </a:rPr>
              <a:t> and </a:t>
            </a:r>
            <a:r>
              <a:rPr lang="en-US" sz="4400" b="1" dirty="0">
                <a:latin typeface="+mj-lt"/>
              </a:rPr>
              <a:t>regression</a:t>
            </a:r>
            <a:r>
              <a:rPr lang="en-US" sz="3600" dirty="0">
                <a:latin typeface="+mj-lt"/>
              </a:rPr>
              <a:t>.</a:t>
            </a:r>
          </a:p>
        </p:txBody>
      </p:sp>
      <p:pic>
        <p:nvPicPr>
          <p:cNvPr id="1026" name="Picture 2" descr="Free Vector image of red Covid virus against decreasing line graph on blue background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2521" y="4293615"/>
            <a:ext cx="2666433" cy="149853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ree Glass jars filled with assorted types of uncooked pasta and pistachios with almonds placed on wooden table near window in light room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2521" y="1770514"/>
            <a:ext cx="2666433" cy="1775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931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1742" y="82097"/>
            <a:ext cx="10515600" cy="1031648"/>
          </a:xfrm>
        </p:spPr>
        <p:txBody>
          <a:bodyPr/>
          <a:lstStyle/>
          <a:p>
            <a:pPr algn="ctr"/>
            <a:r>
              <a:rPr lang="en-US" b="1" dirty="0"/>
              <a:t>Independent and Dependent Data</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06829" y="1396773"/>
            <a:ext cx="11658600" cy="4981045"/>
          </a:xfrm>
        </p:spPr>
        <p:txBody>
          <a:bodyPr>
            <a:noAutofit/>
          </a:bodyPr>
          <a:lstStyle/>
          <a:p>
            <a:pPr lvl="0" algn="just"/>
            <a:r>
              <a:rPr lang="en-US" sz="3600" dirty="0">
                <a:latin typeface="+mj-lt"/>
              </a:rPr>
              <a:t>The input data used in Supervised Learning is categorized as either independent or dependent variables.</a:t>
            </a:r>
            <a:endParaRPr lang="hr-HR" sz="3600" dirty="0">
              <a:latin typeface="+mj-lt"/>
            </a:endParaRPr>
          </a:p>
          <a:p>
            <a:pPr lvl="0" algn="just"/>
            <a:r>
              <a:rPr lang="pl-PL" sz="3600" b="1" dirty="0">
                <a:latin typeface="+mj-lt"/>
              </a:rPr>
              <a:t>Example: Bank loan application use case</a:t>
            </a:r>
          </a:p>
          <a:p>
            <a:pPr lvl="1" algn="just"/>
            <a:r>
              <a:rPr lang="pl-PL" sz="3600" dirty="0">
                <a:latin typeface="+mj-lt"/>
              </a:rPr>
              <a:t>Criteria as independent data in loan approval process</a:t>
            </a:r>
          </a:p>
          <a:p>
            <a:pPr lvl="1" algn="just"/>
            <a:r>
              <a:rPr lang="pl-PL" sz="3600" dirty="0">
                <a:latin typeface="+mj-lt"/>
              </a:rPr>
              <a:t>Utilizing independent data to determine dependent data (outcome of loan application)</a:t>
            </a:r>
          </a:p>
          <a:p>
            <a:pPr lvl="1" algn="just"/>
            <a:r>
              <a:rPr lang="pl-PL" sz="3600" dirty="0">
                <a:latin typeface="+mj-lt"/>
              </a:rPr>
              <a:t>Outcome of loan application as dependent data</a:t>
            </a:r>
          </a:p>
          <a:p>
            <a:pPr lvl="1" algn="just"/>
            <a:r>
              <a:rPr lang="pl-PL" sz="3600" dirty="0">
                <a:latin typeface="+mj-lt"/>
              </a:rPr>
              <a:t>Dependent data dependent on independent data in loan approval process</a:t>
            </a:r>
          </a:p>
        </p:txBody>
      </p:sp>
    </p:spTree>
    <p:extLst>
      <p:ext uri="{BB962C8B-B14F-4D97-AF65-F5344CB8AC3E}">
        <p14:creationId xmlns:p14="http://schemas.microsoft.com/office/powerpoint/2010/main" val="974688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16283"/>
            <a:ext cx="10515600" cy="1081522"/>
          </a:xfrm>
        </p:spPr>
        <p:txBody>
          <a:bodyPr/>
          <a:lstStyle/>
          <a:p>
            <a:pPr algn="ctr"/>
            <a:r>
              <a:rPr lang="en-US" b="1" dirty="0"/>
              <a:t>Independent and Dependent Da</a:t>
            </a:r>
            <a:r>
              <a:rPr lang="hr-HR" b="1" dirty="0"/>
              <a:t>t</a:t>
            </a:r>
            <a:r>
              <a:rPr lang="en-US" b="1" dirty="0"/>
              <a:t>a</a:t>
            </a:r>
            <a:r>
              <a:rPr lang="hr-HR" b="1" dirty="0"/>
              <a:t> - </a:t>
            </a:r>
            <a:r>
              <a:rPr lang="hr-HR" b="1" dirty="0" err="1"/>
              <a:t>example</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0" y="1690688"/>
            <a:ext cx="10515600" cy="4981045"/>
          </a:xfrm>
        </p:spPr>
        <p:txBody>
          <a:bodyPr>
            <a:normAutofit/>
          </a:bodyPr>
          <a:lstStyle/>
          <a:p>
            <a:endParaRPr lang="en-US" dirty="0"/>
          </a:p>
          <a:p>
            <a:pPr lvl="0" algn="just"/>
            <a:endParaRPr lang="pl-PL" sz="3200" dirty="0">
              <a:latin typeface="+mj-lt"/>
            </a:endParaRPr>
          </a:p>
        </p:txBody>
      </p:sp>
      <p:graphicFrame>
        <p:nvGraphicFramePr>
          <p:cNvPr id="9" name="Table 8"/>
          <p:cNvGraphicFramePr>
            <a:graphicFrameLocks noGrp="1"/>
          </p:cNvGraphicFramePr>
          <p:nvPr>
            <p:extLst>
              <p:ext uri="{D42A27DB-BD31-4B8C-83A1-F6EECF244321}">
                <p14:modId xmlns:p14="http://schemas.microsoft.com/office/powerpoint/2010/main" val="410824022"/>
              </p:ext>
            </p:extLst>
          </p:nvPr>
        </p:nvGraphicFramePr>
        <p:xfrm>
          <a:off x="1087664" y="2050522"/>
          <a:ext cx="10475233" cy="3457575"/>
        </p:xfrm>
        <a:graphic>
          <a:graphicData uri="http://schemas.openxmlformats.org/drawingml/2006/table">
            <a:tbl>
              <a:tblPr>
                <a:tableStyleId>{5C22544A-7EE6-4342-B048-85BDC9FD1C3A}</a:tableStyleId>
              </a:tblPr>
              <a:tblGrid>
                <a:gridCol w="2020269">
                  <a:extLst>
                    <a:ext uri="{9D8B030D-6E8A-4147-A177-3AD203B41FA5}">
                      <a16:colId xmlns:a16="http://schemas.microsoft.com/office/drawing/2014/main" val="862686472"/>
                    </a:ext>
                  </a:extLst>
                </a:gridCol>
                <a:gridCol w="1618805">
                  <a:extLst>
                    <a:ext uri="{9D8B030D-6E8A-4147-A177-3AD203B41FA5}">
                      <a16:colId xmlns:a16="http://schemas.microsoft.com/office/drawing/2014/main" val="3798108142"/>
                    </a:ext>
                  </a:extLst>
                </a:gridCol>
                <a:gridCol w="2382881">
                  <a:extLst>
                    <a:ext uri="{9D8B030D-6E8A-4147-A177-3AD203B41FA5}">
                      <a16:colId xmlns:a16="http://schemas.microsoft.com/office/drawing/2014/main" val="2327638105"/>
                    </a:ext>
                  </a:extLst>
                </a:gridCol>
                <a:gridCol w="2165961">
                  <a:extLst>
                    <a:ext uri="{9D8B030D-6E8A-4147-A177-3AD203B41FA5}">
                      <a16:colId xmlns:a16="http://schemas.microsoft.com/office/drawing/2014/main" val="288979089"/>
                    </a:ext>
                  </a:extLst>
                </a:gridCol>
                <a:gridCol w="2287317">
                  <a:extLst>
                    <a:ext uri="{9D8B030D-6E8A-4147-A177-3AD203B41FA5}">
                      <a16:colId xmlns:a16="http://schemas.microsoft.com/office/drawing/2014/main" val="2519772873"/>
                    </a:ext>
                  </a:extLst>
                </a:gridCol>
              </a:tblGrid>
              <a:tr h="457200">
                <a:tc>
                  <a:txBody>
                    <a:bodyPr/>
                    <a:lstStyle/>
                    <a:p>
                      <a:pPr algn="ctr" rtl="0" fontAlgn="b">
                        <a:buClr>
                          <a:srgbClr val="000000"/>
                        </a:buClr>
                        <a:buSzPts val="2800"/>
                        <a:buFont typeface="Calibri" panose="020F0502020204030204" pitchFamily="34" charset="0"/>
                        <a:buNone/>
                      </a:pPr>
                      <a:r>
                        <a:rPr lang="hr-HR" sz="2800" b="1" i="0" u="none" strike="noStrike" dirty="0">
                          <a:solidFill>
                            <a:srgbClr val="000000"/>
                          </a:solidFill>
                          <a:effectLst/>
                          <a:latin typeface="+mj-lt"/>
                        </a:rPr>
                        <a:t>Age</a:t>
                      </a:r>
                    </a:p>
                  </a:txBody>
                  <a:tcPr marL="9525" marR="9525" marT="9525" marB="0" anchor="b"/>
                </a:tc>
                <a:tc>
                  <a:txBody>
                    <a:bodyPr/>
                    <a:lstStyle/>
                    <a:p>
                      <a:pPr algn="ctr" rtl="0" fontAlgn="b"/>
                      <a:r>
                        <a:rPr lang="hr-HR" sz="2800" b="1" u="none" strike="noStrike" dirty="0" err="1">
                          <a:effectLst/>
                          <a:latin typeface="+mj-lt"/>
                        </a:rPr>
                        <a:t>Has</a:t>
                      </a:r>
                      <a:r>
                        <a:rPr lang="hr-HR" sz="2800" b="1" u="none" strike="noStrike" dirty="0">
                          <a:effectLst/>
                          <a:latin typeface="+mj-lt"/>
                        </a:rPr>
                        <a:t> </a:t>
                      </a:r>
                      <a:r>
                        <a:rPr lang="hr-HR" sz="2800" b="1" u="none" strike="noStrike" dirty="0" err="1">
                          <a:effectLst/>
                          <a:latin typeface="+mj-lt"/>
                        </a:rPr>
                        <a:t>Job</a:t>
                      </a:r>
                      <a:endParaRPr lang="hr-HR" sz="2800" b="1" i="0" u="none" strike="noStrike" dirty="0">
                        <a:solidFill>
                          <a:srgbClr val="000000"/>
                        </a:solidFill>
                        <a:effectLst/>
                        <a:latin typeface="+mj-lt"/>
                      </a:endParaRPr>
                    </a:p>
                  </a:txBody>
                  <a:tcPr marL="9525" marR="9525" marT="9525" marB="0" anchor="b"/>
                </a:tc>
                <a:tc>
                  <a:txBody>
                    <a:bodyPr/>
                    <a:lstStyle/>
                    <a:p>
                      <a:pPr algn="ctr" rtl="0" fontAlgn="b"/>
                      <a:r>
                        <a:rPr lang="hr-HR" sz="2800" b="1" u="none" strike="noStrike" dirty="0" err="1">
                          <a:effectLst/>
                          <a:latin typeface="+mj-lt"/>
                        </a:rPr>
                        <a:t>Owns</a:t>
                      </a:r>
                      <a:r>
                        <a:rPr lang="hr-HR" sz="2800" b="1" u="none" strike="noStrike" dirty="0">
                          <a:effectLst/>
                          <a:latin typeface="+mj-lt"/>
                        </a:rPr>
                        <a:t> </a:t>
                      </a:r>
                      <a:r>
                        <a:rPr lang="hr-HR" sz="2800" b="1" u="none" strike="noStrike" dirty="0" err="1">
                          <a:effectLst/>
                          <a:latin typeface="+mj-lt"/>
                        </a:rPr>
                        <a:t>House</a:t>
                      </a:r>
                      <a:endParaRPr lang="hr-HR" sz="2800" b="1" i="0" u="none" strike="noStrike" dirty="0">
                        <a:solidFill>
                          <a:srgbClr val="000000"/>
                        </a:solidFill>
                        <a:effectLst/>
                        <a:latin typeface="+mj-lt"/>
                      </a:endParaRPr>
                    </a:p>
                  </a:txBody>
                  <a:tcPr marL="9525" marR="9525" marT="9525" marB="0" anchor="b"/>
                </a:tc>
                <a:tc>
                  <a:txBody>
                    <a:bodyPr/>
                    <a:lstStyle/>
                    <a:p>
                      <a:pPr algn="ctr" rtl="0" fontAlgn="b"/>
                      <a:r>
                        <a:rPr lang="hr-HR" sz="2800" b="1" u="none" strike="noStrike" dirty="0">
                          <a:effectLst/>
                          <a:latin typeface="+mj-lt"/>
                        </a:rPr>
                        <a:t>Credit Rating</a:t>
                      </a:r>
                      <a:endParaRPr lang="hr-HR" sz="2800" b="1" i="0" u="none" strike="noStrike" dirty="0">
                        <a:solidFill>
                          <a:srgbClr val="000000"/>
                        </a:solidFill>
                        <a:effectLst/>
                        <a:latin typeface="+mj-lt"/>
                      </a:endParaRPr>
                    </a:p>
                  </a:txBody>
                  <a:tcPr marL="9525" marR="9525" marT="9525" marB="0" anchor="b"/>
                </a:tc>
                <a:tc>
                  <a:txBody>
                    <a:bodyPr/>
                    <a:lstStyle/>
                    <a:p>
                      <a:pPr algn="ctr" rtl="0" fontAlgn="b"/>
                      <a:r>
                        <a:rPr lang="hr-HR" sz="2800" b="1" u="none" strike="noStrike" dirty="0" err="1">
                          <a:effectLst/>
                          <a:latin typeface="+mj-lt"/>
                        </a:rPr>
                        <a:t>Approved</a:t>
                      </a:r>
                      <a:r>
                        <a:rPr lang="hr-HR" sz="2800" b="1" u="none" strike="noStrike" dirty="0">
                          <a:effectLst/>
                          <a:latin typeface="+mj-lt"/>
                        </a:rPr>
                        <a:t>?</a:t>
                      </a:r>
                      <a:endParaRPr lang="hr-HR" sz="2800" b="1"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554520810"/>
                  </a:ext>
                </a:extLst>
              </a:tr>
              <a:tr h="428625">
                <a:tc>
                  <a:txBody>
                    <a:bodyPr/>
                    <a:lstStyle/>
                    <a:p>
                      <a:pPr algn="ctr" rtl="0" fontAlgn="b">
                        <a:buClr>
                          <a:srgbClr val="000000"/>
                        </a:buClr>
                        <a:buSzPts val="2600"/>
                        <a:buFont typeface="Calibri Light" panose="020F0302020204030204" pitchFamily="34" charset="0"/>
                        <a:buChar char="Y"/>
                      </a:pPr>
                      <a:r>
                        <a:rPr lang="hr-HR" sz="2600" b="0" i="0" u="none" strike="noStrike" dirty="0" err="1">
                          <a:solidFill>
                            <a:srgbClr val="000000"/>
                          </a:solidFill>
                          <a:effectLst/>
                          <a:latin typeface="+mj-lt"/>
                        </a:rPr>
                        <a:t>oung</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dirty="0">
                          <a:effectLst/>
                          <a:latin typeface="+mj-lt"/>
                        </a:rPr>
                        <a:t>No</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Fair</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77889071"/>
                  </a:ext>
                </a:extLst>
              </a:tr>
              <a:tr h="428625">
                <a:tc>
                  <a:txBody>
                    <a:bodyPr/>
                    <a:lstStyle/>
                    <a:p>
                      <a:pPr algn="ctr" rtl="0" fontAlgn="b">
                        <a:buClr>
                          <a:srgbClr val="000000"/>
                        </a:buClr>
                        <a:buSzPts val="2600"/>
                        <a:buFont typeface="Calibri Light" panose="020F0302020204030204" pitchFamily="34" charset="0"/>
                        <a:buNone/>
                      </a:pPr>
                      <a:r>
                        <a:rPr lang="hr-HR" sz="2600" b="0" i="0" u="none" strike="noStrike" dirty="0">
                          <a:solidFill>
                            <a:srgbClr val="000000"/>
                          </a:solidFill>
                          <a:effectLst/>
                          <a:latin typeface="+mj-lt"/>
                        </a:rPr>
                        <a:t>Young</a:t>
                      </a:r>
                    </a:p>
                  </a:txBody>
                  <a:tcPr marL="9525" marR="9525" marT="9525" marB="0" anchor="b"/>
                </a:tc>
                <a:tc>
                  <a:txBody>
                    <a:bodyPr/>
                    <a:lstStyle/>
                    <a:p>
                      <a:pPr algn="ctr" rtl="0" fontAlgn="b"/>
                      <a:r>
                        <a:rPr lang="hr-HR" sz="2600" u="none" strike="noStrike" dirty="0">
                          <a:effectLst/>
                          <a:latin typeface="+mj-lt"/>
                        </a:rPr>
                        <a:t>No</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dirty="0">
                          <a:effectLst/>
                          <a:latin typeface="+mj-lt"/>
                        </a:rPr>
                        <a:t>No</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Good</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3351318924"/>
                  </a:ext>
                </a:extLst>
              </a:tr>
              <a:tr h="428625">
                <a:tc>
                  <a:txBody>
                    <a:bodyPr/>
                    <a:lstStyle/>
                    <a:p>
                      <a:pPr algn="ctr" rtl="0" fontAlgn="b">
                        <a:buClr>
                          <a:srgbClr val="000000"/>
                        </a:buClr>
                        <a:buSzPts val="2600"/>
                        <a:buFont typeface="Calibri Light" panose="020F0302020204030204" pitchFamily="34" charset="0"/>
                        <a:buNone/>
                      </a:pPr>
                      <a:r>
                        <a:rPr lang="hr-HR" sz="2600" b="0" i="0" u="none" strike="noStrike" dirty="0">
                          <a:solidFill>
                            <a:srgbClr val="000000"/>
                          </a:solidFill>
                          <a:effectLst/>
                          <a:latin typeface="+mj-lt"/>
                        </a:rPr>
                        <a:t>Young</a:t>
                      </a:r>
                    </a:p>
                  </a:txBody>
                  <a:tcPr marL="9525" marR="9525" marT="9525" marB="0" anchor="b"/>
                </a:tc>
                <a:tc>
                  <a:txBody>
                    <a:bodyPr/>
                    <a:lstStyle/>
                    <a:p>
                      <a:pPr algn="ctr" rtl="0" fontAlgn="b"/>
                      <a:r>
                        <a:rPr lang="hr-HR" sz="2600" u="none" strike="noStrike">
                          <a:effectLst/>
                          <a:latin typeface="+mj-lt"/>
                        </a:rPr>
                        <a:t>Yes</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dirty="0">
                          <a:effectLst/>
                          <a:latin typeface="+mj-lt"/>
                        </a:rPr>
                        <a:t>No</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Good</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Yes</a:t>
                      </a:r>
                      <a:endParaRPr lang="hr-HR" sz="2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597878832"/>
                  </a:ext>
                </a:extLst>
              </a:tr>
              <a:tr h="428625">
                <a:tc>
                  <a:txBody>
                    <a:bodyPr/>
                    <a:lstStyle/>
                    <a:p>
                      <a:pPr algn="ctr" rtl="0" fontAlgn="b">
                        <a:buClr>
                          <a:srgbClr val="000000"/>
                        </a:buClr>
                        <a:buSzPts val="2600"/>
                        <a:buFont typeface="Calibri Light" panose="020F0302020204030204" pitchFamily="34" charset="0"/>
                        <a:buNone/>
                      </a:pPr>
                      <a:r>
                        <a:rPr lang="hr-HR" sz="2600" b="0" i="0" u="none" strike="noStrike" dirty="0" err="1">
                          <a:solidFill>
                            <a:srgbClr val="000000"/>
                          </a:solidFill>
                          <a:effectLst/>
                          <a:latin typeface="+mj-lt"/>
                        </a:rPr>
                        <a:t>Middle</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dirty="0">
                          <a:effectLst/>
                          <a:latin typeface="+mj-lt"/>
                        </a:rPr>
                        <a:t>No</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Good</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477628820"/>
                  </a:ext>
                </a:extLst>
              </a:tr>
              <a:tr h="428625">
                <a:tc>
                  <a:txBody>
                    <a:bodyPr/>
                    <a:lstStyle/>
                    <a:p>
                      <a:pPr algn="ctr" rtl="0" fontAlgn="b">
                        <a:buClr>
                          <a:srgbClr val="000000"/>
                        </a:buClr>
                        <a:buSzPts val="2600"/>
                        <a:buFont typeface="Calibri Light" panose="020F0302020204030204" pitchFamily="34" charset="0"/>
                        <a:buNone/>
                      </a:pPr>
                      <a:r>
                        <a:rPr lang="hr-HR" sz="2600" b="0" i="0" u="none" strike="noStrike" dirty="0" err="1">
                          <a:solidFill>
                            <a:srgbClr val="000000"/>
                          </a:solidFill>
                          <a:effectLst/>
                          <a:latin typeface="+mj-lt"/>
                        </a:rPr>
                        <a:t>Middle</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Yes</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dirty="0" err="1">
                          <a:effectLst/>
                          <a:latin typeface="+mj-lt"/>
                        </a:rPr>
                        <a:t>Yes</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dirty="0" err="1">
                          <a:effectLst/>
                          <a:latin typeface="+mj-lt"/>
                        </a:rPr>
                        <a:t>Excellent</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Yes</a:t>
                      </a:r>
                      <a:endParaRPr lang="hr-HR" sz="2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376222688"/>
                  </a:ext>
                </a:extLst>
              </a:tr>
              <a:tr h="428625">
                <a:tc>
                  <a:txBody>
                    <a:bodyPr/>
                    <a:lstStyle/>
                    <a:p>
                      <a:pPr algn="ctr" rtl="0" fontAlgn="b">
                        <a:buClr>
                          <a:srgbClr val="000000"/>
                        </a:buClr>
                        <a:buSzPts val="2600"/>
                        <a:buFont typeface="Calibri Light" panose="020F0302020204030204" pitchFamily="34" charset="0"/>
                        <a:buNone/>
                      </a:pPr>
                      <a:r>
                        <a:rPr lang="hr-HR" sz="2600" b="0" i="0" u="none" strike="noStrike" dirty="0">
                          <a:solidFill>
                            <a:srgbClr val="000000"/>
                          </a:solidFill>
                          <a:effectLst/>
                          <a:latin typeface="+mj-lt"/>
                        </a:rPr>
                        <a:t>Old</a:t>
                      </a:r>
                    </a:p>
                  </a:txBody>
                  <a:tcPr marL="9525" marR="9525" marT="9525" marB="0" anchor="b"/>
                </a:tc>
                <a:tc>
                  <a:txBody>
                    <a:bodyPr/>
                    <a:lstStyle/>
                    <a:p>
                      <a:pPr algn="ctr" rtl="0" fontAlgn="b"/>
                      <a:r>
                        <a:rPr lang="hr-HR" sz="2600" u="none" strike="noStrike">
                          <a:effectLst/>
                          <a:latin typeface="+mj-lt"/>
                        </a:rPr>
                        <a:t>Yes</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dirty="0" err="1">
                          <a:effectLst/>
                          <a:latin typeface="+mj-lt"/>
                        </a:rPr>
                        <a:t>Good</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Yes</a:t>
                      </a:r>
                      <a:endParaRPr lang="hr-HR" sz="2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4107866347"/>
                  </a:ext>
                </a:extLst>
              </a:tr>
              <a:tr h="428625">
                <a:tc>
                  <a:txBody>
                    <a:bodyPr/>
                    <a:lstStyle/>
                    <a:p>
                      <a:pPr algn="ctr" rtl="0" fontAlgn="b">
                        <a:buClr>
                          <a:srgbClr val="000000"/>
                        </a:buClr>
                        <a:buSzPts val="2600"/>
                        <a:buFont typeface="Calibri Light" panose="020F0302020204030204" pitchFamily="34" charset="0"/>
                        <a:buNone/>
                      </a:pPr>
                      <a:r>
                        <a:rPr lang="hr-HR" sz="2600" b="0" i="0" u="none" strike="noStrike" dirty="0">
                          <a:solidFill>
                            <a:srgbClr val="000000"/>
                          </a:solidFill>
                          <a:effectLst/>
                          <a:latin typeface="+mj-lt"/>
                        </a:rPr>
                        <a:t>Old</a:t>
                      </a: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a:effectLst/>
                          <a:latin typeface="+mj-lt"/>
                        </a:rPr>
                        <a:t>No</a:t>
                      </a:r>
                      <a:endParaRPr lang="hr-HR" sz="2600" b="0" i="0" u="none" strike="noStrike">
                        <a:solidFill>
                          <a:srgbClr val="000000"/>
                        </a:solidFill>
                        <a:effectLst/>
                        <a:latin typeface="+mj-lt"/>
                      </a:endParaRPr>
                    </a:p>
                  </a:txBody>
                  <a:tcPr marL="9525" marR="9525" marT="9525" marB="0" anchor="b"/>
                </a:tc>
                <a:tc>
                  <a:txBody>
                    <a:bodyPr/>
                    <a:lstStyle/>
                    <a:p>
                      <a:pPr algn="ctr" rtl="0" fontAlgn="b"/>
                      <a:r>
                        <a:rPr lang="hr-HR" sz="2600" u="none" strike="noStrike" dirty="0">
                          <a:effectLst/>
                          <a:latin typeface="+mj-lt"/>
                        </a:rPr>
                        <a:t>Fair</a:t>
                      </a:r>
                      <a:endParaRPr lang="hr-HR" sz="2600" b="0" i="0" u="none" strike="noStrike" dirty="0">
                        <a:solidFill>
                          <a:srgbClr val="000000"/>
                        </a:solidFill>
                        <a:effectLst/>
                        <a:latin typeface="+mj-lt"/>
                      </a:endParaRPr>
                    </a:p>
                  </a:txBody>
                  <a:tcPr marL="9525" marR="9525" marT="9525" marB="0" anchor="b"/>
                </a:tc>
                <a:tc>
                  <a:txBody>
                    <a:bodyPr/>
                    <a:lstStyle/>
                    <a:p>
                      <a:pPr algn="ctr" rtl="0" fontAlgn="b"/>
                      <a:r>
                        <a:rPr lang="hr-HR" sz="2600" u="none" strike="noStrike" dirty="0">
                          <a:effectLst/>
                          <a:latin typeface="+mj-lt"/>
                        </a:rPr>
                        <a:t>No </a:t>
                      </a:r>
                      <a:endParaRPr lang="hr-HR" sz="2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290317697"/>
                  </a:ext>
                </a:extLst>
              </a:tr>
            </a:tbl>
          </a:graphicData>
        </a:graphic>
      </p:graphicFrame>
      <p:sp>
        <p:nvSpPr>
          <p:cNvPr id="4" name="Left-Right Arrow 3"/>
          <p:cNvSpPr/>
          <p:nvPr/>
        </p:nvSpPr>
        <p:spPr>
          <a:xfrm>
            <a:off x="1098549" y="1441846"/>
            <a:ext cx="10464347" cy="5818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err="1">
                <a:solidFill>
                  <a:srgbClr val="FFFF00"/>
                </a:solidFill>
              </a:rPr>
              <a:t>Labels</a:t>
            </a:r>
            <a:endParaRPr lang="en-US" b="1" dirty="0">
              <a:solidFill>
                <a:srgbClr val="FFFF00"/>
              </a:solidFill>
            </a:endParaRPr>
          </a:p>
        </p:txBody>
      </p:sp>
      <p:sp>
        <p:nvSpPr>
          <p:cNvPr id="6" name="Left-Right Arrow 5"/>
          <p:cNvSpPr/>
          <p:nvPr/>
        </p:nvSpPr>
        <p:spPr>
          <a:xfrm>
            <a:off x="1047295" y="5597032"/>
            <a:ext cx="8172905" cy="5818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err="1">
                <a:solidFill>
                  <a:srgbClr val="FFFF00"/>
                </a:solidFill>
              </a:rPr>
              <a:t>Independent</a:t>
            </a:r>
            <a:r>
              <a:rPr lang="hr-HR" sz="3600" b="1" dirty="0">
                <a:solidFill>
                  <a:srgbClr val="FFFF00"/>
                </a:solidFill>
              </a:rPr>
              <a:t> data</a:t>
            </a:r>
            <a:endParaRPr lang="en-US" b="1" dirty="0">
              <a:solidFill>
                <a:srgbClr val="FFFF00"/>
              </a:solidFill>
            </a:endParaRPr>
          </a:p>
        </p:txBody>
      </p:sp>
      <p:sp>
        <p:nvSpPr>
          <p:cNvPr id="7" name="Left-Right Arrow 6"/>
          <p:cNvSpPr/>
          <p:nvPr/>
        </p:nvSpPr>
        <p:spPr>
          <a:xfrm>
            <a:off x="9342208" y="5597032"/>
            <a:ext cx="2392591" cy="5818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200" b="1" dirty="0" err="1">
                <a:solidFill>
                  <a:srgbClr val="C00000"/>
                </a:solidFill>
              </a:rPr>
              <a:t>Dependent</a:t>
            </a:r>
            <a:r>
              <a:rPr lang="hr-HR" sz="3200" b="1" dirty="0">
                <a:solidFill>
                  <a:srgbClr val="C00000"/>
                </a:solidFill>
              </a:rPr>
              <a:t> data</a:t>
            </a:r>
            <a:endParaRPr lang="en-US" sz="3200" b="1" dirty="0">
              <a:solidFill>
                <a:srgbClr val="C00000"/>
              </a:solidFill>
            </a:endParaRPr>
          </a:p>
        </p:txBody>
      </p:sp>
    </p:spTree>
    <p:extLst>
      <p:ext uri="{BB962C8B-B14F-4D97-AF65-F5344CB8AC3E}">
        <p14:creationId xmlns:p14="http://schemas.microsoft.com/office/powerpoint/2010/main" val="2857588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a:t>I</a:t>
            </a:r>
            <a:r>
              <a:rPr lang="en-US" b="1" err="1"/>
              <a:t>ntroduction</a:t>
            </a:r>
            <a:r>
              <a:rPr lang="en-US" b="1"/>
              <a:t> to the </a:t>
            </a:r>
            <a:r>
              <a:rPr lang="hr-HR" b="1"/>
              <a:t>Machine </a:t>
            </a:r>
            <a:r>
              <a:rPr lang="hr-HR" b="1" err="1"/>
              <a:t>Learning</a:t>
            </a:r>
            <a:r>
              <a:rPr lang="hr-HR" b="1"/>
              <a:t> </a:t>
            </a:r>
            <a:r>
              <a:rPr lang="en-US" b="1"/>
              <a:t>course</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0" y="1825625"/>
            <a:ext cx="10515600" cy="4846108"/>
          </a:xfrm>
        </p:spPr>
        <p:txBody>
          <a:bodyPr/>
          <a:lstStyle/>
          <a:p>
            <a:pPr lvl="0"/>
            <a:r>
              <a:rPr lang="en-US" sz="3600">
                <a:latin typeface="+mj-lt"/>
              </a:rPr>
              <a:t>Most of this time, you will study on your own with online teaching materials.</a:t>
            </a:r>
          </a:p>
          <a:p>
            <a:pPr lvl="0"/>
            <a:r>
              <a:rPr lang="en-US" sz="3600">
                <a:latin typeface="+mj-lt"/>
              </a:rPr>
              <a:t>The associated partner of this project is the Oracle’s global philanthropic educational program</a:t>
            </a:r>
            <a:r>
              <a:rPr lang="hr-HR" sz="3600">
                <a:latin typeface="+mj-lt"/>
              </a:rPr>
              <a:t> - Oracle </a:t>
            </a:r>
            <a:r>
              <a:rPr lang="hr-HR" sz="3600" err="1">
                <a:latin typeface="+mj-lt"/>
              </a:rPr>
              <a:t>Academy</a:t>
            </a:r>
            <a:r>
              <a:rPr lang="hr-HR" sz="3600">
                <a:latin typeface="+mj-lt"/>
              </a:rPr>
              <a:t> – </a:t>
            </a:r>
            <a:r>
              <a:rPr lang="hr-HR" sz="3600">
                <a:latin typeface="+mj-lt"/>
                <a:hlinkClick r:id="rId3"/>
              </a:rPr>
              <a:t>https</a:t>
            </a:r>
            <a:r>
              <a:rPr lang="hr-HR" sz="3600">
                <a:latin typeface="+mj-lt"/>
                <a:sym typeface="Wingdings" panose="05000000000000000000" pitchFamily="2" charset="2"/>
                <a:hlinkClick r:id="rId3"/>
              </a:rPr>
              <a:t>://</a:t>
            </a:r>
            <a:r>
              <a:rPr lang="hr-HR" sz="3600">
                <a:latin typeface="+mj-lt"/>
                <a:hlinkClick r:id="rId3"/>
              </a:rPr>
              <a:t>academy.oracle.com</a:t>
            </a:r>
            <a:endParaRPr lang="hr-HR" sz="3600">
              <a:latin typeface="+mj-lt"/>
            </a:endParaRPr>
          </a:p>
          <a:p>
            <a:pPr lvl="0"/>
            <a:r>
              <a:rPr lang="hr-HR" sz="3600" err="1">
                <a:latin typeface="+mj-lt"/>
              </a:rPr>
              <a:t>Your</a:t>
            </a:r>
            <a:r>
              <a:rPr lang="hr-HR" sz="3600">
                <a:latin typeface="+mj-lt"/>
              </a:rPr>
              <a:t> </a:t>
            </a:r>
            <a:r>
              <a:rPr lang="hr-HR" sz="3600" err="1">
                <a:latin typeface="+mj-lt"/>
              </a:rPr>
              <a:t>learning</a:t>
            </a:r>
            <a:r>
              <a:rPr lang="hr-HR" sz="3600">
                <a:latin typeface="+mj-lt"/>
              </a:rPr>
              <a:t> management system is Oracle </a:t>
            </a:r>
            <a:r>
              <a:rPr lang="hr-HR" sz="3600" err="1">
                <a:latin typeface="+mj-lt"/>
              </a:rPr>
              <a:t>Member</a:t>
            </a:r>
            <a:r>
              <a:rPr lang="hr-HR" sz="3600">
                <a:latin typeface="+mj-lt"/>
              </a:rPr>
              <a:t> </a:t>
            </a:r>
            <a:r>
              <a:rPr lang="hr-HR" sz="3600" err="1">
                <a:latin typeface="+mj-lt"/>
              </a:rPr>
              <a:t>Hub</a:t>
            </a:r>
            <a:endParaRPr lang="hr-HR" sz="3600">
              <a:latin typeface="+mj-lt"/>
            </a:endParaRPr>
          </a:p>
          <a:p>
            <a:pPr lvl="0"/>
            <a:endParaRPr lang="hr-HR" sz="3600">
              <a:latin typeface="+mj-lt"/>
            </a:endParaRPr>
          </a:p>
          <a:p>
            <a:pPr lvl="0"/>
            <a:endParaRPr lang="hr-HR" sz="3600">
              <a:latin typeface="+mj-lt"/>
            </a:endParaRPr>
          </a:p>
          <a:p>
            <a:pPr lvl="0"/>
            <a:endParaRPr lang="pl-PL">
              <a:latin typeface="+mj-lt"/>
            </a:endParaRPr>
          </a:p>
        </p:txBody>
      </p:sp>
    </p:spTree>
    <p:extLst>
      <p:ext uri="{BB962C8B-B14F-4D97-AF65-F5344CB8AC3E}">
        <p14:creationId xmlns:p14="http://schemas.microsoft.com/office/powerpoint/2010/main" val="6395527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58296"/>
            <a:ext cx="10515600" cy="843189"/>
          </a:xfrm>
        </p:spPr>
        <p:txBody>
          <a:bodyPr/>
          <a:lstStyle/>
          <a:p>
            <a:pPr algn="ctr"/>
            <a:r>
              <a:rPr lang="hr-HR" b="1" dirty="0"/>
              <a:t>Supervised </a:t>
            </a:r>
            <a:r>
              <a:rPr lang="hr-HR" b="1" dirty="0" err="1"/>
              <a:t>Learning</a:t>
            </a:r>
            <a:r>
              <a:rPr lang="hr-HR" b="1" dirty="0"/>
              <a:t> - </a:t>
            </a:r>
            <a:r>
              <a:rPr lang="hr-HR" b="1" dirty="0" err="1"/>
              <a:t>example</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0" y="1690688"/>
            <a:ext cx="10515600" cy="4981045"/>
          </a:xfrm>
        </p:spPr>
        <p:txBody>
          <a:bodyPr>
            <a:normAutofit/>
          </a:bodyPr>
          <a:lstStyle/>
          <a:p>
            <a:pPr lvl="0" algn="just"/>
            <a:r>
              <a:rPr lang="hr-HR" sz="3600" b="1" dirty="0">
                <a:latin typeface="+mj-lt"/>
              </a:rPr>
              <a:t>A</a:t>
            </a:r>
            <a:r>
              <a:rPr lang="en-US" sz="3600" b="1" dirty="0" err="1">
                <a:latin typeface="+mj-lt"/>
              </a:rPr>
              <a:t>nti</a:t>
            </a:r>
            <a:r>
              <a:rPr lang="en-US" sz="3600" b="1" dirty="0">
                <a:latin typeface="+mj-lt"/>
              </a:rPr>
              <a:t> spam filter that predicts if a known input (the email) is spam.</a:t>
            </a:r>
            <a:endParaRPr lang="hr-HR" sz="3600" b="1" dirty="0">
              <a:latin typeface="+mj-lt"/>
            </a:endParaRPr>
          </a:p>
          <a:p>
            <a:pPr lvl="0" algn="just"/>
            <a:endParaRPr lang="hr-HR" sz="3600" b="1" dirty="0">
              <a:latin typeface="+mj-lt"/>
            </a:endParaRPr>
          </a:p>
          <a:p>
            <a:pPr lvl="0" algn="just"/>
            <a:endParaRPr lang="hr-HR" sz="3600" b="1" dirty="0">
              <a:latin typeface="+mj-lt"/>
            </a:endParaRPr>
          </a:p>
          <a:p>
            <a:pPr lvl="1" algn="just"/>
            <a:r>
              <a:rPr lang="en-US" sz="3200" dirty="0">
                <a:latin typeface="+mj-lt"/>
              </a:rPr>
              <a:t>Start algorithm is used, maximizing filter efficiency through user input (user is confirming that e-mail is spam)</a:t>
            </a:r>
          </a:p>
          <a:p>
            <a:pPr lvl="1" algn="just"/>
            <a:r>
              <a:rPr lang="en-US" sz="3200" dirty="0">
                <a:latin typeface="+mj-lt"/>
              </a:rPr>
              <a:t>The algorithm is improving with user-defined spam labels</a:t>
            </a:r>
          </a:p>
          <a:p>
            <a:pPr lvl="1" algn="just"/>
            <a:r>
              <a:rPr lang="en-US" sz="3200" dirty="0">
                <a:latin typeface="+mj-lt"/>
              </a:rPr>
              <a:t>The algorithm will ask less as it learns from user inputs</a:t>
            </a:r>
          </a:p>
        </p:txBody>
      </p:sp>
      <p:pic>
        <p:nvPicPr>
          <p:cNvPr id="1026" name="Picture 2" descr="delete_sp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123" y="2224088"/>
            <a:ext cx="1584325" cy="158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035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92628" y="103868"/>
            <a:ext cx="10515600" cy="766989"/>
          </a:xfrm>
        </p:spPr>
        <p:txBody>
          <a:bodyPr/>
          <a:lstStyle/>
          <a:p>
            <a:pPr algn="ctr"/>
            <a:r>
              <a:rPr lang="hr-HR" b="1" dirty="0"/>
              <a:t>Generalization </a:t>
            </a:r>
            <a:r>
              <a:rPr lang="hr-HR" b="1" dirty="0" err="1"/>
              <a:t>and</a:t>
            </a:r>
            <a:r>
              <a:rPr lang="hr-HR" b="1" dirty="0"/>
              <a:t> </a:t>
            </a:r>
            <a:r>
              <a:rPr lang="hr-HR" b="1" dirty="0" err="1"/>
              <a:t>Overfitting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04800" y="1001486"/>
            <a:ext cx="8675914" cy="5670247"/>
          </a:xfrm>
        </p:spPr>
        <p:txBody>
          <a:bodyPr>
            <a:normAutofit/>
          </a:bodyPr>
          <a:lstStyle/>
          <a:p>
            <a:pPr lvl="0" algn="just"/>
            <a:r>
              <a:rPr lang="en-US" sz="3600" dirty="0">
                <a:latin typeface="+mj-lt"/>
              </a:rPr>
              <a:t>The goal is for the algorithm to </a:t>
            </a:r>
            <a:r>
              <a:rPr lang="en-US" sz="4400" b="1" dirty="0">
                <a:latin typeface="+mj-lt"/>
              </a:rPr>
              <a:t>generalize</a:t>
            </a:r>
            <a:r>
              <a:rPr lang="en-US" sz="3600" dirty="0">
                <a:latin typeface="+mj-lt"/>
              </a:rPr>
              <a:t>, or accurately apply its learning from the training data to the test data.</a:t>
            </a:r>
            <a:endParaRPr lang="hr-HR" sz="3600" dirty="0">
              <a:latin typeface="+mj-lt"/>
            </a:endParaRPr>
          </a:p>
          <a:p>
            <a:pPr lvl="0" algn="just"/>
            <a:r>
              <a:rPr lang="en-US" sz="4400" b="1" dirty="0">
                <a:latin typeface="+mj-lt"/>
              </a:rPr>
              <a:t>Overfitting</a:t>
            </a:r>
            <a:r>
              <a:rPr lang="en-US" sz="3600" b="1" dirty="0">
                <a:latin typeface="+mj-lt"/>
              </a:rPr>
              <a:t> occurs when a model is too fit to training data.</a:t>
            </a:r>
          </a:p>
          <a:p>
            <a:pPr lvl="0" algn="just"/>
            <a:r>
              <a:rPr lang="en-US" sz="3600" dirty="0">
                <a:latin typeface="+mj-lt"/>
              </a:rPr>
              <a:t>Aim for a balance of flexibility and fit</a:t>
            </a:r>
            <a:r>
              <a:rPr lang="hr-HR" sz="3600" dirty="0">
                <a:latin typeface="+mj-lt"/>
              </a:rPr>
              <a:t> - m</a:t>
            </a:r>
            <a:r>
              <a:rPr lang="en-US" sz="3600" dirty="0" err="1">
                <a:latin typeface="+mj-lt"/>
              </a:rPr>
              <a:t>odels</a:t>
            </a:r>
            <a:r>
              <a:rPr lang="en-US" sz="3600" dirty="0">
                <a:latin typeface="+mj-lt"/>
              </a:rPr>
              <a:t> need to be flexible to handle new data.</a:t>
            </a:r>
          </a:p>
          <a:p>
            <a:pPr lvl="0" algn="just"/>
            <a:r>
              <a:rPr lang="en-US" sz="3600" dirty="0">
                <a:latin typeface="+mj-lt"/>
              </a:rPr>
              <a:t>Prevent overfitting to ensure accurate predictions on unseen data.</a:t>
            </a:r>
            <a:endParaRPr lang="hr-HR" sz="3600" dirty="0">
              <a:latin typeface="+mj-lt"/>
            </a:endParaRPr>
          </a:p>
          <a:p>
            <a:pPr lvl="0" algn="just"/>
            <a:endParaRPr lang="hr-HR" sz="3200" b="1" dirty="0">
              <a:latin typeface="+mj-lt"/>
            </a:endParaRPr>
          </a:p>
          <a:p>
            <a:pPr lvl="0" algn="just"/>
            <a:endParaRPr lang="hr-HR" sz="3200" b="1" dirty="0">
              <a:latin typeface="+mj-lt"/>
            </a:endParaRPr>
          </a:p>
          <a:p>
            <a:pPr lvl="0" algn="just"/>
            <a:endParaRPr lang="hr-HR" sz="3200" dirty="0">
              <a:latin typeface="+mj-lt"/>
            </a:endParaRPr>
          </a:p>
          <a:p>
            <a:pPr lvl="0" algn="just"/>
            <a:endParaRPr lang="en-US" sz="3200" dirty="0">
              <a:latin typeface="+mj-lt"/>
            </a:endParaRPr>
          </a:p>
        </p:txBody>
      </p:sp>
      <p:pic>
        <p:nvPicPr>
          <p:cNvPr id="2050" name="Picture 2" descr="Free Crop unrecognizable female dressmaker with flexible ruler measuring hip line of dummy while working in studio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5516" y="1850570"/>
            <a:ext cx="2496458" cy="3744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3381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80068"/>
            <a:ext cx="10515600" cy="941161"/>
          </a:xfrm>
        </p:spPr>
        <p:txBody>
          <a:bodyPr/>
          <a:lstStyle/>
          <a:p>
            <a:pPr algn="ctr"/>
            <a:r>
              <a:rPr lang="hr-HR" b="1" dirty="0" err="1"/>
              <a:t>Unsupervised</a:t>
            </a:r>
            <a:r>
              <a:rPr lang="hr-HR" b="1" dirty="0"/>
              <a:t> </a:t>
            </a:r>
            <a:r>
              <a:rPr lang="hr-HR" b="1" dirty="0" err="1"/>
              <a:t>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70114" y="1458686"/>
            <a:ext cx="8077200" cy="5213047"/>
          </a:xfrm>
        </p:spPr>
        <p:txBody>
          <a:bodyPr>
            <a:normAutofit/>
          </a:bodyPr>
          <a:lstStyle/>
          <a:p>
            <a:pPr lvl="0" algn="just"/>
            <a:r>
              <a:rPr lang="en-US" sz="3600" dirty="0">
                <a:latin typeface="+mj-lt"/>
              </a:rPr>
              <a:t>Unsupervised Learning involves unknown data structure.</a:t>
            </a:r>
          </a:p>
          <a:p>
            <a:pPr lvl="0" algn="just"/>
            <a:r>
              <a:rPr lang="en-US" sz="3600" dirty="0">
                <a:latin typeface="+mj-lt"/>
              </a:rPr>
              <a:t>Data is neither classified nor labeled.</a:t>
            </a:r>
          </a:p>
          <a:p>
            <a:pPr lvl="0" algn="just"/>
            <a:r>
              <a:rPr lang="en-US" sz="3600" dirty="0">
                <a:latin typeface="+mj-lt"/>
              </a:rPr>
              <a:t>Algorithms draw inferences from (usually large) datasets without labeled responses.</a:t>
            </a:r>
            <a:endParaRPr lang="hr-HR" sz="3600" dirty="0">
              <a:latin typeface="+mj-lt"/>
            </a:endParaRPr>
          </a:p>
          <a:p>
            <a:pPr lvl="0" algn="just"/>
            <a:r>
              <a:rPr lang="en-US" sz="3600" dirty="0">
                <a:latin typeface="+mj-lt"/>
              </a:rPr>
              <a:t>In unsupervised machine learning, there are two main categories: </a:t>
            </a:r>
            <a:r>
              <a:rPr lang="en-US" sz="4400" b="1" dirty="0">
                <a:latin typeface="+mj-lt"/>
              </a:rPr>
              <a:t>clustering</a:t>
            </a:r>
            <a:r>
              <a:rPr lang="en-US" sz="3600" dirty="0">
                <a:latin typeface="+mj-lt"/>
              </a:rPr>
              <a:t> and </a:t>
            </a:r>
            <a:r>
              <a:rPr lang="en-US" sz="4400" b="1" dirty="0">
                <a:latin typeface="+mj-lt"/>
              </a:rPr>
              <a:t>dimensionality reduction</a:t>
            </a:r>
            <a:r>
              <a:rPr lang="en-US" sz="3600" dirty="0">
                <a:latin typeface="+mj-lt"/>
              </a:rPr>
              <a:t>.</a:t>
            </a:r>
            <a:endParaRPr lang="hr-HR" sz="3600" dirty="0">
              <a:latin typeface="+mj-lt"/>
            </a:endParaRPr>
          </a:p>
          <a:p>
            <a:pPr lvl="0" algn="just"/>
            <a:endParaRPr lang="hr-HR" sz="3200" dirty="0">
              <a:latin typeface="+mj-lt"/>
            </a:endParaRPr>
          </a:p>
          <a:p>
            <a:pPr lvl="0" algn="just"/>
            <a:endParaRPr lang="hr-HR" sz="3200" b="1" dirty="0">
              <a:latin typeface="+mj-lt"/>
            </a:endParaRPr>
          </a:p>
          <a:p>
            <a:pPr lvl="0" algn="just"/>
            <a:endParaRPr lang="hr-HR" sz="3200" dirty="0">
              <a:latin typeface="+mj-lt"/>
            </a:endParaRPr>
          </a:p>
          <a:p>
            <a:pPr lvl="0" algn="just"/>
            <a:endParaRPr lang="en-US" sz="3200" dirty="0">
              <a:latin typeface="+mj-lt"/>
            </a:endParaRPr>
          </a:p>
        </p:txBody>
      </p:sp>
      <p:pic>
        <p:nvPicPr>
          <p:cNvPr id="3074" name="Picture 2" descr="Free Close-Up Photo Of Painting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0081" y="1753524"/>
            <a:ext cx="2992822" cy="199322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Smooth round colorful shapes with wavy edges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0081" y="3984171"/>
            <a:ext cx="2992821" cy="1993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6235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777875"/>
          </a:xfrm>
        </p:spPr>
        <p:txBody>
          <a:bodyPr/>
          <a:lstStyle/>
          <a:p>
            <a:pPr algn="ctr"/>
            <a:r>
              <a:rPr lang="hr-HR" b="1" dirty="0" err="1"/>
              <a:t>Unsupervised</a:t>
            </a:r>
            <a:r>
              <a:rPr lang="hr-HR" b="1" dirty="0"/>
              <a:t> </a:t>
            </a:r>
            <a:r>
              <a:rPr lang="hr-HR" b="1" dirty="0" err="1"/>
              <a:t>Learning</a:t>
            </a:r>
            <a:r>
              <a:rPr lang="hr-HR" b="1" dirty="0"/>
              <a:t> - </a:t>
            </a:r>
            <a:r>
              <a:rPr lang="hr-HR" b="1" dirty="0" err="1"/>
              <a:t>example</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48344" y="1690688"/>
            <a:ext cx="8425542" cy="4981045"/>
          </a:xfrm>
        </p:spPr>
        <p:txBody>
          <a:bodyPr>
            <a:normAutofit/>
          </a:bodyPr>
          <a:lstStyle/>
          <a:p>
            <a:pPr lvl="0" algn="just"/>
            <a:r>
              <a:rPr lang="en-US" sz="3600" dirty="0">
                <a:latin typeface="+mj-lt"/>
              </a:rPr>
              <a:t>Imagine you have a dataset of customer transactions from a grocery store</a:t>
            </a:r>
            <a:r>
              <a:rPr lang="hr-HR" sz="3600" dirty="0">
                <a:latin typeface="+mj-lt"/>
              </a:rPr>
              <a:t> </a:t>
            </a:r>
            <a:r>
              <a:rPr lang="hr-HR" sz="3600" dirty="0" err="1">
                <a:latin typeface="+mj-lt"/>
              </a:rPr>
              <a:t>that</a:t>
            </a:r>
            <a:r>
              <a:rPr lang="hr-HR" sz="3600" dirty="0">
                <a:latin typeface="+mj-lt"/>
              </a:rPr>
              <a:t> </a:t>
            </a:r>
            <a:r>
              <a:rPr lang="en-US" sz="3600" dirty="0">
                <a:latin typeface="+mj-lt"/>
              </a:rPr>
              <a:t>includes the items purchased and the time and date of each transaction</a:t>
            </a:r>
            <a:r>
              <a:rPr lang="hr-HR" sz="3600" dirty="0">
                <a:latin typeface="+mj-lt"/>
              </a:rPr>
              <a:t>.</a:t>
            </a:r>
          </a:p>
          <a:p>
            <a:pPr lvl="0" algn="just"/>
            <a:r>
              <a:rPr lang="en-US" sz="3600" dirty="0">
                <a:latin typeface="+mj-lt"/>
              </a:rPr>
              <a:t>Using unsupervised learning, you can perform clustering on this data to group customers who have similar purchasing habit</a:t>
            </a:r>
            <a:endParaRPr lang="hr-HR" sz="3600" dirty="0">
              <a:latin typeface="+mj-lt"/>
            </a:endParaRPr>
          </a:p>
          <a:p>
            <a:pPr lvl="0" algn="just"/>
            <a:endParaRPr lang="hr-HR" sz="3200" dirty="0">
              <a:latin typeface="+mj-lt"/>
            </a:endParaRPr>
          </a:p>
          <a:p>
            <a:pPr lvl="0" algn="just"/>
            <a:endParaRPr lang="en-US" sz="3200" dirty="0">
              <a:latin typeface="+mj-lt"/>
            </a:endParaRPr>
          </a:p>
        </p:txBody>
      </p:sp>
      <p:pic>
        <p:nvPicPr>
          <p:cNvPr id="4102" name="Picture 6" descr="Free Couple Buying Oranges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7048" y="1894114"/>
            <a:ext cx="2624083" cy="3930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7643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0515600" cy="5057775"/>
          </a:xfrm>
        </p:spPr>
        <p:txBody>
          <a:bodyPr>
            <a:normAutofit fontScale="92500" lnSpcReduction="20000"/>
          </a:bodyPr>
          <a:lstStyle/>
          <a:p>
            <a:pPr marL="0" lvl="0" indent="0" algn="just">
              <a:buNone/>
            </a:pPr>
            <a:r>
              <a:rPr lang="en-US" b="1" dirty="0">
                <a:latin typeface="+mj-lt"/>
              </a:rPr>
              <a:t>Read this introduction to </a:t>
            </a:r>
            <a:r>
              <a:rPr lang="hr-HR" b="1" dirty="0" err="1">
                <a:latin typeface="+mj-lt"/>
              </a:rPr>
              <a:t>Supervised</a:t>
            </a:r>
            <a:r>
              <a:rPr lang="en-US" b="1" dirty="0">
                <a:latin typeface="+mj-lt"/>
              </a:rPr>
              <a:t> </a:t>
            </a:r>
            <a:r>
              <a:rPr lang="hr-HR" b="1" dirty="0" err="1">
                <a:latin typeface="+mj-lt"/>
              </a:rPr>
              <a:t>Learning</a:t>
            </a:r>
            <a:endParaRPr lang="en-US" b="1" dirty="0">
              <a:latin typeface="+mj-lt"/>
            </a:endParaRPr>
          </a:p>
          <a:p>
            <a:pPr algn="just"/>
            <a:r>
              <a:rPr lang="en-US" dirty="0">
                <a:latin typeface="+mj-lt"/>
                <a:hlinkClick r:id="rId3"/>
              </a:rPr>
              <a:t>https://www.ibm.com/topics/supervised-learning</a:t>
            </a:r>
            <a:endParaRPr lang="hr-HR" dirty="0">
              <a:latin typeface="+mj-lt"/>
            </a:endParaRPr>
          </a:p>
          <a:p>
            <a:pPr marL="0" indent="0" algn="just">
              <a:buNone/>
            </a:pPr>
            <a:endParaRPr lang="hr-HR" b="1" dirty="0">
              <a:latin typeface="+mj-lt"/>
            </a:endParaRPr>
          </a:p>
          <a:p>
            <a:pPr marL="0" indent="0" algn="just">
              <a:buNone/>
            </a:pPr>
            <a:r>
              <a:rPr lang="en-US" b="1" dirty="0">
                <a:latin typeface="+mj-lt"/>
              </a:rPr>
              <a:t>Read this introduction to </a:t>
            </a:r>
            <a:r>
              <a:rPr lang="hr-HR" b="1" dirty="0" err="1">
                <a:latin typeface="+mj-lt"/>
              </a:rPr>
              <a:t>Uns</a:t>
            </a:r>
            <a:r>
              <a:rPr lang="en-US" b="1" dirty="0" err="1">
                <a:latin typeface="+mj-lt"/>
              </a:rPr>
              <a:t>upervised</a:t>
            </a:r>
            <a:r>
              <a:rPr lang="en-US" b="1" dirty="0">
                <a:latin typeface="+mj-lt"/>
              </a:rPr>
              <a:t> Learning</a:t>
            </a:r>
          </a:p>
          <a:p>
            <a:pPr algn="just"/>
            <a:r>
              <a:rPr lang="en-US" dirty="0">
                <a:latin typeface="+mj-lt"/>
                <a:hlinkClick r:id="rId4"/>
              </a:rPr>
              <a:t>https://www.ibm.com/topics/unsupervised-learning</a:t>
            </a:r>
            <a:endParaRPr lang="hr-HR" dirty="0">
              <a:latin typeface="+mj-lt"/>
            </a:endParaRPr>
          </a:p>
          <a:p>
            <a:pPr marL="0" indent="0" algn="just">
              <a:buNone/>
            </a:pPr>
            <a:endParaRPr lang="hr-HR" b="1" dirty="0">
              <a:latin typeface="+mj-lt"/>
            </a:endParaRPr>
          </a:p>
          <a:p>
            <a:pPr marL="0" indent="0" algn="just">
              <a:buNone/>
            </a:pPr>
            <a:r>
              <a:rPr lang="hr-HR" b="1" dirty="0" err="1">
                <a:latin typeface="+mj-lt"/>
              </a:rPr>
              <a:t>Watch</a:t>
            </a:r>
            <a:r>
              <a:rPr lang="hr-HR" b="1" dirty="0">
                <a:latin typeface="+mj-lt"/>
              </a:rPr>
              <a:t> </a:t>
            </a:r>
            <a:r>
              <a:rPr lang="hr-HR" b="1" dirty="0" err="1">
                <a:latin typeface="+mj-lt"/>
              </a:rPr>
              <a:t>this</a:t>
            </a:r>
            <a:r>
              <a:rPr lang="hr-HR" b="1" dirty="0">
                <a:latin typeface="+mj-lt"/>
              </a:rPr>
              <a:t> </a:t>
            </a:r>
            <a:r>
              <a:rPr lang="hr-HR" b="1" dirty="0" err="1">
                <a:latin typeface="+mj-lt"/>
              </a:rPr>
              <a:t>videos</a:t>
            </a:r>
            <a:r>
              <a:rPr lang="hr-HR" b="1" dirty="0">
                <a:latin typeface="+mj-lt"/>
              </a:rPr>
              <a:t>:</a:t>
            </a:r>
          </a:p>
          <a:p>
            <a:pPr algn="just"/>
            <a:r>
              <a:rPr lang="hr-HR" dirty="0">
                <a:latin typeface="+mj-lt"/>
                <a:hlinkClick r:id="rId5"/>
              </a:rPr>
              <a:t>https://www.youtube.com/watch?v=W01tIRP_Rqs</a:t>
            </a:r>
            <a:r>
              <a:rPr lang="hr-HR" dirty="0">
                <a:latin typeface="+mj-lt"/>
              </a:rPr>
              <a:t> </a:t>
            </a:r>
          </a:p>
          <a:p>
            <a:pPr algn="just"/>
            <a:r>
              <a:rPr lang="hr-HR" dirty="0">
                <a:latin typeface="+mj-lt"/>
                <a:hlinkClick r:id="rId6"/>
              </a:rPr>
              <a:t>https://www.youtube.com/watch?v=3fsy2oheRdg</a:t>
            </a:r>
            <a:endParaRPr lang="hr-HR" dirty="0">
              <a:latin typeface="+mj-lt"/>
            </a:endParaRPr>
          </a:p>
          <a:p>
            <a:pPr marL="0" indent="0" algn="just">
              <a:buNone/>
            </a:pPr>
            <a:endParaRPr lang="hr-HR" b="1"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t>
            </a:r>
            <a:r>
              <a:rPr lang="hr-HR" b="1" dirty="0" err="1">
                <a:latin typeface="+mj-lt"/>
              </a:rPr>
              <a:t>and</a:t>
            </a:r>
            <a:r>
              <a:rPr lang="hr-HR" b="1" dirty="0">
                <a:latin typeface="+mj-lt"/>
              </a:rPr>
              <a:t>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third</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2051448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a:t>4- </a:t>
            </a:r>
            <a:r>
              <a:rPr lang="en-US"/>
              <a:t>Classification </a:t>
            </a:r>
            <a:r>
              <a:rPr lang="en-US" dirty="0"/>
              <a:t>and its applications</a:t>
            </a:r>
            <a:endParaRPr lang="pl-PL" dirty="0"/>
          </a:p>
        </p:txBody>
      </p:sp>
    </p:spTree>
    <p:extLst>
      <p:ext uri="{BB962C8B-B14F-4D97-AF65-F5344CB8AC3E}">
        <p14:creationId xmlns:p14="http://schemas.microsoft.com/office/powerpoint/2010/main" val="3309026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Classification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7971" y="1690688"/>
            <a:ext cx="12094029" cy="4486275"/>
          </a:xfrm>
        </p:spPr>
        <p:txBody>
          <a:bodyPr>
            <a:noAutofit/>
          </a:bodyPr>
          <a:lstStyle/>
          <a:p>
            <a:r>
              <a:rPr lang="en-US" sz="3600" dirty="0">
                <a:latin typeface="+mj-lt"/>
              </a:rPr>
              <a:t>Unlock the power of prediction with Classification!</a:t>
            </a:r>
          </a:p>
          <a:p>
            <a:r>
              <a:rPr lang="en-US" sz="3600" b="1" dirty="0">
                <a:latin typeface="+mj-lt"/>
              </a:rPr>
              <a:t>Label it right</a:t>
            </a:r>
            <a:r>
              <a:rPr lang="en-US" sz="3600" dirty="0">
                <a:latin typeface="+mj-lt"/>
              </a:rPr>
              <a:t>: The key to successful Classification.</a:t>
            </a:r>
          </a:p>
          <a:p>
            <a:r>
              <a:rPr lang="en-US" sz="3600" dirty="0">
                <a:latin typeface="+mj-lt"/>
              </a:rPr>
              <a:t>From image recognition to medical diagnosis, Classification does it all</a:t>
            </a:r>
            <a:r>
              <a:rPr lang="hr-HR" sz="3600" dirty="0">
                <a:latin typeface="+mj-lt"/>
              </a:rPr>
              <a:t>.</a:t>
            </a:r>
            <a:endParaRPr lang="en-US" sz="3600" dirty="0">
              <a:latin typeface="+mj-lt"/>
            </a:endParaRPr>
          </a:p>
          <a:p>
            <a:r>
              <a:rPr lang="en-US" sz="3600" b="1" dirty="0">
                <a:latin typeface="+mj-lt"/>
              </a:rPr>
              <a:t>Choose wisely</a:t>
            </a:r>
            <a:r>
              <a:rPr lang="en-US" sz="3600" dirty="0">
                <a:latin typeface="+mj-lt"/>
              </a:rPr>
              <a:t>: Algorithm selection is critical in</a:t>
            </a:r>
            <a:r>
              <a:rPr lang="hr-HR" sz="3600" dirty="0">
                <a:latin typeface="+mj-lt"/>
              </a:rPr>
              <a:t> </a:t>
            </a:r>
            <a:r>
              <a:rPr lang="en-US" sz="3600" dirty="0">
                <a:latin typeface="+mj-lt"/>
              </a:rPr>
              <a:t>Classification.</a:t>
            </a:r>
          </a:p>
          <a:p>
            <a:r>
              <a:rPr lang="en-US" sz="3600" b="1" dirty="0">
                <a:latin typeface="+mj-lt"/>
              </a:rPr>
              <a:t>Good data in, accurate results out</a:t>
            </a:r>
            <a:r>
              <a:rPr lang="en-US" sz="3600" dirty="0">
                <a:latin typeface="+mj-lt"/>
              </a:rPr>
              <a:t>: The importance of training data in Classification.</a:t>
            </a:r>
          </a:p>
          <a:p>
            <a:r>
              <a:rPr lang="en-US" sz="3600" dirty="0">
                <a:latin typeface="+mj-lt"/>
              </a:rPr>
              <a:t>Get to the point: Classifying data to find its label or category.</a:t>
            </a:r>
            <a:endParaRPr lang="hr-HR" sz="3600" dirty="0">
              <a:latin typeface="+mj-lt"/>
            </a:endParaRPr>
          </a:p>
          <a:p>
            <a:pPr lvl="0"/>
            <a:endParaRPr lang="pl-PL" dirty="0">
              <a:latin typeface="+mj-lt"/>
            </a:endParaRPr>
          </a:p>
        </p:txBody>
      </p:sp>
    </p:spTree>
    <p:extLst>
      <p:ext uri="{BB962C8B-B14F-4D97-AF65-F5344CB8AC3E}">
        <p14:creationId xmlns:p14="http://schemas.microsoft.com/office/powerpoint/2010/main" val="3595804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Classification</a:t>
            </a:r>
            <a:r>
              <a:rPr lang="hr-HR" b="1" dirty="0"/>
              <a:t> </a:t>
            </a:r>
            <a:r>
              <a:rPr lang="hr-HR" b="1" dirty="0" err="1"/>
              <a:t>algorithms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1" y="1690688"/>
            <a:ext cx="10297886" cy="4486275"/>
          </a:xfrm>
        </p:spPr>
        <p:txBody>
          <a:bodyPr>
            <a:noAutofit/>
          </a:bodyPr>
          <a:lstStyle/>
          <a:p>
            <a:r>
              <a:rPr lang="hr-HR" sz="3600" dirty="0">
                <a:latin typeface="+mj-lt"/>
              </a:rPr>
              <a:t>I</a:t>
            </a:r>
            <a:r>
              <a:rPr lang="en-US" sz="3600" dirty="0">
                <a:latin typeface="+mj-lt"/>
              </a:rPr>
              <a:t>t is often best to start with simple and widely used algorithms</a:t>
            </a:r>
            <a:r>
              <a:rPr lang="hr-HR" sz="3600" dirty="0">
                <a:latin typeface="+mj-lt"/>
              </a:rPr>
              <a:t>:</a:t>
            </a:r>
          </a:p>
          <a:p>
            <a:pPr lvl="1"/>
            <a:r>
              <a:rPr lang="en-US" sz="3600" dirty="0">
                <a:latin typeface="+mj-lt"/>
              </a:rPr>
              <a:t>Logistic Regression </a:t>
            </a:r>
            <a:endParaRPr lang="hr-HR" sz="3600" dirty="0">
              <a:latin typeface="+mj-lt"/>
            </a:endParaRPr>
          </a:p>
          <a:p>
            <a:pPr lvl="1"/>
            <a:r>
              <a:rPr lang="en-US" sz="3600" dirty="0">
                <a:latin typeface="+mj-lt"/>
              </a:rPr>
              <a:t>k-Nearest Neighbors (k-NN)</a:t>
            </a:r>
            <a:endParaRPr lang="hr-HR" sz="3600" dirty="0">
              <a:latin typeface="+mj-lt"/>
            </a:endParaRPr>
          </a:p>
          <a:p>
            <a:pPr lvl="1"/>
            <a:r>
              <a:rPr lang="en-US" sz="3600" dirty="0">
                <a:latin typeface="+mj-lt"/>
              </a:rPr>
              <a:t>Naive Bayes</a:t>
            </a:r>
            <a:endParaRPr lang="hr-HR" sz="3600" dirty="0">
              <a:latin typeface="+mj-lt"/>
            </a:endParaRPr>
          </a:p>
          <a:p>
            <a:pPr lvl="1"/>
            <a:r>
              <a:rPr lang="pl-PL" sz="3600" dirty="0">
                <a:latin typeface="+mj-lt"/>
              </a:rPr>
              <a:t>Decision Trees</a:t>
            </a:r>
          </a:p>
          <a:p>
            <a:pPr lvl="1"/>
            <a:endParaRPr lang="pl-PL" sz="2800" dirty="0">
              <a:latin typeface="+mj-lt"/>
            </a:endParaRPr>
          </a:p>
        </p:txBody>
      </p:sp>
    </p:spTree>
    <p:extLst>
      <p:ext uri="{BB962C8B-B14F-4D97-AF65-F5344CB8AC3E}">
        <p14:creationId xmlns:p14="http://schemas.microsoft.com/office/powerpoint/2010/main" val="5515097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Logistic Regression </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61256" y="1690688"/>
            <a:ext cx="11702143" cy="4486275"/>
          </a:xfrm>
        </p:spPr>
        <p:txBody>
          <a:bodyPr>
            <a:noAutofit/>
          </a:bodyPr>
          <a:lstStyle/>
          <a:p>
            <a:pPr marL="0" indent="0">
              <a:buNone/>
            </a:pPr>
            <a:r>
              <a:rPr lang="en-US" sz="3600" dirty="0">
                <a:latin typeface="+mj-lt"/>
              </a:rPr>
              <a:t>The general formula for logistic regression is as follows:</a:t>
            </a:r>
          </a:p>
        </p:txBody>
      </p:sp>
      <mc:AlternateContent xmlns:mc="http://schemas.openxmlformats.org/markup-compatibility/2006" xmlns:a14="http://schemas.microsoft.com/office/drawing/2010/main">
        <mc:Choice Requires="a14">
          <p:sp>
            <p:nvSpPr>
              <p:cNvPr id="4" name="TextBox 3"/>
              <p:cNvSpPr txBox="1"/>
              <p:nvPr/>
            </p:nvSpPr>
            <p:spPr>
              <a:xfrm>
                <a:off x="174171" y="2285999"/>
                <a:ext cx="12268200" cy="1308692"/>
              </a:xfrm>
              <a:prstGeom prst="rect">
                <a:avLst/>
              </a:prstGeom>
              <a:noFill/>
            </p:spPr>
            <p:txBody>
              <a:bodyPr wrap="square" lIns="0" tIns="0" rIns="0" bIns="0" rtlCol="0">
                <a:spAutoFit/>
              </a:bodyPr>
              <a:lstStyle/>
              <a:p>
                <a14:m>
                  <m:oMath xmlns:m="http://schemas.openxmlformats.org/officeDocument/2006/math">
                    <m:r>
                      <a:rPr lang="en-US" sz="4400" i="1" smtClean="0">
                        <a:latin typeface="Cambria Math" panose="02040503050406030204" pitchFamily="18" charset="0"/>
                      </a:rPr>
                      <m:t>𝑝</m:t>
                    </m:r>
                    <m:r>
                      <a:rPr lang="en-US" sz="4400" i="1" smtClean="0">
                        <a:latin typeface="Cambria Math" panose="02040503050406030204" pitchFamily="18" charset="0"/>
                      </a:rPr>
                      <m:t>(</m:t>
                    </m:r>
                    <m:r>
                      <a:rPr lang="en-US" sz="4400" i="1" smtClean="0">
                        <a:latin typeface="Cambria Math" panose="02040503050406030204" pitchFamily="18" charset="0"/>
                      </a:rPr>
                      <m:t>𝑦</m:t>
                    </m:r>
                    <m:r>
                      <a:rPr lang="en-US" sz="4400" i="1" smtClean="0">
                        <a:latin typeface="Cambria Math" panose="02040503050406030204" pitchFamily="18" charset="0"/>
                      </a:rPr>
                      <m:t>=1|</m:t>
                    </m:r>
                    <m:r>
                      <a:rPr lang="en-US" sz="4400" i="1" smtClean="0">
                        <a:latin typeface="Cambria Math" panose="02040503050406030204" pitchFamily="18" charset="0"/>
                      </a:rPr>
                      <m:t>𝑥</m:t>
                    </m:r>
                    <m:r>
                      <a:rPr lang="en-US" sz="4400" i="1" smtClean="0">
                        <a:latin typeface="Cambria Math" panose="02040503050406030204" pitchFamily="18" charset="0"/>
                      </a:rPr>
                      <m:t>)</m:t>
                    </m:r>
                  </m:oMath>
                </a14:m>
                <a:r>
                  <a:rPr lang="hr-HR" sz="4400" dirty="0"/>
                  <a:t> </a:t>
                </a:r>
                <a14:m>
                  <m:oMath xmlns:m="http://schemas.openxmlformats.org/officeDocument/2006/math">
                    <m:r>
                      <a:rPr lang="hr-HR" sz="6000" i="1" smtClean="0">
                        <a:latin typeface="Cambria Math" panose="02040503050406030204" pitchFamily="18" charset="0"/>
                      </a:rPr>
                      <m:t>=</m:t>
                    </m:r>
                    <m:f>
                      <m:fPr>
                        <m:ctrlPr>
                          <a:rPr lang="hr-HR" sz="6000" i="1" smtClean="0">
                            <a:latin typeface="Cambria Math" panose="02040503050406030204" pitchFamily="18" charset="0"/>
                          </a:rPr>
                        </m:ctrlPr>
                      </m:fPr>
                      <m:num>
                        <m:r>
                          <a:rPr lang="hr-HR" sz="6000" b="0" i="1" smtClean="0">
                            <a:latin typeface="Cambria Math" panose="02040503050406030204" pitchFamily="18" charset="0"/>
                          </a:rPr>
                          <m:t>1</m:t>
                        </m:r>
                      </m:num>
                      <m:den>
                        <m:r>
                          <a:rPr lang="hr-HR" sz="6000" b="0" i="1" smtClean="0">
                            <a:latin typeface="Cambria Math" panose="02040503050406030204" pitchFamily="18" charset="0"/>
                          </a:rPr>
                          <m:t>1+ </m:t>
                        </m:r>
                        <m:sSup>
                          <m:sSupPr>
                            <m:ctrlPr>
                              <a:rPr lang="hr-HR" sz="6000" b="0" i="1" smtClean="0">
                                <a:latin typeface="Cambria Math" panose="02040503050406030204" pitchFamily="18" charset="0"/>
                              </a:rPr>
                            </m:ctrlPr>
                          </m:sSupPr>
                          <m:e>
                            <m:r>
                              <a:rPr lang="hr-HR" sz="6000" b="0" i="1" smtClean="0">
                                <a:latin typeface="Cambria Math" panose="02040503050406030204" pitchFamily="18" charset="0"/>
                              </a:rPr>
                              <m:t>𝑒</m:t>
                            </m:r>
                          </m:e>
                          <m:sup>
                            <m:r>
                              <a:rPr lang="hr-HR" sz="6000" i="1">
                                <a:latin typeface="Cambria Math" panose="02040503050406030204" pitchFamily="18" charset="0"/>
                              </a:rPr>
                              <m:t>− (</m:t>
                            </m:r>
                            <m:r>
                              <a:rPr lang="hr-HR" sz="6000" i="1">
                                <a:latin typeface="Cambria Math" panose="02040503050406030204" pitchFamily="18" charset="0"/>
                              </a:rPr>
                              <m:t>𝑏</m:t>
                            </m:r>
                            <m:r>
                              <a:rPr lang="hr-HR" sz="6000" b="0" i="1" smtClean="0">
                                <a:latin typeface="Cambria Math" panose="02040503050406030204" pitchFamily="18" charset="0"/>
                              </a:rPr>
                              <m:t>0</m:t>
                            </m:r>
                            <m:r>
                              <a:rPr lang="hr-HR" sz="6000" i="1">
                                <a:latin typeface="Cambria Math" panose="02040503050406030204" pitchFamily="18" charset="0"/>
                              </a:rPr>
                              <m:t> + </m:t>
                            </m:r>
                            <m:r>
                              <a:rPr lang="hr-HR" sz="6000" i="1">
                                <a:latin typeface="Cambria Math" panose="02040503050406030204" pitchFamily="18" charset="0"/>
                              </a:rPr>
                              <m:t>𝑏</m:t>
                            </m:r>
                            <m:r>
                              <a:rPr lang="hr-HR" sz="6000" i="1">
                                <a:latin typeface="Cambria Math" panose="02040503050406030204" pitchFamily="18" charset="0"/>
                              </a:rPr>
                              <m:t>1</m:t>
                            </m:r>
                            <m:r>
                              <a:rPr lang="hr-HR" sz="6000" i="1">
                                <a:latin typeface="Cambria Math" panose="02040503050406030204" pitchFamily="18" charset="0"/>
                              </a:rPr>
                              <m:t>𝑥</m:t>
                            </m:r>
                            <m:r>
                              <a:rPr lang="hr-HR" sz="6000" i="1">
                                <a:latin typeface="Cambria Math" panose="02040503050406030204" pitchFamily="18" charset="0"/>
                              </a:rPr>
                              <m:t>1 + </m:t>
                            </m:r>
                            <m:r>
                              <a:rPr lang="hr-HR" sz="6000" i="1">
                                <a:latin typeface="Cambria Math" panose="02040503050406030204" pitchFamily="18" charset="0"/>
                              </a:rPr>
                              <m:t>𝑏</m:t>
                            </m:r>
                            <m:r>
                              <a:rPr lang="hr-HR" sz="6000" i="1">
                                <a:latin typeface="Cambria Math" panose="02040503050406030204" pitchFamily="18" charset="0"/>
                              </a:rPr>
                              <m:t>2</m:t>
                            </m:r>
                            <m:r>
                              <a:rPr lang="hr-HR" sz="6000" i="1">
                                <a:latin typeface="Cambria Math" panose="02040503050406030204" pitchFamily="18" charset="0"/>
                              </a:rPr>
                              <m:t>𝑥</m:t>
                            </m:r>
                            <m:r>
                              <a:rPr lang="hr-HR" sz="6000" i="1">
                                <a:latin typeface="Cambria Math" panose="02040503050406030204" pitchFamily="18" charset="0"/>
                              </a:rPr>
                              <m:t>2 + ... + </m:t>
                            </m:r>
                            <m:r>
                              <a:rPr lang="hr-HR" sz="6000" i="1">
                                <a:latin typeface="Cambria Math" panose="02040503050406030204" pitchFamily="18" charset="0"/>
                              </a:rPr>
                              <m:t>𝑏𝑛𝑥𝑛</m:t>
                            </m:r>
                            <m:r>
                              <a:rPr lang="hr-HR" sz="6000" b="0" i="1" smtClean="0">
                                <a:latin typeface="Cambria Math" panose="02040503050406030204" pitchFamily="18" charset="0"/>
                              </a:rPr>
                              <m:t>)</m:t>
                            </m:r>
                          </m:sup>
                        </m:sSup>
                      </m:den>
                    </m:f>
                  </m:oMath>
                </a14:m>
                <a:r>
                  <a:rPr lang="hr-HR" sz="4400" dirty="0"/>
                  <a:t>  </a:t>
                </a:r>
                <a:endParaRPr lang="en-US" sz="4400" dirty="0"/>
              </a:p>
            </p:txBody>
          </p:sp>
        </mc:Choice>
        <mc:Fallback xmlns="">
          <p:sp>
            <p:nvSpPr>
              <p:cNvPr id="4" name="TextBox 3"/>
              <p:cNvSpPr txBox="1">
                <a:spLocks noRot="1" noChangeAspect="1" noMove="1" noResize="1" noEditPoints="1" noAdjustHandles="1" noChangeArrowheads="1" noChangeShapeType="1" noTextEdit="1"/>
              </p:cNvSpPr>
              <p:nvPr/>
            </p:nvSpPr>
            <p:spPr>
              <a:xfrm>
                <a:off x="174171" y="2285999"/>
                <a:ext cx="12268200" cy="1308692"/>
              </a:xfrm>
              <a:prstGeom prst="rect">
                <a:avLst/>
              </a:prstGeom>
              <a:blipFill>
                <a:blip r:embed="rId3"/>
                <a:stretch>
                  <a:fillRect/>
                </a:stretch>
              </a:blipFill>
            </p:spPr>
            <p:txBody>
              <a:bodyPr/>
              <a:lstStyle/>
              <a:p>
                <a:r>
                  <a:rPr lang="en-US">
                    <a:noFill/>
                  </a:rPr>
                  <a:t> </a:t>
                </a:r>
              </a:p>
            </p:txBody>
          </p:sp>
        </mc:Fallback>
      </mc:AlternateContent>
      <p:sp>
        <p:nvSpPr>
          <p:cNvPr id="5" name="Rectangular Callout 4"/>
          <p:cNvSpPr/>
          <p:nvPr/>
        </p:nvSpPr>
        <p:spPr>
          <a:xfrm>
            <a:off x="261256" y="3435647"/>
            <a:ext cx="3037115" cy="2649468"/>
          </a:xfrm>
          <a:prstGeom prst="wedgeRectCallout">
            <a:avLst>
              <a:gd name="adj1" fmla="val -44534"/>
              <a:gd name="adj2" fmla="val -55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probability of the dependent variable y being equal to 1, given the independent variables x</a:t>
            </a:r>
          </a:p>
        </p:txBody>
      </p:sp>
      <p:sp>
        <p:nvSpPr>
          <p:cNvPr id="6" name="Rectangular Callout 5"/>
          <p:cNvSpPr/>
          <p:nvPr/>
        </p:nvSpPr>
        <p:spPr>
          <a:xfrm>
            <a:off x="3624943" y="4053253"/>
            <a:ext cx="2569028" cy="1716176"/>
          </a:xfrm>
          <a:prstGeom prst="wedgeRectCallout">
            <a:avLst>
              <a:gd name="adj1" fmla="val 28206"/>
              <a:gd name="adj2" fmla="val -830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b="1" dirty="0">
                <a:latin typeface="+mj-lt"/>
              </a:rPr>
              <a:t>b0 - </a:t>
            </a:r>
            <a:r>
              <a:rPr lang="hr-HR" b="1" dirty="0" err="1">
                <a:latin typeface="+mj-lt"/>
              </a:rPr>
              <a:t>Intercept</a:t>
            </a:r>
            <a:r>
              <a:rPr lang="hr-HR" b="1" dirty="0">
                <a:latin typeface="+mj-lt"/>
              </a:rPr>
              <a:t> </a:t>
            </a:r>
            <a:r>
              <a:rPr lang="hr-HR" b="1" dirty="0" err="1">
                <a:latin typeface="+mj-lt"/>
              </a:rPr>
              <a:t>term</a:t>
            </a:r>
            <a:r>
              <a:rPr lang="hr-HR" b="1" dirty="0">
                <a:latin typeface="+mj-lt"/>
              </a:rPr>
              <a:t> </a:t>
            </a:r>
            <a:r>
              <a:rPr lang="hr-HR" dirty="0">
                <a:latin typeface="+mj-lt"/>
              </a:rPr>
              <a:t>- </a:t>
            </a:r>
            <a:r>
              <a:rPr lang="en-US" dirty="0">
                <a:latin typeface="+mj-lt"/>
              </a:rPr>
              <a:t>estimated during the training of the logistic regression model using a maximum likelihood estimation </a:t>
            </a:r>
            <a:r>
              <a:rPr lang="en-US" dirty="0" err="1">
                <a:latin typeface="+mj-lt"/>
              </a:rPr>
              <a:t>approac</a:t>
            </a:r>
            <a:r>
              <a:rPr lang="hr-HR" dirty="0">
                <a:latin typeface="+mj-lt"/>
              </a:rPr>
              <a:t>h</a:t>
            </a:r>
            <a:endParaRPr lang="en-US" dirty="0">
              <a:latin typeface="+mj-lt"/>
            </a:endParaRPr>
          </a:p>
        </p:txBody>
      </p:sp>
      <p:sp>
        <p:nvSpPr>
          <p:cNvPr id="9" name="Rectangular Callout 8"/>
          <p:cNvSpPr/>
          <p:nvPr/>
        </p:nvSpPr>
        <p:spPr>
          <a:xfrm>
            <a:off x="6281056" y="4062166"/>
            <a:ext cx="2569028" cy="1716176"/>
          </a:xfrm>
          <a:prstGeom prst="wedgeRectCallout">
            <a:avLst>
              <a:gd name="adj1" fmla="val -24336"/>
              <a:gd name="adj2" fmla="val -837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b="1" dirty="0"/>
              <a:t>b1, b2, b3 … </a:t>
            </a:r>
            <a:r>
              <a:rPr lang="hr-HR" b="1" dirty="0" err="1"/>
              <a:t>bn</a:t>
            </a:r>
            <a:r>
              <a:rPr lang="hr-HR" b="1" dirty="0"/>
              <a:t> </a:t>
            </a:r>
            <a:r>
              <a:rPr lang="en-US" dirty="0"/>
              <a:t>coefficients for the independent variables</a:t>
            </a:r>
            <a:endParaRPr lang="en-US" dirty="0">
              <a:latin typeface="+mj-lt"/>
            </a:endParaRPr>
          </a:p>
        </p:txBody>
      </p:sp>
      <p:sp>
        <p:nvSpPr>
          <p:cNvPr id="10" name="Rectangular Callout 9"/>
          <p:cNvSpPr/>
          <p:nvPr/>
        </p:nvSpPr>
        <p:spPr>
          <a:xfrm>
            <a:off x="9263741" y="4062166"/>
            <a:ext cx="2569028" cy="1716176"/>
          </a:xfrm>
          <a:prstGeom prst="wedgeRectCallout">
            <a:avLst>
              <a:gd name="adj1" fmla="val -58658"/>
              <a:gd name="adj2" fmla="val -849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x1, x2, ..., </a:t>
            </a:r>
            <a:r>
              <a:rPr lang="en-US" b="1" dirty="0" err="1"/>
              <a:t>xn</a:t>
            </a:r>
            <a:r>
              <a:rPr lang="hr-HR" b="1" dirty="0"/>
              <a:t> </a:t>
            </a:r>
            <a:r>
              <a:rPr lang="hr-HR" dirty="0" err="1"/>
              <a:t>independent</a:t>
            </a:r>
            <a:r>
              <a:rPr lang="hr-HR" dirty="0"/>
              <a:t> </a:t>
            </a:r>
            <a:r>
              <a:rPr lang="hr-HR" dirty="0" err="1"/>
              <a:t>variables</a:t>
            </a:r>
            <a:endParaRPr lang="en-US" dirty="0">
              <a:latin typeface="+mj-lt"/>
            </a:endParaRPr>
          </a:p>
        </p:txBody>
      </p:sp>
    </p:spTree>
    <p:extLst>
      <p:ext uri="{BB962C8B-B14F-4D97-AF65-F5344CB8AC3E}">
        <p14:creationId xmlns:p14="http://schemas.microsoft.com/office/powerpoint/2010/main" val="1108445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Logistic Regression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73203701"/>
              </p:ext>
            </p:extLst>
          </p:nvPr>
        </p:nvGraphicFramePr>
        <p:xfrm>
          <a:off x="838200" y="2750684"/>
          <a:ext cx="8784771" cy="3730528"/>
        </p:xfrm>
        <a:graphic>
          <a:graphicData uri="http://schemas.openxmlformats.org/drawingml/2006/table">
            <a:tbl>
              <a:tblPr/>
              <a:tblGrid>
                <a:gridCol w="2928257">
                  <a:extLst>
                    <a:ext uri="{9D8B030D-6E8A-4147-A177-3AD203B41FA5}">
                      <a16:colId xmlns:a16="http://schemas.microsoft.com/office/drawing/2014/main" val="400412673"/>
                    </a:ext>
                  </a:extLst>
                </a:gridCol>
                <a:gridCol w="2928257">
                  <a:extLst>
                    <a:ext uri="{9D8B030D-6E8A-4147-A177-3AD203B41FA5}">
                      <a16:colId xmlns:a16="http://schemas.microsoft.com/office/drawing/2014/main" val="848416561"/>
                    </a:ext>
                  </a:extLst>
                </a:gridCol>
                <a:gridCol w="2928257">
                  <a:extLst>
                    <a:ext uri="{9D8B030D-6E8A-4147-A177-3AD203B41FA5}">
                      <a16:colId xmlns:a16="http://schemas.microsoft.com/office/drawing/2014/main" val="3679081221"/>
                    </a:ext>
                  </a:extLst>
                </a:gridCol>
              </a:tblGrid>
              <a:tr h="621568">
                <a:tc>
                  <a:txBody>
                    <a:bodyPr/>
                    <a:lstStyle/>
                    <a:p>
                      <a:pPr fontAlgn="b"/>
                      <a:r>
                        <a:rPr lang="hr-HR" sz="2800" b="1" dirty="0">
                          <a:effectLst/>
                        </a:rPr>
                        <a:t>Customer</a:t>
                      </a: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
                      <a:r>
                        <a:rPr lang="hr-HR" sz="2800" b="1" dirty="0" err="1">
                          <a:effectLst/>
                        </a:rPr>
                        <a:t>Salary</a:t>
                      </a:r>
                      <a:endParaRPr lang="hr-HR" sz="2800" b="1" dirty="0">
                        <a:effectLst/>
                      </a:endParaRP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
                      <a:r>
                        <a:rPr lang="hr-HR" sz="2800" b="1">
                          <a:effectLst/>
                        </a:rPr>
                        <a:t>Bought Product</a:t>
                      </a:r>
                    </a:p>
                  </a:txBody>
                  <a:tcPr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05488808"/>
                  </a:ext>
                </a:extLst>
              </a:tr>
              <a:tr h="340860">
                <a:tc>
                  <a:txBody>
                    <a:bodyPr/>
                    <a:lstStyle/>
                    <a:p>
                      <a:pPr fontAlgn="base"/>
                      <a:r>
                        <a:rPr lang="hr-HR" sz="2800">
                          <a:effectLst/>
                        </a:rPr>
                        <a:t>1</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4.000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No</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073840714"/>
                  </a:ext>
                </a:extLst>
              </a:tr>
              <a:tr h="340860">
                <a:tc>
                  <a:txBody>
                    <a:bodyPr/>
                    <a:lstStyle/>
                    <a:p>
                      <a:pPr fontAlgn="base"/>
                      <a:r>
                        <a:rPr lang="hr-HR" sz="2800">
                          <a:effectLst/>
                        </a:rPr>
                        <a:t>2</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5.000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a:effectLst/>
                        </a:rPr>
                        <a:t>Yes</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532692731"/>
                  </a:ext>
                </a:extLst>
              </a:tr>
              <a:tr h="340860">
                <a:tc>
                  <a:txBody>
                    <a:bodyPr/>
                    <a:lstStyle/>
                    <a:p>
                      <a:pPr fontAlgn="base"/>
                      <a:r>
                        <a:rPr lang="hr-HR" sz="2800">
                          <a:effectLst/>
                        </a:rPr>
                        <a:t>3</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6.000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a:effectLst/>
                        </a:rPr>
                        <a:t>Yes</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673023021"/>
                  </a:ext>
                </a:extLst>
              </a:tr>
              <a:tr h="340860">
                <a:tc>
                  <a:txBody>
                    <a:bodyPr/>
                    <a:lstStyle/>
                    <a:p>
                      <a:pPr fontAlgn="base"/>
                      <a:r>
                        <a:rPr lang="hr-HR" sz="2800">
                          <a:effectLst/>
                        </a:rPr>
                        <a:t>4</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7.000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a:effectLst/>
                        </a:rPr>
                        <a:t>Yes</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798570906"/>
                  </a:ext>
                </a:extLst>
              </a:tr>
              <a:tr h="340860">
                <a:tc>
                  <a:txBody>
                    <a:bodyPr/>
                    <a:lstStyle/>
                    <a:p>
                      <a:pPr fontAlgn="base"/>
                      <a:r>
                        <a:rPr lang="hr-HR" sz="2800" dirty="0">
                          <a:effectLst/>
                        </a:rPr>
                        <a:t>.</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endParaRPr lang="hr-HR" sz="2800" dirty="0">
                        <a:effectLst/>
                      </a:endParaRP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endParaRPr lang="hr-HR" sz="2800">
                        <a:effectLst/>
                      </a:endParaRP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1328402281"/>
                  </a:ext>
                </a:extLst>
              </a:tr>
              <a:tr h="340860">
                <a:tc>
                  <a:txBody>
                    <a:bodyPr/>
                    <a:lstStyle/>
                    <a:p>
                      <a:pPr fontAlgn="base"/>
                      <a:r>
                        <a:rPr lang="hr-HR" sz="2800">
                          <a:effectLst/>
                        </a:rPr>
                        <a:t>100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8.000</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tc>
                  <a:txBody>
                    <a:bodyPr/>
                    <a:lstStyle/>
                    <a:p>
                      <a:pPr fontAlgn="base"/>
                      <a:r>
                        <a:rPr lang="hr-HR" sz="2800" dirty="0">
                          <a:effectLst/>
                        </a:rPr>
                        <a:t>No</a:t>
                      </a:r>
                    </a:p>
                  </a:txBody>
                  <a:tcPr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9525"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829364066"/>
                  </a:ext>
                </a:extLst>
              </a:tr>
            </a:tbl>
          </a:graphicData>
        </a:graphic>
      </p:graphicFrame>
      <p:sp>
        <p:nvSpPr>
          <p:cNvPr id="8" name="Oval Callout 7"/>
          <p:cNvSpPr/>
          <p:nvPr/>
        </p:nvSpPr>
        <p:spPr>
          <a:xfrm>
            <a:off x="7641772" y="1690688"/>
            <a:ext cx="1774371" cy="849086"/>
          </a:xfrm>
          <a:prstGeom prst="wedgeEllipseCallout">
            <a:avLst>
              <a:gd name="adj1" fmla="val -22360"/>
              <a:gd name="adj2" fmla="val 727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Dependent </a:t>
            </a:r>
            <a:r>
              <a:rPr lang="hr-HR" dirty="0" err="1"/>
              <a:t>variable</a:t>
            </a:r>
            <a:endParaRPr lang="en-US" dirty="0"/>
          </a:p>
        </p:txBody>
      </p:sp>
      <p:sp>
        <p:nvSpPr>
          <p:cNvPr id="9" name="Oval Callout 8"/>
          <p:cNvSpPr/>
          <p:nvPr/>
        </p:nvSpPr>
        <p:spPr>
          <a:xfrm>
            <a:off x="4239985" y="1690688"/>
            <a:ext cx="1981200" cy="849086"/>
          </a:xfrm>
          <a:prstGeom prst="wedgeEllipseCallout">
            <a:avLst>
              <a:gd name="adj1" fmla="val -9723"/>
              <a:gd name="adj2" fmla="val 932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Independent</a:t>
            </a:r>
            <a:r>
              <a:rPr lang="hr-HR" dirty="0"/>
              <a:t>  </a:t>
            </a:r>
            <a:r>
              <a:rPr lang="hr-HR" dirty="0" err="1"/>
              <a:t>variable</a:t>
            </a:r>
            <a:endParaRPr lang="en-US" dirty="0"/>
          </a:p>
        </p:txBody>
      </p:sp>
      <p:sp>
        <p:nvSpPr>
          <p:cNvPr id="12" name="Rectangle 4"/>
          <p:cNvSpPr>
            <a:spLocks noChangeArrowheads="1"/>
          </p:cNvSpPr>
          <p:nvPr/>
        </p:nvSpPr>
        <p:spPr bwMode="auto">
          <a:xfrm>
            <a:off x="0" y="43934"/>
            <a:ext cx="184731" cy="369332"/>
          </a:xfrm>
          <a:prstGeom prst="rect">
            <a:avLst/>
          </a:prstGeom>
          <a:solidFill>
            <a:srgbClr val="F7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r-Latn-RS" altLang="sr-Latn-R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83994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hr-HR" b="1"/>
              <a:t>What </a:t>
            </a:r>
            <a:r>
              <a:rPr lang="hr-HR" b="1" err="1"/>
              <a:t>is</a:t>
            </a:r>
            <a:r>
              <a:rPr lang="hr-HR" b="1"/>
              <a:t> </a:t>
            </a:r>
            <a:r>
              <a:rPr lang="hr-HR" b="1" err="1"/>
              <a:t>Artificial</a:t>
            </a:r>
            <a:r>
              <a:rPr lang="hr-HR" b="1"/>
              <a:t> </a:t>
            </a:r>
            <a:r>
              <a:rPr lang="hr-HR" b="1" err="1"/>
              <a:t>Intelligence</a:t>
            </a:r>
            <a:r>
              <a:rPr lang="hr-HR" b="1"/>
              <a:t> (AI)?</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690688"/>
            <a:ext cx="7620000" cy="4981045"/>
          </a:xfrm>
        </p:spPr>
        <p:txBody>
          <a:bodyPr>
            <a:normAutofit fontScale="92500" lnSpcReduction="20000"/>
          </a:bodyPr>
          <a:lstStyle/>
          <a:p>
            <a:pPr lvl="0" algn="just"/>
            <a:r>
              <a:rPr lang="en-US" sz="3600">
                <a:latin typeface="+mj-lt"/>
              </a:rPr>
              <a:t>AI teaches computers to think and learn like humans.</a:t>
            </a:r>
          </a:p>
          <a:p>
            <a:pPr lvl="0" algn="just"/>
            <a:r>
              <a:rPr lang="en-US" sz="3600">
                <a:latin typeface="+mj-lt"/>
              </a:rPr>
              <a:t>It's like having a super bright friend who spots patterns and makes predictions.</a:t>
            </a:r>
            <a:endParaRPr lang="hr-HR" sz="3600">
              <a:latin typeface="+mj-lt"/>
            </a:endParaRPr>
          </a:p>
          <a:p>
            <a:pPr lvl="0" algn="just"/>
            <a:r>
              <a:rPr lang="en-US" sz="3600">
                <a:latin typeface="+mj-lt"/>
              </a:rPr>
              <a:t>AI processes vast amounts of information to solve complex problems.</a:t>
            </a:r>
          </a:p>
          <a:p>
            <a:pPr lvl="0" algn="just"/>
            <a:r>
              <a:rPr lang="en-US" sz="3600">
                <a:latin typeface="+mj-lt"/>
              </a:rPr>
              <a:t>AI enhances decision-making by providing valuable insights.</a:t>
            </a:r>
          </a:p>
          <a:p>
            <a:pPr lvl="0" algn="just"/>
            <a:r>
              <a:rPr lang="en-US" sz="3600">
                <a:latin typeface="+mj-lt"/>
              </a:rPr>
              <a:t>Examples: Personalized product recommendations in online shopping, diagnosing diseases, and excelling in various fields.</a:t>
            </a:r>
            <a:endParaRPr lang="hr-HR" sz="3600">
              <a:latin typeface="+mj-lt"/>
            </a:endParaRPr>
          </a:p>
          <a:p>
            <a:pPr lvl="0"/>
            <a:endParaRPr lang="hr-HR" sz="3600">
              <a:latin typeface="+mj-lt"/>
            </a:endParaRPr>
          </a:p>
          <a:p>
            <a:pPr lvl="0"/>
            <a:endParaRPr lang="pl-PL">
              <a:latin typeface="+mj-lt"/>
            </a:endParaRPr>
          </a:p>
        </p:txBody>
      </p:sp>
      <p:pic>
        <p:nvPicPr>
          <p:cNvPr id="1026" name="Picture 2" descr="Free Woman in White Shirt Playing Chess against a Robot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4999" y="2600960"/>
            <a:ext cx="3482995" cy="2326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88417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Logistic Regression </a:t>
            </a:r>
          </a:p>
        </p:txBody>
      </p:sp>
      <p:sp>
        <p:nvSpPr>
          <p:cNvPr id="12" name="Rectangle 4"/>
          <p:cNvSpPr>
            <a:spLocks noChangeArrowheads="1"/>
          </p:cNvSpPr>
          <p:nvPr/>
        </p:nvSpPr>
        <p:spPr bwMode="auto">
          <a:xfrm>
            <a:off x="0" y="43934"/>
            <a:ext cx="184731" cy="369332"/>
          </a:xfrm>
          <a:prstGeom prst="rect">
            <a:avLst/>
          </a:prstGeom>
          <a:solidFill>
            <a:srgbClr val="F7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r-Latn-RS" altLang="sr-Latn-RS" sz="1800" b="0" i="0" u="none" strike="noStrike" cap="none" normalizeH="0" baseline="0" dirty="0">
              <a:ln>
                <a:noFill/>
              </a:ln>
              <a:solidFill>
                <a:schemeClr val="tx1"/>
              </a:solidFill>
              <a:effectLst/>
              <a:latin typeface="Arial" panose="020B0604020202020204" pitchFamily="34" charset="0"/>
            </a:endParaRPr>
          </a:p>
        </p:txBody>
      </p:sp>
      <p:sp>
        <p:nvSpPr>
          <p:cNvPr id="3" name="Content Placeholder 2"/>
          <p:cNvSpPr>
            <a:spLocks noGrp="1"/>
          </p:cNvSpPr>
          <p:nvPr>
            <p:ph idx="1"/>
          </p:nvPr>
        </p:nvSpPr>
        <p:spPr>
          <a:xfrm>
            <a:off x="0" y="1524000"/>
            <a:ext cx="6901543" cy="5334000"/>
          </a:xfrm>
        </p:spPr>
        <p:txBody>
          <a:bodyPr>
            <a:normAutofit fontScale="92500" lnSpcReduction="10000"/>
          </a:bodyPr>
          <a:lstStyle/>
          <a:p>
            <a:r>
              <a:rPr lang="en-US" sz="3200" dirty="0">
                <a:latin typeface="+mj-lt"/>
              </a:rPr>
              <a:t>Let's say the model </a:t>
            </a:r>
            <a:r>
              <a:rPr lang="en-US" sz="4000" b="1" dirty="0">
                <a:latin typeface="+mj-lt"/>
              </a:rPr>
              <a:t>learned</a:t>
            </a:r>
            <a:r>
              <a:rPr lang="en-US" sz="3200" dirty="0">
                <a:latin typeface="+mj-lt"/>
              </a:rPr>
              <a:t> the following coefficients:</a:t>
            </a:r>
            <a:endParaRPr lang="hr-HR" sz="3200" dirty="0">
              <a:latin typeface="+mj-lt"/>
            </a:endParaRPr>
          </a:p>
          <a:p>
            <a:endParaRPr lang="en-US" dirty="0"/>
          </a:p>
          <a:p>
            <a:pPr marL="457200" lvl="1" indent="0">
              <a:buNone/>
            </a:pPr>
            <a:r>
              <a:rPr lang="en-US" sz="2800" b="1" dirty="0" err="1"/>
              <a:t>salary_coefficient</a:t>
            </a:r>
            <a:r>
              <a:rPr lang="en-US" sz="2800" b="1" dirty="0"/>
              <a:t> = 0.001 </a:t>
            </a:r>
            <a:endParaRPr lang="hr-HR" sz="2800" b="1" dirty="0"/>
          </a:p>
          <a:p>
            <a:pPr marL="457200" lvl="1" indent="0">
              <a:buNone/>
            </a:pPr>
            <a:r>
              <a:rPr lang="en-US" sz="2800" b="1" dirty="0"/>
              <a:t>intercept = -5</a:t>
            </a:r>
            <a:endParaRPr lang="hr-HR" sz="2800" b="1" dirty="0"/>
          </a:p>
          <a:p>
            <a:pPr marL="457200" lvl="1" indent="0">
              <a:buNone/>
            </a:pPr>
            <a:endParaRPr lang="hr-HR" sz="2800" b="1" dirty="0"/>
          </a:p>
          <a:p>
            <a:pPr marL="457200" lvl="1" indent="0">
              <a:buNone/>
            </a:pPr>
            <a:endParaRPr lang="hr-HR" sz="2800" b="1" dirty="0"/>
          </a:p>
          <a:p>
            <a:pPr marL="457200" lvl="1" indent="0">
              <a:buNone/>
            </a:pPr>
            <a:endParaRPr lang="en-US" sz="2800" b="1" dirty="0"/>
          </a:p>
          <a:p>
            <a:r>
              <a:rPr lang="en-US" dirty="0">
                <a:latin typeface="+mj-lt"/>
              </a:rPr>
              <a:t>For customer 1, the salary is 4</a:t>
            </a:r>
            <a:r>
              <a:rPr lang="hr-HR" dirty="0">
                <a:latin typeface="+mj-lt"/>
              </a:rPr>
              <a:t>.</a:t>
            </a:r>
            <a:r>
              <a:rPr lang="en-US" dirty="0">
                <a:latin typeface="+mj-lt"/>
              </a:rPr>
              <a:t>000, so the probability of buying the product is:</a:t>
            </a:r>
            <a:endParaRPr lang="en-US" dirty="0"/>
          </a:p>
          <a:p>
            <a:pPr marL="0" indent="0">
              <a:buNone/>
            </a:pPr>
            <a:r>
              <a:rPr lang="en-US" sz="2600" dirty="0">
                <a:latin typeface="+mj-lt"/>
              </a:rPr>
              <a:t>probability = 1 / (1 + e^-(-5 + 0.001 * 4</a:t>
            </a:r>
            <a:r>
              <a:rPr lang="hr-HR" sz="2600" dirty="0">
                <a:latin typeface="+mj-lt"/>
              </a:rPr>
              <a:t>.</a:t>
            </a:r>
            <a:r>
              <a:rPr lang="en-US" sz="2600" dirty="0">
                <a:latin typeface="+mj-lt"/>
              </a:rPr>
              <a:t>000)) = 0.</a:t>
            </a:r>
            <a:r>
              <a:rPr lang="hr-HR" sz="2600" dirty="0">
                <a:latin typeface="+mj-lt"/>
              </a:rPr>
              <a:t>2689</a:t>
            </a:r>
          </a:p>
          <a:p>
            <a:pPr marL="0" indent="0">
              <a:buNone/>
            </a:pPr>
            <a:r>
              <a:rPr lang="en-US" dirty="0">
                <a:latin typeface="+mj-lt"/>
              </a:rPr>
              <a:t>Since the calculated probability is less than </a:t>
            </a:r>
            <a:r>
              <a:rPr lang="en-US" b="1" dirty="0">
                <a:solidFill>
                  <a:srgbClr val="FF0000"/>
                </a:solidFill>
                <a:latin typeface="+mj-lt"/>
              </a:rPr>
              <a:t>0.5</a:t>
            </a:r>
            <a:r>
              <a:rPr lang="en-US" dirty="0">
                <a:latin typeface="+mj-lt"/>
              </a:rPr>
              <a:t>, we predict that customer 1 will not buy the product</a:t>
            </a:r>
            <a:r>
              <a:rPr lang="hr-HR" dirty="0">
                <a:latin typeface="+mj-lt"/>
              </a:rPr>
              <a:t> !</a:t>
            </a:r>
          </a:p>
          <a:p>
            <a:pPr marL="0" indent="0">
              <a:buNone/>
            </a:pPr>
            <a:endParaRPr lang="hr-HR" dirty="0"/>
          </a:p>
          <a:p>
            <a:endParaRPr lang="en-US" dirty="0"/>
          </a:p>
        </p:txBody>
      </p:sp>
      <mc:AlternateContent xmlns:mc="http://schemas.openxmlformats.org/markup-compatibility/2006" xmlns:a14="http://schemas.microsoft.com/office/drawing/2010/main">
        <mc:Choice Requires="a14">
          <p:sp>
            <p:nvSpPr>
              <p:cNvPr id="11" name="TextBox 10"/>
              <p:cNvSpPr txBox="1"/>
              <p:nvPr/>
            </p:nvSpPr>
            <p:spPr>
              <a:xfrm>
                <a:off x="315685" y="3517890"/>
                <a:ext cx="5780315" cy="665182"/>
              </a:xfrm>
              <a:prstGeom prst="rect">
                <a:avLst/>
              </a:prstGeom>
              <a:noFill/>
            </p:spPr>
            <p:txBody>
              <a:bodyPr wrap="square" lIns="0" tIns="0" rIns="0" bIns="0" rtlCol="0">
                <a:spAutoFit/>
              </a:bodyPr>
              <a:lstStyle/>
              <a:p>
                <a14:m>
                  <m:oMath xmlns:m="http://schemas.openxmlformats.org/officeDocument/2006/math">
                    <m:r>
                      <a:rPr lang="hr-HR" sz="2400" b="0" i="1" smtClean="0">
                        <a:latin typeface="Cambria Math" panose="02040503050406030204" pitchFamily="18" charset="0"/>
                      </a:rPr>
                      <m:t>𝑝</m:t>
                    </m:r>
                    <m:r>
                      <a:rPr lang="hr-HR" sz="2400" b="0" i="1" smtClean="0">
                        <a:latin typeface="Cambria Math" panose="02040503050406030204" pitchFamily="18" charset="0"/>
                      </a:rPr>
                      <m:t>(</m:t>
                    </m:r>
                    <m:r>
                      <a:rPr lang="hr-HR" sz="2400" b="0" i="1" smtClean="0">
                        <a:latin typeface="Cambria Math" panose="02040503050406030204" pitchFamily="18" charset="0"/>
                      </a:rPr>
                      <m:t>𝑏𝑜𝑢𝑔h𝑡</m:t>
                    </m:r>
                    <m:r>
                      <a:rPr lang="hr-HR" sz="2400" b="0" i="1" smtClean="0">
                        <a:latin typeface="Cambria Math" panose="02040503050406030204" pitchFamily="18" charset="0"/>
                      </a:rPr>
                      <m:t>)</m:t>
                    </m:r>
                    <m:r>
                      <a:rPr lang="hr-HR" sz="3600" i="1" smtClean="0">
                        <a:latin typeface="Cambria Math" panose="02040503050406030204" pitchFamily="18" charset="0"/>
                      </a:rPr>
                      <m:t>=</m:t>
                    </m:r>
                    <m:f>
                      <m:fPr>
                        <m:ctrlPr>
                          <a:rPr lang="hr-HR" sz="3600" i="1" smtClean="0">
                            <a:latin typeface="Cambria Math" panose="02040503050406030204" pitchFamily="18" charset="0"/>
                          </a:rPr>
                        </m:ctrlPr>
                      </m:fPr>
                      <m:num>
                        <m:r>
                          <a:rPr lang="hr-HR" sz="3600" b="0" i="1" smtClean="0">
                            <a:latin typeface="Cambria Math" panose="02040503050406030204" pitchFamily="18" charset="0"/>
                          </a:rPr>
                          <m:t>1</m:t>
                        </m:r>
                      </m:num>
                      <m:den>
                        <m:r>
                          <a:rPr lang="hr-HR" sz="3600" b="0" i="1" smtClean="0">
                            <a:latin typeface="Cambria Math" panose="02040503050406030204" pitchFamily="18" charset="0"/>
                          </a:rPr>
                          <m:t>1+ </m:t>
                        </m:r>
                        <m:sSup>
                          <m:sSupPr>
                            <m:ctrlPr>
                              <a:rPr lang="hr-HR" sz="3600" b="0" i="1" smtClean="0">
                                <a:latin typeface="Cambria Math" panose="02040503050406030204" pitchFamily="18" charset="0"/>
                              </a:rPr>
                            </m:ctrlPr>
                          </m:sSupPr>
                          <m:e>
                            <m:r>
                              <a:rPr lang="hr-HR" sz="3600" b="0" i="1" smtClean="0">
                                <a:latin typeface="Cambria Math" panose="02040503050406030204" pitchFamily="18" charset="0"/>
                              </a:rPr>
                              <m:t>𝑒</m:t>
                            </m:r>
                          </m:e>
                          <m:sup>
                            <m:r>
                              <a:rPr lang="hr-HR" sz="3600" i="1">
                                <a:latin typeface="Cambria Math" panose="02040503050406030204" pitchFamily="18" charset="0"/>
                              </a:rPr>
                              <m:t>− (</m:t>
                            </m:r>
                            <m:r>
                              <a:rPr lang="hr-HR" sz="3600" b="0" i="1" smtClean="0">
                                <a:latin typeface="Cambria Math" panose="02040503050406030204" pitchFamily="18" charset="0"/>
                              </a:rPr>
                              <m:t>−5</m:t>
                            </m:r>
                            <m:r>
                              <a:rPr lang="hr-HR" sz="3600" i="1">
                                <a:latin typeface="Cambria Math" panose="02040503050406030204" pitchFamily="18" charset="0"/>
                              </a:rPr>
                              <m:t> +</m:t>
                            </m:r>
                            <m:r>
                              <a:rPr lang="hr-HR" sz="3600" b="0" i="1" smtClean="0">
                                <a:latin typeface="Cambria Math" panose="02040503050406030204" pitchFamily="18" charset="0"/>
                              </a:rPr>
                              <m:t>0.001 ∗ </m:t>
                            </m:r>
                            <m:r>
                              <a:rPr lang="hr-HR" sz="3600" b="0" i="1" smtClean="0">
                                <a:latin typeface="Cambria Math" panose="02040503050406030204" pitchFamily="18" charset="0"/>
                              </a:rPr>
                              <m:t>𝑠𝑎𝑙𝑎𝑟𝑦</m:t>
                            </m:r>
                            <m:r>
                              <a:rPr lang="hr-HR" sz="3600" b="0" i="1" smtClean="0">
                                <a:latin typeface="Cambria Math" panose="02040503050406030204" pitchFamily="18" charset="0"/>
                              </a:rPr>
                              <m:t>)</m:t>
                            </m:r>
                          </m:sup>
                        </m:sSup>
                      </m:den>
                    </m:f>
                  </m:oMath>
                </a14:m>
                <a:r>
                  <a:rPr lang="hr-HR" sz="2400" dirty="0"/>
                  <a:t>  </a:t>
                </a:r>
                <a:endParaRPr lang="en-US" sz="2400" dirty="0"/>
              </a:p>
            </p:txBody>
          </p:sp>
        </mc:Choice>
        <mc:Fallback xmlns="">
          <p:sp>
            <p:nvSpPr>
              <p:cNvPr id="11" name="TextBox 10"/>
              <p:cNvSpPr txBox="1">
                <a:spLocks noRot="1" noChangeAspect="1" noMove="1" noResize="1" noEditPoints="1" noAdjustHandles="1" noChangeArrowheads="1" noChangeShapeType="1" noTextEdit="1"/>
              </p:cNvSpPr>
              <p:nvPr/>
            </p:nvSpPr>
            <p:spPr>
              <a:xfrm>
                <a:off x="315685" y="3517890"/>
                <a:ext cx="5780315" cy="665182"/>
              </a:xfrm>
              <a:prstGeom prst="rect">
                <a:avLst/>
              </a:prstGeom>
              <a:blipFill>
                <a:blip r:embed="rId3"/>
                <a:stretch>
                  <a:fillRect/>
                </a:stretch>
              </a:blipFill>
            </p:spPr>
            <p:txBody>
              <a:bodyPr/>
              <a:lstStyle/>
              <a:p>
                <a:r>
                  <a:rPr lang="en-US">
                    <a:noFill/>
                  </a:rPr>
                  <a:t> </a:t>
                </a:r>
              </a:p>
            </p:txBody>
          </p:sp>
        </mc:Fallback>
      </mc:AlternateContent>
      <p:graphicFrame>
        <p:nvGraphicFramePr>
          <p:cNvPr id="14" name="Chart 13"/>
          <p:cNvGraphicFramePr>
            <a:graphicFrameLocks/>
          </p:cNvGraphicFramePr>
          <p:nvPr>
            <p:extLst>
              <p:ext uri="{D42A27DB-BD31-4B8C-83A1-F6EECF244321}">
                <p14:modId xmlns:p14="http://schemas.microsoft.com/office/powerpoint/2010/main" val="2040781544"/>
              </p:ext>
            </p:extLst>
          </p:nvPr>
        </p:nvGraphicFramePr>
        <p:xfrm>
          <a:off x="7265193" y="1557337"/>
          <a:ext cx="4519613" cy="4619625"/>
        </p:xfrm>
        <a:graphic>
          <a:graphicData uri="http://schemas.openxmlformats.org/drawingml/2006/chart">
            <c:chart xmlns:c="http://schemas.openxmlformats.org/drawingml/2006/chart" xmlns:r="http://schemas.openxmlformats.org/officeDocument/2006/relationships" r:id="rId4"/>
          </a:graphicData>
        </a:graphic>
      </p:graphicFrame>
      <p:sp>
        <p:nvSpPr>
          <p:cNvPr id="6" name="Cloud Callout 5"/>
          <p:cNvSpPr/>
          <p:nvPr/>
        </p:nvSpPr>
        <p:spPr>
          <a:xfrm>
            <a:off x="7717971" y="3747643"/>
            <a:ext cx="1534885" cy="870857"/>
          </a:xfrm>
          <a:prstGeom prst="cloudCallout">
            <a:avLst>
              <a:gd name="adj1" fmla="val 1862"/>
              <a:gd name="adj2" fmla="val 7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won't buy</a:t>
            </a:r>
            <a:endParaRPr lang="en-US" dirty="0"/>
          </a:p>
        </p:txBody>
      </p:sp>
      <p:sp>
        <p:nvSpPr>
          <p:cNvPr id="15" name="Cloud Callout 14"/>
          <p:cNvSpPr/>
          <p:nvPr/>
        </p:nvSpPr>
        <p:spPr>
          <a:xfrm>
            <a:off x="10487196" y="2616653"/>
            <a:ext cx="1534885" cy="870857"/>
          </a:xfrm>
          <a:prstGeom prst="cloudCallout">
            <a:avLst>
              <a:gd name="adj1" fmla="val -44947"/>
              <a:gd name="adj2" fmla="val -212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will buy</a:t>
            </a:r>
          </a:p>
        </p:txBody>
      </p:sp>
      <p:cxnSp>
        <p:nvCxnSpPr>
          <p:cNvPr id="7" name="Straight Connector 6"/>
          <p:cNvCxnSpPr/>
          <p:nvPr/>
        </p:nvCxnSpPr>
        <p:spPr>
          <a:xfrm>
            <a:off x="7717971" y="3624943"/>
            <a:ext cx="4304110" cy="3333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5441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Logistic Regression </a:t>
            </a:r>
          </a:p>
        </p:txBody>
      </p:sp>
      <p:sp>
        <p:nvSpPr>
          <p:cNvPr id="12" name="Rectangle 4"/>
          <p:cNvSpPr>
            <a:spLocks noChangeArrowheads="1"/>
          </p:cNvSpPr>
          <p:nvPr/>
        </p:nvSpPr>
        <p:spPr bwMode="auto">
          <a:xfrm>
            <a:off x="0" y="43934"/>
            <a:ext cx="184731" cy="369332"/>
          </a:xfrm>
          <a:prstGeom prst="rect">
            <a:avLst/>
          </a:prstGeom>
          <a:solidFill>
            <a:srgbClr val="F7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r-Latn-RS" altLang="sr-Latn-RS" sz="1800" b="0" i="0" u="none" strike="noStrike" cap="none" normalizeH="0" baseline="0" dirty="0">
              <a:ln>
                <a:noFill/>
              </a:ln>
              <a:solidFill>
                <a:schemeClr val="tx1"/>
              </a:solidFill>
              <a:effectLst/>
              <a:latin typeface="Arial" panose="020B0604020202020204" pitchFamily="34" charset="0"/>
            </a:endParaRPr>
          </a:p>
        </p:txBody>
      </p:sp>
      <p:sp>
        <p:nvSpPr>
          <p:cNvPr id="3" name="Content Placeholder 2"/>
          <p:cNvSpPr>
            <a:spLocks noGrp="1"/>
          </p:cNvSpPr>
          <p:nvPr>
            <p:ph idx="1"/>
          </p:nvPr>
        </p:nvSpPr>
        <p:spPr>
          <a:xfrm>
            <a:off x="0" y="1524000"/>
            <a:ext cx="5355771" cy="5334000"/>
          </a:xfrm>
        </p:spPr>
        <p:txBody>
          <a:bodyPr>
            <a:normAutofit/>
          </a:bodyPr>
          <a:lstStyle/>
          <a:p>
            <a:r>
              <a:rPr lang="hr-HR" sz="4000" b="1" dirty="0" err="1">
                <a:latin typeface="+mj-lt"/>
              </a:rPr>
              <a:t>Machine</a:t>
            </a:r>
            <a:r>
              <a:rPr lang="hr-HR" sz="4000" b="1" dirty="0">
                <a:latin typeface="+mj-lt"/>
              </a:rPr>
              <a:t> </a:t>
            </a:r>
            <a:r>
              <a:rPr lang="hr-HR" sz="4000" b="1" dirty="0" err="1">
                <a:latin typeface="+mj-lt"/>
              </a:rPr>
              <a:t>learning</a:t>
            </a:r>
            <a:r>
              <a:rPr lang="hr-HR" sz="4000" b="1" dirty="0">
                <a:latin typeface="+mj-lt"/>
              </a:rPr>
              <a:t> </a:t>
            </a:r>
            <a:r>
              <a:rPr lang="hr-HR" sz="3600" dirty="0" err="1">
                <a:latin typeface="+mj-lt"/>
              </a:rPr>
              <a:t>in</a:t>
            </a:r>
            <a:r>
              <a:rPr lang="hr-HR" sz="3600" dirty="0">
                <a:latin typeface="+mj-lt"/>
              </a:rPr>
              <a:t> </a:t>
            </a:r>
            <a:r>
              <a:rPr lang="en-US" sz="3600" dirty="0">
                <a:latin typeface="+mj-lt"/>
              </a:rPr>
              <a:t>logistic regression is a process of finding the best parameters (weights) that can be used to make accurate predictions, by repeatedly </a:t>
            </a:r>
            <a:r>
              <a:rPr lang="en-US" sz="4000" b="1" dirty="0">
                <a:latin typeface="+mj-lt"/>
              </a:rPr>
              <a:t>adjusting the parameters based on the training data</a:t>
            </a:r>
            <a:r>
              <a:rPr lang="en-US" sz="3600" dirty="0">
                <a:latin typeface="+mj-lt"/>
              </a:rPr>
              <a:t>.</a:t>
            </a:r>
          </a:p>
          <a:p>
            <a:endParaRPr lang="en-US" dirty="0"/>
          </a:p>
          <a:p>
            <a:pPr marL="0" indent="0">
              <a:buNone/>
            </a:pPr>
            <a:endParaRPr lang="hr-HR" dirty="0"/>
          </a:p>
          <a:p>
            <a:endParaRPr lang="en-US" dirty="0"/>
          </a:p>
        </p:txBody>
      </p:sp>
      <p:pic>
        <p:nvPicPr>
          <p:cNvPr id="5" name="Picture 4"/>
          <p:cNvPicPr>
            <a:picLocks noChangeAspect="1"/>
          </p:cNvPicPr>
          <p:nvPr/>
        </p:nvPicPr>
        <p:blipFill>
          <a:blip r:embed="rId3"/>
          <a:stretch>
            <a:fillRect/>
          </a:stretch>
        </p:blipFill>
        <p:spPr>
          <a:xfrm>
            <a:off x="5540828" y="1524000"/>
            <a:ext cx="6237515" cy="4545631"/>
          </a:xfrm>
          <a:prstGeom prst="rect">
            <a:avLst/>
          </a:prstGeom>
        </p:spPr>
      </p:pic>
    </p:spTree>
    <p:extLst>
      <p:ext uri="{BB962C8B-B14F-4D97-AF65-F5344CB8AC3E}">
        <p14:creationId xmlns:p14="http://schemas.microsoft.com/office/powerpoint/2010/main" val="21994709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k-</a:t>
            </a:r>
            <a:r>
              <a:rPr lang="hr-HR" b="1" dirty="0" err="1"/>
              <a:t>Nearest</a:t>
            </a:r>
            <a:r>
              <a:rPr lang="hr-HR" b="1" dirty="0"/>
              <a:t> </a:t>
            </a:r>
            <a:r>
              <a:rPr lang="hr-HR" b="1" dirty="0" err="1"/>
              <a:t>Neighbors</a:t>
            </a:r>
            <a:r>
              <a:rPr lang="hr-HR" b="1" dirty="0"/>
              <a:t> (k-NN)</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1" y="1447800"/>
            <a:ext cx="10297886" cy="5040086"/>
          </a:xfrm>
        </p:spPr>
        <p:txBody>
          <a:bodyPr>
            <a:noAutofit/>
          </a:bodyPr>
          <a:lstStyle/>
          <a:p>
            <a:endParaRPr lang="hr-HR" sz="3600" dirty="0">
              <a:latin typeface="+mj-lt"/>
            </a:endParaRPr>
          </a:p>
          <a:p>
            <a:r>
              <a:rPr lang="en-US" sz="3600" dirty="0">
                <a:latin typeface="+mj-lt"/>
              </a:rPr>
              <a:t>A </a:t>
            </a:r>
            <a:r>
              <a:rPr lang="hr-HR" sz="3600" dirty="0">
                <a:latin typeface="+mj-lt"/>
              </a:rPr>
              <a:t>s</a:t>
            </a:r>
            <a:r>
              <a:rPr lang="en-US" sz="3600" dirty="0" err="1">
                <a:latin typeface="+mj-lt"/>
              </a:rPr>
              <a:t>imple</a:t>
            </a:r>
            <a:r>
              <a:rPr lang="en-US" sz="3600" dirty="0">
                <a:latin typeface="+mj-lt"/>
              </a:rPr>
              <a:t> and </a:t>
            </a:r>
            <a:r>
              <a:rPr lang="hr-HR" sz="3600" dirty="0">
                <a:latin typeface="+mj-lt"/>
              </a:rPr>
              <a:t>e</a:t>
            </a:r>
            <a:r>
              <a:rPr lang="en-US" sz="3600" dirty="0" err="1">
                <a:latin typeface="+mj-lt"/>
              </a:rPr>
              <a:t>ffective</a:t>
            </a:r>
            <a:r>
              <a:rPr lang="en-US" sz="3600" dirty="0">
                <a:latin typeface="+mj-lt"/>
              </a:rPr>
              <a:t> </a:t>
            </a:r>
            <a:r>
              <a:rPr lang="hr-HR" sz="3600" dirty="0">
                <a:latin typeface="+mj-lt"/>
              </a:rPr>
              <a:t>a</a:t>
            </a:r>
            <a:r>
              <a:rPr lang="en-US" sz="3600" dirty="0" err="1">
                <a:latin typeface="+mj-lt"/>
              </a:rPr>
              <a:t>lgorithm</a:t>
            </a:r>
            <a:r>
              <a:rPr lang="en-US" sz="3600" dirty="0">
                <a:latin typeface="+mj-lt"/>
              </a:rPr>
              <a:t> </a:t>
            </a:r>
            <a:endParaRPr lang="hr-HR" sz="3600" dirty="0">
              <a:latin typeface="+mj-lt"/>
            </a:endParaRPr>
          </a:p>
          <a:p>
            <a:r>
              <a:rPr lang="en-US" sz="3600" dirty="0">
                <a:latin typeface="+mj-lt"/>
              </a:rPr>
              <a:t>Good option to start with for small datasets or quick solutions</a:t>
            </a:r>
          </a:p>
          <a:p>
            <a:r>
              <a:rPr lang="en-US" sz="3600" dirty="0">
                <a:latin typeface="+mj-lt"/>
              </a:rPr>
              <a:t>Used for a variety of problems</a:t>
            </a:r>
            <a:endParaRPr lang="hr-HR" sz="3600" dirty="0">
              <a:latin typeface="+mj-lt"/>
            </a:endParaRPr>
          </a:p>
          <a:p>
            <a:r>
              <a:rPr lang="hr-HR" sz="3600" dirty="0" err="1">
                <a:latin typeface="+mj-lt"/>
              </a:rPr>
              <a:t>Limitations</a:t>
            </a:r>
            <a:r>
              <a:rPr lang="hr-HR" sz="3600" dirty="0">
                <a:latin typeface="+mj-lt"/>
              </a:rPr>
              <a:t>:</a:t>
            </a:r>
            <a:endParaRPr lang="en-US" sz="3600" dirty="0">
              <a:latin typeface="+mj-lt"/>
            </a:endParaRPr>
          </a:p>
          <a:p>
            <a:pPr lvl="1"/>
            <a:r>
              <a:rPr lang="en-US" sz="3600" dirty="0">
                <a:latin typeface="+mj-lt"/>
              </a:rPr>
              <a:t>Can be computationally expensive with large datasets</a:t>
            </a:r>
          </a:p>
          <a:p>
            <a:pPr lvl="1"/>
            <a:r>
              <a:rPr lang="en-US" sz="3600" dirty="0">
                <a:latin typeface="+mj-lt"/>
              </a:rPr>
              <a:t>Sensitivity to choice of "k"</a:t>
            </a:r>
          </a:p>
        </p:txBody>
      </p:sp>
    </p:spTree>
    <p:extLst>
      <p:ext uri="{BB962C8B-B14F-4D97-AF65-F5344CB8AC3E}">
        <p14:creationId xmlns:p14="http://schemas.microsoft.com/office/powerpoint/2010/main" val="9856289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k-</a:t>
            </a:r>
            <a:r>
              <a:rPr lang="hr-HR" b="1" dirty="0" err="1"/>
              <a:t>Nearest</a:t>
            </a:r>
            <a:r>
              <a:rPr lang="hr-HR" b="1" dirty="0"/>
              <a:t> </a:t>
            </a:r>
            <a:r>
              <a:rPr lang="hr-HR" b="1" dirty="0" err="1"/>
              <a:t>Neighbors</a:t>
            </a:r>
            <a:r>
              <a:rPr lang="hr-HR" b="1" dirty="0"/>
              <a:t> (k-NN)</a:t>
            </a:r>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85057" y="1447800"/>
            <a:ext cx="7489372" cy="3385457"/>
          </a:xfrm>
        </p:spPr>
        <p:txBody>
          <a:bodyPr>
            <a:noAutofit/>
          </a:bodyPr>
          <a:lstStyle/>
          <a:p>
            <a:r>
              <a:rPr lang="en-US" sz="3600" dirty="0">
                <a:latin typeface="+mj-lt"/>
              </a:rPr>
              <a:t>Here's how </a:t>
            </a:r>
            <a:r>
              <a:rPr lang="hr-HR" sz="3600" dirty="0">
                <a:latin typeface="+mj-lt"/>
              </a:rPr>
              <a:t>k-</a:t>
            </a:r>
            <a:r>
              <a:rPr lang="en-US" sz="3600" dirty="0">
                <a:latin typeface="+mj-lt"/>
              </a:rPr>
              <a:t>NN works:</a:t>
            </a:r>
          </a:p>
          <a:p>
            <a:pPr lvl="1"/>
            <a:r>
              <a:rPr lang="hr-HR" sz="3200" dirty="0">
                <a:latin typeface="+mj-lt"/>
              </a:rPr>
              <a:t>C</a:t>
            </a:r>
            <a:r>
              <a:rPr lang="en-US" sz="3200" dirty="0" err="1">
                <a:latin typeface="+mj-lt"/>
              </a:rPr>
              <a:t>hoose</a:t>
            </a:r>
            <a:r>
              <a:rPr lang="en-US" sz="3200" dirty="0">
                <a:latin typeface="+mj-lt"/>
              </a:rPr>
              <a:t> the number of nearest neighbors </a:t>
            </a:r>
            <a:r>
              <a:rPr lang="hr-HR" sz="3200" dirty="0">
                <a:latin typeface="+mj-lt"/>
              </a:rPr>
              <a:t>„</a:t>
            </a:r>
            <a:r>
              <a:rPr lang="en-US" sz="3200" dirty="0">
                <a:latin typeface="+mj-lt"/>
              </a:rPr>
              <a:t>k</a:t>
            </a:r>
            <a:r>
              <a:rPr lang="hr-HR" sz="3200" dirty="0">
                <a:latin typeface="+mj-lt"/>
              </a:rPr>
              <a:t>”</a:t>
            </a:r>
          </a:p>
          <a:p>
            <a:pPr lvl="1"/>
            <a:r>
              <a:rPr lang="en-US" sz="3200" dirty="0">
                <a:latin typeface="+mj-lt"/>
              </a:rPr>
              <a:t>Calculate the distance between the new data point and all the data points in the training dataset.</a:t>
            </a:r>
          </a:p>
          <a:p>
            <a:pPr lvl="1"/>
            <a:r>
              <a:rPr lang="en-US" sz="3200" dirty="0">
                <a:latin typeface="+mj-lt"/>
              </a:rPr>
              <a:t>Select the "k" data points that are closest to the new data point.</a:t>
            </a:r>
          </a:p>
          <a:p>
            <a:pPr lvl="1"/>
            <a:r>
              <a:rPr lang="hr-HR" sz="3200" dirty="0" err="1">
                <a:latin typeface="+mj-lt"/>
              </a:rPr>
              <a:t>The</a:t>
            </a:r>
            <a:r>
              <a:rPr lang="hr-HR" sz="3200" dirty="0">
                <a:latin typeface="+mj-lt"/>
              </a:rPr>
              <a:t> </a:t>
            </a:r>
            <a:r>
              <a:rPr lang="en-US" sz="3200" dirty="0">
                <a:latin typeface="+mj-lt"/>
              </a:rPr>
              <a:t>new data point is assigned the class that is most common among the "k" nearest neighbors. </a:t>
            </a:r>
            <a:endParaRPr lang="pl-PL" dirty="0">
              <a:latin typeface="+mj-lt"/>
            </a:endParaRPr>
          </a:p>
        </p:txBody>
      </p:sp>
      <p:sp>
        <p:nvSpPr>
          <p:cNvPr id="4" name="Oval 3"/>
          <p:cNvSpPr/>
          <p:nvPr/>
        </p:nvSpPr>
        <p:spPr>
          <a:xfrm>
            <a:off x="7859486" y="1447800"/>
            <a:ext cx="3831771" cy="375557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8836477" y="2441120"/>
            <a:ext cx="1877788" cy="176893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122228" y="3066029"/>
            <a:ext cx="195943" cy="195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579428" y="3653858"/>
            <a:ext cx="195943" cy="195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9775371" y="2773363"/>
            <a:ext cx="217715" cy="187551"/>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9938656" y="3325585"/>
            <a:ext cx="359229" cy="400110"/>
          </a:xfrm>
          <a:prstGeom prst="rect">
            <a:avLst/>
          </a:prstGeom>
          <a:noFill/>
        </p:spPr>
        <p:txBody>
          <a:bodyPr wrap="square" rtlCol="0">
            <a:spAutoFit/>
          </a:bodyPr>
          <a:lstStyle/>
          <a:p>
            <a:r>
              <a:rPr lang="hr-HR" sz="2000" b="1" dirty="0">
                <a:solidFill>
                  <a:srgbClr val="00B050"/>
                </a:solidFill>
              </a:rPr>
              <a:t>?</a:t>
            </a:r>
            <a:endParaRPr lang="en-US" b="1" dirty="0">
              <a:solidFill>
                <a:srgbClr val="00B050"/>
              </a:solidFill>
            </a:endParaRPr>
          </a:p>
        </p:txBody>
      </p:sp>
      <p:sp>
        <p:nvSpPr>
          <p:cNvPr id="10" name="TextBox 9"/>
          <p:cNvSpPr txBox="1"/>
          <p:nvPr/>
        </p:nvSpPr>
        <p:spPr>
          <a:xfrm>
            <a:off x="9541330" y="3140919"/>
            <a:ext cx="1328057" cy="369332"/>
          </a:xfrm>
          <a:prstGeom prst="rect">
            <a:avLst/>
          </a:prstGeom>
          <a:noFill/>
        </p:spPr>
        <p:txBody>
          <a:bodyPr wrap="square" rtlCol="0">
            <a:spAutoFit/>
          </a:bodyPr>
          <a:lstStyle/>
          <a:p>
            <a:r>
              <a:rPr lang="hr-HR" dirty="0">
                <a:solidFill>
                  <a:srgbClr val="00B050"/>
                </a:solidFill>
              </a:rPr>
              <a:t>New </a:t>
            </a:r>
            <a:r>
              <a:rPr lang="hr-HR" dirty="0" err="1">
                <a:solidFill>
                  <a:srgbClr val="00B050"/>
                </a:solidFill>
              </a:rPr>
              <a:t>shape</a:t>
            </a:r>
            <a:endParaRPr lang="en-US" dirty="0">
              <a:solidFill>
                <a:srgbClr val="00B050"/>
              </a:solidFill>
            </a:endParaRPr>
          </a:p>
        </p:txBody>
      </p:sp>
      <p:sp>
        <p:nvSpPr>
          <p:cNvPr id="11" name="Isosceles Triangle 10"/>
          <p:cNvSpPr/>
          <p:nvPr/>
        </p:nvSpPr>
        <p:spPr>
          <a:xfrm>
            <a:off x="9993086" y="1903669"/>
            <a:ext cx="217715" cy="187551"/>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10985045" y="2773363"/>
            <a:ext cx="217715" cy="187551"/>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86989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Naive Bayes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1" y="1447800"/>
            <a:ext cx="10297886" cy="5040086"/>
          </a:xfrm>
        </p:spPr>
        <p:txBody>
          <a:bodyPr>
            <a:noAutofit/>
          </a:bodyPr>
          <a:lstStyle/>
          <a:p>
            <a:r>
              <a:rPr lang="en-US" sz="3600" dirty="0">
                <a:latin typeface="+mj-lt"/>
              </a:rPr>
              <a:t>Here's how it works:</a:t>
            </a:r>
          </a:p>
          <a:p>
            <a:pPr marL="971550" lvl="1" indent="-514350">
              <a:buFont typeface="+mj-lt"/>
              <a:buAutoNum type="arabicPeriod"/>
            </a:pPr>
            <a:r>
              <a:rPr lang="en-US" sz="3200" b="1" dirty="0">
                <a:latin typeface="+mj-lt"/>
              </a:rPr>
              <a:t>Get some data</a:t>
            </a:r>
            <a:r>
              <a:rPr lang="en-US" sz="3200" dirty="0">
                <a:latin typeface="+mj-lt"/>
              </a:rPr>
              <a:t>: You need to have a collection of things, each with its own set of characteristics, and you need to know what category each thing belongs to.</a:t>
            </a:r>
          </a:p>
          <a:p>
            <a:pPr marL="971550" lvl="1" indent="-514350">
              <a:buFont typeface="+mj-lt"/>
              <a:buAutoNum type="arabicPeriod"/>
            </a:pPr>
            <a:r>
              <a:rPr lang="en-US" sz="3200" b="1" dirty="0">
                <a:latin typeface="+mj-lt"/>
              </a:rPr>
              <a:t>Train the model: </a:t>
            </a:r>
            <a:r>
              <a:rPr lang="en-US" sz="3200" dirty="0">
                <a:latin typeface="+mj-lt"/>
              </a:rPr>
              <a:t>Using the data, the algorithm figures out the relationship between each characteristic and the category.</a:t>
            </a:r>
          </a:p>
          <a:p>
            <a:pPr marL="971550" lvl="1" indent="-514350">
              <a:buFont typeface="+mj-lt"/>
              <a:buAutoNum type="arabicPeriod"/>
            </a:pPr>
            <a:r>
              <a:rPr lang="en-US" sz="3200" b="1" dirty="0">
                <a:latin typeface="+mj-lt"/>
              </a:rPr>
              <a:t>Use the model</a:t>
            </a:r>
            <a:r>
              <a:rPr lang="en-US" sz="3200" dirty="0">
                <a:latin typeface="+mj-lt"/>
              </a:rPr>
              <a:t>: When you're given a new thing with its own set of characteristics, the algorithm uses what it learned in step 2 to figure out what category it belongs to.</a:t>
            </a:r>
            <a:endParaRPr lang="pl-PL" sz="3200" dirty="0">
              <a:latin typeface="+mj-lt"/>
            </a:endParaRPr>
          </a:p>
        </p:txBody>
      </p:sp>
    </p:spTree>
    <p:extLst>
      <p:ext uri="{BB962C8B-B14F-4D97-AF65-F5344CB8AC3E}">
        <p14:creationId xmlns:p14="http://schemas.microsoft.com/office/powerpoint/2010/main" val="19511191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a:t>Naive Bayes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1" y="1447800"/>
            <a:ext cx="10297886" cy="5040086"/>
          </a:xfrm>
        </p:spPr>
        <p:txBody>
          <a:bodyPr>
            <a:noAutofit/>
          </a:bodyPr>
          <a:lstStyle/>
          <a:p>
            <a:r>
              <a:rPr lang="en-US" sz="3600" dirty="0">
                <a:latin typeface="+mj-lt"/>
              </a:rPr>
              <a:t>Here's how it works:</a:t>
            </a:r>
            <a:endParaRPr lang="hr-HR" sz="3600" dirty="0">
              <a:latin typeface="+mj-lt"/>
            </a:endParaRPr>
          </a:p>
          <a:p>
            <a:pPr marL="1200150" lvl="1" indent="-742950">
              <a:buFont typeface="+mj-lt"/>
              <a:buAutoNum type="arabicPeriod"/>
            </a:pPr>
            <a:r>
              <a:rPr lang="en-US" sz="3600" dirty="0">
                <a:latin typeface="+mj-lt"/>
              </a:rPr>
              <a:t>Define the classes</a:t>
            </a:r>
            <a:endParaRPr lang="hr-HR" sz="3600" dirty="0">
              <a:latin typeface="+mj-lt"/>
            </a:endParaRPr>
          </a:p>
          <a:p>
            <a:pPr marL="1200150" lvl="1" indent="-742950">
              <a:buFont typeface="+mj-lt"/>
              <a:buAutoNum type="arabicPeriod"/>
            </a:pPr>
            <a:r>
              <a:rPr lang="en-US" sz="3600" dirty="0">
                <a:latin typeface="+mj-lt"/>
              </a:rPr>
              <a:t>Define the features</a:t>
            </a:r>
            <a:endParaRPr lang="hr-HR" sz="3600" dirty="0">
              <a:latin typeface="+mj-lt"/>
            </a:endParaRPr>
          </a:p>
          <a:p>
            <a:pPr marL="1200150" lvl="1" indent="-742950">
              <a:buFont typeface="+mj-lt"/>
              <a:buAutoNum type="arabicPeriod"/>
            </a:pPr>
            <a:r>
              <a:rPr lang="en-US" sz="3600" dirty="0">
                <a:latin typeface="+mj-lt"/>
              </a:rPr>
              <a:t>Count the number of occurrences of each feature in each class</a:t>
            </a:r>
            <a:endParaRPr lang="hr-HR" sz="3600" dirty="0">
              <a:latin typeface="+mj-lt"/>
            </a:endParaRPr>
          </a:p>
          <a:p>
            <a:pPr marL="1200150" lvl="1" indent="-742950">
              <a:buFont typeface="+mj-lt"/>
              <a:buAutoNum type="arabicPeriod"/>
            </a:pPr>
            <a:r>
              <a:rPr lang="en-US" sz="3600" dirty="0">
                <a:latin typeface="+mj-lt"/>
              </a:rPr>
              <a:t>Calculate the prior probabilities</a:t>
            </a:r>
          </a:p>
          <a:p>
            <a:pPr marL="1200150" lvl="1" indent="-742950">
              <a:buFont typeface="+mj-lt"/>
              <a:buAutoNum type="arabicPeriod"/>
            </a:pPr>
            <a:r>
              <a:rPr lang="en-US" sz="3600" dirty="0">
                <a:latin typeface="+mj-lt"/>
              </a:rPr>
              <a:t>Calculate the likelihoods</a:t>
            </a:r>
            <a:endParaRPr lang="hr-HR" sz="3600" dirty="0">
              <a:latin typeface="+mj-lt"/>
            </a:endParaRPr>
          </a:p>
          <a:p>
            <a:pPr marL="1200150" lvl="1" indent="-742950">
              <a:buFont typeface="+mj-lt"/>
              <a:buAutoNum type="arabicPeriod"/>
            </a:pPr>
            <a:r>
              <a:rPr lang="en-US" sz="3600" dirty="0">
                <a:latin typeface="+mj-lt"/>
              </a:rPr>
              <a:t>Calculate the posteriors</a:t>
            </a:r>
            <a:endParaRPr lang="hr-HR" sz="3600" dirty="0">
              <a:latin typeface="+mj-lt"/>
            </a:endParaRPr>
          </a:p>
          <a:p>
            <a:pPr marL="1200150" lvl="1" indent="-742950">
              <a:buFont typeface="+mj-lt"/>
              <a:buAutoNum type="arabicPeriod"/>
            </a:pPr>
            <a:r>
              <a:rPr lang="en-US" sz="3600" dirty="0">
                <a:latin typeface="+mj-lt"/>
              </a:rPr>
              <a:t>Choose the maximum posterior</a:t>
            </a:r>
          </a:p>
          <a:p>
            <a:pPr marL="971550" lvl="1" indent="-514350">
              <a:buFont typeface="+mj-lt"/>
              <a:buAutoNum type="arabicPeriod"/>
            </a:pPr>
            <a:endParaRPr lang="en-US" sz="3200" b="1" dirty="0">
              <a:latin typeface="+mj-lt"/>
            </a:endParaRPr>
          </a:p>
        </p:txBody>
      </p:sp>
    </p:spTree>
    <p:extLst>
      <p:ext uri="{BB962C8B-B14F-4D97-AF65-F5344CB8AC3E}">
        <p14:creationId xmlns:p14="http://schemas.microsoft.com/office/powerpoint/2010/main" val="1316756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630382" y="212725"/>
            <a:ext cx="10515600" cy="940401"/>
          </a:xfrm>
        </p:spPr>
        <p:txBody>
          <a:bodyPr/>
          <a:lstStyle/>
          <a:p>
            <a:pPr algn="ctr"/>
            <a:r>
              <a:rPr lang="hr-HR" b="1" dirty="0"/>
              <a:t>Naive Bayes</a:t>
            </a:r>
            <a:endParaRPr lang="pl-PL" dirty="0"/>
          </a:p>
        </p:txBody>
      </p:sp>
      <p:sp>
        <p:nvSpPr>
          <p:cNvPr id="6" name="Rectangle 5"/>
          <p:cNvSpPr/>
          <p:nvPr/>
        </p:nvSpPr>
        <p:spPr>
          <a:xfrm>
            <a:off x="318655" y="1305526"/>
            <a:ext cx="11873345" cy="5139869"/>
          </a:xfrm>
          <a:prstGeom prst="rect">
            <a:avLst/>
          </a:prstGeom>
        </p:spPr>
        <p:txBody>
          <a:bodyPr wrap="square">
            <a:spAutoFit/>
          </a:bodyPr>
          <a:lstStyle/>
          <a:p>
            <a:r>
              <a:rPr lang="hr-HR" sz="2000" b="1" dirty="0" err="1"/>
              <a:t>Calculate</a:t>
            </a:r>
            <a:r>
              <a:rPr lang="hr-HR" sz="2000" b="1" dirty="0"/>
              <a:t> </a:t>
            </a:r>
            <a:r>
              <a:rPr lang="hr-HR" sz="2000" b="1" dirty="0" err="1"/>
              <a:t>the</a:t>
            </a:r>
            <a:r>
              <a:rPr lang="hr-HR" sz="2000" b="1" dirty="0"/>
              <a:t> prior </a:t>
            </a:r>
            <a:r>
              <a:rPr lang="hr-HR" sz="2000" b="1" dirty="0" err="1"/>
              <a:t>probabilities</a:t>
            </a:r>
            <a:r>
              <a:rPr lang="hr-HR" sz="2000" b="1" dirty="0"/>
              <a:t>:</a:t>
            </a:r>
          </a:p>
          <a:p>
            <a:r>
              <a:rPr lang="hr-HR" sz="2000" dirty="0">
                <a:latin typeface="+mj-lt"/>
              </a:rPr>
              <a:t>P(</a:t>
            </a:r>
            <a:r>
              <a:rPr lang="hr-HR" sz="2000" dirty="0" err="1">
                <a:latin typeface="+mj-lt"/>
              </a:rPr>
              <a:t>apple</a:t>
            </a:r>
            <a:r>
              <a:rPr lang="hr-HR" sz="2000" dirty="0">
                <a:latin typeface="+mj-lt"/>
              </a:rPr>
              <a:t>) = 10/20 = 1/2</a:t>
            </a:r>
          </a:p>
          <a:p>
            <a:r>
              <a:rPr lang="hr-HR" sz="2000" dirty="0">
                <a:latin typeface="+mj-lt"/>
              </a:rPr>
              <a:t>P(</a:t>
            </a:r>
            <a:r>
              <a:rPr lang="hr-HR" sz="2000" dirty="0" err="1">
                <a:latin typeface="+mj-lt"/>
              </a:rPr>
              <a:t>orange</a:t>
            </a:r>
            <a:r>
              <a:rPr lang="hr-HR" sz="2000" dirty="0">
                <a:latin typeface="+mj-lt"/>
              </a:rPr>
              <a:t>) = 10/20 = 1/2</a:t>
            </a:r>
          </a:p>
          <a:p>
            <a:endParaRPr lang="hr-HR" sz="2000" dirty="0"/>
          </a:p>
          <a:p>
            <a:r>
              <a:rPr lang="hr-HR" sz="2000" b="1" dirty="0" err="1"/>
              <a:t>Calculate</a:t>
            </a:r>
            <a:r>
              <a:rPr lang="hr-HR" sz="2000" b="1" dirty="0"/>
              <a:t> </a:t>
            </a:r>
            <a:r>
              <a:rPr lang="hr-HR" sz="2000" b="1" dirty="0" err="1"/>
              <a:t>the</a:t>
            </a:r>
            <a:r>
              <a:rPr lang="hr-HR" sz="2000" b="1" dirty="0"/>
              <a:t> </a:t>
            </a:r>
            <a:r>
              <a:rPr lang="hr-HR" sz="2000" b="1" dirty="0" err="1"/>
              <a:t>likelihoods</a:t>
            </a:r>
            <a:r>
              <a:rPr lang="hr-HR" sz="2000" b="1" dirty="0"/>
              <a:t>:</a:t>
            </a:r>
          </a:p>
          <a:p>
            <a:r>
              <a:rPr lang="hr-HR" sz="2000" dirty="0">
                <a:latin typeface="+mj-lt"/>
              </a:rPr>
              <a:t>P(</a:t>
            </a:r>
            <a:r>
              <a:rPr lang="hr-HR" sz="2000" dirty="0" err="1">
                <a:latin typeface="+mj-lt"/>
              </a:rPr>
              <a:t>color</a:t>
            </a:r>
            <a:r>
              <a:rPr lang="hr-HR" sz="2000" dirty="0">
                <a:latin typeface="+mj-lt"/>
              </a:rPr>
              <a:t>=</a:t>
            </a:r>
            <a:r>
              <a:rPr lang="hr-HR" sz="2000" dirty="0" err="1">
                <a:latin typeface="+mj-lt"/>
              </a:rPr>
              <a:t>red|apple</a:t>
            </a:r>
            <a:r>
              <a:rPr lang="hr-HR" sz="2000" dirty="0">
                <a:latin typeface="+mj-lt"/>
              </a:rPr>
              <a:t>) = 6/10 = 3/5</a:t>
            </a:r>
          </a:p>
          <a:p>
            <a:r>
              <a:rPr lang="hr-HR" sz="2000" dirty="0">
                <a:latin typeface="+mj-lt"/>
              </a:rPr>
              <a:t>P(</a:t>
            </a:r>
            <a:r>
              <a:rPr lang="hr-HR" sz="2000" dirty="0" err="1">
                <a:latin typeface="+mj-lt"/>
              </a:rPr>
              <a:t>color</a:t>
            </a:r>
            <a:r>
              <a:rPr lang="hr-HR" sz="2000" dirty="0">
                <a:latin typeface="+mj-lt"/>
              </a:rPr>
              <a:t>=</a:t>
            </a:r>
            <a:r>
              <a:rPr lang="hr-HR" sz="2000" dirty="0" err="1">
                <a:latin typeface="+mj-lt"/>
              </a:rPr>
              <a:t>red|orange</a:t>
            </a:r>
            <a:r>
              <a:rPr lang="hr-HR" sz="2000" dirty="0">
                <a:latin typeface="+mj-lt"/>
              </a:rPr>
              <a:t>) = 2/10 = 1/5</a:t>
            </a:r>
          </a:p>
          <a:p>
            <a:r>
              <a:rPr lang="hr-HR" sz="2000" dirty="0">
                <a:latin typeface="+mj-lt"/>
              </a:rPr>
              <a:t>P(</a:t>
            </a:r>
            <a:r>
              <a:rPr lang="hr-HR" sz="2000" dirty="0" err="1">
                <a:latin typeface="+mj-lt"/>
              </a:rPr>
              <a:t>texture</a:t>
            </a:r>
            <a:r>
              <a:rPr lang="hr-HR" sz="2000" dirty="0">
                <a:latin typeface="+mj-lt"/>
              </a:rPr>
              <a:t>=</a:t>
            </a:r>
            <a:r>
              <a:rPr lang="hr-HR" sz="2000" dirty="0" err="1">
                <a:latin typeface="+mj-lt"/>
              </a:rPr>
              <a:t>smooth|apple</a:t>
            </a:r>
            <a:r>
              <a:rPr lang="hr-HR" sz="2000" dirty="0">
                <a:latin typeface="+mj-lt"/>
              </a:rPr>
              <a:t>) = 8/10 = 4/5</a:t>
            </a:r>
          </a:p>
          <a:p>
            <a:r>
              <a:rPr lang="hr-HR" sz="2000" dirty="0">
                <a:latin typeface="+mj-lt"/>
              </a:rPr>
              <a:t>P(</a:t>
            </a:r>
            <a:r>
              <a:rPr lang="hr-HR" sz="2000" dirty="0" err="1">
                <a:latin typeface="+mj-lt"/>
              </a:rPr>
              <a:t>texture</a:t>
            </a:r>
            <a:r>
              <a:rPr lang="hr-HR" sz="2000" dirty="0">
                <a:latin typeface="+mj-lt"/>
              </a:rPr>
              <a:t>=</a:t>
            </a:r>
            <a:r>
              <a:rPr lang="hr-HR" sz="2000" dirty="0" err="1">
                <a:latin typeface="+mj-lt"/>
              </a:rPr>
              <a:t>smooth|orange</a:t>
            </a:r>
            <a:r>
              <a:rPr lang="hr-HR" sz="2000" dirty="0">
                <a:latin typeface="+mj-lt"/>
              </a:rPr>
              <a:t>) = 2/10 = 1/5</a:t>
            </a:r>
          </a:p>
          <a:p>
            <a:endParaRPr lang="hr-HR" sz="2000" b="1" dirty="0"/>
          </a:p>
          <a:p>
            <a:r>
              <a:rPr lang="hr-HR" sz="2000" b="1" dirty="0" err="1"/>
              <a:t>Calculate</a:t>
            </a:r>
            <a:r>
              <a:rPr lang="hr-HR" sz="2000" b="1" dirty="0"/>
              <a:t> </a:t>
            </a:r>
            <a:r>
              <a:rPr lang="hr-HR" sz="2000" b="1" dirty="0" err="1"/>
              <a:t>the</a:t>
            </a:r>
            <a:r>
              <a:rPr lang="hr-HR" sz="2000" b="1" dirty="0"/>
              <a:t> </a:t>
            </a:r>
            <a:r>
              <a:rPr lang="hr-HR" sz="2000" b="1" dirty="0" err="1"/>
              <a:t>joint</a:t>
            </a:r>
            <a:r>
              <a:rPr lang="hr-HR" sz="2000" b="1" dirty="0"/>
              <a:t> </a:t>
            </a:r>
            <a:r>
              <a:rPr lang="hr-HR" sz="2000" b="1" dirty="0" err="1"/>
              <a:t>probabilities</a:t>
            </a:r>
            <a:r>
              <a:rPr lang="hr-HR" sz="2000" b="1" dirty="0"/>
              <a:t>:</a:t>
            </a:r>
          </a:p>
          <a:p>
            <a:r>
              <a:rPr lang="hr-HR" sz="2000" dirty="0">
                <a:latin typeface="+mj-lt"/>
              </a:rPr>
              <a:t>P(</a:t>
            </a:r>
            <a:r>
              <a:rPr lang="hr-HR" sz="2000" dirty="0" err="1">
                <a:latin typeface="+mj-lt"/>
              </a:rPr>
              <a:t>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(1/2 x 3/5 x 4/5) </a:t>
            </a:r>
            <a:r>
              <a:rPr lang="hr-HR" sz="2000" b="1" dirty="0">
                <a:latin typeface="+mj-lt"/>
              </a:rPr>
              <a:t>+</a:t>
            </a:r>
            <a:r>
              <a:rPr lang="hr-HR" sz="2000" dirty="0">
                <a:latin typeface="+mj-lt"/>
              </a:rPr>
              <a:t> (1/2 x 1/5 x 1/5) = 0,84</a:t>
            </a:r>
          </a:p>
          <a:p>
            <a:endParaRPr lang="hr-HR" sz="2000" b="1" dirty="0"/>
          </a:p>
          <a:p>
            <a:r>
              <a:rPr lang="hr-HR" sz="2000" b="1" dirty="0" err="1"/>
              <a:t>Calculate</a:t>
            </a:r>
            <a:r>
              <a:rPr lang="hr-HR" sz="2000" b="1" dirty="0"/>
              <a:t> </a:t>
            </a:r>
            <a:r>
              <a:rPr lang="hr-HR" sz="2000" b="1" dirty="0" err="1"/>
              <a:t>the</a:t>
            </a:r>
            <a:r>
              <a:rPr lang="hr-HR" sz="2000" b="1" dirty="0"/>
              <a:t> posteriors:</a:t>
            </a:r>
          </a:p>
          <a:p>
            <a:r>
              <a:rPr lang="hr-HR" sz="2000" dirty="0">
                <a:latin typeface="+mj-lt"/>
              </a:rPr>
              <a:t>P(</a:t>
            </a:r>
            <a:r>
              <a:rPr lang="hr-HR" sz="2000" dirty="0" err="1">
                <a:latin typeface="+mj-lt"/>
              </a:rPr>
              <a:t>apple|color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(1/2 x 3/5 x 4/5) / P(</a:t>
            </a:r>
            <a:r>
              <a:rPr lang="hr-HR" sz="2000" dirty="0" err="1">
                <a:latin typeface="+mj-lt"/>
              </a:rPr>
              <a:t>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a:t>
            </a:r>
            <a:r>
              <a:rPr lang="hr-HR" sz="2800" b="1" dirty="0">
                <a:latin typeface="+mj-lt"/>
              </a:rPr>
              <a:t>0,952</a:t>
            </a:r>
          </a:p>
          <a:p>
            <a:r>
              <a:rPr lang="hr-HR" sz="2000" dirty="0">
                <a:latin typeface="+mj-lt"/>
              </a:rPr>
              <a:t>P(</a:t>
            </a:r>
            <a:r>
              <a:rPr lang="hr-HR" sz="2000" dirty="0" err="1">
                <a:latin typeface="+mj-lt"/>
              </a:rPr>
              <a:t>orange|color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(1/5) x (1/5) x (1/2) / P(</a:t>
            </a:r>
            <a:r>
              <a:rPr lang="hr-HR" sz="2000" dirty="0" err="1">
                <a:latin typeface="+mj-lt"/>
              </a:rPr>
              <a:t>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0,048</a:t>
            </a:r>
          </a:p>
        </p:txBody>
      </p:sp>
      <p:pic>
        <p:nvPicPr>
          <p:cNvPr id="9" name="Picture 8"/>
          <p:cNvPicPr>
            <a:picLocks noChangeAspect="1"/>
          </p:cNvPicPr>
          <p:nvPr/>
        </p:nvPicPr>
        <p:blipFill>
          <a:blip r:embed="rId3"/>
          <a:stretch>
            <a:fillRect/>
          </a:stretch>
        </p:blipFill>
        <p:spPr>
          <a:xfrm>
            <a:off x="4985905" y="1597602"/>
            <a:ext cx="3467100" cy="2457450"/>
          </a:xfrm>
          <a:prstGeom prst="rect">
            <a:avLst/>
          </a:prstGeom>
        </p:spPr>
      </p:pic>
      <p:sp>
        <p:nvSpPr>
          <p:cNvPr id="13" name="Cloud Callout 12"/>
          <p:cNvSpPr/>
          <p:nvPr/>
        </p:nvSpPr>
        <p:spPr>
          <a:xfrm>
            <a:off x="8198427" y="1191226"/>
            <a:ext cx="3293918" cy="2310510"/>
          </a:xfrm>
          <a:prstGeom prst="cloudCallout">
            <a:avLst>
              <a:gd name="adj1" fmla="val -118641"/>
              <a:gd name="adj2" fmla="val 371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10 </a:t>
            </a:r>
            <a:r>
              <a:rPr lang="hr-HR" dirty="0" err="1"/>
              <a:t>apples</a:t>
            </a:r>
            <a:r>
              <a:rPr lang="hr-HR" dirty="0"/>
              <a:t> (6 red, 4 </a:t>
            </a:r>
            <a:r>
              <a:rPr lang="hr-HR" dirty="0" err="1"/>
              <a:t>green</a:t>
            </a:r>
            <a:r>
              <a:rPr lang="hr-HR" dirty="0"/>
              <a:t>; 8 </a:t>
            </a:r>
            <a:r>
              <a:rPr lang="hr-HR" dirty="0" err="1"/>
              <a:t>smooth</a:t>
            </a:r>
            <a:r>
              <a:rPr lang="hr-HR" dirty="0"/>
              <a:t>, 2 </a:t>
            </a:r>
            <a:r>
              <a:rPr lang="hr-HR" dirty="0" err="1"/>
              <a:t>rough</a:t>
            </a:r>
            <a:r>
              <a:rPr lang="hr-HR" dirty="0"/>
              <a:t>)</a:t>
            </a:r>
          </a:p>
          <a:p>
            <a:pPr algn="ctr"/>
            <a:r>
              <a:rPr lang="hr-HR" dirty="0"/>
              <a:t>10 </a:t>
            </a:r>
            <a:r>
              <a:rPr lang="hr-HR" dirty="0" err="1"/>
              <a:t>oranges</a:t>
            </a:r>
            <a:r>
              <a:rPr lang="hr-HR" dirty="0"/>
              <a:t> (2 red, 8 </a:t>
            </a:r>
            <a:r>
              <a:rPr lang="hr-HR" dirty="0" err="1"/>
              <a:t>orange</a:t>
            </a:r>
            <a:r>
              <a:rPr lang="hr-HR" dirty="0"/>
              <a:t>; 2 </a:t>
            </a:r>
            <a:r>
              <a:rPr lang="hr-HR" dirty="0" err="1"/>
              <a:t>smooth</a:t>
            </a:r>
            <a:r>
              <a:rPr lang="hr-HR" dirty="0"/>
              <a:t>, 8 </a:t>
            </a:r>
            <a:r>
              <a:rPr lang="hr-HR" dirty="0" err="1"/>
              <a:t>rough</a:t>
            </a:r>
            <a:r>
              <a:rPr lang="hr-HR" dirty="0"/>
              <a:t>)</a:t>
            </a:r>
          </a:p>
        </p:txBody>
      </p:sp>
      <p:sp>
        <p:nvSpPr>
          <p:cNvPr id="3" name="Rectangular Callout 2"/>
          <p:cNvSpPr/>
          <p:nvPr/>
        </p:nvSpPr>
        <p:spPr>
          <a:xfrm>
            <a:off x="3396342" y="5138057"/>
            <a:ext cx="2253343" cy="402771"/>
          </a:xfrm>
          <a:prstGeom prst="wedgeRectCallout">
            <a:avLst>
              <a:gd name="adj1" fmla="val -16485"/>
              <a:gd name="adj2" fmla="val -672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a:t>
            </a:r>
            <a:r>
              <a:rPr lang="hr-HR" dirty="0" err="1"/>
              <a:t>apple</a:t>
            </a:r>
            <a:r>
              <a:rPr lang="hr-HR" dirty="0"/>
              <a:t>, red, </a:t>
            </a:r>
            <a:r>
              <a:rPr lang="hr-HR" dirty="0" err="1"/>
              <a:t>smooth</a:t>
            </a:r>
            <a:r>
              <a:rPr lang="hr-HR" dirty="0"/>
              <a:t>)</a:t>
            </a:r>
            <a:endParaRPr lang="en-US" dirty="0"/>
          </a:p>
        </p:txBody>
      </p:sp>
      <p:sp>
        <p:nvSpPr>
          <p:cNvPr id="7" name="Rectangular Callout 6"/>
          <p:cNvSpPr/>
          <p:nvPr/>
        </p:nvSpPr>
        <p:spPr>
          <a:xfrm>
            <a:off x="6030684" y="5138056"/>
            <a:ext cx="2775859" cy="402771"/>
          </a:xfrm>
          <a:prstGeom prst="wedgeRectCallout">
            <a:avLst>
              <a:gd name="adj1" fmla="val -26948"/>
              <a:gd name="adj2" fmla="val -834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a:t>
            </a:r>
            <a:r>
              <a:rPr lang="hr-HR" dirty="0" err="1"/>
              <a:t>orange</a:t>
            </a:r>
            <a:r>
              <a:rPr lang="hr-HR" dirty="0"/>
              <a:t>, red, </a:t>
            </a:r>
            <a:r>
              <a:rPr lang="hr-HR" dirty="0" err="1"/>
              <a:t>smooth</a:t>
            </a:r>
            <a:r>
              <a:rPr lang="hr-HR" dirty="0"/>
              <a:t>)</a:t>
            </a:r>
            <a:endParaRPr lang="en-US" dirty="0"/>
          </a:p>
        </p:txBody>
      </p:sp>
      <p:sp>
        <p:nvSpPr>
          <p:cNvPr id="4" name="Cross 3"/>
          <p:cNvSpPr/>
          <p:nvPr/>
        </p:nvSpPr>
        <p:spPr>
          <a:xfrm>
            <a:off x="9405257" y="3581400"/>
            <a:ext cx="457200" cy="473652"/>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8893629" y="4207452"/>
            <a:ext cx="1589313" cy="810862"/>
          </a:xfrm>
          <a:prstGeom prst="wedgeRoundRectCallout">
            <a:avLst>
              <a:gd name="adj1" fmla="val -18480"/>
              <a:gd name="adj2" fmla="val 474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New red </a:t>
            </a:r>
            <a:r>
              <a:rPr lang="hr-HR" dirty="0" err="1"/>
              <a:t>and</a:t>
            </a:r>
            <a:r>
              <a:rPr lang="hr-HR" dirty="0"/>
              <a:t> </a:t>
            </a:r>
            <a:r>
              <a:rPr lang="hr-HR" dirty="0" err="1"/>
              <a:t>smooth</a:t>
            </a:r>
            <a:r>
              <a:rPr lang="hr-HR" dirty="0"/>
              <a:t> </a:t>
            </a:r>
            <a:r>
              <a:rPr lang="hr-HR" dirty="0" err="1"/>
              <a:t>piece</a:t>
            </a:r>
            <a:r>
              <a:rPr lang="hr-HR" dirty="0"/>
              <a:t> </a:t>
            </a:r>
            <a:r>
              <a:rPr lang="hr-HR" dirty="0" err="1"/>
              <a:t>of</a:t>
            </a:r>
            <a:r>
              <a:rPr lang="hr-HR" dirty="0"/>
              <a:t> </a:t>
            </a:r>
            <a:r>
              <a:rPr lang="hr-HR" dirty="0" err="1"/>
              <a:t>fruit</a:t>
            </a:r>
            <a:r>
              <a:rPr lang="hr-HR" dirty="0"/>
              <a:t> ?</a:t>
            </a:r>
            <a:endParaRPr lang="en-US" dirty="0"/>
          </a:p>
        </p:txBody>
      </p:sp>
      <p:sp>
        <p:nvSpPr>
          <p:cNvPr id="8" name="Oval Callout 7"/>
          <p:cNvSpPr/>
          <p:nvPr/>
        </p:nvSpPr>
        <p:spPr>
          <a:xfrm>
            <a:off x="10602686" y="3799113"/>
            <a:ext cx="1426028" cy="1567543"/>
          </a:xfrm>
          <a:prstGeom prst="wedgeEllipseCallout">
            <a:avLst>
              <a:gd name="adj1" fmla="val -100659"/>
              <a:gd name="adj2" fmla="val 720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95,2% </a:t>
            </a:r>
            <a:r>
              <a:rPr lang="hr-HR" dirty="0" err="1"/>
              <a:t>it</a:t>
            </a:r>
            <a:r>
              <a:rPr lang="hr-HR" dirty="0"/>
              <a:t> </a:t>
            </a:r>
            <a:r>
              <a:rPr lang="hr-HR" dirty="0" err="1"/>
              <a:t>is</a:t>
            </a:r>
            <a:r>
              <a:rPr lang="hr-HR" dirty="0"/>
              <a:t> </a:t>
            </a:r>
            <a:r>
              <a:rPr lang="hr-HR" dirty="0" err="1"/>
              <a:t>an</a:t>
            </a:r>
            <a:r>
              <a:rPr lang="hr-HR" dirty="0"/>
              <a:t> </a:t>
            </a:r>
            <a:r>
              <a:rPr lang="hr-HR" dirty="0" err="1"/>
              <a:t>apple</a:t>
            </a:r>
            <a:r>
              <a:rPr lang="hr-HR" dirty="0"/>
              <a:t> !</a:t>
            </a:r>
            <a:endParaRPr lang="en-US" dirty="0"/>
          </a:p>
        </p:txBody>
      </p:sp>
    </p:spTree>
    <p:extLst>
      <p:ext uri="{BB962C8B-B14F-4D97-AF65-F5344CB8AC3E}">
        <p14:creationId xmlns:p14="http://schemas.microsoft.com/office/powerpoint/2010/main" val="14410659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ABE48-7087-86AC-AF14-843870B8A58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A6C27FF6-E28B-6BEB-2F3C-44CF67262571}"/>
              </a:ext>
            </a:extLst>
          </p:cNvPr>
          <p:cNvSpPr>
            <a:spLocks noGrp="1"/>
          </p:cNvSpPr>
          <p:nvPr>
            <p:ph type="title"/>
          </p:nvPr>
        </p:nvSpPr>
        <p:spPr>
          <a:xfrm>
            <a:off x="630382" y="212725"/>
            <a:ext cx="10515600" cy="940401"/>
          </a:xfrm>
        </p:spPr>
        <p:txBody>
          <a:bodyPr/>
          <a:lstStyle/>
          <a:p>
            <a:pPr algn="ctr"/>
            <a:r>
              <a:rPr lang="hr-HR" b="1" dirty="0"/>
              <a:t>Naive Bayes</a:t>
            </a:r>
            <a:endParaRPr lang="pl-PL" dirty="0"/>
          </a:p>
        </p:txBody>
      </p:sp>
      <p:sp>
        <p:nvSpPr>
          <p:cNvPr id="6" name="Rectangle 5">
            <a:extLst>
              <a:ext uri="{FF2B5EF4-FFF2-40B4-BE49-F238E27FC236}">
                <a16:creationId xmlns:a16="http://schemas.microsoft.com/office/drawing/2014/main" id="{01DD4584-CF57-8329-894A-A8C7A18BCAF1}"/>
              </a:ext>
            </a:extLst>
          </p:cNvPr>
          <p:cNvSpPr/>
          <p:nvPr/>
        </p:nvSpPr>
        <p:spPr>
          <a:xfrm>
            <a:off x="318655" y="1305526"/>
            <a:ext cx="11873345" cy="5139869"/>
          </a:xfrm>
          <a:prstGeom prst="rect">
            <a:avLst/>
          </a:prstGeom>
        </p:spPr>
        <p:txBody>
          <a:bodyPr wrap="square">
            <a:spAutoFit/>
          </a:bodyPr>
          <a:lstStyle/>
          <a:p>
            <a:r>
              <a:rPr lang="hr-HR" sz="2000" b="1" dirty="0" err="1"/>
              <a:t>Calculate</a:t>
            </a:r>
            <a:r>
              <a:rPr lang="hr-HR" sz="2000" b="1" dirty="0"/>
              <a:t> </a:t>
            </a:r>
            <a:r>
              <a:rPr lang="hr-HR" sz="2000" b="1" dirty="0" err="1"/>
              <a:t>the</a:t>
            </a:r>
            <a:r>
              <a:rPr lang="hr-HR" sz="2000" b="1" dirty="0"/>
              <a:t> prior </a:t>
            </a:r>
            <a:r>
              <a:rPr lang="hr-HR" sz="2000" b="1" dirty="0" err="1"/>
              <a:t>probabilities</a:t>
            </a:r>
            <a:r>
              <a:rPr lang="hr-HR" sz="2000" b="1" dirty="0"/>
              <a:t>:</a:t>
            </a:r>
          </a:p>
          <a:p>
            <a:r>
              <a:rPr lang="hr-HR" sz="2000" dirty="0">
                <a:latin typeface="+mj-lt"/>
              </a:rPr>
              <a:t>P(</a:t>
            </a:r>
            <a:r>
              <a:rPr lang="hr-HR" sz="2000" dirty="0" err="1">
                <a:latin typeface="+mj-lt"/>
              </a:rPr>
              <a:t>apple</a:t>
            </a:r>
            <a:r>
              <a:rPr lang="hr-HR" sz="2000" dirty="0">
                <a:latin typeface="+mj-lt"/>
              </a:rPr>
              <a:t>) = 10/20 = 1/2</a:t>
            </a:r>
          </a:p>
          <a:p>
            <a:r>
              <a:rPr lang="hr-HR" sz="2000" dirty="0">
                <a:latin typeface="+mj-lt"/>
              </a:rPr>
              <a:t>P(</a:t>
            </a:r>
            <a:r>
              <a:rPr lang="hr-HR" sz="2000" dirty="0" err="1">
                <a:latin typeface="+mj-lt"/>
              </a:rPr>
              <a:t>orange</a:t>
            </a:r>
            <a:r>
              <a:rPr lang="hr-HR" sz="2000" dirty="0">
                <a:latin typeface="+mj-lt"/>
              </a:rPr>
              <a:t>) = 10/20 = 1/2</a:t>
            </a:r>
          </a:p>
          <a:p>
            <a:endParaRPr lang="hr-HR" sz="2000" dirty="0"/>
          </a:p>
          <a:p>
            <a:r>
              <a:rPr lang="hr-HR" sz="2000" b="1" dirty="0" err="1"/>
              <a:t>Calculate</a:t>
            </a:r>
            <a:r>
              <a:rPr lang="hr-HR" sz="2000" b="1" dirty="0"/>
              <a:t> </a:t>
            </a:r>
            <a:r>
              <a:rPr lang="hr-HR" sz="2000" b="1" dirty="0" err="1"/>
              <a:t>the</a:t>
            </a:r>
            <a:r>
              <a:rPr lang="hr-HR" sz="2000" b="1" dirty="0"/>
              <a:t> </a:t>
            </a:r>
            <a:r>
              <a:rPr lang="hr-HR" sz="2000" b="1" dirty="0" err="1"/>
              <a:t>likelihoods</a:t>
            </a:r>
            <a:r>
              <a:rPr lang="hr-HR" sz="2000" b="1" dirty="0"/>
              <a:t>:</a:t>
            </a:r>
          </a:p>
          <a:p>
            <a:r>
              <a:rPr lang="hr-HR" sz="2000" dirty="0">
                <a:latin typeface="+mj-lt"/>
              </a:rPr>
              <a:t>P(</a:t>
            </a:r>
            <a:r>
              <a:rPr lang="hr-HR" sz="2000" dirty="0" err="1">
                <a:latin typeface="+mj-lt"/>
              </a:rPr>
              <a:t>color</a:t>
            </a:r>
            <a:r>
              <a:rPr lang="hr-HR" sz="2000" dirty="0">
                <a:latin typeface="+mj-lt"/>
              </a:rPr>
              <a:t>=</a:t>
            </a:r>
            <a:r>
              <a:rPr lang="hr-HR" sz="2000" dirty="0" err="1">
                <a:latin typeface="+mj-lt"/>
              </a:rPr>
              <a:t>red|apple</a:t>
            </a:r>
            <a:r>
              <a:rPr lang="hr-HR" sz="2000" dirty="0">
                <a:latin typeface="+mj-lt"/>
              </a:rPr>
              <a:t>) = 6/10 = 3/5</a:t>
            </a:r>
          </a:p>
          <a:p>
            <a:r>
              <a:rPr lang="hr-HR" sz="2000" dirty="0">
                <a:latin typeface="+mj-lt"/>
              </a:rPr>
              <a:t>P(</a:t>
            </a:r>
            <a:r>
              <a:rPr lang="hr-HR" sz="2000" dirty="0" err="1">
                <a:latin typeface="+mj-lt"/>
              </a:rPr>
              <a:t>color</a:t>
            </a:r>
            <a:r>
              <a:rPr lang="hr-HR" sz="2000" dirty="0">
                <a:latin typeface="+mj-lt"/>
              </a:rPr>
              <a:t>=</a:t>
            </a:r>
            <a:r>
              <a:rPr lang="hr-HR" sz="2000" dirty="0" err="1">
                <a:latin typeface="+mj-lt"/>
              </a:rPr>
              <a:t>red|orange</a:t>
            </a:r>
            <a:r>
              <a:rPr lang="hr-HR" sz="2000" dirty="0">
                <a:latin typeface="+mj-lt"/>
              </a:rPr>
              <a:t>) = 2/10 = 1/5</a:t>
            </a:r>
          </a:p>
          <a:p>
            <a:r>
              <a:rPr lang="hr-HR" sz="2000" dirty="0">
                <a:latin typeface="+mj-lt"/>
              </a:rPr>
              <a:t>P(</a:t>
            </a:r>
            <a:r>
              <a:rPr lang="hr-HR" sz="2000" dirty="0" err="1">
                <a:latin typeface="+mj-lt"/>
              </a:rPr>
              <a:t>texture</a:t>
            </a:r>
            <a:r>
              <a:rPr lang="hr-HR" sz="2000" dirty="0">
                <a:latin typeface="+mj-lt"/>
              </a:rPr>
              <a:t>=</a:t>
            </a:r>
            <a:r>
              <a:rPr lang="hr-HR" sz="2000" dirty="0" err="1">
                <a:latin typeface="+mj-lt"/>
              </a:rPr>
              <a:t>smooth|apple</a:t>
            </a:r>
            <a:r>
              <a:rPr lang="hr-HR" sz="2000" dirty="0">
                <a:latin typeface="+mj-lt"/>
              </a:rPr>
              <a:t>) = 8/10 = 4/5</a:t>
            </a:r>
          </a:p>
          <a:p>
            <a:r>
              <a:rPr lang="hr-HR" sz="2000" dirty="0">
                <a:latin typeface="+mj-lt"/>
              </a:rPr>
              <a:t>P(</a:t>
            </a:r>
            <a:r>
              <a:rPr lang="hr-HR" sz="2000" dirty="0" err="1">
                <a:latin typeface="+mj-lt"/>
              </a:rPr>
              <a:t>texture</a:t>
            </a:r>
            <a:r>
              <a:rPr lang="hr-HR" sz="2000" dirty="0">
                <a:latin typeface="+mj-lt"/>
              </a:rPr>
              <a:t>=</a:t>
            </a:r>
            <a:r>
              <a:rPr lang="hr-HR" sz="2000" dirty="0" err="1">
                <a:latin typeface="+mj-lt"/>
              </a:rPr>
              <a:t>smooth|orange</a:t>
            </a:r>
            <a:r>
              <a:rPr lang="hr-HR" sz="2000" dirty="0">
                <a:latin typeface="+mj-lt"/>
              </a:rPr>
              <a:t>) = 2/10 = 1/5</a:t>
            </a:r>
          </a:p>
          <a:p>
            <a:endParaRPr lang="hr-HR" sz="2000" b="1" dirty="0"/>
          </a:p>
          <a:p>
            <a:r>
              <a:rPr lang="hr-HR" sz="2000" b="1" dirty="0" err="1"/>
              <a:t>Calculate</a:t>
            </a:r>
            <a:r>
              <a:rPr lang="hr-HR" sz="2000" b="1" dirty="0"/>
              <a:t> </a:t>
            </a:r>
            <a:r>
              <a:rPr lang="hr-HR" sz="2000" b="1" dirty="0" err="1"/>
              <a:t>the</a:t>
            </a:r>
            <a:r>
              <a:rPr lang="hr-HR" sz="2000" b="1" dirty="0"/>
              <a:t> </a:t>
            </a:r>
            <a:r>
              <a:rPr lang="hr-HR" sz="2000" b="1" dirty="0" err="1"/>
              <a:t>joint</a:t>
            </a:r>
            <a:r>
              <a:rPr lang="hr-HR" sz="2000" b="1" dirty="0"/>
              <a:t> </a:t>
            </a:r>
            <a:r>
              <a:rPr lang="hr-HR" sz="2000" b="1" dirty="0" err="1"/>
              <a:t>probabilities</a:t>
            </a:r>
            <a:r>
              <a:rPr lang="hr-HR" sz="2000" b="1" dirty="0"/>
              <a:t>:</a:t>
            </a:r>
          </a:p>
          <a:p>
            <a:r>
              <a:rPr lang="hr-HR" sz="2000" dirty="0">
                <a:latin typeface="+mj-lt"/>
              </a:rPr>
              <a:t>P(</a:t>
            </a:r>
            <a:r>
              <a:rPr lang="hr-HR" sz="2000" dirty="0" err="1">
                <a:latin typeface="+mj-lt"/>
              </a:rPr>
              <a:t>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(1/2 x 3/5 x 4/5) </a:t>
            </a:r>
            <a:r>
              <a:rPr lang="hr-HR" sz="2000" b="1" dirty="0">
                <a:latin typeface="+mj-lt"/>
              </a:rPr>
              <a:t>+</a:t>
            </a:r>
            <a:r>
              <a:rPr lang="hr-HR" sz="2000" dirty="0">
                <a:latin typeface="+mj-lt"/>
              </a:rPr>
              <a:t> (1/2 x 1/5 x 1/5) = 0,84</a:t>
            </a:r>
          </a:p>
          <a:p>
            <a:endParaRPr lang="hr-HR" sz="2000" b="1" dirty="0"/>
          </a:p>
          <a:p>
            <a:r>
              <a:rPr lang="hr-HR" sz="2000" b="1" dirty="0" err="1"/>
              <a:t>Calculate</a:t>
            </a:r>
            <a:r>
              <a:rPr lang="hr-HR" sz="2000" b="1" dirty="0"/>
              <a:t> </a:t>
            </a:r>
            <a:r>
              <a:rPr lang="hr-HR" sz="2000" b="1" dirty="0" err="1"/>
              <a:t>the</a:t>
            </a:r>
            <a:r>
              <a:rPr lang="hr-HR" sz="2000" b="1" dirty="0"/>
              <a:t> posteriors:</a:t>
            </a:r>
          </a:p>
          <a:p>
            <a:r>
              <a:rPr lang="hr-HR" sz="2000" dirty="0">
                <a:latin typeface="+mj-lt"/>
              </a:rPr>
              <a:t>P(</a:t>
            </a:r>
            <a:r>
              <a:rPr lang="hr-HR" sz="2000" dirty="0" err="1">
                <a:latin typeface="+mj-lt"/>
              </a:rPr>
              <a:t>apple|color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(1/2 x 3/5 x 4/5) / P(</a:t>
            </a:r>
            <a:r>
              <a:rPr lang="hr-HR" sz="2000" dirty="0" err="1">
                <a:latin typeface="+mj-lt"/>
              </a:rPr>
              <a:t>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a:t>
            </a:r>
            <a:r>
              <a:rPr lang="hr-HR" sz="2800" b="1" dirty="0">
                <a:latin typeface="+mj-lt"/>
              </a:rPr>
              <a:t>0,952</a:t>
            </a:r>
          </a:p>
          <a:p>
            <a:r>
              <a:rPr lang="hr-HR" sz="2000" dirty="0">
                <a:latin typeface="+mj-lt"/>
              </a:rPr>
              <a:t>P(</a:t>
            </a:r>
            <a:r>
              <a:rPr lang="hr-HR" sz="2000" dirty="0" err="1">
                <a:latin typeface="+mj-lt"/>
              </a:rPr>
              <a:t>orange|color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(1/5) x (1/5) x (1/2) / P(</a:t>
            </a:r>
            <a:r>
              <a:rPr lang="hr-HR" sz="2000" dirty="0" err="1">
                <a:latin typeface="+mj-lt"/>
              </a:rPr>
              <a:t>color</a:t>
            </a:r>
            <a:r>
              <a:rPr lang="hr-HR" sz="2000" dirty="0">
                <a:latin typeface="+mj-lt"/>
              </a:rPr>
              <a:t>=red, </a:t>
            </a:r>
            <a:r>
              <a:rPr lang="hr-HR" sz="2000" dirty="0" err="1">
                <a:latin typeface="+mj-lt"/>
              </a:rPr>
              <a:t>texture</a:t>
            </a:r>
            <a:r>
              <a:rPr lang="hr-HR" sz="2000" dirty="0">
                <a:latin typeface="+mj-lt"/>
              </a:rPr>
              <a:t>=</a:t>
            </a:r>
            <a:r>
              <a:rPr lang="hr-HR" sz="2000" dirty="0" err="1">
                <a:latin typeface="+mj-lt"/>
              </a:rPr>
              <a:t>smooth</a:t>
            </a:r>
            <a:r>
              <a:rPr lang="hr-HR" sz="2000" dirty="0">
                <a:latin typeface="+mj-lt"/>
              </a:rPr>
              <a:t>) = 0,048</a:t>
            </a:r>
          </a:p>
        </p:txBody>
      </p:sp>
      <p:pic>
        <p:nvPicPr>
          <p:cNvPr id="9" name="Picture 8">
            <a:extLst>
              <a:ext uri="{FF2B5EF4-FFF2-40B4-BE49-F238E27FC236}">
                <a16:creationId xmlns:a16="http://schemas.microsoft.com/office/drawing/2014/main" id="{A78AC6C0-BD18-CE5A-C57C-FBDCB0E4176D}"/>
              </a:ext>
            </a:extLst>
          </p:cNvPr>
          <p:cNvPicPr>
            <a:picLocks noChangeAspect="1"/>
          </p:cNvPicPr>
          <p:nvPr/>
        </p:nvPicPr>
        <p:blipFill>
          <a:blip r:embed="rId3"/>
          <a:stretch>
            <a:fillRect/>
          </a:stretch>
        </p:blipFill>
        <p:spPr>
          <a:xfrm>
            <a:off x="4985905" y="1597602"/>
            <a:ext cx="3467100" cy="2457450"/>
          </a:xfrm>
          <a:prstGeom prst="rect">
            <a:avLst/>
          </a:prstGeom>
        </p:spPr>
      </p:pic>
      <p:sp>
        <p:nvSpPr>
          <p:cNvPr id="13" name="Cloud Callout 12">
            <a:extLst>
              <a:ext uri="{FF2B5EF4-FFF2-40B4-BE49-F238E27FC236}">
                <a16:creationId xmlns:a16="http://schemas.microsoft.com/office/drawing/2014/main" id="{B49DE1B1-AC5E-5A86-36EE-188182B21E45}"/>
              </a:ext>
            </a:extLst>
          </p:cNvPr>
          <p:cNvSpPr/>
          <p:nvPr/>
        </p:nvSpPr>
        <p:spPr>
          <a:xfrm>
            <a:off x="8198427" y="1191226"/>
            <a:ext cx="3293918" cy="2310510"/>
          </a:xfrm>
          <a:prstGeom prst="cloudCallout">
            <a:avLst>
              <a:gd name="adj1" fmla="val -118641"/>
              <a:gd name="adj2" fmla="val 371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10 </a:t>
            </a:r>
            <a:r>
              <a:rPr lang="hr-HR" dirty="0" err="1"/>
              <a:t>apples</a:t>
            </a:r>
            <a:r>
              <a:rPr lang="hr-HR" dirty="0"/>
              <a:t> (6 red, 4 </a:t>
            </a:r>
            <a:r>
              <a:rPr lang="hr-HR" dirty="0" err="1"/>
              <a:t>green</a:t>
            </a:r>
            <a:r>
              <a:rPr lang="hr-HR" dirty="0"/>
              <a:t>; 8 </a:t>
            </a:r>
            <a:r>
              <a:rPr lang="hr-HR" dirty="0" err="1"/>
              <a:t>smooth</a:t>
            </a:r>
            <a:r>
              <a:rPr lang="hr-HR" dirty="0"/>
              <a:t>, 2 </a:t>
            </a:r>
            <a:r>
              <a:rPr lang="hr-HR" dirty="0" err="1"/>
              <a:t>rough</a:t>
            </a:r>
            <a:r>
              <a:rPr lang="hr-HR" dirty="0"/>
              <a:t>)</a:t>
            </a:r>
          </a:p>
          <a:p>
            <a:pPr algn="ctr"/>
            <a:r>
              <a:rPr lang="hr-HR" dirty="0"/>
              <a:t>10 </a:t>
            </a:r>
            <a:r>
              <a:rPr lang="hr-HR" dirty="0" err="1"/>
              <a:t>oranges</a:t>
            </a:r>
            <a:r>
              <a:rPr lang="hr-HR" dirty="0"/>
              <a:t> (2 red, 8 </a:t>
            </a:r>
            <a:r>
              <a:rPr lang="hr-HR" dirty="0" err="1"/>
              <a:t>orange</a:t>
            </a:r>
            <a:r>
              <a:rPr lang="hr-HR" dirty="0"/>
              <a:t>; 2 </a:t>
            </a:r>
            <a:r>
              <a:rPr lang="hr-HR" dirty="0" err="1"/>
              <a:t>smooth</a:t>
            </a:r>
            <a:r>
              <a:rPr lang="hr-HR" dirty="0"/>
              <a:t>, 8 </a:t>
            </a:r>
            <a:r>
              <a:rPr lang="hr-HR" dirty="0" err="1"/>
              <a:t>rough</a:t>
            </a:r>
            <a:r>
              <a:rPr lang="hr-HR" dirty="0"/>
              <a:t>)</a:t>
            </a:r>
          </a:p>
        </p:txBody>
      </p:sp>
      <p:sp>
        <p:nvSpPr>
          <p:cNvPr id="3" name="Rectangular Callout 2">
            <a:extLst>
              <a:ext uri="{FF2B5EF4-FFF2-40B4-BE49-F238E27FC236}">
                <a16:creationId xmlns:a16="http://schemas.microsoft.com/office/drawing/2014/main" id="{26B86EB2-BBCD-FC48-CB35-0203493D0C16}"/>
              </a:ext>
            </a:extLst>
          </p:cNvPr>
          <p:cNvSpPr/>
          <p:nvPr/>
        </p:nvSpPr>
        <p:spPr>
          <a:xfrm>
            <a:off x="3396342" y="5138057"/>
            <a:ext cx="2253343" cy="402771"/>
          </a:xfrm>
          <a:prstGeom prst="wedgeRectCallout">
            <a:avLst>
              <a:gd name="adj1" fmla="val -16485"/>
              <a:gd name="adj2" fmla="val -672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a:t>
            </a:r>
            <a:r>
              <a:rPr lang="hr-HR" dirty="0" err="1"/>
              <a:t>apple</a:t>
            </a:r>
            <a:r>
              <a:rPr lang="hr-HR" dirty="0"/>
              <a:t>, red, </a:t>
            </a:r>
            <a:r>
              <a:rPr lang="hr-HR" dirty="0" err="1"/>
              <a:t>smooth</a:t>
            </a:r>
            <a:r>
              <a:rPr lang="hr-HR" dirty="0"/>
              <a:t>)</a:t>
            </a:r>
            <a:endParaRPr lang="en-US" dirty="0"/>
          </a:p>
        </p:txBody>
      </p:sp>
      <p:sp>
        <p:nvSpPr>
          <p:cNvPr id="7" name="Rectangular Callout 6">
            <a:extLst>
              <a:ext uri="{FF2B5EF4-FFF2-40B4-BE49-F238E27FC236}">
                <a16:creationId xmlns:a16="http://schemas.microsoft.com/office/drawing/2014/main" id="{092CDBBF-BCE9-DE12-610D-C591A9558DDB}"/>
              </a:ext>
            </a:extLst>
          </p:cNvPr>
          <p:cNvSpPr/>
          <p:nvPr/>
        </p:nvSpPr>
        <p:spPr>
          <a:xfrm>
            <a:off x="6030684" y="5138056"/>
            <a:ext cx="2775859" cy="402771"/>
          </a:xfrm>
          <a:prstGeom prst="wedgeRectCallout">
            <a:avLst>
              <a:gd name="adj1" fmla="val -26948"/>
              <a:gd name="adj2" fmla="val -834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a:t>
            </a:r>
            <a:r>
              <a:rPr lang="hr-HR" dirty="0" err="1"/>
              <a:t>orange</a:t>
            </a:r>
            <a:r>
              <a:rPr lang="hr-HR" dirty="0"/>
              <a:t>, red, </a:t>
            </a:r>
            <a:r>
              <a:rPr lang="hr-HR" dirty="0" err="1"/>
              <a:t>smooth</a:t>
            </a:r>
            <a:r>
              <a:rPr lang="hr-HR" dirty="0"/>
              <a:t>)</a:t>
            </a:r>
            <a:endParaRPr lang="en-US" dirty="0"/>
          </a:p>
        </p:txBody>
      </p:sp>
      <p:sp>
        <p:nvSpPr>
          <p:cNvPr id="4" name="Cross 3">
            <a:extLst>
              <a:ext uri="{FF2B5EF4-FFF2-40B4-BE49-F238E27FC236}">
                <a16:creationId xmlns:a16="http://schemas.microsoft.com/office/drawing/2014/main" id="{DB6F4A6F-23D4-4CAD-06BF-2F554DF7EAE3}"/>
              </a:ext>
            </a:extLst>
          </p:cNvPr>
          <p:cNvSpPr/>
          <p:nvPr/>
        </p:nvSpPr>
        <p:spPr>
          <a:xfrm>
            <a:off x="9405257" y="3581400"/>
            <a:ext cx="457200" cy="473652"/>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a:extLst>
              <a:ext uri="{FF2B5EF4-FFF2-40B4-BE49-F238E27FC236}">
                <a16:creationId xmlns:a16="http://schemas.microsoft.com/office/drawing/2014/main" id="{47AF65B4-03B3-0B7D-861D-823E8D3DB444}"/>
              </a:ext>
            </a:extLst>
          </p:cNvPr>
          <p:cNvSpPr/>
          <p:nvPr/>
        </p:nvSpPr>
        <p:spPr>
          <a:xfrm>
            <a:off x="8893629" y="4207452"/>
            <a:ext cx="1589313" cy="810862"/>
          </a:xfrm>
          <a:prstGeom prst="wedgeRoundRectCallout">
            <a:avLst>
              <a:gd name="adj1" fmla="val -18480"/>
              <a:gd name="adj2" fmla="val 474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New red </a:t>
            </a:r>
            <a:r>
              <a:rPr lang="hr-HR" dirty="0" err="1"/>
              <a:t>and</a:t>
            </a:r>
            <a:r>
              <a:rPr lang="hr-HR" dirty="0"/>
              <a:t> </a:t>
            </a:r>
            <a:r>
              <a:rPr lang="hr-HR" dirty="0" err="1"/>
              <a:t>smooth</a:t>
            </a:r>
            <a:r>
              <a:rPr lang="hr-HR" dirty="0"/>
              <a:t> </a:t>
            </a:r>
            <a:r>
              <a:rPr lang="hr-HR" dirty="0" err="1"/>
              <a:t>piece</a:t>
            </a:r>
            <a:r>
              <a:rPr lang="hr-HR" dirty="0"/>
              <a:t> </a:t>
            </a:r>
            <a:r>
              <a:rPr lang="hr-HR" dirty="0" err="1"/>
              <a:t>of</a:t>
            </a:r>
            <a:r>
              <a:rPr lang="hr-HR" dirty="0"/>
              <a:t> </a:t>
            </a:r>
            <a:r>
              <a:rPr lang="hr-HR" dirty="0" err="1"/>
              <a:t>fruit</a:t>
            </a:r>
            <a:r>
              <a:rPr lang="hr-HR" dirty="0"/>
              <a:t> ?</a:t>
            </a:r>
            <a:endParaRPr lang="en-US" dirty="0"/>
          </a:p>
        </p:txBody>
      </p:sp>
      <p:sp>
        <p:nvSpPr>
          <p:cNvPr id="8" name="Oval Callout 7">
            <a:extLst>
              <a:ext uri="{FF2B5EF4-FFF2-40B4-BE49-F238E27FC236}">
                <a16:creationId xmlns:a16="http://schemas.microsoft.com/office/drawing/2014/main" id="{70D6B64D-E3AB-1BEC-E309-C5B5963B63EE}"/>
              </a:ext>
            </a:extLst>
          </p:cNvPr>
          <p:cNvSpPr/>
          <p:nvPr/>
        </p:nvSpPr>
        <p:spPr>
          <a:xfrm>
            <a:off x="10602686" y="3799113"/>
            <a:ext cx="1426028" cy="1567543"/>
          </a:xfrm>
          <a:prstGeom prst="wedgeEllipseCallout">
            <a:avLst>
              <a:gd name="adj1" fmla="val -100659"/>
              <a:gd name="adj2" fmla="val 720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95,2% </a:t>
            </a:r>
            <a:r>
              <a:rPr lang="hr-HR" dirty="0" err="1"/>
              <a:t>it</a:t>
            </a:r>
            <a:r>
              <a:rPr lang="hr-HR" dirty="0"/>
              <a:t> </a:t>
            </a:r>
            <a:r>
              <a:rPr lang="hr-HR" dirty="0" err="1"/>
              <a:t>is</a:t>
            </a:r>
            <a:r>
              <a:rPr lang="hr-HR" dirty="0"/>
              <a:t> </a:t>
            </a:r>
            <a:r>
              <a:rPr lang="hr-HR" dirty="0" err="1"/>
              <a:t>an</a:t>
            </a:r>
            <a:r>
              <a:rPr lang="hr-HR" dirty="0"/>
              <a:t> </a:t>
            </a:r>
            <a:r>
              <a:rPr lang="hr-HR" dirty="0" err="1"/>
              <a:t>apple</a:t>
            </a:r>
            <a:r>
              <a:rPr lang="hr-HR" dirty="0"/>
              <a:t> !</a:t>
            </a:r>
            <a:endParaRPr lang="en-US" dirty="0"/>
          </a:p>
        </p:txBody>
      </p:sp>
    </p:spTree>
    <p:extLst>
      <p:ext uri="{BB962C8B-B14F-4D97-AF65-F5344CB8AC3E}">
        <p14:creationId xmlns:p14="http://schemas.microsoft.com/office/powerpoint/2010/main" val="21494165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01298"/>
            <a:ext cx="10515600" cy="1061995"/>
          </a:xfrm>
        </p:spPr>
        <p:txBody>
          <a:bodyPr/>
          <a:lstStyle/>
          <a:p>
            <a:pPr algn="ctr"/>
            <a:r>
              <a:rPr lang="hr-HR" b="1" dirty="0"/>
              <a:t>Decision </a:t>
            </a:r>
            <a:r>
              <a:rPr lang="hr-HR" b="1" dirty="0" err="1"/>
              <a:t>Trees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1" y="1447800"/>
            <a:ext cx="10297886" cy="5040086"/>
          </a:xfrm>
        </p:spPr>
        <p:txBody>
          <a:bodyPr>
            <a:noAutofit/>
          </a:bodyPr>
          <a:lstStyle/>
          <a:p>
            <a:r>
              <a:rPr lang="hr-HR" dirty="0" err="1">
                <a:latin typeface="+mj-lt"/>
              </a:rPr>
              <a:t>Example</a:t>
            </a:r>
            <a:r>
              <a:rPr lang="hr-HR" dirty="0">
                <a:latin typeface="+mj-lt"/>
              </a:rPr>
              <a:t>: P</a:t>
            </a:r>
            <a:r>
              <a:rPr lang="en-US" dirty="0" err="1">
                <a:latin typeface="+mj-lt"/>
              </a:rPr>
              <a:t>assenger</a:t>
            </a:r>
            <a:r>
              <a:rPr lang="en-US" dirty="0">
                <a:latin typeface="+mj-lt"/>
              </a:rPr>
              <a:t> survival data from the </a:t>
            </a:r>
            <a:r>
              <a:rPr lang="hr-HR" dirty="0">
                <a:latin typeface="+mj-lt"/>
              </a:rPr>
              <a:t>T</a:t>
            </a:r>
            <a:r>
              <a:rPr lang="en-US" dirty="0" err="1">
                <a:latin typeface="+mj-lt"/>
              </a:rPr>
              <a:t>itanic</a:t>
            </a:r>
            <a:endParaRPr lang="pl-PL" dirty="0">
              <a:latin typeface="+mj-lt"/>
            </a:endParaRPr>
          </a:p>
        </p:txBody>
      </p:sp>
      <p:sp>
        <p:nvSpPr>
          <p:cNvPr id="4" name="Flowchart: Process 3"/>
          <p:cNvSpPr/>
          <p:nvPr/>
        </p:nvSpPr>
        <p:spPr>
          <a:xfrm>
            <a:off x="4354286" y="2166257"/>
            <a:ext cx="2035628" cy="8055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Was the passenger a child (under 18 years old)</a:t>
            </a:r>
          </a:p>
        </p:txBody>
      </p:sp>
      <p:sp>
        <p:nvSpPr>
          <p:cNvPr id="5" name="Flowchart: Process 4"/>
          <p:cNvSpPr/>
          <p:nvPr/>
        </p:nvSpPr>
        <p:spPr>
          <a:xfrm>
            <a:off x="1567543" y="3026228"/>
            <a:ext cx="2198914" cy="8055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Did the child travel with a parent or guardian?</a:t>
            </a:r>
          </a:p>
        </p:txBody>
      </p:sp>
      <p:sp>
        <p:nvSpPr>
          <p:cNvPr id="6" name="Flowchart: Process 5"/>
          <p:cNvSpPr/>
          <p:nvPr/>
        </p:nvSpPr>
        <p:spPr>
          <a:xfrm>
            <a:off x="6760026" y="3091115"/>
            <a:ext cx="1894114" cy="8055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Was the passenger a male?</a:t>
            </a:r>
          </a:p>
        </p:txBody>
      </p:sp>
      <p:sp>
        <p:nvSpPr>
          <p:cNvPr id="7" name="Flowchart: Process 6"/>
          <p:cNvSpPr/>
          <p:nvPr/>
        </p:nvSpPr>
        <p:spPr>
          <a:xfrm>
            <a:off x="5089074" y="4228317"/>
            <a:ext cx="2013852" cy="8055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Was the passenger traveling in first class?</a:t>
            </a:r>
          </a:p>
        </p:txBody>
      </p:sp>
      <p:sp>
        <p:nvSpPr>
          <p:cNvPr id="8" name="Flowchart: Connector 7"/>
          <p:cNvSpPr/>
          <p:nvPr/>
        </p:nvSpPr>
        <p:spPr>
          <a:xfrm>
            <a:off x="489858" y="4192701"/>
            <a:ext cx="1382486" cy="128281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higher</a:t>
            </a:r>
            <a:r>
              <a:rPr lang="hr-HR" dirty="0"/>
              <a:t> </a:t>
            </a:r>
            <a:r>
              <a:rPr lang="hr-HR" dirty="0" err="1"/>
              <a:t>chance</a:t>
            </a:r>
            <a:r>
              <a:rPr lang="hr-HR" dirty="0"/>
              <a:t> </a:t>
            </a:r>
            <a:r>
              <a:rPr lang="hr-HR" dirty="0" err="1"/>
              <a:t>of</a:t>
            </a:r>
            <a:r>
              <a:rPr lang="hr-HR" dirty="0"/>
              <a:t> </a:t>
            </a:r>
            <a:r>
              <a:rPr lang="hr-HR" dirty="0" err="1"/>
              <a:t>survival</a:t>
            </a:r>
            <a:endParaRPr lang="en-US" dirty="0"/>
          </a:p>
        </p:txBody>
      </p:sp>
      <p:cxnSp>
        <p:nvCxnSpPr>
          <p:cNvPr id="14" name="Straight Arrow Connector 13"/>
          <p:cNvCxnSpPr/>
          <p:nvPr/>
        </p:nvCxnSpPr>
        <p:spPr>
          <a:xfrm flipH="1">
            <a:off x="2906486" y="2665298"/>
            <a:ext cx="1295400" cy="30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417127" y="2569028"/>
            <a:ext cx="685799" cy="5129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Flowchart: Connector 16"/>
          <p:cNvSpPr/>
          <p:nvPr/>
        </p:nvSpPr>
        <p:spPr>
          <a:xfrm>
            <a:off x="2819400" y="4192701"/>
            <a:ext cx="1382486" cy="128281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lower</a:t>
            </a:r>
            <a:r>
              <a:rPr lang="hr-HR" dirty="0"/>
              <a:t> </a:t>
            </a:r>
            <a:r>
              <a:rPr lang="hr-HR" dirty="0" err="1"/>
              <a:t>chance</a:t>
            </a:r>
            <a:r>
              <a:rPr lang="hr-HR" dirty="0"/>
              <a:t> </a:t>
            </a:r>
            <a:r>
              <a:rPr lang="hr-HR" dirty="0" err="1"/>
              <a:t>of</a:t>
            </a:r>
            <a:r>
              <a:rPr lang="hr-HR" dirty="0"/>
              <a:t> </a:t>
            </a:r>
            <a:r>
              <a:rPr lang="hr-HR" dirty="0" err="1"/>
              <a:t>survival</a:t>
            </a:r>
            <a:endParaRPr lang="en-US" dirty="0"/>
          </a:p>
        </p:txBody>
      </p:sp>
      <p:cxnSp>
        <p:nvCxnSpPr>
          <p:cNvPr id="18" name="Straight Arrow Connector 17"/>
          <p:cNvCxnSpPr/>
          <p:nvPr/>
        </p:nvCxnSpPr>
        <p:spPr>
          <a:xfrm flipH="1">
            <a:off x="1181101" y="3678520"/>
            <a:ext cx="440871" cy="5061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7" idx="0"/>
          </p:cNvCxnSpPr>
          <p:nvPr/>
        </p:nvCxnSpPr>
        <p:spPr>
          <a:xfrm>
            <a:off x="3194958" y="3858985"/>
            <a:ext cx="315685" cy="3337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091542" y="2569028"/>
            <a:ext cx="702127" cy="369332"/>
          </a:xfrm>
          <a:prstGeom prst="rect">
            <a:avLst/>
          </a:prstGeom>
          <a:noFill/>
        </p:spPr>
        <p:txBody>
          <a:bodyPr wrap="square" rtlCol="0">
            <a:spAutoFit/>
          </a:bodyPr>
          <a:lstStyle/>
          <a:p>
            <a:r>
              <a:rPr lang="hr-HR" dirty="0"/>
              <a:t>YES</a:t>
            </a:r>
            <a:endParaRPr lang="en-US" dirty="0"/>
          </a:p>
        </p:txBody>
      </p:sp>
      <p:sp>
        <p:nvSpPr>
          <p:cNvPr id="23" name="TextBox 22"/>
          <p:cNvSpPr txBox="1"/>
          <p:nvPr/>
        </p:nvSpPr>
        <p:spPr>
          <a:xfrm>
            <a:off x="6697436" y="2424129"/>
            <a:ext cx="702127" cy="369332"/>
          </a:xfrm>
          <a:prstGeom prst="rect">
            <a:avLst/>
          </a:prstGeom>
          <a:noFill/>
        </p:spPr>
        <p:txBody>
          <a:bodyPr wrap="square" rtlCol="0">
            <a:spAutoFit/>
          </a:bodyPr>
          <a:lstStyle/>
          <a:p>
            <a:r>
              <a:rPr lang="hr-HR" dirty="0"/>
              <a:t>NO</a:t>
            </a:r>
            <a:endParaRPr lang="en-US" dirty="0"/>
          </a:p>
        </p:txBody>
      </p:sp>
      <p:sp>
        <p:nvSpPr>
          <p:cNvPr id="24" name="TextBox 23"/>
          <p:cNvSpPr txBox="1"/>
          <p:nvPr/>
        </p:nvSpPr>
        <p:spPr>
          <a:xfrm>
            <a:off x="881747" y="3746946"/>
            <a:ext cx="702127" cy="369332"/>
          </a:xfrm>
          <a:prstGeom prst="rect">
            <a:avLst/>
          </a:prstGeom>
          <a:noFill/>
        </p:spPr>
        <p:txBody>
          <a:bodyPr wrap="square" rtlCol="0">
            <a:spAutoFit/>
          </a:bodyPr>
          <a:lstStyle/>
          <a:p>
            <a:r>
              <a:rPr lang="hr-HR" dirty="0"/>
              <a:t>YES</a:t>
            </a:r>
            <a:endParaRPr lang="en-US" dirty="0"/>
          </a:p>
        </p:txBody>
      </p:sp>
      <p:sp>
        <p:nvSpPr>
          <p:cNvPr id="25" name="TextBox 24"/>
          <p:cNvSpPr txBox="1"/>
          <p:nvPr/>
        </p:nvSpPr>
        <p:spPr>
          <a:xfrm>
            <a:off x="3448045" y="3858985"/>
            <a:ext cx="702127" cy="369332"/>
          </a:xfrm>
          <a:prstGeom prst="rect">
            <a:avLst/>
          </a:prstGeom>
          <a:noFill/>
        </p:spPr>
        <p:txBody>
          <a:bodyPr wrap="square" rtlCol="0">
            <a:spAutoFit/>
          </a:bodyPr>
          <a:lstStyle/>
          <a:p>
            <a:r>
              <a:rPr lang="hr-HR" dirty="0"/>
              <a:t>NO</a:t>
            </a:r>
            <a:endParaRPr lang="en-US" dirty="0"/>
          </a:p>
        </p:txBody>
      </p:sp>
      <p:sp>
        <p:nvSpPr>
          <p:cNvPr id="26" name="Flowchart: Process 25"/>
          <p:cNvSpPr/>
          <p:nvPr/>
        </p:nvSpPr>
        <p:spPr>
          <a:xfrm>
            <a:off x="8654140" y="4173790"/>
            <a:ext cx="2013852" cy="8055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Was the passenger traveling in </a:t>
            </a:r>
            <a:r>
              <a:rPr lang="hr-HR" dirty="0" err="1"/>
              <a:t>third</a:t>
            </a:r>
            <a:r>
              <a:rPr lang="en-US" dirty="0"/>
              <a:t> class?</a:t>
            </a:r>
          </a:p>
        </p:txBody>
      </p:sp>
      <p:sp>
        <p:nvSpPr>
          <p:cNvPr id="28" name="Flowchart: Connector 27"/>
          <p:cNvSpPr/>
          <p:nvPr/>
        </p:nvSpPr>
        <p:spPr>
          <a:xfrm>
            <a:off x="4201886" y="5399449"/>
            <a:ext cx="1382486" cy="128281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100% </a:t>
            </a:r>
            <a:r>
              <a:rPr lang="hr-HR" dirty="0" err="1"/>
              <a:t>chance</a:t>
            </a:r>
            <a:r>
              <a:rPr lang="hr-HR" dirty="0"/>
              <a:t> </a:t>
            </a:r>
            <a:r>
              <a:rPr lang="hr-HR" dirty="0" err="1"/>
              <a:t>of</a:t>
            </a:r>
            <a:r>
              <a:rPr lang="hr-HR" dirty="0"/>
              <a:t> </a:t>
            </a:r>
            <a:r>
              <a:rPr lang="hr-HR" dirty="0" err="1"/>
              <a:t>survival</a:t>
            </a:r>
            <a:endParaRPr lang="en-US" dirty="0"/>
          </a:p>
        </p:txBody>
      </p:sp>
      <p:sp>
        <p:nvSpPr>
          <p:cNvPr id="29" name="Flowchart: Connector 28"/>
          <p:cNvSpPr/>
          <p:nvPr/>
        </p:nvSpPr>
        <p:spPr>
          <a:xfrm>
            <a:off x="6283779" y="5399449"/>
            <a:ext cx="1382486" cy="128281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lower</a:t>
            </a:r>
            <a:r>
              <a:rPr lang="hr-HR" dirty="0"/>
              <a:t> </a:t>
            </a:r>
            <a:r>
              <a:rPr lang="hr-HR" dirty="0" err="1"/>
              <a:t>chance</a:t>
            </a:r>
            <a:r>
              <a:rPr lang="hr-HR" dirty="0"/>
              <a:t> </a:t>
            </a:r>
            <a:r>
              <a:rPr lang="hr-HR" dirty="0" err="1"/>
              <a:t>of</a:t>
            </a:r>
            <a:r>
              <a:rPr lang="hr-HR" dirty="0"/>
              <a:t> </a:t>
            </a:r>
            <a:r>
              <a:rPr lang="hr-HR" dirty="0" err="1"/>
              <a:t>survival</a:t>
            </a:r>
            <a:endParaRPr lang="en-US" dirty="0"/>
          </a:p>
        </p:txBody>
      </p:sp>
      <p:cxnSp>
        <p:nvCxnSpPr>
          <p:cNvPr id="30" name="Straight Arrow Connector 29"/>
          <p:cNvCxnSpPr>
            <a:endCxn id="7" idx="0"/>
          </p:cNvCxnSpPr>
          <p:nvPr/>
        </p:nvCxnSpPr>
        <p:spPr>
          <a:xfrm flipH="1">
            <a:off x="6096000" y="3525269"/>
            <a:ext cx="647700" cy="703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5236029" y="5092947"/>
            <a:ext cx="654503" cy="3825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6702879" y="5061991"/>
            <a:ext cx="315685" cy="3337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946198" y="5061532"/>
            <a:ext cx="702127" cy="369332"/>
          </a:xfrm>
          <a:prstGeom prst="rect">
            <a:avLst/>
          </a:prstGeom>
          <a:noFill/>
        </p:spPr>
        <p:txBody>
          <a:bodyPr wrap="square" rtlCol="0">
            <a:spAutoFit/>
          </a:bodyPr>
          <a:lstStyle/>
          <a:p>
            <a:r>
              <a:rPr lang="hr-HR" dirty="0"/>
              <a:t>YES</a:t>
            </a:r>
            <a:endParaRPr lang="en-US" dirty="0"/>
          </a:p>
        </p:txBody>
      </p:sp>
      <p:sp>
        <p:nvSpPr>
          <p:cNvPr id="36" name="TextBox 35"/>
          <p:cNvSpPr txBox="1"/>
          <p:nvPr/>
        </p:nvSpPr>
        <p:spPr>
          <a:xfrm>
            <a:off x="6898825" y="5036869"/>
            <a:ext cx="702127" cy="369332"/>
          </a:xfrm>
          <a:prstGeom prst="rect">
            <a:avLst/>
          </a:prstGeom>
          <a:noFill/>
        </p:spPr>
        <p:txBody>
          <a:bodyPr wrap="square" rtlCol="0">
            <a:spAutoFit/>
          </a:bodyPr>
          <a:lstStyle/>
          <a:p>
            <a:r>
              <a:rPr lang="hr-HR" dirty="0"/>
              <a:t>NO</a:t>
            </a:r>
            <a:endParaRPr lang="en-US" dirty="0"/>
          </a:p>
        </p:txBody>
      </p:sp>
      <p:cxnSp>
        <p:nvCxnSpPr>
          <p:cNvPr id="37" name="Straight Arrow Connector 36"/>
          <p:cNvCxnSpPr/>
          <p:nvPr/>
        </p:nvCxnSpPr>
        <p:spPr>
          <a:xfrm>
            <a:off x="8596991" y="3640206"/>
            <a:ext cx="685799" cy="5129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Flowchart: Connector 37"/>
          <p:cNvSpPr/>
          <p:nvPr/>
        </p:nvSpPr>
        <p:spPr>
          <a:xfrm>
            <a:off x="8093530" y="5360676"/>
            <a:ext cx="1382486" cy="128281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higher</a:t>
            </a:r>
            <a:r>
              <a:rPr lang="hr-HR" dirty="0"/>
              <a:t> </a:t>
            </a:r>
            <a:r>
              <a:rPr lang="hr-HR" dirty="0" err="1"/>
              <a:t>chance</a:t>
            </a:r>
            <a:r>
              <a:rPr lang="hr-HR" dirty="0"/>
              <a:t> </a:t>
            </a:r>
            <a:r>
              <a:rPr lang="hr-HR" dirty="0" err="1"/>
              <a:t>of</a:t>
            </a:r>
            <a:r>
              <a:rPr lang="hr-HR" dirty="0"/>
              <a:t> </a:t>
            </a:r>
            <a:r>
              <a:rPr lang="hr-HR" dirty="0" err="1"/>
              <a:t>survival</a:t>
            </a:r>
            <a:endParaRPr lang="en-US" dirty="0"/>
          </a:p>
        </p:txBody>
      </p:sp>
      <p:sp>
        <p:nvSpPr>
          <p:cNvPr id="39" name="Flowchart: Connector 38"/>
          <p:cNvSpPr/>
          <p:nvPr/>
        </p:nvSpPr>
        <p:spPr>
          <a:xfrm>
            <a:off x="10642829" y="4979333"/>
            <a:ext cx="1382486" cy="128281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err="1"/>
              <a:t>average</a:t>
            </a:r>
            <a:r>
              <a:rPr lang="hr-HR" dirty="0"/>
              <a:t> </a:t>
            </a:r>
            <a:r>
              <a:rPr lang="hr-HR" dirty="0" err="1"/>
              <a:t>chance</a:t>
            </a:r>
            <a:r>
              <a:rPr lang="hr-HR" dirty="0"/>
              <a:t> </a:t>
            </a:r>
            <a:r>
              <a:rPr lang="hr-HR" dirty="0" err="1"/>
              <a:t>of</a:t>
            </a:r>
            <a:r>
              <a:rPr lang="hr-HR" dirty="0"/>
              <a:t> </a:t>
            </a:r>
            <a:r>
              <a:rPr lang="hr-HR" dirty="0" err="1"/>
              <a:t>survival</a:t>
            </a:r>
            <a:endParaRPr lang="en-US" dirty="0"/>
          </a:p>
        </p:txBody>
      </p:sp>
      <p:sp>
        <p:nvSpPr>
          <p:cNvPr id="40" name="TextBox 39"/>
          <p:cNvSpPr txBox="1"/>
          <p:nvPr/>
        </p:nvSpPr>
        <p:spPr>
          <a:xfrm>
            <a:off x="5932715" y="3690586"/>
            <a:ext cx="702127" cy="369332"/>
          </a:xfrm>
          <a:prstGeom prst="rect">
            <a:avLst/>
          </a:prstGeom>
          <a:noFill/>
        </p:spPr>
        <p:txBody>
          <a:bodyPr wrap="square" rtlCol="0">
            <a:spAutoFit/>
          </a:bodyPr>
          <a:lstStyle/>
          <a:p>
            <a:r>
              <a:rPr lang="hr-HR" dirty="0"/>
              <a:t>YES</a:t>
            </a:r>
            <a:endParaRPr lang="en-US" dirty="0"/>
          </a:p>
        </p:txBody>
      </p:sp>
      <p:sp>
        <p:nvSpPr>
          <p:cNvPr id="41" name="TextBox 40"/>
          <p:cNvSpPr txBox="1"/>
          <p:nvPr/>
        </p:nvSpPr>
        <p:spPr>
          <a:xfrm>
            <a:off x="8926284" y="3579022"/>
            <a:ext cx="702127" cy="369332"/>
          </a:xfrm>
          <a:prstGeom prst="rect">
            <a:avLst/>
          </a:prstGeom>
          <a:noFill/>
        </p:spPr>
        <p:txBody>
          <a:bodyPr wrap="square" rtlCol="0">
            <a:spAutoFit/>
          </a:bodyPr>
          <a:lstStyle/>
          <a:p>
            <a:r>
              <a:rPr lang="hr-HR" dirty="0"/>
              <a:t>NO</a:t>
            </a:r>
            <a:endParaRPr lang="en-US" dirty="0"/>
          </a:p>
        </p:txBody>
      </p:sp>
      <p:cxnSp>
        <p:nvCxnSpPr>
          <p:cNvPr id="42" name="Straight Arrow Connector 41"/>
          <p:cNvCxnSpPr/>
          <p:nvPr/>
        </p:nvCxnSpPr>
        <p:spPr>
          <a:xfrm flipH="1">
            <a:off x="8912677" y="5016954"/>
            <a:ext cx="654503" cy="3825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10744197" y="4631088"/>
            <a:ext cx="549732" cy="3482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754152" y="4994267"/>
            <a:ext cx="702127" cy="369332"/>
          </a:xfrm>
          <a:prstGeom prst="rect">
            <a:avLst/>
          </a:prstGeom>
          <a:noFill/>
        </p:spPr>
        <p:txBody>
          <a:bodyPr wrap="square" rtlCol="0">
            <a:spAutoFit/>
          </a:bodyPr>
          <a:lstStyle/>
          <a:p>
            <a:r>
              <a:rPr lang="hr-HR" dirty="0"/>
              <a:t>YES</a:t>
            </a:r>
            <a:endParaRPr lang="en-US" dirty="0"/>
          </a:p>
        </p:txBody>
      </p:sp>
      <p:sp>
        <p:nvSpPr>
          <p:cNvPr id="46" name="TextBox 45"/>
          <p:cNvSpPr txBox="1"/>
          <p:nvPr/>
        </p:nvSpPr>
        <p:spPr>
          <a:xfrm>
            <a:off x="10863945" y="4435878"/>
            <a:ext cx="702127" cy="369332"/>
          </a:xfrm>
          <a:prstGeom prst="rect">
            <a:avLst/>
          </a:prstGeom>
          <a:noFill/>
        </p:spPr>
        <p:txBody>
          <a:bodyPr wrap="square" rtlCol="0">
            <a:spAutoFit/>
          </a:bodyPr>
          <a:lstStyle/>
          <a:p>
            <a:r>
              <a:rPr lang="hr-HR" dirty="0"/>
              <a:t>NO</a:t>
            </a:r>
            <a:endParaRPr lang="en-US" dirty="0"/>
          </a:p>
        </p:txBody>
      </p:sp>
      <p:sp>
        <p:nvSpPr>
          <p:cNvPr id="47" name="Rectangle 46"/>
          <p:cNvSpPr/>
          <p:nvPr/>
        </p:nvSpPr>
        <p:spPr>
          <a:xfrm>
            <a:off x="7399563" y="1962105"/>
            <a:ext cx="4718960" cy="738664"/>
          </a:xfrm>
          <a:prstGeom prst="rect">
            <a:avLst/>
          </a:prstGeom>
        </p:spPr>
        <p:txBody>
          <a:bodyPr wrap="square">
            <a:spAutoFit/>
          </a:bodyPr>
          <a:lstStyle/>
          <a:p>
            <a:r>
              <a:rPr lang="hr-HR" sz="1400" dirty="0"/>
              <a:t>Data </a:t>
            </a:r>
            <a:r>
              <a:rPr lang="hr-HR" sz="1400" dirty="0" err="1"/>
              <a:t>taken</a:t>
            </a:r>
            <a:r>
              <a:rPr lang="hr-HR" sz="1400" dirty="0"/>
              <a:t> </a:t>
            </a:r>
            <a:r>
              <a:rPr lang="hr-HR" sz="1400" dirty="0" err="1"/>
              <a:t>from</a:t>
            </a:r>
            <a:r>
              <a:rPr lang="hr-HR" sz="1400" dirty="0"/>
              <a:t>:</a:t>
            </a:r>
          </a:p>
          <a:p>
            <a:r>
              <a:rPr lang="en-US" sz="1400" dirty="0">
                <a:hlinkClick r:id="rId3"/>
              </a:rPr>
              <a:t>https://www.kdnuggets.com/2016/09/decision-trees-disastrous-overview.html</a:t>
            </a:r>
            <a:r>
              <a:rPr lang="hr-HR" sz="1400" dirty="0"/>
              <a:t> </a:t>
            </a:r>
            <a:endParaRPr lang="en-US" sz="1400" dirty="0"/>
          </a:p>
        </p:txBody>
      </p:sp>
    </p:spTree>
    <p:extLst>
      <p:ext uri="{BB962C8B-B14F-4D97-AF65-F5344CB8AC3E}">
        <p14:creationId xmlns:p14="http://schemas.microsoft.com/office/powerpoint/2010/main" val="24212950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1" y="0"/>
            <a:ext cx="10515600" cy="1208313"/>
          </a:xfrm>
        </p:spPr>
        <p:txBody>
          <a:bodyPr/>
          <a:lstStyle/>
          <a:p>
            <a:pPr algn="ctr"/>
            <a:r>
              <a:rPr lang="hr-HR" b="1" dirty="0" err="1"/>
              <a:t>Decision</a:t>
            </a:r>
            <a:r>
              <a:rPr lang="hr-HR" b="1" dirty="0"/>
              <a:t> </a:t>
            </a:r>
            <a:r>
              <a:rPr lang="hr-HR" b="1" dirty="0" err="1"/>
              <a:t>Trees</a:t>
            </a:r>
            <a:r>
              <a:rPr lang="hr-HR" b="1" dirty="0"/>
              <a:t> – ID3</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38201" y="1034143"/>
            <a:ext cx="10297886" cy="5453743"/>
          </a:xfrm>
        </p:spPr>
        <p:txBody>
          <a:bodyPr>
            <a:noAutofit/>
          </a:bodyPr>
          <a:lstStyle/>
          <a:p>
            <a:pPr marL="971550" lvl="1" indent="-514350">
              <a:buFont typeface="+mj-lt"/>
              <a:buAutoNum type="arabicPeriod"/>
            </a:pPr>
            <a:r>
              <a:rPr lang="en-US" sz="2800" dirty="0">
                <a:latin typeface="+mj-lt"/>
              </a:rPr>
              <a:t>Start with a dataset of attributes and class labels.</a:t>
            </a:r>
          </a:p>
          <a:p>
            <a:pPr marL="971550" lvl="1" indent="-514350">
              <a:buFont typeface="+mj-lt"/>
              <a:buAutoNum type="arabicPeriod"/>
            </a:pPr>
            <a:r>
              <a:rPr lang="en-US" sz="2800" dirty="0">
                <a:latin typeface="+mj-lt"/>
              </a:rPr>
              <a:t>Calculate the entropy of the dataset to measure the amount of uncertainty.</a:t>
            </a:r>
          </a:p>
          <a:p>
            <a:pPr marL="971550" lvl="1" indent="-514350">
              <a:buFont typeface="+mj-lt"/>
              <a:buAutoNum type="arabicPeriod"/>
            </a:pPr>
            <a:r>
              <a:rPr lang="en-US" sz="2800" dirty="0">
                <a:latin typeface="+mj-lt"/>
              </a:rPr>
              <a:t>For each attribute, calculate the information gain by comparing the entropy of the original dataset with the entropy of subsets created by splitting the dataset based on that attribute.</a:t>
            </a:r>
          </a:p>
          <a:p>
            <a:pPr marL="971550" lvl="1" indent="-514350">
              <a:buFont typeface="+mj-lt"/>
              <a:buAutoNum type="arabicPeriod"/>
            </a:pPr>
            <a:r>
              <a:rPr lang="en-US" sz="2800" dirty="0">
                <a:latin typeface="+mj-lt"/>
              </a:rPr>
              <a:t>Select the attribute with the highest information gain and split the dataset into subsets based on the values of that attribute.</a:t>
            </a:r>
          </a:p>
          <a:p>
            <a:pPr marL="971550" lvl="1" indent="-514350">
              <a:buFont typeface="+mj-lt"/>
              <a:buAutoNum type="arabicPeriod"/>
            </a:pPr>
            <a:r>
              <a:rPr lang="en-US" sz="2800" dirty="0">
                <a:latin typeface="+mj-lt"/>
              </a:rPr>
              <a:t>Repeat steps 2-4 for each subset until all instances in a subset belong to the same class or a stopping criterion is met.</a:t>
            </a:r>
          </a:p>
          <a:p>
            <a:pPr marL="971550" lvl="1" indent="-514350">
              <a:buFont typeface="+mj-lt"/>
              <a:buAutoNum type="arabicPeriod"/>
            </a:pPr>
            <a:r>
              <a:rPr lang="en-US" sz="2800" dirty="0">
                <a:latin typeface="+mj-lt"/>
              </a:rPr>
              <a:t>Once the decision tree is fully grown, use it to classify new instances.</a:t>
            </a:r>
          </a:p>
        </p:txBody>
      </p:sp>
    </p:spTree>
    <p:extLst>
      <p:ext uri="{BB962C8B-B14F-4D97-AF65-F5344CB8AC3E}">
        <p14:creationId xmlns:p14="http://schemas.microsoft.com/office/powerpoint/2010/main" val="668389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hr-HR" b="1"/>
              <a:t>Historical </a:t>
            </a:r>
            <a:r>
              <a:rPr lang="hr-HR" b="1" err="1"/>
              <a:t>Overview</a:t>
            </a:r>
            <a:r>
              <a:rPr lang="hr-HR" b="1"/>
              <a:t> </a:t>
            </a:r>
            <a:r>
              <a:rPr lang="hr-HR" b="1" err="1"/>
              <a:t>of</a:t>
            </a:r>
            <a:r>
              <a:rPr lang="hr-HR" b="1"/>
              <a:t> AI</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457008"/>
            <a:ext cx="7620000" cy="5214725"/>
          </a:xfrm>
        </p:spPr>
        <p:txBody>
          <a:bodyPr>
            <a:normAutofit fontScale="85000" lnSpcReduction="10000"/>
          </a:bodyPr>
          <a:lstStyle/>
          <a:p>
            <a:pPr lvl="0" algn="just"/>
            <a:r>
              <a:rPr lang="en-US" sz="3600">
                <a:latin typeface="+mj-lt"/>
              </a:rPr>
              <a:t>1950s: </a:t>
            </a:r>
            <a:r>
              <a:rPr lang="en-US" sz="3900" b="1">
                <a:latin typeface="+mj-lt"/>
              </a:rPr>
              <a:t>Birth</a:t>
            </a:r>
            <a:r>
              <a:rPr lang="en-US" sz="3600">
                <a:latin typeface="+mj-lt"/>
              </a:rPr>
              <a:t> of AI, term coined at Dartmouth Conference</a:t>
            </a:r>
            <a:r>
              <a:rPr lang="hr-HR" sz="3600">
                <a:latin typeface="+mj-lt"/>
              </a:rPr>
              <a:t> , </a:t>
            </a:r>
            <a:r>
              <a:rPr lang="en-US" sz="3600">
                <a:latin typeface="+mj-lt"/>
              </a:rPr>
              <a:t>Alan Turing publishes the paper "</a:t>
            </a:r>
            <a:r>
              <a:rPr lang="en-US" sz="3600" i="1">
                <a:latin typeface="+mj-lt"/>
              </a:rPr>
              <a:t>Computing Machinery and Intelligence</a:t>
            </a:r>
            <a:r>
              <a:rPr lang="hr-HR" sz="3600">
                <a:latin typeface="+mj-lt"/>
              </a:rPr>
              <a:t>”</a:t>
            </a:r>
            <a:endParaRPr lang="en-US" sz="3600">
              <a:latin typeface="+mj-lt"/>
            </a:endParaRPr>
          </a:p>
          <a:p>
            <a:pPr lvl="0" algn="just"/>
            <a:r>
              <a:rPr lang="en-US" sz="3600">
                <a:latin typeface="+mj-lt"/>
              </a:rPr>
              <a:t>1960s: Early </a:t>
            </a:r>
            <a:r>
              <a:rPr lang="en-US" sz="3900" b="1">
                <a:latin typeface="+mj-lt"/>
              </a:rPr>
              <a:t>breakthroughs</a:t>
            </a:r>
            <a:r>
              <a:rPr lang="en-US" sz="3600">
                <a:latin typeface="+mj-lt"/>
              </a:rPr>
              <a:t> in mathematical problem-solving and natural language understanding.</a:t>
            </a:r>
          </a:p>
          <a:p>
            <a:pPr lvl="0" algn="just"/>
            <a:r>
              <a:rPr lang="en-US" sz="3600">
                <a:latin typeface="+mj-lt"/>
              </a:rPr>
              <a:t>1970s-1980s: AI </a:t>
            </a:r>
            <a:r>
              <a:rPr lang="en-US" sz="3900" b="1">
                <a:latin typeface="+mj-lt"/>
              </a:rPr>
              <a:t>Winter</a:t>
            </a:r>
            <a:r>
              <a:rPr lang="en-US" sz="3600">
                <a:latin typeface="+mj-lt"/>
              </a:rPr>
              <a:t>, funding reduced, limited progress.</a:t>
            </a:r>
          </a:p>
          <a:p>
            <a:pPr lvl="0" algn="just"/>
            <a:r>
              <a:rPr lang="en-US" sz="3600">
                <a:latin typeface="+mj-lt"/>
              </a:rPr>
              <a:t>1980s-1990s: </a:t>
            </a:r>
            <a:r>
              <a:rPr lang="en-US" sz="3900" b="1">
                <a:latin typeface="+mj-lt"/>
              </a:rPr>
              <a:t>Expert systems </a:t>
            </a:r>
            <a:r>
              <a:rPr lang="en-US" sz="3600">
                <a:latin typeface="+mj-lt"/>
              </a:rPr>
              <a:t>and machine learning gain popularity.</a:t>
            </a:r>
          </a:p>
          <a:p>
            <a:pPr lvl="0" algn="just"/>
            <a:r>
              <a:rPr lang="en-US" sz="3600">
                <a:latin typeface="+mj-lt"/>
              </a:rPr>
              <a:t>2000s: Rise of </a:t>
            </a:r>
            <a:r>
              <a:rPr lang="en-US" sz="3900" b="1">
                <a:latin typeface="+mj-lt"/>
              </a:rPr>
              <a:t>big data </a:t>
            </a:r>
            <a:r>
              <a:rPr lang="en-US" sz="3600">
                <a:latin typeface="+mj-lt"/>
              </a:rPr>
              <a:t>and </a:t>
            </a:r>
            <a:r>
              <a:rPr lang="en-US" sz="3900" b="1">
                <a:latin typeface="+mj-lt"/>
              </a:rPr>
              <a:t>neural networks</a:t>
            </a:r>
            <a:r>
              <a:rPr lang="en-US" sz="3600">
                <a:latin typeface="+mj-lt"/>
              </a:rPr>
              <a:t>.</a:t>
            </a:r>
            <a:endParaRPr lang="hr-HR" sz="3600">
              <a:latin typeface="+mj-lt"/>
            </a:endParaRPr>
          </a:p>
          <a:p>
            <a:pPr lvl="0"/>
            <a:endParaRPr lang="pl-PL">
              <a:latin typeface="+mj-lt"/>
            </a:endParaRPr>
          </a:p>
        </p:txBody>
      </p:sp>
      <p:pic>
        <p:nvPicPr>
          <p:cNvPr id="2050" name="Picture 2" descr="Free Black Server Racks on a Room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6157" y="4536810"/>
            <a:ext cx="3753758" cy="13138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8714286" y="1802448"/>
            <a:ext cx="2857500" cy="1600200"/>
          </a:xfrm>
          <a:prstGeom prst="rect">
            <a:avLst/>
          </a:prstGeom>
        </p:spPr>
      </p:pic>
    </p:spTree>
    <p:extLst>
      <p:ext uri="{BB962C8B-B14F-4D97-AF65-F5344CB8AC3E}">
        <p14:creationId xmlns:p14="http://schemas.microsoft.com/office/powerpoint/2010/main" val="37262950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fontScale="85000" lnSpcReduction="20000"/>
          </a:bodyPr>
          <a:lstStyle/>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a:latin typeface="+mj-lt"/>
              </a:rPr>
              <a:t>L</a:t>
            </a:r>
            <a:r>
              <a:rPr lang="en-US" b="1" dirty="0" err="1">
                <a:latin typeface="+mj-lt"/>
              </a:rPr>
              <a:t>ogistic</a:t>
            </a:r>
            <a:r>
              <a:rPr lang="en-US" b="1" dirty="0">
                <a:latin typeface="+mj-lt"/>
              </a:rPr>
              <a:t> </a:t>
            </a:r>
            <a:r>
              <a:rPr lang="hr-HR" b="1" dirty="0">
                <a:latin typeface="+mj-lt"/>
              </a:rPr>
              <a:t>R</a:t>
            </a:r>
            <a:r>
              <a:rPr lang="en-US" b="1" dirty="0">
                <a:latin typeface="+mj-lt"/>
              </a:rPr>
              <a:t>egression</a:t>
            </a:r>
            <a:endParaRPr lang="hr-HR" b="1" dirty="0">
              <a:latin typeface="+mj-lt"/>
            </a:endParaRPr>
          </a:p>
          <a:p>
            <a:pPr algn="just"/>
            <a:r>
              <a:rPr lang="hr-HR" dirty="0">
                <a:latin typeface="+mj-lt"/>
                <a:hlinkClick r:id="rId3"/>
              </a:rPr>
              <a:t>https://www.ibm.com/topics/logistic-regression</a:t>
            </a:r>
            <a:r>
              <a:rPr lang="hr-HR" dirty="0">
                <a:latin typeface="+mj-lt"/>
              </a:rPr>
              <a:t> </a:t>
            </a:r>
          </a:p>
          <a:p>
            <a:pPr algn="just"/>
            <a:r>
              <a:rPr lang="hr-HR" dirty="0">
                <a:latin typeface="+mj-lt"/>
                <a:hlinkClick r:id="rId4"/>
              </a:rPr>
              <a:t>https://towardsdatascience.com/introduction-to-logistic-regression-66248243c148</a:t>
            </a:r>
            <a:r>
              <a:rPr lang="hr-HR" dirty="0">
                <a:latin typeface="+mj-lt"/>
              </a:rPr>
              <a:t> </a:t>
            </a:r>
          </a:p>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a:latin typeface="+mj-lt"/>
              </a:rPr>
              <a:t>K-</a:t>
            </a:r>
            <a:r>
              <a:rPr lang="hr-HR" b="1" dirty="0" err="1">
                <a:latin typeface="+mj-lt"/>
              </a:rPr>
              <a:t>Nearest</a:t>
            </a:r>
            <a:r>
              <a:rPr lang="hr-HR" b="1" dirty="0">
                <a:latin typeface="+mj-lt"/>
              </a:rPr>
              <a:t> </a:t>
            </a:r>
            <a:r>
              <a:rPr lang="hr-HR" b="1" dirty="0" err="1">
                <a:latin typeface="+mj-lt"/>
              </a:rPr>
              <a:t>Neighbors</a:t>
            </a:r>
            <a:r>
              <a:rPr lang="hr-HR" b="1" dirty="0">
                <a:latin typeface="+mj-lt"/>
              </a:rPr>
              <a:t> </a:t>
            </a:r>
            <a:r>
              <a:rPr lang="hr-HR" b="1" dirty="0" err="1">
                <a:latin typeface="+mj-lt"/>
              </a:rPr>
              <a:t>Algorithm</a:t>
            </a:r>
            <a:endParaRPr lang="hr-HR" b="1" dirty="0">
              <a:latin typeface="+mj-lt"/>
            </a:endParaRPr>
          </a:p>
          <a:p>
            <a:pPr marL="0" indent="0" algn="just">
              <a:buNone/>
            </a:pPr>
            <a:r>
              <a:rPr lang="hr-HR" dirty="0">
                <a:latin typeface="+mj-lt"/>
                <a:hlinkClick r:id="rId5"/>
              </a:rPr>
              <a:t>https://www.ibm.com/topics/knn</a:t>
            </a:r>
            <a:endParaRPr lang="hr-HR" dirty="0">
              <a:latin typeface="+mj-lt"/>
            </a:endParaRPr>
          </a:p>
          <a:p>
            <a:pPr marL="0" indent="0" algn="just">
              <a:buNone/>
            </a:pPr>
            <a:r>
              <a:rPr lang="hr-HR" b="1" dirty="0" err="1">
                <a:latin typeface="+mj-lt"/>
              </a:rPr>
              <a:t>Read</a:t>
            </a:r>
            <a:r>
              <a:rPr lang="hr-HR" b="1" dirty="0">
                <a:latin typeface="+mj-lt"/>
              </a:rPr>
              <a:t> </a:t>
            </a:r>
            <a:r>
              <a:rPr lang="hr-HR" b="1" dirty="0" err="1">
                <a:latin typeface="+mj-lt"/>
              </a:rPr>
              <a:t>this</a:t>
            </a:r>
            <a:r>
              <a:rPr lang="hr-HR" b="1" dirty="0">
                <a:latin typeface="+mj-lt"/>
              </a:rPr>
              <a:t> </a:t>
            </a:r>
            <a:r>
              <a:rPr lang="hr-HR" b="1" dirty="0" err="1">
                <a:latin typeface="+mj-lt"/>
              </a:rPr>
              <a:t>explanation</a:t>
            </a:r>
            <a:r>
              <a:rPr lang="hr-HR" b="1" dirty="0">
                <a:latin typeface="+mj-lt"/>
              </a:rPr>
              <a:t> </a:t>
            </a:r>
            <a:r>
              <a:rPr lang="hr-HR" b="1" dirty="0" err="1">
                <a:latin typeface="+mj-lt"/>
              </a:rPr>
              <a:t>of</a:t>
            </a:r>
            <a:r>
              <a:rPr lang="hr-HR" b="1" dirty="0">
                <a:latin typeface="+mj-lt"/>
              </a:rPr>
              <a:t> Naive Bayes </a:t>
            </a:r>
            <a:r>
              <a:rPr lang="hr-HR" b="1" dirty="0" err="1">
                <a:latin typeface="+mj-lt"/>
              </a:rPr>
              <a:t>Classifier</a:t>
            </a:r>
            <a:endParaRPr lang="hr-HR" b="1" dirty="0">
              <a:latin typeface="+mj-lt"/>
            </a:endParaRPr>
          </a:p>
          <a:p>
            <a:pPr algn="just"/>
            <a:r>
              <a:rPr lang="hr-HR" dirty="0">
                <a:latin typeface="+mj-lt"/>
                <a:hlinkClick r:id="rId6"/>
              </a:rPr>
              <a:t>https://towardsdatascience.com/naive-bayes-classifier-81d512f50a7c</a:t>
            </a:r>
            <a:r>
              <a:rPr lang="hr-HR" dirty="0">
                <a:latin typeface="+mj-lt"/>
              </a:rPr>
              <a:t> </a:t>
            </a:r>
          </a:p>
          <a:p>
            <a:pPr marL="0" indent="0" algn="just">
              <a:buNone/>
            </a:pPr>
            <a:r>
              <a:rPr lang="hr-HR" b="1" dirty="0" err="1">
                <a:latin typeface="+mj-lt"/>
              </a:rPr>
              <a:t>Read</a:t>
            </a:r>
            <a:r>
              <a:rPr lang="hr-HR" b="1" dirty="0">
                <a:latin typeface="+mj-lt"/>
              </a:rPr>
              <a:t> </a:t>
            </a:r>
            <a:r>
              <a:rPr lang="hr-HR" b="1" dirty="0" err="1">
                <a:latin typeface="+mj-lt"/>
              </a:rPr>
              <a:t>this</a:t>
            </a:r>
            <a:r>
              <a:rPr lang="hr-HR" b="1" dirty="0">
                <a:latin typeface="+mj-lt"/>
              </a:rPr>
              <a:t> </a:t>
            </a:r>
            <a:r>
              <a:rPr lang="hr-HR" b="1" dirty="0" err="1">
                <a:latin typeface="+mj-lt"/>
              </a:rPr>
              <a:t>explanation</a:t>
            </a:r>
            <a:r>
              <a:rPr lang="hr-HR" b="1" dirty="0">
                <a:latin typeface="+mj-lt"/>
              </a:rPr>
              <a:t> </a:t>
            </a:r>
            <a:r>
              <a:rPr lang="hr-HR" b="1" dirty="0" err="1">
                <a:latin typeface="+mj-lt"/>
              </a:rPr>
              <a:t>of</a:t>
            </a:r>
            <a:r>
              <a:rPr lang="hr-HR" b="1" dirty="0">
                <a:latin typeface="+mj-lt"/>
              </a:rPr>
              <a:t> ID3 </a:t>
            </a:r>
            <a:r>
              <a:rPr lang="hr-HR" b="1" dirty="0" err="1">
                <a:latin typeface="+mj-lt"/>
              </a:rPr>
              <a:t>algortihm</a:t>
            </a:r>
            <a:endParaRPr lang="hr-HR" b="1" dirty="0">
              <a:latin typeface="+mj-lt"/>
            </a:endParaRPr>
          </a:p>
          <a:p>
            <a:pPr algn="just"/>
            <a:r>
              <a:rPr lang="en-US" dirty="0">
                <a:latin typeface="+mj-lt"/>
                <a:hlinkClick r:id="rId7"/>
              </a:rPr>
              <a:t>https://towardsdatascience.com/decision-trees-for-classification-id3-algorithm-explained-89df76e72df1</a:t>
            </a:r>
            <a:r>
              <a:rPr lang="hr-HR" dirty="0">
                <a:latin typeface="+mj-lt"/>
              </a:rPr>
              <a:t> </a:t>
            </a:r>
            <a:endParaRPr lang="en-US" dirty="0">
              <a:latin typeface="+mj-lt"/>
            </a:endParaRPr>
          </a:p>
          <a:p>
            <a:pPr marL="0" indent="0" algn="just">
              <a:buNone/>
            </a:pPr>
            <a:endParaRPr lang="hr-HR" b="1"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fourth</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17143444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5- </a:t>
            </a:r>
            <a:r>
              <a:rPr lang="en-US" dirty="0"/>
              <a:t>Regression and its applications</a:t>
            </a:r>
            <a:endParaRPr lang="pl-PL" dirty="0"/>
          </a:p>
        </p:txBody>
      </p:sp>
    </p:spTree>
    <p:extLst>
      <p:ext uri="{BB962C8B-B14F-4D97-AF65-F5344CB8AC3E}">
        <p14:creationId xmlns:p14="http://schemas.microsoft.com/office/powerpoint/2010/main" val="4484413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Regression Analysis in Machine 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7971" y="1690688"/>
            <a:ext cx="12094029" cy="4486275"/>
          </a:xfrm>
        </p:spPr>
        <p:txBody>
          <a:bodyPr vert="horz" lIns="91440" tIns="45720" rIns="91440" bIns="45720" rtlCol="0" anchor="t">
            <a:noAutofit/>
          </a:bodyPr>
          <a:lstStyle/>
          <a:p>
            <a:r>
              <a:rPr lang="en-US" sz="3600" dirty="0">
                <a:latin typeface="+mj-lt"/>
              </a:rPr>
              <a:t>Used to </a:t>
            </a:r>
            <a:r>
              <a:rPr lang="en-US" sz="3600" dirty="0">
                <a:solidFill>
                  <a:srgbClr val="000000"/>
                </a:solidFill>
                <a:latin typeface="+mj-lt"/>
              </a:rPr>
              <a:t>predict</a:t>
            </a:r>
            <a:r>
              <a:rPr lang="en-US" sz="3600" dirty="0">
                <a:latin typeface="+mj-lt"/>
              </a:rPr>
              <a:t> variable values, like a number</a:t>
            </a:r>
          </a:p>
          <a:p>
            <a:r>
              <a:rPr lang="en-US" sz="3600" dirty="0">
                <a:latin typeface="+mj-lt"/>
              </a:rPr>
              <a:t>Linear regression: best fit line is drawn through a set of data points to make predictions</a:t>
            </a:r>
          </a:p>
          <a:p>
            <a:r>
              <a:rPr lang="en-US" sz="3600" dirty="0">
                <a:latin typeface="+mj-lt"/>
              </a:rPr>
              <a:t>Example: Predicting house prices based on size using regression</a:t>
            </a:r>
          </a:p>
          <a:p>
            <a:r>
              <a:rPr lang="en-US" sz="3600" dirty="0">
                <a:latin typeface="+mj-lt"/>
              </a:rPr>
              <a:t>Model is trained using a training set to minimize difference between predicted and actual values</a:t>
            </a:r>
          </a:p>
          <a:p>
            <a:r>
              <a:rPr lang="en-US" sz="3600" dirty="0">
                <a:latin typeface="+mj-lt"/>
              </a:rPr>
              <a:t>Widely used for real-world applications, from house prices to stock market trends.</a:t>
            </a:r>
            <a:endParaRPr lang="pl-PL" dirty="0">
              <a:latin typeface="+mj-lt"/>
            </a:endParaRPr>
          </a:p>
        </p:txBody>
      </p:sp>
    </p:spTree>
    <p:extLst>
      <p:ext uri="{BB962C8B-B14F-4D97-AF65-F5344CB8AC3E}">
        <p14:creationId xmlns:p14="http://schemas.microsoft.com/office/powerpoint/2010/main" val="27007156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en-US" b="1" dirty="0"/>
              <a:t>Simple Regression Algorithms to Get You Started</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7971" y="1690688"/>
            <a:ext cx="12094029" cy="4486275"/>
          </a:xfrm>
        </p:spPr>
        <p:txBody>
          <a:bodyPr>
            <a:noAutofit/>
          </a:bodyPr>
          <a:lstStyle/>
          <a:p>
            <a:pPr marL="0" indent="0">
              <a:buNone/>
            </a:pPr>
            <a:r>
              <a:rPr lang="en-US" sz="3600" dirty="0">
                <a:latin typeface="+mj-lt"/>
              </a:rPr>
              <a:t>Start with simple and widely used algorithms for regression analysis</a:t>
            </a:r>
            <a:r>
              <a:rPr lang="hr-HR" sz="3600" dirty="0">
                <a:latin typeface="+mj-lt"/>
              </a:rPr>
              <a:t>:</a:t>
            </a:r>
            <a:endParaRPr lang="en-US" sz="3600" dirty="0">
              <a:latin typeface="+mj-lt"/>
            </a:endParaRPr>
          </a:p>
          <a:p>
            <a:r>
              <a:rPr lang="en-US" sz="3600" b="1" dirty="0">
                <a:latin typeface="+mj-lt"/>
              </a:rPr>
              <a:t>Linear regression</a:t>
            </a:r>
            <a:r>
              <a:rPr lang="en-US" sz="3600" dirty="0">
                <a:latin typeface="+mj-lt"/>
              </a:rPr>
              <a:t>: fits straight line, simple to implement</a:t>
            </a:r>
            <a:endParaRPr lang="hr-HR" sz="3600" dirty="0">
              <a:latin typeface="+mj-lt"/>
            </a:endParaRPr>
          </a:p>
          <a:p>
            <a:r>
              <a:rPr lang="en-US" sz="3600" b="1" dirty="0">
                <a:latin typeface="+mj-lt"/>
              </a:rPr>
              <a:t>Polynomial regression</a:t>
            </a:r>
            <a:r>
              <a:rPr lang="en-US" sz="3600" dirty="0">
                <a:latin typeface="+mj-lt"/>
              </a:rPr>
              <a:t>: fits polynomial function, can be prone to overfitting</a:t>
            </a:r>
            <a:endParaRPr lang="pl-PL" dirty="0">
              <a:latin typeface="+mj-lt"/>
            </a:endParaRPr>
          </a:p>
          <a:p>
            <a:r>
              <a:rPr lang="en-US" sz="3600" b="1" dirty="0">
                <a:latin typeface="+mj-lt"/>
              </a:rPr>
              <a:t>Ridge regression</a:t>
            </a:r>
            <a:r>
              <a:rPr lang="en-US" sz="3600" dirty="0">
                <a:latin typeface="+mj-lt"/>
              </a:rPr>
              <a:t>: adds penalty term to prevent overfitting</a:t>
            </a:r>
          </a:p>
        </p:txBody>
      </p:sp>
    </p:spTree>
    <p:extLst>
      <p:ext uri="{BB962C8B-B14F-4D97-AF65-F5344CB8AC3E}">
        <p14:creationId xmlns:p14="http://schemas.microsoft.com/office/powerpoint/2010/main" val="24793948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12764"/>
          </a:xfrm>
        </p:spPr>
        <p:txBody>
          <a:bodyPr/>
          <a:lstStyle/>
          <a:p>
            <a:pPr algn="ctr"/>
            <a:r>
              <a:rPr lang="hr-HR" b="1" dirty="0" err="1"/>
              <a:t>Linear</a:t>
            </a:r>
            <a:r>
              <a:rPr lang="hr-HR" b="1" dirty="0"/>
              <a:t> </a:t>
            </a:r>
            <a:r>
              <a:rPr lang="hr-HR" b="1" dirty="0" err="1"/>
              <a:t>regresion</a:t>
            </a:r>
            <a:endParaRPr lang="pl-PL" dirty="0"/>
          </a:p>
        </p:txBody>
      </p:sp>
      <p:sp>
        <p:nvSpPr>
          <p:cNvPr id="5" name="TextBox 4"/>
          <p:cNvSpPr txBox="1"/>
          <p:nvPr/>
        </p:nvSpPr>
        <p:spPr>
          <a:xfrm>
            <a:off x="163286" y="1381564"/>
            <a:ext cx="5181600" cy="4524315"/>
          </a:xfrm>
          <a:prstGeom prst="rect">
            <a:avLst/>
          </a:prstGeom>
          <a:noFill/>
        </p:spPr>
        <p:txBody>
          <a:bodyPr wrap="square" rtlCol="0">
            <a:spAutoFit/>
          </a:bodyPr>
          <a:lstStyle/>
          <a:p>
            <a:pPr marL="285750" indent="-285750" algn="just">
              <a:buFont typeface="Arial" panose="020B0604020202020204" pitchFamily="34" charset="0"/>
              <a:buChar char="•"/>
            </a:pPr>
            <a:r>
              <a:rPr lang="en-US" sz="3200" dirty="0">
                <a:latin typeface="+mj-lt"/>
              </a:rPr>
              <a:t>Linear Regression: predicting the future. </a:t>
            </a:r>
            <a:endParaRPr lang="hr-HR" sz="3200" dirty="0">
              <a:latin typeface="+mj-lt"/>
            </a:endParaRPr>
          </a:p>
          <a:p>
            <a:pPr marL="285750" indent="-285750" algn="just">
              <a:buFont typeface="Arial" panose="020B0604020202020204" pitchFamily="34" charset="0"/>
              <a:buChar char="•"/>
            </a:pPr>
            <a:r>
              <a:rPr lang="en-US" sz="3200" dirty="0">
                <a:latin typeface="+mj-lt"/>
              </a:rPr>
              <a:t>With just a few data points, linear regression can help you uncover the relationship between two variables and make accurate predictions. </a:t>
            </a:r>
            <a:endParaRPr lang="hr-HR" sz="3200" dirty="0">
              <a:latin typeface="+mj-lt"/>
            </a:endParaRPr>
          </a:p>
          <a:p>
            <a:pPr marL="285750" indent="-285750" algn="just">
              <a:buFont typeface="Arial" panose="020B0604020202020204" pitchFamily="34" charset="0"/>
              <a:buChar char="•"/>
            </a:pPr>
            <a:r>
              <a:rPr lang="en-US" sz="3200" dirty="0">
                <a:latin typeface="+mj-lt"/>
              </a:rPr>
              <a:t>See the power of linear regression in action</a:t>
            </a:r>
          </a:p>
        </p:txBody>
      </p:sp>
      <p:sp>
        <p:nvSpPr>
          <p:cNvPr id="7" name="Striped Right Arrow 6"/>
          <p:cNvSpPr/>
          <p:nvPr/>
        </p:nvSpPr>
        <p:spPr>
          <a:xfrm>
            <a:off x="4314088" y="5293125"/>
            <a:ext cx="1575083" cy="81642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757726796"/>
              </p:ext>
            </p:extLst>
          </p:nvPr>
        </p:nvGraphicFramePr>
        <p:xfrm>
          <a:off x="5889171" y="2166371"/>
          <a:ext cx="5736772" cy="3739508"/>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8199094" y="1639530"/>
            <a:ext cx="2685351" cy="646331"/>
          </a:xfrm>
          <a:prstGeom prst="rect">
            <a:avLst/>
          </a:prstGeom>
        </p:spPr>
        <p:txBody>
          <a:bodyPr wrap="none">
            <a:spAutoFit/>
          </a:bodyPr>
          <a:lstStyle/>
          <a:p>
            <a:r>
              <a:rPr lang="hr-HR" sz="3600" dirty="0">
                <a:solidFill>
                  <a:srgbClr val="111111"/>
                </a:solidFill>
                <a:latin typeface="+mj-lt"/>
              </a:rPr>
              <a:t>Y = b0 + b1*X</a:t>
            </a:r>
            <a:endParaRPr lang="en-US" sz="3600" dirty="0">
              <a:latin typeface="+mj-lt"/>
            </a:endParaRPr>
          </a:p>
        </p:txBody>
      </p:sp>
    </p:spTree>
    <p:extLst>
      <p:ext uri="{BB962C8B-B14F-4D97-AF65-F5344CB8AC3E}">
        <p14:creationId xmlns:p14="http://schemas.microsoft.com/office/powerpoint/2010/main" val="881299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3E254-3FF7-3AD7-DDE9-0286214A632A}"/>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8B6F3235-330D-5920-032C-0B8A9933537D}"/>
              </a:ext>
            </a:extLst>
          </p:cNvPr>
          <p:cNvSpPr>
            <a:spLocks noGrp="1"/>
          </p:cNvSpPr>
          <p:nvPr>
            <p:ph type="title"/>
          </p:nvPr>
        </p:nvSpPr>
        <p:spPr>
          <a:xfrm>
            <a:off x="838200" y="365126"/>
            <a:ext cx="10515600" cy="812764"/>
          </a:xfrm>
        </p:spPr>
        <p:txBody>
          <a:bodyPr/>
          <a:lstStyle/>
          <a:p>
            <a:pPr algn="ctr"/>
            <a:r>
              <a:rPr lang="hr-HR" b="1" dirty="0" err="1"/>
              <a:t>Linear</a:t>
            </a:r>
            <a:r>
              <a:rPr lang="hr-HR" b="1" dirty="0"/>
              <a:t> </a:t>
            </a:r>
            <a:r>
              <a:rPr lang="hr-HR" b="1" dirty="0" err="1"/>
              <a:t>regresion</a:t>
            </a:r>
            <a:endParaRPr lang="pl-PL" dirty="0"/>
          </a:p>
        </p:txBody>
      </p:sp>
      <p:sp>
        <p:nvSpPr>
          <p:cNvPr id="5" name="TextBox 4">
            <a:extLst>
              <a:ext uri="{FF2B5EF4-FFF2-40B4-BE49-F238E27FC236}">
                <a16:creationId xmlns:a16="http://schemas.microsoft.com/office/drawing/2014/main" id="{512859D8-AAD4-0A20-CFB0-F7E3F33FEA17}"/>
              </a:ext>
            </a:extLst>
          </p:cNvPr>
          <p:cNvSpPr txBox="1"/>
          <p:nvPr/>
        </p:nvSpPr>
        <p:spPr>
          <a:xfrm>
            <a:off x="163286" y="1381564"/>
            <a:ext cx="5181600" cy="4524315"/>
          </a:xfrm>
          <a:prstGeom prst="rect">
            <a:avLst/>
          </a:prstGeom>
          <a:noFill/>
        </p:spPr>
        <p:txBody>
          <a:bodyPr wrap="square" rtlCol="0">
            <a:spAutoFit/>
          </a:bodyPr>
          <a:lstStyle/>
          <a:p>
            <a:pPr marL="285750" indent="-285750" algn="just">
              <a:buFont typeface="Arial" panose="020B0604020202020204" pitchFamily="34" charset="0"/>
              <a:buChar char="•"/>
            </a:pPr>
            <a:r>
              <a:rPr lang="en-US" sz="3200" dirty="0">
                <a:latin typeface="+mj-lt"/>
              </a:rPr>
              <a:t>Linear Regression: predicting the future. </a:t>
            </a:r>
            <a:endParaRPr lang="hr-HR" sz="3200" dirty="0">
              <a:latin typeface="+mj-lt"/>
            </a:endParaRPr>
          </a:p>
          <a:p>
            <a:pPr marL="285750" indent="-285750" algn="just">
              <a:buFont typeface="Arial" panose="020B0604020202020204" pitchFamily="34" charset="0"/>
              <a:buChar char="•"/>
            </a:pPr>
            <a:r>
              <a:rPr lang="en-US" sz="3200" dirty="0">
                <a:latin typeface="+mj-lt"/>
              </a:rPr>
              <a:t>With just a few data points, linear regression can help you uncover the relationship between two variables and make accurate predictions. </a:t>
            </a:r>
            <a:endParaRPr lang="hr-HR" sz="3200" dirty="0">
              <a:latin typeface="+mj-lt"/>
            </a:endParaRPr>
          </a:p>
          <a:p>
            <a:pPr marL="285750" indent="-285750" algn="just">
              <a:buFont typeface="Arial" panose="020B0604020202020204" pitchFamily="34" charset="0"/>
              <a:buChar char="•"/>
            </a:pPr>
            <a:r>
              <a:rPr lang="en-US" sz="3200" dirty="0">
                <a:latin typeface="+mj-lt"/>
              </a:rPr>
              <a:t>See the power of linear regression in action</a:t>
            </a:r>
          </a:p>
        </p:txBody>
      </p:sp>
      <p:sp>
        <p:nvSpPr>
          <p:cNvPr id="7" name="Striped Right Arrow 6">
            <a:extLst>
              <a:ext uri="{FF2B5EF4-FFF2-40B4-BE49-F238E27FC236}">
                <a16:creationId xmlns:a16="http://schemas.microsoft.com/office/drawing/2014/main" id="{CCBFC4AD-CF62-6864-54DB-A08D0A4D0338}"/>
              </a:ext>
            </a:extLst>
          </p:cNvPr>
          <p:cNvSpPr/>
          <p:nvPr/>
        </p:nvSpPr>
        <p:spPr>
          <a:xfrm>
            <a:off x="4314088" y="5293125"/>
            <a:ext cx="1575083" cy="81642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ontent Placeholder 8">
            <a:extLst>
              <a:ext uri="{FF2B5EF4-FFF2-40B4-BE49-F238E27FC236}">
                <a16:creationId xmlns:a16="http://schemas.microsoft.com/office/drawing/2014/main" id="{57FAEAE6-8D46-7982-65EE-E673B5C8663C}"/>
              </a:ext>
            </a:extLst>
          </p:cNvPr>
          <p:cNvGraphicFramePr>
            <a:graphicFrameLocks noGrp="1"/>
          </p:cNvGraphicFramePr>
          <p:nvPr>
            <p:ph idx="1"/>
          </p:nvPr>
        </p:nvGraphicFramePr>
        <p:xfrm>
          <a:off x="5889171" y="2166371"/>
          <a:ext cx="5736772" cy="3739508"/>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a:extLst>
              <a:ext uri="{FF2B5EF4-FFF2-40B4-BE49-F238E27FC236}">
                <a16:creationId xmlns:a16="http://schemas.microsoft.com/office/drawing/2014/main" id="{996B9D93-96C6-8520-3059-9B2E17AAC8D8}"/>
              </a:ext>
            </a:extLst>
          </p:cNvPr>
          <p:cNvSpPr/>
          <p:nvPr/>
        </p:nvSpPr>
        <p:spPr>
          <a:xfrm>
            <a:off x="8199094" y="1639530"/>
            <a:ext cx="2685351" cy="646331"/>
          </a:xfrm>
          <a:prstGeom prst="rect">
            <a:avLst/>
          </a:prstGeom>
        </p:spPr>
        <p:txBody>
          <a:bodyPr wrap="none">
            <a:spAutoFit/>
          </a:bodyPr>
          <a:lstStyle/>
          <a:p>
            <a:r>
              <a:rPr lang="hr-HR" sz="3600" dirty="0">
                <a:solidFill>
                  <a:srgbClr val="111111"/>
                </a:solidFill>
                <a:latin typeface="+mj-lt"/>
              </a:rPr>
              <a:t>Y = b0 + b1*X</a:t>
            </a:r>
            <a:endParaRPr lang="en-US" sz="3600" dirty="0">
              <a:latin typeface="+mj-lt"/>
            </a:endParaRPr>
          </a:p>
        </p:txBody>
      </p:sp>
    </p:spTree>
    <p:extLst>
      <p:ext uri="{BB962C8B-B14F-4D97-AF65-F5344CB8AC3E}">
        <p14:creationId xmlns:p14="http://schemas.microsoft.com/office/powerpoint/2010/main" val="34127249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723446"/>
          </a:xfrm>
        </p:spPr>
        <p:txBody>
          <a:bodyPr/>
          <a:lstStyle/>
          <a:p>
            <a:pPr algn="ctr"/>
            <a:r>
              <a:rPr lang="hr-HR" b="1" dirty="0"/>
              <a:t>Linear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931229" y="1516514"/>
            <a:ext cx="7260771" cy="4486275"/>
          </a:xfrm>
        </p:spPr>
        <p:txBody>
          <a:bodyPr>
            <a:noAutofit/>
          </a:bodyPr>
          <a:lstStyle/>
          <a:p>
            <a:pPr marL="0" indent="0" algn="ctr">
              <a:buNone/>
            </a:pPr>
            <a:r>
              <a:rPr lang="en-US" sz="2400" b="1" dirty="0">
                <a:latin typeface="+mj-lt"/>
              </a:rPr>
              <a:t>Step 2: Calculate the deviation of each value of X and Y from their respective means</a:t>
            </a:r>
          </a:p>
          <a:p>
            <a:pPr marL="0" indent="0">
              <a:buNone/>
            </a:pPr>
            <a:endParaRPr lang="en-US" sz="2400" dirty="0">
              <a:latin typeface="+mj-lt"/>
            </a:endParaRPr>
          </a:p>
          <a:p>
            <a:pPr marL="0" indent="0" algn="ctr">
              <a:buNone/>
            </a:pPr>
            <a:r>
              <a:rPr lang="en-US" sz="2400" dirty="0">
                <a:latin typeface="+mj-lt"/>
              </a:rPr>
              <a:t>deviation of X = [1-3, 2-3, 3-3, 4-3, 5-3] = [-2, -1, 0, 1, 2]</a:t>
            </a:r>
          </a:p>
          <a:p>
            <a:pPr marL="0" indent="0" algn="ctr">
              <a:buNone/>
            </a:pPr>
            <a:r>
              <a:rPr lang="en-US" sz="2400" dirty="0">
                <a:latin typeface="+mj-lt"/>
              </a:rPr>
              <a:t>deviation of Y = [2-4, 4-4, 5-4, 4-4, 5-4] = [-2, 0, 1, 0, 1]</a:t>
            </a:r>
          </a:p>
          <a:p>
            <a:pPr marL="0" indent="0">
              <a:buNone/>
            </a:pPr>
            <a:endParaRPr lang="en-US" sz="2400" dirty="0">
              <a:latin typeface="+mj-lt"/>
            </a:endParaRPr>
          </a:p>
          <a:p>
            <a:pPr marL="0" indent="0" algn="ctr">
              <a:buNone/>
            </a:pPr>
            <a:r>
              <a:rPr lang="en-US" sz="2400" b="1" dirty="0">
                <a:latin typeface="+mj-lt"/>
              </a:rPr>
              <a:t>Step 3: Calculate the sum of products of the deviations of X and Y</a:t>
            </a:r>
            <a:endParaRPr lang="hr-HR" sz="2400" b="1" dirty="0">
              <a:latin typeface="+mj-lt"/>
            </a:endParaRPr>
          </a:p>
          <a:p>
            <a:pPr marL="0" indent="0">
              <a:buNone/>
            </a:pPr>
            <a:endParaRPr lang="en-US" sz="2400" dirty="0">
              <a:latin typeface="+mj-lt"/>
            </a:endParaRPr>
          </a:p>
          <a:p>
            <a:pPr marL="0" indent="0" algn="ctr">
              <a:buNone/>
            </a:pPr>
            <a:r>
              <a:rPr lang="en-US" sz="2400" dirty="0">
                <a:latin typeface="+mj-lt"/>
              </a:rPr>
              <a:t>sum of products of deviations = (-2 * -2) + (-1 * 0) +</a:t>
            </a:r>
            <a:endParaRPr lang="hr-HR" sz="2400" dirty="0">
              <a:latin typeface="+mj-lt"/>
            </a:endParaRPr>
          </a:p>
          <a:p>
            <a:pPr marL="0" indent="0" algn="ctr">
              <a:buNone/>
            </a:pPr>
            <a:r>
              <a:rPr lang="hr-HR" sz="2400" dirty="0">
                <a:latin typeface="+mj-lt"/>
              </a:rPr>
              <a:t>+</a:t>
            </a:r>
            <a:r>
              <a:rPr lang="en-US" sz="2400" dirty="0">
                <a:latin typeface="+mj-lt"/>
              </a:rPr>
              <a:t> (0 * 1) + (1 * 0) + (2 * 1) = 6</a:t>
            </a:r>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152401" y="1603601"/>
            <a:ext cx="4506685"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latin typeface="+mj-lt"/>
              </a:rPr>
              <a:t>Suppose we have the following data:</a:t>
            </a:r>
          </a:p>
          <a:p>
            <a:pPr marL="0" indent="0" algn="ctr">
              <a:buFont typeface="Arial" panose="020B0604020202020204" pitchFamily="34" charset="0"/>
              <a:buNone/>
            </a:pPr>
            <a:r>
              <a:rPr lang="en-US" sz="2400" dirty="0">
                <a:latin typeface="+mj-lt"/>
              </a:rPr>
              <a:t>X = [1, 2, 3, 4, 5]</a:t>
            </a:r>
          </a:p>
          <a:p>
            <a:pPr marL="0" indent="0" algn="ctr">
              <a:buFont typeface="Arial" panose="020B0604020202020204" pitchFamily="34" charset="0"/>
              <a:buNone/>
            </a:pPr>
            <a:r>
              <a:rPr lang="en-US" sz="2400" dirty="0">
                <a:latin typeface="+mj-lt"/>
              </a:rPr>
              <a:t>Y = [2, 4, 5, 4, 5]</a:t>
            </a:r>
          </a:p>
          <a:p>
            <a:pPr marL="0" indent="0">
              <a:buFont typeface="Arial" panose="020B0604020202020204" pitchFamily="34" charset="0"/>
              <a:buNone/>
            </a:pPr>
            <a:endParaRPr lang="en-US" sz="2400" dirty="0">
              <a:latin typeface="+mj-lt"/>
            </a:endParaRPr>
          </a:p>
          <a:p>
            <a:pPr marL="0" indent="0" algn="ctr">
              <a:buFont typeface="Arial" panose="020B0604020202020204" pitchFamily="34" charset="0"/>
              <a:buNone/>
            </a:pPr>
            <a:r>
              <a:rPr lang="en-US" sz="2400" b="1" dirty="0">
                <a:latin typeface="+mj-lt"/>
              </a:rPr>
              <a:t>Step 1: Calculate the mean of X and Y</a:t>
            </a:r>
          </a:p>
          <a:p>
            <a:pPr marL="0" indent="0">
              <a:buFont typeface="Arial" panose="020B0604020202020204" pitchFamily="34" charset="0"/>
              <a:buNone/>
            </a:pPr>
            <a:r>
              <a:rPr lang="en-US" sz="2400" dirty="0">
                <a:latin typeface="+mj-lt"/>
              </a:rPr>
              <a:t>mean(X) = (1 + 2 + 3 + 4 + 5) / 5 = 3</a:t>
            </a:r>
          </a:p>
          <a:p>
            <a:pPr marL="0" indent="0">
              <a:buFont typeface="Arial" panose="020B0604020202020204" pitchFamily="34" charset="0"/>
              <a:buNone/>
            </a:pPr>
            <a:r>
              <a:rPr lang="en-US" sz="2400" dirty="0">
                <a:latin typeface="+mj-lt"/>
              </a:rPr>
              <a:t>mean(Y) = (2 + 4 + 5 + 4 + 5) / 5 = 4</a:t>
            </a:r>
          </a:p>
          <a:p>
            <a:pPr marL="0" indent="0">
              <a:buFont typeface="Arial" panose="020B0604020202020204" pitchFamily="34" charset="0"/>
              <a:buNone/>
            </a:pPr>
            <a:endParaRPr lang="en-US" sz="2400" dirty="0">
              <a:latin typeface="+mj-lt"/>
            </a:endParaRPr>
          </a:p>
        </p:txBody>
      </p:sp>
    </p:spTree>
    <p:extLst>
      <p:ext uri="{BB962C8B-B14F-4D97-AF65-F5344CB8AC3E}">
        <p14:creationId xmlns:p14="http://schemas.microsoft.com/office/powerpoint/2010/main" val="36196864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17769-2886-DAA8-2760-AFD616AB541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2047682-0B8B-61D5-72E8-75B3ECEA5465}"/>
              </a:ext>
            </a:extLst>
          </p:cNvPr>
          <p:cNvSpPr>
            <a:spLocks noGrp="1"/>
          </p:cNvSpPr>
          <p:nvPr>
            <p:ph type="title"/>
          </p:nvPr>
        </p:nvSpPr>
        <p:spPr>
          <a:xfrm>
            <a:off x="838200" y="365126"/>
            <a:ext cx="10515600" cy="723446"/>
          </a:xfrm>
        </p:spPr>
        <p:txBody>
          <a:bodyPr/>
          <a:lstStyle/>
          <a:p>
            <a:pPr algn="ctr"/>
            <a:r>
              <a:rPr lang="hr-HR" b="1" dirty="0"/>
              <a:t>Linear </a:t>
            </a:r>
            <a:r>
              <a:rPr lang="hr-HR" b="1" dirty="0" err="1"/>
              <a:t>regression</a:t>
            </a:r>
            <a:endParaRPr lang="pl-PL" dirty="0"/>
          </a:p>
        </p:txBody>
      </p:sp>
      <p:sp>
        <p:nvSpPr>
          <p:cNvPr id="3" name="Symbol zastępczy zawartości 2">
            <a:extLst>
              <a:ext uri="{FF2B5EF4-FFF2-40B4-BE49-F238E27FC236}">
                <a16:creationId xmlns:a16="http://schemas.microsoft.com/office/drawing/2014/main" id="{D2648FA2-A10F-EC5B-EAEB-C4B145CF7961}"/>
              </a:ext>
            </a:extLst>
          </p:cNvPr>
          <p:cNvSpPr>
            <a:spLocks noGrp="1"/>
          </p:cNvSpPr>
          <p:nvPr>
            <p:ph idx="1"/>
          </p:nvPr>
        </p:nvSpPr>
        <p:spPr>
          <a:xfrm>
            <a:off x="4931229" y="1516514"/>
            <a:ext cx="7260771" cy="4486275"/>
          </a:xfrm>
        </p:spPr>
        <p:txBody>
          <a:bodyPr>
            <a:noAutofit/>
          </a:bodyPr>
          <a:lstStyle/>
          <a:p>
            <a:pPr marL="0" indent="0" algn="ctr">
              <a:buNone/>
            </a:pPr>
            <a:r>
              <a:rPr lang="en-US" sz="2400" b="1" dirty="0">
                <a:latin typeface="+mj-lt"/>
              </a:rPr>
              <a:t>Step 2: Calculate the deviation of each value of X and Y from their respective means</a:t>
            </a:r>
          </a:p>
          <a:p>
            <a:pPr marL="0" indent="0">
              <a:buNone/>
            </a:pPr>
            <a:endParaRPr lang="en-US" sz="2400" dirty="0">
              <a:latin typeface="+mj-lt"/>
            </a:endParaRPr>
          </a:p>
          <a:p>
            <a:pPr marL="0" indent="0" algn="ctr">
              <a:buNone/>
            </a:pPr>
            <a:r>
              <a:rPr lang="en-US" sz="2400" dirty="0">
                <a:latin typeface="+mj-lt"/>
              </a:rPr>
              <a:t>deviation of X = [1-3, 2-3, 3-3, 4-3, 5-3] = [-2, -1, 0, 1, 2]</a:t>
            </a:r>
          </a:p>
          <a:p>
            <a:pPr marL="0" indent="0" algn="ctr">
              <a:buNone/>
            </a:pPr>
            <a:r>
              <a:rPr lang="en-US" sz="2400" dirty="0">
                <a:latin typeface="+mj-lt"/>
              </a:rPr>
              <a:t>deviation of Y = [2-4, 4-4, 5-4, 4-4, 5-4] = [-2, 0, 1, 0, 1]</a:t>
            </a:r>
          </a:p>
          <a:p>
            <a:pPr marL="0" indent="0">
              <a:buNone/>
            </a:pPr>
            <a:endParaRPr lang="en-US" sz="2400" dirty="0">
              <a:latin typeface="+mj-lt"/>
            </a:endParaRPr>
          </a:p>
          <a:p>
            <a:pPr marL="0" indent="0" algn="ctr">
              <a:buNone/>
            </a:pPr>
            <a:r>
              <a:rPr lang="en-US" sz="2400" b="1" dirty="0">
                <a:latin typeface="+mj-lt"/>
              </a:rPr>
              <a:t>Step 3: Calculate the sum of products of the deviations of X and Y</a:t>
            </a:r>
            <a:endParaRPr lang="hr-HR" sz="2400" b="1" dirty="0">
              <a:latin typeface="+mj-lt"/>
            </a:endParaRPr>
          </a:p>
          <a:p>
            <a:pPr marL="0" indent="0">
              <a:buNone/>
            </a:pPr>
            <a:endParaRPr lang="en-US" sz="2400" dirty="0">
              <a:latin typeface="+mj-lt"/>
            </a:endParaRPr>
          </a:p>
          <a:p>
            <a:pPr marL="0" indent="0" algn="ctr">
              <a:buNone/>
            </a:pPr>
            <a:r>
              <a:rPr lang="en-US" sz="2400" dirty="0">
                <a:latin typeface="+mj-lt"/>
              </a:rPr>
              <a:t>sum of products of deviations = (-2 * -2) + (-1 * 0) +</a:t>
            </a:r>
            <a:endParaRPr lang="hr-HR" sz="2400" dirty="0">
              <a:latin typeface="+mj-lt"/>
            </a:endParaRPr>
          </a:p>
          <a:p>
            <a:pPr marL="0" indent="0" algn="ctr">
              <a:buNone/>
            </a:pPr>
            <a:r>
              <a:rPr lang="hr-HR" sz="2400" dirty="0">
                <a:latin typeface="+mj-lt"/>
              </a:rPr>
              <a:t>+</a:t>
            </a:r>
            <a:r>
              <a:rPr lang="en-US" sz="2400" dirty="0">
                <a:latin typeface="+mj-lt"/>
              </a:rPr>
              <a:t> (0 * 1) + (1 * 0) + (2 * 1) = 6</a:t>
            </a:r>
          </a:p>
        </p:txBody>
      </p:sp>
      <p:sp>
        <p:nvSpPr>
          <p:cNvPr id="15" name="Symbol zastępczy zawartości 2">
            <a:extLst>
              <a:ext uri="{FF2B5EF4-FFF2-40B4-BE49-F238E27FC236}">
                <a16:creationId xmlns:a16="http://schemas.microsoft.com/office/drawing/2014/main" id="{48FF839C-A114-60E1-FA1A-1867BECBA0E1}"/>
              </a:ext>
            </a:extLst>
          </p:cNvPr>
          <p:cNvSpPr txBox="1">
            <a:spLocks/>
          </p:cNvSpPr>
          <p:nvPr/>
        </p:nvSpPr>
        <p:spPr>
          <a:xfrm>
            <a:off x="152401" y="1603601"/>
            <a:ext cx="4506685"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latin typeface="+mj-lt"/>
              </a:rPr>
              <a:t>Suppose we have the following data:</a:t>
            </a:r>
          </a:p>
          <a:p>
            <a:pPr marL="0" indent="0" algn="ctr">
              <a:buFont typeface="Arial" panose="020B0604020202020204" pitchFamily="34" charset="0"/>
              <a:buNone/>
            </a:pPr>
            <a:r>
              <a:rPr lang="en-US" sz="2400" dirty="0">
                <a:latin typeface="+mj-lt"/>
              </a:rPr>
              <a:t>X = [1, 2, 3, 4, 5]</a:t>
            </a:r>
          </a:p>
          <a:p>
            <a:pPr marL="0" indent="0" algn="ctr">
              <a:buFont typeface="Arial" panose="020B0604020202020204" pitchFamily="34" charset="0"/>
              <a:buNone/>
            </a:pPr>
            <a:r>
              <a:rPr lang="en-US" sz="2400" dirty="0">
                <a:latin typeface="+mj-lt"/>
              </a:rPr>
              <a:t>Y = [2, 4, 5, 4, 5]</a:t>
            </a:r>
          </a:p>
          <a:p>
            <a:pPr marL="0" indent="0">
              <a:buFont typeface="Arial" panose="020B0604020202020204" pitchFamily="34" charset="0"/>
              <a:buNone/>
            </a:pPr>
            <a:endParaRPr lang="en-US" sz="2400" dirty="0">
              <a:latin typeface="+mj-lt"/>
            </a:endParaRPr>
          </a:p>
          <a:p>
            <a:pPr marL="0" indent="0" algn="ctr">
              <a:buFont typeface="Arial" panose="020B0604020202020204" pitchFamily="34" charset="0"/>
              <a:buNone/>
            </a:pPr>
            <a:r>
              <a:rPr lang="en-US" sz="2400" b="1" dirty="0">
                <a:latin typeface="+mj-lt"/>
              </a:rPr>
              <a:t>Step 1: Calculate the mean of X and Y</a:t>
            </a:r>
          </a:p>
          <a:p>
            <a:pPr marL="0" indent="0">
              <a:buFont typeface="Arial" panose="020B0604020202020204" pitchFamily="34" charset="0"/>
              <a:buNone/>
            </a:pPr>
            <a:r>
              <a:rPr lang="en-US" sz="2400" dirty="0">
                <a:latin typeface="+mj-lt"/>
              </a:rPr>
              <a:t>mean(X) = (1 + 2 + 3 + 4 + 5) / 5 = 3</a:t>
            </a:r>
          </a:p>
          <a:p>
            <a:pPr marL="0" indent="0">
              <a:buFont typeface="Arial" panose="020B0604020202020204" pitchFamily="34" charset="0"/>
              <a:buNone/>
            </a:pPr>
            <a:r>
              <a:rPr lang="en-US" sz="2400" dirty="0">
                <a:latin typeface="+mj-lt"/>
              </a:rPr>
              <a:t>mean(Y) = (2 + 4 + 5 + 4 + 5) / 5 = 4</a:t>
            </a:r>
          </a:p>
          <a:p>
            <a:pPr marL="0" indent="0">
              <a:buFont typeface="Arial" panose="020B0604020202020204" pitchFamily="34" charset="0"/>
              <a:buNone/>
            </a:pPr>
            <a:endParaRPr lang="en-US" sz="2400" dirty="0">
              <a:latin typeface="+mj-lt"/>
            </a:endParaRPr>
          </a:p>
        </p:txBody>
      </p:sp>
    </p:spTree>
    <p:extLst>
      <p:ext uri="{BB962C8B-B14F-4D97-AF65-F5344CB8AC3E}">
        <p14:creationId xmlns:p14="http://schemas.microsoft.com/office/powerpoint/2010/main" val="3478939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701675"/>
          </a:xfrm>
        </p:spPr>
        <p:txBody>
          <a:bodyPr/>
          <a:lstStyle/>
          <a:p>
            <a:pPr algn="ctr"/>
            <a:r>
              <a:rPr lang="hr-HR" b="1" dirty="0"/>
              <a:t>Linear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519057" y="1516514"/>
            <a:ext cx="6672943" cy="4486275"/>
          </a:xfrm>
        </p:spPr>
        <p:txBody>
          <a:bodyPr>
            <a:noAutofit/>
          </a:bodyPr>
          <a:lstStyle/>
          <a:p>
            <a:pPr marL="0" indent="0" algn="ctr">
              <a:buNone/>
            </a:pPr>
            <a:r>
              <a:rPr lang="en-US" sz="2400" b="1" dirty="0">
                <a:latin typeface="+mj-lt"/>
              </a:rPr>
              <a:t>Step 6: Calculate the intercept of the regression line (b0)</a:t>
            </a:r>
          </a:p>
          <a:p>
            <a:pPr marL="0" indent="0" algn="ctr">
              <a:buNone/>
            </a:pPr>
            <a:r>
              <a:rPr lang="en-US" sz="2400" dirty="0">
                <a:latin typeface="+mj-lt"/>
              </a:rPr>
              <a:t>b0 = mean(Y) - b1 * mean(X)</a:t>
            </a:r>
          </a:p>
          <a:p>
            <a:pPr marL="0" indent="0" algn="ctr">
              <a:buNone/>
            </a:pPr>
            <a:r>
              <a:rPr lang="en-US" sz="2400" dirty="0">
                <a:latin typeface="+mj-lt"/>
              </a:rPr>
              <a:t>= 4 - 0.6 * 3 = 2.2</a:t>
            </a:r>
          </a:p>
          <a:p>
            <a:pPr marL="0" indent="0" algn="ctr">
              <a:buNone/>
            </a:pPr>
            <a:endParaRPr lang="en-US" sz="2400" b="1" dirty="0">
              <a:latin typeface="+mj-lt"/>
            </a:endParaRPr>
          </a:p>
          <a:p>
            <a:pPr marL="0" indent="0" algn="ctr">
              <a:buNone/>
            </a:pPr>
            <a:r>
              <a:rPr lang="en-US" sz="2400" b="1" dirty="0">
                <a:latin typeface="+mj-lt"/>
              </a:rPr>
              <a:t>Step 7: Write the equation of the regression line</a:t>
            </a:r>
          </a:p>
          <a:p>
            <a:pPr marL="0" indent="0" algn="ctr">
              <a:buNone/>
            </a:pPr>
            <a:r>
              <a:rPr lang="en-US" sz="2400" dirty="0">
                <a:latin typeface="+mj-lt"/>
              </a:rPr>
              <a:t>Y = b0 + b1 * X</a:t>
            </a:r>
          </a:p>
          <a:p>
            <a:pPr marL="0" indent="0" algn="ctr">
              <a:buNone/>
            </a:pPr>
            <a:r>
              <a:rPr lang="en-US" sz="2400" dirty="0">
                <a:latin typeface="+mj-lt"/>
              </a:rPr>
              <a:t>= 2.2 + 0.6 * X</a:t>
            </a:r>
          </a:p>
          <a:p>
            <a:pPr marL="0" indent="0" algn="ctr">
              <a:buNone/>
            </a:pPr>
            <a:endParaRPr lang="en-US" sz="2400" b="1" dirty="0">
              <a:latin typeface="+mj-lt"/>
            </a:endParaRPr>
          </a:p>
          <a:p>
            <a:pPr marL="0" indent="0" algn="ctr">
              <a:buNone/>
            </a:pPr>
            <a:r>
              <a:rPr lang="en-US" sz="2400" b="1" dirty="0">
                <a:latin typeface="+mj-lt"/>
              </a:rPr>
              <a:t>So the equation of the regression line for this data is </a:t>
            </a:r>
            <a:endParaRPr lang="hr-HR" sz="2400" b="1" dirty="0">
              <a:latin typeface="+mj-lt"/>
            </a:endParaRPr>
          </a:p>
          <a:p>
            <a:pPr marL="0" indent="0" algn="ctr">
              <a:buNone/>
            </a:pPr>
            <a:r>
              <a:rPr lang="en-US" sz="2400" b="1" dirty="0">
                <a:latin typeface="+mj-lt"/>
              </a:rPr>
              <a:t>Y = 2.2 + 0.6 * X.</a:t>
            </a:r>
            <a:endParaRPr lang="en-US" sz="2400" dirty="0">
              <a:latin typeface="+mj-lt"/>
            </a:endParaRPr>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76200" y="1603601"/>
            <a:ext cx="55952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latin typeface="+mj-lt"/>
              </a:rPr>
              <a:t>Step 4: Calculate the sum of squares of deviations of X</a:t>
            </a:r>
          </a:p>
          <a:p>
            <a:pPr marL="0" indent="0" algn="ctr">
              <a:buNone/>
            </a:pPr>
            <a:endParaRPr lang="en-US" sz="2400" b="1" dirty="0">
              <a:latin typeface="+mj-lt"/>
            </a:endParaRPr>
          </a:p>
          <a:p>
            <a:pPr marL="0" indent="0" algn="ctr">
              <a:buNone/>
            </a:pPr>
            <a:r>
              <a:rPr lang="en-US" sz="2400" dirty="0">
                <a:latin typeface="+mj-lt"/>
              </a:rPr>
              <a:t>sum of squares of deviations of </a:t>
            </a:r>
            <a:endParaRPr lang="hr-HR" sz="2400" dirty="0">
              <a:latin typeface="+mj-lt"/>
            </a:endParaRPr>
          </a:p>
          <a:p>
            <a:pPr marL="0" indent="0" algn="ctr">
              <a:buNone/>
            </a:pPr>
            <a:r>
              <a:rPr lang="en-US" sz="2400" dirty="0">
                <a:latin typeface="+mj-lt"/>
              </a:rPr>
              <a:t>X = (-2)^2 + (-1)^2 + 0^2 + 1^2 + 2^2 = 10</a:t>
            </a:r>
          </a:p>
          <a:p>
            <a:pPr marL="0" indent="0" algn="ctr">
              <a:buNone/>
            </a:pPr>
            <a:endParaRPr lang="en-US" sz="2400" b="1" dirty="0">
              <a:latin typeface="+mj-lt"/>
            </a:endParaRPr>
          </a:p>
          <a:p>
            <a:pPr marL="0" indent="0" algn="ctr">
              <a:buNone/>
            </a:pPr>
            <a:r>
              <a:rPr lang="en-US" sz="2400" b="1" dirty="0">
                <a:latin typeface="+mj-lt"/>
              </a:rPr>
              <a:t>Step 5: Calculate the slope of the regression line (b1)</a:t>
            </a:r>
          </a:p>
          <a:p>
            <a:pPr marL="0" indent="0" algn="ctr">
              <a:buNone/>
            </a:pPr>
            <a:r>
              <a:rPr lang="en-US" sz="2400" dirty="0">
                <a:latin typeface="+mj-lt"/>
              </a:rPr>
              <a:t>b1 = sum of products of deviations / sum of squares of deviations of X</a:t>
            </a:r>
          </a:p>
          <a:p>
            <a:pPr marL="0" indent="0" algn="ctr">
              <a:buNone/>
            </a:pPr>
            <a:r>
              <a:rPr lang="en-US" sz="2400" dirty="0">
                <a:latin typeface="+mj-lt"/>
              </a:rPr>
              <a:t>= 6 / 10 = 0.6</a:t>
            </a:r>
          </a:p>
        </p:txBody>
      </p:sp>
    </p:spTree>
    <p:extLst>
      <p:ext uri="{BB962C8B-B14F-4D97-AF65-F5344CB8AC3E}">
        <p14:creationId xmlns:p14="http://schemas.microsoft.com/office/powerpoint/2010/main" val="39476456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198CD-2002-1656-65E1-388B362B2FEA}"/>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2D492EB5-11C9-2288-5BC4-C90ED76D4A2D}"/>
              </a:ext>
            </a:extLst>
          </p:cNvPr>
          <p:cNvSpPr>
            <a:spLocks noGrp="1"/>
          </p:cNvSpPr>
          <p:nvPr>
            <p:ph type="title"/>
          </p:nvPr>
        </p:nvSpPr>
        <p:spPr>
          <a:xfrm>
            <a:off x="838200" y="365125"/>
            <a:ext cx="10515600" cy="701675"/>
          </a:xfrm>
        </p:spPr>
        <p:txBody>
          <a:bodyPr/>
          <a:lstStyle/>
          <a:p>
            <a:pPr algn="ctr"/>
            <a:r>
              <a:rPr lang="hr-HR" b="1" dirty="0"/>
              <a:t>Linear </a:t>
            </a:r>
            <a:r>
              <a:rPr lang="hr-HR" b="1" dirty="0" err="1"/>
              <a:t>regression</a:t>
            </a:r>
            <a:endParaRPr lang="pl-PL" dirty="0"/>
          </a:p>
        </p:txBody>
      </p:sp>
      <p:sp>
        <p:nvSpPr>
          <p:cNvPr id="3" name="Symbol zastępczy zawartości 2">
            <a:extLst>
              <a:ext uri="{FF2B5EF4-FFF2-40B4-BE49-F238E27FC236}">
                <a16:creationId xmlns:a16="http://schemas.microsoft.com/office/drawing/2014/main" id="{57525B5E-679F-F5C5-C2A1-BFEDCF9AE70E}"/>
              </a:ext>
            </a:extLst>
          </p:cNvPr>
          <p:cNvSpPr>
            <a:spLocks noGrp="1"/>
          </p:cNvSpPr>
          <p:nvPr>
            <p:ph idx="1"/>
          </p:nvPr>
        </p:nvSpPr>
        <p:spPr>
          <a:xfrm>
            <a:off x="5519057" y="1516514"/>
            <a:ext cx="6672943" cy="4486275"/>
          </a:xfrm>
        </p:spPr>
        <p:txBody>
          <a:bodyPr>
            <a:noAutofit/>
          </a:bodyPr>
          <a:lstStyle/>
          <a:p>
            <a:pPr marL="0" indent="0" algn="ctr">
              <a:buNone/>
            </a:pPr>
            <a:r>
              <a:rPr lang="en-US" sz="2400" b="1" dirty="0">
                <a:latin typeface="+mj-lt"/>
              </a:rPr>
              <a:t>Step 6: Calculate the intercept of the regression line (b0)</a:t>
            </a:r>
          </a:p>
          <a:p>
            <a:pPr marL="0" indent="0" algn="ctr">
              <a:buNone/>
            </a:pPr>
            <a:r>
              <a:rPr lang="en-US" sz="2400" dirty="0">
                <a:latin typeface="+mj-lt"/>
              </a:rPr>
              <a:t>b0 = mean(Y) - b1 * mean(X)</a:t>
            </a:r>
          </a:p>
          <a:p>
            <a:pPr marL="0" indent="0" algn="ctr">
              <a:buNone/>
            </a:pPr>
            <a:r>
              <a:rPr lang="en-US" sz="2400" dirty="0">
                <a:latin typeface="+mj-lt"/>
              </a:rPr>
              <a:t>= 4 - 0.6 * 3 = 2.2</a:t>
            </a:r>
          </a:p>
          <a:p>
            <a:pPr marL="0" indent="0" algn="ctr">
              <a:buNone/>
            </a:pPr>
            <a:endParaRPr lang="en-US" sz="2400" b="1" dirty="0">
              <a:latin typeface="+mj-lt"/>
            </a:endParaRPr>
          </a:p>
          <a:p>
            <a:pPr marL="0" indent="0" algn="ctr">
              <a:buNone/>
            </a:pPr>
            <a:r>
              <a:rPr lang="en-US" sz="2400" b="1" dirty="0">
                <a:latin typeface="+mj-lt"/>
              </a:rPr>
              <a:t>Step 7: Write the equation of the regression line</a:t>
            </a:r>
          </a:p>
          <a:p>
            <a:pPr marL="0" indent="0" algn="ctr">
              <a:buNone/>
            </a:pPr>
            <a:r>
              <a:rPr lang="en-US" sz="2400" dirty="0">
                <a:latin typeface="+mj-lt"/>
              </a:rPr>
              <a:t>Y = b0 + b1 * X</a:t>
            </a:r>
          </a:p>
          <a:p>
            <a:pPr marL="0" indent="0" algn="ctr">
              <a:buNone/>
            </a:pPr>
            <a:r>
              <a:rPr lang="en-US" sz="2400" dirty="0">
                <a:latin typeface="+mj-lt"/>
              </a:rPr>
              <a:t>= 2.2 + 0.6 * X</a:t>
            </a:r>
          </a:p>
          <a:p>
            <a:pPr marL="0" indent="0" algn="ctr">
              <a:buNone/>
            </a:pPr>
            <a:endParaRPr lang="en-US" sz="2400" b="1" dirty="0">
              <a:latin typeface="+mj-lt"/>
            </a:endParaRPr>
          </a:p>
          <a:p>
            <a:pPr marL="0" indent="0" algn="ctr">
              <a:buNone/>
            </a:pPr>
            <a:r>
              <a:rPr lang="en-US" sz="2400" b="1" dirty="0">
                <a:latin typeface="+mj-lt"/>
              </a:rPr>
              <a:t>So the equation of the regression line for this data is </a:t>
            </a:r>
            <a:endParaRPr lang="hr-HR" sz="2400" b="1" dirty="0">
              <a:latin typeface="+mj-lt"/>
            </a:endParaRPr>
          </a:p>
          <a:p>
            <a:pPr marL="0" indent="0" algn="ctr">
              <a:buNone/>
            </a:pPr>
            <a:r>
              <a:rPr lang="en-US" sz="2400" b="1" dirty="0">
                <a:latin typeface="+mj-lt"/>
              </a:rPr>
              <a:t>Y = 2.2 + 0.6 * X.</a:t>
            </a:r>
            <a:endParaRPr lang="en-US" sz="2400" dirty="0">
              <a:latin typeface="+mj-lt"/>
            </a:endParaRPr>
          </a:p>
        </p:txBody>
      </p:sp>
      <p:sp>
        <p:nvSpPr>
          <p:cNvPr id="15" name="Symbol zastępczy zawartości 2">
            <a:extLst>
              <a:ext uri="{FF2B5EF4-FFF2-40B4-BE49-F238E27FC236}">
                <a16:creationId xmlns:a16="http://schemas.microsoft.com/office/drawing/2014/main" id="{7243E069-E4EE-CE7E-8E86-3B493A4D6C18}"/>
              </a:ext>
            </a:extLst>
          </p:cNvPr>
          <p:cNvSpPr txBox="1">
            <a:spLocks/>
          </p:cNvSpPr>
          <p:nvPr/>
        </p:nvSpPr>
        <p:spPr>
          <a:xfrm>
            <a:off x="-76200" y="1603601"/>
            <a:ext cx="55952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latin typeface="+mj-lt"/>
              </a:rPr>
              <a:t>Step 4: Calculate the sum of squares of deviations of X</a:t>
            </a:r>
          </a:p>
          <a:p>
            <a:pPr marL="0" indent="0" algn="ctr">
              <a:buNone/>
            </a:pPr>
            <a:endParaRPr lang="en-US" sz="2400" b="1" dirty="0">
              <a:latin typeface="+mj-lt"/>
            </a:endParaRPr>
          </a:p>
          <a:p>
            <a:pPr marL="0" indent="0" algn="ctr">
              <a:buNone/>
            </a:pPr>
            <a:r>
              <a:rPr lang="en-US" sz="2400" dirty="0">
                <a:latin typeface="+mj-lt"/>
              </a:rPr>
              <a:t>sum of squares of deviations of </a:t>
            </a:r>
            <a:endParaRPr lang="hr-HR" sz="2400" dirty="0">
              <a:latin typeface="+mj-lt"/>
            </a:endParaRPr>
          </a:p>
          <a:p>
            <a:pPr marL="0" indent="0" algn="ctr">
              <a:buNone/>
            </a:pPr>
            <a:r>
              <a:rPr lang="en-US" sz="2400" dirty="0">
                <a:latin typeface="+mj-lt"/>
              </a:rPr>
              <a:t>X = (-2)^2 + (-1)^2 + 0^2 + 1^2 + 2^2 = 10</a:t>
            </a:r>
          </a:p>
          <a:p>
            <a:pPr marL="0" indent="0" algn="ctr">
              <a:buNone/>
            </a:pPr>
            <a:endParaRPr lang="en-US" sz="2400" b="1" dirty="0">
              <a:latin typeface="+mj-lt"/>
            </a:endParaRPr>
          </a:p>
          <a:p>
            <a:pPr marL="0" indent="0" algn="ctr">
              <a:buNone/>
            </a:pPr>
            <a:r>
              <a:rPr lang="en-US" sz="2400" b="1" dirty="0">
                <a:latin typeface="+mj-lt"/>
              </a:rPr>
              <a:t>Step 5: Calculate the slope of the regression line (b1)</a:t>
            </a:r>
          </a:p>
          <a:p>
            <a:pPr marL="0" indent="0" algn="ctr">
              <a:buNone/>
            </a:pPr>
            <a:r>
              <a:rPr lang="en-US" sz="2400" dirty="0">
                <a:latin typeface="+mj-lt"/>
              </a:rPr>
              <a:t>b1 = sum of products of deviations / sum of squares of deviations of X</a:t>
            </a:r>
          </a:p>
          <a:p>
            <a:pPr marL="0" indent="0" algn="ctr">
              <a:buNone/>
            </a:pPr>
            <a:r>
              <a:rPr lang="en-US" sz="2400" dirty="0">
                <a:latin typeface="+mj-lt"/>
              </a:rPr>
              <a:t>= 6 / 10 = 0.6</a:t>
            </a:r>
          </a:p>
        </p:txBody>
      </p:sp>
    </p:spTree>
    <p:extLst>
      <p:ext uri="{BB962C8B-B14F-4D97-AF65-F5344CB8AC3E}">
        <p14:creationId xmlns:p14="http://schemas.microsoft.com/office/powerpoint/2010/main" val="644462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hr-HR" b="1"/>
              <a:t>Historical </a:t>
            </a:r>
            <a:r>
              <a:rPr lang="hr-HR" b="1" err="1"/>
              <a:t>Overview</a:t>
            </a:r>
            <a:r>
              <a:rPr lang="hr-HR" b="1"/>
              <a:t> </a:t>
            </a:r>
            <a:r>
              <a:rPr lang="hr-HR" b="1" err="1"/>
              <a:t>of</a:t>
            </a:r>
            <a:r>
              <a:rPr lang="hr-HR" b="1"/>
              <a:t> AI</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457008"/>
            <a:ext cx="7620000" cy="5214725"/>
          </a:xfrm>
        </p:spPr>
        <p:txBody>
          <a:bodyPr>
            <a:normAutofit/>
          </a:bodyPr>
          <a:lstStyle/>
          <a:p>
            <a:pPr lvl="0" algn="just"/>
            <a:r>
              <a:rPr lang="en-US" sz="3600">
                <a:latin typeface="+mj-lt"/>
              </a:rPr>
              <a:t>2010s: </a:t>
            </a:r>
            <a:r>
              <a:rPr lang="en-US" sz="4000" b="1">
                <a:latin typeface="+mj-lt"/>
              </a:rPr>
              <a:t>Deep learning revolutionizes AI </a:t>
            </a:r>
            <a:r>
              <a:rPr lang="en-US" sz="3600">
                <a:latin typeface="+mj-lt"/>
              </a:rPr>
              <a:t>with significant advancements.</a:t>
            </a:r>
          </a:p>
          <a:p>
            <a:pPr lvl="0" algn="just"/>
            <a:r>
              <a:rPr lang="en-US" sz="3600">
                <a:latin typeface="+mj-lt"/>
              </a:rPr>
              <a:t>AI becomes part of everyday life: virtual assistants, recommendation systems, autonomous vehicles, etc.</a:t>
            </a:r>
          </a:p>
          <a:p>
            <a:pPr lvl="0" algn="just"/>
            <a:r>
              <a:rPr lang="en-US" sz="3600">
                <a:latin typeface="+mj-lt"/>
              </a:rPr>
              <a:t>Ongoing discussions about ethics and societal impacts of AI.</a:t>
            </a:r>
          </a:p>
          <a:p>
            <a:pPr lvl="0" algn="just"/>
            <a:r>
              <a:rPr lang="en-US" sz="3600">
                <a:latin typeface="+mj-lt"/>
              </a:rPr>
              <a:t>AI continues to evolve rapidly, shaping our future.</a:t>
            </a:r>
            <a:endParaRPr lang="pl-PL">
              <a:latin typeface="+mj-lt"/>
            </a:endParaRPr>
          </a:p>
        </p:txBody>
      </p:sp>
      <p:pic>
        <p:nvPicPr>
          <p:cNvPr id="3074" name="Picture 2" descr="Free Clear Light Bulb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0479" y="1574757"/>
            <a:ext cx="2900681" cy="176361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High-Angle Photo of Robot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4559" y="3761062"/>
            <a:ext cx="2764155" cy="1840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03684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21418"/>
          </a:xfrm>
        </p:spPr>
        <p:txBody>
          <a:bodyPr/>
          <a:lstStyle/>
          <a:p>
            <a:pPr algn="ctr"/>
            <a:r>
              <a:rPr lang="hr-HR" b="1" dirty="0" err="1"/>
              <a:t>Polynomial</a:t>
            </a:r>
            <a:r>
              <a:rPr lang="hr-HR" b="1" dirty="0"/>
              <a:t> </a:t>
            </a:r>
            <a:r>
              <a:rPr lang="hr-HR" b="1" dirty="0" err="1"/>
              <a:t>regression</a:t>
            </a:r>
            <a:endParaRPr lang="pl-PL" dirty="0"/>
          </a:p>
        </p:txBody>
      </p:sp>
      <mc:AlternateContent xmlns:mc="http://schemas.openxmlformats.org/markup-compatibility/2006" xmlns:a14="http://schemas.microsoft.com/office/drawing/2010/main">
        <mc:Choice Requires="a14">
          <p:sp>
            <p:nvSpPr>
              <p:cNvPr id="5" name="TextBox 4"/>
              <p:cNvSpPr txBox="1"/>
              <p:nvPr/>
            </p:nvSpPr>
            <p:spPr>
              <a:xfrm>
                <a:off x="163286" y="1381564"/>
                <a:ext cx="5181600" cy="3539430"/>
              </a:xfrm>
              <a:prstGeom prst="rect">
                <a:avLst/>
              </a:prstGeom>
              <a:noFill/>
            </p:spPr>
            <p:txBody>
              <a:bodyPr wrap="square" rtlCol="0">
                <a:spAutoFit/>
              </a:bodyPr>
              <a:lstStyle/>
              <a:p>
                <a:pPr marL="285750" indent="-285750" algn="just">
                  <a:buFont typeface="Arial" panose="020B0604020202020204" pitchFamily="34" charset="0"/>
                  <a:buChar char="•"/>
                </a:pPr>
                <a:r>
                  <a:rPr lang="en-US" sz="3200" dirty="0">
                    <a:latin typeface="+mj-lt"/>
                  </a:rPr>
                  <a:t>Polynomial regression is a form of linear regression in which the relationship between the independent variable x and dependent variable y is modeled as an </a:t>
                </a:r>
                <a14:m>
                  <m:oMath xmlns:m="http://schemas.openxmlformats.org/officeDocument/2006/math">
                    <m:sSup>
                      <m:sSupPr>
                        <m:ctrlPr>
                          <a:rPr lang="hr-HR" sz="3200" i="1">
                            <a:latin typeface="Cambria Math" panose="02040503050406030204" pitchFamily="18" charset="0"/>
                          </a:rPr>
                        </m:ctrlPr>
                      </m:sSupPr>
                      <m:e>
                        <m:r>
                          <a:rPr lang="hr-HR" sz="3200" i="1">
                            <a:latin typeface="Cambria Math" panose="02040503050406030204" pitchFamily="18" charset="0"/>
                          </a:rPr>
                          <m:t>𝑛</m:t>
                        </m:r>
                      </m:e>
                      <m:sup>
                        <m:r>
                          <a:rPr lang="hr-HR" sz="3200" i="1">
                            <a:latin typeface="Cambria Math" panose="02040503050406030204" pitchFamily="18" charset="0"/>
                          </a:rPr>
                          <m:t>𝑡h</m:t>
                        </m:r>
                      </m:sup>
                    </m:sSup>
                  </m:oMath>
                </a14:m>
                <a:r>
                  <a:rPr lang="en-US" sz="3200" dirty="0">
                    <a:latin typeface="+mj-lt"/>
                  </a:rPr>
                  <a:t> degree polynomial.</a:t>
                </a:r>
              </a:p>
            </p:txBody>
          </p:sp>
        </mc:Choice>
        <mc:Fallback xmlns="">
          <p:sp>
            <p:nvSpPr>
              <p:cNvPr id="5" name="TextBox 4"/>
              <p:cNvSpPr txBox="1">
                <a:spLocks noRot="1" noChangeAspect="1" noMove="1" noResize="1" noEditPoints="1" noAdjustHandles="1" noChangeArrowheads="1" noChangeShapeType="1" noTextEdit="1"/>
              </p:cNvSpPr>
              <p:nvPr/>
            </p:nvSpPr>
            <p:spPr>
              <a:xfrm>
                <a:off x="163286" y="1381564"/>
                <a:ext cx="5181600" cy="3539430"/>
              </a:xfrm>
              <a:prstGeom prst="rect">
                <a:avLst/>
              </a:prstGeom>
              <a:blipFill>
                <a:blip r:embed="rId3"/>
                <a:stretch>
                  <a:fillRect l="-2706" t="-2241" r="-2941" b="-5517"/>
                </a:stretch>
              </a:blipFill>
            </p:spPr>
            <p:txBody>
              <a:bodyPr/>
              <a:lstStyle/>
              <a:p>
                <a:r>
                  <a:rPr lang="en-US">
                    <a:noFill/>
                  </a:rPr>
                  <a:t> </a:t>
                </a:r>
              </a:p>
            </p:txBody>
          </p:sp>
        </mc:Fallback>
      </mc:AlternateContent>
      <p:sp>
        <p:nvSpPr>
          <p:cNvPr id="7" name="Striped Right Arrow 6"/>
          <p:cNvSpPr/>
          <p:nvPr/>
        </p:nvSpPr>
        <p:spPr>
          <a:xfrm>
            <a:off x="5972487" y="1381564"/>
            <a:ext cx="1575083" cy="81642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hart 9"/>
          <p:cNvGraphicFramePr>
            <a:graphicFrameLocks/>
          </p:cNvGraphicFramePr>
          <p:nvPr>
            <p:extLst>
              <p:ext uri="{D42A27DB-BD31-4B8C-83A1-F6EECF244321}">
                <p14:modId xmlns:p14="http://schemas.microsoft.com/office/powerpoint/2010/main" val="2695545247"/>
              </p:ext>
            </p:extLst>
          </p:nvPr>
        </p:nvGraphicFramePr>
        <p:xfrm>
          <a:off x="6324600" y="2218279"/>
          <a:ext cx="5539049" cy="3575589"/>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p:cNvSpPr/>
          <p:nvPr/>
        </p:nvSpPr>
        <p:spPr>
          <a:xfrm>
            <a:off x="381880" y="5793868"/>
            <a:ext cx="6474849" cy="646331"/>
          </a:xfrm>
          <a:prstGeom prst="rect">
            <a:avLst/>
          </a:prstGeom>
        </p:spPr>
        <p:txBody>
          <a:bodyPr wrap="none">
            <a:spAutoFit/>
          </a:bodyPr>
          <a:lstStyle/>
          <a:p>
            <a:r>
              <a:rPr lang="hr-HR" sz="3600" dirty="0">
                <a:solidFill>
                  <a:srgbClr val="111111"/>
                </a:solidFill>
                <a:latin typeface="+mj-lt"/>
              </a:rPr>
              <a:t>Y = </a:t>
            </a:r>
            <a:r>
              <a:rPr lang="el-GR" sz="3600" dirty="0">
                <a:solidFill>
                  <a:srgbClr val="111111"/>
                </a:solidFill>
                <a:latin typeface="+mj-lt"/>
              </a:rPr>
              <a:t>β0 + β1</a:t>
            </a:r>
            <a:r>
              <a:rPr lang="hr-HR" sz="3600" dirty="0">
                <a:solidFill>
                  <a:srgbClr val="111111"/>
                </a:solidFill>
                <a:latin typeface="+mj-lt"/>
              </a:rPr>
              <a:t>X + </a:t>
            </a:r>
            <a:r>
              <a:rPr lang="el-GR" sz="3600" dirty="0">
                <a:solidFill>
                  <a:srgbClr val="111111"/>
                </a:solidFill>
                <a:latin typeface="+mj-lt"/>
              </a:rPr>
              <a:t>β2</a:t>
            </a:r>
            <a:r>
              <a:rPr lang="hr-HR" sz="3600" dirty="0">
                <a:solidFill>
                  <a:srgbClr val="111111"/>
                </a:solidFill>
                <a:latin typeface="+mj-lt"/>
              </a:rPr>
              <a:t>X² + … + </a:t>
            </a:r>
            <a:r>
              <a:rPr lang="el-GR" sz="3600" dirty="0">
                <a:solidFill>
                  <a:srgbClr val="111111"/>
                </a:solidFill>
                <a:latin typeface="+mj-lt"/>
              </a:rPr>
              <a:t>β</a:t>
            </a:r>
            <a:r>
              <a:rPr lang="hr-HR" sz="3600" dirty="0" err="1">
                <a:solidFill>
                  <a:srgbClr val="111111"/>
                </a:solidFill>
                <a:latin typeface="+mj-lt"/>
              </a:rPr>
              <a:t>hXʰ</a:t>
            </a:r>
            <a:r>
              <a:rPr lang="hr-HR" sz="3600" dirty="0">
                <a:solidFill>
                  <a:srgbClr val="111111"/>
                </a:solidFill>
                <a:latin typeface="+mj-lt"/>
              </a:rPr>
              <a:t> + </a:t>
            </a:r>
            <a:r>
              <a:rPr lang="el-GR" sz="3600" dirty="0">
                <a:solidFill>
                  <a:srgbClr val="111111"/>
                </a:solidFill>
                <a:latin typeface="+mj-lt"/>
              </a:rPr>
              <a:t>ε</a:t>
            </a:r>
            <a:endParaRPr lang="en-US" sz="3600" dirty="0">
              <a:latin typeface="+mj-lt"/>
            </a:endParaRPr>
          </a:p>
        </p:txBody>
      </p:sp>
    </p:spTree>
    <p:extLst>
      <p:ext uri="{BB962C8B-B14F-4D97-AF65-F5344CB8AC3E}">
        <p14:creationId xmlns:p14="http://schemas.microsoft.com/office/powerpoint/2010/main" val="29018444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EC2B7-2C4E-C077-BA5F-8945A0CD1E5A}"/>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5C21B25-E04D-9ACD-A705-E660C6D11833}"/>
              </a:ext>
            </a:extLst>
          </p:cNvPr>
          <p:cNvSpPr>
            <a:spLocks noGrp="1"/>
          </p:cNvSpPr>
          <p:nvPr>
            <p:ph type="title"/>
          </p:nvPr>
        </p:nvSpPr>
        <p:spPr>
          <a:xfrm>
            <a:off x="838200" y="365126"/>
            <a:ext cx="10515600" cy="821418"/>
          </a:xfrm>
        </p:spPr>
        <p:txBody>
          <a:bodyPr/>
          <a:lstStyle/>
          <a:p>
            <a:pPr algn="ctr"/>
            <a:r>
              <a:rPr lang="hr-HR" b="1" dirty="0" err="1"/>
              <a:t>Polynomial</a:t>
            </a:r>
            <a:r>
              <a:rPr lang="hr-HR" b="1" dirty="0"/>
              <a:t> </a:t>
            </a:r>
            <a:r>
              <a:rPr lang="hr-HR" b="1" dirty="0" err="1"/>
              <a:t>regression</a:t>
            </a:r>
            <a:endParaRPr lang="pl-PL" dirty="0"/>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F57C7826-A01C-F1E4-5207-E6B6D4FA1734}"/>
                  </a:ext>
                </a:extLst>
              </p:cNvPr>
              <p:cNvSpPr txBox="1"/>
              <p:nvPr/>
            </p:nvSpPr>
            <p:spPr>
              <a:xfrm>
                <a:off x="163286" y="1381564"/>
                <a:ext cx="5181600" cy="3539430"/>
              </a:xfrm>
              <a:prstGeom prst="rect">
                <a:avLst/>
              </a:prstGeom>
              <a:noFill/>
            </p:spPr>
            <p:txBody>
              <a:bodyPr wrap="square" rtlCol="0">
                <a:spAutoFit/>
              </a:bodyPr>
              <a:lstStyle/>
              <a:p>
                <a:pPr marL="285750" indent="-285750" algn="just">
                  <a:buFont typeface="Arial" panose="020B0604020202020204" pitchFamily="34" charset="0"/>
                  <a:buChar char="•"/>
                </a:pPr>
                <a:r>
                  <a:rPr lang="en-US" sz="3200" dirty="0">
                    <a:latin typeface="+mj-lt"/>
                  </a:rPr>
                  <a:t>Polynomial regression is a form of linear regression in which the relationship between the independent variable x and dependent variable y is modeled as an </a:t>
                </a:r>
                <a14:m>
                  <m:oMath xmlns:m="http://schemas.openxmlformats.org/officeDocument/2006/math">
                    <m:sSup>
                      <m:sSupPr>
                        <m:ctrlPr>
                          <a:rPr lang="hr-HR" sz="3200" i="1">
                            <a:latin typeface="Cambria Math" panose="02040503050406030204" pitchFamily="18" charset="0"/>
                          </a:rPr>
                        </m:ctrlPr>
                      </m:sSupPr>
                      <m:e>
                        <m:r>
                          <a:rPr lang="hr-HR" sz="3200" i="1">
                            <a:latin typeface="Cambria Math" panose="02040503050406030204" pitchFamily="18" charset="0"/>
                          </a:rPr>
                          <m:t>𝑛</m:t>
                        </m:r>
                      </m:e>
                      <m:sup>
                        <m:r>
                          <a:rPr lang="hr-HR" sz="3200" i="1">
                            <a:latin typeface="Cambria Math" panose="02040503050406030204" pitchFamily="18" charset="0"/>
                          </a:rPr>
                          <m:t>𝑡h</m:t>
                        </m:r>
                      </m:sup>
                    </m:sSup>
                  </m:oMath>
                </a14:m>
                <a:r>
                  <a:rPr lang="en-US" sz="3200" dirty="0">
                    <a:latin typeface="+mj-lt"/>
                  </a:rPr>
                  <a:t> degree polynomial.</a:t>
                </a:r>
              </a:p>
            </p:txBody>
          </p:sp>
        </mc:Choice>
        <mc:Fallback>
          <p:sp>
            <p:nvSpPr>
              <p:cNvPr id="5" name="TextBox 4">
                <a:extLst>
                  <a:ext uri="{FF2B5EF4-FFF2-40B4-BE49-F238E27FC236}">
                    <a16:creationId xmlns:a16="http://schemas.microsoft.com/office/drawing/2014/main" id="{F57C7826-A01C-F1E4-5207-E6B6D4FA1734}"/>
                  </a:ext>
                </a:extLst>
              </p:cNvPr>
              <p:cNvSpPr txBox="1">
                <a:spLocks noRot="1" noChangeAspect="1" noMove="1" noResize="1" noEditPoints="1" noAdjustHandles="1" noChangeArrowheads="1" noChangeShapeType="1" noTextEdit="1"/>
              </p:cNvSpPr>
              <p:nvPr/>
            </p:nvSpPr>
            <p:spPr>
              <a:xfrm>
                <a:off x="163286" y="1381564"/>
                <a:ext cx="5181600" cy="3539430"/>
              </a:xfrm>
              <a:prstGeom prst="rect">
                <a:avLst/>
              </a:prstGeom>
              <a:blipFill>
                <a:blip r:embed="rId3"/>
                <a:stretch>
                  <a:fillRect l="-2706" t="-2241" r="-2941" b="-5172"/>
                </a:stretch>
              </a:blipFill>
            </p:spPr>
            <p:txBody>
              <a:bodyPr/>
              <a:lstStyle/>
              <a:p>
                <a:r>
                  <a:rPr lang="hr-HR">
                    <a:noFill/>
                  </a:rPr>
                  <a:t> </a:t>
                </a:r>
              </a:p>
            </p:txBody>
          </p:sp>
        </mc:Fallback>
      </mc:AlternateContent>
      <p:sp>
        <p:nvSpPr>
          <p:cNvPr id="7" name="Striped Right Arrow 6">
            <a:extLst>
              <a:ext uri="{FF2B5EF4-FFF2-40B4-BE49-F238E27FC236}">
                <a16:creationId xmlns:a16="http://schemas.microsoft.com/office/drawing/2014/main" id="{743A90F4-B43C-B48E-4613-67BADAD8179C}"/>
              </a:ext>
            </a:extLst>
          </p:cNvPr>
          <p:cNvSpPr/>
          <p:nvPr/>
        </p:nvSpPr>
        <p:spPr>
          <a:xfrm>
            <a:off x="5972487" y="1381564"/>
            <a:ext cx="1575083" cy="81642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hart 9">
            <a:extLst>
              <a:ext uri="{FF2B5EF4-FFF2-40B4-BE49-F238E27FC236}">
                <a16:creationId xmlns:a16="http://schemas.microsoft.com/office/drawing/2014/main" id="{DF15BEC0-04CB-D903-5313-FD82AC628D1F}"/>
              </a:ext>
            </a:extLst>
          </p:cNvPr>
          <p:cNvGraphicFramePr>
            <a:graphicFrameLocks/>
          </p:cNvGraphicFramePr>
          <p:nvPr/>
        </p:nvGraphicFramePr>
        <p:xfrm>
          <a:off x="6324600" y="2218279"/>
          <a:ext cx="5539049" cy="3575589"/>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a:extLst>
              <a:ext uri="{FF2B5EF4-FFF2-40B4-BE49-F238E27FC236}">
                <a16:creationId xmlns:a16="http://schemas.microsoft.com/office/drawing/2014/main" id="{D01F1D4F-7F4B-3B90-F72D-0869F0DFD49D}"/>
              </a:ext>
            </a:extLst>
          </p:cNvPr>
          <p:cNvSpPr/>
          <p:nvPr/>
        </p:nvSpPr>
        <p:spPr>
          <a:xfrm>
            <a:off x="381880" y="5793868"/>
            <a:ext cx="6474849" cy="646331"/>
          </a:xfrm>
          <a:prstGeom prst="rect">
            <a:avLst/>
          </a:prstGeom>
        </p:spPr>
        <p:txBody>
          <a:bodyPr wrap="none">
            <a:spAutoFit/>
          </a:bodyPr>
          <a:lstStyle/>
          <a:p>
            <a:r>
              <a:rPr lang="hr-HR" sz="3600" dirty="0">
                <a:solidFill>
                  <a:srgbClr val="111111"/>
                </a:solidFill>
                <a:latin typeface="+mj-lt"/>
              </a:rPr>
              <a:t>Y = </a:t>
            </a:r>
            <a:r>
              <a:rPr lang="el-GR" sz="3600" dirty="0">
                <a:solidFill>
                  <a:srgbClr val="111111"/>
                </a:solidFill>
                <a:latin typeface="+mj-lt"/>
              </a:rPr>
              <a:t>β0 + β1</a:t>
            </a:r>
            <a:r>
              <a:rPr lang="hr-HR" sz="3600" dirty="0">
                <a:solidFill>
                  <a:srgbClr val="111111"/>
                </a:solidFill>
                <a:latin typeface="+mj-lt"/>
              </a:rPr>
              <a:t>X + </a:t>
            </a:r>
            <a:r>
              <a:rPr lang="el-GR" sz="3600" dirty="0">
                <a:solidFill>
                  <a:srgbClr val="111111"/>
                </a:solidFill>
                <a:latin typeface="+mj-lt"/>
              </a:rPr>
              <a:t>β2</a:t>
            </a:r>
            <a:r>
              <a:rPr lang="hr-HR" sz="3600" dirty="0">
                <a:solidFill>
                  <a:srgbClr val="111111"/>
                </a:solidFill>
                <a:latin typeface="+mj-lt"/>
              </a:rPr>
              <a:t>X² + … + </a:t>
            </a:r>
            <a:r>
              <a:rPr lang="el-GR" sz="3600" dirty="0">
                <a:solidFill>
                  <a:srgbClr val="111111"/>
                </a:solidFill>
                <a:latin typeface="+mj-lt"/>
              </a:rPr>
              <a:t>β</a:t>
            </a:r>
            <a:r>
              <a:rPr lang="hr-HR" sz="3600" dirty="0" err="1">
                <a:solidFill>
                  <a:srgbClr val="111111"/>
                </a:solidFill>
                <a:latin typeface="+mj-lt"/>
              </a:rPr>
              <a:t>hXʰ</a:t>
            </a:r>
            <a:r>
              <a:rPr lang="hr-HR" sz="3600" dirty="0">
                <a:solidFill>
                  <a:srgbClr val="111111"/>
                </a:solidFill>
                <a:latin typeface="+mj-lt"/>
              </a:rPr>
              <a:t> + </a:t>
            </a:r>
            <a:r>
              <a:rPr lang="el-GR" sz="3600" dirty="0">
                <a:solidFill>
                  <a:srgbClr val="111111"/>
                </a:solidFill>
                <a:latin typeface="+mj-lt"/>
              </a:rPr>
              <a:t>ε</a:t>
            </a:r>
            <a:endParaRPr lang="en-US" sz="3600" dirty="0">
              <a:latin typeface="+mj-lt"/>
            </a:endParaRPr>
          </a:p>
        </p:txBody>
      </p:sp>
    </p:spTree>
    <p:extLst>
      <p:ext uri="{BB962C8B-B14F-4D97-AF65-F5344CB8AC3E}">
        <p14:creationId xmlns:p14="http://schemas.microsoft.com/office/powerpoint/2010/main" val="31870848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701675"/>
          </a:xfrm>
        </p:spPr>
        <p:txBody>
          <a:bodyPr/>
          <a:lstStyle/>
          <a:p>
            <a:pPr algn="ctr"/>
            <a:r>
              <a:rPr lang="hr-HR" b="1" dirty="0" err="1"/>
              <a:t>Polynomial</a:t>
            </a:r>
            <a:r>
              <a:rPr lang="hr-HR" b="1" dirty="0"/>
              <a:t>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943600" y="1516514"/>
            <a:ext cx="6248400" cy="4486275"/>
          </a:xfrm>
        </p:spPr>
        <p:txBody>
          <a:bodyPr>
            <a:noAutofit/>
          </a:bodyPr>
          <a:lstStyle/>
          <a:p>
            <a:pPr marL="0" indent="0" algn="ctr">
              <a:buNone/>
            </a:pPr>
            <a:r>
              <a:rPr lang="en-US" sz="2400" b="1" dirty="0">
                <a:latin typeface="+mj-lt"/>
              </a:rPr>
              <a:t>Step </a:t>
            </a:r>
            <a:r>
              <a:rPr lang="hr-HR" sz="2400" b="1" dirty="0">
                <a:latin typeface="+mj-lt"/>
              </a:rPr>
              <a:t>2</a:t>
            </a:r>
            <a:r>
              <a:rPr lang="en-US" sz="2400" b="1" dirty="0">
                <a:latin typeface="+mj-lt"/>
              </a:rPr>
              <a:t>: To calculate the coefficients of the polynomial regression equation, we need to use the following formulas:</a:t>
            </a:r>
            <a:endParaRPr lang="hr-HR" sz="2400" b="1" dirty="0">
              <a:latin typeface="+mj-lt"/>
            </a:endParaRPr>
          </a:p>
          <a:p>
            <a:pPr marL="0" indent="0" algn="ctr">
              <a:buNone/>
            </a:pPr>
            <a:endParaRPr lang="en-US" sz="2400" b="1" dirty="0">
              <a:latin typeface="+mj-lt"/>
            </a:endParaRPr>
          </a:p>
          <a:p>
            <a:pPr marL="0" indent="0" algn="ctr">
              <a:buNone/>
            </a:pPr>
            <a:r>
              <a:rPr lang="en-US" sz="2400" dirty="0">
                <a:latin typeface="+mj-lt"/>
              </a:rPr>
              <a:t>β1 = (</a:t>
            </a:r>
            <a:r>
              <a:rPr lang="en-US" sz="2400" dirty="0" err="1">
                <a:latin typeface="+mj-lt"/>
              </a:rPr>
              <a:t>nΣ</a:t>
            </a:r>
            <a:r>
              <a:rPr lang="en-US" sz="2400" dirty="0">
                <a:latin typeface="+mj-lt"/>
              </a:rPr>
              <a:t>(</a:t>
            </a:r>
            <a:r>
              <a:rPr lang="en-US" sz="2400" dirty="0" err="1">
                <a:latin typeface="+mj-lt"/>
              </a:rPr>
              <a:t>XiYi</a:t>
            </a:r>
            <a:r>
              <a:rPr lang="en-US" sz="2400" dirty="0">
                <a:latin typeface="+mj-lt"/>
              </a:rPr>
              <a:t>) - </a:t>
            </a:r>
            <a:r>
              <a:rPr lang="en-US" sz="2400" dirty="0" err="1">
                <a:latin typeface="+mj-lt"/>
              </a:rPr>
              <a:t>ΣXiΣYi</a:t>
            </a:r>
            <a:r>
              <a:rPr lang="en-US" sz="2400" dirty="0">
                <a:latin typeface="+mj-lt"/>
              </a:rPr>
              <a:t>) / (</a:t>
            </a:r>
            <a:r>
              <a:rPr lang="en-US" sz="2400" dirty="0" err="1">
                <a:latin typeface="+mj-lt"/>
              </a:rPr>
              <a:t>nΣ</a:t>
            </a:r>
            <a:r>
              <a:rPr lang="en-US" sz="2400" dirty="0">
                <a:latin typeface="+mj-lt"/>
              </a:rPr>
              <a:t>(Xi²) - (</a:t>
            </a:r>
            <a:r>
              <a:rPr lang="en-US" sz="2400" dirty="0" err="1">
                <a:latin typeface="+mj-lt"/>
              </a:rPr>
              <a:t>ΣXi</a:t>
            </a:r>
            <a:r>
              <a:rPr lang="en-US" sz="2400" dirty="0">
                <a:latin typeface="+mj-lt"/>
              </a:rPr>
              <a:t>)²)</a:t>
            </a:r>
          </a:p>
          <a:p>
            <a:pPr marL="0" indent="0" algn="ctr">
              <a:buNone/>
            </a:pPr>
            <a:r>
              <a:rPr lang="en-US" sz="2400" dirty="0">
                <a:latin typeface="+mj-lt"/>
              </a:rPr>
              <a:t>β0 = (</a:t>
            </a:r>
            <a:r>
              <a:rPr lang="en-US" sz="2400" dirty="0" err="1">
                <a:latin typeface="+mj-lt"/>
              </a:rPr>
              <a:t>ΣYi</a:t>
            </a:r>
            <a:r>
              <a:rPr lang="en-US" sz="2400" dirty="0">
                <a:latin typeface="+mj-lt"/>
              </a:rPr>
              <a:t> - β1ΣXi) / n</a:t>
            </a:r>
          </a:p>
          <a:p>
            <a:pPr marL="0" indent="0" algn="ctr">
              <a:buNone/>
            </a:pPr>
            <a:r>
              <a:rPr lang="en-US" sz="2400" dirty="0">
                <a:latin typeface="+mj-lt"/>
              </a:rPr>
              <a:t>where n is the number of data points, Xi and Yi are the independent and dependent variables, respectively 2.</a:t>
            </a:r>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76200" y="1603601"/>
            <a:ext cx="55952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latin typeface="+mj-lt"/>
              </a:rPr>
              <a:t>Step </a:t>
            </a:r>
            <a:r>
              <a:rPr lang="hr-HR" sz="2400" b="1" dirty="0">
                <a:latin typeface="+mj-lt"/>
              </a:rPr>
              <a:t>1</a:t>
            </a:r>
            <a:r>
              <a:rPr lang="en-US" sz="2400" b="1" dirty="0">
                <a:latin typeface="+mj-lt"/>
              </a:rPr>
              <a:t>: Suppose we have the same data as in the previous linear regression example:</a:t>
            </a:r>
            <a:endParaRPr lang="hr-HR" sz="2400" b="1" dirty="0">
              <a:latin typeface="+mj-lt"/>
            </a:endParaRPr>
          </a:p>
          <a:p>
            <a:pPr marL="0" indent="0" algn="ctr">
              <a:buNone/>
            </a:pPr>
            <a:r>
              <a:rPr lang="en-US" sz="2400" dirty="0">
                <a:latin typeface="+mj-lt"/>
              </a:rPr>
              <a:t>X = [1, 2, 3, 4, 5]</a:t>
            </a:r>
          </a:p>
          <a:p>
            <a:pPr marL="0" indent="0" algn="ctr">
              <a:buNone/>
            </a:pPr>
            <a:r>
              <a:rPr lang="en-US" sz="2400" dirty="0">
                <a:latin typeface="+mj-lt"/>
              </a:rPr>
              <a:t>Y = [2, 4, 5, 4, 5]</a:t>
            </a:r>
            <a:endParaRPr lang="hr-HR" sz="2400" dirty="0">
              <a:latin typeface="+mj-lt"/>
            </a:endParaRPr>
          </a:p>
          <a:p>
            <a:pPr marL="0" indent="0" algn="ctr">
              <a:buNone/>
            </a:pPr>
            <a:endParaRPr lang="hr-HR" sz="2400" dirty="0">
              <a:latin typeface="+mj-lt"/>
            </a:endParaRPr>
          </a:p>
          <a:p>
            <a:pPr marL="0" indent="0" algn="ctr">
              <a:buNone/>
            </a:pPr>
            <a:r>
              <a:rPr lang="hr-HR" sz="2400" b="1" dirty="0" err="1">
                <a:latin typeface="+mj-lt"/>
              </a:rPr>
              <a:t>The</a:t>
            </a:r>
            <a:r>
              <a:rPr lang="hr-HR" sz="2400" b="1" dirty="0">
                <a:latin typeface="+mj-lt"/>
              </a:rPr>
              <a:t> general formula for </a:t>
            </a:r>
            <a:r>
              <a:rPr lang="hr-HR" sz="2400" b="1" dirty="0" err="1">
                <a:latin typeface="+mj-lt"/>
              </a:rPr>
              <a:t>Polynomial</a:t>
            </a:r>
            <a:r>
              <a:rPr lang="hr-HR" sz="2400" b="1" dirty="0">
                <a:latin typeface="+mj-lt"/>
              </a:rPr>
              <a:t> </a:t>
            </a:r>
            <a:r>
              <a:rPr lang="hr-HR" sz="2400" b="1" dirty="0" err="1">
                <a:latin typeface="+mj-lt"/>
              </a:rPr>
              <a:t>regression</a:t>
            </a:r>
            <a:r>
              <a:rPr lang="hr-HR" sz="2400" b="1" dirty="0">
                <a:latin typeface="+mj-lt"/>
              </a:rPr>
              <a:t> </a:t>
            </a:r>
            <a:r>
              <a:rPr lang="hr-HR" sz="2400" b="1" dirty="0" err="1">
                <a:latin typeface="+mj-lt"/>
              </a:rPr>
              <a:t>is</a:t>
            </a:r>
            <a:r>
              <a:rPr lang="hr-HR" sz="2400" b="1" dirty="0">
                <a:latin typeface="+mj-lt"/>
              </a:rPr>
              <a:t>:</a:t>
            </a:r>
          </a:p>
          <a:p>
            <a:pPr marL="0" indent="0" algn="ctr">
              <a:buNone/>
            </a:pPr>
            <a:r>
              <a:rPr lang="hr-HR" sz="2400" dirty="0">
                <a:solidFill>
                  <a:srgbClr val="111111"/>
                </a:solidFill>
                <a:latin typeface="+mj-lt"/>
              </a:rPr>
              <a:t>Y = </a:t>
            </a:r>
            <a:r>
              <a:rPr lang="el-GR" sz="2400" dirty="0">
                <a:solidFill>
                  <a:srgbClr val="111111"/>
                </a:solidFill>
                <a:latin typeface="+mj-lt"/>
              </a:rPr>
              <a:t>β0 + β1</a:t>
            </a:r>
            <a:r>
              <a:rPr lang="hr-HR" sz="2400" dirty="0">
                <a:solidFill>
                  <a:srgbClr val="111111"/>
                </a:solidFill>
                <a:latin typeface="+mj-lt"/>
              </a:rPr>
              <a:t>X + </a:t>
            </a:r>
            <a:r>
              <a:rPr lang="el-GR" sz="2400" dirty="0">
                <a:solidFill>
                  <a:srgbClr val="111111"/>
                </a:solidFill>
                <a:latin typeface="+mj-lt"/>
              </a:rPr>
              <a:t>β2</a:t>
            </a:r>
            <a:r>
              <a:rPr lang="hr-HR" sz="2400" dirty="0">
                <a:solidFill>
                  <a:srgbClr val="111111"/>
                </a:solidFill>
                <a:latin typeface="+mj-lt"/>
              </a:rPr>
              <a:t>X² + … + </a:t>
            </a:r>
            <a:r>
              <a:rPr lang="el-GR" sz="2400" dirty="0">
                <a:solidFill>
                  <a:srgbClr val="111111"/>
                </a:solidFill>
                <a:latin typeface="+mj-lt"/>
              </a:rPr>
              <a:t>β</a:t>
            </a:r>
            <a:r>
              <a:rPr lang="hr-HR" sz="2400" dirty="0" err="1">
                <a:solidFill>
                  <a:srgbClr val="111111"/>
                </a:solidFill>
                <a:latin typeface="+mj-lt"/>
              </a:rPr>
              <a:t>hXʰ</a:t>
            </a:r>
            <a:r>
              <a:rPr lang="hr-HR" sz="2400" dirty="0">
                <a:solidFill>
                  <a:srgbClr val="111111"/>
                </a:solidFill>
                <a:latin typeface="+mj-lt"/>
              </a:rPr>
              <a:t> + </a:t>
            </a:r>
            <a:r>
              <a:rPr lang="el-GR" sz="2400" dirty="0">
                <a:solidFill>
                  <a:srgbClr val="111111"/>
                </a:solidFill>
                <a:latin typeface="+mj-lt"/>
              </a:rPr>
              <a:t>ε</a:t>
            </a:r>
            <a:endParaRPr lang="en-US" sz="2400" dirty="0">
              <a:latin typeface="+mj-lt"/>
            </a:endParaRPr>
          </a:p>
          <a:p>
            <a:pPr marL="0" indent="0" algn="ctr">
              <a:buNone/>
            </a:pPr>
            <a:endParaRPr lang="en-US" sz="2400" dirty="0">
              <a:latin typeface="+mj-lt"/>
            </a:endParaRPr>
          </a:p>
        </p:txBody>
      </p:sp>
    </p:spTree>
    <p:extLst>
      <p:ext uri="{BB962C8B-B14F-4D97-AF65-F5344CB8AC3E}">
        <p14:creationId xmlns:p14="http://schemas.microsoft.com/office/powerpoint/2010/main" val="21367009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701675"/>
          </a:xfrm>
        </p:spPr>
        <p:txBody>
          <a:bodyPr/>
          <a:lstStyle/>
          <a:p>
            <a:pPr algn="ctr"/>
            <a:r>
              <a:rPr lang="hr-HR" b="1" dirty="0" err="1"/>
              <a:t>Polynomial</a:t>
            </a:r>
            <a:r>
              <a:rPr lang="hr-HR" b="1" dirty="0"/>
              <a:t>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943600" y="1516514"/>
            <a:ext cx="6248400" cy="4486275"/>
          </a:xfrm>
        </p:spPr>
        <p:txBody>
          <a:bodyPr>
            <a:noAutofit/>
          </a:bodyPr>
          <a:lstStyle/>
          <a:p>
            <a:pPr marL="0" indent="0" algn="ctr">
              <a:buNone/>
            </a:pPr>
            <a:r>
              <a:rPr lang="en-US" sz="2400" b="1" dirty="0">
                <a:latin typeface="+mj-lt"/>
              </a:rPr>
              <a:t>Step </a:t>
            </a:r>
            <a:r>
              <a:rPr lang="hr-HR" sz="2400" b="1" dirty="0">
                <a:latin typeface="+mj-lt"/>
              </a:rPr>
              <a:t>4</a:t>
            </a:r>
            <a:r>
              <a:rPr lang="en-US" sz="2400" b="1" dirty="0">
                <a:latin typeface="+mj-lt"/>
              </a:rPr>
              <a:t>: Using the formulas </a:t>
            </a:r>
            <a:r>
              <a:rPr lang="hr-HR" sz="2400" b="1" dirty="0" err="1">
                <a:latin typeface="+mj-lt"/>
              </a:rPr>
              <a:t>in</a:t>
            </a:r>
            <a:r>
              <a:rPr lang="hr-HR" sz="2400" b="1" dirty="0">
                <a:latin typeface="+mj-lt"/>
              </a:rPr>
              <a:t> </a:t>
            </a:r>
            <a:r>
              <a:rPr lang="hr-HR" sz="2400" b="1" dirty="0" err="1">
                <a:latin typeface="+mj-lt"/>
              </a:rPr>
              <a:t>Step</a:t>
            </a:r>
            <a:r>
              <a:rPr lang="hr-HR" sz="2400" b="1" dirty="0">
                <a:latin typeface="+mj-lt"/>
              </a:rPr>
              <a:t> 2</a:t>
            </a:r>
            <a:r>
              <a:rPr lang="en-US" sz="2400" b="1" dirty="0">
                <a:latin typeface="+mj-lt"/>
              </a:rPr>
              <a:t>, we can calculate the coefficients:</a:t>
            </a:r>
          </a:p>
          <a:p>
            <a:pPr marL="0" indent="0" algn="ctr">
              <a:buNone/>
            </a:pPr>
            <a:endParaRPr lang="en-US" sz="2400" b="1" dirty="0">
              <a:latin typeface="+mj-lt"/>
            </a:endParaRPr>
          </a:p>
          <a:p>
            <a:pPr marL="0" indent="0" algn="ctr">
              <a:buNone/>
            </a:pPr>
            <a:r>
              <a:rPr lang="en-US" sz="2400" dirty="0">
                <a:latin typeface="+mj-lt"/>
              </a:rPr>
              <a:t>β1 = (570 - 1520) / (555 - 15²) = 0.6 </a:t>
            </a:r>
            <a:endParaRPr lang="hr-HR" sz="2400" dirty="0">
              <a:latin typeface="+mj-lt"/>
            </a:endParaRPr>
          </a:p>
          <a:p>
            <a:pPr marL="0" indent="0" algn="ctr">
              <a:buNone/>
            </a:pPr>
            <a:r>
              <a:rPr lang="en-US" sz="2400" dirty="0">
                <a:latin typeface="+mj-lt"/>
              </a:rPr>
              <a:t>β0 = (20 - 0.615) / 5 = 1.2</a:t>
            </a:r>
          </a:p>
          <a:p>
            <a:pPr marL="0" indent="0" algn="ctr">
              <a:buNone/>
            </a:pPr>
            <a:endParaRPr lang="hr-HR" sz="2400" b="1" dirty="0">
              <a:latin typeface="+mj-lt"/>
            </a:endParaRPr>
          </a:p>
          <a:p>
            <a:pPr marL="0" indent="0" algn="ctr">
              <a:buNone/>
            </a:pPr>
            <a:r>
              <a:rPr lang="en-US" sz="2400" b="1" dirty="0">
                <a:latin typeface="+mj-lt"/>
              </a:rPr>
              <a:t>Therefore, the polynomial regression equation for your data is:</a:t>
            </a:r>
          </a:p>
          <a:p>
            <a:pPr marL="0" indent="0" algn="ctr">
              <a:buNone/>
            </a:pPr>
            <a:endParaRPr lang="en-US" sz="2400" b="1" dirty="0">
              <a:latin typeface="+mj-lt"/>
            </a:endParaRPr>
          </a:p>
          <a:p>
            <a:pPr marL="0" indent="0" algn="ctr">
              <a:buNone/>
            </a:pPr>
            <a:r>
              <a:rPr lang="en-US" sz="2400" b="1" dirty="0">
                <a:latin typeface="+mj-lt"/>
              </a:rPr>
              <a:t>Y = 1.2 + 0.6X + ε</a:t>
            </a:r>
            <a:endParaRPr lang="hr-HR" sz="2400" b="1" dirty="0">
              <a:latin typeface="+mj-lt"/>
            </a:endParaRPr>
          </a:p>
          <a:p>
            <a:pPr marL="0" indent="0" algn="ctr">
              <a:buNone/>
            </a:pPr>
            <a:endParaRPr lang="en-US" sz="2400" b="1" dirty="0">
              <a:latin typeface="+mj-lt"/>
            </a:endParaRPr>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76200" y="1603601"/>
            <a:ext cx="55952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latin typeface="+mj-lt"/>
              </a:rPr>
              <a:t>Step </a:t>
            </a:r>
            <a:r>
              <a:rPr lang="hr-HR" sz="2400" b="1" dirty="0">
                <a:latin typeface="+mj-lt"/>
              </a:rPr>
              <a:t>3</a:t>
            </a:r>
            <a:r>
              <a:rPr lang="en-US" sz="2400" b="1" dirty="0">
                <a:latin typeface="+mj-lt"/>
              </a:rPr>
              <a:t>: For </a:t>
            </a:r>
            <a:r>
              <a:rPr lang="hr-HR" sz="2400" b="1" dirty="0" err="1">
                <a:latin typeface="+mj-lt"/>
              </a:rPr>
              <a:t>our</a:t>
            </a:r>
            <a:r>
              <a:rPr lang="en-US" sz="2400" b="1" dirty="0">
                <a:latin typeface="+mj-lt"/>
              </a:rPr>
              <a:t> data:</a:t>
            </a:r>
          </a:p>
          <a:p>
            <a:pPr marL="0" indent="0" algn="ctr">
              <a:buNone/>
            </a:pPr>
            <a:endParaRPr lang="en-US" sz="2400" b="1" dirty="0">
              <a:latin typeface="+mj-lt"/>
            </a:endParaRPr>
          </a:p>
          <a:p>
            <a:pPr marL="0" indent="0" algn="ctr">
              <a:buNone/>
            </a:pPr>
            <a:r>
              <a:rPr lang="en-US" sz="2400" dirty="0">
                <a:latin typeface="+mj-lt"/>
              </a:rPr>
              <a:t>X = [1, 2, 3, 4, 5] </a:t>
            </a:r>
            <a:endParaRPr lang="hr-HR" sz="2400" dirty="0">
              <a:latin typeface="+mj-lt"/>
            </a:endParaRPr>
          </a:p>
          <a:p>
            <a:pPr marL="0" indent="0" algn="ctr">
              <a:buNone/>
            </a:pPr>
            <a:r>
              <a:rPr lang="en-US" sz="2400" dirty="0">
                <a:latin typeface="+mj-lt"/>
              </a:rPr>
              <a:t>Y = [2, 4, 5, 4, 5]</a:t>
            </a:r>
          </a:p>
          <a:p>
            <a:pPr marL="0" indent="0" algn="ctr">
              <a:buNone/>
            </a:pPr>
            <a:endParaRPr lang="en-US" sz="2400" b="1" dirty="0">
              <a:latin typeface="+mj-lt"/>
            </a:endParaRPr>
          </a:p>
          <a:p>
            <a:pPr marL="0" indent="0" algn="ctr">
              <a:buNone/>
            </a:pPr>
            <a:r>
              <a:rPr lang="en-US" sz="2400" dirty="0">
                <a:latin typeface="+mj-lt"/>
              </a:rPr>
              <a:t>n = 5 </a:t>
            </a:r>
            <a:endParaRPr lang="hr-HR" sz="2400" dirty="0">
              <a:latin typeface="+mj-lt"/>
            </a:endParaRPr>
          </a:p>
          <a:p>
            <a:pPr marL="0" indent="0" algn="ctr">
              <a:buNone/>
            </a:pPr>
            <a:r>
              <a:rPr lang="en-US" sz="2400" dirty="0" err="1">
                <a:latin typeface="+mj-lt"/>
              </a:rPr>
              <a:t>ΣXi</a:t>
            </a:r>
            <a:r>
              <a:rPr lang="en-US" sz="2400" dirty="0">
                <a:latin typeface="+mj-lt"/>
              </a:rPr>
              <a:t> = </a:t>
            </a:r>
            <a:r>
              <a:rPr lang="hr-HR" sz="2400" dirty="0">
                <a:latin typeface="+mj-lt"/>
              </a:rPr>
              <a:t>1+2+3+4+5 = </a:t>
            </a:r>
            <a:r>
              <a:rPr lang="en-US" sz="2400" dirty="0">
                <a:latin typeface="+mj-lt"/>
              </a:rPr>
              <a:t>15 </a:t>
            </a:r>
            <a:endParaRPr lang="hr-HR" sz="2400" dirty="0">
              <a:latin typeface="+mj-lt"/>
            </a:endParaRPr>
          </a:p>
          <a:p>
            <a:pPr marL="0" indent="0" algn="ctr">
              <a:buNone/>
            </a:pPr>
            <a:r>
              <a:rPr lang="en-US" sz="2400" dirty="0" err="1">
                <a:latin typeface="+mj-lt"/>
              </a:rPr>
              <a:t>ΣYi</a:t>
            </a:r>
            <a:r>
              <a:rPr lang="en-US" sz="2400" dirty="0">
                <a:latin typeface="+mj-lt"/>
              </a:rPr>
              <a:t> = </a:t>
            </a:r>
            <a:r>
              <a:rPr lang="hr-HR" sz="2400" dirty="0">
                <a:latin typeface="+mj-lt"/>
              </a:rPr>
              <a:t>2+4+5+4+5 = </a:t>
            </a:r>
            <a:r>
              <a:rPr lang="en-US" sz="2400" dirty="0">
                <a:latin typeface="+mj-lt"/>
              </a:rPr>
              <a:t>20 </a:t>
            </a:r>
            <a:endParaRPr lang="hr-HR" sz="2400" dirty="0">
              <a:latin typeface="+mj-lt"/>
            </a:endParaRPr>
          </a:p>
          <a:p>
            <a:pPr marL="0" indent="0" algn="ctr">
              <a:buNone/>
            </a:pPr>
            <a:r>
              <a:rPr lang="en-US" sz="2400" dirty="0">
                <a:latin typeface="+mj-lt"/>
              </a:rPr>
              <a:t>ΣXi² = </a:t>
            </a:r>
            <a:r>
              <a:rPr lang="hr-HR" sz="2400" dirty="0">
                <a:latin typeface="+mj-lt"/>
              </a:rPr>
              <a:t>1+4+9+16+25 =</a:t>
            </a:r>
            <a:r>
              <a:rPr lang="en-US" sz="2400" dirty="0">
                <a:latin typeface="+mj-lt"/>
              </a:rPr>
              <a:t>55 </a:t>
            </a:r>
            <a:endParaRPr lang="hr-HR" sz="2400" dirty="0">
              <a:latin typeface="+mj-lt"/>
            </a:endParaRPr>
          </a:p>
          <a:p>
            <a:pPr marL="0" indent="0" algn="ctr">
              <a:buNone/>
            </a:pPr>
            <a:r>
              <a:rPr lang="en-US" sz="2400" dirty="0" err="1">
                <a:latin typeface="+mj-lt"/>
              </a:rPr>
              <a:t>ΣXiYi</a:t>
            </a:r>
            <a:r>
              <a:rPr lang="en-US" sz="2400" dirty="0">
                <a:latin typeface="+mj-lt"/>
              </a:rPr>
              <a:t> =</a:t>
            </a:r>
            <a:r>
              <a:rPr lang="hr-HR" sz="2400" dirty="0">
                <a:latin typeface="+mj-lt"/>
              </a:rPr>
              <a:t>2+8+15+16+25=</a:t>
            </a:r>
            <a:r>
              <a:rPr lang="en-US" sz="2400" dirty="0">
                <a:latin typeface="+mj-lt"/>
              </a:rPr>
              <a:t> 70</a:t>
            </a:r>
          </a:p>
          <a:p>
            <a:pPr marL="0" indent="0" algn="ctr">
              <a:buNone/>
            </a:pPr>
            <a:endParaRPr lang="en-US" sz="2400" b="1" dirty="0">
              <a:latin typeface="+mj-lt"/>
            </a:endParaRPr>
          </a:p>
          <a:p>
            <a:pPr marL="0" indent="0" algn="ctr">
              <a:buNone/>
            </a:pPr>
            <a:endParaRPr lang="en-US" sz="2400" dirty="0">
              <a:latin typeface="+mj-lt"/>
            </a:endParaRPr>
          </a:p>
        </p:txBody>
      </p:sp>
    </p:spTree>
    <p:extLst>
      <p:ext uri="{BB962C8B-B14F-4D97-AF65-F5344CB8AC3E}">
        <p14:creationId xmlns:p14="http://schemas.microsoft.com/office/powerpoint/2010/main" val="31623473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788601"/>
          </a:xfrm>
        </p:spPr>
        <p:txBody>
          <a:bodyPr/>
          <a:lstStyle/>
          <a:p>
            <a:pPr algn="ctr"/>
            <a:r>
              <a:rPr lang="hr-HR" b="1" dirty="0" err="1"/>
              <a:t>Overfitting</a:t>
            </a:r>
            <a:endParaRPr lang="pl-PL" dirty="0"/>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76200" y="1603601"/>
            <a:ext cx="55952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2400" dirty="0">
              <a:latin typeface="+mj-lt"/>
            </a:endParaRPr>
          </a:p>
        </p:txBody>
      </p:sp>
      <p:sp>
        <p:nvSpPr>
          <p:cNvPr id="9" name="Rectangular Callout 8"/>
          <p:cNvSpPr/>
          <p:nvPr/>
        </p:nvSpPr>
        <p:spPr>
          <a:xfrm>
            <a:off x="90582" y="2518161"/>
            <a:ext cx="3434348" cy="1198550"/>
          </a:xfrm>
          <a:prstGeom prst="wedgeRectCallout">
            <a:avLst>
              <a:gd name="adj1" fmla="val 77270"/>
              <a:gd name="adj2" fmla="val -4839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a:solidFill>
                  <a:schemeClr val="tx1"/>
                </a:solidFill>
                <a:latin typeface="+mj-lt"/>
              </a:rPr>
              <a:t>W</a:t>
            </a:r>
            <a:r>
              <a:rPr lang="en-US" sz="2400" dirty="0">
                <a:solidFill>
                  <a:schemeClr val="tx1"/>
                </a:solidFill>
                <a:latin typeface="+mj-lt"/>
              </a:rPr>
              <a:t>hat if the data is noisy, meaning there's a random variation in it? </a:t>
            </a:r>
          </a:p>
        </p:txBody>
      </p:sp>
      <p:sp>
        <p:nvSpPr>
          <p:cNvPr id="19" name="Rectangular Callout 18"/>
          <p:cNvSpPr/>
          <p:nvPr/>
        </p:nvSpPr>
        <p:spPr>
          <a:xfrm>
            <a:off x="9427028" y="1447801"/>
            <a:ext cx="2569029" cy="2698335"/>
          </a:xfrm>
          <a:prstGeom prst="wedgeRectCallout">
            <a:avLst>
              <a:gd name="adj1" fmla="val -107970"/>
              <a:gd name="adj2" fmla="val 5985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mj-lt"/>
              </a:rPr>
              <a:t>The simple linear regression model might end up fitting the noise instead of the true relationship </a:t>
            </a:r>
            <a:r>
              <a:rPr lang="en-US" sz="2400" dirty="0" err="1">
                <a:solidFill>
                  <a:schemeClr val="tx1"/>
                </a:solidFill>
                <a:latin typeface="+mj-lt"/>
              </a:rPr>
              <a:t>betwee</a:t>
            </a:r>
            <a:r>
              <a:rPr lang="hr-HR" sz="2400" dirty="0">
                <a:solidFill>
                  <a:schemeClr val="tx1"/>
                </a:solidFill>
                <a:latin typeface="+mj-lt"/>
              </a:rPr>
              <a:t>n</a:t>
            </a:r>
            <a:r>
              <a:rPr lang="en-US" sz="2400" dirty="0">
                <a:solidFill>
                  <a:schemeClr val="tx1"/>
                </a:solidFill>
                <a:latin typeface="+mj-lt"/>
              </a:rPr>
              <a:t> </a:t>
            </a:r>
            <a:r>
              <a:rPr lang="hr-HR" sz="2400" dirty="0">
                <a:solidFill>
                  <a:schemeClr val="tx1"/>
                </a:solidFill>
                <a:latin typeface="+mj-lt"/>
              </a:rPr>
              <a:t>data !</a:t>
            </a:r>
            <a:endParaRPr lang="en-US" sz="2400" dirty="0">
              <a:solidFill>
                <a:schemeClr val="tx1"/>
              </a:solidFill>
              <a:latin typeface="+mj-lt"/>
            </a:endParaRPr>
          </a:p>
        </p:txBody>
      </p:sp>
      <p:graphicFrame>
        <p:nvGraphicFramePr>
          <p:cNvPr id="8" name="Chart 7"/>
          <p:cNvGraphicFramePr>
            <a:graphicFrameLocks/>
          </p:cNvGraphicFramePr>
          <p:nvPr>
            <p:extLst>
              <p:ext uri="{D42A27DB-BD31-4B8C-83A1-F6EECF244321}">
                <p14:modId xmlns:p14="http://schemas.microsoft.com/office/powerpoint/2010/main" val="2472614873"/>
              </p:ext>
            </p:extLst>
          </p:nvPr>
        </p:nvGraphicFramePr>
        <p:xfrm>
          <a:off x="1785257" y="1245013"/>
          <a:ext cx="7424057" cy="4245588"/>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500742" y="6008214"/>
            <a:ext cx="7445829" cy="646331"/>
          </a:xfrm>
          <a:prstGeom prst="rect">
            <a:avLst/>
          </a:prstGeom>
          <a:noFill/>
        </p:spPr>
        <p:txBody>
          <a:bodyPr wrap="square" rtlCol="0">
            <a:spAutoFit/>
          </a:bodyPr>
          <a:lstStyle/>
          <a:p>
            <a:r>
              <a:rPr lang="en-US" dirty="0">
                <a:latin typeface="+mj-lt"/>
              </a:rPr>
              <a:t>Official data collated by Our World in Da</a:t>
            </a:r>
            <a:r>
              <a:rPr lang="hr-HR" dirty="0">
                <a:latin typeface="+mj-lt"/>
              </a:rPr>
              <a:t>t</a:t>
            </a:r>
            <a:r>
              <a:rPr lang="en-US" dirty="0">
                <a:latin typeface="+mj-lt"/>
              </a:rPr>
              <a:t>a</a:t>
            </a:r>
            <a:r>
              <a:rPr lang="hr-HR" dirty="0">
                <a:latin typeface="+mj-lt"/>
              </a:rPr>
              <a:t> - </a:t>
            </a:r>
            <a:r>
              <a:rPr lang="hr-HR" dirty="0">
                <a:latin typeface="+mj-lt"/>
                <a:hlinkClick r:id="rId4"/>
              </a:rPr>
              <a:t>https://ourworldindata.org/grapher/current-covid-patients-hospital</a:t>
            </a:r>
            <a:r>
              <a:rPr lang="hr-HR" dirty="0">
                <a:latin typeface="+mj-lt"/>
              </a:rPr>
              <a:t> </a:t>
            </a:r>
            <a:endParaRPr lang="en-US" dirty="0">
              <a:latin typeface="+mj-lt"/>
            </a:endParaRPr>
          </a:p>
        </p:txBody>
      </p:sp>
    </p:spTree>
    <p:extLst>
      <p:ext uri="{BB962C8B-B14F-4D97-AF65-F5344CB8AC3E}">
        <p14:creationId xmlns:p14="http://schemas.microsoft.com/office/powerpoint/2010/main" val="39236362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5"/>
            <a:ext cx="10515600" cy="788761"/>
          </a:xfrm>
        </p:spPr>
        <p:txBody>
          <a:bodyPr/>
          <a:lstStyle/>
          <a:p>
            <a:pPr algn="ctr"/>
            <a:r>
              <a:rPr lang="hr-HR" b="1" dirty="0" err="1"/>
              <a:t>Ridge</a:t>
            </a:r>
            <a:r>
              <a:rPr lang="hr-HR" b="1" dirty="0"/>
              <a:t>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931229" y="1516514"/>
            <a:ext cx="7260771" cy="4486275"/>
          </a:xfrm>
        </p:spPr>
        <p:txBody>
          <a:bodyPr>
            <a:noAutofit/>
          </a:bodyPr>
          <a:lstStyle/>
          <a:p>
            <a:pPr marL="0" indent="0" algn="ctr">
              <a:buNone/>
            </a:pPr>
            <a:r>
              <a:rPr lang="en-US" sz="2400" b="1" dirty="0">
                <a:latin typeface="+mj-lt"/>
              </a:rPr>
              <a:t>Step 2: Calculate the deviation of each value of X and Y from their respective means</a:t>
            </a:r>
          </a:p>
          <a:p>
            <a:pPr marL="0" indent="0">
              <a:buNone/>
            </a:pPr>
            <a:endParaRPr lang="en-US" sz="2400" dirty="0">
              <a:latin typeface="+mj-lt"/>
            </a:endParaRPr>
          </a:p>
          <a:p>
            <a:pPr marL="0" indent="0" algn="ctr">
              <a:buNone/>
            </a:pPr>
            <a:r>
              <a:rPr lang="en-US" sz="2400" dirty="0">
                <a:latin typeface="+mj-lt"/>
              </a:rPr>
              <a:t>deviation of X = [1-3, 2-3, 3-3, 4-3, 5-3] = [-2, -1, 0, 1, 2]</a:t>
            </a:r>
          </a:p>
          <a:p>
            <a:pPr marL="0" indent="0" algn="ctr">
              <a:buNone/>
            </a:pPr>
            <a:r>
              <a:rPr lang="en-US" sz="2400" dirty="0">
                <a:latin typeface="+mj-lt"/>
              </a:rPr>
              <a:t>deviation of Y = [2-4, 4-4, 5-4, 4-4, 5-4] = [-2, 0, 1, 0, 1]</a:t>
            </a:r>
          </a:p>
          <a:p>
            <a:pPr marL="0" indent="0">
              <a:buNone/>
            </a:pPr>
            <a:endParaRPr lang="en-US" sz="2400" dirty="0">
              <a:latin typeface="+mj-lt"/>
            </a:endParaRPr>
          </a:p>
          <a:p>
            <a:pPr marL="0" indent="0" algn="ctr">
              <a:buNone/>
            </a:pPr>
            <a:r>
              <a:rPr lang="en-US" sz="2400" b="1" dirty="0">
                <a:latin typeface="+mj-lt"/>
              </a:rPr>
              <a:t>Step 3: Calculate the sum of products of the deviations of X and Y</a:t>
            </a:r>
            <a:endParaRPr lang="hr-HR" sz="2400" b="1" dirty="0">
              <a:latin typeface="+mj-lt"/>
            </a:endParaRPr>
          </a:p>
          <a:p>
            <a:pPr marL="0" indent="0">
              <a:buNone/>
            </a:pPr>
            <a:endParaRPr lang="en-US" sz="2400" dirty="0">
              <a:latin typeface="+mj-lt"/>
            </a:endParaRPr>
          </a:p>
          <a:p>
            <a:pPr marL="0" indent="0" algn="ctr">
              <a:buNone/>
            </a:pPr>
            <a:r>
              <a:rPr lang="en-US" sz="2400" dirty="0">
                <a:latin typeface="+mj-lt"/>
              </a:rPr>
              <a:t>sum of products of deviations = (-2 * -2) + (-1 * 0) +</a:t>
            </a:r>
            <a:endParaRPr lang="hr-HR" sz="2400" dirty="0">
              <a:latin typeface="+mj-lt"/>
            </a:endParaRPr>
          </a:p>
          <a:p>
            <a:pPr marL="0" indent="0" algn="ctr">
              <a:buNone/>
            </a:pPr>
            <a:r>
              <a:rPr lang="hr-HR" sz="2400" dirty="0">
                <a:latin typeface="+mj-lt"/>
              </a:rPr>
              <a:t>+</a:t>
            </a:r>
            <a:r>
              <a:rPr lang="en-US" sz="2400" dirty="0">
                <a:latin typeface="+mj-lt"/>
              </a:rPr>
              <a:t> (0 * 1) + (1 * 0) + (2 * 1) = 6</a:t>
            </a:r>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152401" y="1603601"/>
            <a:ext cx="4506685"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latin typeface="+mj-lt"/>
              </a:rPr>
              <a:t>Suppose we have the following data:</a:t>
            </a:r>
          </a:p>
          <a:p>
            <a:pPr marL="0" indent="0" algn="ctr">
              <a:buFont typeface="Arial" panose="020B0604020202020204" pitchFamily="34" charset="0"/>
              <a:buNone/>
            </a:pPr>
            <a:r>
              <a:rPr lang="en-US" sz="2400" dirty="0">
                <a:latin typeface="+mj-lt"/>
              </a:rPr>
              <a:t>X = [1, 2, 3, 4, 5]</a:t>
            </a:r>
          </a:p>
          <a:p>
            <a:pPr marL="0" indent="0" algn="ctr">
              <a:buFont typeface="Arial" panose="020B0604020202020204" pitchFamily="34" charset="0"/>
              <a:buNone/>
            </a:pPr>
            <a:r>
              <a:rPr lang="en-US" sz="2400" dirty="0">
                <a:latin typeface="+mj-lt"/>
              </a:rPr>
              <a:t>Y = [2, 4, 5, 4, 5]</a:t>
            </a:r>
          </a:p>
          <a:p>
            <a:pPr marL="0" indent="0">
              <a:buFont typeface="Arial" panose="020B0604020202020204" pitchFamily="34" charset="0"/>
              <a:buNone/>
            </a:pPr>
            <a:endParaRPr lang="en-US" sz="2400" dirty="0">
              <a:latin typeface="+mj-lt"/>
            </a:endParaRPr>
          </a:p>
          <a:p>
            <a:pPr marL="0" indent="0" algn="ctr">
              <a:buFont typeface="Arial" panose="020B0604020202020204" pitchFamily="34" charset="0"/>
              <a:buNone/>
            </a:pPr>
            <a:r>
              <a:rPr lang="en-US" sz="2400" b="1" dirty="0">
                <a:latin typeface="+mj-lt"/>
              </a:rPr>
              <a:t>Step 1: Calculate the mean of X and Y</a:t>
            </a:r>
          </a:p>
          <a:p>
            <a:pPr marL="0" indent="0">
              <a:buFont typeface="Arial" panose="020B0604020202020204" pitchFamily="34" charset="0"/>
              <a:buNone/>
            </a:pPr>
            <a:r>
              <a:rPr lang="en-US" sz="2400" dirty="0">
                <a:latin typeface="+mj-lt"/>
              </a:rPr>
              <a:t>mean(X) = (1 + 2 + 3 + 4 + 5) / 5 = 3</a:t>
            </a:r>
          </a:p>
          <a:p>
            <a:pPr marL="0" indent="0">
              <a:buFont typeface="Arial" panose="020B0604020202020204" pitchFamily="34" charset="0"/>
              <a:buNone/>
            </a:pPr>
            <a:r>
              <a:rPr lang="en-US" sz="2400" dirty="0">
                <a:latin typeface="+mj-lt"/>
              </a:rPr>
              <a:t>mean(Y) = (2 + 4 + 5 + 4 + 5) / 5 = 4</a:t>
            </a:r>
          </a:p>
          <a:p>
            <a:pPr marL="0" indent="0">
              <a:buFont typeface="Arial" panose="020B0604020202020204" pitchFamily="34" charset="0"/>
              <a:buNone/>
            </a:pPr>
            <a:endParaRPr lang="en-US" sz="2400" dirty="0">
              <a:latin typeface="+mj-lt"/>
            </a:endParaRPr>
          </a:p>
        </p:txBody>
      </p:sp>
    </p:spTree>
    <p:extLst>
      <p:ext uri="{BB962C8B-B14F-4D97-AF65-F5344CB8AC3E}">
        <p14:creationId xmlns:p14="http://schemas.microsoft.com/office/powerpoint/2010/main" val="11488433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8F32E-91C5-E902-157E-DA59E4D8A106}"/>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E0A672C3-1098-D067-13D0-DCBC37A70895}"/>
              </a:ext>
            </a:extLst>
          </p:cNvPr>
          <p:cNvSpPr>
            <a:spLocks noGrp="1"/>
          </p:cNvSpPr>
          <p:nvPr>
            <p:ph type="title"/>
          </p:nvPr>
        </p:nvSpPr>
        <p:spPr>
          <a:xfrm>
            <a:off x="838200" y="365125"/>
            <a:ext cx="10515600" cy="788761"/>
          </a:xfrm>
        </p:spPr>
        <p:txBody>
          <a:bodyPr/>
          <a:lstStyle/>
          <a:p>
            <a:pPr algn="ctr"/>
            <a:r>
              <a:rPr lang="hr-HR" b="1" dirty="0" err="1"/>
              <a:t>Ridge</a:t>
            </a:r>
            <a:r>
              <a:rPr lang="hr-HR" b="1" dirty="0"/>
              <a:t> </a:t>
            </a:r>
            <a:r>
              <a:rPr lang="hr-HR" b="1" dirty="0" err="1"/>
              <a:t>regression</a:t>
            </a:r>
            <a:endParaRPr lang="pl-PL" dirty="0"/>
          </a:p>
        </p:txBody>
      </p:sp>
      <p:sp>
        <p:nvSpPr>
          <p:cNvPr id="3" name="Symbol zastępczy zawartości 2">
            <a:extLst>
              <a:ext uri="{FF2B5EF4-FFF2-40B4-BE49-F238E27FC236}">
                <a16:creationId xmlns:a16="http://schemas.microsoft.com/office/drawing/2014/main" id="{A925BB13-4C85-D10A-9C3C-F242E75BE1F4}"/>
              </a:ext>
            </a:extLst>
          </p:cNvPr>
          <p:cNvSpPr>
            <a:spLocks noGrp="1"/>
          </p:cNvSpPr>
          <p:nvPr>
            <p:ph idx="1"/>
          </p:nvPr>
        </p:nvSpPr>
        <p:spPr>
          <a:xfrm>
            <a:off x="4931229" y="1516514"/>
            <a:ext cx="7260771" cy="4486275"/>
          </a:xfrm>
        </p:spPr>
        <p:txBody>
          <a:bodyPr>
            <a:noAutofit/>
          </a:bodyPr>
          <a:lstStyle/>
          <a:p>
            <a:pPr marL="0" indent="0" algn="ctr">
              <a:buNone/>
            </a:pPr>
            <a:r>
              <a:rPr lang="en-US" sz="2400" b="1" dirty="0">
                <a:latin typeface="+mj-lt"/>
              </a:rPr>
              <a:t>Step 2: Calculate the deviation of each value of X and Y from their respective means</a:t>
            </a:r>
          </a:p>
          <a:p>
            <a:pPr marL="0" indent="0">
              <a:buNone/>
            </a:pPr>
            <a:endParaRPr lang="en-US" sz="2400" dirty="0">
              <a:latin typeface="+mj-lt"/>
            </a:endParaRPr>
          </a:p>
          <a:p>
            <a:pPr marL="0" indent="0" algn="ctr">
              <a:buNone/>
            </a:pPr>
            <a:r>
              <a:rPr lang="en-US" sz="2400" dirty="0">
                <a:latin typeface="+mj-lt"/>
              </a:rPr>
              <a:t>deviation of X = [1-3, 2-3, 3-3, 4-3, 5-3] = [-2, -1, 0, 1, 2]</a:t>
            </a:r>
          </a:p>
          <a:p>
            <a:pPr marL="0" indent="0" algn="ctr">
              <a:buNone/>
            </a:pPr>
            <a:r>
              <a:rPr lang="en-US" sz="2400" dirty="0">
                <a:latin typeface="+mj-lt"/>
              </a:rPr>
              <a:t>deviation of Y = [2-4, 4-4, 5-4, 4-4, 5-4] = [-2, 0, 1, 0, 1]</a:t>
            </a:r>
          </a:p>
          <a:p>
            <a:pPr marL="0" indent="0">
              <a:buNone/>
            </a:pPr>
            <a:endParaRPr lang="en-US" sz="2400" dirty="0">
              <a:latin typeface="+mj-lt"/>
            </a:endParaRPr>
          </a:p>
          <a:p>
            <a:pPr marL="0" indent="0" algn="ctr">
              <a:buNone/>
            </a:pPr>
            <a:r>
              <a:rPr lang="en-US" sz="2400" b="1" dirty="0">
                <a:latin typeface="+mj-lt"/>
              </a:rPr>
              <a:t>Step 3: Calculate the sum of products of the deviations of X and Y</a:t>
            </a:r>
            <a:endParaRPr lang="hr-HR" sz="2400" b="1" dirty="0">
              <a:latin typeface="+mj-lt"/>
            </a:endParaRPr>
          </a:p>
          <a:p>
            <a:pPr marL="0" indent="0">
              <a:buNone/>
            </a:pPr>
            <a:endParaRPr lang="en-US" sz="2400" dirty="0">
              <a:latin typeface="+mj-lt"/>
            </a:endParaRPr>
          </a:p>
          <a:p>
            <a:pPr marL="0" indent="0" algn="ctr">
              <a:buNone/>
            </a:pPr>
            <a:r>
              <a:rPr lang="en-US" sz="2400" dirty="0">
                <a:latin typeface="+mj-lt"/>
              </a:rPr>
              <a:t>sum of products of deviations = (-2 * -2) + (-1 * 0) +</a:t>
            </a:r>
            <a:endParaRPr lang="hr-HR" sz="2400" dirty="0">
              <a:latin typeface="+mj-lt"/>
            </a:endParaRPr>
          </a:p>
          <a:p>
            <a:pPr marL="0" indent="0" algn="ctr">
              <a:buNone/>
            </a:pPr>
            <a:r>
              <a:rPr lang="hr-HR" sz="2400" dirty="0">
                <a:latin typeface="+mj-lt"/>
              </a:rPr>
              <a:t>+</a:t>
            </a:r>
            <a:r>
              <a:rPr lang="en-US" sz="2400" dirty="0">
                <a:latin typeface="+mj-lt"/>
              </a:rPr>
              <a:t> (0 * 1) + (1 * 0) + (2 * 1) = 6</a:t>
            </a:r>
          </a:p>
        </p:txBody>
      </p:sp>
      <p:sp>
        <p:nvSpPr>
          <p:cNvPr id="15" name="Symbol zastępczy zawartości 2">
            <a:extLst>
              <a:ext uri="{FF2B5EF4-FFF2-40B4-BE49-F238E27FC236}">
                <a16:creationId xmlns:a16="http://schemas.microsoft.com/office/drawing/2014/main" id="{8A0A3657-57FE-6A63-0B18-61D908DF2B6B}"/>
              </a:ext>
            </a:extLst>
          </p:cNvPr>
          <p:cNvSpPr txBox="1">
            <a:spLocks/>
          </p:cNvSpPr>
          <p:nvPr/>
        </p:nvSpPr>
        <p:spPr>
          <a:xfrm>
            <a:off x="152401" y="1603601"/>
            <a:ext cx="4506685"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latin typeface="+mj-lt"/>
              </a:rPr>
              <a:t>Suppose we have the following data:</a:t>
            </a:r>
          </a:p>
          <a:p>
            <a:pPr marL="0" indent="0" algn="ctr">
              <a:buFont typeface="Arial" panose="020B0604020202020204" pitchFamily="34" charset="0"/>
              <a:buNone/>
            </a:pPr>
            <a:r>
              <a:rPr lang="en-US" sz="2400" dirty="0">
                <a:latin typeface="+mj-lt"/>
              </a:rPr>
              <a:t>X = [1, 2, 3, 4, 5]</a:t>
            </a:r>
          </a:p>
          <a:p>
            <a:pPr marL="0" indent="0" algn="ctr">
              <a:buFont typeface="Arial" panose="020B0604020202020204" pitchFamily="34" charset="0"/>
              <a:buNone/>
            </a:pPr>
            <a:r>
              <a:rPr lang="en-US" sz="2400" dirty="0">
                <a:latin typeface="+mj-lt"/>
              </a:rPr>
              <a:t>Y = [2, 4, 5, 4, 5]</a:t>
            </a:r>
          </a:p>
          <a:p>
            <a:pPr marL="0" indent="0">
              <a:buFont typeface="Arial" panose="020B0604020202020204" pitchFamily="34" charset="0"/>
              <a:buNone/>
            </a:pPr>
            <a:endParaRPr lang="en-US" sz="2400" dirty="0">
              <a:latin typeface="+mj-lt"/>
            </a:endParaRPr>
          </a:p>
          <a:p>
            <a:pPr marL="0" indent="0" algn="ctr">
              <a:buFont typeface="Arial" panose="020B0604020202020204" pitchFamily="34" charset="0"/>
              <a:buNone/>
            </a:pPr>
            <a:r>
              <a:rPr lang="en-US" sz="2400" b="1" dirty="0">
                <a:latin typeface="+mj-lt"/>
              </a:rPr>
              <a:t>Step 1: Calculate the mean of X and Y</a:t>
            </a:r>
          </a:p>
          <a:p>
            <a:pPr marL="0" indent="0">
              <a:buFont typeface="Arial" panose="020B0604020202020204" pitchFamily="34" charset="0"/>
              <a:buNone/>
            </a:pPr>
            <a:r>
              <a:rPr lang="en-US" sz="2400" dirty="0">
                <a:latin typeface="+mj-lt"/>
              </a:rPr>
              <a:t>mean(X) = (1 + 2 + 3 + 4 + 5) / 5 = 3</a:t>
            </a:r>
          </a:p>
          <a:p>
            <a:pPr marL="0" indent="0">
              <a:buFont typeface="Arial" panose="020B0604020202020204" pitchFamily="34" charset="0"/>
              <a:buNone/>
            </a:pPr>
            <a:r>
              <a:rPr lang="en-US" sz="2400" dirty="0">
                <a:latin typeface="+mj-lt"/>
              </a:rPr>
              <a:t>mean(Y) = (2 + 4 + 5 + 4 + 5) / 5 = 4</a:t>
            </a:r>
          </a:p>
          <a:p>
            <a:pPr marL="0" indent="0">
              <a:buFont typeface="Arial" panose="020B0604020202020204" pitchFamily="34" charset="0"/>
              <a:buNone/>
            </a:pPr>
            <a:endParaRPr lang="en-US" sz="2400" dirty="0">
              <a:latin typeface="+mj-lt"/>
            </a:endParaRPr>
          </a:p>
        </p:txBody>
      </p:sp>
    </p:spTree>
    <p:extLst>
      <p:ext uri="{BB962C8B-B14F-4D97-AF65-F5344CB8AC3E}">
        <p14:creationId xmlns:p14="http://schemas.microsoft.com/office/powerpoint/2010/main" val="29343125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799646"/>
          </a:xfrm>
        </p:spPr>
        <p:txBody>
          <a:bodyPr/>
          <a:lstStyle/>
          <a:p>
            <a:pPr algn="ctr"/>
            <a:r>
              <a:rPr lang="hr-HR" b="1" dirty="0" err="1"/>
              <a:t>Ridge</a:t>
            </a:r>
            <a:r>
              <a:rPr lang="hr-HR" b="1" dirty="0"/>
              <a:t> </a:t>
            </a:r>
            <a:r>
              <a:rPr lang="hr-HR" b="1" dirty="0" err="1"/>
              <a:t>regression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497285" y="1429428"/>
            <a:ext cx="6564087" cy="4486275"/>
          </a:xfrm>
        </p:spPr>
        <p:txBody>
          <a:bodyPr>
            <a:noAutofit/>
          </a:bodyPr>
          <a:lstStyle/>
          <a:p>
            <a:pPr marL="0" indent="0" algn="ctr">
              <a:buNone/>
            </a:pPr>
            <a:r>
              <a:rPr lang="en-US" sz="2400" b="1" dirty="0">
                <a:latin typeface="+mj-lt"/>
              </a:rPr>
              <a:t>Step 6:  Calculate the Ridge regression coefficients</a:t>
            </a:r>
            <a:endParaRPr lang="hr-HR" sz="2400" b="1" dirty="0">
              <a:latin typeface="+mj-lt"/>
            </a:endParaRPr>
          </a:p>
          <a:p>
            <a:pPr marL="0" indent="0" algn="ctr">
              <a:buNone/>
            </a:pPr>
            <a:r>
              <a:rPr lang="en-US" sz="2400" dirty="0">
                <a:latin typeface="+mj-lt"/>
              </a:rPr>
              <a:t>b1 = (sum of products of deviations  </a:t>
            </a:r>
            <a:r>
              <a:rPr lang="en-US" sz="2400" b="1" dirty="0">
                <a:solidFill>
                  <a:srgbClr val="FF0000"/>
                </a:solidFill>
                <a:latin typeface="+mj-lt"/>
              </a:rPr>
              <a:t>+</a:t>
            </a:r>
            <a:r>
              <a:rPr lang="en-US" sz="2400" b="1" dirty="0">
                <a:latin typeface="+mj-lt"/>
              </a:rPr>
              <a:t> </a:t>
            </a:r>
            <a:r>
              <a:rPr lang="el-GR" sz="2400" b="1" dirty="0">
                <a:solidFill>
                  <a:srgbClr val="FF0000"/>
                </a:solidFill>
                <a:latin typeface="+mj-lt"/>
              </a:rPr>
              <a:t>λ</a:t>
            </a:r>
            <a:r>
              <a:rPr lang="en-US" sz="2400" dirty="0">
                <a:latin typeface="+mj-lt"/>
              </a:rPr>
              <a:t>) /</a:t>
            </a:r>
            <a:endParaRPr lang="hr-HR" sz="2400" dirty="0">
              <a:latin typeface="+mj-lt"/>
            </a:endParaRPr>
          </a:p>
          <a:p>
            <a:pPr marL="0" indent="0" algn="ctr">
              <a:buNone/>
            </a:pPr>
            <a:r>
              <a:rPr lang="en-US" sz="2400" dirty="0">
                <a:latin typeface="+mj-lt"/>
              </a:rPr>
              <a:t> (sum of squares of deviations of </a:t>
            </a:r>
            <a:r>
              <a:rPr lang="hr-HR" sz="2400" dirty="0">
                <a:latin typeface="+mj-lt"/>
              </a:rPr>
              <a:t>X</a:t>
            </a:r>
            <a:r>
              <a:rPr lang="en-US" sz="2400" b="1" dirty="0">
                <a:solidFill>
                  <a:srgbClr val="FF0000"/>
                </a:solidFill>
                <a:latin typeface="+mj-lt"/>
              </a:rPr>
              <a:t>+ </a:t>
            </a:r>
            <a:r>
              <a:rPr lang="el-GR" sz="2400" b="1" dirty="0">
                <a:solidFill>
                  <a:srgbClr val="FF0000"/>
                </a:solidFill>
                <a:latin typeface="+mj-lt"/>
              </a:rPr>
              <a:t>λ</a:t>
            </a:r>
            <a:r>
              <a:rPr lang="en-US" sz="2400" dirty="0">
                <a:latin typeface="+mj-lt"/>
              </a:rPr>
              <a:t>)</a:t>
            </a:r>
          </a:p>
          <a:p>
            <a:pPr marL="0" indent="0" algn="ctr">
              <a:buNone/>
            </a:pPr>
            <a:r>
              <a:rPr lang="en-US" sz="2400" dirty="0">
                <a:latin typeface="+mj-lt"/>
              </a:rPr>
              <a:t>b0 = mean</a:t>
            </a:r>
            <a:r>
              <a:rPr lang="hr-HR" sz="2400" dirty="0">
                <a:latin typeface="+mj-lt"/>
              </a:rPr>
              <a:t>(</a:t>
            </a:r>
            <a:r>
              <a:rPr lang="en-US" sz="2400" dirty="0">
                <a:latin typeface="+mj-lt"/>
              </a:rPr>
              <a:t>Y</a:t>
            </a:r>
            <a:r>
              <a:rPr lang="hr-HR" sz="2400" dirty="0">
                <a:latin typeface="+mj-lt"/>
              </a:rPr>
              <a:t>)</a:t>
            </a:r>
            <a:r>
              <a:rPr lang="en-US" sz="2400" dirty="0">
                <a:latin typeface="+mj-lt"/>
              </a:rPr>
              <a:t> - b1 * mean</a:t>
            </a:r>
            <a:r>
              <a:rPr lang="hr-HR" sz="2400" dirty="0">
                <a:latin typeface="+mj-lt"/>
              </a:rPr>
              <a:t>(</a:t>
            </a:r>
            <a:r>
              <a:rPr lang="en-US" sz="2400" dirty="0">
                <a:latin typeface="+mj-lt"/>
              </a:rPr>
              <a:t>X</a:t>
            </a:r>
            <a:r>
              <a:rPr lang="hr-HR" sz="2400" dirty="0">
                <a:latin typeface="+mj-lt"/>
              </a:rPr>
              <a:t>)</a:t>
            </a:r>
            <a:endParaRPr lang="en-US" sz="2400" b="1" dirty="0">
              <a:latin typeface="+mj-lt"/>
            </a:endParaRPr>
          </a:p>
          <a:p>
            <a:pPr marL="0" indent="0" algn="ctr">
              <a:buNone/>
            </a:pPr>
            <a:r>
              <a:rPr lang="en-US" sz="2400" b="1" dirty="0">
                <a:latin typeface="+mj-lt"/>
              </a:rPr>
              <a:t>Step 7: Write the equation of the Ridge regression line</a:t>
            </a:r>
            <a:endParaRPr lang="hr-HR" sz="2400" b="1" dirty="0">
              <a:latin typeface="+mj-lt"/>
            </a:endParaRPr>
          </a:p>
          <a:p>
            <a:pPr marL="0" indent="0" algn="ctr">
              <a:buNone/>
            </a:pPr>
            <a:r>
              <a:rPr lang="en-US" sz="2400" dirty="0">
                <a:latin typeface="+mj-lt"/>
              </a:rPr>
              <a:t>Y = b0 + b1 * X</a:t>
            </a:r>
          </a:p>
          <a:p>
            <a:pPr marL="0" indent="0" algn="ctr">
              <a:buNone/>
            </a:pPr>
            <a:r>
              <a:rPr lang="en-US" sz="2400" dirty="0">
                <a:latin typeface="+mj-lt"/>
              </a:rPr>
              <a:t>= 1.9286 + 0.5095 * X</a:t>
            </a:r>
            <a:endParaRPr lang="en-US" sz="2400" b="1" dirty="0">
              <a:latin typeface="+mj-lt"/>
            </a:endParaRPr>
          </a:p>
          <a:p>
            <a:pPr marL="0" indent="0" algn="ctr">
              <a:buNone/>
            </a:pPr>
            <a:r>
              <a:rPr lang="en-US" sz="2400" b="1" dirty="0">
                <a:latin typeface="+mj-lt"/>
              </a:rPr>
              <a:t>So the equation of the </a:t>
            </a:r>
            <a:r>
              <a:rPr lang="hr-HR" sz="2400" b="1" dirty="0" err="1">
                <a:latin typeface="+mj-lt"/>
              </a:rPr>
              <a:t>Ridge</a:t>
            </a:r>
            <a:r>
              <a:rPr lang="hr-HR" sz="2400" b="1" dirty="0">
                <a:latin typeface="+mj-lt"/>
              </a:rPr>
              <a:t> </a:t>
            </a:r>
            <a:r>
              <a:rPr lang="en-US" sz="2400" b="1" dirty="0">
                <a:latin typeface="+mj-lt"/>
              </a:rPr>
              <a:t>regression line for this data is </a:t>
            </a:r>
            <a:endParaRPr lang="hr-HR" sz="2400" b="1" dirty="0">
              <a:latin typeface="+mj-lt"/>
            </a:endParaRPr>
          </a:p>
          <a:p>
            <a:pPr marL="0" indent="0" algn="ctr">
              <a:buNone/>
            </a:pPr>
            <a:r>
              <a:rPr lang="en-US" sz="2400" b="1" dirty="0">
                <a:latin typeface="+mj-lt"/>
              </a:rPr>
              <a:t>Y = 1.9286 + 0.5095 * X</a:t>
            </a:r>
          </a:p>
        </p:txBody>
      </p:sp>
      <p:sp>
        <p:nvSpPr>
          <p:cNvPr id="15" name="Symbol zastępczy zawartości 2">
            <a:extLst>
              <a:ext uri="{FF2B5EF4-FFF2-40B4-BE49-F238E27FC236}">
                <a16:creationId xmlns:a16="http://schemas.microsoft.com/office/drawing/2014/main" id="{9727AF9A-F3F7-464E-860B-D6C35A8834E3}"/>
              </a:ext>
            </a:extLst>
          </p:cNvPr>
          <p:cNvSpPr txBox="1">
            <a:spLocks/>
          </p:cNvSpPr>
          <p:nvPr/>
        </p:nvSpPr>
        <p:spPr>
          <a:xfrm>
            <a:off x="130628" y="1603601"/>
            <a:ext cx="53666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latin typeface="+mj-lt"/>
              </a:rPr>
              <a:t>Step 4: Calculate the sum of squares of deviations of X</a:t>
            </a:r>
          </a:p>
          <a:p>
            <a:pPr marL="0" indent="0" algn="ctr">
              <a:buNone/>
            </a:pPr>
            <a:endParaRPr lang="en-US" sz="2400" b="1" dirty="0">
              <a:latin typeface="+mj-lt"/>
            </a:endParaRPr>
          </a:p>
          <a:p>
            <a:pPr marL="0" indent="0" algn="ctr">
              <a:buNone/>
            </a:pPr>
            <a:r>
              <a:rPr lang="en-US" sz="2400" dirty="0">
                <a:latin typeface="+mj-lt"/>
              </a:rPr>
              <a:t>sum of squares of deviations of </a:t>
            </a:r>
            <a:endParaRPr lang="hr-HR" sz="2400" dirty="0">
              <a:latin typeface="+mj-lt"/>
            </a:endParaRPr>
          </a:p>
          <a:p>
            <a:pPr marL="0" indent="0" algn="ctr">
              <a:buNone/>
            </a:pPr>
            <a:r>
              <a:rPr lang="en-US" sz="2400" dirty="0">
                <a:latin typeface="+mj-lt"/>
              </a:rPr>
              <a:t>X = (-2)^2 + (-1)^2 + 0^2 + 1^2 + 2^2 = 10</a:t>
            </a:r>
          </a:p>
          <a:p>
            <a:pPr marL="0" indent="0" algn="ctr">
              <a:buNone/>
            </a:pPr>
            <a:endParaRPr lang="en-US" sz="2400" b="1" dirty="0">
              <a:latin typeface="+mj-lt"/>
            </a:endParaRPr>
          </a:p>
          <a:p>
            <a:pPr marL="0" indent="0" algn="ctr">
              <a:buNone/>
            </a:pPr>
            <a:r>
              <a:rPr lang="en-US" sz="2400" b="1" dirty="0">
                <a:solidFill>
                  <a:srgbClr val="FF0000"/>
                </a:solidFill>
                <a:latin typeface="+mj-lt"/>
              </a:rPr>
              <a:t>Step 5: Choose a value for the Ridge regression parameter (lambda)</a:t>
            </a:r>
            <a:endParaRPr lang="hr-HR" sz="2400" b="1" dirty="0">
              <a:solidFill>
                <a:srgbClr val="FF0000"/>
              </a:solidFill>
              <a:latin typeface="+mj-lt"/>
            </a:endParaRPr>
          </a:p>
          <a:p>
            <a:pPr marL="0" indent="0" algn="ctr">
              <a:buNone/>
            </a:pPr>
            <a:r>
              <a:rPr lang="el-GR" sz="4400" b="1" dirty="0">
                <a:solidFill>
                  <a:srgbClr val="FF0000"/>
                </a:solidFill>
                <a:latin typeface="+mj-lt"/>
              </a:rPr>
              <a:t>λ</a:t>
            </a:r>
            <a:r>
              <a:rPr lang="hr-HR" sz="2400" b="1" dirty="0">
                <a:latin typeface="+mj-lt"/>
              </a:rPr>
              <a:t> </a:t>
            </a:r>
            <a:r>
              <a:rPr lang="en-US" sz="3600" b="1" dirty="0">
                <a:solidFill>
                  <a:srgbClr val="FF0000"/>
                </a:solidFill>
                <a:latin typeface="+mj-lt"/>
              </a:rPr>
              <a:t>= 0.5</a:t>
            </a:r>
          </a:p>
        </p:txBody>
      </p:sp>
    </p:spTree>
    <p:extLst>
      <p:ext uri="{BB962C8B-B14F-4D97-AF65-F5344CB8AC3E}">
        <p14:creationId xmlns:p14="http://schemas.microsoft.com/office/powerpoint/2010/main" val="10499685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fontScale="77500" lnSpcReduction="20000"/>
          </a:bodyPr>
          <a:lstStyle/>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err="1">
                <a:latin typeface="+mj-lt"/>
              </a:rPr>
              <a:t>Linear</a:t>
            </a:r>
            <a:r>
              <a:rPr lang="en-US" b="1" dirty="0">
                <a:latin typeface="+mj-lt"/>
              </a:rPr>
              <a:t> </a:t>
            </a:r>
            <a:r>
              <a:rPr lang="hr-HR" b="1" dirty="0">
                <a:latin typeface="+mj-lt"/>
              </a:rPr>
              <a:t>R</a:t>
            </a:r>
            <a:r>
              <a:rPr lang="en-US" b="1" dirty="0">
                <a:latin typeface="+mj-lt"/>
              </a:rPr>
              <a:t>egression</a:t>
            </a:r>
            <a:endParaRPr lang="hr-HR" b="1" dirty="0">
              <a:latin typeface="+mj-lt"/>
            </a:endParaRPr>
          </a:p>
          <a:p>
            <a:pPr algn="just"/>
            <a:r>
              <a:rPr lang="hr-HR" dirty="0">
                <a:latin typeface="+mj-lt"/>
                <a:hlinkClick r:id="rId3"/>
              </a:rPr>
              <a:t>https://www.scribbr.com/statistics/simple-linear-regression/</a:t>
            </a:r>
            <a:endParaRPr lang="hr-HR" dirty="0">
              <a:latin typeface="+mj-lt"/>
            </a:endParaRPr>
          </a:p>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err="1">
                <a:latin typeface="+mj-lt"/>
              </a:rPr>
              <a:t>Polynomial</a:t>
            </a:r>
            <a:r>
              <a:rPr lang="hr-HR" b="1" dirty="0">
                <a:latin typeface="+mj-lt"/>
              </a:rPr>
              <a:t> </a:t>
            </a:r>
            <a:r>
              <a:rPr lang="hr-HR" b="1" dirty="0" err="1">
                <a:latin typeface="+mj-lt"/>
              </a:rPr>
              <a:t>regression</a:t>
            </a:r>
            <a:endParaRPr lang="hr-HR" b="1" dirty="0">
              <a:latin typeface="+mj-lt"/>
            </a:endParaRPr>
          </a:p>
          <a:p>
            <a:pPr algn="just"/>
            <a:r>
              <a:rPr lang="hr-HR" dirty="0">
                <a:latin typeface="+mj-lt"/>
                <a:hlinkClick r:id="rId4"/>
              </a:rPr>
              <a:t>https://www.statology.org/polynomial-regression</a:t>
            </a:r>
            <a:endParaRPr lang="hr-HR" dirty="0">
              <a:latin typeface="+mj-lt"/>
            </a:endParaRPr>
          </a:p>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err="1">
                <a:latin typeface="+mj-lt"/>
              </a:rPr>
              <a:t>Ridge</a:t>
            </a:r>
            <a:r>
              <a:rPr lang="hr-HR" b="1" dirty="0">
                <a:latin typeface="+mj-lt"/>
              </a:rPr>
              <a:t> </a:t>
            </a:r>
            <a:r>
              <a:rPr lang="hr-HR" b="1" dirty="0" err="1">
                <a:latin typeface="+mj-lt"/>
              </a:rPr>
              <a:t>regression</a:t>
            </a:r>
            <a:endParaRPr lang="hr-HR" dirty="0">
              <a:latin typeface="+mj-lt"/>
            </a:endParaRPr>
          </a:p>
          <a:p>
            <a:pPr algn="just"/>
            <a:r>
              <a:rPr lang="hr-HR" dirty="0">
                <a:latin typeface="+mj-lt"/>
                <a:hlinkClick r:id="rId5"/>
              </a:rPr>
              <a:t>https://machinelearningcompass.com/machine_learning_models/ridge_regression</a:t>
            </a:r>
            <a:r>
              <a:rPr lang="hr-HR" dirty="0">
                <a:latin typeface="+mj-lt"/>
              </a:rPr>
              <a:t> </a:t>
            </a:r>
          </a:p>
          <a:p>
            <a:pPr marL="0" indent="0" algn="just">
              <a:buNone/>
            </a:pPr>
            <a:endParaRPr lang="hr-HR" b="1"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hr-HR" b="1" dirty="0" err="1">
                <a:latin typeface="+mj-lt"/>
              </a:rPr>
              <a:t>videos</a:t>
            </a:r>
            <a:r>
              <a:rPr lang="hr-HR" b="1" dirty="0">
                <a:latin typeface="+mj-lt"/>
              </a:rPr>
              <a:t>: </a:t>
            </a:r>
          </a:p>
          <a:p>
            <a:pPr algn="just"/>
            <a:r>
              <a:rPr lang="hr-HR" dirty="0">
                <a:latin typeface="+mj-lt"/>
                <a:hlinkClick r:id="rId6"/>
              </a:rPr>
              <a:t>https://www.youtube.com/watch?v=ZkjP5RJLQF4</a:t>
            </a:r>
            <a:endParaRPr lang="hr-HR" dirty="0">
              <a:latin typeface="+mj-lt"/>
            </a:endParaRPr>
          </a:p>
          <a:p>
            <a:pPr algn="just"/>
            <a:r>
              <a:rPr lang="hr-HR" dirty="0">
                <a:latin typeface="+mj-lt"/>
                <a:hlinkClick r:id="rId7"/>
              </a:rPr>
              <a:t>https://www.youtube.com/watch?v=QptI-vDle8Y</a:t>
            </a:r>
            <a:endParaRPr lang="hr-HR" dirty="0">
              <a:latin typeface="+mj-lt"/>
            </a:endParaRPr>
          </a:p>
          <a:p>
            <a:pPr algn="just"/>
            <a:r>
              <a:rPr lang="hr-HR" dirty="0">
                <a:latin typeface="+mj-lt"/>
                <a:hlinkClick r:id="rId8"/>
              </a:rPr>
              <a:t>https://www.youtube.com/watch?v=OEU22e20tWw</a:t>
            </a:r>
            <a:r>
              <a:rPr lang="hr-HR" dirty="0">
                <a:latin typeface="+mj-lt"/>
              </a:rPr>
              <a:t> </a:t>
            </a:r>
          </a:p>
          <a:p>
            <a:pPr marL="0" indent="0" algn="just">
              <a:buNone/>
            </a:pPr>
            <a:endParaRPr lang="hr-HR" b="1"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fifth</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33814783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6 - </a:t>
            </a:r>
            <a:r>
              <a:rPr lang="en-US" dirty="0"/>
              <a:t>Clustering and its applications</a:t>
            </a:r>
            <a:endParaRPr lang="pl-PL" dirty="0"/>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71283"/>
            <a:ext cx="9144000" cy="1655762"/>
          </a:xfrm>
        </p:spPr>
        <p:txBody>
          <a:bodyPr>
            <a:normAutofit lnSpcReduction="10000"/>
          </a:bodyPr>
          <a:lstStyle/>
          <a:p>
            <a:endParaRPr lang="hr-HR" dirty="0"/>
          </a:p>
          <a:p>
            <a:endParaRPr lang="hr-HR" dirty="0"/>
          </a:p>
          <a:p>
            <a:r>
              <a:rPr lang="en-US" dirty="0"/>
              <a:t>Content prepared by: </a:t>
            </a:r>
            <a:r>
              <a:rPr lang="hr-HR" dirty="0"/>
              <a:t>Frane Urem</a:t>
            </a:r>
            <a:endParaRPr lang="en-US" dirty="0"/>
          </a:p>
          <a:p>
            <a:r>
              <a:rPr lang="en-US" dirty="0"/>
              <a:t>Voice:</a:t>
            </a:r>
            <a:r>
              <a:rPr lang="hr-HR" dirty="0"/>
              <a:t> Ivana Kardum Goleš</a:t>
            </a:r>
            <a:endParaRPr lang="pl-PL" dirty="0"/>
          </a:p>
        </p:txBody>
      </p:sp>
    </p:spTree>
    <p:extLst>
      <p:ext uri="{BB962C8B-B14F-4D97-AF65-F5344CB8AC3E}">
        <p14:creationId xmlns:p14="http://schemas.microsoft.com/office/powerpoint/2010/main" val="979489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en-US" b="1"/>
              <a:t>Impact of AI in Today's World</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330960"/>
            <a:ext cx="11470640" cy="5340773"/>
          </a:xfrm>
        </p:spPr>
        <p:txBody>
          <a:bodyPr>
            <a:normAutofit lnSpcReduction="10000"/>
          </a:bodyPr>
          <a:lstStyle/>
          <a:p>
            <a:pPr lvl="0" algn="just"/>
            <a:r>
              <a:rPr lang="en-US" sz="3600">
                <a:latin typeface="+mj-lt"/>
              </a:rPr>
              <a:t>Automation and Efficiency: AI automates tasks, improving industry efficiency and productivity.</a:t>
            </a:r>
          </a:p>
          <a:p>
            <a:pPr lvl="0" algn="just"/>
            <a:r>
              <a:rPr lang="en-US" sz="3600">
                <a:latin typeface="+mj-lt"/>
              </a:rPr>
              <a:t>Personalization and Recommendations: AI-powered systems provide personalized suggestions based on user preferences, enhancing experiences.</a:t>
            </a:r>
          </a:p>
          <a:p>
            <a:pPr lvl="0" algn="just"/>
            <a:r>
              <a:rPr lang="en-US" sz="3600">
                <a:latin typeface="+mj-lt"/>
              </a:rPr>
              <a:t>Healthcare and Medicine: diagnostics, drug discovery, and personalized treatment, transforming healthcare.</a:t>
            </a:r>
          </a:p>
          <a:p>
            <a:pPr lvl="0" algn="just"/>
            <a:r>
              <a:rPr lang="en-US" sz="3600">
                <a:latin typeface="+mj-lt"/>
              </a:rPr>
              <a:t>Enhanced Customer Experience: </a:t>
            </a:r>
            <a:r>
              <a:rPr lang="en-US" sz="3600" err="1">
                <a:latin typeface="+mj-lt"/>
              </a:rPr>
              <a:t>chatbots</a:t>
            </a:r>
            <a:r>
              <a:rPr lang="en-US" sz="3600">
                <a:latin typeface="+mj-lt"/>
              </a:rPr>
              <a:t> and virtual assistants offer instant support and personalized interactions</a:t>
            </a:r>
            <a:endParaRPr lang="pl-PL">
              <a:latin typeface="+mj-lt"/>
            </a:endParaRPr>
          </a:p>
        </p:txBody>
      </p:sp>
    </p:spTree>
    <p:extLst>
      <p:ext uri="{BB962C8B-B14F-4D97-AF65-F5344CB8AC3E}">
        <p14:creationId xmlns:p14="http://schemas.microsoft.com/office/powerpoint/2010/main" val="1360254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err="1"/>
              <a:t>Clustering</a:t>
            </a:r>
            <a:r>
              <a:rPr lang="hr-HR" b="1" dirty="0"/>
              <a:t> </a:t>
            </a:r>
            <a:r>
              <a:rPr lang="en-US" b="1" dirty="0"/>
              <a:t>in Machine 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7971" y="1690688"/>
            <a:ext cx="8041090" cy="4486275"/>
          </a:xfrm>
        </p:spPr>
        <p:txBody>
          <a:bodyPr>
            <a:noAutofit/>
          </a:bodyPr>
          <a:lstStyle/>
          <a:p>
            <a:pPr algn="just"/>
            <a:r>
              <a:rPr lang="en-US" sz="4400" b="1" dirty="0">
                <a:latin typeface="+mj-lt"/>
              </a:rPr>
              <a:t>Clustering</a:t>
            </a:r>
            <a:r>
              <a:rPr lang="en-US" sz="3600" dirty="0">
                <a:latin typeface="+mj-lt"/>
              </a:rPr>
              <a:t> </a:t>
            </a:r>
            <a:r>
              <a:rPr lang="hr-HR" sz="3600" dirty="0">
                <a:latin typeface="+mj-lt"/>
              </a:rPr>
              <a:t>- </a:t>
            </a:r>
            <a:r>
              <a:rPr lang="en-US" sz="3600" dirty="0">
                <a:latin typeface="+mj-lt"/>
              </a:rPr>
              <a:t>unsupervised learning technique that organizes similar data points into clusters. </a:t>
            </a:r>
            <a:endParaRPr lang="hr-HR" sz="3600" dirty="0">
              <a:latin typeface="+mj-lt"/>
            </a:endParaRPr>
          </a:p>
          <a:p>
            <a:pPr algn="just"/>
            <a:r>
              <a:rPr lang="en-US" sz="3600" dirty="0">
                <a:latin typeface="+mj-lt"/>
              </a:rPr>
              <a:t>The goal is to group objects that are more alike with each other than with objects in other clusters. </a:t>
            </a:r>
            <a:endParaRPr lang="hr-HR" sz="3600" dirty="0">
              <a:latin typeface="+mj-lt"/>
            </a:endParaRPr>
          </a:p>
          <a:p>
            <a:pPr algn="just"/>
            <a:r>
              <a:rPr lang="en-US" sz="3600" dirty="0">
                <a:latin typeface="+mj-lt"/>
              </a:rPr>
              <a:t>Think of it like organizing a messy room by creating neat piles of similar things.</a:t>
            </a:r>
          </a:p>
          <a:p>
            <a:endParaRPr lang="en-US" sz="3600" dirty="0">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3232" y="1690688"/>
            <a:ext cx="2866397" cy="4293111"/>
          </a:xfrm>
          <a:prstGeom prst="rect">
            <a:avLst/>
          </a:prstGeom>
        </p:spPr>
      </p:pic>
    </p:spTree>
    <p:extLst>
      <p:ext uri="{BB962C8B-B14F-4D97-AF65-F5344CB8AC3E}">
        <p14:creationId xmlns:p14="http://schemas.microsoft.com/office/powerpoint/2010/main" val="7771307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err="1"/>
              <a:t>Clustering</a:t>
            </a:r>
            <a:r>
              <a:rPr lang="hr-HR" b="1" dirty="0"/>
              <a:t> </a:t>
            </a:r>
            <a:r>
              <a:rPr lang="en-US" b="1" dirty="0"/>
              <a:t>in Machine 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7971" y="1690688"/>
            <a:ext cx="7511143" cy="4486275"/>
          </a:xfrm>
        </p:spPr>
        <p:txBody>
          <a:bodyPr>
            <a:noAutofit/>
          </a:bodyPr>
          <a:lstStyle/>
          <a:p>
            <a:pPr marL="0" indent="0" algn="just">
              <a:buNone/>
            </a:pPr>
            <a:r>
              <a:rPr lang="en-US" sz="3600" dirty="0">
                <a:latin typeface="+mj-lt"/>
              </a:rPr>
              <a:t>Start with simple and widely used algorithms for </a:t>
            </a:r>
            <a:r>
              <a:rPr lang="hr-HR" sz="3600" dirty="0" err="1">
                <a:latin typeface="+mj-lt"/>
              </a:rPr>
              <a:t>clustering</a:t>
            </a:r>
            <a:r>
              <a:rPr lang="hr-HR" sz="3600" dirty="0">
                <a:latin typeface="+mj-lt"/>
              </a:rPr>
              <a:t>:</a:t>
            </a:r>
            <a:endParaRPr lang="en-US" sz="3600" dirty="0">
              <a:latin typeface="+mj-lt"/>
            </a:endParaRPr>
          </a:p>
          <a:p>
            <a:pPr algn="just"/>
            <a:r>
              <a:rPr lang="hr-HR" sz="3600" b="1" dirty="0">
                <a:latin typeface="+mj-lt"/>
              </a:rPr>
              <a:t>K-</a:t>
            </a:r>
            <a:r>
              <a:rPr lang="hr-HR" sz="3600" b="1" dirty="0" err="1">
                <a:latin typeface="+mj-lt"/>
              </a:rPr>
              <a:t>means</a:t>
            </a:r>
            <a:r>
              <a:rPr lang="hr-HR" sz="3600" dirty="0">
                <a:latin typeface="+mj-lt"/>
              </a:rPr>
              <a:t> - </a:t>
            </a:r>
            <a:r>
              <a:rPr lang="hr-HR" sz="3600" dirty="0" err="1">
                <a:latin typeface="+mj-lt"/>
              </a:rPr>
              <a:t>like</a:t>
            </a:r>
            <a:r>
              <a:rPr lang="hr-HR" sz="3600" dirty="0">
                <a:latin typeface="+mj-lt"/>
              </a:rPr>
              <a:t> </a:t>
            </a:r>
            <a:r>
              <a:rPr lang="en-US" sz="3600" dirty="0">
                <a:latin typeface="+mj-lt"/>
              </a:rPr>
              <a:t>sorting candy into different bowls based on their color</a:t>
            </a:r>
            <a:endParaRPr lang="hr-HR" sz="3600" dirty="0">
              <a:latin typeface="+mj-lt"/>
            </a:endParaRPr>
          </a:p>
          <a:p>
            <a:pPr algn="just"/>
            <a:r>
              <a:rPr lang="hr-HR" sz="3600" b="1" dirty="0">
                <a:latin typeface="+mj-lt"/>
              </a:rPr>
              <a:t>H</a:t>
            </a:r>
            <a:r>
              <a:rPr lang="en-US" sz="3600" b="1" dirty="0" err="1">
                <a:latin typeface="+mj-lt"/>
              </a:rPr>
              <a:t>ierarchical</a:t>
            </a:r>
            <a:r>
              <a:rPr lang="en-US" sz="3600" b="1" dirty="0">
                <a:latin typeface="+mj-lt"/>
              </a:rPr>
              <a:t> clustering </a:t>
            </a:r>
            <a:r>
              <a:rPr lang="hr-HR" sz="3600" dirty="0">
                <a:latin typeface="+mj-lt"/>
              </a:rPr>
              <a:t>- l</a:t>
            </a:r>
            <a:r>
              <a:rPr lang="en-US" sz="3600" dirty="0" err="1">
                <a:latin typeface="+mj-lt"/>
              </a:rPr>
              <a:t>ike</a:t>
            </a:r>
            <a:r>
              <a:rPr lang="en-US" sz="3600" dirty="0">
                <a:latin typeface="+mj-lt"/>
              </a:rPr>
              <a:t> nested dolls</a:t>
            </a:r>
          </a:p>
          <a:p>
            <a:pPr algn="just"/>
            <a:r>
              <a:rPr lang="en-US" sz="3600" b="1" dirty="0">
                <a:latin typeface="+mj-lt"/>
              </a:rPr>
              <a:t>DBSCAN</a:t>
            </a:r>
            <a:r>
              <a:rPr lang="hr-HR" sz="3600" dirty="0">
                <a:latin typeface="+mj-lt"/>
              </a:rPr>
              <a:t> – </a:t>
            </a:r>
            <a:r>
              <a:rPr lang="hr-HR" sz="3600" dirty="0" err="1">
                <a:latin typeface="+mj-lt"/>
              </a:rPr>
              <a:t>like</a:t>
            </a:r>
            <a:r>
              <a:rPr lang="hr-HR" sz="3600" dirty="0">
                <a:latin typeface="+mj-lt"/>
              </a:rPr>
              <a:t> a </a:t>
            </a:r>
            <a:r>
              <a:rPr lang="hr-HR" sz="3600" dirty="0" err="1">
                <a:latin typeface="+mj-lt"/>
              </a:rPr>
              <a:t>school</a:t>
            </a:r>
            <a:r>
              <a:rPr lang="hr-HR" sz="3600" dirty="0">
                <a:latin typeface="+mj-lt"/>
              </a:rPr>
              <a:t> </a:t>
            </a:r>
            <a:r>
              <a:rPr lang="hr-HR" sz="3600" dirty="0" err="1">
                <a:latin typeface="+mj-lt"/>
              </a:rPr>
              <a:t>of</a:t>
            </a:r>
            <a:r>
              <a:rPr lang="hr-HR" sz="3600" dirty="0">
                <a:latin typeface="+mj-lt"/>
              </a:rPr>
              <a:t> </a:t>
            </a:r>
            <a:r>
              <a:rPr lang="hr-HR" sz="3600" dirty="0" err="1">
                <a:latin typeface="+mj-lt"/>
              </a:rPr>
              <a:t>fish</a:t>
            </a:r>
            <a:r>
              <a:rPr lang="hr-HR" sz="3600" dirty="0">
                <a:latin typeface="+mj-lt"/>
              </a:rPr>
              <a:t> (or </a:t>
            </a:r>
            <a:r>
              <a:rPr lang="hr-HR" sz="3600" dirty="0" err="1">
                <a:latin typeface="+mj-lt"/>
              </a:rPr>
              <a:t>flock</a:t>
            </a:r>
            <a:r>
              <a:rPr lang="hr-HR" sz="3600" dirty="0">
                <a:latin typeface="+mj-lt"/>
              </a:rPr>
              <a:t> </a:t>
            </a:r>
            <a:r>
              <a:rPr lang="hr-HR" sz="3600" dirty="0" err="1">
                <a:latin typeface="+mj-lt"/>
              </a:rPr>
              <a:t>of</a:t>
            </a:r>
            <a:r>
              <a:rPr lang="hr-HR" sz="3600" dirty="0">
                <a:latin typeface="+mj-lt"/>
              </a:rPr>
              <a:t> </a:t>
            </a:r>
            <a:r>
              <a:rPr lang="hr-HR" sz="3600" dirty="0" err="1">
                <a:latin typeface="+mj-lt"/>
              </a:rPr>
              <a:t>birds</a:t>
            </a:r>
            <a:r>
              <a:rPr lang="hr-HR" sz="3600" dirty="0">
                <a:latin typeface="+mj-lt"/>
              </a:rPr>
              <a:t>) </a:t>
            </a:r>
            <a:endParaRPr lang="pl-PL" dirty="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911635" y="3488193"/>
            <a:ext cx="1877594" cy="1864555"/>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273122" y="1893429"/>
            <a:ext cx="2416670" cy="1392022"/>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707086" y="4621444"/>
            <a:ext cx="1888060" cy="1892976"/>
          </a:xfrm>
          <a:prstGeom prst="rect">
            <a:avLst/>
          </a:prstGeom>
        </p:spPr>
      </p:pic>
    </p:spTree>
    <p:extLst>
      <p:ext uri="{BB962C8B-B14F-4D97-AF65-F5344CB8AC3E}">
        <p14:creationId xmlns:p14="http://schemas.microsoft.com/office/powerpoint/2010/main" val="35348987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7971" y="1690688"/>
            <a:ext cx="5240110" cy="4486275"/>
          </a:xfrm>
        </p:spPr>
        <p:txBody>
          <a:bodyPr>
            <a:noAutofit/>
          </a:bodyPr>
          <a:lstStyle/>
          <a:p>
            <a:pPr algn="just"/>
            <a:r>
              <a:rPr lang="en-US" sz="3600" dirty="0">
                <a:latin typeface="+mj-lt"/>
              </a:rPr>
              <a:t>K-means </a:t>
            </a:r>
            <a:r>
              <a:rPr lang="en-US" sz="4000" b="1" dirty="0">
                <a:latin typeface="+mj-lt"/>
              </a:rPr>
              <a:t>groups</a:t>
            </a:r>
            <a:r>
              <a:rPr lang="en-US" sz="3600" dirty="0">
                <a:latin typeface="+mj-lt"/>
              </a:rPr>
              <a:t> similar data points </a:t>
            </a:r>
            <a:r>
              <a:rPr lang="en-US" sz="4000" b="1" dirty="0">
                <a:latin typeface="+mj-lt"/>
              </a:rPr>
              <a:t>together</a:t>
            </a:r>
            <a:r>
              <a:rPr lang="en-US" sz="3600" dirty="0">
                <a:latin typeface="+mj-lt"/>
              </a:rPr>
              <a:t>.</a:t>
            </a:r>
          </a:p>
          <a:p>
            <a:pPr algn="just"/>
            <a:r>
              <a:rPr lang="en-US" sz="3600" dirty="0">
                <a:latin typeface="+mj-lt"/>
              </a:rPr>
              <a:t>It assigns each point to the nearest </a:t>
            </a:r>
            <a:r>
              <a:rPr lang="en-US" sz="4000" b="1" dirty="0">
                <a:latin typeface="+mj-lt"/>
              </a:rPr>
              <a:t>cluster centroid</a:t>
            </a:r>
            <a:r>
              <a:rPr lang="en-US" sz="3600" dirty="0">
                <a:latin typeface="+mj-lt"/>
              </a:rPr>
              <a:t>.</a:t>
            </a:r>
          </a:p>
          <a:p>
            <a:pPr algn="just"/>
            <a:r>
              <a:rPr lang="en-US" sz="3600" dirty="0">
                <a:latin typeface="+mj-lt"/>
              </a:rPr>
              <a:t>The algorithm continues until the clusters are stable.</a:t>
            </a:r>
            <a:endParaRPr lang="pl-PL" dirty="0">
              <a:latin typeface="+mj-lt"/>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878284" y="2150779"/>
            <a:ext cx="6150430" cy="3778481"/>
          </a:xfrm>
          <a:prstGeom prst="rect">
            <a:avLst/>
          </a:prstGeom>
        </p:spPr>
      </p:pic>
      <p:cxnSp>
        <p:nvCxnSpPr>
          <p:cNvPr id="9" name="Straight Arrow Connector 8"/>
          <p:cNvCxnSpPr/>
          <p:nvPr/>
        </p:nvCxnSpPr>
        <p:spPr>
          <a:xfrm>
            <a:off x="8262257" y="1903076"/>
            <a:ext cx="5443" cy="1468774"/>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9133115" y="4971827"/>
            <a:ext cx="10885" cy="1417524"/>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825478" y="1478301"/>
            <a:ext cx="2408464" cy="461665"/>
          </a:xfrm>
          <a:prstGeom prst="rect">
            <a:avLst/>
          </a:prstGeom>
          <a:noFill/>
        </p:spPr>
        <p:txBody>
          <a:bodyPr wrap="square" rtlCol="0">
            <a:spAutoFit/>
          </a:bodyPr>
          <a:lstStyle/>
          <a:p>
            <a:r>
              <a:rPr lang="hr-HR" sz="2400" b="1" dirty="0" err="1">
                <a:latin typeface="+mj-lt"/>
              </a:rPr>
              <a:t>centroid</a:t>
            </a:r>
            <a:r>
              <a:rPr lang="hr-HR" sz="2400" b="1" dirty="0">
                <a:latin typeface="+mj-lt"/>
              </a:rPr>
              <a:t> </a:t>
            </a:r>
            <a:r>
              <a:rPr lang="hr-HR" sz="2400" b="1" dirty="0" err="1">
                <a:latin typeface="+mj-lt"/>
              </a:rPr>
              <a:t>dancer</a:t>
            </a:r>
            <a:r>
              <a:rPr lang="hr-HR" sz="2400" b="1" dirty="0">
                <a:latin typeface="+mj-lt"/>
              </a:rPr>
              <a:t>  A</a:t>
            </a:r>
            <a:endParaRPr lang="en-US" sz="2400" b="1" dirty="0">
              <a:latin typeface="+mj-lt"/>
            </a:endParaRPr>
          </a:p>
        </p:txBody>
      </p:sp>
      <p:sp>
        <p:nvSpPr>
          <p:cNvPr id="13" name="TextBox 12"/>
          <p:cNvSpPr txBox="1"/>
          <p:nvPr/>
        </p:nvSpPr>
        <p:spPr>
          <a:xfrm>
            <a:off x="7554686" y="6221865"/>
            <a:ext cx="2492828" cy="461665"/>
          </a:xfrm>
          <a:prstGeom prst="rect">
            <a:avLst/>
          </a:prstGeom>
          <a:noFill/>
        </p:spPr>
        <p:txBody>
          <a:bodyPr wrap="square" rtlCol="0">
            <a:spAutoFit/>
          </a:bodyPr>
          <a:lstStyle/>
          <a:p>
            <a:r>
              <a:rPr lang="hr-HR" sz="2400" b="1" dirty="0" err="1">
                <a:latin typeface="+mj-lt"/>
              </a:rPr>
              <a:t>centroid</a:t>
            </a:r>
            <a:r>
              <a:rPr lang="hr-HR" sz="2400" b="1" dirty="0">
                <a:latin typeface="+mj-lt"/>
              </a:rPr>
              <a:t> </a:t>
            </a:r>
            <a:r>
              <a:rPr lang="hr-HR" sz="2400" b="1" dirty="0" err="1">
                <a:latin typeface="+mj-lt"/>
              </a:rPr>
              <a:t>dancer</a:t>
            </a:r>
            <a:r>
              <a:rPr lang="hr-HR" sz="2400" b="1" dirty="0">
                <a:latin typeface="+mj-lt"/>
              </a:rPr>
              <a:t>  B</a:t>
            </a:r>
            <a:endParaRPr lang="en-US" sz="2400" b="1" dirty="0">
              <a:latin typeface="+mj-lt"/>
            </a:endParaRPr>
          </a:p>
        </p:txBody>
      </p:sp>
      <p:sp>
        <p:nvSpPr>
          <p:cNvPr id="19" name="Freeform 18"/>
          <p:cNvSpPr/>
          <p:nvPr/>
        </p:nvSpPr>
        <p:spPr>
          <a:xfrm>
            <a:off x="6692900" y="3136941"/>
            <a:ext cx="2336810" cy="1202715"/>
          </a:xfrm>
          <a:custGeom>
            <a:avLst/>
            <a:gdLst>
              <a:gd name="connsiteX0" fmla="*/ 2311400 w 2336810"/>
              <a:gd name="connsiteY0" fmla="*/ 301894 h 1202715"/>
              <a:gd name="connsiteX1" fmla="*/ 2324100 w 2336810"/>
              <a:gd name="connsiteY1" fmla="*/ 397144 h 1202715"/>
              <a:gd name="connsiteX2" fmla="*/ 2330450 w 2336810"/>
              <a:gd name="connsiteY2" fmla="*/ 422544 h 1202715"/>
              <a:gd name="connsiteX3" fmla="*/ 2330450 w 2336810"/>
              <a:gd name="connsiteY3" fmla="*/ 562244 h 1202715"/>
              <a:gd name="connsiteX4" fmla="*/ 2324100 w 2336810"/>
              <a:gd name="connsiteY4" fmla="*/ 613044 h 1202715"/>
              <a:gd name="connsiteX5" fmla="*/ 2311400 w 2336810"/>
              <a:gd name="connsiteY5" fmla="*/ 632094 h 1202715"/>
              <a:gd name="connsiteX6" fmla="*/ 2298700 w 2336810"/>
              <a:gd name="connsiteY6" fmla="*/ 657494 h 1202715"/>
              <a:gd name="connsiteX7" fmla="*/ 2292350 w 2336810"/>
              <a:gd name="connsiteY7" fmla="*/ 676544 h 1202715"/>
              <a:gd name="connsiteX8" fmla="*/ 2273300 w 2336810"/>
              <a:gd name="connsiteY8" fmla="*/ 701944 h 1202715"/>
              <a:gd name="connsiteX9" fmla="*/ 2247900 w 2336810"/>
              <a:gd name="connsiteY9" fmla="*/ 740044 h 1202715"/>
              <a:gd name="connsiteX10" fmla="*/ 2235200 w 2336810"/>
              <a:gd name="connsiteY10" fmla="*/ 759094 h 1202715"/>
              <a:gd name="connsiteX11" fmla="*/ 2197100 w 2336810"/>
              <a:gd name="connsiteY11" fmla="*/ 790844 h 1202715"/>
              <a:gd name="connsiteX12" fmla="*/ 2171700 w 2336810"/>
              <a:gd name="connsiteY12" fmla="*/ 828944 h 1202715"/>
              <a:gd name="connsiteX13" fmla="*/ 2152650 w 2336810"/>
              <a:gd name="connsiteY13" fmla="*/ 847994 h 1202715"/>
              <a:gd name="connsiteX14" fmla="*/ 2139950 w 2336810"/>
              <a:gd name="connsiteY14" fmla="*/ 867044 h 1202715"/>
              <a:gd name="connsiteX15" fmla="*/ 2120900 w 2336810"/>
              <a:gd name="connsiteY15" fmla="*/ 879744 h 1202715"/>
              <a:gd name="connsiteX16" fmla="*/ 2076450 w 2336810"/>
              <a:gd name="connsiteY16" fmla="*/ 911494 h 1202715"/>
              <a:gd name="connsiteX17" fmla="*/ 2032000 w 2336810"/>
              <a:gd name="connsiteY17" fmla="*/ 924194 h 1202715"/>
              <a:gd name="connsiteX18" fmla="*/ 2006600 w 2336810"/>
              <a:gd name="connsiteY18" fmla="*/ 943244 h 1202715"/>
              <a:gd name="connsiteX19" fmla="*/ 1943100 w 2336810"/>
              <a:gd name="connsiteY19" fmla="*/ 962294 h 1202715"/>
              <a:gd name="connsiteX20" fmla="*/ 1898650 w 2336810"/>
              <a:gd name="connsiteY20" fmla="*/ 981344 h 1202715"/>
              <a:gd name="connsiteX21" fmla="*/ 1873250 w 2336810"/>
              <a:gd name="connsiteY21" fmla="*/ 994044 h 1202715"/>
              <a:gd name="connsiteX22" fmla="*/ 1835150 w 2336810"/>
              <a:gd name="connsiteY22" fmla="*/ 1006744 h 1202715"/>
              <a:gd name="connsiteX23" fmla="*/ 1809750 w 2336810"/>
              <a:gd name="connsiteY23" fmla="*/ 1013094 h 1202715"/>
              <a:gd name="connsiteX24" fmla="*/ 1784350 w 2336810"/>
              <a:gd name="connsiteY24" fmla="*/ 1025794 h 1202715"/>
              <a:gd name="connsiteX25" fmla="*/ 1758950 w 2336810"/>
              <a:gd name="connsiteY25" fmla="*/ 1032144 h 1202715"/>
              <a:gd name="connsiteX26" fmla="*/ 1739900 w 2336810"/>
              <a:gd name="connsiteY26" fmla="*/ 1038494 h 1202715"/>
              <a:gd name="connsiteX27" fmla="*/ 1689100 w 2336810"/>
              <a:gd name="connsiteY27" fmla="*/ 1051194 h 1202715"/>
              <a:gd name="connsiteX28" fmla="*/ 1663700 w 2336810"/>
              <a:gd name="connsiteY28" fmla="*/ 1057544 h 1202715"/>
              <a:gd name="connsiteX29" fmla="*/ 1619250 w 2336810"/>
              <a:gd name="connsiteY29" fmla="*/ 1063894 h 1202715"/>
              <a:gd name="connsiteX30" fmla="*/ 1593850 w 2336810"/>
              <a:gd name="connsiteY30" fmla="*/ 1070244 h 1202715"/>
              <a:gd name="connsiteX31" fmla="*/ 1524000 w 2336810"/>
              <a:gd name="connsiteY31" fmla="*/ 1076594 h 1202715"/>
              <a:gd name="connsiteX32" fmla="*/ 1485900 w 2336810"/>
              <a:gd name="connsiteY32" fmla="*/ 1082944 h 1202715"/>
              <a:gd name="connsiteX33" fmla="*/ 1390650 w 2336810"/>
              <a:gd name="connsiteY33" fmla="*/ 1089294 h 1202715"/>
              <a:gd name="connsiteX34" fmla="*/ 1270000 w 2336810"/>
              <a:gd name="connsiteY34" fmla="*/ 1101994 h 1202715"/>
              <a:gd name="connsiteX35" fmla="*/ 1092200 w 2336810"/>
              <a:gd name="connsiteY35" fmla="*/ 1108344 h 1202715"/>
              <a:gd name="connsiteX36" fmla="*/ 1009650 w 2336810"/>
              <a:gd name="connsiteY36" fmla="*/ 1114694 h 1202715"/>
              <a:gd name="connsiteX37" fmla="*/ 952500 w 2336810"/>
              <a:gd name="connsiteY37" fmla="*/ 1121044 h 1202715"/>
              <a:gd name="connsiteX38" fmla="*/ 869950 w 2336810"/>
              <a:gd name="connsiteY38" fmla="*/ 1127394 h 1202715"/>
              <a:gd name="connsiteX39" fmla="*/ 806450 w 2336810"/>
              <a:gd name="connsiteY39" fmla="*/ 1140094 h 1202715"/>
              <a:gd name="connsiteX40" fmla="*/ 787400 w 2336810"/>
              <a:gd name="connsiteY40" fmla="*/ 1146444 h 1202715"/>
              <a:gd name="connsiteX41" fmla="*/ 723900 w 2336810"/>
              <a:gd name="connsiteY41" fmla="*/ 1159144 h 1202715"/>
              <a:gd name="connsiteX42" fmla="*/ 698500 w 2336810"/>
              <a:gd name="connsiteY42" fmla="*/ 1171844 h 1202715"/>
              <a:gd name="connsiteX43" fmla="*/ 673100 w 2336810"/>
              <a:gd name="connsiteY43" fmla="*/ 1178194 h 1202715"/>
              <a:gd name="connsiteX44" fmla="*/ 552450 w 2336810"/>
              <a:gd name="connsiteY44" fmla="*/ 1190894 h 1202715"/>
              <a:gd name="connsiteX45" fmla="*/ 336550 w 2336810"/>
              <a:gd name="connsiteY45" fmla="*/ 1190894 h 1202715"/>
              <a:gd name="connsiteX46" fmla="*/ 254000 w 2336810"/>
              <a:gd name="connsiteY46" fmla="*/ 1184544 h 1202715"/>
              <a:gd name="connsiteX47" fmla="*/ 177800 w 2336810"/>
              <a:gd name="connsiteY47" fmla="*/ 1165494 h 1202715"/>
              <a:gd name="connsiteX48" fmla="*/ 152400 w 2336810"/>
              <a:gd name="connsiteY48" fmla="*/ 1159144 h 1202715"/>
              <a:gd name="connsiteX49" fmla="*/ 133350 w 2336810"/>
              <a:gd name="connsiteY49" fmla="*/ 1152794 h 1202715"/>
              <a:gd name="connsiteX50" fmla="*/ 95250 w 2336810"/>
              <a:gd name="connsiteY50" fmla="*/ 1127394 h 1202715"/>
              <a:gd name="connsiteX51" fmla="*/ 82550 w 2336810"/>
              <a:gd name="connsiteY51" fmla="*/ 1108344 h 1202715"/>
              <a:gd name="connsiteX52" fmla="*/ 63500 w 2336810"/>
              <a:gd name="connsiteY52" fmla="*/ 1089294 h 1202715"/>
              <a:gd name="connsiteX53" fmla="*/ 57150 w 2336810"/>
              <a:gd name="connsiteY53" fmla="*/ 1070244 h 1202715"/>
              <a:gd name="connsiteX54" fmla="*/ 44450 w 2336810"/>
              <a:gd name="connsiteY54" fmla="*/ 1051194 h 1202715"/>
              <a:gd name="connsiteX55" fmla="*/ 31750 w 2336810"/>
              <a:gd name="connsiteY55" fmla="*/ 1013094 h 1202715"/>
              <a:gd name="connsiteX56" fmla="*/ 19050 w 2336810"/>
              <a:gd name="connsiteY56" fmla="*/ 974994 h 1202715"/>
              <a:gd name="connsiteX57" fmla="*/ 12700 w 2336810"/>
              <a:gd name="connsiteY57" fmla="*/ 955944 h 1202715"/>
              <a:gd name="connsiteX58" fmla="*/ 0 w 2336810"/>
              <a:gd name="connsiteY58" fmla="*/ 924194 h 1202715"/>
              <a:gd name="connsiteX59" fmla="*/ 6350 w 2336810"/>
              <a:gd name="connsiteY59" fmla="*/ 733694 h 1202715"/>
              <a:gd name="connsiteX60" fmla="*/ 12700 w 2336810"/>
              <a:gd name="connsiteY60" fmla="*/ 701944 h 1202715"/>
              <a:gd name="connsiteX61" fmla="*/ 25400 w 2336810"/>
              <a:gd name="connsiteY61" fmla="*/ 663844 h 1202715"/>
              <a:gd name="connsiteX62" fmla="*/ 31750 w 2336810"/>
              <a:gd name="connsiteY62" fmla="*/ 644794 h 1202715"/>
              <a:gd name="connsiteX63" fmla="*/ 50800 w 2336810"/>
              <a:gd name="connsiteY63" fmla="*/ 587644 h 1202715"/>
              <a:gd name="connsiteX64" fmla="*/ 57150 w 2336810"/>
              <a:gd name="connsiteY64" fmla="*/ 568594 h 1202715"/>
              <a:gd name="connsiteX65" fmla="*/ 82550 w 2336810"/>
              <a:gd name="connsiteY65" fmla="*/ 530494 h 1202715"/>
              <a:gd name="connsiteX66" fmla="*/ 95250 w 2336810"/>
              <a:gd name="connsiteY66" fmla="*/ 505094 h 1202715"/>
              <a:gd name="connsiteX67" fmla="*/ 114300 w 2336810"/>
              <a:gd name="connsiteY67" fmla="*/ 486044 h 1202715"/>
              <a:gd name="connsiteX68" fmla="*/ 139700 w 2336810"/>
              <a:gd name="connsiteY68" fmla="*/ 447944 h 1202715"/>
              <a:gd name="connsiteX69" fmla="*/ 171450 w 2336810"/>
              <a:gd name="connsiteY69" fmla="*/ 403494 h 1202715"/>
              <a:gd name="connsiteX70" fmla="*/ 203200 w 2336810"/>
              <a:gd name="connsiteY70" fmla="*/ 359044 h 1202715"/>
              <a:gd name="connsiteX71" fmla="*/ 241300 w 2336810"/>
              <a:gd name="connsiteY71" fmla="*/ 320944 h 1202715"/>
              <a:gd name="connsiteX72" fmla="*/ 273050 w 2336810"/>
              <a:gd name="connsiteY72" fmla="*/ 276494 h 1202715"/>
              <a:gd name="connsiteX73" fmla="*/ 292100 w 2336810"/>
              <a:gd name="connsiteY73" fmla="*/ 263794 h 1202715"/>
              <a:gd name="connsiteX74" fmla="*/ 330200 w 2336810"/>
              <a:gd name="connsiteY74" fmla="*/ 225694 h 1202715"/>
              <a:gd name="connsiteX75" fmla="*/ 349250 w 2336810"/>
              <a:gd name="connsiteY75" fmla="*/ 206644 h 1202715"/>
              <a:gd name="connsiteX76" fmla="*/ 368300 w 2336810"/>
              <a:gd name="connsiteY76" fmla="*/ 193944 h 1202715"/>
              <a:gd name="connsiteX77" fmla="*/ 406400 w 2336810"/>
              <a:gd name="connsiteY77" fmla="*/ 149494 h 1202715"/>
              <a:gd name="connsiteX78" fmla="*/ 425450 w 2336810"/>
              <a:gd name="connsiteY78" fmla="*/ 143144 h 1202715"/>
              <a:gd name="connsiteX79" fmla="*/ 444500 w 2336810"/>
              <a:gd name="connsiteY79" fmla="*/ 130444 h 1202715"/>
              <a:gd name="connsiteX80" fmla="*/ 558800 w 2336810"/>
              <a:gd name="connsiteY80" fmla="*/ 105044 h 1202715"/>
              <a:gd name="connsiteX81" fmla="*/ 609600 w 2336810"/>
              <a:gd name="connsiteY81" fmla="*/ 98694 h 1202715"/>
              <a:gd name="connsiteX82" fmla="*/ 647700 w 2336810"/>
              <a:gd name="connsiteY82" fmla="*/ 92344 h 1202715"/>
              <a:gd name="connsiteX83" fmla="*/ 704850 w 2336810"/>
              <a:gd name="connsiteY83" fmla="*/ 85994 h 1202715"/>
              <a:gd name="connsiteX84" fmla="*/ 876300 w 2336810"/>
              <a:gd name="connsiteY84" fmla="*/ 73294 h 1202715"/>
              <a:gd name="connsiteX85" fmla="*/ 1060450 w 2336810"/>
              <a:gd name="connsiteY85" fmla="*/ 66944 h 1202715"/>
              <a:gd name="connsiteX86" fmla="*/ 1162050 w 2336810"/>
              <a:gd name="connsiteY86" fmla="*/ 60594 h 1202715"/>
              <a:gd name="connsiteX87" fmla="*/ 1320800 w 2336810"/>
              <a:gd name="connsiteY87" fmla="*/ 54244 h 1202715"/>
              <a:gd name="connsiteX88" fmla="*/ 1435100 w 2336810"/>
              <a:gd name="connsiteY88" fmla="*/ 41544 h 1202715"/>
              <a:gd name="connsiteX89" fmla="*/ 1454150 w 2336810"/>
              <a:gd name="connsiteY89" fmla="*/ 35194 h 1202715"/>
              <a:gd name="connsiteX90" fmla="*/ 1511300 w 2336810"/>
              <a:gd name="connsiteY90" fmla="*/ 28844 h 1202715"/>
              <a:gd name="connsiteX91" fmla="*/ 1657350 w 2336810"/>
              <a:gd name="connsiteY91" fmla="*/ 16144 h 1202715"/>
              <a:gd name="connsiteX92" fmla="*/ 1676400 w 2336810"/>
              <a:gd name="connsiteY92" fmla="*/ 9794 h 1202715"/>
              <a:gd name="connsiteX93" fmla="*/ 1758950 w 2336810"/>
              <a:gd name="connsiteY93" fmla="*/ 3444 h 1202715"/>
              <a:gd name="connsiteX94" fmla="*/ 1974850 w 2336810"/>
              <a:gd name="connsiteY94" fmla="*/ 16144 h 1202715"/>
              <a:gd name="connsiteX95" fmla="*/ 2000250 w 2336810"/>
              <a:gd name="connsiteY95" fmla="*/ 28844 h 1202715"/>
              <a:gd name="connsiteX96" fmla="*/ 2019300 w 2336810"/>
              <a:gd name="connsiteY96" fmla="*/ 41544 h 1202715"/>
              <a:gd name="connsiteX97" fmla="*/ 2057400 w 2336810"/>
              <a:gd name="connsiteY97" fmla="*/ 54244 h 1202715"/>
              <a:gd name="connsiteX98" fmla="*/ 2095500 w 2336810"/>
              <a:gd name="connsiteY98" fmla="*/ 73294 h 1202715"/>
              <a:gd name="connsiteX99" fmla="*/ 2133600 w 2336810"/>
              <a:gd name="connsiteY99" fmla="*/ 98694 h 1202715"/>
              <a:gd name="connsiteX100" fmla="*/ 2152650 w 2336810"/>
              <a:gd name="connsiteY100" fmla="*/ 111394 h 1202715"/>
              <a:gd name="connsiteX101" fmla="*/ 2171700 w 2336810"/>
              <a:gd name="connsiteY101" fmla="*/ 130444 h 1202715"/>
              <a:gd name="connsiteX102" fmla="*/ 2209800 w 2336810"/>
              <a:gd name="connsiteY102" fmla="*/ 155844 h 1202715"/>
              <a:gd name="connsiteX103" fmla="*/ 2241550 w 2336810"/>
              <a:gd name="connsiteY103" fmla="*/ 181244 h 1202715"/>
              <a:gd name="connsiteX104" fmla="*/ 2254250 w 2336810"/>
              <a:gd name="connsiteY104" fmla="*/ 200294 h 1202715"/>
              <a:gd name="connsiteX105" fmla="*/ 2273300 w 2336810"/>
              <a:gd name="connsiteY105" fmla="*/ 212994 h 1202715"/>
              <a:gd name="connsiteX106" fmla="*/ 2292350 w 2336810"/>
              <a:gd name="connsiteY106" fmla="*/ 251094 h 1202715"/>
              <a:gd name="connsiteX107" fmla="*/ 2298700 w 2336810"/>
              <a:gd name="connsiteY107" fmla="*/ 270144 h 1202715"/>
              <a:gd name="connsiteX108" fmla="*/ 2311400 w 2336810"/>
              <a:gd name="connsiteY108" fmla="*/ 301894 h 120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336810" h="1202715">
                <a:moveTo>
                  <a:pt x="2311400" y="301894"/>
                </a:moveTo>
                <a:cubicBezTo>
                  <a:pt x="2315633" y="323061"/>
                  <a:pt x="2316974" y="361515"/>
                  <a:pt x="2324100" y="397144"/>
                </a:cubicBezTo>
                <a:cubicBezTo>
                  <a:pt x="2325812" y="405702"/>
                  <a:pt x="2328333" y="414077"/>
                  <a:pt x="2330450" y="422544"/>
                </a:cubicBezTo>
                <a:cubicBezTo>
                  <a:pt x="2338060" y="513859"/>
                  <a:pt x="2339759" y="478460"/>
                  <a:pt x="2330450" y="562244"/>
                </a:cubicBezTo>
                <a:cubicBezTo>
                  <a:pt x="2328565" y="579205"/>
                  <a:pt x="2328590" y="596580"/>
                  <a:pt x="2324100" y="613044"/>
                </a:cubicBezTo>
                <a:cubicBezTo>
                  <a:pt x="2322092" y="620407"/>
                  <a:pt x="2315186" y="625468"/>
                  <a:pt x="2311400" y="632094"/>
                </a:cubicBezTo>
                <a:cubicBezTo>
                  <a:pt x="2306704" y="640313"/>
                  <a:pt x="2302429" y="648793"/>
                  <a:pt x="2298700" y="657494"/>
                </a:cubicBezTo>
                <a:cubicBezTo>
                  <a:pt x="2296063" y="663646"/>
                  <a:pt x="2295671" y="670732"/>
                  <a:pt x="2292350" y="676544"/>
                </a:cubicBezTo>
                <a:cubicBezTo>
                  <a:pt x="2287099" y="685733"/>
                  <a:pt x="2279369" y="693274"/>
                  <a:pt x="2273300" y="701944"/>
                </a:cubicBezTo>
                <a:cubicBezTo>
                  <a:pt x="2264547" y="714448"/>
                  <a:pt x="2256367" y="727344"/>
                  <a:pt x="2247900" y="740044"/>
                </a:cubicBezTo>
                <a:cubicBezTo>
                  <a:pt x="2243667" y="746394"/>
                  <a:pt x="2241550" y="754861"/>
                  <a:pt x="2235200" y="759094"/>
                </a:cubicBezTo>
                <a:cubicBezTo>
                  <a:pt x="2218267" y="770383"/>
                  <a:pt x="2210263" y="773920"/>
                  <a:pt x="2197100" y="790844"/>
                </a:cubicBezTo>
                <a:cubicBezTo>
                  <a:pt x="2187729" y="802892"/>
                  <a:pt x="2182493" y="818151"/>
                  <a:pt x="2171700" y="828944"/>
                </a:cubicBezTo>
                <a:cubicBezTo>
                  <a:pt x="2165350" y="835294"/>
                  <a:pt x="2158399" y="841095"/>
                  <a:pt x="2152650" y="847994"/>
                </a:cubicBezTo>
                <a:cubicBezTo>
                  <a:pt x="2147764" y="853857"/>
                  <a:pt x="2145346" y="861648"/>
                  <a:pt x="2139950" y="867044"/>
                </a:cubicBezTo>
                <a:cubicBezTo>
                  <a:pt x="2134554" y="872440"/>
                  <a:pt x="2127110" y="875308"/>
                  <a:pt x="2120900" y="879744"/>
                </a:cubicBezTo>
                <a:cubicBezTo>
                  <a:pt x="2114189" y="884538"/>
                  <a:pt x="2086427" y="906506"/>
                  <a:pt x="2076450" y="911494"/>
                </a:cubicBezTo>
                <a:cubicBezTo>
                  <a:pt x="2067340" y="916049"/>
                  <a:pt x="2040138" y="922159"/>
                  <a:pt x="2032000" y="924194"/>
                </a:cubicBezTo>
                <a:cubicBezTo>
                  <a:pt x="2023533" y="930544"/>
                  <a:pt x="2016066" y="938511"/>
                  <a:pt x="2006600" y="943244"/>
                </a:cubicBezTo>
                <a:cubicBezTo>
                  <a:pt x="1991140" y="950974"/>
                  <a:pt x="1961330" y="957736"/>
                  <a:pt x="1943100" y="962294"/>
                </a:cubicBezTo>
                <a:cubicBezTo>
                  <a:pt x="1904494" y="988031"/>
                  <a:pt x="1945513" y="963770"/>
                  <a:pt x="1898650" y="981344"/>
                </a:cubicBezTo>
                <a:cubicBezTo>
                  <a:pt x="1889787" y="984668"/>
                  <a:pt x="1882039" y="990528"/>
                  <a:pt x="1873250" y="994044"/>
                </a:cubicBezTo>
                <a:cubicBezTo>
                  <a:pt x="1860821" y="999016"/>
                  <a:pt x="1848137" y="1003497"/>
                  <a:pt x="1835150" y="1006744"/>
                </a:cubicBezTo>
                <a:cubicBezTo>
                  <a:pt x="1826683" y="1008861"/>
                  <a:pt x="1817922" y="1010030"/>
                  <a:pt x="1809750" y="1013094"/>
                </a:cubicBezTo>
                <a:cubicBezTo>
                  <a:pt x="1800887" y="1016418"/>
                  <a:pt x="1793213" y="1022470"/>
                  <a:pt x="1784350" y="1025794"/>
                </a:cubicBezTo>
                <a:cubicBezTo>
                  <a:pt x="1776178" y="1028858"/>
                  <a:pt x="1767341" y="1029746"/>
                  <a:pt x="1758950" y="1032144"/>
                </a:cubicBezTo>
                <a:cubicBezTo>
                  <a:pt x="1752514" y="1033983"/>
                  <a:pt x="1746358" y="1036733"/>
                  <a:pt x="1739900" y="1038494"/>
                </a:cubicBezTo>
                <a:cubicBezTo>
                  <a:pt x="1723061" y="1043087"/>
                  <a:pt x="1706033" y="1046961"/>
                  <a:pt x="1689100" y="1051194"/>
                </a:cubicBezTo>
                <a:cubicBezTo>
                  <a:pt x="1680633" y="1053311"/>
                  <a:pt x="1672340" y="1056310"/>
                  <a:pt x="1663700" y="1057544"/>
                </a:cubicBezTo>
                <a:cubicBezTo>
                  <a:pt x="1648883" y="1059661"/>
                  <a:pt x="1633976" y="1061217"/>
                  <a:pt x="1619250" y="1063894"/>
                </a:cubicBezTo>
                <a:cubicBezTo>
                  <a:pt x="1610664" y="1065455"/>
                  <a:pt x="1602501" y="1069091"/>
                  <a:pt x="1593850" y="1070244"/>
                </a:cubicBezTo>
                <a:cubicBezTo>
                  <a:pt x="1570676" y="1073334"/>
                  <a:pt x="1547219" y="1073862"/>
                  <a:pt x="1524000" y="1076594"/>
                </a:cubicBezTo>
                <a:cubicBezTo>
                  <a:pt x="1511213" y="1078098"/>
                  <a:pt x="1498717" y="1081723"/>
                  <a:pt x="1485900" y="1082944"/>
                </a:cubicBezTo>
                <a:cubicBezTo>
                  <a:pt x="1454223" y="1085961"/>
                  <a:pt x="1422400" y="1087177"/>
                  <a:pt x="1390650" y="1089294"/>
                </a:cubicBezTo>
                <a:cubicBezTo>
                  <a:pt x="1335426" y="1100339"/>
                  <a:pt x="1354093" y="1097990"/>
                  <a:pt x="1270000" y="1101994"/>
                </a:cubicBezTo>
                <a:cubicBezTo>
                  <a:pt x="1210763" y="1104815"/>
                  <a:pt x="1151467" y="1106227"/>
                  <a:pt x="1092200" y="1108344"/>
                </a:cubicBezTo>
                <a:lnTo>
                  <a:pt x="1009650" y="1114694"/>
                </a:lnTo>
                <a:cubicBezTo>
                  <a:pt x="990561" y="1116429"/>
                  <a:pt x="971589" y="1119309"/>
                  <a:pt x="952500" y="1121044"/>
                </a:cubicBezTo>
                <a:cubicBezTo>
                  <a:pt x="925015" y="1123543"/>
                  <a:pt x="897467" y="1125277"/>
                  <a:pt x="869950" y="1127394"/>
                </a:cubicBezTo>
                <a:cubicBezTo>
                  <a:pt x="826912" y="1141740"/>
                  <a:pt x="879416" y="1125501"/>
                  <a:pt x="806450" y="1140094"/>
                </a:cubicBezTo>
                <a:cubicBezTo>
                  <a:pt x="799886" y="1141407"/>
                  <a:pt x="793922" y="1144939"/>
                  <a:pt x="787400" y="1146444"/>
                </a:cubicBezTo>
                <a:cubicBezTo>
                  <a:pt x="766367" y="1151298"/>
                  <a:pt x="723900" y="1159144"/>
                  <a:pt x="723900" y="1159144"/>
                </a:cubicBezTo>
                <a:cubicBezTo>
                  <a:pt x="715433" y="1163377"/>
                  <a:pt x="707363" y="1168520"/>
                  <a:pt x="698500" y="1171844"/>
                </a:cubicBezTo>
                <a:cubicBezTo>
                  <a:pt x="690328" y="1174908"/>
                  <a:pt x="681658" y="1176482"/>
                  <a:pt x="673100" y="1178194"/>
                </a:cubicBezTo>
                <a:cubicBezTo>
                  <a:pt x="625469" y="1187720"/>
                  <a:pt x="609916" y="1186474"/>
                  <a:pt x="552450" y="1190894"/>
                </a:cubicBezTo>
                <a:cubicBezTo>
                  <a:pt x="466628" y="1212350"/>
                  <a:pt x="526918" y="1199748"/>
                  <a:pt x="336550" y="1190894"/>
                </a:cubicBezTo>
                <a:cubicBezTo>
                  <a:pt x="308982" y="1189612"/>
                  <a:pt x="281517" y="1186661"/>
                  <a:pt x="254000" y="1184544"/>
                </a:cubicBezTo>
                <a:lnTo>
                  <a:pt x="177800" y="1165494"/>
                </a:lnTo>
                <a:cubicBezTo>
                  <a:pt x="169333" y="1163377"/>
                  <a:pt x="160679" y="1161904"/>
                  <a:pt x="152400" y="1159144"/>
                </a:cubicBezTo>
                <a:cubicBezTo>
                  <a:pt x="146050" y="1157027"/>
                  <a:pt x="139201" y="1156045"/>
                  <a:pt x="133350" y="1152794"/>
                </a:cubicBezTo>
                <a:cubicBezTo>
                  <a:pt x="120007" y="1145381"/>
                  <a:pt x="95250" y="1127394"/>
                  <a:pt x="95250" y="1127394"/>
                </a:cubicBezTo>
                <a:cubicBezTo>
                  <a:pt x="91017" y="1121044"/>
                  <a:pt x="87436" y="1114207"/>
                  <a:pt x="82550" y="1108344"/>
                </a:cubicBezTo>
                <a:cubicBezTo>
                  <a:pt x="76801" y="1101445"/>
                  <a:pt x="68481" y="1096766"/>
                  <a:pt x="63500" y="1089294"/>
                </a:cubicBezTo>
                <a:cubicBezTo>
                  <a:pt x="59787" y="1083725"/>
                  <a:pt x="60143" y="1076231"/>
                  <a:pt x="57150" y="1070244"/>
                </a:cubicBezTo>
                <a:cubicBezTo>
                  <a:pt x="53737" y="1063418"/>
                  <a:pt x="47550" y="1058168"/>
                  <a:pt x="44450" y="1051194"/>
                </a:cubicBezTo>
                <a:cubicBezTo>
                  <a:pt x="39013" y="1038961"/>
                  <a:pt x="35983" y="1025794"/>
                  <a:pt x="31750" y="1013094"/>
                </a:cubicBezTo>
                <a:lnTo>
                  <a:pt x="19050" y="974994"/>
                </a:lnTo>
                <a:cubicBezTo>
                  <a:pt x="16933" y="968644"/>
                  <a:pt x="15186" y="962159"/>
                  <a:pt x="12700" y="955944"/>
                </a:cubicBezTo>
                <a:lnTo>
                  <a:pt x="0" y="924194"/>
                </a:lnTo>
                <a:cubicBezTo>
                  <a:pt x="2117" y="860694"/>
                  <a:pt x="2725" y="797126"/>
                  <a:pt x="6350" y="733694"/>
                </a:cubicBezTo>
                <a:cubicBezTo>
                  <a:pt x="6966" y="722919"/>
                  <a:pt x="9860" y="712357"/>
                  <a:pt x="12700" y="701944"/>
                </a:cubicBezTo>
                <a:cubicBezTo>
                  <a:pt x="16222" y="689029"/>
                  <a:pt x="21167" y="676544"/>
                  <a:pt x="25400" y="663844"/>
                </a:cubicBezTo>
                <a:lnTo>
                  <a:pt x="31750" y="644794"/>
                </a:lnTo>
                <a:lnTo>
                  <a:pt x="50800" y="587644"/>
                </a:lnTo>
                <a:cubicBezTo>
                  <a:pt x="52917" y="581294"/>
                  <a:pt x="53437" y="574163"/>
                  <a:pt x="57150" y="568594"/>
                </a:cubicBezTo>
                <a:cubicBezTo>
                  <a:pt x="65617" y="555894"/>
                  <a:pt x="75724" y="544146"/>
                  <a:pt x="82550" y="530494"/>
                </a:cubicBezTo>
                <a:cubicBezTo>
                  <a:pt x="86783" y="522027"/>
                  <a:pt x="89748" y="512797"/>
                  <a:pt x="95250" y="505094"/>
                </a:cubicBezTo>
                <a:cubicBezTo>
                  <a:pt x="100470" y="497786"/>
                  <a:pt x="108787" y="493133"/>
                  <a:pt x="114300" y="486044"/>
                </a:cubicBezTo>
                <a:cubicBezTo>
                  <a:pt x="123671" y="473996"/>
                  <a:pt x="131233" y="460644"/>
                  <a:pt x="139700" y="447944"/>
                </a:cubicBezTo>
                <a:cubicBezTo>
                  <a:pt x="169630" y="403049"/>
                  <a:pt x="132068" y="458628"/>
                  <a:pt x="171450" y="403494"/>
                </a:cubicBezTo>
                <a:cubicBezTo>
                  <a:pt x="183342" y="386845"/>
                  <a:pt x="188833" y="375008"/>
                  <a:pt x="203200" y="359044"/>
                </a:cubicBezTo>
                <a:cubicBezTo>
                  <a:pt x="215215" y="345694"/>
                  <a:pt x="231337" y="335888"/>
                  <a:pt x="241300" y="320944"/>
                </a:cubicBezTo>
                <a:cubicBezTo>
                  <a:pt x="248511" y="310127"/>
                  <a:pt x="265174" y="284370"/>
                  <a:pt x="273050" y="276494"/>
                </a:cubicBezTo>
                <a:cubicBezTo>
                  <a:pt x="278446" y="271098"/>
                  <a:pt x="286396" y="268864"/>
                  <a:pt x="292100" y="263794"/>
                </a:cubicBezTo>
                <a:cubicBezTo>
                  <a:pt x="305524" y="251862"/>
                  <a:pt x="317500" y="238394"/>
                  <a:pt x="330200" y="225694"/>
                </a:cubicBezTo>
                <a:cubicBezTo>
                  <a:pt x="336550" y="219344"/>
                  <a:pt x="341778" y="211625"/>
                  <a:pt x="349250" y="206644"/>
                </a:cubicBezTo>
                <a:cubicBezTo>
                  <a:pt x="355600" y="202411"/>
                  <a:pt x="362904" y="199340"/>
                  <a:pt x="368300" y="193944"/>
                </a:cubicBezTo>
                <a:cubicBezTo>
                  <a:pt x="385906" y="176338"/>
                  <a:pt x="385664" y="163318"/>
                  <a:pt x="406400" y="149494"/>
                </a:cubicBezTo>
                <a:cubicBezTo>
                  <a:pt x="411969" y="145781"/>
                  <a:pt x="419463" y="146137"/>
                  <a:pt x="425450" y="143144"/>
                </a:cubicBezTo>
                <a:cubicBezTo>
                  <a:pt x="432276" y="139731"/>
                  <a:pt x="437526" y="133544"/>
                  <a:pt x="444500" y="130444"/>
                </a:cubicBezTo>
                <a:cubicBezTo>
                  <a:pt x="479217" y="115014"/>
                  <a:pt x="522892" y="109532"/>
                  <a:pt x="558800" y="105044"/>
                </a:cubicBezTo>
                <a:lnTo>
                  <a:pt x="609600" y="98694"/>
                </a:lnTo>
                <a:cubicBezTo>
                  <a:pt x="622346" y="96873"/>
                  <a:pt x="634938" y="94046"/>
                  <a:pt x="647700" y="92344"/>
                </a:cubicBezTo>
                <a:cubicBezTo>
                  <a:pt x="666699" y="89811"/>
                  <a:pt x="685800" y="88111"/>
                  <a:pt x="704850" y="85994"/>
                </a:cubicBezTo>
                <a:cubicBezTo>
                  <a:pt x="771856" y="63659"/>
                  <a:pt x="719328" y="79217"/>
                  <a:pt x="876300" y="73294"/>
                </a:cubicBezTo>
                <a:lnTo>
                  <a:pt x="1060450" y="66944"/>
                </a:lnTo>
                <a:cubicBezTo>
                  <a:pt x="1094349" y="65437"/>
                  <a:pt x="1128158" y="62247"/>
                  <a:pt x="1162050" y="60594"/>
                </a:cubicBezTo>
                <a:lnTo>
                  <a:pt x="1320800" y="54244"/>
                </a:lnTo>
                <a:cubicBezTo>
                  <a:pt x="1403004" y="37803"/>
                  <a:pt x="1281974" y="60685"/>
                  <a:pt x="1435100" y="41544"/>
                </a:cubicBezTo>
                <a:cubicBezTo>
                  <a:pt x="1441742" y="40714"/>
                  <a:pt x="1447548" y="36294"/>
                  <a:pt x="1454150" y="35194"/>
                </a:cubicBezTo>
                <a:cubicBezTo>
                  <a:pt x="1473056" y="32043"/>
                  <a:pt x="1492250" y="30961"/>
                  <a:pt x="1511300" y="28844"/>
                </a:cubicBezTo>
                <a:cubicBezTo>
                  <a:pt x="1573728" y="8035"/>
                  <a:pt x="1503612" y="29513"/>
                  <a:pt x="1657350" y="16144"/>
                </a:cubicBezTo>
                <a:cubicBezTo>
                  <a:pt x="1664018" y="15564"/>
                  <a:pt x="1669758" y="10624"/>
                  <a:pt x="1676400" y="9794"/>
                </a:cubicBezTo>
                <a:cubicBezTo>
                  <a:pt x="1703785" y="6371"/>
                  <a:pt x="1731433" y="5561"/>
                  <a:pt x="1758950" y="3444"/>
                </a:cubicBezTo>
                <a:cubicBezTo>
                  <a:pt x="1770791" y="3826"/>
                  <a:pt x="1913063" y="-10336"/>
                  <a:pt x="1974850" y="16144"/>
                </a:cubicBezTo>
                <a:cubicBezTo>
                  <a:pt x="1983551" y="19873"/>
                  <a:pt x="1992031" y="24148"/>
                  <a:pt x="2000250" y="28844"/>
                </a:cubicBezTo>
                <a:cubicBezTo>
                  <a:pt x="2006876" y="32630"/>
                  <a:pt x="2012326" y="38444"/>
                  <a:pt x="2019300" y="41544"/>
                </a:cubicBezTo>
                <a:cubicBezTo>
                  <a:pt x="2031533" y="46981"/>
                  <a:pt x="2046261" y="46818"/>
                  <a:pt x="2057400" y="54244"/>
                </a:cubicBezTo>
                <a:cubicBezTo>
                  <a:pt x="2141970" y="110624"/>
                  <a:pt x="2016630" y="29477"/>
                  <a:pt x="2095500" y="73294"/>
                </a:cubicBezTo>
                <a:cubicBezTo>
                  <a:pt x="2108843" y="80707"/>
                  <a:pt x="2120900" y="90227"/>
                  <a:pt x="2133600" y="98694"/>
                </a:cubicBezTo>
                <a:cubicBezTo>
                  <a:pt x="2139950" y="102927"/>
                  <a:pt x="2147254" y="105998"/>
                  <a:pt x="2152650" y="111394"/>
                </a:cubicBezTo>
                <a:cubicBezTo>
                  <a:pt x="2159000" y="117744"/>
                  <a:pt x="2164611" y="124931"/>
                  <a:pt x="2171700" y="130444"/>
                </a:cubicBezTo>
                <a:cubicBezTo>
                  <a:pt x="2183748" y="139815"/>
                  <a:pt x="2209800" y="155844"/>
                  <a:pt x="2209800" y="155844"/>
                </a:cubicBezTo>
                <a:cubicBezTo>
                  <a:pt x="2246196" y="210439"/>
                  <a:pt x="2197733" y="146191"/>
                  <a:pt x="2241550" y="181244"/>
                </a:cubicBezTo>
                <a:cubicBezTo>
                  <a:pt x="2247509" y="186012"/>
                  <a:pt x="2248854" y="194898"/>
                  <a:pt x="2254250" y="200294"/>
                </a:cubicBezTo>
                <a:cubicBezTo>
                  <a:pt x="2259646" y="205690"/>
                  <a:pt x="2266950" y="208761"/>
                  <a:pt x="2273300" y="212994"/>
                </a:cubicBezTo>
                <a:cubicBezTo>
                  <a:pt x="2289261" y="260877"/>
                  <a:pt x="2267731" y="201855"/>
                  <a:pt x="2292350" y="251094"/>
                </a:cubicBezTo>
                <a:cubicBezTo>
                  <a:pt x="2295343" y="257081"/>
                  <a:pt x="2294987" y="264575"/>
                  <a:pt x="2298700" y="270144"/>
                </a:cubicBezTo>
                <a:cubicBezTo>
                  <a:pt x="2322240" y="305454"/>
                  <a:pt x="2307167" y="280727"/>
                  <a:pt x="2311400" y="301894"/>
                </a:cubicBez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7247776" y="3705225"/>
            <a:ext cx="4229849" cy="2047875"/>
          </a:xfrm>
          <a:custGeom>
            <a:avLst/>
            <a:gdLst>
              <a:gd name="connsiteX0" fmla="*/ 1115174 w 4229849"/>
              <a:gd name="connsiteY0" fmla="*/ 552450 h 2047875"/>
              <a:gd name="connsiteX1" fmla="*/ 953249 w 4229849"/>
              <a:gd name="connsiteY1" fmla="*/ 571500 h 2047875"/>
              <a:gd name="connsiteX2" fmla="*/ 867524 w 4229849"/>
              <a:gd name="connsiteY2" fmla="*/ 590550 h 2047875"/>
              <a:gd name="connsiteX3" fmla="*/ 791324 w 4229849"/>
              <a:gd name="connsiteY3" fmla="*/ 600075 h 2047875"/>
              <a:gd name="connsiteX4" fmla="*/ 753224 w 4229849"/>
              <a:gd name="connsiteY4" fmla="*/ 609600 h 2047875"/>
              <a:gd name="connsiteX5" fmla="*/ 686549 w 4229849"/>
              <a:gd name="connsiteY5" fmla="*/ 619125 h 2047875"/>
              <a:gd name="connsiteX6" fmla="*/ 610349 w 4229849"/>
              <a:gd name="connsiteY6" fmla="*/ 638175 h 2047875"/>
              <a:gd name="connsiteX7" fmla="*/ 553199 w 4229849"/>
              <a:gd name="connsiteY7" fmla="*/ 657225 h 2047875"/>
              <a:gd name="connsiteX8" fmla="*/ 496049 w 4229849"/>
              <a:gd name="connsiteY8" fmla="*/ 685800 h 2047875"/>
              <a:gd name="connsiteX9" fmla="*/ 467474 w 4229849"/>
              <a:gd name="connsiteY9" fmla="*/ 704850 h 2047875"/>
              <a:gd name="connsiteX10" fmla="*/ 410324 w 4229849"/>
              <a:gd name="connsiteY10" fmla="*/ 714375 h 2047875"/>
              <a:gd name="connsiteX11" fmla="*/ 381749 w 4229849"/>
              <a:gd name="connsiteY11" fmla="*/ 733425 h 2047875"/>
              <a:gd name="connsiteX12" fmla="*/ 296024 w 4229849"/>
              <a:gd name="connsiteY12" fmla="*/ 781050 h 2047875"/>
              <a:gd name="connsiteX13" fmla="*/ 210299 w 4229849"/>
              <a:gd name="connsiteY13" fmla="*/ 857250 h 2047875"/>
              <a:gd name="connsiteX14" fmla="*/ 191249 w 4229849"/>
              <a:gd name="connsiteY14" fmla="*/ 885825 h 2047875"/>
              <a:gd name="connsiteX15" fmla="*/ 134099 w 4229849"/>
              <a:gd name="connsiteY15" fmla="*/ 923925 h 2047875"/>
              <a:gd name="connsiteX16" fmla="*/ 57899 w 4229849"/>
              <a:gd name="connsiteY16" fmla="*/ 1019175 h 2047875"/>
              <a:gd name="connsiteX17" fmla="*/ 48374 w 4229849"/>
              <a:gd name="connsiteY17" fmla="*/ 1047750 h 2047875"/>
              <a:gd name="connsiteX18" fmla="*/ 29324 w 4229849"/>
              <a:gd name="connsiteY18" fmla="*/ 1085850 h 2047875"/>
              <a:gd name="connsiteX19" fmla="*/ 10274 w 4229849"/>
              <a:gd name="connsiteY19" fmla="*/ 1162050 h 2047875"/>
              <a:gd name="connsiteX20" fmla="*/ 10274 w 4229849"/>
              <a:gd name="connsiteY20" fmla="*/ 1381125 h 2047875"/>
              <a:gd name="connsiteX21" fmla="*/ 38849 w 4229849"/>
              <a:gd name="connsiteY21" fmla="*/ 1447800 h 2047875"/>
              <a:gd name="connsiteX22" fmla="*/ 67424 w 4229849"/>
              <a:gd name="connsiteY22" fmla="*/ 1476375 h 2047875"/>
              <a:gd name="connsiteX23" fmla="*/ 105524 w 4229849"/>
              <a:gd name="connsiteY23" fmla="*/ 1533525 h 2047875"/>
              <a:gd name="connsiteX24" fmla="*/ 162674 w 4229849"/>
              <a:gd name="connsiteY24" fmla="*/ 1581150 h 2047875"/>
              <a:gd name="connsiteX25" fmla="*/ 181724 w 4229849"/>
              <a:gd name="connsiteY25" fmla="*/ 1619250 h 2047875"/>
              <a:gd name="connsiteX26" fmla="*/ 210299 w 4229849"/>
              <a:gd name="connsiteY26" fmla="*/ 1647825 h 2047875"/>
              <a:gd name="connsiteX27" fmla="*/ 229349 w 4229849"/>
              <a:gd name="connsiteY27" fmla="*/ 1676400 h 2047875"/>
              <a:gd name="connsiteX28" fmla="*/ 257924 w 4229849"/>
              <a:gd name="connsiteY28" fmla="*/ 1704975 h 2047875"/>
              <a:gd name="connsiteX29" fmla="*/ 343649 w 4229849"/>
              <a:gd name="connsiteY29" fmla="*/ 1800225 h 2047875"/>
              <a:gd name="connsiteX30" fmla="*/ 381749 w 4229849"/>
              <a:gd name="connsiteY30" fmla="*/ 1819275 h 2047875"/>
              <a:gd name="connsiteX31" fmla="*/ 448424 w 4229849"/>
              <a:gd name="connsiteY31" fmla="*/ 1866900 h 2047875"/>
              <a:gd name="connsiteX32" fmla="*/ 486524 w 4229849"/>
              <a:gd name="connsiteY32" fmla="*/ 1885950 h 2047875"/>
              <a:gd name="connsiteX33" fmla="*/ 515099 w 4229849"/>
              <a:gd name="connsiteY33" fmla="*/ 1905000 h 2047875"/>
              <a:gd name="connsiteX34" fmla="*/ 591299 w 4229849"/>
              <a:gd name="connsiteY34" fmla="*/ 1924050 h 2047875"/>
              <a:gd name="connsiteX35" fmla="*/ 629399 w 4229849"/>
              <a:gd name="connsiteY35" fmla="*/ 1943100 h 2047875"/>
              <a:gd name="connsiteX36" fmla="*/ 791324 w 4229849"/>
              <a:gd name="connsiteY36" fmla="*/ 1962150 h 2047875"/>
              <a:gd name="connsiteX37" fmla="*/ 857999 w 4229849"/>
              <a:gd name="connsiteY37" fmla="*/ 1971675 h 2047875"/>
              <a:gd name="connsiteX38" fmla="*/ 934199 w 4229849"/>
              <a:gd name="connsiteY38" fmla="*/ 1981200 h 2047875"/>
              <a:gd name="connsiteX39" fmla="*/ 1019924 w 4229849"/>
              <a:gd name="connsiteY39" fmla="*/ 2000250 h 2047875"/>
              <a:gd name="connsiteX40" fmla="*/ 1077074 w 4229849"/>
              <a:gd name="connsiteY40" fmla="*/ 2009775 h 2047875"/>
              <a:gd name="connsiteX41" fmla="*/ 1105649 w 4229849"/>
              <a:gd name="connsiteY41" fmla="*/ 2028825 h 2047875"/>
              <a:gd name="connsiteX42" fmla="*/ 1162799 w 4229849"/>
              <a:gd name="connsiteY42" fmla="*/ 2038350 h 2047875"/>
              <a:gd name="connsiteX43" fmla="*/ 1200899 w 4229849"/>
              <a:gd name="connsiteY43" fmla="*/ 2047875 h 2047875"/>
              <a:gd name="connsiteX44" fmla="*/ 1505699 w 4229849"/>
              <a:gd name="connsiteY44" fmla="*/ 2038350 h 2047875"/>
              <a:gd name="connsiteX45" fmla="*/ 1619999 w 4229849"/>
              <a:gd name="connsiteY45" fmla="*/ 2009775 h 2047875"/>
              <a:gd name="connsiteX46" fmla="*/ 1686674 w 4229849"/>
              <a:gd name="connsiteY46" fmla="*/ 1981200 h 2047875"/>
              <a:gd name="connsiteX47" fmla="*/ 1829549 w 4229849"/>
              <a:gd name="connsiteY47" fmla="*/ 1971675 h 2047875"/>
              <a:gd name="connsiteX48" fmla="*/ 1953374 w 4229849"/>
              <a:gd name="connsiteY48" fmla="*/ 1962150 h 2047875"/>
              <a:gd name="connsiteX49" fmla="*/ 2220074 w 4229849"/>
              <a:gd name="connsiteY49" fmla="*/ 1943100 h 2047875"/>
              <a:gd name="connsiteX50" fmla="*/ 2258174 w 4229849"/>
              <a:gd name="connsiteY50" fmla="*/ 1933575 h 2047875"/>
              <a:gd name="connsiteX51" fmla="*/ 2324849 w 4229849"/>
              <a:gd name="connsiteY51" fmla="*/ 1924050 h 2047875"/>
              <a:gd name="connsiteX52" fmla="*/ 2391524 w 4229849"/>
              <a:gd name="connsiteY52" fmla="*/ 1905000 h 2047875"/>
              <a:gd name="connsiteX53" fmla="*/ 2439149 w 4229849"/>
              <a:gd name="connsiteY53" fmla="*/ 1895475 h 2047875"/>
              <a:gd name="connsiteX54" fmla="*/ 2572499 w 4229849"/>
              <a:gd name="connsiteY54" fmla="*/ 1866900 h 2047875"/>
              <a:gd name="connsiteX55" fmla="*/ 2658224 w 4229849"/>
              <a:gd name="connsiteY55" fmla="*/ 1857375 h 2047875"/>
              <a:gd name="connsiteX56" fmla="*/ 2696324 w 4229849"/>
              <a:gd name="connsiteY56" fmla="*/ 1847850 h 2047875"/>
              <a:gd name="connsiteX57" fmla="*/ 2724899 w 4229849"/>
              <a:gd name="connsiteY57" fmla="*/ 1838325 h 2047875"/>
              <a:gd name="connsiteX58" fmla="*/ 2791574 w 4229849"/>
              <a:gd name="connsiteY58" fmla="*/ 1828800 h 2047875"/>
              <a:gd name="connsiteX59" fmla="*/ 2972549 w 4229849"/>
              <a:gd name="connsiteY59" fmla="*/ 1809750 h 2047875"/>
              <a:gd name="connsiteX60" fmla="*/ 3220199 w 4229849"/>
              <a:gd name="connsiteY60" fmla="*/ 1790700 h 2047875"/>
              <a:gd name="connsiteX61" fmla="*/ 3267824 w 4229849"/>
              <a:gd name="connsiteY61" fmla="*/ 1781175 h 2047875"/>
              <a:gd name="connsiteX62" fmla="*/ 3429749 w 4229849"/>
              <a:gd name="connsiteY62" fmla="*/ 1771650 h 2047875"/>
              <a:gd name="connsiteX63" fmla="*/ 3458324 w 4229849"/>
              <a:gd name="connsiteY63" fmla="*/ 1762125 h 2047875"/>
              <a:gd name="connsiteX64" fmla="*/ 3582149 w 4229849"/>
              <a:gd name="connsiteY64" fmla="*/ 1743075 h 2047875"/>
              <a:gd name="connsiteX65" fmla="*/ 3639299 w 4229849"/>
              <a:gd name="connsiteY65" fmla="*/ 1714500 h 2047875"/>
              <a:gd name="connsiteX66" fmla="*/ 3696449 w 4229849"/>
              <a:gd name="connsiteY66" fmla="*/ 1695450 h 2047875"/>
              <a:gd name="connsiteX67" fmla="*/ 3725024 w 4229849"/>
              <a:gd name="connsiteY67" fmla="*/ 1685925 h 2047875"/>
              <a:gd name="connsiteX68" fmla="*/ 3763124 w 4229849"/>
              <a:gd name="connsiteY68" fmla="*/ 1676400 h 2047875"/>
              <a:gd name="connsiteX69" fmla="*/ 3801224 w 4229849"/>
              <a:gd name="connsiteY69" fmla="*/ 1657350 h 2047875"/>
              <a:gd name="connsiteX70" fmla="*/ 3858374 w 4229849"/>
              <a:gd name="connsiteY70" fmla="*/ 1638300 h 2047875"/>
              <a:gd name="connsiteX71" fmla="*/ 3953624 w 4229849"/>
              <a:gd name="connsiteY71" fmla="*/ 1552575 h 2047875"/>
              <a:gd name="connsiteX72" fmla="*/ 3991724 w 4229849"/>
              <a:gd name="connsiteY72" fmla="*/ 1495425 h 2047875"/>
              <a:gd name="connsiteX73" fmla="*/ 4048874 w 4229849"/>
              <a:gd name="connsiteY73" fmla="*/ 1419225 h 2047875"/>
              <a:gd name="connsiteX74" fmla="*/ 4077449 w 4229849"/>
              <a:gd name="connsiteY74" fmla="*/ 1390650 h 2047875"/>
              <a:gd name="connsiteX75" fmla="*/ 4096499 w 4229849"/>
              <a:gd name="connsiteY75" fmla="*/ 1362075 h 2047875"/>
              <a:gd name="connsiteX76" fmla="*/ 4153649 w 4229849"/>
              <a:gd name="connsiteY76" fmla="*/ 1266825 h 2047875"/>
              <a:gd name="connsiteX77" fmla="*/ 4182224 w 4229849"/>
              <a:gd name="connsiteY77" fmla="*/ 1228725 h 2047875"/>
              <a:gd name="connsiteX78" fmla="*/ 4191749 w 4229849"/>
              <a:gd name="connsiteY78" fmla="*/ 1200150 h 2047875"/>
              <a:gd name="connsiteX79" fmla="*/ 4210799 w 4229849"/>
              <a:gd name="connsiteY79" fmla="*/ 1152525 h 2047875"/>
              <a:gd name="connsiteX80" fmla="*/ 4229849 w 4229849"/>
              <a:gd name="connsiteY80" fmla="*/ 1066800 h 2047875"/>
              <a:gd name="connsiteX81" fmla="*/ 4220324 w 4229849"/>
              <a:gd name="connsiteY81" fmla="*/ 666750 h 2047875"/>
              <a:gd name="connsiteX82" fmla="*/ 4191749 w 4229849"/>
              <a:gd name="connsiteY82" fmla="*/ 581025 h 2047875"/>
              <a:gd name="connsiteX83" fmla="*/ 4182224 w 4229849"/>
              <a:gd name="connsiteY83" fmla="*/ 552450 h 2047875"/>
              <a:gd name="connsiteX84" fmla="*/ 4172699 w 4229849"/>
              <a:gd name="connsiteY84" fmla="*/ 523875 h 2047875"/>
              <a:gd name="connsiteX85" fmla="*/ 4125074 w 4229849"/>
              <a:gd name="connsiteY85" fmla="*/ 438150 h 2047875"/>
              <a:gd name="connsiteX86" fmla="*/ 4106024 w 4229849"/>
              <a:gd name="connsiteY86" fmla="*/ 400050 h 2047875"/>
              <a:gd name="connsiteX87" fmla="*/ 4096499 w 4229849"/>
              <a:gd name="connsiteY87" fmla="*/ 371475 h 2047875"/>
              <a:gd name="connsiteX88" fmla="*/ 4058399 w 4229849"/>
              <a:gd name="connsiteY88" fmla="*/ 333375 h 2047875"/>
              <a:gd name="connsiteX89" fmla="*/ 4010774 w 4229849"/>
              <a:gd name="connsiteY89" fmla="*/ 247650 h 2047875"/>
              <a:gd name="connsiteX90" fmla="*/ 3905999 w 4229849"/>
              <a:gd name="connsiteY90" fmla="*/ 161925 h 2047875"/>
              <a:gd name="connsiteX91" fmla="*/ 3829799 w 4229849"/>
              <a:gd name="connsiteY91" fmla="*/ 123825 h 2047875"/>
              <a:gd name="connsiteX92" fmla="*/ 3696449 w 4229849"/>
              <a:gd name="connsiteY92" fmla="*/ 95250 h 2047875"/>
              <a:gd name="connsiteX93" fmla="*/ 3648824 w 4229849"/>
              <a:gd name="connsiteY93" fmla="*/ 85725 h 2047875"/>
              <a:gd name="connsiteX94" fmla="*/ 3582149 w 4229849"/>
              <a:gd name="connsiteY94" fmla="*/ 76200 h 2047875"/>
              <a:gd name="connsiteX95" fmla="*/ 3534524 w 4229849"/>
              <a:gd name="connsiteY95" fmla="*/ 66675 h 2047875"/>
              <a:gd name="connsiteX96" fmla="*/ 3420224 w 4229849"/>
              <a:gd name="connsiteY96" fmla="*/ 57150 h 2047875"/>
              <a:gd name="connsiteX97" fmla="*/ 3267824 w 4229849"/>
              <a:gd name="connsiteY97" fmla="*/ 38100 h 2047875"/>
              <a:gd name="connsiteX98" fmla="*/ 3115424 w 4229849"/>
              <a:gd name="connsiteY98" fmla="*/ 9525 h 2047875"/>
              <a:gd name="connsiteX99" fmla="*/ 3086849 w 4229849"/>
              <a:gd name="connsiteY99" fmla="*/ 0 h 2047875"/>
              <a:gd name="connsiteX100" fmla="*/ 2620124 w 4229849"/>
              <a:gd name="connsiteY100" fmla="*/ 9525 h 2047875"/>
              <a:gd name="connsiteX101" fmla="*/ 2534399 w 4229849"/>
              <a:gd name="connsiteY101" fmla="*/ 19050 h 2047875"/>
              <a:gd name="connsiteX102" fmla="*/ 2401049 w 4229849"/>
              <a:gd name="connsiteY102" fmla="*/ 38100 h 2047875"/>
              <a:gd name="connsiteX103" fmla="*/ 2296274 w 4229849"/>
              <a:gd name="connsiteY103" fmla="*/ 66675 h 2047875"/>
              <a:gd name="connsiteX104" fmla="*/ 2248649 w 4229849"/>
              <a:gd name="connsiteY104" fmla="*/ 85725 h 2047875"/>
              <a:gd name="connsiteX105" fmla="*/ 2124824 w 4229849"/>
              <a:gd name="connsiteY105" fmla="*/ 114300 h 2047875"/>
              <a:gd name="connsiteX106" fmla="*/ 2077199 w 4229849"/>
              <a:gd name="connsiteY106" fmla="*/ 133350 h 2047875"/>
              <a:gd name="connsiteX107" fmla="*/ 2048624 w 4229849"/>
              <a:gd name="connsiteY107" fmla="*/ 142875 h 2047875"/>
              <a:gd name="connsiteX108" fmla="*/ 1981949 w 4229849"/>
              <a:gd name="connsiteY108" fmla="*/ 180975 h 2047875"/>
              <a:gd name="connsiteX109" fmla="*/ 1953374 w 4229849"/>
              <a:gd name="connsiteY109" fmla="*/ 190500 h 2047875"/>
              <a:gd name="connsiteX110" fmla="*/ 1896224 w 4229849"/>
              <a:gd name="connsiteY110" fmla="*/ 228600 h 2047875"/>
              <a:gd name="connsiteX111" fmla="*/ 1810499 w 4229849"/>
              <a:gd name="connsiteY111" fmla="*/ 276225 h 2047875"/>
              <a:gd name="connsiteX112" fmla="*/ 1753349 w 4229849"/>
              <a:gd name="connsiteY112" fmla="*/ 295275 h 2047875"/>
              <a:gd name="connsiteX113" fmla="*/ 1724774 w 4229849"/>
              <a:gd name="connsiteY113" fmla="*/ 314325 h 2047875"/>
              <a:gd name="connsiteX114" fmla="*/ 1658099 w 4229849"/>
              <a:gd name="connsiteY114" fmla="*/ 333375 h 2047875"/>
              <a:gd name="connsiteX115" fmla="*/ 1629524 w 4229849"/>
              <a:gd name="connsiteY115" fmla="*/ 342900 h 2047875"/>
              <a:gd name="connsiteX116" fmla="*/ 1581899 w 4229849"/>
              <a:gd name="connsiteY116" fmla="*/ 352425 h 2047875"/>
              <a:gd name="connsiteX117" fmla="*/ 1553324 w 4229849"/>
              <a:gd name="connsiteY117" fmla="*/ 361950 h 2047875"/>
              <a:gd name="connsiteX118" fmla="*/ 1515224 w 4229849"/>
              <a:gd name="connsiteY118" fmla="*/ 371475 h 2047875"/>
              <a:gd name="connsiteX119" fmla="*/ 1477124 w 4229849"/>
              <a:gd name="connsiteY119" fmla="*/ 390525 h 2047875"/>
              <a:gd name="connsiteX120" fmla="*/ 1419974 w 4229849"/>
              <a:gd name="connsiteY120" fmla="*/ 400050 h 2047875"/>
              <a:gd name="connsiteX121" fmla="*/ 1362824 w 4229849"/>
              <a:gd name="connsiteY121" fmla="*/ 419100 h 2047875"/>
              <a:gd name="connsiteX122" fmla="*/ 1324724 w 4229849"/>
              <a:gd name="connsiteY122" fmla="*/ 428625 h 2047875"/>
              <a:gd name="connsiteX123" fmla="*/ 1286624 w 4229849"/>
              <a:gd name="connsiteY123" fmla="*/ 447675 h 2047875"/>
              <a:gd name="connsiteX124" fmla="*/ 1229474 w 4229849"/>
              <a:gd name="connsiteY124" fmla="*/ 457200 h 2047875"/>
              <a:gd name="connsiteX125" fmla="*/ 1181849 w 4229849"/>
              <a:gd name="connsiteY125" fmla="*/ 476250 h 2047875"/>
              <a:gd name="connsiteX126" fmla="*/ 1143749 w 4229849"/>
              <a:gd name="connsiteY126" fmla="*/ 504825 h 2047875"/>
              <a:gd name="connsiteX127" fmla="*/ 1077074 w 4229849"/>
              <a:gd name="connsiteY127" fmla="*/ 533400 h 2047875"/>
              <a:gd name="connsiteX128" fmla="*/ 1010399 w 4229849"/>
              <a:gd name="connsiteY128" fmla="*/ 581025 h 2047875"/>
              <a:gd name="connsiteX129" fmla="*/ 915149 w 4229849"/>
              <a:gd name="connsiteY129" fmla="*/ 600075 h 2047875"/>
              <a:gd name="connsiteX130" fmla="*/ 848474 w 4229849"/>
              <a:gd name="connsiteY130" fmla="*/ 590550 h 2047875"/>
              <a:gd name="connsiteX131" fmla="*/ 877049 w 4229849"/>
              <a:gd name="connsiteY131" fmla="*/ 581025 h 2047875"/>
              <a:gd name="connsiteX132" fmla="*/ 953249 w 4229849"/>
              <a:gd name="connsiteY132" fmla="*/ 571500 h 2047875"/>
              <a:gd name="connsiteX133" fmla="*/ 1058024 w 4229849"/>
              <a:gd name="connsiteY133" fmla="*/ 561975 h 2047875"/>
              <a:gd name="connsiteX134" fmla="*/ 1115174 w 4229849"/>
              <a:gd name="connsiteY134" fmla="*/ 552450 h 20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4229849" h="2047875">
                <a:moveTo>
                  <a:pt x="1115174" y="552450"/>
                </a:moveTo>
                <a:cubicBezTo>
                  <a:pt x="1007046" y="574076"/>
                  <a:pt x="1138030" y="549761"/>
                  <a:pt x="953249" y="571500"/>
                </a:cubicBezTo>
                <a:cubicBezTo>
                  <a:pt x="881242" y="579971"/>
                  <a:pt x="930665" y="580026"/>
                  <a:pt x="867524" y="590550"/>
                </a:cubicBezTo>
                <a:cubicBezTo>
                  <a:pt x="842275" y="594758"/>
                  <a:pt x="816573" y="595867"/>
                  <a:pt x="791324" y="600075"/>
                </a:cubicBezTo>
                <a:cubicBezTo>
                  <a:pt x="778411" y="602227"/>
                  <a:pt x="766104" y="607258"/>
                  <a:pt x="753224" y="609600"/>
                </a:cubicBezTo>
                <a:cubicBezTo>
                  <a:pt x="731135" y="613616"/>
                  <a:pt x="708774" y="615950"/>
                  <a:pt x="686549" y="619125"/>
                </a:cubicBezTo>
                <a:cubicBezTo>
                  <a:pt x="599846" y="648026"/>
                  <a:pt x="736784" y="603693"/>
                  <a:pt x="610349" y="638175"/>
                </a:cubicBezTo>
                <a:cubicBezTo>
                  <a:pt x="590976" y="643459"/>
                  <a:pt x="569907" y="646086"/>
                  <a:pt x="553199" y="657225"/>
                </a:cubicBezTo>
                <a:cubicBezTo>
                  <a:pt x="471307" y="711820"/>
                  <a:pt x="574919" y="646365"/>
                  <a:pt x="496049" y="685800"/>
                </a:cubicBezTo>
                <a:cubicBezTo>
                  <a:pt x="485810" y="690920"/>
                  <a:pt x="478334" y="701230"/>
                  <a:pt x="467474" y="704850"/>
                </a:cubicBezTo>
                <a:cubicBezTo>
                  <a:pt x="449152" y="710957"/>
                  <a:pt x="429374" y="711200"/>
                  <a:pt x="410324" y="714375"/>
                </a:cubicBezTo>
                <a:cubicBezTo>
                  <a:pt x="400799" y="720725"/>
                  <a:pt x="391988" y="728305"/>
                  <a:pt x="381749" y="733425"/>
                </a:cubicBezTo>
                <a:cubicBezTo>
                  <a:pt x="333839" y="757380"/>
                  <a:pt x="356089" y="720985"/>
                  <a:pt x="296024" y="781050"/>
                </a:cubicBezTo>
                <a:cubicBezTo>
                  <a:pt x="230779" y="846295"/>
                  <a:pt x="261290" y="823256"/>
                  <a:pt x="210299" y="857250"/>
                </a:cubicBezTo>
                <a:cubicBezTo>
                  <a:pt x="203949" y="866775"/>
                  <a:pt x="200188" y="878674"/>
                  <a:pt x="191249" y="885825"/>
                </a:cubicBezTo>
                <a:cubicBezTo>
                  <a:pt x="125804" y="938181"/>
                  <a:pt x="202095" y="836501"/>
                  <a:pt x="134099" y="923925"/>
                </a:cubicBezTo>
                <a:cubicBezTo>
                  <a:pt x="49989" y="1032066"/>
                  <a:pt x="140466" y="936608"/>
                  <a:pt x="57899" y="1019175"/>
                </a:cubicBezTo>
                <a:cubicBezTo>
                  <a:pt x="54724" y="1028700"/>
                  <a:pt x="52329" y="1038522"/>
                  <a:pt x="48374" y="1047750"/>
                </a:cubicBezTo>
                <a:cubicBezTo>
                  <a:pt x="42781" y="1060801"/>
                  <a:pt x="33814" y="1072380"/>
                  <a:pt x="29324" y="1085850"/>
                </a:cubicBezTo>
                <a:cubicBezTo>
                  <a:pt x="21045" y="1110688"/>
                  <a:pt x="10274" y="1162050"/>
                  <a:pt x="10274" y="1162050"/>
                </a:cubicBezTo>
                <a:cubicBezTo>
                  <a:pt x="-1825" y="1270945"/>
                  <a:pt x="-4937" y="1251833"/>
                  <a:pt x="10274" y="1381125"/>
                </a:cubicBezTo>
                <a:cubicBezTo>
                  <a:pt x="12026" y="1396014"/>
                  <a:pt x="32652" y="1439124"/>
                  <a:pt x="38849" y="1447800"/>
                </a:cubicBezTo>
                <a:cubicBezTo>
                  <a:pt x="46679" y="1458761"/>
                  <a:pt x="59154" y="1465742"/>
                  <a:pt x="67424" y="1476375"/>
                </a:cubicBezTo>
                <a:cubicBezTo>
                  <a:pt x="81480" y="1494447"/>
                  <a:pt x="86474" y="1520825"/>
                  <a:pt x="105524" y="1533525"/>
                </a:cubicBezTo>
                <a:cubicBezTo>
                  <a:pt x="128309" y="1548715"/>
                  <a:pt x="146006" y="1557815"/>
                  <a:pt x="162674" y="1581150"/>
                </a:cubicBezTo>
                <a:cubicBezTo>
                  <a:pt x="170927" y="1592704"/>
                  <a:pt x="173471" y="1607696"/>
                  <a:pt x="181724" y="1619250"/>
                </a:cubicBezTo>
                <a:cubicBezTo>
                  <a:pt x="189554" y="1630211"/>
                  <a:pt x="201675" y="1637477"/>
                  <a:pt x="210299" y="1647825"/>
                </a:cubicBezTo>
                <a:cubicBezTo>
                  <a:pt x="217628" y="1656619"/>
                  <a:pt x="222020" y="1667606"/>
                  <a:pt x="229349" y="1676400"/>
                </a:cubicBezTo>
                <a:cubicBezTo>
                  <a:pt x="237973" y="1686748"/>
                  <a:pt x="249300" y="1694627"/>
                  <a:pt x="257924" y="1704975"/>
                </a:cubicBezTo>
                <a:cubicBezTo>
                  <a:pt x="290593" y="1744178"/>
                  <a:pt x="279355" y="1768078"/>
                  <a:pt x="343649" y="1800225"/>
                </a:cubicBezTo>
                <a:cubicBezTo>
                  <a:pt x="356349" y="1806575"/>
                  <a:pt x="369708" y="1811750"/>
                  <a:pt x="381749" y="1819275"/>
                </a:cubicBezTo>
                <a:cubicBezTo>
                  <a:pt x="436265" y="1853347"/>
                  <a:pt x="401406" y="1840033"/>
                  <a:pt x="448424" y="1866900"/>
                </a:cubicBezTo>
                <a:cubicBezTo>
                  <a:pt x="460752" y="1873945"/>
                  <a:pt x="474196" y="1878905"/>
                  <a:pt x="486524" y="1885950"/>
                </a:cubicBezTo>
                <a:cubicBezTo>
                  <a:pt x="496463" y="1891630"/>
                  <a:pt x="504860" y="1899880"/>
                  <a:pt x="515099" y="1905000"/>
                </a:cubicBezTo>
                <a:cubicBezTo>
                  <a:pt x="534625" y="1914763"/>
                  <a:pt x="573185" y="1920427"/>
                  <a:pt x="591299" y="1924050"/>
                </a:cubicBezTo>
                <a:cubicBezTo>
                  <a:pt x="603999" y="1930400"/>
                  <a:pt x="615624" y="1939656"/>
                  <a:pt x="629399" y="1943100"/>
                </a:cubicBezTo>
                <a:cubicBezTo>
                  <a:pt x="640396" y="1945849"/>
                  <a:pt x="785436" y="1961414"/>
                  <a:pt x="791324" y="1962150"/>
                </a:cubicBezTo>
                <a:cubicBezTo>
                  <a:pt x="813601" y="1964935"/>
                  <a:pt x="835745" y="1968708"/>
                  <a:pt x="857999" y="1971675"/>
                </a:cubicBezTo>
                <a:cubicBezTo>
                  <a:pt x="883372" y="1975058"/>
                  <a:pt x="908899" y="1977308"/>
                  <a:pt x="934199" y="1981200"/>
                </a:cubicBezTo>
                <a:cubicBezTo>
                  <a:pt x="1006286" y="1992290"/>
                  <a:pt x="956718" y="1987609"/>
                  <a:pt x="1019924" y="2000250"/>
                </a:cubicBezTo>
                <a:cubicBezTo>
                  <a:pt x="1038862" y="2004038"/>
                  <a:pt x="1058024" y="2006600"/>
                  <a:pt x="1077074" y="2009775"/>
                </a:cubicBezTo>
                <a:cubicBezTo>
                  <a:pt x="1086599" y="2016125"/>
                  <a:pt x="1094789" y="2025205"/>
                  <a:pt x="1105649" y="2028825"/>
                </a:cubicBezTo>
                <a:cubicBezTo>
                  <a:pt x="1123971" y="2034932"/>
                  <a:pt x="1143861" y="2034562"/>
                  <a:pt x="1162799" y="2038350"/>
                </a:cubicBezTo>
                <a:cubicBezTo>
                  <a:pt x="1175636" y="2040917"/>
                  <a:pt x="1188199" y="2044700"/>
                  <a:pt x="1200899" y="2047875"/>
                </a:cubicBezTo>
                <a:cubicBezTo>
                  <a:pt x="1302499" y="2044700"/>
                  <a:pt x="1404190" y="2043693"/>
                  <a:pt x="1505699" y="2038350"/>
                </a:cubicBezTo>
                <a:cubicBezTo>
                  <a:pt x="1540924" y="2036496"/>
                  <a:pt x="1587918" y="2023524"/>
                  <a:pt x="1619999" y="2009775"/>
                </a:cubicBezTo>
                <a:cubicBezTo>
                  <a:pt x="1642224" y="2000250"/>
                  <a:pt x="1662884" y="1985525"/>
                  <a:pt x="1686674" y="1981200"/>
                </a:cubicBezTo>
                <a:cubicBezTo>
                  <a:pt x="1733635" y="1972662"/>
                  <a:pt x="1781940" y="1975076"/>
                  <a:pt x="1829549" y="1971675"/>
                </a:cubicBezTo>
                <a:lnTo>
                  <a:pt x="1953374" y="1962150"/>
                </a:lnTo>
                <a:cubicBezTo>
                  <a:pt x="2085333" y="1935758"/>
                  <a:pt x="1927667" y="1964760"/>
                  <a:pt x="2220074" y="1943100"/>
                </a:cubicBezTo>
                <a:cubicBezTo>
                  <a:pt x="2233129" y="1942133"/>
                  <a:pt x="2245294" y="1935917"/>
                  <a:pt x="2258174" y="1933575"/>
                </a:cubicBezTo>
                <a:cubicBezTo>
                  <a:pt x="2280263" y="1929559"/>
                  <a:pt x="2302624" y="1927225"/>
                  <a:pt x="2324849" y="1924050"/>
                </a:cubicBezTo>
                <a:cubicBezTo>
                  <a:pt x="2356670" y="1913443"/>
                  <a:pt x="2355644" y="1912973"/>
                  <a:pt x="2391524" y="1905000"/>
                </a:cubicBezTo>
                <a:cubicBezTo>
                  <a:pt x="2407328" y="1901488"/>
                  <a:pt x="2423345" y="1898987"/>
                  <a:pt x="2439149" y="1895475"/>
                </a:cubicBezTo>
                <a:cubicBezTo>
                  <a:pt x="2510074" y="1879714"/>
                  <a:pt x="2460917" y="1884518"/>
                  <a:pt x="2572499" y="1866900"/>
                </a:cubicBezTo>
                <a:cubicBezTo>
                  <a:pt x="2600898" y="1862416"/>
                  <a:pt x="2629649" y="1860550"/>
                  <a:pt x="2658224" y="1857375"/>
                </a:cubicBezTo>
                <a:cubicBezTo>
                  <a:pt x="2670924" y="1854200"/>
                  <a:pt x="2683737" y="1851446"/>
                  <a:pt x="2696324" y="1847850"/>
                </a:cubicBezTo>
                <a:cubicBezTo>
                  <a:pt x="2705978" y="1845092"/>
                  <a:pt x="2715054" y="1840294"/>
                  <a:pt x="2724899" y="1838325"/>
                </a:cubicBezTo>
                <a:cubicBezTo>
                  <a:pt x="2746914" y="1833922"/>
                  <a:pt x="2769384" y="1832214"/>
                  <a:pt x="2791574" y="1828800"/>
                </a:cubicBezTo>
                <a:cubicBezTo>
                  <a:pt x="2905888" y="1811213"/>
                  <a:pt x="2794463" y="1823449"/>
                  <a:pt x="2972549" y="1809750"/>
                </a:cubicBezTo>
                <a:cubicBezTo>
                  <a:pt x="3114472" y="1786096"/>
                  <a:pt x="2937791" y="1813293"/>
                  <a:pt x="3220199" y="1790700"/>
                </a:cubicBezTo>
                <a:cubicBezTo>
                  <a:pt x="3236337" y="1789409"/>
                  <a:pt x="3251701" y="1782641"/>
                  <a:pt x="3267824" y="1781175"/>
                </a:cubicBezTo>
                <a:cubicBezTo>
                  <a:pt x="3321670" y="1776280"/>
                  <a:pt x="3375774" y="1774825"/>
                  <a:pt x="3429749" y="1771650"/>
                </a:cubicBezTo>
                <a:cubicBezTo>
                  <a:pt x="3439274" y="1768475"/>
                  <a:pt x="3448523" y="1764303"/>
                  <a:pt x="3458324" y="1762125"/>
                </a:cubicBezTo>
                <a:cubicBezTo>
                  <a:pt x="3482113" y="1756839"/>
                  <a:pt x="3560880" y="1746113"/>
                  <a:pt x="3582149" y="1743075"/>
                </a:cubicBezTo>
                <a:cubicBezTo>
                  <a:pt x="3686362" y="1708337"/>
                  <a:pt x="3528512" y="1763739"/>
                  <a:pt x="3639299" y="1714500"/>
                </a:cubicBezTo>
                <a:cubicBezTo>
                  <a:pt x="3657649" y="1706345"/>
                  <a:pt x="3677399" y="1701800"/>
                  <a:pt x="3696449" y="1695450"/>
                </a:cubicBezTo>
                <a:cubicBezTo>
                  <a:pt x="3705974" y="1692275"/>
                  <a:pt x="3715284" y="1688360"/>
                  <a:pt x="3725024" y="1685925"/>
                </a:cubicBezTo>
                <a:cubicBezTo>
                  <a:pt x="3737724" y="1682750"/>
                  <a:pt x="3750867" y="1680997"/>
                  <a:pt x="3763124" y="1676400"/>
                </a:cubicBezTo>
                <a:cubicBezTo>
                  <a:pt x="3776419" y="1671414"/>
                  <a:pt x="3788041" y="1662623"/>
                  <a:pt x="3801224" y="1657350"/>
                </a:cubicBezTo>
                <a:cubicBezTo>
                  <a:pt x="3819868" y="1649892"/>
                  <a:pt x="3839324" y="1644650"/>
                  <a:pt x="3858374" y="1638300"/>
                </a:cubicBezTo>
                <a:cubicBezTo>
                  <a:pt x="3891166" y="1613706"/>
                  <a:pt x="3930832" y="1586763"/>
                  <a:pt x="3953624" y="1552575"/>
                </a:cubicBezTo>
                <a:cubicBezTo>
                  <a:pt x="3966324" y="1533525"/>
                  <a:pt x="3975535" y="1511614"/>
                  <a:pt x="3991724" y="1495425"/>
                </a:cubicBezTo>
                <a:cubicBezTo>
                  <a:pt x="4091249" y="1395900"/>
                  <a:pt x="3981169" y="1514013"/>
                  <a:pt x="4048874" y="1419225"/>
                </a:cubicBezTo>
                <a:cubicBezTo>
                  <a:pt x="4056704" y="1408264"/>
                  <a:pt x="4068825" y="1400998"/>
                  <a:pt x="4077449" y="1390650"/>
                </a:cubicBezTo>
                <a:cubicBezTo>
                  <a:pt x="4084778" y="1381856"/>
                  <a:pt x="4090499" y="1371824"/>
                  <a:pt x="4096499" y="1362075"/>
                </a:cubicBezTo>
                <a:cubicBezTo>
                  <a:pt x="4115905" y="1330541"/>
                  <a:pt x="4131433" y="1296446"/>
                  <a:pt x="4153649" y="1266825"/>
                </a:cubicBezTo>
                <a:lnTo>
                  <a:pt x="4182224" y="1228725"/>
                </a:lnTo>
                <a:cubicBezTo>
                  <a:pt x="4185399" y="1219200"/>
                  <a:pt x="4188224" y="1209551"/>
                  <a:pt x="4191749" y="1200150"/>
                </a:cubicBezTo>
                <a:cubicBezTo>
                  <a:pt x="4197752" y="1184141"/>
                  <a:pt x="4206102" y="1168965"/>
                  <a:pt x="4210799" y="1152525"/>
                </a:cubicBezTo>
                <a:cubicBezTo>
                  <a:pt x="4218841" y="1124379"/>
                  <a:pt x="4223499" y="1095375"/>
                  <a:pt x="4229849" y="1066800"/>
                </a:cubicBezTo>
                <a:cubicBezTo>
                  <a:pt x="4226674" y="933450"/>
                  <a:pt x="4230754" y="799729"/>
                  <a:pt x="4220324" y="666750"/>
                </a:cubicBezTo>
                <a:cubicBezTo>
                  <a:pt x="4217969" y="636722"/>
                  <a:pt x="4201274" y="609600"/>
                  <a:pt x="4191749" y="581025"/>
                </a:cubicBezTo>
                <a:lnTo>
                  <a:pt x="4182224" y="552450"/>
                </a:lnTo>
                <a:cubicBezTo>
                  <a:pt x="4179049" y="542925"/>
                  <a:pt x="4177189" y="532855"/>
                  <a:pt x="4172699" y="523875"/>
                </a:cubicBezTo>
                <a:cubicBezTo>
                  <a:pt x="4127024" y="432524"/>
                  <a:pt x="4184875" y="545791"/>
                  <a:pt x="4125074" y="438150"/>
                </a:cubicBezTo>
                <a:cubicBezTo>
                  <a:pt x="4118178" y="425738"/>
                  <a:pt x="4111617" y="413101"/>
                  <a:pt x="4106024" y="400050"/>
                </a:cubicBezTo>
                <a:cubicBezTo>
                  <a:pt x="4102069" y="390822"/>
                  <a:pt x="4102335" y="379645"/>
                  <a:pt x="4096499" y="371475"/>
                </a:cubicBezTo>
                <a:cubicBezTo>
                  <a:pt x="4086060" y="356860"/>
                  <a:pt x="4070088" y="347012"/>
                  <a:pt x="4058399" y="333375"/>
                </a:cubicBezTo>
                <a:cubicBezTo>
                  <a:pt x="4031234" y="301682"/>
                  <a:pt x="4037587" y="287869"/>
                  <a:pt x="4010774" y="247650"/>
                </a:cubicBezTo>
                <a:cubicBezTo>
                  <a:pt x="3994486" y="223219"/>
                  <a:pt x="3911097" y="164474"/>
                  <a:pt x="3905999" y="161925"/>
                </a:cubicBezTo>
                <a:cubicBezTo>
                  <a:pt x="3880599" y="149225"/>
                  <a:pt x="3857104" y="131627"/>
                  <a:pt x="3829799" y="123825"/>
                </a:cubicBezTo>
                <a:cubicBezTo>
                  <a:pt x="3723096" y="93338"/>
                  <a:pt x="3803917" y="113161"/>
                  <a:pt x="3696449" y="95250"/>
                </a:cubicBezTo>
                <a:cubicBezTo>
                  <a:pt x="3680480" y="92588"/>
                  <a:pt x="3664793" y="88387"/>
                  <a:pt x="3648824" y="85725"/>
                </a:cubicBezTo>
                <a:cubicBezTo>
                  <a:pt x="3626679" y="82034"/>
                  <a:pt x="3604294" y="79891"/>
                  <a:pt x="3582149" y="76200"/>
                </a:cubicBezTo>
                <a:cubicBezTo>
                  <a:pt x="3566180" y="73538"/>
                  <a:pt x="3550602" y="68567"/>
                  <a:pt x="3534524" y="66675"/>
                </a:cubicBezTo>
                <a:cubicBezTo>
                  <a:pt x="3496554" y="62208"/>
                  <a:pt x="3458324" y="60325"/>
                  <a:pt x="3420224" y="57150"/>
                </a:cubicBezTo>
                <a:cubicBezTo>
                  <a:pt x="3345822" y="32349"/>
                  <a:pt x="3428684" y="57403"/>
                  <a:pt x="3267824" y="38100"/>
                </a:cubicBezTo>
                <a:cubicBezTo>
                  <a:pt x="3224492" y="32900"/>
                  <a:pt x="3162568" y="22995"/>
                  <a:pt x="3115424" y="9525"/>
                </a:cubicBezTo>
                <a:cubicBezTo>
                  <a:pt x="3105770" y="6767"/>
                  <a:pt x="3096374" y="3175"/>
                  <a:pt x="3086849" y="0"/>
                </a:cubicBezTo>
                <a:lnTo>
                  <a:pt x="2620124" y="9525"/>
                </a:lnTo>
                <a:cubicBezTo>
                  <a:pt x="2591390" y="10516"/>
                  <a:pt x="2562908" y="15331"/>
                  <a:pt x="2534399" y="19050"/>
                </a:cubicBezTo>
                <a:cubicBezTo>
                  <a:pt x="2489875" y="24857"/>
                  <a:pt x="2401049" y="38100"/>
                  <a:pt x="2401049" y="38100"/>
                </a:cubicBezTo>
                <a:cubicBezTo>
                  <a:pt x="2280887" y="86165"/>
                  <a:pt x="2431969" y="29667"/>
                  <a:pt x="2296274" y="66675"/>
                </a:cubicBezTo>
                <a:cubicBezTo>
                  <a:pt x="2279779" y="71174"/>
                  <a:pt x="2265026" y="80812"/>
                  <a:pt x="2248649" y="85725"/>
                </a:cubicBezTo>
                <a:cubicBezTo>
                  <a:pt x="2187297" y="104131"/>
                  <a:pt x="2197410" y="85266"/>
                  <a:pt x="2124824" y="114300"/>
                </a:cubicBezTo>
                <a:cubicBezTo>
                  <a:pt x="2108949" y="120650"/>
                  <a:pt x="2093208" y="127347"/>
                  <a:pt x="2077199" y="133350"/>
                </a:cubicBezTo>
                <a:cubicBezTo>
                  <a:pt x="2067798" y="136875"/>
                  <a:pt x="2057604" y="138385"/>
                  <a:pt x="2048624" y="142875"/>
                </a:cubicBezTo>
                <a:cubicBezTo>
                  <a:pt x="2025729" y="154323"/>
                  <a:pt x="2004844" y="169527"/>
                  <a:pt x="1981949" y="180975"/>
                </a:cubicBezTo>
                <a:cubicBezTo>
                  <a:pt x="1972969" y="185465"/>
                  <a:pt x="1962151" y="185624"/>
                  <a:pt x="1953374" y="190500"/>
                </a:cubicBezTo>
                <a:cubicBezTo>
                  <a:pt x="1933360" y="201619"/>
                  <a:pt x="1915540" y="216308"/>
                  <a:pt x="1896224" y="228600"/>
                </a:cubicBezTo>
                <a:cubicBezTo>
                  <a:pt x="1875775" y="241613"/>
                  <a:pt x="1834977" y="266434"/>
                  <a:pt x="1810499" y="276225"/>
                </a:cubicBezTo>
                <a:cubicBezTo>
                  <a:pt x="1791855" y="283683"/>
                  <a:pt x="1770057" y="284136"/>
                  <a:pt x="1753349" y="295275"/>
                </a:cubicBezTo>
                <a:cubicBezTo>
                  <a:pt x="1743824" y="301625"/>
                  <a:pt x="1735013" y="309205"/>
                  <a:pt x="1724774" y="314325"/>
                </a:cubicBezTo>
                <a:cubicBezTo>
                  <a:pt x="1709549" y="321938"/>
                  <a:pt x="1672341" y="329306"/>
                  <a:pt x="1658099" y="333375"/>
                </a:cubicBezTo>
                <a:cubicBezTo>
                  <a:pt x="1648445" y="336133"/>
                  <a:pt x="1639264" y="340465"/>
                  <a:pt x="1629524" y="342900"/>
                </a:cubicBezTo>
                <a:cubicBezTo>
                  <a:pt x="1613818" y="346827"/>
                  <a:pt x="1597605" y="348498"/>
                  <a:pt x="1581899" y="352425"/>
                </a:cubicBezTo>
                <a:cubicBezTo>
                  <a:pt x="1572159" y="354860"/>
                  <a:pt x="1562978" y="359192"/>
                  <a:pt x="1553324" y="361950"/>
                </a:cubicBezTo>
                <a:cubicBezTo>
                  <a:pt x="1540737" y="365546"/>
                  <a:pt x="1527481" y="366878"/>
                  <a:pt x="1515224" y="371475"/>
                </a:cubicBezTo>
                <a:cubicBezTo>
                  <a:pt x="1501929" y="376461"/>
                  <a:pt x="1490724" y="386445"/>
                  <a:pt x="1477124" y="390525"/>
                </a:cubicBezTo>
                <a:cubicBezTo>
                  <a:pt x="1458626" y="396074"/>
                  <a:pt x="1438710" y="395366"/>
                  <a:pt x="1419974" y="400050"/>
                </a:cubicBezTo>
                <a:cubicBezTo>
                  <a:pt x="1400493" y="404920"/>
                  <a:pt x="1382305" y="414230"/>
                  <a:pt x="1362824" y="419100"/>
                </a:cubicBezTo>
                <a:cubicBezTo>
                  <a:pt x="1350124" y="422275"/>
                  <a:pt x="1336981" y="424028"/>
                  <a:pt x="1324724" y="428625"/>
                </a:cubicBezTo>
                <a:cubicBezTo>
                  <a:pt x="1311429" y="433611"/>
                  <a:pt x="1300224" y="443595"/>
                  <a:pt x="1286624" y="447675"/>
                </a:cubicBezTo>
                <a:cubicBezTo>
                  <a:pt x="1268126" y="453224"/>
                  <a:pt x="1248524" y="454025"/>
                  <a:pt x="1229474" y="457200"/>
                </a:cubicBezTo>
                <a:cubicBezTo>
                  <a:pt x="1213599" y="463550"/>
                  <a:pt x="1196795" y="467947"/>
                  <a:pt x="1181849" y="476250"/>
                </a:cubicBezTo>
                <a:cubicBezTo>
                  <a:pt x="1167972" y="483960"/>
                  <a:pt x="1157211" y="496411"/>
                  <a:pt x="1143749" y="504825"/>
                </a:cubicBezTo>
                <a:cubicBezTo>
                  <a:pt x="1116846" y="521639"/>
                  <a:pt x="1104852" y="524141"/>
                  <a:pt x="1077074" y="533400"/>
                </a:cubicBezTo>
                <a:cubicBezTo>
                  <a:pt x="1072737" y="536653"/>
                  <a:pt x="1021232" y="576382"/>
                  <a:pt x="1010399" y="581025"/>
                </a:cubicBezTo>
                <a:cubicBezTo>
                  <a:pt x="992315" y="588775"/>
                  <a:pt x="928042" y="597926"/>
                  <a:pt x="915149" y="600075"/>
                </a:cubicBezTo>
                <a:cubicBezTo>
                  <a:pt x="892924" y="596900"/>
                  <a:pt x="868554" y="600590"/>
                  <a:pt x="848474" y="590550"/>
                </a:cubicBezTo>
                <a:cubicBezTo>
                  <a:pt x="839494" y="586060"/>
                  <a:pt x="867171" y="582821"/>
                  <a:pt x="877049" y="581025"/>
                </a:cubicBezTo>
                <a:cubicBezTo>
                  <a:pt x="902234" y="576446"/>
                  <a:pt x="927792" y="574180"/>
                  <a:pt x="953249" y="571500"/>
                </a:cubicBezTo>
                <a:cubicBezTo>
                  <a:pt x="988125" y="567829"/>
                  <a:pt x="1023099" y="565150"/>
                  <a:pt x="1058024" y="561975"/>
                </a:cubicBezTo>
                <a:lnTo>
                  <a:pt x="1115174" y="552450"/>
                </a:lnTo>
                <a:close/>
              </a:path>
            </a:pathLst>
          </a:cu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553755" y="1459855"/>
            <a:ext cx="2492828" cy="461665"/>
          </a:xfrm>
          <a:prstGeom prst="rect">
            <a:avLst/>
          </a:prstGeom>
          <a:noFill/>
        </p:spPr>
        <p:txBody>
          <a:bodyPr wrap="square" rtlCol="0">
            <a:spAutoFit/>
          </a:bodyPr>
          <a:lstStyle/>
          <a:p>
            <a:r>
              <a:rPr lang="hr-HR" sz="2400" b="1" dirty="0">
                <a:latin typeface="+mj-lt"/>
              </a:rPr>
              <a:t>dance </a:t>
            </a:r>
            <a:r>
              <a:rPr lang="hr-HR" sz="2400" b="1" dirty="0" err="1">
                <a:latin typeface="+mj-lt"/>
              </a:rPr>
              <a:t>cluster</a:t>
            </a:r>
            <a:r>
              <a:rPr lang="hr-HR" sz="2400" b="1" dirty="0">
                <a:latin typeface="+mj-lt"/>
              </a:rPr>
              <a:t> A</a:t>
            </a:r>
            <a:endParaRPr lang="en-US" sz="2400" b="1" dirty="0">
              <a:latin typeface="+mj-lt"/>
            </a:endParaRPr>
          </a:p>
        </p:txBody>
      </p:sp>
      <p:sp>
        <p:nvSpPr>
          <p:cNvPr id="26" name="TextBox 25"/>
          <p:cNvSpPr txBox="1"/>
          <p:nvPr/>
        </p:nvSpPr>
        <p:spPr>
          <a:xfrm>
            <a:off x="5368477" y="6176963"/>
            <a:ext cx="2492828" cy="461665"/>
          </a:xfrm>
          <a:prstGeom prst="rect">
            <a:avLst/>
          </a:prstGeom>
          <a:noFill/>
        </p:spPr>
        <p:txBody>
          <a:bodyPr wrap="square" rtlCol="0">
            <a:spAutoFit/>
          </a:bodyPr>
          <a:lstStyle/>
          <a:p>
            <a:r>
              <a:rPr lang="hr-HR" sz="2400" b="1" dirty="0">
                <a:latin typeface="+mj-lt"/>
              </a:rPr>
              <a:t>dance </a:t>
            </a:r>
            <a:r>
              <a:rPr lang="hr-HR" sz="2400" b="1" dirty="0" err="1">
                <a:latin typeface="+mj-lt"/>
              </a:rPr>
              <a:t>cluster</a:t>
            </a:r>
            <a:r>
              <a:rPr lang="hr-HR" sz="2400" b="1" dirty="0">
                <a:latin typeface="+mj-lt"/>
              </a:rPr>
              <a:t> B</a:t>
            </a:r>
            <a:endParaRPr lang="en-US" sz="2400" b="1" dirty="0">
              <a:latin typeface="+mj-lt"/>
            </a:endParaRPr>
          </a:p>
        </p:txBody>
      </p:sp>
      <p:cxnSp>
        <p:nvCxnSpPr>
          <p:cNvPr id="27" name="Straight Arrow Connector 26"/>
          <p:cNvCxnSpPr>
            <a:endCxn id="19" idx="80"/>
          </p:cNvCxnSpPr>
          <p:nvPr/>
        </p:nvCxnSpPr>
        <p:spPr>
          <a:xfrm>
            <a:off x="6873642" y="1858174"/>
            <a:ext cx="378058" cy="1383811"/>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endCxn id="24" idx="24"/>
          </p:cNvCxnSpPr>
          <p:nvPr/>
        </p:nvCxnSpPr>
        <p:spPr>
          <a:xfrm flipV="1">
            <a:off x="6096000" y="5286375"/>
            <a:ext cx="1314450" cy="935490"/>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00584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7F2FE-5B98-3E93-14B9-9F1CBB7013B7}"/>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E2A1E36A-4B4F-6900-54DA-3FEED29E10B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3" name="Symbol zastępczy zawartości 2">
            <a:extLst>
              <a:ext uri="{FF2B5EF4-FFF2-40B4-BE49-F238E27FC236}">
                <a16:creationId xmlns:a16="http://schemas.microsoft.com/office/drawing/2014/main" id="{AE286E61-7E92-53A3-00BD-439FEE3CB59F}"/>
              </a:ext>
            </a:extLst>
          </p:cNvPr>
          <p:cNvSpPr>
            <a:spLocks noGrp="1"/>
          </p:cNvSpPr>
          <p:nvPr>
            <p:ph idx="1"/>
          </p:nvPr>
        </p:nvSpPr>
        <p:spPr>
          <a:xfrm>
            <a:off x="97971" y="1690688"/>
            <a:ext cx="5240110" cy="4486275"/>
          </a:xfrm>
        </p:spPr>
        <p:txBody>
          <a:bodyPr>
            <a:noAutofit/>
          </a:bodyPr>
          <a:lstStyle/>
          <a:p>
            <a:pPr algn="just"/>
            <a:r>
              <a:rPr lang="en-US" sz="3600" dirty="0">
                <a:latin typeface="+mj-lt"/>
              </a:rPr>
              <a:t>K-means </a:t>
            </a:r>
            <a:r>
              <a:rPr lang="en-US" sz="4000" b="1" dirty="0">
                <a:latin typeface="+mj-lt"/>
              </a:rPr>
              <a:t>groups</a:t>
            </a:r>
            <a:r>
              <a:rPr lang="en-US" sz="3600" dirty="0">
                <a:latin typeface="+mj-lt"/>
              </a:rPr>
              <a:t> similar data points </a:t>
            </a:r>
            <a:r>
              <a:rPr lang="en-US" sz="4000" b="1" dirty="0">
                <a:latin typeface="+mj-lt"/>
              </a:rPr>
              <a:t>together</a:t>
            </a:r>
            <a:r>
              <a:rPr lang="en-US" sz="3600" dirty="0">
                <a:latin typeface="+mj-lt"/>
              </a:rPr>
              <a:t>.</a:t>
            </a:r>
          </a:p>
          <a:p>
            <a:pPr algn="just"/>
            <a:r>
              <a:rPr lang="en-US" sz="3600" dirty="0">
                <a:latin typeface="+mj-lt"/>
              </a:rPr>
              <a:t>It assigns each point to the nearest </a:t>
            </a:r>
            <a:r>
              <a:rPr lang="en-US" sz="4000" b="1" dirty="0">
                <a:latin typeface="+mj-lt"/>
              </a:rPr>
              <a:t>cluster centroid</a:t>
            </a:r>
            <a:r>
              <a:rPr lang="en-US" sz="3600" dirty="0">
                <a:latin typeface="+mj-lt"/>
              </a:rPr>
              <a:t>.</a:t>
            </a:r>
          </a:p>
          <a:p>
            <a:pPr algn="just"/>
            <a:r>
              <a:rPr lang="en-US" sz="3600" dirty="0">
                <a:latin typeface="+mj-lt"/>
              </a:rPr>
              <a:t>The algorithm continues until the clusters are stable.</a:t>
            </a:r>
            <a:endParaRPr lang="pl-PL" dirty="0">
              <a:latin typeface="+mj-lt"/>
            </a:endParaRPr>
          </a:p>
        </p:txBody>
      </p:sp>
      <p:pic>
        <p:nvPicPr>
          <p:cNvPr id="7" name="Picture 6">
            <a:extLst>
              <a:ext uri="{FF2B5EF4-FFF2-40B4-BE49-F238E27FC236}">
                <a16:creationId xmlns:a16="http://schemas.microsoft.com/office/drawing/2014/main" id="{7975AB38-C46B-1425-C3F8-4CB8C12871F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878284" y="2150779"/>
            <a:ext cx="6150430" cy="3778481"/>
          </a:xfrm>
          <a:prstGeom prst="rect">
            <a:avLst/>
          </a:prstGeom>
        </p:spPr>
      </p:pic>
      <p:cxnSp>
        <p:nvCxnSpPr>
          <p:cNvPr id="9" name="Straight Arrow Connector 8">
            <a:extLst>
              <a:ext uri="{FF2B5EF4-FFF2-40B4-BE49-F238E27FC236}">
                <a16:creationId xmlns:a16="http://schemas.microsoft.com/office/drawing/2014/main" id="{777B0277-5C7A-20CE-2852-04D0ACAD1646}"/>
              </a:ext>
            </a:extLst>
          </p:cNvPr>
          <p:cNvCxnSpPr/>
          <p:nvPr/>
        </p:nvCxnSpPr>
        <p:spPr>
          <a:xfrm>
            <a:off x="8262257" y="1903076"/>
            <a:ext cx="5443" cy="1468774"/>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5C8CDCC-A523-5C84-DCCF-2E94CD117979}"/>
              </a:ext>
            </a:extLst>
          </p:cNvPr>
          <p:cNvCxnSpPr/>
          <p:nvPr/>
        </p:nvCxnSpPr>
        <p:spPr>
          <a:xfrm>
            <a:off x="9133115" y="4971827"/>
            <a:ext cx="10885" cy="1417524"/>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56B5AF4-8CF0-225F-2B00-964F49FE702B}"/>
              </a:ext>
            </a:extLst>
          </p:cNvPr>
          <p:cNvSpPr txBox="1"/>
          <p:nvPr/>
        </p:nvSpPr>
        <p:spPr>
          <a:xfrm>
            <a:off x="7825478" y="1478301"/>
            <a:ext cx="2408464" cy="461665"/>
          </a:xfrm>
          <a:prstGeom prst="rect">
            <a:avLst/>
          </a:prstGeom>
          <a:noFill/>
        </p:spPr>
        <p:txBody>
          <a:bodyPr wrap="square" rtlCol="0">
            <a:spAutoFit/>
          </a:bodyPr>
          <a:lstStyle/>
          <a:p>
            <a:r>
              <a:rPr lang="hr-HR" sz="2400" b="1" dirty="0" err="1">
                <a:latin typeface="+mj-lt"/>
              </a:rPr>
              <a:t>centroid</a:t>
            </a:r>
            <a:r>
              <a:rPr lang="hr-HR" sz="2400" b="1" dirty="0">
                <a:latin typeface="+mj-lt"/>
              </a:rPr>
              <a:t> </a:t>
            </a:r>
            <a:r>
              <a:rPr lang="hr-HR" sz="2400" b="1" dirty="0" err="1">
                <a:latin typeface="+mj-lt"/>
              </a:rPr>
              <a:t>dancer</a:t>
            </a:r>
            <a:r>
              <a:rPr lang="hr-HR" sz="2400" b="1" dirty="0">
                <a:latin typeface="+mj-lt"/>
              </a:rPr>
              <a:t>  A</a:t>
            </a:r>
            <a:endParaRPr lang="en-US" sz="2400" b="1" dirty="0">
              <a:latin typeface="+mj-lt"/>
            </a:endParaRPr>
          </a:p>
        </p:txBody>
      </p:sp>
      <p:sp>
        <p:nvSpPr>
          <p:cNvPr id="13" name="TextBox 12">
            <a:extLst>
              <a:ext uri="{FF2B5EF4-FFF2-40B4-BE49-F238E27FC236}">
                <a16:creationId xmlns:a16="http://schemas.microsoft.com/office/drawing/2014/main" id="{9EDB7C56-B9C9-087A-F6F4-75CE16EF075D}"/>
              </a:ext>
            </a:extLst>
          </p:cNvPr>
          <p:cNvSpPr txBox="1"/>
          <p:nvPr/>
        </p:nvSpPr>
        <p:spPr>
          <a:xfrm>
            <a:off x="7554686" y="6221865"/>
            <a:ext cx="2492828" cy="461665"/>
          </a:xfrm>
          <a:prstGeom prst="rect">
            <a:avLst/>
          </a:prstGeom>
          <a:noFill/>
        </p:spPr>
        <p:txBody>
          <a:bodyPr wrap="square" rtlCol="0">
            <a:spAutoFit/>
          </a:bodyPr>
          <a:lstStyle/>
          <a:p>
            <a:r>
              <a:rPr lang="hr-HR" sz="2400" b="1" dirty="0" err="1">
                <a:latin typeface="+mj-lt"/>
              </a:rPr>
              <a:t>centroid</a:t>
            </a:r>
            <a:r>
              <a:rPr lang="hr-HR" sz="2400" b="1" dirty="0">
                <a:latin typeface="+mj-lt"/>
              </a:rPr>
              <a:t> </a:t>
            </a:r>
            <a:r>
              <a:rPr lang="hr-HR" sz="2400" b="1" dirty="0" err="1">
                <a:latin typeface="+mj-lt"/>
              </a:rPr>
              <a:t>dancer</a:t>
            </a:r>
            <a:r>
              <a:rPr lang="hr-HR" sz="2400" b="1" dirty="0">
                <a:latin typeface="+mj-lt"/>
              </a:rPr>
              <a:t>  B</a:t>
            </a:r>
            <a:endParaRPr lang="en-US" sz="2400" b="1" dirty="0">
              <a:latin typeface="+mj-lt"/>
            </a:endParaRPr>
          </a:p>
        </p:txBody>
      </p:sp>
      <p:sp>
        <p:nvSpPr>
          <p:cNvPr id="19" name="Freeform 18">
            <a:extLst>
              <a:ext uri="{FF2B5EF4-FFF2-40B4-BE49-F238E27FC236}">
                <a16:creationId xmlns:a16="http://schemas.microsoft.com/office/drawing/2014/main" id="{ABE0BA94-8D33-8DB3-50E1-6F55E96E7C95}"/>
              </a:ext>
            </a:extLst>
          </p:cNvPr>
          <p:cNvSpPr/>
          <p:nvPr/>
        </p:nvSpPr>
        <p:spPr>
          <a:xfrm>
            <a:off x="6692900" y="3136941"/>
            <a:ext cx="2336810" cy="1202715"/>
          </a:xfrm>
          <a:custGeom>
            <a:avLst/>
            <a:gdLst>
              <a:gd name="connsiteX0" fmla="*/ 2311400 w 2336810"/>
              <a:gd name="connsiteY0" fmla="*/ 301894 h 1202715"/>
              <a:gd name="connsiteX1" fmla="*/ 2324100 w 2336810"/>
              <a:gd name="connsiteY1" fmla="*/ 397144 h 1202715"/>
              <a:gd name="connsiteX2" fmla="*/ 2330450 w 2336810"/>
              <a:gd name="connsiteY2" fmla="*/ 422544 h 1202715"/>
              <a:gd name="connsiteX3" fmla="*/ 2330450 w 2336810"/>
              <a:gd name="connsiteY3" fmla="*/ 562244 h 1202715"/>
              <a:gd name="connsiteX4" fmla="*/ 2324100 w 2336810"/>
              <a:gd name="connsiteY4" fmla="*/ 613044 h 1202715"/>
              <a:gd name="connsiteX5" fmla="*/ 2311400 w 2336810"/>
              <a:gd name="connsiteY5" fmla="*/ 632094 h 1202715"/>
              <a:gd name="connsiteX6" fmla="*/ 2298700 w 2336810"/>
              <a:gd name="connsiteY6" fmla="*/ 657494 h 1202715"/>
              <a:gd name="connsiteX7" fmla="*/ 2292350 w 2336810"/>
              <a:gd name="connsiteY7" fmla="*/ 676544 h 1202715"/>
              <a:gd name="connsiteX8" fmla="*/ 2273300 w 2336810"/>
              <a:gd name="connsiteY8" fmla="*/ 701944 h 1202715"/>
              <a:gd name="connsiteX9" fmla="*/ 2247900 w 2336810"/>
              <a:gd name="connsiteY9" fmla="*/ 740044 h 1202715"/>
              <a:gd name="connsiteX10" fmla="*/ 2235200 w 2336810"/>
              <a:gd name="connsiteY10" fmla="*/ 759094 h 1202715"/>
              <a:gd name="connsiteX11" fmla="*/ 2197100 w 2336810"/>
              <a:gd name="connsiteY11" fmla="*/ 790844 h 1202715"/>
              <a:gd name="connsiteX12" fmla="*/ 2171700 w 2336810"/>
              <a:gd name="connsiteY12" fmla="*/ 828944 h 1202715"/>
              <a:gd name="connsiteX13" fmla="*/ 2152650 w 2336810"/>
              <a:gd name="connsiteY13" fmla="*/ 847994 h 1202715"/>
              <a:gd name="connsiteX14" fmla="*/ 2139950 w 2336810"/>
              <a:gd name="connsiteY14" fmla="*/ 867044 h 1202715"/>
              <a:gd name="connsiteX15" fmla="*/ 2120900 w 2336810"/>
              <a:gd name="connsiteY15" fmla="*/ 879744 h 1202715"/>
              <a:gd name="connsiteX16" fmla="*/ 2076450 w 2336810"/>
              <a:gd name="connsiteY16" fmla="*/ 911494 h 1202715"/>
              <a:gd name="connsiteX17" fmla="*/ 2032000 w 2336810"/>
              <a:gd name="connsiteY17" fmla="*/ 924194 h 1202715"/>
              <a:gd name="connsiteX18" fmla="*/ 2006600 w 2336810"/>
              <a:gd name="connsiteY18" fmla="*/ 943244 h 1202715"/>
              <a:gd name="connsiteX19" fmla="*/ 1943100 w 2336810"/>
              <a:gd name="connsiteY19" fmla="*/ 962294 h 1202715"/>
              <a:gd name="connsiteX20" fmla="*/ 1898650 w 2336810"/>
              <a:gd name="connsiteY20" fmla="*/ 981344 h 1202715"/>
              <a:gd name="connsiteX21" fmla="*/ 1873250 w 2336810"/>
              <a:gd name="connsiteY21" fmla="*/ 994044 h 1202715"/>
              <a:gd name="connsiteX22" fmla="*/ 1835150 w 2336810"/>
              <a:gd name="connsiteY22" fmla="*/ 1006744 h 1202715"/>
              <a:gd name="connsiteX23" fmla="*/ 1809750 w 2336810"/>
              <a:gd name="connsiteY23" fmla="*/ 1013094 h 1202715"/>
              <a:gd name="connsiteX24" fmla="*/ 1784350 w 2336810"/>
              <a:gd name="connsiteY24" fmla="*/ 1025794 h 1202715"/>
              <a:gd name="connsiteX25" fmla="*/ 1758950 w 2336810"/>
              <a:gd name="connsiteY25" fmla="*/ 1032144 h 1202715"/>
              <a:gd name="connsiteX26" fmla="*/ 1739900 w 2336810"/>
              <a:gd name="connsiteY26" fmla="*/ 1038494 h 1202715"/>
              <a:gd name="connsiteX27" fmla="*/ 1689100 w 2336810"/>
              <a:gd name="connsiteY27" fmla="*/ 1051194 h 1202715"/>
              <a:gd name="connsiteX28" fmla="*/ 1663700 w 2336810"/>
              <a:gd name="connsiteY28" fmla="*/ 1057544 h 1202715"/>
              <a:gd name="connsiteX29" fmla="*/ 1619250 w 2336810"/>
              <a:gd name="connsiteY29" fmla="*/ 1063894 h 1202715"/>
              <a:gd name="connsiteX30" fmla="*/ 1593850 w 2336810"/>
              <a:gd name="connsiteY30" fmla="*/ 1070244 h 1202715"/>
              <a:gd name="connsiteX31" fmla="*/ 1524000 w 2336810"/>
              <a:gd name="connsiteY31" fmla="*/ 1076594 h 1202715"/>
              <a:gd name="connsiteX32" fmla="*/ 1485900 w 2336810"/>
              <a:gd name="connsiteY32" fmla="*/ 1082944 h 1202715"/>
              <a:gd name="connsiteX33" fmla="*/ 1390650 w 2336810"/>
              <a:gd name="connsiteY33" fmla="*/ 1089294 h 1202715"/>
              <a:gd name="connsiteX34" fmla="*/ 1270000 w 2336810"/>
              <a:gd name="connsiteY34" fmla="*/ 1101994 h 1202715"/>
              <a:gd name="connsiteX35" fmla="*/ 1092200 w 2336810"/>
              <a:gd name="connsiteY35" fmla="*/ 1108344 h 1202715"/>
              <a:gd name="connsiteX36" fmla="*/ 1009650 w 2336810"/>
              <a:gd name="connsiteY36" fmla="*/ 1114694 h 1202715"/>
              <a:gd name="connsiteX37" fmla="*/ 952500 w 2336810"/>
              <a:gd name="connsiteY37" fmla="*/ 1121044 h 1202715"/>
              <a:gd name="connsiteX38" fmla="*/ 869950 w 2336810"/>
              <a:gd name="connsiteY38" fmla="*/ 1127394 h 1202715"/>
              <a:gd name="connsiteX39" fmla="*/ 806450 w 2336810"/>
              <a:gd name="connsiteY39" fmla="*/ 1140094 h 1202715"/>
              <a:gd name="connsiteX40" fmla="*/ 787400 w 2336810"/>
              <a:gd name="connsiteY40" fmla="*/ 1146444 h 1202715"/>
              <a:gd name="connsiteX41" fmla="*/ 723900 w 2336810"/>
              <a:gd name="connsiteY41" fmla="*/ 1159144 h 1202715"/>
              <a:gd name="connsiteX42" fmla="*/ 698500 w 2336810"/>
              <a:gd name="connsiteY42" fmla="*/ 1171844 h 1202715"/>
              <a:gd name="connsiteX43" fmla="*/ 673100 w 2336810"/>
              <a:gd name="connsiteY43" fmla="*/ 1178194 h 1202715"/>
              <a:gd name="connsiteX44" fmla="*/ 552450 w 2336810"/>
              <a:gd name="connsiteY44" fmla="*/ 1190894 h 1202715"/>
              <a:gd name="connsiteX45" fmla="*/ 336550 w 2336810"/>
              <a:gd name="connsiteY45" fmla="*/ 1190894 h 1202715"/>
              <a:gd name="connsiteX46" fmla="*/ 254000 w 2336810"/>
              <a:gd name="connsiteY46" fmla="*/ 1184544 h 1202715"/>
              <a:gd name="connsiteX47" fmla="*/ 177800 w 2336810"/>
              <a:gd name="connsiteY47" fmla="*/ 1165494 h 1202715"/>
              <a:gd name="connsiteX48" fmla="*/ 152400 w 2336810"/>
              <a:gd name="connsiteY48" fmla="*/ 1159144 h 1202715"/>
              <a:gd name="connsiteX49" fmla="*/ 133350 w 2336810"/>
              <a:gd name="connsiteY49" fmla="*/ 1152794 h 1202715"/>
              <a:gd name="connsiteX50" fmla="*/ 95250 w 2336810"/>
              <a:gd name="connsiteY50" fmla="*/ 1127394 h 1202715"/>
              <a:gd name="connsiteX51" fmla="*/ 82550 w 2336810"/>
              <a:gd name="connsiteY51" fmla="*/ 1108344 h 1202715"/>
              <a:gd name="connsiteX52" fmla="*/ 63500 w 2336810"/>
              <a:gd name="connsiteY52" fmla="*/ 1089294 h 1202715"/>
              <a:gd name="connsiteX53" fmla="*/ 57150 w 2336810"/>
              <a:gd name="connsiteY53" fmla="*/ 1070244 h 1202715"/>
              <a:gd name="connsiteX54" fmla="*/ 44450 w 2336810"/>
              <a:gd name="connsiteY54" fmla="*/ 1051194 h 1202715"/>
              <a:gd name="connsiteX55" fmla="*/ 31750 w 2336810"/>
              <a:gd name="connsiteY55" fmla="*/ 1013094 h 1202715"/>
              <a:gd name="connsiteX56" fmla="*/ 19050 w 2336810"/>
              <a:gd name="connsiteY56" fmla="*/ 974994 h 1202715"/>
              <a:gd name="connsiteX57" fmla="*/ 12700 w 2336810"/>
              <a:gd name="connsiteY57" fmla="*/ 955944 h 1202715"/>
              <a:gd name="connsiteX58" fmla="*/ 0 w 2336810"/>
              <a:gd name="connsiteY58" fmla="*/ 924194 h 1202715"/>
              <a:gd name="connsiteX59" fmla="*/ 6350 w 2336810"/>
              <a:gd name="connsiteY59" fmla="*/ 733694 h 1202715"/>
              <a:gd name="connsiteX60" fmla="*/ 12700 w 2336810"/>
              <a:gd name="connsiteY60" fmla="*/ 701944 h 1202715"/>
              <a:gd name="connsiteX61" fmla="*/ 25400 w 2336810"/>
              <a:gd name="connsiteY61" fmla="*/ 663844 h 1202715"/>
              <a:gd name="connsiteX62" fmla="*/ 31750 w 2336810"/>
              <a:gd name="connsiteY62" fmla="*/ 644794 h 1202715"/>
              <a:gd name="connsiteX63" fmla="*/ 50800 w 2336810"/>
              <a:gd name="connsiteY63" fmla="*/ 587644 h 1202715"/>
              <a:gd name="connsiteX64" fmla="*/ 57150 w 2336810"/>
              <a:gd name="connsiteY64" fmla="*/ 568594 h 1202715"/>
              <a:gd name="connsiteX65" fmla="*/ 82550 w 2336810"/>
              <a:gd name="connsiteY65" fmla="*/ 530494 h 1202715"/>
              <a:gd name="connsiteX66" fmla="*/ 95250 w 2336810"/>
              <a:gd name="connsiteY66" fmla="*/ 505094 h 1202715"/>
              <a:gd name="connsiteX67" fmla="*/ 114300 w 2336810"/>
              <a:gd name="connsiteY67" fmla="*/ 486044 h 1202715"/>
              <a:gd name="connsiteX68" fmla="*/ 139700 w 2336810"/>
              <a:gd name="connsiteY68" fmla="*/ 447944 h 1202715"/>
              <a:gd name="connsiteX69" fmla="*/ 171450 w 2336810"/>
              <a:gd name="connsiteY69" fmla="*/ 403494 h 1202715"/>
              <a:gd name="connsiteX70" fmla="*/ 203200 w 2336810"/>
              <a:gd name="connsiteY70" fmla="*/ 359044 h 1202715"/>
              <a:gd name="connsiteX71" fmla="*/ 241300 w 2336810"/>
              <a:gd name="connsiteY71" fmla="*/ 320944 h 1202715"/>
              <a:gd name="connsiteX72" fmla="*/ 273050 w 2336810"/>
              <a:gd name="connsiteY72" fmla="*/ 276494 h 1202715"/>
              <a:gd name="connsiteX73" fmla="*/ 292100 w 2336810"/>
              <a:gd name="connsiteY73" fmla="*/ 263794 h 1202715"/>
              <a:gd name="connsiteX74" fmla="*/ 330200 w 2336810"/>
              <a:gd name="connsiteY74" fmla="*/ 225694 h 1202715"/>
              <a:gd name="connsiteX75" fmla="*/ 349250 w 2336810"/>
              <a:gd name="connsiteY75" fmla="*/ 206644 h 1202715"/>
              <a:gd name="connsiteX76" fmla="*/ 368300 w 2336810"/>
              <a:gd name="connsiteY76" fmla="*/ 193944 h 1202715"/>
              <a:gd name="connsiteX77" fmla="*/ 406400 w 2336810"/>
              <a:gd name="connsiteY77" fmla="*/ 149494 h 1202715"/>
              <a:gd name="connsiteX78" fmla="*/ 425450 w 2336810"/>
              <a:gd name="connsiteY78" fmla="*/ 143144 h 1202715"/>
              <a:gd name="connsiteX79" fmla="*/ 444500 w 2336810"/>
              <a:gd name="connsiteY79" fmla="*/ 130444 h 1202715"/>
              <a:gd name="connsiteX80" fmla="*/ 558800 w 2336810"/>
              <a:gd name="connsiteY80" fmla="*/ 105044 h 1202715"/>
              <a:gd name="connsiteX81" fmla="*/ 609600 w 2336810"/>
              <a:gd name="connsiteY81" fmla="*/ 98694 h 1202715"/>
              <a:gd name="connsiteX82" fmla="*/ 647700 w 2336810"/>
              <a:gd name="connsiteY82" fmla="*/ 92344 h 1202715"/>
              <a:gd name="connsiteX83" fmla="*/ 704850 w 2336810"/>
              <a:gd name="connsiteY83" fmla="*/ 85994 h 1202715"/>
              <a:gd name="connsiteX84" fmla="*/ 876300 w 2336810"/>
              <a:gd name="connsiteY84" fmla="*/ 73294 h 1202715"/>
              <a:gd name="connsiteX85" fmla="*/ 1060450 w 2336810"/>
              <a:gd name="connsiteY85" fmla="*/ 66944 h 1202715"/>
              <a:gd name="connsiteX86" fmla="*/ 1162050 w 2336810"/>
              <a:gd name="connsiteY86" fmla="*/ 60594 h 1202715"/>
              <a:gd name="connsiteX87" fmla="*/ 1320800 w 2336810"/>
              <a:gd name="connsiteY87" fmla="*/ 54244 h 1202715"/>
              <a:gd name="connsiteX88" fmla="*/ 1435100 w 2336810"/>
              <a:gd name="connsiteY88" fmla="*/ 41544 h 1202715"/>
              <a:gd name="connsiteX89" fmla="*/ 1454150 w 2336810"/>
              <a:gd name="connsiteY89" fmla="*/ 35194 h 1202715"/>
              <a:gd name="connsiteX90" fmla="*/ 1511300 w 2336810"/>
              <a:gd name="connsiteY90" fmla="*/ 28844 h 1202715"/>
              <a:gd name="connsiteX91" fmla="*/ 1657350 w 2336810"/>
              <a:gd name="connsiteY91" fmla="*/ 16144 h 1202715"/>
              <a:gd name="connsiteX92" fmla="*/ 1676400 w 2336810"/>
              <a:gd name="connsiteY92" fmla="*/ 9794 h 1202715"/>
              <a:gd name="connsiteX93" fmla="*/ 1758950 w 2336810"/>
              <a:gd name="connsiteY93" fmla="*/ 3444 h 1202715"/>
              <a:gd name="connsiteX94" fmla="*/ 1974850 w 2336810"/>
              <a:gd name="connsiteY94" fmla="*/ 16144 h 1202715"/>
              <a:gd name="connsiteX95" fmla="*/ 2000250 w 2336810"/>
              <a:gd name="connsiteY95" fmla="*/ 28844 h 1202715"/>
              <a:gd name="connsiteX96" fmla="*/ 2019300 w 2336810"/>
              <a:gd name="connsiteY96" fmla="*/ 41544 h 1202715"/>
              <a:gd name="connsiteX97" fmla="*/ 2057400 w 2336810"/>
              <a:gd name="connsiteY97" fmla="*/ 54244 h 1202715"/>
              <a:gd name="connsiteX98" fmla="*/ 2095500 w 2336810"/>
              <a:gd name="connsiteY98" fmla="*/ 73294 h 1202715"/>
              <a:gd name="connsiteX99" fmla="*/ 2133600 w 2336810"/>
              <a:gd name="connsiteY99" fmla="*/ 98694 h 1202715"/>
              <a:gd name="connsiteX100" fmla="*/ 2152650 w 2336810"/>
              <a:gd name="connsiteY100" fmla="*/ 111394 h 1202715"/>
              <a:gd name="connsiteX101" fmla="*/ 2171700 w 2336810"/>
              <a:gd name="connsiteY101" fmla="*/ 130444 h 1202715"/>
              <a:gd name="connsiteX102" fmla="*/ 2209800 w 2336810"/>
              <a:gd name="connsiteY102" fmla="*/ 155844 h 1202715"/>
              <a:gd name="connsiteX103" fmla="*/ 2241550 w 2336810"/>
              <a:gd name="connsiteY103" fmla="*/ 181244 h 1202715"/>
              <a:gd name="connsiteX104" fmla="*/ 2254250 w 2336810"/>
              <a:gd name="connsiteY104" fmla="*/ 200294 h 1202715"/>
              <a:gd name="connsiteX105" fmla="*/ 2273300 w 2336810"/>
              <a:gd name="connsiteY105" fmla="*/ 212994 h 1202715"/>
              <a:gd name="connsiteX106" fmla="*/ 2292350 w 2336810"/>
              <a:gd name="connsiteY106" fmla="*/ 251094 h 1202715"/>
              <a:gd name="connsiteX107" fmla="*/ 2298700 w 2336810"/>
              <a:gd name="connsiteY107" fmla="*/ 270144 h 1202715"/>
              <a:gd name="connsiteX108" fmla="*/ 2311400 w 2336810"/>
              <a:gd name="connsiteY108" fmla="*/ 301894 h 120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336810" h="1202715">
                <a:moveTo>
                  <a:pt x="2311400" y="301894"/>
                </a:moveTo>
                <a:cubicBezTo>
                  <a:pt x="2315633" y="323061"/>
                  <a:pt x="2316974" y="361515"/>
                  <a:pt x="2324100" y="397144"/>
                </a:cubicBezTo>
                <a:cubicBezTo>
                  <a:pt x="2325812" y="405702"/>
                  <a:pt x="2328333" y="414077"/>
                  <a:pt x="2330450" y="422544"/>
                </a:cubicBezTo>
                <a:cubicBezTo>
                  <a:pt x="2338060" y="513859"/>
                  <a:pt x="2339759" y="478460"/>
                  <a:pt x="2330450" y="562244"/>
                </a:cubicBezTo>
                <a:cubicBezTo>
                  <a:pt x="2328565" y="579205"/>
                  <a:pt x="2328590" y="596580"/>
                  <a:pt x="2324100" y="613044"/>
                </a:cubicBezTo>
                <a:cubicBezTo>
                  <a:pt x="2322092" y="620407"/>
                  <a:pt x="2315186" y="625468"/>
                  <a:pt x="2311400" y="632094"/>
                </a:cubicBezTo>
                <a:cubicBezTo>
                  <a:pt x="2306704" y="640313"/>
                  <a:pt x="2302429" y="648793"/>
                  <a:pt x="2298700" y="657494"/>
                </a:cubicBezTo>
                <a:cubicBezTo>
                  <a:pt x="2296063" y="663646"/>
                  <a:pt x="2295671" y="670732"/>
                  <a:pt x="2292350" y="676544"/>
                </a:cubicBezTo>
                <a:cubicBezTo>
                  <a:pt x="2287099" y="685733"/>
                  <a:pt x="2279369" y="693274"/>
                  <a:pt x="2273300" y="701944"/>
                </a:cubicBezTo>
                <a:cubicBezTo>
                  <a:pt x="2264547" y="714448"/>
                  <a:pt x="2256367" y="727344"/>
                  <a:pt x="2247900" y="740044"/>
                </a:cubicBezTo>
                <a:cubicBezTo>
                  <a:pt x="2243667" y="746394"/>
                  <a:pt x="2241550" y="754861"/>
                  <a:pt x="2235200" y="759094"/>
                </a:cubicBezTo>
                <a:cubicBezTo>
                  <a:pt x="2218267" y="770383"/>
                  <a:pt x="2210263" y="773920"/>
                  <a:pt x="2197100" y="790844"/>
                </a:cubicBezTo>
                <a:cubicBezTo>
                  <a:pt x="2187729" y="802892"/>
                  <a:pt x="2182493" y="818151"/>
                  <a:pt x="2171700" y="828944"/>
                </a:cubicBezTo>
                <a:cubicBezTo>
                  <a:pt x="2165350" y="835294"/>
                  <a:pt x="2158399" y="841095"/>
                  <a:pt x="2152650" y="847994"/>
                </a:cubicBezTo>
                <a:cubicBezTo>
                  <a:pt x="2147764" y="853857"/>
                  <a:pt x="2145346" y="861648"/>
                  <a:pt x="2139950" y="867044"/>
                </a:cubicBezTo>
                <a:cubicBezTo>
                  <a:pt x="2134554" y="872440"/>
                  <a:pt x="2127110" y="875308"/>
                  <a:pt x="2120900" y="879744"/>
                </a:cubicBezTo>
                <a:cubicBezTo>
                  <a:pt x="2114189" y="884538"/>
                  <a:pt x="2086427" y="906506"/>
                  <a:pt x="2076450" y="911494"/>
                </a:cubicBezTo>
                <a:cubicBezTo>
                  <a:pt x="2067340" y="916049"/>
                  <a:pt x="2040138" y="922159"/>
                  <a:pt x="2032000" y="924194"/>
                </a:cubicBezTo>
                <a:cubicBezTo>
                  <a:pt x="2023533" y="930544"/>
                  <a:pt x="2016066" y="938511"/>
                  <a:pt x="2006600" y="943244"/>
                </a:cubicBezTo>
                <a:cubicBezTo>
                  <a:pt x="1991140" y="950974"/>
                  <a:pt x="1961330" y="957736"/>
                  <a:pt x="1943100" y="962294"/>
                </a:cubicBezTo>
                <a:cubicBezTo>
                  <a:pt x="1904494" y="988031"/>
                  <a:pt x="1945513" y="963770"/>
                  <a:pt x="1898650" y="981344"/>
                </a:cubicBezTo>
                <a:cubicBezTo>
                  <a:pt x="1889787" y="984668"/>
                  <a:pt x="1882039" y="990528"/>
                  <a:pt x="1873250" y="994044"/>
                </a:cubicBezTo>
                <a:cubicBezTo>
                  <a:pt x="1860821" y="999016"/>
                  <a:pt x="1848137" y="1003497"/>
                  <a:pt x="1835150" y="1006744"/>
                </a:cubicBezTo>
                <a:cubicBezTo>
                  <a:pt x="1826683" y="1008861"/>
                  <a:pt x="1817922" y="1010030"/>
                  <a:pt x="1809750" y="1013094"/>
                </a:cubicBezTo>
                <a:cubicBezTo>
                  <a:pt x="1800887" y="1016418"/>
                  <a:pt x="1793213" y="1022470"/>
                  <a:pt x="1784350" y="1025794"/>
                </a:cubicBezTo>
                <a:cubicBezTo>
                  <a:pt x="1776178" y="1028858"/>
                  <a:pt x="1767341" y="1029746"/>
                  <a:pt x="1758950" y="1032144"/>
                </a:cubicBezTo>
                <a:cubicBezTo>
                  <a:pt x="1752514" y="1033983"/>
                  <a:pt x="1746358" y="1036733"/>
                  <a:pt x="1739900" y="1038494"/>
                </a:cubicBezTo>
                <a:cubicBezTo>
                  <a:pt x="1723061" y="1043087"/>
                  <a:pt x="1706033" y="1046961"/>
                  <a:pt x="1689100" y="1051194"/>
                </a:cubicBezTo>
                <a:cubicBezTo>
                  <a:pt x="1680633" y="1053311"/>
                  <a:pt x="1672340" y="1056310"/>
                  <a:pt x="1663700" y="1057544"/>
                </a:cubicBezTo>
                <a:cubicBezTo>
                  <a:pt x="1648883" y="1059661"/>
                  <a:pt x="1633976" y="1061217"/>
                  <a:pt x="1619250" y="1063894"/>
                </a:cubicBezTo>
                <a:cubicBezTo>
                  <a:pt x="1610664" y="1065455"/>
                  <a:pt x="1602501" y="1069091"/>
                  <a:pt x="1593850" y="1070244"/>
                </a:cubicBezTo>
                <a:cubicBezTo>
                  <a:pt x="1570676" y="1073334"/>
                  <a:pt x="1547219" y="1073862"/>
                  <a:pt x="1524000" y="1076594"/>
                </a:cubicBezTo>
                <a:cubicBezTo>
                  <a:pt x="1511213" y="1078098"/>
                  <a:pt x="1498717" y="1081723"/>
                  <a:pt x="1485900" y="1082944"/>
                </a:cubicBezTo>
                <a:cubicBezTo>
                  <a:pt x="1454223" y="1085961"/>
                  <a:pt x="1422400" y="1087177"/>
                  <a:pt x="1390650" y="1089294"/>
                </a:cubicBezTo>
                <a:cubicBezTo>
                  <a:pt x="1335426" y="1100339"/>
                  <a:pt x="1354093" y="1097990"/>
                  <a:pt x="1270000" y="1101994"/>
                </a:cubicBezTo>
                <a:cubicBezTo>
                  <a:pt x="1210763" y="1104815"/>
                  <a:pt x="1151467" y="1106227"/>
                  <a:pt x="1092200" y="1108344"/>
                </a:cubicBezTo>
                <a:lnTo>
                  <a:pt x="1009650" y="1114694"/>
                </a:lnTo>
                <a:cubicBezTo>
                  <a:pt x="990561" y="1116429"/>
                  <a:pt x="971589" y="1119309"/>
                  <a:pt x="952500" y="1121044"/>
                </a:cubicBezTo>
                <a:cubicBezTo>
                  <a:pt x="925015" y="1123543"/>
                  <a:pt x="897467" y="1125277"/>
                  <a:pt x="869950" y="1127394"/>
                </a:cubicBezTo>
                <a:cubicBezTo>
                  <a:pt x="826912" y="1141740"/>
                  <a:pt x="879416" y="1125501"/>
                  <a:pt x="806450" y="1140094"/>
                </a:cubicBezTo>
                <a:cubicBezTo>
                  <a:pt x="799886" y="1141407"/>
                  <a:pt x="793922" y="1144939"/>
                  <a:pt x="787400" y="1146444"/>
                </a:cubicBezTo>
                <a:cubicBezTo>
                  <a:pt x="766367" y="1151298"/>
                  <a:pt x="723900" y="1159144"/>
                  <a:pt x="723900" y="1159144"/>
                </a:cubicBezTo>
                <a:cubicBezTo>
                  <a:pt x="715433" y="1163377"/>
                  <a:pt x="707363" y="1168520"/>
                  <a:pt x="698500" y="1171844"/>
                </a:cubicBezTo>
                <a:cubicBezTo>
                  <a:pt x="690328" y="1174908"/>
                  <a:pt x="681658" y="1176482"/>
                  <a:pt x="673100" y="1178194"/>
                </a:cubicBezTo>
                <a:cubicBezTo>
                  <a:pt x="625469" y="1187720"/>
                  <a:pt x="609916" y="1186474"/>
                  <a:pt x="552450" y="1190894"/>
                </a:cubicBezTo>
                <a:cubicBezTo>
                  <a:pt x="466628" y="1212350"/>
                  <a:pt x="526918" y="1199748"/>
                  <a:pt x="336550" y="1190894"/>
                </a:cubicBezTo>
                <a:cubicBezTo>
                  <a:pt x="308982" y="1189612"/>
                  <a:pt x="281517" y="1186661"/>
                  <a:pt x="254000" y="1184544"/>
                </a:cubicBezTo>
                <a:lnTo>
                  <a:pt x="177800" y="1165494"/>
                </a:lnTo>
                <a:cubicBezTo>
                  <a:pt x="169333" y="1163377"/>
                  <a:pt x="160679" y="1161904"/>
                  <a:pt x="152400" y="1159144"/>
                </a:cubicBezTo>
                <a:cubicBezTo>
                  <a:pt x="146050" y="1157027"/>
                  <a:pt x="139201" y="1156045"/>
                  <a:pt x="133350" y="1152794"/>
                </a:cubicBezTo>
                <a:cubicBezTo>
                  <a:pt x="120007" y="1145381"/>
                  <a:pt x="95250" y="1127394"/>
                  <a:pt x="95250" y="1127394"/>
                </a:cubicBezTo>
                <a:cubicBezTo>
                  <a:pt x="91017" y="1121044"/>
                  <a:pt x="87436" y="1114207"/>
                  <a:pt x="82550" y="1108344"/>
                </a:cubicBezTo>
                <a:cubicBezTo>
                  <a:pt x="76801" y="1101445"/>
                  <a:pt x="68481" y="1096766"/>
                  <a:pt x="63500" y="1089294"/>
                </a:cubicBezTo>
                <a:cubicBezTo>
                  <a:pt x="59787" y="1083725"/>
                  <a:pt x="60143" y="1076231"/>
                  <a:pt x="57150" y="1070244"/>
                </a:cubicBezTo>
                <a:cubicBezTo>
                  <a:pt x="53737" y="1063418"/>
                  <a:pt x="47550" y="1058168"/>
                  <a:pt x="44450" y="1051194"/>
                </a:cubicBezTo>
                <a:cubicBezTo>
                  <a:pt x="39013" y="1038961"/>
                  <a:pt x="35983" y="1025794"/>
                  <a:pt x="31750" y="1013094"/>
                </a:cubicBezTo>
                <a:lnTo>
                  <a:pt x="19050" y="974994"/>
                </a:lnTo>
                <a:cubicBezTo>
                  <a:pt x="16933" y="968644"/>
                  <a:pt x="15186" y="962159"/>
                  <a:pt x="12700" y="955944"/>
                </a:cubicBezTo>
                <a:lnTo>
                  <a:pt x="0" y="924194"/>
                </a:lnTo>
                <a:cubicBezTo>
                  <a:pt x="2117" y="860694"/>
                  <a:pt x="2725" y="797126"/>
                  <a:pt x="6350" y="733694"/>
                </a:cubicBezTo>
                <a:cubicBezTo>
                  <a:pt x="6966" y="722919"/>
                  <a:pt x="9860" y="712357"/>
                  <a:pt x="12700" y="701944"/>
                </a:cubicBezTo>
                <a:cubicBezTo>
                  <a:pt x="16222" y="689029"/>
                  <a:pt x="21167" y="676544"/>
                  <a:pt x="25400" y="663844"/>
                </a:cubicBezTo>
                <a:lnTo>
                  <a:pt x="31750" y="644794"/>
                </a:lnTo>
                <a:lnTo>
                  <a:pt x="50800" y="587644"/>
                </a:lnTo>
                <a:cubicBezTo>
                  <a:pt x="52917" y="581294"/>
                  <a:pt x="53437" y="574163"/>
                  <a:pt x="57150" y="568594"/>
                </a:cubicBezTo>
                <a:cubicBezTo>
                  <a:pt x="65617" y="555894"/>
                  <a:pt x="75724" y="544146"/>
                  <a:pt x="82550" y="530494"/>
                </a:cubicBezTo>
                <a:cubicBezTo>
                  <a:pt x="86783" y="522027"/>
                  <a:pt x="89748" y="512797"/>
                  <a:pt x="95250" y="505094"/>
                </a:cubicBezTo>
                <a:cubicBezTo>
                  <a:pt x="100470" y="497786"/>
                  <a:pt x="108787" y="493133"/>
                  <a:pt x="114300" y="486044"/>
                </a:cubicBezTo>
                <a:cubicBezTo>
                  <a:pt x="123671" y="473996"/>
                  <a:pt x="131233" y="460644"/>
                  <a:pt x="139700" y="447944"/>
                </a:cubicBezTo>
                <a:cubicBezTo>
                  <a:pt x="169630" y="403049"/>
                  <a:pt x="132068" y="458628"/>
                  <a:pt x="171450" y="403494"/>
                </a:cubicBezTo>
                <a:cubicBezTo>
                  <a:pt x="183342" y="386845"/>
                  <a:pt x="188833" y="375008"/>
                  <a:pt x="203200" y="359044"/>
                </a:cubicBezTo>
                <a:cubicBezTo>
                  <a:pt x="215215" y="345694"/>
                  <a:pt x="231337" y="335888"/>
                  <a:pt x="241300" y="320944"/>
                </a:cubicBezTo>
                <a:cubicBezTo>
                  <a:pt x="248511" y="310127"/>
                  <a:pt x="265174" y="284370"/>
                  <a:pt x="273050" y="276494"/>
                </a:cubicBezTo>
                <a:cubicBezTo>
                  <a:pt x="278446" y="271098"/>
                  <a:pt x="286396" y="268864"/>
                  <a:pt x="292100" y="263794"/>
                </a:cubicBezTo>
                <a:cubicBezTo>
                  <a:pt x="305524" y="251862"/>
                  <a:pt x="317500" y="238394"/>
                  <a:pt x="330200" y="225694"/>
                </a:cubicBezTo>
                <a:cubicBezTo>
                  <a:pt x="336550" y="219344"/>
                  <a:pt x="341778" y="211625"/>
                  <a:pt x="349250" y="206644"/>
                </a:cubicBezTo>
                <a:cubicBezTo>
                  <a:pt x="355600" y="202411"/>
                  <a:pt x="362904" y="199340"/>
                  <a:pt x="368300" y="193944"/>
                </a:cubicBezTo>
                <a:cubicBezTo>
                  <a:pt x="385906" y="176338"/>
                  <a:pt x="385664" y="163318"/>
                  <a:pt x="406400" y="149494"/>
                </a:cubicBezTo>
                <a:cubicBezTo>
                  <a:pt x="411969" y="145781"/>
                  <a:pt x="419463" y="146137"/>
                  <a:pt x="425450" y="143144"/>
                </a:cubicBezTo>
                <a:cubicBezTo>
                  <a:pt x="432276" y="139731"/>
                  <a:pt x="437526" y="133544"/>
                  <a:pt x="444500" y="130444"/>
                </a:cubicBezTo>
                <a:cubicBezTo>
                  <a:pt x="479217" y="115014"/>
                  <a:pt x="522892" y="109532"/>
                  <a:pt x="558800" y="105044"/>
                </a:cubicBezTo>
                <a:lnTo>
                  <a:pt x="609600" y="98694"/>
                </a:lnTo>
                <a:cubicBezTo>
                  <a:pt x="622346" y="96873"/>
                  <a:pt x="634938" y="94046"/>
                  <a:pt x="647700" y="92344"/>
                </a:cubicBezTo>
                <a:cubicBezTo>
                  <a:pt x="666699" y="89811"/>
                  <a:pt x="685800" y="88111"/>
                  <a:pt x="704850" y="85994"/>
                </a:cubicBezTo>
                <a:cubicBezTo>
                  <a:pt x="771856" y="63659"/>
                  <a:pt x="719328" y="79217"/>
                  <a:pt x="876300" y="73294"/>
                </a:cubicBezTo>
                <a:lnTo>
                  <a:pt x="1060450" y="66944"/>
                </a:lnTo>
                <a:cubicBezTo>
                  <a:pt x="1094349" y="65437"/>
                  <a:pt x="1128158" y="62247"/>
                  <a:pt x="1162050" y="60594"/>
                </a:cubicBezTo>
                <a:lnTo>
                  <a:pt x="1320800" y="54244"/>
                </a:lnTo>
                <a:cubicBezTo>
                  <a:pt x="1403004" y="37803"/>
                  <a:pt x="1281974" y="60685"/>
                  <a:pt x="1435100" y="41544"/>
                </a:cubicBezTo>
                <a:cubicBezTo>
                  <a:pt x="1441742" y="40714"/>
                  <a:pt x="1447548" y="36294"/>
                  <a:pt x="1454150" y="35194"/>
                </a:cubicBezTo>
                <a:cubicBezTo>
                  <a:pt x="1473056" y="32043"/>
                  <a:pt x="1492250" y="30961"/>
                  <a:pt x="1511300" y="28844"/>
                </a:cubicBezTo>
                <a:cubicBezTo>
                  <a:pt x="1573728" y="8035"/>
                  <a:pt x="1503612" y="29513"/>
                  <a:pt x="1657350" y="16144"/>
                </a:cubicBezTo>
                <a:cubicBezTo>
                  <a:pt x="1664018" y="15564"/>
                  <a:pt x="1669758" y="10624"/>
                  <a:pt x="1676400" y="9794"/>
                </a:cubicBezTo>
                <a:cubicBezTo>
                  <a:pt x="1703785" y="6371"/>
                  <a:pt x="1731433" y="5561"/>
                  <a:pt x="1758950" y="3444"/>
                </a:cubicBezTo>
                <a:cubicBezTo>
                  <a:pt x="1770791" y="3826"/>
                  <a:pt x="1913063" y="-10336"/>
                  <a:pt x="1974850" y="16144"/>
                </a:cubicBezTo>
                <a:cubicBezTo>
                  <a:pt x="1983551" y="19873"/>
                  <a:pt x="1992031" y="24148"/>
                  <a:pt x="2000250" y="28844"/>
                </a:cubicBezTo>
                <a:cubicBezTo>
                  <a:pt x="2006876" y="32630"/>
                  <a:pt x="2012326" y="38444"/>
                  <a:pt x="2019300" y="41544"/>
                </a:cubicBezTo>
                <a:cubicBezTo>
                  <a:pt x="2031533" y="46981"/>
                  <a:pt x="2046261" y="46818"/>
                  <a:pt x="2057400" y="54244"/>
                </a:cubicBezTo>
                <a:cubicBezTo>
                  <a:pt x="2141970" y="110624"/>
                  <a:pt x="2016630" y="29477"/>
                  <a:pt x="2095500" y="73294"/>
                </a:cubicBezTo>
                <a:cubicBezTo>
                  <a:pt x="2108843" y="80707"/>
                  <a:pt x="2120900" y="90227"/>
                  <a:pt x="2133600" y="98694"/>
                </a:cubicBezTo>
                <a:cubicBezTo>
                  <a:pt x="2139950" y="102927"/>
                  <a:pt x="2147254" y="105998"/>
                  <a:pt x="2152650" y="111394"/>
                </a:cubicBezTo>
                <a:cubicBezTo>
                  <a:pt x="2159000" y="117744"/>
                  <a:pt x="2164611" y="124931"/>
                  <a:pt x="2171700" y="130444"/>
                </a:cubicBezTo>
                <a:cubicBezTo>
                  <a:pt x="2183748" y="139815"/>
                  <a:pt x="2209800" y="155844"/>
                  <a:pt x="2209800" y="155844"/>
                </a:cubicBezTo>
                <a:cubicBezTo>
                  <a:pt x="2246196" y="210439"/>
                  <a:pt x="2197733" y="146191"/>
                  <a:pt x="2241550" y="181244"/>
                </a:cubicBezTo>
                <a:cubicBezTo>
                  <a:pt x="2247509" y="186012"/>
                  <a:pt x="2248854" y="194898"/>
                  <a:pt x="2254250" y="200294"/>
                </a:cubicBezTo>
                <a:cubicBezTo>
                  <a:pt x="2259646" y="205690"/>
                  <a:pt x="2266950" y="208761"/>
                  <a:pt x="2273300" y="212994"/>
                </a:cubicBezTo>
                <a:cubicBezTo>
                  <a:pt x="2289261" y="260877"/>
                  <a:pt x="2267731" y="201855"/>
                  <a:pt x="2292350" y="251094"/>
                </a:cubicBezTo>
                <a:cubicBezTo>
                  <a:pt x="2295343" y="257081"/>
                  <a:pt x="2294987" y="264575"/>
                  <a:pt x="2298700" y="270144"/>
                </a:cubicBezTo>
                <a:cubicBezTo>
                  <a:pt x="2322240" y="305454"/>
                  <a:pt x="2307167" y="280727"/>
                  <a:pt x="2311400" y="301894"/>
                </a:cubicBez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a:extLst>
              <a:ext uri="{FF2B5EF4-FFF2-40B4-BE49-F238E27FC236}">
                <a16:creationId xmlns:a16="http://schemas.microsoft.com/office/drawing/2014/main" id="{496BF841-2B8F-1946-7B05-5DDF4F8E8215}"/>
              </a:ext>
            </a:extLst>
          </p:cNvPr>
          <p:cNvSpPr/>
          <p:nvPr/>
        </p:nvSpPr>
        <p:spPr>
          <a:xfrm>
            <a:off x="7247776" y="3705225"/>
            <a:ext cx="4229849" cy="2047875"/>
          </a:xfrm>
          <a:custGeom>
            <a:avLst/>
            <a:gdLst>
              <a:gd name="connsiteX0" fmla="*/ 1115174 w 4229849"/>
              <a:gd name="connsiteY0" fmla="*/ 552450 h 2047875"/>
              <a:gd name="connsiteX1" fmla="*/ 953249 w 4229849"/>
              <a:gd name="connsiteY1" fmla="*/ 571500 h 2047875"/>
              <a:gd name="connsiteX2" fmla="*/ 867524 w 4229849"/>
              <a:gd name="connsiteY2" fmla="*/ 590550 h 2047875"/>
              <a:gd name="connsiteX3" fmla="*/ 791324 w 4229849"/>
              <a:gd name="connsiteY3" fmla="*/ 600075 h 2047875"/>
              <a:gd name="connsiteX4" fmla="*/ 753224 w 4229849"/>
              <a:gd name="connsiteY4" fmla="*/ 609600 h 2047875"/>
              <a:gd name="connsiteX5" fmla="*/ 686549 w 4229849"/>
              <a:gd name="connsiteY5" fmla="*/ 619125 h 2047875"/>
              <a:gd name="connsiteX6" fmla="*/ 610349 w 4229849"/>
              <a:gd name="connsiteY6" fmla="*/ 638175 h 2047875"/>
              <a:gd name="connsiteX7" fmla="*/ 553199 w 4229849"/>
              <a:gd name="connsiteY7" fmla="*/ 657225 h 2047875"/>
              <a:gd name="connsiteX8" fmla="*/ 496049 w 4229849"/>
              <a:gd name="connsiteY8" fmla="*/ 685800 h 2047875"/>
              <a:gd name="connsiteX9" fmla="*/ 467474 w 4229849"/>
              <a:gd name="connsiteY9" fmla="*/ 704850 h 2047875"/>
              <a:gd name="connsiteX10" fmla="*/ 410324 w 4229849"/>
              <a:gd name="connsiteY10" fmla="*/ 714375 h 2047875"/>
              <a:gd name="connsiteX11" fmla="*/ 381749 w 4229849"/>
              <a:gd name="connsiteY11" fmla="*/ 733425 h 2047875"/>
              <a:gd name="connsiteX12" fmla="*/ 296024 w 4229849"/>
              <a:gd name="connsiteY12" fmla="*/ 781050 h 2047875"/>
              <a:gd name="connsiteX13" fmla="*/ 210299 w 4229849"/>
              <a:gd name="connsiteY13" fmla="*/ 857250 h 2047875"/>
              <a:gd name="connsiteX14" fmla="*/ 191249 w 4229849"/>
              <a:gd name="connsiteY14" fmla="*/ 885825 h 2047875"/>
              <a:gd name="connsiteX15" fmla="*/ 134099 w 4229849"/>
              <a:gd name="connsiteY15" fmla="*/ 923925 h 2047875"/>
              <a:gd name="connsiteX16" fmla="*/ 57899 w 4229849"/>
              <a:gd name="connsiteY16" fmla="*/ 1019175 h 2047875"/>
              <a:gd name="connsiteX17" fmla="*/ 48374 w 4229849"/>
              <a:gd name="connsiteY17" fmla="*/ 1047750 h 2047875"/>
              <a:gd name="connsiteX18" fmla="*/ 29324 w 4229849"/>
              <a:gd name="connsiteY18" fmla="*/ 1085850 h 2047875"/>
              <a:gd name="connsiteX19" fmla="*/ 10274 w 4229849"/>
              <a:gd name="connsiteY19" fmla="*/ 1162050 h 2047875"/>
              <a:gd name="connsiteX20" fmla="*/ 10274 w 4229849"/>
              <a:gd name="connsiteY20" fmla="*/ 1381125 h 2047875"/>
              <a:gd name="connsiteX21" fmla="*/ 38849 w 4229849"/>
              <a:gd name="connsiteY21" fmla="*/ 1447800 h 2047875"/>
              <a:gd name="connsiteX22" fmla="*/ 67424 w 4229849"/>
              <a:gd name="connsiteY22" fmla="*/ 1476375 h 2047875"/>
              <a:gd name="connsiteX23" fmla="*/ 105524 w 4229849"/>
              <a:gd name="connsiteY23" fmla="*/ 1533525 h 2047875"/>
              <a:gd name="connsiteX24" fmla="*/ 162674 w 4229849"/>
              <a:gd name="connsiteY24" fmla="*/ 1581150 h 2047875"/>
              <a:gd name="connsiteX25" fmla="*/ 181724 w 4229849"/>
              <a:gd name="connsiteY25" fmla="*/ 1619250 h 2047875"/>
              <a:gd name="connsiteX26" fmla="*/ 210299 w 4229849"/>
              <a:gd name="connsiteY26" fmla="*/ 1647825 h 2047875"/>
              <a:gd name="connsiteX27" fmla="*/ 229349 w 4229849"/>
              <a:gd name="connsiteY27" fmla="*/ 1676400 h 2047875"/>
              <a:gd name="connsiteX28" fmla="*/ 257924 w 4229849"/>
              <a:gd name="connsiteY28" fmla="*/ 1704975 h 2047875"/>
              <a:gd name="connsiteX29" fmla="*/ 343649 w 4229849"/>
              <a:gd name="connsiteY29" fmla="*/ 1800225 h 2047875"/>
              <a:gd name="connsiteX30" fmla="*/ 381749 w 4229849"/>
              <a:gd name="connsiteY30" fmla="*/ 1819275 h 2047875"/>
              <a:gd name="connsiteX31" fmla="*/ 448424 w 4229849"/>
              <a:gd name="connsiteY31" fmla="*/ 1866900 h 2047875"/>
              <a:gd name="connsiteX32" fmla="*/ 486524 w 4229849"/>
              <a:gd name="connsiteY32" fmla="*/ 1885950 h 2047875"/>
              <a:gd name="connsiteX33" fmla="*/ 515099 w 4229849"/>
              <a:gd name="connsiteY33" fmla="*/ 1905000 h 2047875"/>
              <a:gd name="connsiteX34" fmla="*/ 591299 w 4229849"/>
              <a:gd name="connsiteY34" fmla="*/ 1924050 h 2047875"/>
              <a:gd name="connsiteX35" fmla="*/ 629399 w 4229849"/>
              <a:gd name="connsiteY35" fmla="*/ 1943100 h 2047875"/>
              <a:gd name="connsiteX36" fmla="*/ 791324 w 4229849"/>
              <a:gd name="connsiteY36" fmla="*/ 1962150 h 2047875"/>
              <a:gd name="connsiteX37" fmla="*/ 857999 w 4229849"/>
              <a:gd name="connsiteY37" fmla="*/ 1971675 h 2047875"/>
              <a:gd name="connsiteX38" fmla="*/ 934199 w 4229849"/>
              <a:gd name="connsiteY38" fmla="*/ 1981200 h 2047875"/>
              <a:gd name="connsiteX39" fmla="*/ 1019924 w 4229849"/>
              <a:gd name="connsiteY39" fmla="*/ 2000250 h 2047875"/>
              <a:gd name="connsiteX40" fmla="*/ 1077074 w 4229849"/>
              <a:gd name="connsiteY40" fmla="*/ 2009775 h 2047875"/>
              <a:gd name="connsiteX41" fmla="*/ 1105649 w 4229849"/>
              <a:gd name="connsiteY41" fmla="*/ 2028825 h 2047875"/>
              <a:gd name="connsiteX42" fmla="*/ 1162799 w 4229849"/>
              <a:gd name="connsiteY42" fmla="*/ 2038350 h 2047875"/>
              <a:gd name="connsiteX43" fmla="*/ 1200899 w 4229849"/>
              <a:gd name="connsiteY43" fmla="*/ 2047875 h 2047875"/>
              <a:gd name="connsiteX44" fmla="*/ 1505699 w 4229849"/>
              <a:gd name="connsiteY44" fmla="*/ 2038350 h 2047875"/>
              <a:gd name="connsiteX45" fmla="*/ 1619999 w 4229849"/>
              <a:gd name="connsiteY45" fmla="*/ 2009775 h 2047875"/>
              <a:gd name="connsiteX46" fmla="*/ 1686674 w 4229849"/>
              <a:gd name="connsiteY46" fmla="*/ 1981200 h 2047875"/>
              <a:gd name="connsiteX47" fmla="*/ 1829549 w 4229849"/>
              <a:gd name="connsiteY47" fmla="*/ 1971675 h 2047875"/>
              <a:gd name="connsiteX48" fmla="*/ 1953374 w 4229849"/>
              <a:gd name="connsiteY48" fmla="*/ 1962150 h 2047875"/>
              <a:gd name="connsiteX49" fmla="*/ 2220074 w 4229849"/>
              <a:gd name="connsiteY49" fmla="*/ 1943100 h 2047875"/>
              <a:gd name="connsiteX50" fmla="*/ 2258174 w 4229849"/>
              <a:gd name="connsiteY50" fmla="*/ 1933575 h 2047875"/>
              <a:gd name="connsiteX51" fmla="*/ 2324849 w 4229849"/>
              <a:gd name="connsiteY51" fmla="*/ 1924050 h 2047875"/>
              <a:gd name="connsiteX52" fmla="*/ 2391524 w 4229849"/>
              <a:gd name="connsiteY52" fmla="*/ 1905000 h 2047875"/>
              <a:gd name="connsiteX53" fmla="*/ 2439149 w 4229849"/>
              <a:gd name="connsiteY53" fmla="*/ 1895475 h 2047875"/>
              <a:gd name="connsiteX54" fmla="*/ 2572499 w 4229849"/>
              <a:gd name="connsiteY54" fmla="*/ 1866900 h 2047875"/>
              <a:gd name="connsiteX55" fmla="*/ 2658224 w 4229849"/>
              <a:gd name="connsiteY55" fmla="*/ 1857375 h 2047875"/>
              <a:gd name="connsiteX56" fmla="*/ 2696324 w 4229849"/>
              <a:gd name="connsiteY56" fmla="*/ 1847850 h 2047875"/>
              <a:gd name="connsiteX57" fmla="*/ 2724899 w 4229849"/>
              <a:gd name="connsiteY57" fmla="*/ 1838325 h 2047875"/>
              <a:gd name="connsiteX58" fmla="*/ 2791574 w 4229849"/>
              <a:gd name="connsiteY58" fmla="*/ 1828800 h 2047875"/>
              <a:gd name="connsiteX59" fmla="*/ 2972549 w 4229849"/>
              <a:gd name="connsiteY59" fmla="*/ 1809750 h 2047875"/>
              <a:gd name="connsiteX60" fmla="*/ 3220199 w 4229849"/>
              <a:gd name="connsiteY60" fmla="*/ 1790700 h 2047875"/>
              <a:gd name="connsiteX61" fmla="*/ 3267824 w 4229849"/>
              <a:gd name="connsiteY61" fmla="*/ 1781175 h 2047875"/>
              <a:gd name="connsiteX62" fmla="*/ 3429749 w 4229849"/>
              <a:gd name="connsiteY62" fmla="*/ 1771650 h 2047875"/>
              <a:gd name="connsiteX63" fmla="*/ 3458324 w 4229849"/>
              <a:gd name="connsiteY63" fmla="*/ 1762125 h 2047875"/>
              <a:gd name="connsiteX64" fmla="*/ 3582149 w 4229849"/>
              <a:gd name="connsiteY64" fmla="*/ 1743075 h 2047875"/>
              <a:gd name="connsiteX65" fmla="*/ 3639299 w 4229849"/>
              <a:gd name="connsiteY65" fmla="*/ 1714500 h 2047875"/>
              <a:gd name="connsiteX66" fmla="*/ 3696449 w 4229849"/>
              <a:gd name="connsiteY66" fmla="*/ 1695450 h 2047875"/>
              <a:gd name="connsiteX67" fmla="*/ 3725024 w 4229849"/>
              <a:gd name="connsiteY67" fmla="*/ 1685925 h 2047875"/>
              <a:gd name="connsiteX68" fmla="*/ 3763124 w 4229849"/>
              <a:gd name="connsiteY68" fmla="*/ 1676400 h 2047875"/>
              <a:gd name="connsiteX69" fmla="*/ 3801224 w 4229849"/>
              <a:gd name="connsiteY69" fmla="*/ 1657350 h 2047875"/>
              <a:gd name="connsiteX70" fmla="*/ 3858374 w 4229849"/>
              <a:gd name="connsiteY70" fmla="*/ 1638300 h 2047875"/>
              <a:gd name="connsiteX71" fmla="*/ 3953624 w 4229849"/>
              <a:gd name="connsiteY71" fmla="*/ 1552575 h 2047875"/>
              <a:gd name="connsiteX72" fmla="*/ 3991724 w 4229849"/>
              <a:gd name="connsiteY72" fmla="*/ 1495425 h 2047875"/>
              <a:gd name="connsiteX73" fmla="*/ 4048874 w 4229849"/>
              <a:gd name="connsiteY73" fmla="*/ 1419225 h 2047875"/>
              <a:gd name="connsiteX74" fmla="*/ 4077449 w 4229849"/>
              <a:gd name="connsiteY74" fmla="*/ 1390650 h 2047875"/>
              <a:gd name="connsiteX75" fmla="*/ 4096499 w 4229849"/>
              <a:gd name="connsiteY75" fmla="*/ 1362075 h 2047875"/>
              <a:gd name="connsiteX76" fmla="*/ 4153649 w 4229849"/>
              <a:gd name="connsiteY76" fmla="*/ 1266825 h 2047875"/>
              <a:gd name="connsiteX77" fmla="*/ 4182224 w 4229849"/>
              <a:gd name="connsiteY77" fmla="*/ 1228725 h 2047875"/>
              <a:gd name="connsiteX78" fmla="*/ 4191749 w 4229849"/>
              <a:gd name="connsiteY78" fmla="*/ 1200150 h 2047875"/>
              <a:gd name="connsiteX79" fmla="*/ 4210799 w 4229849"/>
              <a:gd name="connsiteY79" fmla="*/ 1152525 h 2047875"/>
              <a:gd name="connsiteX80" fmla="*/ 4229849 w 4229849"/>
              <a:gd name="connsiteY80" fmla="*/ 1066800 h 2047875"/>
              <a:gd name="connsiteX81" fmla="*/ 4220324 w 4229849"/>
              <a:gd name="connsiteY81" fmla="*/ 666750 h 2047875"/>
              <a:gd name="connsiteX82" fmla="*/ 4191749 w 4229849"/>
              <a:gd name="connsiteY82" fmla="*/ 581025 h 2047875"/>
              <a:gd name="connsiteX83" fmla="*/ 4182224 w 4229849"/>
              <a:gd name="connsiteY83" fmla="*/ 552450 h 2047875"/>
              <a:gd name="connsiteX84" fmla="*/ 4172699 w 4229849"/>
              <a:gd name="connsiteY84" fmla="*/ 523875 h 2047875"/>
              <a:gd name="connsiteX85" fmla="*/ 4125074 w 4229849"/>
              <a:gd name="connsiteY85" fmla="*/ 438150 h 2047875"/>
              <a:gd name="connsiteX86" fmla="*/ 4106024 w 4229849"/>
              <a:gd name="connsiteY86" fmla="*/ 400050 h 2047875"/>
              <a:gd name="connsiteX87" fmla="*/ 4096499 w 4229849"/>
              <a:gd name="connsiteY87" fmla="*/ 371475 h 2047875"/>
              <a:gd name="connsiteX88" fmla="*/ 4058399 w 4229849"/>
              <a:gd name="connsiteY88" fmla="*/ 333375 h 2047875"/>
              <a:gd name="connsiteX89" fmla="*/ 4010774 w 4229849"/>
              <a:gd name="connsiteY89" fmla="*/ 247650 h 2047875"/>
              <a:gd name="connsiteX90" fmla="*/ 3905999 w 4229849"/>
              <a:gd name="connsiteY90" fmla="*/ 161925 h 2047875"/>
              <a:gd name="connsiteX91" fmla="*/ 3829799 w 4229849"/>
              <a:gd name="connsiteY91" fmla="*/ 123825 h 2047875"/>
              <a:gd name="connsiteX92" fmla="*/ 3696449 w 4229849"/>
              <a:gd name="connsiteY92" fmla="*/ 95250 h 2047875"/>
              <a:gd name="connsiteX93" fmla="*/ 3648824 w 4229849"/>
              <a:gd name="connsiteY93" fmla="*/ 85725 h 2047875"/>
              <a:gd name="connsiteX94" fmla="*/ 3582149 w 4229849"/>
              <a:gd name="connsiteY94" fmla="*/ 76200 h 2047875"/>
              <a:gd name="connsiteX95" fmla="*/ 3534524 w 4229849"/>
              <a:gd name="connsiteY95" fmla="*/ 66675 h 2047875"/>
              <a:gd name="connsiteX96" fmla="*/ 3420224 w 4229849"/>
              <a:gd name="connsiteY96" fmla="*/ 57150 h 2047875"/>
              <a:gd name="connsiteX97" fmla="*/ 3267824 w 4229849"/>
              <a:gd name="connsiteY97" fmla="*/ 38100 h 2047875"/>
              <a:gd name="connsiteX98" fmla="*/ 3115424 w 4229849"/>
              <a:gd name="connsiteY98" fmla="*/ 9525 h 2047875"/>
              <a:gd name="connsiteX99" fmla="*/ 3086849 w 4229849"/>
              <a:gd name="connsiteY99" fmla="*/ 0 h 2047875"/>
              <a:gd name="connsiteX100" fmla="*/ 2620124 w 4229849"/>
              <a:gd name="connsiteY100" fmla="*/ 9525 h 2047875"/>
              <a:gd name="connsiteX101" fmla="*/ 2534399 w 4229849"/>
              <a:gd name="connsiteY101" fmla="*/ 19050 h 2047875"/>
              <a:gd name="connsiteX102" fmla="*/ 2401049 w 4229849"/>
              <a:gd name="connsiteY102" fmla="*/ 38100 h 2047875"/>
              <a:gd name="connsiteX103" fmla="*/ 2296274 w 4229849"/>
              <a:gd name="connsiteY103" fmla="*/ 66675 h 2047875"/>
              <a:gd name="connsiteX104" fmla="*/ 2248649 w 4229849"/>
              <a:gd name="connsiteY104" fmla="*/ 85725 h 2047875"/>
              <a:gd name="connsiteX105" fmla="*/ 2124824 w 4229849"/>
              <a:gd name="connsiteY105" fmla="*/ 114300 h 2047875"/>
              <a:gd name="connsiteX106" fmla="*/ 2077199 w 4229849"/>
              <a:gd name="connsiteY106" fmla="*/ 133350 h 2047875"/>
              <a:gd name="connsiteX107" fmla="*/ 2048624 w 4229849"/>
              <a:gd name="connsiteY107" fmla="*/ 142875 h 2047875"/>
              <a:gd name="connsiteX108" fmla="*/ 1981949 w 4229849"/>
              <a:gd name="connsiteY108" fmla="*/ 180975 h 2047875"/>
              <a:gd name="connsiteX109" fmla="*/ 1953374 w 4229849"/>
              <a:gd name="connsiteY109" fmla="*/ 190500 h 2047875"/>
              <a:gd name="connsiteX110" fmla="*/ 1896224 w 4229849"/>
              <a:gd name="connsiteY110" fmla="*/ 228600 h 2047875"/>
              <a:gd name="connsiteX111" fmla="*/ 1810499 w 4229849"/>
              <a:gd name="connsiteY111" fmla="*/ 276225 h 2047875"/>
              <a:gd name="connsiteX112" fmla="*/ 1753349 w 4229849"/>
              <a:gd name="connsiteY112" fmla="*/ 295275 h 2047875"/>
              <a:gd name="connsiteX113" fmla="*/ 1724774 w 4229849"/>
              <a:gd name="connsiteY113" fmla="*/ 314325 h 2047875"/>
              <a:gd name="connsiteX114" fmla="*/ 1658099 w 4229849"/>
              <a:gd name="connsiteY114" fmla="*/ 333375 h 2047875"/>
              <a:gd name="connsiteX115" fmla="*/ 1629524 w 4229849"/>
              <a:gd name="connsiteY115" fmla="*/ 342900 h 2047875"/>
              <a:gd name="connsiteX116" fmla="*/ 1581899 w 4229849"/>
              <a:gd name="connsiteY116" fmla="*/ 352425 h 2047875"/>
              <a:gd name="connsiteX117" fmla="*/ 1553324 w 4229849"/>
              <a:gd name="connsiteY117" fmla="*/ 361950 h 2047875"/>
              <a:gd name="connsiteX118" fmla="*/ 1515224 w 4229849"/>
              <a:gd name="connsiteY118" fmla="*/ 371475 h 2047875"/>
              <a:gd name="connsiteX119" fmla="*/ 1477124 w 4229849"/>
              <a:gd name="connsiteY119" fmla="*/ 390525 h 2047875"/>
              <a:gd name="connsiteX120" fmla="*/ 1419974 w 4229849"/>
              <a:gd name="connsiteY120" fmla="*/ 400050 h 2047875"/>
              <a:gd name="connsiteX121" fmla="*/ 1362824 w 4229849"/>
              <a:gd name="connsiteY121" fmla="*/ 419100 h 2047875"/>
              <a:gd name="connsiteX122" fmla="*/ 1324724 w 4229849"/>
              <a:gd name="connsiteY122" fmla="*/ 428625 h 2047875"/>
              <a:gd name="connsiteX123" fmla="*/ 1286624 w 4229849"/>
              <a:gd name="connsiteY123" fmla="*/ 447675 h 2047875"/>
              <a:gd name="connsiteX124" fmla="*/ 1229474 w 4229849"/>
              <a:gd name="connsiteY124" fmla="*/ 457200 h 2047875"/>
              <a:gd name="connsiteX125" fmla="*/ 1181849 w 4229849"/>
              <a:gd name="connsiteY125" fmla="*/ 476250 h 2047875"/>
              <a:gd name="connsiteX126" fmla="*/ 1143749 w 4229849"/>
              <a:gd name="connsiteY126" fmla="*/ 504825 h 2047875"/>
              <a:gd name="connsiteX127" fmla="*/ 1077074 w 4229849"/>
              <a:gd name="connsiteY127" fmla="*/ 533400 h 2047875"/>
              <a:gd name="connsiteX128" fmla="*/ 1010399 w 4229849"/>
              <a:gd name="connsiteY128" fmla="*/ 581025 h 2047875"/>
              <a:gd name="connsiteX129" fmla="*/ 915149 w 4229849"/>
              <a:gd name="connsiteY129" fmla="*/ 600075 h 2047875"/>
              <a:gd name="connsiteX130" fmla="*/ 848474 w 4229849"/>
              <a:gd name="connsiteY130" fmla="*/ 590550 h 2047875"/>
              <a:gd name="connsiteX131" fmla="*/ 877049 w 4229849"/>
              <a:gd name="connsiteY131" fmla="*/ 581025 h 2047875"/>
              <a:gd name="connsiteX132" fmla="*/ 953249 w 4229849"/>
              <a:gd name="connsiteY132" fmla="*/ 571500 h 2047875"/>
              <a:gd name="connsiteX133" fmla="*/ 1058024 w 4229849"/>
              <a:gd name="connsiteY133" fmla="*/ 561975 h 2047875"/>
              <a:gd name="connsiteX134" fmla="*/ 1115174 w 4229849"/>
              <a:gd name="connsiteY134" fmla="*/ 552450 h 20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4229849" h="2047875">
                <a:moveTo>
                  <a:pt x="1115174" y="552450"/>
                </a:moveTo>
                <a:cubicBezTo>
                  <a:pt x="1007046" y="574076"/>
                  <a:pt x="1138030" y="549761"/>
                  <a:pt x="953249" y="571500"/>
                </a:cubicBezTo>
                <a:cubicBezTo>
                  <a:pt x="881242" y="579971"/>
                  <a:pt x="930665" y="580026"/>
                  <a:pt x="867524" y="590550"/>
                </a:cubicBezTo>
                <a:cubicBezTo>
                  <a:pt x="842275" y="594758"/>
                  <a:pt x="816573" y="595867"/>
                  <a:pt x="791324" y="600075"/>
                </a:cubicBezTo>
                <a:cubicBezTo>
                  <a:pt x="778411" y="602227"/>
                  <a:pt x="766104" y="607258"/>
                  <a:pt x="753224" y="609600"/>
                </a:cubicBezTo>
                <a:cubicBezTo>
                  <a:pt x="731135" y="613616"/>
                  <a:pt x="708774" y="615950"/>
                  <a:pt x="686549" y="619125"/>
                </a:cubicBezTo>
                <a:cubicBezTo>
                  <a:pt x="599846" y="648026"/>
                  <a:pt x="736784" y="603693"/>
                  <a:pt x="610349" y="638175"/>
                </a:cubicBezTo>
                <a:cubicBezTo>
                  <a:pt x="590976" y="643459"/>
                  <a:pt x="569907" y="646086"/>
                  <a:pt x="553199" y="657225"/>
                </a:cubicBezTo>
                <a:cubicBezTo>
                  <a:pt x="471307" y="711820"/>
                  <a:pt x="574919" y="646365"/>
                  <a:pt x="496049" y="685800"/>
                </a:cubicBezTo>
                <a:cubicBezTo>
                  <a:pt x="485810" y="690920"/>
                  <a:pt x="478334" y="701230"/>
                  <a:pt x="467474" y="704850"/>
                </a:cubicBezTo>
                <a:cubicBezTo>
                  <a:pt x="449152" y="710957"/>
                  <a:pt x="429374" y="711200"/>
                  <a:pt x="410324" y="714375"/>
                </a:cubicBezTo>
                <a:cubicBezTo>
                  <a:pt x="400799" y="720725"/>
                  <a:pt x="391988" y="728305"/>
                  <a:pt x="381749" y="733425"/>
                </a:cubicBezTo>
                <a:cubicBezTo>
                  <a:pt x="333839" y="757380"/>
                  <a:pt x="356089" y="720985"/>
                  <a:pt x="296024" y="781050"/>
                </a:cubicBezTo>
                <a:cubicBezTo>
                  <a:pt x="230779" y="846295"/>
                  <a:pt x="261290" y="823256"/>
                  <a:pt x="210299" y="857250"/>
                </a:cubicBezTo>
                <a:cubicBezTo>
                  <a:pt x="203949" y="866775"/>
                  <a:pt x="200188" y="878674"/>
                  <a:pt x="191249" y="885825"/>
                </a:cubicBezTo>
                <a:cubicBezTo>
                  <a:pt x="125804" y="938181"/>
                  <a:pt x="202095" y="836501"/>
                  <a:pt x="134099" y="923925"/>
                </a:cubicBezTo>
                <a:cubicBezTo>
                  <a:pt x="49989" y="1032066"/>
                  <a:pt x="140466" y="936608"/>
                  <a:pt x="57899" y="1019175"/>
                </a:cubicBezTo>
                <a:cubicBezTo>
                  <a:pt x="54724" y="1028700"/>
                  <a:pt x="52329" y="1038522"/>
                  <a:pt x="48374" y="1047750"/>
                </a:cubicBezTo>
                <a:cubicBezTo>
                  <a:pt x="42781" y="1060801"/>
                  <a:pt x="33814" y="1072380"/>
                  <a:pt x="29324" y="1085850"/>
                </a:cubicBezTo>
                <a:cubicBezTo>
                  <a:pt x="21045" y="1110688"/>
                  <a:pt x="10274" y="1162050"/>
                  <a:pt x="10274" y="1162050"/>
                </a:cubicBezTo>
                <a:cubicBezTo>
                  <a:pt x="-1825" y="1270945"/>
                  <a:pt x="-4937" y="1251833"/>
                  <a:pt x="10274" y="1381125"/>
                </a:cubicBezTo>
                <a:cubicBezTo>
                  <a:pt x="12026" y="1396014"/>
                  <a:pt x="32652" y="1439124"/>
                  <a:pt x="38849" y="1447800"/>
                </a:cubicBezTo>
                <a:cubicBezTo>
                  <a:pt x="46679" y="1458761"/>
                  <a:pt x="59154" y="1465742"/>
                  <a:pt x="67424" y="1476375"/>
                </a:cubicBezTo>
                <a:cubicBezTo>
                  <a:pt x="81480" y="1494447"/>
                  <a:pt x="86474" y="1520825"/>
                  <a:pt x="105524" y="1533525"/>
                </a:cubicBezTo>
                <a:cubicBezTo>
                  <a:pt x="128309" y="1548715"/>
                  <a:pt x="146006" y="1557815"/>
                  <a:pt x="162674" y="1581150"/>
                </a:cubicBezTo>
                <a:cubicBezTo>
                  <a:pt x="170927" y="1592704"/>
                  <a:pt x="173471" y="1607696"/>
                  <a:pt x="181724" y="1619250"/>
                </a:cubicBezTo>
                <a:cubicBezTo>
                  <a:pt x="189554" y="1630211"/>
                  <a:pt x="201675" y="1637477"/>
                  <a:pt x="210299" y="1647825"/>
                </a:cubicBezTo>
                <a:cubicBezTo>
                  <a:pt x="217628" y="1656619"/>
                  <a:pt x="222020" y="1667606"/>
                  <a:pt x="229349" y="1676400"/>
                </a:cubicBezTo>
                <a:cubicBezTo>
                  <a:pt x="237973" y="1686748"/>
                  <a:pt x="249300" y="1694627"/>
                  <a:pt x="257924" y="1704975"/>
                </a:cubicBezTo>
                <a:cubicBezTo>
                  <a:pt x="290593" y="1744178"/>
                  <a:pt x="279355" y="1768078"/>
                  <a:pt x="343649" y="1800225"/>
                </a:cubicBezTo>
                <a:cubicBezTo>
                  <a:pt x="356349" y="1806575"/>
                  <a:pt x="369708" y="1811750"/>
                  <a:pt x="381749" y="1819275"/>
                </a:cubicBezTo>
                <a:cubicBezTo>
                  <a:pt x="436265" y="1853347"/>
                  <a:pt x="401406" y="1840033"/>
                  <a:pt x="448424" y="1866900"/>
                </a:cubicBezTo>
                <a:cubicBezTo>
                  <a:pt x="460752" y="1873945"/>
                  <a:pt x="474196" y="1878905"/>
                  <a:pt x="486524" y="1885950"/>
                </a:cubicBezTo>
                <a:cubicBezTo>
                  <a:pt x="496463" y="1891630"/>
                  <a:pt x="504860" y="1899880"/>
                  <a:pt x="515099" y="1905000"/>
                </a:cubicBezTo>
                <a:cubicBezTo>
                  <a:pt x="534625" y="1914763"/>
                  <a:pt x="573185" y="1920427"/>
                  <a:pt x="591299" y="1924050"/>
                </a:cubicBezTo>
                <a:cubicBezTo>
                  <a:pt x="603999" y="1930400"/>
                  <a:pt x="615624" y="1939656"/>
                  <a:pt x="629399" y="1943100"/>
                </a:cubicBezTo>
                <a:cubicBezTo>
                  <a:pt x="640396" y="1945849"/>
                  <a:pt x="785436" y="1961414"/>
                  <a:pt x="791324" y="1962150"/>
                </a:cubicBezTo>
                <a:cubicBezTo>
                  <a:pt x="813601" y="1964935"/>
                  <a:pt x="835745" y="1968708"/>
                  <a:pt x="857999" y="1971675"/>
                </a:cubicBezTo>
                <a:cubicBezTo>
                  <a:pt x="883372" y="1975058"/>
                  <a:pt x="908899" y="1977308"/>
                  <a:pt x="934199" y="1981200"/>
                </a:cubicBezTo>
                <a:cubicBezTo>
                  <a:pt x="1006286" y="1992290"/>
                  <a:pt x="956718" y="1987609"/>
                  <a:pt x="1019924" y="2000250"/>
                </a:cubicBezTo>
                <a:cubicBezTo>
                  <a:pt x="1038862" y="2004038"/>
                  <a:pt x="1058024" y="2006600"/>
                  <a:pt x="1077074" y="2009775"/>
                </a:cubicBezTo>
                <a:cubicBezTo>
                  <a:pt x="1086599" y="2016125"/>
                  <a:pt x="1094789" y="2025205"/>
                  <a:pt x="1105649" y="2028825"/>
                </a:cubicBezTo>
                <a:cubicBezTo>
                  <a:pt x="1123971" y="2034932"/>
                  <a:pt x="1143861" y="2034562"/>
                  <a:pt x="1162799" y="2038350"/>
                </a:cubicBezTo>
                <a:cubicBezTo>
                  <a:pt x="1175636" y="2040917"/>
                  <a:pt x="1188199" y="2044700"/>
                  <a:pt x="1200899" y="2047875"/>
                </a:cubicBezTo>
                <a:cubicBezTo>
                  <a:pt x="1302499" y="2044700"/>
                  <a:pt x="1404190" y="2043693"/>
                  <a:pt x="1505699" y="2038350"/>
                </a:cubicBezTo>
                <a:cubicBezTo>
                  <a:pt x="1540924" y="2036496"/>
                  <a:pt x="1587918" y="2023524"/>
                  <a:pt x="1619999" y="2009775"/>
                </a:cubicBezTo>
                <a:cubicBezTo>
                  <a:pt x="1642224" y="2000250"/>
                  <a:pt x="1662884" y="1985525"/>
                  <a:pt x="1686674" y="1981200"/>
                </a:cubicBezTo>
                <a:cubicBezTo>
                  <a:pt x="1733635" y="1972662"/>
                  <a:pt x="1781940" y="1975076"/>
                  <a:pt x="1829549" y="1971675"/>
                </a:cubicBezTo>
                <a:lnTo>
                  <a:pt x="1953374" y="1962150"/>
                </a:lnTo>
                <a:cubicBezTo>
                  <a:pt x="2085333" y="1935758"/>
                  <a:pt x="1927667" y="1964760"/>
                  <a:pt x="2220074" y="1943100"/>
                </a:cubicBezTo>
                <a:cubicBezTo>
                  <a:pt x="2233129" y="1942133"/>
                  <a:pt x="2245294" y="1935917"/>
                  <a:pt x="2258174" y="1933575"/>
                </a:cubicBezTo>
                <a:cubicBezTo>
                  <a:pt x="2280263" y="1929559"/>
                  <a:pt x="2302624" y="1927225"/>
                  <a:pt x="2324849" y="1924050"/>
                </a:cubicBezTo>
                <a:cubicBezTo>
                  <a:pt x="2356670" y="1913443"/>
                  <a:pt x="2355644" y="1912973"/>
                  <a:pt x="2391524" y="1905000"/>
                </a:cubicBezTo>
                <a:cubicBezTo>
                  <a:pt x="2407328" y="1901488"/>
                  <a:pt x="2423345" y="1898987"/>
                  <a:pt x="2439149" y="1895475"/>
                </a:cubicBezTo>
                <a:cubicBezTo>
                  <a:pt x="2510074" y="1879714"/>
                  <a:pt x="2460917" y="1884518"/>
                  <a:pt x="2572499" y="1866900"/>
                </a:cubicBezTo>
                <a:cubicBezTo>
                  <a:pt x="2600898" y="1862416"/>
                  <a:pt x="2629649" y="1860550"/>
                  <a:pt x="2658224" y="1857375"/>
                </a:cubicBezTo>
                <a:cubicBezTo>
                  <a:pt x="2670924" y="1854200"/>
                  <a:pt x="2683737" y="1851446"/>
                  <a:pt x="2696324" y="1847850"/>
                </a:cubicBezTo>
                <a:cubicBezTo>
                  <a:pt x="2705978" y="1845092"/>
                  <a:pt x="2715054" y="1840294"/>
                  <a:pt x="2724899" y="1838325"/>
                </a:cubicBezTo>
                <a:cubicBezTo>
                  <a:pt x="2746914" y="1833922"/>
                  <a:pt x="2769384" y="1832214"/>
                  <a:pt x="2791574" y="1828800"/>
                </a:cubicBezTo>
                <a:cubicBezTo>
                  <a:pt x="2905888" y="1811213"/>
                  <a:pt x="2794463" y="1823449"/>
                  <a:pt x="2972549" y="1809750"/>
                </a:cubicBezTo>
                <a:cubicBezTo>
                  <a:pt x="3114472" y="1786096"/>
                  <a:pt x="2937791" y="1813293"/>
                  <a:pt x="3220199" y="1790700"/>
                </a:cubicBezTo>
                <a:cubicBezTo>
                  <a:pt x="3236337" y="1789409"/>
                  <a:pt x="3251701" y="1782641"/>
                  <a:pt x="3267824" y="1781175"/>
                </a:cubicBezTo>
                <a:cubicBezTo>
                  <a:pt x="3321670" y="1776280"/>
                  <a:pt x="3375774" y="1774825"/>
                  <a:pt x="3429749" y="1771650"/>
                </a:cubicBezTo>
                <a:cubicBezTo>
                  <a:pt x="3439274" y="1768475"/>
                  <a:pt x="3448523" y="1764303"/>
                  <a:pt x="3458324" y="1762125"/>
                </a:cubicBezTo>
                <a:cubicBezTo>
                  <a:pt x="3482113" y="1756839"/>
                  <a:pt x="3560880" y="1746113"/>
                  <a:pt x="3582149" y="1743075"/>
                </a:cubicBezTo>
                <a:cubicBezTo>
                  <a:pt x="3686362" y="1708337"/>
                  <a:pt x="3528512" y="1763739"/>
                  <a:pt x="3639299" y="1714500"/>
                </a:cubicBezTo>
                <a:cubicBezTo>
                  <a:pt x="3657649" y="1706345"/>
                  <a:pt x="3677399" y="1701800"/>
                  <a:pt x="3696449" y="1695450"/>
                </a:cubicBezTo>
                <a:cubicBezTo>
                  <a:pt x="3705974" y="1692275"/>
                  <a:pt x="3715284" y="1688360"/>
                  <a:pt x="3725024" y="1685925"/>
                </a:cubicBezTo>
                <a:cubicBezTo>
                  <a:pt x="3737724" y="1682750"/>
                  <a:pt x="3750867" y="1680997"/>
                  <a:pt x="3763124" y="1676400"/>
                </a:cubicBezTo>
                <a:cubicBezTo>
                  <a:pt x="3776419" y="1671414"/>
                  <a:pt x="3788041" y="1662623"/>
                  <a:pt x="3801224" y="1657350"/>
                </a:cubicBezTo>
                <a:cubicBezTo>
                  <a:pt x="3819868" y="1649892"/>
                  <a:pt x="3839324" y="1644650"/>
                  <a:pt x="3858374" y="1638300"/>
                </a:cubicBezTo>
                <a:cubicBezTo>
                  <a:pt x="3891166" y="1613706"/>
                  <a:pt x="3930832" y="1586763"/>
                  <a:pt x="3953624" y="1552575"/>
                </a:cubicBezTo>
                <a:cubicBezTo>
                  <a:pt x="3966324" y="1533525"/>
                  <a:pt x="3975535" y="1511614"/>
                  <a:pt x="3991724" y="1495425"/>
                </a:cubicBezTo>
                <a:cubicBezTo>
                  <a:pt x="4091249" y="1395900"/>
                  <a:pt x="3981169" y="1514013"/>
                  <a:pt x="4048874" y="1419225"/>
                </a:cubicBezTo>
                <a:cubicBezTo>
                  <a:pt x="4056704" y="1408264"/>
                  <a:pt x="4068825" y="1400998"/>
                  <a:pt x="4077449" y="1390650"/>
                </a:cubicBezTo>
                <a:cubicBezTo>
                  <a:pt x="4084778" y="1381856"/>
                  <a:pt x="4090499" y="1371824"/>
                  <a:pt x="4096499" y="1362075"/>
                </a:cubicBezTo>
                <a:cubicBezTo>
                  <a:pt x="4115905" y="1330541"/>
                  <a:pt x="4131433" y="1296446"/>
                  <a:pt x="4153649" y="1266825"/>
                </a:cubicBezTo>
                <a:lnTo>
                  <a:pt x="4182224" y="1228725"/>
                </a:lnTo>
                <a:cubicBezTo>
                  <a:pt x="4185399" y="1219200"/>
                  <a:pt x="4188224" y="1209551"/>
                  <a:pt x="4191749" y="1200150"/>
                </a:cubicBezTo>
                <a:cubicBezTo>
                  <a:pt x="4197752" y="1184141"/>
                  <a:pt x="4206102" y="1168965"/>
                  <a:pt x="4210799" y="1152525"/>
                </a:cubicBezTo>
                <a:cubicBezTo>
                  <a:pt x="4218841" y="1124379"/>
                  <a:pt x="4223499" y="1095375"/>
                  <a:pt x="4229849" y="1066800"/>
                </a:cubicBezTo>
                <a:cubicBezTo>
                  <a:pt x="4226674" y="933450"/>
                  <a:pt x="4230754" y="799729"/>
                  <a:pt x="4220324" y="666750"/>
                </a:cubicBezTo>
                <a:cubicBezTo>
                  <a:pt x="4217969" y="636722"/>
                  <a:pt x="4201274" y="609600"/>
                  <a:pt x="4191749" y="581025"/>
                </a:cubicBezTo>
                <a:lnTo>
                  <a:pt x="4182224" y="552450"/>
                </a:lnTo>
                <a:cubicBezTo>
                  <a:pt x="4179049" y="542925"/>
                  <a:pt x="4177189" y="532855"/>
                  <a:pt x="4172699" y="523875"/>
                </a:cubicBezTo>
                <a:cubicBezTo>
                  <a:pt x="4127024" y="432524"/>
                  <a:pt x="4184875" y="545791"/>
                  <a:pt x="4125074" y="438150"/>
                </a:cubicBezTo>
                <a:cubicBezTo>
                  <a:pt x="4118178" y="425738"/>
                  <a:pt x="4111617" y="413101"/>
                  <a:pt x="4106024" y="400050"/>
                </a:cubicBezTo>
                <a:cubicBezTo>
                  <a:pt x="4102069" y="390822"/>
                  <a:pt x="4102335" y="379645"/>
                  <a:pt x="4096499" y="371475"/>
                </a:cubicBezTo>
                <a:cubicBezTo>
                  <a:pt x="4086060" y="356860"/>
                  <a:pt x="4070088" y="347012"/>
                  <a:pt x="4058399" y="333375"/>
                </a:cubicBezTo>
                <a:cubicBezTo>
                  <a:pt x="4031234" y="301682"/>
                  <a:pt x="4037587" y="287869"/>
                  <a:pt x="4010774" y="247650"/>
                </a:cubicBezTo>
                <a:cubicBezTo>
                  <a:pt x="3994486" y="223219"/>
                  <a:pt x="3911097" y="164474"/>
                  <a:pt x="3905999" y="161925"/>
                </a:cubicBezTo>
                <a:cubicBezTo>
                  <a:pt x="3880599" y="149225"/>
                  <a:pt x="3857104" y="131627"/>
                  <a:pt x="3829799" y="123825"/>
                </a:cubicBezTo>
                <a:cubicBezTo>
                  <a:pt x="3723096" y="93338"/>
                  <a:pt x="3803917" y="113161"/>
                  <a:pt x="3696449" y="95250"/>
                </a:cubicBezTo>
                <a:cubicBezTo>
                  <a:pt x="3680480" y="92588"/>
                  <a:pt x="3664793" y="88387"/>
                  <a:pt x="3648824" y="85725"/>
                </a:cubicBezTo>
                <a:cubicBezTo>
                  <a:pt x="3626679" y="82034"/>
                  <a:pt x="3604294" y="79891"/>
                  <a:pt x="3582149" y="76200"/>
                </a:cubicBezTo>
                <a:cubicBezTo>
                  <a:pt x="3566180" y="73538"/>
                  <a:pt x="3550602" y="68567"/>
                  <a:pt x="3534524" y="66675"/>
                </a:cubicBezTo>
                <a:cubicBezTo>
                  <a:pt x="3496554" y="62208"/>
                  <a:pt x="3458324" y="60325"/>
                  <a:pt x="3420224" y="57150"/>
                </a:cubicBezTo>
                <a:cubicBezTo>
                  <a:pt x="3345822" y="32349"/>
                  <a:pt x="3428684" y="57403"/>
                  <a:pt x="3267824" y="38100"/>
                </a:cubicBezTo>
                <a:cubicBezTo>
                  <a:pt x="3224492" y="32900"/>
                  <a:pt x="3162568" y="22995"/>
                  <a:pt x="3115424" y="9525"/>
                </a:cubicBezTo>
                <a:cubicBezTo>
                  <a:pt x="3105770" y="6767"/>
                  <a:pt x="3096374" y="3175"/>
                  <a:pt x="3086849" y="0"/>
                </a:cubicBezTo>
                <a:lnTo>
                  <a:pt x="2620124" y="9525"/>
                </a:lnTo>
                <a:cubicBezTo>
                  <a:pt x="2591390" y="10516"/>
                  <a:pt x="2562908" y="15331"/>
                  <a:pt x="2534399" y="19050"/>
                </a:cubicBezTo>
                <a:cubicBezTo>
                  <a:pt x="2489875" y="24857"/>
                  <a:pt x="2401049" y="38100"/>
                  <a:pt x="2401049" y="38100"/>
                </a:cubicBezTo>
                <a:cubicBezTo>
                  <a:pt x="2280887" y="86165"/>
                  <a:pt x="2431969" y="29667"/>
                  <a:pt x="2296274" y="66675"/>
                </a:cubicBezTo>
                <a:cubicBezTo>
                  <a:pt x="2279779" y="71174"/>
                  <a:pt x="2265026" y="80812"/>
                  <a:pt x="2248649" y="85725"/>
                </a:cubicBezTo>
                <a:cubicBezTo>
                  <a:pt x="2187297" y="104131"/>
                  <a:pt x="2197410" y="85266"/>
                  <a:pt x="2124824" y="114300"/>
                </a:cubicBezTo>
                <a:cubicBezTo>
                  <a:pt x="2108949" y="120650"/>
                  <a:pt x="2093208" y="127347"/>
                  <a:pt x="2077199" y="133350"/>
                </a:cubicBezTo>
                <a:cubicBezTo>
                  <a:pt x="2067798" y="136875"/>
                  <a:pt x="2057604" y="138385"/>
                  <a:pt x="2048624" y="142875"/>
                </a:cubicBezTo>
                <a:cubicBezTo>
                  <a:pt x="2025729" y="154323"/>
                  <a:pt x="2004844" y="169527"/>
                  <a:pt x="1981949" y="180975"/>
                </a:cubicBezTo>
                <a:cubicBezTo>
                  <a:pt x="1972969" y="185465"/>
                  <a:pt x="1962151" y="185624"/>
                  <a:pt x="1953374" y="190500"/>
                </a:cubicBezTo>
                <a:cubicBezTo>
                  <a:pt x="1933360" y="201619"/>
                  <a:pt x="1915540" y="216308"/>
                  <a:pt x="1896224" y="228600"/>
                </a:cubicBezTo>
                <a:cubicBezTo>
                  <a:pt x="1875775" y="241613"/>
                  <a:pt x="1834977" y="266434"/>
                  <a:pt x="1810499" y="276225"/>
                </a:cubicBezTo>
                <a:cubicBezTo>
                  <a:pt x="1791855" y="283683"/>
                  <a:pt x="1770057" y="284136"/>
                  <a:pt x="1753349" y="295275"/>
                </a:cubicBezTo>
                <a:cubicBezTo>
                  <a:pt x="1743824" y="301625"/>
                  <a:pt x="1735013" y="309205"/>
                  <a:pt x="1724774" y="314325"/>
                </a:cubicBezTo>
                <a:cubicBezTo>
                  <a:pt x="1709549" y="321938"/>
                  <a:pt x="1672341" y="329306"/>
                  <a:pt x="1658099" y="333375"/>
                </a:cubicBezTo>
                <a:cubicBezTo>
                  <a:pt x="1648445" y="336133"/>
                  <a:pt x="1639264" y="340465"/>
                  <a:pt x="1629524" y="342900"/>
                </a:cubicBezTo>
                <a:cubicBezTo>
                  <a:pt x="1613818" y="346827"/>
                  <a:pt x="1597605" y="348498"/>
                  <a:pt x="1581899" y="352425"/>
                </a:cubicBezTo>
                <a:cubicBezTo>
                  <a:pt x="1572159" y="354860"/>
                  <a:pt x="1562978" y="359192"/>
                  <a:pt x="1553324" y="361950"/>
                </a:cubicBezTo>
                <a:cubicBezTo>
                  <a:pt x="1540737" y="365546"/>
                  <a:pt x="1527481" y="366878"/>
                  <a:pt x="1515224" y="371475"/>
                </a:cubicBezTo>
                <a:cubicBezTo>
                  <a:pt x="1501929" y="376461"/>
                  <a:pt x="1490724" y="386445"/>
                  <a:pt x="1477124" y="390525"/>
                </a:cubicBezTo>
                <a:cubicBezTo>
                  <a:pt x="1458626" y="396074"/>
                  <a:pt x="1438710" y="395366"/>
                  <a:pt x="1419974" y="400050"/>
                </a:cubicBezTo>
                <a:cubicBezTo>
                  <a:pt x="1400493" y="404920"/>
                  <a:pt x="1382305" y="414230"/>
                  <a:pt x="1362824" y="419100"/>
                </a:cubicBezTo>
                <a:cubicBezTo>
                  <a:pt x="1350124" y="422275"/>
                  <a:pt x="1336981" y="424028"/>
                  <a:pt x="1324724" y="428625"/>
                </a:cubicBezTo>
                <a:cubicBezTo>
                  <a:pt x="1311429" y="433611"/>
                  <a:pt x="1300224" y="443595"/>
                  <a:pt x="1286624" y="447675"/>
                </a:cubicBezTo>
                <a:cubicBezTo>
                  <a:pt x="1268126" y="453224"/>
                  <a:pt x="1248524" y="454025"/>
                  <a:pt x="1229474" y="457200"/>
                </a:cubicBezTo>
                <a:cubicBezTo>
                  <a:pt x="1213599" y="463550"/>
                  <a:pt x="1196795" y="467947"/>
                  <a:pt x="1181849" y="476250"/>
                </a:cubicBezTo>
                <a:cubicBezTo>
                  <a:pt x="1167972" y="483960"/>
                  <a:pt x="1157211" y="496411"/>
                  <a:pt x="1143749" y="504825"/>
                </a:cubicBezTo>
                <a:cubicBezTo>
                  <a:pt x="1116846" y="521639"/>
                  <a:pt x="1104852" y="524141"/>
                  <a:pt x="1077074" y="533400"/>
                </a:cubicBezTo>
                <a:cubicBezTo>
                  <a:pt x="1072737" y="536653"/>
                  <a:pt x="1021232" y="576382"/>
                  <a:pt x="1010399" y="581025"/>
                </a:cubicBezTo>
                <a:cubicBezTo>
                  <a:pt x="992315" y="588775"/>
                  <a:pt x="928042" y="597926"/>
                  <a:pt x="915149" y="600075"/>
                </a:cubicBezTo>
                <a:cubicBezTo>
                  <a:pt x="892924" y="596900"/>
                  <a:pt x="868554" y="600590"/>
                  <a:pt x="848474" y="590550"/>
                </a:cubicBezTo>
                <a:cubicBezTo>
                  <a:pt x="839494" y="586060"/>
                  <a:pt x="867171" y="582821"/>
                  <a:pt x="877049" y="581025"/>
                </a:cubicBezTo>
                <a:cubicBezTo>
                  <a:pt x="902234" y="576446"/>
                  <a:pt x="927792" y="574180"/>
                  <a:pt x="953249" y="571500"/>
                </a:cubicBezTo>
                <a:cubicBezTo>
                  <a:pt x="988125" y="567829"/>
                  <a:pt x="1023099" y="565150"/>
                  <a:pt x="1058024" y="561975"/>
                </a:cubicBezTo>
                <a:lnTo>
                  <a:pt x="1115174" y="552450"/>
                </a:lnTo>
                <a:close/>
              </a:path>
            </a:pathLst>
          </a:cu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E60E9354-38B0-F7FD-2FF5-0FC682A997CD}"/>
              </a:ext>
            </a:extLst>
          </p:cNvPr>
          <p:cNvSpPr txBox="1"/>
          <p:nvPr/>
        </p:nvSpPr>
        <p:spPr>
          <a:xfrm>
            <a:off x="5553755" y="1459855"/>
            <a:ext cx="2492828" cy="461665"/>
          </a:xfrm>
          <a:prstGeom prst="rect">
            <a:avLst/>
          </a:prstGeom>
          <a:noFill/>
        </p:spPr>
        <p:txBody>
          <a:bodyPr wrap="square" rtlCol="0">
            <a:spAutoFit/>
          </a:bodyPr>
          <a:lstStyle/>
          <a:p>
            <a:r>
              <a:rPr lang="hr-HR" sz="2400" b="1" dirty="0">
                <a:latin typeface="+mj-lt"/>
              </a:rPr>
              <a:t>dance </a:t>
            </a:r>
            <a:r>
              <a:rPr lang="hr-HR" sz="2400" b="1" dirty="0" err="1">
                <a:latin typeface="+mj-lt"/>
              </a:rPr>
              <a:t>cluster</a:t>
            </a:r>
            <a:r>
              <a:rPr lang="hr-HR" sz="2400" b="1" dirty="0">
                <a:latin typeface="+mj-lt"/>
              </a:rPr>
              <a:t> A</a:t>
            </a:r>
            <a:endParaRPr lang="en-US" sz="2400" b="1" dirty="0">
              <a:latin typeface="+mj-lt"/>
            </a:endParaRPr>
          </a:p>
        </p:txBody>
      </p:sp>
      <p:sp>
        <p:nvSpPr>
          <p:cNvPr id="26" name="TextBox 25">
            <a:extLst>
              <a:ext uri="{FF2B5EF4-FFF2-40B4-BE49-F238E27FC236}">
                <a16:creationId xmlns:a16="http://schemas.microsoft.com/office/drawing/2014/main" id="{72C75295-ED27-61DB-5566-2D5C332C7D7E}"/>
              </a:ext>
            </a:extLst>
          </p:cNvPr>
          <p:cNvSpPr txBox="1"/>
          <p:nvPr/>
        </p:nvSpPr>
        <p:spPr>
          <a:xfrm>
            <a:off x="5368477" y="6176963"/>
            <a:ext cx="2492828" cy="461665"/>
          </a:xfrm>
          <a:prstGeom prst="rect">
            <a:avLst/>
          </a:prstGeom>
          <a:noFill/>
        </p:spPr>
        <p:txBody>
          <a:bodyPr wrap="square" rtlCol="0">
            <a:spAutoFit/>
          </a:bodyPr>
          <a:lstStyle/>
          <a:p>
            <a:r>
              <a:rPr lang="hr-HR" sz="2400" b="1" dirty="0">
                <a:latin typeface="+mj-lt"/>
              </a:rPr>
              <a:t>dance </a:t>
            </a:r>
            <a:r>
              <a:rPr lang="hr-HR" sz="2400" b="1" dirty="0" err="1">
                <a:latin typeface="+mj-lt"/>
              </a:rPr>
              <a:t>cluster</a:t>
            </a:r>
            <a:r>
              <a:rPr lang="hr-HR" sz="2400" b="1" dirty="0">
                <a:latin typeface="+mj-lt"/>
              </a:rPr>
              <a:t> B</a:t>
            </a:r>
            <a:endParaRPr lang="en-US" sz="2400" b="1" dirty="0">
              <a:latin typeface="+mj-lt"/>
            </a:endParaRPr>
          </a:p>
        </p:txBody>
      </p:sp>
      <p:cxnSp>
        <p:nvCxnSpPr>
          <p:cNvPr id="27" name="Straight Arrow Connector 26">
            <a:extLst>
              <a:ext uri="{FF2B5EF4-FFF2-40B4-BE49-F238E27FC236}">
                <a16:creationId xmlns:a16="http://schemas.microsoft.com/office/drawing/2014/main" id="{7F71BC93-F7B3-EF1E-19CA-008D0A9F05CC}"/>
              </a:ext>
            </a:extLst>
          </p:cNvPr>
          <p:cNvCxnSpPr>
            <a:endCxn id="19" idx="80"/>
          </p:cNvCxnSpPr>
          <p:nvPr/>
        </p:nvCxnSpPr>
        <p:spPr>
          <a:xfrm>
            <a:off x="6873642" y="1858174"/>
            <a:ext cx="378058" cy="1383811"/>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8E7502D7-9FC2-8C30-A768-F1BEEA9B1238}"/>
              </a:ext>
            </a:extLst>
          </p:cNvPr>
          <p:cNvCxnSpPr>
            <a:endCxn id="24" idx="24"/>
          </p:cNvCxnSpPr>
          <p:nvPr/>
        </p:nvCxnSpPr>
        <p:spPr>
          <a:xfrm flipV="1">
            <a:off x="6096000" y="5286375"/>
            <a:ext cx="1314450" cy="935490"/>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33410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7478487" y="1531211"/>
            <a:ext cx="4539342" cy="4486275"/>
          </a:xfrm>
        </p:spPr>
        <p:txBody>
          <a:bodyPr>
            <a:noAutofit/>
          </a:bodyPr>
          <a:lstStyle/>
          <a:p>
            <a:pPr marL="0" indent="0" algn="ctr">
              <a:buNone/>
            </a:pPr>
            <a:r>
              <a:rPr lang="en-US" sz="3600" b="1" dirty="0">
                <a:latin typeface="+mj-lt"/>
              </a:rPr>
              <a:t>Step 1: Choose initial centroids</a:t>
            </a:r>
          </a:p>
          <a:p>
            <a:pPr algn="just"/>
            <a:r>
              <a:rPr lang="en-US" sz="3600" dirty="0">
                <a:latin typeface="+mj-lt"/>
              </a:rPr>
              <a:t>We start by randomly choosing two initial centroids. </a:t>
            </a:r>
            <a:endParaRPr lang="hr-HR" sz="3600" dirty="0">
              <a:latin typeface="+mj-lt"/>
            </a:endParaRPr>
          </a:p>
          <a:p>
            <a:pPr algn="just"/>
            <a:r>
              <a:rPr lang="en-US" sz="3600" dirty="0">
                <a:latin typeface="+mj-lt"/>
              </a:rPr>
              <a:t>Let's choose </a:t>
            </a:r>
            <a:r>
              <a:rPr lang="hr-HR" sz="3600" dirty="0">
                <a:latin typeface="+mj-lt"/>
              </a:rPr>
              <a:t>J </a:t>
            </a:r>
            <a:r>
              <a:rPr lang="en-US" sz="3600" dirty="0">
                <a:latin typeface="+mj-lt"/>
              </a:rPr>
              <a:t>(</a:t>
            </a:r>
            <a:r>
              <a:rPr lang="hr-HR" sz="3600" dirty="0">
                <a:latin typeface="+mj-lt"/>
              </a:rPr>
              <a:t>3</a:t>
            </a:r>
            <a:r>
              <a:rPr lang="en-US" sz="3600" dirty="0">
                <a:latin typeface="+mj-lt"/>
              </a:rPr>
              <a:t>, </a:t>
            </a:r>
            <a:r>
              <a:rPr lang="hr-HR" sz="3600" dirty="0">
                <a:latin typeface="+mj-lt"/>
              </a:rPr>
              <a:t>4</a:t>
            </a:r>
            <a:r>
              <a:rPr lang="en-US" sz="3600" dirty="0">
                <a:latin typeface="+mj-lt"/>
              </a:rPr>
              <a:t>) and </a:t>
            </a:r>
            <a:r>
              <a:rPr lang="hr-HR" sz="3600" dirty="0">
                <a:latin typeface="+mj-lt"/>
              </a:rPr>
              <a:t>I </a:t>
            </a:r>
            <a:r>
              <a:rPr lang="en-US" sz="3600" dirty="0">
                <a:latin typeface="+mj-lt"/>
              </a:rPr>
              <a:t>(</a:t>
            </a:r>
            <a:r>
              <a:rPr lang="hr-HR" sz="3600" dirty="0">
                <a:latin typeface="+mj-lt"/>
              </a:rPr>
              <a:t>4</a:t>
            </a:r>
            <a:r>
              <a:rPr lang="en-US" sz="3600" dirty="0">
                <a:latin typeface="+mj-lt"/>
              </a:rPr>
              <a:t>, </a:t>
            </a:r>
            <a:r>
              <a:rPr lang="hr-HR" sz="3600" dirty="0">
                <a:latin typeface="+mj-lt"/>
              </a:rPr>
              <a:t>5</a:t>
            </a:r>
            <a:r>
              <a:rPr lang="en-US" sz="3600" dirty="0">
                <a:latin typeface="+mj-lt"/>
              </a:rPr>
              <a:t>) as the initial centroids.</a:t>
            </a:r>
          </a:p>
        </p:txBody>
      </p:sp>
      <p:graphicFrame>
        <p:nvGraphicFramePr>
          <p:cNvPr id="16" name="Chart 15"/>
          <p:cNvGraphicFramePr>
            <a:graphicFrameLocks/>
          </p:cNvGraphicFramePr>
          <p:nvPr>
            <p:extLst>
              <p:ext uri="{D42A27DB-BD31-4B8C-83A1-F6EECF244321}">
                <p14:modId xmlns:p14="http://schemas.microsoft.com/office/powerpoint/2010/main" val="3950417839"/>
              </p:ext>
            </p:extLst>
          </p:nvPr>
        </p:nvGraphicFramePr>
        <p:xfrm>
          <a:off x="2209801" y="1974396"/>
          <a:ext cx="5061856" cy="3287486"/>
        </p:xfrm>
        <a:graphic>
          <a:graphicData uri="http://schemas.openxmlformats.org/drawingml/2006/chart">
            <c:chart xmlns:c="http://schemas.openxmlformats.org/drawingml/2006/chart" xmlns:r="http://schemas.openxmlformats.org/officeDocument/2006/relationships" r:id="rId3"/>
          </a:graphicData>
        </a:graphic>
      </p:graphicFrame>
      <p:sp>
        <p:nvSpPr>
          <p:cNvPr id="5" name="Oval 4"/>
          <p:cNvSpPr/>
          <p:nvPr/>
        </p:nvSpPr>
        <p:spPr>
          <a:xfrm>
            <a:off x="4931229" y="2710543"/>
            <a:ext cx="500742" cy="424543"/>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256317" y="3135086"/>
            <a:ext cx="500742" cy="424543"/>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4549547" y="1609725"/>
            <a:ext cx="1535567"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Initial</a:t>
            </a:r>
            <a:r>
              <a:rPr lang="hr-HR" sz="2400" dirty="0">
                <a:solidFill>
                  <a:schemeClr val="tx1"/>
                </a:solidFill>
                <a:latin typeface="+mj-lt"/>
              </a:rPr>
              <a:t> </a:t>
            </a:r>
            <a:r>
              <a:rPr lang="hr-HR" sz="2400" dirty="0" err="1">
                <a:solidFill>
                  <a:schemeClr val="tx1"/>
                </a:solidFill>
                <a:latin typeface="+mj-lt"/>
              </a:rPr>
              <a:t>centroid</a:t>
            </a:r>
            <a:r>
              <a:rPr lang="hr-HR" sz="2400" dirty="0">
                <a:solidFill>
                  <a:schemeClr val="tx1"/>
                </a:solidFill>
                <a:latin typeface="+mj-lt"/>
              </a:rPr>
              <a:t> 2</a:t>
            </a:r>
            <a:endParaRPr lang="en-US" sz="2400" dirty="0">
              <a:solidFill>
                <a:schemeClr val="tx1"/>
              </a:solidFill>
              <a:latin typeface="+mj-lt"/>
            </a:endParaRPr>
          </a:p>
        </p:txBody>
      </p:sp>
      <p:cxnSp>
        <p:nvCxnSpPr>
          <p:cNvPr id="14" name="Straight Connector 13"/>
          <p:cNvCxnSpPr/>
          <p:nvPr/>
        </p:nvCxnSpPr>
        <p:spPr>
          <a:xfrm flipH="1" flipV="1">
            <a:off x="4857750" y="2371725"/>
            <a:ext cx="190500" cy="33881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4156643" y="2206230"/>
            <a:ext cx="305820" cy="875787"/>
          </a:xfrm>
          <a:prstGeom prst="line">
            <a:avLst/>
          </a:prstGeom>
        </p:spPr>
        <p:style>
          <a:lnRef idx="1">
            <a:schemeClr val="accent1"/>
          </a:lnRef>
          <a:fillRef idx="0">
            <a:schemeClr val="accent1"/>
          </a:fillRef>
          <a:effectRef idx="0">
            <a:schemeClr val="accent1"/>
          </a:effectRef>
          <a:fontRef idx="minor">
            <a:schemeClr val="tx1"/>
          </a:fontRef>
        </p:style>
      </p:cxnSp>
      <p:sp>
        <p:nvSpPr>
          <p:cNvPr id="11" name="Rounded Rectangular Callout 10"/>
          <p:cNvSpPr/>
          <p:nvPr/>
        </p:nvSpPr>
        <p:spPr>
          <a:xfrm>
            <a:off x="2926895" y="1368879"/>
            <a:ext cx="1535567"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Initial</a:t>
            </a:r>
            <a:r>
              <a:rPr lang="hr-HR" sz="2400" dirty="0">
                <a:solidFill>
                  <a:schemeClr val="tx1"/>
                </a:solidFill>
                <a:latin typeface="+mj-lt"/>
              </a:rPr>
              <a:t> </a:t>
            </a:r>
            <a:r>
              <a:rPr lang="hr-HR" sz="2400" dirty="0" err="1">
                <a:solidFill>
                  <a:schemeClr val="tx1"/>
                </a:solidFill>
                <a:latin typeface="+mj-lt"/>
              </a:rPr>
              <a:t>centroid</a:t>
            </a:r>
            <a:r>
              <a:rPr lang="hr-HR" sz="2400" dirty="0">
                <a:solidFill>
                  <a:schemeClr val="tx1"/>
                </a:solidFill>
                <a:latin typeface="+mj-lt"/>
              </a:rPr>
              <a:t> 1</a:t>
            </a:r>
            <a:endParaRPr lang="en-US" sz="2400" dirty="0">
              <a:solidFill>
                <a:schemeClr val="tx1"/>
              </a:solidFill>
              <a:latin typeface="+mj-lt"/>
            </a:endParaRPr>
          </a:p>
        </p:txBody>
      </p:sp>
      <p:sp>
        <p:nvSpPr>
          <p:cNvPr id="13" name="TextBox 1"/>
          <p:cNvSpPr txBox="1"/>
          <p:nvPr/>
        </p:nvSpPr>
        <p:spPr>
          <a:xfrm>
            <a:off x="3156174" y="232722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15" name="TextBox 1"/>
          <p:cNvSpPr txBox="1"/>
          <p:nvPr/>
        </p:nvSpPr>
        <p:spPr>
          <a:xfrm>
            <a:off x="3194625" y="2798706"/>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17" name="TextBox 1"/>
          <p:cNvSpPr txBox="1"/>
          <p:nvPr/>
        </p:nvSpPr>
        <p:spPr>
          <a:xfrm>
            <a:off x="3673935" y="2940361"/>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19" name="TextBox 1"/>
          <p:cNvSpPr txBox="1"/>
          <p:nvPr/>
        </p:nvSpPr>
        <p:spPr>
          <a:xfrm>
            <a:off x="4229101" y="317219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
        <p:nvSpPr>
          <p:cNvPr id="21" name="TextBox 1"/>
          <p:cNvSpPr txBox="1"/>
          <p:nvPr/>
        </p:nvSpPr>
        <p:spPr>
          <a:xfrm>
            <a:off x="5176150" y="273798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I</a:t>
            </a:r>
            <a:endParaRPr lang="en-US" sz="2000" b="1" dirty="0"/>
          </a:p>
        </p:txBody>
      </p:sp>
      <p:sp>
        <p:nvSpPr>
          <p:cNvPr id="22" name="TextBox 1"/>
          <p:cNvSpPr txBox="1"/>
          <p:nvPr/>
        </p:nvSpPr>
        <p:spPr>
          <a:xfrm>
            <a:off x="3673935" y="4101121"/>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23" name="TextBox 1"/>
          <p:cNvSpPr txBox="1"/>
          <p:nvPr/>
        </p:nvSpPr>
        <p:spPr>
          <a:xfrm>
            <a:off x="5061854" y="405682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
        <p:nvSpPr>
          <p:cNvPr id="24" name="TextBox 1"/>
          <p:cNvSpPr txBox="1"/>
          <p:nvPr/>
        </p:nvSpPr>
        <p:spPr>
          <a:xfrm>
            <a:off x="5671470" y="333482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25" name="TextBox 1"/>
          <p:cNvSpPr txBox="1"/>
          <p:nvPr/>
        </p:nvSpPr>
        <p:spPr>
          <a:xfrm>
            <a:off x="6357267" y="330755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H</a:t>
            </a:r>
            <a:endParaRPr lang="en-US" sz="2000" b="1" dirty="0"/>
          </a:p>
        </p:txBody>
      </p:sp>
      <p:graphicFrame>
        <p:nvGraphicFramePr>
          <p:cNvPr id="6" name="Table 5"/>
          <p:cNvGraphicFramePr>
            <a:graphicFrameLocks noGrp="1"/>
          </p:cNvGraphicFramePr>
          <p:nvPr>
            <p:extLst>
              <p:ext uri="{D42A27DB-BD31-4B8C-83A1-F6EECF244321}">
                <p14:modId xmlns:p14="http://schemas.microsoft.com/office/powerpoint/2010/main" val="368281521"/>
              </p:ext>
            </p:extLst>
          </p:nvPr>
        </p:nvGraphicFramePr>
        <p:xfrm>
          <a:off x="141513" y="852276"/>
          <a:ext cx="1736278" cy="5248414"/>
        </p:xfrm>
        <a:graphic>
          <a:graphicData uri="http://schemas.openxmlformats.org/drawingml/2006/table">
            <a:tbl>
              <a:tblPr>
                <a:tableStyleId>{5C22544A-7EE6-4342-B048-85BDC9FD1C3A}</a:tableStyleId>
              </a:tblPr>
              <a:tblGrid>
                <a:gridCol w="674916">
                  <a:extLst>
                    <a:ext uri="{9D8B030D-6E8A-4147-A177-3AD203B41FA5}">
                      <a16:colId xmlns:a16="http://schemas.microsoft.com/office/drawing/2014/main" val="3099074396"/>
                    </a:ext>
                  </a:extLst>
                </a:gridCol>
                <a:gridCol w="406960">
                  <a:extLst>
                    <a:ext uri="{9D8B030D-6E8A-4147-A177-3AD203B41FA5}">
                      <a16:colId xmlns:a16="http://schemas.microsoft.com/office/drawing/2014/main" val="701802976"/>
                    </a:ext>
                  </a:extLst>
                </a:gridCol>
                <a:gridCol w="654402">
                  <a:extLst>
                    <a:ext uri="{9D8B030D-6E8A-4147-A177-3AD203B41FA5}">
                      <a16:colId xmlns:a16="http://schemas.microsoft.com/office/drawing/2014/main" val="1220334964"/>
                    </a:ext>
                  </a:extLst>
                </a:gridCol>
              </a:tblGrid>
              <a:tr h="435553">
                <a:tc>
                  <a:txBody>
                    <a:bodyPr/>
                    <a:lstStyle/>
                    <a:p>
                      <a:pPr algn="ctr" fontAlgn="ctr"/>
                      <a:r>
                        <a:rPr lang="hr-HR" sz="2000" b="1" u="none" strike="noStrike" dirty="0" err="1">
                          <a:effectLst/>
                          <a:latin typeface="+mj-lt"/>
                        </a:rPr>
                        <a:t>Point</a:t>
                      </a:r>
                      <a:endParaRPr lang="hr-HR" sz="2000" b="1" i="0" u="none" strike="noStrike" dirty="0">
                        <a:solidFill>
                          <a:srgbClr val="000000"/>
                        </a:solidFill>
                        <a:effectLst/>
                        <a:latin typeface="+mj-lt"/>
                      </a:endParaRPr>
                    </a:p>
                  </a:txBody>
                  <a:tcPr marL="9525" marR="9525" marT="9525" marB="0" anchor="ctr"/>
                </a:tc>
                <a:tc>
                  <a:txBody>
                    <a:bodyPr/>
                    <a:lstStyle/>
                    <a:p>
                      <a:pPr algn="ctr" fontAlgn="ctr"/>
                      <a:r>
                        <a:rPr lang="hr-HR" sz="2000" b="1" u="none" strike="noStrike" dirty="0">
                          <a:effectLst/>
                          <a:latin typeface="+mj-lt"/>
                        </a:rPr>
                        <a:t>X</a:t>
                      </a:r>
                      <a:endParaRPr lang="hr-HR" sz="2000" b="1" i="0" u="none" strike="noStrike" dirty="0">
                        <a:solidFill>
                          <a:srgbClr val="000000"/>
                        </a:solidFill>
                        <a:effectLst/>
                        <a:latin typeface="+mj-lt"/>
                      </a:endParaRPr>
                    </a:p>
                  </a:txBody>
                  <a:tcPr marL="9525" marR="9525" marT="9525" marB="0" anchor="ctr"/>
                </a:tc>
                <a:tc>
                  <a:txBody>
                    <a:bodyPr/>
                    <a:lstStyle/>
                    <a:p>
                      <a:pPr algn="ctr" fontAlgn="ctr"/>
                      <a:r>
                        <a:rPr lang="hr-HR" sz="2000" b="1" u="none" strike="noStrike" dirty="0">
                          <a:effectLst/>
                          <a:latin typeface="+mj-lt"/>
                        </a:rPr>
                        <a:t>Y</a:t>
                      </a:r>
                      <a:endParaRPr lang="hr-HR" sz="20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987939002"/>
                  </a:ext>
                </a:extLst>
              </a:tr>
              <a:tr h="892884">
                <a:tc>
                  <a:txBody>
                    <a:bodyPr/>
                    <a:lstStyle/>
                    <a:p>
                      <a:pPr algn="ctr" fontAlgn="ctr"/>
                      <a:r>
                        <a:rPr lang="hr-HR" sz="2000" u="none" strike="noStrike" dirty="0">
                          <a:effectLst/>
                          <a:latin typeface="+mj-lt"/>
                        </a:rPr>
                        <a:t>A</a:t>
                      </a:r>
                      <a:endParaRPr lang="hr-HR" sz="2000" b="0" i="0" u="none" strike="noStrike" dirty="0">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2</a:t>
                      </a:r>
                      <a:endParaRPr lang="hr-HR" sz="2000" b="0" i="0" u="none" strike="noStrike" dirty="0">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1</a:t>
                      </a:r>
                      <a:endParaRPr lang="hr-HR" sz="20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84387649"/>
                  </a:ext>
                </a:extLst>
              </a:tr>
              <a:tr h="435553">
                <a:tc>
                  <a:txBody>
                    <a:bodyPr/>
                    <a:lstStyle/>
                    <a:p>
                      <a:pPr algn="ctr" fontAlgn="ctr"/>
                      <a:r>
                        <a:rPr lang="hr-HR" sz="2000" u="none" strike="noStrike">
                          <a:effectLst/>
                          <a:latin typeface="+mj-lt"/>
                        </a:rPr>
                        <a:t>B</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4</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1</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627179377"/>
                  </a:ext>
                </a:extLst>
              </a:tr>
              <a:tr h="435553">
                <a:tc>
                  <a:txBody>
                    <a:bodyPr/>
                    <a:lstStyle/>
                    <a:p>
                      <a:pPr algn="ctr" fontAlgn="ctr"/>
                      <a:r>
                        <a:rPr lang="hr-HR" sz="2000" u="none" strike="noStrike">
                          <a:effectLst/>
                          <a:latin typeface="+mj-lt"/>
                        </a:rPr>
                        <a:t>C</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0</a:t>
                      </a:r>
                      <a:endParaRPr lang="hr-HR" sz="2000" b="0" i="0" u="none" strike="noStrike" dirty="0">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3</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4155153499"/>
                  </a:ext>
                </a:extLst>
              </a:tr>
              <a:tr h="435553">
                <a:tc>
                  <a:txBody>
                    <a:bodyPr/>
                    <a:lstStyle/>
                    <a:p>
                      <a:pPr algn="ctr" fontAlgn="ctr"/>
                      <a:r>
                        <a:rPr lang="hr-HR" sz="2000" u="none" strike="noStrike">
                          <a:effectLst/>
                          <a:latin typeface="+mj-lt"/>
                        </a:rPr>
                        <a:t>D</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5</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3</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057717353"/>
                  </a:ext>
                </a:extLst>
              </a:tr>
              <a:tr h="435553">
                <a:tc>
                  <a:txBody>
                    <a:bodyPr/>
                    <a:lstStyle/>
                    <a:p>
                      <a:pPr algn="ctr" fontAlgn="ctr"/>
                      <a:r>
                        <a:rPr lang="hr-HR" sz="2000" u="none" strike="noStrike">
                          <a:effectLst/>
                          <a:latin typeface="+mj-lt"/>
                        </a:rPr>
                        <a:t>E</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2</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4</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729691511"/>
                  </a:ext>
                </a:extLst>
              </a:tr>
              <a:tr h="435553">
                <a:tc>
                  <a:txBody>
                    <a:bodyPr/>
                    <a:lstStyle/>
                    <a:p>
                      <a:pPr algn="ctr" fontAlgn="ctr"/>
                      <a:r>
                        <a:rPr lang="hr-HR" sz="2000" u="none" strike="noStrike">
                          <a:effectLst/>
                          <a:latin typeface="+mj-lt"/>
                        </a:rPr>
                        <a:t>F</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1</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5</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799574450"/>
                  </a:ext>
                </a:extLst>
              </a:tr>
              <a:tr h="435553">
                <a:tc>
                  <a:txBody>
                    <a:bodyPr/>
                    <a:lstStyle/>
                    <a:p>
                      <a:pPr algn="ctr" fontAlgn="ctr"/>
                      <a:r>
                        <a:rPr lang="hr-HR" sz="2000" u="none" strike="noStrike">
                          <a:effectLst/>
                          <a:latin typeface="+mj-lt"/>
                        </a:rPr>
                        <a:t>G</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1</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6</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909622538"/>
                  </a:ext>
                </a:extLst>
              </a:tr>
              <a:tr h="435553">
                <a:tc>
                  <a:txBody>
                    <a:bodyPr/>
                    <a:lstStyle/>
                    <a:p>
                      <a:pPr algn="ctr" fontAlgn="ctr"/>
                      <a:r>
                        <a:rPr lang="hr-HR" sz="2000" u="none" strike="noStrike">
                          <a:effectLst/>
                          <a:latin typeface="+mj-lt"/>
                        </a:rPr>
                        <a:t>H</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a:effectLst/>
                          <a:latin typeface="+mj-lt"/>
                        </a:rPr>
                        <a:t>6</a:t>
                      </a:r>
                      <a:endParaRPr lang="hr-HR" sz="2000" b="0" i="0" u="none" strike="noStrike">
                        <a:solidFill>
                          <a:srgbClr val="000000"/>
                        </a:solidFill>
                        <a:effectLst/>
                        <a:latin typeface="+mj-lt"/>
                      </a:endParaRPr>
                    </a:p>
                  </a:txBody>
                  <a:tcPr marL="9525" marR="9525" marT="9525" marB="0" anchor="ctr"/>
                </a:tc>
                <a:tc>
                  <a:txBody>
                    <a:bodyPr/>
                    <a:lstStyle/>
                    <a:p>
                      <a:pPr algn="ctr" fontAlgn="ctr"/>
                      <a:r>
                        <a:rPr lang="hr-HR" sz="2000" u="none" strike="noStrike" dirty="0">
                          <a:effectLst/>
                          <a:latin typeface="+mj-lt"/>
                        </a:rPr>
                        <a:t>3</a:t>
                      </a:r>
                      <a:endParaRPr lang="hr-HR" sz="2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018241631"/>
                  </a:ext>
                </a:extLst>
              </a:tr>
              <a:tr h="435553">
                <a:tc>
                  <a:txBody>
                    <a:bodyPr/>
                    <a:lstStyle/>
                    <a:p>
                      <a:pPr algn="ctr" fontAlgn="ctr"/>
                      <a:r>
                        <a:rPr lang="hr-HR" sz="2000" b="1" u="none" strike="noStrike" dirty="0">
                          <a:solidFill>
                            <a:srgbClr val="FF0000"/>
                          </a:solidFill>
                          <a:effectLst/>
                        </a:rPr>
                        <a:t>I</a:t>
                      </a:r>
                      <a:endParaRPr lang="hr-HR" sz="2000" b="1"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ctr"/>
                      <a:r>
                        <a:rPr lang="hr-HR" sz="2000" b="1" u="none" strike="noStrike">
                          <a:solidFill>
                            <a:srgbClr val="FF0000"/>
                          </a:solidFill>
                          <a:effectLst/>
                        </a:rPr>
                        <a:t>4</a:t>
                      </a:r>
                      <a:endParaRPr lang="hr-HR" sz="2000" b="1"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ctr"/>
                      <a:r>
                        <a:rPr lang="hr-HR" sz="2000" b="1" u="none" strike="noStrike" dirty="0">
                          <a:solidFill>
                            <a:srgbClr val="FF0000"/>
                          </a:solidFill>
                          <a:effectLst/>
                        </a:rPr>
                        <a:t>5</a:t>
                      </a:r>
                      <a:endParaRPr lang="hr-HR" sz="2000" b="1" i="0" u="none" strike="noStrike" dirty="0">
                        <a:solidFill>
                          <a:srgbClr val="FF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47964717"/>
                  </a:ext>
                </a:extLst>
              </a:tr>
              <a:tr h="435553">
                <a:tc>
                  <a:txBody>
                    <a:bodyPr/>
                    <a:lstStyle/>
                    <a:p>
                      <a:pPr algn="ctr" fontAlgn="ctr"/>
                      <a:r>
                        <a:rPr lang="hr-HR" sz="2000" b="1" u="none" strike="noStrike" dirty="0">
                          <a:solidFill>
                            <a:schemeClr val="accent1"/>
                          </a:solidFill>
                          <a:effectLst/>
                        </a:rPr>
                        <a:t>J</a:t>
                      </a:r>
                      <a:endParaRPr lang="hr-HR" sz="2000" b="1"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ctr"/>
                      <a:r>
                        <a:rPr lang="hr-HR" sz="2000" b="1" u="none" strike="noStrike" dirty="0">
                          <a:solidFill>
                            <a:schemeClr val="accent1"/>
                          </a:solidFill>
                          <a:effectLst/>
                        </a:rPr>
                        <a:t>3</a:t>
                      </a:r>
                      <a:endParaRPr lang="hr-HR" sz="2000" b="1"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ctr"/>
                      <a:r>
                        <a:rPr lang="hr-HR" sz="2000" b="1" u="none" strike="noStrike" dirty="0">
                          <a:solidFill>
                            <a:schemeClr val="accent1"/>
                          </a:solidFill>
                          <a:effectLst/>
                        </a:rPr>
                        <a:t>4</a:t>
                      </a:r>
                      <a:endParaRPr lang="hr-HR" sz="2000" b="1" i="0" u="none" strike="noStrike" dirty="0">
                        <a:solidFill>
                          <a:schemeClr val="accent1"/>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22463454"/>
                  </a:ext>
                </a:extLst>
              </a:tr>
            </a:tbl>
          </a:graphicData>
        </a:graphic>
      </p:graphicFrame>
    </p:spTree>
    <p:extLst>
      <p:ext uri="{BB962C8B-B14F-4D97-AF65-F5344CB8AC3E}">
        <p14:creationId xmlns:p14="http://schemas.microsoft.com/office/powerpoint/2010/main" val="35615994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mc:AlternateContent xmlns:mc="http://schemas.openxmlformats.org/markup-compatibility/2006" xmlns:a14="http://schemas.microsoft.com/office/drawing/2010/main">
        <mc:Choice Requires="a14">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418370" y="1524397"/>
                <a:ext cx="6697430" cy="3200003"/>
              </a:xfrm>
            </p:spPr>
            <p:txBody>
              <a:bodyPr>
                <a:noAutofit/>
              </a:bodyPr>
              <a:lstStyle/>
              <a:p>
                <a:pPr marL="0" indent="0" algn="ctr">
                  <a:buNone/>
                </a:pPr>
                <a:r>
                  <a:rPr lang="en-US" sz="3600" b="1" dirty="0">
                    <a:latin typeface="+mj-lt"/>
                  </a:rPr>
                  <a:t>Step </a:t>
                </a:r>
                <a:r>
                  <a:rPr lang="hr-HR" sz="3600" b="1" dirty="0">
                    <a:latin typeface="+mj-lt"/>
                  </a:rPr>
                  <a:t>2</a:t>
                </a:r>
                <a:r>
                  <a:rPr lang="en-US" sz="3600" b="1" dirty="0">
                    <a:latin typeface="+mj-lt"/>
                  </a:rPr>
                  <a:t>: </a:t>
                </a:r>
                <a:r>
                  <a:rPr lang="hr-HR" sz="3600" b="1" dirty="0">
                    <a:latin typeface="+mj-lt"/>
                  </a:rPr>
                  <a:t>A</a:t>
                </a:r>
                <a:r>
                  <a:rPr lang="en-US" sz="3600" b="1" dirty="0" err="1">
                    <a:latin typeface="+mj-lt"/>
                  </a:rPr>
                  <a:t>ssign</a:t>
                </a:r>
                <a:r>
                  <a:rPr lang="en-US" sz="3600" b="1" dirty="0">
                    <a:latin typeface="+mj-lt"/>
                  </a:rPr>
                  <a:t> each point to the nearest centroid</a:t>
                </a:r>
                <a:endParaRPr lang="hr-HR" sz="3600" b="1" dirty="0">
                  <a:latin typeface="+mj-lt"/>
                </a:endParaRPr>
              </a:p>
              <a:p>
                <a:pPr algn="just"/>
                <a:r>
                  <a:rPr lang="hr-HR" sz="3600" dirty="0">
                    <a:latin typeface="+mj-lt"/>
                  </a:rPr>
                  <a:t>C</a:t>
                </a:r>
                <a:r>
                  <a:rPr lang="en-US" sz="3600" dirty="0" err="1">
                    <a:latin typeface="+mj-lt"/>
                  </a:rPr>
                  <a:t>alculate</a:t>
                </a:r>
                <a:r>
                  <a:rPr lang="en-US" sz="3600" dirty="0">
                    <a:latin typeface="+mj-lt"/>
                  </a:rPr>
                  <a:t> the distance between each point and each centroid using the Euclidean distance formula:</a:t>
                </a:r>
                <a:endParaRPr lang="hr-HR" sz="3600" dirty="0">
                  <a:latin typeface="+mj-lt"/>
                </a:endParaRPr>
              </a:p>
              <a:p>
                <a:pPr marL="0" indent="0" algn="just">
                  <a:buNone/>
                </a:pPr>
                <a:endParaRPr lang="hr-HR" sz="3600" dirty="0">
                  <a:latin typeface="+mj-lt"/>
                </a:endParaRPr>
              </a:p>
              <a:p>
                <a:pPr marL="0" indent="0" algn="just">
                  <a:buNone/>
                </a:pPr>
                <a:r>
                  <a:rPr lang="es-ES" sz="3600" dirty="0">
                    <a:latin typeface="+mj-lt"/>
                  </a:rPr>
                  <a:t>d = </a:t>
                </a:r>
                <a14:m>
                  <m:oMath xmlns:m="http://schemas.openxmlformats.org/officeDocument/2006/math">
                    <m:rad>
                      <m:radPr>
                        <m:degHide m:val="on"/>
                        <m:ctrlPr>
                          <a:rPr lang="es-ES" sz="3600" i="1" smtClean="0">
                            <a:latin typeface="Cambria Math" panose="02040503050406030204" pitchFamily="18" charset="0"/>
                            <a:ea typeface="Cambria Math" panose="02040503050406030204" pitchFamily="18" charset="0"/>
                          </a:rPr>
                        </m:ctrlPr>
                      </m:radPr>
                      <m:deg/>
                      <m:e>
                        <m:r>
                          <m:rPr>
                            <m:nor/>
                          </m:rPr>
                          <a:rPr lang="es-ES" sz="3600" dirty="0"/>
                          <m:t>(</m:t>
                        </m:r>
                        <m:r>
                          <m:rPr>
                            <m:nor/>
                          </m:rPr>
                          <a:rPr lang="es-ES" sz="3600" dirty="0"/>
                          <m:t>x</m:t>
                        </m:r>
                        <m:r>
                          <m:rPr>
                            <m:nor/>
                          </m:rPr>
                          <a:rPr lang="es-ES" sz="3600" baseline="-25000" dirty="0"/>
                          <m:t>2</m:t>
                        </m:r>
                        <m:r>
                          <m:rPr>
                            <m:nor/>
                          </m:rPr>
                          <a:rPr lang="es-ES" sz="3600" dirty="0"/>
                          <m:t> – </m:t>
                        </m:r>
                        <m:r>
                          <m:rPr>
                            <m:nor/>
                          </m:rPr>
                          <a:rPr lang="es-ES" sz="3600" dirty="0"/>
                          <m:t>x</m:t>
                        </m:r>
                        <m:r>
                          <m:rPr>
                            <m:nor/>
                          </m:rPr>
                          <a:rPr lang="es-ES" sz="3600" baseline="-25000" dirty="0"/>
                          <m:t>1</m:t>
                        </m:r>
                        <m:r>
                          <m:rPr>
                            <m:nor/>
                          </m:rPr>
                          <a:rPr lang="es-ES" sz="3600" dirty="0"/>
                          <m:t>)</m:t>
                        </m:r>
                        <m:r>
                          <m:rPr>
                            <m:nor/>
                          </m:rPr>
                          <a:rPr lang="es-ES" sz="3600" baseline="30000" dirty="0"/>
                          <m:t>2</m:t>
                        </m:r>
                        <m:r>
                          <m:rPr>
                            <m:nor/>
                          </m:rPr>
                          <a:rPr lang="es-ES" sz="3600" dirty="0"/>
                          <m:t> + (</m:t>
                        </m:r>
                        <m:r>
                          <m:rPr>
                            <m:nor/>
                          </m:rPr>
                          <a:rPr lang="es-ES" sz="3600" dirty="0"/>
                          <m:t>y</m:t>
                        </m:r>
                        <m:r>
                          <m:rPr>
                            <m:nor/>
                          </m:rPr>
                          <a:rPr lang="es-ES" sz="3600" baseline="-25000" dirty="0"/>
                          <m:t>2</m:t>
                        </m:r>
                        <m:r>
                          <m:rPr>
                            <m:nor/>
                          </m:rPr>
                          <a:rPr lang="es-ES" sz="3600" dirty="0"/>
                          <m:t> – </m:t>
                        </m:r>
                        <m:r>
                          <m:rPr>
                            <m:nor/>
                          </m:rPr>
                          <a:rPr lang="es-ES" sz="3600" dirty="0"/>
                          <m:t>y</m:t>
                        </m:r>
                        <m:r>
                          <m:rPr>
                            <m:nor/>
                          </m:rPr>
                          <a:rPr lang="es-ES" sz="3600" baseline="-25000" dirty="0"/>
                          <m:t>1</m:t>
                        </m:r>
                        <m:r>
                          <m:rPr>
                            <m:nor/>
                          </m:rPr>
                          <a:rPr lang="es-ES" sz="3600" dirty="0"/>
                          <m:t>)</m:t>
                        </m:r>
                        <m:r>
                          <m:rPr>
                            <m:nor/>
                          </m:rPr>
                          <a:rPr lang="es-ES" sz="3600" baseline="30000" dirty="0"/>
                          <m:t>2</m:t>
                        </m:r>
                        <m:r>
                          <m:rPr>
                            <m:nor/>
                          </m:rPr>
                          <a:rPr lang="hr-HR" sz="4400" dirty="0"/>
                          <m:t> </m:t>
                        </m:r>
                      </m:e>
                    </m:rad>
                  </m:oMath>
                </a14:m>
                <a:endParaRPr lang="hr-HR" sz="3600" dirty="0">
                  <a:latin typeface="+mj-lt"/>
                </a:endParaRPr>
              </a:p>
            </p:txBody>
          </p:sp>
        </mc:Choice>
        <mc:Fallback xmlns="">
          <p:sp>
            <p:nvSpPr>
              <p:cNvPr id="3" name="Symbol zastępczy zawartości 2">
                <a:extLst>
                  <a:ext uri="{FF2B5EF4-FFF2-40B4-BE49-F238E27FC236}">
                    <a16:creationId xmlns:a16="http://schemas.microsoft.com/office/drawing/2014/main" id="{9727AF9A-F3F7-464E-860B-D6C35A8834E3}"/>
                  </a:ext>
                </a:extLst>
              </p:cNvPr>
              <p:cNvSpPr>
                <a:spLocks noGrp="1" noRot="1" noChangeAspect="1" noMove="1" noResize="1" noEditPoints="1" noAdjustHandles="1" noChangeArrowheads="1" noChangeShapeType="1" noTextEdit="1"/>
              </p:cNvSpPr>
              <p:nvPr>
                <p:ph idx="1"/>
              </p:nvPr>
            </p:nvSpPr>
            <p:spPr>
              <a:xfrm>
                <a:off x="5418370" y="1524397"/>
                <a:ext cx="6697430" cy="3200003"/>
              </a:xfrm>
              <a:blipFill>
                <a:blip r:embed="rId3"/>
                <a:stretch>
                  <a:fillRect l="-2821" t="-4571" r="-2639" b="-48000"/>
                </a:stretch>
              </a:blipFill>
            </p:spPr>
            <p:txBody>
              <a:bodyPr/>
              <a:lstStyle/>
              <a:p>
                <a:r>
                  <a:rPr lang="en-US">
                    <a:noFill/>
                  </a:rPr>
                  <a:t> </a:t>
                </a:r>
              </a:p>
            </p:txBody>
          </p:sp>
        </mc:Fallback>
      </mc:AlternateContent>
      <p:sp>
        <p:nvSpPr>
          <p:cNvPr id="5" name="Oval 4"/>
          <p:cNvSpPr/>
          <p:nvPr/>
        </p:nvSpPr>
        <p:spPr>
          <a:xfrm>
            <a:off x="3096986" y="1929976"/>
            <a:ext cx="255814" cy="24716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476505" y="2343634"/>
            <a:ext cx="228596" cy="203624"/>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hart 8"/>
          <p:cNvGraphicFramePr>
            <a:graphicFrameLocks/>
          </p:cNvGraphicFramePr>
          <p:nvPr>
            <p:extLst>
              <p:ext uri="{D42A27DB-BD31-4B8C-83A1-F6EECF244321}">
                <p14:modId xmlns:p14="http://schemas.microsoft.com/office/powerpoint/2010/main" val="626520536"/>
              </p:ext>
            </p:extLst>
          </p:nvPr>
        </p:nvGraphicFramePr>
        <p:xfrm>
          <a:off x="250372" y="992757"/>
          <a:ext cx="5138055" cy="3590129"/>
        </p:xfrm>
        <a:graphic>
          <a:graphicData uri="http://schemas.openxmlformats.org/drawingml/2006/chart">
            <c:chart xmlns:c="http://schemas.openxmlformats.org/drawingml/2006/chart" xmlns:r="http://schemas.openxmlformats.org/officeDocument/2006/relationships" r:id="rId4"/>
          </a:graphicData>
        </a:graphic>
      </p:graphicFrame>
      <p:cxnSp>
        <p:nvCxnSpPr>
          <p:cNvPr id="19" name="Straight Connector 18"/>
          <p:cNvCxnSpPr/>
          <p:nvPr/>
        </p:nvCxnSpPr>
        <p:spPr>
          <a:xfrm flipH="1" flipV="1">
            <a:off x="1328057" y="1654629"/>
            <a:ext cx="1118505" cy="79081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1298114" y="1577289"/>
            <a:ext cx="1851942" cy="47015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894784" y="1350692"/>
            <a:ext cx="446314" cy="584775"/>
          </a:xfrm>
          <a:prstGeom prst="rect">
            <a:avLst/>
          </a:prstGeom>
          <a:noFill/>
        </p:spPr>
        <p:txBody>
          <a:bodyPr wrap="square" rtlCol="0">
            <a:spAutoFit/>
          </a:bodyPr>
          <a:lstStyle/>
          <a:p>
            <a:r>
              <a:rPr lang="hr-HR" sz="3200" b="1" dirty="0">
                <a:solidFill>
                  <a:srgbClr val="FF0000"/>
                </a:solidFill>
                <a:latin typeface="+mj-lt"/>
              </a:rPr>
              <a:t>d</a:t>
            </a:r>
            <a:endParaRPr lang="en-US" sz="3200" b="1" dirty="0">
              <a:solidFill>
                <a:srgbClr val="FF0000"/>
              </a:solidFill>
              <a:latin typeface="+mj-lt"/>
            </a:endParaRPr>
          </a:p>
        </p:txBody>
      </p:sp>
      <p:sp>
        <p:nvSpPr>
          <p:cNvPr id="12" name="TextBox 1"/>
          <p:cNvSpPr txBox="1"/>
          <p:nvPr/>
        </p:nvSpPr>
        <p:spPr>
          <a:xfrm>
            <a:off x="609608" y="2765086"/>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C</a:t>
            </a:r>
            <a:endParaRPr lang="en-US" sz="2000" b="1" dirty="0"/>
          </a:p>
        </p:txBody>
      </p:sp>
      <p:sp>
        <p:nvSpPr>
          <p:cNvPr id="13" name="TextBox 1"/>
          <p:cNvSpPr txBox="1"/>
          <p:nvPr/>
        </p:nvSpPr>
        <p:spPr>
          <a:xfrm>
            <a:off x="1681847" y="337251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14" name="TextBox 1"/>
          <p:cNvSpPr txBox="1"/>
          <p:nvPr/>
        </p:nvSpPr>
        <p:spPr>
          <a:xfrm>
            <a:off x="947063" y="193032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15" name="TextBox 1"/>
          <p:cNvSpPr txBox="1"/>
          <p:nvPr/>
        </p:nvSpPr>
        <p:spPr>
          <a:xfrm>
            <a:off x="993321" y="1382741"/>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16" name="TextBox 1"/>
          <p:cNvSpPr txBox="1"/>
          <p:nvPr/>
        </p:nvSpPr>
        <p:spPr>
          <a:xfrm>
            <a:off x="1658717" y="225247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17" name="TextBox 1"/>
          <p:cNvSpPr txBox="1"/>
          <p:nvPr/>
        </p:nvSpPr>
        <p:spPr>
          <a:xfrm>
            <a:off x="2446562" y="254725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
        <p:nvSpPr>
          <p:cNvPr id="20" name="TextBox 1"/>
          <p:cNvSpPr txBox="1"/>
          <p:nvPr/>
        </p:nvSpPr>
        <p:spPr>
          <a:xfrm>
            <a:off x="3096986" y="153197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I</a:t>
            </a:r>
            <a:endParaRPr lang="en-US" sz="2000" b="1" dirty="0"/>
          </a:p>
        </p:txBody>
      </p:sp>
      <p:sp>
        <p:nvSpPr>
          <p:cNvPr id="21" name="TextBox 1"/>
          <p:cNvSpPr txBox="1"/>
          <p:nvPr/>
        </p:nvSpPr>
        <p:spPr>
          <a:xfrm>
            <a:off x="3728361" y="248177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23" name="TextBox 1"/>
          <p:cNvSpPr txBox="1"/>
          <p:nvPr/>
        </p:nvSpPr>
        <p:spPr>
          <a:xfrm>
            <a:off x="4444098" y="251958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H</a:t>
            </a:r>
            <a:endParaRPr lang="en-US" sz="2000" b="1" dirty="0"/>
          </a:p>
        </p:txBody>
      </p:sp>
      <p:sp>
        <p:nvSpPr>
          <p:cNvPr id="24" name="TextBox 1"/>
          <p:cNvSpPr txBox="1"/>
          <p:nvPr/>
        </p:nvSpPr>
        <p:spPr>
          <a:xfrm>
            <a:off x="3306545" y="337251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Tree>
    <p:extLst>
      <p:ext uri="{BB962C8B-B14F-4D97-AF65-F5344CB8AC3E}">
        <p14:creationId xmlns:p14="http://schemas.microsoft.com/office/powerpoint/2010/main" val="18902652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418370" y="1524397"/>
            <a:ext cx="6697430" cy="1055517"/>
          </a:xfrm>
        </p:spPr>
        <p:txBody>
          <a:bodyPr>
            <a:noAutofit/>
          </a:bodyPr>
          <a:lstStyle/>
          <a:p>
            <a:pPr marL="0" indent="0" algn="ctr">
              <a:buNone/>
            </a:pPr>
            <a:r>
              <a:rPr lang="en-US" sz="3600" b="1" dirty="0">
                <a:latin typeface="+mj-lt"/>
              </a:rPr>
              <a:t>Step </a:t>
            </a:r>
            <a:r>
              <a:rPr lang="hr-HR" sz="3600" b="1" dirty="0">
                <a:latin typeface="+mj-lt"/>
              </a:rPr>
              <a:t>2</a:t>
            </a:r>
            <a:r>
              <a:rPr lang="en-US" sz="3600" b="1" dirty="0">
                <a:latin typeface="+mj-lt"/>
              </a:rPr>
              <a:t>:</a:t>
            </a:r>
            <a:r>
              <a:rPr lang="en-US" sz="3600" dirty="0">
                <a:latin typeface="+mj-lt"/>
              </a:rPr>
              <a:t>Here are the distances for each point</a:t>
            </a:r>
            <a:r>
              <a:rPr lang="hr-HR" sz="3600" dirty="0">
                <a:latin typeface="+mj-lt"/>
              </a:rPr>
              <a:t>.</a:t>
            </a:r>
          </a:p>
          <a:p>
            <a:pPr algn="just"/>
            <a:endParaRPr lang="hr-HR" sz="3600" dirty="0">
              <a:latin typeface="+mj-lt"/>
            </a:endParaRPr>
          </a:p>
          <a:p>
            <a:pPr marL="0" indent="0" algn="just">
              <a:buNone/>
            </a:pPr>
            <a:endParaRPr lang="hr-HR" sz="3600"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2409777164"/>
              </p:ext>
            </p:extLst>
          </p:nvPr>
        </p:nvGraphicFramePr>
        <p:xfrm>
          <a:off x="6096000" y="2579914"/>
          <a:ext cx="5693226" cy="3762375"/>
        </p:xfrm>
        <a:graphic>
          <a:graphicData uri="http://schemas.openxmlformats.org/drawingml/2006/table">
            <a:tbl>
              <a:tblPr>
                <a:tableStyleId>{5C22544A-7EE6-4342-B048-85BDC9FD1C3A}</a:tableStyleId>
              </a:tblPr>
              <a:tblGrid>
                <a:gridCol w="1001006">
                  <a:extLst>
                    <a:ext uri="{9D8B030D-6E8A-4147-A177-3AD203B41FA5}">
                      <a16:colId xmlns:a16="http://schemas.microsoft.com/office/drawing/2014/main" val="2321354632"/>
                    </a:ext>
                  </a:extLst>
                </a:gridCol>
                <a:gridCol w="625629">
                  <a:extLst>
                    <a:ext uri="{9D8B030D-6E8A-4147-A177-3AD203B41FA5}">
                      <a16:colId xmlns:a16="http://schemas.microsoft.com/office/drawing/2014/main" val="3667600226"/>
                    </a:ext>
                  </a:extLst>
                </a:gridCol>
                <a:gridCol w="437941">
                  <a:extLst>
                    <a:ext uri="{9D8B030D-6E8A-4147-A177-3AD203B41FA5}">
                      <a16:colId xmlns:a16="http://schemas.microsoft.com/office/drawing/2014/main" val="2732452040"/>
                    </a:ext>
                  </a:extLst>
                </a:gridCol>
                <a:gridCol w="1209550">
                  <a:extLst>
                    <a:ext uri="{9D8B030D-6E8A-4147-A177-3AD203B41FA5}">
                      <a16:colId xmlns:a16="http://schemas.microsoft.com/office/drawing/2014/main" val="1434228060"/>
                    </a:ext>
                  </a:extLst>
                </a:gridCol>
                <a:gridCol w="1418094">
                  <a:extLst>
                    <a:ext uri="{9D8B030D-6E8A-4147-A177-3AD203B41FA5}">
                      <a16:colId xmlns:a16="http://schemas.microsoft.com/office/drawing/2014/main" val="4257338077"/>
                    </a:ext>
                  </a:extLst>
                </a:gridCol>
                <a:gridCol w="1001006">
                  <a:extLst>
                    <a:ext uri="{9D8B030D-6E8A-4147-A177-3AD203B41FA5}">
                      <a16:colId xmlns:a16="http://schemas.microsoft.com/office/drawing/2014/main" val="1711048529"/>
                    </a:ext>
                  </a:extLst>
                </a:gridCol>
              </a:tblGrid>
              <a:tr h="603749">
                <a:tc>
                  <a:txBody>
                    <a:bodyPr/>
                    <a:lstStyle/>
                    <a:p>
                      <a:pPr algn="ctr" fontAlgn="ctr"/>
                      <a:r>
                        <a:rPr lang="hr-HR" sz="2000" u="none" strike="noStrike" dirty="0" err="1">
                          <a:effectLst/>
                        </a:rPr>
                        <a:t>Point</a:t>
                      </a:r>
                      <a:endParaRPr lang="hr-HR"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hr-HR" sz="2000" u="none" strike="noStrike" dirty="0">
                          <a:effectLst/>
                        </a:rPr>
                        <a:t>X</a:t>
                      </a:r>
                      <a:endParaRPr lang="hr-HR"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hr-HR" sz="2000" u="none" strike="noStrike" dirty="0">
                          <a:effectLst/>
                        </a:rPr>
                        <a:t>Y</a:t>
                      </a:r>
                      <a:endParaRPr lang="hr-HR"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hr-HR" sz="2000" u="none" strike="noStrike" dirty="0">
                          <a:effectLst/>
                        </a:rPr>
                        <a:t>Distance to </a:t>
                      </a:r>
                      <a:r>
                        <a:rPr lang="hr-HR" sz="2000" u="none" strike="noStrike" dirty="0" err="1">
                          <a:effectLst/>
                        </a:rPr>
                        <a:t>Centroid</a:t>
                      </a:r>
                      <a:r>
                        <a:rPr lang="hr-HR" sz="2000" u="none" strike="noStrike" dirty="0">
                          <a:effectLst/>
                        </a:rPr>
                        <a:t> 1</a:t>
                      </a:r>
                      <a:endParaRPr lang="hr-HR"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hr-HR" sz="2000" u="none" strike="noStrike">
                          <a:effectLst/>
                        </a:rPr>
                        <a:t>Distance to Centroid 2</a:t>
                      </a:r>
                      <a:endParaRPr lang="hr-HR" sz="20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hr-HR" sz="2000" u="none" strike="noStrike">
                          <a:effectLst/>
                        </a:rPr>
                        <a:t>Assigned Cluster</a:t>
                      </a:r>
                      <a:endParaRPr lang="hr-HR" sz="2000" b="1"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99932415"/>
                  </a:ext>
                </a:extLst>
              </a:tr>
              <a:tr h="294511">
                <a:tc>
                  <a:txBody>
                    <a:bodyPr/>
                    <a:lstStyle/>
                    <a:p>
                      <a:pPr algn="ctr" fontAlgn="ctr"/>
                      <a:r>
                        <a:rPr lang="hr-HR" sz="2000" u="none" strike="noStrike" dirty="0">
                          <a:solidFill>
                            <a:schemeClr val="accent1"/>
                          </a:solidFill>
                          <a:effectLst/>
                          <a:latin typeface="+mj-lt"/>
                        </a:rPr>
                        <a:t>A</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2</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4,47</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3,16</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3161931763"/>
                  </a:ext>
                </a:extLst>
              </a:tr>
              <a:tr h="294511">
                <a:tc>
                  <a:txBody>
                    <a:bodyPr/>
                    <a:lstStyle/>
                    <a:p>
                      <a:pPr algn="ctr" fontAlgn="ctr"/>
                      <a:r>
                        <a:rPr lang="hr-HR" sz="2000" u="none" strike="noStrike" dirty="0">
                          <a:solidFill>
                            <a:schemeClr val="accent1"/>
                          </a:solidFill>
                          <a:effectLst/>
                          <a:latin typeface="+mj-lt"/>
                        </a:rPr>
                        <a:t>B</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4</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4,00</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3,16</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2379977448"/>
                  </a:ext>
                </a:extLst>
              </a:tr>
              <a:tr h="294511">
                <a:tc>
                  <a:txBody>
                    <a:bodyPr/>
                    <a:lstStyle/>
                    <a:p>
                      <a:pPr algn="ctr" fontAlgn="ctr"/>
                      <a:r>
                        <a:rPr lang="hr-HR" sz="2000" u="none" strike="noStrike">
                          <a:solidFill>
                            <a:schemeClr val="accent1"/>
                          </a:solidFill>
                          <a:effectLst/>
                          <a:latin typeface="+mj-lt"/>
                        </a:rPr>
                        <a:t>C</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0</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3</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4,47</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3,16</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1402103714"/>
                  </a:ext>
                </a:extLst>
              </a:tr>
              <a:tr h="294511">
                <a:tc>
                  <a:txBody>
                    <a:bodyPr/>
                    <a:lstStyle/>
                    <a:p>
                      <a:pPr algn="ctr" fontAlgn="ctr"/>
                      <a:r>
                        <a:rPr lang="hr-HR" sz="2000" u="none" strike="noStrike">
                          <a:solidFill>
                            <a:schemeClr val="accent1"/>
                          </a:solidFill>
                          <a:effectLst/>
                          <a:latin typeface="+mj-lt"/>
                        </a:rPr>
                        <a:t>D</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5</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3</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2,24</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2,24</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676584510"/>
                  </a:ext>
                </a:extLst>
              </a:tr>
              <a:tr h="294511">
                <a:tc>
                  <a:txBody>
                    <a:bodyPr/>
                    <a:lstStyle/>
                    <a:p>
                      <a:pPr algn="ctr" fontAlgn="ctr"/>
                      <a:r>
                        <a:rPr lang="hr-HR" sz="2000" u="none" strike="noStrike">
                          <a:solidFill>
                            <a:schemeClr val="accent1"/>
                          </a:solidFill>
                          <a:effectLst/>
                          <a:latin typeface="+mj-lt"/>
                        </a:rPr>
                        <a:t>E</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2</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4</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2,24</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1,00</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353909329"/>
                  </a:ext>
                </a:extLst>
              </a:tr>
              <a:tr h="294511">
                <a:tc>
                  <a:txBody>
                    <a:bodyPr/>
                    <a:lstStyle/>
                    <a:p>
                      <a:pPr algn="ctr" fontAlgn="ctr"/>
                      <a:r>
                        <a:rPr lang="hr-HR" sz="2000" u="none" strike="noStrike">
                          <a:solidFill>
                            <a:schemeClr val="accent1"/>
                          </a:solidFill>
                          <a:effectLst/>
                          <a:latin typeface="+mj-lt"/>
                        </a:rPr>
                        <a:t>F</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1</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5</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3,00</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2,24</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321862163"/>
                  </a:ext>
                </a:extLst>
              </a:tr>
              <a:tr h="294511">
                <a:tc>
                  <a:txBody>
                    <a:bodyPr/>
                    <a:lstStyle/>
                    <a:p>
                      <a:pPr algn="ctr" fontAlgn="ctr"/>
                      <a:r>
                        <a:rPr lang="hr-HR" sz="2000" u="none" strike="noStrike">
                          <a:solidFill>
                            <a:schemeClr val="accent1"/>
                          </a:solidFill>
                          <a:effectLst/>
                          <a:latin typeface="+mj-lt"/>
                        </a:rPr>
                        <a:t>G</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1</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6</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a:solidFill>
                            <a:schemeClr val="accent1"/>
                          </a:solidFill>
                          <a:effectLst/>
                          <a:latin typeface="+mj-lt"/>
                        </a:rPr>
                        <a:t>3,16</a:t>
                      </a:r>
                      <a:endParaRPr lang="hr-HR" sz="2000" b="0" i="0" u="none" strike="noStrike">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2,83</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1421843156"/>
                  </a:ext>
                </a:extLst>
              </a:tr>
              <a:tr h="294511">
                <a:tc>
                  <a:txBody>
                    <a:bodyPr/>
                    <a:lstStyle/>
                    <a:p>
                      <a:pPr algn="ctr" fontAlgn="ctr"/>
                      <a:r>
                        <a:rPr lang="hr-HR" sz="2000" u="none" strike="noStrike" dirty="0">
                          <a:solidFill>
                            <a:srgbClr val="FF0000"/>
                          </a:solidFill>
                          <a:effectLst/>
                          <a:latin typeface="+mj-lt"/>
                        </a:rPr>
                        <a:t>H</a:t>
                      </a:r>
                      <a:endParaRPr lang="hr-HR" sz="2000" b="0"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a:solidFill>
                            <a:srgbClr val="FF0000"/>
                          </a:solidFill>
                          <a:effectLst/>
                          <a:latin typeface="+mj-lt"/>
                        </a:rPr>
                        <a:t>6</a:t>
                      </a:r>
                      <a:endParaRPr lang="hr-HR" sz="2000" b="0" i="0" u="none" strike="noStrike">
                        <a:solidFill>
                          <a:srgbClr val="FF0000"/>
                        </a:solidFill>
                        <a:effectLst/>
                        <a:latin typeface="+mj-lt"/>
                      </a:endParaRPr>
                    </a:p>
                  </a:txBody>
                  <a:tcPr marL="9525" marR="9525" marT="9525" marB="0" anchor="ctr"/>
                </a:tc>
                <a:tc>
                  <a:txBody>
                    <a:bodyPr/>
                    <a:lstStyle/>
                    <a:p>
                      <a:pPr algn="ctr" fontAlgn="ctr"/>
                      <a:r>
                        <a:rPr lang="hr-HR" sz="2000" u="none" strike="noStrike">
                          <a:solidFill>
                            <a:srgbClr val="FF0000"/>
                          </a:solidFill>
                          <a:effectLst/>
                          <a:latin typeface="+mj-lt"/>
                        </a:rPr>
                        <a:t>3</a:t>
                      </a:r>
                      <a:endParaRPr lang="hr-HR" sz="2000" b="0" i="0" u="none" strike="noStrike">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2,83</a:t>
                      </a:r>
                      <a:endParaRPr lang="hr-HR" sz="2000" b="0"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3,16</a:t>
                      </a:r>
                      <a:endParaRPr lang="hr-HR" sz="2000" b="0"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2</a:t>
                      </a:r>
                      <a:endParaRPr lang="hr-HR" sz="2000" b="0" i="0" u="none" strike="noStrike" dirty="0">
                        <a:solidFill>
                          <a:srgbClr val="FF0000"/>
                        </a:solidFill>
                        <a:effectLst/>
                        <a:latin typeface="+mj-lt"/>
                      </a:endParaRPr>
                    </a:p>
                  </a:txBody>
                  <a:tcPr marL="9525" marR="9525" marT="9525" marB="0" anchor="ctr"/>
                </a:tc>
                <a:extLst>
                  <a:ext uri="{0D108BD9-81ED-4DB2-BD59-A6C34878D82A}">
                    <a16:rowId xmlns:a16="http://schemas.microsoft.com/office/drawing/2014/main" val="1249415778"/>
                  </a:ext>
                </a:extLst>
              </a:tr>
              <a:tr h="294511">
                <a:tc>
                  <a:txBody>
                    <a:bodyPr/>
                    <a:lstStyle/>
                    <a:p>
                      <a:pPr algn="ctr" fontAlgn="ctr"/>
                      <a:r>
                        <a:rPr lang="hr-HR" sz="2000" u="none" strike="noStrike" dirty="0">
                          <a:solidFill>
                            <a:srgbClr val="FF0000"/>
                          </a:solidFill>
                          <a:effectLst/>
                          <a:latin typeface="+mj-lt"/>
                        </a:rPr>
                        <a:t>I</a:t>
                      </a:r>
                      <a:endParaRPr lang="hr-HR" sz="2000" b="0"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4</a:t>
                      </a:r>
                      <a:endParaRPr lang="hr-HR" sz="2000" b="1"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5</a:t>
                      </a:r>
                      <a:endParaRPr lang="hr-HR" sz="2000" b="1"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0,00</a:t>
                      </a:r>
                      <a:endParaRPr lang="hr-HR" sz="2000" b="0"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1,41</a:t>
                      </a:r>
                      <a:endParaRPr lang="hr-HR" sz="2000" b="0" i="0" u="none" strike="noStrike" dirty="0">
                        <a:solidFill>
                          <a:srgbClr val="FF0000"/>
                        </a:solidFill>
                        <a:effectLst/>
                        <a:latin typeface="+mj-lt"/>
                      </a:endParaRPr>
                    </a:p>
                  </a:txBody>
                  <a:tcPr marL="9525" marR="9525" marT="9525" marB="0" anchor="ctr"/>
                </a:tc>
                <a:tc>
                  <a:txBody>
                    <a:bodyPr/>
                    <a:lstStyle/>
                    <a:p>
                      <a:pPr algn="ctr" fontAlgn="ctr"/>
                      <a:r>
                        <a:rPr lang="hr-HR" sz="2000" u="none" strike="noStrike" dirty="0">
                          <a:solidFill>
                            <a:srgbClr val="FF0000"/>
                          </a:solidFill>
                          <a:effectLst/>
                          <a:latin typeface="+mj-lt"/>
                        </a:rPr>
                        <a:t>2</a:t>
                      </a:r>
                      <a:endParaRPr lang="hr-HR" sz="2000" b="0" i="0" u="none" strike="noStrike" dirty="0">
                        <a:solidFill>
                          <a:srgbClr val="FF0000"/>
                        </a:solidFill>
                        <a:effectLst/>
                        <a:latin typeface="+mj-lt"/>
                      </a:endParaRPr>
                    </a:p>
                  </a:txBody>
                  <a:tcPr marL="9525" marR="9525" marT="9525" marB="0" anchor="ctr"/>
                </a:tc>
                <a:extLst>
                  <a:ext uri="{0D108BD9-81ED-4DB2-BD59-A6C34878D82A}">
                    <a16:rowId xmlns:a16="http://schemas.microsoft.com/office/drawing/2014/main" val="2974283852"/>
                  </a:ext>
                </a:extLst>
              </a:tr>
              <a:tr h="294511">
                <a:tc>
                  <a:txBody>
                    <a:bodyPr/>
                    <a:lstStyle/>
                    <a:p>
                      <a:pPr algn="ctr" fontAlgn="ctr"/>
                      <a:r>
                        <a:rPr lang="hr-HR" sz="2000" u="none" strike="noStrike" dirty="0">
                          <a:solidFill>
                            <a:schemeClr val="accent1"/>
                          </a:solidFill>
                          <a:effectLst/>
                          <a:latin typeface="+mj-lt"/>
                        </a:rPr>
                        <a:t>J</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3</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4</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1,41</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0,00</a:t>
                      </a:r>
                      <a:endParaRPr lang="hr-HR" sz="2000" b="0" i="0" u="none" strike="noStrike" dirty="0">
                        <a:solidFill>
                          <a:schemeClr val="accent1"/>
                        </a:solidFill>
                        <a:effectLst/>
                        <a:latin typeface="+mj-lt"/>
                      </a:endParaRPr>
                    </a:p>
                  </a:txBody>
                  <a:tcPr marL="9525" marR="9525" marT="9525" marB="0" anchor="ctr"/>
                </a:tc>
                <a:tc>
                  <a:txBody>
                    <a:bodyPr/>
                    <a:lstStyle/>
                    <a:p>
                      <a:pPr algn="ctr" fontAlgn="ctr"/>
                      <a:r>
                        <a:rPr lang="hr-HR" sz="2000" u="none" strike="noStrike" dirty="0">
                          <a:solidFill>
                            <a:schemeClr val="accent1"/>
                          </a:solidFill>
                          <a:effectLst/>
                          <a:latin typeface="+mj-lt"/>
                        </a:rPr>
                        <a:t>1</a:t>
                      </a:r>
                      <a:endParaRPr lang="hr-HR" sz="2000" b="0" i="0" u="none" strike="noStrike" dirty="0">
                        <a:solidFill>
                          <a:schemeClr val="accent1"/>
                        </a:solidFill>
                        <a:effectLst/>
                        <a:latin typeface="+mj-lt"/>
                      </a:endParaRPr>
                    </a:p>
                  </a:txBody>
                  <a:tcPr marL="9525" marR="9525" marT="9525" marB="0" anchor="ctr"/>
                </a:tc>
                <a:extLst>
                  <a:ext uri="{0D108BD9-81ED-4DB2-BD59-A6C34878D82A}">
                    <a16:rowId xmlns:a16="http://schemas.microsoft.com/office/drawing/2014/main" val="1546732879"/>
                  </a:ext>
                </a:extLst>
              </a:tr>
            </a:tbl>
          </a:graphicData>
        </a:graphic>
      </p:graphicFrame>
      <p:graphicFrame>
        <p:nvGraphicFramePr>
          <p:cNvPr id="10" name="Chart 9"/>
          <p:cNvGraphicFramePr>
            <a:graphicFrameLocks/>
          </p:cNvGraphicFramePr>
          <p:nvPr>
            <p:extLst>
              <p:ext uri="{D42A27DB-BD31-4B8C-83A1-F6EECF244321}">
                <p14:modId xmlns:p14="http://schemas.microsoft.com/office/powerpoint/2010/main" val="1509692427"/>
              </p:ext>
            </p:extLst>
          </p:nvPr>
        </p:nvGraphicFramePr>
        <p:xfrm>
          <a:off x="280315" y="2052154"/>
          <a:ext cx="5138055" cy="3978531"/>
        </p:xfrm>
        <a:graphic>
          <a:graphicData uri="http://schemas.openxmlformats.org/drawingml/2006/chart">
            <c:chart xmlns:c="http://schemas.openxmlformats.org/drawingml/2006/chart" xmlns:r="http://schemas.openxmlformats.org/officeDocument/2006/relationships" r:id="rId3"/>
          </a:graphicData>
        </a:graphic>
      </p:graphicFrame>
      <p:sp>
        <p:nvSpPr>
          <p:cNvPr id="11" name="Oval 10"/>
          <p:cNvSpPr/>
          <p:nvPr/>
        </p:nvSpPr>
        <p:spPr>
          <a:xfrm>
            <a:off x="3151414" y="3072975"/>
            <a:ext cx="255814" cy="24716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506427" y="3538142"/>
            <a:ext cx="228596" cy="203624"/>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2960914" y="2743485"/>
            <a:ext cx="1970315" cy="1491058"/>
          </a:xfrm>
          <a:custGeom>
            <a:avLst/>
            <a:gdLst>
              <a:gd name="connsiteX0" fmla="*/ 326572 w 1970315"/>
              <a:gd name="connsiteY0" fmla="*/ 10601 h 1491058"/>
              <a:gd name="connsiteX1" fmla="*/ 239486 w 1970315"/>
              <a:gd name="connsiteY1" fmla="*/ 21486 h 1491058"/>
              <a:gd name="connsiteX2" fmla="*/ 174172 w 1970315"/>
              <a:gd name="connsiteY2" fmla="*/ 54144 h 1491058"/>
              <a:gd name="connsiteX3" fmla="*/ 130629 w 1970315"/>
              <a:gd name="connsiteY3" fmla="*/ 65029 h 1491058"/>
              <a:gd name="connsiteX4" fmla="*/ 97972 w 1970315"/>
              <a:gd name="connsiteY4" fmla="*/ 75915 h 1491058"/>
              <a:gd name="connsiteX5" fmla="*/ 54429 w 1970315"/>
              <a:gd name="connsiteY5" fmla="*/ 119458 h 1491058"/>
              <a:gd name="connsiteX6" fmla="*/ 43543 w 1970315"/>
              <a:gd name="connsiteY6" fmla="*/ 152115 h 1491058"/>
              <a:gd name="connsiteX7" fmla="*/ 21772 w 1970315"/>
              <a:gd name="connsiteY7" fmla="*/ 195658 h 1491058"/>
              <a:gd name="connsiteX8" fmla="*/ 10886 w 1970315"/>
              <a:gd name="connsiteY8" fmla="*/ 239201 h 1491058"/>
              <a:gd name="connsiteX9" fmla="*/ 0 w 1970315"/>
              <a:gd name="connsiteY9" fmla="*/ 271858 h 1491058"/>
              <a:gd name="connsiteX10" fmla="*/ 10886 w 1970315"/>
              <a:gd name="connsiteY10" fmla="*/ 489572 h 1491058"/>
              <a:gd name="connsiteX11" fmla="*/ 76200 w 1970315"/>
              <a:gd name="connsiteY11" fmla="*/ 576658 h 1491058"/>
              <a:gd name="connsiteX12" fmla="*/ 119743 w 1970315"/>
              <a:gd name="connsiteY12" fmla="*/ 652858 h 1491058"/>
              <a:gd name="connsiteX13" fmla="*/ 174172 w 1970315"/>
              <a:gd name="connsiteY13" fmla="*/ 729058 h 1491058"/>
              <a:gd name="connsiteX14" fmla="*/ 206829 w 1970315"/>
              <a:gd name="connsiteY14" fmla="*/ 761715 h 1491058"/>
              <a:gd name="connsiteX15" fmla="*/ 250372 w 1970315"/>
              <a:gd name="connsiteY15" fmla="*/ 783486 h 1491058"/>
              <a:gd name="connsiteX16" fmla="*/ 304800 w 1970315"/>
              <a:gd name="connsiteY16" fmla="*/ 816144 h 1491058"/>
              <a:gd name="connsiteX17" fmla="*/ 348343 w 1970315"/>
              <a:gd name="connsiteY17" fmla="*/ 837915 h 1491058"/>
              <a:gd name="connsiteX18" fmla="*/ 631372 w 1970315"/>
              <a:gd name="connsiteY18" fmla="*/ 859686 h 1491058"/>
              <a:gd name="connsiteX19" fmla="*/ 696686 w 1970315"/>
              <a:gd name="connsiteY19" fmla="*/ 881458 h 1491058"/>
              <a:gd name="connsiteX20" fmla="*/ 772886 w 1970315"/>
              <a:gd name="connsiteY20" fmla="*/ 903229 h 1491058"/>
              <a:gd name="connsiteX21" fmla="*/ 827315 w 1970315"/>
              <a:gd name="connsiteY21" fmla="*/ 946772 h 1491058"/>
              <a:gd name="connsiteX22" fmla="*/ 859972 w 1970315"/>
              <a:gd name="connsiteY22" fmla="*/ 957658 h 1491058"/>
              <a:gd name="connsiteX23" fmla="*/ 892629 w 1970315"/>
              <a:gd name="connsiteY23" fmla="*/ 979429 h 1491058"/>
              <a:gd name="connsiteX24" fmla="*/ 957943 w 1970315"/>
              <a:gd name="connsiteY24" fmla="*/ 1001201 h 1491058"/>
              <a:gd name="connsiteX25" fmla="*/ 1023257 w 1970315"/>
              <a:gd name="connsiteY25" fmla="*/ 1033858 h 1491058"/>
              <a:gd name="connsiteX26" fmla="*/ 1077686 w 1970315"/>
              <a:gd name="connsiteY26" fmla="*/ 1077401 h 1491058"/>
              <a:gd name="connsiteX27" fmla="*/ 1143000 w 1970315"/>
              <a:gd name="connsiteY27" fmla="*/ 1120944 h 1491058"/>
              <a:gd name="connsiteX28" fmla="*/ 1175657 w 1970315"/>
              <a:gd name="connsiteY28" fmla="*/ 1142715 h 1491058"/>
              <a:gd name="connsiteX29" fmla="*/ 1208315 w 1970315"/>
              <a:gd name="connsiteY29" fmla="*/ 1175372 h 1491058"/>
              <a:gd name="connsiteX30" fmla="*/ 1273629 w 1970315"/>
              <a:gd name="connsiteY30" fmla="*/ 1218915 h 1491058"/>
              <a:gd name="connsiteX31" fmla="*/ 1338943 w 1970315"/>
              <a:gd name="connsiteY31" fmla="*/ 1273344 h 1491058"/>
              <a:gd name="connsiteX32" fmla="*/ 1360715 w 1970315"/>
              <a:gd name="connsiteY32" fmla="*/ 1295115 h 1491058"/>
              <a:gd name="connsiteX33" fmla="*/ 1458686 w 1970315"/>
              <a:gd name="connsiteY33" fmla="*/ 1349544 h 1491058"/>
              <a:gd name="connsiteX34" fmla="*/ 1513115 w 1970315"/>
              <a:gd name="connsiteY34" fmla="*/ 1393086 h 1491058"/>
              <a:gd name="connsiteX35" fmla="*/ 1534886 w 1970315"/>
              <a:gd name="connsiteY35" fmla="*/ 1414858 h 1491058"/>
              <a:gd name="connsiteX36" fmla="*/ 1578429 w 1970315"/>
              <a:gd name="connsiteY36" fmla="*/ 1436629 h 1491058"/>
              <a:gd name="connsiteX37" fmla="*/ 1611086 w 1970315"/>
              <a:gd name="connsiteY37" fmla="*/ 1458401 h 1491058"/>
              <a:gd name="connsiteX38" fmla="*/ 1676400 w 1970315"/>
              <a:gd name="connsiteY38" fmla="*/ 1480172 h 1491058"/>
              <a:gd name="connsiteX39" fmla="*/ 1709057 w 1970315"/>
              <a:gd name="connsiteY39" fmla="*/ 1491058 h 1491058"/>
              <a:gd name="connsiteX40" fmla="*/ 1785257 w 1970315"/>
              <a:gd name="connsiteY40" fmla="*/ 1480172 h 1491058"/>
              <a:gd name="connsiteX41" fmla="*/ 1861457 w 1970315"/>
              <a:gd name="connsiteY41" fmla="*/ 1447515 h 1491058"/>
              <a:gd name="connsiteX42" fmla="*/ 1905000 w 1970315"/>
              <a:gd name="connsiteY42" fmla="*/ 1436629 h 1491058"/>
              <a:gd name="connsiteX43" fmla="*/ 1959429 w 1970315"/>
              <a:gd name="connsiteY43" fmla="*/ 1393086 h 1491058"/>
              <a:gd name="connsiteX44" fmla="*/ 1970315 w 1970315"/>
              <a:gd name="connsiteY44" fmla="*/ 1327772 h 1491058"/>
              <a:gd name="connsiteX45" fmla="*/ 1948543 w 1970315"/>
              <a:gd name="connsiteY45" fmla="*/ 1197144 h 1491058"/>
              <a:gd name="connsiteX46" fmla="*/ 1926772 w 1970315"/>
              <a:gd name="connsiteY46" fmla="*/ 1175372 h 1491058"/>
              <a:gd name="connsiteX47" fmla="*/ 1905000 w 1970315"/>
              <a:gd name="connsiteY47" fmla="*/ 1110058 h 1491058"/>
              <a:gd name="connsiteX48" fmla="*/ 1894115 w 1970315"/>
              <a:gd name="connsiteY48" fmla="*/ 1066515 h 1491058"/>
              <a:gd name="connsiteX49" fmla="*/ 1872343 w 1970315"/>
              <a:gd name="connsiteY49" fmla="*/ 1044744 h 1491058"/>
              <a:gd name="connsiteX50" fmla="*/ 1861457 w 1970315"/>
              <a:gd name="connsiteY50" fmla="*/ 1001201 h 1491058"/>
              <a:gd name="connsiteX51" fmla="*/ 1850572 w 1970315"/>
              <a:gd name="connsiteY51" fmla="*/ 968544 h 1491058"/>
              <a:gd name="connsiteX52" fmla="*/ 1839686 w 1970315"/>
              <a:gd name="connsiteY52" fmla="*/ 914115 h 1491058"/>
              <a:gd name="connsiteX53" fmla="*/ 1817915 w 1970315"/>
              <a:gd name="connsiteY53" fmla="*/ 837915 h 1491058"/>
              <a:gd name="connsiteX54" fmla="*/ 1774372 w 1970315"/>
              <a:gd name="connsiteY54" fmla="*/ 783486 h 1491058"/>
              <a:gd name="connsiteX55" fmla="*/ 1763486 w 1970315"/>
              <a:gd name="connsiteY55" fmla="*/ 750829 h 1491058"/>
              <a:gd name="connsiteX56" fmla="*/ 1719943 w 1970315"/>
              <a:gd name="connsiteY56" fmla="*/ 685515 h 1491058"/>
              <a:gd name="connsiteX57" fmla="*/ 1698172 w 1970315"/>
              <a:gd name="connsiteY57" fmla="*/ 652858 h 1491058"/>
              <a:gd name="connsiteX58" fmla="*/ 1676400 w 1970315"/>
              <a:gd name="connsiteY58" fmla="*/ 620201 h 1491058"/>
              <a:gd name="connsiteX59" fmla="*/ 1621972 w 1970315"/>
              <a:gd name="connsiteY59" fmla="*/ 576658 h 1491058"/>
              <a:gd name="connsiteX60" fmla="*/ 1600200 w 1970315"/>
              <a:gd name="connsiteY60" fmla="*/ 554886 h 1491058"/>
              <a:gd name="connsiteX61" fmla="*/ 1556657 w 1970315"/>
              <a:gd name="connsiteY61" fmla="*/ 522229 h 1491058"/>
              <a:gd name="connsiteX62" fmla="*/ 1436915 w 1970315"/>
              <a:gd name="connsiteY62" fmla="*/ 424258 h 1491058"/>
              <a:gd name="connsiteX63" fmla="*/ 1371600 w 1970315"/>
              <a:gd name="connsiteY63" fmla="*/ 402486 h 1491058"/>
              <a:gd name="connsiteX64" fmla="*/ 1295400 w 1970315"/>
              <a:gd name="connsiteY64" fmla="*/ 369829 h 1491058"/>
              <a:gd name="connsiteX65" fmla="*/ 1262743 w 1970315"/>
              <a:gd name="connsiteY65" fmla="*/ 348058 h 1491058"/>
              <a:gd name="connsiteX66" fmla="*/ 1197429 w 1970315"/>
              <a:gd name="connsiteY66" fmla="*/ 326286 h 1491058"/>
              <a:gd name="connsiteX67" fmla="*/ 1132115 w 1970315"/>
              <a:gd name="connsiteY67" fmla="*/ 293629 h 1491058"/>
              <a:gd name="connsiteX68" fmla="*/ 1045029 w 1970315"/>
              <a:gd name="connsiteY68" fmla="*/ 250086 h 1491058"/>
              <a:gd name="connsiteX69" fmla="*/ 968829 w 1970315"/>
              <a:gd name="connsiteY69" fmla="*/ 206544 h 1491058"/>
              <a:gd name="connsiteX70" fmla="*/ 925286 w 1970315"/>
              <a:gd name="connsiteY70" fmla="*/ 195658 h 1491058"/>
              <a:gd name="connsiteX71" fmla="*/ 870857 w 1970315"/>
              <a:gd name="connsiteY71" fmla="*/ 163001 h 1491058"/>
              <a:gd name="connsiteX72" fmla="*/ 849086 w 1970315"/>
              <a:gd name="connsiteY72" fmla="*/ 141229 h 1491058"/>
              <a:gd name="connsiteX73" fmla="*/ 816429 w 1970315"/>
              <a:gd name="connsiteY73" fmla="*/ 130344 h 1491058"/>
              <a:gd name="connsiteX74" fmla="*/ 762000 w 1970315"/>
              <a:gd name="connsiteY74" fmla="*/ 108572 h 1491058"/>
              <a:gd name="connsiteX75" fmla="*/ 696686 w 1970315"/>
              <a:gd name="connsiteY75" fmla="*/ 86801 h 1491058"/>
              <a:gd name="connsiteX76" fmla="*/ 664029 w 1970315"/>
              <a:gd name="connsiteY76" fmla="*/ 65029 h 1491058"/>
              <a:gd name="connsiteX77" fmla="*/ 587829 w 1970315"/>
              <a:gd name="connsiteY77" fmla="*/ 43258 h 1491058"/>
              <a:gd name="connsiteX78" fmla="*/ 489857 w 1970315"/>
              <a:gd name="connsiteY78" fmla="*/ 21486 h 1491058"/>
              <a:gd name="connsiteX79" fmla="*/ 446315 w 1970315"/>
              <a:gd name="connsiteY79" fmla="*/ 10601 h 1491058"/>
              <a:gd name="connsiteX80" fmla="*/ 326572 w 1970315"/>
              <a:gd name="connsiteY80" fmla="*/ 10601 h 149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970315" h="1491058">
                <a:moveTo>
                  <a:pt x="326572" y="10601"/>
                </a:moveTo>
                <a:cubicBezTo>
                  <a:pt x="292101" y="12415"/>
                  <a:pt x="268269" y="16253"/>
                  <a:pt x="239486" y="21486"/>
                </a:cubicBezTo>
                <a:cubicBezTo>
                  <a:pt x="186374" y="31143"/>
                  <a:pt x="225547" y="32126"/>
                  <a:pt x="174172" y="54144"/>
                </a:cubicBezTo>
                <a:cubicBezTo>
                  <a:pt x="160421" y="60037"/>
                  <a:pt x="145014" y="60919"/>
                  <a:pt x="130629" y="65029"/>
                </a:cubicBezTo>
                <a:cubicBezTo>
                  <a:pt x="119596" y="68181"/>
                  <a:pt x="108858" y="72286"/>
                  <a:pt x="97972" y="75915"/>
                </a:cubicBezTo>
                <a:cubicBezTo>
                  <a:pt x="83458" y="90429"/>
                  <a:pt x="60920" y="99985"/>
                  <a:pt x="54429" y="119458"/>
                </a:cubicBezTo>
                <a:cubicBezTo>
                  <a:pt x="50800" y="130344"/>
                  <a:pt x="48063" y="141568"/>
                  <a:pt x="43543" y="152115"/>
                </a:cubicBezTo>
                <a:cubicBezTo>
                  <a:pt x="37151" y="167030"/>
                  <a:pt x="27470" y="180464"/>
                  <a:pt x="21772" y="195658"/>
                </a:cubicBezTo>
                <a:cubicBezTo>
                  <a:pt x="16519" y="209666"/>
                  <a:pt x="14996" y="224816"/>
                  <a:pt x="10886" y="239201"/>
                </a:cubicBezTo>
                <a:cubicBezTo>
                  <a:pt x="7734" y="250234"/>
                  <a:pt x="3629" y="260972"/>
                  <a:pt x="0" y="271858"/>
                </a:cubicBezTo>
                <a:cubicBezTo>
                  <a:pt x="3629" y="344429"/>
                  <a:pt x="4591" y="417183"/>
                  <a:pt x="10886" y="489572"/>
                </a:cubicBezTo>
                <a:cubicBezTo>
                  <a:pt x="15134" y="538426"/>
                  <a:pt x="46644" y="532325"/>
                  <a:pt x="76200" y="576658"/>
                </a:cubicBezTo>
                <a:cubicBezTo>
                  <a:pt x="129244" y="656222"/>
                  <a:pt x="64498" y="556180"/>
                  <a:pt x="119743" y="652858"/>
                </a:cubicBezTo>
                <a:cubicBezTo>
                  <a:pt x="129586" y="670084"/>
                  <a:pt x="164163" y="717381"/>
                  <a:pt x="174172" y="729058"/>
                </a:cubicBezTo>
                <a:cubicBezTo>
                  <a:pt x="184191" y="740747"/>
                  <a:pt x="194302" y="752767"/>
                  <a:pt x="206829" y="761715"/>
                </a:cubicBezTo>
                <a:cubicBezTo>
                  <a:pt x="220034" y="771147"/>
                  <a:pt x="235858" y="776229"/>
                  <a:pt x="250372" y="783486"/>
                </a:cubicBezTo>
                <a:cubicBezTo>
                  <a:pt x="286575" y="819691"/>
                  <a:pt x="255342" y="794948"/>
                  <a:pt x="304800" y="816144"/>
                </a:cubicBezTo>
                <a:cubicBezTo>
                  <a:pt x="319715" y="822536"/>
                  <a:pt x="333149" y="832217"/>
                  <a:pt x="348343" y="837915"/>
                </a:cubicBezTo>
                <a:cubicBezTo>
                  <a:pt x="423492" y="866096"/>
                  <a:pt x="622207" y="859269"/>
                  <a:pt x="631372" y="859686"/>
                </a:cubicBezTo>
                <a:cubicBezTo>
                  <a:pt x="653143" y="866943"/>
                  <a:pt x="674422" y="875892"/>
                  <a:pt x="696686" y="881458"/>
                </a:cubicBezTo>
                <a:cubicBezTo>
                  <a:pt x="751361" y="895127"/>
                  <a:pt x="726036" y="887613"/>
                  <a:pt x="772886" y="903229"/>
                </a:cubicBezTo>
                <a:cubicBezTo>
                  <a:pt x="793138" y="923482"/>
                  <a:pt x="799847" y="933038"/>
                  <a:pt x="827315" y="946772"/>
                </a:cubicBezTo>
                <a:cubicBezTo>
                  <a:pt x="837578" y="951904"/>
                  <a:pt x="849709" y="952526"/>
                  <a:pt x="859972" y="957658"/>
                </a:cubicBezTo>
                <a:cubicBezTo>
                  <a:pt x="871674" y="963509"/>
                  <a:pt x="880674" y="974116"/>
                  <a:pt x="892629" y="979429"/>
                </a:cubicBezTo>
                <a:cubicBezTo>
                  <a:pt x="913600" y="988750"/>
                  <a:pt x="938848" y="988471"/>
                  <a:pt x="957943" y="1001201"/>
                </a:cubicBezTo>
                <a:cubicBezTo>
                  <a:pt x="1051528" y="1063590"/>
                  <a:pt x="933124" y="988792"/>
                  <a:pt x="1023257" y="1033858"/>
                </a:cubicBezTo>
                <a:cubicBezTo>
                  <a:pt x="1076543" y="1060501"/>
                  <a:pt x="1037181" y="1047022"/>
                  <a:pt x="1077686" y="1077401"/>
                </a:cubicBezTo>
                <a:cubicBezTo>
                  <a:pt x="1098619" y="1093101"/>
                  <a:pt x="1121229" y="1106430"/>
                  <a:pt x="1143000" y="1120944"/>
                </a:cubicBezTo>
                <a:cubicBezTo>
                  <a:pt x="1153886" y="1128201"/>
                  <a:pt x="1166406" y="1133464"/>
                  <a:pt x="1175657" y="1142715"/>
                </a:cubicBezTo>
                <a:cubicBezTo>
                  <a:pt x="1186543" y="1153601"/>
                  <a:pt x="1196163" y="1165920"/>
                  <a:pt x="1208315" y="1175372"/>
                </a:cubicBezTo>
                <a:cubicBezTo>
                  <a:pt x="1228969" y="1191436"/>
                  <a:pt x="1255127" y="1200413"/>
                  <a:pt x="1273629" y="1218915"/>
                </a:cubicBezTo>
                <a:cubicBezTo>
                  <a:pt x="1351196" y="1296482"/>
                  <a:pt x="1263172" y="1212728"/>
                  <a:pt x="1338943" y="1273344"/>
                </a:cubicBezTo>
                <a:cubicBezTo>
                  <a:pt x="1346957" y="1279755"/>
                  <a:pt x="1352504" y="1288957"/>
                  <a:pt x="1360715" y="1295115"/>
                </a:cubicBezTo>
                <a:cubicBezTo>
                  <a:pt x="1420605" y="1340033"/>
                  <a:pt x="1407771" y="1332572"/>
                  <a:pt x="1458686" y="1349544"/>
                </a:cubicBezTo>
                <a:cubicBezTo>
                  <a:pt x="1502048" y="1414588"/>
                  <a:pt x="1454691" y="1358032"/>
                  <a:pt x="1513115" y="1393086"/>
                </a:cubicBezTo>
                <a:cubicBezTo>
                  <a:pt x="1521916" y="1398366"/>
                  <a:pt x="1526347" y="1409165"/>
                  <a:pt x="1534886" y="1414858"/>
                </a:cubicBezTo>
                <a:cubicBezTo>
                  <a:pt x="1548388" y="1423859"/>
                  <a:pt x="1564340" y="1428578"/>
                  <a:pt x="1578429" y="1436629"/>
                </a:cubicBezTo>
                <a:cubicBezTo>
                  <a:pt x="1589788" y="1443120"/>
                  <a:pt x="1599131" y="1453087"/>
                  <a:pt x="1611086" y="1458401"/>
                </a:cubicBezTo>
                <a:cubicBezTo>
                  <a:pt x="1632057" y="1467722"/>
                  <a:pt x="1654629" y="1472915"/>
                  <a:pt x="1676400" y="1480172"/>
                </a:cubicBezTo>
                <a:lnTo>
                  <a:pt x="1709057" y="1491058"/>
                </a:lnTo>
                <a:cubicBezTo>
                  <a:pt x="1734457" y="1487429"/>
                  <a:pt x="1760097" y="1485204"/>
                  <a:pt x="1785257" y="1480172"/>
                </a:cubicBezTo>
                <a:cubicBezTo>
                  <a:pt x="1823876" y="1472448"/>
                  <a:pt x="1820992" y="1462689"/>
                  <a:pt x="1861457" y="1447515"/>
                </a:cubicBezTo>
                <a:cubicBezTo>
                  <a:pt x="1875465" y="1442262"/>
                  <a:pt x="1890486" y="1440258"/>
                  <a:pt x="1905000" y="1436629"/>
                </a:cubicBezTo>
                <a:cubicBezTo>
                  <a:pt x="1913243" y="1431134"/>
                  <a:pt x="1954258" y="1406874"/>
                  <a:pt x="1959429" y="1393086"/>
                </a:cubicBezTo>
                <a:cubicBezTo>
                  <a:pt x="1967179" y="1372420"/>
                  <a:pt x="1966686" y="1349543"/>
                  <a:pt x="1970315" y="1327772"/>
                </a:cubicBezTo>
                <a:cubicBezTo>
                  <a:pt x="1969239" y="1318089"/>
                  <a:pt x="1965952" y="1226159"/>
                  <a:pt x="1948543" y="1197144"/>
                </a:cubicBezTo>
                <a:cubicBezTo>
                  <a:pt x="1943263" y="1188343"/>
                  <a:pt x="1934029" y="1182629"/>
                  <a:pt x="1926772" y="1175372"/>
                </a:cubicBezTo>
                <a:cubicBezTo>
                  <a:pt x="1919515" y="1153601"/>
                  <a:pt x="1910566" y="1132322"/>
                  <a:pt x="1905000" y="1110058"/>
                </a:cubicBezTo>
                <a:cubicBezTo>
                  <a:pt x="1901372" y="1095544"/>
                  <a:pt x="1900806" y="1079896"/>
                  <a:pt x="1894115" y="1066515"/>
                </a:cubicBezTo>
                <a:cubicBezTo>
                  <a:pt x="1889525" y="1057335"/>
                  <a:pt x="1879600" y="1052001"/>
                  <a:pt x="1872343" y="1044744"/>
                </a:cubicBezTo>
                <a:cubicBezTo>
                  <a:pt x="1868714" y="1030230"/>
                  <a:pt x="1865567" y="1015586"/>
                  <a:pt x="1861457" y="1001201"/>
                </a:cubicBezTo>
                <a:cubicBezTo>
                  <a:pt x="1858305" y="990168"/>
                  <a:pt x="1853355" y="979676"/>
                  <a:pt x="1850572" y="968544"/>
                </a:cubicBezTo>
                <a:cubicBezTo>
                  <a:pt x="1846085" y="950594"/>
                  <a:pt x="1843700" y="932177"/>
                  <a:pt x="1839686" y="914115"/>
                </a:cubicBezTo>
                <a:cubicBezTo>
                  <a:pt x="1838012" y="906584"/>
                  <a:pt x="1824331" y="848608"/>
                  <a:pt x="1817915" y="837915"/>
                </a:cubicBezTo>
                <a:cubicBezTo>
                  <a:pt x="1757159" y="736655"/>
                  <a:pt x="1839738" y="914220"/>
                  <a:pt x="1774372" y="783486"/>
                </a:cubicBezTo>
                <a:cubicBezTo>
                  <a:pt x="1769240" y="773223"/>
                  <a:pt x="1769059" y="760860"/>
                  <a:pt x="1763486" y="750829"/>
                </a:cubicBezTo>
                <a:cubicBezTo>
                  <a:pt x="1750779" y="727956"/>
                  <a:pt x="1734457" y="707286"/>
                  <a:pt x="1719943" y="685515"/>
                </a:cubicBezTo>
                <a:lnTo>
                  <a:pt x="1698172" y="652858"/>
                </a:lnTo>
                <a:cubicBezTo>
                  <a:pt x="1690915" y="641972"/>
                  <a:pt x="1685651" y="629452"/>
                  <a:pt x="1676400" y="620201"/>
                </a:cubicBezTo>
                <a:cubicBezTo>
                  <a:pt x="1623837" y="567636"/>
                  <a:pt x="1690627" y="631582"/>
                  <a:pt x="1621972" y="576658"/>
                </a:cubicBezTo>
                <a:cubicBezTo>
                  <a:pt x="1613958" y="570247"/>
                  <a:pt x="1608085" y="561456"/>
                  <a:pt x="1600200" y="554886"/>
                </a:cubicBezTo>
                <a:cubicBezTo>
                  <a:pt x="1586262" y="543271"/>
                  <a:pt x="1570432" y="534036"/>
                  <a:pt x="1556657" y="522229"/>
                </a:cubicBezTo>
                <a:cubicBezTo>
                  <a:pt x="1515984" y="487367"/>
                  <a:pt x="1494734" y="443531"/>
                  <a:pt x="1436915" y="424258"/>
                </a:cubicBezTo>
                <a:cubicBezTo>
                  <a:pt x="1415143" y="417001"/>
                  <a:pt x="1390695" y="415216"/>
                  <a:pt x="1371600" y="402486"/>
                </a:cubicBezTo>
                <a:cubicBezTo>
                  <a:pt x="1326495" y="372416"/>
                  <a:pt x="1351635" y="383888"/>
                  <a:pt x="1295400" y="369829"/>
                </a:cubicBezTo>
                <a:cubicBezTo>
                  <a:pt x="1284514" y="362572"/>
                  <a:pt x="1274698" y="353371"/>
                  <a:pt x="1262743" y="348058"/>
                </a:cubicBezTo>
                <a:cubicBezTo>
                  <a:pt x="1241772" y="338737"/>
                  <a:pt x="1216524" y="339016"/>
                  <a:pt x="1197429" y="326286"/>
                </a:cubicBezTo>
                <a:cubicBezTo>
                  <a:pt x="1155225" y="298150"/>
                  <a:pt x="1177183" y="308652"/>
                  <a:pt x="1132115" y="293629"/>
                </a:cubicBezTo>
                <a:cubicBezTo>
                  <a:pt x="1060550" y="222067"/>
                  <a:pt x="1195133" y="350154"/>
                  <a:pt x="1045029" y="250086"/>
                </a:cubicBezTo>
                <a:cubicBezTo>
                  <a:pt x="1017957" y="232039"/>
                  <a:pt x="1000398" y="218382"/>
                  <a:pt x="968829" y="206544"/>
                </a:cubicBezTo>
                <a:cubicBezTo>
                  <a:pt x="954821" y="201291"/>
                  <a:pt x="939800" y="199287"/>
                  <a:pt x="925286" y="195658"/>
                </a:cubicBezTo>
                <a:cubicBezTo>
                  <a:pt x="870124" y="140493"/>
                  <a:pt x="941513" y="205394"/>
                  <a:pt x="870857" y="163001"/>
                </a:cubicBezTo>
                <a:cubicBezTo>
                  <a:pt x="862056" y="157721"/>
                  <a:pt x="857887" y="146509"/>
                  <a:pt x="849086" y="141229"/>
                </a:cubicBezTo>
                <a:cubicBezTo>
                  <a:pt x="839247" y="135325"/>
                  <a:pt x="827173" y="134373"/>
                  <a:pt x="816429" y="130344"/>
                </a:cubicBezTo>
                <a:cubicBezTo>
                  <a:pt x="798132" y="123483"/>
                  <a:pt x="780364" y="115250"/>
                  <a:pt x="762000" y="108572"/>
                </a:cubicBezTo>
                <a:cubicBezTo>
                  <a:pt x="740433" y="100729"/>
                  <a:pt x="696686" y="86801"/>
                  <a:pt x="696686" y="86801"/>
                </a:cubicBezTo>
                <a:cubicBezTo>
                  <a:pt x="685800" y="79544"/>
                  <a:pt x="675731" y="70880"/>
                  <a:pt x="664029" y="65029"/>
                </a:cubicBezTo>
                <a:cubicBezTo>
                  <a:pt x="646634" y="56332"/>
                  <a:pt x="604098" y="47906"/>
                  <a:pt x="587829" y="43258"/>
                </a:cubicBezTo>
                <a:cubicBezTo>
                  <a:pt x="488971" y="15012"/>
                  <a:pt x="653554" y="54225"/>
                  <a:pt x="489857" y="21486"/>
                </a:cubicBezTo>
                <a:cubicBezTo>
                  <a:pt x="475187" y="18552"/>
                  <a:pt x="460645" y="14900"/>
                  <a:pt x="446315" y="10601"/>
                </a:cubicBezTo>
                <a:cubicBezTo>
                  <a:pt x="369917" y="-12318"/>
                  <a:pt x="361043" y="8787"/>
                  <a:pt x="326572" y="10601"/>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500743" y="2568932"/>
            <a:ext cx="3713759" cy="2830382"/>
          </a:xfrm>
          <a:custGeom>
            <a:avLst/>
            <a:gdLst>
              <a:gd name="connsiteX0" fmla="*/ 990600 w 3713759"/>
              <a:gd name="connsiteY0" fmla="*/ 32754 h 2830382"/>
              <a:gd name="connsiteX1" fmla="*/ 827314 w 3713759"/>
              <a:gd name="connsiteY1" fmla="*/ 54525 h 2830382"/>
              <a:gd name="connsiteX2" fmla="*/ 762000 w 3713759"/>
              <a:gd name="connsiteY2" fmla="*/ 76297 h 2830382"/>
              <a:gd name="connsiteX3" fmla="*/ 729343 w 3713759"/>
              <a:gd name="connsiteY3" fmla="*/ 87182 h 2830382"/>
              <a:gd name="connsiteX4" fmla="*/ 707571 w 3713759"/>
              <a:gd name="connsiteY4" fmla="*/ 108954 h 2830382"/>
              <a:gd name="connsiteX5" fmla="*/ 664028 w 3713759"/>
              <a:gd name="connsiteY5" fmla="*/ 185154 h 2830382"/>
              <a:gd name="connsiteX6" fmla="*/ 631371 w 3713759"/>
              <a:gd name="connsiteY6" fmla="*/ 239582 h 2830382"/>
              <a:gd name="connsiteX7" fmla="*/ 587828 w 3713759"/>
              <a:gd name="connsiteY7" fmla="*/ 381097 h 2830382"/>
              <a:gd name="connsiteX8" fmla="*/ 576943 w 3713759"/>
              <a:gd name="connsiteY8" fmla="*/ 424639 h 2830382"/>
              <a:gd name="connsiteX9" fmla="*/ 566057 w 3713759"/>
              <a:gd name="connsiteY9" fmla="*/ 468182 h 2830382"/>
              <a:gd name="connsiteX10" fmla="*/ 544286 w 3713759"/>
              <a:gd name="connsiteY10" fmla="*/ 566154 h 2830382"/>
              <a:gd name="connsiteX11" fmla="*/ 511628 w 3713759"/>
              <a:gd name="connsiteY11" fmla="*/ 631468 h 2830382"/>
              <a:gd name="connsiteX12" fmla="*/ 478971 w 3713759"/>
              <a:gd name="connsiteY12" fmla="*/ 653239 h 2830382"/>
              <a:gd name="connsiteX13" fmla="*/ 435428 w 3713759"/>
              <a:gd name="connsiteY13" fmla="*/ 718554 h 2830382"/>
              <a:gd name="connsiteX14" fmla="*/ 370114 w 3713759"/>
              <a:gd name="connsiteY14" fmla="*/ 783868 h 2830382"/>
              <a:gd name="connsiteX15" fmla="*/ 293914 w 3713759"/>
              <a:gd name="connsiteY15" fmla="*/ 870954 h 2830382"/>
              <a:gd name="connsiteX16" fmla="*/ 206828 w 3713759"/>
              <a:gd name="connsiteY16" fmla="*/ 947154 h 2830382"/>
              <a:gd name="connsiteX17" fmla="*/ 152400 w 3713759"/>
              <a:gd name="connsiteY17" fmla="*/ 1023354 h 2830382"/>
              <a:gd name="connsiteX18" fmla="*/ 130628 w 3713759"/>
              <a:gd name="connsiteY18" fmla="*/ 1045125 h 2830382"/>
              <a:gd name="connsiteX19" fmla="*/ 108857 w 3713759"/>
              <a:gd name="connsiteY19" fmla="*/ 1077782 h 2830382"/>
              <a:gd name="connsiteX20" fmla="*/ 76200 w 3713759"/>
              <a:gd name="connsiteY20" fmla="*/ 1121325 h 2830382"/>
              <a:gd name="connsiteX21" fmla="*/ 54428 w 3713759"/>
              <a:gd name="connsiteY21" fmla="*/ 1164868 h 2830382"/>
              <a:gd name="connsiteX22" fmla="*/ 43543 w 3713759"/>
              <a:gd name="connsiteY22" fmla="*/ 1208411 h 2830382"/>
              <a:gd name="connsiteX23" fmla="*/ 21771 w 3713759"/>
              <a:gd name="connsiteY23" fmla="*/ 1241068 h 2830382"/>
              <a:gd name="connsiteX24" fmla="*/ 0 w 3713759"/>
              <a:gd name="connsiteY24" fmla="*/ 1295497 h 2830382"/>
              <a:gd name="connsiteX25" fmla="*/ 32657 w 3713759"/>
              <a:gd name="connsiteY25" fmla="*/ 1524097 h 2830382"/>
              <a:gd name="connsiteX26" fmla="*/ 54428 w 3713759"/>
              <a:gd name="connsiteY26" fmla="*/ 1556754 h 2830382"/>
              <a:gd name="connsiteX27" fmla="*/ 65314 w 3713759"/>
              <a:gd name="connsiteY27" fmla="*/ 1600297 h 2830382"/>
              <a:gd name="connsiteX28" fmla="*/ 97971 w 3713759"/>
              <a:gd name="connsiteY28" fmla="*/ 1720039 h 2830382"/>
              <a:gd name="connsiteX29" fmla="*/ 119743 w 3713759"/>
              <a:gd name="connsiteY29" fmla="*/ 1807125 h 2830382"/>
              <a:gd name="connsiteX30" fmla="*/ 141514 w 3713759"/>
              <a:gd name="connsiteY30" fmla="*/ 1839782 h 2830382"/>
              <a:gd name="connsiteX31" fmla="*/ 174171 w 3713759"/>
              <a:gd name="connsiteY31" fmla="*/ 1915982 h 2830382"/>
              <a:gd name="connsiteX32" fmla="*/ 206828 w 3713759"/>
              <a:gd name="connsiteY32" fmla="*/ 1926868 h 2830382"/>
              <a:gd name="connsiteX33" fmla="*/ 293914 w 3713759"/>
              <a:gd name="connsiteY33" fmla="*/ 2003068 h 2830382"/>
              <a:gd name="connsiteX34" fmla="*/ 326571 w 3713759"/>
              <a:gd name="connsiteY34" fmla="*/ 2024839 h 2830382"/>
              <a:gd name="connsiteX35" fmla="*/ 359228 w 3713759"/>
              <a:gd name="connsiteY35" fmla="*/ 2046611 h 2830382"/>
              <a:gd name="connsiteX36" fmla="*/ 413657 w 3713759"/>
              <a:gd name="connsiteY36" fmla="*/ 2101039 h 2830382"/>
              <a:gd name="connsiteX37" fmla="*/ 457200 w 3713759"/>
              <a:gd name="connsiteY37" fmla="*/ 2144582 h 2830382"/>
              <a:gd name="connsiteX38" fmla="*/ 489857 w 3713759"/>
              <a:gd name="connsiteY38" fmla="*/ 2177239 h 2830382"/>
              <a:gd name="connsiteX39" fmla="*/ 522514 w 3713759"/>
              <a:gd name="connsiteY39" fmla="*/ 2199011 h 2830382"/>
              <a:gd name="connsiteX40" fmla="*/ 587828 w 3713759"/>
              <a:gd name="connsiteY40" fmla="*/ 2264325 h 2830382"/>
              <a:gd name="connsiteX41" fmla="*/ 642257 w 3713759"/>
              <a:gd name="connsiteY41" fmla="*/ 2318754 h 2830382"/>
              <a:gd name="connsiteX42" fmla="*/ 674914 w 3713759"/>
              <a:gd name="connsiteY42" fmla="*/ 2351411 h 2830382"/>
              <a:gd name="connsiteX43" fmla="*/ 696686 w 3713759"/>
              <a:gd name="connsiteY43" fmla="*/ 2373182 h 2830382"/>
              <a:gd name="connsiteX44" fmla="*/ 729343 w 3713759"/>
              <a:gd name="connsiteY44" fmla="*/ 2394954 h 2830382"/>
              <a:gd name="connsiteX45" fmla="*/ 772886 w 3713759"/>
              <a:gd name="connsiteY45" fmla="*/ 2427611 h 2830382"/>
              <a:gd name="connsiteX46" fmla="*/ 827314 w 3713759"/>
              <a:gd name="connsiteY46" fmla="*/ 2438497 h 2830382"/>
              <a:gd name="connsiteX47" fmla="*/ 870857 w 3713759"/>
              <a:gd name="connsiteY47" fmla="*/ 2449382 h 2830382"/>
              <a:gd name="connsiteX48" fmla="*/ 914400 w 3713759"/>
              <a:gd name="connsiteY48" fmla="*/ 2471154 h 2830382"/>
              <a:gd name="connsiteX49" fmla="*/ 968828 w 3713759"/>
              <a:gd name="connsiteY49" fmla="*/ 2482039 h 2830382"/>
              <a:gd name="connsiteX50" fmla="*/ 990600 w 3713759"/>
              <a:gd name="connsiteY50" fmla="*/ 2503811 h 2830382"/>
              <a:gd name="connsiteX51" fmla="*/ 1088571 w 3713759"/>
              <a:gd name="connsiteY51" fmla="*/ 2536468 h 2830382"/>
              <a:gd name="connsiteX52" fmla="*/ 1164771 w 3713759"/>
              <a:gd name="connsiteY52" fmla="*/ 2580011 h 2830382"/>
              <a:gd name="connsiteX53" fmla="*/ 1197428 w 3713759"/>
              <a:gd name="connsiteY53" fmla="*/ 2590897 h 2830382"/>
              <a:gd name="connsiteX54" fmla="*/ 1262743 w 3713759"/>
              <a:gd name="connsiteY54" fmla="*/ 2634439 h 2830382"/>
              <a:gd name="connsiteX55" fmla="*/ 1284514 w 3713759"/>
              <a:gd name="connsiteY55" fmla="*/ 2656211 h 2830382"/>
              <a:gd name="connsiteX56" fmla="*/ 1328057 w 3713759"/>
              <a:gd name="connsiteY56" fmla="*/ 2677982 h 2830382"/>
              <a:gd name="connsiteX57" fmla="*/ 1382486 w 3713759"/>
              <a:gd name="connsiteY57" fmla="*/ 2721525 h 2830382"/>
              <a:gd name="connsiteX58" fmla="*/ 1426028 w 3713759"/>
              <a:gd name="connsiteY58" fmla="*/ 2732411 h 2830382"/>
              <a:gd name="connsiteX59" fmla="*/ 1545771 w 3713759"/>
              <a:gd name="connsiteY59" fmla="*/ 2786839 h 2830382"/>
              <a:gd name="connsiteX60" fmla="*/ 1567543 w 3713759"/>
              <a:gd name="connsiteY60" fmla="*/ 2808611 h 2830382"/>
              <a:gd name="connsiteX61" fmla="*/ 1698171 w 3713759"/>
              <a:gd name="connsiteY61" fmla="*/ 2830382 h 2830382"/>
              <a:gd name="connsiteX62" fmla="*/ 1970314 w 3713759"/>
              <a:gd name="connsiteY62" fmla="*/ 2808611 h 2830382"/>
              <a:gd name="connsiteX63" fmla="*/ 2002971 w 3713759"/>
              <a:gd name="connsiteY63" fmla="*/ 2797725 h 2830382"/>
              <a:gd name="connsiteX64" fmla="*/ 2307771 w 3713759"/>
              <a:gd name="connsiteY64" fmla="*/ 2808611 h 2830382"/>
              <a:gd name="connsiteX65" fmla="*/ 2416628 w 3713759"/>
              <a:gd name="connsiteY65" fmla="*/ 2819497 h 2830382"/>
              <a:gd name="connsiteX66" fmla="*/ 3048000 w 3713759"/>
              <a:gd name="connsiteY66" fmla="*/ 2797725 h 2830382"/>
              <a:gd name="connsiteX67" fmla="*/ 3091543 w 3713759"/>
              <a:gd name="connsiteY67" fmla="*/ 2754182 h 2830382"/>
              <a:gd name="connsiteX68" fmla="*/ 3145971 w 3713759"/>
              <a:gd name="connsiteY68" fmla="*/ 2710639 h 2830382"/>
              <a:gd name="connsiteX69" fmla="*/ 3167743 w 3713759"/>
              <a:gd name="connsiteY69" fmla="*/ 2677982 h 2830382"/>
              <a:gd name="connsiteX70" fmla="*/ 3200400 w 3713759"/>
              <a:gd name="connsiteY70" fmla="*/ 2623554 h 2830382"/>
              <a:gd name="connsiteX71" fmla="*/ 3254828 w 3713759"/>
              <a:gd name="connsiteY71" fmla="*/ 2580011 h 2830382"/>
              <a:gd name="connsiteX72" fmla="*/ 3352800 w 3713759"/>
              <a:gd name="connsiteY72" fmla="*/ 2482039 h 2830382"/>
              <a:gd name="connsiteX73" fmla="*/ 3385457 w 3713759"/>
              <a:gd name="connsiteY73" fmla="*/ 2449382 h 2830382"/>
              <a:gd name="connsiteX74" fmla="*/ 3418114 w 3713759"/>
              <a:gd name="connsiteY74" fmla="*/ 2427611 h 2830382"/>
              <a:gd name="connsiteX75" fmla="*/ 3472543 w 3713759"/>
              <a:gd name="connsiteY75" fmla="*/ 2373182 h 2830382"/>
              <a:gd name="connsiteX76" fmla="*/ 3505200 w 3713759"/>
              <a:gd name="connsiteY76" fmla="*/ 2340525 h 2830382"/>
              <a:gd name="connsiteX77" fmla="*/ 3548743 w 3713759"/>
              <a:gd name="connsiteY77" fmla="*/ 2307868 h 2830382"/>
              <a:gd name="connsiteX78" fmla="*/ 3603171 w 3713759"/>
              <a:gd name="connsiteY78" fmla="*/ 2242554 h 2830382"/>
              <a:gd name="connsiteX79" fmla="*/ 3624943 w 3713759"/>
              <a:gd name="connsiteY79" fmla="*/ 2209897 h 2830382"/>
              <a:gd name="connsiteX80" fmla="*/ 3657600 w 3713759"/>
              <a:gd name="connsiteY80" fmla="*/ 2177239 h 2830382"/>
              <a:gd name="connsiteX81" fmla="*/ 3701143 w 3713759"/>
              <a:gd name="connsiteY81" fmla="*/ 2101039 h 2830382"/>
              <a:gd name="connsiteX82" fmla="*/ 3701143 w 3713759"/>
              <a:gd name="connsiteY82" fmla="*/ 1905097 h 2830382"/>
              <a:gd name="connsiteX83" fmla="*/ 3690257 w 3713759"/>
              <a:gd name="connsiteY83" fmla="*/ 1807125 h 2830382"/>
              <a:gd name="connsiteX84" fmla="*/ 3668486 w 3713759"/>
              <a:gd name="connsiteY84" fmla="*/ 1741811 h 2830382"/>
              <a:gd name="connsiteX85" fmla="*/ 3646714 w 3713759"/>
              <a:gd name="connsiteY85" fmla="*/ 1622068 h 2830382"/>
              <a:gd name="connsiteX86" fmla="*/ 3635828 w 3713759"/>
              <a:gd name="connsiteY86" fmla="*/ 1589411 h 2830382"/>
              <a:gd name="connsiteX87" fmla="*/ 3614057 w 3713759"/>
              <a:gd name="connsiteY87" fmla="*/ 1556754 h 2830382"/>
              <a:gd name="connsiteX88" fmla="*/ 3592286 w 3713759"/>
              <a:gd name="connsiteY88" fmla="*/ 1502325 h 2830382"/>
              <a:gd name="connsiteX89" fmla="*/ 3581400 w 3713759"/>
              <a:gd name="connsiteY89" fmla="*/ 1469668 h 2830382"/>
              <a:gd name="connsiteX90" fmla="*/ 3516086 w 3713759"/>
              <a:gd name="connsiteY90" fmla="*/ 1447897 h 2830382"/>
              <a:gd name="connsiteX91" fmla="*/ 3178628 w 3713759"/>
              <a:gd name="connsiteY91" fmla="*/ 1426125 h 2830382"/>
              <a:gd name="connsiteX92" fmla="*/ 3124200 w 3713759"/>
              <a:gd name="connsiteY92" fmla="*/ 1404354 h 2830382"/>
              <a:gd name="connsiteX93" fmla="*/ 3058886 w 3713759"/>
              <a:gd name="connsiteY93" fmla="*/ 1382582 h 2830382"/>
              <a:gd name="connsiteX94" fmla="*/ 3037114 w 3713759"/>
              <a:gd name="connsiteY94" fmla="*/ 1360811 h 2830382"/>
              <a:gd name="connsiteX95" fmla="*/ 2906486 w 3713759"/>
              <a:gd name="connsiteY95" fmla="*/ 1284611 h 2830382"/>
              <a:gd name="connsiteX96" fmla="*/ 2841171 w 3713759"/>
              <a:gd name="connsiteY96" fmla="*/ 1230182 h 2830382"/>
              <a:gd name="connsiteX97" fmla="*/ 2786743 w 3713759"/>
              <a:gd name="connsiteY97" fmla="*/ 1186639 h 2830382"/>
              <a:gd name="connsiteX98" fmla="*/ 2721428 w 3713759"/>
              <a:gd name="connsiteY98" fmla="*/ 1143097 h 2830382"/>
              <a:gd name="connsiteX99" fmla="*/ 2688771 w 3713759"/>
              <a:gd name="connsiteY99" fmla="*/ 1110439 h 2830382"/>
              <a:gd name="connsiteX100" fmla="*/ 2645228 w 3713759"/>
              <a:gd name="connsiteY100" fmla="*/ 1088668 h 2830382"/>
              <a:gd name="connsiteX101" fmla="*/ 2590800 w 3713759"/>
              <a:gd name="connsiteY101" fmla="*/ 1045125 h 2830382"/>
              <a:gd name="connsiteX102" fmla="*/ 2547257 w 3713759"/>
              <a:gd name="connsiteY102" fmla="*/ 1023354 h 2830382"/>
              <a:gd name="connsiteX103" fmla="*/ 2503714 w 3713759"/>
              <a:gd name="connsiteY103" fmla="*/ 979811 h 2830382"/>
              <a:gd name="connsiteX104" fmla="*/ 2471057 w 3713759"/>
              <a:gd name="connsiteY104" fmla="*/ 958039 h 2830382"/>
              <a:gd name="connsiteX105" fmla="*/ 2416628 w 3713759"/>
              <a:gd name="connsiteY105" fmla="*/ 914497 h 2830382"/>
              <a:gd name="connsiteX106" fmla="*/ 2394857 w 3713759"/>
              <a:gd name="connsiteY106" fmla="*/ 892725 h 2830382"/>
              <a:gd name="connsiteX107" fmla="*/ 2329543 w 3713759"/>
              <a:gd name="connsiteY107" fmla="*/ 849182 h 2830382"/>
              <a:gd name="connsiteX108" fmla="*/ 2307771 w 3713759"/>
              <a:gd name="connsiteY108" fmla="*/ 827411 h 2830382"/>
              <a:gd name="connsiteX109" fmla="*/ 2253343 w 3713759"/>
              <a:gd name="connsiteY109" fmla="*/ 805639 h 2830382"/>
              <a:gd name="connsiteX110" fmla="*/ 2231571 w 3713759"/>
              <a:gd name="connsiteY110" fmla="*/ 783868 h 2830382"/>
              <a:gd name="connsiteX111" fmla="*/ 2133600 w 3713759"/>
              <a:gd name="connsiteY111" fmla="*/ 762097 h 2830382"/>
              <a:gd name="connsiteX112" fmla="*/ 2057400 w 3713759"/>
              <a:gd name="connsiteY112" fmla="*/ 707668 h 2830382"/>
              <a:gd name="connsiteX113" fmla="*/ 1992086 w 3713759"/>
              <a:gd name="connsiteY113" fmla="*/ 685897 h 2830382"/>
              <a:gd name="connsiteX114" fmla="*/ 1905000 w 3713759"/>
              <a:gd name="connsiteY114" fmla="*/ 642354 h 2830382"/>
              <a:gd name="connsiteX115" fmla="*/ 1807028 w 3713759"/>
              <a:gd name="connsiteY115" fmla="*/ 566154 h 2830382"/>
              <a:gd name="connsiteX116" fmla="*/ 1719943 w 3713759"/>
              <a:gd name="connsiteY116" fmla="*/ 522611 h 2830382"/>
              <a:gd name="connsiteX117" fmla="*/ 1676400 w 3713759"/>
              <a:gd name="connsiteY117" fmla="*/ 489954 h 2830382"/>
              <a:gd name="connsiteX118" fmla="*/ 1643743 w 3713759"/>
              <a:gd name="connsiteY118" fmla="*/ 468182 h 2830382"/>
              <a:gd name="connsiteX119" fmla="*/ 1589314 w 3713759"/>
              <a:gd name="connsiteY119" fmla="*/ 413754 h 2830382"/>
              <a:gd name="connsiteX120" fmla="*/ 1556657 w 3713759"/>
              <a:gd name="connsiteY120" fmla="*/ 381097 h 2830382"/>
              <a:gd name="connsiteX121" fmla="*/ 1502228 w 3713759"/>
              <a:gd name="connsiteY121" fmla="*/ 348439 h 2830382"/>
              <a:gd name="connsiteX122" fmla="*/ 1426028 w 3713759"/>
              <a:gd name="connsiteY122" fmla="*/ 261354 h 2830382"/>
              <a:gd name="connsiteX123" fmla="*/ 1382486 w 3713759"/>
              <a:gd name="connsiteY123" fmla="*/ 217811 h 2830382"/>
              <a:gd name="connsiteX124" fmla="*/ 1360714 w 3713759"/>
              <a:gd name="connsiteY124" fmla="*/ 196039 h 2830382"/>
              <a:gd name="connsiteX125" fmla="*/ 1328057 w 3713759"/>
              <a:gd name="connsiteY125" fmla="*/ 174268 h 2830382"/>
              <a:gd name="connsiteX126" fmla="*/ 1219200 w 3713759"/>
              <a:gd name="connsiteY126" fmla="*/ 87182 h 2830382"/>
              <a:gd name="connsiteX127" fmla="*/ 1153886 w 3713759"/>
              <a:gd name="connsiteY127" fmla="*/ 65411 h 2830382"/>
              <a:gd name="connsiteX128" fmla="*/ 1077686 w 3713759"/>
              <a:gd name="connsiteY128" fmla="*/ 21868 h 2830382"/>
              <a:gd name="connsiteX129" fmla="*/ 1012371 w 3713759"/>
              <a:gd name="connsiteY129" fmla="*/ 97 h 2830382"/>
              <a:gd name="connsiteX130" fmla="*/ 859971 w 3713759"/>
              <a:gd name="connsiteY130" fmla="*/ 54525 h 2830382"/>
              <a:gd name="connsiteX131" fmla="*/ 859971 w 3713759"/>
              <a:gd name="connsiteY131" fmla="*/ 65411 h 283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3713759" h="2830382">
                <a:moveTo>
                  <a:pt x="990600" y="32754"/>
                </a:moveTo>
                <a:cubicBezTo>
                  <a:pt x="957975" y="36379"/>
                  <a:pt x="866409" y="44751"/>
                  <a:pt x="827314" y="54525"/>
                </a:cubicBezTo>
                <a:cubicBezTo>
                  <a:pt x="805050" y="60091"/>
                  <a:pt x="783771" y="69040"/>
                  <a:pt x="762000" y="76297"/>
                </a:cubicBezTo>
                <a:lnTo>
                  <a:pt x="729343" y="87182"/>
                </a:lnTo>
                <a:cubicBezTo>
                  <a:pt x="722086" y="94439"/>
                  <a:pt x="713982" y="100940"/>
                  <a:pt x="707571" y="108954"/>
                </a:cubicBezTo>
                <a:cubicBezTo>
                  <a:pt x="682690" y="140055"/>
                  <a:pt x="684343" y="148587"/>
                  <a:pt x="664028" y="185154"/>
                </a:cubicBezTo>
                <a:cubicBezTo>
                  <a:pt x="653753" y="203649"/>
                  <a:pt x="640833" y="220658"/>
                  <a:pt x="631371" y="239582"/>
                </a:cubicBezTo>
                <a:cubicBezTo>
                  <a:pt x="606710" y="288904"/>
                  <a:pt x="601748" y="325416"/>
                  <a:pt x="587828" y="381097"/>
                </a:cubicBezTo>
                <a:lnTo>
                  <a:pt x="576943" y="424639"/>
                </a:lnTo>
                <a:cubicBezTo>
                  <a:pt x="573314" y="439153"/>
                  <a:pt x="568991" y="453511"/>
                  <a:pt x="566057" y="468182"/>
                </a:cubicBezTo>
                <a:cubicBezTo>
                  <a:pt x="558577" y="505581"/>
                  <a:pt x="554531" y="530294"/>
                  <a:pt x="544286" y="566154"/>
                </a:cubicBezTo>
                <a:cubicBezTo>
                  <a:pt x="537203" y="590944"/>
                  <a:pt x="530711" y="612385"/>
                  <a:pt x="511628" y="631468"/>
                </a:cubicBezTo>
                <a:cubicBezTo>
                  <a:pt x="502377" y="640719"/>
                  <a:pt x="489857" y="645982"/>
                  <a:pt x="478971" y="653239"/>
                </a:cubicBezTo>
                <a:cubicBezTo>
                  <a:pt x="464457" y="675011"/>
                  <a:pt x="453930" y="700052"/>
                  <a:pt x="435428" y="718554"/>
                </a:cubicBezTo>
                <a:cubicBezTo>
                  <a:pt x="413657" y="740325"/>
                  <a:pt x="387193" y="758250"/>
                  <a:pt x="370114" y="783868"/>
                </a:cubicBezTo>
                <a:cubicBezTo>
                  <a:pt x="347098" y="818392"/>
                  <a:pt x="332122" y="845482"/>
                  <a:pt x="293914" y="870954"/>
                </a:cubicBezTo>
                <a:cubicBezTo>
                  <a:pt x="259390" y="893970"/>
                  <a:pt x="232300" y="908946"/>
                  <a:pt x="206828" y="947154"/>
                </a:cubicBezTo>
                <a:cubicBezTo>
                  <a:pt x="187976" y="975432"/>
                  <a:pt x="174903" y="996351"/>
                  <a:pt x="152400" y="1023354"/>
                </a:cubicBezTo>
                <a:cubicBezTo>
                  <a:pt x="145830" y="1031238"/>
                  <a:pt x="137039" y="1037111"/>
                  <a:pt x="130628" y="1045125"/>
                </a:cubicBezTo>
                <a:cubicBezTo>
                  <a:pt x="122455" y="1055341"/>
                  <a:pt x="116461" y="1067136"/>
                  <a:pt x="108857" y="1077782"/>
                </a:cubicBezTo>
                <a:cubicBezTo>
                  <a:pt x="98312" y="1092546"/>
                  <a:pt x="85816" y="1105940"/>
                  <a:pt x="76200" y="1121325"/>
                </a:cubicBezTo>
                <a:cubicBezTo>
                  <a:pt x="67599" y="1135086"/>
                  <a:pt x="61685" y="1150354"/>
                  <a:pt x="54428" y="1164868"/>
                </a:cubicBezTo>
                <a:cubicBezTo>
                  <a:pt x="50800" y="1179382"/>
                  <a:pt x="49436" y="1194660"/>
                  <a:pt x="43543" y="1208411"/>
                </a:cubicBezTo>
                <a:cubicBezTo>
                  <a:pt x="38389" y="1220436"/>
                  <a:pt x="27622" y="1229366"/>
                  <a:pt x="21771" y="1241068"/>
                </a:cubicBezTo>
                <a:cubicBezTo>
                  <a:pt x="13032" y="1258546"/>
                  <a:pt x="7257" y="1277354"/>
                  <a:pt x="0" y="1295497"/>
                </a:cubicBezTo>
                <a:cubicBezTo>
                  <a:pt x="2106" y="1327090"/>
                  <a:pt x="-2028" y="1472069"/>
                  <a:pt x="32657" y="1524097"/>
                </a:cubicBezTo>
                <a:lnTo>
                  <a:pt x="54428" y="1556754"/>
                </a:lnTo>
                <a:cubicBezTo>
                  <a:pt x="58057" y="1571268"/>
                  <a:pt x="61204" y="1585912"/>
                  <a:pt x="65314" y="1600297"/>
                </a:cubicBezTo>
                <a:cubicBezTo>
                  <a:pt x="86169" y="1673286"/>
                  <a:pt x="72097" y="1590671"/>
                  <a:pt x="97971" y="1720039"/>
                </a:cubicBezTo>
                <a:cubicBezTo>
                  <a:pt x="102112" y="1740743"/>
                  <a:pt x="108585" y="1784808"/>
                  <a:pt x="119743" y="1807125"/>
                </a:cubicBezTo>
                <a:cubicBezTo>
                  <a:pt x="125594" y="1818827"/>
                  <a:pt x="135663" y="1828080"/>
                  <a:pt x="141514" y="1839782"/>
                </a:cubicBezTo>
                <a:cubicBezTo>
                  <a:pt x="154524" y="1865803"/>
                  <a:pt x="151521" y="1893332"/>
                  <a:pt x="174171" y="1915982"/>
                </a:cubicBezTo>
                <a:cubicBezTo>
                  <a:pt x="182285" y="1924096"/>
                  <a:pt x="195942" y="1923239"/>
                  <a:pt x="206828" y="1926868"/>
                </a:cubicBezTo>
                <a:cubicBezTo>
                  <a:pt x="243114" y="1981296"/>
                  <a:pt x="217715" y="1952268"/>
                  <a:pt x="293914" y="2003068"/>
                </a:cubicBezTo>
                <a:lnTo>
                  <a:pt x="326571" y="2024839"/>
                </a:lnTo>
                <a:lnTo>
                  <a:pt x="359228" y="2046611"/>
                </a:lnTo>
                <a:cubicBezTo>
                  <a:pt x="401160" y="2109507"/>
                  <a:pt x="357211" y="2052657"/>
                  <a:pt x="413657" y="2101039"/>
                </a:cubicBezTo>
                <a:cubicBezTo>
                  <a:pt x="429242" y="2114397"/>
                  <a:pt x="442686" y="2130068"/>
                  <a:pt x="457200" y="2144582"/>
                </a:cubicBezTo>
                <a:cubicBezTo>
                  <a:pt x="468086" y="2155468"/>
                  <a:pt x="477048" y="2168699"/>
                  <a:pt x="489857" y="2177239"/>
                </a:cubicBezTo>
                <a:cubicBezTo>
                  <a:pt x="500743" y="2184496"/>
                  <a:pt x="512736" y="2190319"/>
                  <a:pt x="522514" y="2199011"/>
                </a:cubicBezTo>
                <a:cubicBezTo>
                  <a:pt x="545526" y="2219466"/>
                  <a:pt x="566057" y="2242554"/>
                  <a:pt x="587828" y="2264325"/>
                </a:cubicBezTo>
                <a:lnTo>
                  <a:pt x="642257" y="2318754"/>
                </a:lnTo>
                <a:lnTo>
                  <a:pt x="674914" y="2351411"/>
                </a:lnTo>
                <a:cubicBezTo>
                  <a:pt x="682171" y="2358668"/>
                  <a:pt x="688147" y="2367489"/>
                  <a:pt x="696686" y="2373182"/>
                </a:cubicBezTo>
                <a:cubicBezTo>
                  <a:pt x="707572" y="2380439"/>
                  <a:pt x="718697" y="2387350"/>
                  <a:pt x="729343" y="2394954"/>
                </a:cubicBezTo>
                <a:cubicBezTo>
                  <a:pt x="744106" y="2405499"/>
                  <a:pt x="756307" y="2420242"/>
                  <a:pt x="772886" y="2427611"/>
                </a:cubicBezTo>
                <a:cubicBezTo>
                  <a:pt x="789793" y="2435125"/>
                  <a:pt x="809253" y="2434483"/>
                  <a:pt x="827314" y="2438497"/>
                </a:cubicBezTo>
                <a:cubicBezTo>
                  <a:pt x="841919" y="2441742"/>
                  <a:pt x="856343" y="2445754"/>
                  <a:pt x="870857" y="2449382"/>
                </a:cubicBezTo>
                <a:cubicBezTo>
                  <a:pt x="885371" y="2456639"/>
                  <a:pt x="899005" y="2466022"/>
                  <a:pt x="914400" y="2471154"/>
                </a:cubicBezTo>
                <a:cubicBezTo>
                  <a:pt x="931952" y="2477005"/>
                  <a:pt x="951822" y="2474751"/>
                  <a:pt x="968828" y="2482039"/>
                </a:cubicBezTo>
                <a:cubicBezTo>
                  <a:pt x="978262" y="2486082"/>
                  <a:pt x="981257" y="2499564"/>
                  <a:pt x="990600" y="2503811"/>
                </a:cubicBezTo>
                <a:cubicBezTo>
                  <a:pt x="1021938" y="2518056"/>
                  <a:pt x="1059929" y="2517373"/>
                  <a:pt x="1088571" y="2536468"/>
                </a:cubicBezTo>
                <a:cubicBezTo>
                  <a:pt x="1121367" y="2558332"/>
                  <a:pt x="1126101" y="2563438"/>
                  <a:pt x="1164771" y="2580011"/>
                </a:cubicBezTo>
                <a:cubicBezTo>
                  <a:pt x="1175318" y="2584531"/>
                  <a:pt x="1186542" y="2587268"/>
                  <a:pt x="1197428" y="2590897"/>
                </a:cubicBezTo>
                <a:cubicBezTo>
                  <a:pt x="1247351" y="2640818"/>
                  <a:pt x="1183652" y="2581711"/>
                  <a:pt x="1262743" y="2634439"/>
                </a:cubicBezTo>
                <a:cubicBezTo>
                  <a:pt x="1271282" y="2640132"/>
                  <a:pt x="1275975" y="2650518"/>
                  <a:pt x="1284514" y="2656211"/>
                </a:cubicBezTo>
                <a:cubicBezTo>
                  <a:pt x="1298016" y="2665212"/>
                  <a:pt x="1314555" y="2668981"/>
                  <a:pt x="1328057" y="2677982"/>
                </a:cubicBezTo>
                <a:cubicBezTo>
                  <a:pt x="1347389" y="2690870"/>
                  <a:pt x="1362176" y="2710241"/>
                  <a:pt x="1382486" y="2721525"/>
                </a:cubicBezTo>
                <a:cubicBezTo>
                  <a:pt x="1395564" y="2728791"/>
                  <a:pt x="1412218" y="2726657"/>
                  <a:pt x="1426028" y="2732411"/>
                </a:cubicBezTo>
                <a:cubicBezTo>
                  <a:pt x="1620690" y="2813521"/>
                  <a:pt x="1447919" y="2754224"/>
                  <a:pt x="1545771" y="2786839"/>
                </a:cubicBezTo>
                <a:cubicBezTo>
                  <a:pt x="1553028" y="2794096"/>
                  <a:pt x="1558742" y="2803330"/>
                  <a:pt x="1567543" y="2808611"/>
                </a:cubicBezTo>
                <a:cubicBezTo>
                  <a:pt x="1596557" y="2826020"/>
                  <a:pt x="1688489" y="2829306"/>
                  <a:pt x="1698171" y="2830382"/>
                </a:cubicBezTo>
                <a:cubicBezTo>
                  <a:pt x="1790342" y="2825531"/>
                  <a:pt x="1880604" y="2828547"/>
                  <a:pt x="1970314" y="2808611"/>
                </a:cubicBezTo>
                <a:cubicBezTo>
                  <a:pt x="1981515" y="2806122"/>
                  <a:pt x="1992085" y="2801354"/>
                  <a:pt x="2002971" y="2797725"/>
                </a:cubicBezTo>
                <a:lnTo>
                  <a:pt x="2307771" y="2808611"/>
                </a:lnTo>
                <a:cubicBezTo>
                  <a:pt x="2344187" y="2810528"/>
                  <a:pt x="2380165" y="2820033"/>
                  <a:pt x="2416628" y="2819497"/>
                </a:cubicBezTo>
                <a:cubicBezTo>
                  <a:pt x="2627188" y="2816400"/>
                  <a:pt x="2837543" y="2804982"/>
                  <a:pt x="3048000" y="2797725"/>
                </a:cubicBezTo>
                <a:cubicBezTo>
                  <a:pt x="3062514" y="2783211"/>
                  <a:pt x="3075958" y="2767540"/>
                  <a:pt x="3091543" y="2754182"/>
                </a:cubicBezTo>
                <a:cubicBezTo>
                  <a:pt x="3127554" y="2723316"/>
                  <a:pt x="3119017" y="2744331"/>
                  <a:pt x="3145971" y="2710639"/>
                </a:cubicBezTo>
                <a:cubicBezTo>
                  <a:pt x="3154144" y="2700423"/>
                  <a:pt x="3160809" y="2689076"/>
                  <a:pt x="3167743" y="2677982"/>
                </a:cubicBezTo>
                <a:cubicBezTo>
                  <a:pt x="3178957" y="2660040"/>
                  <a:pt x="3186344" y="2639368"/>
                  <a:pt x="3200400" y="2623554"/>
                </a:cubicBezTo>
                <a:cubicBezTo>
                  <a:pt x="3215836" y="2606189"/>
                  <a:pt x="3237636" y="2595640"/>
                  <a:pt x="3254828" y="2580011"/>
                </a:cubicBezTo>
                <a:cubicBezTo>
                  <a:pt x="3254872" y="2579971"/>
                  <a:pt x="3336451" y="2498389"/>
                  <a:pt x="3352800" y="2482039"/>
                </a:cubicBezTo>
                <a:cubicBezTo>
                  <a:pt x="3363686" y="2471153"/>
                  <a:pt x="3372648" y="2457921"/>
                  <a:pt x="3385457" y="2449382"/>
                </a:cubicBezTo>
                <a:cubicBezTo>
                  <a:pt x="3396343" y="2442125"/>
                  <a:pt x="3408268" y="2436226"/>
                  <a:pt x="3418114" y="2427611"/>
                </a:cubicBezTo>
                <a:cubicBezTo>
                  <a:pt x="3437424" y="2410715"/>
                  <a:pt x="3454400" y="2391325"/>
                  <a:pt x="3472543" y="2373182"/>
                </a:cubicBezTo>
                <a:cubicBezTo>
                  <a:pt x="3483429" y="2362296"/>
                  <a:pt x="3492884" y="2349762"/>
                  <a:pt x="3505200" y="2340525"/>
                </a:cubicBezTo>
                <a:lnTo>
                  <a:pt x="3548743" y="2307868"/>
                </a:lnTo>
                <a:cubicBezTo>
                  <a:pt x="3602792" y="2226794"/>
                  <a:pt x="3533330" y="2326362"/>
                  <a:pt x="3603171" y="2242554"/>
                </a:cubicBezTo>
                <a:cubicBezTo>
                  <a:pt x="3611547" y="2232503"/>
                  <a:pt x="3616567" y="2219948"/>
                  <a:pt x="3624943" y="2209897"/>
                </a:cubicBezTo>
                <a:cubicBezTo>
                  <a:pt x="3634799" y="2198070"/>
                  <a:pt x="3647745" y="2189066"/>
                  <a:pt x="3657600" y="2177239"/>
                </a:cubicBezTo>
                <a:cubicBezTo>
                  <a:pt x="3676832" y="2154160"/>
                  <a:pt x="3687835" y="2127655"/>
                  <a:pt x="3701143" y="2101039"/>
                </a:cubicBezTo>
                <a:cubicBezTo>
                  <a:pt x="3720704" y="2003227"/>
                  <a:pt x="3714985" y="2057366"/>
                  <a:pt x="3701143" y="1905097"/>
                </a:cubicBezTo>
                <a:cubicBezTo>
                  <a:pt x="3698168" y="1872374"/>
                  <a:pt x="3696701" y="1839345"/>
                  <a:pt x="3690257" y="1807125"/>
                </a:cubicBezTo>
                <a:cubicBezTo>
                  <a:pt x="3685756" y="1784622"/>
                  <a:pt x="3668486" y="1741811"/>
                  <a:pt x="3668486" y="1741811"/>
                </a:cubicBezTo>
                <a:cubicBezTo>
                  <a:pt x="3659676" y="1680142"/>
                  <a:pt x="3661379" y="1673394"/>
                  <a:pt x="3646714" y="1622068"/>
                </a:cubicBezTo>
                <a:cubicBezTo>
                  <a:pt x="3643562" y="1611035"/>
                  <a:pt x="3640960" y="1599674"/>
                  <a:pt x="3635828" y="1589411"/>
                </a:cubicBezTo>
                <a:cubicBezTo>
                  <a:pt x="3629977" y="1577709"/>
                  <a:pt x="3619908" y="1568456"/>
                  <a:pt x="3614057" y="1556754"/>
                </a:cubicBezTo>
                <a:cubicBezTo>
                  <a:pt x="3605318" y="1539276"/>
                  <a:pt x="3599147" y="1520621"/>
                  <a:pt x="3592286" y="1502325"/>
                </a:cubicBezTo>
                <a:cubicBezTo>
                  <a:pt x="3588257" y="1491581"/>
                  <a:pt x="3590737" y="1476337"/>
                  <a:pt x="3581400" y="1469668"/>
                </a:cubicBezTo>
                <a:cubicBezTo>
                  <a:pt x="3562726" y="1456329"/>
                  <a:pt x="3538589" y="1452398"/>
                  <a:pt x="3516086" y="1447897"/>
                </a:cubicBezTo>
                <a:cubicBezTo>
                  <a:pt x="3369078" y="1418495"/>
                  <a:pt x="3480146" y="1437722"/>
                  <a:pt x="3178628" y="1426125"/>
                </a:cubicBezTo>
                <a:cubicBezTo>
                  <a:pt x="3160485" y="1418868"/>
                  <a:pt x="3142564" y="1411032"/>
                  <a:pt x="3124200" y="1404354"/>
                </a:cubicBezTo>
                <a:cubicBezTo>
                  <a:pt x="3102633" y="1396511"/>
                  <a:pt x="3058886" y="1382582"/>
                  <a:pt x="3058886" y="1382582"/>
                </a:cubicBezTo>
                <a:cubicBezTo>
                  <a:pt x="3051629" y="1375325"/>
                  <a:pt x="3045817" y="1366250"/>
                  <a:pt x="3037114" y="1360811"/>
                </a:cubicBezTo>
                <a:cubicBezTo>
                  <a:pt x="2989576" y="1331100"/>
                  <a:pt x="2947786" y="1325910"/>
                  <a:pt x="2906486" y="1284611"/>
                </a:cubicBezTo>
                <a:cubicBezTo>
                  <a:pt x="2846741" y="1224868"/>
                  <a:pt x="2901794" y="1275650"/>
                  <a:pt x="2841171" y="1230182"/>
                </a:cubicBezTo>
                <a:cubicBezTo>
                  <a:pt x="2822584" y="1216241"/>
                  <a:pt x="2805533" y="1200305"/>
                  <a:pt x="2786743" y="1186639"/>
                </a:cubicBezTo>
                <a:cubicBezTo>
                  <a:pt x="2765582" y="1171249"/>
                  <a:pt x="2742082" y="1159161"/>
                  <a:pt x="2721428" y="1143097"/>
                </a:cubicBezTo>
                <a:cubicBezTo>
                  <a:pt x="2709276" y="1133645"/>
                  <a:pt x="2701298" y="1119387"/>
                  <a:pt x="2688771" y="1110439"/>
                </a:cubicBezTo>
                <a:cubicBezTo>
                  <a:pt x="2675566" y="1101007"/>
                  <a:pt x="2659317" y="1096719"/>
                  <a:pt x="2645228" y="1088668"/>
                </a:cubicBezTo>
                <a:cubicBezTo>
                  <a:pt x="2506822" y="1009580"/>
                  <a:pt x="2698080" y="1116646"/>
                  <a:pt x="2590800" y="1045125"/>
                </a:cubicBezTo>
                <a:cubicBezTo>
                  <a:pt x="2577298" y="1036124"/>
                  <a:pt x="2561771" y="1030611"/>
                  <a:pt x="2547257" y="1023354"/>
                </a:cubicBezTo>
                <a:cubicBezTo>
                  <a:pt x="2532743" y="1008840"/>
                  <a:pt x="2519299" y="993169"/>
                  <a:pt x="2503714" y="979811"/>
                </a:cubicBezTo>
                <a:cubicBezTo>
                  <a:pt x="2493781" y="971297"/>
                  <a:pt x="2481523" y="965889"/>
                  <a:pt x="2471057" y="958039"/>
                </a:cubicBezTo>
                <a:cubicBezTo>
                  <a:pt x="2452470" y="944099"/>
                  <a:pt x="2434269" y="929618"/>
                  <a:pt x="2416628" y="914497"/>
                </a:cubicBezTo>
                <a:cubicBezTo>
                  <a:pt x="2408836" y="907818"/>
                  <a:pt x="2403067" y="898883"/>
                  <a:pt x="2394857" y="892725"/>
                </a:cubicBezTo>
                <a:cubicBezTo>
                  <a:pt x="2373924" y="877025"/>
                  <a:pt x="2348046" y="867684"/>
                  <a:pt x="2329543" y="849182"/>
                </a:cubicBezTo>
                <a:cubicBezTo>
                  <a:pt x="2322286" y="841925"/>
                  <a:pt x="2316682" y="832503"/>
                  <a:pt x="2307771" y="827411"/>
                </a:cubicBezTo>
                <a:cubicBezTo>
                  <a:pt x="2290805" y="817716"/>
                  <a:pt x="2271486" y="812896"/>
                  <a:pt x="2253343" y="805639"/>
                </a:cubicBezTo>
                <a:cubicBezTo>
                  <a:pt x="2246086" y="798382"/>
                  <a:pt x="2240751" y="788458"/>
                  <a:pt x="2231571" y="783868"/>
                </a:cubicBezTo>
                <a:cubicBezTo>
                  <a:pt x="2221319" y="778742"/>
                  <a:pt x="2139331" y="763243"/>
                  <a:pt x="2133600" y="762097"/>
                </a:cubicBezTo>
                <a:cubicBezTo>
                  <a:pt x="2127748" y="757708"/>
                  <a:pt x="2070427" y="713458"/>
                  <a:pt x="2057400" y="707668"/>
                </a:cubicBezTo>
                <a:cubicBezTo>
                  <a:pt x="2036429" y="698348"/>
                  <a:pt x="2012612" y="696160"/>
                  <a:pt x="1992086" y="685897"/>
                </a:cubicBezTo>
                <a:lnTo>
                  <a:pt x="1905000" y="642354"/>
                </a:lnTo>
                <a:cubicBezTo>
                  <a:pt x="1874268" y="611622"/>
                  <a:pt x="1850432" y="583516"/>
                  <a:pt x="1807028" y="566154"/>
                </a:cubicBezTo>
                <a:cubicBezTo>
                  <a:pt x="1751524" y="543952"/>
                  <a:pt x="1761446" y="552256"/>
                  <a:pt x="1719943" y="522611"/>
                </a:cubicBezTo>
                <a:cubicBezTo>
                  <a:pt x="1705179" y="512066"/>
                  <a:pt x="1691163" y="500499"/>
                  <a:pt x="1676400" y="489954"/>
                </a:cubicBezTo>
                <a:cubicBezTo>
                  <a:pt x="1665754" y="482350"/>
                  <a:pt x="1653589" y="476797"/>
                  <a:pt x="1643743" y="468182"/>
                </a:cubicBezTo>
                <a:cubicBezTo>
                  <a:pt x="1624433" y="451286"/>
                  <a:pt x="1607457" y="431897"/>
                  <a:pt x="1589314" y="413754"/>
                </a:cubicBezTo>
                <a:cubicBezTo>
                  <a:pt x="1578428" y="402868"/>
                  <a:pt x="1569858" y="389018"/>
                  <a:pt x="1556657" y="381097"/>
                </a:cubicBezTo>
                <a:lnTo>
                  <a:pt x="1502228" y="348439"/>
                </a:lnTo>
                <a:cubicBezTo>
                  <a:pt x="1466224" y="294431"/>
                  <a:pt x="1489710" y="325036"/>
                  <a:pt x="1426028" y="261354"/>
                </a:cubicBezTo>
                <a:lnTo>
                  <a:pt x="1382486" y="217811"/>
                </a:lnTo>
                <a:cubicBezTo>
                  <a:pt x="1375229" y="210554"/>
                  <a:pt x="1369254" y="201732"/>
                  <a:pt x="1360714" y="196039"/>
                </a:cubicBezTo>
                <a:cubicBezTo>
                  <a:pt x="1349828" y="188782"/>
                  <a:pt x="1338427" y="182245"/>
                  <a:pt x="1328057" y="174268"/>
                </a:cubicBezTo>
                <a:cubicBezTo>
                  <a:pt x="1291225" y="145936"/>
                  <a:pt x="1263284" y="101876"/>
                  <a:pt x="1219200" y="87182"/>
                </a:cubicBezTo>
                <a:cubicBezTo>
                  <a:pt x="1197429" y="79925"/>
                  <a:pt x="1172981" y="78141"/>
                  <a:pt x="1153886" y="65411"/>
                </a:cubicBezTo>
                <a:cubicBezTo>
                  <a:pt x="1124430" y="45774"/>
                  <a:pt x="1112213" y="35678"/>
                  <a:pt x="1077686" y="21868"/>
                </a:cubicBezTo>
                <a:cubicBezTo>
                  <a:pt x="1056378" y="13345"/>
                  <a:pt x="1012371" y="97"/>
                  <a:pt x="1012371" y="97"/>
                </a:cubicBezTo>
                <a:cubicBezTo>
                  <a:pt x="1006257" y="708"/>
                  <a:pt x="859971" y="-7871"/>
                  <a:pt x="859971" y="54525"/>
                </a:cubicBezTo>
                <a:lnTo>
                  <a:pt x="859971" y="65411"/>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ular Callout 12"/>
          <p:cNvSpPr/>
          <p:nvPr/>
        </p:nvSpPr>
        <p:spPr>
          <a:xfrm>
            <a:off x="2830958" y="1229068"/>
            <a:ext cx="1543719"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Initial</a:t>
            </a:r>
            <a:r>
              <a:rPr lang="hr-HR" sz="2400" dirty="0">
                <a:solidFill>
                  <a:schemeClr val="tx1"/>
                </a:solidFill>
                <a:latin typeface="+mj-lt"/>
              </a:rPr>
              <a:t> </a:t>
            </a:r>
            <a:r>
              <a:rPr lang="hr-HR" sz="2400" dirty="0" err="1">
                <a:solidFill>
                  <a:schemeClr val="tx1"/>
                </a:solidFill>
                <a:latin typeface="+mj-lt"/>
              </a:rPr>
              <a:t>centroid</a:t>
            </a:r>
            <a:r>
              <a:rPr lang="hr-HR" sz="2400" dirty="0">
                <a:solidFill>
                  <a:schemeClr val="tx1"/>
                </a:solidFill>
                <a:latin typeface="+mj-lt"/>
              </a:rPr>
              <a:t> 2</a:t>
            </a:r>
            <a:endParaRPr lang="en-US" sz="2400" dirty="0">
              <a:solidFill>
                <a:schemeClr val="tx1"/>
              </a:solidFill>
              <a:latin typeface="+mj-lt"/>
            </a:endParaRPr>
          </a:p>
        </p:txBody>
      </p:sp>
      <p:cxnSp>
        <p:nvCxnSpPr>
          <p:cNvPr id="14" name="Straight Connector 13"/>
          <p:cNvCxnSpPr>
            <a:stCxn id="12" idx="0"/>
          </p:cNvCxnSpPr>
          <p:nvPr/>
        </p:nvCxnSpPr>
        <p:spPr>
          <a:xfrm flipH="1" flipV="1">
            <a:off x="1956362" y="1995334"/>
            <a:ext cx="664363" cy="15428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1" idx="0"/>
          </p:cNvCxnSpPr>
          <p:nvPr/>
        </p:nvCxnSpPr>
        <p:spPr>
          <a:xfrm flipV="1">
            <a:off x="3279321" y="2049651"/>
            <a:ext cx="2" cy="1023324"/>
          </a:xfrm>
          <a:prstGeom prst="line">
            <a:avLst/>
          </a:prstGeom>
        </p:spPr>
        <p:style>
          <a:lnRef idx="1">
            <a:schemeClr val="accent1"/>
          </a:lnRef>
          <a:fillRef idx="0">
            <a:schemeClr val="accent1"/>
          </a:fillRef>
          <a:effectRef idx="0">
            <a:schemeClr val="accent1"/>
          </a:effectRef>
          <a:fontRef idx="minor">
            <a:schemeClr val="tx1"/>
          </a:fontRef>
        </p:style>
      </p:cxnSp>
      <p:sp>
        <p:nvSpPr>
          <p:cNvPr id="16" name="Rounded Rectangular Callout 15"/>
          <p:cNvSpPr/>
          <p:nvPr/>
        </p:nvSpPr>
        <p:spPr>
          <a:xfrm>
            <a:off x="962708" y="1176349"/>
            <a:ext cx="1543719"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Initial</a:t>
            </a:r>
            <a:r>
              <a:rPr lang="hr-HR" sz="2400" dirty="0">
                <a:solidFill>
                  <a:schemeClr val="tx1"/>
                </a:solidFill>
                <a:latin typeface="+mj-lt"/>
              </a:rPr>
              <a:t> </a:t>
            </a:r>
            <a:r>
              <a:rPr lang="hr-HR" sz="2400" dirty="0" err="1">
                <a:solidFill>
                  <a:schemeClr val="tx1"/>
                </a:solidFill>
                <a:latin typeface="+mj-lt"/>
              </a:rPr>
              <a:t>centroid</a:t>
            </a:r>
            <a:r>
              <a:rPr lang="hr-HR" sz="2400" dirty="0">
                <a:solidFill>
                  <a:schemeClr val="tx1"/>
                </a:solidFill>
                <a:latin typeface="+mj-lt"/>
              </a:rPr>
              <a:t> 1</a:t>
            </a:r>
            <a:endParaRPr lang="en-US" sz="2400" dirty="0">
              <a:solidFill>
                <a:schemeClr val="tx1"/>
              </a:solidFill>
              <a:latin typeface="+mj-lt"/>
            </a:endParaRPr>
          </a:p>
        </p:txBody>
      </p:sp>
      <p:sp>
        <p:nvSpPr>
          <p:cNvPr id="17" name="TextBox 1"/>
          <p:cNvSpPr txBox="1"/>
          <p:nvPr/>
        </p:nvSpPr>
        <p:spPr>
          <a:xfrm>
            <a:off x="1052175" y="234005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18" name="TextBox 1"/>
          <p:cNvSpPr txBox="1"/>
          <p:nvPr/>
        </p:nvSpPr>
        <p:spPr>
          <a:xfrm>
            <a:off x="1387941" y="3036832"/>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19" name="TextBox 1"/>
          <p:cNvSpPr txBox="1"/>
          <p:nvPr/>
        </p:nvSpPr>
        <p:spPr>
          <a:xfrm>
            <a:off x="1661263" y="350199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20" name="TextBox 1"/>
          <p:cNvSpPr txBox="1"/>
          <p:nvPr/>
        </p:nvSpPr>
        <p:spPr>
          <a:xfrm>
            <a:off x="620494" y="4041419"/>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C</a:t>
            </a:r>
            <a:endParaRPr lang="en-US" sz="2000" b="1" dirty="0"/>
          </a:p>
        </p:txBody>
      </p:sp>
      <p:sp>
        <p:nvSpPr>
          <p:cNvPr id="21" name="TextBox 1"/>
          <p:cNvSpPr txBox="1"/>
          <p:nvPr/>
        </p:nvSpPr>
        <p:spPr>
          <a:xfrm>
            <a:off x="1775559" y="471837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22" name="TextBox 1"/>
          <p:cNvSpPr txBox="1"/>
          <p:nvPr/>
        </p:nvSpPr>
        <p:spPr>
          <a:xfrm>
            <a:off x="3037118" y="478421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
        <p:nvSpPr>
          <p:cNvPr id="23" name="TextBox 1"/>
          <p:cNvSpPr txBox="1"/>
          <p:nvPr/>
        </p:nvSpPr>
        <p:spPr>
          <a:xfrm>
            <a:off x="3602817" y="409288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24" name="TextBox 1"/>
          <p:cNvSpPr txBox="1"/>
          <p:nvPr/>
        </p:nvSpPr>
        <p:spPr>
          <a:xfrm>
            <a:off x="2338893" y="321868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
        <p:nvSpPr>
          <p:cNvPr id="25" name="Rounded Rectangular Callout 24"/>
          <p:cNvSpPr/>
          <p:nvPr/>
        </p:nvSpPr>
        <p:spPr>
          <a:xfrm>
            <a:off x="838200" y="5864279"/>
            <a:ext cx="1535567"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Initial</a:t>
            </a:r>
            <a:r>
              <a:rPr lang="hr-HR" sz="2400" dirty="0">
                <a:solidFill>
                  <a:schemeClr val="tx1"/>
                </a:solidFill>
                <a:latin typeface="+mj-lt"/>
              </a:rPr>
              <a:t> </a:t>
            </a:r>
            <a:r>
              <a:rPr lang="hr-HR" sz="2400" dirty="0" err="1">
                <a:solidFill>
                  <a:schemeClr val="tx1"/>
                </a:solidFill>
                <a:latin typeface="+mj-lt"/>
              </a:rPr>
              <a:t>cluster</a:t>
            </a:r>
            <a:r>
              <a:rPr lang="hr-HR" sz="2400" dirty="0">
                <a:solidFill>
                  <a:schemeClr val="tx1"/>
                </a:solidFill>
                <a:latin typeface="+mj-lt"/>
              </a:rPr>
              <a:t> 1</a:t>
            </a:r>
            <a:endParaRPr lang="en-US" sz="2400" dirty="0">
              <a:solidFill>
                <a:schemeClr val="tx1"/>
              </a:solidFill>
              <a:latin typeface="+mj-lt"/>
            </a:endParaRPr>
          </a:p>
        </p:txBody>
      </p:sp>
      <p:sp>
        <p:nvSpPr>
          <p:cNvPr id="26" name="Rounded Rectangular Callout 25"/>
          <p:cNvSpPr/>
          <p:nvPr/>
        </p:nvSpPr>
        <p:spPr>
          <a:xfrm>
            <a:off x="3407228" y="5943401"/>
            <a:ext cx="1535567"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Initial</a:t>
            </a:r>
            <a:r>
              <a:rPr lang="hr-HR" sz="2400" dirty="0">
                <a:solidFill>
                  <a:schemeClr val="tx1"/>
                </a:solidFill>
                <a:latin typeface="+mj-lt"/>
              </a:rPr>
              <a:t> </a:t>
            </a:r>
            <a:r>
              <a:rPr lang="hr-HR" sz="2400" dirty="0" err="1">
                <a:solidFill>
                  <a:schemeClr val="tx1"/>
                </a:solidFill>
                <a:latin typeface="+mj-lt"/>
              </a:rPr>
              <a:t>cluster</a:t>
            </a:r>
            <a:r>
              <a:rPr lang="hr-HR" sz="2400" dirty="0">
                <a:solidFill>
                  <a:schemeClr val="tx1"/>
                </a:solidFill>
                <a:latin typeface="+mj-lt"/>
              </a:rPr>
              <a:t> 2</a:t>
            </a:r>
            <a:endParaRPr lang="en-US" sz="2400" dirty="0">
              <a:solidFill>
                <a:schemeClr val="tx1"/>
              </a:solidFill>
              <a:latin typeface="+mj-lt"/>
            </a:endParaRPr>
          </a:p>
        </p:txBody>
      </p:sp>
      <p:cxnSp>
        <p:nvCxnSpPr>
          <p:cNvPr id="27" name="Straight Connector 26"/>
          <p:cNvCxnSpPr>
            <a:endCxn id="7" idx="51"/>
          </p:cNvCxnSpPr>
          <p:nvPr/>
        </p:nvCxnSpPr>
        <p:spPr>
          <a:xfrm flipV="1">
            <a:off x="1571619" y="5105400"/>
            <a:ext cx="17695" cy="7402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endCxn id="6" idx="33"/>
          </p:cNvCxnSpPr>
          <p:nvPr/>
        </p:nvCxnSpPr>
        <p:spPr>
          <a:xfrm flipV="1">
            <a:off x="4214502" y="4093029"/>
            <a:ext cx="205098" cy="186376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98247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871484" y="1524395"/>
            <a:ext cx="5791200" cy="1055517"/>
          </a:xfrm>
        </p:spPr>
        <p:txBody>
          <a:bodyPr>
            <a:noAutofit/>
          </a:bodyPr>
          <a:lstStyle/>
          <a:p>
            <a:pPr marL="0" indent="0" algn="r">
              <a:buNone/>
            </a:pPr>
            <a:r>
              <a:rPr lang="en-US" sz="3600" b="1" dirty="0">
                <a:latin typeface="+mj-lt"/>
              </a:rPr>
              <a:t>Step </a:t>
            </a:r>
            <a:r>
              <a:rPr lang="hr-HR" sz="3600" b="1" dirty="0">
                <a:latin typeface="+mj-lt"/>
              </a:rPr>
              <a:t>3</a:t>
            </a:r>
            <a:r>
              <a:rPr lang="en-US" sz="3600" b="1" dirty="0">
                <a:latin typeface="+mj-lt"/>
              </a:rPr>
              <a:t>:</a:t>
            </a:r>
            <a:r>
              <a:rPr lang="hr-HR" sz="3600" b="1" dirty="0">
                <a:latin typeface="+mj-lt"/>
              </a:rPr>
              <a:t> Update </a:t>
            </a:r>
            <a:r>
              <a:rPr lang="hr-HR" sz="3600" b="1" dirty="0" err="1">
                <a:latin typeface="+mj-lt"/>
              </a:rPr>
              <a:t>the</a:t>
            </a:r>
            <a:r>
              <a:rPr lang="hr-HR" sz="3600" b="1" dirty="0">
                <a:latin typeface="+mj-lt"/>
              </a:rPr>
              <a:t> </a:t>
            </a:r>
            <a:r>
              <a:rPr lang="hr-HR" sz="3600" b="1" dirty="0" err="1">
                <a:latin typeface="+mj-lt"/>
              </a:rPr>
              <a:t>centroids</a:t>
            </a:r>
            <a:endParaRPr lang="hr-HR" sz="3600" b="1" dirty="0">
              <a:latin typeface="+mj-lt"/>
            </a:endParaRPr>
          </a:p>
          <a:p>
            <a:pPr marL="0" indent="0" algn="just">
              <a:buNone/>
            </a:pPr>
            <a:endParaRPr lang="hr-HR" sz="3600" dirty="0">
              <a:latin typeface="+mj-lt"/>
            </a:endParaRPr>
          </a:p>
        </p:txBody>
      </p:sp>
      <p:graphicFrame>
        <p:nvGraphicFramePr>
          <p:cNvPr id="10" name="Chart 9"/>
          <p:cNvGraphicFramePr>
            <a:graphicFrameLocks/>
          </p:cNvGraphicFramePr>
          <p:nvPr>
            <p:extLst>
              <p:ext uri="{D42A27DB-BD31-4B8C-83A1-F6EECF244321}">
                <p14:modId xmlns:p14="http://schemas.microsoft.com/office/powerpoint/2010/main" val="1269779731"/>
              </p:ext>
            </p:extLst>
          </p:nvPr>
        </p:nvGraphicFramePr>
        <p:xfrm>
          <a:off x="280315" y="2052154"/>
          <a:ext cx="5138055" cy="3978531"/>
        </p:xfrm>
        <a:graphic>
          <a:graphicData uri="http://schemas.openxmlformats.org/drawingml/2006/chart">
            <c:chart xmlns:c="http://schemas.openxmlformats.org/drawingml/2006/chart" xmlns:r="http://schemas.openxmlformats.org/officeDocument/2006/relationships" r:id="rId3"/>
          </a:graphicData>
        </a:graphic>
      </p:graphicFrame>
      <p:sp>
        <p:nvSpPr>
          <p:cNvPr id="11" name="Oval 10"/>
          <p:cNvSpPr/>
          <p:nvPr/>
        </p:nvSpPr>
        <p:spPr>
          <a:xfrm>
            <a:off x="1991093" y="3877111"/>
            <a:ext cx="175164" cy="164308"/>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897085" y="3624942"/>
            <a:ext cx="163283" cy="158907"/>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980361320"/>
              </p:ext>
            </p:extLst>
          </p:nvPr>
        </p:nvGraphicFramePr>
        <p:xfrm>
          <a:off x="6577018" y="3704395"/>
          <a:ext cx="4604657" cy="1125855"/>
        </p:xfrm>
        <a:graphic>
          <a:graphicData uri="http://schemas.openxmlformats.org/drawingml/2006/table">
            <a:tbl>
              <a:tblPr>
                <a:tableStyleId>{5C22544A-7EE6-4342-B048-85BDC9FD1C3A}</a:tableStyleId>
              </a:tblPr>
              <a:tblGrid>
                <a:gridCol w="1534886">
                  <a:extLst>
                    <a:ext uri="{9D8B030D-6E8A-4147-A177-3AD203B41FA5}">
                      <a16:colId xmlns:a16="http://schemas.microsoft.com/office/drawing/2014/main" val="2284069133"/>
                    </a:ext>
                  </a:extLst>
                </a:gridCol>
                <a:gridCol w="1799521">
                  <a:extLst>
                    <a:ext uri="{9D8B030D-6E8A-4147-A177-3AD203B41FA5}">
                      <a16:colId xmlns:a16="http://schemas.microsoft.com/office/drawing/2014/main" val="2605398996"/>
                    </a:ext>
                  </a:extLst>
                </a:gridCol>
                <a:gridCol w="1270250">
                  <a:extLst>
                    <a:ext uri="{9D8B030D-6E8A-4147-A177-3AD203B41FA5}">
                      <a16:colId xmlns:a16="http://schemas.microsoft.com/office/drawing/2014/main" val="2339950755"/>
                    </a:ext>
                  </a:extLst>
                </a:gridCol>
              </a:tblGrid>
              <a:tr h="190500">
                <a:tc>
                  <a:txBody>
                    <a:bodyPr/>
                    <a:lstStyle/>
                    <a:p>
                      <a:pPr algn="ctr" fontAlgn="b"/>
                      <a:r>
                        <a:rPr lang="hr-HR" sz="2400" u="none" strike="noStrike" dirty="0" err="1">
                          <a:effectLst/>
                        </a:rPr>
                        <a:t>Cluster</a:t>
                      </a:r>
                      <a:endParaRPr lang="hr-HR"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2400" u="none" strike="noStrike" dirty="0">
                          <a:effectLst/>
                        </a:rPr>
                        <a:t>X </a:t>
                      </a:r>
                      <a:r>
                        <a:rPr lang="hr-HR" sz="2400" u="none" strike="noStrike" dirty="0" err="1">
                          <a:effectLst/>
                        </a:rPr>
                        <a:t>Mean</a:t>
                      </a:r>
                      <a:endParaRPr lang="hr-HR"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2400" u="none" strike="noStrike">
                          <a:effectLst/>
                        </a:rPr>
                        <a:t>Y Mean</a:t>
                      </a:r>
                      <a:endParaRPr lang="hr-HR"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8063950"/>
                  </a:ext>
                </a:extLst>
              </a:tr>
              <a:tr h="190500">
                <a:tc>
                  <a:txBody>
                    <a:bodyPr/>
                    <a:lstStyle/>
                    <a:p>
                      <a:pPr algn="ctr" fontAlgn="b"/>
                      <a:r>
                        <a:rPr lang="hr-HR" sz="2400" u="none" strike="noStrike">
                          <a:effectLst/>
                        </a:rPr>
                        <a:t>1</a:t>
                      </a:r>
                      <a:endParaRPr lang="hr-HR" sz="2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2400" u="none" strike="noStrike" dirty="0">
                          <a:solidFill>
                            <a:schemeClr val="accent1"/>
                          </a:solidFill>
                          <a:effectLst/>
                        </a:rPr>
                        <a:t>2,25</a:t>
                      </a:r>
                      <a:endParaRPr lang="hr-HR" sz="24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2400" u="none" strike="noStrike" dirty="0">
                          <a:solidFill>
                            <a:schemeClr val="accent1"/>
                          </a:solidFill>
                          <a:effectLst/>
                        </a:rPr>
                        <a:t>3,38</a:t>
                      </a:r>
                      <a:endParaRPr lang="hr-HR" sz="24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0760373"/>
                  </a:ext>
                </a:extLst>
              </a:tr>
              <a:tr h="190500">
                <a:tc>
                  <a:txBody>
                    <a:bodyPr/>
                    <a:lstStyle/>
                    <a:p>
                      <a:pPr algn="ctr" fontAlgn="b"/>
                      <a:r>
                        <a:rPr lang="hr-HR" sz="2400" u="none" strike="noStrike">
                          <a:effectLst/>
                        </a:rPr>
                        <a:t>2</a:t>
                      </a:r>
                      <a:endParaRPr lang="hr-HR" sz="2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2400" u="none" strike="noStrike" dirty="0">
                          <a:solidFill>
                            <a:srgbClr val="FF0000"/>
                          </a:solidFill>
                          <a:effectLst/>
                        </a:rPr>
                        <a:t>5,00</a:t>
                      </a:r>
                      <a:endParaRPr lang="hr-HR" sz="24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2400" u="none" strike="noStrike" dirty="0">
                          <a:solidFill>
                            <a:srgbClr val="FF0000"/>
                          </a:solidFill>
                          <a:effectLst/>
                        </a:rPr>
                        <a:t>4,00</a:t>
                      </a:r>
                      <a:endParaRPr lang="hr-HR" sz="24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20142450"/>
                  </a:ext>
                </a:extLst>
              </a:tr>
            </a:tbl>
          </a:graphicData>
        </a:graphic>
      </p:graphicFrame>
      <p:sp>
        <p:nvSpPr>
          <p:cNvPr id="13" name="Oval 12"/>
          <p:cNvSpPr/>
          <p:nvPr/>
        </p:nvSpPr>
        <p:spPr>
          <a:xfrm>
            <a:off x="3189515" y="3080656"/>
            <a:ext cx="185054" cy="195944"/>
          </a:xfrm>
          <a:prstGeom prst="ellipse">
            <a:avLst/>
          </a:prstGeom>
          <a:noFill/>
          <a:ln w="3492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518052" y="3586163"/>
            <a:ext cx="220385" cy="197685"/>
          </a:xfrm>
          <a:prstGeom prst="ellipse">
            <a:avLst/>
          </a:prstGeom>
          <a:noFill/>
          <a:ln w="3492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3374569" y="3276600"/>
            <a:ext cx="522516" cy="309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4" idx="3"/>
            <a:endCxn id="11" idx="7"/>
          </p:cNvCxnSpPr>
          <p:nvPr/>
        </p:nvCxnSpPr>
        <p:spPr>
          <a:xfrm flipH="1">
            <a:off x="2140605" y="3754898"/>
            <a:ext cx="409722" cy="1462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Rectangular Callout 3"/>
          <p:cNvSpPr/>
          <p:nvPr/>
        </p:nvSpPr>
        <p:spPr>
          <a:xfrm>
            <a:off x="6577018" y="4985658"/>
            <a:ext cx="5310191" cy="1132114"/>
          </a:xfrm>
          <a:prstGeom prst="wedgeRectCallout">
            <a:avLst>
              <a:gd name="adj1" fmla="val -33797"/>
              <a:gd name="adj2" fmla="val -75000"/>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619537" y="2484602"/>
            <a:ext cx="5225152" cy="984885"/>
          </a:xfrm>
          <a:prstGeom prst="rect">
            <a:avLst/>
          </a:prstGeom>
          <a:noFill/>
        </p:spPr>
        <p:txBody>
          <a:bodyPr wrap="square" rtlCol="0">
            <a:spAutoFit/>
          </a:bodyPr>
          <a:lstStyle/>
          <a:p>
            <a:r>
              <a:rPr lang="hr-HR" sz="2000" dirty="0">
                <a:latin typeface="+mj-lt"/>
              </a:rPr>
              <a:t>X </a:t>
            </a:r>
            <a:r>
              <a:rPr lang="hr-HR" sz="2000" dirty="0" err="1">
                <a:latin typeface="+mj-lt"/>
              </a:rPr>
              <a:t>Mean</a:t>
            </a:r>
            <a:r>
              <a:rPr lang="hr-HR" sz="2000" dirty="0">
                <a:latin typeface="+mj-lt"/>
              </a:rPr>
              <a:t> = (XA+XB+XC+XD+XE+XF+XG+XJ)/7 = 2,25</a:t>
            </a:r>
          </a:p>
          <a:p>
            <a:r>
              <a:rPr lang="hr-HR" sz="2000" dirty="0">
                <a:latin typeface="+mj-lt"/>
              </a:rPr>
              <a:t>Y </a:t>
            </a:r>
            <a:r>
              <a:rPr lang="hr-HR" sz="2000" dirty="0" err="1">
                <a:latin typeface="+mj-lt"/>
              </a:rPr>
              <a:t>Mean</a:t>
            </a:r>
            <a:r>
              <a:rPr lang="hr-HR" sz="2000" dirty="0">
                <a:latin typeface="+mj-lt"/>
              </a:rPr>
              <a:t> = (YA+YB+YC+YD+YE+YF+YG+YJ)/7 = 3,38</a:t>
            </a:r>
            <a:endParaRPr lang="en-US" sz="2000" dirty="0">
              <a:latin typeface="+mj-lt"/>
            </a:endParaRPr>
          </a:p>
          <a:p>
            <a:endParaRPr lang="en-US" dirty="0"/>
          </a:p>
        </p:txBody>
      </p:sp>
      <p:sp>
        <p:nvSpPr>
          <p:cNvPr id="16" name="Rectangular Callout 15"/>
          <p:cNvSpPr/>
          <p:nvPr/>
        </p:nvSpPr>
        <p:spPr>
          <a:xfrm>
            <a:off x="6486660" y="2285137"/>
            <a:ext cx="5310191" cy="1132114"/>
          </a:xfrm>
          <a:prstGeom prst="wedgeRectCallout">
            <a:avLst>
              <a:gd name="adj1" fmla="val -32362"/>
              <a:gd name="adj2" fmla="val 115385"/>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7162304" y="5277410"/>
            <a:ext cx="5225152" cy="984885"/>
          </a:xfrm>
          <a:prstGeom prst="rect">
            <a:avLst/>
          </a:prstGeom>
          <a:noFill/>
        </p:spPr>
        <p:txBody>
          <a:bodyPr wrap="square" rtlCol="0">
            <a:spAutoFit/>
          </a:bodyPr>
          <a:lstStyle/>
          <a:p>
            <a:r>
              <a:rPr lang="hr-HR" sz="2000" dirty="0">
                <a:latin typeface="+mj-lt"/>
              </a:rPr>
              <a:t>X </a:t>
            </a:r>
            <a:r>
              <a:rPr lang="hr-HR" sz="2000" dirty="0" err="1">
                <a:latin typeface="+mj-lt"/>
              </a:rPr>
              <a:t>Mean</a:t>
            </a:r>
            <a:r>
              <a:rPr lang="hr-HR" sz="2000" dirty="0">
                <a:latin typeface="+mj-lt"/>
              </a:rPr>
              <a:t> = (XH+XI)/2 = 5,00</a:t>
            </a:r>
          </a:p>
          <a:p>
            <a:r>
              <a:rPr lang="hr-HR" sz="2000" dirty="0">
                <a:latin typeface="+mj-lt"/>
              </a:rPr>
              <a:t>Y </a:t>
            </a:r>
            <a:r>
              <a:rPr lang="hr-HR" sz="2000" dirty="0" err="1">
                <a:latin typeface="+mj-lt"/>
              </a:rPr>
              <a:t>Mean</a:t>
            </a:r>
            <a:r>
              <a:rPr lang="hr-HR" sz="2000" dirty="0">
                <a:latin typeface="+mj-lt"/>
              </a:rPr>
              <a:t> = (YH+YI)/2 = 4,00</a:t>
            </a:r>
            <a:endParaRPr lang="en-US" sz="2000" dirty="0">
              <a:latin typeface="+mj-lt"/>
            </a:endParaRPr>
          </a:p>
          <a:p>
            <a:endParaRPr lang="en-US" dirty="0"/>
          </a:p>
        </p:txBody>
      </p:sp>
      <p:sp>
        <p:nvSpPr>
          <p:cNvPr id="18" name="Rounded Rectangular Callout 17"/>
          <p:cNvSpPr/>
          <p:nvPr/>
        </p:nvSpPr>
        <p:spPr>
          <a:xfrm>
            <a:off x="2915675" y="1765241"/>
            <a:ext cx="1535567"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Updated</a:t>
            </a:r>
            <a:r>
              <a:rPr lang="hr-HR" sz="2400" dirty="0">
                <a:solidFill>
                  <a:schemeClr val="tx1"/>
                </a:solidFill>
                <a:latin typeface="+mj-lt"/>
              </a:rPr>
              <a:t> </a:t>
            </a:r>
            <a:r>
              <a:rPr lang="hr-HR" sz="2400" dirty="0" err="1">
                <a:solidFill>
                  <a:schemeClr val="tx1"/>
                </a:solidFill>
                <a:latin typeface="+mj-lt"/>
              </a:rPr>
              <a:t>centroid</a:t>
            </a:r>
            <a:r>
              <a:rPr lang="hr-HR" sz="2400" dirty="0">
                <a:solidFill>
                  <a:schemeClr val="tx1"/>
                </a:solidFill>
                <a:latin typeface="+mj-lt"/>
              </a:rPr>
              <a:t> 2</a:t>
            </a:r>
            <a:endParaRPr lang="en-US" sz="2400" dirty="0">
              <a:solidFill>
                <a:schemeClr val="tx1"/>
              </a:solidFill>
              <a:latin typeface="+mj-lt"/>
            </a:endParaRPr>
          </a:p>
        </p:txBody>
      </p:sp>
      <p:sp>
        <p:nvSpPr>
          <p:cNvPr id="19" name="Rounded Rectangular Callout 18"/>
          <p:cNvSpPr/>
          <p:nvPr/>
        </p:nvSpPr>
        <p:spPr>
          <a:xfrm>
            <a:off x="1293023" y="1524395"/>
            <a:ext cx="1535567"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Updated</a:t>
            </a:r>
            <a:r>
              <a:rPr lang="hr-HR" sz="2400" dirty="0">
                <a:solidFill>
                  <a:schemeClr val="tx1"/>
                </a:solidFill>
                <a:latin typeface="+mj-lt"/>
              </a:rPr>
              <a:t> </a:t>
            </a:r>
            <a:r>
              <a:rPr lang="hr-HR" sz="2400" dirty="0" err="1">
                <a:solidFill>
                  <a:schemeClr val="tx1"/>
                </a:solidFill>
                <a:latin typeface="+mj-lt"/>
              </a:rPr>
              <a:t>centroid</a:t>
            </a:r>
            <a:r>
              <a:rPr lang="hr-HR" sz="2400" dirty="0">
                <a:solidFill>
                  <a:schemeClr val="tx1"/>
                </a:solidFill>
                <a:latin typeface="+mj-lt"/>
              </a:rPr>
              <a:t> 1</a:t>
            </a:r>
            <a:endParaRPr lang="en-US" sz="2400" dirty="0">
              <a:solidFill>
                <a:schemeClr val="tx1"/>
              </a:solidFill>
              <a:latin typeface="+mj-lt"/>
            </a:endParaRPr>
          </a:p>
        </p:txBody>
      </p:sp>
      <p:cxnSp>
        <p:nvCxnSpPr>
          <p:cNvPr id="20" name="Straight Connector 19"/>
          <p:cNvCxnSpPr/>
          <p:nvPr/>
        </p:nvCxnSpPr>
        <p:spPr>
          <a:xfrm flipV="1">
            <a:off x="2060806" y="2314970"/>
            <a:ext cx="60419" cy="156214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2" idx="7"/>
          </p:cNvCxnSpPr>
          <p:nvPr/>
        </p:nvCxnSpPr>
        <p:spPr>
          <a:xfrm flipV="1">
            <a:off x="4036456" y="2579912"/>
            <a:ext cx="36497" cy="1068301"/>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1"/>
          <p:cNvSpPr txBox="1"/>
          <p:nvPr/>
        </p:nvSpPr>
        <p:spPr>
          <a:xfrm>
            <a:off x="930084" y="2993289"/>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24" name="TextBox 1"/>
          <p:cNvSpPr txBox="1"/>
          <p:nvPr/>
        </p:nvSpPr>
        <p:spPr>
          <a:xfrm>
            <a:off x="951855" y="2536864"/>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25" name="TextBox 1"/>
          <p:cNvSpPr txBox="1"/>
          <p:nvPr/>
        </p:nvSpPr>
        <p:spPr>
          <a:xfrm>
            <a:off x="620494" y="4041419"/>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C</a:t>
            </a:r>
            <a:endParaRPr lang="en-US" sz="2000" b="1" dirty="0"/>
          </a:p>
        </p:txBody>
      </p:sp>
      <p:sp>
        <p:nvSpPr>
          <p:cNvPr id="26" name="TextBox 1"/>
          <p:cNvSpPr txBox="1"/>
          <p:nvPr/>
        </p:nvSpPr>
        <p:spPr>
          <a:xfrm>
            <a:off x="1587223" y="3474451"/>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27" name="TextBox 1"/>
          <p:cNvSpPr txBox="1"/>
          <p:nvPr/>
        </p:nvSpPr>
        <p:spPr>
          <a:xfrm>
            <a:off x="1587223" y="477558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28" name="TextBox 1"/>
          <p:cNvSpPr txBox="1"/>
          <p:nvPr/>
        </p:nvSpPr>
        <p:spPr>
          <a:xfrm>
            <a:off x="2887288" y="293900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I</a:t>
            </a:r>
            <a:endParaRPr lang="en-US" sz="2000" b="1" dirty="0"/>
          </a:p>
        </p:txBody>
      </p:sp>
      <p:sp>
        <p:nvSpPr>
          <p:cNvPr id="29" name="TextBox 1"/>
          <p:cNvSpPr txBox="1"/>
          <p:nvPr/>
        </p:nvSpPr>
        <p:spPr>
          <a:xfrm>
            <a:off x="2849342" y="4830250"/>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
        <p:nvSpPr>
          <p:cNvPr id="30" name="TextBox 1"/>
          <p:cNvSpPr txBox="1"/>
          <p:nvPr/>
        </p:nvSpPr>
        <p:spPr>
          <a:xfrm>
            <a:off x="3594679" y="3899763"/>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31" name="TextBox 1"/>
          <p:cNvSpPr txBox="1"/>
          <p:nvPr/>
        </p:nvSpPr>
        <p:spPr>
          <a:xfrm>
            <a:off x="4288299" y="395926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H</a:t>
            </a:r>
            <a:endParaRPr lang="en-US" sz="2000" b="1" dirty="0"/>
          </a:p>
        </p:txBody>
      </p:sp>
      <p:sp>
        <p:nvSpPr>
          <p:cNvPr id="32" name="TextBox 1"/>
          <p:cNvSpPr txBox="1"/>
          <p:nvPr/>
        </p:nvSpPr>
        <p:spPr>
          <a:xfrm>
            <a:off x="2433791" y="317862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Tree>
    <p:extLst>
      <p:ext uri="{BB962C8B-B14F-4D97-AF65-F5344CB8AC3E}">
        <p14:creationId xmlns:p14="http://schemas.microsoft.com/office/powerpoint/2010/main" val="40086997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22494" y="1498337"/>
            <a:ext cx="11216363" cy="1055517"/>
          </a:xfrm>
        </p:spPr>
        <p:txBody>
          <a:bodyPr>
            <a:noAutofit/>
          </a:bodyPr>
          <a:lstStyle/>
          <a:p>
            <a:pPr marL="0" indent="0" algn="ctr">
              <a:buNone/>
            </a:pPr>
            <a:r>
              <a:rPr lang="en-US" sz="3600" b="1" dirty="0">
                <a:latin typeface="+mj-lt"/>
              </a:rPr>
              <a:t>Step </a:t>
            </a:r>
            <a:r>
              <a:rPr lang="hr-HR" sz="3600" b="1" dirty="0">
                <a:latin typeface="+mj-lt"/>
              </a:rPr>
              <a:t>4</a:t>
            </a:r>
            <a:r>
              <a:rPr lang="en-US" sz="3600" b="1" dirty="0">
                <a:latin typeface="+mj-lt"/>
              </a:rPr>
              <a:t>:</a:t>
            </a:r>
            <a:r>
              <a:rPr lang="hr-HR" sz="3600" b="1" dirty="0">
                <a:latin typeface="+mj-lt"/>
              </a:rPr>
              <a:t> W</a:t>
            </a:r>
            <a:r>
              <a:rPr lang="en-US" sz="3600" b="1" dirty="0">
                <a:latin typeface="+mj-lt"/>
              </a:rPr>
              <a:t>e are repeating the steps 2 and 3.</a:t>
            </a:r>
          </a:p>
          <a:p>
            <a:pPr marL="0" indent="0" algn="just">
              <a:buNone/>
            </a:pPr>
            <a:endParaRPr lang="hr-HR" sz="3600" dirty="0">
              <a:latin typeface="+mj-lt"/>
            </a:endParaRPr>
          </a:p>
        </p:txBody>
      </p:sp>
      <p:sp>
        <p:nvSpPr>
          <p:cNvPr id="9" name="Right Arrow 8"/>
          <p:cNvSpPr/>
          <p:nvPr/>
        </p:nvSpPr>
        <p:spPr>
          <a:xfrm>
            <a:off x="3169103" y="6202663"/>
            <a:ext cx="1209675"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7182528" y="6165702"/>
            <a:ext cx="1209675"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1933175266"/>
              </p:ext>
            </p:extLst>
          </p:nvPr>
        </p:nvGraphicFramePr>
        <p:xfrm>
          <a:off x="9144000" y="5242811"/>
          <a:ext cx="2209800" cy="577215"/>
        </p:xfrm>
        <a:graphic>
          <a:graphicData uri="http://schemas.openxmlformats.org/drawingml/2006/table">
            <a:tbl>
              <a:tblPr>
                <a:tableStyleId>{5C22544A-7EE6-4342-B048-85BDC9FD1C3A}</a:tableStyleId>
              </a:tblPr>
              <a:tblGrid>
                <a:gridCol w="736600">
                  <a:extLst>
                    <a:ext uri="{9D8B030D-6E8A-4147-A177-3AD203B41FA5}">
                      <a16:colId xmlns:a16="http://schemas.microsoft.com/office/drawing/2014/main" val="1807841519"/>
                    </a:ext>
                  </a:extLst>
                </a:gridCol>
                <a:gridCol w="863600">
                  <a:extLst>
                    <a:ext uri="{9D8B030D-6E8A-4147-A177-3AD203B41FA5}">
                      <a16:colId xmlns:a16="http://schemas.microsoft.com/office/drawing/2014/main" val="1530956485"/>
                    </a:ext>
                  </a:extLst>
                </a:gridCol>
                <a:gridCol w="609600">
                  <a:extLst>
                    <a:ext uri="{9D8B030D-6E8A-4147-A177-3AD203B41FA5}">
                      <a16:colId xmlns:a16="http://schemas.microsoft.com/office/drawing/2014/main" val="2072224412"/>
                    </a:ext>
                  </a:extLst>
                </a:gridCol>
              </a:tblGrid>
              <a:tr h="190500">
                <a:tc>
                  <a:txBody>
                    <a:bodyPr/>
                    <a:lstStyle/>
                    <a:p>
                      <a:pPr algn="ctr" fontAlgn="b"/>
                      <a:r>
                        <a:rPr lang="hr-HR" sz="1200" u="none" strike="noStrike" dirty="0" err="1">
                          <a:effectLst/>
                        </a:rPr>
                        <a:t>Cluster</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effectLst/>
                        </a:rPr>
                        <a:t>X </a:t>
                      </a:r>
                      <a:r>
                        <a:rPr lang="hr-HR" sz="1200" u="none" strike="noStrike" dirty="0" err="1">
                          <a:effectLst/>
                        </a:rPr>
                        <a:t>Mean</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Y Mean</a:t>
                      </a:r>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6176025"/>
                  </a:ext>
                </a:extLst>
              </a:tr>
              <a:tr h="190500">
                <a:tc>
                  <a:txBody>
                    <a:bodyPr/>
                    <a:lstStyle/>
                    <a:p>
                      <a:pPr algn="ctr" fontAlgn="b"/>
                      <a:r>
                        <a:rPr lang="hr-HR" sz="1200" u="none" strike="noStrike" dirty="0">
                          <a:solidFill>
                            <a:schemeClr val="accent1"/>
                          </a:solidFill>
                          <a:effectLst/>
                        </a:rPr>
                        <a:t>1</a:t>
                      </a:r>
                      <a:endParaRPr lang="hr-HR" sz="12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chemeClr val="accent1"/>
                          </a:solidFill>
                          <a:effectLst/>
                        </a:rPr>
                        <a:t>1,51</a:t>
                      </a:r>
                      <a:endParaRPr lang="hr-HR" sz="12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chemeClr val="accent1"/>
                          </a:solidFill>
                          <a:effectLst/>
                        </a:rPr>
                        <a:t>2,83</a:t>
                      </a:r>
                      <a:endParaRPr lang="hr-HR" sz="12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03711406"/>
                  </a:ext>
                </a:extLst>
              </a:tr>
              <a:tr h="190500">
                <a:tc>
                  <a:txBody>
                    <a:bodyPr/>
                    <a:lstStyle/>
                    <a:p>
                      <a:pPr algn="ctr" fontAlgn="b"/>
                      <a:r>
                        <a:rPr lang="hr-HR" sz="1200" u="none" strike="noStrike" dirty="0">
                          <a:solidFill>
                            <a:srgbClr val="FF0000"/>
                          </a:solidFill>
                          <a:effectLst/>
                        </a:rPr>
                        <a:t>2</a:t>
                      </a:r>
                      <a:endParaRPr lang="hr-HR" sz="12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rgbClr val="FF0000"/>
                          </a:solidFill>
                          <a:effectLst/>
                        </a:rPr>
                        <a:t>3,46</a:t>
                      </a:r>
                      <a:endParaRPr lang="hr-HR" sz="12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rgbClr val="FF0000"/>
                          </a:solidFill>
                          <a:effectLst/>
                        </a:rPr>
                        <a:t>2,23</a:t>
                      </a:r>
                      <a:endParaRPr lang="hr-HR" sz="12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76196715"/>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907632238"/>
              </p:ext>
            </p:extLst>
          </p:nvPr>
        </p:nvGraphicFramePr>
        <p:xfrm>
          <a:off x="4825775" y="5248526"/>
          <a:ext cx="2209800" cy="577215"/>
        </p:xfrm>
        <a:graphic>
          <a:graphicData uri="http://schemas.openxmlformats.org/drawingml/2006/table">
            <a:tbl>
              <a:tblPr>
                <a:tableStyleId>{5C22544A-7EE6-4342-B048-85BDC9FD1C3A}</a:tableStyleId>
              </a:tblPr>
              <a:tblGrid>
                <a:gridCol w="736600">
                  <a:extLst>
                    <a:ext uri="{9D8B030D-6E8A-4147-A177-3AD203B41FA5}">
                      <a16:colId xmlns:a16="http://schemas.microsoft.com/office/drawing/2014/main" val="3504813296"/>
                    </a:ext>
                  </a:extLst>
                </a:gridCol>
                <a:gridCol w="863600">
                  <a:extLst>
                    <a:ext uri="{9D8B030D-6E8A-4147-A177-3AD203B41FA5}">
                      <a16:colId xmlns:a16="http://schemas.microsoft.com/office/drawing/2014/main" val="1604482818"/>
                    </a:ext>
                  </a:extLst>
                </a:gridCol>
                <a:gridCol w="609600">
                  <a:extLst>
                    <a:ext uri="{9D8B030D-6E8A-4147-A177-3AD203B41FA5}">
                      <a16:colId xmlns:a16="http://schemas.microsoft.com/office/drawing/2014/main" val="3913732306"/>
                    </a:ext>
                  </a:extLst>
                </a:gridCol>
              </a:tblGrid>
              <a:tr h="190500">
                <a:tc>
                  <a:txBody>
                    <a:bodyPr/>
                    <a:lstStyle/>
                    <a:p>
                      <a:pPr algn="ctr" fontAlgn="b"/>
                      <a:r>
                        <a:rPr lang="hr-HR" sz="1200" u="none" strike="noStrike">
                          <a:effectLst/>
                        </a:rPr>
                        <a:t>Cluster</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X Mean</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Y Mean</a:t>
                      </a:r>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5573384"/>
                  </a:ext>
                </a:extLst>
              </a:tr>
              <a:tr h="190500">
                <a:tc>
                  <a:txBody>
                    <a:bodyPr/>
                    <a:lstStyle/>
                    <a:p>
                      <a:pPr algn="ctr" fontAlgn="b"/>
                      <a:r>
                        <a:rPr lang="hr-HR" sz="1200" u="none" strike="noStrike" dirty="0">
                          <a:solidFill>
                            <a:schemeClr val="accent1"/>
                          </a:solidFill>
                          <a:effectLst/>
                        </a:rPr>
                        <a:t>1</a:t>
                      </a:r>
                      <a:endParaRPr lang="hr-HR" sz="12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chemeClr val="accent1"/>
                          </a:solidFill>
                          <a:effectLst/>
                        </a:rPr>
                        <a:t>1,51</a:t>
                      </a:r>
                      <a:endParaRPr lang="hr-HR" sz="12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chemeClr val="accent1"/>
                          </a:solidFill>
                          <a:effectLst/>
                        </a:rPr>
                        <a:t>3,68</a:t>
                      </a:r>
                      <a:endParaRPr lang="hr-HR" sz="12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45433983"/>
                  </a:ext>
                </a:extLst>
              </a:tr>
              <a:tr h="190500">
                <a:tc>
                  <a:txBody>
                    <a:bodyPr/>
                    <a:lstStyle/>
                    <a:p>
                      <a:pPr algn="ctr" fontAlgn="b"/>
                      <a:r>
                        <a:rPr lang="hr-HR" sz="1200" u="none" strike="noStrike" dirty="0">
                          <a:solidFill>
                            <a:srgbClr val="FF0000"/>
                          </a:solidFill>
                          <a:effectLst/>
                        </a:rPr>
                        <a:t>2</a:t>
                      </a:r>
                      <a:endParaRPr lang="hr-HR" sz="12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rgbClr val="FF0000"/>
                          </a:solidFill>
                          <a:effectLst/>
                        </a:rPr>
                        <a:t>3,11</a:t>
                      </a:r>
                      <a:endParaRPr lang="hr-HR" sz="12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rgbClr val="FF0000"/>
                          </a:solidFill>
                          <a:effectLst/>
                        </a:rPr>
                        <a:t>2,41</a:t>
                      </a:r>
                      <a:endParaRPr lang="hr-HR" sz="12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7607194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851627301"/>
              </p:ext>
            </p:extLst>
          </p:nvPr>
        </p:nvGraphicFramePr>
        <p:xfrm>
          <a:off x="959303" y="5248526"/>
          <a:ext cx="2209800" cy="577215"/>
        </p:xfrm>
        <a:graphic>
          <a:graphicData uri="http://schemas.openxmlformats.org/drawingml/2006/table">
            <a:tbl>
              <a:tblPr>
                <a:tableStyleId>{5C22544A-7EE6-4342-B048-85BDC9FD1C3A}</a:tableStyleId>
              </a:tblPr>
              <a:tblGrid>
                <a:gridCol w="736600">
                  <a:extLst>
                    <a:ext uri="{9D8B030D-6E8A-4147-A177-3AD203B41FA5}">
                      <a16:colId xmlns:a16="http://schemas.microsoft.com/office/drawing/2014/main" val="4117621382"/>
                    </a:ext>
                  </a:extLst>
                </a:gridCol>
                <a:gridCol w="863600">
                  <a:extLst>
                    <a:ext uri="{9D8B030D-6E8A-4147-A177-3AD203B41FA5}">
                      <a16:colId xmlns:a16="http://schemas.microsoft.com/office/drawing/2014/main" val="1750036397"/>
                    </a:ext>
                  </a:extLst>
                </a:gridCol>
                <a:gridCol w="609600">
                  <a:extLst>
                    <a:ext uri="{9D8B030D-6E8A-4147-A177-3AD203B41FA5}">
                      <a16:colId xmlns:a16="http://schemas.microsoft.com/office/drawing/2014/main" val="2406314849"/>
                    </a:ext>
                  </a:extLst>
                </a:gridCol>
              </a:tblGrid>
              <a:tr h="190500">
                <a:tc>
                  <a:txBody>
                    <a:bodyPr/>
                    <a:lstStyle/>
                    <a:p>
                      <a:pPr algn="ctr" fontAlgn="b"/>
                      <a:r>
                        <a:rPr lang="hr-HR" sz="1200" u="none" strike="noStrike">
                          <a:effectLst/>
                        </a:rPr>
                        <a:t>Cluster</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X Mean</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Y Mean</a:t>
                      </a:r>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43703224"/>
                  </a:ext>
                </a:extLst>
              </a:tr>
              <a:tr h="190500">
                <a:tc>
                  <a:txBody>
                    <a:bodyPr/>
                    <a:lstStyle/>
                    <a:p>
                      <a:pPr algn="ctr" fontAlgn="b"/>
                      <a:r>
                        <a:rPr lang="hr-HR" sz="1200" u="none" strike="noStrike" dirty="0">
                          <a:solidFill>
                            <a:schemeClr val="accent1"/>
                          </a:solidFill>
                          <a:effectLst/>
                        </a:rPr>
                        <a:t>1</a:t>
                      </a:r>
                      <a:endParaRPr lang="hr-HR" sz="12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chemeClr val="accent1"/>
                          </a:solidFill>
                          <a:effectLst/>
                        </a:rPr>
                        <a:t>2,25</a:t>
                      </a:r>
                      <a:endParaRPr lang="hr-HR" sz="12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chemeClr val="accent1"/>
                          </a:solidFill>
                          <a:effectLst/>
                        </a:rPr>
                        <a:t>3,38</a:t>
                      </a:r>
                      <a:endParaRPr lang="hr-HR" sz="12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73736415"/>
                  </a:ext>
                </a:extLst>
              </a:tr>
              <a:tr h="190500">
                <a:tc>
                  <a:txBody>
                    <a:bodyPr/>
                    <a:lstStyle/>
                    <a:p>
                      <a:pPr algn="ctr" fontAlgn="b"/>
                      <a:r>
                        <a:rPr lang="hr-HR" sz="1200" u="none" strike="noStrike" dirty="0">
                          <a:solidFill>
                            <a:srgbClr val="FF0000"/>
                          </a:solidFill>
                          <a:effectLst/>
                        </a:rPr>
                        <a:t>2</a:t>
                      </a:r>
                      <a:endParaRPr lang="hr-HR" sz="12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rgbClr val="FF0000"/>
                          </a:solidFill>
                          <a:effectLst/>
                        </a:rPr>
                        <a:t>5,00</a:t>
                      </a:r>
                      <a:endParaRPr lang="hr-HR" sz="12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200" u="none" strike="noStrike" dirty="0">
                          <a:solidFill>
                            <a:srgbClr val="FF0000"/>
                          </a:solidFill>
                          <a:effectLst/>
                        </a:rPr>
                        <a:t>4,00</a:t>
                      </a:r>
                      <a:endParaRPr lang="hr-HR" sz="12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84321249"/>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418856392"/>
              </p:ext>
            </p:extLst>
          </p:nvPr>
        </p:nvGraphicFramePr>
        <p:xfrm>
          <a:off x="330653" y="2232596"/>
          <a:ext cx="3467100" cy="22860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738968083"/>
                    </a:ext>
                  </a:extLst>
                </a:gridCol>
                <a:gridCol w="381000">
                  <a:extLst>
                    <a:ext uri="{9D8B030D-6E8A-4147-A177-3AD203B41FA5}">
                      <a16:colId xmlns:a16="http://schemas.microsoft.com/office/drawing/2014/main" val="4077711170"/>
                    </a:ext>
                  </a:extLst>
                </a:gridCol>
                <a:gridCol w="266700">
                  <a:extLst>
                    <a:ext uri="{9D8B030D-6E8A-4147-A177-3AD203B41FA5}">
                      <a16:colId xmlns:a16="http://schemas.microsoft.com/office/drawing/2014/main" val="4040515043"/>
                    </a:ext>
                  </a:extLst>
                </a:gridCol>
                <a:gridCol w="736600">
                  <a:extLst>
                    <a:ext uri="{9D8B030D-6E8A-4147-A177-3AD203B41FA5}">
                      <a16:colId xmlns:a16="http://schemas.microsoft.com/office/drawing/2014/main" val="3077324105"/>
                    </a:ext>
                  </a:extLst>
                </a:gridCol>
                <a:gridCol w="863600">
                  <a:extLst>
                    <a:ext uri="{9D8B030D-6E8A-4147-A177-3AD203B41FA5}">
                      <a16:colId xmlns:a16="http://schemas.microsoft.com/office/drawing/2014/main" val="2692221121"/>
                    </a:ext>
                  </a:extLst>
                </a:gridCol>
                <a:gridCol w="609600">
                  <a:extLst>
                    <a:ext uri="{9D8B030D-6E8A-4147-A177-3AD203B41FA5}">
                      <a16:colId xmlns:a16="http://schemas.microsoft.com/office/drawing/2014/main" val="1309372799"/>
                    </a:ext>
                  </a:extLst>
                </a:gridCol>
              </a:tblGrid>
              <a:tr h="381000">
                <a:tc>
                  <a:txBody>
                    <a:bodyPr/>
                    <a:lstStyle/>
                    <a:p>
                      <a:pPr algn="ctr" fontAlgn="ctr"/>
                      <a:r>
                        <a:rPr lang="hr-HR" sz="1100" u="none" strike="noStrike">
                          <a:effectLst/>
                        </a:rPr>
                        <a:t>Point</a:t>
                      </a:r>
                      <a:endParaRPr lang="hr-HR" sz="11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b"/>
                      <a:r>
                        <a:rPr lang="hr-HR" sz="1100" u="none" strike="noStrike">
                          <a:effectLst/>
                        </a:rPr>
                        <a:t>X</a:t>
                      </a:r>
                      <a:endParaRPr lang="hr-HR"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Y</a:t>
                      </a:r>
                      <a:endParaRPr lang="hr-HR"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Distance to Centroid 1</a:t>
                      </a:r>
                      <a:endParaRPr lang="hr-HR"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Distance to Centroid 2</a:t>
                      </a:r>
                      <a:endParaRPr lang="hr-HR"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Assigned Cluster</a:t>
                      </a:r>
                      <a:endParaRPr lang="hr-H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91965176"/>
                  </a:ext>
                </a:extLst>
              </a:tr>
              <a:tr h="190500">
                <a:tc>
                  <a:txBody>
                    <a:bodyPr/>
                    <a:lstStyle/>
                    <a:p>
                      <a:pPr algn="ctr" fontAlgn="ctr"/>
                      <a:r>
                        <a:rPr lang="hr-HR" sz="1100" u="none" strike="noStrike" dirty="0">
                          <a:solidFill>
                            <a:schemeClr val="accent1"/>
                          </a:solidFill>
                          <a:effectLst/>
                        </a:rPr>
                        <a:t>A</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2</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2,39</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4,24</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50836453"/>
                  </a:ext>
                </a:extLst>
              </a:tr>
              <a:tr h="190500">
                <a:tc>
                  <a:txBody>
                    <a:bodyPr/>
                    <a:lstStyle/>
                    <a:p>
                      <a:pPr algn="ctr" fontAlgn="ctr"/>
                      <a:r>
                        <a:rPr lang="hr-HR" sz="1100" u="none" strike="noStrike">
                          <a:solidFill>
                            <a:schemeClr val="accent1"/>
                          </a:solidFill>
                          <a:effectLst/>
                        </a:rPr>
                        <a:t>B</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4</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2,95</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3,16</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45274792"/>
                  </a:ext>
                </a:extLst>
              </a:tr>
              <a:tr h="190500">
                <a:tc>
                  <a:txBody>
                    <a:bodyPr/>
                    <a:lstStyle/>
                    <a:p>
                      <a:pPr algn="ctr" fontAlgn="ctr"/>
                      <a:r>
                        <a:rPr lang="hr-HR" sz="1100" u="none" strike="noStrike">
                          <a:solidFill>
                            <a:schemeClr val="accent1"/>
                          </a:solidFill>
                          <a:effectLst/>
                        </a:rPr>
                        <a:t>C</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0</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3</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2,28</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5,10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90815115"/>
                  </a:ext>
                </a:extLst>
              </a:tr>
              <a:tr h="190500">
                <a:tc>
                  <a:txBody>
                    <a:bodyPr/>
                    <a:lstStyle/>
                    <a:p>
                      <a:pPr algn="ctr" fontAlgn="ctr"/>
                      <a:r>
                        <a:rPr lang="hr-HR" sz="1100" u="none" strike="noStrike" dirty="0">
                          <a:solidFill>
                            <a:srgbClr val="FF0000"/>
                          </a:solidFill>
                          <a:effectLst/>
                        </a:rPr>
                        <a:t>D</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5</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2,78</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1,00</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9167127"/>
                  </a:ext>
                </a:extLst>
              </a:tr>
              <a:tr h="190500">
                <a:tc>
                  <a:txBody>
                    <a:bodyPr/>
                    <a:lstStyle/>
                    <a:p>
                      <a:pPr algn="ctr" fontAlgn="ctr"/>
                      <a:r>
                        <a:rPr lang="hr-HR" sz="1100" u="none" strike="noStrike" dirty="0">
                          <a:solidFill>
                            <a:schemeClr val="accent1"/>
                          </a:solidFill>
                          <a:effectLst/>
                        </a:rPr>
                        <a:t>E</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2</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0,67</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3,00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35576961"/>
                  </a:ext>
                </a:extLst>
              </a:tr>
              <a:tr h="190500">
                <a:tc>
                  <a:txBody>
                    <a:bodyPr/>
                    <a:lstStyle/>
                    <a:p>
                      <a:pPr algn="ctr" fontAlgn="ctr"/>
                      <a:r>
                        <a:rPr lang="hr-HR" sz="1100" u="none" strike="noStrike">
                          <a:solidFill>
                            <a:schemeClr val="accent1"/>
                          </a:solidFill>
                          <a:effectLst/>
                        </a:rPr>
                        <a:t>F</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5</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2,05</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4,12</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45580280"/>
                  </a:ext>
                </a:extLst>
              </a:tr>
              <a:tr h="190500">
                <a:tc>
                  <a:txBody>
                    <a:bodyPr/>
                    <a:lstStyle/>
                    <a:p>
                      <a:pPr algn="ctr" fontAlgn="ctr"/>
                      <a:r>
                        <a:rPr lang="hr-HR" sz="1100" u="none" strike="noStrike">
                          <a:solidFill>
                            <a:schemeClr val="accent1"/>
                          </a:solidFill>
                          <a:effectLst/>
                        </a:rPr>
                        <a:t>G</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6</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2,91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4,47</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24363808"/>
                  </a:ext>
                </a:extLst>
              </a:tr>
              <a:tr h="190500">
                <a:tc>
                  <a:txBody>
                    <a:bodyPr/>
                    <a:lstStyle/>
                    <a:p>
                      <a:pPr algn="ctr" fontAlgn="ctr"/>
                      <a:r>
                        <a:rPr lang="hr-HR" sz="1100" u="none" strike="noStrike" dirty="0">
                          <a:solidFill>
                            <a:srgbClr val="FF0000"/>
                          </a:solidFill>
                          <a:effectLst/>
                        </a:rPr>
                        <a:t>H</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6</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3,77</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1,41</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a:t>
                      </a:r>
                      <a:endParaRPr lang="hr-HR" sz="1100" b="0" i="0" u="none" strike="noStrike">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04947346"/>
                  </a:ext>
                </a:extLst>
              </a:tr>
              <a:tr h="190500">
                <a:tc>
                  <a:txBody>
                    <a:bodyPr/>
                    <a:lstStyle/>
                    <a:p>
                      <a:pPr algn="ctr" fontAlgn="ctr"/>
                      <a:r>
                        <a:rPr lang="hr-HR" sz="1100" u="none" strike="noStrike">
                          <a:solidFill>
                            <a:srgbClr val="FF0000"/>
                          </a:solidFill>
                          <a:effectLst/>
                        </a:rPr>
                        <a:t>I</a:t>
                      </a:r>
                      <a:endParaRPr lang="hr-HR" sz="11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rgbClr val="FF0000"/>
                          </a:solidFill>
                          <a:effectLst/>
                        </a:rPr>
                        <a:t>4</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5</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2,39</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1,41</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99158998"/>
                  </a:ext>
                </a:extLst>
              </a:tr>
              <a:tr h="190500">
                <a:tc>
                  <a:txBody>
                    <a:bodyPr/>
                    <a:lstStyle/>
                    <a:p>
                      <a:pPr algn="ctr" fontAlgn="ctr"/>
                      <a:r>
                        <a:rPr lang="hr-HR" sz="1100" u="none" strike="noStrike" dirty="0">
                          <a:solidFill>
                            <a:schemeClr val="accent1"/>
                          </a:solidFill>
                          <a:effectLst/>
                        </a:rPr>
                        <a:t>J</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3</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0,98</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2,00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45652581"/>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2538766497"/>
              </p:ext>
            </p:extLst>
          </p:nvPr>
        </p:nvGraphicFramePr>
        <p:xfrm>
          <a:off x="4283530" y="2316248"/>
          <a:ext cx="3467100" cy="22860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3272881835"/>
                    </a:ext>
                  </a:extLst>
                </a:gridCol>
                <a:gridCol w="381000">
                  <a:extLst>
                    <a:ext uri="{9D8B030D-6E8A-4147-A177-3AD203B41FA5}">
                      <a16:colId xmlns:a16="http://schemas.microsoft.com/office/drawing/2014/main" val="2481237795"/>
                    </a:ext>
                  </a:extLst>
                </a:gridCol>
                <a:gridCol w="266700">
                  <a:extLst>
                    <a:ext uri="{9D8B030D-6E8A-4147-A177-3AD203B41FA5}">
                      <a16:colId xmlns:a16="http://schemas.microsoft.com/office/drawing/2014/main" val="2050264453"/>
                    </a:ext>
                  </a:extLst>
                </a:gridCol>
                <a:gridCol w="736600">
                  <a:extLst>
                    <a:ext uri="{9D8B030D-6E8A-4147-A177-3AD203B41FA5}">
                      <a16:colId xmlns:a16="http://schemas.microsoft.com/office/drawing/2014/main" val="339409792"/>
                    </a:ext>
                  </a:extLst>
                </a:gridCol>
                <a:gridCol w="863600">
                  <a:extLst>
                    <a:ext uri="{9D8B030D-6E8A-4147-A177-3AD203B41FA5}">
                      <a16:colId xmlns:a16="http://schemas.microsoft.com/office/drawing/2014/main" val="127383775"/>
                    </a:ext>
                  </a:extLst>
                </a:gridCol>
                <a:gridCol w="609600">
                  <a:extLst>
                    <a:ext uri="{9D8B030D-6E8A-4147-A177-3AD203B41FA5}">
                      <a16:colId xmlns:a16="http://schemas.microsoft.com/office/drawing/2014/main" val="2040873684"/>
                    </a:ext>
                  </a:extLst>
                </a:gridCol>
              </a:tblGrid>
              <a:tr h="381000">
                <a:tc>
                  <a:txBody>
                    <a:bodyPr/>
                    <a:lstStyle/>
                    <a:p>
                      <a:pPr algn="ctr" fontAlgn="ctr"/>
                      <a:r>
                        <a:rPr lang="hr-HR" sz="1100" u="none" strike="noStrike">
                          <a:effectLst/>
                        </a:rPr>
                        <a:t>Point</a:t>
                      </a:r>
                      <a:endParaRPr lang="hr-HR" sz="11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b"/>
                      <a:r>
                        <a:rPr lang="hr-HR" sz="1100" u="none" strike="noStrike">
                          <a:effectLst/>
                        </a:rPr>
                        <a:t>X</a:t>
                      </a:r>
                      <a:endParaRPr lang="hr-HR"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Y</a:t>
                      </a:r>
                      <a:endParaRPr lang="hr-HR"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Distance to Centroid 1</a:t>
                      </a:r>
                      <a:endParaRPr lang="hr-HR"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Distance to Centroid 2</a:t>
                      </a:r>
                      <a:endParaRPr lang="hr-HR"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100" u="none" strike="noStrike">
                          <a:effectLst/>
                        </a:rPr>
                        <a:t>Assigned Cluster</a:t>
                      </a:r>
                      <a:endParaRPr lang="hr-H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77459887"/>
                  </a:ext>
                </a:extLst>
              </a:tr>
              <a:tr h="190500">
                <a:tc>
                  <a:txBody>
                    <a:bodyPr/>
                    <a:lstStyle/>
                    <a:p>
                      <a:pPr algn="ctr" fontAlgn="ctr"/>
                      <a:r>
                        <a:rPr lang="hr-HR" sz="1100" u="none" strike="noStrike" dirty="0">
                          <a:solidFill>
                            <a:srgbClr val="FF0000"/>
                          </a:solidFill>
                          <a:effectLst/>
                        </a:rPr>
                        <a:t>A</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2,73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1,02</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a:t>
                      </a:r>
                      <a:endParaRPr lang="hr-HR" sz="1100" b="0" i="0" u="none" strike="noStrike">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82392712"/>
                  </a:ext>
                </a:extLst>
              </a:tr>
              <a:tr h="190500">
                <a:tc>
                  <a:txBody>
                    <a:bodyPr/>
                    <a:lstStyle/>
                    <a:p>
                      <a:pPr algn="ctr" fontAlgn="ctr"/>
                      <a:r>
                        <a:rPr lang="hr-HR" sz="1100" u="none" strike="noStrike">
                          <a:solidFill>
                            <a:srgbClr val="FF0000"/>
                          </a:solidFill>
                          <a:effectLst/>
                        </a:rPr>
                        <a:t>B</a:t>
                      </a:r>
                      <a:endParaRPr lang="hr-HR" sz="11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rgbClr val="FF0000"/>
                          </a:solidFill>
                          <a:effectLst/>
                        </a:rPr>
                        <a:t>4</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1</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3,36</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1,06</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82003379"/>
                  </a:ext>
                </a:extLst>
              </a:tr>
              <a:tr h="190500">
                <a:tc>
                  <a:txBody>
                    <a:bodyPr/>
                    <a:lstStyle/>
                    <a:p>
                      <a:pPr algn="ctr" fontAlgn="ctr"/>
                      <a:r>
                        <a:rPr lang="hr-HR" sz="1100" u="none" strike="noStrike" dirty="0">
                          <a:solidFill>
                            <a:schemeClr val="accent1"/>
                          </a:solidFill>
                          <a:effectLst/>
                        </a:rPr>
                        <a:t>C</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3</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2,16</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3,44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58021899"/>
                  </a:ext>
                </a:extLst>
              </a:tr>
              <a:tr h="190500">
                <a:tc>
                  <a:txBody>
                    <a:bodyPr/>
                    <a:lstStyle/>
                    <a:p>
                      <a:pPr algn="ctr" fontAlgn="ctr"/>
                      <a:r>
                        <a:rPr lang="hr-HR" sz="1100" u="none" strike="noStrike" dirty="0">
                          <a:solidFill>
                            <a:srgbClr val="FF0000"/>
                          </a:solidFill>
                          <a:effectLst/>
                        </a:rPr>
                        <a:t>D</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5</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3,06</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2,66</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12861324"/>
                  </a:ext>
                </a:extLst>
              </a:tr>
              <a:tr h="190500">
                <a:tc>
                  <a:txBody>
                    <a:bodyPr/>
                    <a:lstStyle/>
                    <a:p>
                      <a:pPr algn="ctr" fontAlgn="ctr"/>
                      <a:r>
                        <a:rPr lang="hr-HR" sz="1100" u="none" strike="noStrike" dirty="0">
                          <a:solidFill>
                            <a:schemeClr val="accent1"/>
                          </a:solidFill>
                          <a:effectLst/>
                        </a:rPr>
                        <a:t>E</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2</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4</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0,27</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2,89</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12455266"/>
                  </a:ext>
                </a:extLst>
              </a:tr>
              <a:tr h="190500">
                <a:tc>
                  <a:txBody>
                    <a:bodyPr/>
                    <a:lstStyle/>
                    <a:p>
                      <a:pPr algn="ctr" fontAlgn="ctr"/>
                      <a:r>
                        <a:rPr lang="hr-HR" sz="1100" u="none" strike="noStrike" dirty="0">
                          <a:solidFill>
                            <a:schemeClr val="accent1"/>
                          </a:solidFill>
                          <a:effectLst/>
                        </a:rPr>
                        <a:t>F</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5</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1,64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4,22</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06008417"/>
                  </a:ext>
                </a:extLst>
              </a:tr>
              <a:tr h="190500">
                <a:tc>
                  <a:txBody>
                    <a:bodyPr/>
                    <a:lstStyle/>
                    <a:p>
                      <a:pPr algn="ctr" fontAlgn="ctr"/>
                      <a:r>
                        <a:rPr lang="hr-HR" sz="1100" u="none" strike="noStrike">
                          <a:solidFill>
                            <a:schemeClr val="accent1"/>
                          </a:solidFill>
                          <a:effectLst/>
                        </a:rPr>
                        <a:t>G</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6</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2,50</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5,12</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56383795"/>
                  </a:ext>
                </a:extLst>
              </a:tr>
              <a:tr h="190500">
                <a:tc>
                  <a:txBody>
                    <a:bodyPr/>
                    <a:lstStyle/>
                    <a:p>
                      <a:pPr algn="ctr" fontAlgn="ctr"/>
                      <a:r>
                        <a:rPr lang="hr-HR" sz="1100" u="none" strike="noStrike" dirty="0">
                          <a:solidFill>
                            <a:srgbClr val="FF0000"/>
                          </a:solidFill>
                          <a:effectLst/>
                        </a:rPr>
                        <a:t>H</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6</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4,03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3,48</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47673675"/>
                  </a:ext>
                </a:extLst>
              </a:tr>
              <a:tr h="190500">
                <a:tc>
                  <a:txBody>
                    <a:bodyPr/>
                    <a:lstStyle/>
                    <a:p>
                      <a:pPr algn="ctr" fontAlgn="ctr"/>
                      <a:r>
                        <a:rPr lang="hr-HR" sz="1100" u="none" strike="noStrike">
                          <a:solidFill>
                            <a:srgbClr val="FF0000"/>
                          </a:solidFill>
                          <a:effectLst/>
                        </a:rPr>
                        <a:t>I</a:t>
                      </a:r>
                      <a:endParaRPr lang="hr-HR" sz="11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rgbClr val="FF0000"/>
                          </a:solidFill>
                          <a:effectLst/>
                        </a:rPr>
                        <a:t>4</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5</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2,34</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3,86</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01690994"/>
                  </a:ext>
                </a:extLst>
              </a:tr>
              <a:tr h="190500">
                <a:tc>
                  <a:txBody>
                    <a:bodyPr/>
                    <a:lstStyle/>
                    <a:p>
                      <a:pPr algn="ctr" fontAlgn="ctr"/>
                      <a:r>
                        <a:rPr lang="hr-HR" sz="1100" u="none" strike="noStrike" dirty="0">
                          <a:solidFill>
                            <a:schemeClr val="accent1"/>
                          </a:solidFill>
                          <a:effectLst/>
                        </a:rPr>
                        <a:t>J</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3</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1,01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2,72</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0495182"/>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059342159"/>
              </p:ext>
            </p:extLst>
          </p:nvPr>
        </p:nvGraphicFramePr>
        <p:xfrm>
          <a:off x="8232320" y="2316248"/>
          <a:ext cx="3467100" cy="22860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491856867"/>
                    </a:ext>
                  </a:extLst>
                </a:gridCol>
                <a:gridCol w="381000">
                  <a:extLst>
                    <a:ext uri="{9D8B030D-6E8A-4147-A177-3AD203B41FA5}">
                      <a16:colId xmlns:a16="http://schemas.microsoft.com/office/drawing/2014/main" val="3441345556"/>
                    </a:ext>
                  </a:extLst>
                </a:gridCol>
                <a:gridCol w="266700">
                  <a:extLst>
                    <a:ext uri="{9D8B030D-6E8A-4147-A177-3AD203B41FA5}">
                      <a16:colId xmlns:a16="http://schemas.microsoft.com/office/drawing/2014/main" val="3444838650"/>
                    </a:ext>
                  </a:extLst>
                </a:gridCol>
                <a:gridCol w="736600">
                  <a:extLst>
                    <a:ext uri="{9D8B030D-6E8A-4147-A177-3AD203B41FA5}">
                      <a16:colId xmlns:a16="http://schemas.microsoft.com/office/drawing/2014/main" val="4243758180"/>
                    </a:ext>
                  </a:extLst>
                </a:gridCol>
                <a:gridCol w="863600">
                  <a:extLst>
                    <a:ext uri="{9D8B030D-6E8A-4147-A177-3AD203B41FA5}">
                      <a16:colId xmlns:a16="http://schemas.microsoft.com/office/drawing/2014/main" val="749919172"/>
                    </a:ext>
                  </a:extLst>
                </a:gridCol>
                <a:gridCol w="609600">
                  <a:extLst>
                    <a:ext uri="{9D8B030D-6E8A-4147-A177-3AD203B41FA5}">
                      <a16:colId xmlns:a16="http://schemas.microsoft.com/office/drawing/2014/main" val="3059573848"/>
                    </a:ext>
                  </a:extLst>
                </a:gridCol>
              </a:tblGrid>
              <a:tr h="381000">
                <a:tc>
                  <a:txBody>
                    <a:bodyPr/>
                    <a:lstStyle/>
                    <a:p>
                      <a:pPr algn="ctr" fontAlgn="ctr"/>
                      <a:r>
                        <a:rPr lang="hr-HR" sz="1100" u="none" strike="noStrike">
                          <a:effectLst/>
                        </a:rPr>
                        <a:t>Point</a:t>
                      </a:r>
                      <a:endParaRPr lang="hr-HR" sz="11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100" u="none" strike="noStrike">
                          <a:effectLst/>
                        </a:rPr>
                        <a:t>X</a:t>
                      </a:r>
                      <a:endParaRPr lang="hr-HR" sz="11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100" u="none" strike="noStrike">
                          <a:effectLst/>
                        </a:rPr>
                        <a:t>Y</a:t>
                      </a:r>
                      <a:endParaRPr lang="hr-HR" sz="11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100" u="none" strike="noStrike" dirty="0">
                          <a:effectLst/>
                        </a:rPr>
                        <a:t>Distance to </a:t>
                      </a:r>
                      <a:r>
                        <a:rPr lang="hr-HR" sz="1100" u="none" strike="noStrike" dirty="0" err="1">
                          <a:effectLst/>
                        </a:rPr>
                        <a:t>Centroid</a:t>
                      </a:r>
                      <a:r>
                        <a:rPr lang="hr-HR" sz="1100" u="none" strike="noStrike" dirty="0">
                          <a:effectLst/>
                        </a:rPr>
                        <a:t> 1</a:t>
                      </a:r>
                      <a:endParaRPr lang="hr-HR" sz="11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100" u="none" strike="noStrike">
                          <a:effectLst/>
                        </a:rPr>
                        <a:t>Distance to Centroid 2</a:t>
                      </a:r>
                      <a:endParaRPr lang="hr-HR" sz="11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100" u="none" strike="noStrike">
                          <a:effectLst/>
                        </a:rPr>
                        <a:t>Assigned Cluster</a:t>
                      </a:r>
                      <a:endParaRPr lang="hr-HR" sz="1100" b="0" i="0" u="none" strike="noStrike">
                        <a:solidFill>
                          <a:srgbClr val="000000"/>
                        </a:solidFill>
                        <a:effectLst/>
                        <a:latin typeface="Calibri Light" panose="020F0302020204030204" pitchFamily="34" charset="0"/>
                      </a:endParaRPr>
                    </a:p>
                  </a:txBody>
                  <a:tcPr marL="9525" marR="9525" marT="9525" marB="0" anchor="ctr"/>
                </a:tc>
                <a:extLst>
                  <a:ext uri="{0D108BD9-81ED-4DB2-BD59-A6C34878D82A}">
                    <a16:rowId xmlns:a16="http://schemas.microsoft.com/office/drawing/2014/main" val="1527218892"/>
                  </a:ext>
                </a:extLst>
              </a:tr>
              <a:tr h="190500">
                <a:tc>
                  <a:txBody>
                    <a:bodyPr/>
                    <a:lstStyle/>
                    <a:p>
                      <a:pPr algn="ctr" fontAlgn="ctr"/>
                      <a:r>
                        <a:rPr lang="hr-HR" sz="1100" u="none" strike="noStrike" dirty="0">
                          <a:solidFill>
                            <a:schemeClr val="accent1"/>
                          </a:solidFill>
                          <a:effectLst/>
                        </a:rPr>
                        <a:t>A</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2</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1,90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1,91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b="0" i="0" u="none" strike="noStrike" dirty="0">
                          <a:solidFill>
                            <a:schemeClr val="accent1"/>
                          </a:solidFill>
                          <a:effectLst/>
                          <a:latin typeface="+mn-l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3834736"/>
                  </a:ext>
                </a:extLst>
              </a:tr>
              <a:tr h="190500">
                <a:tc>
                  <a:txBody>
                    <a:bodyPr/>
                    <a:lstStyle/>
                    <a:p>
                      <a:pPr algn="ctr" fontAlgn="ctr"/>
                      <a:r>
                        <a:rPr lang="hr-HR" sz="1100" u="none" strike="noStrike">
                          <a:solidFill>
                            <a:srgbClr val="FF0000"/>
                          </a:solidFill>
                          <a:effectLst/>
                        </a:rPr>
                        <a:t>B</a:t>
                      </a:r>
                      <a:endParaRPr lang="hr-HR" sz="11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rgbClr val="FF0000"/>
                          </a:solidFill>
                          <a:effectLst/>
                        </a:rPr>
                        <a:t>4</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1</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3,09</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1,34</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85492324"/>
                  </a:ext>
                </a:extLst>
              </a:tr>
              <a:tr h="190500">
                <a:tc>
                  <a:txBody>
                    <a:bodyPr/>
                    <a:lstStyle/>
                    <a:p>
                      <a:pPr algn="ctr" fontAlgn="ctr"/>
                      <a:r>
                        <a:rPr lang="hr-HR" sz="1100" u="none" strike="noStrike" dirty="0">
                          <a:solidFill>
                            <a:schemeClr val="accent1"/>
                          </a:solidFill>
                          <a:effectLst/>
                        </a:rPr>
                        <a:t>C</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3</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1,52</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3,54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79626709"/>
                  </a:ext>
                </a:extLst>
              </a:tr>
              <a:tr h="190500">
                <a:tc>
                  <a:txBody>
                    <a:bodyPr/>
                    <a:lstStyle/>
                    <a:p>
                      <a:pPr algn="ctr" fontAlgn="ctr"/>
                      <a:r>
                        <a:rPr lang="hr-HR" sz="1100" u="none" strike="noStrike" dirty="0">
                          <a:solidFill>
                            <a:srgbClr val="FF0000"/>
                          </a:solidFill>
                          <a:effectLst/>
                        </a:rPr>
                        <a:t>D</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5</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3</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3,49</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1,73</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70494822"/>
                  </a:ext>
                </a:extLst>
              </a:tr>
              <a:tr h="190500">
                <a:tc>
                  <a:txBody>
                    <a:bodyPr/>
                    <a:lstStyle/>
                    <a:p>
                      <a:pPr algn="ctr" fontAlgn="ctr"/>
                      <a:r>
                        <a:rPr lang="hr-HR" sz="1100" u="none" strike="noStrike" dirty="0">
                          <a:solidFill>
                            <a:schemeClr val="accent1"/>
                          </a:solidFill>
                          <a:effectLst/>
                        </a:rPr>
                        <a:t>E</a:t>
                      </a:r>
                      <a:endParaRPr lang="hr-HR" sz="11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2</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1,26</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2,29</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09286977"/>
                  </a:ext>
                </a:extLst>
              </a:tr>
              <a:tr h="190500">
                <a:tc>
                  <a:txBody>
                    <a:bodyPr/>
                    <a:lstStyle/>
                    <a:p>
                      <a:pPr algn="ctr" fontAlgn="ctr"/>
                      <a:r>
                        <a:rPr lang="hr-HR" sz="1100" u="none" strike="noStrike">
                          <a:solidFill>
                            <a:schemeClr val="accent1"/>
                          </a:solidFill>
                          <a:effectLst/>
                        </a:rPr>
                        <a:t>F</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5</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2,23</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3,70</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15359053"/>
                  </a:ext>
                </a:extLst>
              </a:tr>
              <a:tr h="190500">
                <a:tc>
                  <a:txBody>
                    <a:bodyPr/>
                    <a:lstStyle/>
                    <a:p>
                      <a:pPr algn="ctr" fontAlgn="ctr"/>
                      <a:r>
                        <a:rPr lang="hr-HR" sz="1100" u="none" strike="noStrike">
                          <a:solidFill>
                            <a:schemeClr val="accent1"/>
                          </a:solidFill>
                          <a:effectLst/>
                        </a:rPr>
                        <a:t>G</a:t>
                      </a:r>
                      <a:endParaRPr lang="hr-HR" sz="11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chemeClr val="accent1"/>
                          </a:solidFill>
                          <a:effectLst/>
                        </a:rPr>
                        <a:t>1</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chemeClr val="accent1"/>
                          </a:solidFill>
                          <a:effectLst/>
                        </a:rPr>
                        <a:t>6</a:t>
                      </a:r>
                      <a:endParaRPr lang="hr-HR" sz="11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3,21</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4,50</a:t>
                      </a:r>
                      <a:endParaRPr lang="hr-HR" sz="11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chemeClr val="accent1"/>
                          </a:solidFill>
                          <a:effectLst/>
                        </a:rPr>
                        <a:t>1</a:t>
                      </a:r>
                      <a:endParaRPr lang="hr-HR" sz="11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29677873"/>
                  </a:ext>
                </a:extLst>
              </a:tr>
              <a:tr h="190500">
                <a:tc>
                  <a:txBody>
                    <a:bodyPr/>
                    <a:lstStyle/>
                    <a:p>
                      <a:pPr algn="ctr" fontAlgn="ctr"/>
                      <a:r>
                        <a:rPr lang="hr-HR" sz="1100" u="none" strike="noStrike" dirty="0">
                          <a:solidFill>
                            <a:srgbClr val="FF0000"/>
                          </a:solidFill>
                          <a:effectLst/>
                        </a:rPr>
                        <a:t>H</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rgbClr val="FF0000"/>
                          </a:solidFill>
                          <a:effectLst/>
                        </a:rPr>
                        <a:t>6</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3</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4,49</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2,66</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a:t>
                      </a:r>
                      <a:endParaRPr lang="hr-HR" sz="1100" b="0" i="0" u="none" strike="noStrike">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9348572"/>
                  </a:ext>
                </a:extLst>
              </a:tr>
              <a:tr h="190500">
                <a:tc>
                  <a:txBody>
                    <a:bodyPr/>
                    <a:lstStyle/>
                    <a:p>
                      <a:pPr algn="ctr" fontAlgn="ctr"/>
                      <a:r>
                        <a:rPr lang="hr-HR" sz="1100" u="none" strike="noStrike">
                          <a:solidFill>
                            <a:srgbClr val="FF0000"/>
                          </a:solidFill>
                          <a:effectLst/>
                        </a:rPr>
                        <a:t>I</a:t>
                      </a:r>
                      <a:endParaRPr lang="hr-HR" sz="11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dirty="0">
                          <a:solidFill>
                            <a:srgbClr val="FF0000"/>
                          </a:solidFill>
                          <a:effectLst/>
                        </a:rPr>
                        <a:t>4</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5</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3,30</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2,82</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2</a:t>
                      </a:r>
                      <a:endParaRPr lang="hr-HR" sz="1100" b="0" i="0" u="none" strike="noStrike">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02790619"/>
                  </a:ext>
                </a:extLst>
              </a:tr>
              <a:tr h="190500">
                <a:tc>
                  <a:txBody>
                    <a:bodyPr/>
                    <a:lstStyle/>
                    <a:p>
                      <a:pPr algn="ctr" fontAlgn="ctr"/>
                      <a:r>
                        <a:rPr lang="hr-HR" sz="1100" u="none" strike="noStrike" dirty="0">
                          <a:solidFill>
                            <a:srgbClr val="FF0000"/>
                          </a:solidFill>
                          <a:effectLst/>
                        </a:rPr>
                        <a:t>J</a:t>
                      </a:r>
                      <a:endParaRPr lang="hr-HR" sz="11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100" u="none" strike="noStrike">
                          <a:solidFill>
                            <a:srgbClr val="FF0000"/>
                          </a:solidFill>
                          <a:effectLst/>
                        </a:rPr>
                        <a:t>3</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a:solidFill>
                            <a:srgbClr val="FF0000"/>
                          </a:solidFill>
                          <a:effectLst/>
                        </a:rPr>
                        <a:t>4</a:t>
                      </a:r>
                      <a:endParaRPr lang="hr-HR" sz="11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1,89</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1,83</a:t>
                      </a:r>
                      <a:endParaRPr lang="hr-HR" sz="11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100" u="none" strike="noStrike" dirty="0">
                          <a:solidFill>
                            <a:srgbClr val="FF0000"/>
                          </a:solidFill>
                          <a:effectLst/>
                        </a:rPr>
                        <a:t>2</a:t>
                      </a:r>
                      <a:endParaRPr lang="hr-HR" sz="11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29882787"/>
                  </a:ext>
                </a:extLst>
              </a:tr>
            </a:tbl>
          </a:graphicData>
        </a:graphic>
      </p:graphicFrame>
    </p:spTree>
    <p:extLst>
      <p:ext uri="{BB962C8B-B14F-4D97-AF65-F5344CB8AC3E}">
        <p14:creationId xmlns:p14="http://schemas.microsoft.com/office/powerpoint/2010/main" val="370347522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K-</a:t>
            </a:r>
            <a:r>
              <a:rPr lang="hr-HR" b="1" dirty="0" err="1"/>
              <a:t>means</a:t>
            </a:r>
            <a:endParaRPr lang="pl-PL" dirty="0"/>
          </a:p>
        </p:txBody>
      </p:sp>
      <p:sp>
        <p:nvSpPr>
          <p:cNvPr id="11" name="Oval 10"/>
          <p:cNvSpPr/>
          <p:nvPr/>
        </p:nvSpPr>
        <p:spPr>
          <a:xfrm>
            <a:off x="2989480" y="4183857"/>
            <a:ext cx="170083" cy="18267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630127" y="3987915"/>
            <a:ext cx="179623" cy="193560"/>
          </a:xfrm>
          <a:prstGeom prst="ellipse">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Chart 12"/>
          <p:cNvGraphicFramePr>
            <a:graphicFrameLocks/>
          </p:cNvGraphicFramePr>
          <p:nvPr>
            <p:extLst>
              <p:ext uri="{D42A27DB-BD31-4B8C-83A1-F6EECF244321}">
                <p14:modId xmlns:p14="http://schemas.microsoft.com/office/powerpoint/2010/main" val="2651429595"/>
              </p:ext>
            </p:extLst>
          </p:nvPr>
        </p:nvGraphicFramePr>
        <p:xfrm>
          <a:off x="365355" y="1852442"/>
          <a:ext cx="5138055" cy="3978531"/>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
          <p:cNvSpPr txBox="1"/>
          <p:nvPr/>
        </p:nvSpPr>
        <p:spPr>
          <a:xfrm>
            <a:off x="1895479" y="4916119"/>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A</a:t>
            </a:r>
            <a:endParaRPr lang="en-US" sz="2000" b="1" dirty="0"/>
          </a:p>
        </p:txBody>
      </p:sp>
      <p:sp>
        <p:nvSpPr>
          <p:cNvPr id="15" name="TextBox 1"/>
          <p:cNvSpPr txBox="1"/>
          <p:nvPr/>
        </p:nvSpPr>
        <p:spPr>
          <a:xfrm>
            <a:off x="3281369" y="491611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B</a:t>
            </a:r>
            <a:endParaRPr lang="en-US" sz="2000" b="1" dirty="0"/>
          </a:p>
        </p:txBody>
      </p:sp>
      <p:sp>
        <p:nvSpPr>
          <p:cNvPr id="16" name="TextBox 1"/>
          <p:cNvSpPr txBox="1"/>
          <p:nvPr/>
        </p:nvSpPr>
        <p:spPr>
          <a:xfrm>
            <a:off x="609608" y="3598779"/>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C</a:t>
            </a:r>
            <a:endParaRPr lang="en-US" sz="2000" b="1" dirty="0"/>
          </a:p>
        </p:txBody>
      </p:sp>
      <p:sp>
        <p:nvSpPr>
          <p:cNvPr id="17" name="TextBox 1"/>
          <p:cNvSpPr txBox="1"/>
          <p:nvPr/>
        </p:nvSpPr>
        <p:spPr>
          <a:xfrm>
            <a:off x="3885500" y="3987915"/>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D</a:t>
            </a:r>
            <a:endParaRPr lang="en-US" sz="2000" b="1" dirty="0"/>
          </a:p>
        </p:txBody>
      </p:sp>
      <p:sp>
        <p:nvSpPr>
          <p:cNvPr id="18" name="TextBox 1"/>
          <p:cNvSpPr txBox="1"/>
          <p:nvPr/>
        </p:nvSpPr>
        <p:spPr>
          <a:xfrm>
            <a:off x="1895479" y="3100969"/>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E</a:t>
            </a:r>
            <a:endParaRPr lang="en-US" sz="2000" b="1" dirty="0"/>
          </a:p>
        </p:txBody>
      </p:sp>
      <p:sp>
        <p:nvSpPr>
          <p:cNvPr id="19" name="TextBox 1"/>
          <p:cNvSpPr txBox="1"/>
          <p:nvPr/>
        </p:nvSpPr>
        <p:spPr>
          <a:xfrm>
            <a:off x="1401535" y="2817658"/>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F</a:t>
            </a:r>
            <a:endParaRPr lang="en-US" sz="2000" b="1" dirty="0"/>
          </a:p>
        </p:txBody>
      </p:sp>
      <p:sp>
        <p:nvSpPr>
          <p:cNvPr id="20" name="TextBox 1"/>
          <p:cNvSpPr txBox="1"/>
          <p:nvPr/>
        </p:nvSpPr>
        <p:spPr>
          <a:xfrm>
            <a:off x="1220568" y="2085894"/>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G</a:t>
            </a:r>
            <a:endParaRPr lang="en-US" sz="2000" b="1" dirty="0"/>
          </a:p>
        </p:txBody>
      </p:sp>
      <p:sp>
        <p:nvSpPr>
          <p:cNvPr id="21" name="TextBox 1"/>
          <p:cNvSpPr txBox="1"/>
          <p:nvPr/>
        </p:nvSpPr>
        <p:spPr>
          <a:xfrm>
            <a:off x="2688087" y="3423147"/>
            <a:ext cx="228592" cy="28331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r-HR" sz="2000" b="1" dirty="0"/>
              <a:t>J</a:t>
            </a:r>
            <a:endParaRPr lang="en-US" sz="2000" b="1" dirty="0"/>
          </a:p>
        </p:txBody>
      </p:sp>
      <p:sp>
        <p:nvSpPr>
          <p:cNvPr id="23" name="Rounded Rectangular Callout 22"/>
          <p:cNvSpPr/>
          <p:nvPr/>
        </p:nvSpPr>
        <p:spPr>
          <a:xfrm>
            <a:off x="1702245" y="1083570"/>
            <a:ext cx="2200275"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Final</a:t>
            </a:r>
            <a:r>
              <a:rPr lang="hr-HR" sz="2400" dirty="0">
                <a:solidFill>
                  <a:schemeClr val="tx1"/>
                </a:solidFill>
                <a:latin typeface="+mj-lt"/>
              </a:rPr>
              <a:t> </a:t>
            </a:r>
            <a:r>
              <a:rPr lang="hr-HR" sz="2400" dirty="0" err="1">
                <a:solidFill>
                  <a:schemeClr val="tx1"/>
                </a:solidFill>
                <a:latin typeface="+mj-lt"/>
              </a:rPr>
              <a:t>clusters</a:t>
            </a:r>
            <a:endParaRPr lang="en-US" sz="2400" dirty="0">
              <a:solidFill>
                <a:schemeClr val="tx1"/>
              </a:solidFill>
              <a:latin typeface="+mj-lt"/>
            </a:endParaRPr>
          </a:p>
        </p:txBody>
      </p:sp>
      <p:sp>
        <p:nvSpPr>
          <p:cNvPr id="24" name="Rounded Rectangular Callout 23"/>
          <p:cNvSpPr/>
          <p:nvPr/>
        </p:nvSpPr>
        <p:spPr>
          <a:xfrm>
            <a:off x="2059425" y="5809778"/>
            <a:ext cx="2200275" cy="790575"/>
          </a:xfrm>
          <a:prstGeom prst="wedgeRoundRectCallout">
            <a:avLst>
              <a:gd name="adj1" fmla="val -22509"/>
              <a:gd name="adj2" fmla="val 480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400" dirty="0" err="1">
                <a:solidFill>
                  <a:schemeClr val="tx1"/>
                </a:solidFill>
                <a:latin typeface="+mj-lt"/>
              </a:rPr>
              <a:t>Final</a:t>
            </a:r>
            <a:r>
              <a:rPr lang="hr-HR" sz="2400" dirty="0">
                <a:solidFill>
                  <a:schemeClr val="tx1"/>
                </a:solidFill>
                <a:latin typeface="+mj-lt"/>
              </a:rPr>
              <a:t> </a:t>
            </a:r>
            <a:r>
              <a:rPr lang="hr-HR" sz="2400" dirty="0" err="1">
                <a:solidFill>
                  <a:schemeClr val="tx1"/>
                </a:solidFill>
                <a:latin typeface="+mj-lt"/>
              </a:rPr>
              <a:t>centroids</a:t>
            </a:r>
            <a:endParaRPr lang="en-US" sz="2400" dirty="0">
              <a:solidFill>
                <a:schemeClr val="tx1"/>
              </a:solidFill>
              <a:latin typeface="+mj-lt"/>
            </a:endParaRPr>
          </a:p>
        </p:txBody>
      </p:sp>
      <p:cxnSp>
        <p:nvCxnSpPr>
          <p:cNvPr id="4" name="Straight Connector 3"/>
          <p:cNvCxnSpPr/>
          <p:nvPr/>
        </p:nvCxnSpPr>
        <p:spPr>
          <a:xfrm flipH="1" flipV="1">
            <a:off x="1809750" y="4181475"/>
            <a:ext cx="878337" cy="1649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24" idx="0"/>
          </p:cNvCxnSpPr>
          <p:nvPr/>
        </p:nvCxnSpPr>
        <p:spPr>
          <a:xfrm flipH="1" flipV="1">
            <a:off x="3080657" y="4419600"/>
            <a:ext cx="78906" cy="13901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3909330" y="1533347"/>
            <a:ext cx="672195" cy="166705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23" idx="1"/>
          </p:cNvCxnSpPr>
          <p:nvPr/>
        </p:nvCxnSpPr>
        <p:spPr>
          <a:xfrm flipV="1">
            <a:off x="1422646" y="1478858"/>
            <a:ext cx="279599" cy="665235"/>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30" name="Table 29"/>
          <p:cNvGraphicFramePr>
            <a:graphicFrameLocks noGrp="1"/>
          </p:cNvGraphicFramePr>
          <p:nvPr>
            <p:extLst>
              <p:ext uri="{D42A27DB-BD31-4B8C-83A1-F6EECF244321}">
                <p14:modId xmlns:p14="http://schemas.microsoft.com/office/powerpoint/2010/main" val="1477873800"/>
              </p:ext>
            </p:extLst>
          </p:nvPr>
        </p:nvGraphicFramePr>
        <p:xfrm>
          <a:off x="7606386" y="5554333"/>
          <a:ext cx="2669727" cy="760095"/>
        </p:xfrm>
        <a:graphic>
          <a:graphicData uri="http://schemas.openxmlformats.org/drawingml/2006/table">
            <a:tbl>
              <a:tblPr>
                <a:tableStyleId>{5C22544A-7EE6-4342-B048-85BDC9FD1C3A}</a:tableStyleId>
              </a:tblPr>
              <a:tblGrid>
                <a:gridCol w="889909">
                  <a:extLst>
                    <a:ext uri="{9D8B030D-6E8A-4147-A177-3AD203B41FA5}">
                      <a16:colId xmlns:a16="http://schemas.microsoft.com/office/drawing/2014/main" val="1807841519"/>
                    </a:ext>
                  </a:extLst>
                </a:gridCol>
                <a:gridCol w="1043342">
                  <a:extLst>
                    <a:ext uri="{9D8B030D-6E8A-4147-A177-3AD203B41FA5}">
                      <a16:colId xmlns:a16="http://schemas.microsoft.com/office/drawing/2014/main" val="1530956485"/>
                    </a:ext>
                  </a:extLst>
                </a:gridCol>
                <a:gridCol w="736476">
                  <a:extLst>
                    <a:ext uri="{9D8B030D-6E8A-4147-A177-3AD203B41FA5}">
                      <a16:colId xmlns:a16="http://schemas.microsoft.com/office/drawing/2014/main" val="2072224412"/>
                    </a:ext>
                  </a:extLst>
                </a:gridCol>
              </a:tblGrid>
              <a:tr h="190500">
                <a:tc>
                  <a:txBody>
                    <a:bodyPr/>
                    <a:lstStyle/>
                    <a:p>
                      <a:pPr algn="ctr" fontAlgn="b"/>
                      <a:r>
                        <a:rPr lang="hr-HR" sz="1600" u="none" strike="noStrike" dirty="0" err="1">
                          <a:effectLst/>
                        </a:rPr>
                        <a:t>Cluster</a:t>
                      </a:r>
                      <a:endParaRPr lang="hr-H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1600" u="none" strike="noStrike" dirty="0">
                          <a:effectLst/>
                        </a:rPr>
                        <a:t>X </a:t>
                      </a:r>
                      <a:r>
                        <a:rPr lang="hr-HR" sz="1600" u="none" strike="noStrike" dirty="0" err="1">
                          <a:effectLst/>
                        </a:rPr>
                        <a:t>Mean</a:t>
                      </a:r>
                      <a:endParaRPr lang="hr-H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1600" u="none" strike="noStrike">
                          <a:effectLst/>
                        </a:rPr>
                        <a:t>Y Mean</a:t>
                      </a:r>
                      <a:endParaRPr lang="hr-H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6176025"/>
                  </a:ext>
                </a:extLst>
              </a:tr>
              <a:tr h="190500">
                <a:tc>
                  <a:txBody>
                    <a:bodyPr/>
                    <a:lstStyle/>
                    <a:p>
                      <a:pPr algn="ctr" fontAlgn="b"/>
                      <a:r>
                        <a:rPr lang="hr-HR" sz="1600" u="none" strike="noStrike" dirty="0">
                          <a:solidFill>
                            <a:schemeClr val="accent1"/>
                          </a:solidFill>
                          <a:effectLst/>
                        </a:rPr>
                        <a:t>1</a:t>
                      </a:r>
                      <a:endParaRPr lang="hr-HR" sz="16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600" u="none" strike="noStrike" dirty="0">
                          <a:solidFill>
                            <a:schemeClr val="accent1"/>
                          </a:solidFill>
                          <a:effectLst/>
                        </a:rPr>
                        <a:t>1,51</a:t>
                      </a:r>
                      <a:endParaRPr lang="hr-HR" sz="16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600" u="none" strike="noStrike" dirty="0">
                          <a:solidFill>
                            <a:schemeClr val="accent1"/>
                          </a:solidFill>
                          <a:effectLst/>
                        </a:rPr>
                        <a:t>2,83</a:t>
                      </a:r>
                      <a:endParaRPr lang="hr-HR" sz="16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03711406"/>
                  </a:ext>
                </a:extLst>
              </a:tr>
              <a:tr h="190500">
                <a:tc>
                  <a:txBody>
                    <a:bodyPr/>
                    <a:lstStyle/>
                    <a:p>
                      <a:pPr algn="ctr" fontAlgn="b"/>
                      <a:r>
                        <a:rPr lang="hr-HR" sz="1600" u="none" strike="noStrike" dirty="0">
                          <a:solidFill>
                            <a:srgbClr val="FF0000"/>
                          </a:solidFill>
                          <a:effectLst/>
                        </a:rPr>
                        <a:t>2</a:t>
                      </a:r>
                      <a:endParaRPr lang="hr-HR" sz="16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600" u="none" strike="noStrike" dirty="0">
                          <a:solidFill>
                            <a:srgbClr val="FF0000"/>
                          </a:solidFill>
                          <a:effectLst/>
                        </a:rPr>
                        <a:t>3,46</a:t>
                      </a:r>
                      <a:endParaRPr lang="hr-HR" sz="16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600" u="none" strike="noStrike" dirty="0">
                          <a:solidFill>
                            <a:srgbClr val="FF0000"/>
                          </a:solidFill>
                          <a:effectLst/>
                        </a:rPr>
                        <a:t>2,23</a:t>
                      </a:r>
                      <a:endParaRPr lang="hr-HR" sz="16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76196715"/>
                  </a:ext>
                </a:extLst>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212029436"/>
              </p:ext>
            </p:extLst>
          </p:nvPr>
        </p:nvGraphicFramePr>
        <p:xfrm>
          <a:off x="6321177" y="1935296"/>
          <a:ext cx="5772851" cy="3406868"/>
        </p:xfrm>
        <a:graphic>
          <a:graphicData uri="http://schemas.openxmlformats.org/drawingml/2006/table">
            <a:tbl>
              <a:tblPr>
                <a:tableStyleId>{5C22544A-7EE6-4342-B048-85BDC9FD1C3A}</a:tableStyleId>
              </a:tblPr>
              <a:tblGrid>
                <a:gridCol w="1015006">
                  <a:extLst>
                    <a:ext uri="{9D8B030D-6E8A-4147-A177-3AD203B41FA5}">
                      <a16:colId xmlns:a16="http://schemas.microsoft.com/office/drawing/2014/main" val="491856867"/>
                    </a:ext>
                  </a:extLst>
                </a:gridCol>
                <a:gridCol w="634379">
                  <a:extLst>
                    <a:ext uri="{9D8B030D-6E8A-4147-A177-3AD203B41FA5}">
                      <a16:colId xmlns:a16="http://schemas.microsoft.com/office/drawing/2014/main" val="3441345556"/>
                    </a:ext>
                  </a:extLst>
                </a:gridCol>
                <a:gridCol w="444066">
                  <a:extLst>
                    <a:ext uri="{9D8B030D-6E8A-4147-A177-3AD203B41FA5}">
                      <a16:colId xmlns:a16="http://schemas.microsoft.com/office/drawing/2014/main" val="3444838650"/>
                    </a:ext>
                  </a:extLst>
                </a:gridCol>
                <a:gridCol w="1226467">
                  <a:extLst>
                    <a:ext uri="{9D8B030D-6E8A-4147-A177-3AD203B41FA5}">
                      <a16:colId xmlns:a16="http://schemas.microsoft.com/office/drawing/2014/main" val="4243758180"/>
                    </a:ext>
                  </a:extLst>
                </a:gridCol>
                <a:gridCol w="1437927">
                  <a:extLst>
                    <a:ext uri="{9D8B030D-6E8A-4147-A177-3AD203B41FA5}">
                      <a16:colId xmlns:a16="http://schemas.microsoft.com/office/drawing/2014/main" val="749919172"/>
                    </a:ext>
                  </a:extLst>
                </a:gridCol>
                <a:gridCol w="1015006">
                  <a:extLst>
                    <a:ext uri="{9D8B030D-6E8A-4147-A177-3AD203B41FA5}">
                      <a16:colId xmlns:a16="http://schemas.microsoft.com/office/drawing/2014/main" val="3059573848"/>
                    </a:ext>
                  </a:extLst>
                </a:gridCol>
              </a:tblGrid>
              <a:tr h="568418">
                <a:tc>
                  <a:txBody>
                    <a:bodyPr/>
                    <a:lstStyle/>
                    <a:p>
                      <a:pPr algn="ctr" fontAlgn="ctr"/>
                      <a:r>
                        <a:rPr lang="hr-HR" sz="1800" u="none" strike="noStrike" dirty="0" err="1">
                          <a:effectLst/>
                        </a:rPr>
                        <a:t>Point</a:t>
                      </a:r>
                      <a:endParaRPr lang="hr-HR"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dirty="0">
                          <a:effectLst/>
                        </a:rPr>
                        <a:t>X</a:t>
                      </a:r>
                      <a:endParaRPr lang="hr-HR" sz="1800" b="0" i="0" u="none" strike="noStrike" dirty="0">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a:effectLst/>
                        </a:rPr>
                        <a:t>Y</a:t>
                      </a:r>
                      <a:endParaRPr lang="hr-HR" sz="18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a:effectLst/>
                        </a:rPr>
                        <a:t>Distance to Centroid 1</a:t>
                      </a:r>
                      <a:endParaRPr lang="hr-HR" sz="18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a:effectLst/>
                        </a:rPr>
                        <a:t>Distance to Centroid 2</a:t>
                      </a:r>
                      <a:endParaRPr lang="hr-HR" sz="1800" b="0" i="0" u="none" strike="noStrike">
                        <a:solidFill>
                          <a:srgbClr val="000000"/>
                        </a:solidFill>
                        <a:effectLst/>
                        <a:latin typeface="Calibri Light" panose="020F0302020204030204" pitchFamily="34" charset="0"/>
                      </a:endParaRPr>
                    </a:p>
                  </a:txBody>
                  <a:tcPr marL="9525" marR="9525" marT="9525" marB="0" anchor="ctr"/>
                </a:tc>
                <a:tc>
                  <a:txBody>
                    <a:bodyPr/>
                    <a:lstStyle/>
                    <a:p>
                      <a:pPr algn="ctr" fontAlgn="ctr"/>
                      <a:r>
                        <a:rPr lang="hr-HR" sz="1800" u="none" strike="noStrike">
                          <a:effectLst/>
                        </a:rPr>
                        <a:t>Assigned Cluster</a:t>
                      </a:r>
                      <a:endParaRPr lang="hr-HR" sz="1800" b="0" i="0" u="none" strike="noStrike">
                        <a:solidFill>
                          <a:srgbClr val="000000"/>
                        </a:solidFill>
                        <a:effectLst/>
                        <a:latin typeface="Calibri Light" panose="020F0302020204030204" pitchFamily="34" charset="0"/>
                      </a:endParaRPr>
                    </a:p>
                  </a:txBody>
                  <a:tcPr marL="9525" marR="9525" marT="9525" marB="0" anchor="ctr"/>
                </a:tc>
                <a:extLst>
                  <a:ext uri="{0D108BD9-81ED-4DB2-BD59-A6C34878D82A}">
                    <a16:rowId xmlns:a16="http://schemas.microsoft.com/office/drawing/2014/main" val="1527218892"/>
                  </a:ext>
                </a:extLst>
              </a:tr>
              <a:tr h="190500">
                <a:tc>
                  <a:txBody>
                    <a:bodyPr/>
                    <a:lstStyle/>
                    <a:p>
                      <a:pPr algn="ctr" fontAlgn="ctr"/>
                      <a:r>
                        <a:rPr lang="hr-HR" sz="1800" u="none" strike="noStrike" dirty="0">
                          <a:solidFill>
                            <a:schemeClr val="accent1"/>
                          </a:solidFill>
                          <a:effectLst/>
                        </a:rPr>
                        <a:t>A</a:t>
                      </a:r>
                      <a:endParaRPr lang="hr-HR" sz="18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solidFill>
                            <a:schemeClr val="accent1"/>
                          </a:solidFill>
                          <a:effectLst/>
                        </a:rPr>
                        <a:t>2</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1,90</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1,91</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b="0" i="0" u="none" strike="noStrike" dirty="0">
                          <a:solidFill>
                            <a:schemeClr val="accent1"/>
                          </a:solidFill>
                          <a:effectLst/>
                          <a:latin typeface="+mn-lt"/>
                        </a:rPr>
                        <a:t>1</a:t>
                      </a:r>
                      <a:endParaRPr lang="hr-HR" sz="18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3834736"/>
                  </a:ext>
                </a:extLst>
              </a:tr>
              <a:tr h="190500">
                <a:tc>
                  <a:txBody>
                    <a:bodyPr/>
                    <a:lstStyle/>
                    <a:p>
                      <a:pPr algn="ctr" fontAlgn="ctr"/>
                      <a:r>
                        <a:rPr lang="hr-HR" sz="1800" u="none" strike="noStrike">
                          <a:solidFill>
                            <a:srgbClr val="FF0000"/>
                          </a:solidFill>
                          <a:effectLst/>
                        </a:rPr>
                        <a:t>B</a:t>
                      </a:r>
                      <a:endParaRPr lang="hr-HR" sz="18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800" u="none" strike="noStrike">
                          <a:solidFill>
                            <a:srgbClr val="FF0000"/>
                          </a:solidFill>
                          <a:effectLst/>
                        </a:rPr>
                        <a:t>4</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1</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3,09</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1,34</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2</a:t>
                      </a:r>
                      <a:endParaRPr lang="hr-HR"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85492324"/>
                  </a:ext>
                </a:extLst>
              </a:tr>
              <a:tr h="190500">
                <a:tc>
                  <a:txBody>
                    <a:bodyPr/>
                    <a:lstStyle/>
                    <a:p>
                      <a:pPr algn="ctr" fontAlgn="ctr"/>
                      <a:r>
                        <a:rPr lang="hr-HR" sz="1800" u="none" strike="noStrike" dirty="0">
                          <a:solidFill>
                            <a:schemeClr val="accent1"/>
                          </a:solidFill>
                          <a:effectLst/>
                        </a:rPr>
                        <a:t>C</a:t>
                      </a:r>
                      <a:endParaRPr lang="hr-HR" sz="18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solidFill>
                            <a:schemeClr val="accent1"/>
                          </a:solidFill>
                          <a:effectLst/>
                        </a:rPr>
                        <a:t>0</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3</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1,52</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3,54</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a:t>
                      </a:r>
                      <a:endParaRPr lang="hr-HR" sz="18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79626709"/>
                  </a:ext>
                </a:extLst>
              </a:tr>
              <a:tr h="190500">
                <a:tc>
                  <a:txBody>
                    <a:bodyPr/>
                    <a:lstStyle/>
                    <a:p>
                      <a:pPr algn="ctr" fontAlgn="ctr"/>
                      <a:r>
                        <a:rPr lang="hr-HR" sz="1800" u="none" strike="noStrike" dirty="0">
                          <a:solidFill>
                            <a:srgbClr val="FF0000"/>
                          </a:solidFill>
                          <a:effectLst/>
                        </a:rPr>
                        <a:t>D</a:t>
                      </a:r>
                      <a:endParaRPr lang="hr-HR"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solidFill>
                            <a:srgbClr val="FF0000"/>
                          </a:solidFill>
                          <a:effectLst/>
                        </a:rPr>
                        <a:t>5</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rgbClr val="FF0000"/>
                          </a:solidFill>
                          <a:effectLst/>
                        </a:rPr>
                        <a:t>3</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3,49</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1,73</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2</a:t>
                      </a:r>
                      <a:endParaRPr lang="hr-HR"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70494822"/>
                  </a:ext>
                </a:extLst>
              </a:tr>
              <a:tr h="190500">
                <a:tc>
                  <a:txBody>
                    <a:bodyPr/>
                    <a:lstStyle/>
                    <a:p>
                      <a:pPr algn="ctr" fontAlgn="ctr"/>
                      <a:r>
                        <a:rPr lang="hr-HR" sz="1800" u="none" strike="noStrike" dirty="0">
                          <a:solidFill>
                            <a:schemeClr val="accent1"/>
                          </a:solidFill>
                          <a:effectLst/>
                        </a:rPr>
                        <a:t>E</a:t>
                      </a:r>
                      <a:endParaRPr lang="hr-HR" sz="18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solidFill>
                            <a:schemeClr val="accent1"/>
                          </a:solidFill>
                          <a:effectLst/>
                        </a:rPr>
                        <a:t>2</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4</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1,26</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2,29</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a:t>
                      </a:r>
                      <a:endParaRPr lang="hr-HR" sz="18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09286977"/>
                  </a:ext>
                </a:extLst>
              </a:tr>
              <a:tr h="190500">
                <a:tc>
                  <a:txBody>
                    <a:bodyPr/>
                    <a:lstStyle/>
                    <a:p>
                      <a:pPr algn="ctr" fontAlgn="ctr"/>
                      <a:r>
                        <a:rPr lang="hr-HR" sz="1800" u="none" strike="noStrike" dirty="0">
                          <a:solidFill>
                            <a:schemeClr val="accent1"/>
                          </a:solidFill>
                          <a:effectLst/>
                        </a:rPr>
                        <a:t>F</a:t>
                      </a:r>
                      <a:endParaRPr lang="hr-HR" sz="1800" b="0" i="0" u="none" strike="noStrike" dirty="0">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solidFill>
                            <a:schemeClr val="accent1"/>
                          </a:solidFill>
                          <a:effectLst/>
                        </a:rPr>
                        <a:t>1</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5</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2,23</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3,70</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chemeClr val="accent1"/>
                          </a:solidFill>
                          <a:effectLst/>
                        </a:rPr>
                        <a:t>1</a:t>
                      </a:r>
                      <a:endParaRPr lang="hr-HR" sz="1800" b="0" i="0" u="none" strike="noStrike">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15359053"/>
                  </a:ext>
                </a:extLst>
              </a:tr>
              <a:tr h="190500">
                <a:tc>
                  <a:txBody>
                    <a:bodyPr/>
                    <a:lstStyle/>
                    <a:p>
                      <a:pPr algn="ctr" fontAlgn="ctr"/>
                      <a:r>
                        <a:rPr lang="hr-HR" sz="1800" u="none" strike="noStrike">
                          <a:solidFill>
                            <a:schemeClr val="accent1"/>
                          </a:solidFill>
                          <a:effectLst/>
                        </a:rPr>
                        <a:t>G</a:t>
                      </a:r>
                      <a:endParaRPr lang="hr-HR" sz="1800" b="0" i="0" u="none" strike="noStrike">
                        <a:solidFill>
                          <a:schemeClr val="accent1"/>
                        </a:solidFill>
                        <a:effectLst/>
                        <a:latin typeface="Calibri" panose="020F0502020204030204" pitchFamily="34" charset="0"/>
                      </a:endParaRPr>
                    </a:p>
                  </a:txBody>
                  <a:tcPr marL="9525" marR="9525" marT="9525" marB="0" anchor="ctr"/>
                </a:tc>
                <a:tc>
                  <a:txBody>
                    <a:bodyPr/>
                    <a:lstStyle/>
                    <a:p>
                      <a:pPr algn="ctr" fontAlgn="b"/>
                      <a:r>
                        <a:rPr lang="hr-HR" sz="1800" u="none" strike="noStrike">
                          <a:solidFill>
                            <a:schemeClr val="accent1"/>
                          </a:solidFill>
                          <a:effectLst/>
                        </a:rPr>
                        <a:t>1</a:t>
                      </a:r>
                      <a:endParaRPr lang="hr-HR" sz="18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chemeClr val="accent1"/>
                          </a:solidFill>
                          <a:effectLst/>
                        </a:rPr>
                        <a:t>6</a:t>
                      </a:r>
                      <a:endParaRPr lang="hr-HR" sz="1800" b="0" i="0" u="none" strike="noStrike">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3,21</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4,50</a:t>
                      </a:r>
                      <a:endParaRPr lang="hr-HR" sz="1800" b="0" i="0" u="none" strike="noStrike" dirty="0">
                        <a:solidFill>
                          <a:schemeClr val="accent1"/>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chemeClr val="accent1"/>
                          </a:solidFill>
                          <a:effectLst/>
                        </a:rPr>
                        <a:t>1</a:t>
                      </a:r>
                      <a:endParaRPr lang="hr-HR" sz="1800" b="0" i="0" u="none" strike="noStrike" dirty="0">
                        <a:solidFill>
                          <a:schemeClr val="accent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29677873"/>
                  </a:ext>
                </a:extLst>
              </a:tr>
              <a:tr h="190500">
                <a:tc>
                  <a:txBody>
                    <a:bodyPr/>
                    <a:lstStyle/>
                    <a:p>
                      <a:pPr algn="ctr" fontAlgn="ctr"/>
                      <a:r>
                        <a:rPr lang="hr-HR" sz="1800" u="none" strike="noStrike" dirty="0">
                          <a:solidFill>
                            <a:srgbClr val="FF0000"/>
                          </a:solidFill>
                          <a:effectLst/>
                        </a:rPr>
                        <a:t>H</a:t>
                      </a:r>
                      <a:endParaRPr lang="hr-HR"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800" u="none" strike="noStrike">
                          <a:solidFill>
                            <a:srgbClr val="FF0000"/>
                          </a:solidFill>
                          <a:effectLst/>
                        </a:rPr>
                        <a:t>6</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rgbClr val="FF0000"/>
                          </a:solidFill>
                          <a:effectLst/>
                        </a:rPr>
                        <a:t>3</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rgbClr val="FF0000"/>
                          </a:solidFill>
                          <a:effectLst/>
                        </a:rPr>
                        <a:t>4,49</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rgbClr val="FF0000"/>
                          </a:solidFill>
                          <a:effectLst/>
                        </a:rPr>
                        <a:t>2,66</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2</a:t>
                      </a:r>
                      <a:endParaRPr lang="hr-HR"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9348572"/>
                  </a:ext>
                </a:extLst>
              </a:tr>
              <a:tr h="190500">
                <a:tc>
                  <a:txBody>
                    <a:bodyPr/>
                    <a:lstStyle/>
                    <a:p>
                      <a:pPr algn="ctr" fontAlgn="ctr"/>
                      <a:r>
                        <a:rPr lang="hr-HR" sz="1800" u="none" strike="noStrike">
                          <a:solidFill>
                            <a:srgbClr val="FF0000"/>
                          </a:solidFill>
                          <a:effectLst/>
                        </a:rPr>
                        <a:t>I</a:t>
                      </a:r>
                      <a:endParaRPr lang="hr-HR" sz="1800" b="0" i="0" u="none" strike="noStrike">
                        <a:solidFill>
                          <a:srgbClr val="FF0000"/>
                        </a:solidFill>
                        <a:effectLst/>
                        <a:latin typeface="Calibri" panose="020F0502020204030204" pitchFamily="34" charset="0"/>
                      </a:endParaRPr>
                    </a:p>
                  </a:txBody>
                  <a:tcPr marL="9525" marR="9525" marT="9525" marB="0" anchor="ctr"/>
                </a:tc>
                <a:tc>
                  <a:txBody>
                    <a:bodyPr/>
                    <a:lstStyle/>
                    <a:p>
                      <a:pPr algn="ctr" fontAlgn="b"/>
                      <a:r>
                        <a:rPr lang="hr-HR" sz="1800" u="none" strike="noStrike" dirty="0">
                          <a:solidFill>
                            <a:srgbClr val="FF0000"/>
                          </a:solidFill>
                          <a:effectLst/>
                        </a:rPr>
                        <a:t>4</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5</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3,30</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rgbClr val="FF0000"/>
                          </a:solidFill>
                          <a:effectLst/>
                        </a:rPr>
                        <a:t>2,82</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2</a:t>
                      </a:r>
                      <a:endParaRPr lang="hr-HR"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02790619"/>
                  </a:ext>
                </a:extLst>
              </a:tr>
              <a:tr h="190500">
                <a:tc>
                  <a:txBody>
                    <a:bodyPr/>
                    <a:lstStyle/>
                    <a:p>
                      <a:pPr algn="ctr" fontAlgn="ctr"/>
                      <a:r>
                        <a:rPr lang="hr-HR" sz="1800" u="none" strike="noStrike" dirty="0">
                          <a:solidFill>
                            <a:srgbClr val="FF0000"/>
                          </a:solidFill>
                          <a:effectLst/>
                        </a:rPr>
                        <a:t>J</a:t>
                      </a:r>
                      <a:endParaRPr lang="hr-HR"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b"/>
                      <a:r>
                        <a:rPr lang="hr-HR" sz="1800" u="none" strike="noStrike">
                          <a:solidFill>
                            <a:srgbClr val="FF0000"/>
                          </a:solidFill>
                          <a:effectLst/>
                        </a:rPr>
                        <a:t>3</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a:solidFill>
                            <a:srgbClr val="FF0000"/>
                          </a:solidFill>
                          <a:effectLst/>
                        </a:rPr>
                        <a:t>4</a:t>
                      </a:r>
                      <a:endParaRPr lang="hr-HR" sz="18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1,89</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1,83</a:t>
                      </a:r>
                      <a:endParaRPr lang="hr-HR"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hr-HR" sz="1800" u="none" strike="noStrike" dirty="0">
                          <a:solidFill>
                            <a:srgbClr val="FF0000"/>
                          </a:solidFill>
                          <a:effectLst/>
                        </a:rPr>
                        <a:t>2</a:t>
                      </a:r>
                      <a:endParaRPr lang="hr-HR" sz="1800" b="0" i="0" u="none" strike="noStrike" dirty="0">
                        <a:solidFill>
                          <a:srgbClr val="FF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29882787"/>
                  </a:ext>
                </a:extLst>
              </a:tr>
            </a:tbl>
          </a:graphicData>
        </a:graphic>
      </p:graphicFrame>
      <p:sp>
        <p:nvSpPr>
          <p:cNvPr id="7" name="Freeform 6"/>
          <p:cNvSpPr/>
          <p:nvPr/>
        </p:nvSpPr>
        <p:spPr>
          <a:xfrm>
            <a:off x="598714" y="2188029"/>
            <a:ext cx="1643743" cy="2906485"/>
          </a:xfrm>
          <a:custGeom>
            <a:avLst/>
            <a:gdLst>
              <a:gd name="connsiteX0" fmla="*/ 1632857 w 1643743"/>
              <a:gd name="connsiteY0" fmla="*/ 2656114 h 2906485"/>
              <a:gd name="connsiteX1" fmla="*/ 1556657 w 1643743"/>
              <a:gd name="connsiteY1" fmla="*/ 2699657 h 2906485"/>
              <a:gd name="connsiteX2" fmla="*/ 1524000 w 1643743"/>
              <a:gd name="connsiteY2" fmla="*/ 2754085 h 2906485"/>
              <a:gd name="connsiteX3" fmla="*/ 1458686 w 1643743"/>
              <a:gd name="connsiteY3" fmla="*/ 2797628 h 2906485"/>
              <a:gd name="connsiteX4" fmla="*/ 1426029 w 1643743"/>
              <a:gd name="connsiteY4" fmla="*/ 2819400 h 2906485"/>
              <a:gd name="connsiteX5" fmla="*/ 1371600 w 1643743"/>
              <a:gd name="connsiteY5" fmla="*/ 2862942 h 2906485"/>
              <a:gd name="connsiteX6" fmla="*/ 1262743 w 1643743"/>
              <a:gd name="connsiteY6" fmla="*/ 2895600 h 2906485"/>
              <a:gd name="connsiteX7" fmla="*/ 1230086 w 1643743"/>
              <a:gd name="connsiteY7" fmla="*/ 2906485 h 2906485"/>
              <a:gd name="connsiteX8" fmla="*/ 1045029 w 1643743"/>
              <a:gd name="connsiteY8" fmla="*/ 2884714 h 2906485"/>
              <a:gd name="connsiteX9" fmla="*/ 1012372 w 1643743"/>
              <a:gd name="connsiteY9" fmla="*/ 2873828 h 2906485"/>
              <a:gd name="connsiteX10" fmla="*/ 957943 w 1643743"/>
              <a:gd name="connsiteY10" fmla="*/ 2830285 h 2906485"/>
              <a:gd name="connsiteX11" fmla="*/ 914400 w 1643743"/>
              <a:gd name="connsiteY11" fmla="*/ 2808514 h 2906485"/>
              <a:gd name="connsiteX12" fmla="*/ 859972 w 1643743"/>
              <a:gd name="connsiteY12" fmla="*/ 2754085 h 2906485"/>
              <a:gd name="connsiteX13" fmla="*/ 805543 w 1643743"/>
              <a:gd name="connsiteY13" fmla="*/ 2710542 h 2906485"/>
              <a:gd name="connsiteX14" fmla="*/ 772886 w 1643743"/>
              <a:gd name="connsiteY14" fmla="*/ 2645228 h 2906485"/>
              <a:gd name="connsiteX15" fmla="*/ 729343 w 1643743"/>
              <a:gd name="connsiteY15" fmla="*/ 2612571 h 2906485"/>
              <a:gd name="connsiteX16" fmla="*/ 707572 w 1643743"/>
              <a:gd name="connsiteY16" fmla="*/ 2579914 h 2906485"/>
              <a:gd name="connsiteX17" fmla="*/ 674915 w 1643743"/>
              <a:gd name="connsiteY17" fmla="*/ 2558142 h 2906485"/>
              <a:gd name="connsiteX18" fmla="*/ 631372 w 1643743"/>
              <a:gd name="connsiteY18" fmla="*/ 2514600 h 2906485"/>
              <a:gd name="connsiteX19" fmla="*/ 576943 w 1643743"/>
              <a:gd name="connsiteY19" fmla="*/ 2471057 h 2906485"/>
              <a:gd name="connsiteX20" fmla="*/ 522515 w 1643743"/>
              <a:gd name="connsiteY20" fmla="*/ 2427514 h 2906485"/>
              <a:gd name="connsiteX21" fmla="*/ 468086 w 1643743"/>
              <a:gd name="connsiteY21" fmla="*/ 2373085 h 2906485"/>
              <a:gd name="connsiteX22" fmla="*/ 381000 w 1643743"/>
              <a:gd name="connsiteY22" fmla="*/ 2307771 h 2906485"/>
              <a:gd name="connsiteX23" fmla="*/ 337457 w 1643743"/>
              <a:gd name="connsiteY23" fmla="*/ 2275114 h 2906485"/>
              <a:gd name="connsiteX24" fmla="*/ 304800 w 1643743"/>
              <a:gd name="connsiteY24" fmla="*/ 2253342 h 2906485"/>
              <a:gd name="connsiteX25" fmla="*/ 261257 w 1643743"/>
              <a:gd name="connsiteY25" fmla="*/ 2209800 h 2906485"/>
              <a:gd name="connsiteX26" fmla="*/ 195943 w 1643743"/>
              <a:gd name="connsiteY26" fmla="*/ 2155371 h 2906485"/>
              <a:gd name="connsiteX27" fmla="*/ 174172 w 1643743"/>
              <a:gd name="connsiteY27" fmla="*/ 2122714 h 2906485"/>
              <a:gd name="connsiteX28" fmla="*/ 130629 w 1643743"/>
              <a:gd name="connsiteY28" fmla="*/ 2068285 h 2906485"/>
              <a:gd name="connsiteX29" fmla="*/ 87086 w 1643743"/>
              <a:gd name="connsiteY29" fmla="*/ 2013857 h 2906485"/>
              <a:gd name="connsiteX30" fmla="*/ 43543 w 1643743"/>
              <a:gd name="connsiteY30" fmla="*/ 1948542 h 2906485"/>
              <a:gd name="connsiteX31" fmla="*/ 21772 w 1643743"/>
              <a:gd name="connsiteY31" fmla="*/ 1915885 h 2906485"/>
              <a:gd name="connsiteX32" fmla="*/ 0 w 1643743"/>
              <a:gd name="connsiteY32" fmla="*/ 1850571 h 2906485"/>
              <a:gd name="connsiteX33" fmla="*/ 10886 w 1643743"/>
              <a:gd name="connsiteY33" fmla="*/ 1545771 h 2906485"/>
              <a:gd name="connsiteX34" fmla="*/ 21772 w 1643743"/>
              <a:gd name="connsiteY34" fmla="*/ 1502228 h 2906485"/>
              <a:gd name="connsiteX35" fmla="*/ 32657 w 1643743"/>
              <a:gd name="connsiteY35" fmla="*/ 1371600 h 2906485"/>
              <a:gd name="connsiteX36" fmla="*/ 43543 w 1643743"/>
              <a:gd name="connsiteY36" fmla="*/ 1328057 h 2906485"/>
              <a:gd name="connsiteX37" fmla="*/ 76200 w 1643743"/>
              <a:gd name="connsiteY37" fmla="*/ 1251857 h 2906485"/>
              <a:gd name="connsiteX38" fmla="*/ 97972 w 1643743"/>
              <a:gd name="connsiteY38" fmla="*/ 1230085 h 2906485"/>
              <a:gd name="connsiteX39" fmla="*/ 130629 w 1643743"/>
              <a:gd name="connsiteY39" fmla="*/ 1143000 h 2906485"/>
              <a:gd name="connsiteX40" fmla="*/ 174172 w 1643743"/>
              <a:gd name="connsiteY40" fmla="*/ 1077685 h 2906485"/>
              <a:gd name="connsiteX41" fmla="*/ 185057 w 1643743"/>
              <a:gd name="connsiteY41" fmla="*/ 1045028 h 2906485"/>
              <a:gd name="connsiteX42" fmla="*/ 195943 w 1643743"/>
              <a:gd name="connsiteY42" fmla="*/ 1001485 h 2906485"/>
              <a:gd name="connsiteX43" fmla="*/ 239486 w 1643743"/>
              <a:gd name="connsiteY43" fmla="*/ 914400 h 2906485"/>
              <a:gd name="connsiteX44" fmla="*/ 283029 w 1643743"/>
              <a:gd name="connsiteY44" fmla="*/ 849085 h 2906485"/>
              <a:gd name="connsiteX45" fmla="*/ 304800 w 1643743"/>
              <a:gd name="connsiteY45" fmla="*/ 794657 h 2906485"/>
              <a:gd name="connsiteX46" fmla="*/ 326572 w 1643743"/>
              <a:gd name="connsiteY46" fmla="*/ 762000 h 2906485"/>
              <a:gd name="connsiteX47" fmla="*/ 348343 w 1643743"/>
              <a:gd name="connsiteY47" fmla="*/ 718457 h 2906485"/>
              <a:gd name="connsiteX48" fmla="*/ 370115 w 1643743"/>
              <a:gd name="connsiteY48" fmla="*/ 685800 h 2906485"/>
              <a:gd name="connsiteX49" fmla="*/ 391886 w 1643743"/>
              <a:gd name="connsiteY49" fmla="*/ 642257 h 2906485"/>
              <a:gd name="connsiteX50" fmla="*/ 435429 w 1643743"/>
              <a:gd name="connsiteY50" fmla="*/ 576942 h 2906485"/>
              <a:gd name="connsiteX51" fmla="*/ 457200 w 1643743"/>
              <a:gd name="connsiteY51" fmla="*/ 533400 h 2906485"/>
              <a:gd name="connsiteX52" fmla="*/ 468086 w 1643743"/>
              <a:gd name="connsiteY52" fmla="*/ 500742 h 2906485"/>
              <a:gd name="connsiteX53" fmla="*/ 489857 w 1643743"/>
              <a:gd name="connsiteY53" fmla="*/ 468085 h 2906485"/>
              <a:gd name="connsiteX54" fmla="*/ 511629 w 1643743"/>
              <a:gd name="connsiteY54" fmla="*/ 402771 h 2906485"/>
              <a:gd name="connsiteX55" fmla="*/ 555172 w 1643743"/>
              <a:gd name="connsiteY55" fmla="*/ 272142 h 2906485"/>
              <a:gd name="connsiteX56" fmla="*/ 566057 w 1643743"/>
              <a:gd name="connsiteY56" fmla="*/ 239485 h 2906485"/>
              <a:gd name="connsiteX57" fmla="*/ 576943 w 1643743"/>
              <a:gd name="connsiteY57" fmla="*/ 195942 h 2906485"/>
              <a:gd name="connsiteX58" fmla="*/ 609600 w 1643743"/>
              <a:gd name="connsiteY58" fmla="*/ 163285 h 2906485"/>
              <a:gd name="connsiteX59" fmla="*/ 653143 w 1643743"/>
              <a:gd name="connsiteY59" fmla="*/ 97971 h 2906485"/>
              <a:gd name="connsiteX60" fmla="*/ 729343 w 1643743"/>
              <a:gd name="connsiteY60" fmla="*/ 32657 h 2906485"/>
              <a:gd name="connsiteX61" fmla="*/ 794657 w 1643743"/>
              <a:gd name="connsiteY61" fmla="*/ 10885 h 2906485"/>
              <a:gd name="connsiteX62" fmla="*/ 827315 w 1643743"/>
              <a:gd name="connsiteY62" fmla="*/ 0 h 2906485"/>
              <a:gd name="connsiteX63" fmla="*/ 1110343 w 1643743"/>
              <a:gd name="connsiteY63" fmla="*/ 10885 h 2906485"/>
              <a:gd name="connsiteX64" fmla="*/ 1197429 w 1643743"/>
              <a:gd name="connsiteY64" fmla="*/ 76200 h 2906485"/>
              <a:gd name="connsiteX65" fmla="*/ 1230086 w 1643743"/>
              <a:gd name="connsiteY65" fmla="*/ 108857 h 2906485"/>
              <a:gd name="connsiteX66" fmla="*/ 1306286 w 1643743"/>
              <a:gd name="connsiteY66" fmla="*/ 217714 h 2906485"/>
              <a:gd name="connsiteX67" fmla="*/ 1328057 w 1643743"/>
              <a:gd name="connsiteY67" fmla="*/ 250371 h 2906485"/>
              <a:gd name="connsiteX68" fmla="*/ 1360715 w 1643743"/>
              <a:gd name="connsiteY68" fmla="*/ 315685 h 2906485"/>
              <a:gd name="connsiteX69" fmla="*/ 1382486 w 1643743"/>
              <a:gd name="connsiteY69" fmla="*/ 402771 h 2906485"/>
              <a:gd name="connsiteX70" fmla="*/ 1393372 w 1643743"/>
              <a:gd name="connsiteY70" fmla="*/ 751114 h 2906485"/>
              <a:gd name="connsiteX71" fmla="*/ 1415143 w 1643743"/>
              <a:gd name="connsiteY71" fmla="*/ 816428 h 2906485"/>
              <a:gd name="connsiteX72" fmla="*/ 1436915 w 1643743"/>
              <a:gd name="connsiteY72" fmla="*/ 838200 h 2906485"/>
              <a:gd name="connsiteX73" fmla="*/ 1469572 w 1643743"/>
              <a:gd name="connsiteY73" fmla="*/ 925285 h 2906485"/>
              <a:gd name="connsiteX74" fmla="*/ 1480457 w 1643743"/>
              <a:gd name="connsiteY74" fmla="*/ 957942 h 2906485"/>
              <a:gd name="connsiteX75" fmla="*/ 1513115 w 1643743"/>
              <a:gd name="connsiteY75" fmla="*/ 979714 h 2906485"/>
              <a:gd name="connsiteX76" fmla="*/ 1578429 w 1643743"/>
              <a:gd name="connsiteY76" fmla="*/ 1066800 h 2906485"/>
              <a:gd name="connsiteX77" fmla="*/ 1611086 w 1643743"/>
              <a:gd name="connsiteY77" fmla="*/ 1164771 h 2906485"/>
              <a:gd name="connsiteX78" fmla="*/ 1621972 w 1643743"/>
              <a:gd name="connsiteY78" fmla="*/ 1197428 h 2906485"/>
              <a:gd name="connsiteX79" fmla="*/ 1632857 w 1643743"/>
              <a:gd name="connsiteY79" fmla="*/ 1230085 h 2906485"/>
              <a:gd name="connsiteX80" fmla="*/ 1632857 w 1643743"/>
              <a:gd name="connsiteY80" fmla="*/ 1937657 h 2906485"/>
              <a:gd name="connsiteX81" fmla="*/ 1643743 w 1643743"/>
              <a:gd name="connsiteY81" fmla="*/ 1970314 h 2906485"/>
              <a:gd name="connsiteX82" fmla="*/ 1632857 w 1643743"/>
              <a:gd name="connsiteY82" fmla="*/ 2264228 h 2906485"/>
              <a:gd name="connsiteX83" fmla="*/ 1621972 w 1643743"/>
              <a:gd name="connsiteY83" fmla="*/ 2394857 h 2906485"/>
              <a:gd name="connsiteX84" fmla="*/ 1600200 w 1643743"/>
              <a:gd name="connsiteY84" fmla="*/ 2503714 h 2906485"/>
              <a:gd name="connsiteX85" fmla="*/ 1632857 w 1643743"/>
              <a:gd name="connsiteY85" fmla="*/ 2656114 h 2906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643743" h="2906485">
                <a:moveTo>
                  <a:pt x="1632857" y="2656114"/>
                </a:moveTo>
                <a:cubicBezTo>
                  <a:pt x="1604562" y="2667432"/>
                  <a:pt x="1573515" y="2671560"/>
                  <a:pt x="1556657" y="2699657"/>
                </a:cubicBezTo>
                <a:cubicBezTo>
                  <a:pt x="1531082" y="2742282"/>
                  <a:pt x="1564122" y="2723994"/>
                  <a:pt x="1524000" y="2754085"/>
                </a:cubicBezTo>
                <a:cubicBezTo>
                  <a:pt x="1503067" y="2769784"/>
                  <a:pt x="1480457" y="2783114"/>
                  <a:pt x="1458686" y="2797628"/>
                </a:cubicBezTo>
                <a:cubicBezTo>
                  <a:pt x="1447800" y="2804885"/>
                  <a:pt x="1435280" y="2810149"/>
                  <a:pt x="1426029" y="2819400"/>
                </a:cubicBezTo>
                <a:cubicBezTo>
                  <a:pt x="1407933" y="2837495"/>
                  <a:pt x="1396317" y="2851956"/>
                  <a:pt x="1371600" y="2862942"/>
                </a:cubicBezTo>
                <a:cubicBezTo>
                  <a:pt x="1325038" y="2883637"/>
                  <a:pt x="1307072" y="2882935"/>
                  <a:pt x="1262743" y="2895600"/>
                </a:cubicBezTo>
                <a:cubicBezTo>
                  <a:pt x="1251710" y="2898752"/>
                  <a:pt x="1240972" y="2902857"/>
                  <a:pt x="1230086" y="2906485"/>
                </a:cubicBezTo>
                <a:cubicBezTo>
                  <a:pt x="1122034" y="2898174"/>
                  <a:pt x="1119171" y="2905898"/>
                  <a:pt x="1045029" y="2884714"/>
                </a:cubicBezTo>
                <a:cubicBezTo>
                  <a:pt x="1033996" y="2881562"/>
                  <a:pt x="1022635" y="2878960"/>
                  <a:pt x="1012372" y="2873828"/>
                </a:cubicBezTo>
                <a:cubicBezTo>
                  <a:pt x="933276" y="2834280"/>
                  <a:pt x="1018697" y="2870788"/>
                  <a:pt x="957943" y="2830285"/>
                </a:cubicBezTo>
                <a:cubicBezTo>
                  <a:pt x="944441" y="2821284"/>
                  <a:pt x="928914" y="2815771"/>
                  <a:pt x="914400" y="2808514"/>
                </a:cubicBezTo>
                <a:cubicBezTo>
                  <a:pt x="896257" y="2790371"/>
                  <a:pt x="881321" y="2768317"/>
                  <a:pt x="859972" y="2754085"/>
                </a:cubicBezTo>
                <a:cubicBezTo>
                  <a:pt x="818775" y="2726621"/>
                  <a:pt x="836566" y="2741565"/>
                  <a:pt x="805543" y="2710542"/>
                </a:cubicBezTo>
                <a:cubicBezTo>
                  <a:pt x="796690" y="2683982"/>
                  <a:pt x="793987" y="2666329"/>
                  <a:pt x="772886" y="2645228"/>
                </a:cubicBezTo>
                <a:cubicBezTo>
                  <a:pt x="760057" y="2632399"/>
                  <a:pt x="743857" y="2623457"/>
                  <a:pt x="729343" y="2612571"/>
                </a:cubicBezTo>
                <a:cubicBezTo>
                  <a:pt x="722086" y="2601685"/>
                  <a:pt x="716823" y="2589165"/>
                  <a:pt x="707572" y="2579914"/>
                </a:cubicBezTo>
                <a:cubicBezTo>
                  <a:pt x="698321" y="2570663"/>
                  <a:pt x="683088" y="2568358"/>
                  <a:pt x="674915" y="2558142"/>
                </a:cubicBezTo>
                <a:cubicBezTo>
                  <a:pt x="632693" y="2505364"/>
                  <a:pt x="702622" y="2538349"/>
                  <a:pt x="631372" y="2514600"/>
                </a:cubicBezTo>
                <a:cubicBezTo>
                  <a:pt x="578799" y="2462027"/>
                  <a:pt x="645610" y="2525991"/>
                  <a:pt x="576943" y="2471057"/>
                </a:cubicBezTo>
                <a:cubicBezTo>
                  <a:pt x="499388" y="2409012"/>
                  <a:pt x="623029" y="2494523"/>
                  <a:pt x="522515" y="2427514"/>
                </a:cubicBezTo>
                <a:cubicBezTo>
                  <a:pt x="478972" y="2362202"/>
                  <a:pt x="526142" y="2423884"/>
                  <a:pt x="468086" y="2373085"/>
                </a:cubicBezTo>
                <a:cubicBezTo>
                  <a:pt x="391112" y="2305733"/>
                  <a:pt x="444452" y="2328922"/>
                  <a:pt x="381000" y="2307771"/>
                </a:cubicBezTo>
                <a:cubicBezTo>
                  <a:pt x="366486" y="2296885"/>
                  <a:pt x="352220" y="2285659"/>
                  <a:pt x="337457" y="2275114"/>
                </a:cubicBezTo>
                <a:cubicBezTo>
                  <a:pt x="326811" y="2267510"/>
                  <a:pt x="314733" y="2261856"/>
                  <a:pt x="304800" y="2253342"/>
                </a:cubicBezTo>
                <a:cubicBezTo>
                  <a:pt x="289215" y="2239984"/>
                  <a:pt x="276842" y="2223158"/>
                  <a:pt x="261257" y="2209800"/>
                </a:cubicBezTo>
                <a:cubicBezTo>
                  <a:pt x="211312" y="2166990"/>
                  <a:pt x="243122" y="2211986"/>
                  <a:pt x="195943" y="2155371"/>
                </a:cubicBezTo>
                <a:cubicBezTo>
                  <a:pt x="187568" y="2145320"/>
                  <a:pt x="182345" y="2132930"/>
                  <a:pt x="174172" y="2122714"/>
                </a:cubicBezTo>
                <a:cubicBezTo>
                  <a:pt x="147171" y="2088962"/>
                  <a:pt x="152967" y="2112960"/>
                  <a:pt x="130629" y="2068285"/>
                </a:cubicBezTo>
                <a:cubicBezTo>
                  <a:pt x="104339" y="2015706"/>
                  <a:pt x="142136" y="2050556"/>
                  <a:pt x="87086" y="2013857"/>
                </a:cubicBezTo>
                <a:lnTo>
                  <a:pt x="43543" y="1948542"/>
                </a:lnTo>
                <a:cubicBezTo>
                  <a:pt x="36286" y="1937656"/>
                  <a:pt x="25909" y="1928296"/>
                  <a:pt x="21772" y="1915885"/>
                </a:cubicBezTo>
                <a:lnTo>
                  <a:pt x="0" y="1850571"/>
                </a:lnTo>
                <a:cubicBezTo>
                  <a:pt x="3629" y="1748971"/>
                  <a:pt x="4544" y="1647238"/>
                  <a:pt x="10886" y="1545771"/>
                </a:cubicBezTo>
                <a:cubicBezTo>
                  <a:pt x="11819" y="1530839"/>
                  <a:pt x="19916" y="1517074"/>
                  <a:pt x="21772" y="1502228"/>
                </a:cubicBezTo>
                <a:cubicBezTo>
                  <a:pt x="27191" y="1458872"/>
                  <a:pt x="27238" y="1414956"/>
                  <a:pt x="32657" y="1371600"/>
                </a:cubicBezTo>
                <a:cubicBezTo>
                  <a:pt x="34513" y="1356754"/>
                  <a:pt x="39433" y="1342442"/>
                  <a:pt x="43543" y="1328057"/>
                </a:cubicBezTo>
                <a:cubicBezTo>
                  <a:pt x="50800" y="1302659"/>
                  <a:pt x="61687" y="1273626"/>
                  <a:pt x="76200" y="1251857"/>
                </a:cubicBezTo>
                <a:cubicBezTo>
                  <a:pt x="81893" y="1243317"/>
                  <a:pt x="90715" y="1237342"/>
                  <a:pt x="97972" y="1230085"/>
                </a:cubicBezTo>
                <a:cubicBezTo>
                  <a:pt x="109045" y="1185790"/>
                  <a:pt x="106231" y="1183663"/>
                  <a:pt x="130629" y="1143000"/>
                </a:cubicBezTo>
                <a:cubicBezTo>
                  <a:pt x="144092" y="1120563"/>
                  <a:pt x="174172" y="1077685"/>
                  <a:pt x="174172" y="1077685"/>
                </a:cubicBezTo>
                <a:cubicBezTo>
                  <a:pt x="177800" y="1066799"/>
                  <a:pt x="181905" y="1056061"/>
                  <a:pt x="185057" y="1045028"/>
                </a:cubicBezTo>
                <a:cubicBezTo>
                  <a:pt x="189167" y="1030643"/>
                  <a:pt x="190189" y="1015295"/>
                  <a:pt x="195943" y="1001485"/>
                </a:cubicBezTo>
                <a:cubicBezTo>
                  <a:pt x="208426" y="971527"/>
                  <a:pt x="221483" y="941404"/>
                  <a:pt x="239486" y="914400"/>
                </a:cubicBezTo>
                <a:cubicBezTo>
                  <a:pt x="254000" y="892628"/>
                  <a:pt x="273311" y="873380"/>
                  <a:pt x="283029" y="849085"/>
                </a:cubicBezTo>
                <a:cubicBezTo>
                  <a:pt x="290286" y="830942"/>
                  <a:pt x="296061" y="812134"/>
                  <a:pt x="304800" y="794657"/>
                </a:cubicBezTo>
                <a:cubicBezTo>
                  <a:pt x="310651" y="782955"/>
                  <a:pt x="320081" y="773359"/>
                  <a:pt x="326572" y="762000"/>
                </a:cubicBezTo>
                <a:cubicBezTo>
                  <a:pt x="334623" y="747911"/>
                  <a:pt x="340292" y="732546"/>
                  <a:pt x="348343" y="718457"/>
                </a:cubicBezTo>
                <a:cubicBezTo>
                  <a:pt x="354834" y="707098"/>
                  <a:pt x="363624" y="697159"/>
                  <a:pt x="370115" y="685800"/>
                </a:cubicBezTo>
                <a:cubicBezTo>
                  <a:pt x="378166" y="671711"/>
                  <a:pt x="383537" y="656172"/>
                  <a:pt x="391886" y="642257"/>
                </a:cubicBezTo>
                <a:cubicBezTo>
                  <a:pt x="405348" y="619820"/>
                  <a:pt x="423727" y="600346"/>
                  <a:pt x="435429" y="576942"/>
                </a:cubicBezTo>
                <a:cubicBezTo>
                  <a:pt x="442686" y="562428"/>
                  <a:pt x="450808" y="548315"/>
                  <a:pt x="457200" y="533400"/>
                </a:cubicBezTo>
                <a:cubicBezTo>
                  <a:pt x="461720" y="522853"/>
                  <a:pt x="462954" y="511005"/>
                  <a:pt x="468086" y="500742"/>
                </a:cubicBezTo>
                <a:cubicBezTo>
                  <a:pt x="473937" y="489040"/>
                  <a:pt x="484544" y="480040"/>
                  <a:pt x="489857" y="468085"/>
                </a:cubicBezTo>
                <a:cubicBezTo>
                  <a:pt x="499178" y="447114"/>
                  <a:pt x="504372" y="424542"/>
                  <a:pt x="511629" y="402771"/>
                </a:cubicBezTo>
                <a:lnTo>
                  <a:pt x="555172" y="272142"/>
                </a:lnTo>
                <a:cubicBezTo>
                  <a:pt x="558800" y="261256"/>
                  <a:pt x="563274" y="250617"/>
                  <a:pt x="566057" y="239485"/>
                </a:cubicBezTo>
                <a:cubicBezTo>
                  <a:pt x="569686" y="224971"/>
                  <a:pt x="569520" y="208932"/>
                  <a:pt x="576943" y="195942"/>
                </a:cubicBezTo>
                <a:cubicBezTo>
                  <a:pt x="584581" y="182576"/>
                  <a:pt x="600149" y="175437"/>
                  <a:pt x="609600" y="163285"/>
                </a:cubicBezTo>
                <a:cubicBezTo>
                  <a:pt x="625664" y="142631"/>
                  <a:pt x="634641" y="116473"/>
                  <a:pt x="653143" y="97971"/>
                </a:cubicBezTo>
                <a:cubicBezTo>
                  <a:pt x="674725" y="76389"/>
                  <a:pt x="699500" y="45921"/>
                  <a:pt x="729343" y="32657"/>
                </a:cubicBezTo>
                <a:cubicBezTo>
                  <a:pt x="750314" y="23336"/>
                  <a:pt x="772886" y="18142"/>
                  <a:pt x="794657" y="10885"/>
                </a:cubicBezTo>
                <a:lnTo>
                  <a:pt x="827315" y="0"/>
                </a:lnTo>
                <a:cubicBezTo>
                  <a:pt x="921658" y="3628"/>
                  <a:pt x="1016154" y="4389"/>
                  <a:pt x="1110343" y="10885"/>
                </a:cubicBezTo>
                <a:cubicBezTo>
                  <a:pt x="1151156" y="13700"/>
                  <a:pt x="1171078" y="49849"/>
                  <a:pt x="1197429" y="76200"/>
                </a:cubicBezTo>
                <a:cubicBezTo>
                  <a:pt x="1208315" y="87086"/>
                  <a:pt x="1220849" y="96541"/>
                  <a:pt x="1230086" y="108857"/>
                </a:cubicBezTo>
                <a:cubicBezTo>
                  <a:pt x="1278440" y="173329"/>
                  <a:pt x="1252683" y="137309"/>
                  <a:pt x="1306286" y="217714"/>
                </a:cubicBezTo>
                <a:cubicBezTo>
                  <a:pt x="1313543" y="228600"/>
                  <a:pt x="1323920" y="237960"/>
                  <a:pt x="1328057" y="250371"/>
                </a:cubicBezTo>
                <a:cubicBezTo>
                  <a:pt x="1343080" y="295440"/>
                  <a:pt x="1332578" y="273481"/>
                  <a:pt x="1360715" y="315685"/>
                </a:cubicBezTo>
                <a:cubicBezTo>
                  <a:pt x="1367972" y="344714"/>
                  <a:pt x="1381551" y="372864"/>
                  <a:pt x="1382486" y="402771"/>
                </a:cubicBezTo>
                <a:cubicBezTo>
                  <a:pt x="1386115" y="518885"/>
                  <a:pt x="1384229" y="635303"/>
                  <a:pt x="1393372" y="751114"/>
                </a:cubicBezTo>
                <a:cubicBezTo>
                  <a:pt x="1395178" y="773992"/>
                  <a:pt x="1398916" y="800201"/>
                  <a:pt x="1415143" y="816428"/>
                </a:cubicBezTo>
                <a:lnTo>
                  <a:pt x="1436915" y="838200"/>
                </a:lnTo>
                <a:cubicBezTo>
                  <a:pt x="1456984" y="918480"/>
                  <a:pt x="1435416" y="845588"/>
                  <a:pt x="1469572" y="925285"/>
                </a:cubicBezTo>
                <a:cubicBezTo>
                  <a:pt x="1474092" y="935832"/>
                  <a:pt x="1473289" y="948982"/>
                  <a:pt x="1480457" y="957942"/>
                </a:cubicBezTo>
                <a:cubicBezTo>
                  <a:pt x="1488630" y="968158"/>
                  <a:pt x="1502229" y="972457"/>
                  <a:pt x="1513115" y="979714"/>
                </a:cubicBezTo>
                <a:cubicBezTo>
                  <a:pt x="1562350" y="1053568"/>
                  <a:pt x="1538155" y="1026526"/>
                  <a:pt x="1578429" y="1066800"/>
                </a:cubicBezTo>
                <a:lnTo>
                  <a:pt x="1611086" y="1164771"/>
                </a:lnTo>
                <a:lnTo>
                  <a:pt x="1621972" y="1197428"/>
                </a:lnTo>
                <a:lnTo>
                  <a:pt x="1632857" y="1230085"/>
                </a:lnTo>
                <a:cubicBezTo>
                  <a:pt x="1630410" y="1362250"/>
                  <a:pt x="1602353" y="1724125"/>
                  <a:pt x="1632857" y="1937657"/>
                </a:cubicBezTo>
                <a:cubicBezTo>
                  <a:pt x="1634480" y="1949016"/>
                  <a:pt x="1640114" y="1959428"/>
                  <a:pt x="1643743" y="1970314"/>
                </a:cubicBezTo>
                <a:cubicBezTo>
                  <a:pt x="1640114" y="2068285"/>
                  <a:pt x="1637878" y="2166318"/>
                  <a:pt x="1632857" y="2264228"/>
                </a:cubicBezTo>
                <a:cubicBezTo>
                  <a:pt x="1630619" y="2307865"/>
                  <a:pt x="1627876" y="2351564"/>
                  <a:pt x="1621972" y="2394857"/>
                </a:cubicBezTo>
                <a:cubicBezTo>
                  <a:pt x="1616972" y="2431522"/>
                  <a:pt x="1600200" y="2503714"/>
                  <a:pt x="1600200" y="2503714"/>
                </a:cubicBezTo>
                <a:lnTo>
                  <a:pt x="1632857" y="2656114"/>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612571" y="2688028"/>
            <a:ext cx="2667000" cy="2395601"/>
          </a:xfrm>
          <a:custGeom>
            <a:avLst/>
            <a:gdLst>
              <a:gd name="connsiteX0" fmla="*/ 43543 w 2667000"/>
              <a:gd name="connsiteY0" fmla="*/ 501486 h 2395601"/>
              <a:gd name="connsiteX1" fmla="*/ 32658 w 2667000"/>
              <a:gd name="connsiteY1" fmla="*/ 708315 h 2395601"/>
              <a:gd name="connsiteX2" fmla="*/ 21772 w 2667000"/>
              <a:gd name="connsiteY2" fmla="*/ 740972 h 2395601"/>
              <a:gd name="connsiteX3" fmla="*/ 10886 w 2667000"/>
              <a:gd name="connsiteY3" fmla="*/ 893372 h 2395601"/>
              <a:gd name="connsiteX4" fmla="*/ 0 w 2667000"/>
              <a:gd name="connsiteY4" fmla="*/ 1013115 h 2395601"/>
              <a:gd name="connsiteX5" fmla="*/ 10886 w 2667000"/>
              <a:gd name="connsiteY5" fmla="*/ 1263486 h 2395601"/>
              <a:gd name="connsiteX6" fmla="*/ 21772 w 2667000"/>
              <a:gd name="connsiteY6" fmla="*/ 1307029 h 2395601"/>
              <a:gd name="connsiteX7" fmla="*/ 43543 w 2667000"/>
              <a:gd name="connsiteY7" fmla="*/ 1405001 h 2395601"/>
              <a:gd name="connsiteX8" fmla="*/ 97972 w 2667000"/>
              <a:gd name="connsiteY8" fmla="*/ 1470315 h 2395601"/>
              <a:gd name="connsiteX9" fmla="*/ 130629 w 2667000"/>
              <a:gd name="connsiteY9" fmla="*/ 1535629 h 2395601"/>
              <a:gd name="connsiteX10" fmla="*/ 152400 w 2667000"/>
              <a:gd name="connsiteY10" fmla="*/ 1568286 h 2395601"/>
              <a:gd name="connsiteX11" fmla="*/ 163286 w 2667000"/>
              <a:gd name="connsiteY11" fmla="*/ 1600943 h 2395601"/>
              <a:gd name="connsiteX12" fmla="*/ 185058 w 2667000"/>
              <a:gd name="connsiteY12" fmla="*/ 1644486 h 2395601"/>
              <a:gd name="connsiteX13" fmla="*/ 206829 w 2667000"/>
              <a:gd name="connsiteY13" fmla="*/ 1709801 h 2395601"/>
              <a:gd name="connsiteX14" fmla="*/ 228600 w 2667000"/>
              <a:gd name="connsiteY14" fmla="*/ 1775115 h 2395601"/>
              <a:gd name="connsiteX15" fmla="*/ 239486 w 2667000"/>
              <a:gd name="connsiteY15" fmla="*/ 1807772 h 2395601"/>
              <a:gd name="connsiteX16" fmla="*/ 315686 w 2667000"/>
              <a:gd name="connsiteY16" fmla="*/ 1905743 h 2395601"/>
              <a:gd name="connsiteX17" fmla="*/ 359229 w 2667000"/>
              <a:gd name="connsiteY17" fmla="*/ 1981943 h 2395601"/>
              <a:gd name="connsiteX18" fmla="*/ 381000 w 2667000"/>
              <a:gd name="connsiteY18" fmla="*/ 2025486 h 2395601"/>
              <a:gd name="connsiteX19" fmla="*/ 402772 w 2667000"/>
              <a:gd name="connsiteY19" fmla="*/ 2058143 h 2395601"/>
              <a:gd name="connsiteX20" fmla="*/ 446315 w 2667000"/>
              <a:gd name="connsiteY20" fmla="*/ 2112572 h 2395601"/>
              <a:gd name="connsiteX21" fmla="*/ 457200 w 2667000"/>
              <a:gd name="connsiteY21" fmla="*/ 2145229 h 2395601"/>
              <a:gd name="connsiteX22" fmla="*/ 511629 w 2667000"/>
              <a:gd name="connsiteY22" fmla="*/ 2199658 h 2395601"/>
              <a:gd name="connsiteX23" fmla="*/ 533400 w 2667000"/>
              <a:gd name="connsiteY23" fmla="*/ 2232315 h 2395601"/>
              <a:gd name="connsiteX24" fmla="*/ 587829 w 2667000"/>
              <a:gd name="connsiteY24" fmla="*/ 2275858 h 2395601"/>
              <a:gd name="connsiteX25" fmla="*/ 609600 w 2667000"/>
              <a:gd name="connsiteY25" fmla="*/ 2308515 h 2395601"/>
              <a:gd name="connsiteX26" fmla="*/ 674915 w 2667000"/>
              <a:gd name="connsiteY26" fmla="*/ 2330286 h 2395601"/>
              <a:gd name="connsiteX27" fmla="*/ 729343 w 2667000"/>
              <a:gd name="connsiteY27" fmla="*/ 2362943 h 2395601"/>
              <a:gd name="connsiteX28" fmla="*/ 794658 w 2667000"/>
              <a:gd name="connsiteY28" fmla="*/ 2395601 h 2395601"/>
              <a:gd name="connsiteX29" fmla="*/ 1034143 w 2667000"/>
              <a:gd name="connsiteY29" fmla="*/ 2384715 h 2395601"/>
              <a:gd name="connsiteX30" fmla="*/ 1077686 w 2667000"/>
              <a:gd name="connsiteY30" fmla="*/ 2373829 h 2395601"/>
              <a:gd name="connsiteX31" fmla="*/ 1143000 w 2667000"/>
              <a:gd name="connsiteY31" fmla="*/ 2352058 h 2395601"/>
              <a:gd name="connsiteX32" fmla="*/ 1393372 w 2667000"/>
              <a:gd name="connsiteY32" fmla="*/ 2330286 h 2395601"/>
              <a:gd name="connsiteX33" fmla="*/ 1436915 w 2667000"/>
              <a:gd name="connsiteY33" fmla="*/ 2319401 h 2395601"/>
              <a:gd name="connsiteX34" fmla="*/ 1458686 w 2667000"/>
              <a:gd name="connsiteY34" fmla="*/ 2297629 h 2395601"/>
              <a:gd name="connsiteX35" fmla="*/ 1491343 w 2667000"/>
              <a:gd name="connsiteY35" fmla="*/ 2286743 h 2395601"/>
              <a:gd name="connsiteX36" fmla="*/ 1513115 w 2667000"/>
              <a:gd name="connsiteY36" fmla="*/ 2264972 h 2395601"/>
              <a:gd name="connsiteX37" fmla="*/ 1600200 w 2667000"/>
              <a:gd name="connsiteY37" fmla="*/ 2243201 h 2395601"/>
              <a:gd name="connsiteX38" fmla="*/ 1632858 w 2667000"/>
              <a:gd name="connsiteY38" fmla="*/ 2232315 h 2395601"/>
              <a:gd name="connsiteX39" fmla="*/ 1719943 w 2667000"/>
              <a:gd name="connsiteY39" fmla="*/ 2210543 h 2395601"/>
              <a:gd name="connsiteX40" fmla="*/ 1741715 w 2667000"/>
              <a:gd name="connsiteY40" fmla="*/ 2188772 h 2395601"/>
              <a:gd name="connsiteX41" fmla="*/ 1785258 w 2667000"/>
              <a:gd name="connsiteY41" fmla="*/ 2177886 h 2395601"/>
              <a:gd name="connsiteX42" fmla="*/ 1817915 w 2667000"/>
              <a:gd name="connsiteY42" fmla="*/ 2167001 h 2395601"/>
              <a:gd name="connsiteX43" fmla="*/ 1850572 w 2667000"/>
              <a:gd name="connsiteY43" fmla="*/ 2145229 h 2395601"/>
              <a:gd name="connsiteX44" fmla="*/ 1883229 w 2667000"/>
              <a:gd name="connsiteY44" fmla="*/ 2134343 h 2395601"/>
              <a:gd name="connsiteX45" fmla="*/ 1926772 w 2667000"/>
              <a:gd name="connsiteY45" fmla="*/ 2112572 h 2395601"/>
              <a:gd name="connsiteX46" fmla="*/ 1959429 w 2667000"/>
              <a:gd name="connsiteY46" fmla="*/ 2090801 h 2395601"/>
              <a:gd name="connsiteX47" fmla="*/ 2002972 w 2667000"/>
              <a:gd name="connsiteY47" fmla="*/ 2047258 h 2395601"/>
              <a:gd name="connsiteX48" fmla="*/ 2035629 w 2667000"/>
              <a:gd name="connsiteY48" fmla="*/ 2036372 h 2395601"/>
              <a:gd name="connsiteX49" fmla="*/ 2079172 w 2667000"/>
              <a:gd name="connsiteY49" fmla="*/ 2003715 h 2395601"/>
              <a:gd name="connsiteX50" fmla="*/ 2122715 w 2667000"/>
              <a:gd name="connsiteY50" fmla="*/ 1960172 h 2395601"/>
              <a:gd name="connsiteX51" fmla="*/ 2166258 w 2667000"/>
              <a:gd name="connsiteY51" fmla="*/ 1927515 h 2395601"/>
              <a:gd name="connsiteX52" fmla="*/ 2220686 w 2667000"/>
              <a:gd name="connsiteY52" fmla="*/ 1873086 h 2395601"/>
              <a:gd name="connsiteX53" fmla="*/ 2307772 w 2667000"/>
              <a:gd name="connsiteY53" fmla="*/ 1807772 h 2395601"/>
              <a:gd name="connsiteX54" fmla="*/ 2329543 w 2667000"/>
              <a:gd name="connsiteY54" fmla="*/ 1775115 h 2395601"/>
              <a:gd name="connsiteX55" fmla="*/ 2383972 w 2667000"/>
              <a:gd name="connsiteY55" fmla="*/ 1731572 h 2395601"/>
              <a:gd name="connsiteX56" fmla="*/ 2405743 w 2667000"/>
              <a:gd name="connsiteY56" fmla="*/ 1698915 h 2395601"/>
              <a:gd name="connsiteX57" fmla="*/ 2438400 w 2667000"/>
              <a:gd name="connsiteY57" fmla="*/ 1677143 h 2395601"/>
              <a:gd name="connsiteX58" fmla="*/ 2471058 w 2667000"/>
              <a:gd name="connsiteY58" fmla="*/ 1633601 h 2395601"/>
              <a:gd name="connsiteX59" fmla="*/ 2536372 w 2667000"/>
              <a:gd name="connsiteY59" fmla="*/ 1557401 h 2395601"/>
              <a:gd name="connsiteX60" fmla="*/ 2558143 w 2667000"/>
              <a:gd name="connsiteY60" fmla="*/ 1492086 h 2395601"/>
              <a:gd name="connsiteX61" fmla="*/ 2601686 w 2667000"/>
              <a:gd name="connsiteY61" fmla="*/ 1405001 h 2395601"/>
              <a:gd name="connsiteX62" fmla="*/ 2634343 w 2667000"/>
              <a:gd name="connsiteY62" fmla="*/ 1317915 h 2395601"/>
              <a:gd name="connsiteX63" fmla="*/ 2645229 w 2667000"/>
              <a:gd name="connsiteY63" fmla="*/ 1274372 h 2395601"/>
              <a:gd name="connsiteX64" fmla="*/ 2667000 w 2667000"/>
              <a:gd name="connsiteY64" fmla="*/ 1230829 h 2395601"/>
              <a:gd name="connsiteX65" fmla="*/ 2645229 w 2667000"/>
              <a:gd name="connsiteY65" fmla="*/ 1034886 h 2395601"/>
              <a:gd name="connsiteX66" fmla="*/ 2634343 w 2667000"/>
              <a:gd name="connsiteY66" fmla="*/ 1002229 h 2395601"/>
              <a:gd name="connsiteX67" fmla="*/ 2590800 w 2667000"/>
              <a:gd name="connsiteY67" fmla="*/ 926029 h 2395601"/>
              <a:gd name="connsiteX68" fmla="*/ 2579915 w 2667000"/>
              <a:gd name="connsiteY68" fmla="*/ 893372 h 2395601"/>
              <a:gd name="connsiteX69" fmla="*/ 2569029 w 2667000"/>
              <a:gd name="connsiteY69" fmla="*/ 849829 h 2395601"/>
              <a:gd name="connsiteX70" fmla="*/ 2547258 w 2667000"/>
              <a:gd name="connsiteY70" fmla="*/ 806286 h 2395601"/>
              <a:gd name="connsiteX71" fmla="*/ 2525486 w 2667000"/>
              <a:gd name="connsiteY71" fmla="*/ 740972 h 2395601"/>
              <a:gd name="connsiteX72" fmla="*/ 2481943 w 2667000"/>
              <a:gd name="connsiteY72" fmla="*/ 653886 h 2395601"/>
              <a:gd name="connsiteX73" fmla="*/ 2460172 w 2667000"/>
              <a:gd name="connsiteY73" fmla="*/ 621229 h 2395601"/>
              <a:gd name="connsiteX74" fmla="*/ 2438400 w 2667000"/>
              <a:gd name="connsiteY74" fmla="*/ 555915 h 2395601"/>
              <a:gd name="connsiteX75" fmla="*/ 2394858 w 2667000"/>
              <a:gd name="connsiteY75" fmla="*/ 490601 h 2395601"/>
              <a:gd name="connsiteX76" fmla="*/ 2373086 w 2667000"/>
              <a:gd name="connsiteY76" fmla="*/ 457943 h 2395601"/>
              <a:gd name="connsiteX77" fmla="*/ 2340429 w 2667000"/>
              <a:gd name="connsiteY77" fmla="*/ 414401 h 2395601"/>
              <a:gd name="connsiteX78" fmla="*/ 2296886 w 2667000"/>
              <a:gd name="connsiteY78" fmla="*/ 349086 h 2395601"/>
              <a:gd name="connsiteX79" fmla="*/ 2286000 w 2667000"/>
              <a:gd name="connsiteY79" fmla="*/ 316429 h 2395601"/>
              <a:gd name="connsiteX80" fmla="*/ 2264229 w 2667000"/>
              <a:gd name="connsiteY80" fmla="*/ 272886 h 2395601"/>
              <a:gd name="connsiteX81" fmla="*/ 2231572 w 2667000"/>
              <a:gd name="connsiteY81" fmla="*/ 229343 h 2395601"/>
              <a:gd name="connsiteX82" fmla="*/ 2177143 w 2667000"/>
              <a:gd name="connsiteY82" fmla="*/ 174915 h 2395601"/>
              <a:gd name="connsiteX83" fmla="*/ 2133600 w 2667000"/>
              <a:gd name="connsiteY83" fmla="*/ 120486 h 2395601"/>
              <a:gd name="connsiteX84" fmla="*/ 2100943 w 2667000"/>
              <a:gd name="connsiteY84" fmla="*/ 98715 h 2395601"/>
              <a:gd name="connsiteX85" fmla="*/ 2046515 w 2667000"/>
              <a:gd name="connsiteY85" fmla="*/ 55172 h 2395601"/>
              <a:gd name="connsiteX86" fmla="*/ 2002972 w 2667000"/>
              <a:gd name="connsiteY86" fmla="*/ 44286 h 2395601"/>
              <a:gd name="connsiteX87" fmla="*/ 1970315 w 2667000"/>
              <a:gd name="connsiteY87" fmla="*/ 33401 h 2395601"/>
              <a:gd name="connsiteX88" fmla="*/ 1850572 w 2667000"/>
              <a:gd name="connsiteY88" fmla="*/ 743 h 2395601"/>
              <a:gd name="connsiteX89" fmla="*/ 1121229 w 2667000"/>
              <a:gd name="connsiteY89" fmla="*/ 11629 h 2395601"/>
              <a:gd name="connsiteX90" fmla="*/ 1066800 w 2667000"/>
              <a:gd name="connsiteY90" fmla="*/ 22515 h 2395601"/>
              <a:gd name="connsiteX91" fmla="*/ 979715 w 2667000"/>
              <a:gd name="connsiteY91" fmla="*/ 33401 h 2395601"/>
              <a:gd name="connsiteX92" fmla="*/ 914400 w 2667000"/>
              <a:gd name="connsiteY92" fmla="*/ 55172 h 2395601"/>
              <a:gd name="connsiteX93" fmla="*/ 881743 w 2667000"/>
              <a:gd name="connsiteY93" fmla="*/ 66058 h 2395601"/>
              <a:gd name="connsiteX94" fmla="*/ 849086 w 2667000"/>
              <a:gd name="connsiteY94" fmla="*/ 76943 h 2395601"/>
              <a:gd name="connsiteX95" fmla="*/ 816429 w 2667000"/>
              <a:gd name="connsiteY95" fmla="*/ 98715 h 2395601"/>
              <a:gd name="connsiteX96" fmla="*/ 772886 w 2667000"/>
              <a:gd name="connsiteY96" fmla="*/ 109601 h 2395601"/>
              <a:gd name="connsiteX97" fmla="*/ 740229 w 2667000"/>
              <a:gd name="connsiteY97" fmla="*/ 120486 h 2395601"/>
              <a:gd name="connsiteX98" fmla="*/ 631372 w 2667000"/>
              <a:gd name="connsiteY98" fmla="*/ 164029 h 2395601"/>
              <a:gd name="connsiteX99" fmla="*/ 566058 w 2667000"/>
              <a:gd name="connsiteY99" fmla="*/ 185801 h 2395601"/>
              <a:gd name="connsiteX100" fmla="*/ 533400 w 2667000"/>
              <a:gd name="connsiteY100" fmla="*/ 196686 h 2395601"/>
              <a:gd name="connsiteX101" fmla="*/ 468086 w 2667000"/>
              <a:gd name="connsiteY101" fmla="*/ 229343 h 2395601"/>
              <a:gd name="connsiteX102" fmla="*/ 391886 w 2667000"/>
              <a:gd name="connsiteY102" fmla="*/ 272886 h 2395601"/>
              <a:gd name="connsiteX103" fmla="*/ 326572 w 2667000"/>
              <a:gd name="connsiteY103" fmla="*/ 294658 h 2395601"/>
              <a:gd name="connsiteX104" fmla="*/ 261258 w 2667000"/>
              <a:gd name="connsiteY104" fmla="*/ 338201 h 2395601"/>
              <a:gd name="connsiteX105" fmla="*/ 239486 w 2667000"/>
              <a:gd name="connsiteY105" fmla="*/ 359972 h 2395601"/>
              <a:gd name="connsiteX106" fmla="*/ 206829 w 2667000"/>
              <a:gd name="connsiteY106" fmla="*/ 381743 h 2395601"/>
              <a:gd name="connsiteX107" fmla="*/ 163286 w 2667000"/>
              <a:gd name="connsiteY107" fmla="*/ 425286 h 2395601"/>
              <a:gd name="connsiteX108" fmla="*/ 141515 w 2667000"/>
              <a:gd name="connsiteY108" fmla="*/ 447058 h 2395601"/>
              <a:gd name="connsiteX109" fmla="*/ 119743 w 2667000"/>
              <a:gd name="connsiteY109" fmla="*/ 479715 h 2395601"/>
              <a:gd name="connsiteX110" fmla="*/ 43543 w 2667000"/>
              <a:gd name="connsiteY110" fmla="*/ 501486 h 239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667000" h="2395601">
                <a:moveTo>
                  <a:pt x="43543" y="501486"/>
                </a:moveTo>
                <a:cubicBezTo>
                  <a:pt x="29029" y="539586"/>
                  <a:pt x="38908" y="639560"/>
                  <a:pt x="32658" y="708315"/>
                </a:cubicBezTo>
                <a:cubicBezTo>
                  <a:pt x="31619" y="719742"/>
                  <a:pt x="23113" y="729576"/>
                  <a:pt x="21772" y="740972"/>
                </a:cubicBezTo>
                <a:cubicBezTo>
                  <a:pt x="15821" y="791553"/>
                  <a:pt x="14947" y="842605"/>
                  <a:pt x="10886" y="893372"/>
                </a:cubicBezTo>
                <a:cubicBezTo>
                  <a:pt x="7690" y="933323"/>
                  <a:pt x="3629" y="973201"/>
                  <a:pt x="0" y="1013115"/>
                </a:cubicBezTo>
                <a:cubicBezTo>
                  <a:pt x="3629" y="1096572"/>
                  <a:pt x="4715" y="1180178"/>
                  <a:pt x="10886" y="1263486"/>
                </a:cubicBezTo>
                <a:cubicBezTo>
                  <a:pt x="11991" y="1278406"/>
                  <a:pt x="18838" y="1292358"/>
                  <a:pt x="21772" y="1307029"/>
                </a:cubicBezTo>
                <a:cubicBezTo>
                  <a:pt x="27345" y="1334892"/>
                  <a:pt x="29422" y="1376758"/>
                  <a:pt x="43543" y="1405001"/>
                </a:cubicBezTo>
                <a:cubicBezTo>
                  <a:pt x="63811" y="1445538"/>
                  <a:pt x="67882" y="1434206"/>
                  <a:pt x="97972" y="1470315"/>
                </a:cubicBezTo>
                <a:cubicBezTo>
                  <a:pt x="136966" y="1517108"/>
                  <a:pt x="106083" y="1486536"/>
                  <a:pt x="130629" y="1535629"/>
                </a:cubicBezTo>
                <a:cubicBezTo>
                  <a:pt x="136480" y="1547331"/>
                  <a:pt x="146549" y="1556584"/>
                  <a:pt x="152400" y="1568286"/>
                </a:cubicBezTo>
                <a:cubicBezTo>
                  <a:pt x="157532" y="1578549"/>
                  <a:pt x="158766" y="1590396"/>
                  <a:pt x="163286" y="1600943"/>
                </a:cubicBezTo>
                <a:cubicBezTo>
                  <a:pt x="169679" y="1615858"/>
                  <a:pt x="179031" y="1629419"/>
                  <a:pt x="185058" y="1644486"/>
                </a:cubicBezTo>
                <a:cubicBezTo>
                  <a:pt x="193581" y="1665794"/>
                  <a:pt x="199572" y="1688029"/>
                  <a:pt x="206829" y="1709801"/>
                </a:cubicBezTo>
                <a:lnTo>
                  <a:pt x="228600" y="1775115"/>
                </a:lnTo>
                <a:cubicBezTo>
                  <a:pt x="232229" y="1786001"/>
                  <a:pt x="233121" y="1798225"/>
                  <a:pt x="239486" y="1807772"/>
                </a:cubicBezTo>
                <a:cubicBezTo>
                  <a:pt x="291568" y="1885895"/>
                  <a:pt x="264527" y="1854584"/>
                  <a:pt x="315686" y="1905743"/>
                </a:cubicBezTo>
                <a:cubicBezTo>
                  <a:pt x="337073" y="1969905"/>
                  <a:pt x="312155" y="1906624"/>
                  <a:pt x="359229" y="1981943"/>
                </a:cubicBezTo>
                <a:cubicBezTo>
                  <a:pt x="367830" y="1995704"/>
                  <a:pt x="372949" y="2011397"/>
                  <a:pt x="381000" y="2025486"/>
                </a:cubicBezTo>
                <a:cubicBezTo>
                  <a:pt x="387491" y="2036845"/>
                  <a:pt x="395515" y="2047257"/>
                  <a:pt x="402772" y="2058143"/>
                </a:cubicBezTo>
                <a:cubicBezTo>
                  <a:pt x="430135" y="2140231"/>
                  <a:pt x="390041" y="2042229"/>
                  <a:pt x="446315" y="2112572"/>
                </a:cubicBezTo>
                <a:cubicBezTo>
                  <a:pt x="453483" y="2121532"/>
                  <a:pt x="450315" y="2136049"/>
                  <a:pt x="457200" y="2145229"/>
                </a:cubicBezTo>
                <a:cubicBezTo>
                  <a:pt x="472595" y="2165756"/>
                  <a:pt x="497397" y="2178309"/>
                  <a:pt x="511629" y="2199658"/>
                </a:cubicBezTo>
                <a:cubicBezTo>
                  <a:pt x="518886" y="2210544"/>
                  <a:pt x="525227" y="2222099"/>
                  <a:pt x="533400" y="2232315"/>
                </a:cubicBezTo>
                <a:cubicBezTo>
                  <a:pt x="551125" y="2254471"/>
                  <a:pt x="563584" y="2259694"/>
                  <a:pt x="587829" y="2275858"/>
                </a:cubicBezTo>
                <a:cubicBezTo>
                  <a:pt x="595086" y="2286744"/>
                  <a:pt x="598506" y="2301581"/>
                  <a:pt x="609600" y="2308515"/>
                </a:cubicBezTo>
                <a:cubicBezTo>
                  <a:pt x="629061" y="2320678"/>
                  <a:pt x="674915" y="2330286"/>
                  <a:pt x="674915" y="2330286"/>
                </a:cubicBezTo>
                <a:cubicBezTo>
                  <a:pt x="730076" y="2385450"/>
                  <a:pt x="658689" y="2320551"/>
                  <a:pt x="729343" y="2362943"/>
                </a:cubicBezTo>
                <a:cubicBezTo>
                  <a:pt x="798669" y="2404538"/>
                  <a:pt x="687260" y="2368751"/>
                  <a:pt x="794658" y="2395601"/>
                </a:cubicBezTo>
                <a:cubicBezTo>
                  <a:pt x="874486" y="2391972"/>
                  <a:pt x="954468" y="2390844"/>
                  <a:pt x="1034143" y="2384715"/>
                </a:cubicBezTo>
                <a:cubicBezTo>
                  <a:pt x="1049060" y="2383568"/>
                  <a:pt x="1063356" y="2378128"/>
                  <a:pt x="1077686" y="2373829"/>
                </a:cubicBezTo>
                <a:cubicBezTo>
                  <a:pt x="1099667" y="2367235"/>
                  <a:pt x="1120137" y="2354046"/>
                  <a:pt x="1143000" y="2352058"/>
                </a:cubicBezTo>
                <a:lnTo>
                  <a:pt x="1393372" y="2330286"/>
                </a:lnTo>
                <a:cubicBezTo>
                  <a:pt x="1407886" y="2326658"/>
                  <a:pt x="1423534" y="2326092"/>
                  <a:pt x="1436915" y="2319401"/>
                </a:cubicBezTo>
                <a:cubicBezTo>
                  <a:pt x="1446095" y="2314811"/>
                  <a:pt x="1449885" y="2302910"/>
                  <a:pt x="1458686" y="2297629"/>
                </a:cubicBezTo>
                <a:cubicBezTo>
                  <a:pt x="1468525" y="2291725"/>
                  <a:pt x="1480457" y="2290372"/>
                  <a:pt x="1491343" y="2286743"/>
                </a:cubicBezTo>
                <a:cubicBezTo>
                  <a:pt x="1498600" y="2279486"/>
                  <a:pt x="1503586" y="2268784"/>
                  <a:pt x="1513115" y="2264972"/>
                </a:cubicBezTo>
                <a:cubicBezTo>
                  <a:pt x="1540897" y="2253860"/>
                  <a:pt x="1571814" y="2252663"/>
                  <a:pt x="1600200" y="2243201"/>
                </a:cubicBezTo>
                <a:cubicBezTo>
                  <a:pt x="1611086" y="2239572"/>
                  <a:pt x="1621787" y="2235334"/>
                  <a:pt x="1632858" y="2232315"/>
                </a:cubicBezTo>
                <a:cubicBezTo>
                  <a:pt x="1661725" y="2224442"/>
                  <a:pt x="1719943" y="2210543"/>
                  <a:pt x="1719943" y="2210543"/>
                </a:cubicBezTo>
                <a:cubicBezTo>
                  <a:pt x="1727200" y="2203286"/>
                  <a:pt x="1732535" y="2193362"/>
                  <a:pt x="1741715" y="2188772"/>
                </a:cubicBezTo>
                <a:cubicBezTo>
                  <a:pt x="1755097" y="2182081"/>
                  <a:pt x="1770873" y="2181996"/>
                  <a:pt x="1785258" y="2177886"/>
                </a:cubicBezTo>
                <a:cubicBezTo>
                  <a:pt x="1796291" y="2174734"/>
                  <a:pt x="1807029" y="2170629"/>
                  <a:pt x="1817915" y="2167001"/>
                </a:cubicBezTo>
                <a:cubicBezTo>
                  <a:pt x="1828801" y="2159744"/>
                  <a:pt x="1838870" y="2151080"/>
                  <a:pt x="1850572" y="2145229"/>
                </a:cubicBezTo>
                <a:cubicBezTo>
                  <a:pt x="1860835" y="2140097"/>
                  <a:pt x="1872682" y="2138863"/>
                  <a:pt x="1883229" y="2134343"/>
                </a:cubicBezTo>
                <a:cubicBezTo>
                  <a:pt x="1898144" y="2127951"/>
                  <a:pt x="1912683" y="2120623"/>
                  <a:pt x="1926772" y="2112572"/>
                </a:cubicBezTo>
                <a:cubicBezTo>
                  <a:pt x="1938131" y="2106081"/>
                  <a:pt x="1949496" y="2099315"/>
                  <a:pt x="1959429" y="2090801"/>
                </a:cubicBezTo>
                <a:cubicBezTo>
                  <a:pt x="1975014" y="2077443"/>
                  <a:pt x="1983499" y="2053749"/>
                  <a:pt x="2002972" y="2047258"/>
                </a:cubicBezTo>
                <a:lnTo>
                  <a:pt x="2035629" y="2036372"/>
                </a:lnTo>
                <a:cubicBezTo>
                  <a:pt x="2050143" y="2025486"/>
                  <a:pt x="2065518" y="2015662"/>
                  <a:pt x="2079172" y="2003715"/>
                </a:cubicBezTo>
                <a:cubicBezTo>
                  <a:pt x="2094620" y="1990198"/>
                  <a:pt x="2106294" y="1972488"/>
                  <a:pt x="2122715" y="1960172"/>
                </a:cubicBezTo>
                <a:cubicBezTo>
                  <a:pt x="2137229" y="1949286"/>
                  <a:pt x="2152698" y="1939569"/>
                  <a:pt x="2166258" y="1927515"/>
                </a:cubicBezTo>
                <a:cubicBezTo>
                  <a:pt x="2185435" y="1910469"/>
                  <a:pt x="2199337" y="1887318"/>
                  <a:pt x="2220686" y="1873086"/>
                </a:cubicBezTo>
                <a:cubicBezTo>
                  <a:pt x="2250527" y="1853192"/>
                  <a:pt x="2284761" y="1836536"/>
                  <a:pt x="2307772" y="1807772"/>
                </a:cubicBezTo>
                <a:cubicBezTo>
                  <a:pt x="2315945" y="1797556"/>
                  <a:pt x="2320292" y="1784366"/>
                  <a:pt x="2329543" y="1775115"/>
                </a:cubicBezTo>
                <a:cubicBezTo>
                  <a:pt x="2386118" y="1718539"/>
                  <a:pt x="2340885" y="1785430"/>
                  <a:pt x="2383972" y="1731572"/>
                </a:cubicBezTo>
                <a:cubicBezTo>
                  <a:pt x="2392145" y="1721356"/>
                  <a:pt x="2396492" y="1708166"/>
                  <a:pt x="2405743" y="1698915"/>
                </a:cubicBezTo>
                <a:cubicBezTo>
                  <a:pt x="2414994" y="1689664"/>
                  <a:pt x="2429149" y="1686394"/>
                  <a:pt x="2438400" y="1677143"/>
                </a:cubicBezTo>
                <a:cubicBezTo>
                  <a:pt x="2451229" y="1664314"/>
                  <a:pt x="2459251" y="1647376"/>
                  <a:pt x="2471058" y="1633601"/>
                </a:cubicBezTo>
                <a:cubicBezTo>
                  <a:pt x="2562019" y="1527481"/>
                  <a:pt x="2440886" y="1684714"/>
                  <a:pt x="2536372" y="1557401"/>
                </a:cubicBezTo>
                <a:cubicBezTo>
                  <a:pt x="2543629" y="1535629"/>
                  <a:pt x="2549103" y="1513180"/>
                  <a:pt x="2558143" y="1492086"/>
                </a:cubicBezTo>
                <a:cubicBezTo>
                  <a:pt x="2570928" y="1462255"/>
                  <a:pt x="2589632" y="1435134"/>
                  <a:pt x="2601686" y="1405001"/>
                </a:cubicBezTo>
                <a:cubicBezTo>
                  <a:pt x="2613195" y="1376229"/>
                  <a:pt x="2625808" y="1347788"/>
                  <a:pt x="2634343" y="1317915"/>
                </a:cubicBezTo>
                <a:cubicBezTo>
                  <a:pt x="2638453" y="1303530"/>
                  <a:pt x="2639976" y="1288380"/>
                  <a:pt x="2645229" y="1274372"/>
                </a:cubicBezTo>
                <a:cubicBezTo>
                  <a:pt x="2650927" y="1259178"/>
                  <a:pt x="2659743" y="1245343"/>
                  <a:pt x="2667000" y="1230829"/>
                </a:cubicBezTo>
                <a:cubicBezTo>
                  <a:pt x="2662410" y="1180338"/>
                  <a:pt x="2656266" y="1090070"/>
                  <a:pt x="2645229" y="1034886"/>
                </a:cubicBezTo>
                <a:cubicBezTo>
                  <a:pt x="2642979" y="1023634"/>
                  <a:pt x="2638863" y="1012776"/>
                  <a:pt x="2634343" y="1002229"/>
                </a:cubicBezTo>
                <a:cubicBezTo>
                  <a:pt x="2617768" y="963554"/>
                  <a:pt x="2612667" y="958829"/>
                  <a:pt x="2590800" y="926029"/>
                </a:cubicBezTo>
                <a:cubicBezTo>
                  <a:pt x="2587172" y="915143"/>
                  <a:pt x="2583067" y="904405"/>
                  <a:pt x="2579915" y="893372"/>
                </a:cubicBezTo>
                <a:cubicBezTo>
                  <a:pt x="2575805" y="878987"/>
                  <a:pt x="2574282" y="863837"/>
                  <a:pt x="2569029" y="849829"/>
                </a:cubicBezTo>
                <a:cubicBezTo>
                  <a:pt x="2563331" y="834635"/>
                  <a:pt x="2553285" y="821353"/>
                  <a:pt x="2547258" y="806286"/>
                </a:cubicBezTo>
                <a:cubicBezTo>
                  <a:pt x="2538735" y="784978"/>
                  <a:pt x="2535749" y="761498"/>
                  <a:pt x="2525486" y="740972"/>
                </a:cubicBezTo>
                <a:cubicBezTo>
                  <a:pt x="2510972" y="711943"/>
                  <a:pt x="2499946" y="680890"/>
                  <a:pt x="2481943" y="653886"/>
                </a:cubicBezTo>
                <a:cubicBezTo>
                  <a:pt x="2474686" y="643000"/>
                  <a:pt x="2465485" y="633184"/>
                  <a:pt x="2460172" y="621229"/>
                </a:cubicBezTo>
                <a:cubicBezTo>
                  <a:pt x="2450851" y="600258"/>
                  <a:pt x="2451130" y="575010"/>
                  <a:pt x="2438400" y="555915"/>
                </a:cubicBezTo>
                <a:lnTo>
                  <a:pt x="2394858" y="490601"/>
                </a:lnTo>
                <a:cubicBezTo>
                  <a:pt x="2387601" y="479715"/>
                  <a:pt x="2380936" y="468410"/>
                  <a:pt x="2373086" y="457943"/>
                </a:cubicBezTo>
                <a:lnTo>
                  <a:pt x="2340429" y="414401"/>
                </a:lnTo>
                <a:cubicBezTo>
                  <a:pt x="2314545" y="336749"/>
                  <a:pt x="2351247" y="430627"/>
                  <a:pt x="2296886" y="349086"/>
                </a:cubicBezTo>
                <a:cubicBezTo>
                  <a:pt x="2290521" y="339539"/>
                  <a:pt x="2290520" y="326976"/>
                  <a:pt x="2286000" y="316429"/>
                </a:cubicBezTo>
                <a:cubicBezTo>
                  <a:pt x="2279608" y="301514"/>
                  <a:pt x="2272829" y="286647"/>
                  <a:pt x="2264229" y="272886"/>
                </a:cubicBezTo>
                <a:cubicBezTo>
                  <a:pt x="2254613" y="257501"/>
                  <a:pt x="2243626" y="242903"/>
                  <a:pt x="2231572" y="229343"/>
                </a:cubicBezTo>
                <a:cubicBezTo>
                  <a:pt x="2214526" y="210166"/>
                  <a:pt x="2191375" y="196264"/>
                  <a:pt x="2177143" y="174915"/>
                </a:cubicBezTo>
                <a:cubicBezTo>
                  <a:pt x="2160977" y="150666"/>
                  <a:pt x="2155759" y="138213"/>
                  <a:pt x="2133600" y="120486"/>
                </a:cubicBezTo>
                <a:cubicBezTo>
                  <a:pt x="2123384" y="112313"/>
                  <a:pt x="2111159" y="106888"/>
                  <a:pt x="2100943" y="98715"/>
                </a:cubicBezTo>
                <a:cubicBezTo>
                  <a:pt x="2073930" y="77104"/>
                  <a:pt x="2082602" y="70638"/>
                  <a:pt x="2046515" y="55172"/>
                </a:cubicBezTo>
                <a:cubicBezTo>
                  <a:pt x="2032764" y="49279"/>
                  <a:pt x="2017357" y="48396"/>
                  <a:pt x="2002972" y="44286"/>
                </a:cubicBezTo>
                <a:cubicBezTo>
                  <a:pt x="1991939" y="41134"/>
                  <a:pt x="1981201" y="37029"/>
                  <a:pt x="1970315" y="33401"/>
                </a:cubicBezTo>
                <a:cubicBezTo>
                  <a:pt x="1929063" y="-7851"/>
                  <a:pt x="1946724" y="743"/>
                  <a:pt x="1850572" y="743"/>
                </a:cubicBezTo>
                <a:cubicBezTo>
                  <a:pt x="1607431" y="743"/>
                  <a:pt x="1364343" y="8000"/>
                  <a:pt x="1121229" y="11629"/>
                </a:cubicBezTo>
                <a:cubicBezTo>
                  <a:pt x="1103086" y="15258"/>
                  <a:pt x="1085087" y="19702"/>
                  <a:pt x="1066800" y="22515"/>
                </a:cubicBezTo>
                <a:cubicBezTo>
                  <a:pt x="1037886" y="26963"/>
                  <a:pt x="1008320" y="27271"/>
                  <a:pt x="979715" y="33401"/>
                </a:cubicBezTo>
                <a:cubicBezTo>
                  <a:pt x="957275" y="38210"/>
                  <a:pt x="936172" y="47915"/>
                  <a:pt x="914400" y="55172"/>
                </a:cubicBezTo>
                <a:lnTo>
                  <a:pt x="881743" y="66058"/>
                </a:lnTo>
                <a:lnTo>
                  <a:pt x="849086" y="76943"/>
                </a:lnTo>
                <a:cubicBezTo>
                  <a:pt x="838200" y="84200"/>
                  <a:pt x="828454" y="93561"/>
                  <a:pt x="816429" y="98715"/>
                </a:cubicBezTo>
                <a:cubicBezTo>
                  <a:pt x="802678" y="104609"/>
                  <a:pt x="787271" y="105491"/>
                  <a:pt x="772886" y="109601"/>
                </a:cubicBezTo>
                <a:cubicBezTo>
                  <a:pt x="761853" y="112753"/>
                  <a:pt x="750776" y="115966"/>
                  <a:pt x="740229" y="120486"/>
                </a:cubicBezTo>
                <a:cubicBezTo>
                  <a:pt x="628095" y="168543"/>
                  <a:pt x="780054" y="114468"/>
                  <a:pt x="631372" y="164029"/>
                </a:cubicBezTo>
                <a:lnTo>
                  <a:pt x="566058" y="185801"/>
                </a:lnTo>
                <a:lnTo>
                  <a:pt x="533400" y="196686"/>
                </a:lnTo>
                <a:cubicBezTo>
                  <a:pt x="439809" y="259082"/>
                  <a:pt x="558224" y="184274"/>
                  <a:pt x="468086" y="229343"/>
                </a:cubicBezTo>
                <a:cubicBezTo>
                  <a:pt x="389520" y="268626"/>
                  <a:pt x="487327" y="234709"/>
                  <a:pt x="391886" y="272886"/>
                </a:cubicBezTo>
                <a:cubicBezTo>
                  <a:pt x="370578" y="281409"/>
                  <a:pt x="345667" y="281928"/>
                  <a:pt x="326572" y="294658"/>
                </a:cubicBezTo>
                <a:cubicBezTo>
                  <a:pt x="304801" y="309172"/>
                  <a:pt x="279761" y="319699"/>
                  <a:pt x="261258" y="338201"/>
                </a:cubicBezTo>
                <a:cubicBezTo>
                  <a:pt x="254001" y="345458"/>
                  <a:pt x="247500" y="353561"/>
                  <a:pt x="239486" y="359972"/>
                </a:cubicBezTo>
                <a:cubicBezTo>
                  <a:pt x="229270" y="368145"/>
                  <a:pt x="216762" y="373229"/>
                  <a:pt x="206829" y="381743"/>
                </a:cubicBezTo>
                <a:cubicBezTo>
                  <a:pt x="191244" y="395101"/>
                  <a:pt x="177800" y="410772"/>
                  <a:pt x="163286" y="425286"/>
                </a:cubicBezTo>
                <a:cubicBezTo>
                  <a:pt x="156029" y="432543"/>
                  <a:pt x="147208" y="438519"/>
                  <a:pt x="141515" y="447058"/>
                </a:cubicBezTo>
                <a:cubicBezTo>
                  <a:pt x="134258" y="457944"/>
                  <a:pt x="128994" y="470464"/>
                  <a:pt x="119743" y="479715"/>
                </a:cubicBezTo>
                <a:cubicBezTo>
                  <a:pt x="67199" y="532258"/>
                  <a:pt x="58057" y="463386"/>
                  <a:pt x="43543" y="501486"/>
                </a:cubicBezTo>
                <a:close/>
              </a:path>
            </a:pathLst>
          </a:cu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5454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en-US" b="1"/>
              <a:t>Impact of AI in Today's World</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330960"/>
            <a:ext cx="11470640" cy="5340773"/>
          </a:xfrm>
        </p:spPr>
        <p:txBody>
          <a:bodyPr>
            <a:normAutofit/>
          </a:bodyPr>
          <a:lstStyle/>
          <a:p>
            <a:pPr lvl="0" algn="just"/>
            <a:r>
              <a:rPr lang="en-US" sz="3600">
                <a:latin typeface="+mj-lt"/>
              </a:rPr>
              <a:t>AI's impact reaches beyond autonomous vehicles and cybersecurity.</a:t>
            </a:r>
          </a:p>
          <a:p>
            <a:pPr lvl="0" algn="just"/>
            <a:r>
              <a:rPr lang="en-US" sz="3600">
                <a:latin typeface="+mj-lt"/>
              </a:rPr>
              <a:t>It revolutionizes various sectors like </a:t>
            </a:r>
            <a:r>
              <a:rPr lang="hr-HR" sz="3600" err="1">
                <a:latin typeface="+mj-lt"/>
              </a:rPr>
              <a:t>education</a:t>
            </a:r>
            <a:r>
              <a:rPr lang="en-US" sz="3600">
                <a:latin typeface="+mj-lt"/>
              </a:rPr>
              <a:t>, finance,, and more.</a:t>
            </a:r>
          </a:p>
          <a:p>
            <a:pPr lvl="0" algn="just"/>
            <a:r>
              <a:rPr lang="en-US" sz="3600">
                <a:latin typeface="+mj-lt"/>
              </a:rPr>
              <a:t>AI unfolds transformative potential, offering new possibilities and advancements.</a:t>
            </a:r>
          </a:p>
          <a:p>
            <a:pPr lvl="0" algn="just"/>
            <a:r>
              <a:rPr lang="en-US" sz="3600">
                <a:latin typeface="+mj-lt"/>
              </a:rPr>
              <a:t>Technology advancements will amplify AI's role in shaping our future and driving innovation.</a:t>
            </a:r>
          </a:p>
        </p:txBody>
      </p:sp>
    </p:spTree>
    <p:extLst>
      <p:ext uri="{BB962C8B-B14F-4D97-AF65-F5344CB8AC3E}">
        <p14:creationId xmlns:p14="http://schemas.microsoft.com/office/powerpoint/2010/main" val="37995517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err="1"/>
              <a:t>Hierarchical</a:t>
            </a:r>
            <a:r>
              <a:rPr lang="hr-HR" b="1" dirty="0"/>
              <a:t> </a:t>
            </a:r>
            <a:r>
              <a:rPr lang="hr-HR" b="1" dirty="0" err="1"/>
              <a:t>clustering</a:t>
            </a:r>
            <a:r>
              <a:rPr lang="hr-HR" b="1" dirty="0"/>
              <a:t>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19743" y="1353231"/>
            <a:ext cx="7369628" cy="4486275"/>
          </a:xfrm>
        </p:spPr>
        <p:txBody>
          <a:bodyPr>
            <a:noAutofit/>
          </a:bodyPr>
          <a:lstStyle/>
          <a:p>
            <a:pPr algn="just"/>
            <a:r>
              <a:rPr lang="en-US" sz="3600" dirty="0">
                <a:latin typeface="+mj-lt"/>
              </a:rPr>
              <a:t>Hierarchical clustering groups similar data points based on their proximity or similarity.</a:t>
            </a:r>
          </a:p>
          <a:p>
            <a:pPr algn="just"/>
            <a:r>
              <a:rPr lang="en-US" sz="3600" dirty="0">
                <a:latin typeface="+mj-lt"/>
              </a:rPr>
              <a:t>It creates a hierarchy of clusters, which can be nested at different levels of granularity.</a:t>
            </a:r>
          </a:p>
          <a:p>
            <a:pPr algn="just"/>
            <a:r>
              <a:rPr lang="en-US" sz="3600" dirty="0">
                <a:latin typeface="+mj-lt"/>
              </a:rPr>
              <a:t>The resulting </a:t>
            </a:r>
            <a:r>
              <a:rPr lang="en-US" sz="4000" b="1" dirty="0" err="1">
                <a:latin typeface="+mj-lt"/>
              </a:rPr>
              <a:t>dendrogram</a:t>
            </a:r>
            <a:r>
              <a:rPr lang="en-US" sz="3600" dirty="0">
                <a:latin typeface="+mj-lt"/>
              </a:rPr>
              <a:t> allows us to explore the data and identify clusters at different levels.</a:t>
            </a:r>
            <a:endParaRPr lang="pl-PL" dirty="0">
              <a:latin typeface="+mj-lt"/>
            </a:endParaRPr>
          </a:p>
        </p:txBody>
      </p:sp>
      <p:sp>
        <p:nvSpPr>
          <p:cNvPr id="4" name="TextBox 3"/>
          <p:cNvSpPr txBox="1"/>
          <p:nvPr/>
        </p:nvSpPr>
        <p:spPr>
          <a:xfrm>
            <a:off x="8828314" y="1146402"/>
            <a:ext cx="2743201" cy="5293757"/>
          </a:xfrm>
          <a:prstGeom prst="rect">
            <a:avLst/>
          </a:prstGeom>
          <a:noFill/>
        </p:spPr>
        <p:txBody>
          <a:bodyPr wrap="square" rtlCol="0">
            <a:spAutoFit/>
          </a:bodyPr>
          <a:lstStyle/>
          <a:p>
            <a:r>
              <a:rPr lang="en-US" sz="2000" dirty="0"/>
              <a:t>+--------+</a:t>
            </a:r>
          </a:p>
          <a:p>
            <a:r>
              <a:rPr lang="en-US" sz="2000" dirty="0"/>
              <a:t>    |        |</a:t>
            </a:r>
          </a:p>
          <a:p>
            <a:r>
              <a:rPr lang="en-US" sz="2000" dirty="0"/>
              <a:t>    |        +-----+</a:t>
            </a:r>
          </a:p>
          <a:p>
            <a:r>
              <a:rPr lang="en-US" sz="2000" dirty="0"/>
              <a:t>+---+---+        |   |</a:t>
            </a:r>
          </a:p>
          <a:p>
            <a:r>
              <a:rPr lang="en-US" sz="2000" dirty="0"/>
              <a:t>|   A   |        |   +---+</a:t>
            </a:r>
          </a:p>
          <a:p>
            <a:r>
              <a:rPr lang="en-US" sz="2000" dirty="0"/>
              <a:t>+---+---+        |       |</a:t>
            </a:r>
          </a:p>
          <a:p>
            <a:r>
              <a:rPr lang="en-US" sz="2000" dirty="0"/>
              <a:t>    |        +---+       |</a:t>
            </a:r>
          </a:p>
          <a:p>
            <a:r>
              <a:rPr lang="en-US" sz="2000" dirty="0"/>
              <a:t>    |        |   |       |</a:t>
            </a:r>
          </a:p>
          <a:p>
            <a:r>
              <a:rPr lang="en-US" sz="2000" dirty="0"/>
              <a:t>    +--------+   B       |</a:t>
            </a:r>
          </a:p>
          <a:p>
            <a:r>
              <a:rPr lang="en-US" sz="2000" dirty="0"/>
              <a:t>                |       |</a:t>
            </a:r>
          </a:p>
          <a:p>
            <a:r>
              <a:rPr lang="en-US" sz="2000" dirty="0"/>
              <a:t>                +-------+</a:t>
            </a:r>
          </a:p>
          <a:p>
            <a:r>
              <a:rPr lang="en-US" sz="2000" dirty="0"/>
              <a:t>                    |</a:t>
            </a:r>
          </a:p>
          <a:p>
            <a:r>
              <a:rPr lang="en-US" sz="2000" dirty="0"/>
              <a:t>                +---+---+</a:t>
            </a:r>
          </a:p>
          <a:p>
            <a:r>
              <a:rPr lang="en-US" sz="2000" dirty="0"/>
              <a:t>                |   |   |</a:t>
            </a:r>
          </a:p>
          <a:p>
            <a:r>
              <a:rPr lang="en-US" sz="2000" dirty="0"/>
              <a:t>                C   D   |</a:t>
            </a:r>
          </a:p>
          <a:p>
            <a:r>
              <a:rPr lang="en-US" sz="2000" dirty="0"/>
              <a:t>                    |   </a:t>
            </a:r>
          </a:p>
          <a:p>
            <a:r>
              <a:rPr lang="en-US" sz="2000" dirty="0"/>
              <a:t>                    +</a:t>
            </a:r>
          </a:p>
        </p:txBody>
      </p:sp>
      <p:sp>
        <p:nvSpPr>
          <p:cNvPr id="5" name="Cloud Callout 4"/>
          <p:cNvSpPr/>
          <p:nvPr/>
        </p:nvSpPr>
        <p:spPr>
          <a:xfrm>
            <a:off x="7794171" y="874463"/>
            <a:ext cx="4397829" cy="5471907"/>
          </a:xfrm>
          <a:prstGeom prst="cloudCallout">
            <a:avLst>
              <a:gd name="adj1" fmla="val -98747"/>
              <a:gd name="adj2" fmla="val 198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55057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err="1"/>
              <a:t>Hierarchical</a:t>
            </a:r>
            <a:r>
              <a:rPr lang="hr-HR" b="1" dirty="0"/>
              <a:t> </a:t>
            </a:r>
            <a:r>
              <a:rPr lang="hr-HR" b="1" dirty="0" err="1"/>
              <a:t>clustering</a:t>
            </a:r>
            <a:r>
              <a:rPr lang="hr-HR" b="1" dirty="0"/>
              <a:t>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105399" y="1505631"/>
            <a:ext cx="6890657" cy="4486275"/>
          </a:xfrm>
        </p:spPr>
        <p:txBody>
          <a:bodyPr>
            <a:noAutofit/>
          </a:bodyPr>
          <a:lstStyle/>
          <a:p>
            <a:pPr marL="0" indent="0" algn="ctr">
              <a:buNone/>
            </a:pPr>
            <a:r>
              <a:rPr lang="hr-HR" sz="3600" b="1" dirty="0">
                <a:latin typeface="+mj-lt"/>
              </a:rPr>
              <a:t>Step 1</a:t>
            </a:r>
            <a:r>
              <a:rPr lang="hr-HR" sz="3600" dirty="0">
                <a:latin typeface="+mj-lt"/>
              </a:rPr>
              <a:t>: </a:t>
            </a:r>
            <a:r>
              <a:rPr lang="hr-HR" sz="3600" dirty="0" err="1">
                <a:latin typeface="+mj-lt"/>
              </a:rPr>
              <a:t>Calculate</a:t>
            </a:r>
            <a:r>
              <a:rPr lang="hr-HR" sz="3600" dirty="0">
                <a:latin typeface="+mj-lt"/>
              </a:rPr>
              <a:t> </a:t>
            </a:r>
            <a:r>
              <a:rPr lang="hr-HR" sz="3600" dirty="0" err="1">
                <a:latin typeface="+mj-lt"/>
              </a:rPr>
              <a:t>Euclidean</a:t>
            </a:r>
            <a:r>
              <a:rPr lang="hr-HR" sz="3600" dirty="0">
                <a:latin typeface="+mj-lt"/>
              </a:rPr>
              <a:t> distance (</a:t>
            </a:r>
            <a:r>
              <a:rPr lang="hr-HR" sz="3600" dirty="0" err="1">
                <a:latin typeface="+mj-lt"/>
              </a:rPr>
              <a:t>with</a:t>
            </a:r>
            <a:r>
              <a:rPr lang="hr-HR" sz="3600" dirty="0">
                <a:latin typeface="+mj-lt"/>
              </a:rPr>
              <a:t> distance </a:t>
            </a:r>
            <a:r>
              <a:rPr lang="hr-HR" sz="3600" dirty="0" err="1">
                <a:latin typeface="+mj-lt"/>
              </a:rPr>
              <a:t>matrix</a:t>
            </a:r>
            <a:r>
              <a:rPr lang="hr-HR" sz="3600" dirty="0">
                <a:latin typeface="+mj-lt"/>
              </a:rPr>
              <a:t>)</a:t>
            </a:r>
          </a:p>
        </p:txBody>
      </p:sp>
      <p:sp>
        <p:nvSpPr>
          <p:cNvPr id="6" name="Symbol zastępczy zawartości 2">
            <a:extLst>
              <a:ext uri="{FF2B5EF4-FFF2-40B4-BE49-F238E27FC236}">
                <a16:creationId xmlns:a16="http://schemas.microsoft.com/office/drawing/2014/main" id="{9727AF9A-F3F7-464E-860B-D6C35A8834E3}"/>
              </a:ext>
            </a:extLst>
          </p:cNvPr>
          <p:cNvSpPr txBox="1">
            <a:spLocks/>
          </p:cNvSpPr>
          <p:nvPr/>
        </p:nvSpPr>
        <p:spPr>
          <a:xfrm>
            <a:off x="272143" y="1505631"/>
            <a:ext cx="4191000"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600" dirty="0">
                <a:latin typeface="+mj-lt"/>
              </a:rPr>
              <a:t>Let's assume we have the following four data points:</a:t>
            </a:r>
            <a:endParaRPr lang="hr-HR" sz="3600" dirty="0">
              <a:latin typeface="+mj-lt"/>
            </a:endParaRPr>
          </a:p>
          <a:p>
            <a:pPr marL="457200" lvl="1" indent="0" algn="just">
              <a:buFont typeface="Arial" panose="020B0604020202020204" pitchFamily="34" charset="0"/>
              <a:buNone/>
            </a:pPr>
            <a:r>
              <a:rPr lang="pt-BR" sz="2800" dirty="0">
                <a:latin typeface="+mj-lt"/>
              </a:rPr>
              <a:t>A = (2, 10)</a:t>
            </a:r>
          </a:p>
          <a:p>
            <a:pPr marL="457200" lvl="1" indent="0" algn="just">
              <a:buFont typeface="Arial" panose="020B0604020202020204" pitchFamily="34" charset="0"/>
              <a:buNone/>
            </a:pPr>
            <a:r>
              <a:rPr lang="pt-BR" sz="2800" dirty="0">
                <a:latin typeface="+mj-lt"/>
              </a:rPr>
              <a:t>B = (2, 5)</a:t>
            </a:r>
          </a:p>
          <a:p>
            <a:pPr marL="457200" lvl="1" indent="0" algn="just">
              <a:buFont typeface="Arial" panose="020B0604020202020204" pitchFamily="34" charset="0"/>
              <a:buNone/>
            </a:pPr>
            <a:r>
              <a:rPr lang="pt-BR" sz="2800" dirty="0">
                <a:latin typeface="+mj-lt"/>
              </a:rPr>
              <a:t>C = (8, 4)</a:t>
            </a:r>
          </a:p>
          <a:p>
            <a:pPr marL="457200" lvl="1" indent="0" algn="just">
              <a:buFont typeface="Arial" panose="020B0604020202020204" pitchFamily="34" charset="0"/>
              <a:buNone/>
            </a:pPr>
            <a:r>
              <a:rPr lang="pt-BR" sz="2800" dirty="0">
                <a:latin typeface="+mj-lt"/>
              </a:rPr>
              <a:t>D = (5, 8)</a:t>
            </a:r>
          </a:p>
          <a:p>
            <a:pPr algn="just"/>
            <a:endParaRPr lang="pl-PL" dirty="0">
              <a:latin typeface="+mj-lt"/>
            </a:endParaRPr>
          </a:p>
        </p:txBody>
      </p:sp>
      <mc:AlternateContent xmlns:mc="http://schemas.openxmlformats.org/markup-compatibility/2006" xmlns:a14="http://schemas.microsoft.com/office/drawing/2010/main">
        <mc:Choice Requires="a14">
          <p:sp>
            <p:nvSpPr>
              <p:cNvPr id="7" name="Rectangle 6"/>
              <p:cNvSpPr/>
              <p:nvPr/>
            </p:nvSpPr>
            <p:spPr>
              <a:xfrm>
                <a:off x="5105400" y="5156760"/>
                <a:ext cx="4888711" cy="539571"/>
              </a:xfrm>
              <a:prstGeom prst="rect">
                <a:avLst/>
              </a:prstGeom>
            </p:spPr>
            <p:txBody>
              <a:bodyPr wrap="none">
                <a:spAutoFit/>
              </a:bodyPr>
              <a:lstStyle/>
              <a:p>
                <a:r>
                  <a:rPr lang="es-ES" sz="2400" dirty="0">
                    <a:solidFill>
                      <a:srgbClr val="FF0000"/>
                    </a:solidFill>
                    <a:latin typeface="+mj-lt"/>
                  </a:rPr>
                  <a:t>d </a:t>
                </a:r>
                <a:r>
                  <a:rPr lang="hr-HR" sz="2400" dirty="0">
                    <a:solidFill>
                      <a:srgbClr val="FF0000"/>
                    </a:solidFill>
                    <a:latin typeface="+mj-lt"/>
                  </a:rPr>
                  <a:t>(A,B) </a:t>
                </a:r>
                <a:r>
                  <a:rPr lang="es-ES" sz="2400" dirty="0">
                    <a:solidFill>
                      <a:srgbClr val="FF0000"/>
                    </a:solidFill>
                    <a:latin typeface="+mj-lt"/>
                  </a:rPr>
                  <a:t>= </a:t>
                </a:r>
                <a14:m>
                  <m:oMath xmlns:m="http://schemas.openxmlformats.org/officeDocument/2006/math">
                    <m:rad>
                      <m:radPr>
                        <m:degHide m:val="on"/>
                        <m:ctrlPr>
                          <a:rPr lang="es-ES" sz="2400" i="1">
                            <a:solidFill>
                              <a:srgbClr val="FF0000"/>
                            </a:solidFill>
                            <a:latin typeface="Cambria Math" panose="02040503050406030204" pitchFamily="18" charset="0"/>
                            <a:ea typeface="Cambria Math" panose="02040503050406030204" pitchFamily="18" charset="0"/>
                          </a:rPr>
                        </m:ctrlPr>
                      </m:radPr>
                      <m:deg/>
                      <m:e>
                        <m:r>
                          <m:rPr>
                            <m:nor/>
                          </m:rPr>
                          <a:rPr lang="es-ES" sz="2400" dirty="0">
                            <a:solidFill>
                              <a:srgbClr val="FF0000"/>
                            </a:solidFill>
                            <a:latin typeface="+mj-lt"/>
                          </a:rPr>
                          <m:t>(</m:t>
                        </m:r>
                        <m:r>
                          <m:rPr>
                            <m:nor/>
                          </m:rPr>
                          <a:rPr lang="es-ES" sz="2400" dirty="0">
                            <a:solidFill>
                              <a:srgbClr val="FF0000"/>
                            </a:solidFill>
                            <a:latin typeface="+mj-lt"/>
                          </a:rPr>
                          <m:t>x</m:t>
                        </m:r>
                        <m:r>
                          <m:rPr>
                            <m:nor/>
                          </m:rPr>
                          <a:rPr lang="hr-HR" sz="2400" b="0" i="0" baseline="-25000" dirty="0" smtClean="0">
                            <a:solidFill>
                              <a:srgbClr val="FF0000"/>
                            </a:solidFill>
                            <a:latin typeface="+mj-lt"/>
                          </a:rPr>
                          <m:t>A</m:t>
                        </m:r>
                        <m:r>
                          <m:rPr>
                            <m:nor/>
                          </m:rPr>
                          <a:rPr lang="es-ES" sz="2400" dirty="0">
                            <a:solidFill>
                              <a:srgbClr val="FF0000"/>
                            </a:solidFill>
                            <a:latin typeface="+mj-lt"/>
                          </a:rPr>
                          <m:t> – </m:t>
                        </m:r>
                        <m:r>
                          <m:rPr>
                            <m:nor/>
                          </m:rPr>
                          <a:rPr lang="es-ES" sz="2400" dirty="0">
                            <a:solidFill>
                              <a:srgbClr val="FF0000"/>
                            </a:solidFill>
                            <a:latin typeface="+mj-lt"/>
                          </a:rPr>
                          <m:t>x</m:t>
                        </m:r>
                        <m:r>
                          <m:rPr>
                            <m:nor/>
                          </m:rPr>
                          <a:rPr lang="hr-HR" sz="2400" b="0" i="0" baseline="-25000" dirty="0" smtClean="0">
                            <a:solidFill>
                              <a:srgbClr val="FF0000"/>
                            </a:solidFill>
                            <a:latin typeface="+mj-lt"/>
                          </a:rPr>
                          <m:t>B</m:t>
                        </m:r>
                        <m:r>
                          <m:rPr>
                            <m:nor/>
                          </m:rPr>
                          <a:rPr lang="es-ES" sz="2400" dirty="0">
                            <a:solidFill>
                              <a:srgbClr val="FF0000"/>
                            </a:solidFill>
                            <a:latin typeface="+mj-lt"/>
                          </a:rPr>
                          <m:t>)</m:t>
                        </m:r>
                        <m:r>
                          <m:rPr>
                            <m:nor/>
                          </m:rPr>
                          <a:rPr lang="es-ES" sz="2400" baseline="30000" dirty="0">
                            <a:solidFill>
                              <a:srgbClr val="FF0000"/>
                            </a:solidFill>
                            <a:latin typeface="+mj-lt"/>
                          </a:rPr>
                          <m:t>2</m:t>
                        </m:r>
                        <m:r>
                          <m:rPr>
                            <m:nor/>
                          </m:rPr>
                          <a:rPr lang="es-ES" sz="2400" dirty="0">
                            <a:solidFill>
                              <a:srgbClr val="FF0000"/>
                            </a:solidFill>
                            <a:latin typeface="+mj-lt"/>
                          </a:rPr>
                          <m:t> + (</m:t>
                        </m:r>
                        <m:r>
                          <m:rPr>
                            <m:nor/>
                          </m:rPr>
                          <a:rPr lang="es-ES" sz="2400" dirty="0">
                            <a:solidFill>
                              <a:srgbClr val="FF0000"/>
                            </a:solidFill>
                            <a:latin typeface="+mj-lt"/>
                          </a:rPr>
                          <m:t>y</m:t>
                        </m:r>
                        <m:r>
                          <m:rPr>
                            <m:nor/>
                          </m:rPr>
                          <a:rPr lang="hr-HR" sz="2400" b="0" i="0" baseline="-25000" dirty="0" smtClean="0">
                            <a:solidFill>
                              <a:srgbClr val="FF0000"/>
                            </a:solidFill>
                            <a:latin typeface="+mj-lt"/>
                          </a:rPr>
                          <m:t>A</m:t>
                        </m:r>
                        <m:r>
                          <m:rPr>
                            <m:nor/>
                          </m:rPr>
                          <a:rPr lang="es-ES" sz="2400" dirty="0">
                            <a:solidFill>
                              <a:srgbClr val="FF0000"/>
                            </a:solidFill>
                            <a:latin typeface="+mj-lt"/>
                          </a:rPr>
                          <m:t> – </m:t>
                        </m:r>
                        <m:r>
                          <m:rPr>
                            <m:nor/>
                          </m:rPr>
                          <a:rPr lang="es-ES" sz="2400" dirty="0">
                            <a:solidFill>
                              <a:srgbClr val="FF0000"/>
                            </a:solidFill>
                            <a:latin typeface="+mj-lt"/>
                          </a:rPr>
                          <m:t>y</m:t>
                        </m:r>
                        <m:r>
                          <m:rPr>
                            <m:nor/>
                          </m:rPr>
                          <a:rPr lang="hr-HR" sz="2400" b="0" i="0" baseline="-25000" dirty="0" smtClean="0">
                            <a:solidFill>
                              <a:srgbClr val="FF0000"/>
                            </a:solidFill>
                            <a:latin typeface="+mj-lt"/>
                          </a:rPr>
                          <m:t>B</m:t>
                        </m:r>
                        <m:r>
                          <m:rPr>
                            <m:nor/>
                          </m:rPr>
                          <a:rPr lang="es-ES" sz="2400" dirty="0">
                            <a:solidFill>
                              <a:srgbClr val="FF0000"/>
                            </a:solidFill>
                            <a:latin typeface="+mj-lt"/>
                          </a:rPr>
                          <m:t>)</m:t>
                        </m:r>
                        <m:r>
                          <m:rPr>
                            <m:nor/>
                          </m:rPr>
                          <a:rPr lang="es-ES" sz="2400" baseline="30000" dirty="0">
                            <a:solidFill>
                              <a:srgbClr val="FF0000"/>
                            </a:solidFill>
                            <a:latin typeface="+mj-lt"/>
                          </a:rPr>
                          <m:t>2</m:t>
                        </m:r>
                        <m:r>
                          <m:rPr>
                            <m:nor/>
                          </m:rPr>
                          <a:rPr lang="hr-HR" sz="3200" dirty="0">
                            <a:solidFill>
                              <a:srgbClr val="FF0000"/>
                            </a:solidFill>
                            <a:latin typeface="+mj-lt"/>
                          </a:rPr>
                          <m:t> </m:t>
                        </m:r>
                      </m:e>
                    </m:rad>
                  </m:oMath>
                </a14:m>
                <a:r>
                  <a:rPr lang="hr-HR" sz="2400" dirty="0">
                    <a:solidFill>
                      <a:srgbClr val="FF0000"/>
                    </a:solidFill>
                    <a:latin typeface="+mj-lt"/>
                  </a:rPr>
                  <a:t> = 5.00</a:t>
                </a:r>
                <a:endParaRPr lang="en-US" sz="2400" dirty="0">
                  <a:solidFill>
                    <a:srgbClr val="FF0000"/>
                  </a:solidFill>
                  <a:latin typeface="+mj-lt"/>
                </a:endParaRPr>
              </a:p>
            </p:txBody>
          </p:sp>
        </mc:Choice>
        <mc:Fallback xmlns="">
          <p:sp>
            <p:nvSpPr>
              <p:cNvPr id="7" name="Rectangle 6"/>
              <p:cNvSpPr>
                <a:spLocks noRot="1" noChangeAspect="1" noMove="1" noResize="1" noEditPoints="1" noAdjustHandles="1" noChangeArrowheads="1" noChangeShapeType="1" noTextEdit="1"/>
              </p:cNvSpPr>
              <p:nvPr/>
            </p:nvSpPr>
            <p:spPr>
              <a:xfrm>
                <a:off x="5105400" y="5156760"/>
                <a:ext cx="4888711" cy="539571"/>
              </a:xfrm>
              <a:prstGeom prst="rect">
                <a:avLst/>
              </a:prstGeom>
              <a:blipFill>
                <a:blip r:embed="rId3"/>
                <a:stretch>
                  <a:fillRect l="-1998" r="-874" b="-23864"/>
                </a:stretch>
              </a:blipFill>
            </p:spPr>
            <p:txBody>
              <a:bodyPr/>
              <a:lstStyle/>
              <a:p>
                <a:r>
                  <a:rPr lang="en-US">
                    <a:noFill/>
                  </a:rPr>
                  <a:t> </a:t>
                </a:r>
              </a:p>
            </p:txBody>
          </p:sp>
        </mc:Fallback>
      </mc:AlternateContent>
      <p:sp>
        <p:nvSpPr>
          <p:cNvPr id="8" name="Rectangle 7"/>
          <p:cNvSpPr/>
          <p:nvPr/>
        </p:nvSpPr>
        <p:spPr>
          <a:xfrm>
            <a:off x="5105400" y="6264212"/>
            <a:ext cx="3886000" cy="461665"/>
          </a:xfrm>
          <a:prstGeom prst="rect">
            <a:avLst/>
          </a:prstGeom>
        </p:spPr>
        <p:txBody>
          <a:bodyPr wrap="none">
            <a:spAutoFit/>
          </a:bodyPr>
          <a:lstStyle/>
          <a:p>
            <a:r>
              <a:rPr lang="hr-HR" sz="2400" dirty="0"/>
              <a:t>…………………………………………….</a:t>
            </a:r>
            <a:endParaRPr lang="en-US" sz="2400" dirty="0"/>
          </a:p>
        </p:txBody>
      </p:sp>
      <mc:AlternateContent xmlns:mc="http://schemas.openxmlformats.org/markup-compatibility/2006" xmlns:a14="http://schemas.microsoft.com/office/drawing/2010/main">
        <mc:Choice Requires="a14">
          <p:sp>
            <p:nvSpPr>
              <p:cNvPr id="9" name="Rectangle 8"/>
              <p:cNvSpPr/>
              <p:nvPr/>
            </p:nvSpPr>
            <p:spPr>
              <a:xfrm>
                <a:off x="5116286" y="5741535"/>
                <a:ext cx="4888711" cy="539571"/>
              </a:xfrm>
              <a:prstGeom prst="rect">
                <a:avLst/>
              </a:prstGeom>
            </p:spPr>
            <p:txBody>
              <a:bodyPr wrap="none">
                <a:spAutoFit/>
              </a:bodyPr>
              <a:lstStyle/>
              <a:p>
                <a:r>
                  <a:rPr lang="es-ES" sz="2400" dirty="0">
                    <a:solidFill>
                      <a:srgbClr val="0070C0"/>
                    </a:solidFill>
                    <a:latin typeface="+mj-lt"/>
                  </a:rPr>
                  <a:t>d </a:t>
                </a:r>
                <a:r>
                  <a:rPr lang="hr-HR" sz="2400" dirty="0">
                    <a:solidFill>
                      <a:srgbClr val="0070C0"/>
                    </a:solidFill>
                    <a:latin typeface="+mj-lt"/>
                  </a:rPr>
                  <a:t>(A,C) </a:t>
                </a:r>
                <a:r>
                  <a:rPr lang="es-ES" sz="2400" dirty="0">
                    <a:solidFill>
                      <a:srgbClr val="0070C0"/>
                    </a:solidFill>
                    <a:latin typeface="+mj-lt"/>
                  </a:rPr>
                  <a:t>= </a:t>
                </a:r>
                <a14:m>
                  <m:oMath xmlns:m="http://schemas.openxmlformats.org/officeDocument/2006/math">
                    <m:rad>
                      <m:radPr>
                        <m:degHide m:val="on"/>
                        <m:ctrlPr>
                          <a:rPr lang="es-ES" sz="2400" i="1">
                            <a:solidFill>
                              <a:srgbClr val="0070C0"/>
                            </a:solidFill>
                            <a:latin typeface="Cambria Math" panose="02040503050406030204" pitchFamily="18" charset="0"/>
                            <a:ea typeface="Cambria Math" panose="02040503050406030204" pitchFamily="18" charset="0"/>
                          </a:rPr>
                        </m:ctrlPr>
                      </m:radPr>
                      <m:deg/>
                      <m:e>
                        <m:r>
                          <m:rPr>
                            <m:nor/>
                          </m:rPr>
                          <a:rPr lang="es-ES" sz="2400" dirty="0">
                            <a:solidFill>
                              <a:srgbClr val="0070C0"/>
                            </a:solidFill>
                            <a:latin typeface="+mj-lt"/>
                          </a:rPr>
                          <m:t>(</m:t>
                        </m:r>
                        <m:r>
                          <m:rPr>
                            <m:nor/>
                          </m:rPr>
                          <a:rPr lang="es-ES" sz="2400" dirty="0">
                            <a:solidFill>
                              <a:srgbClr val="0070C0"/>
                            </a:solidFill>
                            <a:latin typeface="+mj-lt"/>
                          </a:rPr>
                          <m:t>x</m:t>
                        </m:r>
                        <m:r>
                          <m:rPr>
                            <m:nor/>
                          </m:rPr>
                          <a:rPr lang="hr-HR" sz="2400" b="0" i="0" baseline="-25000" dirty="0" smtClean="0">
                            <a:solidFill>
                              <a:srgbClr val="0070C0"/>
                            </a:solidFill>
                            <a:latin typeface="+mj-lt"/>
                          </a:rPr>
                          <m:t>A</m:t>
                        </m:r>
                        <m:r>
                          <m:rPr>
                            <m:nor/>
                          </m:rPr>
                          <a:rPr lang="es-ES" sz="2400" dirty="0">
                            <a:solidFill>
                              <a:srgbClr val="0070C0"/>
                            </a:solidFill>
                            <a:latin typeface="+mj-lt"/>
                          </a:rPr>
                          <m:t> – </m:t>
                        </m:r>
                        <m:r>
                          <m:rPr>
                            <m:nor/>
                          </m:rPr>
                          <a:rPr lang="es-ES" sz="2400" dirty="0">
                            <a:solidFill>
                              <a:srgbClr val="0070C0"/>
                            </a:solidFill>
                            <a:latin typeface="+mj-lt"/>
                          </a:rPr>
                          <m:t>x</m:t>
                        </m:r>
                        <m:r>
                          <m:rPr>
                            <m:nor/>
                          </m:rPr>
                          <a:rPr lang="hr-HR" sz="2400" b="0" i="0" baseline="-25000" dirty="0" smtClean="0">
                            <a:solidFill>
                              <a:srgbClr val="0070C0"/>
                            </a:solidFill>
                            <a:latin typeface="+mj-lt"/>
                          </a:rPr>
                          <m:t>C</m:t>
                        </m:r>
                        <m:r>
                          <m:rPr>
                            <m:nor/>
                          </m:rPr>
                          <a:rPr lang="es-ES" sz="2400" dirty="0">
                            <a:solidFill>
                              <a:srgbClr val="0070C0"/>
                            </a:solidFill>
                            <a:latin typeface="+mj-lt"/>
                          </a:rPr>
                          <m:t>)</m:t>
                        </m:r>
                        <m:r>
                          <m:rPr>
                            <m:nor/>
                          </m:rPr>
                          <a:rPr lang="es-ES" sz="2400" baseline="30000" dirty="0">
                            <a:solidFill>
                              <a:srgbClr val="0070C0"/>
                            </a:solidFill>
                            <a:latin typeface="+mj-lt"/>
                          </a:rPr>
                          <m:t>2</m:t>
                        </m:r>
                        <m:r>
                          <m:rPr>
                            <m:nor/>
                          </m:rPr>
                          <a:rPr lang="es-ES" sz="2400" dirty="0">
                            <a:solidFill>
                              <a:srgbClr val="0070C0"/>
                            </a:solidFill>
                            <a:latin typeface="+mj-lt"/>
                          </a:rPr>
                          <m:t> + (</m:t>
                        </m:r>
                        <m:r>
                          <m:rPr>
                            <m:nor/>
                          </m:rPr>
                          <a:rPr lang="es-ES" sz="2400" dirty="0">
                            <a:solidFill>
                              <a:srgbClr val="0070C0"/>
                            </a:solidFill>
                            <a:latin typeface="+mj-lt"/>
                          </a:rPr>
                          <m:t>y</m:t>
                        </m:r>
                        <m:r>
                          <m:rPr>
                            <m:nor/>
                          </m:rPr>
                          <a:rPr lang="hr-HR" sz="2400" b="0" i="0" baseline="-25000" dirty="0" smtClean="0">
                            <a:solidFill>
                              <a:srgbClr val="0070C0"/>
                            </a:solidFill>
                            <a:latin typeface="+mj-lt"/>
                          </a:rPr>
                          <m:t>A</m:t>
                        </m:r>
                        <m:r>
                          <m:rPr>
                            <m:nor/>
                          </m:rPr>
                          <a:rPr lang="es-ES" sz="2400" dirty="0">
                            <a:solidFill>
                              <a:srgbClr val="0070C0"/>
                            </a:solidFill>
                            <a:latin typeface="+mj-lt"/>
                          </a:rPr>
                          <m:t> – </m:t>
                        </m:r>
                        <m:r>
                          <m:rPr>
                            <m:nor/>
                          </m:rPr>
                          <a:rPr lang="es-ES" sz="2400" dirty="0">
                            <a:solidFill>
                              <a:srgbClr val="0070C0"/>
                            </a:solidFill>
                            <a:latin typeface="+mj-lt"/>
                          </a:rPr>
                          <m:t>y</m:t>
                        </m:r>
                        <m:r>
                          <m:rPr>
                            <m:nor/>
                          </m:rPr>
                          <a:rPr lang="hr-HR" sz="2400" b="0" i="0" baseline="-25000" dirty="0" smtClean="0">
                            <a:solidFill>
                              <a:srgbClr val="0070C0"/>
                            </a:solidFill>
                            <a:latin typeface="+mj-lt"/>
                          </a:rPr>
                          <m:t>C</m:t>
                        </m:r>
                        <m:r>
                          <m:rPr>
                            <m:nor/>
                          </m:rPr>
                          <a:rPr lang="es-ES" sz="2400" dirty="0">
                            <a:solidFill>
                              <a:srgbClr val="0070C0"/>
                            </a:solidFill>
                            <a:latin typeface="+mj-lt"/>
                          </a:rPr>
                          <m:t>)</m:t>
                        </m:r>
                        <m:r>
                          <m:rPr>
                            <m:nor/>
                          </m:rPr>
                          <a:rPr lang="es-ES" sz="2400" baseline="30000" dirty="0">
                            <a:solidFill>
                              <a:srgbClr val="0070C0"/>
                            </a:solidFill>
                            <a:latin typeface="+mj-lt"/>
                          </a:rPr>
                          <m:t>2</m:t>
                        </m:r>
                        <m:r>
                          <m:rPr>
                            <m:nor/>
                          </m:rPr>
                          <a:rPr lang="hr-HR" sz="3200" dirty="0">
                            <a:solidFill>
                              <a:srgbClr val="0070C0"/>
                            </a:solidFill>
                            <a:latin typeface="+mj-lt"/>
                          </a:rPr>
                          <m:t> </m:t>
                        </m:r>
                      </m:e>
                    </m:rad>
                  </m:oMath>
                </a14:m>
                <a:r>
                  <a:rPr lang="hr-HR" sz="2400" dirty="0">
                    <a:solidFill>
                      <a:srgbClr val="0070C0"/>
                    </a:solidFill>
                    <a:latin typeface="+mj-lt"/>
                  </a:rPr>
                  <a:t> = 8.60</a:t>
                </a:r>
                <a:endParaRPr lang="en-US" sz="2400" dirty="0">
                  <a:solidFill>
                    <a:srgbClr val="0070C0"/>
                  </a:solidFill>
                  <a:latin typeface="+mj-lt"/>
                </a:endParaRPr>
              </a:p>
            </p:txBody>
          </p:sp>
        </mc:Choice>
        <mc:Fallback xmlns="">
          <p:sp>
            <p:nvSpPr>
              <p:cNvPr id="9" name="Rectangle 8"/>
              <p:cNvSpPr>
                <a:spLocks noRot="1" noChangeAspect="1" noMove="1" noResize="1" noEditPoints="1" noAdjustHandles="1" noChangeArrowheads="1" noChangeShapeType="1" noTextEdit="1"/>
              </p:cNvSpPr>
              <p:nvPr/>
            </p:nvSpPr>
            <p:spPr>
              <a:xfrm>
                <a:off x="5116286" y="5741535"/>
                <a:ext cx="4888711" cy="539571"/>
              </a:xfrm>
              <a:prstGeom prst="rect">
                <a:avLst/>
              </a:prstGeom>
              <a:blipFill>
                <a:blip r:embed="rId4"/>
                <a:stretch>
                  <a:fillRect l="-1870" r="-873" b="-23864"/>
                </a:stretch>
              </a:blipFill>
            </p:spPr>
            <p:txBody>
              <a:bodyPr/>
              <a:lstStyle/>
              <a:p>
                <a:r>
                  <a:rPr lang="en-US">
                    <a:noFill/>
                  </a:rPr>
                  <a:t> </a:t>
                </a:r>
              </a:p>
            </p:txBody>
          </p:sp>
        </mc:Fallback>
      </mc:AlternateContent>
      <p:graphicFrame>
        <p:nvGraphicFramePr>
          <p:cNvPr id="11" name="Table 10"/>
          <p:cNvGraphicFramePr>
            <a:graphicFrameLocks noGrp="1"/>
          </p:cNvGraphicFramePr>
          <p:nvPr>
            <p:extLst>
              <p:ext uri="{D42A27DB-BD31-4B8C-83A1-F6EECF244321}">
                <p14:modId xmlns:p14="http://schemas.microsoft.com/office/powerpoint/2010/main" val="3950771684"/>
              </p:ext>
            </p:extLst>
          </p:nvPr>
        </p:nvGraphicFramePr>
        <p:xfrm>
          <a:off x="5519058" y="2579914"/>
          <a:ext cx="5366655" cy="2281270"/>
        </p:xfrm>
        <a:graphic>
          <a:graphicData uri="http://schemas.openxmlformats.org/drawingml/2006/table">
            <a:tbl>
              <a:tblPr>
                <a:tableStyleId>{5C22544A-7EE6-4342-B048-85BDC9FD1C3A}</a:tableStyleId>
              </a:tblPr>
              <a:tblGrid>
                <a:gridCol w="1073331">
                  <a:extLst>
                    <a:ext uri="{9D8B030D-6E8A-4147-A177-3AD203B41FA5}">
                      <a16:colId xmlns:a16="http://schemas.microsoft.com/office/drawing/2014/main" val="1609343390"/>
                    </a:ext>
                  </a:extLst>
                </a:gridCol>
                <a:gridCol w="1073331">
                  <a:extLst>
                    <a:ext uri="{9D8B030D-6E8A-4147-A177-3AD203B41FA5}">
                      <a16:colId xmlns:a16="http://schemas.microsoft.com/office/drawing/2014/main" val="3621290695"/>
                    </a:ext>
                  </a:extLst>
                </a:gridCol>
                <a:gridCol w="1073331">
                  <a:extLst>
                    <a:ext uri="{9D8B030D-6E8A-4147-A177-3AD203B41FA5}">
                      <a16:colId xmlns:a16="http://schemas.microsoft.com/office/drawing/2014/main" val="693733416"/>
                    </a:ext>
                  </a:extLst>
                </a:gridCol>
                <a:gridCol w="1073331">
                  <a:extLst>
                    <a:ext uri="{9D8B030D-6E8A-4147-A177-3AD203B41FA5}">
                      <a16:colId xmlns:a16="http://schemas.microsoft.com/office/drawing/2014/main" val="1459333860"/>
                    </a:ext>
                  </a:extLst>
                </a:gridCol>
                <a:gridCol w="1073331">
                  <a:extLst>
                    <a:ext uri="{9D8B030D-6E8A-4147-A177-3AD203B41FA5}">
                      <a16:colId xmlns:a16="http://schemas.microsoft.com/office/drawing/2014/main" val="330818082"/>
                    </a:ext>
                  </a:extLst>
                </a:gridCol>
              </a:tblGrid>
              <a:tr h="456254">
                <a:tc>
                  <a:txBody>
                    <a:bodyPr/>
                    <a:lstStyle/>
                    <a:p>
                      <a:pPr algn="ctr" fontAlgn="ct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effectLst/>
                          <a:latin typeface="+mj-lt"/>
                        </a:rPr>
                        <a:t>A</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effectLst/>
                          <a:latin typeface="+mj-lt"/>
                        </a:rPr>
                        <a:t>B</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effectLst/>
                          <a:latin typeface="+mj-lt"/>
                        </a:rPr>
                        <a:t>C</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effectLst/>
                          <a:latin typeface="+mj-lt"/>
                        </a:rPr>
                        <a:t>D</a:t>
                      </a:r>
                      <a:endParaRPr lang="hr-HR" sz="28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051599616"/>
                  </a:ext>
                </a:extLst>
              </a:tr>
              <a:tr h="456254">
                <a:tc>
                  <a:txBody>
                    <a:bodyPr/>
                    <a:lstStyle/>
                    <a:p>
                      <a:pPr algn="ctr" fontAlgn="ctr"/>
                      <a:r>
                        <a:rPr lang="hr-HR" sz="2800" b="1" u="none" strike="noStrike" dirty="0">
                          <a:effectLst/>
                          <a:latin typeface="+mj-lt"/>
                        </a:rPr>
                        <a:t>A</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0,00</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5,00</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8,49</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b="1" u="none" strike="noStrike" dirty="0">
                          <a:solidFill>
                            <a:srgbClr val="00B050"/>
                          </a:solidFill>
                          <a:effectLst/>
                          <a:latin typeface="+mj-lt"/>
                        </a:rPr>
                        <a:t>3,61</a:t>
                      </a:r>
                      <a:endParaRPr lang="hr-HR" sz="2800" b="1" i="0" u="none" strike="noStrike" dirty="0">
                        <a:solidFill>
                          <a:srgbClr val="00B050"/>
                        </a:solidFill>
                        <a:effectLst/>
                        <a:latin typeface="+mj-lt"/>
                      </a:endParaRPr>
                    </a:p>
                  </a:txBody>
                  <a:tcPr marL="9525" marR="9525" marT="9525" marB="0" anchor="ctr"/>
                </a:tc>
                <a:extLst>
                  <a:ext uri="{0D108BD9-81ED-4DB2-BD59-A6C34878D82A}">
                    <a16:rowId xmlns:a16="http://schemas.microsoft.com/office/drawing/2014/main" val="3807254187"/>
                  </a:ext>
                </a:extLst>
              </a:tr>
              <a:tr h="456254">
                <a:tc>
                  <a:txBody>
                    <a:bodyPr/>
                    <a:lstStyle/>
                    <a:p>
                      <a:pPr algn="ctr" fontAlgn="ctr"/>
                      <a:r>
                        <a:rPr lang="hr-HR" sz="2800" b="1" u="none" strike="noStrike" dirty="0">
                          <a:effectLst/>
                          <a:latin typeface="+mj-lt"/>
                        </a:rPr>
                        <a:t>B</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5,00</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0,00</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6,08</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4,24</a:t>
                      </a:r>
                      <a:endParaRPr lang="hr-HR" sz="28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939228644"/>
                  </a:ext>
                </a:extLst>
              </a:tr>
              <a:tr h="456254">
                <a:tc>
                  <a:txBody>
                    <a:bodyPr/>
                    <a:lstStyle/>
                    <a:p>
                      <a:pPr algn="ctr" fontAlgn="ctr"/>
                      <a:r>
                        <a:rPr lang="hr-HR" sz="2800" b="1" u="none" strike="noStrike" dirty="0">
                          <a:effectLst/>
                          <a:latin typeface="+mj-lt"/>
                        </a:rPr>
                        <a:t>C</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8,49</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6,08</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0,00</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5,00</a:t>
                      </a:r>
                      <a:endParaRPr lang="hr-HR" sz="28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198735038"/>
                  </a:ext>
                </a:extLst>
              </a:tr>
              <a:tr h="456254">
                <a:tc>
                  <a:txBody>
                    <a:bodyPr/>
                    <a:lstStyle/>
                    <a:p>
                      <a:pPr algn="ctr" fontAlgn="ctr"/>
                      <a:r>
                        <a:rPr lang="hr-HR" sz="2800" b="1" u="none" strike="noStrike" dirty="0">
                          <a:effectLst/>
                          <a:latin typeface="+mj-lt"/>
                        </a:rPr>
                        <a:t>D</a:t>
                      </a:r>
                      <a:endParaRPr lang="hr-HR" sz="2800" b="1" i="0" u="none" strike="noStrike" dirty="0">
                        <a:solidFill>
                          <a:srgbClr val="000000"/>
                        </a:solidFill>
                        <a:effectLst/>
                        <a:latin typeface="+mj-lt"/>
                      </a:endParaRPr>
                    </a:p>
                  </a:txBody>
                  <a:tcPr marL="9525" marR="9525" marT="9525" marB="0" anchor="ctr"/>
                </a:tc>
                <a:tc>
                  <a:txBody>
                    <a:bodyPr/>
                    <a:lstStyle/>
                    <a:p>
                      <a:pPr algn="ctr" fontAlgn="ctr"/>
                      <a:r>
                        <a:rPr lang="hr-HR" sz="2800" b="1" u="none" strike="noStrike" dirty="0">
                          <a:solidFill>
                            <a:srgbClr val="00B050"/>
                          </a:solidFill>
                          <a:effectLst/>
                          <a:latin typeface="+mj-lt"/>
                        </a:rPr>
                        <a:t>3,61</a:t>
                      </a:r>
                      <a:endParaRPr lang="hr-HR" sz="2800" b="1" i="0" u="none" strike="noStrike" dirty="0">
                        <a:solidFill>
                          <a:srgbClr val="00B050"/>
                        </a:solidFill>
                        <a:effectLst/>
                        <a:latin typeface="+mj-lt"/>
                      </a:endParaRPr>
                    </a:p>
                  </a:txBody>
                  <a:tcPr marL="9525" marR="9525" marT="9525" marB="0" anchor="ctr"/>
                </a:tc>
                <a:tc>
                  <a:txBody>
                    <a:bodyPr/>
                    <a:lstStyle/>
                    <a:p>
                      <a:pPr algn="ctr" fontAlgn="ctr"/>
                      <a:r>
                        <a:rPr lang="hr-HR" sz="2800" u="none" strike="noStrike" dirty="0">
                          <a:effectLst/>
                          <a:latin typeface="+mj-lt"/>
                        </a:rPr>
                        <a:t>4,24</a:t>
                      </a:r>
                      <a:endParaRPr lang="hr-HR" sz="2800" b="0" i="0" u="none" strike="noStrike" dirty="0">
                        <a:solidFill>
                          <a:srgbClr val="000000"/>
                        </a:solidFill>
                        <a:effectLst/>
                        <a:latin typeface="+mj-lt"/>
                      </a:endParaRPr>
                    </a:p>
                  </a:txBody>
                  <a:tcPr marL="9525" marR="9525" marT="9525" marB="0" anchor="ctr"/>
                </a:tc>
                <a:tc>
                  <a:txBody>
                    <a:bodyPr/>
                    <a:lstStyle/>
                    <a:p>
                      <a:pPr algn="ctr" fontAlgn="ctr"/>
                      <a:r>
                        <a:rPr lang="hr-HR" sz="2800" u="none" strike="noStrike">
                          <a:effectLst/>
                          <a:latin typeface="+mj-lt"/>
                        </a:rPr>
                        <a:t>5,00</a:t>
                      </a:r>
                      <a:endParaRPr lang="hr-HR" sz="2800" b="0" i="0" u="none" strike="noStrike">
                        <a:solidFill>
                          <a:srgbClr val="000000"/>
                        </a:solidFill>
                        <a:effectLst/>
                        <a:latin typeface="+mj-lt"/>
                      </a:endParaRPr>
                    </a:p>
                  </a:txBody>
                  <a:tcPr marL="9525" marR="9525" marT="9525" marB="0" anchor="ctr"/>
                </a:tc>
                <a:tc>
                  <a:txBody>
                    <a:bodyPr/>
                    <a:lstStyle/>
                    <a:p>
                      <a:pPr algn="ctr" fontAlgn="ctr"/>
                      <a:r>
                        <a:rPr lang="hr-HR" sz="2800" u="none" strike="noStrike" dirty="0">
                          <a:effectLst/>
                          <a:latin typeface="+mj-lt"/>
                        </a:rPr>
                        <a:t>0,00</a:t>
                      </a:r>
                      <a:endParaRPr lang="hr-HR" sz="28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156469203"/>
                  </a:ext>
                </a:extLst>
              </a:tr>
            </a:tbl>
          </a:graphicData>
        </a:graphic>
      </p:graphicFrame>
      <p:sp>
        <p:nvSpPr>
          <p:cNvPr id="12" name="TextBox 11"/>
          <p:cNvSpPr txBox="1"/>
          <p:nvPr/>
        </p:nvSpPr>
        <p:spPr>
          <a:xfrm>
            <a:off x="2155371" y="4791577"/>
            <a:ext cx="2476501" cy="1569660"/>
          </a:xfrm>
          <a:prstGeom prst="rect">
            <a:avLst/>
          </a:prstGeom>
          <a:noFill/>
        </p:spPr>
        <p:txBody>
          <a:bodyPr wrap="square" rtlCol="0">
            <a:spAutoFit/>
          </a:bodyPr>
          <a:lstStyle/>
          <a:p>
            <a:pPr algn="ctr"/>
            <a:r>
              <a:rPr lang="hr-HR" sz="2400" dirty="0" err="1">
                <a:latin typeface="+mj-lt"/>
              </a:rPr>
              <a:t>The</a:t>
            </a:r>
            <a:r>
              <a:rPr lang="hr-HR" sz="2400" dirty="0">
                <a:latin typeface="+mj-lt"/>
              </a:rPr>
              <a:t> </a:t>
            </a:r>
            <a:r>
              <a:rPr lang="hr-HR" sz="2400" dirty="0" err="1">
                <a:latin typeface="+mj-lt"/>
              </a:rPr>
              <a:t>smallest</a:t>
            </a:r>
            <a:r>
              <a:rPr lang="hr-HR" sz="2400" dirty="0">
                <a:latin typeface="+mj-lt"/>
              </a:rPr>
              <a:t> distance </a:t>
            </a:r>
            <a:r>
              <a:rPr lang="hr-HR" sz="2400" dirty="0" err="1">
                <a:latin typeface="+mj-lt"/>
              </a:rPr>
              <a:t>is</a:t>
            </a:r>
            <a:r>
              <a:rPr lang="hr-HR" sz="2400" dirty="0">
                <a:latin typeface="+mj-lt"/>
              </a:rPr>
              <a:t> </a:t>
            </a:r>
          </a:p>
          <a:p>
            <a:pPr algn="ctr"/>
            <a:r>
              <a:rPr lang="hr-HR" sz="2400" dirty="0">
                <a:latin typeface="+mj-lt"/>
              </a:rPr>
              <a:t>(A,D) = 3,61 =&gt; </a:t>
            </a:r>
            <a:r>
              <a:rPr lang="hr-HR" sz="2400" dirty="0" err="1">
                <a:latin typeface="+mj-lt"/>
              </a:rPr>
              <a:t>new</a:t>
            </a:r>
            <a:r>
              <a:rPr lang="hr-HR" sz="2400" dirty="0">
                <a:latin typeface="+mj-lt"/>
              </a:rPr>
              <a:t> </a:t>
            </a:r>
            <a:r>
              <a:rPr lang="hr-HR" sz="2400" dirty="0" err="1">
                <a:latin typeface="+mj-lt"/>
              </a:rPr>
              <a:t>cluster</a:t>
            </a:r>
            <a:r>
              <a:rPr lang="hr-HR" sz="2400" dirty="0">
                <a:latin typeface="+mj-lt"/>
              </a:rPr>
              <a:t> (A,D)</a:t>
            </a:r>
            <a:endParaRPr lang="en-US" sz="2400" dirty="0">
              <a:latin typeface="+mj-lt"/>
            </a:endParaRPr>
          </a:p>
        </p:txBody>
      </p:sp>
      <p:sp>
        <p:nvSpPr>
          <p:cNvPr id="10" name="Cloud Callout 9"/>
          <p:cNvSpPr/>
          <p:nvPr/>
        </p:nvSpPr>
        <p:spPr>
          <a:xfrm>
            <a:off x="1719945" y="4427965"/>
            <a:ext cx="3156857" cy="2296884"/>
          </a:xfrm>
          <a:prstGeom prst="cloudCallout">
            <a:avLst>
              <a:gd name="adj1" fmla="val 107208"/>
              <a:gd name="adj2" fmla="val -33281"/>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8973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err="1"/>
              <a:t>Hierarchical</a:t>
            </a:r>
            <a:r>
              <a:rPr lang="hr-HR" b="1" dirty="0"/>
              <a:t> </a:t>
            </a:r>
            <a:r>
              <a:rPr lang="hr-HR" b="1" dirty="0" err="1"/>
              <a:t>clustering</a:t>
            </a:r>
            <a:r>
              <a:rPr lang="hr-HR" b="1" dirty="0"/>
              <a:t>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68727" y="1364117"/>
            <a:ext cx="5551713" cy="4486275"/>
          </a:xfrm>
        </p:spPr>
        <p:txBody>
          <a:bodyPr>
            <a:noAutofit/>
          </a:bodyPr>
          <a:lstStyle/>
          <a:p>
            <a:pPr marL="0" indent="0" algn="ctr">
              <a:buNone/>
            </a:pPr>
            <a:r>
              <a:rPr lang="hr-HR" sz="3600" b="1" dirty="0">
                <a:latin typeface="+mj-lt"/>
              </a:rPr>
              <a:t>Step 2</a:t>
            </a:r>
            <a:r>
              <a:rPr lang="hr-HR" sz="3600" dirty="0">
                <a:latin typeface="+mj-lt"/>
              </a:rPr>
              <a:t>: </a:t>
            </a:r>
            <a:r>
              <a:rPr lang="hr-HR" sz="3600" b="1" dirty="0">
                <a:latin typeface="+mj-lt"/>
              </a:rPr>
              <a:t>Update </a:t>
            </a:r>
            <a:r>
              <a:rPr lang="hr-HR" sz="3600" b="1" dirty="0" err="1">
                <a:latin typeface="+mj-lt"/>
              </a:rPr>
              <a:t>the</a:t>
            </a:r>
            <a:r>
              <a:rPr lang="hr-HR" sz="3600" b="1" dirty="0">
                <a:latin typeface="+mj-lt"/>
              </a:rPr>
              <a:t> distance </a:t>
            </a:r>
            <a:r>
              <a:rPr lang="hr-HR" sz="3600" b="1" dirty="0" err="1">
                <a:latin typeface="+mj-lt"/>
              </a:rPr>
              <a:t>matrix</a:t>
            </a:r>
            <a:endParaRPr lang="hr-HR" sz="3600" b="1"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2519471395"/>
              </p:ext>
            </p:extLst>
          </p:nvPr>
        </p:nvGraphicFramePr>
        <p:xfrm>
          <a:off x="185057" y="2456486"/>
          <a:ext cx="5050972" cy="2301536"/>
        </p:xfrm>
        <a:graphic>
          <a:graphicData uri="http://schemas.openxmlformats.org/drawingml/2006/table">
            <a:tbl>
              <a:tblPr>
                <a:tableStyleId>{5C22544A-7EE6-4342-B048-85BDC9FD1C3A}</a:tableStyleId>
              </a:tblPr>
              <a:tblGrid>
                <a:gridCol w="1262743">
                  <a:extLst>
                    <a:ext uri="{9D8B030D-6E8A-4147-A177-3AD203B41FA5}">
                      <a16:colId xmlns:a16="http://schemas.microsoft.com/office/drawing/2014/main" val="4039843467"/>
                    </a:ext>
                  </a:extLst>
                </a:gridCol>
                <a:gridCol w="1262743">
                  <a:extLst>
                    <a:ext uri="{9D8B030D-6E8A-4147-A177-3AD203B41FA5}">
                      <a16:colId xmlns:a16="http://schemas.microsoft.com/office/drawing/2014/main" val="3971348738"/>
                    </a:ext>
                  </a:extLst>
                </a:gridCol>
                <a:gridCol w="1262743">
                  <a:extLst>
                    <a:ext uri="{9D8B030D-6E8A-4147-A177-3AD203B41FA5}">
                      <a16:colId xmlns:a16="http://schemas.microsoft.com/office/drawing/2014/main" val="836132206"/>
                    </a:ext>
                  </a:extLst>
                </a:gridCol>
                <a:gridCol w="1262743">
                  <a:extLst>
                    <a:ext uri="{9D8B030D-6E8A-4147-A177-3AD203B41FA5}">
                      <a16:colId xmlns:a16="http://schemas.microsoft.com/office/drawing/2014/main" val="1135665215"/>
                    </a:ext>
                  </a:extLst>
                </a:gridCol>
              </a:tblGrid>
              <a:tr h="575384">
                <a:tc>
                  <a:txBody>
                    <a:bodyPr/>
                    <a:lstStyle/>
                    <a:p>
                      <a:pPr algn="l" fontAlgn="b"/>
                      <a:endParaRPr lang="hr-HR" sz="2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2800" b="1" u="none" strike="noStrike" dirty="0">
                          <a:effectLst/>
                        </a:rPr>
                        <a:t>(A,D)</a:t>
                      </a:r>
                      <a:endParaRPr lang="hr-HR" sz="2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2800" b="1" u="none" strike="noStrike" dirty="0">
                          <a:effectLst/>
                        </a:rPr>
                        <a:t>B</a:t>
                      </a:r>
                      <a:endParaRPr lang="hr-HR" sz="2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2800" b="1" u="none" strike="noStrike" dirty="0">
                          <a:effectLst/>
                        </a:rPr>
                        <a:t>C</a:t>
                      </a:r>
                      <a:endParaRPr lang="hr-HR" sz="2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47044773"/>
                  </a:ext>
                </a:extLst>
              </a:tr>
              <a:tr h="575384">
                <a:tc>
                  <a:txBody>
                    <a:bodyPr/>
                    <a:lstStyle/>
                    <a:p>
                      <a:pPr algn="ctr" fontAlgn="ctr"/>
                      <a:r>
                        <a:rPr lang="hr-HR" sz="2800" b="1" u="none" strike="noStrike" dirty="0">
                          <a:effectLst/>
                        </a:rPr>
                        <a:t>(A,D)</a:t>
                      </a:r>
                      <a:endParaRPr lang="hr-HR" sz="2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hr-HR" sz="2800" b="0" u="none" strike="noStrike" dirty="0">
                          <a:effectLst/>
                          <a:latin typeface="+mj-lt"/>
                        </a:rPr>
                        <a:t>0,00</a:t>
                      </a:r>
                      <a:endParaRPr lang="hr-HR" sz="2800" b="0" i="0" u="none" strike="noStrike" dirty="0">
                        <a:solidFill>
                          <a:srgbClr val="000000"/>
                        </a:solidFill>
                        <a:effectLst/>
                        <a:latin typeface="+mj-lt"/>
                      </a:endParaRPr>
                    </a:p>
                  </a:txBody>
                  <a:tcPr marL="9525" marR="9525" marT="9525" marB="0" anchor="b"/>
                </a:tc>
                <a:tc>
                  <a:txBody>
                    <a:bodyPr/>
                    <a:lstStyle/>
                    <a:p>
                      <a:pPr algn="ctr" fontAlgn="b"/>
                      <a:r>
                        <a:rPr lang="hr-HR" sz="2800" b="1" u="none" strike="noStrike" dirty="0">
                          <a:solidFill>
                            <a:srgbClr val="00B050"/>
                          </a:solidFill>
                          <a:effectLst/>
                          <a:latin typeface="+mj-lt"/>
                        </a:rPr>
                        <a:t>4,62</a:t>
                      </a:r>
                      <a:endParaRPr lang="hr-HR" sz="2800" b="1" i="0" u="none" strike="noStrike" dirty="0">
                        <a:solidFill>
                          <a:srgbClr val="00B050"/>
                        </a:solidFill>
                        <a:effectLst/>
                        <a:latin typeface="+mj-lt"/>
                      </a:endParaRPr>
                    </a:p>
                  </a:txBody>
                  <a:tcPr marL="9525" marR="9525" marT="9525" marB="0" anchor="b"/>
                </a:tc>
                <a:tc>
                  <a:txBody>
                    <a:bodyPr/>
                    <a:lstStyle/>
                    <a:p>
                      <a:pPr algn="ctr" fontAlgn="b"/>
                      <a:r>
                        <a:rPr lang="hr-HR" sz="2800" b="0" u="none" strike="noStrike" dirty="0">
                          <a:effectLst/>
                          <a:latin typeface="+mj-lt"/>
                        </a:rPr>
                        <a:t>6,74</a:t>
                      </a:r>
                      <a:endParaRPr lang="hr-HR" sz="2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980027461"/>
                  </a:ext>
                </a:extLst>
              </a:tr>
              <a:tr h="575384">
                <a:tc>
                  <a:txBody>
                    <a:bodyPr/>
                    <a:lstStyle/>
                    <a:p>
                      <a:pPr algn="ctr" fontAlgn="ctr"/>
                      <a:r>
                        <a:rPr lang="hr-HR" sz="2800" b="1" u="none" strike="noStrike" dirty="0">
                          <a:effectLst/>
                        </a:rPr>
                        <a:t>B</a:t>
                      </a:r>
                      <a:endParaRPr lang="hr-HR" sz="2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hr-HR" sz="2800" b="1" u="none" strike="noStrike" dirty="0">
                          <a:solidFill>
                            <a:srgbClr val="00B050"/>
                          </a:solidFill>
                          <a:effectLst/>
                          <a:latin typeface="+mj-lt"/>
                        </a:rPr>
                        <a:t>4,62</a:t>
                      </a:r>
                      <a:endParaRPr lang="hr-HR" sz="2800" b="1" i="0" u="none" strike="noStrike" dirty="0">
                        <a:solidFill>
                          <a:srgbClr val="00B050"/>
                        </a:solidFill>
                        <a:effectLst/>
                        <a:latin typeface="+mj-lt"/>
                      </a:endParaRPr>
                    </a:p>
                  </a:txBody>
                  <a:tcPr marL="9525" marR="9525" marT="9525" marB="0" anchor="b"/>
                </a:tc>
                <a:tc>
                  <a:txBody>
                    <a:bodyPr/>
                    <a:lstStyle/>
                    <a:p>
                      <a:pPr algn="ctr" fontAlgn="b"/>
                      <a:r>
                        <a:rPr lang="hr-HR" sz="2800" b="0" u="none" strike="noStrike" dirty="0">
                          <a:effectLst/>
                          <a:latin typeface="+mj-lt"/>
                        </a:rPr>
                        <a:t>0,00</a:t>
                      </a:r>
                      <a:endParaRPr lang="hr-HR" sz="2800" b="0" i="0" u="none" strike="noStrike" dirty="0">
                        <a:solidFill>
                          <a:srgbClr val="000000"/>
                        </a:solidFill>
                        <a:effectLst/>
                        <a:latin typeface="+mj-lt"/>
                      </a:endParaRPr>
                    </a:p>
                  </a:txBody>
                  <a:tcPr marL="9525" marR="9525" marT="9525" marB="0" anchor="b"/>
                </a:tc>
                <a:tc>
                  <a:txBody>
                    <a:bodyPr/>
                    <a:lstStyle/>
                    <a:p>
                      <a:pPr algn="ctr" fontAlgn="b"/>
                      <a:r>
                        <a:rPr lang="hr-HR" sz="2800" b="0" u="none" strike="noStrike" dirty="0">
                          <a:effectLst/>
                          <a:latin typeface="+mj-lt"/>
                        </a:rPr>
                        <a:t>6,08</a:t>
                      </a:r>
                      <a:endParaRPr lang="hr-HR" sz="2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977816799"/>
                  </a:ext>
                </a:extLst>
              </a:tr>
              <a:tr h="575384">
                <a:tc>
                  <a:txBody>
                    <a:bodyPr/>
                    <a:lstStyle/>
                    <a:p>
                      <a:pPr algn="ctr" fontAlgn="ctr"/>
                      <a:r>
                        <a:rPr lang="hr-HR" sz="2800" b="1" u="none" strike="noStrike" dirty="0">
                          <a:effectLst/>
                        </a:rPr>
                        <a:t>C</a:t>
                      </a:r>
                      <a:endParaRPr lang="hr-HR" sz="2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hr-HR" sz="2800" b="0" u="none" strike="noStrike">
                          <a:effectLst/>
                          <a:latin typeface="+mj-lt"/>
                        </a:rPr>
                        <a:t>6,74</a:t>
                      </a:r>
                      <a:endParaRPr lang="hr-HR" sz="2800" b="0" i="0" u="none" strike="noStrike">
                        <a:solidFill>
                          <a:srgbClr val="000000"/>
                        </a:solidFill>
                        <a:effectLst/>
                        <a:latin typeface="+mj-lt"/>
                      </a:endParaRPr>
                    </a:p>
                  </a:txBody>
                  <a:tcPr marL="9525" marR="9525" marT="9525" marB="0" anchor="b"/>
                </a:tc>
                <a:tc>
                  <a:txBody>
                    <a:bodyPr/>
                    <a:lstStyle/>
                    <a:p>
                      <a:pPr algn="ctr" fontAlgn="b"/>
                      <a:r>
                        <a:rPr lang="hr-HR" sz="2800" b="0" u="none" strike="noStrike" dirty="0">
                          <a:effectLst/>
                          <a:latin typeface="+mj-lt"/>
                        </a:rPr>
                        <a:t>6,08</a:t>
                      </a:r>
                      <a:endParaRPr lang="hr-HR" sz="2800" b="0" i="0" u="none" strike="noStrike" dirty="0">
                        <a:solidFill>
                          <a:srgbClr val="000000"/>
                        </a:solidFill>
                        <a:effectLst/>
                        <a:latin typeface="+mj-lt"/>
                      </a:endParaRPr>
                    </a:p>
                  </a:txBody>
                  <a:tcPr marL="9525" marR="9525" marT="9525" marB="0" anchor="b"/>
                </a:tc>
                <a:tc>
                  <a:txBody>
                    <a:bodyPr/>
                    <a:lstStyle/>
                    <a:p>
                      <a:pPr algn="ctr" fontAlgn="b"/>
                      <a:r>
                        <a:rPr lang="hr-HR" sz="2800" b="0" u="none" strike="noStrike" dirty="0">
                          <a:effectLst/>
                          <a:latin typeface="+mj-lt"/>
                        </a:rPr>
                        <a:t>0,00</a:t>
                      </a:r>
                      <a:endParaRPr lang="hr-HR" sz="2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095450038"/>
                  </a:ext>
                </a:extLst>
              </a:tr>
            </a:tbl>
          </a:graphicData>
        </a:graphic>
      </p:graphicFrame>
      <p:sp>
        <p:nvSpPr>
          <p:cNvPr id="13" name="Symbol zastępczy zawartości 2">
            <a:extLst>
              <a:ext uri="{FF2B5EF4-FFF2-40B4-BE49-F238E27FC236}">
                <a16:creationId xmlns:a16="http://schemas.microsoft.com/office/drawing/2014/main" id="{9727AF9A-F3F7-464E-860B-D6C35A8834E3}"/>
              </a:ext>
            </a:extLst>
          </p:cNvPr>
          <p:cNvSpPr txBox="1">
            <a:spLocks/>
          </p:cNvSpPr>
          <p:nvPr/>
        </p:nvSpPr>
        <p:spPr>
          <a:xfrm>
            <a:off x="5529943" y="1364117"/>
            <a:ext cx="6574971"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r-HR" sz="3600" b="1" dirty="0">
                <a:latin typeface="+mj-lt"/>
              </a:rPr>
              <a:t>How </a:t>
            </a:r>
            <a:r>
              <a:rPr lang="hr-HR" sz="3600" dirty="0">
                <a:latin typeface="+mj-lt"/>
              </a:rPr>
              <a:t>to </a:t>
            </a:r>
            <a:r>
              <a:rPr lang="hr-HR" sz="3600" dirty="0" err="1">
                <a:latin typeface="+mj-lt"/>
              </a:rPr>
              <a:t>calculate</a:t>
            </a:r>
            <a:r>
              <a:rPr lang="hr-HR" sz="3600" dirty="0">
                <a:latin typeface="+mj-lt"/>
              </a:rPr>
              <a:t> distance </a:t>
            </a:r>
            <a:r>
              <a:rPr lang="hr-HR" sz="3600" dirty="0" err="1">
                <a:latin typeface="+mj-lt"/>
              </a:rPr>
              <a:t>between</a:t>
            </a:r>
            <a:r>
              <a:rPr lang="hr-HR" sz="3600" dirty="0">
                <a:latin typeface="+mj-lt"/>
              </a:rPr>
              <a:t> </a:t>
            </a:r>
            <a:r>
              <a:rPr lang="hr-HR" sz="3600" dirty="0" err="1">
                <a:latin typeface="+mj-lt"/>
              </a:rPr>
              <a:t>cluster</a:t>
            </a:r>
            <a:r>
              <a:rPr lang="hr-HR" sz="3600" dirty="0">
                <a:latin typeface="+mj-lt"/>
              </a:rPr>
              <a:t> </a:t>
            </a:r>
            <a:r>
              <a:rPr lang="en-US" sz="3600" dirty="0">
                <a:latin typeface="+mj-lt"/>
              </a:rPr>
              <a:t>(A</a:t>
            </a:r>
            <a:r>
              <a:rPr lang="hr-HR" sz="3600" dirty="0">
                <a:latin typeface="+mj-lt"/>
              </a:rPr>
              <a:t>,D</a:t>
            </a:r>
            <a:r>
              <a:rPr lang="en-US" sz="3600" dirty="0">
                <a:latin typeface="+mj-lt"/>
              </a:rPr>
              <a:t>)</a:t>
            </a:r>
            <a:r>
              <a:rPr lang="hr-HR" sz="3600" dirty="0">
                <a:latin typeface="+mj-lt"/>
              </a:rPr>
              <a:t> </a:t>
            </a:r>
            <a:r>
              <a:rPr lang="hr-HR" sz="3600" dirty="0" err="1">
                <a:latin typeface="+mj-lt"/>
              </a:rPr>
              <a:t>and</a:t>
            </a:r>
            <a:r>
              <a:rPr lang="hr-HR" sz="3600" dirty="0">
                <a:latin typeface="+mj-lt"/>
              </a:rPr>
              <a:t> </a:t>
            </a:r>
            <a:r>
              <a:rPr lang="hr-HR" sz="3600" dirty="0" err="1">
                <a:latin typeface="+mj-lt"/>
              </a:rPr>
              <a:t>point</a:t>
            </a:r>
            <a:r>
              <a:rPr lang="hr-HR" sz="3600" dirty="0">
                <a:latin typeface="+mj-lt"/>
              </a:rPr>
              <a:t> B</a:t>
            </a:r>
            <a:r>
              <a:rPr lang="hr-HR" sz="3600" b="1" dirty="0">
                <a:latin typeface="+mj-lt"/>
              </a:rPr>
              <a:t>?</a:t>
            </a:r>
          </a:p>
          <a:p>
            <a:pPr marL="0" indent="0">
              <a:buNone/>
            </a:pPr>
            <a:r>
              <a:rPr lang="en-US" sz="3600" dirty="0">
                <a:latin typeface="+mj-lt"/>
              </a:rPr>
              <a:t>Distance between A and B: 5</a:t>
            </a:r>
          </a:p>
          <a:p>
            <a:pPr marL="0" indent="0">
              <a:buNone/>
            </a:pPr>
            <a:r>
              <a:rPr lang="en-US" sz="3600" dirty="0">
                <a:latin typeface="+mj-lt"/>
              </a:rPr>
              <a:t>Distance between </a:t>
            </a:r>
            <a:r>
              <a:rPr lang="hr-HR" sz="3600" dirty="0">
                <a:latin typeface="+mj-lt"/>
              </a:rPr>
              <a:t>D</a:t>
            </a:r>
            <a:r>
              <a:rPr lang="en-US" sz="3600" dirty="0">
                <a:latin typeface="+mj-lt"/>
              </a:rPr>
              <a:t> and B: </a:t>
            </a:r>
            <a:r>
              <a:rPr lang="hr-HR" sz="3600" dirty="0">
                <a:latin typeface="+mj-lt"/>
              </a:rPr>
              <a:t>4,24</a:t>
            </a:r>
          </a:p>
          <a:p>
            <a:pPr marL="0" indent="0">
              <a:buNone/>
            </a:pPr>
            <a:r>
              <a:rPr lang="en-US" sz="3600" b="1" dirty="0">
                <a:latin typeface="+mj-lt"/>
              </a:rPr>
              <a:t>Average distance:</a:t>
            </a:r>
            <a:r>
              <a:rPr lang="hr-HR" sz="3600" b="1" dirty="0">
                <a:latin typeface="+mj-lt"/>
              </a:rPr>
              <a:t> </a:t>
            </a:r>
            <a:r>
              <a:rPr lang="en-US" sz="3600" b="1" dirty="0">
                <a:latin typeface="+mj-lt"/>
              </a:rPr>
              <a:t>(5 + 4.24) / 2 = 4.62</a:t>
            </a:r>
            <a:endParaRPr lang="hr-HR" sz="3600" b="1" dirty="0">
              <a:latin typeface="+mj-lt"/>
            </a:endParaRPr>
          </a:p>
          <a:p>
            <a:pPr marL="0" indent="0">
              <a:buFont typeface="Arial" panose="020B0604020202020204" pitchFamily="34" charset="0"/>
              <a:buNone/>
            </a:pPr>
            <a:endParaRPr lang="hr-HR" sz="3600" b="1" dirty="0">
              <a:latin typeface="+mj-lt"/>
            </a:endParaRPr>
          </a:p>
          <a:p>
            <a:pPr marL="0" indent="0">
              <a:buFont typeface="Arial" panose="020B0604020202020204" pitchFamily="34" charset="0"/>
              <a:buNone/>
            </a:pPr>
            <a:endParaRPr lang="hr-HR" sz="3600" dirty="0">
              <a:latin typeface="+mj-lt"/>
            </a:endParaRPr>
          </a:p>
        </p:txBody>
      </p:sp>
      <p:sp>
        <p:nvSpPr>
          <p:cNvPr id="14" name="Cloud Callout 13"/>
          <p:cNvSpPr/>
          <p:nvPr/>
        </p:nvSpPr>
        <p:spPr>
          <a:xfrm>
            <a:off x="7413172" y="4362650"/>
            <a:ext cx="4223657" cy="2296884"/>
          </a:xfrm>
          <a:prstGeom prst="cloudCallout">
            <a:avLst>
              <a:gd name="adj1" fmla="val -72792"/>
              <a:gd name="adj2" fmla="val -4607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777842" y="4633929"/>
            <a:ext cx="3728358" cy="1754326"/>
          </a:xfrm>
          <a:prstGeom prst="rect">
            <a:avLst/>
          </a:prstGeom>
          <a:noFill/>
        </p:spPr>
        <p:txBody>
          <a:bodyPr wrap="square" rtlCol="0">
            <a:spAutoFit/>
          </a:bodyPr>
          <a:lstStyle/>
          <a:p>
            <a:pPr algn="ctr"/>
            <a:r>
              <a:rPr lang="en-US" sz="3600" dirty="0">
                <a:latin typeface="+mj-lt"/>
              </a:rPr>
              <a:t>distance between</a:t>
            </a:r>
            <a:r>
              <a:rPr lang="hr-HR" sz="3600" dirty="0">
                <a:latin typeface="+mj-lt"/>
              </a:rPr>
              <a:t> </a:t>
            </a:r>
            <a:r>
              <a:rPr lang="hr-HR" sz="3600" dirty="0" err="1">
                <a:latin typeface="+mj-lt"/>
              </a:rPr>
              <a:t>cluster</a:t>
            </a:r>
            <a:endParaRPr lang="hr-HR" sz="3600" dirty="0">
              <a:latin typeface="+mj-lt"/>
            </a:endParaRPr>
          </a:p>
          <a:p>
            <a:pPr algn="ctr"/>
            <a:r>
              <a:rPr lang="en-US" sz="3600" dirty="0">
                <a:latin typeface="+mj-lt"/>
              </a:rPr>
              <a:t>(A,</a:t>
            </a:r>
            <a:r>
              <a:rPr lang="hr-HR" sz="3600" dirty="0">
                <a:latin typeface="+mj-lt"/>
              </a:rPr>
              <a:t>D</a:t>
            </a:r>
            <a:r>
              <a:rPr lang="en-US" sz="3600" dirty="0">
                <a:latin typeface="+mj-lt"/>
              </a:rPr>
              <a:t>) and </a:t>
            </a:r>
            <a:r>
              <a:rPr lang="hr-HR" sz="3600" dirty="0">
                <a:latin typeface="+mj-lt"/>
              </a:rPr>
              <a:t>B</a:t>
            </a:r>
            <a:endParaRPr lang="en-US" sz="3600" dirty="0">
              <a:latin typeface="+mj-lt"/>
            </a:endParaRPr>
          </a:p>
        </p:txBody>
      </p:sp>
      <p:sp>
        <p:nvSpPr>
          <p:cNvPr id="15" name="Cloud Callout 14"/>
          <p:cNvSpPr/>
          <p:nvPr/>
        </p:nvSpPr>
        <p:spPr>
          <a:xfrm>
            <a:off x="108856" y="4909456"/>
            <a:ext cx="7108373" cy="1948543"/>
          </a:xfrm>
          <a:prstGeom prst="cloudCallout">
            <a:avLst>
              <a:gd name="adj1" fmla="val -21161"/>
              <a:gd name="adj2" fmla="val -5901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r-HR" sz="2000" dirty="0">
                <a:solidFill>
                  <a:schemeClr val="tx1"/>
                </a:solidFill>
                <a:latin typeface="+mj-lt"/>
              </a:rPr>
              <a:t>D</a:t>
            </a:r>
            <a:r>
              <a:rPr lang="en-US" sz="2000" dirty="0" err="1">
                <a:solidFill>
                  <a:schemeClr val="tx1"/>
                </a:solidFill>
                <a:latin typeface="+mj-lt"/>
              </a:rPr>
              <a:t>istance</a:t>
            </a:r>
            <a:r>
              <a:rPr lang="en-US" sz="2000" dirty="0">
                <a:solidFill>
                  <a:schemeClr val="tx1"/>
                </a:solidFill>
                <a:latin typeface="+mj-lt"/>
              </a:rPr>
              <a:t> between cluster (A,D) and C:</a:t>
            </a:r>
          </a:p>
          <a:p>
            <a:r>
              <a:rPr lang="en-US" sz="2000" dirty="0">
                <a:solidFill>
                  <a:schemeClr val="tx1"/>
                </a:solidFill>
                <a:latin typeface="+mj-lt"/>
              </a:rPr>
              <a:t>Distance between A and C: 8</a:t>
            </a:r>
            <a:r>
              <a:rPr lang="hr-HR" sz="2000" dirty="0">
                <a:solidFill>
                  <a:schemeClr val="tx1"/>
                </a:solidFill>
                <a:latin typeface="+mj-lt"/>
              </a:rPr>
              <a:t>,49</a:t>
            </a:r>
            <a:r>
              <a:rPr lang="en-US" sz="2000" dirty="0">
                <a:solidFill>
                  <a:schemeClr val="tx1"/>
                </a:solidFill>
                <a:latin typeface="+mj-lt"/>
              </a:rPr>
              <a:t> </a:t>
            </a:r>
            <a:endParaRPr lang="hr-HR" sz="2000" dirty="0">
              <a:solidFill>
                <a:schemeClr val="tx1"/>
              </a:solidFill>
              <a:latin typeface="+mj-lt"/>
            </a:endParaRPr>
          </a:p>
          <a:p>
            <a:r>
              <a:rPr lang="en-US" sz="2000" dirty="0">
                <a:solidFill>
                  <a:schemeClr val="tx1"/>
                </a:solidFill>
                <a:latin typeface="+mj-lt"/>
              </a:rPr>
              <a:t>Distance between D and C:5 </a:t>
            </a:r>
            <a:endParaRPr lang="hr-HR" sz="2000" dirty="0">
              <a:solidFill>
                <a:schemeClr val="tx1"/>
              </a:solidFill>
              <a:latin typeface="+mj-lt"/>
            </a:endParaRPr>
          </a:p>
          <a:p>
            <a:r>
              <a:rPr lang="en-US" sz="2000" b="1" dirty="0">
                <a:solidFill>
                  <a:schemeClr val="tx1"/>
                </a:solidFill>
                <a:latin typeface="+mj-lt"/>
              </a:rPr>
              <a:t>Average distance: (8</a:t>
            </a:r>
            <a:r>
              <a:rPr lang="hr-HR" sz="2000" b="1" dirty="0">
                <a:solidFill>
                  <a:schemeClr val="tx1"/>
                </a:solidFill>
                <a:latin typeface="+mj-lt"/>
              </a:rPr>
              <a:t>,49</a:t>
            </a:r>
            <a:r>
              <a:rPr lang="en-US" sz="2000" b="1" dirty="0">
                <a:solidFill>
                  <a:schemeClr val="tx1"/>
                </a:solidFill>
                <a:latin typeface="+mj-lt"/>
              </a:rPr>
              <a:t> + 5) / 2 = 6</a:t>
            </a:r>
            <a:r>
              <a:rPr lang="hr-HR" sz="2000" b="1" dirty="0">
                <a:solidFill>
                  <a:schemeClr val="tx1"/>
                </a:solidFill>
                <a:latin typeface="+mj-lt"/>
              </a:rPr>
              <a:t>,74</a:t>
            </a:r>
            <a:endParaRPr lang="en-US" sz="2000" b="1" dirty="0">
              <a:solidFill>
                <a:schemeClr val="tx1"/>
              </a:solidFill>
              <a:latin typeface="+mj-lt"/>
            </a:endParaRPr>
          </a:p>
        </p:txBody>
      </p:sp>
    </p:spTree>
    <p:extLst>
      <p:ext uri="{BB962C8B-B14F-4D97-AF65-F5344CB8AC3E}">
        <p14:creationId xmlns:p14="http://schemas.microsoft.com/office/powerpoint/2010/main" val="8481617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err="1"/>
              <a:t>Hierarchical</a:t>
            </a:r>
            <a:r>
              <a:rPr lang="hr-HR" b="1" dirty="0"/>
              <a:t> </a:t>
            </a:r>
            <a:r>
              <a:rPr lang="hr-HR" b="1" dirty="0" err="1"/>
              <a:t>clustering</a:t>
            </a:r>
            <a:r>
              <a:rPr lang="hr-HR" b="1" dirty="0"/>
              <a:t>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85057" y="1364117"/>
            <a:ext cx="5551713" cy="4486275"/>
          </a:xfrm>
        </p:spPr>
        <p:txBody>
          <a:bodyPr>
            <a:noAutofit/>
          </a:bodyPr>
          <a:lstStyle/>
          <a:p>
            <a:pPr marL="0" indent="0" algn="ctr">
              <a:buNone/>
            </a:pPr>
            <a:r>
              <a:rPr lang="hr-HR" sz="3600" b="1" dirty="0">
                <a:latin typeface="+mj-lt"/>
              </a:rPr>
              <a:t>Step 3</a:t>
            </a:r>
            <a:r>
              <a:rPr lang="hr-HR" sz="3600" dirty="0">
                <a:latin typeface="+mj-lt"/>
              </a:rPr>
              <a:t>: </a:t>
            </a:r>
            <a:r>
              <a:rPr lang="hr-HR" sz="3600" b="1" dirty="0">
                <a:latin typeface="+mj-lt"/>
              </a:rPr>
              <a:t>D</a:t>
            </a:r>
            <a:r>
              <a:rPr lang="en-US" sz="3600" b="1" dirty="0" err="1">
                <a:latin typeface="+mj-lt"/>
              </a:rPr>
              <a:t>endrogram</a:t>
            </a:r>
            <a:endParaRPr lang="hr-HR" sz="3600" b="1" dirty="0">
              <a:latin typeface="+mj-lt"/>
            </a:endParaRPr>
          </a:p>
          <a:p>
            <a:pPr marL="0" indent="0" algn="ctr">
              <a:buNone/>
            </a:pPr>
            <a:endParaRPr lang="hr-HR" sz="3600" dirty="0">
              <a:latin typeface="+mj-lt"/>
            </a:endParaRPr>
          </a:p>
          <a:p>
            <a:pPr marL="0" indent="0" algn="ctr">
              <a:buNone/>
            </a:pPr>
            <a:endParaRPr lang="hr-HR" sz="3600" dirty="0">
              <a:latin typeface="+mj-lt"/>
            </a:endParaRPr>
          </a:p>
        </p:txBody>
      </p:sp>
      <p:sp>
        <p:nvSpPr>
          <p:cNvPr id="13" name="Symbol zastępczy zawartości 2">
            <a:extLst>
              <a:ext uri="{FF2B5EF4-FFF2-40B4-BE49-F238E27FC236}">
                <a16:creationId xmlns:a16="http://schemas.microsoft.com/office/drawing/2014/main" id="{9727AF9A-F3F7-464E-860B-D6C35A8834E3}"/>
              </a:ext>
            </a:extLst>
          </p:cNvPr>
          <p:cNvSpPr txBox="1">
            <a:spLocks/>
          </p:cNvSpPr>
          <p:nvPr/>
        </p:nvSpPr>
        <p:spPr>
          <a:xfrm>
            <a:off x="5519057" y="1364117"/>
            <a:ext cx="65858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hr-HR" sz="3600" b="1" dirty="0">
              <a:latin typeface="+mj-lt"/>
            </a:endParaRPr>
          </a:p>
          <a:p>
            <a:pPr marL="0" indent="0">
              <a:buFont typeface="Arial" panose="020B0604020202020204" pitchFamily="34" charset="0"/>
              <a:buNone/>
            </a:pPr>
            <a:endParaRPr lang="hr-HR" sz="3600" dirty="0">
              <a:latin typeface="+mj-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702" y="2090057"/>
            <a:ext cx="4764710" cy="2797628"/>
          </a:xfrm>
          <a:prstGeom prst="rect">
            <a:avLst/>
          </a:prstGeom>
        </p:spPr>
      </p:pic>
      <p:sp>
        <p:nvSpPr>
          <p:cNvPr id="11" name="Symbol zastępczy zawartości 2">
            <a:extLst>
              <a:ext uri="{FF2B5EF4-FFF2-40B4-BE49-F238E27FC236}">
                <a16:creationId xmlns:a16="http://schemas.microsoft.com/office/drawing/2014/main" id="{9727AF9A-F3F7-464E-860B-D6C35A8834E3}"/>
              </a:ext>
            </a:extLst>
          </p:cNvPr>
          <p:cNvSpPr txBox="1">
            <a:spLocks/>
          </p:cNvSpPr>
          <p:nvPr/>
        </p:nvSpPr>
        <p:spPr>
          <a:xfrm>
            <a:off x="5670648" y="1497636"/>
            <a:ext cx="6282674"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4400" b="1" dirty="0" err="1">
                <a:latin typeface="+mj-lt"/>
              </a:rPr>
              <a:t>Dendrogram</a:t>
            </a:r>
            <a:r>
              <a:rPr lang="en-US" sz="3600" dirty="0">
                <a:latin typeface="+mj-lt"/>
              </a:rPr>
              <a:t> shows single linkage hierarchical clustering of 4 </a:t>
            </a:r>
            <a:r>
              <a:rPr lang="hr-HR" sz="3600" dirty="0">
                <a:latin typeface="+mj-lt"/>
              </a:rPr>
              <a:t>data </a:t>
            </a:r>
            <a:r>
              <a:rPr lang="en-US" sz="3600" dirty="0">
                <a:latin typeface="+mj-lt"/>
              </a:rPr>
              <a:t>points</a:t>
            </a:r>
            <a:r>
              <a:rPr lang="hr-HR" sz="3600" dirty="0">
                <a:latin typeface="+mj-lt"/>
              </a:rPr>
              <a:t> </a:t>
            </a:r>
            <a:r>
              <a:rPr lang="hr-HR" sz="3600" dirty="0" err="1">
                <a:latin typeface="+mj-lt"/>
              </a:rPr>
              <a:t>from</a:t>
            </a:r>
            <a:r>
              <a:rPr lang="hr-HR" sz="3600" dirty="0">
                <a:latin typeface="+mj-lt"/>
              </a:rPr>
              <a:t> </a:t>
            </a:r>
            <a:r>
              <a:rPr lang="hr-HR" sz="3600" dirty="0" err="1">
                <a:latin typeface="+mj-lt"/>
              </a:rPr>
              <a:t>the</a:t>
            </a:r>
            <a:r>
              <a:rPr lang="hr-HR" sz="3600" dirty="0">
                <a:latin typeface="+mj-lt"/>
              </a:rPr>
              <a:t> </a:t>
            </a:r>
            <a:r>
              <a:rPr lang="hr-HR" sz="3600" dirty="0" err="1">
                <a:latin typeface="+mj-lt"/>
              </a:rPr>
              <a:t>example</a:t>
            </a:r>
            <a:endParaRPr lang="en-US" sz="3600" dirty="0">
              <a:latin typeface="+mj-lt"/>
            </a:endParaRPr>
          </a:p>
          <a:p>
            <a:pPr algn="just"/>
            <a:r>
              <a:rPr lang="en-US" sz="3600" dirty="0">
                <a:latin typeface="+mj-lt"/>
              </a:rPr>
              <a:t>Merges A, D to form (A,D), then (A,D) with B to form ({A,D},B).</a:t>
            </a:r>
          </a:p>
          <a:p>
            <a:pPr algn="just"/>
            <a:r>
              <a:rPr lang="en-US" sz="3600" dirty="0">
                <a:latin typeface="+mj-lt"/>
              </a:rPr>
              <a:t>Finally, ({A,D},B) merges with C to form the final cluster.</a:t>
            </a:r>
          </a:p>
          <a:p>
            <a:pPr marL="0" indent="0" algn="ctr">
              <a:buFont typeface="Arial" panose="020B0604020202020204" pitchFamily="34" charset="0"/>
              <a:buNone/>
            </a:pPr>
            <a:endParaRPr lang="hr-HR" sz="3600" dirty="0">
              <a:latin typeface="+mj-lt"/>
            </a:endParaRPr>
          </a:p>
        </p:txBody>
      </p:sp>
    </p:spTree>
    <p:extLst>
      <p:ext uri="{BB962C8B-B14F-4D97-AF65-F5344CB8AC3E}">
        <p14:creationId xmlns:p14="http://schemas.microsoft.com/office/powerpoint/2010/main" val="6816410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err="1"/>
              <a:t>Hierarchical</a:t>
            </a:r>
            <a:r>
              <a:rPr lang="hr-HR" b="1" dirty="0"/>
              <a:t> </a:t>
            </a:r>
            <a:r>
              <a:rPr lang="hr-HR" b="1" dirty="0" err="1"/>
              <a:t>clustering</a:t>
            </a:r>
            <a:r>
              <a:rPr lang="hr-HR" b="1" dirty="0"/>
              <a:t> </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82602" y="1275399"/>
            <a:ext cx="5551713" cy="4486275"/>
          </a:xfrm>
        </p:spPr>
        <p:txBody>
          <a:bodyPr>
            <a:noAutofit/>
          </a:bodyPr>
          <a:lstStyle/>
          <a:p>
            <a:pPr marL="0" indent="0" algn="ctr">
              <a:buNone/>
            </a:pPr>
            <a:endParaRPr lang="hr-HR" sz="3600" dirty="0">
              <a:latin typeface="+mj-lt"/>
            </a:endParaRPr>
          </a:p>
          <a:p>
            <a:pPr marL="0" indent="0" algn="ctr">
              <a:buNone/>
            </a:pPr>
            <a:endParaRPr lang="hr-HR" sz="3600" dirty="0">
              <a:latin typeface="+mj-lt"/>
            </a:endParaRPr>
          </a:p>
        </p:txBody>
      </p:sp>
      <p:sp>
        <p:nvSpPr>
          <p:cNvPr id="13" name="Symbol zastępczy zawartości 2">
            <a:extLst>
              <a:ext uri="{FF2B5EF4-FFF2-40B4-BE49-F238E27FC236}">
                <a16:creationId xmlns:a16="http://schemas.microsoft.com/office/drawing/2014/main" id="{9727AF9A-F3F7-464E-860B-D6C35A8834E3}"/>
              </a:ext>
            </a:extLst>
          </p:cNvPr>
          <p:cNvSpPr txBox="1">
            <a:spLocks/>
          </p:cNvSpPr>
          <p:nvPr/>
        </p:nvSpPr>
        <p:spPr>
          <a:xfrm>
            <a:off x="5519057" y="1364117"/>
            <a:ext cx="6585857" cy="4486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hr-HR" sz="3600" b="1" dirty="0">
              <a:latin typeface="+mj-lt"/>
            </a:endParaRPr>
          </a:p>
          <a:p>
            <a:pPr marL="0" indent="0">
              <a:buFont typeface="Arial" panose="020B0604020202020204" pitchFamily="34" charset="0"/>
              <a:buNone/>
            </a:pPr>
            <a:endParaRPr lang="hr-HR" sz="3600" dirty="0">
              <a:latin typeface="+mj-lt"/>
            </a:endParaRPr>
          </a:p>
        </p:txBody>
      </p:sp>
      <p:sp>
        <p:nvSpPr>
          <p:cNvPr id="4" name="Oval 3"/>
          <p:cNvSpPr/>
          <p:nvPr/>
        </p:nvSpPr>
        <p:spPr>
          <a:xfrm>
            <a:off x="2365713" y="5148944"/>
            <a:ext cx="293914" cy="28302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801141" y="5148944"/>
            <a:ext cx="293914" cy="28302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192217" y="5170715"/>
            <a:ext cx="293914" cy="28302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616759" y="5170715"/>
            <a:ext cx="293914" cy="2830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018721" y="5181600"/>
            <a:ext cx="293914" cy="2830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433186" y="5181600"/>
            <a:ext cx="293914" cy="2830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852694" y="5181600"/>
            <a:ext cx="293914" cy="283028"/>
          </a:xfrm>
          <a:prstGeom prst="ellipse">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6" name="Straight Connector 5"/>
          <p:cNvCxnSpPr>
            <a:stCxn id="9" idx="0"/>
          </p:cNvCxnSpPr>
          <p:nvPr/>
        </p:nvCxnSpPr>
        <p:spPr>
          <a:xfrm flipV="1">
            <a:off x="2948098" y="4572001"/>
            <a:ext cx="0" cy="57694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339174" y="4593772"/>
            <a:ext cx="0" cy="57694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48098" y="4572001"/>
            <a:ext cx="39107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165678" y="4278086"/>
            <a:ext cx="0" cy="8926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556754" y="4278086"/>
            <a:ext cx="0" cy="914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165678" y="4278086"/>
            <a:ext cx="3910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763716" y="3788229"/>
            <a:ext cx="0" cy="140425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763716" y="3788229"/>
            <a:ext cx="597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361216" y="3788229"/>
            <a:ext cx="0" cy="4898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2512670" y="3777342"/>
            <a:ext cx="0" cy="140425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391" y="3755571"/>
            <a:ext cx="6412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flipV="1">
            <a:off x="3143636" y="3755571"/>
            <a:ext cx="3417" cy="8382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4062466" y="3211286"/>
            <a:ext cx="0" cy="576943"/>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4991778" y="3196487"/>
            <a:ext cx="7873" cy="1996001"/>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062466" y="3189514"/>
            <a:ext cx="937185" cy="30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2799723" y="2786744"/>
            <a:ext cx="1418" cy="9688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799723" y="2786744"/>
            <a:ext cx="17313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524805" y="2786744"/>
            <a:ext cx="6253" cy="44631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3727920" y="2329543"/>
            <a:ext cx="6253" cy="4463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659627" y="3354972"/>
            <a:ext cx="4514059" cy="8354"/>
          </a:xfrm>
          <a:prstGeom prst="line">
            <a:avLst/>
          </a:prstGeom>
          <a:ln w="34925">
            <a:solidFill>
              <a:srgbClr val="FFC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6" name="Chart 75"/>
          <p:cNvGraphicFramePr>
            <a:graphicFrameLocks/>
          </p:cNvGraphicFramePr>
          <p:nvPr>
            <p:extLst>
              <p:ext uri="{D42A27DB-BD31-4B8C-83A1-F6EECF244321}">
                <p14:modId xmlns:p14="http://schemas.microsoft.com/office/powerpoint/2010/main" val="1897405670"/>
              </p:ext>
            </p:extLst>
          </p:nvPr>
        </p:nvGraphicFramePr>
        <p:xfrm>
          <a:off x="6382748" y="1944729"/>
          <a:ext cx="4711732" cy="3816945"/>
        </p:xfrm>
        <a:graphic>
          <a:graphicData uri="http://schemas.openxmlformats.org/drawingml/2006/chart">
            <c:chart xmlns:c="http://schemas.openxmlformats.org/drawingml/2006/chart" xmlns:r="http://schemas.openxmlformats.org/officeDocument/2006/relationships" r:id="rId3"/>
          </a:graphicData>
        </a:graphic>
      </p:graphicFrame>
      <p:sp>
        <p:nvSpPr>
          <p:cNvPr id="77" name="Freeform 76"/>
          <p:cNvSpPr/>
          <p:nvPr/>
        </p:nvSpPr>
        <p:spPr>
          <a:xfrm>
            <a:off x="6761311" y="3843412"/>
            <a:ext cx="1164801" cy="1319547"/>
          </a:xfrm>
          <a:custGeom>
            <a:avLst/>
            <a:gdLst>
              <a:gd name="connsiteX0" fmla="*/ 566087 w 1164801"/>
              <a:gd name="connsiteY0" fmla="*/ 13261 h 1319547"/>
              <a:gd name="connsiteX1" fmla="*/ 370144 w 1164801"/>
              <a:gd name="connsiteY1" fmla="*/ 13261 h 1319547"/>
              <a:gd name="connsiteX2" fmla="*/ 304830 w 1164801"/>
              <a:gd name="connsiteY2" fmla="*/ 45918 h 1319547"/>
              <a:gd name="connsiteX3" fmla="*/ 272173 w 1164801"/>
              <a:gd name="connsiteY3" fmla="*/ 56804 h 1319547"/>
              <a:gd name="connsiteX4" fmla="*/ 228630 w 1164801"/>
              <a:gd name="connsiteY4" fmla="*/ 78575 h 1319547"/>
              <a:gd name="connsiteX5" fmla="*/ 195973 w 1164801"/>
              <a:gd name="connsiteY5" fmla="*/ 122118 h 1319547"/>
              <a:gd name="connsiteX6" fmla="*/ 130659 w 1164801"/>
              <a:gd name="connsiteY6" fmla="*/ 187433 h 1319547"/>
              <a:gd name="connsiteX7" fmla="*/ 76230 w 1164801"/>
              <a:gd name="connsiteY7" fmla="*/ 252747 h 1319547"/>
              <a:gd name="connsiteX8" fmla="*/ 54459 w 1164801"/>
              <a:gd name="connsiteY8" fmla="*/ 318061 h 1319547"/>
              <a:gd name="connsiteX9" fmla="*/ 43573 w 1164801"/>
              <a:gd name="connsiteY9" fmla="*/ 350718 h 1319547"/>
              <a:gd name="connsiteX10" fmla="*/ 21801 w 1164801"/>
              <a:gd name="connsiteY10" fmla="*/ 394261 h 1319547"/>
              <a:gd name="connsiteX11" fmla="*/ 10916 w 1164801"/>
              <a:gd name="connsiteY11" fmla="*/ 448690 h 1319547"/>
              <a:gd name="connsiteX12" fmla="*/ 30 w 1164801"/>
              <a:gd name="connsiteY12" fmla="*/ 492233 h 1319547"/>
              <a:gd name="connsiteX13" fmla="*/ 21801 w 1164801"/>
              <a:gd name="connsiteY13" fmla="*/ 720833 h 1319547"/>
              <a:gd name="connsiteX14" fmla="*/ 32687 w 1164801"/>
              <a:gd name="connsiteY14" fmla="*/ 764375 h 1319547"/>
              <a:gd name="connsiteX15" fmla="*/ 87116 w 1164801"/>
              <a:gd name="connsiteY15" fmla="*/ 840575 h 1319547"/>
              <a:gd name="connsiteX16" fmla="*/ 130659 w 1164801"/>
              <a:gd name="connsiteY16" fmla="*/ 916775 h 1319547"/>
              <a:gd name="connsiteX17" fmla="*/ 228630 w 1164801"/>
              <a:gd name="connsiteY17" fmla="*/ 1003861 h 1319547"/>
              <a:gd name="connsiteX18" fmla="*/ 283059 w 1164801"/>
              <a:gd name="connsiteY18" fmla="*/ 1069175 h 1319547"/>
              <a:gd name="connsiteX19" fmla="*/ 304830 w 1164801"/>
              <a:gd name="connsiteY19" fmla="*/ 1101833 h 1319547"/>
              <a:gd name="connsiteX20" fmla="*/ 337487 w 1164801"/>
              <a:gd name="connsiteY20" fmla="*/ 1112718 h 1319547"/>
              <a:gd name="connsiteX21" fmla="*/ 402801 w 1164801"/>
              <a:gd name="connsiteY21" fmla="*/ 1156261 h 1319547"/>
              <a:gd name="connsiteX22" fmla="*/ 424573 w 1164801"/>
              <a:gd name="connsiteY22" fmla="*/ 1188918 h 1319547"/>
              <a:gd name="connsiteX23" fmla="*/ 522544 w 1164801"/>
              <a:gd name="connsiteY23" fmla="*/ 1265118 h 1319547"/>
              <a:gd name="connsiteX24" fmla="*/ 566087 w 1164801"/>
              <a:gd name="connsiteY24" fmla="*/ 1286890 h 1319547"/>
              <a:gd name="connsiteX25" fmla="*/ 653173 w 1164801"/>
              <a:gd name="connsiteY25" fmla="*/ 1308661 h 1319547"/>
              <a:gd name="connsiteX26" fmla="*/ 696716 w 1164801"/>
              <a:gd name="connsiteY26" fmla="*/ 1319547 h 1319547"/>
              <a:gd name="connsiteX27" fmla="*/ 1001516 w 1164801"/>
              <a:gd name="connsiteY27" fmla="*/ 1308661 h 1319547"/>
              <a:gd name="connsiteX28" fmla="*/ 1055944 w 1164801"/>
              <a:gd name="connsiteY28" fmla="*/ 1210690 h 1319547"/>
              <a:gd name="connsiteX29" fmla="*/ 1077716 w 1164801"/>
              <a:gd name="connsiteY29" fmla="*/ 1145375 h 1319547"/>
              <a:gd name="connsiteX30" fmla="*/ 1088601 w 1164801"/>
              <a:gd name="connsiteY30" fmla="*/ 1112718 h 1319547"/>
              <a:gd name="connsiteX31" fmla="*/ 1110373 w 1164801"/>
              <a:gd name="connsiteY31" fmla="*/ 1025633 h 1319547"/>
              <a:gd name="connsiteX32" fmla="*/ 1132144 w 1164801"/>
              <a:gd name="connsiteY32" fmla="*/ 982090 h 1319547"/>
              <a:gd name="connsiteX33" fmla="*/ 1164801 w 1164801"/>
              <a:gd name="connsiteY33" fmla="*/ 829690 h 1319547"/>
              <a:gd name="connsiteX34" fmla="*/ 1153916 w 1164801"/>
              <a:gd name="connsiteY34" fmla="*/ 677290 h 1319547"/>
              <a:gd name="connsiteX35" fmla="*/ 1121259 w 1164801"/>
              <a:gd name="connsiteY35" fmla="*/ 557547 h 1319547"/>
              <a:gd name="connsiteX36" fmla="*/ 1099487 w 1164801"/>
              <a:gd name="connsiteY36" fmla="*/ 481347 h 1319547"/>
              <a:gd name="connsiteX37" fmla="*/ 1077716 w 1164801"/>
              <a:gd name="connsiteY37" fmla="*/ 448690 h 1319547"/>
              <a:gd name="connsiteX38" fmla="*/ 1034173 w 1164801"/>
              <a:gd name="connsiteY38" fmla="*/ 350718 h 1319547"/>
              <a:gd name="connsiteX39" fmla="*/ 1012401 w 1164801"/>
              <a:gd name="connsiteY39" fmla="*/ 328947 h 1319547"/>
              <a:gd name="connsiteX40" fmla="*/ 1001516 w 1164801"/>
              <a:gd name="connsiteY40" fmla="*/ 296290 h 1319547"/>
              <a:gd name="connsiteX41" fmla="*/ 979744 w 1164801"/>
              <a:gd name="connsiteY41" fmla="*/ 274518 h 1319547"/>
              <a:gd name="connsiteX42" fmla="*/ 957973 w 1164801"/>
              <a:gd name="connsiteY42" fmla="*/ 241861 h 1319547"/>
              <a:gd name="connsiteX43" fmla="*/ 936201 w 1164801"/>
              <a:gd name="connsiteY43" fmla="*/ 220090 h 1319547"/>
              <a:gd name="connsiteX44" fmla="*/ 892659 w 1164801"/>
              <a:gd name="connsiteY44" fmla="*/ 154775 h 1319547"/>
              <a:gd name="connsiteX45" fmla="*/ 838230 w 1164801"/>
              <a:gd name="connsiteY45" fmla="*/ 100347 h 1319547"/>
              <a:gd name="connsiteX46" fmla="*/ 816459 w 1164801"/>
              <a:gd name="connsiteY46" fmla="*/ 78575 h 1319547"/>
              <a:gd name="connsiteX47" fmla="*/ 762030 w 1164801"/>
              <a:gd name="connsiteY47" fmla="*/ 35033 h 1319547"/>
              <a:gd name="connsiteX48" fmla="*/ 729373 w 1164801"/>
              <a:gd name="connsiteY48" fmla="*/ 24147 h 1319547"/>
              <a:gd name="connsiteX49" fmla="*/ 642287 w 1164801"/>
              <a:gd name="connsiteY49" fmla="*/ 2375 h 1319547"/>
              <a:gd name="connsiteX50" fmla="*/ 566087 w 1164801"/>
              <a:gd name="connsiteY50" fmla="*/ 13261 h 131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64801" h="1319547">
                <a:moveTo>
                  <a:pt x="566087" y="13261"/>
                </a:moveTo>
                <a:cubicBezTo>
                  <a:pt x="474521" y="-5053"/>
                  <a:pt x="506444" y="-3777"/>
                  <a:pt x="370144" y="13261"/>
                </a:cubicBezTo>
                <a:cubicBezTo>
                  <a:pt x="333664" y="17821"/>
                  <a:pt x="337242" y="29712"/>
                  <a:pt x="304830" y="45918"/>
                </a:cubicBezTo>
                <a:cubicBezTo>
                  <a:pt x="294567" y="51050"/>
                  <a:pt x="282720" y="52284"/>
                  <a:pt x="272173" y="56804"/>
                </a:cubicBezTo>
                <a:cubicBezTo>
                  <a:pt x="257258" y="63196"/>
                  <a:pt x="243144" y="71318"/>
                  <a:pt x="228630" y="78575"/>
                </a:cubicBezTo>
                <a:cubicBezTo>
                  <a:pt x="217744" y="93089"/>
                  <a:pt x="208110" y="108632"/>
                  <a:pt x="195973" y="122118"/>
                </a:cubicBezTo>
                <a:cubicBezTo>
                  <a:pt x="175376" y="145004"/>
                  <a:pt x="149133" y="162802"/>
                  <a:pt x="130659" y="187433"/>
                </a:cubicBezTo>
                <a:cubicBezTo>
                  <a:pt x="91843" y="239185"/>
                  <a:pt x="110830" y="218146"/>
                  <a:pt x="76230" y="252747"/>
                </a:cubicBezTo>
                <a:lnTo>
                  <a:pt x="54459" y="318061"/>
                </a:lnTo>
                <a:cubicBezTo>
                  <a:pt x="50830" y="328947"/>
                  <a:pt x="48705" y="340455"/>
                  <a:pt x="43573" y="350718"/>
                </a:cubicBezTo>
                <a:lnTo>
                  <a:pt x="21801" y="394261"/>
                </a:lnTo>
                <a:cubicBezTo>
                  <a:pt x="18173" y="412404"/>
                  <a:pt x="14930" y="430628"/>
                  <a:pt x="10916" y="448690"/>
                </a:cubicBezTo>
                <a:cubicBezTo>
                  <a:pt x="7671" y="463295"/>
                  <a:pt x="-568" y="477284"/>
                  <a:pt x="30" y="492233"/>
                </a:cubicBezTo>
                <a:cubicBezTo>
                  <a:pt x="3089" y="568717"/>
                  <a:pt x="12681" y="644833"/>
                  <a:pt x="21801" y="720833"/>
                </a:cubicBezTo>
                <a:cubicBezTo>
                  <a:pt x="23583" y="735687"/>
                  <a:pt x="26794" y="750624"/>
                  <a:pt x="32687" y="764375"/>
                </a:cubicBezTo>
                <a:cubicBezTo>
                  <a:pt x="38969" y="779034"/>
                  <a:pt x="82044" y="832459"/>
                  <a:pt x="87116" y="840575"/>
                </a:cubicBezTo>
                <a:cubicBezTo>
                  <a:pt x="101349" y="863348"/>
                  <a:pt x="110680" y="896796"/>
                  <a:pt x="130659" y="916775"/>
                </a:cubicBezTo>
                <a:cubicBezTo>
                  <a:pt x="196095" y="982211"/>
                  <a:pt x="137211" y="866731"/>
                  <a:pt x="228630" y="1003861"/>
                </a:cubicBezTo>
                <a:cubicBezTo>
                  <a:pt x="282686" y="1084947"/>
                  <a:pt x="213207" y="985353"/>
                  <a:pt x="283059" y="1069175"/>
                </a:cubicBezTo>
                <a:cubicBezTo>
                  <a:pt x="291435" y="1079226"/>
                  <a:pt x="294614" y="1093660"/>
                  <a:pt x="304830" y="1101833"/>
                </a:cubicBezTo>
                <a:cubicBezTo>
                  <a:pt x="313790" y="1109001"/>
                  <a:pt x="326601" y="1109090"/>
                  <a:pt x="337487" y="1112718"/>
                </a:cubicBezTo>
                <a:cubicBezTo>
                  <a:pt x="359258" y="1127232"/>
                  <a:pt x="388286" y="1134490"/>
                  <a:pt x="402801" y="1156261"/>
                </a:cubicBezTo>
                <a:cubicBezTo>
                  <a:pt x="410058" y="1167147"/>
                  <a:pt x="416197" y="1178867"/>
                  <a:pt x="424573" y="1188918"/>
                </a:cubicBezTo>
                <a:cubicBezTo>
                  <a:pt x="450172" y="1219637"/>
                  <a:pt x="487865" y="1247778"/>
                  <a:pt x="522544" y="1265118"/>
                </a:cubicBezTo>
                <a:cubicBezTo>
                  <a:pt x="537058" y="1272375"/>
                  <a:pt x="550692" y="1281758"/>
                  <a:pt x="566087" y="1286890"/>
                </a:cubicBezTo>
                <a:cubicBezTo>
                  <a:pt x="594474" y="1296352"/>
                  <a:pt x="624144" y="1301404"/>
                  <a:pt x="653173" y="1308661"/>
                </a:cubicBezTo>
                <a:lnTo>
                  <a:pt x="696716" y="1319547"/>
                </a:lnTo>
                <a:cubicBezTo>
                  <a:pt x="798316" y="1315918"/>
                  <a:pt x="900687" y="1321671"/>
                  <a:pt x="1001516" y="1308661"/>
                </a:cubicBezTo>
                <a:cubicBezTo>
                  <a:pt x="1035571" y="1304267"/>
                  <a:pt x="1051412" y="1224287"/>
                  <a:pt x="1055944" y="1210690"/>
                </a:cubicBezTo>
                <a:lnTo>
                  <a:pt x="1077716" y="1145375"/>
                </a:lnTo>
                <a:cubicBezTo>
                  <a:pt x="1081344" y="1134489"/>
                  <a:pt x="1085818" y="1123850"/>
                  <a:pt x="1088601" y="1112718"/>
                </a:cubicBezTo>
                <a:cubicBezTo>
                  <a:pt x="1095858" y="1083690"/>
                  <a:pt x="1096992" y="1052396"/>
                  <a:pt x="1110373" y="1025633"/>
                </a:cubicBezTo>
                <a:cubicBezTo>
                  <a:pt x="1117630" y="1011119"/>
                  <a:pt x="1127012" y="997485"/>
                  <a:pt x="1132144" y="982090"/>
                </a:cubicBezTo>
                <a:cubicBezTo>
                  <a:pt x="1150229" y="927834"/>
                  <a:pt x="1155665" y="884508"/>
                  <a:pt x="1164801" y="829690"/>
                </a:cubicBezTo>
                <a:cubicBezTo>
                  <a:pt x="1161173" y="778890"/>
                  <a:pt x="1160797" y="727752"/>
                  <a:pt x="1153916" y="677290"/>
                </a:cubicBezTo>
                <a:cubicBezTo>
                  <a:pt x="1143795" y="603069"/>
                  <a:pt x="1136071" y="609388"/>
                  <a:pt x="1121259" y="557547"/>
                </a:cubicBezTo>
                <a:cubicBezTo>
                  <a:pt x="1116608" y="541270"/>
                  <a:pt x="1108187" y="498748"/>
                  <a:pt x="1099487" y="481347"/>
                </a:cubicBezTo>
                <a:cubicBezTo>
                  <a:pt x="1093636" y="469645"/>
                  <a:pt x="1083029" y="460645"/>
                  <a:pt x="1077716" y="448690"/>
                </a:cubicBezTo>
                <a:cubicBezTo>
                  <a:pt x="1047509" y="380723"/>
                  <a:pt x="1071124" y="396906"/>
                  <a:pt x="1034173" y="350718"/>
                </a:cubicBezTo>
                <a:cubicBezTo>
                  <a:pt x="1027762" y="342704"/>
                  <a:pt x="1019658" y="336204"/>
                  <a:pt x="1012401" y="328947"/>
                </a:cubicBezTo>
                <a:cubicBezTo>
                  <a:pt x="1008773" y="318061"/>
                  <a:pt x="1007419" y="306129"/>
                  <a:pt x="1001516" y="296290"/>
                </a:cubicBezTo>
                <a:cubicBezTo>
                  <a:pt x="996236" y="287489"/>
                  <a:pt x="986155" y="282532"/>
                  <a:pt x="979744" y="274518"/>
                </a:cubicBezTo>
                <a:cubicBezTo>
                  <a:pt x="971571" y="264302"/>
                  <a:pt x="966146" y="252077"/>
                  <a:pt x="957973" y="241861"/>
                </a:cubicBezTo>
                <a:cubicBezTo>
                  <a:pt x="951562" y="233847"/>
                  <a:pt x="942359" y="228301"/>
                  <a:pt x="936201" y="220090"/>
                </a:cubicBezTo>
                <a:cubicBezTo>
                  <a:pt x="920501" y="199157"/>
                  <a:pt x="911161" y="173277"/>
                  <a:pt x="892659" y="154775"/>
                </a:cubicBezTo>
                <a:lnTo>
                  <a:pt x="838230" y="100347"/>
                </a:lnTo>
                <a:lnTo>
                  <a:pt x="816459" y="78575"/>
                </a:lnTo>
                <a:cubicBezTo>
                  <a:pt x="796211" y="58327"/>
                  <a:pt x="789492" y="48764"/>
                  <a:pt x="762030" y="35033"/>
                </a:cubicBezTo>
                <a:cubicBezTo>
                  <a:pt x="751767" y="29901"/>
                  <a:pt x="740443" y="27166"/>
                  <a:pt x="729373" y="24147"/>
                </a:cubicBezTo>
                <a:cubicBezTo>
                  <a:pt x="700505" y="16274"/>
                  <a:pt x="672209" y="2375"/>
                  <a:pt x="642287" y="2375"/>
                </a:cubicBezTo>
                <a:lnTo>
                  <a:pt x="566087" y="13261"/>
                </a:lnTo>
                <a:close/>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77"/>
          <p:cNvSpPr/>
          <p:nvPr/>
        </p:nvSpPr>
        <p:spPr>
          <a:xfrm>
            <a:off x="7936998" y="3519216"/>
            <a:ext cx="1212745" cy="1251857"/>
          </a:xfrm>
          <a:custGeom>
            <a:avLst/>
            <a:gdLst>
              <a:gd name="connsiteX0" fmla="*/ 1001486 w 1212745"/>
              <a:gd name="connsiteY0" fmla="*/ 108857 h 1251857"/>
              <a:gd name="connsiteX1" fmla="*/ 870857 w 1212745"/>
              <a:gd name="connsiteY1" fmla="*/ 54429 h 1251857"/>
              <a:gd name="connsiteX2" fmla="*/ 664029 w 1212745"/>
              <a:gd name="connsiteY2" fmla="*/ 32657 h 1251857"/>
              <a:gd name="connsiteX3" fmla="*/ 500743 w 1212745"/>
              <a:gd name="connsiteY3" fmla="*/ 10886 h 1251857"/>
              <a:gd name="connsiteX4" fmla="*/ 402772 w 1212745"/>
              <a:gd name="connsiteY4" fmla="*/ 0 h 1251857"/>
              <a:gd name="connsiteX5" fmla="*/ 43543 w 1212745"/>
              <a:gd name="connsiteY5" fmla="*/ 21771 h 1251857"/>
              <a:gd name="connsiteX6" fmla="*/ 0 w 1212745"/>
              <a:gd name="connsiteY6" fmla="*/ 32657 h 1251857"/>
              <a:gd name="connsiteX7" fmla="*/ 21772 w 1212745"/>
              <a:gd name="connsiteY7" fmla="*/ 217714 h 1251857"/>
              <a:gd name="connsiteX8" fmla="*/ 32657 w 1212745"/>
              <a:gd name="connsiteY8" fmla="*/ 250371 h 1251857"/>
              <a:gd name="connsiteX9" fmla="*/ 87086 w 1212745"/>
              <a:gd name="connsiteY9" fmla="*/ 304800 h 1251857"/>
              <a:gd name="connsiteX10" fmla="*/ 108857 w 1212745"/>
              <a:gd name="connsiteY10" fmla="*/ 337457 h 1251857"/>
              <a:gd name="connsiteX11" fmla="*/ 130629 w 1212745"/>
              <a:gd name="connsiteY11" fmla="*/ 413657 h 1251857"/>
              <a:gd name="connsiteX12" fmla="*/ 152400 w 1212745"/>
              <a:gd name="connsiteY12" fmla="*/ 435429 h 1251857"/>
              <a:gd name="connsiteX13" fmla="*/ 174172 w 1212745"/>
              <a:gd name="connsiteY13" fmla="*/ 478971 h 1251857"/>
              <a:gd name="connsiteX14" fmla="*/ 195943 w 1212745"/>
              <a:gd name="connsiteY14" fmla="*/ 500743 h 1251857"/>
              <a:gd name="connsiteX15" fmla="*/ 250372 w 1212745"/>
              <a:gd name="connsiteY15" fmla="*/ 566057 h 1251857"/>
              <a:gd name="connsiteX16" fmla="*/ 283029 w 1212745"/>
              <a:gd name="connsiteY16" fmla="*/ 620486 h 1251857"/>
              <a:gd name="connsiteX17" fmla="*/ 293914 w 1212745"/>
              <a:gd name="connsiteY17" fmla="*/ 653143 h 1251857"/>
              <a:gd name="connsiteX18" fmla="*/ 370114 w 1212745"/>
              <a:gd name="connsiteY18" fmla="*/ 762000 h 1251857"/>
              <a:gd name="connsiteX19" fmla="*/ 391886 w 1212745"/>
              <a:gd name="connsiteY19" fmla="*/ 783771 h 1251857"/>
              <a:gd name="connsiteX20" fmla="*/ 435429 w 1212745"/>
              <a:gd name="connsiteY20" fmla="*/ 849086 h 1251857"/>
              <a:gd name="connsiteX21" fmla="*/ 511629 w 1212745"/>
              <a:gd name="connsiteY21" fmla="*/ 925286 h 1251857"/>
              <a:gd name="connsiteX22" fmla="*/ 544286 w 1212745"/>
              <a:gd name="connsiteY22" fmla="*/ 957943 h 1251857"/>
              <a:gd name="connsiteX23" fmla="*/ 566057 w 1212745"/>
              <a:gd name="connsiteY23" fmla="*/ 990600 h 1251857"/>
              <a:gd name="connsiteX24" fmla="*/ 598714 w 1212745"/>
              <a:gd name="connsiteY24" fmla="*/ 1012371 h 1251857"/>
              <a:gd name="connsiteX25" fmla="*/ 653143 w 1212745"/>
              <a:gd name="connsiteY25" fmla="*/ 1066800 h 1251857"/>
              <a:gd name="connsiteX26" fmla="*/ 696686 w 1212745"/>
              <a:gd name="connsiteY26" fmla="*/ 1099457 h 1251857"/>
              <a:gd name="connsiteX27" fmla="*/ 729343 w 1212745"/>
              <a:gd name="connsiteY27" fmla="*/ 1132114 h 1251857"/>
              <a:gd name="connsiteX28" fmla="*/ 783772 w 1212745"/>
              <a:gd name="connsiteY28" fmla="*/ 1197429 h 1251857"/>
              <a:gd name="connsiteX29" fmla="*/ 849086 w 1212745"/>
              <a:gd name="connsiteY29" fmla="*/ 1230086 h 1251857"/>
              <a:gd name="connsiteX30" fmla="*/ 892629 w 1212745"/>
              <a:gd name="connsiteY30" fmla="*/ 1251857 h 1251857"/>
              <a:gd name="connsiteX31" fmla="*/ 1055914 w 1212745"/>
              <a:gd name="connsiteY31" fmla="*/ 1219200 h 1251857"/>
              <a:gd name="connsiteX32" fmla="*/ 1132114 w 1212745"/>
              <a:gd name="connsiteY32" fmla="*/ 1175657 h 1251857"/>
              <a:gd name="connsiteX33" fmla="*/ 1153886 w 1212745"/>
              <a:gd name="connsiteY33" fmla="*/ 1143000 h 1251857"/>
              <a:gd name="connsiteX34" fmla="*/ 1186543 w 1212745"/>
              <a:gd name="connsiteY34" fmla="*/ 1121229 h 1251857"/>
              <a:gd name="connsiteX35" fmla="*/ 1197429 w 1212745"/>
              <a:gd name="connsiteY35" fmla="*/ 1088571 h 1251857"/>
              <a:gd name="connsiteX36" fmla="*/ 1197429 w 1212745"/>
              <a:gd name="connsiteY36" fmla="*/ 729343 h 1251857"/>
              <a:gd name="connsiteX37" fmla="*/ 1186543 w 1212745"/>
              <a:gd name="connsiteY37" fmla="*/ 696686 h 1251857"/>
              <a:gd name="connsiteX38" fmla="*/ 1175657 w 1212745"/>
              <a:gd name="connsiteY38" fmla="*/ 620486 h 1251857"/>
              <a:gd name="connsiteX39" fmla="*/ 1164772 w 1212745"/>
              <a:gd name="connsiteY39" fmla="*/ 566057 h 1251857"/>
              <a:gd name="connsiteX40" fmla="*/ 1153886 w 1212745"/>
              <a:gd name="connsiteY40" fmla="*/ 489857 h 1251857"/>
              <a:gd name="connsiteX41" fmla="*/ 1132114 w 1212745"/>
              <a:gd name="connsiteY41" fmla="*/ 391886 h 1251857"/>
              <a:gd name="connsiteX42" fmla="*/ 1099457 w 1212745"/>
              <a:gd name="connsiteY42" fmla="*/ 206829 h 1251857"/>
              <a:gd name="connsiteX43" fmla="*/ 1088572 w 1212745"/>
              <a:gd name="connsiteY43" fmla="*/ 163286 h 1251857"/>
              <a:gd name="connsiteX44" fmla="*/ 1055914 w 1212745"/>
              <a:gd name="connsiteY44" fmla="*/ 152400 h 1251857"/>
              <a:gd name="connsiteX45" fmla="*/ 1001486 w 1212745"/>
              <a:gd name="connsiteY45" fmla="*/ 108857 h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2745" h="1251857">
                <a:moveTo>
                  <a:pt x="1001486" y="108857"/>
                </a:moveTo>
                <a:cubicBezTo>
                  <a:pt x="970643" y="92528"/>
                  <a:pt x="917112" y="63680"/>
                  <a:pt x="870857" y="54429"/>
                </a:cubicBezTo>
                <a:cubicBezTo>
                  <a:pt x="757963" y="31849"/>
                  <a:pt x="858352" y="49555"/>
                  <a:pt x="664029" y="32657"/>
                </a:cubicBezTo>
                <a:cubicBezTo>
                  <a:pt x="502028" y="18570"/>
                  <a:pt x="626743" y="27686"/>
                  <a:pt x="500743" y="10886"/>
                </a:cubicBezTo>
                <a:cubicBezTo>
                  <a:pt x="468173" y="6543"/>
                  <a:pt x="435429" y="3629"/>
                  <a:pt x="402772" y="0"/>
                </a:cubicBezTo>
                <a:cubicBezTo>
                  <a:pt x="282289" y="4819"/>
                  <a:pt x="162426" y="1958"/>
                  <a:pt x="43543" y="21771"/>
                </a:cubicBezTo>
                <a:cubicBezTo>
                  <a:pt x="28785" y="24231"/>
                  <a:pt x="14514" y="29028"/>
                  <a:pt x="0" y="32657"/>
                </a:cubicBezTo>
                <a:cubicBezTo>
                  <a:pt x="6680" y="112821"/>
                  <a:pt x="4748" y="149618"/>
                  <a:pt x="21772" y="217714"/>
                </a:cubicBezTo>
                <a:cubicBezTo>
                  <a:pt x="24555" y="228846"/>
                  <a:pt x="25772" y="241191"/>
                  <a:pt x="32657" y="250371"/>
                </a:cubicBezTo>
                <a:cubicBezTo>
                  <a:pt x="48052" y="270898"/>
                  <a:pt x="72854" y="283451"/>
                  <a:pt x="87086" y="304800"/>
                </a:cubicBezTo>
                <a:lnTo>
                  <a:pt x="108857" y="337457"/>
                </a:lnTo>
                <a:cubicBezTo>
                  <a:pt x="110891" y="345592"/>
                  <a:pt x="123936" y="402501"/>
                  <a:pt x="130629" y="413657"/>
                </a:cubicBezTo>
                <a:cubicBezTo>
                  <a:pt x="135909" y="422458"/>
                  <a:pt x="146707" y="426890"/>
                  <a:pt x="152400" y="435429"/>
                </a:cubicBezTo>
                <a:cubicBezTo>
                  <a:pt x="161401" y="448931"/>
                  <a:pt x="165171" y="465469"/>
                  <a:pt x="174172" y="478971"/>
                </a:cubicBezTo>
                <a:cubicBezTo>
                  <a:pt x="179865" y="487510"/>
                  <a:pt x="189532" y="492729"/>
                  <a:pt x="195943" y="500743"/>
                </a:cubicBezTo>
                <a:cubicBezTo>
                  <a:pt x="256555" y="576510"/>
                  <a:pt x="172807" y="488494"/>
                  <a:pt x="250372" y="566057"/>
                </a:cubicBezTo>
                <a:cubicBezTo>
                  <a:pt x="281207" y="658567"/>
                  <a:pt x="238202" y="545773"/>
                  <a:pt x="283029" y="620486"/>
                </a:cubicBezTo>
                <a:cubicBezTo>
                  <a:pt x="288932" y="630325"/>
                  <a:pt x="288342" y="643113"/>
                  <a:pt x="293914" y="653143"/>
                </a:cubicBezTo>
                <a:cubicBezTo>
                  <a:pt x="305216" y="673488"/>
                  <a:pt x="351090" y="739172"/>
                  <a:pt x="370114" y="762000"/>
                </a:cubicBezTo>
                <a:cubicBezTo>
                  <a:pt x="376684" y="769884"/>
                  <a:pt x="385728" y="775560"/>
                  <a:pt x="391886" y="783771"/>
                </a:cubicBezTo>
                <a:cubicBezTo>
                  <a:pt x="407586" y="804704"/>
                  <a:pt x="416927" y="830584"/>
                  <a:pt x="435429" y="849086"/>
                </a:cubicBezTo>
                <a:lnTo>
                  <a:pt x="511629" y="925286"/>
                </a:lnTo>
                <a:cubicBezTo>
                  <a:pt x="522515" y="936172"/>
                  <a:pt x="535747" y="945134"/>
                  <a:pt x="544286" y="957943"/>
                </a:cubicBezTo>
                <a:cubicBezTo>
                  <a:pt x="551543" y="968829"/>
                  <a:pt x="556806" y="981349"/>
                  <a:pt x="566057" y="990600"/>
                </a:cubicBezTo>
                <a:cubicBezTo>
                  <a:pt x="575308" y="999851"/>
                  <a:pt x="588868" y="1003756"/>
                  <a:pt x="598714" y="1012371"/>
                </a:cubicBezTo>
                <a:cubicBezTo>
                  <a:pt x="618024" y="1029267"/>
                  <a:pt x="632616" y="1051405"/>
                  <a:pt x="653143" y="1066800"/>
                </a:cubicBezTo>
                <a:cubicBezTo>
                  <a:pt x="667657" y="1077686"/>
                  <a:pt x="682911" y="1087650"/>
                  <a:pt x="696686" y="1099457"/>
                </a:cubicBezTo>
                <a:cubicBezTo>
                  <a:pt x="708375" y="1109476"/>
                  <a:pt x="719488" y="1120287"/>
                  <a:pt x="729343" y="1132114"/>
                </a:cubicBezTo>
                <a:cubicBezTo>
                  <a:pt x="768266" y="1178821"/>
                  <a:pt x="731729" y="1154060"/>
                  <a:pt x="783772" y="1197429"/>
                </a:cubicBezTo>
                <a:cubicBezTo>
                  <a:pt x="820687" y="1228191"/>
                  <a:pt x="808657" y="1212759"/>
                  <a:pt x="849086" y="1230086"/>
                </a:cubicBezTo>
                <a:cubicBezTo>
                  <a:pt x="864001" y="1236478"/>
                  <a:pt x="878115" y="1244600"/>
                  <a:pt x="892629" y="1251857"/>
                </a:cubicBezTo>
                <a:cubicBezTo>
                  <a:pt x="931235" y="1246342"/>
                  <a:pt x="1022322" y="1235996"/>
                  <a:pt x="1055914" y="1219200"/>
                </a:cubicBezTo>
                <a:cubicBezTo>
                  <a:pt x="1111159" y="1191578"/>
                  <a:pt x="1085955" y="1206431"/>
                  <a:pt x="1132114" y="1175657"/>
                </a:cubicBezTo>
                <a:cubicBezTo>
                  <a:pt x="1139371" y="1164771"/>
                  <a:pt x="1144635" y="1152251"/>
                  <a:pt x="1153886" y="1143000"/>
                </a:cubicBezTo>
                <a:cubicBezTo>
                  <a:pt x="1163137" y="1133749"/>
                  <a:pt x="1178370" y="1131445"/>
                  <a:pt x="1186543" y="1121229"/>
                </a:cubicBezTo>
                <a:cubicBezTo>
                  <a:pt x="1193711" y="1112269"/>
                  <a:pt x="1193800" y="1099457"/>
                  <a:pt x="1197429" y="1088571"/>
                </a:cubicBezTo>
                <a:cubicBezTo>
                  <a:pt x="1219939" y="930988"/>
                  <a:pt x="1215650" y="993556"/>
                  <a:pt x="1197429" y="729343"/>
                </a:cubicBezTo>
                <a:cubicBezTo>
                  <a:pt x="1196640" y="717896"/>
                  <a:pt x="1190172" y="707572"/>
                  <a:pt x="1186543" y="696686"/>
                </a:cubicBezTo>
                <a:cubicBezTo>
                  <a:pt x="1182914" y="671286"/>
                  <a:pt x="1179875" y="645795"/>
                  <a:pt x="1175657" y="620486"/>
                </a:cubicBezTo>
                <a:cubicBezTo>
                  <a:pt x="1172615" y="602235"/>
                  <a:pt x="1167814" y="584308"/>
                  <a:pt x="1164772" y="566057"/>
                </a:cubicBezTo>
                <a:cubicBezTo>
                  <a:pt x="1160554" y="540748"/>
                  <a:pt x="1158104" y="515166"/>
                  <a:pt x="1153886" y="489857"/>
                </a:cubicBezTo>
                <a:cubicBezTo>
                  <a:pt x="1146976" y="448400"/>
                  <a:pt x="1141900" y="431027"/>
                  <a:pt x="1132114" y="391886"/>
                </a:cubicBezTo>
                <a:cubicBezTo>
                  <a:pt x="1110555" y="154719"/>
                  <a:pt x="1138826" y="364315"/>
                  <a:pt x="1099457" y="206829"/>
                </a:cubicBezTo>
                <a:cubicBezTo>
                  <a:pt x="1095829" y="192315"/>
                  <a:pt x="1097918" y="174969"/>
                  <a:pt x="1088572" y="163286"/>
                </a:cubicBezTo>
                <a:cubicBezTo>
                  <a:pt x="1081404" y="154326"/>
                  <a:pt x="1066800" y="156029"/>
                  <a:pt x="1055914" y="152400"/>
                </a:cubicBezTo>
                <a:cubicBezTo>
                  <a:pt x="1032130" y="116724"/>
                  <a:pt x="1032329" y="125186"/>
                  <a:pt x="1001486" y="108857"/>
                </a:cubicBezTo>
                <a:close/>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78"/>
          <p:cNvSpPr/>
          <p:nvPr/>
        </p:nvSpPr>
        <p:spPr>
          <a:xfrm>
            <a:off x="9634959" y="2212930"/>
            <a:ext cx="1208525" cy="859972"/>
          </a:xfrm>
          <a:custGeom>
            <a:avLst/>
            <a:gdLst>
              <a:gd name="connsiteX0" fmla="*/ 1132325 w 1208525"/>
              <a:gd name="connsiteY0" fmla="*/ 228600 h 859972"/>
              <a:gd name="connsiteX1" fmla="*/ 1023468 w 1208525"/>
              <a:gd name="connsiteY1" fmla="*/ 185057 h 859972"/>
              <a:gd name="connsiteX2" fmla="*/ 805753 w 1208525"/>
              <a:gd name="connsiteY2" fmla="*/ 130629 h 859972"/>
              <a:gd name="connsiteX3" fmla="*/ 729553 w 1208525"/>
              <a:gd name="connsiteY3" fmla="*/ 97972 h 859972"/>
              <a:gd name="connsiteX4" fmla="*/ 544496 w 1208525"/>
              <a:gd name="connsiteY4" fmla="*/ 54429 h 859972"/>
              <a:gd name="connsiteX5" fmla="*/ 490068 w 1208525"/>
              <a:gd name="connsiteY5" fmla="*/ 32657 h 859972"/>
              <a:gd name="connsiteX6" fmla="*/ 348553 w 1208525"/>
              <a:gd name="connsiteY6" fmla="*/ 10886 h 859972"/>
              <a:gd name="connsiteX7" fmla="*/ 315896 w 1208525"/>
              <a:gd name="connsiteY7" fmla="*/ 0 h 859972"/>
              <a:gd name="connsiteX8" fmla="*/ 163496 w 1208525"/>
              <a:gd name="connsiteY8" fmla="*/ 10886 h 859972"/>
              <a:gd name="connsiteX9" fmla="*/ 119953 w 1208525"/>
              <a:gd name="connsiteY9" fmla="*/ 43543 h 859972"/>
              <a:gd name="connsiteX10" fmla="*/ 98182 w 1208525"/>
              <a:gd name="connsiteY10" fmla="*/ 65315 h 859972"/>
              <a:gd name="connsiteX11" fmla="*/ 54639 w 1208525"/>
              <a:gd name="connsiteY11" fmla="*/ 130629 h 859972"/>
              <a:gd name="connsiteX12" fmla="*/ 21982 w 1208525"/>
              <a:gd name="connsiteY12" fmla="*/ 152400 h 859972"/>
              <a:gd name="connsiteX13" fmla="*/ 211 w 1208525"/>
              <a:gd name="connsiteY13" fmla="*/ 217715 h 859972"/>
              <a:gd name="connsiteX14" fmla="*/ 11096 w 1208525"/>
              <a:gd name="connsiteY14" fmla="*/ 326572 h 859972"/>
              <a:gd name="connsiteX15" fmla="*/ 32868 w 1208525"/>
              <a:gd name="connsiteY15" fmla="*/ 402772 h 859972"/>
              <a:gd name="connsiteX16" fmla="*/ 54639 w 1208525"/>
              <a:gd name="connsiteY16" fmla="*/ 478972 h 859972"/>
              <a:gd name="connsiteX17" fmla="*/ 76411 w 1208525"/>
              <a:gd name="connsiteY17" fmla="*/ 511629 h 859972"/>
              <a:gd name="connsiteX18" fmla="*/ 119953 w 1208525"/>
              <a:gd name="connsiteY18" fmla="*/ 576943 h 859972"/>
              <a:gd name="connsiteX19" fmla="*/ 141725 w 1208525"/>
              <a:gd name="connsiteY19" fmla="*/ 620486 h 859972"/>
              <a:gd name="connsiteX20" fmla="*/ 174382 w 1208525"/>
              <a:gd name="connsiteY20" fmla="*/ 642257 h 859972"/>
              <a:gd name="connsiteX21" fmla="*/ 207039 w 1208525"/>
              <a:gd name="connsiteY21" fmla="*/ 674915 h 859972"/>
              <a:gd name="connsiteX22" fmla="*/ 294125 w 1208525"/>
              <a:gd name="connsiteY22" fmla="*/ 772886 h 859972"/>
              <a:gd name="connsiteX23" fmla="*/ 326782 w 1208525"/>
              <a:gd name="connsiteY23" fmla="*/ 783772 h 859972"/>
              <a:gd name="connsiteX24" fmla="*/ 359439 w 1208525"/>
              <a:gd name="connsiteY24" fmla="*/ 816429 h 859972"/>
              <a:gd name="connsiteX25" fmla="*/ 392096 w 1208525"/>
              <a:gd name="connsiteY25" fmla="*/ 827315 h 859972"/>
              <a:gd name="connsiteX26" fmla="*/ 533611 w 1208525"/>
              <a:gd name="connsiteY26" fmla="*/ 859972 h 859972"/>
              <a:gd name="connsiteX27" fmla="*/ 686011 w 1208525"/>
              <a:gd name="connsiteY27" fmla="*/ 849086 h 859972"/>
              <a:gd name="connsiteX28" fmla="*/ 773096 w 1208525"/>
              <a:gd name="connsiteY28" fmla="*/ 827315 h 859972"/>
              <a:gd name="connsiteX29" fmla="*/ 827525 w 1208525"/>
              <a:gd name="connsiteY29" fmla="*/ 816429 h 859972"/>
              <a:gd name="connsiteX30" fmla="*/ 860182 w 1208525"/>
              <a:gd name="connsiteY30" fmla="*/ 805543 h 859972"/>
              <a:gd name="connsiteX31" fmla="*/ 947268 w 1208525"/>
              <a:gd name="connsiteY31" fmla="*/ 783772 h 859972"/>
              <a:gd name="connsiteX32" fmla="*/ 1034353 w 1208525"/>
              <a:gd name="connsiteY32" fmla="*/ 729343 h 859972"/>
              <a:gd name="connsiteX33" fmla="*/ 1088782 w 1208525"/>
              <a:gd name="connsiteY33" fmla="*/ 685800 h 859972"/>
              <a:gd name="connsiteX34" fmla="*/ 1121439 w 1208525"/>
              <a:gd name="connsiteY34" fmla="*/ 664029 h 859972"/>
              <a:gd name="connsiteX35" fmla="*/ 1175868 w 1208525"/>
              <a:gd name="connsiteY35" fmla="*/ 598715 h 859972"/>
              <a:gd name="connsiteX36" fmla="*/ 1208525 w 1208525"/>
              <a:gd name="connsiteY36" fmla="*/ 522515 h 859972"/>
              <a:gd name="connsiteX37" fmla="*/ 1175868 w 1208525"/>
              <a:gd name="connsiteY37" fmla="*/ 337457 h 859972"/>
              <a:gd name="connsiteX38" fmla="*/ 1154096 w 1208525"/>
              <a:gd name="connsiteY38" fmla="*/ 315686 h 859972"/>
              <a:gd name="connsiteX39" fmla="*/ 1110553 w 1208525"/>
              <a:gd name="connsiteY39" fmla="*/ 228600 h 859972"/>
              <a:gd name="connsiteX40" fmla="*/ 1132325 w 1208525"/>
              <a:gd name="connsiteY40" fmla="*/ 228600 h 8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08525" h="859972">
                <a:moveTo>
                  <a:pt x="1132325" y="228600"/>
                </a:moveTo>
                <a:cubicBezTo>
                  <a:pt x="1096039" y="214086"/>
                  <a:pt x="1062017" y="191481"/>
                  <a:pt x="1023468" y="185057"/>
                </a:cubicBezTo>
                <a:cubicBezTo>
                  <a:pt x="945601" y="172080"/>
                  <a:pt x="884678" y="164454"/>
                  <a:pt x="805753" y="130629"/>
                </a:cubicBezTo>
                <a:cubicBezTo>
                  <a:pt x="780353" y="119743"/>
                  <a:pt x="755769" y="106711"/>
                  <a:pt x="729553" y="97972"/>
                </a:cubicBezTo>
                <a:cubicBezTo>
                  <a:pt x="667506" y="77289"/>
                  <a:pt x="607397" y="72401"/>
                  <a:pt x="544496" y="54429"/>
                </a:cubicBezTo>
                <a:cubicBezTo>
                  <a:pt x="525707" y="49061"/>
                  <a:pt x="508920" y="37798"/>
                  <a:pt x="490068" y="32657"/>
                </a:cubicBezTo>
                <a:cubicBezTo>
                  <a:pt x="473464" y="28129"/>
                  <a:pt x="360557" y="12601"/>
                  <a:pt x="348553" y="10886"/>
                </a:cubicBezTo>
                <a:cubicBezTo>
                  <a:pt x="337667" y="7257"/>
                  <a:pt x="327371" y="0"/>
                  <a:pt x="315896" y="0"/>
                </a:cubicBezTo>
                <a:cubicBezTo>
                  <a:pt x="264967" y="0"/>
                  <a:pt x="213213" y="-162"/>
                  <a:pt x="163496" y="10886"/>
                </a:cubicBezTo>
                <a:cubicBezTo>
                  <a:pt x="145785" y="14822"/>
                  <a:pt x="133891" y="31928"/>
                  <a:pt x="119953" y="43543"/>
                </a:cubicBezTo>
                <a:cubicBezTo>
                  <a:pt x="112069" y="50113"/>
                  <a:pt x="104340" y="57104"/>
                  <a:pt x="98182" y="65315"/>
                </a:cubicBezTo>
                <a:cubicBezTo>
                  <a:pt x="82483" y="86248"/>
                  <a:pt x="76410" y="116115"/>
                  <a:pt x="54639" y="130629"/>
                </a:cubicBezTo>
                <a:lnTo>
                  <a:pt x="21982" y="152400"/>
                </a:lnTo>
                <a:cubicBezTo>
                  <a:pt x="14725" y="174172"/>
                  <a:pt x="-2072" y="194880"/>
                  <a:pt x="211" y="217715"/>
                </a:cubicBezTo>
                <a:cubicBezTo>
                  <a:pt x="3839" y="254001"/>
                  <a:pt x="5939" y="290472"/>
                  <a:pt x="11096" y="326572"/>
                </a:cubicBezTo>
                <a:cubicBezTo>
                  <a:pt x="15958" y="360606"/>
                  <a:pt x="24006" y="371753"/>
                  <a:pt x="32868" y="402772"/>
                </a:cubicBezTo>
                <a:cubicBezTo>
                  <a:pt x="37520" y="419054"/>
                  <a:pt x="45937" y="461568"/>
                  <a:pt x="54639" y="478972"/>
                </a:cubicBezTo>
                <a:cubicBezTo>
                  <a:pt x="60490" y="490674"/>
                  <a:pt x="69154" y="500743"/>
                  <a:pt x="76411" y="511629"/>
                </a:cubicBezTo>
                <a:cubicBezTo>
                  <a:pt x="99760" y="581680"/>
                  <a:pt x="68991" y="505597"/>
                  <a:pt x="119953" y="576943"/>
                </a:cubicBezTo>
                <a:cubicBezTo>
                  <a:pt x="129385" y="590148"/>
                  <a:pt x="131336" y="608020"/>
                  <a:pt x="141725" y="620486"/>
                </a:cubicBezTo>
                <a:cubicBezTo>
                  <a:pt x="150101" y="630536"/>
                  <a:pt x="164332" y="633881"/>
                  <a:pt x="174382" y="642257"/>
                </a:cubicBezTo>
                <a:cubicBezTo>
                  <a:pt x="186209" y="652113"/>
                  <a:pt x="197183" y="663088"/>
                  <a:pt x="207039" y="674915"/>
                </a:cubicBezTo>
                <a:cubicBezTo>
                  <a:pt x="234964" y="708425"/>
                  <a:pt x="245273" y="756601"/>
                  <a:pt x="294125" y="772886"/>
                </a:cubicBezTo>
                <a:lnTo>
                  <a:pt x="326782" y="783772"/>
                </a:lnTo>
                <a:cubicBezTo>
                  <a:pt x="337668" y="794658"/>
                  <a:pt x="346630" y="807890"/>
                  <a:pt x="359439" y="816429"/>
                </a:cubicBezTo>
                <a:cubicBezTo>
                  <a:pt x="368986" y="822794"/>
                  <a:pt x="381026" y="824296"/>
                  <a:pt x="392096" y="827315"/>
                </a:cubicBezTo>
                <a:cubicBezTo>
                  <a:pt x="464300" y="847007"/>
                  <a:pt x="470143" y="847278"/>
                  <a:pt x="533611" y="859972"/>
                </a:cubicBezTo>
                <a:cubicBezTo>
                  <a:pt x="584411" y="856343"/>
                  <a:pt x="635361" y="854418"/>
                  <a:pt x="686011" y="849086"/>
                </a:cubicBezTo>
                <a:cubicBezTo>
                  <a:pt x="755304" y="841792"/>
                  <a:pt x="720645" y="840427"/>
                  <a:pt x="773096" y="827315"/>
                </a:cubicBezTo>
                <a:cubicBezTo>
                  <a:pt x="791046" y="822828"/>
                  <a:pt x="809575" y="820917"/>
                  <a:pt x="827525" y="816429"/>
                </a:cubicBezTo>
                <a:cubicBezTo>
                  <a:pt x="838657" y="813646"/>
                  <a:pt x="849112" y="808562"/>
                  <a:pt x="860182" y="805543"/>
                </a:cubicBezTo>
                <a:cubicBezTo>
                  <a:pt x="889050" y="797670"/>
                  <a:pt x="947268" y="783772"/>
                  <a:pt x="947268" y="783772"/>
                </a:cubicBezTo>
                <a:cubicBezTo>
                  <a:pt x="1030516" y="721336"/>
                  <a:pt x="950682" y="777155"/>
                  <a:pt x="1034353" y="729343"/>
                </a:cubicBezTo>
                <a:cubicBezTo>
                  <a:pt x="1092999" y="695831"/>
                  <a:pt x="1044073" y="721568"/>
                  <a:pt x="1088782" y="685800"/>
                </a:cubicBezTo>
                <a:cubicBezTo>
                  <a:pt x="1098998" y="677627"/>
                  <a:pt x="1111223" y="672202"/>
                  <a:pt x="1121439" y="664029"/>
                </a:cubicBezTo>
                <a:cubicBezTo>
                  <a:pt x="1140070" y="649125"/>
                  <a:pt x="1165283" y="615650"/>
                  <a:pt x="1175868" y="598715"/>
                </a:cubicBezTo>
                <a:cubicBezTo>
                  <a:pt x="1195083" y="567971"/>
                  <a:pt x="1197943" y="554259"/>
                  <a:pt x="1208525" y="522515"/>
                </a:cubicBezTo>
                <a:cubicBezTo>
                  <a:pt x="1207593" y="512266"/>
                  <a:pt x="1203423" y="365011"/>
                  <a:pt x="1175868" y="337457"/>
                </a:cubicBezTo>
                <a:lnTo>
                  <a:pt x="1154096" y="315686"/>
                </a:lnTo>
                <a:cubicBezTo>
                  <a:pt x="1129079" y="240635"/>
                  <a:pt x="1148552" y="266599"/>
                  <a:pt x="1110553" y="228600"/>
                </a:cubicBezTo>
                <a:lnTo>
                  <a:pt x="1132325" y="228600"/>
                </a:lnTo>
                <a:close/>
              </a:path>
            </a:pathLst>
          </a:custGeom>
          <a:noFill/>
          <a:ln w="222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TextBox 79"/>
          <p:cNvSpPr txBox="1"/>
          <p:nvPr/>
        </p:nvSpPr>
        <p:spPr>
          <a:xfrm>
            <a:off x="1295" y="5464628"/>
            <a:ext cx="1815483" cy="461665"/>
          </a:xfrm>
          <a:prstGeom prst="rect">
            <a:avLst/>
          </a:prstGeom>
          <a:noFill/>
        </p:spPr>
        <p:txBody>
          <a:bodyPr wrap="square" rtlCol="0">
            <a:spAutoFit/>
          </a:bodyPr>
          <a:lstStyle/>
          <a:p>
            <a:r>
              <a:rPr lang="hr-HR" sz="2400" b="1" dirty="0" err="1">
                <a:latin typeface="+mj-lt"/>
              </a:rPr>
              <a:t>Granularity</a:t>
            </a:r>
            <a:endParaRPr lang="en-US" sz="3200" b="1" dirty="0">
              <a:latin typeface="+mj-lt"/>
            </a:endParaRPr>
          </a:p>
        </p:txBody>
      </p:sp>
      <p:sp>
        <p:nvSpPr>
          <p:cNvPr id="81" name="TextBox 80"/>
          <p:cNvSpPr txBox="1"/>
          <p:nvPr/>
        </p:nvSpPr>
        <p:spPr>
          <a:xfrm>
            <a:off x="1334212" y="1786500"/>
            <a:ext cx="1613885" cy="461665"/>
          </a:xfrm>
          <a:prstGeom prst="rect">
            <a:avLst/>
          </a:prstGeom>
          <a:noFill/>
        </p:spPr>
        <p:txBody>
          <a:bodyPr wrap="square" rtlCol="0">
            <a:spAutoFit/>
          </a:bodyPr>
          <a:lstStyle/>
          <a:p>
            <a:r>
              <a:rPr lang="hr-HR" sz="2400" b="1" dirty="0" err="1">
                <a:latin typeface="+mj-lt"/>
              </a:rPr>
              <a:t>Cluster</a:t>
            </a:r>
            <a:r>
              <a:rPr lang="hr-HR" sz="2400" b="1" dirty="0">
                <a:latin typeface="+mj-lt"/>
              </a:rPr>
              <a:t> </a:t>
            </a:r>
            <a:r>
              <a:rPr lang="hr-HR" sz="2400" b="1" dirty="0" err="1">
                <a:latin typeface="+mj-lt"/>
              </a:rPr>
              <a:t>size</a:t>
            </a:r>
            <a:endParaRPr lang="hr-HR" sz="2400" b="1" dirty="0">
              <a:latin typeface="+mj-lt"/>
            </a:endParaRPr>
          </a:p>
        </p:txBody>
      </p:sp>
      <p:sp>
        <p:nvSpPr>
          <p:cNvPr id="84" name="Up Arrow 83"/>
          <p:cNvSpPr/>
          <p:nvPr/>
        </p:nvSpPr>
        <p:spPr>
          <a:xfrm rot="10800000">
            <a:off x="620277" y="2204358"/>
            <a:ext cx="337457" cy="321672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Up Arrow 84"/>
          <p:cNvSpPr/>
          <p:nvPr/>
        </p:nvSpPr>
        <p:spPr>
          <a:xfrm>
            <a:off x="1710153" y="2260045"/>
            <a:ext cx="337457" cy="321672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ounded Rectangular Callout 88"/>
          <p:cNvSpPr/>
          <p:nvPr/>
        </p:nvSpPr>
        <p:spPr>
          <a:xfrm>
            <a:off x="4852694" y="1536698"/>
            <a:ext cx="2919706" cy="956131"/>
          </a:xfrm>
          <a:prstGeom prst="wedgeRoundRectCallout">
            <a:avLst>
              <a:gd name="adj1" fmla="val -14771"/>
              <a:gd name="adj2" fmla="val 13957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dirty="0" err="1">
                <a:solidFill>
                  <a:schemeClr val="tx1"/>
                </a:solidFill>
                <a:latin typeface="+mj-lt"/>
              </a:rPr>
              <a:t>Horizontal</a:t>
            </a:r>
            <a:r>
              <a:rPr lang="hr-HR" sz="2000" dirty="0">
                <a:solidFill>
                  <a:schemeClr val="tx1"/>
                </a:solidFill>
                <a:latin typeface="+mj-lt"/>
              </a:rPr>
              <a:t> </a:t>
            </a:r>
            <a:r>
              <a:rPr lang="hr-HR" sz="2000" dirty="0" err="1">
                <a:solidFill>
                  <a:schemeClr val="tx1"/>
                </a:solidFill>
                <a:latin typeface="+mj-lt"/>
              </a:rPr>
              <a:t>cut</a:t>
            </a:r>
            <a:r>
              <a:rPr lang="hr-HR" sz="2000" dirty="0">
                <a:solidFill>
                  <a:schemeClr val="tx1"/>
                </a:solidFill>
                <a:latin typeface="+mj-lt"/>
              </a:rPr>
              <a:t>  - </a:t>
            </a:r>
            <a:r>
              <a:rPr lang="hr-HR" sz="2000" dirty="0" err="1">
                <a:solidFill>
                  <a:schemeClr val="tx1"/>
                </a:solidFill>
                <a:latin typeface="+mj-lt"/>
              </a:rPr>
              <a:t>determines</a:t>
            </a:r>
            <a:r>
              <a:rPr lang="hr-HR" sz="2000" dirty="0">
                <a:solidFill>
                  <a:schemeClr val="tx1"/>
                </a:solidFill>
                <a:latin typeface="+mj-lt"/>
              </a:rPr>
              <a:t> how </a:t>
            </a:r>
            <a:r>
              <a:rPr lang="hr-HR" sz="2000" dirty="0" err="1">
                <a:solidFill>
                  <a:schemeClr val="tx1"/>
                </a:solidFill>
                <a:latin typeface="+mj-lt"/>
              </a:rPr>
              <a:t>many</a:t>
            </a:r>
            <a:r>
              <a:rPr lang="hr-HR" sz="2000" dirty="0">
                <a:solidFill>
                  <a:schemeClr val="tx1"/>
                </a:solidFill>
                <a:latin typeface="+mj-lt"/>
              </a:rPr>
              <a:t> </a:t>
            </a:r>
            <a:r>
              <a:rPr lang="hr-HR" sz="2000" dirty="0" err="1">
                <a:solidFill>
                  <a:schemeClr val="tx1"/>
                </a:solidFill>
                <a:latin typeface="+mj-lt"/>
              </a:rPr>
              <a:t>clusters</a:t>
            </a:r>
            <a:r>
              <a:rPr lang="hr-HR" sz="2000" dirty="0">
                <a:solidFill>
                  <a:schemeClr val="tx1"/>
                </a:solidFill>
                <a:latin typeface="+mj-lt"/>
              </a:rPr>
              <a:t> are </a:t>
            </a:r>
            <a:r>
              <a:rPr lang="hr-HR" sz="2000" dirty="0" err="1">
                <a:solidFill>
                  <a:schemeClr val="tx1"/>
                </a:solidFill>
                <a:latin typeface="+mj-lt"/>
              </a:rPr>
              <a:t>formed</a:t>
            </a:r>
            <a:r>
              <a:rPr lang="hr-HR" sz="2000" dirty="0">
                <a:solidFill>
                  <a:schemeClr val="tx1"/>
                </a:solidFill>
                <a:latin typeface="+mj-lt"/>
              </a:rPr>
              <a:t> ! </a:t>
            </a:r>
            <a:endParaRPr lang="en-US" sz="2000" dirty="0">
              <a:solidFill>
                <a:schemeClr val="tx1"/>
              </a:solidFill>
              <a:latin typeface="+mj-lt"/>
            </a:endParaRPr>
          </a:p>
        </p:txBody>
      </p:sp>
    </p:spTree>
    <p:extLst>
      <p:ext uri="{BB962C8B-B14F-4D97-AF65-F5344CB8AC3E}">
        <p14:creationId xmlns:p14="http://schemas.microsoft.com/office/powerpoint/2010/main" val="30448410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DBSCAN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19744" y="1353231"/>
            <a:ext cx="5856514" cy="4486275"/>
          </a:xfrm>
        </p:spPr>
        <p:txBody>
          <a:bodyPr>
            <a:noAutofit/>
          </a:bodyPr>
          <a:lstStyle/>
          <a:p>
            <a:pPr algn="just"/>
            <a:r>
              <a:rPr lang="en-US" sz="3600" dirty="0">
                <a:latin typeface="+mj-lt"/>
              </a:rPr>
              <a:t>DBSCAN is a clustering algorithm that groups closely located data points together. </a:t>
            </a:r>
            <a:endParaRPr lang="hr-HR" sz="3600" dirty="0">
              <a:latin typeface="+mj-lt"/>
            </a:endParaRPr>
          </a:p>
          <a:p>
            <a:pPr algn="just"/>
            <a:r>
              <a:rPr lang="en-US" sz="3600" dirty="0">
                <a:latin typeface="+mj-lt"/>
              </a:rPr>
              <a:t>It has two key parameters: </a:t>
            </a:r>
            <a:endParaRPr lang="hr-HR" sz="3600" dirty="0">
              <a:latin typeface="+mj-lt"/>
            </a:endParaRPr>
          </a:p>
          <a:p>
            <a:pPr lvl="1" algn="just"/>
            <a:r>
              <a:rPr lang="en-US" sz="4000" b="1" dirty="0">
                <a:latin typeface="+mj-lt"/>
              </a:rPr>
              <a:t>ε (epsilon) </a:t>
            </a:r>
            <a:r>
              <a:rPr lang="hr-HR" sz="3600" dirty="0">
                <a:latin typeface="+mj-lt"/>
              </a:rPr>
              <a:t>- </a:t>
            </a:r>
            <a:r>
              <a:rPr lang="en-US" sz="3600" dirty="0">
                <a:latin typeface="+mj-lt"/>
              </a:rPr>
              <a:t>maximum distance between points </a:t>
            </a:r>
            <a:endParaRPr lang="hr-HR" sz="3600" dirty="0">
              <a:latin typeface="+mj-lt"/>
            </a:endParaRPr>
          </a:p>
          <a:p>
            <a:pPr lvl="1" algn="just"/>
            <a:r>
              <a:rPr lang="en-US" sz="4000" b="1" dirty="0" err="1">
                <a:latin typeface="+mj-lt"/>
              </a:rPr>
              <a:t>MinPts</a:t>
            </a:r>
            <a:r>
              <a:rPr lang="en-US" sz="3600" dirty="0">
                <a:latin typeface="+mj-lt"/>
              </a:rPr>
              <a:t> (</a:t>
            </a:r>
            <a:r>
              <a:rPr lang="en-US" sz="3600" b="1" dirty="0">
                <a:latin typeface="+mj-lt"/>
              </a:rPr>
              <a:t>minimum points</a:t>
            </a:r>
            <a:r>
              <a:rPr lang="en-US" sz="3600" dirty="0">
                <a:latin typeface="+mj-lt"/>
              </a:rPr>
              <a:t>)</a:t>
            </a:r>
            <a:r>
              <a:rPr lang="hr-HR" sz="3600" dirty="0">
                <a:latin typeface="+mj-lt"/>
              </a:rPr>
              <a:t> -</a:t>
            </a:r>
            <a:r>
              <a:rPr lang="en-US" sz="3600" dirty="0">
                <a:latin typeface="+mj-lt"/>
              </a:rPr>
              <a:t>minimum number of points required for a group to be considered a cluster.</a:t>
            </a:r>
            <a:endParaRPr lang="pl-PL" sz="2800" dirty="0">
              <a:latin typeface="+mj-lt"/>
            </a:endParaRPr>
          </a:p>
        </p:txBody>
      </p:sp>
      <p:sp>
        <p:nvSpPr>
          <p:cNvPr id="6" name="Rectangle 5"/>
          <p:cNvSpPr/>
          <p:nvPr/>
        </p:nvSpPr>
        <p:spPr>
          <a:xfrm>
            <a:off x="7674429" y="3004458"/>
            <a:ext cx="152400" cy="18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427029" y="4474028"/>
            <a:ext cx="152400" cy="18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927772" y="2422327"/>
            <a:ext cx="152400" cy="18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904514" y="1538968"/>
            <a:ext cx="2198915" cy="205740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8" idx="3"/>
            <a:endCxn id="9" idx="7"/>
          </p:cNvCxnSpPr>
          <p:nvPr/>
        </p:nvCxnSpPr>
        <p:spPr>
          <a:xfrm flipV="1">
            <a:off x="10080172" y="1840267"/>
            <a:ext cx="701233" cy="6745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9854295" y="4423673"/>
            <a:ext cx="391454" cy="646331"/>
          </a:xfrm>
          <a:prstGeom prst="rect">
            <a:avLst/>
          </a:prstGeom>
        </p:spPr>
        <p:txBody>
          <a:bodyPr wrap="none">
            <a:spAutoFit/>
          </a:bodyPr>
          <a:lstStyle/>
          <a:p>
            <a:r>
              <a:rPr lang="en-US" sz="3600" b="1" dirty="0">
                <a:latin typeface="+mj-lt"/>
              </a:rPr>
              <a:t>ε</a:t>
            </a:r>
            <a:endParaRPr lang="en-US" dirty="0">
              <a:latin typeface="+mj-lt"/>
            </a:endParaRPr>
          </a:p>
        </p:txBody>
      </p:sp>
      <p:sp>
        <p:nvSpPr>
          <p:cNvPr id="13" name="Oval 12"/>
          <p:cNvSpPr/>
          <p:nvPr/>
        </p:nvSpPr>
        <p:spPr>
          <a:xfrm>
            <a:off x="6651171" y="2068286"/>
            <a:ext cx="2198915" cy="205740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8403771" y="3537856"/>
            <a:ext cx="2198915" cy="205740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9427029" y="1981201"/>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468701" y="2869663"/>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0430788" y="2656612"/>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0005163" y="3123988"/>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7358511" y="2447841"/>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104119" y="3251292"/>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8213721" y="2924686"/>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7362933" y="3621116"/>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8246485" y="3700887"/>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9084129" y="4025246"/>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9906279" y="4076954"/>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9407639" y="5189004"/>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403461" y="5343276"/>
            <a:ext cx="171790" cy="1595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624084" y="5957860"/>
            <a:ext cx="171790" cy="1595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a:endCxn id="14" idx="5"/>
          </p:cNvCxnSpPr>
          <p:nvPr/>
        </p:nvCxnSpPr>
        <p:spPr>
          <a:xfrm>
            <a:off x="9540651" y="4476927"/>
            <a:ext cx="740011" cy="817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7763321" y="2248320"/>
            <a:ext cx="654954" cy="7561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7728858" y="2252255"/>
            <a:ext cx="391454" cy="646331"/>
          </a:xfrm>
          <a:prstGeom prst="rect">
            <a:avLst/>
          </a:prstGeom>
        </p:spPr>
        <p:txBody>
          <a:bodyPr wrap="none">
            <a:spAutoFit/>
          </a:bodyPr>
          <a:lstStyle/>
          <a:p>
            <a:r>
              <a:rPr lang="en-US" sz="3600" b="1" dirty="0">
                <a:latin typeface="+mj-lt"/>
              </a:rPr>
              <a:t>ε</a:t>
            </a:r>
            <a:endParaRPr lang="en-US" dirty="0">
              <a:latin typeface="+mj-lt"/>
            </a:endParaRPr>
          </a:p>
        </p:txBody>
      </p:sp>
      <p:sp>
        <p:nvSpPr>
          <p:cNvPr id="39" name="Rectangle 38"/>
          <p:cNvSpPr/>
          <p:nvPr/>
        </p:nvSpPr>
        <p:spPr>
          <a:xfrm>
            <a:off x="10243458" y="1900139"/>
            <a:ext cx="391454" cy="646331"/>
          </a:xfrm>
          <a:prstGeom prst="rect">
            <a:avLst/>
          </a:prstGeom>
        </p:spPr>
        <p:txBody>
          <a:bodyPr wrap="none">
            <a:spAutoFit/>
          </a:bodyPr>
          <a:lstStyle/>
          <a:p>
            <a:r>
              <a:rPr lang="en-US" sz="3600" b="1" dirty="0">
                <a:latin typeface="+mj-lt"/>
              </a:rPr>
              <a:t>ε</a:t>
            </a:r>
            <a:endParaRPr lang="en-US" dirty="0">
              <a:latin typeface="+mj-lt"/>
            </a:endParaRPr>
          </a:p>
        </p:txBody>
      </p:sp>
      <p:sp>
        <p:nvSpPr>
          <p:cNvPr id="40" name="TextBox 39"/>
          <p:cNvSpPr txBox="1"/>
          <p:nvPr/>
        </p:nvSpPr>
        <p:spPr>
          <a:xfrm>
            <a:off x="9391991" y="5806800"/>
            <a:ext cx="1702934" cy="461665"/>
          </a:xfrm>
          <a:prstGeom prst="rect">
            <a:avLst/>
          </a:prstGeom>
          <a:noFill/>
        </p:spPr>
        <p:txBody>
          <a:bodyPr wrap="square" rtlCol="0">
            <a:spAutoFit/>
          </a:bodyPr>
          <a:lstStyle/>
          <a:p>
            <a:r>
              <a:rPr lang="en-US" sz="2400" b="1" dirty="0" err="1">
                <a:latin typeface="+mj-lt"/>
              </a:rPr>
              <a:t>MinPts</a:t>
            </a:r>
            <a:r>
              <a:rPr lang="hr-HR" sz="2400" b="1" dirty="0">
                <a:latin typeface="+mj-lt"/>
              </a:rPr>
              <a:t> = 3</a:t>
            </a:r>
            <a:endParaRPr lang="en-US" sz="2400" dirty="0">
              <a:latin typeface="+mj-lt"/>
            </a:endParaRPr>
          </a:p>
        </p:txBody>
      </p:sp>
      <p:sp>
        <p:nvSpPr>
          <p:cNvPr id="41" name="Oval Callout 40"/>
          <p:cNvSpPr/>
          <p:nvPr/>
        </p:nvSpPr>
        <p:spPr>
          <a:xfrm>
            <a:off x="6123435" y="4337887"/>
            <a:ext cx="1516640" cy="752475"/>
          </a:xfrm>
          <a:prstGeom prst="wedgeEllipseCallout">
            <a:avLst>
              <a:gd name="adj1" fmla="val -18321"/>
              <a:gd name="adj2" fmla="val 8275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err="1">
                <a:solidFill>
                  <a:schemeClr val="tx1"/>
                </a:solidFill>
                <a:latin typeface="+mj-lt"/>
              </a:rPr>
              <a:t>Noise</a:t>
            </a:r>
            <a:r>
              <a:rPr lang="hr-HR" dirty="0">
                <a:solidFill>
                  <a:schemeClr val="tx1"/>
                </a:solidFill>
              </a:rPr>
              <a:t> </a:t>
            </a:r>
            <a:r>
              <a:rPr lang="hr-HR" dirty="0" err="1">
                <a:solidFill>
                  <a:schemeClr val="tx1"/>
                </a:solidFill>
              </a:rPr>
              <a:t>point</a:t>
            </a:r>
            <a:endParaRPr lang="en-US" dirty="0">
              <a:solidFill>
                <a:schemeClr val="tx1"/>
              </a:solidFill>
            </a:endParaRPr>
          </a:p>
        </p:txBody>
      </p:sp>
      <p:sp>
        <p:nvSpPr>
          <p:cNvPr id="42" name="Oval Callout 41"/>
          <p:cNvSpPr/>
          <p:nvPr/>
        </p:nvSpPr>
        <p:spPr>
          <a:xfrm>
            <a:off x="9844258" y="758755"/>
            <a:ext cx="1516640" cy="752475"/>
          </a:xfrm>
          <a:prstGeom prst="wedgeEllipseCallout">
            <a:avLst>
              <a:gd name="adj1" fmla="val -34650"/>
              <a:gd name="adj2" fmla="val 16376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a:solidFill>
                  <a:schemeClr val="tx1"/>
                </a:solidFill>
                <a:latin typeface="+mj-lt"/>
              </a:rPr>
              <a:t>Core</a:t>
            </a:r>
            <a:r>
              <a:rPr lang="hr-HR" dirty="0">
                <a:solidFill>
                  <a:schemeClr val="tx1"/>
                </a:solidFill>
              </a:rPr>
              <a:t> </a:t>
            </a:r>
            <a:r>
              <a:rPr lang="hr-HR" dirty="0" err="1">
                <a:solidFill>
                  <a:schemeClr val="tx1"/>
                </a:solidFill>
              </a:rPr>
              <a:t>point</a:t>
            </a:r>
            <a:endParaRPr lang="en-US" dirty="0">
              <a:solidFill>
                <a:schemeClr val="tx1"/>
              </a:solidFill>
            </a:endParaRPr>
          </a:p>
        </p:txBody>
      </p:sp>
      <p:sp>
        <p:nvSpPr>
          <p:cNvPr id="43" name="Oval Callout 42"/>
          <p:cNvSpPr/>
          <p:nvPr/>
        </p:nvSpPr>
        <p:spPr>
          <a:xfrm>
            <a:off x="6681539" y="1243966"/>
            <a:ext cx="1516640" cy="752475"/>
          </a:xfrm>
          <a:prstGeom prst="wedgeEllipseCallout">
            <a:avLst>
              <a:gd name="adj1" fmla="val 520"/>
              <a:gd name="adj2" fmla="val 10300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err="1">
                <a:solidFill>
                  <a:schemeClr val="tx1"/>
                </a:solidFill>
                <a:latin typeface="+mj-lt"/>
              </a:rPr>
              <a:t>Border</a:t>
            </a:r>
            <a:r>
              <a:rPr lang="hr-HR" dirty="0">
                <a:solidFill>
                  <a:schemeClr val="tx1"/>
                </a:solidFill>
              </a:rPr>
              <a:t> </a:t>
            </a:r>
            <a:r>
              <a:rPr lang="hr-HR" dirty="0" err="1">
                <a:solidFill>
                  <a:schemeClr val="tx1"/>
                </a:solidFill>
              </a:rPr>
              <a:t>point</a:t>
            </a:r>
            <a:endParaRPr lang="en-US" dirty="0">
              <a:solidFill>
                <a:schemeClr val="tx1"/>
              </a:solidFill>
            </a:endParaRPr>
          </a:p>
        </p:txBody>
      </p:sp>
      <p:sp>
        <p:nvSpPr>
          <p:cNvPr id="45" name="Oval Callout 44"/>
          <p:cNvSpPr/>
          <p:nvPr/>
        </p:nvSpPr>
        <p:spPr>
          <a:xfrm>
            <a:off x="7223125" y="4967038"/>
            <a:ext cx="1516640" cy="752475"/>
          </a:xfrm>
          <a:prstGeom prst="wedgeEllipseCallout">
            <a:avLst>
              <a:gd name="adj1" fmla="val -18321"/>
              <a:gd name="adj2" fmla="val 8275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err="1">
                <a:solidFill>
                  <a:schemeClr val="tx1"/>
                </a:solidFill>
                <a:latin typeface="+mj-lt"/>
              </a:rPr>
              <a:t>Noise</a:t>
            </a:r>
            <a:r>
              <a:rPr lang="hr-HR" dirty="0">
                <a:solidFill>
                  <a:schemeClr val="tx1"/>
                </a:solidFill>
              </a:rPr>
              <a:t> </a:t>
            </a:r>
            <a:r>
              <a:rPr lang="hr-HR" dirty="0" err="1">
                <a:solidFill>
                  <a:schemeClr val="tx1"/>
                </a:solidFill>
              </a:rPr>
              <a:t>point</a:t>
            </a:r>
            <a:endParaRPr lang="en-US" dirty="0">
              <a:solidFill>
                <a:schemeClr val="tx1"/>
              </a:solidFill>
            </a:endParaRPr>
          </a:p>
        </p:txBody>
      </p:sp>
    </p:spTree>
    <p:extLst>
      <p:ext uri="{BB962C8B-B14F-4D97-AF65-F5344CB8AC3E}">
        <p14:creationId xmlns:p14="http://schemas.microsoft.com/office/powerpoint/2010/main" val="10099708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EC703-5388-B8E8-DD68-A73C3927D2F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B5E94716-5C2E-6874-61D9-79DB10CCA28F}"/>
              </a:ext>
            </a:extLst>
          </p:cNvPr>
          <p:cNvSpPr>
            <a:spLocks noGrp="1"/>
          </p:cNvSpPr>
          <p:nvPr>
            <p:ph type="title"/>
          </p:nvPr>
        </p:nvSpPr>
        <p:spPr>
          <a:xfrm>
            <a:off x="838200" y="365126"/>
            <a:ext cx="10515600" cy="865472"/>
          </a:xfrm>
        </p:spPr>
        <p:txBody>
          <a:bodyPr/>
          <a:lstStyle/>
          <a:p>
            <a:pPr algn="ctr"/>
            <a:r>
              <a:rPr lang="hr-HR" b="1" dirty="0"/>
              <a:t>DBSCAN</a:t>
            </a:r>
            <a:endParaRPr lang="pl-PL" dirty="0"/>
          </a:p>
        </p:txBody>
      </p:sp>
      <p:sp>
        <p:nvSpPr>
          <p:cNvPr id="3" name="Symbol zastępczy zawartości 2">
            <a:extLst>
              <a:ext uri="{FF2B5EF4-FFF2-40B4-BE49-F238E27FC236}">
                <a16:creationId xmlns:a16="http://schemas.microsoft.com/office/drawing/2014/main" id="{BD791CC8-5919-8421-CDB8-E74874A15852}"/>
              </a:ext>
            </a:extLst>
          </p:cNvPr>
          <p:cNvSpPr>
            <a:spLocks noGrp="1"/>
          </p:cNvSpPr>
          <p:nvPr>
            <p:ph idx="1"/>
          </p:nvPr>
        </p:nvSpPr>
        <p:spPr>
          <a:xfrm>
            <a:off x="119744" y="1353231"/>
            <a:ext cx="5856514" cy="4486275"/>
          </a:xfrm>
        </p:spPr>
        <p:txBody>
          <a:bodyPr>
            <a:noAutofit/>
          </a:bodyPr>
          <a:lstStyle/>
          <a:p>
            <a:pPr algn="just"/>
            <a:r>
              <a:rPr lang="en-US" sz="3600" dirty="0">
                <a:latin typeface="+mj-lt"/>
              </a:rPr>
              <a:t>DBSCAN is a clustering algorithm that groups closely located data points together. </a:t>
            </a:r>
            <a:endParaRPr lang="hr-HR" sz="3600" dirty="0">
              <a:latin typeface="+mj-lt"/>
            </a:endParaRPr>
          </a:p>
          <a:p>
            <a:pPr algn="just"/>
            <a:r>
              <a:rPr lang="en-US" sz="3600" dirty="0">
                <a:latin typeface="+mj-lt"/>
              </a:rPr>
              <a:t>It has two key parameters: </a:t>
            </a:r>
            <a:endParaRPr lang="hr-HR" sz="3600" dirty="0">
              <a:latin typeface="+mj-lt"/>
            </a:endParaRPr>
          </a:p>
          <a:p>
            <a:pPr lvl="1" algn="just"/>
            <a:r>
              <a:rPr lang="en-US" sz="4000" b="1" dirty="0">
                <a:latin typeface="+mj-lt"/>
              </a:rPr>
              <a:t>ε (epsilon) </a:t>
            </a:r>
            <a:r>
              <a:rPr lang="hr-HR" sz="3600" dirty="0">
                <a:latin typeface="+mj-lt"/>
              </a:rPr>
              <a:t>- </a:t>
            </a:r>
            <a:r>
              <a:rPr lang="en-US" sz="3600" dirty="0">
                <a:latin typeface="+mj-lt"/>
              </a:rPr>
              <a:t>maximum distance between points </a:t>
            </a:r>
            <a:endParaRPr lang="hr-HR" sz="3600" dirty="0">
              <a:latin typeface="+mj-lt"/>
            </a:endParaRPr>
          </a:p>
          <a:p>
            <a:pPr lvl="1" algn="just"/>
            <a:r>
              <a:rPr lang="en-US" sz="4000" b="1" dirty="0" err="1">
                <a:latin typeface="+mj-lt"/>
              </a:rPr>
              <a:t>MinPts</a:t>
            </a:r>
            <a:r>
              <a:rPr lang="en-US" sz="3600" dirty="0">
                <a:latin typeface="+mj-lt"/>
              </a:rPr>
              <a:t> (</a:t>
            </a:r>
            <a:r>
              <a:rPr lang="en-US" sz="3600" b="1" dirty="0">
                <a:latin typeface="+mj-lt"/>
              </a:rPr>
              <a:t>minimum points</a:t>
            </a:r>
            <a:r>
              <a:rPr lang="en-US" sz="3600" dirty="0">
                <a:latin typeface="+mj-lt"/>
              </a:rPr>
              <a:t>)</a:t>
            </a:r>
            <a:r>
              <a:rPr lang="hr-HR" sz="3600" dirty="0">
                <a:latin typeface="+mj-lt"/>
              </a:rPr>
              <a:t> -</a:t>
            </a:r>
            <a:r>
              <a:rPr lang="en-US" sz="3600" dirty="0">
                <a:latin typeface="+mj-lt"/>
              </a:rPr>
              <a:t>minimum number of points required for a group to be considered a cluster.</a:t>
            </a:r>
            <a:endParaRPr lang="pl-PL" sz="2800" dirty="0">
              <a:latin typeface="+mj-lt"/>
            </a:endParaRPr>
          </a:p>
        </p:txBody>
      </p:sp>
      <p:sp>
        <p:nvSpPr>
          <p:cNvPr id="6" name="Rectangle 5">
            <a:extLst>
              <a:ext uri="{FF2B5EF4-FFF2-40B4-BE49-F238E27FC236}">
                <a16:creationId xmlns:a16="http://schemas.microsoft.com/office/drawing/2014/main" id="{415CAEB5-0952-3CFD-FA4E-93C6BB7A7516}"/>
              </a:ext>
            </a:extLst>
          </p:cNvPr>
          <p:cNvSpPr/>
          <p:nvPr/>
        </p:nvSpPr>
        <p:spPr>
          <a:xfrm>
            <a:off x="7674429" y="3004458"/>
            <a:ext cx="152400" cy="18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20B8CA-B45B-CE3A-F563-E7D9CF8BF36C}"/>
              </a:ext>
            </a:extLst>
          </p:cNvPr>
          <p:cNvSpPr/>
          <p:nvPr/>
        </p:nvSpPr>
        <p:spPr>
          <a:xfrm>
            <a:off x="9427029" y="4474028"/>
            <a:ext cx="152400" cy="18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7B75834-BE23-453F-70E1-8F9E47B35681}"/>
              </a:ext>
            </a:extLst>
          </p:cNvPr>
          <p:cNvSpPr/>
          <p:nvPr/>
        </p:nvSpPr>
        <p:spPr>
          <a:xfrm>
            <a:off x="9927772" y="2422327"/>
            <a:ext cx="152400" cy="18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A94CEFB-22D0-37C2-1B56-2733E80A5FA8}"/>
              </a:ext>
            </a:extLst>
          </p:cNvPr>
          <p:cNvSpPr/>
          <p:nvPr/>
        </p:nvSpPr>
        <p:spPr>
          <a:xfrm>
            <a:off x="8904514" y="1538968"/>
            <a:ext cx="2198915" cy="205740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31D1A431-5ADC-9CB2-324E-1B1691A50045}"/>
              </a:ext>
            </a:extLst>
          </p:cNvPr>
          <p:cNvCxnSpPr>
            <a:stCxn id="8" idx="3"/>
            <a:endCxn id="9" idx="7"/>
          </p:cNvCxnSpPr>
          <p:nvPr/>
        </p:nvCxnSpPr>
        <p:spPr>
          <a:xfrm flipV="1">
            <a:off x="10080172" y="1840267"/>
            <a:ext cx="701233" cy="6745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1EF68381-0CE9-14F8-7B4A-AC09E27D8803}"/>
              </a:ext>
            </a:extLst>
          </p:cNvPr>
          <p:cNvSpPr/>
          <p:nvPr/>
        </p:nvSpPr>
        <p:spPr>
          <a:xfrm>
            <a:off x="9854295" y="4423673"/>
            <a:ext cx="391454" cy="646331"/>
          </a:xfrm>
          <a:prstGeom prst="rect">
            <a:avLst/>
          </a:prstGeom>
        </p:spPr>
        <p:txBody>
          <a:bodyPr wrap="none">
            <a:spAutoFit/>
          </a:bodyPr>
          <a:lstStyle/>
          <a:p>
            <a:r>
              <a:rPr lang="en-US" sz="3600" b="1" dirty="0">
                <a:latin typeface="+mj-lt"/>
              </a:rPr>
              <a:t>ε</a:t>
            </a:r>
            <a:endParaRPr lang="en-US" dirty="0">
              <a:latin typeface="+mj-lt"/>
            </a:endParaRPr>
          </a:p>
        </p:txBody>
      </p:sp>
      <p:sp>
        <p:nvSpPr>
          <p:cNvPr id="13" name="Oval 12">
            <a:extLst>
              <a:ext uri="{FF2B5EF4-FFF2-40B4-BE49-F238E27FC236}">
                <a16:creationId xmlns:a16="http://schemas.microsoft.com/office/drawing/2014/main" id="{054B0D8F-ED41-BE14-2482-58CF27A15FC0}"/>
              </a:ext>
            </a:extLst>
          </p:cNvPr>
          <p:cNvSpPr/>
          <p:nvPr/>
        </p:nvSpPr>
        <p:spPr>
          <a:xfrm>
            <a:off x="6651171" y="2068286"/>
            <a:ext cx="2198915" cy="205740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331ACA7-1CBF-A211-B214-6BA8DCAFF313}"/>
              </a:ext>
            </a:extLst>
          </p:cNvPr>
          <p:cNvSpPr/>
          <p:nvPr/>
        </p:nvSpPr>
        <p:spPr>
          <a:xfrm>
            <a:off x="8403771" y="3537856"/>
            <a:ext cx="2198915" cy="205740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BA8B101-7DF3-A76A-40CD-AE451080DDB2}"/>
              </a:ext>
            </a:extLst>
          </p:cNvPr>
          <p:cNvSpPr/>
          <p:nvPr/>
        </p:nvSpPr>
        <p:spPr>
          <a:xfrm>
            <a:off x="9427029" y="1981201"/>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A34A7D2-95CE-1C67-75FD-36FD6D97B3D1}"/>
              </a:ext>
            </a:extLst>
          </p:cNvPr>
          <p:cNvSpPr/>
          <p:nvPr/>
        </p:nvSpPr>
        <p:spPr>
          <a:xfrm>
            <a:off x="9468701" y="2869663"/>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B3F19DA-6ACD-DBA8-DD6D-3A0D7AC72EA6}"/>
              </a:ext>
            </a:extLst>
          </p:cNvPr>
          <p:cNvSpPr/>
          <p:nvPr/>
        </p:nvSpPr>
        <p:spPr>
          <a:xfrm>
            <a:off x="10430788" y="2656612"/>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9191DEE-F2D2-3432-98E2-6DFFCE8C1438}"/>
              </a:ext>
            </a:extLst>
          </p:cNvPr>
          <p:cNvSpPr/>
          <p:nvPr/>
        </p:nvSpPr>
        <p:spPr>
          <a:xfrm>
            <a:off x="10005163" y="3123988"/>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D9C7AB52-98C1-7E43-8B3B-585372681B59}"/>
              </a:ext>
            </a:extLst>
          </p:cNvPr>
          <p:cNvSpPr/>
          <p:nvPr/>
        </p:nvSpPr>
        <p:spPr>
          <a:xfrm>
            <a:off x="7358511" y="2447841"/>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829D044-D841-B5AF-FB2F-1FE500DBEE6E}"/>
              </a:ext>
            </a:extLst>
          </p:cNvPr>
          <p:cNvSpPr/>
          <p:nvPr/>
        </p:nvSpPr>
        <p:spPr>
          <a:xfrm>
            <a:off x="7104119" y="3251292"/>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B369DD94-DF2B-0248-40A6-1D336456CBC4}"/>
              </a:ext>
            </a:extLst>
          </p:cNvPr>
          <p:cNvSpPr/>
          <p:nvPr/>
        </p:nvSpPr>
        <p:spPr>
          <a:xfrm>
            <a:off x="8213721" y="2924686"/>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2D3DBF15-67F2-B196-185D-779EB8E557B6}"/>
              </a:ext>
            </a:extLst>
          </p:cNvPr>
          <p:cNvSpPr/>
          <p:nvPr/>
        </p:nvSpPr>
        <p:spPr>
          <a:xfrm>
            <a:off x="7362933" y="3621116"/>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49217BD-1C7B-DB62-B949-6BB291BB9F3D}"/>
              </a:ext>
            </a:extLst>
          </p:cNvPr>
          <p:cNvSpPr/>
          <p:nvPr/>
        </p:nvSpPr>
        <p:spPr>
          <a:xfrm>
            <a:off x="8246485" y="3700887"/>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E2AE3C7-7AF0-AADC-8C0B-A7843EE52E67}"/>
              </a:ext>
            </a:extLst>
          </p:cNvPr>
          <p:cNvSpPr/>
          <p:nvPr/>
        </p:nvSpPr>
        <p:spPr>
          <a:xfrm>
            <a:off x="9084129" y="4025246"/>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69E96CB6-7AE1-1206-2925-2954E3ACE9E1}"/>
              </a:ext>
            </a:extLst>
          </p:cNvPr>
          <p:cNvSpPr/>
          <p:nvPr/>
        </p:nvSpPr>
        <p:spPr>
          <a:xfrm>
            <a:off x="9906279" y="4076954"/>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550966E-766A-6965-73D1-6965F70BD1C7}"/>
              </a:ext>
            </a:extLst>
          </p:cNvPr>
          <p:cNvSpPr/>
          <p:nvPr/>
        </p:nvSpPr>
        <p:spPr>
          <a:xfrm>
            <a:off x="9407639" y="5189004"/>
            <a:ext cx="171790" cy="15954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7F7AABE-17B6-5148-1945-E23729C69C8B}"/>
              </a:ext>
            </a:extLst>
          </p:cNvPr>
          <p:cNvSpPr/>
          <p:nvPr/>
        </p:nvSpPr>
        <p:spPr>
          <a:xfrm>
            <a:off x="6403461" y="5343276"/>
            <a:ext cx="171790" cy="1595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D04BE633-D1A0-8F58-1181-8820AA7B751D}"/>
              </a:ext>
            </a:extLst>
          </p:cNvPr>
          <p:cNvSpPr/>
          <p:nvPr/>
        </p:nvSpPr>
        <p:spPr>
          <a:xfrm>
            <a:off x="7624084" y="5957860"/>
            <a:ext cx="171790" cy="1595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084FC182-D3DE-05D2-B8EC-981150842D4D}"/>
              </a:ext>
            </a:extLst>
          </p:cNvPr>
          <p:cNvCxnSpPr>
            <a:endCxn id="14" idx="5"/>
          </p:cNvCxnSpPr>
          <p:nvPr/>
        </p:nvCxnSpPr>
        <p:spPr>
          <a:xfrm>
            <a:off x="9540651" y="4476927"/>
            <a:ext cx="740011" cy="817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CB2E51B-717C-CAD2-DE93-D0175D0A1F2F}"/>
              </a:ext>
            </a:extLst>
          </p:cNvPr>
          <p:cNvCxnSpPr/>
          <p:nvPr/>
        </p:nvCxnSpPr>
        <p:spPr>
          <a:xfrm flipV="1">
            <a:off x="7763321" y="2248320"/>
            <a:ext cx="654954" cy="7561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F80BE25C-E7F6-E24B-B5E4-E71B5EF53206}"/>
              </a:ext>
            </a:extLst>
          </p:cNvPr>
          <p:cNvSpPr/>
          <p:nvPr/>
        </p:nvSpPr>
        <p:spPr>
          <a:xfrm>
            <a:off x="7728858" y="2252255"/>
            <a:ext cx="391454" cy="646331"/>
          </a:xfrm>
          <a:prstGeom prst="rect">
            <a:avLst/>
          </a:prstGeom>
        </p:spPr>
        <p:txBody>
          <a:bodyPr wrap="none">
            <a:spAutoFit/>
          </a:bodyPr>
          <a:lstStyle/>
          <a:p>
            <a:r>
              <a:rPr lang="en-US" sz="3600" b="1" dirty="0">
                <a:latin typeface="+mj-lt"/>
              </a:rPr>
              <a:t>ε</a:t>
            </a:r>
            <a:endParaRPr lang="en-US" dirty="0">
              <a:latin typeface="+mj-lt"/>
            </a:endParaRPr>
          </a:p>
        </p:txBody>
      </p:sp>
      <p:sp>
        <p:nvSpPr>
          <p:cNvPr id="39" name="Rectangle 38">
            <a:extLst>
              <a:ext uri="{FF2B5EF4-FFF2-40B4-BE49-F238E27FC236}">
                <a16:creationId xmlns:a16="http://schemas.microsoft.com/office/drawing/2014/main" id="{E1020B8E-3510-F19D-E155-334622456171}"/>
              </a:ext>
            </a:extLst>
          </p:cNvPr>
          <p:cNvSpPr/>
          <p:nvPr/>
        </p:nvSpPr>
        <p:spPr>
          <a:xfrm>
            <a:off x="10243458" y="1900139"/>
            <a:ext cx="391454" cy="646331"/>
          </a:xfrm>
          <a:prstGeom prst="rect">
            <a:avLst/>
          </a:prstGeom>
        </p:spPr>
        <p:txBody>
          <a:bodyPr wrap="none">
            <a:spAutoFit/>
          </a:bodyPr>
          <a:lstStyle/>
          <a:p>
            <a:r>
              <a:rPr lang="en-US" sz="3600" b="1" dirty="0">
                <a:latin typeface="+mj-lt"/>
              </a:rPr>
              <a:t>ε</a:t>
            </a:r>
            <a:endParaRPr lang="en-US" dirty="0">
              <a:latin typeface="+mj-lt"/>
            </a:endParaRPr>
          </a:p>
        </p:txBody>
      </p:sp>
      <p:sp>
        <p:nvSpPr>
          <p:cNvPr id="40" name="TextBox 39">
            <a:extLst>
              <a:ext uri="{FF2B5EF4-FFF2-40B4-BE49-F238E27FC236}">
                <a16:creationId xmlns:a16="http://schemas.microsoft.com/office/drawing/2014/main" id="{8C56EE09-7BE2-C456-D0D1-8ADE5843C161}"/>
              </a:ext>
            </a:extLst>
          </p:cNvPr>
          <p:cNvSpPr txBox="1"/>
          <p:nvPr/>
        </p:nvSpPr>
        <p:spPr>
          <a:xfrm>
            <a:off x="9391991" y="5806800"/>
            <a:ext cx="1702934" cy="461665"/>
          </a:xfrm>
          <a:prstGeom prst="rect">
            <a:avLst/>
          </a:prstGeom>
          <a:noFill/>
        </p:spPr>
        <p:txBody>
          <a:bodyPr wrap="square" rtlCol="0">
            <a:spAutoFit/>
          </a:bodyPr>
          <a:lstStyle/>
          <a:p>
            <a:r>
              <a:rPr lang="en-US" sz="2400" b="1" dirty="0" err="1">
                <a:latin typeface="+mj-lt"/>
              </a:rPr>
              <a:t>MinPts</a:t>
            </a:r>
            <a:r>
              <a:rPr lang="hr-HR" sz="2400" b="1" dirty="0">
                <a:latin typeface="+mj-lt"/>
              </a:rPr>
              <a:t> = 3</a:t>
            </a:r>
            <a:endParaRPr lang="en-US" sz="2400" dirty="0">
              <a:latin typeface="+mj-lt"/>
            </a:endParaRPr>
          </a:p>
        </p:txBody>
      </p:sp>
      <p:sp>
        <p:nvSpPr>
          <p:cNvPr id="41" name="Oval Callout 40">
            <a:extLst>
              <a:ext uri="{FF2B5EF4-FFF2-40B4-BE49-F238E27FC236}">
                <a16:creationId xmlns:a16="http://schemas.microsoft.com/office/drawing/2014/main" id="{BE36DEF6-8433-FC5C-80F4-C471EFA345A4}"/>
              </a:ext>
            </a:extLst>
          </p:cNvPr>
          <p:cNvSpPr/>
          <p:nvPr/>
        </p:nvSpPr>
        <p:spPr>
          <a:xfrm>
            <a:off x="6123435" y="4337887"/>
            <a:ext cx="1516640" cy="752475"/>
          </a:xfrm>
          <a:prstGeom prst="wedgeEllipseCallout">
            <a:avLst>
              <a:gd name="adj1" fmla="val -18321"/>
              <a:gd name="adj2" fmla="val 8275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err="1">
                <a:solidFill>
                  <a:schemeClr val="tx1"/>
                </a:solidFill>
                <a:latin typeface="+mj-lt"/>
              </a:rPr>
              <a:t>Noise</a:t>
            </a:r>
            <a:r>
              <a:rPr lang="hr-HR" dirty="0">
                <a:solidFill>
                  <a:schemeClr val="tx1"/>
                </a:solidFill>
              </a:rPr>
              <a:t> </a:t>
            </a:r>
            <a:r>
              <a:rPr lang="hr-HR" dirty="0" err="1">
                <a:solidFill>
                  <a:schemeClr val="tx1"/>
                </a:solidFill>
              </a:rPr>
              <a:t>point</a:t>
            </a:r>
            <a:endParaRPr lang="en-US" dirty="0">
              <a:solidFill>
                <a:schemeClr val="tx1"/>
              </a:solidFill>
            </a:endParaRPr>
          </a:p>
        </p:txBody>
      </p:sp>
      <p:sp>
        <p:nvSpPr>
          <p:cNvPr id="42" name="Oval Callout 41">
            <a:extLst>
              <a:ext uri="{FF2B5EF4-FFF2-40B4-BE49-F238E27FC236}">
                <a16:creationId xmlns:a16="http://schemas.microsoft.com/office/drawing/2014/main" id="{24A755FA-1DF1-9F4E-0D84-B4EC99AF9D34}"/>
              </a:ext>
            </a:extLst>
          </p:cNvPr>
          <p:cNvSpPr/>
          <p:nvPr/>
        </p:nvSpPr>
        <p:spPr>
          <a:xfrm>
            <a:off x="9844258" y="758755"/>
            <a:ext cx="1516640" cy="752475"/>
          </a:xfrm>
          <a:prstGeom prst="wedgeEllipseCallout">
            <a:avLst>
              <a:gd name="adj1" fmla="val -34650"/>
              <a:gd name="adj2" fmla="val 16376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a:solidFill>
                  <a:schemeClr val="tx1"/>
                </a:solidFill>
                <a:latin typeface="+mj-lt"/>
              </a:rPr>
              <a:t>Core</a:t>
            </a:r>
            <a:r>
              <a:rPr lang="hr-HR" dirty="0">
                <a:solidFill>
                  <a:schemeClr val="tx1"/>
                </a:solidFill>
              </a:rPr>
              <a:t> </a:t>
            </a:r>
            <a:r>
              <a:rPr lang="hr-HR" dirty="0" err="1">
                <a:solidFill>
                  <a:schemeClr val="tx1"/>
                </a:solidFill>
              </a:rPr>
              <a:t>point</a:t>
            </a:r>
            <a:endParaRPr lang="en-US" dirty="0">
              <a:solidFill>
                <a:schemeClr val="tx1"/>
              </a:solidFill>
            </a:endParaRPr>
          </a:p>
        </p:txBody>
      </p:sp>
      <p:sp>
        <p:nvSpPr>
          <p:cNvPr id="43" name="Oval Callout 42">
            <a:extLst>
              <a:ext uri="{FF2B5EF4-FFF2-40B4-BE49-F238E27FC236}">
                <a16:creationId xmlns:a16="http://schemas.microsoft.com/office/drawing/2014/main" id="{F7CBF1F6-B9AE-1298-3288-972F7429F0F1}"/>
              </a:ext>
            </a:extLst>
          </p:cNvPr>
          <p:cNvSpPr/>
          <p:nvPr/>
        </p:nvSpPr>
        <p:spPr>
          <a:xfrm>
            <a:off x="6681539" y="1243966"/>
            <a:ext cx="1516640" cy="752475"/>
          </a:xfrm>
          <a:prstGeom prst="wedgeEllipseCallout">
            <a:avLst>
              <a:gd name="adj1" fmla="val 520"/>
              <a:gd name="adj2" fmla="val 10300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err="1">
                <a:solidFill>
                  <a:schemeClr val="tx1"/>
                </a:solidFill>
                <a:latin typeface="+mj-lt"/>
              </a:rPr>
              <a:t>Border</a:t>
            </a:r>
            <a:r>
              <a:rPr lang="hr-HR" dirty="0">
                <a:solidFill>
                  <a:schemeClr val="tx1"/>
                </a:solidFill>
              </a:rPr>
              <a:t> </a:t>
            </a:r>
            <a:r>
              <a:rPr lang="hr-HR" dirty="0" err="1">
                <a:solidFill>
                  <a:schemeClr val="tx1"/>
                </a:solidFill>
              </a:rPr>
              <a:t>point</a:t>
            </a:r>
            <a:endParaRPr lang="en-US" dirty="0">
              <a:solidFill>
                <a:schemeClr val="tx1"/>
              </a:solidFill>
            </a:endParaRPr>
          </a:p>
        </p:txBody>
      </p:sp>
      <p:sp>
        <p:nvSpPr>
          <p:cNvPr id="45" name="Oval Callout 44">
            <a:extLst>
              <a:ext uri="{FF2B5EF4-FFF2-40B4-BE49-F238E27FC236}">
                <a16:creationId xmlns:a16="http://schemas.microsoft.com/office/drawing/2014/main" id="{D074AFAD-0FFA-8B04-6F3E-36A81862C752}"/>
              </a:ext>
            </a:extLst>
          </p:cNvPr>
          <p:cNvSpPr/>
          <p:nvPr/>
        </p:nvSpPr>
        <p:spPr>
          <a:xfrm>
            <a:off x="7223125" y="4967038"/>
            <a:ext cx="1516640" cy="752475"/>
          </a:xfrm>
          <a:prstGeom prst="wedgeEllipseCallout">
            <a:avLst>
              <a:gd name="adj1" fmla="val -18321"/>
              <a:gd name="adj2" fmla="val 8275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000" b="1" dirty="0" err="1">
                <a:solidFill>
                  <a:schemeClr val="tx1"/>
                </a:solidFill>
                <a:latin typeface="+mj-lt"/>
              </a:rPr>
              <a:t>Noise</a:t>
            </a:r>
            <a:r>
              <a:rPr lang="hr-HR" dirty="0">
                <a:solidFill>
                  <a:schemeClr val="tx1"/>
                </a:solidFill>
              </a:rPr>
              <a:t> </a:t>
            </a:r>
            <a:r>
              <a:rPr lang="hr-HR" dirty="0" err="1">
                <a:solidFill>
                  <a:schemeClr val="tx1"/>
                </a:solidFill>
              </a:rPr>
              <a:t>point</a:t>
            </a:r>
            <a:endParaRPr lang="en-US" dirty="0">
              <a:solidFill>
                <a:schemeClr val="tx1"/>
              </a:solidFill>
            </a:endParaRPr>
          </a:p>
        </p:txBody>
      </p:sp>
    </p:spTree>
    <p:extLst>
      <p:ext uri="{BB962C8B-B14F-4D97-AF65-F5344CB8AC3E}">
        <p14:creationId xmlns:p14="http://schemas.microsoft.com/office/powerpoint/2010/main" val="16360338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DBSCAN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19744" y="1353231"/>
            <a:ext cx="5682342" cy="4486275"/>
          </a:xfrm>
        </p:spPr>
        <p:txBody>
          <a:bodyPr>
            <a:noAutofit/>
          </a:bodyPr>
          <a:lstStyle/>
          <a:p>
            <a:pPr algn="just"/>
            <a:r>
              <a:rPr lang="en-US" sz="3600" dirty="0">
                <a:latin typeface="+mj-lt"/>
              </a:rPr>
              <a:t>Let's try to simplify DBSCAN with an example using height and weight data and some calculations.</a:t>
            </a:r>
          </a:p>
          <a:p>
            <a:pPr algn="just"/>
            <a:r>
              <a:rPr lang="en-US" sz="3600" dirty="0">
                <a:latin typeface="+mj-lt"/>
              </a:rPr>
              <a:t>Let's say we have a dataset of 10 individuals with their height and weight measurements, as follows.</a:t>
            </a:r>
            <a:endParaRPr lang="hr-HR" sz="3600" dirty="0">
              <a:latin typeface="+mj-lt"/>
            </a:endParaRPr>
          </a:p>
          <a:p>
            <a:pPr algn="just"/>
            <a:r>
              <a:rPr lang="en-US" sz="3600" b="1" dirty="0">
                <a:latin typeface="+mj-lt"/>
              </a:rPr>
              <a:t>Let's assume ε = 10 and </a:t>
            </a:r>
            <a:r>
              <a:rPr lang="en-US" sz="3600" b="1" dirty="0" err="1">
                <a:latin typeface="+mj-lt"/>
              </a:rPr>
              <a:t>MinPts</a:t>
            </a:r>
            <a:r>
              <a:rPr lang="en-US" sz="3600" b="1" dirty="0">
                <a:latin typeface="+mj-lt"/>
              </a:rPr>
              <a:t> = 2</a:t>
            </a:r>
          </a:p>
        </p:txBody>
      </p:sp>
      <p:graphicFrame>
        <p:nvGraphicFramePr>
          <p:cNvPr id="4" name="Table 3"/>
          <p:cNvGraphicFramePr>
            <a:graphicFrameLocks noGrp="1"/>
          </p:cNvGraphicFramePr>
          <p:nvPr>
            <p:extLst>
              <p:ext uri="{D42A27DB-BD31-4B8C-83A1-F6EECF244321}">
                <p14:modId xmlns:p14="http://schemas.microsoft.com/office/powerpoint/2010/main" val="4003874353"/>
              </p:ext>
            </p:extLst>
          </p:nvPr>
        </p:nvGraphicFramePr>
        <p:xfrm>
          <a:off x="6716486" y="1500871"/>
          <a:ext cx="5105400" cy="4703985"/>
        </p:xfrm>
        <a:graphic>
          <a:graphicData uri="http://schemas.openxmlformats.org/drawingml/2006/table">
            <a:tbl>
              <a:tblPr>
                <a:tableStyleId>{5C22544A-7EE6-4342-B048-85BDC9FD1C3A}</a:tableStyleId>
              </a:tblPr>
              <a:tblGrid>
                <a:gridCol w="1273361">
                  <a:extLst>
                    <a:ext uri="{9D8B030D-6E8A-4147-A177-3AD203B41FA5}">
                      <a16:colId xmlns:a16="http://schemas.microsoft.com/office/drawing/2014/main" val="73900877"/>
                    </a:ext>
                  </a:extLst>
                </a:gridCol>
                <a:gridCol w="1984770">
                  <a:extLst>
                    <a:ext uri="{9D8B030D-6E8A-4147-A177-3AD203B41FA5}">
                      <a16:colId xmlns:a16="http://schemas.microsoft.com/office/drawing/2014/main" val="227104886"/>
                    </a:ext>
                  </a:extLst>
                </a:gridCol>
                <a:gridCol w="1847269">
                  <a:extLst>
                    <a:ext uri="{9D8B030D-6E8A-4147-A177-3AD203B41FA5}">
                      <a16:colId xmlns:a16="http://schemas.microsoft.com/office/drawing/2014/main" val="2324371255"/>
                    </a:ext>
                  </a:extLst>
                </a:gridCol>
              </a:tblGrid>
              <a:tr h="427635">
                <a:tc>
                  <a:txBody>
                    <a:bodyPr/>
                    <a:lstStyle/>
                    <a:p>
                      <a:pPr algn="ctr" fontAlgn="ctr"/>
                      <a:r>
                        <a:rPr lang="hr-HR" sz="2400" b="1" u="none" strike="noStrike" dirty="0" err="1">
                          <a:effectLst/>
                          <a:latin typeface="+mj-lt"/>
                        </a:rPr>
                        <a:t>Individual</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Height</a:t>
                      </a:r>
                      <a:r>
                        <a:rPr lang="hr-HR" sz="2400" b="1" u="none" strike="noStrike" dirty="0">
                          <a:effectLst/>
                          <a:latin typeface="+mj-lt"/>
                        </a:rPr>
                        <a:t> (cm)</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Weight</a:t>
                      </a:r>
                      <a:r>
                        <a:rPr lang="hr-HR" sz="2400" b="1" u="none" strike="noStrike" dirty="0">
                          <a:effectLst/>
                          <a:latin typeface="+mj-lt"/>
                        </a:rPr>
                        <a:t> (kg)</a:t>
                      </a:r>
                      <a:endParaRPr lang="hr-HR" sz="24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378379710"/>
                  </a:ext>
                </a:extLst>
              </a:tr>
              <a:tr h="427635">
                <a:tc>
                  <a:txBody>
                    <a:bodyPr/>
                    <a:lstStyle/>
                    <a:p>
                      <a:pPr algn="ctr" fontAlgn="ctr"/>
                      <a:r>
                        <a:rPr lang="hr-HR" sz="2400" u="none" strike="noStrike" dirty="0">
                          <a:effectLst/>
                          <a:latin typeface="+mj-lt"/>
                        </a:rPr>
                        <a:t>1</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175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70</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557619527"/>
                  </a:ext>
                </a:extLst>
              </a:tr>
              <a:tr h="427635">
                <a:tc>
                  <a:txBody>
                    <a:bodyPr/>
                    <a:lstStyle/>
                    <a:p>
                      <a:pPr algn="ctr" fontAlgn="ctr"/>
                      <a:r>
                        <a:rPr lang="hr-HR" sz="2400" u="none" strike="noStrike" dirty="0">
                          <a:effectLst/>
                          <a:latin typeface="+mj-lt"/>
                        </a:rPr>
                        <a:t>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180</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80</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978138811"/>
                  </a:ext>
                </a:extLst>
              </a:tr>
              <a:tr h="427635">
                <a:tc>
                  <a:txBody>
                    <a:bodyPr/>
                    <a:lstStyle/>
                    <a:p>
                      <a:pPr algn="ctr" fontAlgn="ctr"/>
                      <a:r>
                        <a:rPr lang="hr-HR" sz="2400" u="none" strike="noStrike" dirty="0">
                          <a:effectLst/>
                          <a:latin typeface="+mj-lt"/>
                        </a:rPr>
                        <a:t>3</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178</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73</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716073181"/>
                  </a:ext>
                </a:extLst>
              </a:tr>
              <a:tr h="427635">
                <a:tc>
                  <a:txBody>
                    <a:bodyPr/>
                    <a:lstStyle/>
                    <a:p>
                      <a:pPr algn="ctr" fontAlgn="ctr"/>
                      <a:r>
                        <a:rPr lang="hr-HR" sz="2400" u="none" strike="noStrike">
                          <a:effectLst/>
                          <a:latin typeface="+mj-lt"/>
                        </a:rPr>
                        <a:t>4</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55</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927794450"/>
                  </a:ext>
                </a:extLst>
              </a:tr>
              <a:tr h="427635">
                <a:tc>
                  <a:txBody>
                    <a:bodyPr/>
                    <a:lstStyle/>
                    <a:p>
                      <a:pPr algn="ctr" fontAlgn="ctr"/>
                      <a:r>
                        <a:rPr lang="hr-HR" sz="2400" u="none" strike="noStrike">
                          <a:effectLst/>
                          <a:latin typeface="+mj-lt"/>
                        </a:rPr>
                        <a:t>5</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57</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525056045"/>
                  </a:ext>
                </a:extLst>
              </a:tr>
              <a:tr h="427635">
                <a:tc>
                  <a:txBody>
                    <a:bodyPr/>
                    <a:lstStyle/>
                    <a:p>
                      <a:pPr algn="ctr" fontAlgn="ctr"/>
                      <a:r>
                        <a:rPr lang="hr-HR" sz="2400" u="none" strike="noStrike">
                          <a:effectLst/>
                          <a:latin typeface="+mj-lt"/>
                        </a:rPr>
                        <a:t>6</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62</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295316165"/>
                  </a:ext>
                </a:extLst>
              </a:tr>
              <a:tr h="427635">
                <a:tc>
                  <a:txBody>
                    <a:bodyPr/>
                    <a:lstStyle/>
                    <a:p>
                      <a:pPr algn="ctr" fontAlgn="ctr"/>
                      <a:r>
                        <a:rPr lang="hr-HR" sz="2400" u="none" strike="noStrike">
                          <a:effectLst/>
                          <a:latin typeface="+mj-lt"/>
                        </a:rPr>
                        <a:t>7</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85</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815387467"/>
                  </a:ext>
                </a:extLst>
              </a:tr>
              <a:tr h="427635">
                <a:tc>
                  <a:txBody>
                    <a:bodyPr/>
                    <a:lstStyle/>
                    <a:p>
                      <a:pPr algn="ctr" fontAlgn="ctr"/>
                      <a:r>
                        <a:rPr lang="hr-HR" sz="2400" u="none" strike="noStrike">
                          <a:effectLst/>
                          <a:latin typeface="+mj-lt"/>
                        </a:rPr>
                        <a:t>8</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90</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52781419"/>
                  </a:ext>
                </a:extLst>
              </a:tr>
              <a:tr h="427635">
                <a:tc>
                  <a:txBody>
                    <a:bodyPr/>
                    <a:lstStyle/>
                    <a:p>
                      <a:pPr algn="ctr" fontAlgn="ctr"/>
                      <a:r>
                        <a:rPr lang="hr-HR" sz="2400" u="none" strike="noStrike">
                          <a:effectLst/>
                          <a:latin typeface="+mj-lt"/>
                        </a:rPr>
                        <a:t>9</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183</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87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071128083"/>
                  </a:ext>
                </a:extLst>
              </a:tr>
              <a:tr h="427635">
                <a:tc>
                  <a:txBody>
                    <a:bodyPr/>
                    <a:lstStyle/>
                    <a:p>
                      <a:pPr algn="ctr" fontAlgn="ctr"/>
                      <a:r>
                        <a:rPr lang="hr-HR" sz="2400" u="none" strike="noStrike">
                          <a:effectLst/>
                          <a:latin typeface="+mj-lt"/>
                        </a:rPr>
                        <a:t>10</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168</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97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561529631"/>
                  </a:ext>
                </a:extLst>
              </a:tr>
            </a:tbl>
          </a:graphicData>
        </a:graphic>
      </p:graphicFrame>
    </p:spTree>
    <p:extLst>
      <p:ext uri="{BB962C8B-B14F-4D97-AF65-F5344CB8AC3E}">
        <p14:creationId xmlns:p14="http://schemas.microsoft.com/office/powerpoint/2010/main" val="31386010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DBSCAN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0" y="1500871"/>
            <a:ext cx="5998027" cy="4486275"/>
          </a:xfrm>
        </p:spPr>
        <p:txBody>
          <a:bodyPr>
            <a:noAutofit/>
          </a:bodyPr>
          <a:lstStyle/>
          <a:p>
            <a:pPr algn="just"/>
            <a:r>
              <a:rPr lang="en-US" sz="3600" b="1" dirty="0">
                <a:latin typeface="+mj-lt"/>
              </a:rPr>
              <a:t>Step 1</a:t>
            </a:r>
            <a:r>
              <a:rPr lang="en-US" sz="3600" dirty="0">
                <a:latin typeface="+mj-lt"/>
              </a:rPr>
              <a:t>: Choose an arbitrary data point (e.g., Individual 1).</a:t>
            </a:r>
          </a:p>
          <a:p>
            <a:pPr algn="just"/>
            <a:r>
              <a:rPr lang="en-US" sz="3600" b="1" dirty="0">
                <a:latin typeface="+mj-lt"/>
              </a:rPr>
              <a:t>Step2</a:t>
            </a:r>
            <a:r>
              <a:rPr lang="en-US" sz="3600" dirty="0">
                <a:latin typeface="+mj-lt"/>
              </a:rPr>
              <a:t>: Find all data points within ε distance of that point (i.e., those within 10 cm in height and 10 kg in weight)</a:t>
            </a:r>
            <a:endParaRPr lang="hr-HR" sz="3600" dirty="0">
              <a:latin typeface="+mj-lt"/>
            </a:endParaRPr>
          </a:p>
          <a:p>
            <a:pPr lvl="1" algn="just"/>
            <a:r>
              <a:rPr lang="en-US" sz="3600" b="1" dirty="0">
                <a:latin typeface="+mj-lt"/>
              </a:rPr>
              <a:t>Individual 1 has two points within ε distance: Individual 2 and Individual 3.</a:t>
            </a:r>
            <a:endParaRPr lang="hr-HR" sz="3600" b="1" dirty="0">
              <a:latin typeface="+mj-lt"/>
            </a:endParaRPr>
          </a:p>
          <a:p>
            <a:pPr marL="457200" lvl="1" indent="0" algn="just">
              <a:buNone/>
            </a:pPr>
            <a:endParaRPr lang="en-US" sz="3600"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1881633992"/>
              </p:ext>
            </p:extLst>
          </p:nvPr>
        </p:nvGraphicFramePr>
        <p:xfrm>
          <a:off x="6716486" y="1500871"/>
          <a:ext cx="5105400" cy="4703985"/>
        </p:xfrm>
        <a:graphic>
          <a:graphicData uri="http://schemas.openxmlformats.org/drawingml/2006/table">
            <a:tbl>
              <a:tblPr>
                <a:tableStyleId>{5C22544A-7EE6-4342-B048-85BDC9FD1C3A}</a:tableStyleId>
              </a:tblPr>
              <a:tblGrid>
                <a:gridCol w="1273361">
                  <a:extLst>
                    <a:ext uri="{9D8B030D-6E8A-4147-A177-3AD203B41FA5}">
                      <a16:colId xmlns:a16="http://schemas.microsoft.com/office/drawing/2014/main" val="73900877"/>
                    </a:ext>
                  </a:extLst>
                </a:gridCol>
                <a:gridCol w="1984770">
                  <a:extLst>
                    <a:ext uri="{9D8B030D-6E8A-4147-A177-3AD203B41FA5}">
                      <a16:colId xmlns:a16="http://schemas.microsoft.com/office/drawing/2014/main" val="227104886"/>
                    </a:ext>
                  </a:extLst>
                </a:gridCol>
                <a:gridCol w="1847269">
                  <a:extLst>
                    <a:ext uri="{9D8B030D-6E8A-4147-A177-3AD203B41FA5}">
                      <a16:colId xmlns:a16="http://schemas.microsoft.com/office/drawing/2014/main" val="2324371255"/>
                    </a:ext>
                  </a:extLst>
                </a:gridCol>
              </a:tblGrid>
              <a:tr h="427635">
                <a:tc>
                  <a:txBody>
                    <a:bodyPr/>
                    <a:lstStyle/>
                    <a:p>
                      <a:pPr algn="ctr" fontAlgn="ctr"/>
                      <a:r>
                        <a:rPr lang="hr-HR" sz="2400" b="1" u="none" strike="noStrike" dirty="0" err="1">
                          <a:effectLst/>
                          <a:latin typeface="+mj-lt"/>
                        </a:rPr>
                        <a:t>Individual</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Height</a:t>
                      </a:r>
                      <a:r>
                        <a:rPr lang="hr-HR" sz="2400" b="1" u="none" strike="noStrike" dirty="0">
                          <a:effectLst/>
                          <a:latin typeface="+mj-lt"/>
                        </a:rPr>
                        <a:t> (cm)</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Weight</a:t>
                      </a:r>
                      <a:r>
                        <a:rPr lang="hr-HR" sz="2400" b="1" u="none" strike="noStrike" dirty="0">
                          <a:effectLst/>
                          <a:latin typeface="+mj-lt"/>
                        </a:rPr>
                        <a:t> (kg)</a:t>
                      </a:r>
                      <a:endParaRPr lang="hr-HR" sz="24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378379710"/>
                  </a:ext>
                </a:extLst>
              </a:tr>
              <a:tr h="427635">
                <a:tc>
                  <a:txBody>
                    <a:bodyPr/>
                    <a:lstStyle/>
                    <a:p>
                      <a:pPr algn="ctr" fontAlgn="ctr"/>
                      <a:r>
                        <a:rPr lang="hr-HR" sz="2400" b="1" u="none" strike="noStrike" dirty="0">
                          <a:solidFill>
                            <a:schemeClr val="tx1"/>
                          </a:solidFill>
                          <a:effectLst/>
                          <a:latin typeface="+mj-lt"/>
                        </a:rPr>
                        <a:t>1</a:t>
                      </a:r>
                      <a:endParaRPr lang="hr-HR" sz="2400" b="1" i="0" u="none" strike="noStrike" dirty="0">
                        <a:solidFill>
                          <a:schemeClr val="tx1"/>
                        </a:solidFill>
                        <a:effectLst/>
                        <a:latin typeface="+mj-lt"/>
                      </a:endParaRPr>
                    </a:p>
                  </a:txBody>
                  <a:tcPr marL="9525" marR="9525" marT="9525" marB="0" anchor="ctr"/>
                </a:tc>
                <a:tc>
                  <a:txBody>
                    <a:bodyPr/>
                    <a:lstStyle/>
                    <a:p>
                      <a:pPr algn="ctr" fontAlgn="ctr"/>
                      <a:r>
                        <a:rPr lang="hr-HR" sz="2400" b="1" u="none" strike="noStrike" dirty="0">
                          <a:solidFill>
                            <a:schemeClr val="tx1"/>
                          </a:solidFill>
                          <a:effectLst/>
                          <a:latin typeface="+mj-lt"/>
                        </a:rPr>
                        <a:t>175</a:t>
                      </a:r>
                      <a:endParaRPr lang="hr-HR" sz="2400" b="1" i="0" u="none" strike="noStrike" dirty="0">
                        <a:solidFill>
                          <a:schemeClr val="tx1"/>
                        </a:solidFill>
                        <a:effectLst/>
                        <a:latin typeface="+mj-lt"/>
                      </a:endParaRPr>
                    </a:p>
                  </a:txBody>
                  <a:tcPr marL="9525" marR="9525" marT="9525" marB="0" anchor="ctr"/>
                </a:tc>
                <a:tc>
                  <a:txBody>
                    <a:bodyPr/>
                    <a:lstStyle/>
                    <a:p>
                      <a:pPr algn="ctr" fontAlgn="ctr"/>
                      <a:r>
                        <a:rPr lang="hr-HR" sz="2400" b="1" u="none" strike="noStrike">
                          <a:solidFill>
                            <a:schemeClr val="tx1"/>
                          </a:solidFill>
                          <a:effectLst/>
                          <a:latin typeface="+mj-lt"/>
                        </a:rPr>
                        <a:t>70</a:t>
                      </a:r>
                      <a:endParaRPr lang="hr-HR" sz="2400" b="1" i="0" u="none" strike="noStrike">
                        <a:solidFill>
                          <a:schemeClr val="tx1"/>
                        </a:solidFill>
                        <a:effectLst/>
                        <a:latin typeface="+mj-lt"/>
                      </a:endParaRPr>
                    </a:p>
                  </a:txBody>
                  <a:tcPr marL="9525" marR="9525" marT="9525" marB="0" anchor="ctr"/>
                </a:tc>
                <a:extLst>
                  <a:ext uri="{0D108BD9-81ED-4DB2-BD59-A6C34878D82A}">
                    <a16:rowId xmlns:a16="http://schemas.microsoft.com/office/drawing/2014/main" val="2557619527"/>
                  </a:ext>
                </a:extLst>
              </a:tr>
              <a:tr h="427635">
                <a:tc>
                  <a:txBody>
                    <a:bodyPr/>
                    <a:lstStyle/>
                    <a:p>
                      <a:pPr algn="ctr" fontAlgn="ctr"/>
                      <a:r>
                        <a:rPr lang="hr-HR" sz="2400" b="1" u="none" strike="noStrike" dirty="0">
                          <a:solidFill>
                            <a:schemeClr val="tx1"/>
                          </a:solidFill>
                          <a:effectLst/>
                          <a:latin typeface="+mj-lt"/>
                        </a:rPr>
                        <a:t>2</a:t>
                      </a:r>
                      <a:endParaRPr lang="hr-HR" sz="2400" b="1" i="0" u="none" strike="noStrike" dirty="0">
                        <a:solidFill>
                          <a:schemeClr val="tx1"/>
                        </a:solidFill>
                        <a:effectLst/>
                        <a:latin typeface="+mj-lt"/>
                      </a:endParaRPr>
                    </a:p>
                  </a:txBody>
                  <a:tcPr marL="9525" marR="9525" marT="9525" marB="0" anchor="ctr"/>
                </a:tc>
                <a:tc>
                  <a:txBody>
                    <a:bodyPr/>
                    <a:lstStyle/>
                    <a:p>
                      <a:pPr algn="ctr" fontAlgn="ctr"/>
                      <a:r>
                        <a:rPr lang="hr-HR" sz="2400" b="1" u="none" strike="noStrike" dirty="0">
                          <a:solidFill>
                            <a:schemeClr val="tx1"/>
                          </a:solidFill>
                          <a:effectLst/>
                          <a:latin typeface="+mj-lt"/>
                        </a:rPr>
                        <a:t>180</a:t>
                      </a:r>
                      <a:endParaRPr lang="hr-HR" sz="2400" b="1" i="0" u="none" strike="noStrike" dirty="0">
                        <a:solidFill>
                          <a:schemeClr val="tx1"/>
                        </a:solidFill>
                        <a:effectLst/>
                        <a:latin typeface="+mj-lt"/>
                      </a:endParaRPr>
                    </a:p>
                  </a:txBody>
                  <a:tcPr marL="9525" marR="9525" marT="9525" marB="0" anchor="ctr"/>
                </a:tc>
                <a:tc>
                  <a:txBody>
                    <a:bodyPr/>
                    <a:lstStyle/>
                    <a:p>
                      <a:pPr algn="ctr" fontAlgn="ctr"/>
                      <a:r>
                        <a:rPr lang="hr-HR" sz="2400" b="1" u="none" strike="noStrike" dirty="0">
                          <a:solidFill>
                            <a:schemeClr val="tx1"/>
                          </a:solidFill>
                          <a:effectLst/>
                          <a:latin typeface="+mj-lt"/>
                        </a:rPr>
                        <a:t>80</a:t>
                      </a:r>
                      <a:endParaRPr lang="hr-HR" sz="2400" b="1" i="0" u="none" strike="noStrike" dirty="0">
                        <a:solidFill>
                          <a:schemeClr val="tx1"/>
                        </a:solidFill>
                        <a:effectLst/>
                        <a:latin typeface="+mj-lt"/>
                      </a:endParaRPr>
                    </a:p>
                  </a:txBody>
                  <a:tcPr marL="9525" marR="9525" marT="9525" marB="0" anchor="ctr"/>
                </a:tc>
                <a:extLst>
                  <a:ext uri="{0D108BD9-81ED-4DB2-BD59-A6C34878D82A}">
                    <a16:rowId xmlns:a16="http://schemas.microsoft.com/office/drawing/2014/main" val="2978138811"/>
                  </a:ext>
                </a:extLst>
              </a:tr>
              <a:tr h="427635">
                <a:tc>
                  <a:txBody>
                    <a:bodyPr/>
                    <a:lstStyle/>
                    <a:p>
                      <a:pPr algn="ctr" fontAlgn="ctr"/>
                      <a:r>
                        <a:rPr lang="hr-HR" sz="2400" b="1" u="none" strike="noStrike" dirty="0">
                          <a:solidFill>
                            <a:schemeClr val="tx1"/>
                          </a:solidFill>
                          <a:effectLst/>
                          <a:latin typeface="+mj-lt"/>
                        </a:rPr>
                        <a:t>3</a:t>
                      </a:r>
                      <a:endParaRPr lang="hr-HR" sz="2400" b="1" i="0" u="none" strike="noStrike" dirty="0">
                        <a:solidFill>
                          <a:schemeClr val="tx1"/>
                        </a:solidFill>
                        <a:effectLst/>
                        <a:latin typeface="+mj-lt"/>
                      </a:endParaRPr>
                    </a:p>
                  </a:txBody>
                  <a:tcPr marL="9525" marR="9525" marT="9525" marB="0" anchor="ctr"/>
                </a:tc>
                <a:tc>
                  <a:txBody>
                    <a:bodyPr/>
                    <a:lstStyle/>
                    <a:p>
                      <a:pPr algn="ctr" fontAlgn="ctr"/>
                      <a:r>
                        <a:rPr lang="hr-HR" sz="2400" b="1" u="none" strike="noStrike" dirty="0">
                          <a:solidFill>
                            <a:schemeClr val="tx1"/>
                          </a:solidFill>
                          <a:effectLst/>
                          <a:latin typeface="+mj-lt"/>
                        </a:rPr>
                        <a:t>178</a:t>
                      </a:r>
                      <a:endParaRPr lang="hr-HR" sz="2400" b="1" i="0" u="none" strike="noStrike" dirty="0">
                        <a:solidFill>
                          <a:schemeClr val="tx1"/>
                        </a:solidFill>
                        <a:effectLst/>
                        <a:latin typeface="+mj-lt"/>
                      </a:endParaRPr>
                    </a:p>
                  </a:txBody>
                  <a:tcPr marL="9525" marR="9525" marT="9525" marB="0" anchor="ctr"/>
                </a:tc>
                <a:tc>
                  <a:txBody>
                    <a:bodyPr/>
                    <a:lstStyle/>
                    <a:p>
                      <a:pPr algn="ctr" fontAlgn="ctr"/>
                      <a:r>
                        <a:rPr lang="hr-HR" sz="2400" b="1" u="none" strike="noStrike" dirty="0">
                          <a:solidFill>
                            <a:schemeClr val="tx1"/>
                          </a:solidFill>
                          <a:effectLst/>
                          <a:latin typeface="+mj-lt"/>
                        </a:rPr>
                        <a:t>73</a:t>
                      </a:r>
                      <a:endParaRPr lang="hr-HR" sz="2400" b="1" i="0" u="none" strike="noStrike" dirty="0">
                        <a:solidFill>
                          <a:schemeClr val="tx1"/>
                        </a:solidFill>
                        <a:effectLst/>
                        <a:latin typeface="+mj-lt"/>
                      </a:endParaRPr>
                    </a:p>
                  </a:txBody>
                  <a:tcPr marL="9525" marR="9525" marT="9525" marB="0" anchor="ctr"/>
                </a:tc>
                <a:extLst>
                  <a:ext uri="{0D108BD9-81ED-4DB2-BD59-A6C34878D82A}">
                    <a16:rowId xmlns:a16="http://schemas.microsoft.com/office/drawing/2014/main" val="1716073181"/>
                  </a:ext>
                </a:extLst>
              </a:tr>
              <a:tr h="427635">
                <a:tc>
                  <a:txBody>
                    <a:bodyPr/>
                    <a:lstStyle/>
                    <a:p>
                      <a:pPr algn="ctr" fontAlgn="ctr"/>
                      <a:r>
                        <a:rPr lang="hr-HR" sz="2400" u="none" strike="noStrike">
                          <a:effectLst/>
                          <a:latin typeface="+mj-lt"/>
                        </a:rPr>
                        <a:t>4</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55</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927794450"/>
                  </a:ext>
                </a:extLst>
              </a:tr>
              <a:tr h="427635">
                <a:tc>
                  <a:txBody>
                    <a:bodyPr/>
                    <a:lstStyle/>
                    <a:p>
                      <a:pPr algn="ctr" fontAlgn="ctr"/>
                      <a:r>
                        <a:rPr lang="hr-HR" sz="2400" u="none" strike="noStrike">
                          <a:effectLst/>
                          <a:latin typeface="+mj-lt"/>
                        </a:rPr>
                        <a:t>5</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57</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525056045"/>
                  </a:ext>
                </a:extLst>
              </a:tr>
              <a:tr h="427635">
                <a:tc>
                  <a:txBody>
                    <a:bodyPr/>
                    <a:lstStyle/>
                    <a:p>
                      <a:pPr algn="ctr" fontAlgn="ctr"/>
                      <a:r>
                        <a:rPr lang="hr-HR" sz="2400" u="none" strike="noStrike">
                          <a:effectLst/>
                          <a:latin typeface="+mj-lt"/>
                        </a:rPr>
                        <a:t>6</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62</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295316165"/>
                  </a:ext>
                </a:extLst>
              </a:tr>
              <a:tr h="427635">
                <a:tc>
                  <a:txBody>
                    <a:bodyPr/>
                    <a:lstStyle/>
                    <a:p>
                      <a:pPr algn="ctr" fontAlgn="ctr"/>
                      <a:r>
                        <a:rPr lang="hr-HR" sz="2400" u="none" strike="noStrike">
                          <a:effectLst/>
                          <a:latin typeface="+mj-lt"/>
                        </a:rPr>
                        <a:t>7</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85</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815387467"/>
                  </a:ext>
                </a:extLst>
              </a:tr>
              <a:tr h="427635">
                <a:tc>
                  <a:txBody>
                    <a:bodyPr/>
                    <a:lstStyle/>
                    <a:p>
                      <a:pPr algn="ctr" fontAlgn="ctr"/>
                      <a:r>
                        <a:rPr lang="hr-HR" sz="2400" u="none" strike="noStrike">
                          <a:effectLst/>
                          <a:latin typeface="+mj-lt"/>
                        </a:rPr>
                        <a:t>8</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90</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52781419"/>
                  </a:ext>
                </a:extLst>
              </a:tr>
              <a:tr h="427635">
                <a:tc>
                  <a:txBody>
                    <a:bodyPr/>
                    <a:lstStyle/>
                    <a:p>
                      <a:pPr algn="ctr" fontAlgn="ctr"/>
                      <a:r>
                        <a:rPr lang="hr-HR" sz="2400" u="none" strike="noStrike">
                          <a:effectLst/>
                          <a:latin typeface="+mj-lt"/>
                        </a:rPr>
                        <a:t>9</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183</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87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071128083"/>
                  </a:ext>
                </a:extLst>
              </a:tr>
              <a:tr h="427635">
                <a:tc>
                  <a:txBody>
                    <a:bodyPr/>
                    <a:lstStyle/>
                    <a:p>
                      <a:pPr algn="ctr" fontAlgn="ctr"/>
                      <a:r>
                        <a:rPr lang="hr-HR" sz="2400" u="none" strike="noStrike">
                          <a:effectLst/>
                          <a:latin typeface="+mj-lt"/>
                        </a:rPr>
                        <a:t>10</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168</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97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561529631"/>
                  </a:ext>
                </a:extLst>
              </a:tr>
            </a:tbl>
          </a:graphicData>
        </a:graphic>
      </p:graphicFrame>
    </p:spTree>
    <p:extLst>
      <p:ext uri="{BB962C8B-B14F-4D97-AF65-F5344CB8AC3E}">
        <p14:creationId xmlns:p14="http://schemas.microsoft.com/office/powerpoint/2010/main" val="188783497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DBSCAN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0" y="1500871"/>
            <a:ext cx="5998027" cy="4486275"/>
          </a:xfrm>
        </p:spPr>
        <p:txBody>
          <a:bodyPr>
            <a:noAutofit/>
          </a:bodyPr>
          <a:lstStyle/>
          <a:p>
            <a:pPr algn="just"/>
            <a:r>
              <a:rPr lang="en-US" sz="3600" b="1" dirty="0">
                <a:latin typeface="+mj-lt"/>
              </a:rPr>
              <a:t>Step 3</a:t>
            </a:r>
            <a:r>
              <a:rPr lang="en-US" sz="3600" dirty="0">
                <a:latin typeface="+mj-lt"/>
              </a:rPr>
              <a:t>: If the number of points within ε distance is less than </a:t>
            </a:r>
            <a:r>
              <a:rPr lang="en-US" sz="3600" dirty="0" err="1">
                <a:latin typeface="+mj-lt"/>
              </a:rPr>
              <a:t>MinPts</a:t>
            </a:r>
            <a:r>
              <a:rPr lang="en-US" sz="3600" dirty="0">
                <a:latin typeface="+mj-lt"/>
              </a:rPr>
              <a:t>, mark the data point as noise and move to the next point.</a:t>
            </a:r>
          </a:p>
          <a:p>
            <a:pPr lvl="1" algn="just"/>
            <a:r>
              <a:rPr lang="en-US" sz="3600" dirty="0">
                <a:latin typeface="+mj-lt"/>
              </a:rPr>
              <a:t>Since both Individual 1, Individual 2 have at least one other point within ε distance, neither is marked as noise</a:t>
            </a:r>
            <a:r>
              <a:rPr lang="en-US" sz="3600" b="1" dirty="0">
                <a:latin typeface="+mj-lt"/>
              </a:rPr>
              <a:t>.</a:t>
            </a:r>
          </a:p>
        </p:txBody>
      </p:sp>
      <p:graphicFrame>
        <p:nvGraphicFramePr>
          <p:cNvPr id="4" name="Table 3"/>
          <p:cNvGraphicFramePr>
            <a:graphicFrameLocks noGrp="1"/>
          </p:cNvGraphicFramePr>
          <p:nvPr>
            <p:extLst>
              <p:ext uri="{D42A27DB-BD31-4B8C-83A1-F6EECF244321}">
                <p14:modId xmlns:p14="http://schemas.microsoft.com/office/powerpoint/2010/main" val="1666719289"/>
              </p:ext>
            </p:extLst>
          </p:nvPr>
        </p:nvGraphicFramePr>
        <p:xfrm>
          <a:off x="6716486" y="1500871"/>
          <a:ext cx="5105400" cy="4703985"/>
        </p:xfrm>
        <a:graphic>
          <a:graphicData uri="http://schemas.openxmlformats.org/drawingml/2006/table">
            <a:tbl>
              <a:tblPr>
                <a:tableStyleId>{5C22544A-7EE6-4342-B048-85BDC9FD1C3A}</a:tableStyleId>
              </a:tblPr>
              <a:tblGrid>
                <a:gridCol w="1273361">
                  <a:extLst>
                    <a:ext uri="{9D8B030D-6E8A-4147-A177-3AD203B41FA5}">
                      <a16:colId xmlns:a16="http://schemas.microsoft.com/office/drawing/2014/main" val="73900877"/>
                    </a:ext>
                  </a:extLst>
                </a:gridCol>
                <a:gridCol w="1984770">
                  <a:extLst>
                    <a:ext uri="{9D8B030D-6E8A-4147-A177-3AD203B41FA5}">
                      <a16:colId xmlns:a16="http://schemas.microsoft.com/office/drawing/2014/main" val="227104886"/>
                    </a:ext>
                  </a:extLst>
                </a:gridCol>
                <a:gridCol w="1847269">
                  <a:extLst>
                    <a:ext uri="{9D8B030D-6E8A-4147-A177-3AD203B41FA5}">
                      <a16:colId xmlns:a16="http://schemas.microsoft.com/office/drawing/2014/main" val="2324371255"/>
                    </a:ext>
                  </a:extLst>
                </a:gridCol>
              </a:tblGrid>
              <a:tr h="427635">
                <a:tc>
                  <a:txBody>
                    <a:bodyPr/>
                    <a:lstStyle/>
                    <a:p>
                      <a:pPr algn="ctr" fontAlgn="ctr"/>
                      <a:r>
                        <a:rPr lang="hr-HR" sz="2400" b="1" u="none" strike="noStrike" dirty="0" err="1">
                          <a:effectLst/>
                          <a:latin typeface="+mj-lt"/>
                        </a:rPr>
                        <a:t>Individual</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Height</a:t>
                      </a:r>
                      <a:r>
                        <a:rPr lang="hr-HR" sz="2400" b="1" u="none" strike="noStrike" dirty="0">
                          <a:effectLst/>
                          <a:latin typeface="+mj-lt"/>
                        </a:rPr>
                        <a:t> (cm)</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Weight</a:t>
                      </a:r>
                      <a:r>
                        <a:rPr lang="hr-HR" sz="2400" b="1" u="none" strike="noStrike" dirty="0">
                          <a:effectLst/>
                          <a:latin typeface="+mj-lt"/>
                        </a:rPr>
                        <a:t> (kg)</a:t>
                      </a:r>
                      <a:endParaRPr lang="hr-HR" sz="24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378379710"/>
                  </a:ext>
                </a:extLst>
              </a:tr>
              <a:tr h="427635">
                <a:tc>
                  <a:txBody>
                    <a:bodyPr/>
                    <a:lstStyle/>
                    <a:p>
                      <a:pPr algn="ctr" fontAlgn="ctr"/>
                      <a:r>
                        <a:rPr lang="hr-HR" sz="2400" b="1" u="none" strike="noStrike" dirty="0">
                          <a:solidFill>
                            <a:schemeClr val="tx1"/>
                          </a:solidFill>
                          <a:effectLst/>
                          <a:latin typeface="+mj-lt"/>
                        </a:rPr>
                        <a:t>1</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175</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a:solidFill>
                            <a:schemeClr val="tx1"/>
                          </a:solidFill>
                          <a:effectLst/>
                          <a:latin typeface="+mj-lt"/>
                        </a:rPr>
                        <a:t>70</a:t>
                      </a:r>
                      <a:endParaRPr lang="hr-HR" sz="2400" b="1" i="0" u="none" strike="noStrike">
                        <a:solidFill>
                          <a:schemeClr val="tx1"/>
                        </a:solidFill>
                        <a:effectLst/>
                        <a:latin typeface="+mj-lt"/>
                      </a:endParaRPr>
                    </a:p>
                  </a:txBody>
                  <a:tcPr marL="9525" marR="9525" marT="9525" marB="0" anchor="ctr">
                    <a:solidFill>
                      <a:srgbClr val="92D050"/>
                    </a:solidFill>
                  </a:tcPr>
                </a:tc>
                <a:extLst>
                  <a:ext uri="{0D108BD9-81ED-4DB2-BD59-A6C34878D82A}">
                    <a16:rowId xmlns:a16="http://schemas.microsoft.com/office/drawing/2014/main" val="2557619527"/>
                  </a:ext>
                </a:extLst>
              </a:tr>
              <a:tr h="427635">
                <a:tc>
                  <a:txBody>
                    <a:bodyPr/>
                    <a:lstStyle/>
                    <a:p>
                      <a:pPr algn="ctr" fontAlgn="ctr"/>
                      <a:r>
                        <a:rPr lang="hr-HR" sz="2400" b="1" u="none" strike="noStrike" dirty="0">
                          <a:solidFill>
                            <a:schemeClr val="tx1"/>
                          </a:solidFill>
                          <a:effectLst/>
                          <a:latin typeface="+mj-lt"/>
                        </a:rPr>
                        <a:t>2</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180</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80</a:t>
                      </a:r>
                      <a:endParaRPr lang="hr-HR" sz="2400" b="1" i="0" u="none" strike="noStrike" dirty="0">
                        <a:solidFill>
                          <a:schemeClr val="tx1"/>
                        </a:solidFill>
                        <a:effectLst/>
                        <a:latin typeface="+mj-lt"/>
                      </a:endParaRPr>
                    </a:p>
                  </a:txBody>
                  <a:tcPr marL="9525" marR="9525" marT="9525" marB="0" anchor="ctr">
                    <a:solidFill>
                      <a:srgbClr val="92D050"/>
                    </a:solidFill>
                  </a:tcPr>
                </a:tc>
                <a:extLst>
                  <a:ext uri="{0D108BD9-81ED-4DB2-BD59-A6C34878D82A}">
                    <a16:rowId xmlns:a16="http://schemas.microsoft.com/office/drawing/2014/main" val="2978138811"/>
                  </a:ext>
                </a:extLst>
              </a:tr>
              <a:tr h="427635">
                <a:tc>
                  <a:txBody>
                    <a:bodyPr/>
                    <a:lstStyle/>
                    <a:p>
                      <a:pPr algn="ctr" fontAlgn="ctr"/>
                      <a:r>
                        <a:rPr lang="hr-HR" sz="2400" b="1" u="none" strike="noStrike" dirty="0">
                          <a:solidFill>
                            <a:schemeClr val="tx1"/>
                          </a:solidFill>
                          <a:effectLst/>
                          <a:latin typeface="+mj-lt"/>
                        </a:rPr>
                        <a:t>3</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178</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73</a:t>
                      </a:r>
                      <a:endParaRPr lang="hr-HR" sz="2400" b="1" i="0" u="none" strike="noStrike" dirty="0">
                        <a:solidFill>
                          <a:schemeClr val="tx1"/>
                        </a:solidFill>
                        <a:effectLst/>
                        <a:latin typeface="+mj-lt"/>
                      </a:endParaRPr>
                    </a:p>
                  </a:txBody>
                  <a:tcPr marL="9525" marR="9525" marT="9525" marB="0" anchor="ctr">
                    <a:solidFill>
                      <a:srgbClr val="92D050"/>
                    </a:solidFill>
                  </a:tcPr>
                </a:tc>
                <a:extLst>
                  <a:ext uri="{0D108BD9-81ED-4DB2-BD59-A6C34878D82A}">
                    <a16:rowId xmlns:a16="http://schemas.microsoft.com/office/drawing/2014/main" val="1716073181"/>
                  </a:ext>
                </a:extLst>
              </a:tr>
              <a:tr h="427635">
                <a:tc>
                  <a:txBody>
                    <a:bodyPr/>
                    <a:lstStyle/>
                    <a:p>
                      <a:pPr algn="ctr" fontAlgn="ctr"/>
                      <a:r>
                        <a:rPr lang="hr-HR" sz="2400" u="none" strike="noStrike">
                          <a:effectLst/>
                          <a:latin typeface="+mj-lt"/>
                        </a:rPr>
                        <a:t>4</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160</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55</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927794450"/>
                  </a:ext>
                </a:extLst>
              </a:tr>
              <a:tr h="427635">
                <a:tc>
                  <a:txBody>
                    <a:bodyPr/>
                    <a:lstStyle/>
                    <a:p>
                      <a:pPr algn="ctr" fontAlgn="ctr"/>
                      <a:r>
                        <a:rPr lang="hr-HR" sz="2400" u="none" strike="noStrike">
                          <a:effectLst/>
                          <a:latin typeface="+mj-lt"/>
                        </a:rPr>
                        <a:t>5</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57</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525056045"/>
                  </a:ext>
                </a:extLst>
              </a:tr>
              <a:tr h="427635">
                <a:tc>
                  <a:txBody>
                    <a:bodyPr/>
                    <a:lstStyle/>
                    <a:p>
                      <a:pPr algn="ctr" fontAlgn="ctr"/>
                      <a:r>
                        <a:rPr lang="hr-HR" sz="2400" u="none" strike="noStrike">
                          <a:effectLst/>
                          <a:latin typeface="+mj-lt"/>
                        </a:rPr>
                        <a:t>6</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62</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295316165"/>
                  </a:ext>
                </a:extLst>
              </a:tr>
              <a:tr h="427635">
                <a:tc>
                  <a:txBody>
                    <a:bodyPr/>
                    <a:lstStyle/>
                    <a:p>
                      <a:pPr algn="ctr" fontAlgn="ctr"/>
                      <a:r>
                        <a:rPr lang="hr-HR" sz="2400" u="none" strike="noStrike">
                          <a:effectLst/>
                          <a:latin typeface="+mj-lt"/>
                        </a:rPr>
                        <a:t>7</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182</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85</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2815387467"/>
                  </a:ext>
                </a:extLst>
              </a:tr>
              <a:tr h="427635">
                <a:tc>
                  <a:txBody>
                    <a:bodyPr/>
                    <a:lstStyle/>
                    <a:p>
                      <a:pPr algn="ctr" fontAlgn="ctr"/>
                      <a:r>
                        <a:rPr lang="hr-HR" sz="2400" u="none" strike="noStrike">
                          <a:effectLst/>
                          <a:latin typeface="+mj-lt"/>
                        </a:rPr>
                        <a:t>8</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185</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a:effectLst/>
                          <a:latin typeface="+mj-lt"/>
                        </a:rPr>
                        <a:t>90</a:t>
                      </a:r>
                      <a:endParaRPr lang="hr-HR" sz="2400" b="0" i="0" u="none" strike="noStrike">
                        <a:solidFill>
                          <a:srgbClr val="000000"/>
                        </a:solidFill>
                        <a:effectLst/>
                        <a:latin typeface="+mj-lt"/>
                      </a:endParaRPr>
                    </a:p>
                  </a:txBody>
                  <a:tcPr marL="9525" marR="9525" marT="9525" marB="0" anchor="ctr"/>
                </a:tc>
                <a:extLst>
                  <a:ext uri="{0D108BD9-81ED-4DB2-BD59-A6C34878D82A}">
                    <a16:rowId xmlns:a16="http://schemas.microsoft.com/office/drawing/2014/main" val="152781419"/>
                  </a:ext>
                </a:extLst>
              </a:tr>
              <a:tr h="427635">
                <a:tc>
                  <a:txBody>
                    <a:bodyPr/>
                    <a:lstStyle/>
                    <a:p>
                      <a:pPr algn="ctr" fontAlgn="ctr"/>
                      <a:r>
                        <a:rPr lang="hr-HR" sz="2400" u="none" strike="noStrike">
                          <a:effectLst/>
                          <a:latin typeface="+mj-lt"/>
                        </a:rPr>
                        <a:t>9</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183</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87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3071128083"/>
                  </a:ext>
                </a:extLst>
              </a:tr>
              <a:tr h="427635">
                <a:tc>
                  <a:txBody>
                    <a:bodyPr/>
                    <a:lstStyle/>
                    <a:p>
                      <a:pPr algn="ctr" fontAlgn="ctr"/>
                      <a:r>
                        <a:rPr lang="hr-HR" sz="2400" u="none" strike="noStrike">
                          <a:effectLst/>
                          <a:latin typeface="+mj-lt"/>
                        </a:rPr>
                        <a:t>10</a:t>
                      </a:r>
                      <a:endParaRPr lang="hr-HR" sz="2400" b="0" i="0" u="none" strike="noStrike">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168</a:t>
                      </a:r>
                      <a:endParaRPr lang="hr-HR" sz="2400" b="0" i="0" u="none" strike="noStrike" dirty="0">
                        <a:solidFill>
                          <a:srgbClr val="000000"/>
                        </a:solidFill>
                        <a:effectLst/>
                        <a:latin typeface="+mj-lt"/>
                      </a:endParaRPr>
                    </a:p>
                  </a:txBody>
                  <a:tcPr marL="9525" marR="9525" marT="9525" marB="0" anchor="ctr"/>
                </a:tc>
                <a:tc>
                  <a:txBody>
                    <a:bodyPr/>
                    <a:lstStyle/>
                    <a:p>
                      <a:pPr algn="ctr" fontAlgn="ctr"/>
                      <a:r>
                        <a:rPr lang="hr-HR" sz="2400" u="none" strike="noStrike" dirty="0">
                          <a:effectLst/>
                          <a:latin typeface="+mj-lt"/>
                        </a:rPr>
                        <a:t>97</a:t>
                      </a:r>
                      <a:endParaRPr lang="hr-HR" sz="24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561529631"/>
                  </a:ext>
                </a:extLst>
              </a:tr>
            </a:tbl>
          </a:graphicData>
        </a:graphic>
      </p:graphicFrame>
    </p:spTree>
    <p:extLst>
      <p:ext uri="{BB962C8B-B14F-4D97-AF65-F5344CB8AC3E}">
        <p14:creationId xmlns:p14="http://schemas.microsoft.com/office/powerpoint/2010/main" val="2727468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89000" y="131445"/>
            <a:ext cx="10515600" cy="1325563"/>
          </a:xfrm>
        </p:spPr>
        <p:txBody>
          <a:bodyPr/>
          <a:lstStyle/>
          <a:p>
            <a:pPr algn="ctr"/>
            <a:r>
              <a:rPr lang="en-US" b="1"/>
              <a:t>Challenges of AI</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396240" y="1330960"/>
            <a:ext cx="7985760" cy="5340773"/>
          </a:xfrm>
        </p:spPr>
        <p:txBody>
          <a:bodyPr>
            <a:normAutofit/>
          </a:bodyPr>
          <a:lstStyle/>
          <a:p>
            <a:pPr lvl="0" algn="just"/>
            <a:r>
              <a:rPr lang="en-US" sz="3600">
                <a:latin typeface="+mj-lt"/>
              </a:rPr>
              <a:t>Unleashing the potential of AI comes with challenges.</a:t>
            </a:r>
            <a:endParaRPr lang="hr-HR" sz="3600">
              <a:latin typeface="+mj-lt"/>
            </a:endParaRPr>
          </a:p>
          <a:p>
            <a:pPr lvl="0" algn="just"/>
            <a:r>
              <a:rPr lang="en-US" sz="4000" b="1">
                <a:latin typeface="+mj-lt"/>
              </a:rPr>
              <a:t>Ethical use </a:t>
            </a:r>
            <a:r>
              <a:rPr lang="en-US" sz="3600">
                <a:latin typeface="+mj-lt"/>
              </a:rPr>
              <a:t>is paramount. </a:t>
            </a:r>
            <a:endParaRPr lang="hr-HR" sz="3600">
              <a:latin typeface="+mj-lt"/>
            </a:endParaRPr>
          </a:p>
          <a:p>
            <a:pPr lvl="0" algn="just"/>
            <a:r>
              <a:rPr lang="en-US" sz="4000" b="1">
                <a:latin typeface="+mj-lt"/>
              </a:rPr>
              <a:t>Privacy, fairness, and transparency </a:t>
            </a:r>
            <a:r>
              <a:rPr lang="en-US" sz="3600">
                <a:latin typeface="+mj-lt"/>
              </a:rPr>
              <a:t>are crucial. </a:t>
            </a:r>
            <a:endParaRPr lang="hr-HR" sz="3600">
              <a:latin typeface="+mj-lt"/>
            </a:endParaRPr>
          </a:p>
          <a:p>
            <a:pPr lvl="0" algn="just"/>
            <a:r>
              <a:rPr lang="en-US" sz="3600">
                <a:latin typeface="+mj-lt"/>
              </a:rPr>
              <a:t>Let's address these concerns to ensure a positive impact on individuals and society.</a:t>
            </a:r>
          </a:p>
        </p:txBody>
      </p:sp>
      <p:pic>
        <p:nvPicPr>
          <p:cNvPr id="1026" name="Picture 2" descr="Free Black Android Smartphone on Top of White Book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2080" y="1711321"/>
            <a:ext cx="2693034" cy="179356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Code Projected Over Woman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2080" y="4021666"/>
            <a:ext cx="2717979" cy="1810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20619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365126"/>
            <a:ext cx="10515600" cy="865472"/>
          </a:xfrm>
        </p:spPr>
        <p:txBody>
          <a:bodyPr/>
          <a:lstStyle/>
          <a:p>
            <a:pPr algn="ctr"/>
            <a:r>
              <a:rPr lang="hr-HR" b="1" dirty="0"/>
              <a:t>DBSCAN</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0" y="1500871"/>
            <a:ext cx="6324600" cy="4486275"/>
          </a:xfrm>
        </p:spPr>
        <p:txBody>
          <a:bodyPr>
            <a:noAutofit/>
          </a:bodyPr>
          <a:lstStyle/>
          <a:p>
            <a:pPr algn="just"/>
            <a:r>
              <a:rPr lang="hr-HR" sz="3600" b="1" dirty="0" err="1">
                <a:latin typeface="+mj-lt"/>
              </a:rPr>
              <a:t>Step</a:t>
            </a:r>
            <a:r>
              <a:rPr lang="hr-HR" sz="3600" b="1" dirty="0">
                <a:latin typeface="+mj-lt"/>
              </a:rPr>
              <a:t> 4: </a:t>
            </a:r>
            <a:r>
              <a:rPr lang="en-US" sz="3600" b="1" dirty="0">
                <a:latin typeface="+mj-lt"/>
              </a:rPr>
              <a:t>Repeat steps 2-</a:t>
            </a:r>
            <a:r>
              <a:rPr lang="hr-HR" sz="3600" b="1" dirty="0">
                <a:latin typeface="+mj-lt"/>
              </a:rPr>
              <a:t>3</a:t>
            </a:r>
            <a:r>
              <a:rPr lang="en-US" sz="3600" b="1" dirty="0">
                <a:latin typeface="+mj-lt"/>
              </a:rPr>
              <a:t> for all unvisited points until all points have been visited.</a:t>
            </a:r>
            <a:endParaRPr lang="hr-HR" sz="3600" b="1" dirty="0">
              <a:latin typeface="+mj-lt"/>
            </a:endParaRPr>
          </a:p>
          <a:p>
            <a:pPr algn="just"/>
            <a:r>
              <a:rPr lang="en-US" sz="3600" dirty="0">
                <a:latin typeface="+mj-lt"/>
              </a:rPr>
              <a:t>The final clustering result is:</a:t>
            </a:r>
          </a:p>
          <a:p>
            <a:pPr lvl="1" algn="just"/>
            <a:r>
              <a:rPr lang="en-US" sz="3200" dirty="0">
                <a:latin typeface="+mj-lt"/>
              </a:rPr>
              <a:t>Cluster 1: Individuals 1, 2, and 3</a:t>
            </a:r>
          </a:p>
          <a:p>
            <a:pPr lvl="1" algn="just"/>
            <a:r>
              <a:rPr lang="en-US" sz="3200" dirty="0">
                <a:latin typeface="+mj-lt"/>
              </a:rPr>
              <a:t>Cluster 2: Individuals </a:t>
            </a:r>
            <a:r>
              <a:rPr lang="hr-HR" sz="3200" dirty="0">
                <a:latin typeface="+mj-lt"/>
              </a:rPr>
              <a:t>4, 5</a:t>
            </a:r>
            <a:r>
              <a:rPr lang="en-US" sz="3200" dirty="0">
                <a:latin typeface="+mj-lt"/>
              </a:rPr>
              <a:t> and </a:t>
            </a:r>
            <a:r>
              <a:rPr lang="hr-HR" sz="3200" dirty="0">
                <a:latin typeface="+mj-lt"/>
              </a:rPr>
              <a:t>6</a:t>
            </a:r>
            <a:endParaRPr lang="en-US" sz="3200" dirty="0">
              <a:latin typeface="+mj-lt"/>
            </a:endParaRPr>
          </a:p>
          <a:p>
            <a:pPr lvl="1" algn="just"/>
            <a:r>
              <a:rPr lang="en-US" sz="3200" dirty="0">
                <a:latin typeface="+mj-lt"/>
              </a:rPr>
              <a:t>Cluster 3: Individuals </a:t>
            </a:r>
            <a:r>
              <a:rPr lang="hr-HR" sz="3200" dirty="0">
                <a:latin typeface="+mj-lt"/>
              </a:rPr>
              <a:t>7, 8 </a:t>
            </a:r>
            <a:r>
              <a:rPr lang="en-US" sz="3200" dirty="0">
                <a:latin typeface="+mj-lt"/>
              </a:rPr>
              <a:t>and </a:t>
            </a:r>
            <a:r>
              <a:rPr lang="hr-HR" sz="3200" dirty="0">
                <a:latin typeface="+mj-lt"/>
              </a:rPr>
              <a:t>9</a:t>
            </a:r>
          </a:p>
          <a:p>
            <a:pPr lvl="1" algn="just"/>
            <a:r>
              <a:rPr lang="hr-HR" sz="3200" dirty="0" err="1">
                <a:latin typeface="+mj-lt"/>
              </a:rPr>
              <a:t>Individual</a:t>
            </a:r>
            <a:r>
              <a:rPr lang="hr-HR" sz="3200" dirty="0">
                <a:latin typeface="+mj-lt"/>
              </a:rPr>
              <a:t> 10 </a:t>
            </a:r>
            <a:r>
              <a:rPr lang="hr-HR" sz="3200" dirty="0" err="1">
                <a:latin typeface="+mj-lt"/>
              </a:rPr>
              <a:t>is</a:t>
            </a:r>
            <a:r>
              <a:rPr lang="hr-HR" sz="3200" dirty="0">
                <a:latin typeface="+mj-lt"/>
              </a:rPr>
              <a:t> </a:t>
            </a:r>
            <a:r>
              <a:rPr lang="hr-HR" sz="3200" dirty="0" err="1">
                <a:latin typeface="+mj-lt"/>
              </a:rPr>
              <a:t>noise</a:t>
            </a:r>
            <a:endParaRPr lang="hr-HR" sz="3200" dirty="0">
              <a:latin typeface="+mj-lt"/>
            </a:endParaRPr>
          </a:p>
          <a:p>
            <a:pPr algn="just"/>
            <a:endParaRPr lang="hr-HR" sz="3600" b="1" dirty="0">
              <a:latin typeface="+mj-lt"/>
            </a:endParaRPr>
          </a:p>
          <a:p>
            <a:pPr algn="just"/>
            <a:endParaRPr lang="en-US" sz="3600" b="1"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1589834940"/>
              </p:ext>
            </p:extLst>
          </p:nvPr>
        </p:nvGraphicFramePr>
        <p:xfrm>
          <a:off x="6716486" y="1500871"/>
          <a:ext cx="5105400" cy="4703985"/>
        </p:xfrm>
        <a:graphic>
          <a:graphicData uri="http://schemas.openxmlformats.org/drawingml/2006/table">
            <a:tbl>
              <a:tblPr>
                <a:tableStyleId>{5C22544A-7EE6-4342-B048-85BDC9FD1C3A}</a:tableStyleId>
              </a:tblPr>
              <a:tblGrid>
                <a:gridCol w="1273361">
                  <a:extLst>
                    <a:ext uri="{9D8B030D-6E8A-4147-A177-3AD203B41FA5}">
                      <a16:colId xmlns:a16="http://schemas.microsoft.com/office/drawing/2014/main" val="73900877"/>
                    </a:ext>
                  </a:extLst>
                </a:gridCol>
                <a:gridCol w="1984770">
                  <a:extLst>
                    <a:ext uri="{9D8B030D-6E8A-4147-A177-3AD203B41FA5}">
                      <a16:colId xmlns:a16="http://schemas.microsoft.com/office/drawing/2014/main" val="227104886"/>
                    </a:ext>
                  </a:extLst>
                </a:gridCol>
                <a:gridCol w="1847269">
                  <a:extLst>
                    <a:ext uri="{9D8B030D-6E8A-4147-A177-3AD203B41FA5}">
                      <a16:colId xmlns:a16="http://schemas.microsoft.com/office/drawing/2014/main" val="2324371255"/>
                    </a:ext>
                  </a:extLst>
                </a:gridCol>
              </a:tblGrid>
              <a:tr h="427635">
                <a:tc>
                  <a:txBody>
                    <a:bodyPr/>
                    <a:lstStyle/>
                    <a:p>
                      <a:pPr algn="ctr" fontAlgn="ctr"/>
                      <a:r>
                        <a:rPr lang="hr-HR" sz="2400" b="1" u="none" strike="noStrike" dirty="0" err="1">
                          <a:effectLst/>
                          <a:latin typeface="+mj-lt"/>
                        </a:rPr>
                        <a:t>Individual</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Height</a:t>
                      </a:r>
                      <a:r>
                        <a:rPr lang="hr-HR" sz="2400" b="1" u="none" strike="noStrike" dirty="0">
                          <a:effectLst/>
                          <a:latin typeface="+mj-lt"/>
                        </a:rPr>
                        <a:t> (cm)</a:t>
                      </a:r>
                      <a:endParaRPr lang="hr-HR" sz="2400" b="1" i="0" u="none" strike="noStrike" dirty="0">
                        <a:solidFill>
                          <a:srgbClr val="000000"/>
                        </a:solidFill>
                        <a:effectLst/>
                        <a:latin typeface="+mj-lt"/>
                      </a:endParaRPr>
                    </a:p>
                  </a:txBody>
                  <a:tcPr marL="9525" marR="9525" marT="9525" marB="0" anchor="ctr"/>
                </a:tc>
                <a:tc>
                  <a:txBody>
                    <a:bodyPr/>
                    <a:lstStyle/>
                    <a:p>
                      <a:pPr algn="ctr" fontAlgn="ctr"/>
                      <a:r>
                        <a:rPr lang="hr-HR" sz="2400" b="1" u="none" strike="noStrike" dirty="0" err="1">
                          <a:effectLst/>
                          <a:latin typeface="+mj-lt"/>
                        </a:rPr>
                        <a:t>Weight</a:t>
                      </a:r>
                      <a:r>
                        <a:rPr lang="hr-HR" sz="2400" b="1" u="none" strike="noStrike" dirty="0">
                          <a:effectLst/>
                          <a:latin typeface="+mj-lt"/>
                        </a:rPr>
                        <a:t> (kg)</a:t>
                      </a:r>
                      <a:endParaRPr lang="hr-HR" sz="24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2378379710"/>
                  </a:ext>
                </a:extLst>
              </a:tr>
              <a:tr h="427635">
                <a:tc>
                  <a:txBody>
                    <a:bodyPr/>
                    <a:lstStyle/>
                    <a:p>
                      <a:pPr algn="ctr" fontAlgn="ctr"/>
                      <a:r>
                        <a:rPr lang="hr-HR" sz="2400" b="1" u="none" strike="noStrike" dirty="0">
                          <a:solidFill>
                            <a:schemeClr val="tx1"/>
                          </a:solidFill>
                          <a:effectLst/>
                          <a:latin typeface="+mj-lt"/>
                        </a:rPr>
                        <a:t>1</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175</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a:solidFill>
                            <a:schemeClr val="tx1"/>
                          </a:solidFill>
                          <a:effectLst/>
                          <a:latin typeface="+mj-lt"/>
                        </a:rPr>
                        <a:t>70</a:t>
                      </a:r>
                      <a:endParaRPr lang="hr-HR" sz="2400" b="1" i="0" u="none" strike="noStrike">
                        <a:solidFill>
                          <a:schemeClr val="tx1"/>
                        </a:solidFill>
                        <a:effectLst/>
                        <a:latin typeface="+mj-lt"/>
                      </a:endParaRPr>
                    </a:p>
                  </a:txBody>
                  <a:tcPr marL="9525" marR="9525" marT="9525" marB="0" anchor="ctr">
                    <a:solidFill>
                      <a:srgbClr val="92D050"/>
                    </a:solidFill>
                  </a:tcPr>
                </a:tc>
                <a:extLst>
                  <a:ext uri="{0D108BD9-81ED-4DB2-BD59-A6C34878D82A}">
                    <a16:rowId xmlns:a16="http://schemas.microsoft.com/office/drawing/2014/main" val="2557619527"/>
                  </a:ext>
                </a:extLst>
              </a:tr>
              <a:tr h="427635">
                <a:tc>
                  <a:txBody>
                    <a:bodyPr/>
                    <a:lstStyle/>
                    <a:p>
                      <a:pPr algn="ctr" fontAlgn="ctr"/>
                      <a:r>
                        <a:rPr lang="hr-HR" sz="2400" b="1" u="none" strike="noStrike" dirty="0">
                          <a:solidFill>
                            <a:schemeClr val="tx1"/>
                          </a:solidFill>
                          <a:effectLst/>
                          <a:latin typeface="+mj-lt"/>
                        </a:rPr>
                        <a:t>2</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180</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80</a:t>
                      </a:r>
                      <a:endParaRPr lang="hr-HR" sz="2400" b="1" i="0" u="none" strike="noStrike" dirty="0">
                        <a:solidFill>
                          <a:schemeClr val="tx1"/>
                        </a:solidFill>
                        <a:effectLst/>
                        <a:latin typeface="+mj-lt"/>
                      </a:endParaRPr>
                    </a:p>
                  </a:txBody>
                  <a:tcPr marL="9525" marR="9525" marT="9525" marB="0" anchor="ctr">
                    <a:solidFill>
                      <a:srgbClr val="92D050"/>
                    </a:solidFill>
                  </a:tcPr>
                </a:tc>
                <a:extLst>
                  <a:ext uri="{0D108BD9-81ED-4DB2-BD59-A6C34878D82A}">
                    <a16:rowId xmlns:a16="http://schemas.microsoft.com/office/drawing/2014/main" val="2978138811"/>
                  </a:ext>
                </a:extLst>
              </a:tr>
              <a:tr h="427635">
                <a:tc>
                  <a:txBody>
                    <a:bodyPr/>
                    <a:lstStyle/>
                    <a:p>
                      <a:pPr algn="ctr" fontAlgn="ctr"/>
                      <a:r>
                        <a:rPr lang="hr-HR" sz="2400" b="1" u="none" strike="noStrike" dirty="0">
                          <a:solidFill>
                            <a:schemeClr val="tx1"/>
                          </a:solidFill>
                          <a:effectLst/>
                          <a:latin typeface="+mj-lt"/>
                        </a:rPr>
                        <a:t>3</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178</a:t>
                      </a:r>
                      <a:endParaRPr lang="hr-HR" sz="2400" b="1" i="0" u="none" strike="noStrike" dirty="0">
                        <a:solidFill>
                          <a:schemeClr val="tx1"/>
                        </a:solidFill>
                        <a:effectLst/>
                        <a:latin typeface="+mj-lt"/>
                      </a:endParaRPr>
                    </a:p>
                  </a:txBody>
                  <a:tcPr marL="9525" marR="9525" marT="9525" marB="0" anchor="ctr">
                    <a:solidFill>
                      <a:srgbClr val="92D050"/>
                    </a:solidFill>
                  </a:tcPr>
                </a:tc>
                <a:tc>
                  <a:txBody>
                    <a:bodyPr/>
                    <a:lstStyle/>
                    <a:p>
                      <a:pPr algn="ctr" fontAlgn="ctr"/>
                      <a:r>
                        <a:rPr lang="hr-HR" sz="2400" b="1" u="none" strike="noStrike" dirty="0">
                          <a:solidFill>
                            <a:schemeClr val="tx1"/>
                          </a:solidFill>
                          <a:effectLst/>
                          <a:latin typeface="+mj-lt"/>
                        </a:rPr>
                        <a:t>73</a:t>
                      </a:r>
                      <a:endParaRPr lang="hr-HR" sz="2400" b="1" i="0" u="none" strike="noStrike" dirty="0">
                        <a:solidFill>
                          <a:schemeClr val="tx1"/>
                        </a:solidFill>
                        <a:effectLst/>
                        <a:latin typeface="+mj-lt"/>
                      </a:endParaRPr>
                    </a:p>
                  </a:txBody>
                  <a:tcPr marL="9525" marR="9525" marT="9525" marB="0" anchor="ctr">
                    <a:solidFill>
                      <a:srgbClr val="92D050"/>
                    </a:solidFill>
                  </a:tcPr>
                </a:tc>
                <a:extLst>
                  <a:ext uri="{0D108BD9-81ED-4DB2-BD59-A6C34878D82A}">
                    <a16:rowId xmlns:a16="http://schemas.microsoft.com/office/drawing/2014/main" val="1716073181"/>
                  </a:ext>
                </a:extLst>
              </a:tr>
              <a:tr h="427635">
                <a:tc>
                  <a:txBody>
                    <a:bodyPr/>
                    <a:lstStyle/>
                    <a:p>
                      <a:pPr algn="ctr" fontAlgn="ctr"/>
                      <a:r>
                        <a:rPr lang="hr-HR" sz="2400" u="none" strike="noStrike" dirty="0">
                          <a:solidFill>
                            <a:srgbClr val="FF0000"/>
                          </a:solidFill>
                          <a:effectLst/>
                          <a:latin typeface="+mj-lt"/>
                        </a:rPr>
                        <a:t>4</a:t>
                      </a:r>
                      <a:endParaRPr lang="hr-HR" sz="2400" b="0" i="0" u="none" strike="noStrike" dirty="0">
                        <a:solidFill>
                          <a:srgbClr val="FF0000"/>
                        </a:solidFill>
                        <a:effectLst/>
                        <a:latin typeface="+mj-lt"/>
                      </a:endParaRPr>
                    </a:p>
                  </a:txBody>
                  <a:tcPr marL="9525" marR="9525" marT="9525" marB="0" anchor="ctr">
                    <a:solidFill>
                      <a:srgbClr val="FFFF00"/>
                    </a:solidFill>
                  </a:tcPr>
                </a:tc>
                <a:tc>
                  <a:txBody>
                    <a:bodyPr/>
                    <a:lstStyle/>
                    <a:p>
                      <a:pPr algn="ctr" fontAlgn="ctr"/>
                      <a:r>
                        <a:rPr lang="hr-HR" sz="2400" u="none" strike="noStrike" dirty="0">
                          <a:solidFill>
                            <a:srgbClr val="FF0000"/>
                          </a:solidFill>
                          <a:effectLst/>
                          <a:latin typeface="+mj-lt"/>
                        </a:rPr>
                        <a:t>160</a:t>
                      </a:r>
                      <a:endParaRPr lang="hr-HR" sz="2400" b="0" i="0" u="none" strike="noStrike" dirty="0">
                        <a:solidFill>
                          <a:srgbClr val="FF0000"/>
                        </a:solidFill>
                        <a:effectLst/>
                        <a:latin typeface="+mj-lt"/>
                      </a:endParaRPr>
                    </a:p>
                  </a:txBody>
                  <a:tcPr marL="9525" marR="9525" marT="9525" marB="0" anchor="ctr">
                    <a:solidFill>
                      <a:srgbClr val="FFFF00"/>
                    </a:solidFill>
                  </a:tcPr>
                </a:tc>
                <a:tc>
                  <a:txBody>
                    <a:bodyPr/>
                    <a:lstStyle/>
                    <a:p>
                      <a:pPr algn="ctr" fontAlgn="ctr"/>
                      <a:r>
                        <a:rPr lang="hr-HR" sz="2400" u="none" strike="noStrike">
                          <a:solidFill>
                            <a:srgbClr val="FF0000"/>
                          </a:solidFill>
                          <a:effectLst/>
                          <a:latin typeface="+mj-lt"/>
                        </a:rPr>
                        <a:t>55</a:t>
                      </a:r>
                      <a:endParaRPr lang="hr-HR" sz="2400" b="0" i="0" u="none" strike="noStrike">
                        <a:solidFill>
                          <a:srgbClr val="FF0000"/>
                        </a:solidFill>
                        <a:effectLst/>
                        <a:latin typeface="+mj-lt"/>
                      </a:endParaRPr>
                    </a:p>
                  </a:txBody>
                  <a:tcPr marL="9525" marR="9525" marT="9525" marB="0" anchor="ctr">
                    <a:solidFill>
                      <a:srgbClr val="FFFF00"/>
                    </a:solidFill>
                  </a:tcPr>
                </a:tc>
                <a:extLst>
                  <a:ext uri="{0D108BD9-81ED-4DB2-BD59-A6C34878D82A}">
                    <a16:rowId xmlns:a16="http://schemas.microsoft.com/office/drawing/2014/main" val="1927794450"/>
                  </a:ext>
                </a:extLst>
              </a:tr>
              <a:tr h="427635">
                <a:tc>
                  <a:txBody>
                    <a:bodyPr/>
                    <a:lstStyle/>
                    <a:p>
                      <a:pPr algn="ctr" fontAlgn="ctr"/>
                      <a:r>
                        <a:rPr lang="hr-HR" sz="2400" u="none" strike="noStrike">
                          <a:solidFill>
                            <a:srgbClr val="FF0000"/>
                          </a:solidFill>
                          <a:effectLst/>
                          <a:latin typeface="+mj-lt"/>
                        </a:rPr>
                        <a:t>5</a:t>
                      </a:r>
                      <a:endParaRPr lang="hr-HR" sz="2400" b="0" i="0" u="none" strike="noStrike">
                        <a:solidFill>
                          <a:srgbClr val="FF0000"/>
                        </a:solidFill>
                        <a:effectLst/>
                        <a:latin typeface="+mj-lt"/>
                      </a:endParaRPr>
                    </a:p>
                  </a:txBody>
                  <a:tcPr marL="9525" marR="9525" marT="9525" marB="0" anchor="ctr">
                    <a:solidFill>
                      <a:srgbClr val="FFFF00"/>
                    </a:solidFill>
                  </a:tcPr>
                </a:tc>
                <a:tc>
                  <a:txBody>
                    <a:bodyPr/>
                    <a:lstStyle/>
                    <a:p>
                      <a:pPr algn="ctr" fontAlgn="ctr"/>
                      <a:r>
                        <a:rPr lang="hr-HR" sz="2400" u="none" strike="noStrike" dirty="0">
                          <a:solidFill>
                            <a:srgbClr val="FF0000"/>
                          </a:solidFill>
                          <a:effectLst/>
                          <a:latin typeface="+mj-lt"/>
                        </a:rPr>
                        <a:t>162</a:t>
                      </a:r>
                      <a:endParaRPr lang="hr-HR" sz="2400" b="0" i="0" u="none" strike="noStrike" dirty="0">
                        <a:solidFill>
                          <a:srgbClr val="FF0000"/>
                        </a:solidFill>
                        <a:effectLst/>
                        <a:latin typeface="+mj-lt"/>
                      </a:endParaRPr>
                    </a:p>
                  </a:txBody>
                  <a:tcPr marL="9525" marR="9525" marT="9525" marB="0" anchor="ctr">
                    <a:solidFill>
                      <a:srgbClr val="FFFF00"/>
                    </a:solidFill>
                  </a:tcPr>
                </a:tc>
                <a:tc>
                  <a:txBody>
                    <a:bodyPr/>
                    <a:lstStyle/>
                    <a:p>
                      <a:pPr algn="ctr" fontAlgn="ctr"/>
                      <a:r>
                        <a:rPr lang="hr-HR" sz="2400" u="none" strike="noStrike">
                          <a:solidFill>
                            <a:srgbClr val="FF0000"/>
                          </a:solidFill>
                          <a:effectLst/>
                          <a:latin typeface="+mj-lt"/>
                        </a:rPr>
                        <a:t>57</a:t>
                      </a:r>
                      <a:endParaRPr lang="hr-HR" sz="2400" b="0" i="0" u="none" strike="noStrike">
                        <a:solidFill>
                          <a:srgbClr val="FF0000"/>
                        </a:solidFill>
                        <a:effectLst/>
                        <a:latin typeface="+mj-lt"/>
                      </a:endParaRPr>
                    </a:p>
                  </a:txBody>
                  <a:tcPr marL="9525" marR="9525" marT="9525" marB="0" anchor="ctr">
                    <a:solidFill>
                      <a:srgbClr val="FFFF00"/>
                    </a:solidFill>
                  </a:tcPr>
                </a:tc>
                <a:extLst>
                  <a:ext uri="{0D108BD9-81ED-4DB2-BD59-A6C34878D82A}">
                    <a16:rowId xmlns:a16="http://schemas.microsoft.com/office/drawing/2014/main" val="1525056045"/>
                  </a:ext>
                </a:extLst>
              </a:tr>
              <a:tr h="427635">
                <a:tc>
                  <a:txBody>
                    <a:bodyPr/>
                    <a:lstStyle/>
                    <a:p>
                      <a:pPr algn="ctr" fontAlgn="ctr"/>
                      <a:r>
                        <a:rPr lang="hr-HR" sz="2400" u="none" strike="noStrike">
                          <a:solidFill>
                            <a:srgbClr val="FF0000"/>
                          </a:solidFill>
                          <a:effectLst/>
                          <a:latin typeface="+mj-lt"/>
                        </a:rPr>
                        <a:t>6</a:t>
                      </a:r>
                      <a:endParaRPr lang="hr-HR" sz="2400" b="0" i="0" u="none" strike="noStrike">
                        <a:solidFill>
                          <a:srgbClr val="FF0000"/>
                        </a:solidFill>
                        <a:effectLst/>
                        <a:latin typeface="+mj-lt"/>
                      </a:endParaRPr>
                    </a:p>
                  </a:txBody>
                  <a:tcPr marL="9525" marR="9525" marT="9525" marB="0" anchor="ctr">
                    <a:solidFill>
                      <a:srgbClr val="FFFF00"/>
                    </a:solidFill>
                  </a:tcPr>
                </a:tc>
                <a:tc>
                  <a:txBody>
                    <a:bodyPr/>
                    <a:lstStyle/>
                    <a:p>
                      <a:pPr algn="ctr" fontAlgn="ctr"/>
                      <a:r>
                        <a:rPr lang="hr-HR" sz="2400" u="none" strike="noStrike" dirty="0">
                          <a:solidFill>
                            <a:srgbClr val="FF0000"/>
                          </a:solidFill>
                          <a:effectLst/>
                          <a:latin typeface="+mj-lt"/>
                        </a:rPr>
                        <a:t>165</a:t>
                      </a:r>
                      <a:endParaRPr lang="hr-HR" sz="2400" b="0" i="0" u="none" strike="noStrike" dirty="0">
                        <a:solidFill>
                          <a:srgbClr val="FF0000"/>
                        </a:solidFill>
                        <a:effectLst/>
                        <a:latin typeface="+mj-lt"/>
                      </a:endParaRPr>
                    </a:p>
                  </a:txBody>
                  <a:tcPr marL="9525" marR="9525" marT="9525" marB="0" anchor="ctr">
                    <a:solidFill>
                      <a:srgbClr val="FFFF00"/>
                    </a:solidFill>
                  </a:tcPr>
                </a:tc>
                <a:tc>
                  <a:txBody>
                    <a:bodyPr/>
                    <a:lstStyle/>
                    <a:p>
                      <a:pPr algn="ctr" fontAlgn="ctr"/>
                      <a:r>
                        <a:rPr lang="hr-HR" sz="2400" u="none" strike="noStrike" dirty="0">
                          <a:solidFill>
                            <a:srgbClr val="FF0000"/>
                          </a:solidFill>
                          <a:effectLst/>
                          <a:latin typeface="+mj-lt"/>
                        </a:rPr>
                        <a:t>62</a:t>
                      </a:r>
                      <a:endParaRPr lang="hr-HR" sz="2400" b="0" i="0" u="none" strike="noStrike" dirty="0">
                        <a:solidFill>
                          <a:srgbClr val="FF0000"/>
                        </a:solidFill>
                        <a:effectLst/>
                        <a:latin typeface="+mj-lt"/>
                      </a:endParaRPr>
                    </a:p>
                  </a:txBody>
                  <a:tcPr marL="9525" marR="9525" marT="9525" marB="0" anchor="ctr">
                    <a:solidFill>
                      <a:srgbClr val="FFFF00"/>
                    </a:solidFill>
                  </a:tcPr>
                </a:tc>
                <a:extLst>
                  <a:ext uri="{0D108BD9-81ED-4DB2-BD59-A6C34878D82A}">
                    <a16:rowId xmlns:a16="http://schemas.microsoft.com/office/drawing/2014/main" val="1295316165"/>
                  </a:ext>
                </a:extLst>
              </a:tr>
              <a:tr h="427635">
                <a:tc>
                  <a:txBody>
                    <a:bodyPr/>
                    <a:lstStyle/>
                    <a:p>
                      <a:pPr algn="ctr" fontAlgn="ctr"/>
                      <a:r>
                        <a:rPr lang="hr-HR" sz="2400" u="none" strike="noStrike" dirty="0">
                          <a:effectLst/>
                          <a:latin typeface="+mj-lt"/>
                        </a:rPr>
                        <a:t>7</a:t>
                      </a:r>
                      <a:endParaRPr lang="hr-HR" sz="2400" b="0" i="0" u="none" strike="noStrike" dirty="0">
                        <a:solidFill>
                          <a:srgbClr val="000000"/>
                        </a:solidFill>
                        <a:effectLst/>
                        <a:latin typeface="+mj-lt"/>
                      </a:endParaRPr>
                    </a:p>
                  </a:txBody>
                  <a:tcPr marL="9525" marR="9525" marT="9525" marB="0" anchor="ctr">
                    <a:solidFill>
                      <a:srgbClr val="00B0F0"/>
                    </a:solidFill>
                  </a:tcPr>
                </a:tc>
                <a:tc>
                  <a:txBody>
                    <a:bodyPr/>
                    <a:lstStyle/>
                    <a:p>
                      <a:pPr algn="ctr" fontAlgn="ctr"/>
                      <a:r>
                        <a:rPr lang="hr-HR" sz="2400" u="none" strike="noStrike" dirty="0">
                          <a:effectLst/>
                          <a:latin typeface="+mj-lt"/>
                        </a:rPr>
                        <a:t>182</a:t>
                      </a:r>
                      <a:endParaRPr lang="hr-HR" sz="2400" b="0" i="0" u="none" strike="noStrike" dirty="0">
                        <a:solidFill>
                          <a:srgbClr val="000000"/>
                        </a:solidFill>
                        <a:effectLst/>
                        <a:latin typeface="+mj-lt"/>
                      </a:endParaRPr>
                    </a:p>
                  </a:txBody>
                  <a:tcPr marL="9525" marR="9525" marT="9525" marB="0" anchor="ctr">
                    <a:solidFill>
                      <a:srgbClr val="00B0F0"/>
                    </a:solidFill>
                  </a:tcPr>
                </a:tc>
                <a:tc>
                  <a:txBody>
                    <a:bodyPr/>
                    <a:lstStyle/>
                    <a:p>
                      <a:pPr algn="ctr" fontAlgn="ctr"/>
                      <a:r>
                        <a:rPr lang="hr-HR" sz="2400" u="none" strike="noStrike" dirty="0">
                          <a:effectLst/>
                          <a:latin typeface="+mj-lt"/>
                        </a:rPr>
                        <a:t>85</a:t>
                      </a:r>
                      <a:endParaRPr lang="hr-HR" sz="2400" b="0" i="0" u="none" strike="noStrike" dirty="0">
                        <a:solidFill>
                          <a:srgbClr val="000000"/>
                        </a:solidFill>
                        <a:effectLst/>
                        <a:latin typeface="+mj-lt"/>
                      </a:endParaRPr>
                    </a:p>
                  </a:txBody>
                  <a:tcPr marL="9525" marR="9525" marT="9525" marB="0" anchor="ctr">
                    <a:solidFill>
                      <a:srgbClr val="00B0F0"/>
                    </a:solidFill>
                  </a:tcPr>
                </a:tc>
                <a:extLst>
                  <a:ext uri="{0D108BD9-81ED-4DB2-BD59-A6C34878D82A}">
                    <a16:rowId xmlns:a16="http://schemas.microsoft.com/office/drawing/2014/main" val="2815387467"/>
                  </a:ext>
                </a:extLst>
              </a:tr>
              <a:tr h="427635">
                <a:tc>
                  <a:txBody>
                    <a:bodyPr/>
                    <a:lstStyle/>
                    <a:p>
                      <a:pPr algn="ctr" fontAlgn="ctr"/>
                      <a:r>
                        <a:rPr lang="hr-HR" sz="2400" u="none" strike="noStrike" dirty="0">
                          <a:solidFill>
                            <a:schemeClr val="tx1"/>
                          </a:solidFill>
                          <a:effectLst/>
                          <a:latin typeface="+mj-lt"/>
                        </a:rPr>
                        <a:t>8</a:t>
                      </a:r>
                      <a:endParaRPr lang="hr-HR" sz="2400" b="0" i="0" u="none" strike="noStrike" dirty="0">
                        <a:solidFill>
                          <a:schemeClr val="tx1"/>
                        </a:solidFill>
                        <a:effectLst/>
                        <a:latin typeface="+mj-lt"/>
                      </a:endParaRPr>
                    </a:p>
                  </a:txBody>
                  <a:tcPr marL="9525" marR="9525" marT="9525" marB="0" anchor="ctr">
                    <a:solidFill>
                      <a:srgbClr val="00B0F0"/>
                    </a:solidFill>
                  </a:tcPr>
                </a:tc>
                <a:tc>
                  <a:txBody>
                    <a:bodyPr/>
                    <a:lstStyle/>
                    <a:p>
                      <a:pPr algn="ctr" fontAlgn="ctr"/>
                      <a:r>
                        <a:rPr lang="hr-HR" sz="2400" u="none" strike="noStrike" dirty="0">
                          <a:solidFill>
                            <a:schemeClr val="tx1"/>
                          </a:solidFill>
                          <a:effectLst/>
                          <a:latin typeface="+mj-lt"/>
                        </a:rPr>
                        <a:t>185</a:t>
                      </a:r>
                      <a:endParaRPr lang="hr-HR" sz="2400" b="0" i="0" u="none" strike="noStrike" dirty="0">
                        <a:solidFill>
                          <a:schemeClr val="tx1"/>
                        </a:solidFill>
                        <a:effectLst/>
                        <a:latin typeface="+mj-lt"/>
                      </a:endParaRPr>
                    </a:p>
                  </a:txBody>
                  <a:tcPr marL="9525" marR="9525" marT="9525" marB="0" anchor="ctr">
                    <a:solidFill>
                      <a:srgbClr val="00B0F0"/>
                    </a:solidFill>
                  </a:tcPr>
                </a:tc>
                <a:tc>
                  <a:txBody>
                    <a:bodyPr/>
                    <a:lstStyle/>
                    <a:p>
                      <a:pPr algn="ctr" fontAlgn="ctr"/>
                      <a:r>
                        <a:rPr lang="hr-HR" sz="2400" u="none" strike="noStrike" dirty="0">
                          <a:solidFill>
                            <a:schemeClr val="tx1"/>
                          </a:solidFill>
                          <a:effectLst/>
                          <a:latin typeface="+mj-lt"/>
                        </a:rPr>
                        <a:t>90</a:t>
                      </a:r>
                      <a:endParaRPr lang="hr-HR" sz="2400" b="0" i="0" u="none" strike="noStrike" dirty="0">
                        <a:solidFill>
                          <a:schemeClr val="tx1"/>
                        </a:solidFill>
                        <a:effectLst/>
                        <a:latin typeface="+mj-lt"/>
                      </a:endParaRPr>
                    </a:p>
                  </a:txBody>
                  <a:tcPr marL="9525" marR="9525" marT="9525" marB="0" anchor="ctr">
                    <a:solidFill>
                      <a:srgbClr val="00B0F0"/>
                    </a:solidFill>
                  </a:tcPr>
                </a:tc>
                <a:extLst>
                  <a:ext uri="{0D108BD9-81ED-4DB2-BD59-A6C34878D82A}">
                    <a16:rowId xmlns:a16="http://schemas.microsoft.com/office/drawing/2014/main" val="152781419"/>
                  </a:ext>
                </a:extLst>
              </a:tr>
              <a:tr h="427635">
                <a:tc>
                  <a:txBody>
                    <a:bodyPr/>
                    <a:lstStyle/>
                    <a:p>
                      <a:pPr algn="ctr" fontAlgn="ctr"/>
                      <a:r>
                        <a:rPr lang="hr-HR" sz="2400" u="none" strike="noStrike" dirty="0">
                          <a:effectLst/>
                          <a:latin typeface="+mj-lt"/>
                        </a:rPr>
                        <a:t>9</a:t>
                      </a:r>
                      <a:endParaRPr lang="hr-HR" sz="2400" b="0" i="0" u="none" strike="noStrike" dirty="0">
                        <a:solidFill>
                          <a:srgbClr val="000000"/>
                        </a:solidFill>
                        <a:effectLst/>
                        <a:latin typeface="+mj-lt"/>
                      </a:endParaRPr>
                    </a:p>
                  </a:txBody>
                  <a:tcPr marL="9525" marR="9525" marT="9525" marB="0" anchor="ctr">
                    <a:solidFill>
                      <a:srgbClr val="00B0F0"/>
                    </a:solidFill>
                  </a:tcPr>
                </a:tc>
                <a:tc>
                  <a:txBody>
                    <a:bodyPr/>
                    <a:lstStyle/>
                    <a:p>
                      <a:pPr algn="ctr" fontAlgn="ctr"/>
                      <a:r>
                        <a:rPr lang="hr-HR" sz="2400" u="none" strike="noStrike" dirty="0">
                          <a:effectLst/>
                          <a:latin typeface="+mj-lt"/>
                        </a:rPr>
                        <a:t>183</a:t>
                      </a:r>
                      <a:endParaRPr lang="hr-HR" sz="2400" b="0" i="0" u="none" strike="noStrike" dirty="0">
                        <a:solidFill>
                          <a:srgbClr val="000000"/>
                        </a:solidFill>
                        <a:effectLst/>
                        <a:latin typeface="+mj-lt"/>
                      </a:endParaRPr>
                    </a:p>
                  </a:txBody>
                  <a:tcPr marL="9525" marR="9525" marT="9525" marB="0" anchor="ctr">
                    <a:solidFill>
                      <a:srgbClr val="00B0F0"/>
                    </a:solidFill>
                  </a:tcPr>
                </a:tc>
                <a:tc>
                  <a:txBody>
                    <a:bodyPr/>
                    <a:lstStyle/>
                    <a:p>
                      <a:pPr algn="ctr" fontAlgn="ctr"/>
                      <a:r>
                        <a:rPr lang="hr-HR" sz="2400" u="none" strike="noStrike" dirty="0">
                          <a:effectLst/>
                          <a:latin typeface="+mj-lt"/>
                        </a:rPr>
                        <a:t>87</a:t>
                      </a:r>
                      <a:endParaRPr lang="hr-HR" sz="2400" b="0" i="0" u="none" strike="noStrike" dirty="0">
                        <a:solidFill>
                          <a:srgbClr val="000000"/>
                        </a:solidFill>
                        <a:effectLst/>
                        <a:latin typeface="+mj-lt"/>
                      </a:endParaRPr>
                    </a:p>
                  </a:txBody>
                  <a:tcPr marL="9525" marR="9525" marT="9525" marB="0" anchor="ctr">
                    <a:solidFill>
                      <a:srgbClr val="00B0F0"/>
                    </a:solidFill>
                  </a:tcPr>
                </a:tc>
                <a:extLst>
                  <a:ext uri="{0D108BD9-81ED-4DB2-BD59-A6C34878D82A}">
                    <a16:rowId xmlns:a16="http://schemas.microsoft.com/office/drawing/2014/main" val="3071128083"/>
                  </a:ext>
                </a:extLst>
              </a:tr>
              <a:tr h="427635">
                <a:tc>
                  <a:txBody>
                    <a:bodyPr/>
                    <a:lstStyle/>
                    <a:p>
                      <a:pPr algn="ctr" fontAlgn="ctr"/>
                      <a:r>
                        <a:rPr lang="hr-HR" sz="2400" u="none" strike="noStrike" dirty="0">
                          <a:solidFill>
                            <a:schemeClr val="tx1"/>
                          </a:solidFill>
                          <a:effectLst/>
                          <a:latin typeface="+mj-lt"/>
                        </a:rPr>
                        <a:t>10</a:t>
                      </a:r>
                      <a:endParaRPr lang="hr-HR" sz="2400" b="0" i="0" u="none" strike="noStrike" dirty="0">
                        <a:solidFill>
                          <a:schemeClr val="tx1"/>
                        </a:solidFill>
                        <a:effectLst/>
                        <a:latin typeface="+mj-lt"/>
                      </a:endParaRPr>
                    </a:p>
                  </a:txBody>
                  <a:tcPr marL="9525" marR="9525" marT="9525" marB="0" anchor="ctr">
                    <a:solidFill>
                      <a:schemeClr val="bg1"/>
                    </a:solidFill>
                  </a:tcPr>
                </a:tc>
                <a:tc>
                  <a:txBody>
                    <a:bodyPr/>
                    <a:lstStyle/>
                    <a:p>
                      <a:pPr algn="ctr" fontAlgn="ctr"/>
                      <a:r>
                        <a:rPr lang="hr-HR" sz="2400" u="none" strike="noStrike" dirty="0">
                          <a:solidFill>
                            <a:schemeClr val="tx1"/>
                          </a:solidFill>
                          <a:effectLst/>
                          <a:latin typeface="+mj-lt"/>
                        </a:rPr>
                        <a:t>168</a:t>
                      </a:r>
                      <a:endParaRPr lang="hr-HR" sz="2400" b="0" i="0" u="none" strike="noStrike" dirty="0">
                        <a:solidFill>
                          <a:schemeClr val="tx1"/>
                        </a:solidFill>
                        <a:effectLst/>
                        <a:latin typeface="+mj-lt"/>
                      </a:endParaRPr>
                    </a:p>
                  </a:txBody>
                  <a:tcPr marL="9525" marR="9525" marT="9525" marB="0" anchor="ctr">
                    <a:solidFill>
                      <a:schemeClr val="bg1"/>
                    </a:solidFill>
                  </a:tcPr>
                </a:tc>
                <a:tc>
                  <a:txBody>
                    <a:bodyPr/>
                    <a:lstStyle/>
                    <a:p>
                      <a:pPr algn="ctr" fontAlgn="ctr"/>
                      <a:r>
                        <a:rPr lang="hr-HR" sz="2400" u="none" strike="noStrike" dirty="0">
                          <a:solidFill>
                            <a:schemeClr val="tx1"/>
                          </a:solidFill>
                          <a:effectLst/>
                          <a:latin typeface="+mj-lt"/>
                        </a:rPr>
                        <a:t>97</a:t>
                      </a:r>
                      <a:endParaRPr lang="hr-HR" sz="2400" b="0" i="0" u="none" strike="noStrike" dirty="0">
                        <a:solidFill>
                          <a:schemeClr val="tx1"/>
                        </a:solidFill>
                        <a:effectLst/>
                        <a:latin typeface="+mj-lt"/>
                      </a:endParaRPr>
                    </a:p>
                  </a:txBody>
                  <a:tcPr marL="9525" marR="9525" marT="9525" marB="0" anchor="ctr">
                    <a:solidFill>
                      <a:schemeClr val="bg1"/>
                    </a:solidFill>
                  </a:tcPr>
                </a:tc>
                <a:extLst>
                  <a:ext uri="{0D108BD9-81ED-4DB2-BD59-A6C34878D82A}">
                    <a16:rowId xmlns:a16="http://schemas.microsoft.com/office/drawing/2014/main" val="561529631"/>
                  </a:ext>
                </a:extLst>
              </a:tr>
            </a:tbl>
          </a:graphicData>
        </a:graphic>
      </p:graphicFrame>
    </p:spTree>
    <p:extLst>
      <p:ext uri="{BB962C8B-B14F-4D97-AF65-F5344CB8AC3E}">
        <p14:creationId xmlns:p14="http://schemas.microsoft.com/office/powerpoint/2010/main" val="26349759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dirty="0"/>
              <a:t>S</a:t>
            </a:r>
            <a:r>
              <a:rPr lang="en-US" b="1" dirty="0" err="1"/>
              <a:t>tudy</a:t>
            </a:r>
            <a:r>
              <a:rPr lang="en-US" b="1" dirty="0"/>
              <a:t> and review the following online resources</a:t>
            </a:r>
            <a:endParaRPr lang="hr-HR" b="1"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904875" y="1628774"/>
            <a:ext cx="11025868" cy="5057775"/>
          </a:xfrm>
        </p:spPr>
        <p:txBody>
          <a:bodyPr>
            <a:normAutofit fontScale="77500" lnSpcReduction="20000"/>
          </a:bodyPr>
          <a:lstStyle/>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a:latin typeface="+mj-lt"/>
              </a:rPr>
              <a:t>K-</a:t>
            </a:r>
            <a:r>
              <a:rPr lang="hr-HR" b="1" dirty="0" err="1">
                <a:latin typeface="+mj-lt"/>
              </a:rPr>
              <a:t>means</a:t>
            </a:r>
            <a:endParaRPr lang="hr-HR" b="1" dirty="0">
              <a:latin typeface="+mj-lt"/>
            </a:endParaRPr>
          </a:p>
          <a:p>
            <a:pPr algn="just"/>
            <a:r>
              <a:rPr lang="hr-HR" dirty="0">
                <a:latin typeface="+mj-lt"/>
                <a:hlinkClick r:id="rId3"/>
              </a:rPr>
              <a:t>https://towardsdatascience.com/k-means-clustering-from-a-to-z-f6242a314e9a</a:t>
            </a:r>
            <a:endParaRPr lang="hr-HR" dirty="0">
              <a:latin typeface="+mj-lt"/>
            </a:endParaRPr>
          </a:p>
          <a:p>
            <a:pPr marL="0" indent="0" algn="just">
              <a:buNone/>
            </a:pPr>
            <a:r>
              <a:rPr lang="hr-HR" b="1" dirty="0">
                <a:latin typeface="+mj-lt"/>
              </a:rPr>
              <a:t>R</a:t>
            </a:r>
            <a:r>
              <a:rPr lang="en-US" b="1" dirty="0" err="1">
                <a:latin typeface="+mj-lt"/>
              </a:rPr>
              <a:t>ead</a:t>
            </a:r>
            <a:r>
              <a:rPr lang="en-US" b="1" dirty="0">
                <a:latin typeface="+mj-lt"/>
              </a:rPr>
              <a:t> this introduction to Hierarchical clustering </a:t>
            </a:r>
            <a:endParaRPr lang="hr-HR" b="1" dirty="0">
              <a:latin typeface="+mj-lt"/>
            </a:endParaRPr>
          </a:p>
          <a:p>
            <a:pPr algn="just"/>
            <a:r>
              <a:rPr lang="hr-HR" dirty="0">
                <a:latin typeface="+mj-lt"/>
                <a:hlinkClick r:id="rId4"/>
              </a:rPr>
              <a:t>https://towardsdatascience.com/hierarchical-clustering-explained-e59b13846da8</a:t>
            </a:r>
            <a:endParaRPr lang="hr-HR" dirty="0">
              <a:latin typeface="+mj-lt"/>
            </a:endParaRPr>
          </a:p>
          <a:p>
            <a:pPr marL="0" indent="0" algn="just">
              <a:buNone/>
            </a:pPr>
            <a:r>
              <a:rPr lang="hr-HR" b="1" dirty="0">
                <a:latin typeface="+mj-lt"/>
              </a:rPr>
              <a:t>R</a:t>
            </a:r>
            <a:r>
              <a:rPr lang="en-US" b="1" dirty="0" err="1">
                <a:latin typeface="+mj-lt"/>
              </a:rPr>
              <a:t>ead</a:t>
            </a:r>
            <a:r>
              <a:rPr lang="en-US" b="1" dirty="0">
                <a:latin typeface="+mj-lt"/>
              </a:rPr>
              <a:t> this introduction to </a:t>
            </a:r>
            <a:r>
              <a:rPr lang="hr-HR" b="1" dirty="0">
                <a:latin typeface="+mj-lt"/>
              </a:rPr>
              <a:t>DBSCAN</a:t>
            </a:r>
            <a:endParaRPr lang="hr-HR" dirty="0">
              <a:latin typeface="+mj-lt"/>
            </a:endParaRPr>
          </a:p>
          <a:p>
            <a:pPr algn="just"/>
            <a:r>
              <a:rPr lang="hr-HR" dirty="0">
                <a:latin typeface="+mj-lt"/>
                <a:hlinkClick r:id="rId5"/>
              </a:rPr>
              <a:t>https://towardsdatascience.com/dbscan-clustering-explained-97556a2ad556</a:t>
            </a:r>
            <a:endParaRPr lang="hr-HR" dirty="0">
              <a:latin typeface="+mj-lt"/>
            </a:endParaRPr>
          </a:p>
          <a:p>
            <a:pPr marL="0" indent="0" algn="just">
              <a:buNone/>
            </a:pPr>
            <a:endParaRPr lang="hr-HR" b="1" dirty="0">
              <a:latin typeface="+mj-lt"/>
            </a:endParaRPr>
          </a:p>
          <a:p>
            <a:pPr marL="0" indent="0" algn="just">
              <a:buNone/>
            </a:pPr>
            <a:r>
              <a:rPr lang="hr-HR" b="1" dirty="0" err="1">
                <a:latin typeface="+mj-lt"/>
              </a:rPr>
              <a:t>Check</a:t>
            </a:r>
            <a:r>
              <a:rPr lang="hr-HR" b="1" dirty="0">
                <a:latin typeface="+mj-lt"/>
              </a:rPr>
              <a:t> </a:t>
            </a:r>
            <a:r>
              <a:rPr lang="hr-HR" b="1" dirty="0" err="1">
                <a:latin typeface="+mj-lt"/>
              </a:rPr>
              <a:t>this</a:t>
            </a:r>
            <a:r>
              <a:rPr lang="hr-HR" b="1" dirty="0">
                <a:latin typeface="+mj-lt"/>
              </a:rPr>
              <a:t> </a:t>
            </a:r>
            <a:r>
              <a:rPr lang="hr-HR" b="1" dirty="0" err="1">
                <a:latin typeface="+mj-lt"/>
              </a:rPr>
              <a:t>videos</a:t>
            </a:r>
            <a:r>
              <a:rPr lang="hr-HR" b="1" dirty="0">
                <a:latin typeface="+mj-lt"/>
              </a:rPr>
              <a:t>: </a:t>
            </a:r>
          </a:p>
          <a:p>
            <a:pPr algn="just"/>
            <a:r>
              <a:rPr lang="hr-HR" dirty="0">
                <a:latin typeface="+mj-lt"/>
                <a:hlinkClick r:id="rId6"/>
              </a:rPr>
              <a:t>https://www.youtube.com/watch?v=4b5d3muPQmA</a:t>
            </a:r>
            <a:endParaRPr lang="hr-HR" dirty="0">
              <a:latin typeface="+mj-lt"/>
            </a:endParaRPr>
          </a:p>
          <a:p>
            <a:pPr algn="just"/>
            <a:r>
              <a:rPr lang="hr-HR" dirty="0">
                <a:latin typeface="+mj-lt"/>
                <a:hlinkClick r:id="rId7"/>
              </a:rPr>
              <a:t>https://www.youtube.com/watch?v=7xHsRkOdVwo</a:t>
            </a:r>
            <a:endParaRPr lang="hr-HR" dirty="0">
              <a:latin typeface="+mj-lt"/>
            </a:endParaRPr>
          </a:p>
          <a:p>
            <a:pPr algn="just"/>
            <a:r>
              <a:rPr lang="hr-HR" dirty="0">
                <a:latin typeface="+mj-lt"/>
                <a:hlinkClick r:id="rId8"/>
              </a:rPr>
              <a:t>https://www.youtube.com/watch?v=RDZUdRSDOok</a:t>
            </a:r>
            <a:endParaRPr lang="hr-HR" dirty="0">
              <a:latin typeface="+mj-lt"/>
            </a:endParaRPr>
          </a:p>
          <a:p>
            <a:pPr marL="0" indent="0" algn="just">
              <a:buNone/>
            </a:pPr>
            <a:endParaRPr lang="hr-HR" b="1" dirty="0">
              <a:latin typeface="+mj-lt"/>
            </a:endParaRPr>
          </a:p>
          <a:p>
            <a:pPr marL="0" indent="0" algn="just">
              <a:buNone/>
            </a:pPr>
            <a:r>
              <a:rPr lang="hr-HR" b="1" dirty="0">
                <a:latin typeface="+mj-lt"/>
              </a:rPr>
              <a:t>Access </a:t>
            </a:r>
            <a:r>
              <a:rPr lang="en-US" b="1" dirty="0">
                <a:latin typeface="+mj-lt"/>
              </a:rPr>
              <a:t>the Oracle Member Hub</a:t>
            </a:r>
            <a:r>
              <a:rPr lang="hr-HR" b="1" dirty="0">
                <a:latin typeface="+mj-lt"/>
              </a:rPr>
              <a:t> and </a:t>
            </a:r>
            <a:r>
              <a:rPr lang="hr-HR" b="1" dirty="0" err="1">
                <a:latin typeface="+mj-lt"/>
              </a:rPr>
              <a:t>finish</a:t>
            </a:r>
            <a:r>
              <a:rPr lang="hr-HR" b="1" dirty="0">
                <a:latin typeface="+mj-lt"/>
              </a:rPr>
              <a:t> </a:t>
            </a:r>
            <a:r>
              <a:rPr lang="hr-HR" b="1" dirty="0" err="1">
                <a:latin typeface="+mj-lt"/>
              </a:rPr>
              <a:t>the</a:t>
            </a:r>
            <a:r>
              <a:rPr lang="hr-HR" b="1" dirty="0">
                <a:latin typeface="+mj-lt"/>
              </a:rPr>
              <a:t> </a:t>
            </a:r>
            <a:r>
              <a:rPr lang="hr-HR" b="1" dirty="0" err="1">
                <a:latin typeface="+mj-lt"/>
              </a:rPr>
              <a:t>sixth</a:t>
            </a:r>
            <a:r>
              <a:rPr lang="hr-HR" b="1" dirty="0">
                <a:latin typeface="+mj-lt"/>
              </a:rPr>
              <a:t> </a:t>
            </a:r>
            <a:r>
              <a:rPr lang="hr-HR" b="1" dirty="0" err="1">
                <a:latin typeface="+mj-lt"/>
              </a:rPr>
              <a:t>topic</a:t>
            </a:r>
            <a:r>
              <a:rPr lang="hr-HR" b="1" dirty="0">
                <a:latin typeface="+mj-lt"/>
              </a:rPr>
              <a:t>:</a:t>
            </a:r>
          </a:p>
          <a:p>
            <a:pPr algn="just"/>
            <a:r>
              <a:rPr lang="hr-HR" dirty="0">
                <a:latin typeface="+mj-lt"/>
              </a:rPr>
              <a:t>academy.oracle.com</a:t>
            </a:r>
            <a:endParaRPr lang="pl-PL" dirty="0">
              <a:latin typeface="+mj-lt"/>
            </a:endParaRPr>
          </a:p>
          <a:p>
            <a:pPr algn="just"/>
            <a:endParaRPr lang="pl-PL" dirty="0">
              <a:latin typeface="+mj-lt"/>
            </a:endParaRPr>
          </a:p>
        </p:txBody>
      </p:sp>
    </p:spTree>
    <p:extLst>
      <p:ext uri="{BB962C8B-B14F-4D97-AF65-F5344CB8AC3E}">
        <p14:creationId xmlns:p14="http://schemas.microsoft.com/office/powerpoint/2010/main" val="13416478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444977" y="1664229"/>
            <a:ext cx="9144000" cy="3065815"/>
          </a:xfrm>
        </p:spPr>
        <p:txBody>
          <a:bodyPr>
            <a:normAutofit fontScale="90000"/>
          </a:bodyPr>
          <a:lstStyle/>
          <a:p>
            <a:r>
              <a:rPr lang="en-US" b="1" dirty="0"/>
              <a:t>O3 - Distance learning curricula in </a:t>
            </a:r>
            <a:r>
              <a:rPr lang="hr-HR" b="1" dirty="0"/>
              <a:t>Machine </a:t>
            </a:r>
            <a:r>
              <a:rPr lang="hr-HR" b="1" dirty="0" err="1"/>
              <a:t>Learning</a:t>
            </a:r>
            <a:br>
              <a:rPr lang="hr-HR" b="1" dirty="0"/>
            </a:br>
            <a:br>
              <a:rPr lang="hr-HR" dirty="0"/>
            </a:br>
            <a:r>
              <a:rPr lang="hr-HR" dirty="0"/>
              <a:t>7 - </a:t>
            </a:r>
            <a:r>
              <a:rPr lang="en-US" dirty="0"/>
              <a:t>Introduction to Deep Learning</a:t>
            </a:r>
            <a:endParaRPr lang="pl-PL" dirty="0"/>
          </a:p>
        </p:txBody>
      </p:sp>
    </p:spTree>
    <p:extLst>
      <p:ext uri="{BB962C8B-B14F-4D97-AF65-F5344CB8AC3E}">
        <p14:creationId xmlns:p14="http://schemas.microsoft.com/office/powerpoint/2010/main" val="20727850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err="1"/>
              <a:t>Introduction</a:t>
            </a:r>
            <a:r>
              <a:rPr lang="hr-HR" b="1" dirty="0"/>
              <a:t> to </a:t>
            </a:r>
            <a:r>
              <a:rPr lang="hr-HR" b="1" dirty="0" err="1"/>
              <a:t>Deep</a:t>
            </a:r>
            <a:r>
              <a:rPr lang="hr-HR" b="1" dirty="0"/>
              <a:t> </a:t>
            </a:r>
            <a:r>
              <a:rPr lang="hr-HR" b="1" dirty="0" err="1"/>
              <a:t>Learning</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 y="1690687"/>
            <a:ext cx="8741229" cy="4486275"/>
          </a:xfrm>
        </p:spPr>
        <p:txBody>
          <a:bodyPr>
            <a:noAutofit/>
          </a:bodyPr>
          <a:lstStyle/>
          <a:p>
            <a:r>
              <a:rPr lang="en-US" sz="3600" dirty="0">
                <a:latin typeface="+mj-lt"/>
              </a:rPr>
              <a:t>Deep Learning uses artificial neural networks to learn from large amounts of data and make accurate predictions.</a:t>
            </a:r>
          </a:p>
          <a:p>
            <a:r>
              <a:rPr lang="en-US" sz="3600" dirty="0">
                <a:latin typeface="+mj-lt"/>
              </a:rPr>
              <a:t>Neural networks recognize patterns in data, much like how humans learn from experience.</a:t>
            </a:r>
          </a:p>
          <a:p>
            <a:r>
              <a:rPr lang="en-US" sz="3600" dirty="0">
                <a:latin typeface="+mj-lt"/>
              </a:rPr>
              <a:t>Deep Learning has many applications, including image recognition, natural language processing, and speech recognition.</a:t>
            </a:r>
          </a:p>
        </p:txBody>
      </p:sp>
      <p:pic>
        <p:nvPicPr>
          <p:cNvPr id="7" name="Picture 6"/>
          <p:cNvPicPr>
            <a:picLocks noChangeAspect="1"/>
          </p:cNvPicPr>
          <p:nvPr/>
        </p:nvPicPr>
        <p:blipFill>
          <a:blip r:embed="rId3"/>
          <a:stretch>
            <a:fillRect/>
          </a:stretch>
        </p:blipFill>
        <p:spPr>
          <a:xfrm>
            <a:off x="9013371" y="1690687"/>
            <a:ext cx="2958522" cy="1972964"/>
          </a:xfrm>
          <a:prstGeom prst="rect">
            <a:avLst/>
          </a:prstGeom>
        </p:spPr>
      </p:pic>
      <p:pic>
        <p:nvPicPr>
          <p:cNvPr id="1028" name="Picture 4" descr="Free ChatGPT Stock Photo"/>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8430749" y="4038588"/>
            <a:ext cx="2923051" cy="1864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7247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dirty="0" err="1"/>
              <a:t>Neural</a:t>
            </a:r>
            <a:r>
              <a:rPr lang="hr-HR" b="1" dirty="0"/>
              <a:t> </a:t>
            </a:r>
            <a:r>
              <a:rPr lang="hr-HR" b="1" dirty="0" err="1"/>
              <a:t>networks</a:t>
            </a:r>
            <a:endParaRPr lang="pl-PL" dirty="0"/>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0" y="1560059"/>
            <a:ext cx="8665030" cy="4486275"/>
          </a:xfrm>
        </p:spPr>
        <p:txBody>
          <a:bodyPr>
            <a:noAutofit/>
          </a:bodyPr>
          <a:lstStyle/>
          <a:p>
            <a:r>
              <a:rPr lang="en-US" sz="3600" dirty="0">
                <a:latin typeface="+mj-lt"/>
              </a:rPr>
              <a:t>Neural networks are modeled after the human brain and consist of interconnected neurons that process and transmit information.</a:t>
            </a:r>
          </a:p>
          <a:p>
            <a:r>
              <a:rPr lang="en-US" sz="3600" dirty="0">
                <a:latin typeface="+mj-lt"/>
              </a:rPr>
              <a:t>Neural networks learn from data and make predictions or decisions based on that data.</a:t>
            </a:r>
          </a:p>
          <a:p>
            <a:r>
              <a:rPr lang="en-US" sz="3600" dirty="0">
                <a:latin typeface="+mj-lt"/>
              </a:rPr>
              <a:t>By adjusting the strengths of connections between neurons, neural networks can adapt and improve their performance over time.</a:t>
            </a:r>
          </a:p>
        </p:txBody>
      </p:sp>
      <p:pic>
        <p:nvPicPr>
          <p:cNvPr id="2050" name="Picture 2" descr="Illustration of synapse and neuron on a blue background.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5030" y="1782578"/>
            <a:ext cx="3335794" cy="187502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eurons cells concept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0449" y="4252286"/>
            <a:ext cx="3355215" cy="1885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7027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7080" y="102462"/>
            <a:ext cx="10515600" cy="908504"/>
          </a:xfrm>
        </p:spPr>
        <p:txBody>
          <a:bodyPr/>
          <a:lstStyle/>
          <a:p>
            <a:pPr algn="ctr"/>
            <a:r>
              <a:rPr lang="hr-HR" b="1" dirty="0"/>
              <a:t>Simple neuron - </a:t>
            </a:r>
            <a:r>
              <a:rPr lang="hr-HR" b="1" dirty="0" err="1"/>
              <a:t>Linear</a:t>
            </a:r>
            <a:r>
              <a:rPr lang="hr-HR" b="1" dirty="0"/>
              <a:t> </a:t>
            </a:r>
            <a:r>
              <a:rPr lang="hr-HR" b="1" dirty="0" err="1"/>
              <a:t>Unit</a:t>
            </a:r>
            <a:r>
              <a:rPr lang="hr-HR" b="1" dirty="0"/>
              <a:t> </a:t>
            </a:r>
            <a:endParaRPr lang="pl-PL" dirty="0"/>
          </a:p>
        </p:txBody>
      </p:sp>
      <p:sp>
        <p:nvSpPr>
          <p:cNvPr id="4" name="Oval 3"/>
          <p:cNvSpPr/>
          <p:nvPr/>
        </p:nvSpPr>
        <p:spPr>
          <a:xfrm>
            <a:off x="2572763" y="2249049"/>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1867988" y="2618381"/>
            <a:ext cx="701040" cy="116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262743" y="2187847"/>
            <a:ext cx="1420572" cy="369332"/>
          </a:xfrm>
          <a:prstGeom prst="rect">
            <a:avLst/>
          </a:prstGeom>
          <a:noFill/>
        </p:spPr>
        <p:txBody>
          <a:bodyPr wrap="square" rtlCol="0">
            <a:spAutoFit/>
          </a:bodyPr>
          <a:lstStyle/>
          <a:p>
            <a:r>
              <a:rPr lang="hr-HR" b="1" dirty="0">
                <a:latin typeface="+mj-lt"/>
              </a:rPr>
              <a:t>X1</a:t>
            </a:r>
            <a:r>
              <a:rPr lang="hr-HR" dirty="0">
                <a:latin typeface="+mj-lt"/>
              </a:rPr>
              <a:t> (</a:t>
            </a:r>
            <a:r>
              <a:rPr lang="hr-HR" b="1" dirty="0" err="1">
                <a:latin typeface="+mj-lt"/>
              </a:rPr>
              <a:t>sugars</a:t>
            </a:r>
            <a:r>
              <a:rPr lang="hr-HR" dirty="0">
                <a:latin typeface="+mj-lt"/>
              </a:rPr>
              <a:t>)</a:t>
            </a:r>
            <a:endParaRPr lang="en-US" dirty="0">
              <a:latin typeface="+mj-lt"/>
            </a:endParaRPr>
          </a:p>
        </p:txBody>
      </p:sp>
      <p:sp>
        <p:nvSpPr>
          <p:cNvPr id="17" name="TextBox 16"/>
          <p:cNvSpPr txBox="1"/>
          <p:nvPr/>
        </p:nvSpPr>
        <p:spPr>
          <a:xfrm>
            <a:off x="2486680" y="2409944"/>
            <a:ext cx="936261" cy="369332"/>
          </a:xfrm>
          <a:prstGeom prst="rect">
            <a:avLst/>
          </a:prstGeom>
          <a:noFill/>
        </p:spPr>
        <p:txBody>
          <a:bodyPr wrap="square" rtlCol="0">
            <a:spAutoFit/>
          </a:bodyPr>
          <a:lstStyle/>
          <a:p>
            <a:r>
              <a:rPr lang="hr-HR" dirty="0">
                <a:solidFill>
                  <a:schemeClr val="bg1"/>
                </a:solidFill>
                <a:latin typeface="+mj-lt"/>
              </a:rPr>
              <a:t>w1 (</a:t>
            </a:r>
            <a:r>
              <a:rPr lang="hr-HR" b="1" dirty="0">
                <a:solidFill>
                  <a:schemeClr val="bg1"/>
                </a:solidFill>
                <a:latin typeface="+mj-lt"/>
              </a:rPr>
              <a:t>2,5)</a:t>
            </a:r>
            <a:endParaRPr lang="en-US" b="1" dirty="0">
              <a:solidFill>
                <a:schemeClr val="bg1"/>
              </a:solidFill>
              <a:latin typeface="+mj-lt"/>
            </a:endParaRPr>
          </a:p>
        </p:txBody>
      </p:sp>
      <p:sp>
        <p:nvSpPr>
          <p:cNvPr id="21" name="Oval 20"/>
          <p:cNvSpPr/>
          <p:nvPr/>
        </p:nvSpPr>
        <p:spPr>
          <a:xfrm>
            <a:off x="3962859" y="2237381"/>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400" dirty="0"/>
              <a:t>Σ</a:t>
            </a:r>
            <a:endParaRPr lang="en-US" dirty="0"/>
          </a:p>
        </p:txBody>
      </p:sp>
      <p:cxnSp>
        <p:nvCxnSpPr>
          <p:cNvPr id="30" name="Straight Arrow Connector 29"/>
          <p:cNvCxnSpPr/>
          <p:nvPr/>
        </p:nvCxnSpPr>
        <p:spPr>
          <a:xfrm flipV="1">
            <a:off x="4757047" y="2664960"/>
            <a:ext cx="1064647" cy="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948868" y="2966291"/>
            <a:ext cx="576946" cy="400110"/>
          </a:xfrm>
          <a:prstGeom prst="rect">
            <a:avLst/>
          </a:prstGeom>
          <a:noFill/>
        </p:spPr>
        <p:txBody>
          <a:bodyPr wrap="square" rtlCol="0">
            <a:spAutoFit/>
          </a:bodyPr>
          <a:lstStyle/>
          <a:p>
            <a:r>
              <a:rPr lang="hr-HR" sz="2000" dirty="0">
                <a:solidFill>
                  <a:schemeClr val="bg1"/>
                </a:solidFill>
                <a:latin typeface="+mj-lt"/>
              </a:rPr>
              <a:t>f(x)</a:t>
            </a:r>
            <a:endParaRPr lang="en-US" sz="2000" dirty="0">
              <a:solidFill>
                <a:schemeClr val="bg1"/>
              </a:solidFill>
              <a:latin typeface="+mj-lt"/>
            </a:endParaRPr>
          </a:p>
        </p:txBody>
      </p:sp>
      <p:sp>
        <p:nvSpPr>
          <p:cNvPr id="41" name="TextBox 40"/>
          <p:cNvSpPr txBox="1"/>
          <p:nvPr/>
        </p:nvSpPr>
        <p:spPr>
          <a:xfrm>
            <a:off x="3801839" y="1479961"/>
            <a:ext cx="1543041" cy="707886"/>
          </a:xfrm>
          <a:prstGeom prst="rect">
            <a:avLst/>
          </a:prstGeom>
          <a:noFill/>
        </p:spPr>
        <p:txBody>
          <a:bodyPr wrap="square" rtlCol="0">
            <a:spAutoFit/>
          </a:bodyPr>
          <a:lstStyle/>
          <a:p>
            <a:pPr algn="ctr"/>
            <a:r>
              <a:rPr lang="hr-HR" sz="2000" dirty="0" err="1">
                <a:latin typeface="+mj-lt"/>
              </a:rPr>
              <a:t>Summation</a:t>
            </a:r>
            <a:r>
              <a:rPr lang="hr-HR" sz="2000" dirty="0">
                <a:latin typeface="+mj-lt"/>
              </a:rPr>
              <a:t> </a:t>
            </a:r>
            <a:r>
              <a:rPr lang="hr-HR" sz="2000" dirty="0" err="1">
                <a:latin typeface="+mj-lt"/>
              </a:rPr>
              <a:t>function</a:t>
            </a:r>
            <a:endParaRPr lang="en-US" sz="2000" dirty="0">
              <a:latin typeface="+mj-lt"/>
            </a:endParaRPr>
          </a:p>
        </p:txBody>
      </p:sp>
      <p:cxnSp>
        <p:nvCxnSpPr>
          <p:cNvPr id="36" name="Straight Arrow Connector 35"/>
          <p:cNvCxnSpPr>
            <a:stCxn id="4" idx="6"/>
            <a:endCxn id="21" idx="2"/>
          </p:cNvCxnSpPr>
          <p:nvPr/>
        </p:nvCxnSpPr>
        <p:spPr>
          <a:xfrm flipV="1">
            <a:off x="3367420" y="2618381"/>
            <a:ext cx="595439" cy="116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4391957" y="2999381"/>
            <a:ext cx="1" cy="899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132775" y="3909729"/>
            <a:ext cx="1789054" cy="400110"/>
          </a:xfrm>
          <a:prstGeom prst="rect">
            <a:avLst/>
          </a:prstGeom>
          <a:noFill/>
        </p:spPr>
        <p:txBody>
          <a:bodyPr wrap="square" rtlCol="0">
            <a:spAutoFit/>
          </a:bodyPr>
          <a:lstStyle/>
          <a:p>
            <a:r>
              <a:rPr lang="hr-HR" sz="2000" dirty="0">
                <a:latin typeface="+mj-lt"/>
              </a:rPr>
              <a:t>b (</a:t>
            </a:r>
            <a:r>
              <a:rPr lang="hr-HR" sz="2000" dirty="0" err="1">
                <a:latin typeface="+mj-lt"/>
              </a:rPr>
              <a:t>bias</a:t>
            </a:r>
            <a:r>
              <a:rPr lang="hr-HR" sz="2000" dirty="0">
                <a:latin typeface="+mj-lt"/>
              </a:rPr>
              <a:t>) = </a:t>
            </a:r>
            <a:r>
              <a:rPr lang="hr-HR" sz="2000" b="1" dirty="0">
                <a:latin typeface="+mj-lt"/>
              </a:rPr>
              <a:t>90</a:t>
            </a:r>
            <a:endParaRPr lang="en-US" sz="2000" dirty="0">
              <a:latin typeface="+mj-lt"/>
            </a:endParaRPr>
          </a:p>
        </p:txBody>
      </p:sp>
      <p:sp>
        <p:nvSpPr>
          <p:cNvPr id="20" name="TextBox 19"/>
          <p:cNvSpPr txBox="1"/>
          <p:nvPr/>
        </p:nvSpPr>
        <p:spPr>
          <a:xfrm>
            <a:off x="4770491" y="2259456"/>
            <a:ext cx="2384149" cy="400110"/>
          </a:xfrm>
          <a:prstGeom prst="rect">
            <a:avLst/>
          </a:prstGeom>
          <a:noFill/>
        </p:spPr>
        <p:txBody>
          <a:bodyPr wrap="square" rtlCol="0">
            <a:spAutoFit/>
          </a:bodyPr>
          <a:lstStyle/>
          <a:p>
            <a:r>
              <a:rPr lang="hr-HR" sz="2000" b="1" dirty="0">
                <a:latin typeface="+mj-lt"/>
              </a:rPr>
              <a:t>Output (</a:t>
            </a:r>
            <a:r>
              <a:rPr lang="hr-HR" sz="2000" b="1" dirty="0" err="1">
                <a:latin typeface="+mj-lt"/>
              </a:rPr>
              <a:t>calories</a:t>
            </a:r>
            <a:r>
              <a:rPr lang="hr-HR" sz="2000" b="1" dirty="0">
                <a:latin typeface="+mj-lt"/>
              </a:rPr>
              <a:t>)</a:t>
            </a:r>
            <a:endParaRPr lang="en-US" sz="2000" b="1" dirty="0">
              <a:latin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val="2646022293"/>
              </p:ext>
            </p:extLst>
          </p:nvPr>
        </p:nvGraphicFramePr>
        <p:xfrm>
          <a:off x="6946365" y="1479961"/>
          <a:ext cx="4995264" cy="4484917"/>
        </p:xfrm>
        <a:graphic>
          <a:graphicData uri="http://schemas.openxmlformats.org/drawingml/2006/table">
            <a:tbl>
              <a:tblPr/>
              <a:tblGrid>
                <a:gridCol w="2305507">
                  <a:extLst>
                    <a:ext uri="{9D8B030D-6E8A-4147-A177-3AD203B41FA5}">
                      <a16:colId xmlns:a16="http://schemas.microsoft.com/office/drawing/2014/main" val="2162869549"/>
                    </a:ext>
                  </a:extLst>
                </a:gridCol>
                <a:gridCol w="978094">
                  <a:extLst>
                    <a:ext uri="{9D8B030D-6E8A-4147-A177-3AD203B41FA5}">
                      <a16:colId xmlns:a16="http://schemas.microsoft.com/office/drawing/2014/main" val="831527904"/>
                    </a:ext>
                  </a:extLst>
                </a:gridCol>
                <a:gridCol w="611308">
                  <a:extLst>
                    <a:ext uri="{9D8B030D-6E8A-4147-A177-3AD203B41FA5}">
                      <a16:colId xmlns:a16="http://schemas.microsoft.com/office/drawing/2014/main" val="2583135015"/>
                    </a:ext>
                  </a:extLst>
                </a:gridCol>
                <a:gridCol w="1100355">
                  <a:extLst>
                    <a:ext uri="{9D8B030D-6E8A-4147-A177-3AD203B41FA5}">
                      <a16:colId xmlns:a16="http://schemas.microsoft.com/office/drawing/2014/main" val="3029426305"/>
                    </a:ext>
                  </a:extLst>
                </a:gridCol>
              </a:tblGrid>
              <a:tr h="802855">
                <a:tc>
                  <a:txBody>
                    <a:bodyPr/>
                    <a:lstStyle/>
                    <a:p>
                      <a:pPr algn="ctr" fontAlgn="ctr"/>
                      <a:r>
                        <a:rPr lang="hr-HR" sz="1800" b="1" i="0" u="none" strike="noStrike" dirty="0" err="1">
                          <a:solidFill>
                            <a:srgbClr val="000000"/>
                          </a:solidFill>
                          <a:effectLst/>
                          <a:latin typeface="+mj-lt"/>
                        </a:rPr>
                        <a:t>name</a:t>
                      </a:r>
                      <a:endParaRPr lang="hr-HR" sz="1800" b="1" i="0" u="none" strike="noStrike" dirty="0">
                        <a:solidFill>
                          <a:srgbClr val="000000"/>
                        </a:solidFill>
                        <a:effectLst/>
                        <a:latin typeface="+mj-lt"/>
                      </a:endParaRPr>
                    </a:p>
                  </a:txBody>
                  <a:tcPr marL="9525" marR="9525" marT="9525" marB="0" anchor="ctr">
                    <a:lnL>
                      <a:noFill/>
                    </a:lnL>
                    <a:lnR>
                      <a:noFill/>
                    </a:lnR>
                    <a:lnT>
                      <a:noFill/>
                    </a:lnT>
                    <a:lnB>
                      <a:noFill/>
                    </a:lnB>
                  </a:tcPr>
                </a:tc>
                <a:tc>
                  <a:txBody>
                    <a:bodyPr/>
                    <a:lstStyle/>
                    <a:p>
                      <a:pPr algn="ctr" fontAlgn="ctr"/>
                      <a:r>
                        <a:rPr lang="hr-HR" sz="1800" b="1" i="0" u="none" strike="noStrike" dirty="0" err="1">
                          <a:solidFill>
                            <a:srgbClr val="000000"/>
                          </a:solidFill>
                          <a:effectLst/>
                          <a:latin typeface="+mj-lt"/>
                        </a:rPr>
                        <a:t>measured</a:t>
                      </a:r>
                      <a:r>
                        <a:rPr lang="hr-HR" sz="1800" b="1" i="0" u="none" strike="noStrike" dirty="0">
                          <a:solidFill>
                            <a:srgbClr val="000000"/>
                          </a:solidFill>
                          <a:effectLst/>
                          <a:latin typeface="+mj-lt"/>
                        </a:rPr>
                        <a:t> </a:t>
                      </a:r>
                      <a:r>
                        <a:rPr lang="hr-HR" sz="1800" b="1" i="0" u="none" strike="noStrike" dirty="0" err="1">
                          <a:solidFill>
                            <a:srgbClr val="000000"/>
                          </a:solidFill>
                          <a:effectLst/>
                          <a:latin typeface="+mj-lt"/>
                        </a:rPr>
                        <a:t>calories</a:t>
                      </a:r>
                      <a:endParaRPr lang="hr-HR" sz="1800" b="1" i="0" u="none" strike="noStrike" dirty="0">
                        <a:solidFill>
                          <a:srgbClr val="000000"/>
                        </a:solidFill>
                        <a:effectLst/>
                        <a:latin typeface="+mj-lt"/>
                      </a:endParaRPr>
                    </a:p>
                  </a:txBody>
                  <a:tcPr marL="9525" marR="9525" marT="9525" marB="0" anchor="ctr">
                    <a:lnL>
                      <a:noFill/>
                    </a:lnL>
                    <a:lnR>
                      <a:noFill/>
                    </a:lnR>
                    <a:lnT>
                      <a:noFill/>
                    </a:lnT>
                    <a:lnB>
                      <a:noFill/>
                    </a:lnB>
                  </a:tcPr>
                </a:tc>
                <a:tc>
                  <a:txBody>
                    <a:bodyPr/>
                    <a:lstStyle/>
                    <a:p>
                      <a:pPr algn="ctr" fontAlgn="ctr"/>
                      <a:r>
                        <a:rPr lang="hr-HR" sz="1800" b="1" i="0" u="none" strike="noStrike">
                          <a:solidFill>
                            <a:srgbClr val="000000"/>
                          </a:solidFill>
                          <a:effectLst/>
                          <a:latin typeface="+mj-lt"/>
                        </a:rPr>
                        <a:t>sugars</a:t>
                      </a:r>
                    </a:p>
                  </a:txBody>
                  <a:tcPr marL="9525" marR="9525" marT="9525" marB="0" anchor="ctr">
                    <a:lnL>
                      <a:noFill/>
                    </a:lnL>
                    <a:lnR>
                      <a:noFill/>
                    </a:lnR>
                    <a:lnT>
                      <a:noFill/>
                    </a:lnT>
                    <a:lnB>
                      <a:noFill/>
                    </a:lnB>
                  </a:tcPr>
                </a:tc>
                <a:tc>
                  <a:txBody>
                    <a:bodyPr/>
                    <a:lstStyle/>
                    <a:p>
                      <a:pPr algn="ctr" fontAlgn="ctr"/>
                      <a:r>
                        <a:rPr lang="hr-HR" sz="1800" b="1" i="0" u="none" strike="noStrike">
                          <a:solidFill>
                            <a:srgbClr val="000000"/>
                          </a:solidFill>
                          <a:effectLst/>
                          <a:latin typeface="+mj-lt"/>
                        </a:rPr>
                        <a:t>predicted calories</a:t>
                      </a:r>
                    </a:p>
                  </a:txBody>
                  <a:tcPr marL="9525" marR="9525" marT="9525" marB="0" anchor="ctr">
                    <a:lnL>
                      <a:noFill/>
                    </a:lnL>
                    <a:lnR>
                      <a:noFill/>
                    </a:lnR>
                    <a:lnT>
                      <a:noFill/>
                    </a:lnT>
                    <a:lnB>
                      <a:noFill/>
                    </a:lnB>
                  </a:tcPr>
                </a:tc>
                <a:extLst>
                  <a:ext uri="{0D108BD9-81ED-4DB2-BD59-A6C34878D82A}">
                    <a16:rowId xmlns:a16="http://schemas.microsoft.com/office/drawing/2014/main" val="4018723585"/>
                  </a:ext>
                </a:extLst>
              </a:tr>
              <a:tr h="409118">
                <a:tc>
                  <a:txBody>
                    <a:bodyPr/>
                    <a:lstStyle/>
                    <a:p>
                      <a:pPr algn="ctr" fontAlgn="b"/>
                      <a:r>
                        <a:rPr lang="hr-HR" sz="1800" b="0" i="0" u="none" strike="noStrike" dirty="0" err="1">
                          <a:solidFill>
                            <a:srgbClr val="000000"/>
                          </a:solidFill>
                          <a:effectLst/>
                          <a:latin typeface="+mj-lt"/>
                        </a:rPr>
                        <a:t>Almond</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Delight</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8</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110</a:t>
                      </a:r>
                    </a:p>
                  </a:txBody>
                  <a:tcPr marL="9525" marR="9525" marT="9525" marB="0" anchor="b">
                    <a:lnL>
                      <a:noFill/>
                    </a:lnL>
                    <a:lnR>
                      <a:noFill/>
                    </a:lnR>
                    <a:lnT>
                      <a:noFill/>
                    </a:lnT>
                    <a:lnB>
                      <a:noFill/>
                    </a:lnB>
                  </a:tcPr>
                </a:tc>
                <a:extLst>
                  <a:ext uri="{0D108BD9-81ED-4DB2-BD59-A6C34878D82A}">
                    <a16:rowId xmlns:a16="http://schemas.microsoft.com/office/drawing/2014/main" val="3989498826"/>
                  </a:ext>
                </a:extLst>
              </a:tr>
              <a:tr h="409118">
                <a:tc>
                  <a:txBody>
                    <a:bodyPr/>
                    <a:lstStyle/>
                    <a:p>
                      <a:pPr algn="ctr" fontAlgn="b"/>
                      <a:r>
                        <a:rPr lang="hr-HR" sz="1800" b="0" i="0" u="none" strike="noStrike" dirty="0" err="1">
                          <a:solidFill>
                            <a:srgbClr val="000000"/>
                          </a:solidFill>
                          <a:effectLst/>
                          <a:latin typeface="+mj-lt"/>
                        </a:rPr>
                        <a:t>Cap'n'Crunch</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12</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120</a:t>
                      </a:r>
                    </a:p>
                  </a:txBody>
                  <a:tcPr marL="9525" marR="9525" marT="9525" marB="0" anchor="b">
                    <a:lnL>
                      <a:noFill/>
                    </a:lnL>
                    <a:lnR>
                      <a:noFill/>
                    </a:lnR>
                    <a:lnT>
                      <a:noFill/>
                    </a:lnT>
                    <a:lnB>
                      <a:noFill/>
                    </a:lnB>
                  </a:tcPr>
                </a:tc>
                <a:extLst>
                  <a:ext uri="{0D108BD9-81ED-4DB2-BD59-A6C34878D82A}">
                    <a16:rowId xmlns:a16="http://schemas.microsoft.com/office/drawing/2014/main" val="654320618"/>
                  </a:ext>
                </a:extLst>
              </a:tr>
              <a:tr h="409118">
                <a:tc>
                  <a:txBody>
                    <a:bodyPr/>
                    <a:lstStyle/>
                    <a:p>
                      <a:pPr algn="ctr" fontAlgn="b"/>
                      <a:r>
                        <a:rPr lang="hr-HR" sz="1800" b="0" i="0" u="none" strike="noStrike" dirty="0" err="1">
                          <a:solidFill>
                            <a:srgbClr val="000000"/>
                          </a:solidFill>
                          <a:effectLst/>
                          <a:latin typeface="+mj-lt"/>
                        </a:rPr>
                        <a:t>Clusters</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7</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107,5</a:t>
                      </a:r>
                    </a:p>
                  </a:txBody>
                  <a:tcPr marL="9525" marR="9525" marT="9525" marB="0" anchor="b">
                    <a:lnL>
                      <a:noFill/>
                    </a:lnL>
                    <a:lnR>
                      <a:noFill/>
                    </a:lnR>
                    <a:lnT>
                      <a:noFill/>
                    </a:lnT>
                    <a:lnB>
                      <a:noFill/>
                    </a:lnB>
                  </a:tcPr>
                </a:tc>
                <a:extLst>
                  <a:ext uri="{0D108BD9-81ED-4DB2-BD59-A6C34878D82A}">
                    <a16:rowId xmlns:a16="http://schemas.microsoft.com/office/drawing/2014/main" val="3723954449"/>
                  </a:ext>
                </a:extLst>
              </a:tr>
              <a:tr h="409118">
                <a:tc>
                  <a:txBody>
                    <a:bodyPr/>
                    <a:lstStyle/>
                    <a:p>
                      <a:pPr algn="ctr" fontAlgn="b"/>
                      <a:r>
                        <a:rPr lang="hr-HR" sz="1800" b="0" i="0" u="none" strike="noStrike" dirty="0" err="1">
                          <a:solidFill>
                            <a:srgbClr val="000000"/>
                          </a:solidFill>
                          <a:effectLst/>
                          <a:latin typeface="+mj-lt"/>
                        </a:rPr>
                        <a:t>Cracklin</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Oat</a:t>
                      </a:r>
                      <a:r>
                        <a:rPr lang="hr-HR" sz="1800" b="0" i="0" u="none" strike="noStrike" dirty="0">
                          <a:solidFill>
                            <a:srgbClr val="000000"/>
                          </a:solidFill>
                          <a:effectLst/>
                          <a:latin typeface="+mj-lt"/>
                        </a:rPr>
                        <a:t> Bran</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7</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107,5</a:t>
                      </a:r>
                    </a:p>
                  </a:txBody>
                  <a:tcPr marL="9525" marR="9525" marT="9525" marB="0" anchor="b">
                    <a:lnL>
                      <a:noFill/>
                    </a:lnL>
                    <a:lnR>
                      <a:noFill/>
                    </a:lnR>
                    <a:lnT>
                      <a:noFill/>
                    </a:lnT>
                    <a:lnB>
                      <a:noFill/>
                    </a:lnB>
                  </a:tcPr>
                </a:tc>
                <a:extLst>
                  <a:ext uri="{0D108BD9-81ED-4DB2-BD59-A6C34878D82A}">
                    <a16:rowId xmlns:a16="http://schemas.microsoft.com/office/drawing/2014/main" val="3366861476"/>
                  </a:ext>
                </a:extLst>
              </a:tr>
              <a:tr h="409118">
                <a:tc>
                  <a:txBody>
                    <a:bodyPr/>
                    <a:lstStyle/>
                    <a:p>
                      <a:pPr algn="ctr" fontAlgn="b"/>
                      <a:r>
                        <a:rPr lang="hr-HR" sz="1800" b="0" i="0" u="none" strike="noStrike" dirty="0" err="1">
                          <a:solidFill>
                            <a:srgbClr val="000000"/>
                          </a:solidFill>
                          <a:effectLst/>
                          <a:latin typeface="+mj-lt"/>
                        </a:rPr>
                        <a:t>Double</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Chex</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5</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102,5</a:t>
                      </a:r>
                    </a:p>
                  </a:txBody>
                  <a:tcPr marL="9525" marR="9525" marT="9525" marB="0" anchor="b">
                    <a:lnL>
                      <a:noFill/>
                    </a:lnL>
                    <a:lnR>
                      <a:noFill/>
                    </a:lnR>
                    <a:lnT>
                      <a:noFill/>
                    </a:lnT>
                    <a:lnB>
                      <a:noFill/>
                    </a:lnB>
                  </a:tcPr>
                </a:tc>
                <a:extLst>
                  <a:ext uri="{0D108BD9-81ED-4DB2-BD59-A6C34878D82A}">
                    <a16:rowId xmlns:a16="http://schemas.microsoft.com/office/drawing/2014/main" val="3146171388"/>
                  </a:ext>
                </a:extLst>
              </a:tr>
              <a:tr h="409118">
                <a:tc>
                  <a:txBody>
                    <a:bodyPr/>
                    <a:lstStyle/>
                    <a:p>
                      <a:pPr algn="ctr" fontAlgn="b"/>
                      <a:r>
                        <a:rPr lang="hr-HR" sz="1800" b="0" i="0" u="none" strike="noStrike" dirty="0" err="1">
                          <a:solidFill>
                            <a:srgbClr val="000000"/>
                          </a:solidFill>
                          <a:effectLst/>
                          <a:latin typeface="+mj-lt"/>
                        </a:rPr>
                        <a:t>Fruitful</a:t>
                      </a:r>
                      <a:r>
                        <a:rPr lang="hr-HR" sz="1800" b="0" i="0" u="none" strike="noStrike" dirty="0">
                          <a:solidFill>
                            <a:srgbClr val="000000"/>
                          </a:solidFill>
                          <a:effectLst/>
                          <a:latin typeface="+mj-lt"/>
                        </a:rPr>
                        <a:t> Bran</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120</a:t>
                      </a:r>
                    </a:p>
                  </a:txBody>
                  <a:tcPr marL="9525" marR="9525" marT="9525" marB="0" anchor="b">
                    <a:lnL>
                      <a:noFill/>
                    </a:lnL>
                    <a:lnR>
                      <a:noFill/>
                    </a:lnR>
                    <a:lnT>
                      <a:noFill/>
                    </a:lnT>
                    <a:lnB>
                      <a:noFill/>
                    </a:lnB>
                  </a:tcPr>
                </a:tc>
                <a:extLst>
                  <a:ext uri="{0D108BD9-81ED-4DB2-BD59-A6C34878D82A}">
                    <a16:rowId xmlns:a16="http://schemas.microsoft.com/office/drawing/2014/main" val="2445645583"/>
                  </a:ext>
                </a:extLst>
              </a:tr>
              <a:tr h="409118">
                <a:tc>
                  <a:txBody>
                    <a:bodyPr/>
                    <a:lstStyle/>
                    <a:p>
                      <a:pPr algn="ctr" fontAlgn="b"/>
                      <a:r>
                        <a:rPr lang="hr-HR" sz="1800" b="0" i="0" u="none" strike="noStrike" dirty="0">
                          <a:solidFill>
                            <a:srgbClr val="000000"/>
                          </a:solidFill>
                          <a:effectLst/>
                          <a:latin typeface="+mj-lt"/>
                        </a:rPr>
                        <a:t>Golden </a:t>
                      </a:r>
                      <a:r>
                        <a:rPr lang="hr-HR" sz="1800" b="0" i="0" u="none" strike="noStrike" dirty="0" err="1">
                          <a:solidFill>
                            <a:srgbClr val="000000"/>
                          </a:solidFill>
                          <a:effectLst/>
                          <a:latin typeface="+mj-lt"/>
                        </a:rPr>
                        <a:t>Grahams</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9</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112,5</a:t>
                      </a:r>
                    </a:p>
                  </a:txBody>
                  <a:tcPr marL="9525" marR="9525" marT="9525" marB="0" anchor="b">
                    <a:lnL>
                      <a:noFill/>
                    </a:lnL>
                    <a:lnR>
                      <a:noFill/>
                    </a:lnR>
                    <a:lnT>
                      <a:noFill/>
                    </a:lnT>
                    <a:lnB>
                      <a:noFill/>
                    </a:lnB>
                  </a:tcPr>
                </a:tc>
                <a:extLst>
                  <a:ext uri="{0D108BD9-81ED-4DB2-BD59-A6C34878D82A}">
                    <a16:rowId xmlns:a16="http://schemas.microsoft.com/office/drawing/2014/main" val="3967958327"/>
                  </a:ext>
                </a:extLst>
              </a:tr>
              <a:tr h="409118">
                <a:tc>
                  <a:txBody>
                    <a:bodyPr/>
                    <a:lstStyle/>
                    <a:p>
                      <a:pPr algn="ctr" fontAlgn="b"/>
                      <a:r>
                        <a:rPr lang="hr-HR" sz="1800" b="0" i="0" u="none" strike="noStrike" dirty="0" err="1">
                          <a:solidFill>
                            <a:srgbClr val="000000"/>
                          </a:solidFill>
                          <a:effectLst/>
                          <a:latin typeface="+mj-lt"/>
                        </a:rPr>
                        <a:t>Grape</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Nuts</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Flakes</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5</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102,5</a:t>
                      </a:r>
                    </a:p>
                  </a:txBody>
                  <a:tcPr marL="9525" marR="9525" marT="9525" marB="0" anchor="b">
                    <a:lnL>
                      <a:noFill/>
                    </a:lnL>
                    <a:lnR>
                      <a:noFill/>
                    </a:lnR>
                    <a:lnT>
                      <a:noFill/>
                    </a:lnT>
                    <a:lnB>
                      <a:noFill/>
                    </a:lnB>
                  </a:tcPr>
                </a:tc>
                <a:extLst>
                  <a:ext uri="{0D108BD9-81ED-4DB2-BD59-A6C34878D82A}">
                    <a16:rowId xmlns:a16="http://schemas.microsoft.com/office/drawing/2014/main" val="1802310079"/>
                  </a:ext>
                </a:extLst>
              </a:tr>
              <a:tr h="409118">
                <a:tc>
                  <a:txBody>
                    <a:bodyPr/>
                    <a:lstStyle/>
                    <a:p>
                      <a:pPr algn="ctr" fontAlgn="b"/>
                      <a:r>
                        <a:rPr lang="hr-HR" sz="1800" b="0" i="0" u="none" strike="noStrike">
                          <a:solidFill>
                            <a:srgbClr val="000000"/>
                          </a:solidFill>
                          <a:effectLst/>
                          <a:latin typeface="+mj-lt"/>
                        </a:rPr>
                        <a:t>Honey Graham Ohs</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117,5</a:t>
                      </a:r>
                    </a:p>
                  </a:txBody>
                  <a:tcPr marL="9525" marR="9525" marT="9525" marB="0" anchor="b">
                    <a:lnL>
                      <a:noFill/>
                    </a:lnL>
                    <a:lnR>
                      <a:noFill/>
                    </a:lnR>
                    <a:lnT>
                      <a:noFill/>
                    </a:lnT>
                    <a:lnB>
                      <a:noFill/>
                    </a:lnB>
                  </a:tcPr>
                </a:tc>
                <a:extLst>
                  <a:ext uri="{0D108BD9-81ED-4DB2-BD59-A6C34878D82A}">
                    <a16:rowId xmlns:a16="http://schemas.microsoft.com/office/drawing/2014/main" val="3711795063"/>
                  </a:ext>
                </a:extLst>
              </a:tr>
            </a:tbl>
          </a:graphicData>
        </a:graphic>
      </p:graphicFrame>
      <p:sp>
        <p:nvSpPr>
          <p:cNvPr id="7" name="Cloud Callout 6"/>
          <p:cNvSpPr/>
          <p:nvPr/>
        </p:nvSpPr>
        <p:spPr>
          <a:xfrm>
            <a:off x="0" y="4925863"/>
            <a:ext cx="6683829" cy="1540252"/>
          </a:xfrm>
          <a:prstGeom prst="cloudCallout">
            <a:avLst>
              <a:gd name="adj1" fmla="val 53170"/>
              <a:gd name="adj2" fmla="val -1248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 taken from:</a:t>
            </a:r>
          </a:p>
          <a:p>
            <a:pPr algn="ctr"/>
            <a:r>
              <a:rPr lang="en-US" dirty="0"/>
              <a:t>https://www.kaggle.com/datasets/crawford/80-cereals</a:t>
            </a:r>
          </a:p>
        </p:txBody>
      </p:sp>
      <p:sp>
        <p:nvSpPr>
          <p:cNvPr id="3" name="Rectangle 2"/>
          <p:cNvSpPr/>
          <p:nvPr/>
        </p:nvSpPr>
        <p:spPr>
          <a:xfrm>
            <a:off x="481214" y="3246073"/>
            <a:ext cx="2779928" cy="461665"/>
          </a:xfrm>
          <a:prstGeom prst="rect">
            <a:avLst/>
          </a:prstGeom>
        </p:spPr>
        <p:txBody>
          <a:bodyPr wrap="none">
            <a:spAutoFit/>
          </a:bodyPr>
          <a:lstStyle/>
          <a:p>
            <a:r>
              <a:rPr lang="en-US" sz="2400" dirty="0"/>
              <a:t>Output = </a:t>
            </a:r>
            <a:r>
              <a:rPr lang="pl-PL" sz="2400" dirty="0"/>
              <a:t>w1 * x1 + b</a:t>
            </a:r>
            <a:endParaRPr lang="en-US" sz="2400" dirty="0"/>
          </a:p>
        </p:txBody>
      </p:sp>
      <p:sp>
        <p:nvSpPr>
          <p:cNvPr id="5" name="Rectangular Callout 4"/>
          <p:cNvSpPr/>
          <p:nvPr/>
        </p:nvSpPr>
        <p:spPr>
          <a:xfrm>
            <a:off x="676989" y="3956157"/>
            <a:ext cx="2521456" cy="803785"/>
          </a:xfrm>
          <a:prstGeom prst="wedgeRectCallout">
            <a:avLst>
              <a:gd name="adj1" fmla="val -15221"/>
              <a:gd name="adj2" fmla="val -918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Similar to </a:t>
            </a:r>
            <a:r>
              <a:rPr lang="hr-HR" dirty="0" err="1"/>
              <a:t>linear</a:t>
            </a:r>
            <a:r>
              <a:rPr lang="en-US" dirty="0"/>
              <a:t> regression !</a:t>
            </a:r>
          </a:p>
        </p:txBody>
      </p:sp>
    </p:spTree>
    <p:extLst>
      <p:ext uri="{BB962C8B-B14F-4D97-AF65-F5344CB8AC3E}">
        <p14:creationId xmlns:p14="http://schemas.microsoft.com/office/powerpoint/2010/main" val="4772890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43489-754E-7C91-4238-A36CF1DAB498}"/>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B54411B-FA05-C5F6-124E-6068C435E8DC}"/>
              </a:ext>
            </a:extLst>
          </p:cNvPr>
          <p:cNvSpPr>
            <a:spLocks noGrp="1"/>
          </p:cNvSpPr>
          <p:nvPr>
            <p:ph type="title"/>
          </p:nvPr>
        </p:nvSpPr>
        <p:spPr>
          <a:xfrm>
            <a:off x="87080" y="102462"/>
            <a:ext cx="10515600" cy="908504"/>
          </a:xfrm>
        </p:spPr>
        <p:txBody>
          <a:bodyPr/>
          <a:lstStyle/>
          <a:p>
            <a:pPr algn="ctr"/>
            <a:r>
              <a:rPr lang="hr-HR" b="1" dirty="0"/>
              <a:t>Simple neuron - </a:t>
            </a:r>
            <a:r>
              <a:rPr lang="hr-HR" b="1" dirty="0" err="1"/>
              <a:t>Linear</a:t>
            </a:r>
            <a:r>
              <a:rPr lang="hr-HR" b="1" dirty="0"/>
              <a:t> </a:t>
            </a:r>
            <a:r>
              <a:rPr lang="hr-HR" b="1" dirty="0" err="1"/>
              <a:t>Unit</a:t>
            </a:r>
            <a:r>
              <a:rPr lang="hr-HR" b="1" dirty="0"/>
              <a:t> </a:t>
            </a:r>
            <a:endParaRPr lang="pl-PL" dirty="0"/>
          </a:p>
        </p:txBody>
      </p:sp>
      <p:sp>
        <p:nvSpPr>
          <p:cNvPr id="4" name="Oval 3">
            <a:extLst>
              <a:ext uri="{FF2B5EF4-FFF2-40B4-BE49-F238E27FC236}">
                <a16:creationId xmlns:a16="http://schemas.microsoft.com/office/drawing/2014/main" id="{0C117BCB-627D-1F38-796B-9316DEB4C0FB}"/>
              </a:ext>
            </a:extLst>
          </p:cNvPr>
          <p:cNvSpPr/>
          <p:nvPr/>
        </p:nvSpPr>
        <p:spPr>
          <a:xfrm>
            <a:off x="2572763" y="2249049"/>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F4CF1CEF-8A0E-3A60-7819-EB9C13FDFE1C}"/>
              </a:ext>
            </a:extLst>
          </p:cNvPr>
          <p:cNvCxnSpPr/>
          <p:nvPr/>
        </p:nvCxnSpPr>
        <p:spPr>
          <a:xfrm>
            <a:off x="1867988" y="2618381"/>
            <a:ext cx="701040" cy="116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5CF1521-4E8A-AB32-6A10-CFC635625D9D}"/>
              </a:ext>
            </a:extLst>
          </p:cNvPr>
          <p:cNvSpPr txBox="1"/>
          <p:nvPr/>
        </p:nvSpPr>
        <p:spPr>
          <a:xfrm>
            <a:off x="1262743" y="2187847"/>
            <a:ext cx="1420572" cy="369332"/>
          </a:xfrm>
          <a:prstGeom prst="rect">
            <a:avLst/>
          </a:prstGeom>
          <a:noFill/>
        </p:spPr>
        <p:txBody>
          <a:bodyPr wrap="square" rtlCol="0">
            <a:spAutoFit/>
          </a:bodyPr>
          <a:lstStyle/>
          <a:p>
            <a:r>
              <a:rPr lang="hr-HR" b="1" dirty="0">
                <a:latin typeface="+mj-lt"/>
              </a:rPr>
              <a:t>X1</a:t>
            </a:r>
            <a:r>
              <a:rPr lang="hr-HR" dirty="0">
                <a:latin typeface="+mj-lt"/>
              </a:rPr>
              <a:t> (</a:t>
            </a:r>
            <a:r>
              <a:rPr lang="hr-HR" b="1" dirty="0" err="1">
                <a:latin typeface="+mj-lt"/>
              </a:rPr>
              <a:t>sugars</a:t>
            </a:r>
            <a:r>
              <a:rPr lang="hr-HR" dirty="0">
                <a:latin typeface="+mj-lt"/>
              </a:rPr>
              <a:t>)</a:t>
            </a:r>
            <a:endParaRPr lang="en-US" dirty="0">
              <a:latin typeface="+mj-lt"/>
            </a:endParaRPr>
          </a:p>
        </p:txBody>
      </p:sp>
      <p:sp>
        <p:nvSpPr>
          <p:cNvPr id="17" name="TextBox 16">
            <a:extLst>
              <a:ext uri="{FF2B5EF4-FFF2-40B4-BE49-F238E27FC236}">
                <a16:creationId xmlns:a16="http://schemas.microsoft.com/office/drawing/2014/main" id="{C011FB01-C14E-CA71-AF34-4CFC2F6AEB63}"/>
              </a:ext>
            </a:extLst>
          </p:cNvPr>
          <p:cNvSpPr txBox="1"/>
          <p:nvPr/>
        </p:nvSpPr>
        <p:spPr>
          <a:xfrm>
            <a:off x="2486680" y="2409944"/>
            <a:ext cx="936261" cy="369332"/>
          </a:xfrm>
          <a:prstGeom prst="rect">
            <a:avLst/>
          </a:prstGeom>
          <a:noFill/>
        </p:spPr>
        <p:txBody>
          <a:bodyPr wrap="square" rtlCol="0">
            <a:spAutoFit/>
          </a:bodyPr>
          <a:lstStyle/>
          <a:p>
            <a:r>
              <a:rPr lang="hr-HR" dirty="0">
                <a:solidFill>
                  <a:schemeClr val="bg1"/>
                </a:solidFill>
                <a:latin typeface="+mj-lt"/>
              </a:rPr>
              <a:t>w1 (</a:t>
            </a:r>
            <a:r>
              <a:rPr lang="hr-HR" b="1" dirty="0">
                <a:solidFill>
                  <a:schemeClr val="bg1"/>
                </a:solidFill>
                <a:latin typeface="+mj-lt"/>
              </a:rPr>
              <a:t>2,5)</a:t>
            </a:r>
            <a:endParaRPr lang="en-US" b="1" dirty="0">
              <a:solidFill>
                <a:schemeClr val="bg1"/>
              </a:solidFill>
              <a:latin typeface="+mj-lt"/>
            </a:endParaRPr>
          </a:p>
        </p:txBody>
      </p:sp>
      <p:sp>
        <p:nvSpPr>
          <p:cNvPr id="21" name="Oval 20">
            <a:extLst>
              <a:ext uri="{FF2B5EF4-FFF2-40B4-BE49-F238E27FC236}">
                <a16:creationId xmlns:a16="http://schemas.microsoft.com/office/drawing/2014/main" id="{1CF1EDBD-8227-B2BA-81E8-8D67785D26AD}"/>
              </a:ext>
            </a:extLst>
          </p:cNvPr>
          <p:cNvSpPr/>
          <p:nvPr/>
        </p:nvSpPr>
        <p:spPr>
          <a:xfrm>
            <a:off x="3962859" y="2237381"/>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400" dirty="0"/>
              <a:t>Σ</a:t>
            </a:r>
            <a:endParaRPr lang="en-US" dirty="0"/>
          </a:p>
        </p:txBody>
      </p:sp>
      <p:cxnSp>
        <p:nvCxnSpPr>
          <p:cNvPr id="30" name="Straight Arrow Connector 29">
            <a:extLst>
              <a:ext uri="{FF2B5EF4-FFF2-40B4-BE49-F238E27FC236}">
                <a16:creationId xmlns:a16="http://schemas.microsoft.com/office/drawing/2014/main" id="{8A5830FE-F906-DF36-4850-91FE4DE4F21C}"/>
              </a:ext>
            </a:extLst>
          </p:cNvPr>
          <p:cNvCxnSpPr/>
          <p:nvPr/>
        </p:nvCxnSpPr>
        <p:spPr>
          <a:xfrm flipV="1">
            <a:off x="4757047" y="2664960"/>
            <a:ext cx="1064647" cy="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DF2944-3752-40D9-BD14-D0837DEF06D2}"/>
              </a:ext>
            </a:extLst>
          </p:cNvPr>
          <p:cNvSpPr txBox="1"/>
          <p:nvPr/>
        </p:nvSpPr>
        <p:spPr>
          <a:xfrm>
            <a:off x="4948868" y="2966291"/>
            <a:ext cx="576946" cy="400110"/>
          </a:xfrm>
          <a:prstGeom prst="rect">
            <a:avLst/>
          </a:prstGeom>
          <a:noFill/>
        </p:spPr>
        <p:txBody>
          <a:bodyPr wrap="square" rtlCol="0">
            <a:spAutoFit/>
          </a:bodyPr>
          <a:lstStyle/>
          <a:p>
            <a:r>
              <a:rPr lang="hr-HR" sz="2000" dirty="0">
                <a:solidFill>
                  <a:schemeClr val="bg1"/>
                </a:solidFill>
                <a:latin typeface="+mj-lt"/>
              </a:rPr>
              <a:t>f(x)</a:t>
            </a:r>
            <a:endParaRPr lang="en-US" sz="2000" dirty="0">
              <a:solidFill>
                <a:schemeClr val="bg1"/>
              </a:solidFill>
              <a:latin typeface="+mj-lt"/>
            </a:endParaRPr>
          </a:p>
        </p:txBody>
      </p:sp>
      <p:sp>
        <p:nvSpPr>
          <p:cNvPr id="41" name="TextBox 40">
            <a:extLst>
              <a:ext uri="{FF2B5EF4-FFF2-40B4-BE49-F238E27FC236}">
                <a16:creationId xmlns:a16="http://schemas.microsoft.com/office/drawing/2014/main" id="{215757E6-6CCA-A83F-BA5F-CECA4F7973D8}"/>
              </a:ext>
            </a:extLst>
          </p:cNvPr>
          <p:cNvSpPr txBox="1"/>
          <p:nvPr/>
        </p:nvSpPr>
        <p:spPr>
          <a:xfrm>
            <a:off x="3801839" y="1479961"/>
            <a:ext cx="1543041" cy="707886"/>
          </a:xfrm>
          <a:prstGeom prst="rect">
            <a:avLst/>
          </a:prstGeom>
          <a:noFill/>
        </p:spPr>
        <p:txBody>
          <a:bodyPr wrap="square" rtlCol="0">
            <a:spAutoFit/>
          </a:bodyPr>
          <a:lstStyle/>
          <a:p>
            <a:pPr algn="ctr"/>
            <a:r>
              <a:rPr lang="hr-HR" sz="2000" dirty="0" err="1">
                <a:latin typeface="+mj-lt"/>
              </a:rPr>
              <a:t>Summation</a:t>
            </a:r>
            <a:r>
              <a:rPr lang="hr-HR" sz="2000" dirty="0">
                <a:latin typeface="+mj-lt"/>
              </a:rPr>
              <a:t> </a:t>
            </a:r>
            <a:r>
              <a:rPr lang="hr-HR" sz="2000" dirty="0" err="1">
                <a:latin typeface="+mj-lt"/>
              </a:rPr>
              <a:t>function</a:t>
            </a:r>
            <a:endParaRPr lang="en-US" sz="2000" dirty="0">
              <a:latin typeface="+mj-lt"/>
            </a:endParaRPr>
          </a:p>
        </p:txBody>
      </p:sp>
      <p:cxnSp>
        <p:nvCxnSpPr>
          <p:cNvPr id="36" name="Straight Arrow Connector 35">
            <a:extLst>
              <a:ext uri="{FF2B5EF4-FFF2-40B4-BE49-F238E27FC236}">
                <a16:creationId xmlns:a16="http://schemas.microsoft.com/office/drawing/2014/main" id="{016FA8F8-F743-AC15-F640-9EE8B32E38C2}"/>
              </a:ext>
            </a:extLst>
          </p:cNvPr>
          <p:cNvCxnSpPr>
            <a:stCxn id="4" idx="6"/>
            <a:endCxn id="21" idx="2"/>
          </p:cNvCxnSpPr>
          <p:nvPr/>
        </p:nvCxnSpPr>
        <p:spPr>
          <a:xfrm flipV="1">
            <a:off x="3367420" y="2618381"/>
            <a:ext cx="595439" cy="116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3D375CF1-14A6-8A46-5E2D-D0C1271D852B}"/>
              </a:ext>
            </a:extLst>
          </p:cNvPr>
          <p:cNvCxnSpPr/>
          <p:nvPr/>
        </p:nvCxnSpPr>
        <p:spPr>
          <a:xfrm flipV="1">
            <a:off x="4391957" y="2999381"/>
            <a:ext cx="1" cy="899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63AD87BD-058E-3E3A-266B-24F9397B6EC8}"/>
              </a:ext>
            </a:extLst>
          </p:cNvPr>
          <p:cNvSpPr txBox="1"/>
          <p:nvPr/>
        </p:nvSpPr>
        <p:spPr>
          <a:xfrm>
            <a:off x="4132775" y="3909729"/>
            <a:ext cx="1789054" cy="400110"/>
          </a:xfrm>
          <a:prstGeom prst="rect">
            <a:avLst/>
          </a:prstGeom>
          <a:noFill/>
        </p:spPr>
        <p:txBody>
          <a:bodyPr wrap="square" rtlCol="0">
            <a:spAutoFit/>
          </a:bodyPr>
          <a:lstStyle/>
          <a:p>
            <a:r>
              <a:rPr lang="hr-HR" sz="2000" dirty="0">
                <a:latin typeface="+mj-lt"/>
              </a:rPr>
              <a:t>b (</a:t>
            </a:r>
            <a:r>
              <a:rPr lang="hr-HR" sz="2000" dirty="0" err="1">
                <a:latin typeface="+mj-lt"/>
              </a:rPr>
              <a:t>bias</a:t>
            </a:r>
            <a:r>
              <a:rPr lang="hr-HR" sz="2000" dirty="0">
                <a:latin typeface="+mj-lt"/>
              </a:rPr>
              <a:t>) = </a:t>
            </a:r>
            <a:r>
              <a:rPr lang="hr-HR" sz="2000" b="1" dirty="0">
                <a:latin typeface="+mj-lt"/>
              </a:rPr>
              <a:t>90</a:t>
            </a:r>
            <a:endParaRPr lang="en-US" sz="2000" dirty="0">
              <a:latin typeface="+mj-lt"/>
            </a:endParaRPr>
          </a:p>
        </p:txBody>
      </p:sp>
      <p:sp>
        <p:nvSpPr>
          <p:cNvPr id="20" name="TextBox 19">
            <a:extLst>
              <a:ext uri="{FF2B5EF4-FFF2-40B4-BE49-F238E27FC236}">
                <a16:creationId xmlns:a16="http://schemas.microsoft.com/office/drawing/2014/main" id="{76388ADE-59F5-958B-128B-1D6FBBB7F0C7}"/>
              </a:ext>
            </a:extLst>
          </p:cNvPr>
          <p:cNvSpPr txBox="1"/>
          <p:nvPr/>
        </p:nvSpPr>
        <p:spPr>
          <a:xfrm>
            <a:off x="4770491" y="2259456"/>
            <a:ext cx="2384149" cy="400110"/>
          </a:xfrm>
          <a:prstGeom prst="rect">
            <a:avLst/>
          </a:prstGeom>
          <a:noFill/>
        </p:spPr>
        <p:txBody>
          <a:bodyPr wrap="square" rtlCol="0">
            <a:spAutoFit/>
          </a:bodyPr>
          <a:lstStyle/>
          <a:p>
            <a:r>
              <a:rPr lang="hr-HR" sz="2000" b="1" dirty="0">
                <a:latin typeface="+mj-lt"/>
              </a:rPr>
              <a:t>Output (</a:t>
            </a:r>
            <a:r>
              <a:rPr lang="hr-HR" sz="2000" b="1" dirty="0" err="1">
                <a:latin typeface="+mj-lt"/>
              </a:rPr>
              <a:t>calories</a:t>
            </a:r>
            <a:r>
              <a:rPr lang="hr-HR" sz="2000" b="1" dirty="0">
                <a:latin typeface="+mj-lt"/>
              </a:rPr>
              <a:t>)</a:t>
            </a:r>
            <a:endParaRPr lang="en-US" sz="2000" b="1" dirty="0">
              <a:latin typeface="+mj-lt"/>
            </a:endParaRPr>
          </a:p>
        </p:txBody>
      </p:sp>
      <p:graphicFrame>
        <p:nvGraphicFramePr>
          <p:cNvPr id="6" name="Table 5">
            <a:extLst>
              <a:ext uri="{FF2B5EF4-FFF2-40B4-BE49-F238E27FC236}">
                <a16:creationId xmlns:a16="http://schemas.microsoft.com/office/drawing/2014/main" id="{59DFEDAC-0723-ECED-8527-55097977EAF0}"/>
              </a:ext>
            </a:extLst>
          </p:cNvPr>
          <p:cNvGraphicFramePr>
            <a:graphicFrameLocks noGrp="1"/>
          </p:cNvGraphicFramePr>
          <p:nvPr/>
        </p:nvGraphicFramePr>
        <p:xfrm>
          <a:off x="6946365" y="1479961"/>
          <a:ext cx="4995264" cy="4484917"/>
        </p:xfrm>
        <a:graphic>
          <a:graphicData uri="http://schemas.openxmlformats.org/drawingml/2006/table">
            <a:tbl>
              <a:tblPr/>
              <a:tblGrid>
                <a:gridCol w="2305507">
                  <a:extLst>
                    <a:ext uri="{9D8B030D-6E8A-4147-A177-3AD203B41FA5}">
                      <a16:colId xmlns:a16="http://schemas.microsoft.com/office/drawing/2014/main" val="2162869549"/>
                    </a:ext>
                  </a:extLst>
                </a:gridCol>
                <a:gridCol w="978094">
                  <a:extLst>
                    <a:ext uri="{9D8B030D-6E8A-4147-A177-3AD203B41FA5}">
                      <a16:colId xmlns:a16="http://schemas.microsoft.com/office/drawing/2014/main" val="831527904"/>
                    </a:ext>
                  </a:extLst>
                </a:gridCol>
                <a:gridCol w="611308">
                  <a:extLst>
                    <a:ext uri="{9D8B030D-6E8A-4147-A177-3AD203B41FA5}">
                      <a16:colId xmlns:a16="http://schemas.microsoft.com/office/drawing/2014/main" val="2583135015"/>
                    </a:ext>
                  </a:extLst>
                </a:gridCol>
                <a:gridCol w="1100355">
                  <a:extLst>
                    <a:ext uri="{9D8B030D-6E8A-4147-A177-3AD203B41FA5}">
                      <a16:colId xmlns:a16="http://schemas.microsoft.com/office/drawing/2014/main" val="3029426305"/>
                    </a:ext>
                  </a:extLst>
                </a:gridCol>
              </a:tblGrid>
              <a:tr h="802855">
                <a:tc>
                  <a:txBody>
                    <a:bodyPr/>
                    <a:lstStyle/>
                    <a:p>
                      <a:pPr algn="ctr" fontAlgn="ctr"/>
                      <a:r>
                        <a:rPr lang="hr-HR" sz="1800" b="1" i="0" u="none" strike="noStrike" dirty="0" err="1">
                          <a:solidFill>
                            <a:srgbClr val="000000"/>
                          </a:solidFill>
                          <a:effectLst/>
                          <a:latin typeface="+mj-lt"/>
                        </a:rPr>
                        <a:t>name</a:t>
                      </a:r>
                      <a:endParaRPr lang="hr-HR" sz="1800" b="1" i="0" u="none" strike="noStrike" dirty="0">
                        <a:solidFill>
                          <a:srgbClr val="000000"/>
                        </a:solidFill>
                        <a:effectLst/>
                        <a:latin typeface="+mj-lt"/>
                      </a:endParaRPr>
                    </a:p>
                  </a:txBody>
                  <a:tcPr marL="9525" marR="9525" marT="9525" marB="0" anchor="ctr">
                    <a:lnL>
                      <a:noFill/>
                    </a:lnL>
                    <a:lnR>
                      <a:noFill/>
                    </a:lnR>
                    <a:lnT>
                      <a:noFill/>
                    </a:lnT>
                    <a:lnB>
                      <a:noFill/>
                    </a:lnB>
                  </a:tcPr>
                </a:tc>
                <a:tc>
                  <a:txBody>
                    <a:bodyPr/>
                    <a:lstStyle/>
                    <a:p>
                      <a:pPr algn="ctr" fontAlgn="ctr"/>
                      <a:r>
                        <a:rPr lang="hr-HR" sz="1800" b="1" i="0" u="none" strike="noStrike" dirty="0" err="1">
                          <a:solidFill>
                            <a:srgbClr val="000000"/>
                          </a:solidFill>
                          <a:effectLst/>
                          <a:latin typeface="+mj-lt"/>
                        </a:rPr>
                        <a:t>measured</a:t>
                      </a:r>
                      <a:r>
                        <a:rPr lang="hr-HR" sz="1800" b="1" i="0" u="none" strike="noStrike" dirty="0">
                          <a:solidFill>
                            <a:srgbClr val="000000"/>
                          </a:solidFill>
                          <a:effectLst/>
                          <a:latin typeface="+mj-lt"/>
                        </a:rPr>
                        <a:t> </a:t>
                      </a:r>
                      <a:r>
                        <a:rPr lang="hr-HR" sz="1800" b="1" i="0" u="none" strike="noStrike" dirty="0" err="1">
                          <a:solidFill>
                            <a:srgbClr val="000000"/>
                          </a:solidFill>
                          <a:effectLst/>
                          <a:latin typeface="+mj-lt"/>
                        </a:rPr>
                        <a:t>calories</a:t>
                      </a:r>
                      <a:endParaRPr lang="hr-HR" sz="1800" b="1" i="0" u="none" strike="noStrike" dirty="0">
                        <a:solidFill>
                          <a:srgbClr val="000000"/>
                        </a:solidFill>
                        <a:effectLst/>
                        <a:latin typeface="+mj-lt"/>
                      </a:endParaRPr>
                    </a:p>
                  </a:txBody>
                  <a:tcPr marL="9525" marR="9525" marT="9525" marB="0" anchor="ctr">
                    <a:lnL>
                      <a:noFill/>
                    </a:lnL>
                    <a:lnR>
                      <a:noFill/>
                    </a:lnR>
                    <a:lnT>
                      <a:noFill/>
                    </a:lnT>
                    <a:lnB>
                      <a:noFill/>
                    </a:lnB>
                  </a:tcPr>
                </a:tc>
                <a:tc>
                  <a:txBody>
                    <a:bodyPr/>
                    <a:lstStyle/>
                    <a:p>
                      <a:pPr algn="ctr" fontAlgn="ctr"/>
                      <a:r>
                        <a:rPr lang="hr-HR" sz="1800" b="1" i="0" u="none" strike="noStrike">
                          <a:solidFill>
                            <a:srgbClr val="000000"/>
                          </a:solidFill>
                          <a:effectLst/>
                          <a:latin typeface="+mj-lt"/>
                        </a:rPr>
                        <a:t>sugars</a:t>
                      </a:r>
                    </a:p>
                  </a:txBody>
                  <a:tcPr marL="9525" marR="9525" marT="9525" marB="0" anchor="ctr">
                    <a:lnL>
                      <a:noFill/>
                    </a:lnL>
                    <a:lnR>
                      <a:noFill/>
                    </a:lnR>
                    <a:lnT>
                      <a:noFill/>
                    </a:lnT>
                    <a:lnB>
                      <a:noFill/>
                    </a:lnB>
                  </a:tcPr>
                </a:tc>
                <a:tc>
                  <a:txBody>
                    <a:bodyPr/>
                    <a:lstStyle/>
                    <a:p>
                      <a:pPr algn="ctr" fontAlgn="ctr"/>
                      <a:r>
                        <a:rPr lang="hr-HR" sz="1800" b="1" i="0" u="none" strike="noStrike">
                          <a:solidFill>
                            <a:srgbClr val="000000"/>
                          </a:solidFill>
                          <a:effectLst/>
                          <a:latin typeface="+mj-lt"/>
                        </a:rPr>
                        <a:t>predicted calories</a:t>
                      </a:r>
                    </a:p>
                  </a:txBody>
                  <a:tcPr marL="9525" marR="9525" marT="9525" marB="0" anchor="ctr">
                    <a:lnL>
                      <a:noFill/>
                    </a:lnL>
                    <a:lnR>
                      <a:noFill/>
                    </a:lnR>
                    <a:lnT>
                      <a:noFill/>
                    </a:lnT>
                    <a:lnB>
                      <a:noFill/>
                    </a:lnB>
                  </a:tcPr>
                </a:tc>
                <a:extLst>
                  <a:ext uri="{0D108BD9-81ED-4DB2-BD59-A6C34878D82A}">
                    <a16:rowId xmlns:a16="http://schemas.microsoft.com/office/drawing/2014/main" val="4018723585"/>
                  </a:ext>
                </a:extLst>
              </a:tr>
              <a:tr h="409118">
                <a:tc>
                  <a:txBody>
                    <a:bodyPr/>
                    <a:lstStyle/>
                    <a:p>
                      <a:pPr algn="ctr" fontAlgn="b"/>
                      <a:r>
                        <a:rPr lang="hr-HR" sz="1800" b="0" i="0" u="none" strike="noStrike" dirty="0" err="1">
                          <a:solidFill>
                            <a:srgbClr val="000000"/>
                          </a:solidFill>
                          <a:effectLst/>
                          <a:latin typeface="+mj-lt"/>
                        </a:rPr>
                        <a:t>Almond</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Delight</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8</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110</a:t>
                      </a:r>
                    </a:p>
                  </a:txBody>
                  <a:tcPr marL="9525" marR="9525" marT="9525" marB="0" anchor="b">
                    <a:lnL>
                      <a:noFill/>
                    </a:lnL>
                    <a:lnR>
                      <a:noFill/>
                    </a:lnR>
                    <a:lnT>
                      <a:noFill/>
                    </a:lnT>
                    <a:lnB>
                      <a:noFill/>
                    </a:lnB>
                  </a:tcPr>
                </a:tc>
                <a:extLst>
                  <a:ext uri="{0D108BD9-81ED-4DB2-BD59-A6C34878D82A}">
                    <a16:rowId xmlns:a16="http://schemas.microsoft.com/office/drawing/2014/main" val="3989498826"/>
                  </a:ext>
                </a:extLst>
              </a:tr>
              <a:tr h="409118">
                <a:tc>
                  <a:txBody>
                    <a:bodyPr/>
                    <a:lstStyle/>
                    <a:p>
                      <a:pPr algn="ctr" fontAlgn="b"/>
                      <a:r>
                        <a:rPr lang="hr-HR" sz="1800" b="0" i="0" u="none" strike="noStrike" dirty="0" err="1">
                          <a:solidFill>
                            <a:srgbClr val="000000"/>
                          </a:solidFill>
                          <a:effectLst/>
                          <a:latin typeface="+mj-lt"/>
                        </a:rPr>
                        <a:t>Cap'n'Crunch</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12</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120</a:t>
                      </a:r>
                    </a:p>
                  </a:txBody>
                  <a:tcPr marL="9525" marR="9525" marT="9525" marB="0" anchor="b">
                    <a:lnL>
                      <a:noFill/>
                    </a:lnL>
                    <a:lnR>
                      <a:noFill/>
                    </a:lnR>
                    <a:lnT>
                      <a:noFill/>
                    </a:lnT>
                    <a:lnB>
                      <a:noFill/>
                    </a:lnB>
                  </a:tcPr>
                </a:tc>
                <a:extLst>
                  <a:ext uri="{0D108BD9-81ED-4DB2-BD59-A6C34878D82A}">
                    <a16:rowId xmlns:a16="http://schemas.microsoft.com/office/drawing/2014/main" val="654320618"/>
                  </a:ext>
                </a:extLst>
              </a:tr>
              <a:tr h="409118">
                <a:tc>
                  <a:txBody>
                    <a:bodyPr/>
                    <a:lstStyle/>
                    <a:p>
                      <a:pPr algn="ctr" fontAlgn="b"/>
                      <a:r>
                        <a:rPr lang="hr-HR" sz="1800" b="0" i="0" u="none" strike="noStrike" dirty="0" err="1">
                          <a:solidFill>
                            <a:srgbClr val="000000"/>
                          </a:solidFill>
                          <a:effectLst/>
                          <a:latin typeface="+mj-lt"/>
                        </a:rPr>
                        <a:t>Clusters</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7</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107,5</a:t>
                      </a:r>
                    </a:p>
                  </a:txBody>
                  <a:tcPr marL="9525" marR="9525" marT="9525" marB="0" anchor="b">
                    <a:lnL>
                      <a:noFill/>
                    </a:lnL>
                    <a:lnR>
                      <a:noFill/>
                    </a:lnR>
                    <a:lnT>
                      <a:noFill/>
                    </a:lnT>
                    <a:lnB>
                      <a:noFill/>
                    </a:lnB>
                  </a:tcPr>
                </a:tc>
                <a:extLst>
                  <a:ext uri="{0D108BD9-81ED-4DB2-BD59-A6C34878D82A}">
                    <a16:rowId xmlns:a16="http://schemas.microsoft.com/office/drawing/2014/main" val="3723954449"/>
                  </a:ext>
                </a:extLst>
              </a:tr>
              <a:tr h="409118">
                <a:tc>
                  <a:txBody>
                    <a:bodyPr/>
                    <a:lstStyle/>
                    <a:p>
                      <a:pPr algn="ctr" fontAlgn="b"/>
                      <a:r>
                        <a:rPr lang="hr-HR" sz="1800" b="0" i="0" u="none" strike="noStrike" dirty="0" err="1">
                          <a:solidFill>
                            <a:srgbClr val="000000"/>
                          </a:solidFill>
                          <a:effectLst/>
                          <a:latin typeface="+mj-lt"/>
                        </a:rPr>
                        <a:t>Cracklin</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Oat</a:t>
                      </a:r>
                      <a:r>
                        <a:rPr lang="hr-HR" sz="1800" b="0" i="0" u="none" strike="noStrike" dirty="0">
                          <a:solidFill>
                            <a:srgbClr val="000000"/>
                          </a:solidFill>
                          <a:effectLst/>
                          <a:latin typeface="+mj-lt"/>
                        </a:rPr>
                        <a:t> Bran</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7</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107,5</a:t>
                      </a:r>
                    </a:p>
                  </a:txBody>
                  <a:tcPr marL="9525" marR="9525" marT="9525" marB="0" anchor="b">
                    <a:lnL>
                      <a:noFill/>
                    </a:lnL>
                    <a:lnR>
                      <a:noFill/>
                    </a:lnR>
                    <a:lnT>
                      <a:noFill/>
                    </a:lnT>
                    <a:lnB>
                      <a:noFill/>
                    </a:lnB>
                  </a:tcPr>
                </a:tc>
                <a:extLst>
                  <a:ext uri="{0D108BD9-81ED-4DB2-BD59-A6C34878D82A}">
                    <a16:rowId xmlns:a16="http://schemas.microsoft.com/office/drawing/2014/main" val="3366861476"/>
                  </a:ext>
                </a:extLst>
              </a:tr>
              <a:tr h="409118">
                <a:tc>
                  <a:txBody>
                    <a:bodyPr/>
                    <a:lstStyle/>
                    <a:p>
                      <a:pPr algn="ctr" fontAlgn="b"/>
                      <a:r>
                        <a:rPr lang="hr-HR" sz="1800" b="0" i="0" u="none" strike="noStrike" dirty="0" err="1">
                          <a:solidFill>
                            <a:srgbClr val="000000"/>
                          </a:solidFill>
                          <a:effectLst/>
                          <a:latin typeface="+mj-lt"/>
                        </a:rPr>
                        <a:t>Double</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Chex</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5</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102,5</a:t>
                      </a:r>
                    </a:p>
                  </a:txBody>
                  <a:tcPr marL="9525" marR="9525" marT="9525" marB="0" anchor="b">
                    <a:lnL>
                      <a:noFill/>
                    </a:lnL>
                    <a:lnR>
                      <a:noFill/>
                    </a:lnR>
                    <a:lnT>
                      <a:noFill/>
                    </a:lnT>
                    <a:lnB>
                      <a:noFill/>
                    </a:lnB>
                  </a:tcPr>
                </a:tc>
                <a:extLst>
                  <a:ext uri="{0D108BD9-81ED-4DB2-BD59-A6C34878D82A}">
                    <a16:rowId xmlns:a16="http://schemas.microsoft.com/office/drawing/2014/main" val="3146171388"/>
                  </a:ext>
                </a:extLst>
              </a:tr>
              <a:tr h="409118">
                <a:tc>
                  <a:txBody>
                    <a:bodyPr/>
                    <a:lstStyle/>
                    <a:p>
                      <a:pPr algn="ctr" fontAlgn="b"/>
                      <a:r>
                        <a:rPr lang="hr-HR" sz="1800" b="0" i="0" u="none" strike="noStrike" dirty="0" err="1">
                          <a:solidFill>
                            <a:srgbClr val="000000"/>
                          </a:solidFill>
                          <a:effectLst/>
                          <a:latin typeface="+mj-lt"/>
                        </a:rPr>
                        <a:t>Fruitful</a:t>
                      </a:r>
                      <a:r>
                        <a:rPr lang="hr-HR" sz="1800" b="0" i="0" u="none" strike="noStrike" dirty="0">
                          <a:solidFill>
                            <a:srgbClr val="000000"/>
                          </a:solidFill>
                          <a:effectLst/>
                          <a:latin typeface="+mj-lt"/>
                        </a:rPr>
                        <a:t> Bran</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a:t>
                      </a:r>
                    </a:p>
                  </a:txBody>
                  <a:tcPr marL="9525" marR="9525" marT="9525" marB="0" anchor="b">
                    <a:lnL>
                      <a:noFill/>
                    </a:lnL>
                    <a:lnR>
                      <a:noFill/>
                    </a:lnR>
                    <a:lnT>
                      <a:noFill/>
                    </a:lnT>
                    <a:lnB>
                      <a:noFill/>
                    </a:lnB>
                  </a:tcPr>
                </a:tc>
                <a:tc>
                  <a:txBody>
                    <a:bodyPr/>
                    <a:lstStyle/>
                    <a:p>
                      <a:pPr algn="ctr" fontAlgn="b"/>
                      <a:r>
                        <a:rPr lang="hr-HR" sz="1800" b="0" i="0" u="none" strike="noStrike">
                          <a:solidFill>
                            <a:srgbClr val="000000"/>
                          </a:solidFill>
                          <a:effectLst/>
                          <a:latin typeface="+mj-lt"/>
                        </a:rPr>
                        <a:t>120</a:t>
                      </a:r>
                    </a:p>
                  </a:txBody>
                  <a:tcPr marL="9525" marR="9525" marT="9525" marB="0" anchor="b">
                    <a:lnL>
                      <a:noFill/>
                    </a:lnL>
                    <a:lnR>
                      <a:noFill/>
                    </a:lnR>
                    <a:lnT>
                      <a:noFill/>
                    </a:lnT>
                    <a:lnB>
                      <a:noFill/>
                    </a:lnB>
                  </a:tcPr>
                </a:tc>
                <a:extLst>
                  <a:ext uri="{0D108BD9-81ED-4DB2-BD59-A6C34878D82A}">
                    <a16:rowId xmlns:a16="http://schemas.microsoft.com/office/drawing/2014/main" val="2445645583"/>
                  </a:ext>
                </a:extLst>
              </a:tr>
              <a:tr h="409118">
                <a:tc>
                  <a:txBody>
                    <a:bodyPr/>
                    <a:lstStyle/>
                    <a:p>
                      <a:pPr algn="ctr" fontAlgn="b"/>
                      <a:r>
                        <a:rPr lang="hr-HR" sz="1800" b="0" i="0" u="none" strike="noStrike" dirty="0">
                          <a:solidFill>
                            <a:srgbClr val="000000"/>
                          </a:solidFill>
                          <a:effectLst/>
                          <a:latin typeface="+mj-lt"/>
                        </a:rPr>
                        <a:t>Golden </a:t>
                      </a:r>
                      <a:r>
                        <a:rPr lang="hr-HR" sz="1800" b="0" i="0" u="none" strike="noStrike" dirty="0" err="1">
                          <a:solidFill>
                            <a:srgbClr val="000000"/>
                          </a:solidFill>
                          <a:effectLst/>
                          <a:latin typeface="+mj-lt"/>
                        </a:rPr>
                        <a:t>Grahams</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9</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112,5</a:t>
                      </a:r>
                    </a:p>
                  </a:txBody>
                  <a:tcPr marL="9525" marR="9525" marT="9525" marB="0" anchor="b">
                    <a:lnL>
                      <a:noFill/>
                    </a:lnL>
                    <a:lnR>
                      <a:noFill/>
                    </a:lnR>
                    <a:lnT>
                      <a:noFill/>
                    </a:lnT>
                    <a:lnB>
                      <a:noFill/>
                    </a:lnB>
                  </a:tcPr>
                </a:tc>
                <a:extLst>
                  <a:ext uri="{0D108BD9-81ED-4DB2-BD59-A6C34878D82A}">
                    <a16:rowId xmlns:a16="http://schemas.microsoft.com/office/drawing/2014/main" val="3967958327"/>
                  </a:ext>
                </a:extLst>
              </a:tr>
              <a:tr h="409118">
                <a:tc>
                  <a:txBody>
                    <a:bodyPr/>
                    <a:lstStyle/>
                    <a:p>
                      <a:pPr algn="ctr" fontAlgn="b"/>
                      <a:r>
                        <a:rPr lang="hr-HR" sz="1800" b="0" i="0" u="none" strike="noStrike" dirty="0" err="1">
                          <a:solidFill>
                            <a:srgbClr val="000000"/>
                          </a:solidFill>
                          <a:effectLst/>
                          <a:latin typeface="+mj-lt"/>
                        </a:rPr>
                        <a:t>Grape</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Nuts</a:t>
                      </a:r>
                      <a:r>
                        <a:rPr lang="hr-HR" sz="1800" b="0" i="0" u="none" strike="noStrike" dirty="0">
                          <a:solidFill>
                            <a:srgbClr val="000000"/>
                          </a:solidFill>
                          <a:effectLst/>
                          <a:latin typeface="+mj-lt"/>
                        </a:rPr>
                        <a:t> </a:t>
                      </a:r>
                      <a:r>
                        <a:rPr lang="hr-HR" sz="1800" b="0" i="0" u="none" strike="noStrike" dirty="0" err="1">
                          <a:solidFill>
                            <a:srgbClr val="000000"/>
                          </a:solidFill>
                          <a:effectLst/>
                          <a:latin typeface="+mj-lt"/>
                        </a:rPr>
                        <a:t>Flakes</a:t>
                      </a:r>
                      <a:endParaRPr lang="hr-HR" sz="1800" b="0" i="0" u="none" strike="noStrike" dirty="0">
                        <a:solidFill>
                          <a:srgbClr val="000000"/>
                        </a:solidFill>
                        <a:effectLst/>
                        <a:latin typeface="+mj-lt"/>
                      </a:endParaRP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5</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102,5</a:t>
                      </a:r>
                    </a:p>
                  </a:txBody>
                  <a:tcPr marL="9525" marR="9525" marT="9525" marB="0" anchor="b">
                    <a:lnL>
                      <a:noFill/>
                    </a:lnL>
                    <a:lnR>
                      <a:noFill/>
                    </a:lnR>
                    <a:lnT>
                      <a:noFill/>
                    </a:lnT>
                    <a:lnB>
                      <a:noFill/>
                    </a:lnB>
                  </a:tcPr>
                </a:tc>
                <a:extLst>
                  <a:ext uri="{0D108BD9-81ED-4DB2-BD59-A6C34878D82A}">
                    <a16:rowId xmlns:a16="http://schemas.microsoft.com/office/drawing/2014/main" val="1802310079"/>
                  </a:ext>
                </a:extLst>
              </a:tr>
              <a:tr h="409118">
                <a:tc>
                  <a:txBody>
                    <a:bodyPr/>
                    <a:lstStyle/>
                    <a:p>
                      <a:pPr algn="ctr" fontAlgn="b"/>
                      <a:r>
                        <a:rPr lang="hr-HR" sz="1800" b="0" i="0" u="none" strike="noStrike">
                          <a:solidFill>
                            <a:srgbClr val="000000"/>
                          </a:solidFill>
                          <a:effectLst/>
                          <a:latin typeface="+mj-lt"/>
                        </a:rPr>
                        <a:t>Honey Graham Ohs</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120</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a:t>
                      </a:r>
                    </a:p>
                  </a:txBody>
                  <a:tcPr marL="9525" marR="9525" marT="9525" marB="0" anchor="b">
                    <a:lnL>
                      <a:noFill/>
                    </a:lnL>
                    <a:lnR>
                      <a:noFill/>
                    </a:lnR>
                    <a:lnT>
                      <a:noFill/>
                    </a:lnT>
                    <a:lnB>
                      <a:noFill/>
                    </a:lnB>
                  </a:tcPr>
                </a:tc>
                <a:tc>
                  <a:txBody>
                    <a:bodyPr/>
                    <a:lstStyle/>
                    <a:p>
                      <a:pPr algn="ctr" fontAlgn="b"/>
                      <a:r>
                        <a:rPr lang="hr-HR" sz="1800" b="0" i="0" u="none" strike="noStrike" dirty="0">
                          <a:solidFill>
                            <a:srgbClr val="000000"/>
                          </a:solidFill>
                          <a:effectLst/>
                          <a:latin typeface="+mj-lt"/>
                        </a:rPr>
                        <a:t>117,5</a:t>
                      </a:r>
                    </a:p>
                  </a:txBody>
                  <a:tcPr marL="9525" marR="9525" marT="9525" marB="0" anchor="b">
                    <a:lnL>
                      <a:noFill/>
                    </a:lnL>
                    <a:lnR>
                      <a:noFill/>
                    </a:lnR>
                    <a:lnT>
                      <a:noFill/>
                    </a:lnT>
                    <a:lnB>
                      <a:noFill/>
                    </a:lnB>
                  </a:tcPr>
                </a:tc>
                <a:extLst>
                  <a:ext uri="{0D108BD9-81ED-4DB2-BD59-A6C34878D82A}">
                    <a16:rowId xmlns:a16="http://schemas.microsoft.com/office/drawing/2014/main" val="3711795063"/>
                  </a:ext>
                </a:extLst>
              </a:tr>
            </a:tbl>
          </a:graphicData>
        </a:graphic>
      </p:graphicFrame>
      <p:sp>
        <p:nvSpPr>
          <p:cNvPr id="7" name="Cloud Callout 6">
            <a:extLst>
              <a:ext uri="{FF2B5EF4-FFF2-40B4-BE49-F238E27FC236}">
                <a16:creationId xmlns:a16="http://schemas.microsoft.com/office/drawing/2014/main" id="{12539133-BC5C-1388-9A38-03D361D6FD15}"/>
              </a:ext>
            </a:extLst>
          </p:cNvPr>
          <p:cNvSpPr/>
          <p:nvPr/>
        </p:nvSpPr>
        <p:spPr>
          <a:xfrm>
            <a:off x="0" y="4925863"/>
            <a:ext cx="6683829" cy="1540252"/>
          </a:xfrm>
          <a:prstGeom prst="cloudCallout">
            <a:avLst>
              <a:gd name="adj1" fmla="val 53170"/>
              <a:gd name="adj2" fmla="val -1248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 taken from:</a:t>
            </a:r>
          </a:p>
          <a:p>
            <a:pPr algn="ctr"/>
            <a:r>
              <a:rPr lang="en-US" dirty="0"/>
              <a:t>https://www.kaggle.com/datasets/crawford/80-cereals</a:t>
            </a:r>
          </a:p>
        </p:txBody>
      </p:sp>
      <p:sp>
        <p:nvSpPr>
          <p:cNvPr id="3" name="Rectangle 2">
            <a:extLst>
              <a:ext uri="{FF2B5EF4-FFF2-40B4-BE49-F238E27FC236}">
                <a16:creationId xmlns:a16="http://schemas.microsoft.com/office/drawing/2014/main" id="{5E2BE661-28D3-5873-465D-2789EBC1FD3C}"/>
              </a:ext>
            </a:extLst>
          </p:cNvPr>
          <p:cNvSpPr/>
          <p:nvPr/>
        </p:nvSpPr>
        <p:spPr>
          <a:xfrm>
            <a:off x="481214" y="3246073"/>
            <a:ext cx="2779928" cy="461665"/>
          </a:xfrm>
          <a:prstGeom prst="rect">
            <a:avLst/>
          </a:prstGeom>
        </p:spPr>
        <p:txBody>
          <a:bodyPr wrap="none">
            <a:spAutoFit/>
          </a:bodyPr>
          <a:lstStyle/>
          <a:p>
            <a:r>
              <a:rPr lang="en-US" sz="2400" dirty="0"/>
              <a:t>Output = </a:t>
            </a:r>
            <a:r>
              <a:rPr lang="pl-PL" sz="2400" dirty="0"/>
              <a:t>w1 * x1 + b</a:t>
            </a:r>
            <a:endParaRPr lang="en-US" sz="2400" dirty="0"/>
          </a:p>
        </p:txBody>
      </p:sp>
      <p:sp>
        <p:nvSpPr>
          <p:cNvPr id="5" name="Rectangular Callout 4">
            <a:extLst>
              <a:ext uri="{FF2B5EF4-FFF2-40B4-BE49-F238E27FC236}">
                <a16:creationId xmlns:a16="http://schemas.microsoft.com/office/drawing/2014/main" id="{BDB01D13-A004-A988-63C3-CCB0010AC159}"/>
              </a:ext>
            </a:extLst>
          </p:cNvPr>
          <p:cNvSpPr/>
          <p:nvPr/>
        </p:nvSpPr>
        <p:spPr>
          <a:xfrm>
            <a:off x="676989" y="3956157"/>
            <a:ext cx="2521456" cy="803785"/>
          </a:xfrm>
          <a:prstGeom prst="wedgeRectCallout">
            <a:avLst>
              <a:gd name="adj1" fmla="val -15221"/>
              <a:gd name="adj2" fmla="val -918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Similar to </a:t>
            </a:r>
            <a:r>
              <a:rPr lang="hr-HR" dirty="0" err="1"/>
              <a:t>linear</a:t>
            </a:r>
            <a:r>
              <a:rPr lang="en-US" dirty="0"/>
              <a:t> regression !</a:t>
            </a:r>
          </a:p>
        </p:txBody>
      </p:sp>
    </p:spTree>
    <p:extLst>
      <p:ext uri="{BB962C8B-B14F-4D97-AF65-F5344CB8AC3E}">
        <p14:creationId xmlns:p14="http://schemas.microsoft.com/office/powerpoint/2010/main" val="406111170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51114" y="112938"/>
            <a:ext cx="10515600" cy="908504"/>
          </a:xfrm>
        </p:spPr>
        <p:txBody>
          <a:bodyPr/>
          <a:lstStyle/>
          <a:p>
            <a:pPr algn="ctr"/>
            <a:r>
              <a:rPr lang="hr-HR" b="1" dirty="0"/>
              <a:t>Single-</a:t>
            </a:r>
            <a:r>
              <a:rPr lang="hr-HR" b="1" dirty="0" err="1"/>
              <a:t>layer</a:t>
            </a:r>
            <a:r>
              <a:rPr lang="hr-HR" b="1" dirty="0"/>
              <a:t> network - Perceptron</a:t>
            </a:r>
            <a:endParaRPr lang="pl-PL" dirty="0"/>
          </a:p>
        </p:txBody>
      </p:sp>
      <p:sp>
        <p:nvSpPr>
          <p:cNvPr id="4" name="Oval 3"/>
          <p:cNvSpPr/>
          <p:nvPr/>
        </p:nvSpPr>
        <p:spPr>
          <a:xfrm>
            <a:off x="1600196" y="1133817"/>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600196" y="2008192"/>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600196" y="2912153"/>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600195" y="4108910"/>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511629" y="1514817"/>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1629" y="2389192"/>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11629" y="3293153"/>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11629" y="4469841"/>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96683" y="1021442"/>
            <a:ext cx="576946" cy="369332"/>
          </a:xfrm>
          <a:prstGeom prst="rect">
            <a:avLst/>
          </a:prstGeom>
          <a:noFill/>
        </p:spPr>
        <p:txBody>
          <a:bodyPr wrap="square" rtlCol="0">
            <a:spAutoFit/>
          </a:bodyPr>
          <a:lstStyle/>
          <a:p>
            <a:r>
              <a:rPr lang="hr-HR" dirty="0">
                <a:latin typeface="+mj-lt"/>
              </a:rPr>
              <a:t>x1</a:t>
            </a:r>
            <a:endParaRPr lang="en-US" dirty="0">
              <a:latin typeface="+mj-lt"/>
            </a:endParaRPr>
          </a:p>
        </p:txBody>
      </p:sp>
      <p:sp>
        <p:nvSpPr>
          <p:cNvPr id="14" name="TextBox 13"/>
          <p:cNvSpPr txBox="1"/>
          <p:nvPr/>
        </p:nvSpPr>
        <p:spPr>
          <a:xfrm>
            <a:off x="696683" y="1972631"/>
            <a:ext cx="576946" cy="369332"/>
          </a:xfrm>
          <a:prstGeom prst="rect">
            <a:avLst/>
          </a:prstGeom>
          <a:noFill/>
        </p:spPr>
        <p:txBody>
          <a:bodyPr wrap="square" rtlCol="0">
            <a:spAutoFit/>
          </a:bodyPr>
          <a:lstStyle/>
          <a:p>
            <a:r>
              <a:rPr lang="hr-HR" dirty="0">
                <a:latin typeface="+mj-lt"/>
              </a:rPr>
              <a:t>x2</a:t>
            </a:r>
            <a:endParaRPr lang="en-US" dirty="0">
              <a:latin typeface="+mj-lt"/>
            </a:endParaRPr>
          </a:p>
        </p:txBody>
      </p:sp>
      <p:sp>
        <p:nvSpPr>
          <p:cNvPr id="15" name="TextBox 14"/>
          <p:cNvSpPr txBox="1"/>
          <p:nvPr/>
        </p:nvSpPr>
        <p:spPr>
          <a:xfrm>
            <a:off x="691239" y="2864924"/>
            <a:ext cx="576946" cy="369332"/>
          </a:xfrm>
          <a:prstGeom prst="rect">
            <a:avLst/>
          </a:prstGeom>
          <a:noFill/>
        </p:spPr>
        <p:txBody>
          <a:bodyPr wrap="square" rtlCol="0">
            <a:spAutoFit/>
          </a:bodyPr>
          <a:lstStyle/>
          <a:p>
            <a:r>
              <a:rPr lang="hr-HR" dirty="0">
                <a:latin typeface="+mj-lt"/>
              </a:rPr>
              <a:t>x3</a:t>
            </a:r>
            <a:endParaRPr lang="en-US" dirty="0">
              <a:latin typeface="+mj-lt"/>
            </a:endParaRPr>
          </a:p>
        </p:txBody>
      </p:sp>
      <p:sp>
        <p:nvSpPr>
          <p:cNvPr id="16" name="TextBox 15"/>
          <p:cNvSpPr txBox="1"/>
          <p:nvPr/>
        </p:nvSpPr>
        <p:spPr>
          <a:xfrm>
            <a:off x="691239" y="4013661"/>
            <a:ext cx="576946" cy="369332"/>
          </a:xfrm>
          <a:prstGeom prst="rect">
            <a:avLst/>
          </a:prstGeom>
          <a:noFill/>
        </p:spPr>
        <p:txBody>
          <a:bodyPr wrap="square" rtlCol="0">
            <a:spAutoFit/>
          </a:bodyPr>
          <a:lstStyle/>
          <a:p>
            <a:r>
              <a:rPr lang="hr-HR" dirty="0" err="1">
                <a:latin typeface="+mj-lt"/>
              </a:rPr>
              <a:t>xn</a:t>
            </a:r>
            <a:endParaRPr lang="en-US" dirty="0">
              <a:latin typeface="+mj-lt"/>
            </a:endParaRPr>
          </a:p>
        </p:txBody>
      </p:sp>
      <p:sp>
        <p:nvSpPr>
          <p:cNvPr id="17" name="TextBox 16"/>
          <p:cNvSpPr txBox="1"/>
          <p:nvPr/>
        </p:nvSpPr>
        <p:spPr>
          <a:xfrm>
            <a:off x="1817906" y="1321469"/>
            <a:ext cx="576946" cy="369332"/>
          </a:xfrm>
          <a:prstGeom prst="rect">
            <a:avLst/>
          </a:prstGeom>
          <a:noFill/>
        </p:spPr>
        <p:txBody>
          <a:bodyPr wrap="square" rtlCol="0">
            <a:spAutoFit/>
          </a:bodyPr>
          <a:lstStyle/>
          <a:p>
            <a:r>
              <a:rPr lang="hr-HR" dirty="0">
                <a:solidFill>
                  <a:schemeClr val="bg1"/>
                </a:solidFill>
                <a:latin typeface="+mj-lt"/>
              </a:rPr>
              <a:t>w1</a:t>
            </a:r>
            <a:endParaRPr lang="en-US" dirty="0">
              <a:solidFill>
                <a:schemeClr val="bg1"/>
              </a:solidFill>
              <a:latin typeface="+mj-lt"/>
            </a:endParaRPr>
          </a:p>
        </p:txBody>
      </p:sp>
      <p:sp>
        <p:nvSpPr>
          <p:cNvPr id="18" name="TextBox 17"/>
          <p:cNvSpPr txBox="1"/>
          <p:nvPr/>
        </p:nvSpPr>
        <p:spPr>
          <a:xfrm>
            <a:off x="1758028" y="2161846"/>
            <a:ext cx="576946" cy="369332"/>
          </a:xfrm>
          <a:prstGeom prst="rect">
            <a:avLst/>
          </a:prstGeom>
          <a:noFill/>
        </p:spPr>
        <p:txBody>
          <a:bodyPr wrap="square" rtlCol="0">
            <a:spAutoFit/>
          </a:bodyPr>
          <a:lstStyle/>
          <a:p>
            <a:r>
              <a:rPr lang="hr-HR" dirty="0">
                <a:solidFill>
                  <a:schemeClr val="bg1"/>
                </a:solidFill>
                <a:latin typeface="+mj-lt"/>
              </a:rPr>
              <a:t>w2</a:t>
            </a:r>
            <a:endParaRPr lang="en-US" dirty="0">
              <a:solidFill>
                <a:schemeClr val="bg1"/>
              </a:solidFill>
              <a:latin typeface="+mj-lt"/>
            </a:endParaRPr>
          </a:p>
        </p:txBody>
      </p:sp>
      <p:sp>
        <p:nvSpPr>
          <p:cNvPr id="19" name="TextBox 18"/>
          <p:cNvSpPr txBox="1"/>
          <p:nvPr/>
        </p:nvSpPr>
        <p:spPr>
          <a:xfrm>
            <a:off x="1758028" y="3079455"/>
            <a:ext cx="576946" cy="369332"/>
          </a:xfrm>
          <a:prstGeom prst="rect">
            <a:avLst/>
          </a:prstGeom>
          <a:noFill/>
        </p:spPr>
        <p:txBody>
          <a:bodyPr wrap="square" rtlCol="0">
            <a:spAutoFit/>
          </a:bodyPr>
          <a:lstStyle/>
          <a:p>
            <a:r>
              <a:rPr lang="hr-HR" dirty="0">
                <a:solidFill>
                  <a:schemeClr val="bg1"/>
                </a:solidFill>
                <a:latin typeface="+mj-lt"/>
              </a:rPr>
              <a:t>w3</a:t>
            </a:r>
            <a:endParaRPr lang="en-US" dirty="0">
              <a:solidFill>
                <a:schemeClr val="bg1"/>
              </a:solidFill>
              <a:latin typeface="+mj-lt"/>
            </a:endParaRPr>
          </a:p>
        </p:txBody>
      </p:sp>
      <p:sp>
        <p:nvSpPr>
          <p:cNvPr id="20" name="TextBox 19"/>
          <p:cNvSpPr txBox="1"/>
          <p:nvPr/>
        </p:nvSpPr>
        <p:spPr>
          <a:xfrm>
            <a:off x="1785241" y="4250895"/>
            <a:ext cx="576946" cy="369332"/>
          </a:xfrm>
          <a:prstGeom prst="rect">
            <a:avLst/>
          </a:prstGeom>
          <a:noFill/>
        </p:spPr>
        <p:txBody>
          <a:bodyPr wrap="square" rtlCol="0">
            <a:spAutoFit/>
          </a:bodyPr>
          <a:lstStyle/>
          <a:p>
            <a:r>
              <a:rPr lang="hr-HR" dirty="0" err="1">
                <a:solidFill>
                  <a:schemeClr val="bg1"/>
                </a:solidFill>
                <a:latin typeface="+mj-lt"/>
              </a:rPr>
              <a:t>wn</a:t>
            </a:r>
            <a:endParaRPr lang="en-US" dirty="0">
              <a:solidFill>
                <a:schemeClr val="bg1"/>
              </a:solidFill>
              <a:latin typeface="+mj-lt"/>
            </a:endParaRPr>
          </a:p>
        </p:txBody>
      </p:sp>
      <p:sp>
        <p:nvSpPr>
          <p:cNvPr id="21" name="Oval 20"/>
          <p:cNvSpPr/>
          <p:nvPr/>
        </p:nvSpPr>
        <p:spPr>
          <a:xfrm>
            <a:off x="3265710" y="2589836"/>
            <a:ext cx="794657" cy="762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400" dirty="0">
                <a:solidFill>
                  <a:schemeClr val="tx1"/>
                </a:solidFill>
              </a:rPr>
              <a:t>Σ</a:t>
            </a:r>
            <a:endParaRPr lang="en-US" dirty="0">
              <a:solidFill>
                <a:schemeClr val="tx1"/>
              </a:solidFill>
            </a:endParaRPr>
          </a:p>
        </p:txBody>
      </p:sp>
      <p:cxnSp>
        <p:nvCxnSpPr>
          <p:cNvPr id="22" name="Straight Arrow Connector 21"/>
          <p:cNvCxnSpPr/>
          <p:nvPr/>
        </p:nvCxnSpPr>
        <p:spPr>
          <a:xfrm>
            <a:off x="2334974" y="1514817"/>
            <a:ext cx="1202883" cy="1016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1" idx="1"/>
          </p:cNvCxnSpPr>
          <p:nvPr/>
        </p:nvCxnSpPr>
        <p:spPr>
          <a:xfrm>
            <a:off x="2296882" y="2365437"/>
            <a:ext cx="1085203" cy="3359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21" idx="2"/>
          </p:cNvCxnSpPr>
          <p:nvPr/>
        </p:nvCxnSpPr>
        <p:spPr>
          <a:xfrm flipV="1">
            <a:off x="2296882" y="2970836"/>
            <a:ext cx="968828" cy="322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21" idx="3"/>
          </p:cNvCxnSpPr>
          <p:nvPr/>
        </p:nvCxnSpPr>
        <p:spPr>
          <a:xfrm flipV="1">
            <a:off x="2293519" y="3240244"/>
            <a:ext cx="1088566" cy="12622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32" idx="1"/>
          </p:cNvCxnSpPr>
          <p:nvPr/>
        </p:nvCxnSpPr>
        <p:spPr>
          <a:xfrm flipV="1">
            <a:off x="4060367" y="2940457"/>
            <a:ext cx="3627913" cy="30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7688280" y="2615253"/>
            <a:ext cx="957943" cy="65040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862228" y="2748482"/>
            <a:ext cx="606858" cy="461665"/>
          </a:xfrm>
          <a:prstGeom prst="rect">
            <a:avLst/>
          </a:prstGeom>
          <a:noFill/>
        </p:spPr>
        <p:txBody>
          <a:bodyPr wrap="square" rtlCol="0">
            <a:spAutoFit/>
          </a:bodyPr>
          <a:lstStyle/>
          <a:p>
            <a:r>
              <a:rPr lang="hr-HR" sz="2400" dirty="0">
                <a:latin typeface="+mj-lt"/>
              </a:rPr>
              <a:t>f(x)</a:t>
            </a:r>
            <a:endParaRPr lang="en-US" sz="2400" dirty="0">
              <a:latin typeface="+mj-lt"/>
            </a:endParaRPr>
          </a:p>
        </p:txBody>
      </p:sp>
      <p:cxnSp>
        <p:nvCxnSpPr>
          <p:cNvPr id="34" name="Straight Arrow Connector 33"/>
          <p:cNvCxnSpPr/>
          <p:nvPr/>
        </p:nvCxnSpPr>
        <p:spPr>
          <a:xfrm>
            <a:off x="8641708" y="2961918"/>
            <a:ext cx="5878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21" idx="4"/>
          </p:cNvCxnSpPr>
          <p:nvPr/>
        </p:nvCxnSpPr>
        <p:spPr>
          <a:xfrm flipV="1">
            <a:off x="3663038" y="3351836"/>
            <a:ext cx="1" cy="899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403856" y="4262184"/>
            <a:ext cx="1081058" cy="400110"/>
          </a:xfrm>
          <a:prstGeom prst="rect">
            <a:avLst/>
          </a:prstGeom>
          <a:noFill/>
        </p:spPr>
        <p:txBody>
          <a:bodyPr wrap="square" rtlCol="0">
            <a:spAutoFit/>
          </a:bodyPr>
          <a:lstStyle/>
          <a:p>
            <a:r>
              <a:rPr lang="hr-HR" sz="2000" dirty="0">
                <a:latin typeface="+mj-lt"/>
              </a:rPr>
              <a:t>b (</a:t>
            </a:r>
            <a:r>
              <a:rPr lang="hr-HR" sz="2000" dirty="0" err="1">
                <a:latin typeface="+mj-lt"/>
              </a:rPr>
              <a:t>bias</a:t>
            </a:r>
            <a:r>
              <a:rPr lang="hr-HR" sz="2000" dirty="0">
                <a:latin typeface="+mj-lt"/>
              </a:rPr>
              <a:t>)</a:t>
            </a:r>
            <a:endParaRPr lang="en-US" sz="2000" dirty="0">
              <a:latin typeface="+mj-lt"/>
            </a:endParaRPr>
          </a:p>
        </p:txBody>
      </p:sp>
      <p:sp>
        <p:nvSpPr>
          <p:cNvPr id="40" name="TextBox 39"/>
          <p:cNvSpPr txBox="1"/>
          <p:nvPr/>
        </p:nvSpPr>
        <p:spPr>
          <a:xfrm>
            <a:off x="7395730" y="1932169"/>
            <a:ext cx="1543041" cy="707886"/>
          </a:xfrm>
          <a:prstGeom prst="rect">
            <a:avLst/>
          </a:prstGeom>
          <a:noFill/>
        </p:spPr>
        <p:txBody>
          <a:bodyPr wrap="square" rtlCol="0">
            <a:spAutoFit/>
          </a:bodyPr>
          <a:lstStyle/>
          <a:p>
            <a:pPr algn="ctr"/>
            <a:r>
              <a:rPr lang="hr-HR" sz="2000" dirty="0" err="1">
                <a:latin typeface="+mj-lt"/>
              </a:rPr>
              <a:t>Activation</a:t>
            </a:r>
            <a:r>
              <a:rPr lang="hr-HR" sz="2000" dirty="0">
                <a:latin typeface="+mj-lt"/>
              </a:rPr>
              <a:t> </a:t>
            </a:r>
            <a:r>
              <a:rPr lang="hr-HR" sz="2000" dirty="0" err="1">
                <a:latin typeface="+mj-lt"/>
              </a:rPr>
              <a:t>function</a:t>
            </a:r>
            <a:endParaRPr lang="en-US" sz="2000" dirty="0">
              <a:latin typeface="+mj-lt"/>
            </a:endParaRPr>
          </a:p>
        </p:txBody>
      </p:sp>
      <p:sp>
        <p:nvSpPr>
          <p:cNvPr id="41" name="TextBox 40"/>
          <p:cNvSpPr txBox="1"/>
          <p:nvPr/>
        </p:nvSpPr>
        <p:spPr>
          <a:xfrm>
            <a:off x="3219123" y="1894538"/>
            <a:ext cx="1543041" cy="707886"/>
          </a:xfrm>
          <a:prstGeom prst="rect">
            <a:avLst/>
          </a:prstGeom>
          <a:noFill/>
        </p:spPr>
        <p:txBody>
          <a:bodyPr wrap="square" rtlCol="0">
            <a:spAutoFit/>
          </a:bodyPr>
          <a:lstStyle/>
          <a:p>
            <a:pPr algn="ctr"/>
            <a:r>
              <a:rPr lang="hr-HR" sz="2000" dirty="0" err="1">
                <a:latin typeface="+mj-lt"/>
              </a:rPr>
              <a:t>Summation</a:t>
            </a:r>
            <a:r>
              <a:rPr lang="hr-HR" sz="2000" dirty="0">
                <a:latin typeface="+mj-lt"/>
              </a:rPr>
              <a:t> </a:t>
            </a:r>
            <a:r>
              <a:rPr lang="hr-HR" sz="2000" dirty="0" err="1">
                <a:latin typeface="+mj-lt"/>
              </a:rPr>
              <a:t>function</a:t>
            </a:r>
            <a:endParaRPr lang="en-US" sz="2000" dirty="0">
              <a:latin typeface="+mj-lt"/>
            </a:endParaRPr>
          </a:p>
        </p:txBody>
      </p:sp>
      <p:sp>
        <p:nvSpPr>
          <p:cNvPr id="42" name="Rectangle 41"/>
          <p:cNvSpPr/>
          <p:nvPr/>
        </p:nvSpPr>
        <p:spPr>
          <a:xfrm>
            <a:off x="4078771" y="2963926"/>
            <a:ext cx="3504486" cy="369332"/>
          </a:xfrm>
          <a:prstGeom prst="rect">
            <a:avLst/>
          </a:prstGeom>
        </p:spPr>
        <p:txBody>
          <a:bodyPr wrap="none">
            <a:spAutoFit/>
          </a:bodyPr>
          <a:lstStyle/>
          <a:p>
            <a:r>
              <a:rPr lang="pl-PL" dirty="0">
                <a:latin typeface="+mj-lt"/>
              </a:rPr>
              <a:t>w1 * x1 + w2 * x2 + ... + wn * xn + b</a:t>
            </a:r>
          </a:p>
        </p:txBody>
      </p:sp>
      <p:sp>
        <p:nvSpPr>
          <p:cNvPr id="44" name="Rectangle 43"/>
          <p:cNvSpPr/>
          <p:nvPr/>
        </p:nvSpPr>
        <p:spPr>
          <a:xfrm>
            <a:off x="9229541" y="2786170"/>
            <a:ext cx="856325" cy="369332"/>
          </a:xfrm>
          <a:prstGeom prst="rect">
            <a:avLst/>
          </a:prstGeom>
        </p:spPr>
        <p:txBody>
          <a:bodyPr wrap="none">
            <a:spAutoFit/>
          </a:bodyPr>
          <a:lstStyle/>
          <a:p>
            <a:r>
              <a:rPr lang="en-US" b="1" dirty="0">
                <a:latin typeface="+mj-lt"/>
              </a:rPr>
              <a:t>Output</a:t>
            </a:r>
          </a:p>
        </p:txBody>
      </p:sp>
      <p:sp>
        <p:nvSpPr>
          <p:cNvPr id="46" name="Rectangle 45"/>
          <p:cNvSpPr/>
          <p:nvPr/>
        </p:nvSpPr>
        <p:spPr>
          <a:xfrm>
            <a:off x="4892985" y="3674153"/>
            <a:ext cx="7092378" cy="523220"/>
          </a:xfrm>
          <a:prstGeom prst="rect">
            <a:avLst/>
          </a:prstGeom>
        </p:spPr>
        <p:txBody>
          <a:bodyPr wrap="square">
            <a:spAutoFit/>
          </a:bodyPr>
          <a:lstStyle/>
          <a:p>
            <a:r>
              <a:rPr lang="en-US" sz="2800" dirty="0">
                <a:latin typeface="+mj-lt"/>
              </a:rPr>
              <a:t>Output = </a:t>
            </a:r>
            <a:r>
              <a:rPr lang="hr-HR" sz="2800" dirty="0">
                <a:latin typeface="+mj-lt"/>
              </a:rPr>
              <a:t>f(</a:t>
            </a:r>
            <a:r>
              <a:rPr lang="pl-PL" sz="2800" dirty="0">
                <a:latin typeface="+mj-lt"/>
              </a:rPr>
              <a:t>w1 * x1 + w2 * x2 + ... + wn * xn + b)</a:t>
            </a:r>
            <a:endParaRPr lang="en-US" sz="2800" dirty="0">
              <a:latin typeface="+mj-lt"/>
            </a:endParaRPr>
          </a:p>
        </p:txBody>
      </p:sp>
      <p:sp>
        <p:nvSpPr>
          <p:cNvPr id="48" name="Rectangle 47"/>
          <p:cNvSpPr/>
          <p:nvPr/>
        </p:nvSpPr>
        <p:spPr>
          <a:xfrm>
            <a:off x="921709" y="5542242"/>
            <a:ext cx="3656770" cy="830997"/>
          </a:xfrm>
          <a:prstGeom prst="rect">
            <a:avLst/>
          </a:prstGeom>
        </p:spPr>
        <p:txBody>
          <a:bodyPr wrap="none">
            <a:spAutoFit/>
          </a:bodyPr>
          <a:lstStyle/>
          <a:p>
            <a:r>
              <a:rPr lang="hr-HR" sz="2400" dirty="0" err="1"/>
              <a:t>Activation</a:t>
            </a:r>
            <a:r>
              <a:rPr lang="hr-HR" sz="2400" dirty="0"/>
              <a:t> </a:t>
            </a:r>
            <a:r>
              <a:rPr lang="hr-HR" sz="2400" dirty="0" err="1"/>
              <a:t>function</a:t>
            </a:r>
            <a:endParaRPr lang="en-US" sz="2400" dirty="0"/>
          </a:p>
          <a:p>
            <a:r>
              <a:rPr lang="hr-HR" sz="2400" dirty="0">
                <a:latin typeface="+mj-lt"/>
              </a:rPr>
              <a:t>s</a:t>
            </a:r>
            <a:r>
              <a:rPr lang="en-US" sz="2400" dirty="0" err="1">
                <a:latin typeface="+mj-lt"/>
              </a:rPr>
              <a:t>igmoid</a:t>
            </a:r>
            <a:r>
              <a:rPr lang="hr-HR" sz="2400" dirty="0">
                <a:latin typeface="+mj-lt"/>
              </a:rPr>
              <a:t> f</a:t>
            </a:r>
            <a:r>
              <a:rPr lang="en-US" sz="2400" dirty="0">
                <a:latin typeface="+mj-lt"/>
              </a:rPr>
              <a:t>(x) = 1 / (1 + e^(-x))</a:t>
            </a:r>
          </a:p>
        </p:txBody>
      </p:sp>
      <p:sp>
        <p:nvSpPr>
          <p:cNvPr id="52" name="Rectangle 51"/>
          <p:cNvSpPr/>
          <p:nvPr/>
        </p:nvSpPr>
        <p:spPr>
          <a:xfrm>
            <a:off x="5373650" y="1505425"/>
            <a:ext cx="1537922" cy="369332"/>
          </a:xfrm>
          <a:prstGeom prst="rect">
            <a:avLst/>
          </a:prstGeom>
        </p:spPr>
        <p:txBody>
          <a:bodyPr wrap="none">
            <a:spAutoFit/>
          </a:bodyPr>
          <a:lstStyle/>
          <a:p>
            <a:r>
              <a:rPr lang="hr-HR" b="1" dirty="0">
                <a:latin typeface="+mj-lt"/>
              </a:rPr>
              <a:t>Output neuron</a:t>
            </a:r>
            <a:endParaRPr lang="en-US" b="1" dirty="0">
              <a:latin typeface="+mj-lt"/>
            </a:endParaRPr>
          </a:p>
        </p:txBody>
      </p:sp>
      <p:graphicFrame>
        <p:nvGraphicFramePr>
          <p:cNvPr id="53" name="Chart 52"/>
          <p:cNvGraphicFramePr>
            <a:graphicFrameLocks/>
          </p:cNvGraphicFramePr>
          <p:nvPr>
            <p:extLst>
              <p:ext uri="{D42A27DB-BD31-4B8C-83A1-F6EECF244321}">
                <p14:modId xmlns:p14="http://schemas.microsoft.com/office/powerpoint/2010/main" val="4119689218"/>
              </p:ext>
            </p:extLst>
          </p:nvPr>
        </p:nvGraphicFramePr>
        <p:xfrm>
          <a:off x="4762164" y="4197373"/>
          <a:ext cx="4077534" cy="2555186"/>
        </p:xfrm>
        <a:graphic>
          <a:graphicData uri="http://schemas.openxmlformats.org/drawingml/2006/chart">
            <c:chart xmlns:c="http://schemas.openxmlformats.org/drawingml/2006/chart" xmlns:r="http://schemas.openxmlformats.org/officeDocument/2006/relationships" r:id="rId3"/>
          </a:graphicData>
        </a:graphic>
      </p:graphicFrame>
      <p:sp>
        <p:nvSpPr>
          <p:cNvPr id="39" name="Rectangular Callout 38"/>
          <p:cNvSpPr/>
          <p:nvPr/>
        </p:nvSpPr>
        <p:spPr>
          <a:xfrm>
            <a:off x="9463907" y="4770460"/>
            <a:ext cx="2521456" cy="803785"/>
          </a:xfrm>
          <a:prstGeom prst="wedgeRectCallout">
            <a:avLst>
              <a:gd name="adj1" fmla="val -70050"/>
              <a:gd name="adj2" fmla="val 4083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S</a:t>
            </a:r>
            <a:r>
              <a:rPr lang="en-US" dirty="0" err="1"/>
              <a:t>imilar</a:t>
            </a:r>
            <a:r>
              <a:rPr lang="en-US" dirty="0"/>
              <a:t> to logistic regression</a:t>
            </a:r>
            <a:r>
              <a:rPr lang="hr-HR" dirty="0"/>
              <a:t> !</a:t>
            </a:r>
            <a:endParaRPr lang="en-US" dirty="0"/>
          </a:p>
        </p:txBody>
      </p:sp>
      <p:cxnSp>
        <p:nvCxnSpPr>
          <p:cNvPr id="8" name="Straight Connector 7"/>
          <p:cNvCxnSpPr/>
          <p:nvPr/>
        </p:nvCxnSpPr>
        <p:spPr>
          <a:xfrm>
            <a:off x="3180224" y="1321469"/>
            <a:ext cx="5657497"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180224" y="3528723"/>
            <a:ext cx="5645216"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167943" y="1300460"/>
            <a:ext cx="32773" cy="22282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8804948" y="1300460"/>
            <a:ext cx="32773" cy="22282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64029" y="4955421"/>
            <a:ext cx="1460977" cy="369332"/>
          </a:xfrm>
          <a:prstGeom prst="rect">
            <a:avLst/>
          </a:prstGeom>
        </p:spPr>
        <p:txBody>
          <a:bodyPr wrap="none">
            <a:spAutoFit/>
          </a:bodyPr>
          <a:lstStyle/>
          <a:p>
            <a:r>
              <a:rPr lang="hr-HR" b="1" dirty="0">
                <a:latin typeface="+mj-lt"/>
              </a:rPr>
              <a:t>Input </a:t>
            </a:r>
            <a:r>
              <a:rPr lang="hr-HR" b="1" dirty="0" err="1">
                <a:latin typeface="+mj-lt"/>
              </a:rPr>
              <a:t>neurons</a:t>
            </a:r>
            <a:endParaRPr lang="en-US" b="1" dirty="0">
              <a:latin typeface="+mj-lt"/>
            </a:endParaRPr>
          </a:p>
        </p:txBody>
      </p:sp>
    </p:spTree>
    <p:extLst>
      <p:ext uri="{BB962C8B-B14F-4D97-AF65-F5344CB8AC3E}">
        <p14:creationId xmlns:p14="http://schemas.microsoft.com/office/powerpoint/2010/main" val="412489207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751114" y="112938"/>
            <a:ext cx="10515600" cy="908504"/>
          </a:xfrm>
        </p:spPr>
        <p:txBody>
          <a:bodyPr/>
          <a:lstStyle/>
          <a:p>
            <a:pPr algn="ctr"/>
            <a:r>
              <a:rPr lang="hr-HR" b="1" dirty="0" err="1"/>
              <a:t>Perceptron</a:t>
            </a:r>
            <a:r>
              <a:rPr lang="hr-HR" b="1" dirty="0"/>
              <a:t> - </a:t>
            </a:r>
            <a:r>
              <a:rPr lang="hr-HR" b="1" dirty="0" err="1"/>
              <a:t>example</a:t>
            </a:r>
            <a:endParaRPr lang="pl-PL" dirty="0"/>
          </a:p>
        </p:txBody>
      </p:sp>
      <p:sp>
        <p:nvSpPr>
          <p:cNvPr id="4" name="Oval 3"/>
          <p:cNvSpPr/>
          <p:nvPr/>
        </p:nvSpPr>
        <p:spPr>
          <a:xfrm>
            <a:off x="1600196" y="1133817"/>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600196" y="2008192"/>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600196" y="2912153"/>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511629" y="1514817"/>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1629" y="2389192"/>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11629" y="3293153"/>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6770" y="618745"/>
            <a:ext cx="1373162" cy="923330"/>
          </a:xfrm>
          <a:prstGeom prst="rect">
            <a:avLst/>
          </a:prstGeom>
          <a:noFill/>
        </p:spPr>
        <p:txBody>
          <a:bodyPr wrap="square" rtlCol="0">
            <a:spAutoFit/>
          </a:bodyPr>
          <a:lstStyle/>
          <a:p>
            <a:pPr algn="ctr"/>
            <a:r>
              <a:rPr lang="hr-HR" dirty="0">
                <a:latin typeface="+mj-lt"/>
              </a:rPr>
              <a:t>x1 = Wind </a:t>
            </a:r>
            <a:r>
              <a:rPr lang="hr-HR" dirty="0" err="1">
                <a:latin typeface="+mj-lt"/>
              </a:rPr>
              <a:t>speed</a:t>
            </a:r>
            <a:r>
              <a:rPr lang="hr-HR" dirty="0">
                <a:latin typeface="+mj-lt"/>
              </a:rPr>
              <a:t> (</a:t>
            </a:r>
            <a:r>
              <a:rPr lang="hr-HR" dirty="0" err="1">
                <a:latin typeface="+mj-lt"/>
              </a:rPr>
              <a:t>knots</a:t>
            </a:r>
            <a:r>
              <a:rPr lang="hr-HR" dirty="0">
                <a:latin typeface="+mj-lt"/>
              </a:rPr>
              <a:t>)</a:t>
            </a:r>
            <a:endParaRPr lang="en-US" dirty="0">
              <a:latin typeface="+mj-lt"/>
            </a:endParaRPr>
          </a:p>
        </p:txBody>
      </p:sp>
      <p:sp>
        <p:nvSpPr>
          <p:cNvPr id="17" name="TextBox 16"/>
          <p:cNvSpPr txBox="1"/>
          <p:nvPr/>
        </p:nvSpPr>
        <p:spPr>
          <a:xfrm>
            <a:off x="1719668" y="1312889"/>
            <a:ext cx="781389" cy="369332"/>
          </a:xfrm>
          <a:prstGeom prst="rect">
            <a:avLst/>
          </a:prstGeom>
          <a:noFill/>
        </p:spPr>
        <p:txBody>
          <a:bodyPr wrap="square" rtlCol="0">
            <a:spAutoFit/>
          </a:bodyPr>
          <a:lstStyle/>
          <a:p>
            <a:r>
              <a:rPr lang="hr-HR" dirty="0">
                <a:solidFill>
                  <a:schemeClr val="bg1"/>
                </a:solidFill>
                <a:latin typeface="+mj-lt"/>
              </a:rPr>
              <a:t>0,6</a:t>
            </a:r>
            <a:endParaRPr lang="en-US" dirty="0">
              <a:solidFill>
                <a:schemeClr val="bg1"/>
              </a:solidFill>
              <a:latin typeface="+mj-lt"/>
            </a:endParaRPr>
          </a:p>
        </p:txBody>
      </p:sp>
      <p:sp>
        <p:nvSpPr>
          <p:cNvPr id="18" name="TextBox 17"/>
          <p:cNvSpPr txBox="1"/>
          <p:nvPr/>
        </p:nvSpPr>
        <p:spPr>
          <a:xfrm>
            <a:off x="1758028" y="2161846"/>
            <a:ext cx="726316" cy="369332"/>
          </a:xfrm>
          <a:prstGeom prst="rect">
            <a:avLst/>
          </a:prstGeom>
          <a:noFill/>
        </p:spPr>
        <p:txBody>
          <a:bodyPr wrap="square" rtlCol="0">
            <a:spAutoFit/>
          </a:bodyPr>
          <a:lstStyle/>
          <a:p>
            <a:r>
              <a:rPr lang="hr-HR" dirty="0">
                <a:solidFill>
                  <a:schemeClr val="bg1"/>
                </a:solidFill>
                <a:latin typeface="+mj-lt"/>
              </a:rPr>
              <a:t>-0,4</a:t>
            </a:r>
            <a:endParaRPr lang="en-US" dirty="0">
              <a:solidFill>
                <a:schemeClr val="bg1"/>
              </a:solidFill>
              <a:latin typeface="+mj-lt"/>
            </a:endParaRPr>
          </a:p>
        </p:txBody>
      </p:sp>
      <p:sp>
        <p:nvSpPr>
          <p:cNvPr id="19" name="TextBox 18"/>
          <p:cNvSpPr txBox="1"/>
          <p:nvPr/>
        </p:nvSpPr>
        <p:spPr>
          <a:xfrm>
            <a:off x="1641011" y="3090511"/>
            <a:ext cx="713024" cy="369332"/>
          </a:xfrm>
          <a:prstGeom prst="rect">
            <a:avLst/>
          </a:prstGeom>
          <a:noFill/>
        </p:spPr>
        <p:txBody>
          <a:bodyPr wrap="square" rtlCol="0">
            <a:spAutoFit/>
          </a:bodyPr>
          <a:lstStyle/>
          <a:p>
            <a:r>
              <a:rPr lang="hr-HR" dirty="0">
                <a:solidFill>
                  <a:schemeClr val="bg1"/>
                </a:solidFill>
                <a:latin typeface="+mj-lt"/>
              </a:rPr>
              <a:t>-0,2</a:t>
            </a:r>
            <a:endParaRPr lang="en-US" dirty="0">
              <a:solidFill>
                <a:schemeClr val="bg1"/>
              </a:solidFill>
              <a:latin typeface="+mj-lt"/>
            </a:endParaRPr>
          </a:p>
        </p:txBody>
      </p:sp>
      <p:sp>
        <p:nvSpPr>
          <p:cNvPr id="21" name="Oval 20"/>
          <p:cNvSpPr/>
          <p:nvPr/>
        </p:nvSpPr>
        <p:spPr>
          <a:xfrm>
            <a:off x="3265710" y="2589836"/>
            <a:ext cx="794657" cy="762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400" dirty="0">
                <a:solidFill>
                  <a:schemeClr val="tx1"/>
                </a:solidFill>
              </a:rPr>
              <a:t>Σ</a:t>
            </a:r>
            <a:endParaRPr lang="en-US" dirty="0">
              <a:solidFill>
                <a:schemeClr val="tx1"/>
              </a:solidFill>
            </a:endParaRPr>
          </a:p>
        </p:txBody>
      </p:sp>
      <p:cxnSp>
        <p:nvCxnSpPr>
          <p:cNvPr id="22" name="Straight Arrow Connector 21"/>
          <p:cNvCxnSpPr/>
          <p:nvPr/>
        </p:nvCxnSpPr>
        <p:spPr>
          <a:xfrm>
            <a:off x="2334974" y="1514817"/>
            <a:ext cx="1202883" cy="1016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1" idx="1"/>
          </p:cNvCxnSpPr>
          <p:nvPr/>
        </p:nvCxnSpPr>
        <p:spPr>
          <a:xfrm>
            <a:off x="2296882" y="2365437"/>
            <a:ext cx="1085203" cy="3359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21" idx="2"/>
          </p:cNvCxnSpPr>
          <p:nvPr/>
        </p:nvCxnSpPr>
        <p:spPr>
          <a:xfrm flipV="1">
            <a:off x="2296882" y="2970836"/>
            <a:ext cx="968828" cy="322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32" idx="1"/>
          </p:cNvCxnSpPr>
          <p:nvPr/>
        </p:nvCxnSpPr>
        <p:spPr>
          <a:xfrm flipV="1">
            <a:off x="4060367" y="2940457"/>
            <a:ext cx="3627913" cy="30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7688280" y="2615253"/>
            <a:ext cx="957943" cy="65040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862228" y="2748482"/>
            <a:ext cx="606858" cy="461665"/>
          </a:xfrm>
          <a:prstGeom prst="rect">
            <a:avLst/>
          </a:prstGeom>
          <a:noFill/>
        </p:spPr>
        <p:txBody>
          <a:bodyPr wrap="square" rtlCol="0">
            <a:spAutoFit/>
          </a:bodyPr>
          <a:lstStyle/>
          <a:p>
            <a:r>
              <a:rPr lang="hr-HR" sz="2400" dirty="0">
                <a:latin typeface="+mj-lt"/>
              </a:rPr>
              <a:t>f(x)</a:t>
            </a:r>
            <a:endParaRPr lang="en-US" sz="2400" dirty="0">
              <a:latin typeface="+mj-lt"/>
            </a:endParaRPr>
          </a:p>
        </p:txBody>
      </p:sp>
      <p:cxnSp>
        <p:nvCxnSpPr>
          <p:cNvPr id="34" name="Straight Arrow Connector 33"/>
          <p:cNvCxnSpPr/>
          <p:nvPr/>
        </p:nvCxnSpPr>
        <p:spPr>
          <a:xfrm>
            <a:off x="8641708" y="2961918"/>
            <a:ext cx="5878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21" idx="4"/>
          </p:cNvCxnSpPr>
          <p:nvPr/>
        </p:nvCxnSpPr>
        <p:spPr>
          <a:xfrm flipV="1">
            <a:off x="3663037" y="3351836"/>
            <a:ext cx="2" cy="3576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331024" y="3720249"/>
            <a:ext cx="1081058" cy="400110"/>
          </a:xfrm>
          <a:prstGeom prst="rect">
            <a:avLst/>
          </a:prstGeom>
          <a:noFill/>
        </p:spPr>
        <p:txBody>
          <a:bodyPr wrap="square" rtlCol="0">
            <a:spAutoFit/>
          </a:bodyPr>
          <a:lstStyle/>
          <a:p>
            <a:r>
              <a:rPr lang="hr-HR" sz="2000" dirty="0">
                <a:latin typeface="+mj-lt"/>
              </a:rPr>
              <a:t>b (-0,3)</a:t>
            </a:r>
            <a:endParaRPr lang="en-US" sz="2000" dirty="0">
              <a:latin typeface="+mj-lt"/>
            </a:endParaRPr>
          </a:p>
        </p:txBody>
      </p:sp>
      <p:sp>
        <p:nvSpPr>
          <p:cNvPr id="40" name="TextBox 39"/>
          <p:cNvSpPr txBox="1"/>
          <p:nvPr/>
        </p:nvSpPr>
        <p:spPr>
          <a:xfrm>
            <a:off x="7319530" y="1907791"/>
            <a:ext cx="2053070" cy="707886"/>
          </a:xfrm>
          <a:prstGeom prst="rect">
            <a:avLst/>
          </a:prstGeom>
          <a:noFill/>
        </p:spPr>
        <p:txBody>
          <a:bodyPr wrap="square" rtlCol="0">
            <a:spAutoFit/>
          </a:bodyPr>
          <a:lstStyle/>
          <a:p>
            <a:pPr algn="ctr"/>
            <a:r>
              <a:rPr lang="hr-HR" sz="2000" dirty="0" err="1">
                <a:latin typeface="+mj-lt"/>
              </a:rPr>
              <a:t>Sigmoid</a:t>
            </a:r>
            <a:r>
              <a:rPr lang="hr-HR" sz="2000" dirty="0">
                <a:latin typeface="+mj-lt"/>
              </a:rPr>
              <a:t> </a:t>
            </a:r>
            <a:r>
              <a:rPr lang="hr-HR" sz="2000" dirty="0" err="1">
                <a:latin typeface="+mj-lt"/>
              </a:rPr>
              <a:t>activation</a:t>
            </a:r>
            <a:r>
              <a:rPr lang="hr-HR" sz="2000" dirty="0">
                <a:latin typeface="+mj-lt"/>
              </a:rPr>
              <a:t> </a:t>
            </a:r>
            <a:r>
              <a:rPr lang="hr-HR" sz="2000" dirty="0" err="1">
                <a:latin typeface="+mj-lt"/>
              </a:rPr>
              <a:t>function</a:t>
            </a:r>
            <a:endParaRPr lang="en-US" sz="2000" dirty="0">
              <a:latin typeface="+mj-lt"/>
            </a:endParaRPr>
          </a:p>
        </p:txBody>
      </p:sp>
      <p:sp>
        <p:nvSpPr>
          <p:cNvPr id="41" name="TextBox 40"/>
          <p:cNvSpPr txBox="1"/>
          <p:nvPr/>
        </p:nvSpPr>
        <p:spPr>
          <a:xfrm>
            <a:off x="3219123" y="1894538"/>
            <a:ext cx="1543041" cy="707886"/>
          </a:xfrm>
          <a:prstGeom prst="rect">
            <a:avLst/>
          </a:prstGeom>
          <a:noFill/>
        </p:spPr>
        <p:txBody>
          <a:bodyPr wrap="square" rtlCol="0">
            <a:spAutoFit/>
          </a:bodyPr>
          <a:lstStyle/>
          <a:p>
            <a:pPr algn="ctr"/>
            <a:r>
              <a:rPr lang="hr-HR" sz="2000" dirty="0" err="1">
                <a:latin typeface="+mj-lt"/>
              </a:rPr>
              <a:t>Summation</a:t>
            </a:r>
            <a:r>
              <a:rPr lang="hr-HR" sz="2000" dirty="0">
                <a:latin typeface="+mj-lt"/>
              </a:rPr>
              <a:t> </a:t>
            </a:r>
            <a:r>
              <a:rPr lang="hr-HR" sz="2000" dirty="0" err="1">
                <a:latin typeface="+mj-lt"/>
              </a:rPr>
              <a:t>function</a:t>
            </a:r>
            <a:endParaRPr lang="en-US" sz="2000" dirty="0">
              <a:latin typeface="+mj-lt"/>
            </a:endParaRPr>
          </a:p>
        </p:txBody>
      </p:sp>
      <p:sp>
        <p:nvSpPr>
          <p:cNvPr id="42" name="Rectangle 41"/>
          <p:cNvSpPr/>
          <p:nvPr/>
        </p:nvSpPr>
        <p:spPr>
          <a:xfrm>
            <a:off x="4078771" y="2963926"/>
            <a:ext cx="3116559" cy="369332"/>
          </a:xfrm>
          <a:prstGeom prst="rect">
            <a:avLst/>
          </a:prstGeom>
        </p:spPr>
        <p:txBody>
          <a:bodyPr wrap="none">
            <a:spAutoFit/>
          </a:bodyPr>
          <a:lstStyle/>
          <a:p>
            <a:r>
              <a:rPr lang="pl-PL" dirty="0">
                <a:latin typeface="+mj-lt"/>
              </a:rPr>
              <a:t>0,6 * x1 - 0,4 * x2 + 0,2*x3 - 0,3</a:t>
            </a:r>
          </a:p>
        </p:txBody>
      </p:sp>
      <p:sp>
        <p:nvSpPr>
          <p:cNvPr id="44" name="Rectangle 43"/>
          <p:cNvSpPr/>
          <p:nvPr/>
        </p:nvSpPr>
        <p:spPr>
          <a:xfrm>
            <a:off x="9245571" y="2786170"/>
            <a:ext cx="1697260" cy="923330"/>
          </a:xfrm>
          <a:prstGeom prst="rect">
            <a:avLst/>
          </a:prstGeom>
        </p:spPr>
        <p:txBody>
          <a:bodyPr wrap="none">
            <a:spAutoFit/>
          </a:bodyPr>
          <a:lstStyle/>
          <a:p>
            <a:pPr algn="ctr"/>
            <a:r>
              <a:rPr lang="hr-HR" dirty="0">
                <a:latin typeface="+mj-lt"/>
              </a:rPr>
              <a:t>To </a:t>
            </a:r>
            <a:r>
              <a:rPr lang="hr-HR" dirty="0" err="1">
                <a:latin typeface="+mj-lt"/>
              </a:rPr>
              <a:t>sail</a:t>
            </a:r>
            <a:r>
              <a:rPr lang="hr-HR" dirty="0">
                <a:latin typeface="+mj-lt"/>
              </a:rPr>
              <a:t> (&gt;0,5) </a:t>
            </a:r>
          </a:p>
          <a:p>
            <a:pPr algn="ctr"/>
            <a:r>
              <a:rPr lang="hr-HR" dirty="0" err="1">
                <a:latin typeface="+mj-lt"/>
              </a:rPr>
              <a:t>or</a:t>
            </a:r>
            <a:r>
              <a:rPr lang="hr-HR" dirty="0">
                <a:latin typeface="+mj-lt"/>
              </a:rPr>
              <a:t> </a:t>
            </a:r>
          </a:p>
          <a:p>
            <a:pPr algn="ctr"/>
            <a:r>
              <a:rPr lang="hr-HR" dirty="0" err="1">
                <a:latin typeface="+mj-lt"/>
              </a:rPr>
              <a:t>not</a:t>
            </a:r>
            <a:r>
              <a:rPr lang="hr-HR" dirty="0">
                <a:latin typeface="+mj-lt"/>
              </a:rPr>
              <a:t> to </a:t>
            </a:r>
            <a:r>
              <a:rPr lang="hr-HR" dirty="0" err="1">
                <a:latin typeface="+mj-lt"/>
              </a:rPr>
              <a:t>sail</a:t>
            </a:r>
            <a:r>
              <a:rPr lang="hr-HR" dirty="0">
                <a:latin typeface="+mj-lt"/>
              </a:rPr>
              <a:t> (&lt;0,5)</a:t>
            </a:r>
            <a:endParaRPr lang="en-US" dirty="0">
              <a:latin typeface="+mj-lt"/>
            </a:endParaRPr>
          </a:p>
        </p:txBody>
      </p:sp>
      <p:sp>
        <p:nvSpPr>
          <p:cNvPr id="50" name="TextBox 49"/>
          <p:cNvSpPr txBox="1"/>
          <p:nvPr/>
        </p:nvSpPr>
        <p:spPr>
          <a:xfrm>
            <a:off x="155822" y="1532380"/>
            <a:ext cx="1594361" cy="923330"/>
          </a:xfrm>
          <a:prstGeom prst="rect">
            <a:avLst/>
          </a:prstGeom>
          <a:noFill/>
        </p:spPr>
        <p:txBody>
          <a:bodyPr wrap="square" rtlCol="0">
            <a:spAutoFit/>
          </a:bodyPr>
          <a:lstStyle/>
          <a:p>
            <a:pPr algn="ctr"/>
            <a:r>
              <a:rPr lang="hr-HR" dirty="0">
                <a:latin typeface="+mj-lt"/>
              </a:rPr>
              <a:t>x2 = </a:t>
            </a:r>
            <a:r>
              <a:rPr lang="hr-HR" dirty="0" err="1">
                <a:latin typeface="+mj-lt"/>
              </a:rPr>
              <a:t>Wave</a:t>
            </a:r>
            <a:r>
              <a:rPr lang="hr-HR" dirty="0">
                <a:latin typeface="+mj-lt"/>
              </a:rPr>
              <a:t> </a:t>
            </a:r>
            <a:r>
              <a:rPr lang="hr-HR" dirty="0" err="1">
                <a:latin typeface="+mj-lt"/>
              </a:rPr>
              <a:t>height</a:t>
            </a:r>
            <a:r>
              <a:rPr lang="hr-HR" dirty="0">
                <a:latin typeface="+mj-lt"/>
              </a:rPr>
              <a:t> (</a:t>
            </a:r>
            <a:r>
              <a:rPr lang="hr-HR" dirty="0" err="1">
                <a:latin typeface="+mj-lt"/>
              </a:rPr>
              <a:t>in</a:t>
            </a:r>
            <a:r>
              <a:rPr lang="hr-HR" dirty="0">
                <a:latin typeface="+mj-lt"/>
              </a:rPr>
              <a:t> </a:t>
            </a:r>
            <a:r>
              <a:rPr lang="hr-HR" dirty="0" err="1">
                <a:latin typeface="+mj-lt"/>
              </a:rPr>
              <a:t>meters</a:t>
            </a:r>
            <a:r>
              <a:rPr lang="hr-HR" dirty="0">
                <a:latin typeface="+mj-lt"/>
              </a:rPr>
              <a:t>)</a:t>
            </a:r>
            <a:endParaRPr lang="en-US" dirty="0">
              <a:latin typeface="+mj-lt"/>
            </a:endParaRPr>
          </a:p>
        </p:txBody>
      </p:sp>
      <p:sp>
        <p:nvSpPr>
          <p:cNvPr id="51" name="TextBox 50"/>
          <p:cNvSpPr txBox="1"/>
          <p:nvPr/>
        </p:nvSpPr>
        <p:spPr>
          <a:xfrm>
            <a:off x="74553" y="2625384"/>
            <a:ext cx="1647692" cy="646331"/>
          </a:xfrm>
          <a:prstGeom prst="rect">
            <a:avLst/>
          </a:prstGeom>
          <a:noFill/>
        </p:spPr>
        <p:txBody>
          <a:bodyPr wrap="square" rtlCol="0">
            <a:spAutoFit/>
          </a:bodyPr>
          <a:lstStyle/>
          <a:p>
            <a:pPr algn="ctr"/>
            <a:r>
              <a:rPr lang="hr-HR" dirty="0">
                <a:latin typeface="+mj-lt"/>
              </a:rPr>
              <a:t>x3= </a:t>
            </a:r>
            <a:r>
              <a:rPr lang="hr-HR" dirty="0" err="1">
                <a:latin typeface="+mj-lt"/>
              </a:rPr>
              <a:t>Cloud</a:t>
            </a:r>
            <a:r>
              <a:rPr lang="hr-HR" dirty="0">
                <a:latin typeface="+mj-lt"/>
              </a:rPr>
              <a:t> </a:t>
            </a:r>
            <a:r>
              <a:rPr lang="hr-HR" dirty="0" err="1">
                <a:latin typeface="+mj-lt"/>
              </a:rPr>
              <a:t>cover</a:t>
            </a:r>
            <a:endParaRPr lang="hr-HR" dirty="0">
              <a:latin typeface="+mj-lt"/>
            </a:endParaRPr>
          </a:p>
          <a:p>
            <a:pPr algn="ctr"/>
            <a:r>
              <a:rPr lang="hr-HR" dirty="0">
                <a:latin typeface="+mj-lt"/>
              </a:rPr>
              <a:t>(</a:t>
            </a:r>
            <a:r>
              <a:rPr lang="hr-HR" dirty="0" err="1">
                <a:latin typeface="+mj-lt"/>
              </a:rPr>
              <a:t>in</a:t>
            </a:r>
            <a:r>
              <a:rPr lang="hr-HR" dirty="0">
                <a:latin typeface="+mj-lt"/>
              </a:rPr>
              <a:t> %)</a:t>
            </a:r>
            <a:endParaRPr lang="en-US" dirty="0">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2291782939"/>
              </p:ext>
            </p:extLst>
          </p:nvPr>
        </p:nvGraphicFramePr>
        <p:xfrm>
          <a:off x="5753098" y="4081605"/>
          <a:ext cx="5513615" cy="2047055"/>
        </p:xfrm>
        <a:graphic>
          <a:graphicData uri="http://schemas.openxmlformats.org/drawingml/2006/table">
            <a:tbl>
              <a:tblPr>
                <a:tableStyleId>{5C22544A-7EE6-4342-B048-85BDC9FD1C3A}</a:tableStyleId>
              </a:tblPr>
              <a:tblGrid>
                <a:gridCol w="943907">
                  <a:extLst>
                    <a:ext uri="{9D8B030D-6E8A-4147-A177-3AD203B41FA5}">
                      <a16:colId xmlns:a16="http://schemas.microsoft.com/office/drawing/2014/main" val="354688003"/>
                    </a:ext>
                  </a:extLst>
                </a:gridCol>
                <a:gridCol w="1003838">
                  <a:extLst>
                    <a:ext uri="{9D8B030D-6E8A-4147-A177-3AD203B41FA5}">
                      <a16:colId xmlns:a16="http://schemas.microsoft.com/office/drawing/2014/main" val="553219714"/>
                    </a:ext>
                  </a:extLst>
                </a:gridCol>
                <a:gridCol w="1048785">
                  <a:extLst>
                    <a:ext uri="{9D8B030D-6E8A-4147-A177-3AD203B41FA5}">
                      <a16:colId xmlns:a16="http://schemas.microsoft.com/office/drawing/2014/main" val="1630260818"/>
                    </a:ext>
                  </a:extLst>
                </a:gridCol>
                <a:gridCol w="764115">
                  <a:extLst>
                    <a:ext uri="{9D8B030D-6E8A-4147-A177-3AD203B41FA5}">
                      <a16:colId xmlns:a16="http://schemas.microsoft.com/office/drawing/2014/main" val="1549726065"/>
                    </a:ext>
                  </a:extLst>
                </a:gridCol>
                <a:gridCol w="913942">
                  <a:extLst>
                    <a:ext uri="{9D8B030D-6E8A-4147-A177-3AD203B41FA5}">
                      <a16:colId xmlns:a16="http://schemas.microsoft.com/office/drawing/2014/main" val="3945128605"/>
                    </a:ext>
                  </a:extLst>
                </a:gridCol>
                <a:gridCol w="839028">
                  <a:extLst>
                    <a:ext uri="{9D8B030D-6E8A-4147-A177-3AD203B41FA5}">
                      <a16:colId xmlns:a16="http://schemas.microsoft.com/office/drawing/2014/main" val="2295245390"/>
                    </a:ext>
                  </a:extLst>
                </a:gridCol>
              </a:tblGrid>
              <a:tr h="767645">
                <a:tc>
                  <a:txBody>
                    <a:bodyPr/>
                    <a:lstStyle/>
                    <a:p>
                      <a:pPr algn="ctr" fontAlgn="ctr"/>
                      <a:r>
                        <a:rPr lang="hr-HR" sz="1600" b="1" u="none" strike="noStrike" dirty="0">
                          <a:effectLst/>
                          <a:latin typeface="+mj-lt"/>
                        </a:rPr>
                        <a:t>Wind </a:t>
                      </a:r>
                      <a:r>
                        <a:rPr lang="hr-HR" sz="1600" b="1" u="none" strike="noStrike" dirty="0" err="1">
                          <a:effectLst/>
                          <a:latin typeface="+mj-lt"/>
                        </a:rPr>
                        <a:t>Speed</a:t>
                      </a:r>
                      <a:r>
                        <a:rPr lang="hr-HR" sz="1600" b="1" u="none" strike="noStrike" dirty="0">
                          <a:effectLst/>
                          <a:latin typeface="+mj-lt"/>
                        </a:rPr>
                        <a:t> (</a:t>
                      </a:r>
                      <a:r>
                        <a:rPr lang="hr-HR" sz="1600" b="1" u="none" strike="noStrike" dirty="0" err="1">
                          <a:effectLst/>
                          <a:latin typeface="+mj-lt"/>
                        </a:rPr>
                        <a:t>knots</a:t>
                      </a:r>
                      <a:r>
                        <a:rPr lang="hr-HR" sz="1600" b="1" u="none" strike="noStrike" dirty="0">
                          <a:effectLst/>
                          <a:latin typeface="+mj-lt"/>
                        </a:rPr>
                        <a:t>)</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Wave</a:t>
                      </a:r>
                      <a:r>
                        <a:rPr lang="hr-HR" sz="1600" b="1" u="none" strike="noStrike" dirty="0">
                          <a:effectLst/>
                          <a:latin typeface="+mj-lt"/>
                        </a:rPr>
                        <a:t> </a:t>
                      </a:r>
                      <a:r>
                        <a:rPr lang="hr-HR" sz="1600" b="1" u="none" strike="noStrike" dirty="0" err="1">
                          <a:effectLst/>
                          <a:latin typeface="+mj-lt"/>
                        </a:rPr>
                        <a:t>Height</a:t>
                      </a:r>
                      <a:r>
                        <a:rPr lang="hr-HR" sz="1600" b="1" u="none" strike="noStrike" dirty="0">
                          <a:effectLst/>
                          <a:latin typeface="+mj-lt"/>
                        </a:rPr>
                        <a:t> (</a:t>
                      </a:r>
                      <a:r>
                        <a:rPr lang="hr-HR" sz="1600" b="1" u="none" strike="noStrike" dirty="0" err="1">
                          <a:effectLst/>
                          <a:latin typeface="+mj-lt"/>
                        </a:rPr>
                        <a:t>meters</a:t>
                      </a:r>
                      <a:r>
                        <a:rPr lang="hr-HR" sz="1600" b="1" u="none" strike="noStrike" dirty="0">
                          <a:effectLst/>
                          <a:latin typeface="+mj-lt"/>
                        </a:rPr>
                        <a:t>)</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Cloud</a:t>
                      </a:r>
                      <a:r>
                        <a:rPr lang="hr-HR" sz="1600" b="1" u="none" strike="noStrike" dirty="0">
                          <a:effectLst/>
                          <a:latin typeface="+mj-lt"/>
                        </a:rPr>
                        <a:t> </a:t>
                      </a:r>
                      <a:r>
                        <a:rPr lang="hr-HR" sz="1600" b="1" u="none" strike="noStrike" dirty="0" err="1">
                          <a:effectLst/>
                          <a:latin typeface="+mj-lt"/>
                        </a:rPr>
                        <a:t>Cover</a:t>
                      </a:r>
                      <a:r>
                        <a:rPr lang="hr-HR" sz="1600" b="1" u="none" strike="noStrike" dirty="0">
                          <a:effectLst/>
                          <a:latin typeface="+mj-lt"/>
                        </a:rPr>
                        <a:t> (%)</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Sum</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Sailing</a:t>
                      </a:r>
                      <a:r>
                        <a:rPr lang="hr-HR" sz="1600" b="1" u="none" strike="noStrike" dirty="0">
                          <a:effectLst/>
                          <a:latin typeface="+mj-lt"/>
                        </a:rPr>
                        <a:t> </a:t>
                      </a:r>
                      <a:r>
                        <a:rPr lang="hr-HR" sz="1600" b="1" u="none" strike="noStrike" dirty="0" err="1">
                          <a:effectLst/>
                          <a:latin typeface="+mj-lt"/>
                        </a:rPr>
                        <a:t>Weather</a:t>
                      </a:r>
                      <a:r>
                        <a:rPr lang="hr-HR" sz="1600" b="1" u="none" strike="noStrike" dirty="0">
                          <a:effectLst/>
                          <a:latin typeface="+mj-lt"/>
                        </a:rPr>
                        <a:t> (Output)</a:t>
                      </a:r>
                      <a:endParaRPr lang="hr-HR" sz="1600" b="1" i="0" u="none" strike="noStrike" dirty="0">
                        <a:solidFill>
                          <a:srgbClr val="000000"/>
                        </a:solidFill>
                        <a:effectLst/>
                        <a:latin typeface="+mj-lt"/>
                      </a:endParaRPr>
                    </a:p>
                  </a:txBody>
                  <a:tcPr marL="9525" marR="9525" marT="9525" marB="0" anchor="ctr"/>
                </a:tc>
                <a:tc>
                  <a:txBody>
                    <a:bodyPr/>
                    <a:lstStyle/>
                    <a:p>
                      <a:pPr algn="l" fontAlgn="ctr"/>
                      <a:r>
                        <a:rPr lang="hr-HR" sz="1600" b="1" u="none" strike="noStrike" dirty="0" err="1">
                          <a:effectLst/>
                          <a:latin typeface="+mj-lt"/>
                        </a:rPr>
                        <a:t>Decision</a:t>
                      </a:r>
                      <a:endParaRPr lang="hr-HR" sz="16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469118650"/>
                  </a:ext>
                </a:extLst>
              </a:tr>
              <a:tr h="255882">
                <a:tc>
                  <a:txBody>
                    <a:bodyPr/>
                    <a:lstStyle/>
                    <a:p>
                      <a:pPr algn="ctr" fontAlgn="b"/>
                      <a:r>
                        <a:rPr lang="hr-HR" sz="1600" b="0" u="none" strike="noStrike" dirty="0">
                          <a:solidFill>
                            <a:srgbClr val="00B050"/>
                          </a:solidFill>
                          <a:effectLst/>
                          <a:latin typeface="+mj-lt"/>
                        </a:rPr>
                        <a:t>12,00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0,80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10,00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4,58</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a:solidFill>
                            <a:srgbClr val="00B050"/>
                          </a:solidFill>
                          <a:effectLst/>
                          <a:latin typeface="+mj-lt"/>
                        </a:rPr>
                        <a:t>0,99</a:t>
                      </a:r>
                      <a:endParaRPr lang="hr-HR" sz="1600" b="0" i="0" u="none" strike="noStrike">
                        <a:solidFill>
                          <a:srgbClr val="00B050"/>
                        </a:solidFill>
                        <a:effectLst/>
                        <a:latin typeface="+mj-lt"/>
                      </a:endParaRPr>
                    </a:p>
                  </a:txBody>
                  <a:tcPr marL="9525" marR="9525" marT="9525" marB="0" anchor="b"/>
                </a:tc>
                <a:tc>
                  <a:txBody>
                    <a:bodyPr/>
                    <a:lstStyle/>
                    <a:p>
                      <a:pPr algn="l" fontAlgn="b"/>
                      <a:r>
                        <a:rPr lang="hr-HR" sz="1600" b="0" u="none" strike="noStrike">
                          <a:solidFill>
                            <a:srgbClr val="00B050"/>
                          </a:solidFill>
                          <a:effectLst/>
                          <a:latin typeface="+mj-lt"/>
                        </a:rPr>
                        <a:t>Let's sail</a:t>
                      </a:r>
                      <a:endParaRPr lang="hr-HR" sz="1600" b="0" i="0" u="none" strike="noStrike">
                        <a:solidFill>
                          <a:srgbClr val="00B050"/>
                        </a:solidFill>
                        <a:effectLst/>
                        <a:latin typeface="+mj-lt"/>
                      </a:endParaRPr>
                    </a:p>
                  </a:txBody>
                  <a:tcPr marL="9525" marR="9525" marT="9525" marB="0" anchor="b"/>
                </a:tc>
                <a:extLst>
                  <a:ext uri="{0D108BD9-81ED-4DB2-BD59-A6C34878D82A}">
                    <a16:rowId xmlns:a16="http://schemas.microsoft.com/office/drawing/2014/main" val="987710068"/>
                  </a:ext>
                </a:extLst>
              </a:tr>
              <a:tr h="255882">
                <a:tc>
                  <a:txBody>
                    <a:bodyPr/>
                    <a:lstStyle/>
                    <a:p>
                      <a:pPr algn="ctr" fontAlgn="b"/>
                      <a:r>
                        <a:rPr lang="hr-HR" sz="1600" b="0" u="none" strike="noStrike">
                          <a:solidFill>
                            <a:srgbClr val="00B050"/>
                          </a:solidFill>
                          <a:effectLst/>
                          <a:latin typeface="+mj-lt"/>
                        </a:rPr>
                        <a:t>6,00</a:t>
                      </a:r>
                      <a:endParaRPr lang="hr-HR" sz="1600" b="0" i="0" u="none" strike="noStrike">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0,30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10,00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1,18</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0,76</a:t>
                      </a:r>
                      <a:endParaRPr lang="hr-HR" sz="1600" b="0" i="0" u="none" strike="noStrike" dirty="0">
                        <a:solidFill>
                          <a:srgbClr val="00B050"/>
                        </a:solidFill>
                        <a:effectLst/>
                        <a:latin typeface="+mj-lt"/>
                      </a:endParaRPr>
                    </a:p>
                  </a:txBody>
                  <a:tcPr marL="9525" marR="9525" marT="9525" marB="0" anchor="b"/>
                </a:tc>
                <a:tc>
                  <a:txBody>
                    <a:bodyPr/>
                    <a:lstStyle/>
                    <a:p>
                      <a:pPr algn="l" fontAlgn="b"/>
                      <a:r>
                        <a:rPr lang="hr-HR" sz="1600" b="0" u="none" strike="noStrike">
                          <a:solidFill>
                            <a:srgbClr val="00B050"/>
                          </a:solidFill>
                          <a:effectLst/>
                          <a:latin typeface="+mj-lt"/>
                        </a:rPr>
                        <a:t>Let's sail</a:t>
                      </a:r>
                      <a:endParaRPr lang="hr-HR" sz="1600" b="0" i="0" u="none" strike="noStrike">
                        <a:solidFill>
                          <a:srgbClr val="00B050"/>
                        </a:solidFill>
                        <a:effectLst/>
                        <a:latin typeface="+mj-lt"/>
                      </a:endParaRPr>
                    </a:p>
                  </a:txBody>
                  <a:tcPr marL="9525" marR="9525" marT="9525" marB="0" anchor="b"/>
                </a:tc>
                <a:extLst>
                  <a:ext uri="{0D108BD9-81ED-4DB2-BD59-A6C34878D82A}">
                    <a16:rowId xmlns:a16="http://schemas.microsoft.com/office/drawing/2014/main" val="3187792149"/>
                  </a:ext>
                </a:extLst>
              </a:tr>
              <a:tr h="255882">
                <a:tc>
                  <a:txBody>
                    <a:bodyPr/>
                    <a:lstStyle/>
                    <a:p>
                      <a:pPr algn="ctr" fontAlgn="b"/>
                      <a:r>
                        <a:rPr lang="hr-HR" sz="1600" b="0" u="none" strike="noStrike">
                          <a:solidFill>
                            <a:srgbClr val="00B050"/>
                          </a:solidFill>
                          <a:effectLst/>
                          <a:latin typeface="+mj-lt"/>
                        </a:rPr>
                        <a:t>18,00</a:t>
                      </a:r>
                      <a:endParaRPr lang="hr-HR" sz="1600" b="0" i="0" u="none" strike="noStrike">
                        <a:solidFill>
                          <a:srgbClr val="00B050"/>
                        </a:solidFill>
                        <a:effectLst/>
                        <a:latin typeface="+mj-lt"/>
                      </a:endParaRPr>
                    </a:p>
                  </a:txBody>
                  <a:tcPr marL="9525" marR="9525" marT="9525" marB="0" anchor="b"/>
                </a:tc>
                <a:tc>
                  <a:txBody>
                    <a:bodyPr/>
                    <a:lstStyle/>
                    <a:p>
                      <a:pPr algn="ctr" fontAlgn="b"/>
                      <a:r>
                        <a:rPr lang="hr-HR" sz="1600" b="0" u="none" strike="noStrike">
                          <a:solidFill>
                            <a:srgbClr val="00B050"/>
                          </a:solidFill>
                          <a:effectLst/>
                          <a:latin typeface="+mj-lt"/>
                        </a:rPr>
                        <a:t>1,00</a:t>
                      </a:r>
                      <a:endParaRPr lang="hr-HR" sz="1600" b="0" i="0" u="none" strike="noStrike">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30,00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4,10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0,98</a:t>
                      </a:r>
                      <a:endParaRPr lang="hr-HR" sz="1600" b="0" i="0" u="none" strike="noStrike" dirty="0">
                        <a:solidFill>
                          <a:srgbClr val="00B050"/>
                        </a:solidFill>
                        <a:effectLst/>
                        <a:latin typeface="+mj-lt"/>
                      </a:endParaRPr>
                    </a:p>
                  </a:txBody>
                  <a:tcPr marL="9525" marR="9525" marT="9525" marB="0" anchor="b"/>
                </a:tc>
                <a:tc>
                  <a:txBody>
                    <a:bodyPr/>
                    <a:lstStyle/>
                    <a:p>
                      <a:pPr algn="l" fontAlgn="b"/>
                      <a:r>
                        <a:rPr lang="hr-HR" sz="1600" b="0" u="none" strike="noStrike" dirty="0" err="1">
                          <a:solidFill>
                            <a:srgbClr val="00B050"/>
                          </a:solidFill>
                          <a:effectLst/>
                          <a:latin typeface="+mj-lt"/>
                        </a:rPr>
                        <a:t>Let's</a:t>
                      </a:r>
                      <a:r>
                        <a:rPr lang="hr-HR" sz="1600" b="0" u="none" strike="noStrike" dirty="0">
                          <a:solidFill>
                            <a:srgbClr val="00B050"/>
                          </a:solidFill>
                          <a:effectLst/>
                          <a:latin typeface="+mj-lt"/>
                        </a:rPr>
                        <a:t> </a:t>
                      </a:r>
                      <a:r>
                        <a:rPr lang="hr-HR" sz="1600" b="0" u="none" strike="noStrike" dirty="0" err="1">
                          <a:solidFill>
                            <a:srgbClr val="00B050"/>
                          </a:solidFill>
                          <a:effectLst/>
                          <a:latin typeface="+mj-lt"/>
                        </a:rPr>
                        <a:t>sail</a:t>
                      </a:r>
                      <a:endParaRPr lang="hr-HR" sz="1600" b="0" i="0" u="none" strike="noStrike" dirty="0">
                        <a:solidFill>
                          <a:srgbClr val="00B050"/>
                        </a:solidFill>
                        <a:effectLst/>
                        <a:latin typeface="+mj-lt"/>
                      </a:endParaRPr>
                    </a:p>
                  </a:txBody>
                  <a:tcPr marL="9525" marR="9525" marT="9525" marB="0" anchor="b"/>
                </a:tc>
                <a:extLst>
                  <a:ext uri="{0D108BD9-81ED-4DB2-BD59-A6C34878D82A}">
                    <a16:rowId xmlns:a16="http://schemas.microsoft.com/office/drawing/2014/main" val="2480875891"/>
                  </a:ext>
                </a:extLst>
              </a:tr>
              <a:tr h="255882">
                <a:tc>
                  <a:txBody>
                    <a:bodyPr/>
                    <a:lstStyle/>
                    <a:p>
                      <a:pPr algn="ctr" fontAlgn="b"/>
                      <a:r>
                        <a:rPr lang="hr-HR" sz="1600" b="0" u="none" strike="noStrike" dirty="0">
                          <a:solidFill>
                            <a:srgbClr val="FF0000"/>
                          </a:solidFill>
                          <a:effectLst/>
                          <a:latin typeface="+mj-lt"/>
                        </a:rPr>
                        <a:t>8,00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a:solidFill>
                            <a:srgbClr val="FF0000"/>
                          </a:solidFill>
                          <a:effectLst/>
                          <a:latin typeface="+mj-lt"/>
                        </a:rPr>
                        <a:t>2,00</a:t>
                      </a:r>
                      <a:endParaRPr lang="hr-HR" sz="1600" b="0" i="0" u="none" strike="noStrike">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20,00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-0,30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0,43</a:t>
                      </a:r>
                      <a:endParaRPr lang="hr-HR" sz="1600" b="0" i="0" u="none" strike="noStrike" dirty="0">
                        <a:solidFill>
                          <a:srgbClr val="FF0000"/>
                        </a:solidFill>
                        <a:effectLst/>
                        <a:latin typeface="+mj-lt"/>
                      </a:endParaRPr>
                    </a:p>
                  </a:txBody>
                  <a:tcPr marL="9525" marR="9525" marT="9525" marB="0" anchor="b"/>
                </a:tc>
                <a:tc>
                  <a:txBody>
                    <a:bodyPr/>
                    <a:lstStyle/>
                    <a:p>
                      <a:pPr algn="l" fontAlgn="b"/>
                      <a:r>
                        <a:rPr lang="hr-HR" sz="1600" b="0" u="none" strike="noStrike" dirty="0" err="1">
                          <a:solidFill>
                            <a:srgbClr val="FF0000"/>
                          </a:solidFill>
                          <a:effectLst/>
                          <a:latin typeface="+mj-lt"/>
                        </a:rPr>
                        <a:t>Don't</a:t>
                      </a:r>
                      <a:r>
                        <a:rPr lang="hr-HR" sz="1600" b="0" u="none" strike="noStrike" dirty="0">
                          <a:solidFill>
                            <a:srgbClr val="FF0000"/>
                          </a:solidFill>
                          <a:effectLst/>
                          <a:latin typeface="+mj-lt"/>
                        </a:rPr>
                        <a:t> </a:t>
                      </a:r>
                      <a:r>
                        <a:rPr lang="hr-HR" sz="1600" b="0" u="none" strike="noStrike" dirty="0" err="1">
                          <a:solidFill>
                            <a:srgbClr val="FF0000"/>
                          </a:solidFill>
                          <a:effectLst/>
                          <a:latin typeface="+mj-lt"/>
                        </a:rPr>
                        <a:t>sail</a:t>
                      </a:r>
                      <a:endParaRPr lang="hr-HR" sz="1600" b="0" i="0" u="none" strike="noStrike" dirty="0">
                        <a:solidFill>
                          <a:srgbClr val="FF0000"/>
                        </a:solidFill>
                        <a:effectLst/>
                        <a:latin typeface="+mj-lt"/>
                      </a:endParaRPr>
                    </a:p>
                  </a:txBody>
                  <a:tcPr marL="9525" marR="9525" marT="9525" marB="0" anchor="b"/>
                </a:tc>
                <a:extLst>
                  <a:ext uri="{0D108BD9-81ED-4DB2-BD59-A6C34878D82A}">
                    <a16:rowId xmlns:a16="http://schemas.microsoft.com/office/drawing/2014/main" val="3771980659"/>
                  </a:ext>
                </a:extLst>
              </a:tr>
              <a:tr h="255882">
                <a:tc>
                  <a:txBody>
                    <a:bodyPr/>
                    <a:lstStyle/>
                    <a:p>
                      <a:pPr algn="ctr" fontAlgn="b"/>
                      <a:r>
                        <a:rPr lang="hr-HR" sz="1600" b="0" u="none" strike="noStrike">
                          <a:solidFill>
                            <a:srgbClr val="FF0000"/>
                          </a:solidFill>
                          <a:effectLst/>
                          <a:latin typeface="+mj-lt"/>
                        </a:rPr>
                        <a:t>10,00</a:t>
                      </a:r>
                      <a:endParaRPr lang="hr-HR" sz="1600" b="0" i="0" u="none" strike="noStrike">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0,70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50,00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-4,58</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0,01</a:t>
                      </a:r>
                      <a:endParaRPr lang="hr-HR" sz="1600" b="0" i="0" u="none" strike="noStrike" dirty="0">
                        <a:solidFill>
                          <a:srgbClr val="FF0000"/>
                        </a:solidFill>
                        <a:effectLst/>
                        <a:latin typeface="+mj-lt"/>
                      </a:endParaRPr>
                    </a:p>
                  </a:txBody>
                  <a:tcPr marL="9525" marR="9525" marT="9525" marB="0" anchor="b"/>
                </a:tc>
                <a:tc>
                  <a:txBody>
                    <a:bodyPr/>
                    <a:lstStyle/>
                    <a:p>
                      <a:pPr algn="l" fontAlgn="b"/>
                      <a:r>
                        <a:rPr lang="hr-HR" sz="1600" b="0" u="none" strike="noStrike" dirty="0" err="1">
                          <a:solidFill>
                            <a:srgbClr val="FF0000"/>
                          </a:solidFill>
                          <a:effectLst/>
                          <a:latin typeface="+mj-lt"/>
                        </a:rPr>
                        <a:t>Don't</a:t>
                      </a:r>
                      <a:r>
                        <a:rPr lang="hr-HR" sz="1600" b="0" u="none" strike="noStrike" dirty="0">
                          <a:solidFill>
                            <a:srgbClr val="FF0000"/>
                          </a:solidFill>
                          <a:effectLst/>
                          <a:latin typeface="+mj-lt"/>
                        </a:rPr>
                        <a:t> </a:t>
                      </a:r>
                      <a:r>
                        <a:rPr lang="hr-HR" sz="1600" b="0" u="none" strike="noStrike" dirty="0" err="1">
                          <a:solidFill>
                            <a:srgbClr val="FF0000"/>
                          </a:solidFill>
                          <a:effectLst/>
                          <a:latin typeface="+mj-lt"/>
                        </a:rPr>
                        <a:t>sail</a:t>
                      </a:r>
                      <a:endParaRPr lang="hr-HR" sz="1600" b="0" i="0" u="none" strike="noStrike" dirty="0">
                        <a:solidFill>
                          <a:srgbClr val="FF0000"/>
                        </a:solidFill>
                        <a:effectLst/>
                        <a:latin typeface="+mj-lt"/>
                      </a:endParaRPr>
                    </a:p>
                  </a:txBody>
                  <a:tcPr marL="9525" marR="9525" marT="9525" marB="0" anchor="b"/>
                </a:tc>
                <a:extLst>
                  <a:ext uri="{0D108BD9-81ED-4DB2-BD59-A6C34878D82A}">
                    <a16:rowId xmlns:a16="http://schemas.microsoft.com/office/drawing/2014/main" val="306272613"/>
                  </a:ext>
                </a:extLst>
              </a:tr>
            </a:tbl>
          </a:graphicData>
        </a:graphic>
      </p:graphicFrame>
      <p:pic>
        <p:nvPicPr>
          <p:cNvPr id="1026" name="Picture 2" descr="Sailing crew on sailboat during regatta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114" y="4096491"/>
            <a:ext cx="4009833" cy="2673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70563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F734F-7867-440B-2606-66EA2647DB22}"/>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5DCE695C-9231-FA7C-2A59-DFDEC6DDA2D8}"/>
              </a:ext>
            </a:extLst>
          </p:cNvPr>
          <p:cNvSpPr>
            <a:spLocks noGrp="1"/>
          </p:cNvSpPr>
          <p:nvPr>
            <p:ph type="title"/>
          </p:nvPr>
        </p:nvSpPr>
        <p:spPr>
          <a:xfrm>
            <a:off x="751114" y="112938"/>
            <a:ext cx="10515600" cy="908504"/>
          </a:xfrm>
        </p:spPr>
        <p:txBody>
          <a:bodyPr/>
          <a:lstStyle/>
          <a:p>
            <a:pPr algn="ctr"/>
            <a:r>
              <a:rPr lang="hr-HR" b="1" dirty="0" err="1"/>
              <a:t>Perceptron</a:t>
            </a:r>
            <a:r>
              <a:rPr lang="hr-HR" b="1" dirty="0"/>
              <a:t> - </a:t>
            </a:r>
            <a:r>
              <a:rPr lang="hr-HR" b="1" dirty="0" err="1"/>
              <a:t>example</a:t>
            </a:r>
            <a:endParaRPr lang="pl-PL" dirty="0"/>
          </a:p>
        </p:txBody>
      </p:sp>
      <p:sp>
        <p:nvSpPr>
          <p:cNvPr id="4" name="Oval 3">
            <a:extLst>
              <a:ext uri="{FF2B5EF4-FFF2-40B4-BE49-F238E27FC236}">
                <a16:creationId xmlns:a16="http://schemas.microsoft.com/office/drawing/2014/main" id="{7B62B2F4-0ECB-358C-7318-C37AEE8E2D54}"/>
              </a:ext>
            </a:extLst>
          </p:cNvPr>
          <p:cNvSpPr/>
          <p:nvPr/>
        </p:nvSpPr>
        <p:spPr>
          <a:xfrm>
            <a:off x="1600196" y="1133817"/>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A04996B-B1EB-8AF8-9E7F-B5F3F6414686}"/>
              </a:ext>
            </a:extLst>
          </p:cNvPr>
          <p:cNvSpPr/>
          <p:nvPr/>
        </p:nvSpPr>
        <p:spPr>
          <a:xfrm>
            <a:off x="1600196" y="2008192"/>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F3EC364-A865-2FC4-7BBB-479D2162FF6C}"/>
              </a:ext>
            </a:extLst>
          </p:cNvPr>
          <p:cNvSpPr/>
          <p:nvPr/>
        </p:nvSpPr>
        <p:spPr>
          <a:xfrm>
            <a:off x="1600196" y="2912153"/>
            <a:ext cx="794657"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3957F165-5673-6C47-BA2F-374390549A8D}"/>
              </a:ext>
            </a:extLst>
          </p:cNvPr>
          <p:cNvCxnSpPr/>
          <p:nvPr/>
        </p:nvCxnSpPr>
        <p:spPr>
          <a:xfrm>
            <a:off x="511629" y="1514817"/>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EBD6A03-D48C-E8A7-C822-EC8E33AACA97}"/>
              </a:ext>
            </a:extLst>
          </p:cNvPr>
          <p:cNvCxnSpPr/>
          <p:nvPr/>
        </p:nvCxnSpPr>
        <p:spPr>
          <a:xfrm>
            <a:off x="511629" y="2389192"/>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1213CDA-01D7-9EC4-C9B1-B6CDE6A48D37}"/>
              </a:ext>
            </a:extLst>
          </p:cNvPr>
          <p:cNvCxnSpPr/>
          <p:nvPr/>
        </p:nvCxnSpPr>
        <p:spPr>
          <a:xfrm>
            <a:off x="511629" y="3293153"/>
            <a:ext cx="10885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210108D-9E2A-EE1F-73AD-185BF243F547}"/>
              </a:ext>
            </a:extLst>
          </p:cNvPr>
          <p:cNvSpPr txBox="1"/>
          <p:nvPr/>
        </p:nvSpPr>
        <p:spPr>
          <a:xfrm>
            <a:off x="286770" y="618745"/>
            <a:ext cx="1373162" cy="923330"/>
          </a:xfrm>
          <a:prstGeom prst="rect">
            <a:avLst/>
          </a:prstGeom>
          <a:noFill/>
        </p:spPr>
        <p:txBody>
          <a:bodyPr wrap="square" rtlCol="0">
            <a:spAutoFit/>
          </a:bodyPr>
          <a:lstStyle/>
          <a:p>
            <a:pPr algn="ctr"/>
            <a:r>
              <a:rPr lang="hr-HR" dirty="0">
                <a:latin typeface="+mj-lt"/>
              </a:rPr>
              <a:t>x1 = Wind </a:t>
            </a:r>
            <a:r>
              <a:rPr lang="hr-HR" dirty="0" err="1">
                <a:latin typeface="+mj-lt"/>
              </a:rPr>
              <a:t>speed</a:t>
            </a:r>
            <a:r>
              <a:rPr lang="hr-HR" dirty="0">
                <a:latin typeface="+mj-lt"/>
              </a:rPr>
              <a:t> (</a:t>
            </a:r>
            <a:r>
              <a:rPr lang="hr-HR" dirty="0" err="1">
                <a:latin typeface="+mj-lt"/>
              </a:rPr>
              <a:t>knots</a:t>
            </a:r>
            <a:r>
              <a:rPr lang="hr-HR" dirty="0">
                <a:latin typeface="+mj-lt"/>
              </a:rPr>
              <a:t>)</a:t>
            </a:r>
            <a:endParaRPr lang="en-US" dirty="0">
              <a:latin typeface="+mj-lt"/>
            </a:endParaRPr>
          </a:p>
        </p:txBody>
      </p:sp>
      <p:sp>
        <p:nvSpPr>
          <p:cNvPr id="17" name="TextBox 16">
            <a:extLst>
              <a:ext uri="{FF2B5EF4-FFF2-40B4-BE49-F238E27FC236}">
                <a16:creationId xmlns:a16="http://schemas.microsoft.com/office/drawing/2014/main" id="{085F072B-A17D-47FD-1A8E-29DAA78DB5C6}"/>
              </a:ext>
            </a:extLst>
          </p:cNvPr>
          <p:cNvSpPr txBox="1"/>
          <p:nvPr/>
        </p:nvSpPr>
        <p:spPr>
          <a:xfrm>
            <a:off x="1719668" y="1312889"/>
            <a:ext cx="781389" cy="369332"/>
          </a:xfrm>
          <a:prstGeom prst="rect">
            <a:avLst/>
          </a:prstGeom>
          <a:noFill/>
        </p:spPr>
        <p:txBody>
          <a:bodyPr wrap="square" rtlCol="0">
            <a:spAutoFit/>
          </a:bodyPr>
          <a:lstStyle/>
          <a:p>
            <a:r>
              <a:rPr lang="hr-HR" dirty="0">
                <a:solidFill>
                  <a:schemeClr val="bg1"/>
                </a:solidFill>
                <a:latin typeface="+mj-lt"/>
              </a:rPr>
              <a:t>0,6</a:t>
            </a:r>
            <a:endParaRPr lang="en-US" dirty="0">
              <a:solidFill>
                <a:schemeClr val="bg1"/>
              </a:solidFill>
              <a:latin typeface="+mj-lt"/>
            </a:endParaRPr>
          </a:p>
        </p:txBody>
      </p:sp>
      <p:sp>
        <p:nvSpPr>
          <p:cNvPr id="18" name="TextBox 17">
            <a:extLst>
              <a:ext uri="{FF2B5EF4-FFF2-40B4-BE49-F238E27FC236}">
                <a16:creationId xmlns:a16="http://schemas.microsoft.com/office/drawing/2014/main" id="{106B20B0-861B-35CB-14B9-EB7CAAD548B0}"/>
              </a:ext>
            </a:extLst>
          </p:cNvPr>
          <p:cNvSpPr txBox="1"/>
          <p:nvPr/>
        </p:nvSpPr>
        <p:spPr>
          <a:xfrm>
            <a:off x="1758028" y="2161846"/>
            <a:ext cx="726316" cy="369332"/>
          </a:xfrm>
          <a:prstGeom prst="rect">
            <a:avLst/>
          </a:prstGeom>
          <a:noFill/>
        </p:spPr>
        <p:txBody>
          <a:bodyPr wrap="square" rtlCol="0">
            <a:spAutoFit/>
          </a:bodyPr>
          <a:lstStyle/>
          <a:p>
            <a:r>
              <a:rPr lang="hr-HR" dirty="0">
                <a:solidFill>
                  <a:schemeClr val="bg1"/>
                </a:solidFill>
                <a:latin typeface="+mj-lt"/>
              </a:rPr>
              <a:t>-0,4</a:t>
            </a:r>
            <a:endParaRPr lang="en-US" dirty="0">
              <a:solidFill>
                <a:schemeClr val="bg1"/>
              </a:solidFill>
              <a:latin typeface="+mj-lt"/>
            </a:endParaRPr>
          </a:p>
        </p:txBody>
      </p:sp>
      <p:sp>
        <p:nvSpPr>
          <p:cNvPr id="19" name="TextBox 18">
            <a:extLst>
              <a:ext uri="{FF2B5EF4-FFF2-40B4-BE49-F238E27FC236}">
                <a16:creationId xmlns:a16="http://schemas.microsoft.com/office/drawing/2014/main" id="{3C8DF718-FADB-8E9C-6284-316CF76DC2E6}"/>
              </a:ext>
            </a:extLst>
          </p:cNvPr>
          <p:cNvSpPr txBox="1"/>
          <p:nvPr/>
        </p:nvSpPr>
        <p:spPr>
          <a:xfrm>
            <a:off x="1641011" y="3090511"/>
            <a:ext cx="713024" cy="369332"/>
          </a:xfrm>
          <a:prstGeom prst="rect">
            <a:avLst/>
          </a:prstGeom>
          <a:noFill/>
        </p:spPr>
        <p:txBody>
          <a:bodyPr wrap="square" rtlCol="0">
            <a:spAutoFit/>
          </a:bodyPr>
          <a:lstStyle/>
          <a:p>
            <a:r>
              <a:rPr lang="hr-HR" dirty="0">
                <a:solidFill>
                  <a:schemeClr val="bg1"/>
                </a:solidFill>
                <a:latin typeface="+mj-lt"/>
              </a:rPr>
              <a:t>-0,2</a:t>
            </a:r>
            <a:endParaRPr lang="en-US" dirty="0">
              <a:solidFill>
                <a:schemeClr val="bg1"/>
              </a:solidFill>
              <a:latin typeface="+mj-lt"/>
            </a:endParaRPr>
          </a:p>
        </p:txBody>
      </p:sp>
      <p:sp>
        <p:nvSpPr>
          <p:cNvPr id="21" name="Oval 20">
            <a:extLst>
              <a:ext uri="{FF2B5EF4-FFF2-40B4-BE49-F238E27FC236}">
                <a16:creationId xmlns:a16="http://schemas.microsoft.com/office/drawing/2014/main" id="{2C3E7F24-D896-3BB3-D2EF-7B249BE8C997}"/>
              </a:ext>
            </a:extLst>
          </p:cNvPr>
          <p:cNvSpPr/>
          <p:nvPr/>
        </p:nvSpPr>
        <p:spPr>
          <a:xfrm>
            <a:off x="3265710" y="2589836"/>
            <a:ext cx="794657" cy="762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400" dirty="0">
                <a:solidFill>
                  <a:schemeClr val="tx1"/>
                </a:solidFill>
              </a:rPr>
              <a:t>Σ</a:t>
            </a:r>
            <a:endParaRPr lang="en-US" dirty="0">
              <a:solidFill>
                <a:schemeClr val="tx1"/>
              </a:solidFill>
            </a:endParaRPr>
          </a:p>
        </p:txBody>
      </p:sp>
      <p:cxnSp>
        <p:nvCxnSpPr>
          <p:cNvPr id="22" name="Straight Arrow Connector 21">
            <a:extLst>
              <a:ext uri="{FF2B5EF4-FFF2-40B4-BE49-F238E27FC236}">
                <a16:creationId xmlns:a16="http://schemas.microsoft.com/office/drawing/2014/main" id="{17494632-9B95-957F-24F4-71E1B3FFCBE0}"/>
              </a:ext>
            </a:extLst>
          </p:cNvPr>
          <p:cNvCxnSpPr/>
          <p:nvPr/>
        </p:nvCxnSpPr>
        <p:spPr>
          <a:xfrm>
            <a:off x="2334974" y="1514817"/>
            <a:ext cx="1202883" cy="1016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30C3D4C-2E2C-9DA1-533B-4863B103DE5B}"/>
              </a:ext>
            </a:extLst>
          </p:cNvPr>
          <p:cNvCxnSpPr>
            <a:endCxn id="21" idx="1"/>
          </p:cNvCxnSpPr>
          <p:nvPr/>
        </p:nvCxnSpPr>
        <p:spPr>
          <a:xfrm>
            <a:off x="2296882" y="2365437"/>
            <a:ext cx="1085203" cy="3359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F0EEE50-19CA-1789-89AD-45D79BBA89E9}"/>
              </a:ext>
            </a:extLst>
          </p:cNvPr>
          <p:cNvCxnSpPr>
            <a:endCxn id="21" idx="2"/>
          </p:cNvCxnSpPr>
          <p:nvPr/>
        </p:nvCxnSpPr>
        <p:spPr>
          <a:xfrm flipV="1">
            <a:off x="2296882" y="2970836"/>
            <a:ext cx="968828" cy="322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E89C0CA-E73E-3BCB-AAB8-3994F6943C70}"/>
              </a:ext>
            </a:extLst>
          </p:cNvPr>
          <p:cNvCxnSpPr>
            <a:endCxn id="32" idx="1"/>
          </p:cNvCxnSpPr>
          <p:nvPr/>
        </p:nvCxnSpPr>
        <p:spPr>
          <a:xfrm flipV="1">
            <a:off x="4060367" y="2940457"/>
            <a:ext cx="3627913" cy="30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a:extLst>
              <a:ext uri="{FF2B5EF4-FFF2-40B4-BE49-F238E27FC236}">
                <a16:creationId xmlns:a16="http://schemas.microsoft.com/office/drawing/2014/main" id="{D52A1D75-5AC9-4D2E-F163-BD7CBA4D9CC6}"/>
              </a:ext>
            </a:extLst>
          </p:cNvPr>
          <p:cNvSpPr/>
          <p:nvPr/>
        </p:nvSpPr>
        <p:spPr>
          <a:xfrm>
            <a:off x="7688280" y="2615253"/>
            <a:ext cx="957943" cy="65040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D767A7F2-4C0E-8ACD-A221-265254995436}"/>
              </a:ext>
            </a:extLst>
          </p:cNvPr>
          <p:cNvSpPr txBox="1"/>
          <p:nvPr/>
        </p:nvSpPr>
        <p:spPr>
          <a:xfrm>
            <a:off x="7862228" y="2748482"/>
            <a:ext cx="606858" cy="461665"/>
          </a:xfrm>
          <a:prstGeom prst="rect">
            <a:avLst/>
          </a:prstGeom>
          <a:noFill/>
        </p:spPr>
        <p:txBody>
          <a:bodyPr wrap="square" rtlCol="0">
            <a:spAutoFit/>
          </a:bodyPr>
          <a:lstStyle/>
          <a:p>
            <a:r>
              <a:rPr lang="hr-HR" sz="2400" dirty="0">
                <a:latin typeface="+mj-lt"/>
              </a:rPr>
              <a:t>f(x)</a:t>
            </a:r>
            <a:endParaRPr lang="en-US" sz="2400" dirty="0">
              <a:latin typeface="+mj-lt"/>
            </a:endParaRPr>
          </a:p>
        </p:txBody>
      </p:sp>
      <p:cxnSp>
        <p:nvCxnSpPr>
          <p:cNvPr id="34" name="Straight Arrow Connector 33">
            <a:extLst>
              <a:ext uri="{FF2B5EF4-FFF2-40B4-BE49-F238E27FC236}">
                <a16:creationId xmlns:a16="http://schemas.microsoft.com/office/drawing/2014/main" id="{D7E1FFB1-B19B-4F00-0856-8E408A32499B}"/>
              </a:ext>
            </a:extLst>
          </p:cNvPr>
          <p:cNvCxnSpPr/>
          <p:nvPr/>
        </p:nvCxnSpPr>
        <p:spPr>
          <a:xfrm>
            <a:off x="8641708" y="2961918"/>
            <a:ext cx="5878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A7A7CA51-FE62-E9F2-6E62-D078954CBA2C}"/>
              </a:ext>
            </a:extLst>
          </p:cNvPr>
          <p:cNvCxnSpPr>
            <a:endCxn id="21" idx="4"/>
          </p:cNvCxnSpPr>
          <p:nvPr/>
        </p:nvCxnSpPr>
        <p:spPr>
          <a:xfrm flipV="1">
            <a:off x="3663037" y="3351836"/>
            <a:ext cx="2" cy="3576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6C0289D5-9BE4-E883-7C03-0D48806A0503}"/>
              </a:ext>
            </a:extLst>
          </p:cNvPr>
          <p:cNvSpPr txBox="1"/>
          <p:nvPr/>
        </p:nvSpPr>
        <p:spPr>
          <a:xfrm>
            <a:off x="3331024" y="3720249"/>
            <a:ext cx="1081058" cy="400110"/>
          </a:xfrm>
          <a:prstGeom prst="rect">
            <a:avLst/>
          </a:prstGeom>
          <a:noFill/>
        </p:spPr>
        <p:txBody>
          <a:bodyPr wrap="square" rtlCol="0">
            <a:spAutoFit/>
          </a:bodyPr>
          <a:lstStyle/>
          <a:p>
            <a:r>
              <a:rPr lang="hr-HR" sz="2000" dirty="0">
                <a:latin typeface="+mj-lt"/>
              </a:rPr>
              <a:t>b (-0,3)</a:t>
            </a:r>
            <a:endParaRPr lang="en-US" sz="2000" dirty="0">
              <a:latin typeface="+mj-lt"/>
            </a:endParaRPr>
          </a:p>
        </p:txBody>
      </p:sp>
      <p:sp>
        <p:nvSpPr>
          <p:cNvPr id="40" name="TextBox 39">
            <a:extLst>
              <a:ext uri="{FF2B5EF4-FFF2-40B4-BE49-F238E27FC236}">
                <a16:creationId xmlns:a16="http://schemas.microsoft.com/office/drawing/2014/main" id="{C001796B-FF6E-842F-7825-0992318FC877}"/>
              </a:ext>
            </a:extLst>
          </p:cNvPr>
          <p:cNvSpPr txBox="1"/>
          <p:nvPr/>
        </p:nvSpPr>
        <p:spPr>
          <a:xfrm>
            <a:off x="7319530" y="1907791"/>
            <a:ext cx="2053070" cy="707886"/>
          </a:xfrm>
          <a:prstGeom prst="rect">
            <a:avLst/>
          </a:prstGeom>
          <a:noFill/>
        </p:spPr>
        <p:txBody>
          <a:bodyPr wrap="square" rtlCol="0">
            <a:spAutoFit/>
          </a:bodyPr>
          <a:lstStyle/>
          <a:p>
            <a:pPr algn="ctr"/>
            <a:r>
              <a:rPr lang="hr-HR" sz="2000" dirty="0" err="1">
                <a:latin typeface="+mj-lt"/>
              </a:rPr>
              <a:t>Sigmoid</a:t>
            </a:r>
            <a:r>
              <a:rPr lang="hr-HR" sz="2000" dirty="0">
                <a:latin typeface="+mj-lt"/>
              </a:rPr>
              <a:t> </a:t>
            </a:r>
            <a:r>
              <a:rPr lang="hr-HR" sz="2000" dirty="0" err="1">
                <a:latin typeface="+mj-lt"/>
              </a:rPr>
              <a:t>activation</a:t>
            </a:r>
            <a:r>
              <a:rPr lang="hr-HR" sz="2000" dirty="0">
                <a:latin typeface="+mj-lt"/>
              </a:rPr>
              <a:t> </a:t>
            </a:r>
            <a:r>
              <a:rPr lang="hr-HR" sz="2000" dirty="0" err="1">
                <a:latin typeface="+mj-lt"/>
              </a:rPr>
              <a:t>function</a:t>
            </a:r>
            <a:endParaRPr lang="en-US" sz="2000" dirty="0">
              <a:latin typeface="+mj-lt"/>
            </a:endParaRPr>
          </a:p>
        </p:txBody>
      </p:sp>
      <p:sp>
        <p:nvSpPr>
          <p:cNvPr id="41" name="TextBox 40">
            <a:extLst>
              <a:ext uri="{FF2B5EF4-FFF2-40B4-BE49-F238E27FC236}">
                <a16:creationId xmlns:a16="http://schemas.microsoft.com/office/drawing/2014/main" id="{2E921D8A-3564-E69C-F9A7-B00E2FAAD233}"/>
              </a:ext>
            </a:extLst>
          </p:cNvPr>
          <p:cNvSpPr txBox="1"/>
          <p:nvPr/>
        </p:nvSpPr>
        <p:spPr>
          <a:xfrm>
            <a:off x="3219123" y="1894538"/>
            <a:ext cx="1543041" cy="707886"/>
          </a:xfrm>
          <a:prstGeom prst="rect">
            <a:avLst/>
          </a:prstGeom>
          <a:noFill/>
        </p:spPr>
        <p:txBody>
          <a:bodyPr wrap="square" rtlCol="0">
            <a:spAutoFit/>
          </a:bodyPr>
          <a:lstStyle/>
          <a:p>
            <a:pPr algn="ctr"/>
            <a:r>
              <a:rPr lang="hr-HR" sz="2000" dirty="0" err="1">
                <a:latin typeface="+mj-lt"/>
              </a:rPr>
              <a:t>Summation</a:t>
            </a:r>
            <a:r>
              <a:rPr lang="hr-HR" sz="2000" dirty="0">
                <a:latin typeface="+mj-lt"/>
              </a:rPr>
              <a:t> </a:t>
            </a:r>
            <a:r>
              <a:rPr lang="hr-HR" sz="2000" dirty="0" err="1">
                <a:latin typeface="+mj-lt"/>
              </a:rPr>
              <a:t>function</a:t>
            </a:r>
            <a:endParaRPr lang="en-US" sz="2000" dirty="0">
              <a:latin typeface="+mj-lt"/>
            </a:endParaRPr>
          </a:p>
        </p:txBody>
      </p:sp>
      <p:sp>
        <p:nvSpPr>
          <p:cNvPr id="42" name="Rectangle 41">
            <a:extLst>
              <a:ext uri="{FF2B5EF4-FFF2-40B4-BE49-F238E27FC236}">
                <a16:creationId xmlns:a16="http://schemas.microsoft.com/office/drawing/2014/main" id="{2A60F3DD-A23B-5C9A-6E53-D7BB68B6DF3B}"/>
              </a:ext>
            </a:extLst>
          </p:cNvPr>
          <p:cNvSpPr/>
          <p:nvPr/>
        </p:nvSpPr>
        <p:spPr>
          <a:xfrm>
            <a:off x="4078771" y="2963926"/>
            <a:ext cx="3116559" cy="369332"/>
          </a:xfrm>
          <a:prstGeom prst="rect">
            <a:avLst/>
          </a:prstGeom>
        </p:spPr>
        <p:txBody>
          <a:bodyPr wrap="none">
            <a:spAutoFit/>
          </a:bodyPr>
          <a:lstStyle/>
          <a:p>
            <a:r>
              <a:rPr lang="pl-PL" dirty="0">
                <a:latin typeface="+mj-lt"/>
              </a:rPr>
              <a:t>0,6 * x1 - 0,4 * x2 + 0,2*x3 - 0,3</a:t>
            </a:r>
          </a:p>
        </p:txBody>
      </p:sp>
      <p:sp>
        <p:nvSpPr>
          <p:cNvPr id="44" name="Rectangle 43">
            <a:extLst>
              <a:ext uri="{FF2B5EF4-FFF2-40B4-BE49-F238E27FC236}">
                <a16:creationId xmlns:a16="http://schemas.microsoft.com/office/drawing/2014/main" id="{FAA90AA3-0747-12B7-E4B8-6D2B968853DE}"/>
              </a:ext>
            </a:extLst>
          </p:cNvPr>
          <p:cNvSpPr/>
          <p:nvPr/>
        </p:nvSpPr>
        <p:spPr>
          <a:xfrm>
            <a:off x="9245571" y="2786170"/>
            <a:ext cx="1697260" cy="923330"/>
          </a:xfrm>
          <a:prstGeom prst="rect">
            <a:avLst/>
          </a:prstGeom>
        </p:spPr>
        <p:txBody>
          <a:bodyPr wrap="none">
            <a:spAutoFit/>
          </a:bodyPr>
          <a:lstStyle/>
          <a:p>
            <a:pPr algn="ctr"/>
            <a:r>
              <a:rPr lang="hr-HR" dirty="0">
                <a:latin typeface="+mj-lt"/>
              </a:rPr>
              <a:t>To </a:t>
            </a:r>
            <a:r>
              <a:rPr lang="hr-HR" dirty="0" err="1">
                <a:latin typeface="+mj-lt"/>
              </a:rPr>
              <a:t>sail</a:t>
            </a:r>
            <a:r>
              <a:rPr lang="hr-HR" dirty="0">
                <a:latin typeface="+mj-lt"/>
              </a:rPr>
              <a:t> (&gt;0,5) </a:t>
            </a:r>
          </a:p>
          <a:p>
            <a:pPr algn="ctr"/>
            <a:r>
              <a:rPr lang="hr-HR" dirty="0" err="1">
                <a:latin typeface="+mj-lt"/>
              </a:rPr>
              <a:t>or</a:t>
            </a:r>
            <a:r>
              <a:rPr lang="hr-HR" dirty="0">
                <a:latin typeface="+mj-lt"/>
              </a:rPr>
              <a:t> </a:t>
            </a:r>
          </a:p>
          <a:p>
            <a:pPr algn="ctr"/>
            <a:r>
              <a:rPr lang="hr-HR" dirty="0" err="1">
                <a:latin typeface="+mj-lt"/>
              </a:rPr>
              <a:t>not</a:t>
            </a:r>
            <a:r>
              <a:rPr lang="hr-HR" dirty="0">
                <a:latin typeface="+mj-lt"/>
              </a:rPr>
              <a:t> to </a:t>
            </a:r>
            <a:r>
              <a:rPr lang="hr-HR" dirty="0" err="1">
                <a:latin typeface="+mj-lt"/>
              </a:rPr>
              <a:t>sail</a:t>
            </a:r>
            <a:r>
              <a:rPr lang="hr-HR" dirty="0">
                <a:latin typeface="+mj-lt"/>
              </a:rPr>
              <a:t> (&lt;0,5)</a:t>
            </a:r>
            <a:endParaRPr lang="en-US" dirty="0">
              <a:latin typeface="+mj-lt"/>
            </a:endParaRPr>
          </a:p>
        </p:txBody>
      </p:sp>
      <p:sp>
        <p:nvSpPr>
          <p:cNvPr id="50" name="TextBox 49">
            <a:extLst>
              <a:ext uri="{FF2B5EF4-FFF2-40B4-BE49-F238E27FC236}">
                <a16:creationId xmlns:a16="http://schemas.microsoft.com/office/drawing/2014/main" id="{2E0AE2E4-9057-AECF-93C7-1188B92CA094}"/>
              </a:ext>
            </a:extLst>
          </p:cNvPr>
          <p:cNvSpPr txBox="1"/>
          <p:nvPr/>
        </p:nvSpPr>
        <p:spPr>
          <a:xfrm>
            <a:off x="155822" y="1532380"/>
            <a:ext cx="1594361" cy="923330"/>
          </a:xfrm>
          <a:prstGeom prst="rect">
            <a:avLst/>
          </a:prstGeom>
          <a:noFill/>
        </p:spPr>
        <p:txBody>
          <a:bodyPr wrap="square" rtlCol="0">
            <a:spAutoFit/>
          </a:bodyPr>
          <a:lstStyle/>
          <a:p>
            <a:pPr algn="ctr"/>
            <a:r>
              <a:rPr lang="hr-HR" dirty="0">
                <a:latin typeface="+mj-lt"/>
              </a:rPr>
              <a:t>x2 = </a:t>
            </a:r>
            <a:r>
              <a:rPr lang="hr-HR" dirty="0" err="1">
                <a:latin typeface="+mj-lt"/>
              </a:rPr>
              <a:t>Wave</a:t>
            </a:r>
            <a:r>
              <a:rPr lang="hr-HR" dirty="0">
                <a:latin typeface="+mj-lt"/>
              </a:rPr>
              <a:t> </a:t>
            </a:r>
            <a:r>
              <a:rPr lang="hr-HR" dirty="0" err="1">
                <a:latin typeface="+mj-lt"/>
              </a:rPr>
              <a:t>height</a:t>
            </a:r>
            <a:r>
              <a:rPr lang="hr-HR" dirty="0">
                <a:latin typeface="+mj-lt"/>
              </a:rPr>
              <a:t> (</a:t>
            </a:r>
            <a:r>
              <a:rPr lang="hr-HR" dirty="0" err="1">
                <a:latin typeface="+mj-lt"/>
              </a:rPr>
              <a:t>in</a:t>
            </a:r>
            <a:r>
              <a:rPr lang="hr-HR" dirty="0">
                <a:latin typeface="+mj-lt"/>
              </a:rPr>
              <a:t> </a:t>
            </a:r>
            <a:r>
              <a:rPr lang="hr-HR" dirty="0" err="1">
                <a:latin typeface="+mj-lt"/>
              </a:rPr>
              <a:t>meters</a:t>
            </a:r>
            <a:r>
              <a:rPr lang="hr-HR" dirty="0">
                <a:latin typeface="+mj-lt"/>
              </a:rPr>
              <a:t>)</a:t>
            </a:r>
            <a:endParaRPr lang="en-US" dirty="0">
              <a:latin typeface="+mj-lt"/>
            </a:endParaRPr>
          </a:p>
        </p:txBody>
      </p:sp>
      <p:sp>
        <p:nvSpPr>
          <p:cNvPr id="51" name="TextBox 50">
            <a:extLst>
              <a:ext uri="{FF2B5EF4-FFF2-40B4-BE49-F238E27FC236}">
                <a16:creationId xmlns:a16="http://schemas.microsoft.com/office/drawing/2014/main" id="{A5281964-F4BF-56DA-4BD7-249A99D2ADE7}"/>
              </a:ext>
            </a:extLst>
          </p:cNvPr>
          <p:cNvSpPr txBox="1"/>
          <p:nvPr/>
        </p:nvSpPr>
        <p:spPr>
          <a:xfrm>
            <a:off x="74553" y="2625384"/>
            <a:ext cx="1647692" cy="646331"/>
          </a:xfrm>
          <a:prstGeom prst="rect">
            <a:avLst/>
          </a:prstGeom>
          <a:noFill/>
        </p:spPr>
        <p:txBody>
          <a:bodyPr wrap="square" rtlCol="0">
            <a:spAutoFit/>
          </a:bodyPr>
          <a:lstStyle/>
          <a:p>
            <a:pPr algn="ctr"/>
            <a:r>
              <a:rPr lang="hr-HR" dirty="0">
                <a:latin typeface="+mj-lt"/>
              </a:rPr>
              <a:t>x3= </a:t>
            </a:r>
            <a:r>
              <a:rPr lang="hr-HR" dirty="0" err="1">
                <a:latin typeface="+mj-lt"/>
              </a:rPr>
              <a:t>Cloud</a:t>
            </a:r>
            <a:r>
              <a:rPr lang="hr-HR" dirty="0">
                <a:latin typeface="+mj-lt"/>
              </a:rPr>
              <a:t> </a:t>
            </a:r>
            <a:r>
              <a:rPr lang="hr-HR" dirty="0" err="1">
                <a:latin typeface="+mj-lt"/>
              </a:rPr>
              <a:t>cover</a:t>
            </a:r>
            <a:endParaRPr lang="hr-HR" dirty="0">
              <a:latin typeface="+mj-lt"/>
            </a:endParaRPr>
          </a:p>
          <a:p>
            <a:pPr algn="ctr"/>
            <a:r>
              <a:rPr lang="hr-HR" dirty="0">
                <a:latin typeface="+mj-lt"/>
              </a:rPr>
              <a:t>(</a:t>
            </a:r>
            <a:r>
              <a:rPr lang="hr-HR" dirty="0" err="1">
                <a:latin typeface="+mj-lt"/>
              </a:rPr>
              <a:t>in</a:t>
            </a:r>
            <a:r>
              <a:rPr lang="hr-HR" dirty="0">
                <a:latin typeface="+mj-lt"/>
              </a:rPr>
              <a:t> %)</a:t>
            </a:r>
            <a:endParaRPr lang="en-US" dirty="0">
              <a:latin typeface="+mj-lt"/>
            </a:endParaRPr>
          </a:p>
        </p:txBody>
      </p:sp>
      <p:graphicFrame>
        <p:nvGraphicFramePr>
          <p:cNvPr id="3" name="Table 2">
            <a:extLst>
              <a:ext uri="{FF2B5EF4-FFF2-40B4-BE49-F238E27FC236}">
                <a16:creationId xmlns:a16="http://schemas.microsoft.com/office/drawing/2014/main" id="{D3817A0B-CBE5-7B99-9E43-C6B86DEA823E}"/>
              </a:ext>
            </a:extLst>
          </p:cNvPr>
          <p:cNvGraphicFramePr>
            <a:graphicFrameLocks noGrp="1"/>
          </p:cNvGraphicFramePr>
          <p:nvPr/>
        </p:nvGraphicFramePr>
        <p:xfrm>
          <a:off x="5753098" y="4081605"/>
          <a:ext cx="5513615" cy="2047055"/>
        </p:xfrm>
        <a:graphic>
          <a:graphicData uri="http://schemas.openxmlformats.org/drawingml/2006/table">
            <a:tbl>
              <a:tblPr>
                <a:tableStyleId>{5C22544A-7EE6-4342-B048-85BDC9FD1C3A}</a:tableStyleId>
              </a:tblPr>
              <a:tblGrid>
                <a:gridCol w="943907">
                  <a:extLst>
                    <a:ext uri="{9D8B030D-6E8A-4147-A177-3AD203B41FA5}">
                      <a16:colId xmlns:a16="http://schemas.microsoft.com/office/drawing/2014/main" val="354688003"/>
                    </a:ext>
                  </a:extLst>
                </a:gridCol>
                <a:gridCol w="1003838">
                  <a:extLst>
                    <a:ext uri="{9D8B030D-6E8A-4147-A177-3AD203B41FA5}">
                      <a16:colId xmlns:a16="http://schemas.microsoft.com/office/drawing/2014/main" val="553219714"/>
                    </a:ext>
                  </a:extLst>
                </a:gridCol>
                <a:gridCol w="1048785">
                  <a:extLst>
                    <a:ext uri="{9D8B030D-6E8A-4147-A177-3AD203B41FA5}">
                      <a16:colId xmlns:a16="http://schemas.microsoft.com/office/drawing/2014/main" val="1630260818"/>
                    </a:ext>
                  </a:extLst>
                </a:gridCol>
                <a:gridCol w="764115">
                  <a:extLst>
                    <a:ext uri="{9D8B030D-6E8A-4147-A177-3AD203B41FA5}">
                      <a16:colId xmlns:a16="http://schemas.microsoft.com/office/drawing/2014/main" val="1549726065"/>
                    </a:ext>
                  </a:extLst>
                </a:gridCol>
                <a:gridCol w="913942">
                  <a:extLst>
                    <a:ext uri="{9D8B030D-6E8A-4147-A177-3AD203B41FA5}">
                      <a16:colId xmlns:a16="http://schemas.microsoft.com/office/drawing/2014/main" val="3945128605"/>
                    </a:ext>
                  </a:extLst>
                </a:gridCol>
                <a:gridCol w="839028">
                  <a:extLst>
                    <a:ext uri="{9D8B030D-6E8A-4147-A177-3AD203B41FA5}">
                      <a16:colId xmlns:a16="http://schemas.microsoft.com/office/drawing/2014/main" val="2295245390"/>
                    </a:ext>
                  </a:extLst>
                </a:gridCol>
              </a:tblGrid>
              <a:tr h="767645">
                <a:tc>
                  <a:txBody>
                    <a:bodyPr/>
                    <a:lstStyle/>
                    <a:p>
                      <a:pPr algn="ctr" fontAlgn="ctr"/>
                      <a:r>
                        <a:rPr lang="hr-HR" sz="1600" b="1" u="none" strike="noStrike" dirty="0">
                          <a:effectLst/>
                          <a:latin typeface="+mj-lt"/>
                        </a:rPr>
                        <a:t>Wind </a:t>
                      </a:r>
                      <a:r>
                        <a:rPr lang="hr-HR" sz="1600" b="1" u="none" strike="noStrike" dirty="0" err="1">
                          <a:effectLst/>
                          <a:latin typeface="+mj-lt"/>
                        </a:rPr>
                        <a:t>Speed</a:t>
                      </a:r>
                      <a:r>
                        <a:rPr lang="hr-HR" sz="1600" b="1" u="none" strike="noStrike" dirty="0">
                          <a:effectLst/>
                          <a:latin typeface="+mj-lt"/>
                        </a:rPr>
                        <a:t> (</a:t>
                      </a:r>
                      <a:r>
                        <a:rPr lang="hr-HR" sz="1600" b="1" u="none" strike="noStrike" dirty="0" err="1">
                          <a:effectLst/>
                          <a:latin typeface="+mj-lt"/>
                        </a:rPr>
                        <a:t>knots</a:t>
                      </a:r>
                      <a:r>
                        <a:rPr lang="hr-HR" sz="1600" b="1" u="none" strike="noStrike" dirty="0">
                          <a:effectLst/>
                          <a:latin typeface="+mj-lt"/>
                        </a:rPr>
                        <a:t>)</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Wave</a:t>
                      </a:r>
                      <a:r>
                        <a:rPr lang="hr-HR" sz="1600" b="1" u="none" strike="noStrike" dirty="0">
                          <a:effectLst/>
                          <a:latin typeface="+mj-lt"/>
                        </a:rPr>
                        <a:t> </a:t>
                      </a:r>
                      <a:r>
                        <a:rPr lang="hr-HR" sz="1600" b="1" u="none" strike="noStrike" dirty="0" err="1">
                          <a:effectLst/>
                          <a:latin typeface="+mj-lt"/>
                        </a:rPr>
                        <a:t>Height</a:t>
                      </a:r>
                      <a:r>
                        <a:rPr lang="hr-HR" sz="1600" b="1" u="none" strike="noStrike" dirty="0">
                          <a:effectLst/>
                          <a:latin typeface="+mj-lt"/>
                        </a:rPr>
                        <a:t> (</a:t>
                      </a:r>
                      <a:r>
                        <a:rPr lang="hr-HR" sz="1600" b="1" u="none" strike="noStrike" dirty="0" err="1">
                          <a:effectLst/>
                          <a:latin typeface="+mj-lt"/>
                        </a:rPr>
                        <a:t>meters</a:t>
                      </a:r>
                      <a:r>
                        <a:rPr lang="hr-HR" sz="1600" b="1" u="none" strike="noStrike" dirty="0">
                          <a:effectLst/>
                          <a:latin typeface="+mj-lt"/>
                        </a:rPr>
                        <a:t>)</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Cloud</a:t>
                      </a:r>
                      <a:r>
                        <a:rPr lang="hr-HR" sz="1600" b="1" u="none" strike="noStrike" dirty="0">
                          <a:effectLst/>
                          <a:latin typeface="+mj-lt"/>
                        </a:rPr>
                        <a:t> </a:t>
                      </a:r>
                      <a:r>
                        <a:rPr lang="hr-HR" sz="1600" b="1" u="none" strike="noStrike" dirty="0" err="1">
                          <a:effectLst/>
                          <a:latin typeface="+mj-lt"/>
                        </a:rPr>
                        <a:t>Cover</a:t>
                      </a:r>
                      <a:r>
                        <a:rPr lang="hr-HR" sz="1600" b="1" u="none" strike="noStrike" dirty="0">
                          <a:effectLst/>
                          <a:latin typeface="+mj-lt"/>
                        </a:rPr>
                        <a:t> (%)</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Sum</a:t>
                      </a:r>
                      <a:endParaRPr lang="hr-HR" sz="1600" b="1" i="0" u="none" strike="noStrike" dirty="0">
                        <a:solidFill>
                          <a:srgbClr val="000000"/>
                        </a:solidFill>
                        <a:effectLst/>
                        <a:latin typeface="+mj-lt"/>
                      </a:endParaRPr>
                    </a:p>
                  </a:txBody>
                  <a:tcPr marL="9525" marR="9525" marT="9525" marB="0" anchor="ctr"/>
                </a:tc>
                <a:tc>
                  <a:txBody>
                    <a:bodyPr/>
                    <a:lstStyle/>
                    <a:p>
                      <a:pPr algn="ctr" fontAlgn="ctr"/>
                      <a:r>
                        <a:rPr lang="hr-HR" sz="1600" b="1" u="none" strike="noStrike" dirty="0" err="1">
                          <a:effectLst/>
                          <a:latin typeface="+mj-lt"/>
                        </a:rPr>
                        <a:t>Sailing</a:t>
                      </a:r>
                      <a:r>
                        <a:rPr lang="hr-HR" sz="1600" b="1" u="none" strike="noStrike" dirty="0">
                          <a:effectLst/>
                          <a:latin typeface="+mj-lt"/>
                        </a:rPr>
                        <a:t> </a:t>
                      </a:r>
                      <a:r>
                        <a:rPr lang="hr-HR" sz="1600" b="1" u="none" strike="noStrike" dirty="0" err="1">
                          <a:effectLst/>
                          <a:latin typeface="+mj-lt"/>
                        </a:rPr>
                        <a:t>Weather</a:t>
                      </a:r>
                      <a:r>
                        <a:rPr lang="hr-HR" sz="1600" b="1" u="none" strike="noStrike" dirty="0">
                          <a:effectLst/>
                          <a:latin typeface="+mj-lt"/>
                        </a:rPr>
                        <a:t> (Output)</a:t>
                      </a:r>
                      <a:endParaRPr lang="hr-HR" sz="1600" b="1" i="0" u="none" strike="noStrike" dirty="0">
                        <a:solidFill>
                          <a:srgbClr val="000000"/>
                        </a:solidFill>
                        <a:effectLst/>
                        <a:latin typeface="+mj-lt"/>
                      </a:endParaRPr>
                    </a:p>
                  </a:txBody>
                  <a:tcPr marL="9525" marR="9525" marT="9525" marB="0" anchor="ctr"/>
                </a:tc>
                <a:tc>
                  <a:txBody>
                    <a:bodyPr/>
                    <a:lstStyle/>
                    <a:p>
                      <a:pPr algn="l" fontAlgn="ctr"/>
                      <a:r>
                        <a:rPr lang="hr-HR" sz="1600" b="1" u="none" strike="noStrike" dirty="0" err="1">
                          <a:effectLst/>
                          <a:latin typeface="+mj-lt"/>
                        </a:rPr>
                        <a:t>Decision</a:t>
                      </a:r>
                      <a:endParaRPr lang="hr-HR" sz="16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469118650"/>
                  </a:ext>
                </a:extLst>
              </a:tr>
              <a:tr h="255882">
                <a:tc>
                  <a:txBody>
                    <a:bodyPr/>
                    <a:lstStyle/>
                    <a:p>
                      <a:pPr algn="ctr" fontAlgn="b"/>
                      <a:r>
                        <a:rPr lang="hr-HR" sz="1600" b="0" u="none" strike="noStrike" dirty="0">
                          <a:solidFill>
                            <a:srgbClr val="00B050"/>
                          </a:solidFill>
                          <a:effectLst/>
                          <a:latin typeface="+mj-lt"/>
                        </a:rPr>
                        <a:t>12,00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0,80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10,00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4,58</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a:solidFill>
                            <a:srgbClr val="00B050"/>
                          </a:solidFill>
                          <a:effectLst/>
                          <a:latin typeface="+mj-lt"/>
                        </a:rPr>
                        <a:t>0,99</a:t>
                      </a:r>
                      <a:endParaRPr lang="hr-HR" sz="1600" b="0" i="0" u="none" strike="noStrike">
                        <a:solidFill>
                          <a:srgbClr val="00B050"/>
                        </a:solidFill>
                        <a:effectLst/>
                        <a:latin typeface="+mj-lt"/>
                      </a:endParaRPr>
                    </a:p>
                  </a:txBody>
                  <a:tcPr marL="9525" marR="9525" marT="9525" marB="0" anchor="b"/>
                </a:tc>
                <a:tc>
                  <a:txBody>
                    <a:bodyPr/>
                    <a:lstStyle/>
                    <a:p>
                      <a:pPr algn="l" fontAlgn="b"/>
                      <a:r>
                        <a:rPr lang="hr-HR" sz="1600" b="0" u="none" strike="noStrike">
                          <a:solidFill>
                            <a:srgbClr val="00B050"/>
                          </a:solidFill>
                          <a:effectLst/>
                          <a:latin typeface="+mj-lt"/>
                        </a:rPr>
                        <a:t>Let's sail</a:t>
                      </a:r>
                      <a:endParaRPr lang="hr-HR" sz="1600" b="0" i="0" u="none" strike="noStrike">
                        <a:solidFill>
                          <a:srgbClr val="00B050"/>
                        </a:solidFill>
                        <a:effectLst/>
                        <a:latin typeface="+mj-lt"/>
                      </a:endParaRPr>
                    </a:p>
                  </a:txBody>
                  <a:tcPr marL="9525" marR="9525" marT="9525" marB="0" anchor="b"/>
                </a:tc>
                <a:extLst>
                  <a:ext uri="{0D108BD9-81ED-4DB2-BD59-A6C34878D82A}">
                    <a16:rowId xmlns:a16="http://schemas.microsoft.com/office/drawing/2014/main" val="987710068"/>
                  </a:ext>
                </a:extLst>
              </a:tr>
              <a:tr h="255882">
                <a:tc>
                  <a:txBody>
                    <a:bodyPr/>
                    <a:lstStyle/>
                    <a:p>
                      <a:pPr algn="ctr" fontAlgn="b"/>
                      <a:r>
                        <a:rPr lang="hr-HR" sz="1600" b="0" u="none" strike="noStrike">
                          <a:solidFill>
                            <a:srgbClr val="00B050"/>
                          </a:solidFill>
                          <a:effectLst/>
                          <a:latin typeface="+mj-lt"/>
                        </a:rPr>
                        <a:t>6,00</a:t>
                      </a:r>
                      <a:endParaRPr lang="hr-HR" sz="1600" b="0" i="0" u="none" strike="noStrike">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0,30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10,00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1,18</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0,76</a:t>
                      </a:r>
                      <a:endParaRPr lang="hr-HR" sz="1600" b="0" i="0" u="none" strike="noStrike" dirty="0">
                        <a:solidFill>
                          <a:srgbClr val="00B050"/>
                        </a:solidFill>
                        <a:effectLst/>
                        <a:latin typeface="+mj-lt"/>
                      </a:endParaRPr>
                    </a:p>
                  </a:txBody>
                  <a:tcPr marL="9525" marR="9525" marT="9525" marB="0" anchor="b"/>
                </a:tc>
                <a:tc>
                  <a:txBody>
                    <a:bodyPr/>
                    <a:lstStyle/>
                    <a:p>
                      <a:pPr algn="l" fontAlgn="b"/>
                      <a:r>
                        <a:rPr lang="hr-HR" sz="1600" b="0" u="none" strike="noStrike">
                          <a:solidFill>
                            <a:srgbClr val="00B050"/>
                          </a:solidFill>
                          <a:effectLst/>
                          <a:latin typeface="+mj-lt"/>
                        </a:rPr>
                        <a:t>Let's sail</a:t>
                      </a:r>
                      <a:endParaRPr lang="hr-HR" sz="1600" b="0" i="0" u="none" strike="noStrike">
                        <a:solidFill>
                          <a:srgbClr val="00B050"/>
                        </a:solidFill>
                        <a:effectLst/>
                        <a:latin typeface="+mj-lt"/>
                      </a:endParaRPr>
                    </a:p>
                  </a:txBody>
                  <a:tcPr marL="9525" marR="9525" marT="9525" marB="0" anchor="b"/>
                </a:tc>
                <a:extLst>
                  <a:ext uri="{0D108BD9-81ED-4DB2-BD59-A6C34878D82A}">
                    <a16:rowId xmlns:a16="http://schemas.microsoft.com/office/drawing/2014/main" val="3187792149"/>
                  </a:ext>
                </a:extLst>
              </a:tr>
              <a:tr h="255882">
                <a:tc>
                  <a:txBody>
                    <a:bodyPr/>
                    <a:lstStyle/>
                    <a:p>
                      <a:pPr algn="ctr" fontAlgn="b"/>
                      <a:r>
                        <a:rPr lang="hr-HR" sz="1600" b="0" u="none" strike="noStrike">
                          <a:solidFill>
                            <a:srgbClr val="00B050"/>
                          </a:solidFill>
                          <a:effectLst/>
                          <a:latin typeface="+mj-lt"/>
                        </a:rPr>
                        <a:t>18,00</a:t>
                      </a:r>
                      <a:endParaRPr lang="hr-HR" sz="1600" b="0" i="0" u="none" strike="noStrike">
                        <a:solidFill>
                          <a:srgbClr val="00B050"/>
                        </a:solidFill>
                        <a:effectLst/>
                        <a:latin typeface="+mj-lt"/>
                      </a:endParaRPr>
                    </a:p>
                  </a:txBody>
                  <a:tcPr marL="9525" marR="9525" marT="9525" marB="0" anchor="b"/>
                </a:tc>
                <a:tc>
                  <a:txBody>
                    <a:bodyPr/>
                    <a:lstStyle/>
                    <a:p>
                      <a:pPr algn="ctr" fontAlgn="b"/>
                      <a:r>
                        <a:rPr lang="hr-HR" sz="1600" b="0" u="none" strike="noStrike">
                          <a:solidFill>
                            <a:srgbClr val="00B050"/>
                          </a:solidFill>
                          <a:effectLst/>
                          <a:latin typeface="+mj-lt"/>
                        </a:rPr>
                        <a:t>1,00</a:t>
                      </a:r>
                      <a:endParaRPr lang="hr-HR" sz="1600" b="0" i="0" u="none" strike="noStrike">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30,00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4,10</a:t>
                      </a:r>
                      <a:endParaRPr lang="hr-HR" sz="1600" b="0" i="0" u="none" strike="noStrike" dirty="0">
                        <a:solidFill>
                          <a:srgbClr val="00B050"/>
                        </a:solidFill>
                        <a:effectLst/>
                        <a:latin typeface="+mj-lt"/>
                      </a:endParaRPr>
                    </a:p>
                  </a:txBody>
                  <a:tcPr marL="9525" marR="9525" marT="9525" marB="0" anchor="b"/>
                </a:tc>
                <a:tc>
                  <a:txBody>
                    <a:bodyPr/>
                    <a:lstStyle/>
                    <a:p>
                      <a:pPr algn="ctr" fontAlgn="b"/>
                      <a:r>
                        <a:rPr lang="hr-HR" sz="1600" b="0" u="none" strike="noStrike" dirty="0">
                          <a:solidFill>
                            <a:srgbClr val="00B050"/>
                          </a:solidFill>
                          <a:effectLst/>
                          <a:latin typeface="+mj-lt"/>
                        </a:rPr>
                        <a:t>0,98</a:t>
                      </a:r>
                      <a:endParaRPr lang="hr-HR" sz="1600" b="0" i="0" u="none" strike="noStrike" dirty="0">
                        <a:solidFill>
                          <a:srgbClr val="00B050"/>
                        </a:solidFill>
                        <a:effectLst/>
                        <a:latin typeface="+mj-lt"/>
                      </a:endParaRPr>
                    </a:p>
                  </a:txBody>
                  <a:tcPr marL="9525" marR="9525" marT="9525" marB="0" anchor="b"/>
                </a:tc>
                <a:tc>
                  <a:txBody>
                    <a:bodyPr/>
                    <a:lstStyle/>
                    <a:p>
                      <a:pPr algn="l" fontAlgn="b"/>
                      <a:r>
                        <a:rPr lang="hr-HR" sz="1600" b="0" u="none" strike="noStrike" dirty="0" err="1">
                          <a:solidFill>
                            <a:srgbClr val="00B050"/>
                          </a:solidFill>
                          <a:effectLst/>
                          <a:latin typeface="+mj-lt"/>
                        </a:rPr>
                        <a:t>Let's</a:t>
                      </a:r>
                      <a:r>
                        <a:rPr lang="hr-HR" sz="1600" b="0" u="none" strike="noStrike" dirty="0">
                          <a:solidFill>
                            <a:srgbClr val="00B050"/>
                          </a:solidFill>
                          <a:effectLst/>
                          <a:latin typeface="+mj-lt"/>
                        </a:rPr>
                        <a:t> </a:t>
                      </a:r>
                      <a:r>
                        <a:rPr lang="hr-HR" sz="1600" b="0" u="none" strike="noStrike" dirty="0" err="1">
                          <a:solidFill>
                            <a:srgbClr val="00B050"/>
                          </a:solidFill>
                          <a:effectLst/>
                          <a:latin typeface="+mj-lt"/>
                        </a:rPr>
                        <a:t>sail</a:t>
                      </a:r>
                      <a:endParaRPr lang="hr-HR" sz="1600" b="0" i="0" u="none" strike="noStrike" dirty="0">
                        <a:solidFill>
                          <a:srgbClr val="00B050"/>
                        </a:solidFill>
                        <a:effectLst/>
                        <a:latin typeface="+mj-lt"/>
                      </a:endParaRPr>
                    </a:p>
                  </a:txBody>
                  <a:tcPr marL="9525" marR="9525" marT="9525" marB="0" anchor="b"/>
                </a:tc>
                <a:extLst>
                  <a:ext uri="{0D108BD9-81ED-4DB2-BD59-A6C34878D82A}">
                    <a16:rowId xmlns:a16="http://schemas.microsoft.com/office/drawing/2014/main" val="2480875891"/>
                  </a:ext>
                </a:extLst>
              </a:tr>
              <a:tr h="255882">
                <a:tc>
                  <a:txBody>
                    <a:bodyPr/>
                    <a:lstStyle/>
                    <a:p>
                      <a:pPr algn="ctr" fontAlgn="b"/>
                      <a:r>
                        <a:rPr lang="hr-HR" sz="1600" b="0" u="none" strike="noStrike" dirty="0">
                          <a:solidFill>
                            <a:srgbClr val="FF0000"/>
                          </a:solidFill>
                          <a:effectLst/>
                          <a:latin typeface="+mj-lt"/>
                        </a:rPr>
                        <a:t>8,00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a:solidFill>
                            <a:srgbClr val="FF0000"/>
                          </a:solidFill>
                          <a:effectLst/>
                          <a:latin typeface="+mj-lt"/>
                        </a:rPr>
                        <a:t>2,00</a:t>
                      </a:r>
                      <a:endParaRPr lang="hr-HR" sz="1600" b="0" i="0" u="none" strike="noStrike">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20,00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-0,30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0,43</a:t>
                      </a:r>
                      <a:endParaRPr lang="hr-HR" sz="1600" b="0" i="0" u="none" strike="noStrike" dirty="0">
                        <a:solidFill>
                          <a:srgbClr val="FF0000"/>
                        </a:solidFill>
                        <a:effectLst/>
                        <a:latin typeface="+mj-lt"/>
                      </a:endParaRPr>
                    </a:p>
                  </a:txBody>
                  <a:tcPr marL="9525" marR="9525" marT="9525" marB="0" anchor="b"/>
                </a:tc>
                <a:tc>
                  <a:txBody>
                    <a:bodyPr/>
                    <a:lstStyle/>
                    <a:p>
                      <a:pPr algn="l" fontAlgn="b"/>
                      <a:r>
                        <a:rPr lang="hr-HR" sz="1600" b="0" u="none" strike="noStrike" dirty="0" err="1">
                          <a:solidFill>
                            <a:srgbClr val="FF0000"/>
                          </a:solidFill>
                          <a:effectLst/>
                          <a:latin typeface="+mj-lt"/>
                        </a:rPr>
                        <a:t>Don't</a:t>
                      </a:r>
                      <a:r>
                        <a:rPr lang="hr-HR" sz="1600" b="0" u="none" strike="noStrike" dirty="0">
                          <a:solidFill>
                            <a:srgbClr val="FF0000"/>
                          </a:solidFill>
                          <a:effectLst/>
                          <a:latin typeface="+mj-lt"/>
                        </a:rPr>
                        <a:t> </a:t>
                      </a:r>
                      <a:r>
                        <a:rPr lang="hr-HR" sz="1600" b="0" u="none" strike="noStrike" dirty="0" err="1">
                          <a:solidFill>
                            <a:srgbClr val="FF0000"/>
                          </a:solidFill>
                          <a:effectLst/>
                          <a:latin typeface="+mj-lt"/>
                        </a:rPr>
                        <a:t>sail</a:t>
                      </a:r>
                      <a:endParaRPr lang="hr-HR" sz="1600" b="0" i="0" u="none" strike="noStrike" dirty="0">
                        <a:solidFill>
                          <a:srgbClr val="FF0000"/>
                        </a:solidFill>
                        <a:effectLst/>
                        <a:latin typeface="+mj-lt"/>
                      </a:endParaRPr>
                    </a:p>
                  </a:txBody>
                  <a:tcPr marL="9525" marR="9525" marT="9525" marB="0" anchor="b"/>
                </a:tc>
                <a:extLst>
                  <a:ext uri="{0D108BD9-81ED-4DB2-BD59-A6C34878D82A}">
                    <a16:rowId xmlns:a16="http://schemas.microsoft.com/office/drawing/2014/main" val="3771980659"/>
                  </a:ext>
                </a:extLst>
              </a:tr>
              <a:tr h="255882">
                <a:tc>
                  <a:txBody>
                    <a:bodyPr/>
                    <a:lstStyle/>
                    <a:p>
                      <a:pPr algn="ctr" fontAlgn="b"/>
                      <a:r>
                        <a:rPr lang="hr-HR" sz="1600" b="0" u="none" strike="noStrike">
                          <a:solidFill>
                            <a:srgbClr val="FF0000"/>
                          </a:solidFill>
                          <a:effectLst/>
                          <a:latin typeface="+mj-lt"/>
                        </a:rPr>
                        <a:t>10,00</a:t>
                      </a:r>
                      <a:endParaRPr lang="hr-HR" sz="1600" b="0" i="0" u="none" strike="noStrike">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0,70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50,00</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-4,58</a:t>
                      </a:r>
                      <a:endParaRPr lang="hr-HR" sz="1600" b="0" i="0" u="none" strike="noStrike" dirty="0">
                        <a:solidFill>
                          <a:srgbClr val="FF0000"/>
                        </a:solidFill>
                        <a:effectLst/>
                        <a:latin typeface="+mj-lt"/>
                      </a:endParaRPr>
                    </a:p>
                  </a:txBody>
                  <a:tcPr marL="9525" marR="9525" marT="9525" marB="0" anchor="b"/>
                </a:tc>
                <a:tc>
                  <a:txBody>
                    <a:bodyPr/>
                    <a:lstStyle/>
                    <a:p>
                      <a:pPr algn="ctr" fontAlgn="b"/>
                      <a:r>
                        <a:rPr lang="hr-HR" sz="1600" b="0" u="none" strike="noStrike" dirty="0">
                          <a:solidFill>
                            <a:srgbClr val="FF0000"/>
                          </a:solidFill>
                          <a:effectLst/>
                          <a:latin typeface="+mj-lt"/>
                        </a:rPr>
                        <a:t>0,01</a:t>
                      </a:r>
                      <a:endParaRPr lang="hr-HR" sz="1600" b="0" i="0" u="none" strike="noStrike" dirty="0">
                        <a:solidFill>
                          <a:srgbClr val="FF0000"/>
                        </a:solidFill>
                        <a:effectLst/>
                        <a:latin typeface="+mj-lt"/>
                      </a:endParaRPr>
                    </a:p>
                  </a:txBody>
                  <a:tcPr marL="9525" marR="9525" marT="9525" marB="0" anchor="b"/>
                </a:tc>
                <a:tc>
                  <a:txBody>
                    <a:bodyPr/>
                    <a:lstStyle/>
                    <a:p>
                      <a:pPr algn="l" fontAlgn="b"/>
                      <a:r>
                        <a:rPr lang="hr-HR" sz="1600" b="0" u="none" strike="noStrike" dirty="0" err="1">
                          <a:solidFill>
                            <a:srgbClr val="FF0000"/>
                          </a:solidFill>
                          <a:effectLst/>
                          <a:latin typeface="+mj-lt"/>
                        </a:rPr>
                        <a:t>Don't</a:t>
                      </a:r>
                      <a:r>
                        <a:rPr lang="hr-HR" sz="1600" b="0" u="none" strike="noStrike" dirty="0">
                          <a:solidFill>
                            <a:srgbClr val="FF0000"/>
                          </a:solidFill>
                          <a:effectLst/>
                          <a:latin typeface="+mj-lt"/>
                        </a:rPr>
                        <a:t> </a:t>
                      </a:r>
                      <a:r>
                        <a:rPr lang="hr-HR" sz="1600" b="0" u="none" strike="noStrike" dirty="0" err="1">
                          <a:solidFill>
                            <a:srgbClr val="FF0000"/>
                          </a:solidFill>
                          <a:effectLst/>
                          <a:latin typeface="+mj-lt"/>
                        </a:rPr>
                        <a:t>sail</a:t>
                      </a:r>
                      <a:endParaRPr lang="hr-HR" sz="1600" b="0" i="0" u="none" strike="noStrike" dirty="0">
                        <a:solidFill>
                          <a:srgbClr val="FF0000"/>
                        </a:solidFill>
                        <a:effectLst/>
                        <a:latin typeface="+mj-lt"/>
                      </a:endParaRPr>
                    </a:p>
                  </a:txBody>
                  <a:tcPr marL="9525" marR="9525" marT="9525" marB="0" anchor="b"/>
                </a:tc>
                <a:extLst>
                  <a:ext uri="{0D108BD9-81ED-4DB2-BD59-A6C34878D82A}">
                    <a16:rowId xmlns:a16="http://schemas.microsoft.com/office/drawing/2014/main" val="306272613"/>
                  </a:ext>
                </a:extLst>
              </a:tr>
            </a:tbl>
          </a:graphicData>
        </a:graphic>
      </p:graphicFrame>
      <p:pic>
        <p:nvPicPr>
          <p:cNvPr id="1026" name="Picture 2" descr="Sailing crew on sailboat during regatta stock photo">
            <a:extLst>
              <a:ext uri="{FF2B5EF4-FFF2-40B4-BE49-F238E27FC236}">
                <a16:creationId xmlns:a16="http://schemas.microsoft.com/office/drawing/2014/main" id="{AFA6C1D3-138E-09EC-82F2-383230FE52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114" y="4096491"/>
            <a:ext cx="4009833" cy="2673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864607"/>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FAFC4393578E54EA6D196651228CF09" ma:contentTypeVersion="18" ma:contentTypeDescription="Create a new document." ma:contentTypeScope="" ma:versionID="f39009392cc1bef1f81aa84f6355a9cb">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65c7a4dbae23a40a47a00121fc7d6485"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571E05-42F9-432B-A062-0970F6412D8E}">
  <ds:schemaRefs>
    <ds:schemaRef ds:uri="http://schemas.microsoft.com/office/2006/documentManagement/types"/>
    <ds:schemaRef ds:uri="http://schemas.microsoft.com/office/2006/metadata/properties"/>
    <ds:schemaRef ds:uri="http://purl.org/dc/dcmitype/"/>
    <ds:schemaRef ds:uri="http://www.w3.org/XML/1998/namespace"/>
    <ds:schemaRef ds:uri="http://purl.org/dc/terms/"/>
    <ds:schemaRef ds:uri="http://purl.org/dc/elements/1.1/"/>
    <ds:schemaRef ds:uri="http://schemas.openxmlformats.org/package/2006/metadata/core-properties"/>
    <ds:schemaRef ds:uri="http://schemas.microsoft.com/office/infopath/2007/PartnerControls"/>
    <ds:schemaRef ds:uri="9ddf7ba3-e48b-4174-a29c-2a175c523237"/>
  </ds:schemaRefs>
</ds:datastoreItem>
</file>

<file path=customXml/itemProps2.xml><?xml version="1.0" encoding="utf-8"?>
<ds:datastoreItem xmlns:ds="http://schemas.openxmlformats.org/officeDocument/2006/customXml" ds:itemID="{648B904F-A7DC-4700-B550-EC2015A964C5}">
  <ds:schemaRefs>
    <ds:schemaRef ds:uri="http://schemas.microsoft.com/sharepoint/v3/contenttype/forms"/>
  </ds:schemaRefs>
</ds:datastoreItem>
</file>

<file path=customXml/itemProps3.xml><?xml version="1.0" encoding="utf-8"?>
<ds:datastoreItem xmlns:ds="http://schemas.openxmlformats.org/officeDocument/2006/customXml" ds:itemID="{89B5A852-467A-420C-B797-D8D78DAEFB75}"/>
</file>

<file path=docProps/app.xml><?xml version="1.0" encoding="utf-8"?>
<Properties xmlns="http://schemas.openxmlformats.org/officeDocument/2006/extended-properties" xmlns:vt="http://schemas.openxmlformats.org/officeDocument/2006/docPropsVTypes">
  <TotalTime>2287</TotalTime>
  <Words>30160</Words>
  <Application>Microsoft Office PowerPoint</Application>
  <PresentationFormat>Widescreen</PresentationFormat>
  <Paragraphs>3426</Paragraphs>
  <Slides>145</Slides>
  <Notes>145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145</vt:i4>
      </vt:variant>
    </vt:vector>
  </HeadingPairs>
  <TitlesOfParts>
    <vt:vector size="151" baseType="lpstr">
      <vt:lpstr>Arial</vt:lpstr>
      <vt:lpstr>Calibri</vt:lpstr>
      <vt:lpstr>Calibri Light</vt:lpstr>
      <vt:lpstr>Cambria Math</vt:lpstr>
      <vt:lpstr>Wingdings</vt:lpstr>
      <vt:lpstr>Motyw pakietu Office</vt:lpstr>
      <vt:lpstr>O3 - Distance learning curricula in Machine Learning  1- What is Artificial Intelligence?</vt:lpstr>
      <vt:lpstr>Introduction to the Machine Learning course</vt:lpstr>
      <vt:lpstr>Introduction to the Machine Learning course</vt:lpstr>
      <vt:lpstr>What is Artificial Intelligence (AI)?</vt:lpstr>
      <vt:lpstr>Historical Overview of AI</vt:lpstr>
      <vt:lpstr>Historical Overview of AI</vt:lpstr>
      <vt:lpstr>Impact of AI in Today's World</vt:lpstr>
      <vt:lpstr>Impact of AI in Today's World</vt:lpstr>
      <vt:lpstr>Challenges of AI</vt:lpstr>
      <vt:lpstr>Challenges of AI</vt:lpstr>
      <vt:lpstr>Responsible AI Implementation</vt:lpstr>
      <vt:lpstr>AI in Popular Culture</vt:lpstr>
      <vt:lpstr>Study and review the following online resources</vt:lpstr>
      <vt:lpstr>O3 - Distance learning curricula in Machine Learning  2- Introduction to Machine Learning</vt:lpstr>
      <vt:lpstr>What is Machine Learning ? </vt:lpstr>
      <vt:lpstr>Why Machine Learning now? </vt:lpstr>
      <vt:lpstr>Why Machine Learning now? </vt:lpstr>
      <vt:lpstr>Data</vt:lpstr>
      <vt:lpstr>Data vs Information</vt:lpstr>
      <vt:lpstr>Machine Learning workflow</vt:lpstr>
      <vt:lpstr>CRISP-DM workflow</vt:lpstr>
      <vt:lpstr>CRISP-DM workflow</vt:lpstr>
      <vt:lpstr>Real use case - Loan Application</vt:lpstr>
      <vt:lpstr>Study and review the following online resources</vt:lpstr>
      <vt:lpstr>O3 - Distance learning curricula in Machine Learning  3- Main categories of Machine Learning</vt:lpstr>
      <vt:lpstr>Main categories of Machine Learning</vt:lpstr>
      <vt:lpstr>Supervised Learning </vt:lpstr>
      <vt:lpstr>Independent and Dependent Data</vt:lpstr>
      <vt:lpstr>Independent and Dependent Data - example</vt:lpstr>
      <vt:lpstr>Supervised Learning - example</vt:lpstr>
      <vt:lpstr>Generalization and Overfitting</vt:lpstr>
      <vt:lpstr>Unsupervised Learning</vt:lpstr>
      <vt:lpstr>Unsupervised Learning - example</vt:lpstr>
      <vt:lpstr>Study and review the following online resources</vt:lpstr>
      <vt:lpstr>O3 - Distance learning curricula in Machine Learning  4- Classification and its applications</vt:lpstr>
      <vt:lpstr>Classification</vt:lpstr>
      <vt:lpstr>Classification algorithms</vt:lpstr>
      <vt:lpstr>Logistic Regression </vt:lpstr>
      <vt:lpstr>Logistic Regression </vt:lpstr>
      <vt:lpstr>Logistic Regression </vt:lpstr>
      <vt:lpstr>Logistic Regression </vt:lpstr>
      <vt:lpstr>k-Nearest Neighbors (k-NN)</vt:lpstr>
      <vt:lpstr>k-Nearest Neighbors (k-NN)</vt:lpstr>
      <vt:lpstr>Naive Bayes</vt:lpstr>
      <vt:lpstr>Naive Bayes</vt:lpstr>
      <vt:lpstr>Naive Bayes</vt:lpstr>
      <vt:lpstr>Naive Bayes</vt:lpstr>
      <vt:lpstr>Decision Trees</vt:lpstr>
      <vt:lpstr>Decision Trees – ID3</vt:lpstr>
      <vt:lpstr>Study and review the following online resources</vt:lpstr>
      <vt:lpstr>O3 - Distance learning curricula in Machine Learning  5- Regression and its applications</vt:lpstr>
      <vt:lpstr>Regression Analysis in Machine Learning</vt:lpstr>
      <vt:lpstr>Simple Regression Algorithms to Get You Started</vt:lpstr>
      <vt:lpstr>Linear regresion</vt:lpstr>
      <vt:lpstr>Linear regresion</vt:lpstr>
      <vt:lpstr>Linear regression</vt:lpstr>
      <vt:lpstr>Linear regression</vt:lpstr>
      <vt:lpstr>Linear regression</vt:lpstr>
      <vt:lpstr>Linear regression</vt:lpstr>
      <vt:lpstr>Polynomial regression</vt:lpstr>
      <vt:lpstr>Polynomial regression</vt:lpstr>
      <vt:lpstr>Polynomial regression</vt:lpstr>
      <vt:lpstr>Polynomial regression</vt:lpstr>
      <vt:lpstr>Overfitting</vt:lpstr>
      <vt:lpstr>Ridge regression</vt:lpstr>
      <vt:lpstr>Ridge regression</vt:lpstr>
      <vt:lpstr>Ridge regression</vt:lpstr>
      <vt:lpstr>Study and review the following online resources</vt:lpstr>
      <vt:lpstr>O3 - Distance learning curricula in Machine Learning  6 - Clustering and its applications</vt:lpstr>
      <vt:lpstr>Clustering in Machine Learning</vt:lpstr>
      <vt:lpstr>Clustering in Machine Learning</vt:lpstr>
      <vt:lpstr>K-means</vt:lpstr>
      <vt:lpstr>K-means</vt:lpstr>
      <vt:lpstr>K-means</vt:lpstr>
      <vt:lpstr>K-means</vt:lpstr>
      <vt:lpstr>K-means</vt:lpstr>
      <vt:lpstr>K-means</vt:lpstr>
      <vt:lpstr>K-means</vt:lpstr>
      <vt:lpstr>K-means</vt:lpstr>
      <vt:lpstr>Hierarchical clustering </vt:lpstr>
      <vt:lpstr>Hierarchical clustering </vt:lpstr>
      <vt:lpstr>Hierarchical clustering </vt:lpstr>
      <vt:lpstr>Hierarchical clustering </vt:lpstr>
      <vt:lpstr>Hierarchical clustering </vt:lpstr>
      <vt:lpstr>DBSCAN</vt:lpstr>
      <vt:lpstr>DBSCAN</vt:lpstr>
      <vt:lpstr>DBSCAN</vt:lpstr>
      <vt:lpstr>DBSCAN</vt:lpstr>
      <vt:lpstr>DBSCAN</vt:lpstr>
      <vt:lpstr>DBSCAN</vt:lpstr>
      <vt:lpstr>Study and review the following online resources</vt:lpstr>
      <vt:lpstr>O3 - Distance learning curricula in Machine Learning  7 - Introduction to Deep Learning</vt:lpstr>
      <vt:lpstr>Introduction to Deep Learning</vt:lpstr>
      <vt:lpstr>Neural networks</vt:lpstr>
      <vt:lpstr>Simple neuron - Linear Unit </vt:lpstr>
      <vt:lpstr>Simple neuron - Linear Unit </vt:lpstr>
      <vt:lpstr>Single-layer network - Perceptron</vt:lpstr>
      <vt:lpstr>Perceptron - example</vt:lpstr>
      <vt:lpstr>Perceptron - example</vt:lpstr>
      <vt:lpstr>Multi-layer Perceptron network</vt:lpstr>
      <vt:lpstr>Multi-layer Perceptron network</vt:lpstr>
      <vt:lpstr>Activation functions</vt:lpstr>
      <vt:lpstr>Study and review the following online resources</vt:lpstr>
      <vt:lpstr>O3 - Distance learning curricula in Machine Learning  8 - Evaluation of Machine Learning Models</vt:lpstr>
      <vt:lpstr>Evaluation of Machine Learnig Models</vt:lpstr>
      <vt:lpstr>Evaluation Metrics for Classification</vt:lpstr>
      <vt:lpstr>Evaluation Metrics for Classification</vt:lpstr>
      <vt:lpstr>Evaluation Metrics for Classification</vt:lpstr>
      <vt:lpstr>Evaluation metrics for Classification</vt:lpstr>
      <vt:lpstr>Evaluation Metrics for Regression</vt:lpstr>
      <vt:lpstr>Evaluation Metrics in Regression Models</vt:lpstr>
      <vt:lpstr>Evaluation Metrics for Clustering</vt:lpstr>
      <vt:lpstr>Evaluation Metrics for Clustering</vt:lpstr>
      <vt:lpstr>Evaluation Metrics for Clustering</vt:lpstr>
      <vt:lpstr>Evaluation Metrics for Clustering</vt:lpstr>
      <vt:lpstr>Study and review the following online resources</vt:lpstr>
      <vt:lpstr>O3 - Distance learning curricula in Machine Learning  9 - Optimization of Machine Learning Models</vt:lpstr>
      <vt:lpstr>Optimization of Machine Learning Models</vt:lpstr>
      <vt:lpstr>Optimization of Machine Learning Models</vt:lpstr>
      <vt:lpstr>Data Preprocessing</vt:lpstr>
      <vt:lpstr>Feature Engineering</vt:lpstr>
      <vt:lpstr>Feature Engineering</vt:lpstr>
      <vt:lpstr>Feature Engineering</vt:lpstr>
      <vt:lpstr>Hyperparameter Tuning</vt:lpstr>
      <vt:lpstr>Hyperparameter Tuning</vt:lpstr>
      <vt:lpstr>Hyperparameter Tuning</vt:lpstr>
      <vt:lpstr>Model selection</vt:lpstr>
      <vt:lpstr>Model selection</vt:lpstr>
      <vt:lpstr>Regularization</vt:lpstr>
      <vt:lpstr>Regularization</vt:lpstr>
      <vt:lpstr>Cross-Validation</vt:lpstr>
      <vt:lpstr>Cross-Validation</vt:lpstr>
      <vt:lpstr>Study and review the following online resources</vt:lpstr>
      <vt:lpstr>O3 - Distance learning curricula in Machine Learning  10 - Ethics in Machine Learning</vt:lpstr>
      <vt:lpstr>Bias in Machine Learning</vt:lpstr>
      <vt:lpstr>Bias in Machine Learning</vt:lpstr>
      <vt:lpstr>Privacy and Data Protection</vt:lpstr>
      <vt:lpstr>Privacy and Data Protection</vt:lpstr>
      <vt:lpstr>Privacy and Data Protection</vt:lpstr>
      <vt:lpstr>Transparency and Explainability</vt:lpstr>
      <vt:lpstr>Transparency and Explainability</vt:lpstr>
      <vt:lpstr>Accountability and Responsibility</vt:lpstr>
      <vt:lpstr>Accountability and Responsibility</vt:lpstr>
      <vt:lpstr>Social Impact and Job Displacement</vt:lpstr>
      <vt:lpstr>Study and review the following online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Tea Livaić</cp:lastModifiedBy>
  <cp:revision>135</cp:revision>
  <dcterms:created xsi:type="dcterms:W3CDTF">2021-12-08T08:56:03Z</dcterms:created>
  <dcterms:modified xsi:type="dcterms:W3CDTF">2024-02-07T10:24:07Z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