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9"/>
  </p:notesMasterIdLst>
  <p:sldIdLst>
    <p:sldId id="256" r:id="rId5"/>
    <p:sldId id="257" r:id="rId6"/>
    <p:sldId id="258" r:id="rId7"/>
    <p:sldId id="259" r:id="rId8"/>
    <p:sldId id="260" r:id="rId9"/>
    <p:sldId id="261" r:id="rId10"/>
    <p:sldId id="262" r:id="rId11"/>
    <p:sldId id="263" r:id="rId12"/>
    <p:sldId id="264" r:id="rId13"/>
    <p:sldId id="275" r:id="rId14"/>
    <p:sldId id="269" r:id="rId15"/>
    <p:sldId id="276" r:id="rId16"/>
    <p:sldId id="270" r:id="rId17"/>
    <p:sldId id="266" r:id="rId18"/>
    <p:sldId id="271" r:id="rId19"/>
    <p:sldId id="267" r:id="rId20"/>
    <p:sldId id="273" r:id="rId21"/>
    <p:sldId id="274" r:id="rId22"/>
    <p:sldId id="277" r:id="rId23"/>
    <p:sldId id="278" r:id="rId24"/>
    <p:sldId id="280" r:id="rId25"/>
    <p:sldId id="281" r:id="rId26"/>
    <p:sldId id="282" r:id="rId27"/>
    <p:sldId id="283" r:id="rId28"/>
    <p:sldId id="284" r:id="rId29"/>
    <p:sldId id="285" r:id="rId30"/>
    <p:sldId id="286" r:id="rId31"/>
    <p:sldId id="287" r:id="rId32"/>
    <p:sldId id="288" r:id="rId33"/>
    <p:sldId id="289" r:id="rId34"/>
    <p:sldId id="291" r:id="rId35"/>
    <p:sldId id="292" r:id="rId36"/>
    <p:sldId id="293" r:id="rId37"/>
    <p:sldId id="294" r:id="rId38"/>
    <p:sldId id="295" r:id="rId39"/>
    <p:sldId id="296" r:id="rId40"/>
    <p:sldId id="297" r:id="rId41"/>
    <p:sldId id="298"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Lst>
  <p:sldSz cx="12192000" cy="6858000"/>
  <p:notesSz cx="7315200" cy="96012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4525" autoAdjust="0"/>
    <p:restoredTop sz="82135" autoAdjust="0"/>
  </p:normalViewPr>
  <p:slideViewPr>
    <p:cSldViewPr snapToGrid="0">
      <p:cViewPr varScale="1">
        <p:scale>
          <a:sx n="91" d="100"/>
          <a:sy n="91" d="100"/>
        </p:scale>
        <p:origin x="1380" y="78"/>
      </p:cViewPr>
      <p:guideLst/>
    </p:cSldViewPr>
  </p:slideViewPr>
  <p:notesTextViewPr>
    <p:cViewPr>
      <p:scale>
        <a:sx n="1" d="1"/>
        <a:sy n="1" d="1"/>
      </p:scale>
      <p:origin x="0" y="0"/>
    </p:cViewPr>
  </p:notesTextViewPr>
  <p:notesViewPr>
    <p:cSldViewPr snapToGrid="0">
      <p:cViewPr varScale="1">
        <p:scale>
          <a:sx n="80" d="100"/>
          <a:sy n="80" d="100"/>
        </p:scale>
        <p:origin x="3888"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notesMaster" Target="notesMasters/notesMaster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zervirano mjesto zaglavlja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hr-HR"/>
          </a:p>
        </p:txBody>
      </p:sp>
      <p:sp>
        <p:nvSpPr>
          <p:cNvPr id="3" name="Rezervirano mjesto datuma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6E066BBB-4A2A-497B-8D6E-78F28B3C4025}" type="datetimeFigureOut">
              <a:rPr lang="hr-HR" smtClean="0"/>
              <a:t>07.02.2024.</a:t>
            </a:fld>
            <a:endParaRPr lang="hr-HR"/>
          </a:p>
        </p:txBody>
      </p:sp>
      <p:sp>
        <p:nvSpPr>
          <p:cNvPr id="4" name="Rezervirano mjesto slike slajda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hr-HR"/>
          </a:p>
        </p:txBody>
      </p:sp>
      <p:sp>
        <p:nvSpPr>
          <p:cNvPr id="5" name="Rezervirano mjesto bilježaka 4"/>
          <p:cNvSpPr>
            <a:spLocks noGrp="1"/>
          </p:cNvSpPr>
          <p:nvPr>
            <p:ph type="body" sz="quarter" idx="3"/>
          </p:nvPr>
        </p:nvSpPr>
        <p:spPr>
          <a:xfrm>
            <a:off x="731520" y="4620577"/>
            <a:ext cx="5852160" cy="4367012"/>
          </a:xfrm>
          <a:prstGeom prst="rect">
            <a:avLst/>
          </a:prstGeom>
        </p:spPr>
        <p:txBody>
          <a:bodyPr vert="horz" lIns="96661" tIns="48331" rIns="96661" bIns="48331" rtlCol="0"/>
          <a:lstStyle/>
          <a:p>
            <a:pPr lvl="0"/>
            <a:r>
              <a:rPr lang="hr-HR"/>
              <a:t>Uredite stilove teksta matrice</a:t>
            </a:r>
          </a:p>
          <a:p>
            <a:pPr lvl="1"/>
            <a:r>
              <a:rPr lang="hr-HR"/>
              <a:t>Druga razina</a:t>
            </a:r>
          </a:p>
          <a:p>
            <a:pPr lvl="2"/>
            <a:r>
              <a:rPr lang="hr-HR"/>
              <a:t>Treća razina</a:t>
            </a:r>
          </a:p>
          <a:p>
            <a:pPr lvl="3"/>
            <a:r>
              <a:rPr lang="hr-HR"/>
              <a:t>Četvrta razina</a:t>
            </a:r>
          </a:p>
          <a:p>
            <a:pPr lvl="4"/>
            <a:r>
              <a:rPr lang="hr-HR"/>
              <a:t>Peta razina</a:t>
            </a:r>
          </a:p>
        </p:txBody>
      </p:sp>
      <p:sp>
        <p:nvSpPr>
          <p:cNvPr id="6" name="Rezervirano mjesto podnožja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hr-HR"/>
          </a:p>
        </p:txBody>
      </p:sp>
      <p:sp>
        <p:nvSpPr>
          <p:cNvPr id="7" name="Rezervirano mjesto broja slajda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FAE1F7B0-4ED8-4155-8F88-4515C773BDA4}" type="slidenum">
              <a:rPr lang="hr-HR" smtClean="0"/>
              <a:t>‹#›</a:t>
            </a:fld>
            <a:endParaRPr lang="hr-HR"/>
          </a:p>
        </p:txBody>
      </p:sp>
    </p:spTree>
    <p:extLst>
      <p:ext uri="{BB962C8B-B14F-4D97-AF65-F5344CB8AC3E}">
        <p14:creationId xmlns:p14="http://schemas.microsoft.com/office/powerpoint/2010/main" val="2646086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1</a:t>
            </a:fld>
            <a:endParaRPr lang="hr-HR"/>
          </a:p>
        </p:txBody>
      </p:sp>
    </p:spTree>
    <p:extLst>
      <p:ext uri="{BB962C8B-B14F-4D97-AF65-F5344CB8AC3E}">
        <p14:creationId xmlns:p14="http://schemas.microsoft.com/office/powerpoint/2010/main" val="2714882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en-US" sz="1300" dirty="0"/>
              <a:t>According to the National Institute of Standards and Technology, Cloud computing is a model for enabling ubiquitous, convenient, on-demand network access to a shared pool of configurable computing resources (e.g., networks, servers, storage, applications, and services) that can be rapidly provisioned and released with minimal management effort or service provider interaction.</a:t>
            </a:r>
          </a:p>
          <a:p>
            <a:pPr algn="just" defTabSz="966612">
              <a:defRPr/>
            </a:pPr>
            <a:endParaRPr lang="hr-HR" sz="1300"/>
          </a:p>
          <a:p>
            <a:pPr algn="just" defTabSz="966612">
              <a:defRPr/>
            </a:pPr>
            <a:r>
              <a:rPr lang="en-US" sz="1300"/>
              <a:t>This </a:t>
            </a:r>
            <a:r>
              <a:rPr lang="en-US" sz="1300" dirty="0"/>
              <a:t>cloud model is composed of five essential characteristics, three service models, and four deployment models.</a:t>
            </a:r>
          </a:p>
          <a:p>
            <a:pPr algn="just"/>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10</a:t>
            </a:fld>
            <a:endParaRPr lang="hr-HR"/>
          </a:p>
        </p:txBody>
      </p:sp>
    </p:spTree>
    <p:extLst>
      <p:ext uri="{BB962C8B-B14F-4D97-AF65-F5344CB8AC3E}">
        <p14:creationId xmlns:p14="http://schemas.microsoft.com/office/powerpoint/2010/main" val="4503874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hr-HR" sz="1300" dirty="0"/>
              <a:t>In </a:t>
            </a:r>
            <a:r>
              <a:rPr lang="hr-HR" sz="1300" dirty="0" err="1"/>
              <a:t>traditional</a:t>
            </a:r>
            <a:r>
              <a:rPr lang="hr-HR" sz="1300" dirty="0"/>
              <a:t> IT, </a:t>
            </a:r>
            <a:r>
              <a:rPr lang="hr-HR" sz="1300" dirty="0" err="1"/>
              <a:t>you</a:t>
            </a:r>
            <a:r>
              <a:rPr lang="hr-HR" sz="1300" dirty="0"/>
              <a:t> </a:t>
            </a:r>
            <a:r>
              <a:rPr lang="hr-HR" sz="1300" dirty="0" err="1"/>
              <a:t>manage</a:t>
            </a:r>
            <a:r>
              <a:rPr lang="hr-HR" sz="1300" dirty="0"/>
              <a:t> </a:t>
            </a:r>
            <a:r>
              <a:rPr lang="hr-HR" sz="1300" dirty="0" err="1"/>
              <a:t>everything</a:t>
            </a:r>
            <a:r>
              <a:rPr lang="hr-HR" sz="1300" dirty="0"/>
              <a:t>. </a:t>
            </a:r>
            <a:r>
              <a:rPr lang="hr-HR" sz="1300" dirty="0" err="1"/>
              <a:t>It</a:t>
            </a:r>
            <a:r>
              <a:rPr lang="hr-HR" sz="1300" dirty="0"/>
              <a:t> </a:t>
            </a:r>
            <a:r>
              <a:rPr lang="hr-HR" sz="1300" dirty="0" err="1"/>
              <a:t>is</a:t>
            </a:r>
            <a:r>
              <a:rPr lang="hr-HR" sz="1300" dirty="0"/>
              <a:t> </a:t>
            </a:r>
            <a:r>
              <a:rPr lang="hr-HR" sz="1300" dirty="0" err="1"/>
              <a:t>different</a:t>
            </a:r>
            <a:r>
              <a:rPr lang="hr-HR" sz="1300" dirty="0"/>
              <a:t> </a:t>
            </a:r>
            <a:r>
              <a:rPr lang="hr-HR" sz="1300" dirty="0" err="1"/>
              <a:t>in</a:t>
            </a:r>
            <a:r>
              <a:rPr lang="hr-HR" sz="1300" dirty="0"/>
              <a:t> </a:t>
            </a:r>
            <a:r>
              <a:rPr lang="hr-HR" sz="1300" dirty="0" err="1"/>
              <a:t>cloud</a:t>
            </a:r>
            <a:r>
              <a:rPr lang="hr-HR" sz="1300" dirty="0"/>
              <a:t> </a:t>
            </a:r>
            <a:r>
              <a:rPr lang="hr-HR" sz="1300" dirty="0" err="1"/>
              <a:t>computing</a:t>
            </a:r>
            <a:r>
              <a:rPr lang="hr-HR" sz="1300" dirty="0"/>
              <a:t>, </a:t>
            </a:r>
            <a:r>
              <a:rPr lang="hr-HR" sz="1300" dirty="0" err="1"/>
              <a:t>where</a:t>
            </a:r>
            <a:r>
              <a:rPr lang="hr-HR" sz="1300" dirty="0"/>
              <a:t> </a:t>
            </a:r>
            <a:r>
              <a:rPr lang="hr-HR" sz="1300" dirty="0" err="1"/>
              <a:t>we</a:t>
            </a:r>
            <a:r>
              <a:rPr lang="hr-HR" sz="1300" dirty="0"/>
              <a:t> </a:t>
            </a:r>
            <a:r>
              <a:rPr lang="hr-HR" sz="1300" dirty="0" err="1"/>
              <a:t>have</a:t>
            </a:r>
            <a:r>
              <a:rPr lang="hr-HR" sz="1300" dirty="0"/>
              <a:t> </a:t>
            </a:r>
            <a:r>
              <a:rPr lang="hr-HR" sz="1300" dirty="0" err="1"/>
              <a:t>three</a:t>
            </a:r>
            <a:r>
              <a:rPr lang="hr-HR" sz="1300" dirty="0"/>
              <a:t> </a:t>
            </a:r>
            <a:r>
              <a:rPr lang="hr-HR" sz="1300" dirty="0" err="1"/>
              <a:t>service</a:t>
            </a:r>
            <a:r>
              <a:rPr lang="hr-HR" sz="1300" dirty="0"/>
              <a:t> </a:t>
            </a:r>
            <a:r>
              <a:rPr lang="hr-HR" sz="1300" dirty="0" err="1"/>
              <a:t>models</a:t>
            </a:r>
            <a:r>
              <a:rPr lang="hr-HR" sz="1300" dirty="0"/>
              <a:t> </a:t>
            </a:r>
            <a:r>
              <a:rPr lang="hr-HR" sz="1300" dirty="0" err="1"/>
              <a:t>that</a:t>
            </a:r>
            <a:r>
              <a:rPr lang="hr-HR" sz="1300" dirty="0"/>
              <a:t> </a:t>
            </a:r>
            <a:r>
              <a:rPr lang="hr-HR" sz="1300" dirty="0" err="1"/>
              <a:t>you</a:t>
            </a:r>
            <a:r>
              <a:rPr lang="hr-HR" sz="1300" dirty="0"/>
              <a:t> </a:t>
            </a:r>
            <a:r>
              <a:rPr lang="hr-HR" sz="1300" dirty="0" err="1"/>
              <a:t>can</a:t>
            </a:r>
            <a:r>
              <a:rPr lang="hr-HR" sz="1300" dirty="0"/>
              <a:t> use </a:t>
            </a:r>
            <a:r>
              <a:rPr lang="hr-HR" sz="1300" dirty="0" err="1"/>
              <a:t>depending</a:t>
            </a:r>
            <a:r>
              <a:rPr lang="hr-HR" sz="1300" dirty="0"/>
              <a:t> on </a:t>
            </a:r>
            <a:r>
              <a:rPr lang="hr-HR" sz="1300" dirty="0" err="1"/>
              <a:t>your</a:t>
            </a:r>
            <a:r>
              <a:rPr lang="hr-HR" sz="1300" dirty="0"/>
              <a:t> </a:t>
            </a:r>
            <a:r>
              <a:rPr lang="hr-HR" sz="1300" dirty="0" err="1"/>
              <a:t>needs</a:t>
            </a:r>
            <a:r>
              <a:rPr lang="hr-HR" sz="1300" dirty="0"/>
              <a:t>. </a:t>
            </a:r>
          </a:p>
          <a:p>
            <a:endParaRPr lang="hr-HR" sz="1300" dirty="0"/>
          </a:p>
          <a:p>
            <a:r>
              <a:rPr lang="hr-HR" sz="1300" dirty="0"/>
              <a:t>The </a:t>
            </a:r>
            <a:r>
              <a:rPr lang="hr-HR" sz="1300" dirty="0" err="1"/>
              <a:t>Infrastructure</a:t>
            </a:r>
            <a:r>
              <a:rPr lang="hr-HR" sz="1300" dirty="0"/>
              <a:t> as a Service (</a:t>
            </a:r>
            <a:r>
              <a:rPr lang="hr-HR" sz="1300" dirty="0" err="1"/>
              <a:t>IaaS</a:t>
            </a:r>
            <a:r>
              <a:rPr lang="hr-HR" sz="1300" dirty="0"/>
              <a:t>) model </a:t>
            </a:r>
            <a:r>
              <a:rPr lang="hr-HR" sz="1300" dirty="0" err="1"/>
              <a:t>allows</a:t>
            </a:r>
            <a:r>
              <a:rPr lang="hr-HR" sz="1300" dirty="0"/>
              <a:t> </a:t>
            </a:r>
            <a:r>
              <a:rPr lang="hr-HR" sz="1300" dirty="0" err="1"/>
              <a:t>you</a:t>
            </a:r>
            <a:r>
              <a:rPr lang="hr-HR" sz="1300" dirty="0"/>
              <a:t> to </a:t>
            </a:r>
            <a:r>
              <a:rPr lang="hr-HR" sz="1300" dirty="0" err="1"/>
              <a:t>provision</a:t>
            </a:r>
            <a:r>
              <a:rPr lang="hr-HR" sz="1300" dirty="0"/>
              <a:t> processing, </a:t>
            </a:r>
            <a:r>
              <a:rPr lang="hr-HR" sz="1300" dirty="0" err="1"/>
              <a:t>storage</a:t>
            </a:r>
            <a:r>
              <a:rPr lang="hr-HR" sz="1300" dirty="0"/>
              <a:t>, </a:t>
            </a:r>
            <a:r>
              <a:rPr lang="hr-HR" sz="1300" dirty="0" err="1"/>
              <a:t>networks</a:t>
            </a:r>
            <a:r>
              <a:rPr lang="hr-HR" sz="1300" dirty="0"/>
              <a:t>, </a:t>
            </a:r>
            <a:r>
              <a:rPr lang="hr-HR" sz="1300" dirty="0" err="1"/>
              <a:t>and</a:t>
            </a:r>
            <a:r>
              <a:rPr lang="hr-HR" sz="1300" dirty="0"/>
              <a:t> </a:t>
            </a:r>
            <a:r>
              <a:rPr lang="hr-HR" sz="1300" dirty="0" err="1"/>
              <a:t>other</a:t>
            </a:r>
            <a:r>
              <a:rPr lang="hr-HR" sz="1300" dirty="0"/>
              <a:t> </a:t>
            </a:r>
            <a:r>
              <a:rPr lang="hr-HR" sz="1300" dirty="0" err="1"/>
              <a:t>fundamental</a:t>
            </a:r>
            <a:r>
              <a:rPr lang="hr-HR" sz="1300" dirty="0"/>
              <a:t> </a:t>
            </a:r>
            <a:r>
              <a:rPr lang="hr-HR" sz="1300" dirty="0" err="1"/>
              <a:t>computing</a:t>
            </a:r>
            <a:r>
              <a:rPr lang="hr-HR" sz="1300" dirty="0"/>
              <a:t> </a:t>
            </a:r>
            <a:r>
              <a:rPr lang="hr-HR" sz="1300" dirty="0" err="1"/>
              <a:t>resources</a:t>
            </a:r>
            <a:r>
              <a:rPr lang="hr-HR" sz="1300" dirty="0"/>
              <a:t>. </a:t>
            </a:r>
          </a:p>
          <a:p>
            <a:endParaRPr lang="hr-HR" sz="1300" dirty="0"/>
          </a:p>
          <a:p>
            <a:r>
              <a:rPr lang="hr-HR" sz="1300" dirty="0" err="1"/>
              <a:t>Platform</a:t>
            </a:r>
            <a:r>
              <a:rPr lang="hr-HR" sz="1300" dirty="0"/>
              <a:t> as a </a:t>
            </a:r>
            <a:r>
              <a:rPr lang="hr-HR" sz="1300" dirty="0" err="1"/>
              <a:t>service</a:t>
            </a:r>
            <a:r>
              <a:rPr lang="hr-HR" sz="1300" dirty="0"/>
              <a:t> </a:t>
            </a:r>
            <a:r>
              <a:rPr lang="hr-HR" sz="1300" dirty="0" err="1"/>
              <a:t>serves</a:t>
            </a:r>
            <a:r>
              <a:rPr lang="hr-HR" sz="1300" dirty="0"/>
              <a:t> to </a:t>
            </a:r>
            <a:r>
              <a:rPr lang="hr-HR" sz="1300" dirty="0" err="1"/>
              <a:t>deploy</a:t>
            </a:r>
            <a:r>
              <a:rPr lang="hr-HR" sz="1300" dirty="0"/>
              <a:t> </a:t>
            </a:r>
            <a:r>
              <a:rPr lang="hr-HR" sz="1300" dirty="0" err="1"/>
              <a:t>onto</a:t>
            </a:r>
            <a:r>
              <a:rPr lang="hr-HR" sz="1300" dirty="0"/>
              <a:t> </a:t>
            </a:r>
            <a:r>
              <a:rPr lang="hr-HR" sz="1300" dirty="0" err="1"/>
              <a:t>the</a:t>
            </a:r>
            <a:r>
              <a:rPr lang="hr-HR" sz="1300" dirty="0"/>
              <a:t> </a:t>
            </a:r>
            <a:r>
              <a:rPr lang="hr-HR" sz="1300" dirty="0" err="1"/>
              <a:t>cloud</a:t>
            </a:r>
            <a:r>
              <a:rPr lang="hr-HR" sz="1300" dirty="0"/>
              <a:t> </a:t>
            </a:r>
            <a:r>
              <a:rPr lang="hr-HR" sz="1300" dirty="0" err="1"/>
              <a:t>infrastructure</a:t>
            </a:r>
            <a:r>
              <a:rPr lang="hr-HR" sz="1300" dirty="0"/>
              <a:t> </a:t>
            </a:r>
            <a:r>
              <a:rPr lang="hr-HR" sz="1300" dirty="0" err="1"/>
              <a:t>consumer-created</a:t>
            </a:r>
            <a:r>
              <a:rPr lang="hr-HR" sz="1300" dirty="0"/>
              <a:t> </a:t>
            </a:r>
            <a:r>
              <a:rPr lang="hr-HR" sz="1300" dirty="0" err="1"/>
              <a:t>or</a:t>
            </a:r>
            <a:r>
              <a:rPr lang="hr-HR" sz="1300" dirty="0"/>
              <a:t> </a:t>
            </a:r>
            <a:r>
              <a:rPr lang="hr-HR" sz="1300" dirty="0" err="1"/>
              <a:t>acquired</a:t>
            </a:r>
            <a:r>
              <a:rPr lang="hr-HR" sz="1300" dirty="0"/>
              <a:t> </a:t>
            </a:r>
            <a:r>
              <a:rPr lang="hr-HR" sz="1300" dirty="0" err="1"/>
              <a:t>application</a:t>
            </a:r>
            <a:r>
              <a:rPr lang="hr-HR" sz="1300" dirty="0"/>
              <a:t> (for </a:t>
            </a:r>
            <a:r>
              <a:rPr lang="hr-HR" sz="1300" dirty="0" err="1"/>
              <a:t>example</a:t>
            </a:r>
            <a:r>
              <a:rPr lang="hr-HR" sz="1300" dirty="0"/>
              <a:t>, </a:t>
            </a:r>
            <a:r>
              <a:rPr lang="hr-HR" sz="1300" dirty="0" err="1"/>
              <a:t>WordPress</a:t>
            </a:r>
            <a:r>
              <a:rPr lang="hr-HR" sz="1300" dirty="0"/>
              <a:t> web server, Oracle </a:t>
            </a:r>
            <a:r>
              <a:rPr lang="hr-HR" sz="1300" dirty="0" err="1"/>
              <a:t>database</a:t>
            </a:r>
            <a:r>
              <a:rPr lang="hr-HR" sz="1300" dirty="0"/>
              <a:t> ...)</a:t>
            </a:r>
          </a:p>
          <a:p>
            <a:endParaRPr lang="hr-HR" sz="1300" dirty="0"/>
          </a:p>
          <a:p>
            <a:r>
              <a:rPr lang="hr-HR" sz="1300" dirty="0"/>
              <a:t>Software as a </a:t>
            </a:r>
            <a:r>
              <a:rPr lang="hr-HR" sz="1300" dirty="0" err="1"/>
              <a:t>service</a:t>
            </a:r>
            <a:r>
              <a:rPr lang="hr-HR" sz="1300" dirty="0"/>
              <a:t> </a:t>
            </a:r>
            <a:r>
              <a:rPr lang="hr-HR" sz="1300" dirty="0" err="1"/>
              <a:t>enables</a:t>
            </a:r>
            <a:r>
              <a:rPr lang="hr-HR" sz="1300" dirty="0"/>
              <a:t> </a:t>
            </a:r>
            <a:r>
              <a:rPr lang="hr-HR" sz="1300" dirty="0" err="1"/>
              <a:t>the</a:t>
            </a:r>
            <a:r>
              <a:rPr lang="hr-HR" sz="1300" dirty="0"/>
              <a:t> </a:t>
            </a:r>
            <a:r>
              <a:rPr lang="hr-HR" sz="1300" dirty="0" err="1"/>
              <a:t>consumer</a:t>
            </a:r>
            <a:r>
              <a:rPr lang="hr-HR" sz="1300" dirty="0"/>
              <a:t> to use </a:t>
            </a:r>
            <a:r>
              <a:rPr lang="hr-HR" sz="1300" dirty="0" err="1"/>
              <a:t>the</a:t>
            </a:r>
            <a:r>
              <a:rPr lang="hr-HR" sz="1300" dirty="0"/>
              <a:t> </a:t>
            </a:r>
            <a:r>
              <a:rPr lang="hr-HR" sz="1300" dirty="0" err="1"/>
              <a:t>provider's</a:t>
            </a:r>
            <a:r>
              <a:rPr lang="hr-HR" sz="1300" dirty="0"/>
              <a:t> </a:t>
            </a:r>
            <a:r>
              <a:rPr lang="hr-HR" sz="1300" dirty="0" err="1"/>
              <a:t>applications</a:t>
            </a:r>
            <a:r>
              <a:rPr lang="hr-HR" sz="1300" dirty="0"/>
              <a:t> </a:t>
            </a:r>
            <a:r>
              <a:rPr lang="hr-HR" sz="1300" dirty="0" err="1"/>
              <a:t>running</a:t>
            </a:r>
            <a:r>
              <a:rPr lang="hr-HR" sz="1300" dirty="0"/>
              <a:t> on a </a:t>
            </a:r>
            <a:r>
              <a:rPr lang="hr-HR" sz="1300" dirty="0" err="1"/>
              <a:t>cloud</a:t>
            </a:r>
            <a:r>
              <a:rPr lang="hr-HR" sz="1300" dirty="0"/>
              <a:t> </a:t>
            </a:r>
            <a:r>
              <a:rPr lang="hr-HR" sz="1300" dirty="0" err="1"/>
              <a:t>infrastructure</a:t>
            </a:r>
            <a:r>
              <a:rPr lang="hr-HR" sz="1300" dirty="0"/>
              <a:t> (for </a:t>
            </a:r>
            <a:r>
              <a:rPr lang="hr-HR" sz="1300" dirty="0" err="1"/>
              <a:t>example</a:t>
            </a:r>
            <a:r>
              <a:rPr lang="hr-HR" sz="1300" dirty="0"/>
              <a:t>, Microsoft Office 365 system)</a:t>
            </a:r>
          </a:p>
          <a:p>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11</a:t>
            </a:fld>
            <a:endParaRPr lang="hr-HR"/>
          </a:p>
        </p:txBody>
      </p:sp>
    </p:spTree>
    <p:extLst>
      <p:ext uri="{BB962C8B-B14F-4D97-AF65-F5344CB8AC3E}">
        <p14:creationId xmlns:p14="http://schemas.microsoft.com/office/powerpoint/2010/main" val="3562945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en-US" sz="1300" dirty="0"/>
              <a:t>Cloud lets you trade CAPEX</a:t>
            </a:r>
            <a:r>
              <a:rPr lang="hr-HR" sz="1300" dirty="0"/>
              <a:t> </a:t>
            </a:r>
            <a:r>
              <a:rPr lang="en-US" sz="1300" dirty="0"/>
              <a:t>for OPEX</a:t>
            </a:r>
            <a:r>
              <a:rPr lang="hr-HR" sz="1300" dirty="0"/>
              <a:t>. </a:t>
            </a:r>
            <a:r>
              <a:rPr lang="en-US" sz="1300" dirty="0"/>
              <a:t>Instead</a:t>
            </a:r>
            <a:r>
              <a:rPr lang="hr-HR" sz="1300" dirty="0"/>
              <a:t> </a:t>
            </a:r>
            <a:r>
              <a:rPr lang="en-US" sz="1300" dirty="0"/>
              <a:t>of having to invest heavily in data centers and infrastructure, in the cloud, you can</a:t>
            </a:r>
            <a:r>
              <a:rPr lang="hr-HR" sz="1300" dirty="0"/>
              <a:t> </a:t>
            </a:r>
            <a:r>
              <a:rPr lang="en-US" sz="1300" dirty="0"/>
              <a:t>pay only when you consume resources , and pay only for how much you consume</a:t>
            </a:r>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12</a:t>
            </a:fld>
            <a:endParaRPr lang="hr-HR"/>
          </a:p>
        </p:txBody>
      </p:sp>
    </p:spTree>
    <p:extLst>
      <p:ext uri="{BB962C8B-B14F-4D97-AF65-F5344CB8AC3E}">
        <p14:creationId xmlns:p14="http://schemas.microsoft.com/office/powerpoint/2010/main" val="37077069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hr-HR" sz="1300" dirty="0" err="1"/>
              <a:t>It</a:t>
            </a:r>
            <a:r>
              <a:rPr lang="hr-HR" sz="1300" dirty="0"/>
              <a:t> </a:t>
            </a:r>
            <a:r>
              <a:rPr lang="hr-HR" sz="1300" dirty="0" err="1"/>
              <a:t>is</a:t>
            </a:r>
            <a:r>
              <a:rPr lang="hr-HR" sz="1300" dirty="0"/>
              <a:t> a </a:t>
            </a:r>
            <a:r>
              <a:rPr lang="hr-HR" sz="1300" dirty="0" err="1"/>
              <a:t>common</a:t>
            </a:r>
            <a:r>
              <a:rPr lang="hr-HR" sz="1300" dirty="0"/>
              <a:t> </a:t>
            </a:r>
            <a:r>
              <a:rPr lang="hr-HR" sz="1300" dirty="0" err="1"/>
              <a:t>misconception</a:t>
            </a:r>
            <a:r>
              <a:rPr lang="hr-HR" sz="1300" dirty="0"/>
              <a:t> </a:t>
            </a:r>
            <a:r>
              <a:rPr lang="hr-HR" sz="1300" dirty="0" err="1"/>
              <a:t>that</a:t>
            </a:r>
            <a:r>
              <a:rPr lang="hr-HR" sz="1300" dirty="0"/>
              <a:t> </a:t>
            </a:r>
            <a:r>
              <a:rPr lang="hr-HR" sz="1300" dirty="0" err="1"/>
              <a:t>the</a:t>
            </a:r>
            <a:r>
              <a:rPr lang="hr-HR" sz="1300" dirty="0"/>
              <a:t> "</a:t>
            </a:r>
            <a:r>
              <a:rPr lang="hr-HR" sz="1300" dirty="0" err="1"/>
              <a:t>cloud</a:t>
            </a:r>
            <a:r>
              <a:rPr lang="hr-HR" sz="1300" dirty="0"/>
              <a:t>" </a:t>
            </a:r>
            <a:r>
              <a:rPr lang="hr-HR" sz="1300" dirty="0" err="1"/>
              <a:t>is</a:t>
            </a:r>
            <a:r>
              <a:rPr lang="hr-HR" sz="1300" dirty="0"/>
              <a:t> </a:t>
            </a:r>
            <a:r>
              <a:rPr lang="hr-HR" sz="1300" dirty="0" err="1"/>
              <a:t>an</a:t>
            </a:r>
            <a:r>
              <a:rPr lang="hr-HR" sz="1300" dirty="0"/>
              <a:t> </a:t>
            </a:r>
            <a:r>
              <a:rPr lang="hr-HR" sz="1300" dirty="0" err="1"/>
              <a:t>intangible</a:t>
            </a:r>
            <a:r>
              <a:rPr lang="hr-HR" sz="1300" dirty="0"/>
              <a:t>, </a:t>
            </a:r>
            <a:r>
              <a:rPr lang="hr-HR" sz="1300" dirty="0" err="1"/>
              <a:t>ethereal</a:t>
            </a:r>
            <a:r>
              <a:rPr lang="hr-HR" sz="1300" dirty="0"/>
              <a:t> </a:t>
            </a:r>
            <a:r>
              <a:rPr lang="hr-HR" sz="1300" dirty="0" err="1"/>
              <a:t>storage</a:t>
            </a:r>
            <a:r>
              <a:rPr lang="hr-HR" sz="1300" dirty="0"/>
              <a:t> </a:t>
            </a:r>
            <a:r>
              <a:rPr lang="hr-HR" sz="1300" dirty="0" err="1"/>
              <a:t>space</a:t>
            </a:r>
            <a:r>
              <a:rPr lang="hr-HR" sz="1300" dirty="0"/>
              <a:t> </a:t>
            </a:r>
            <a:r>
              <a:rPr lang="hr-HR" sz="1300" dirty="0" err="1"/>
              <a:t>that</a:t>
            </a:r>
            <a:r>
              <a:rPr lang="hr-HR" sz="1300" dirty="0"/>
              <a:t> </a:t>
            </a:r>
            <a:r>
              <a:rPr lang="hr-HR" sz="1300" dirty="0" err="1"/>
              <a:t>exists</a:t>
            </a:r>
            <a:r>
              <a:rPr lang="hr-HR" sz="1300" dirty="0"/>
              <a:t> </a:t>
            </a:r>
            <a:r>
              <a:rPr lang="hr-HR" sz="1300" dirty="0" err="1"/>
              <a:t>only</a:t>
            </a:r>
            <a:r>
              <a:rPr lang="hr-HR" sz="1300" dirty="0"/>
              <a:t> as a </a:t>
            </a:r>
            <a:r>
              <a:rPr lang="hr-HR" sz="1300" dirty="0" err="1"/>
              <a:t>concept</a:t>
            </a:r>
            <a:r>
              <a:rPr lang="hr-HR" sz="1300" dirty="0"/>
              <a:t> </a:t>
            </a:r>
            <a:r>
              <a:rPr lang="hr-HR" sz="1300" dirty="0" err="1"/>
              <a:t>somewhere</a:t>
            </a:r>
            <a:r>
              <a:rPr lang="hr-HR" sz="1300" dirty="0"/>
              <a:t> </a:t>
            </a:r>
            <a:r>
              <a:rPr lang="hr-HR" sz="1300" dirty="0" err="1"/>
              <a:t>in</a:t>
            </a:r>
            <a:r>
              <a:rPr lang="hr-HR" sz="1300" dirty="0"/>
              <a:t> </a:t>
            </a:r>
            <a:r>
              <a:rPr lang="hr-HR" sz="1300" dirty="0" err="1"/>
              <a:t>the</a:t>
            </a:r>
            <a:r>
              <a:rPr lang="hr-HR" sz="1300" dirty="0"/>
              <a:t> </a:t>
            </a:r>
            <a:r>
              <a:rPr lang="hr-HR" sz="1300" dirty="0" err="1"/>
              <a:t>sky</a:t>
            </a:r>
            <a:r>
              <a:rPr lang="hr-HR" sz="1300" dirty="0"/>
              <a:t>. </a:t>
            </a:r>
            <a:r>
              <a:rPr lang="hr-HR" sz="1300" dirty="0" err="1"/>
              <a:t>Cloud</a:t>
            </a:r>
            <a:r>
              <a:rPr lang="hr-HR" sz="1300" dirty="0"/>
              <a:t> </a:t>
            </a:r>
            <a:r>
              <a:rPr lang="hr-HR" sz="1300" dirty="0" err="1"/>
              <a:t>infrastructure</a:t>
            </a:r>
            <a:r>
              <a:rPr lang="hr-HR" sz="1300" dirty="0"/>
              <a:t> </a:t>
            </a:r>
            <a:r>
              <a:rPr lang="hr-HR" sz="1300" dirty="0" err="1"/>
              <a:t>consists</a:t>
            </a:r>
            <a:r>
              <a:rPr lang="hr-HR" sz="1300" dirty="0"/>
              <a:t> </a:t>
            </a:r>
            <a:r>
              <a:rPr lang="hr-HR" sz="1300" dirty="0" err="1"/>
              <a:t>of</a:t>
            </a:r>
            <a:r>
              <a:rPr lang="hr-HR" sz="1300" dirty="0"/>
              <a:t> data </a:t>
            </a:r>
            <a:r>
              <a:rPr lang="hr-HR" sz="1300" dirty="0" err="1"/>
              <a:t>centers</a:t>
            </a:r>
            <a:r>
              <a:rPr lang="hr-HR" sz="1300" dirty="0"/>
              <a:t> </a:t>
            </a:r>
            <a:r>
              <a:rPr lang="hr-HR" sz="1300" dirty="0" err="1"/>
              <a:t>that</a:t>
            </a:r>
            <a:r>
              <a:rPr lang="hr-HR" sz="1300" dirty="0"/>
              <a:t> are </a:t>
            </a:r>
            <a:r>
              <a:rPr lang="hr-HR" sz="1300" dirty="0" err="1"/>
              <a:t>physically</a:t>
            </a:r>
            <a:r>
              <a:rPr lang="hr-HR" sz="1300" dirty="0"/>
              <a:t> </a:t>
            </a:r>
            <a:r>
              <a:rPr lang="hr-HR" sz="1300" dirty="0" err="1"/>
              <a:t>located</a:t>
            </a:r>
            <a:r>
              <a:rPr lang="hr-HR" sz="1300" dirty="0"/>
              <a:t> </a:t>
            </a:r>
            <a:r>
              <a:rPr lang="hr-HR" sz="1300" dirty="0" err="1"/>
              <a:t>within</a:t>
            </a:r>
            <a:r>
              <a:rPr lang="hr-HR" sz="1300" dirty="0"/>
              <a:t> </a:t>
            </a:r>
            <a:r>
              <a:rPr lang="hr-HR" sz="1300" dirty="0" err="1"/>
              <a:t>regions</a:t>
            </a:r>
            <a:r>
              <a:rPr lang="hr-HR" sz="1300" dirty="0"/>
              <a:t>. The </a:t>
            </a:r>
            <a:r>
              <a:rPr lang="hr-HR" sz="1300" dirty="0" err="1"/>
              <a:t>picture</a:t>
            </a:r>
            <a:r>
              <a:rPr lang="hr-HR" sz="1300" dirty="0"/>
              <a:t> </a:t>
            </a:r>
            <a:r>
              <a:rPr lang="hr-HR" sz="1300" dirty="0" err="1"/>
              <a:t>shows</a:t>
            </a:r>
            <a:r>
              <a:rPr lang="hr-HR" sz="1300" dirty="0"/>
              <a:t> </a:t>
            </a:r>
            <a:r>
              <a:rPr lang="hr-HR" sz="1300" dirty="0" err="1"/>
              <a:t>the</a:t>
            </a:r>
            <a:r>
              <a:rPr lang="hr-HR" sz="1300" dirty="0"/>
              <a:t> arrangement </a:t>
            </a:r>
            <a:r>
              <a:rPr lang="hr-HR" sz="1300" dirty="0" err="1"/>
              <a:t>of</a:t>
            </a:r>
            <a:r>
              <a:rPr lang="hr-HR" sz="1300" dirty="0"/>
              <a:t> </a:t>
            </a:r>
            <a:r>
              <a:rPr lang="hr-HR" sz="1300" dirty="0" err="1"/>
              <a:t>regions</a:t>
            </a:r>
            <a:r>
              <a:rPr lang="hr-HR" sz="1300" dirty="0"/>
              <a:t> for </a:t>
            </a:r>
            <a:r>
              <a:rPr lang="hr-HR" sz="1300" dirty="0" err="1"/>
              <a:t>the</a:t>
            </a:r>
            <a:r>
              <a:rPr lang="hr-HR" sz="1300" dirty="0"/>
              <a:t> Microsoft Azure </a:t>
            </a:r>
            <a:r>
              <a:rPr lang="hr-HR" sz="1300" dirty="0" err="1"/>
              <a:t>cloud</a:t>
            </a:r>
            <a:r>
              <a:rPr lang="hr-HR" sz="1300" dirty="0"/>
              <a:t>.</a:t>
            </a:r>
          </a:p>
          <a:p>
            <a:pPr algn="just"/>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13</a:t>
            </a:fld>
            <a:endParaRPr lang="hr-HR"/>
          </a:p>
        </p:txBody>
      </p:sp>
    </p:spTree>
    <p:extLst>
      <p:ext uri="{BB962C8B-B14F-4D97-AF65-F5344CB8AC3E}">
        <p14:creationId xmlns:p14="http://schemas.microsoft.com/office/powerpoint/2010/main" val="16102756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Each</a:t>
            </a:r>
            <a:r>
              <a:rPr lang="hr-HR" sz="1300" dirty="0"/>
              <a:t> </a:t>
            </a:r>
            <a:r>
              <a:rPr lang="hr-HR" sz="1300" dirty="0" err="1"/>
              <a:t>cloud</a:t>
            </a:r>
            <a:r>
              <a:rPr lang="hr-HR" sz="1300" dirty="0"/>
              <a:t> </a:t>
            </a:r>
            <a:r>
              <a:rPr lang="hr-HR" sz="1300" dirty="0" err="1"/>
              <a:t>region</a:t>
            </a:r>
            <a:r>
              <a:rPr lang="hr-HR" sz="1300" dirty="0"/>
              <a:t> </a:t>
            </a:r>
            <a:r>
              <a:rPr lang="hr-HR" sz="1300" dirty="0" err="1"/>
              <a:t>consists</a:t>
            </a:r>
            <a:r>
              <a:rPr lang="hr-HR" sz="1300" dirty="0"/>
              <a:t> </a:t>
            </a:r>
            <a:r>
              <a:rPr lang="hr-HR" sz="1300" dirty="0" err="1"/>
              <a:t>of</a:t>
            </a:r>
            <a:r>
              <a:rPr lang="hr-HR" sz="1300" dirty="0"/>
              <a:t> at </a:t>
            </a:r>
            <a:r>
              <a:rPr lang="hr-HR" sz="1300" dirty="0" err="1"/>
              <a:t>least</a:t>
            </a:r>
            <a:r>
              <a:rPr lang="hr-HR" sz="1300" dirty="0"/>
              <a:t> </a:t>
            </a:r>
            <a:r>
              <a:rPr lang="hr-HR" sz="1300" dirty="0" err="1"/>
              <a:t>three</a:t>
            </a:r>
            <a:r>
              <a:rPr lang="hr-HR" sz="1300" dirty="0"/>
              <a:t> </a:t>
            </a:r>
            <a:r>
              <a:rPr lang="hr-HR" sz="1300" dirty="0" err="1"/>
              <a:t>independent</a:t>
            </a:r>
            <a:r>
              <a:rPr lang="hr-HR" sz="1300" dirty="0"/>
              <a:t> data </a:t>
            </a:r>
            <a:r>
              <a:rPr lang="hr-HR" sz="1300" dirty="0" err="1"/>
              <a:t>centers</a:t>
            </a:r>
            <a:r>
              <a:rPr lang="hr-HR" sz="1300" dirty="0"/>
              <a:t>, </a:t>
            </a:r>
            <a:r>
              <a:rPr lang="hr-HR" sz="1300" dirty="0" err="1"/>
              <a:t>which</a:t>
            </a:r>
            <a:r>
              <a:rPr lang="hr-HR" sz="1300" dirty="0"/>
              <a:t> </a:t>
            </a:r>
            <a:r>
              <a:rPr lang="hr-HR" sz="1300" dirty="0" err="1"/>
              <a:t>ensures</a:t>
            </a:r>
            <a:r>
              <a:rPr lang="hr-HR" sz="1300" dirty="0"/>
              <a:t> </a:t>
            </a:r>
            <a:r>
              <a:rPr lang="hr-HR" sz="1300" dirty="0" err="1"/>
              <a:t>additional</a:t>
            </a:r>
            <a:r>
              <a:rPr lang="hr-HR" sz="1300" dirty="0"/>
              <a:t> </a:t>
            </a:r>
            <a:r>
              <a:rPr lang="hr-HR" sz="1300" dirty="0" err="1"/>
              <a:t>availability</a:t>
            </a:r>
            <a:r>
              <a:rPr lang="hr-HR" sz="1300" dirty="0"/>
              <a:t>. In </a:t>
            </a:r>
            <a:r>
              <a:rPr lang="hr-HR" sz="1300" dirty="0" err="1"/>
              <a:t>addition</a:t>
            </a:r>
            <a:r>
              <a:rPr lang="hr-HR" sz="1300" dirty="0"/>
              <a:t>, data </a:t>
            </a:r>
            <a:r>
              <a:rPr lang="hr-HR" sz="1300" dirty="0" err="1"/>
              <a:t>centers</a:t>
            </a:r>
            <a:r>
              <a:rPr lang="hr-HR" sz="1300" dirty="0"/>
              <a:t> are </a:t>
            </a:r>
            <a:r>
              <a:rPr lang="hr-HR" sz="1300" dirty="0" err="1"/>
              <a:t>connected</a:t>
            </a:r>
            <a:r>
              <a:rPr lang="hr-HR" sz="1300" dirty="0"/>
              <a:t> to </a:t>
            </a:r>
            <a:r>
              <a:rPr lang="hr-HR" sz="1300" dirty="0" err="1"/>
              <a:t>each</a:t>
            </a:r>
            <a:r>
              <a:rPr lang="hr-HR" sz="1300" dirty="0"/>
              <a:t> </a:t>
            </a:r>
            <a:r>
              <a:rPr lang="hr-HR" sz="1300" dirty="0" err="1"/>
              <a:t>other</a:t>
            </a:r>
            <a:r>
              <a:rPr lang="hr-HR" sz="1300" dirty="0"/>
              <a:t> </a:t>
            </a:r>
            <a:r>
              <a:rPr lang="hr-HR" sz="1300" dirty="0" err="1"/>
              <a:t>by</a:t>
            </a:r>
            <a:r>
              <a:rPr lang="hr-HR" sz="1300" dirty="0"/>
              <a:t> a </a:t>
            </a:r>
            <a:r>
              <a:rPr lang="hr-HR" sz="1300" dirty="0" err="1"/>
              <a:t>low</a:t>
            </a:r>
            <a:r>
              <a:rPr lang="hr-HR" sz="1300" dirty="0"/>
              <a:t> </a:t>
            </a:r>
            <a:r>
              <a:rPr lang="hr-HR" sz="1300" dirty="0" err="1"/>
              <a:t>latency</a:t>
            </a:r>
            <a:r>
              <a:rPr lang="hr-HR" sz="1300" dirty="0"/>
              <a:t>, </a:t>
            </a:r>
            <a:r>
              <a:rPr lang="hr-HR" sz="1300" dirty="0" err="1"/>
              <a:t>high</a:t>
            </a:r>
            <a:r>
              <a:rPr lang="hr-HR" sz="1300" dirty="0"/>
              <a:t> </a:t>
            </a:r>
            <a:r>
              <a:rPr lang="hr-HR" sz="1300" dirty="0" err="1"/>
              <a:t>bandwidth</a:t>
            </a:r>
            <a:r>
              <a:rPr lang="hr-HR" sz="1300" dirty="0"/>
              <a:t> network, </a:t>
            </a:r>
            <a:r>
              <a:rPr lang="hr-HR" sz="1300" dirty="0" err="1"/>
              <a:t>so</a:t>
            </a:r>
            <a:r>
              <a:rPr lang="hr-HR" sz="1300" dirty="0"/>
              <a:t> </a:t>
            </a:r>
            <a:r>
              <a:rPr lang="hr-HR" sz="1300" dirty="0" err="1"/>
              <a:t>the</a:t>
            </a:r>
            <a:r>
              <a:rPr lang="hr-HR" sz="1300" dirty="0"/>
              <a:t> </a:t>
            </a:r>
            <a:r>
              <a:rPr lang="hr-HR" sz="1300" dirty="0" err="1"/>
              <a:t>outage</a:t>
            </a:r>
            <a:r>
              <a:rPr lang="hr-HR" sz="1300" dirty="0"/>
              <a:t> </a:t>
            </a:r>
            <a:r>
              <a:rPr lang="hr-HR" sz="1300" dirty="0" err="1"/>
              <a:t>of</a:t>
            </a:r>
            <a:r>
              <a:rPr lang="hr-HR" sz="1300" dirty="0"/>
              <a:t> one </a:t>
            </a:r>
            <a:r>
              <a:rPr lang="hr-HR" sz="1300" dirty="0" err="1"/>
              <a:t>or</a:t>
            </a:r>
            <a:r>
              <a:rPr lang="hr-HR" sz="1300" dirty="0"/>
              <a:t> </a:t>
            </a:r>
            <a:r>
              <a:rPr lang="hr-HR" sz="1300" dirty="0" err="1"/>
              <a:t>two</a:t>
            </a:r>
            <a:r>
              <a:rPr lang="hr-HR" sz="1300" dirty="0"/>
              <a:t> </a:t>
            </a:r>
            <a:r>
              <a:rPr lang="hr-HR" sz="1300" dirty="0" err="1"/>
              <a:t>does</a:t>
            </a:r>
            <a:r>
              <a:rPr lang="hr-HR" sz="1300" dirty="0"/>
              <a:t> </a:t>
            </a:r>
            <a:r>
              <a:rPr lang="hr-HR" sz="1300" dirty="0" err="1"/>
              <a:t>not</a:t>
            </a:r>
            <a:r>
              <a:rPr lang="hr-HR" sz="1300" dirty="0"/>
              <a:t> </a:t>
            </a:r>
            <a:r>
              <a:rPr lang="hr-HR" sz="1300" dirty="0" err="1"/>
              <a:t>interrupt</a:t>
            </a:r>
            <a:r>
              <a:rPr lang="hr-HR" sz="1300" dirty="0"/>
              <a:t> </a:t>
            </a:r>
            <a:r>
              <a:rPr lang="hr-HR" sz="1300" dirty="0" err="1"/>
              <a:t>the</a:t>
            </a:r>
            <a:r>
              <a:rPr lang="hr-HR" sz="1300" dirty="0"/>
              <a:t> </a:t>
            </a:r>
            <a:r>
              <a:rPr lang="hr-HR" sz="1300" dirty="0" err="1"/>
              <a:t>availability</a:t>
            </a:r>
            <a:r>
              <a:rPr lang="hr-HR" sz="1300" dirty="0"/>
              <a:t> </a:t>
            </a:r>
            <a:r>
              <a:rPr lang="hr-HR" sz="1300" dirty="0" err="1"/>
              <a:t>of</a:t>
            </a:r>
            <a:r>
              <a:rPr lang="hr-HR" sz="1300" dirty="0"/>
              <a:t> </a:t>
            </a:r>
            <a:r>
              <a:rPr lang="hr-HR" sz="1300" dirty="0" err="1"/>
              <a:t>the</a:t>
            </a:r>
            <a:r>
              <a:rPr lang="hr-HR" sz="1300" dirty="0"/>
              <a:t> </a:t>
            </a:r>
            <a:r>
              <a:rPr lang="hr-HR" sz="1300" dirty="0" err="1"/>
              <a:t>service</a:t>
            </a:r>
            <a:r>
              <a:rPr lang="hr-HR" sz="1300" dirty="0"/>
              <a:t> </a:t>
            </a:r>
            <a:r>
              <a:rPr lang="hr-HR" sz="1300" dirty="0" err="1"/>
              <a:t>within</a:t>
            </a:r>
            <a:r>
              <a:rPr lang="hr-HR" sz="1300" dirty="0"/>
              <a:t> one </a:t>
            </a:r>
            <a:r>
              <a:rPr lang="hr-HR" sz="1300" dirty="0" err="1"/>
              <a:t>region</a:t>
            </a:r>
            <a:r>
              <a:rPr lang="hr-HR" sz="1300" dirty="0"/>
              <a:t>. </a:t>
            </a:r>
            <a:r>
              <a:rPr lang="hr-HR" sz="1300" dirty="0" err="1"/>
              <a:t>Every</a:t>
            </a:r>
            <a:r>
              <a:rPr lang="hr-HR" sz="1300" dirty="0"/>
              <a:t> data </a:t>
            </a:r>
            <a:r>
              <a:rPr lang="hr-HR" sz="1300" dirty="0" err="1"/>
              <a:t>center</a:t>
            </a:r>
            <a:r>
              <a:rPr lang="hr-HR" sz="1300" dirty="0"/>
              <a:t> </a:t>
            </a:r>
            <a:r>
              <a:rPr lang="hr-HR" sz="1300" dirty="0" err="1"/>
              <a:t>in</a:t>
            </a:r>
            <a:r>
              <a:rPr lang="hr-HR" sz="1300" dirty="0"/>
              <a:t> </a:t>
            </a:r>
            <a:r>
              <a:rPr lang="hr-HR" sz="1300" dirty="0" err="1"/>
              <a:t>such</a:t>
            </a:r>
            <a:r>
              <a:rPr lang="hr-HR" sz="1300" dirty="0"/>
              <a:t> </a:t>
            </a:r>
            <a:r>
              <a:rPr lang="hr-HR" sz="1300" dirty="0" err="1"/>
              <a:t>architecture</a:t>
            </a:r>
            <a:r>
              <a:rPr lang="hr-HR" sz="1300" dirty="0"/>
              <a:t> </a:t>
            </a:r>
            <a:r>
              <a:rPr lang="hr-HR" sz="1300" dirty="0" err="1"/>
              <a:t>is</a:t>
            </a:r>
            <a:r>
              <a:rPr lang="hr-HR" sz="1300" dirty="0"/>
              <a:t> </a:t>
            </a:r>
            <a:r>
              <a:rPr lang="hr-HR" sz="1300" dirty="0" err="1"/>
              <a:t>called</a:t>
            </a:r>
            <a:r>
              <a:rPr lang="hr-HR" sz="1300" dirty="0"/>
              <a:t> </a:t>
            </a:r>
            <a:r>
              <a:rPr lang="hr-HR" sz="1300" dirty="0" err="1"/>
              <a:t>an</a:t>
            </a:r>
            <a:r>
              <a:rPr lang="hr-HR" sz="1300" dirty="0"/>
              <a:t> </a:t>
            </a:r>
            <a:r>
              <a:rPr lang="hr-HR" sz="1300" dirty="0" err="1"/>
              <a:t>Availability</a:t>
            </a:r>
            <a:r>
              <a:rPr lang="hr-HR" sz="1300" dirty="0"/>
              <a:t> </a:t>
            </a:r>
            <a:r>
              <a:rPr lang="hr-HR" sz="1300" dirty="0" err="1"/>
              <a:t>Domain</a:t>
            </a:r>
            <a:r>
              <a:rPr lang="hr-HR" sz="1300" dirty="0"/>
              <a:t> (AD).</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14</a:t>
            </a:fld>
            <a:endParaRPr lang="hr-HR"/>
          </a:p>
        </p:txBody>
      </p:sp>
    </p:spTree>
    <p:extLst>
      <p:ext uri="{BB962C8B-B14F-4D97-AF65-F5344CB8AC3E}">
        <p14:creationId xmlns:p14="http://schemas.microsoft.com/office/powerpoint/2010/main" val="820569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Within</a:t>
            </a:r>
            <a:r>
              <a:rPr lang="hr-HR" sz="1300" dirty="0"/>
              <a:t> </a:t>
            </a:r>
            <a:r>
              <a:rPr lang="hr-HR" sz="1300" dirty="0" err="1"/>
              <a:t>each</a:t>
            </a:r>
            <a:r>
              <a:rPr lang="hr-HR" sz="1300" dirty="0"/>
              <a:t> AD, data </a:t>
            </a:r>
            <a:r>
              <a:rPr lang="hr-HR" sz="1300" dirty="0" err="1"/>
              <a:t>is</a:t>
            </a:r>
            <a:r>
              <a:rPr lang="hr-HR" sz="1300" dirty="0"/>
              <a:t> </a:t>
            </a:r>
            <a:r>
              <a:rPr lang="hr-HR" sz="1300" dirty="0" err="1"/>
              <a:t>placed</a:t>
            </a:r>
            <a:r>
              <a:rPr lang="hr-HR" sz="1300" dirty="0"/>
              <a:t> </a:t>
            </a:r>
            <a:r>
              <a:rPr lang="hr-HR" sz="1300" dirty="0" err="1"/>
              <a:t>in</a:t>
            </a:r>
            <a:r>
              <a:rPr lang="hr-HR" sz="1300" dirty="0"/>
              <a:t> one </a:t>
            </a:r>
            <a:r>
              <a:rPr lang="hr-HR" sz="1300" dirty="0" err="1"/>
              <a:t>logical</a:t>
            </a:r>
            <a:r>
              <a:rPr lang="hr-HR" sz="1300" dirty="0"/>
              <a:t> </a:t>
            </a:r>
            <a:r>
              <a:rPr lang="hr-HR" sz="1300" dirty="0" err="1"/>
              <a:t>unit</a:t>
            </a:r>
            <a:r>
              <a:rPr lang="hr-HR" sz="1300" dirty="0"/>
              <a:t> </a:t>
            </a:r>
            <a:r>
              <a:rPr lang="hr-HR" sz="1300" dirty="0" err="1"/>
              <a:t>that</a:t>
            </a:r>
            <a:r>
              <a:rPr lang="hr-HR" sz="1300" dirty="0"/>
              <a:t> </a:t>
            </a:r>
            <a:r>
              <a:rPr lang="hr-HR" sz="1300" dirty="0" err="1"/>
              <a:t>contains</a:t>
            </a:r>
            <a:r>
              <a:rPr lang="hr-HR" sz="1300" dirty="0"/>
              <a:t> a minimum </a:t>
            </a:r>
            <a:r>
              <a:rPr lang="hr-HR" sz="1300" dirty="0" err="1"/>
              <a:t>of</a:t>
            </a:r>
            <a:r>
              <a:rPr lang="hr-HR" sz="1300" dirty="0"/>
              <a:t> </a:t>
            </a:r>
            <a:r>
              <a:rPr lang="hr-HR" sz="1300" dirty="0" err="1"/>
              <a:t>three</a:t>
            </a:r>
            <a:r>
              <a:rPr lang="hr-HR" sz="1300" dirty="0"/>
              <a:t> </a:t>
            </a:r>
            <a:r>
              <a:rPr lang="hr-HR" sz="1300" dirty="0" err="1"/>
              <a:t>physical</a:t>
            </a:r>
            <a:r>
              <a:rPr lang="hr-HR" sz="1300" dirty="0"/>
              <a:t> </a:t>
            </a:r>
            <a:r>
              <a:rPr lang="hr-HR" sz="1300" dirty="0" err="1"/>
              <a:t>locations</a:t>
            </a:r>
            <a:r>
              <a:rPr lang="hr-HR" sz="1300" dirty="0"/>
              <a:t> </a:t>
            </a:r>
            <a:r>
              <a:rPr lang="hr-HR" sz="1300" dirty="0" err="1"/>
              <a:t>where</a:t>
            </a:r>
            <a:r>
              <a:rPr lang="hr-HR" sz="1300" dirty="0"/>
              <a:t> </a:t>
            </a:r>
            <a:r>
              <a:rPr lang="hr-HR" sz="1300" dirty="0" err="1"/>
              <a:t>the</a:t>
            </a:r>
            <a:r>
              <a:rPr lang="hr-HR" sz="1300" dirty="0"/>
              <a:t> same data </a:t>
            </a:r>
            <a:r>
              <a:rPr lang="hr-HR" sz="1300" dirty="0" err="1"/>
              <a:t>is</a:t>
            </a:r>
            <a:r>
              <a:rPr lang="hr-HR" sz="1300" dirty="0"/>
              <a:t> </a:t>
            </a:r>
            <a:r>
              <a:rPr lang="hr-HR" sz="1300" dirty="0" err="1"/>
              <a:t>stored</a:t>
            </a:r>
            <a:r>
              <a:rPr lang="hr-HR" sz="1300" dirty="0"/>
              <a:t> </a:t>
            </a:r>
            <a:r>
              <a:rPr lang="hr-HR" sz="1300" dirty="0" err="1"/>
              <a:t>simultaneously</a:t>
            </a:r>
            <a:r>
              <a:rPr lang="hr-HR" sz="1300" dirty="0"/>
              <a:t>. </a:t>
            </a:r>
            <a:r>
              <a:rPr lang="hr-HR" sz="1300" dirty="0" err="1"/>
              <a:t>This</a:t>
            </a:r>
            <a:r>
              <a:rPr lang="hr-HR" sz="1300" dirty="0"/>
              <a:t> </a:t>
            </a:r>
            <a:r>
              <a:rPr lang="hr-HR" sz="1300" dirty="0" err="1"/>
              <a:t>architecture</a:t>
            </a:r>
            <a:r>
              <a:rPr lang="hr-HR" sz="1300" dirty="0"/>
              <a:t> </a:t>
            </a:r>
            <a:r>
              <a:rPr lang="hr-HR" sz="1300" dirty="0" err="1"/>
              <a:t>ensures</a:t>
            </a:r>
            <a:r>
              <a:rPr lang="hr-HR" sz="1300" dirty="0"/>
              <a:t> </a:t>
            </a:r>
            <a:r>
              <a:rPr lang="hr-HR" sz="1300" dirty="0" err="1"/>
              <a:t>resistance</a:t>
            </a:r>
            <a:r>
              <a:rPr lang="hr-HR" sz="1300" dirty="0"/>
              <a:t> to </a:t>
            </a:r>
            <a:r>
              <a:rPr lang="hr-HR" sz="1300" dirty="0" err="1"/>
              <a:t>faults</a:t>
            </a:r>
            <a:r>
              <a:rPr lang="hr-HR" sz="1300" dirty="0"/>
              <a:t>, </a:t>
            </a:r>
            <a:r>
              <a:rPr lang="hr-HR" sz="1300" dirty="0" err="1"/>
              <a:t>so</a:t>
            </a:r>
            <a:r>
              <a:rPr lang="hr-HR" sz="1300" dirty="0"/>
              <a:t> </a:t>
            </a:r>
            <a:r>
              <a:rPr lang="hr-HR" sz="1300" dirty="0" err="1"/>
              <a:t>this</a:t>
            </a:r>
            <a:r>
              <a:rPr lang="hr-HR" sz="1300" dirty="0"/>
              <a:t> </a:t>
            </a:r>
            <a:r>
              <a:rPr lang="hr-HR" sz="1300" dirty="0" err="1"/>
              <a:t>architecture</a:t>
            </a:r>
            <a:r>
              <a:rPr lang="hr-HR" sz="1300" dirty="0"/>
              <a:t> </a:t>
            </a:r>
            <a:r>
              <a:rPr lang="hr-HR" sz="1300" dirty="0" err="1"/>
              <a:t>is</a:t>
            </a:r>
            <a:r>
              <a:rPr lang="hr-HR" sz="1300" dirty="0"/>
              <a:t> </a:t>
            </a:r>
            <a:r>
              <a:rPr lang="hr-HR" sz="1300" dirty="0" err="1"/>
              <a:t>also</a:t>
            </a:r>
            <a:r>
              <a:rPr lang="hr-HR" sz="1300" dirty="0"/>
              <a:t> </a:t>
            </a:r>
            <a:r>
              <a:rPr lang="hr-HR" sz="1300" dirty="0" err="1"/>
              <a:t>called</a:t>
            </a:r>
            <a:r>
              <a:rPr lang="hr-HR" sz="1300" dirty="0"/>
              <a:t> </a:t>
            </a:r>
            <a:r>
              <a:rPr lang="hr-HR" sz="1300" dirty="0" err="1"/>
              <a:t>Fault</a:t>
            </a:r>
            <a:r>
              <a:rPr lang="hr-HR" sz="1300" dirty="0"/>
              <a:t> </a:t>
            </a:r>
            <a:r>
              <a:rPr lang="hr-HR" sz="1300" dirty="0" err="1"/>
              <a:t>Domain</a:t>
            </a:r>
            <a:r>
              <a:rPr lang="hr-HR" sz="1300" dirty="0"/>
              <a:t>. F</a:t>
            </a:r>
            <a:r>
              <a:rPr lang="en-US" sz="1300" dirty="0"/>
              <a:t>or example, in case of equipment failure in one rack, the data remains safe in the other two locations</a:t>
            </a:r>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15</a:t>
            </a:fld>
            <a:endParaRPr lang="hr-HR"/>
          </a:p>
        </p:txBody>
      </p:sp>
    </p:spTree>
    <p:extLst>
      <p:ext uri="{BB962C8B-B14F-4D97-AF65-F5344CB8AC3E}">
        <p14:creationId xmlns:p14="http://schemas.microsoft.com/office/powerpoint/2010/main" val="17728855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sz="1300" dirty="0"/>
              <a:t>Inside an AD is a High Scale and High-Performance Network with approximately 1 million network connections. Such a physical network has predictably low latency and high interconnection speed between hosts.</a:t>
            </a:r>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16</a:t>
            </a:fld>
            <a:endParaRPr lang="hr-HR"/>
          </a:p>
        </p:txBody>
      </p:sp>
    </p:spTree>
    <p:extLst>
      <p:ext uri="{BB962C8B-B14F-4D97-AF65-F5344CB8AC3E}">
        <p14:creationId xmlns:p14="http://schemas.microsoft.com/office/powerpoint/2010/main" val="1328578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a:t>A </a:t>
            </a:r>
            <a:r>
              <a:rPr lang="hr-HR" sz="1300" dirty="0" err="1"/>
              <a:t>common</a:t>
            </a:r>
            <a:r>
              <a:rPr lang="hr-HR" sz="1300" dirty="0"/>
              <a:t> </a:t>
            </a:r>
            <a:r>
              <a:rPr lang="hr-HR" sz="1300" dirty="0" err="1"/>
              <a:t>approach</a:t>
            </a:r>
            <a:r>
              <a:rPr lang="hr-HR" sz="1300" dirty="0"/>
              <a:t> for </a:t>
            </a:r>
            <a:r>
              <a:rPr lang="hr-HR" sz="1300" dirty="0" err="1"/>
              <a:t>managing</a:t>
            </a:r>
            <a:r>
              <a:rPr lang="hr-HR" sz="1300" dirty="0"/>
              <a:t> </a:t>
            </a:r>
            <a:r>
              <a:rPr lang="hr-HR" sz="1300" dirty="0" err="1"/>
              <a:t>physical</a:t>
            </a:r>
            <a:r>
              <a:rPr lang="hr-HR" sz="1300" dirty="0"/>
              <a:t> network </a:t>
            </a:r>
            <a:r>
              <a:rPr lang="hr-HR" sz="1300" dirty="0" err="1"/>
              <a:t>and</a:t>
            </a:r>
            <a:r>
              <a:rPr lang="hr-HR" sz="1300" dirty="0"/>
              <a:t> </a:t>
            </a:r>
            <a:r>
              <a:rPr lang="hr-HR" sz="1300" dirty="0" err="1"/>
              <a:t>storage</a:t>
            </a:r>
            <a:r>
              <a:rPr lang="hr-HR" sz="1300" dirty="0"/>
              <a:t> </a:t>
            </a:r>
            <a:r>
              <a:rPr lang="hr-HR" sz="1300" dirty="0" err="1"/>
              <a:t>settings</a:t>
            </a:r>
            <a:r>
              <a:rPr lang="hr-HR" sz="1300" dirty="0"/>
              <a:t> </a:t>
            </a:r>
            <a:r>
              <a:rPr lang="hr-HR" sz="1300" dirty="0" err="1"/>
              <a:t>in</a:t>
            </a:r>
            <a:r>
              <a:rPr lang="hr-HR" sz="1300" dirty="0"/>
              <a:t> </a:t>
            </a:r>
            <a:r>
              <a:rPr lang="hr-HR" sz="1300" dirty="0" err="1"/>
              <a:t>cloud</a:t>
            </a:r>
            <a:r>
              <a:rPr lang="hr-HR" sz="1300" dirty="0"/>
              <a:t> </a:t>
            </a:r>
            <a:r>
              <a:rPr lang="hr-HR" sz="1300" dirty="0" err="1"/>
              <a:t>infrastructure</a:t>
            </a:r>
            <a:r>
              <a:rPr lang="hr-HR" sz="1300" dirty="0"/>
              <a:t> </a:t>
            </a:r>
            <a:r>
              <a:rPr lang="hr-HR" sz="1300" dirty="0" err="1"/>
              <a:t>is</a:t>
            </a:r>
            <a:r>
              <a:rPr lang="hr-HR" sz="1300" dirty="0"/>
              <a:t> network </a:t>
            </a:r>
            <a:r>
              <a:rPr lang="hr-HR" sz="1300" dirty="0" err="1"/>
              <a:t>layer</a:t>
            </a:r>
            <a:r>
              <a:rPr lang="hr-HR" sz="1300" dirty="0"/>
              <a:t> </a:t>
            </a:r>
            <a:r>
              <a:rPr lang="hr-HR" sz="1300" dirty="0" err="1"/>
              <a:t>virtualization</a:t>
            </a:r>
            <a:r>
              <a:rPr lang="hr-HR" sz="1300" dirty="0"/>
              <a:t>, </a:t>
            </a:r>
            <a:r>
              <a:rPr lang="hr-HR" sz="1300" dirty="0" err="1"/>
              <a:t>e.g</a:t>
            </a:r>
            <a:r>
              <a:rPr lang="hr-HR" sz="1300" dirty="0"/>
              <a:t>., Amazon </a:t>
            </a:r>
            <a:r>
              <a:rPr lang="hr-HR" sz="1300" dirty="0" err="1"/>
              <a:t>Virtual</a:t>
            </a:r>
            <a:r>
              <a:rPr lang="hr-HR" sz="1300" dirty="0"/>
              <a:t> </a:t>
            </a:r>
            <a:r>
              <a:rPr lang="hr-HR" sz="1300" dirty="0" err="1"/>
              <a:t>Private</a:t>
            </a:r>
            <a:r>
              <a:rPr lang="hr-HR" sz="1300" dirty="0"/>
              <a:t> </a:t>
            </a:r>
            <a:r>
              <a:rPr lang="hr-HR" sz="1300" dirty="0" err="1"/>
              <a:t>Cloud</a:t>
            </a:r>
            <a:r>
              <a:rPr lang="hr-HR" sz="1300" dirty="0"/>
              <a:t> (Amazon), Off </a:t>
            </a:r>
            <a:r>
              <a:rPr lang="hr-HR" sz="1300" dirty="0" err="1"/>
              <a:t>Box</a:t>
            </a:r>
            <a:r>
              <a:rPr lang="hr-HR" sz="1300" dirty="0"/>
              <a:t> Network </a:t>
            </a:r>
            <a:r>
              <a:rPr lang="hr-HR" sz="1300" dirty="0" err="1"/>
              <a:t>Virtualization</a:t>
            </a:r>
            <a:r>
              <a:rPr lang="hr-HR" sz="1300" dirty="0"/>
              <a:t> (Oracle), </a:t>
            </a:r>
            <a:r>
              <a:rPr lang="hr-HR" sz="1300" dirty="0" err="1"/>
              <a:t>and</a:t>
            </a:r>
            <a:r>
              <a:rPr lang="hr-HR" sz="1300" dirty="0"/>
              <a:t> Azure </a:t>
            </a:r>
            <a:r>
              <a:rPr lang="hr-HR" sz="1300" dirty="0" err="1"/>
              <a:t>Virtual</a:t>
            </a:r>
            <a:r>
              <a:rPr lang="hr-HR" sz="1300" dirty="0"/>
              <a:t> Network (Microsoft) ... In </a:t>
            </a:r>
            <a:r>
              <a:rPr lang="hr-HR" sz="1300" dirty="0" err="1"/>
              <a:t>this</a:t>
            </a:r>
            <a:r>
              <a:rPr lang="hr-HR" sz="1300" dirty="0"/>
              <a:t> </a:t>
            </a:r>
            <a:r>
              <a:rPr lang="hr-HR" sz="1300" dirty="0" err="1"/>
              <a:t>way</a:t>
            </a:r>
            <a:r>
              <a:rPr lang="hr-HR" sz="1300" dirty="0"/>
              <a:t>, network </a:t>
            </a:r>
            <a:r>
              <a:rPr lang="hr-HR" sz="1300" dirty="0" err="1"/>
              <a:t>and</a:t>
            </a:r>
            <a:r>
              <a:rPr lang="hr-HR" sz="1300" dirty="0"/>
              <a:t> data </a:t>
            </a:r>
            <a:r>
              <a:rPr lang="hr-HR" sz="1300" dirty="0" err="1"/>
              <a:t>storage</a:t>
            </a:r>
            <a:r>
              <a:rPr lang="hr-HR" sz="1300" dirty="0"/>
              <a:t> management </a:t>
            </a:r>
            <a:r>
              <a:rPr lang="hr-HR" sz="1300" dirty="0" err="1"/>
              <a:t>completely</a:t>
            </a:r>
            <a:r>
              <a:rPr lang="hr-HR" sz="1300" dirty="0"/>
              <a:t> </a:t>
            </a:r>
            <a:r>
              <a:rPr lang="hr-HR" sz="1300" dirty="0" err="1"/>
              <a:t>separates</a:t>
            </a:r>
            <a:r>
              <a:rPr lang="hr-HR" sz="1300" dirty="0"/>
              <a:t> </a:t>
            </a:r>
            <a:r>
              <a:rPr lang="hr-HR" sz="1300" dirty="0" err="1"/>
              <a:t>from</a:t>
            </a:r>
            <a:r>
              <a:rPr lang="hr-HR" sz="1300" dirty="0"/>
              <a:t> </a:t>
            </a:r>
            <a:r>
              <a:rPr lang="hr-HR" sz="1300" dirty="0" err="1"/>
              <a:t>hosts</a:t>
            </a:r>
            <a:r>
              <a:rPr lang="hr-HR" sz="1300" dirty="0"/>
              <a:t> (</a:t>
            </a:r>
            <a:r>
              <a:rPr lang="hr-HR" sz="1300" dirty="0" err="1"/>
              <a:t>virtual</a:t>
            </a:r>
            <a:r>
              <a:rPr lang="hr-HR" sz="1300" dirty="0"/>
              <a:t> </a:t>
            </a:r>
            <a:r>
              <a:rPr lang="hr-HR" sz="1300" dirty="0" err="1"/>
              <a:t>machines</a:t>
            </a:r>
            <a:r>
              <a:rPr lang="hr-HR" sz="1300" dirty="0"/>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17</a:t>
            </a:fld>
            <a:endParaRPr lang="hr-HR"/>
          </a:p>
        </p:txBody>
      </p:sp>
    </p:spTree>
    <p:extLst>
      <p:ext uri="{BB962C8B-B14F-4D97-AF65-F5344CB8AC3E}">
        <p14:creationId xmlns:p14="http://schemas.microsoft.com/office/powerpoint/2010/main" val="1423842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sz="1300" dirty="0"/>
              <a:t>Now let's put everything together</a:t>
            </a:r>
            <a:r>
              <a:rPr lang="hr-HR" sz="1300" dirty="0"/>
              <a:t>. The </a:t>
            </a:r>
            <a:r>
              <a:rPr lang="hr-HR" sz="1300" dirty="0" err="1"/>
              <a:t>virtualized</a:t>
            </a:r>
            <a:r>
              <a:rPr lang="hr-HR" sz="1300" dirty="0"/>
              <a:t> network </a:t>
            </a:r>
            <a:r>
              <a:rPr lang="hr-HR" sz="1300" dirty="0" err="1"/>
              <a:t>layer</a:t>
            </a:r>
            <a:r>
              <a:rPr lang="hr-HR" sz="1300" dirty="0"/>
              <a:t> </a:t>
            </a:r>
            <a:r>
              <a:rPr lang="hr-HR" sz="1300" dirty="0" err="1"/>
              <a:t>allows</a:t>
            </a:r>
            <a:r>
              <a:rPr lang="hr-HR" sz="1300" dirty="0"/>
              <a:t> </a:t>
            </a:r>
            <a:r>
              <a:rPr lang="hr-HR" sz="1300" dirty="0" err="1"/>
              <a:t>us</a:t>
            </a:r>
            <a:r>
              <a:rPr lang="hr-HR" sz="1300" dirty="0"/>
              <a:t> to </a:t>
            </a:r>
            <a:r>
              <a:rPr lang="hr-HR" sz="1300" dirty="0" err="1"/>
              <a:t>connect</a:t>
            </a:r>
            <a:r>
              <a:rPr lang="hr-HR" sz="1300" dirty="0"/>
              <a:t> to </a:t>
            </a:r>
            <a:r>
              <a:rPr lang="hr-HR" sz="1300" dirty="0" err="1"/>
              <a:t>any</a:t>
            </a:r>
            <a:r>
              <a:rPr lang="hr-HR" sz="1300" dirty="0"/>
              <a:t> instance </a:t>
            </a:r>
            <a:r>
              <a:rPr lang="hr-HR" sz="1300" dirty="0" err="1"/>
              <a:t>within</a:t>
            </a:r>
            <a:r>
              <a:rPr lang="hr-HR" sz="1300" dirty="0"/>
              <a:t> </a:t>
            </a:r>
            <a:r>
              <a:rPr lang="hr-HR" sz="1300" dirty="0" err="1"/>
              <a:t>the</a:t>
            </a:r>
            <a:r>
              <a:rPr lang="hr-HR" sz="1300" dirty="0"/>
              <a:t> </a:t>
            </a:r>
            <a:r>
              <a:rPr lang="hr-HR" sz="1300" dirty="0" err="1"/>
              <a:t>computer</a:t>
            </a:r>
            <a:r>
              <a:rPr lang="hr-HR" sz="1300" dirty="0"/>
              <a:t> </a:t>
            </a:r>
            <a:r>
              <a:rPr lang="hr-HR" sz="1300" dirty="0" err="1"/>
              <a:t>cloud</a:t>
            </a:r>
            <a:r>
              <a:rPr lang="hr-HR" sz="1300" dirty="0"/>
              <a:t> (</a:t>
            </a:r>
            <a:r>
              <a:rPr lang="hr-HR" sz="1300" dirty="0" err="1"/>
              <a:t>databases</a:t>
            </a:r>
            <a:r>
              <a:rPr lang="hr-HR" sz="1300" dirty="0"/>
              <a:t>, </a:t>
            </a:r>
            <a:r>
              <a:rPr lang="hr-HR" sz="1300" dirty="0" err="1"/>
              <a:t>object</a:t>
            </a:r>
            <a:r>
              <a:rPr lang="hr-HR" sz="1300" dirty="0"/>
              <a:t> </a:t>
            </a:r>
            <a:r>
              <a:rPr lang="hr-HR" sz="1300" dirty="0" err="1"/>
              <a:t>files</a:t>
            </a:r>
            <a:r>
              <a:rPr lang="hr-HR" sz="1300" dirty="0"/>
              <a:t>, </a:t>
            </a:r>
            <a:r>
              <a:rPr lang="hr-HR" sz="1300" dirty="0" err="1"/>
              <a:t>virtual</a:t>
            </a:r>
            <a:r>
              <a:rPr lang="hr-HR" sz="1300" dirty="0"/>
              <a:t> </a:t>
            </a:r>
            <a:r>
              <a:rPr lang="hr-HR" sz="1300" dirty="0" err="1"/>
              <a:t>machines</a:t>
            </a:r>
            <a:r>
              <a:rPr lang="hr-HR" sz="1300" dirty="0"/>
              <a:t>, </a:t>
            </a:r>
            <a:r>
              <a:rPr lang="hr-HR" sz="1300" dirty="0" err="1"/>
              <a:t>load</a:t>
            </a:r>
            <a:r>
              <a:rPr lang="hr-HR" sz="1300" dirty="0"/>
              <a:t> </a:t>
            </a:r>
            <a:r>
              <a:rPr lang="hr-HR" sz="1300" dirty="0" err="1"/>
              <a:t>balancers</a:t>
            </a:r>
            <a:r>
              <a:rPr lang="hr-HR" sz="1300" dirty="0"/>
              <a:t>, </a:t>
            </a:r>
            <a:r>
              <a:rPr lang="hr-HR" sz="1300" dirty="0" err="1"/>
              <a:t>security</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18</a:t>
            </a:fld>
            <a:endParaRPr lang="hr-HR"/>
          </a:p>
        </p:txBody>
      </p:sp>
    </p:spTree>
    <p:extLst>
      <p:ext uri="{BB962C8B-B14F-4D97-AF65-F5344CB8AC3E}">
        <p14:creationId xmlns:p14="http://schemas.microsoft.com/office/powerpoint/2010/main" val="37462394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a:t>. Thank you for attention !</a:t>
            </a:r>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19</a:t>
            </a:fld>
            <a:endParaRPr lang="hr-HR"/>
          </a:p>
        </p:txBody>
      </p:sp>
    </p:spTree>
    <p:extLst>
      <p:ext uri="{BB962C8B-B14F-4D97-AF65-F5344CB8AC3E}">
        <p14:creationId xmlns:p14="http://schemas.microsoft.com/office/powerpoint/2010/main" val="1718706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a:t>Good </a:t>
            </a:r>
            <a:r>
              <a:rPr lang="hr-HR" sz="1300" dirty="0" err="1"/>
              <a:t>afternoon</a:t>
            </a:r>
            <a:r>
              <a:rPr lang="hr-HR" sz="1300" dirty="0"/>
              <a:t> </a:t>
            </a:r>
            <a:r>
              <a:rPr lang="hr-HR" sz="1300" dirty="0" err="1"/>
              <a:t>and</a:t>
            </a:r>
            <a:r>
              <a:rPr lang="hr-HR" sz="1300" dirty="0"/>
              <a:t> </a:t>
            </a:r>
            <a:r>
              <a:rPr lang="hr-HR" sz="1300" dirty="0" err="1"/>
              <a:t>welcome</a:t>
            </a:r>
            <a:r>
              <a:rPr lang="hr-HR" sz="1300" dirty="0"/>
              <a:t> to </a:t>
            </a:r>
            <a:r>
              <a:rPr lang="hr-HR" sz="1300" dirty="0" err="1"/>
              <a:t>the</a:t>
            </a:r>
            <a:r>
              <a:rPr lang="hr-HR" sz="1300" dirty="0"/>
              <a:t> Cloud </a:t>
            </a:r>
            <a:r>
              <a:rPr lang="hr-HR" sz="1300" dirty="0" err="1"/>
              <a:t>Computing</a:t>
            </a:r>
            <a:r>
              <a:rPr lang="hr-HR" sz="1300" dirty="0"/>
              <a:t> </a:t>
            </a:r>
            <a:r>
              <a:rPr lang="hr-HR" sz="1300" dirty="0" err="1"/>
              <a:t>course</a:t>
            </a:r>
            <a:r>
              <a:rPr lang="hr-HR" sz="1300" dirty="0"/>
              <a:t>. </a:t>
            </a:r>
            <a:r>
              <a:rPr lang="hr-HR" sz="1300" dirty="0" err="1"/>
              <a:t>This</a:t>
            </a:r>
            <a:r>
              <a:rPr lang="hr-HR" sz="1300" dirty="0"/>
              <a:t> </a:t>
            </a:r>
            <a:r>
              <a:rPr lang="hr-HR" sz="1300" dirty="0" err="1"/>
              <a:t>course</a:t>
            </a:r>
            <a:r>
              <a:rPr lang="hr-HR" sz="1300" dirty="0"/>
              <a:t> </a:t>
            </a:r>
            <a:r>
              <a:rPr lang="hr-HR" sz="1300" dirty="0" err="1"/>
              <a:t>was</a:t>
            </a:r>
            <a:r>
              <a:rPr lang="hr-HR" sz="1300" dirty="0"/>
              <a:t> </a:t>
            </a:r>
            <a:r>
              <a:rPr lang="hr-HR" sz="1300" dirty="0" err="1"/>
              <a:t>developed</a:t>
            </a:r>
            <a:r>
              <a:rPr lang="hr-HR" sz="1300" dirty="0"/>
              <a:t> as a </a:t>
            </a:r>
            <a:r>
              <a:rPr lang="hr-HR" sz="1300" dirty="0" err="1"/>
              <a:t>result</a:t>
            </a:r>
            <a:r>
              <a:rPr lang="hr-HR" sz="1300" dirty="0"/>
              <a:t> </a:t>
            </a:r>
            <a:r>
              <a:rPr lang="hr-HR" sz="1300" dirty="0" err="1"/>
              <a:t>of</a:t>
            </a:r>
            <a:r>
              <a:rPr lang="hr-HR" sz="1300" dirty="0"/>
              <a:t> </a:t>
            </a:r>
            <a:r>
              <a:rPr lang="hr-HR" sz="1300" dirty="0" err="1"/>
              <a:t>the</a:t>
            </a:r>
            <a:r>
              <a:rPr lang="hr-HR" sz="1300" dirty="0"/>
              <a:t> Erasmus+ </a:t>
            </a:r>
            <a:r>
              <a:rPr lang="hr-HR" sz="1300" dirty="0" err="1"/>
              <a:t>project</a:t>
            </a:r>
            <a:r>
              <a:rPr lang="hr-HR" sz="1300" dirty="0"/>
              <a:t> </a:t>
            </a:r>
            <a:r>
              <a:rPr lang="hr-HR" sz="1300" dirty="0" err="1"/>
              <a:t>CodeIn</a:t>
            </a:r>
            <a:r>
              <a:rPr lang="hr-HR" sz="1300" dirty="0"/>
              <a:t>. All </a:t>
            </a:r>
            <a:r>
              <a:rPr lang="hr-HR" sz="1300" dirty="0" err="1"/>
              <a:t>you</a:t>
            </a:r>
            <a:r>
              <a:rPr lang="hr-HR" sz="1300" dirty="0"/>
              <a:t> </a:t>
            </a:r>
            <a:r>
              <a:rPr lang="hr-HR" sz="1300" dirty="0" err="1"/>
              <a:t>need</a:t>
            </a:r>
            <a:r>
              <a:rPr lang="hr-HR" sz="1300" dirty="0"/>
              <a:t> to </a:t>
            </a:r>
            <a:r>
              <a:rPr lang="hr-HR" sz="1300" dirty="0" err="1"/>
              <a:t>learn</a:t>
            </a:r>
            <a:r>
              <a:rPr lang="hr-HR" sz="1300" dirty="0"/>
              <a:t> is internet </a:t>
            </a:r>
            <a:r>
              <a:rPr lang="hr-HR" sz="1300" dirty="0" err="1"/>
              <a:t>access</a:t>
            </a:r>
            <a:r>
              <a:rPr lang="hr-HR" sz="1300" dirty="0"/>
              <a:t> </a:t>
            </a:r>
            <a:r>
              <a:rPr lang="hr-HR" sz="1300" dirty="0" err="1"/>
              <a:t>and</a:t>
            </a:r>
            <a:r>
              <a:rPr lang="hr-HR" sz="1300" dirty="0"/>
              <a:t> a </a:t>
            </a:r>
            <a:r>
              <a:rPr lang="hr-HR" sz="1300" dirty="0" err="1"/>
              <a:t>computer</a:t>
            </a:r>
            <a:r>
              <a:rPr lang="hr-HR" sz="1300" dirty="0"/>
              <a:t>.</a:t>
            </a:r>
          </a:p>
          <a:p>
            <a:pPr algn="just">
              <a:lnSpc>
                <a:spcPct val="107000"/>
              </a:lnSpc>
              <a:spcAft>
                <a:spcPts val="846"/>
              </a:spcAft>
            </a:pPr>
            <a:r>
              <a:rPr lang="hr-HR" sz="1300" dirty="0"/>
              <a:t>The </a:t>
            </a:r>
            <a:r>
              <a:rPr lang="hr-HR" sz="1300" dirty="0" err="1"/>
              <a:t>course</a:t>
            </a:r>
            <a:r>
              <a:rPr lang="hr-HR" sz="1300" dirty="0"/>
              <a:t> </a:t>
            </a:r>
            <a:r>
              <a:rPr lang="hr-HR" sz="1300" dirty="0" err="1"/>
              <a:t>contains</a:t>
            </a:r>
            <a:r>
              <a:rPr lang="hr-HR" sz="1300" dirty="0"/>
              <a:t> a total </a:t>
            </a:r>
            <a:r>
              <a:rPr lang="hr-HR" sz="1300" dirty="0" err="1"/>
              <a:t>of</a:t>
            </a:r>
            <a:r>
              <a:rPr lang="hr-HR" sz="1300" dirty="0"/>
              <a:t> ten </a:t>
            </a:r>
            <a:r>
              <a:rPr lang="hr-HR" sz="1300" dirty="0" err="1"/>
              <a:t>topics</a:t>
            </a:r>
            <a:r>
              <a:rPr lang="hr-HR" sz="1300" dirty="0"/>
              <a:t>. In </a:t>
            </a:r>
            <a:r>
              <a:rPr lang="hr-HR" sz="1300" dirty="0" err="1"/>
              <a:t>addition</a:t>
            </a:r>
            <a:r>
              <a:rPr lang="hr-HR" sz="1300" dirty="0"/>
              <a:t>, </a:t>
            </a:r>
            <a:r>
              <a:rPr lang="hr-HR" sz="1300" dirty="0" err="1"/>
              <a:t>we</a:t>
            </a:r>
            <a:r>
              <a:rPr lang="hr-HR" sz="1300" dirty="0"/>
              <a:t> </a:t>
            </a:r>
            <a:r>
              <a:rPr lang="hr-HR" sz="1300" dirty="0" err="1"/>
              <a:t>prepared</a:t>
            </a:r>
            <a:r>
              <a:rPr lang="hr-HR" sz="1300" dirty="0"/>
              <a:t> a short video with </a:t>
            </a:r>
            <a:r>
              <a:rPr lang="hr-HR" sz="1300" dirty="0" err="1"/>
              <a:t>basic</a:t>
            </a:r>
            <a:r>
              <a:rPr lang="hr-HR" sz="1300" dirty="0"/>
              <a:t> </a:t>
            </a:r>
            <a:r>
              <a:rPr lang="hr-HR" sz="1300" dirty="0" err="1"/>
              <a:t>instructions</a:t>
            </a:r>
            <a:r>
              <a:rPr lang="hr-HR" sz="1300" dirty="0"/>
              <a:t> at </a:t>
            </a:r>
            <a:r>
              <a:rPr lang="hr-HR" sz="1300" dirty="0" err="1"/>
              <a:t>the</a:t>
            </a:r>
            <a:r>
              <a:rPr lang="hr-HR" sz="1300" dirty="0"/>
              <a:t> </a:t>
            </a:r>
            <a:r>
              <a:rPr lang="hr-HR" sz="1300" dirty="0" err="1"/>
              <a:t>beginning</a:t>
            </a:r>
            <a:r>
              <a:rPr lang="hr-HR" sz="1300" dirty="0"/>
              <a:t> </a:t>
            </a:r>
            <a:r>
              <a:rPr lang="hr-HR" sz="1300" dirty="0" err="1"/>
              <a:t>of</a:t>
            </a:r>
            <a:r>
              <a:rPr lang="hr-HR" sz="1300" dirty="0"/>
              <a:t> </a:t>
            </a:r>
            <a:r>
              <a:rPr lang="hr-HR" sz="1300" dirty="0" err="1"/>
              <a:t>each</a:t>
            </a:r>
            <a:r>
              <a:rPr lang="hr-HR" sz="1300" dirty="0"/>
              <a:t> </a:t>
            </a:r>
            <a:r>
              <a:rPr lang="hr-HR" sz="1300" dirty="0" err="1"/>
              <a:t>of</a:t>
            </a:r>
            <a:r>
              <a:rPr lang="hr-HR" sz="1300" dirty="0"/>
              <a:t> </a:t>
            </a:r>
            <a:r>
              <a:rPr lang="hr-HR" sz="1300" dirty="0" err="1"/>
              <a:t>them</a:t>
            </a:r>
            <a:r>
              <a:rPr lang="hr-HR" sz="1300" dirty="0"/>
              <a:t>. </a:t>
            </a:r>
            <a:r>
              <a:rPr lang="hr-HR" sz="1300" dirty="0">
                <a:latin typeface="Calibri" panose="020F0502020204030204" pitchFamily="34" charset="0"/>
                <a:ea typeface="Calibri" panose="020F0502020204030204" pitchFamily="34" charset="0"/>
                <a:cs typeface="Times New Roman" panose="02020603050405020304" pitchFamily="18" charset="0"/>
              </a:rPr>
              <a:t>First </a:t>
            </a:r>
            <a:r>
              <a:rPr lang="hr-HR" sz="1300" dirty="0" err="1">
                <a:latin typeface="Calibri" panose="020F0502020204030204" pitchFamily="34" charset="0"/>
                <a:ea typeface="Calibri" panose="020F0502020204030204" pitchFamily="34" charset="0"/>
                <a:cs typeface="Times New Roman" panose="02020603050405020304" pitchFamily="18" charset="0"/>
              </a:rPr>
              <a:t>of</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all</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we</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will</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give</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you</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basic</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information</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about</a:t>
            </a:r>
            <a:r>
              <a:rPr lang="hr-HR" sz="1300" dirty="0">
                <a:latin typeface="Calibri" panose="020F0502020204030204" pitchFamily="34" charset="0"/>
                <a:ea typeface="Calibri" panose="020F0502020204030204" pitchFamily="34" charset="0"/>
                <a:cs typeface="Times New Roman" panose="02020603050405020304" pitchFamily="18" charset="0"/>
              </a:rPr>
              <a:t> how </a:t>
            </a:r>
            <a:r>
              <a:rPr lang="hr-HR" sz="1300" dirty="0" err="1">
                <a:latin typeface="Calibri" panose="020F0502020204030204" pitchFamily="34" charset="0"/>
                <a:ea typeface="Calibri" panose="020F0502020204030204" pitchFamily="34" charset="0"/>
                <a:cs typeface="Times New Roman" panose="02020603050405020304" pitchFamily="18" charset="0"/>
              </a:rPr>
              <a:t>we</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expect</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you</a:t>
            </a:r>
            <a:r>
              <a:rPr lang="hr-HR" sz="1300" dirty="0">
                <a:latin typeface="Calibri" panose="020F0502020204030204" pitchFamily="34" charset="0"/>
                <a:ea typeface="Calibri" panose="020F0502020204030204" pitchFamily="34" charset="0"/>
                <a:cs typeface="Times New Roman" panose="02020603050405020304" pitchFamily="18" charset="0"/>
              </a:rPr>
              <a:t> to </a:t>
            </a:r>
            <a:r>
              <a:rPr lang="hr-HR" sz="1300" dirty="0" err="1">
                <a:latin typeface="Calibri" panose="020F0502020204030204" pitchFamily="34" charset="0"/>
                <a:ea typeface="Calibri" panose="020F0502020204030204" pitchFamily="34" charset="0"/>
                <a:cs typeface="Times New Roman" panose="02020603050405020304" pitchFamily="18" charset="0"/>
              </a:rPr>
              <a:t>learn</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in</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this</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course</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and</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where</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you</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can</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find</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teaching</a:t>
            </a:r>
            <a:r>
              <a:rPr lang="hr-HR" sz="1300" dirty="0">
                <a:latin typeface="Calibri" panose="020F0502020204030204" pitchFamily="34" charset="0"/>
                <a:ea typeface="Calibri" panose="020F0502020204030204" pitchFamily="34" charset="0"/>
                <a:cs typeface="Times New Roman" panose="02020603050405020304" pitchFamily="18" charset="0"/>
              </a:rPr>
              <a:t> </a:t>
            </a:r>
            <a:r>
              <a:rPr lang="hr-HR" sz="1300" dirty="0" err="1">
                <a:latin typeface="Calibri" panose="020F0502020204030204" pitchFamily="34" charset="0"/>
                <a:ea typeface="Calibri" panose="020F0502020204030204" pitchFamily="34" charset="0"/>
                <a:cs typeface="Times New Roman" panose="02020603050405020304" pitchFamily="18" charset="0"/>
              </a:rPr>
              <a:t>materials</a:t>
            </a:r>
            <a:r>
              <a:rPr lang="hr-HR" sz="1300" dirty="0">
                <a:latin typeface="Calibri" panose="020F0502020204030204" pitchFamily="34" charset="0"/>
                <a:ea typeface="Calibri" panose="020F0502020204030204" pitchFamily="34" charset="0"/>
                <a:cs typeface="Times New Roman" panose="02020603050405020304" pitchFamily="18" charset="0"/>
              </a:rPr>
              <a:t>. </a:t>
            </a:r>
          </a:p>
          <a:p>
            <a:pPr algn="just"/>
            <a:endParaRPr lang="hr-HR" sz="1300" dirty="0"/>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a:t>
            </a:fld>
            <a:endParaRPr lang="hr-HR"/>
          </a:p>
        </p:txBody>
      </p:sp>
    </p:spTree>
    <p:extLst>
      <p:ext uri="{BB962C8B-B14F-4D97-AF65-F5344CB8AC3E}">
        <p14:creationId xmlns:p14="http://schemas.microsoft.com/office/powerpoint/2010/main" val="41249110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20</a:t>
            </a:fld>
            <a:endParaRPr lang="hr-HR"/>
          </a:p>
        </p:txBody>
      </p:sp>
    </p:spTree>
    <p:extLst>
      <p:ext uri="{BB962C8B-B14F-4D97-AF65-F5344CB8AC3E}">
        <p14:creationId xmlns:p14="http://schemas.microsoft.com/office/powerpoint/2010/main" val="32191969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Classless</a:t>
            </a:r>
            <a:r>
              <a:rPr lang="hr-HR" sz="1300" dirty="0"/>
              <a:t> Inter-</a:t>
            </a:r>
            <a:r>
              <a:rPr lang="hr-HR" sz="1300" dirty="0" err="1"/>
              <a:t>Domain</a:t>
            </a:r>
            <a:r>
              <a:rPr lang="hr-HR" sz="1300" dirty="0"/>
              <a:t> </a:t>
            </a:r>
            <a:r>
              <a:rPr lang="hr-HR" sz="1300" dirty="0" err="1"/>
              <a:t>Routing</a:t>
            </a:r>
            <a:r>
              <a:rPr lang="hr-HR" sz="1300" dirty="0"/>
              <a:t> (CIDR) </a:t>
            </a:r>
            <a:r>
              <a:rPr lang="hr-HR" sz="1300" dirty="0" err="1"/>
              <a:t>is</a:t>
            </a:r>
            <a:r>
              <a:rPr lang="hr-HR" sz="1300" dirty="0"/>
              <a:t> a </a:t>
            </a:r>
            <a:r>
              <a:rPr lang="hr-HR" sz="1300" dirty="0" err="1"/>
              <a:t>method</a:t>
            </a:r>
            <a:r>
              <a:rPr lang="hr-HR" sz="1300" dirty="0"/>
              <a:t> for </a:t>
            </a:r>
            <a:r>
              <a:rPr lang="hr-HR" sz="1300" dirty="0" err="1"/>
              <a:t>allocating</a:t>
            </a:r>
            <a:r>
              <a:rPr lang="hr-HR" sz="1300" dirty="0"/>
              <a:t> IP </a:t>
            </a:r>
            <a:r>
              <a:rPr lang="hr-HR" sz="1300" dirty="0" err="1"/>
              <a:t>addresses</a:t>
            </a:r>
            <a:r>
              <a:rPr lang="hr-HR" sz="1300" dirty="0"/>
              <a:t> </a:t>
            </a:r>
            <a:r>
              <a:rPr lang="hr-HR" sz="1300" dirty="0" err="1"/>
              <a:t>and</a:t>
            </a:r>
            <a:r>
              <a:rPr lang="hr-HR" sz="1300" dirty="0"/>
              <a:t> for IP </a:t>
            </a:r>
            <a:r>
              <a:rPr lang="hr-HR" sz="1300" dirty="0" err="1"/>
              <a:t>routing</a:t>
            </a:r>
            <a:r>
              <a:rPr lang="hr-HR" sz="1300" dirty="0"/>
              <a:t>. </a:t>
            </a:r>
            <a:r>
              <a:rPr lang="hr-HR" sz="1300" dirty="0" err="1"/>
              <a:t>By</a:t>
            </a:r>
            <a:r>
              <a:rPr lang="hr-HR" sz="1300" dirty="0"/>
              <a:t> </a:t>
            </a:r>
            <a:r>
              <a:rPr lang="hr-HR" sz="1300" dirty="0" err="1"/>
              <a:t>such</a:t>
            </a:r>
            <a:r>
              <a:rPr lang="hr-HR" sz="1300" dirty="0"/>
              <a:t> </a:t>
            </a:r>
            <a:r>
              <a:rPr lang="hr-HR" sz="1300" dirty="0" err="1"/>
              <a:t>marking</a:t>
            </a:r>
            <a:r>
              <a:rPr lang="hr-HR" sz="1300" dirty="0"/>
              <a:t>, </a:t>
            </a:r>
            <a:r>
              <a:rPr lang="hr-HR" sz="1300" dirty="0" err="1"/>
              <a:t>it</a:t>
            </a:r>
            <a:r>
              <a:rPr lang="hr-HR" sz="1300" dirty="0"/>
              <a:t> </a:t>
            </a:r>
            <a:r>
              <a:rPr lang="hr-HR" sz="1300" dirty="0" err="1"/>
              <a:t>is</a:t>
            </a:r>
            <a:r>
              <a:rPr lang="hr-HR" sz="1300" dirty="0"/>
              <a:t> </a:t>
            </a:r>
            <a:r>
              <a:rPr lang="hr-HR" sz="1300" dirty="0" err="1"/>
              <a:t>possible</a:t>
            </a:r>
            <a:r>
              <a:rPr lang="hr-HR" sz="1300" dirty="0"/>
              <a:t> to </a:t>
            </a:r>
            <a:r>
              <a:rPr lang="hr-HR" sz="1300" dirty="0" err="1"/>
              <a:t>define</a:t>
            </a:r>
            <a:r>
              <a:rPr lang="hr-HR" sz="1300" dirty="0"/>
              <a:t> to </a:t>
            </a:r>
            <a:r>
              <a:rPr lang="hr-HR" sz="1300" dirty="0" err="1"/>
              <a:t>divide</a:t>
            </a:r>
            <a:r>
              <a:rPr lang="hr-HR" sz="1300" dirty="0"/>
              <a:t> </a:t>
            </a:r>
            <a:r>
              <a:rPr lang="hr-HR" sz="1300" dirty="0" err="1"/>
              <a:t>the</a:t>
            </a:r>
            <a:r>
              <a:rPr lang="hr-HR" sz="1300" dirty="0"/>
              <a:t> </a:t>
            </a:r>
            <a:r>
              <a:rPr lang="hr-HR" sz="1300" dirty="0" err="1"/>
              <a:t>traffic</a:t>
            </a:r>
            <a:r>
              <a:rPr lang="hr-HR" sz="1300" dirty="0"/>
              <a:t> </a:t>
            </a:r>
            <a:r>
              <a:rPr lang="hr-HR" sz="1300" dirty="0" err="1"/>
              <a:t>within</a:t>
            </a:r>
            <a:r>
              <a:rPr lang="hr-HR" sz="1300" dirty="0"/>
              <a:t> one </a:t>
            </a:r>
            <a:r>
              <a:rPr lang="hr-HR" sz="1300" dirty="0" err="1"/>
              <a:t>group</a:t>
            </a:r>
            <a:r>
              <a:rPr lang="hr-HR" sz="1300" dirty="0"/>
              <a:t> </a:t>
            </a:r>
            <a:r>
              <a:rPr lang="hr-HR" sz="1300" dirty="0" err="1"/>
              <a:t>of</a:t>
            </a:r>
            <a:r>
              <a:rPr lang="hr-HR" sz="1300" dirty="0"/>
              <a:t> IP </a:t>
            </a:r>
            <a:r>
              <a:rPr lang="hr-HR" sz="1300" dirty="0" err="1"/>
              <a:t>addresses</a:t>
            </a:r>
            <a:r>
              <a:rPr lang="hr-HR" sz="1300" dirty="0"/>
              <a:t> </a:t>
            </a:r>
            <a:r>
              <a:rPr lang="hr-HR" sz="1300" dirty="0" err="1"/>
              <a:t>into</a:t>
            </a:r>
            <a:r>
              <a:rPr lang="hr-HR" sz="1300" dirty="0"/>
              <a:t> </a:t>
            </a:r>
            <a:r>
              <a:rPr lang="hr-HR" sz="1300" dirty="0" err="1"/>
              <a:t>several</a:t>
            </a:r>
            <a:r>
              <a:rPr lang="hr-HR" sz="1300" dirty="0"/>
              <a:t> </a:t>
            </a:r>
            <a:r>
              <a:rPr lang="hr-HR" sz="1300" dirty="0" err="1"/>
              <a:t>subnets</a:t>
            </a:r>
            <a:r>
              <a:rPr lang="hr-HR" sz="1300" dirty="0"/>
              <a:t> </a:t>
            </a:r>
            <a:r>
              <a:rPr lang="hr-HR" sz="1300" dirty="0" err="1"/>
              <a:t>that</a:t>
            </a:r>
            <a:r>
              <a:rPr lang="hr-HR" sz="1300" dirty="0"/>
              <a:t> do </a:t>
            </a:r>
            <a:r>
              <a:rPr lang="hr-HR" sz="1300" dirty="0" err="1"/>
              <a:t>not</a:t>
            </a:r>
            <a:r>
              <a:rPr lang="hr-HR" sz="1300" dirty="0"/>
              <a:t> </a:t>
            </a:r>
            <a:r>
              <a:rPr lang="hr-HR" sz="1300" dirty="0" err="1"/>
              <a:t>interfere</a:t>
            </a:r>
            <a:r>
              <a:rPr lang="hr-HR" sz="1300" dirty="0"/>
              <a:t> </a:t>
            </a:r>
            <a:r>
              <a:rPr lang="hr-HR" sz="1300" dirty="0" err="1"/>
              <a:t>with</a:t>
            </a:r>
            <a:r>
              <a:rPr lang="hr-HR" sz="1300" dirty="0"/>
              <a:t> </a:t>
            </a:r>
            <a:r>
              <a:rPr lang="hr-HR" sz="1300" dirty="0" err="1"/>
              <a:t>each</a:t>
            </a:r>
            <a:r>
              <a:rPr lang="hr-HR" sz="1300" dirty="0"/>
              <a:t> </a:t>
            </a:r>
            <a:r>
              <a:rPr lang="hr-HR" sz="1300" dirty="0" err="1"/>
              <a:t>other</a:t>
            </a:r>
            <a:r>
              <a:rPr lang="hr-HR" sz="1300"/>
              <a:t>.  As </a:t>
            </a:r>
            <a:r>
              <a:rPr lang="hr-HR" sz="1300" dirty="0" err="1"/>
              <a:t>an</a:t>
            </a:r>
            <a:r>
              <a:rPr lang="hr-HR" sz="1300" dirty="0"/>
              <a:t> </a:t>
            </a:r>
            <a:r>
              <a:rPr lang="hr-HR" sz="1300" dirty="0" err="1"/>
              <a:t>analogy</a:t>
            </a:r>
            <a:r>
              <a:rPr lang="hr-HR" sz="1300" dirty="0"/>
              <a:t>, </a:t>
            </a:r>
            <a:r>
              <a:rPr lang="hr-HR" sz="1300" dirty="0" err="1"/>
              <a:t>imagine</a:t>
            </a:r>
            <a:r>
              <a:rPr lang="hr-HR" sz="1300" dirty="0"/>
              <a:t> a single room; </a:t>
            </a:r>
            <a:r>
              <a:rPr lang="hr-HR" sz="1300" dirty="0" err="1"/>
              <a:t>in</a:t>
            </a:r>
            <a:r>
              <a:rPr lang="hr-HR" sz="1300" dirty="0"/>
              <a:t> </a:t>
            </a:r>
            <a:r>
              <a:rPr lang="hr-HR" sz="1300" dirty="0" err="1"/>
              <a:t>this</a:t>
            </a:r>
            <a:r>
              <a:rPr lang="hr-HR" sz="1300" dirty="0"/>
              <a:t> room are </a:t>
            </a:r>
            <a:r>
              <a:rPr lang="hr-HR" sz="1300" dirty="0" err="1"/>
              <a:t>five</a:t>
            </a:r>
            <a:r>
              <a:rPr lang="hr-HR" sz="1300" dirty="0"/>
              <a:t> </a:t>
            </a:r>
            <a:r>
              <a:rPr lang="hr-HR" sz="1300" dirty="0" err="1"/>
              <a:t>different</a:t>
            </a:r>
            <a:r>
              <a:rPr lang="hr-HR" sz="1300" dirty="0"/>
              <a:t> </a:t>
            </a:r>
            <a:r>
              <a:rPr lang="hr-HR" sz="1300" dirty="0" err="1"/>
              <a:t>groups</a:t>
            </a:r>
            <a:r>
              <a:rPr lang="hr-HR" sz="1300" dirty="0"/>
              <a:t> </a:t>
            </a:r>
            <a:r>
              <a:rPr lang="hr-HR" sz="1300" dirty="0" err="1"/>
              <a:t>of</a:t>
            </a:r>
            <a:r>
              <a:rPr lang="hr-HR" sz="1300" dirty="0"/>
              <a:t> </a:t>
            </a:r>
            <a:r>
              <a:rPr lang="hr-HR" sz="1300" dirty="0" err="1"/>
              <a:t>people</a:t>
            </a:r>
            <a:r>
              <a:rPr lang="hr-HR" sz="1300"/>
              <a:t>. </a:t>
            </a:r>
          </a:p>
          <a:p>
            <a:pPr algn="just"/>
            <a:endParaRPr lang="hr-HR" sz="1300"/>
          </a:p>
          <a:p>
            <a:pPr algn="just"/>
            <a:r>
              <a:rPr lang="hr-HR" sz="1300"/>
              <a:t>Now </a:t>
            </a:r>
            <a:r>
              <a:rPr lang="hr-HR" sz="1300" dirty="0" err="1"/>
              <a:t>imagine</a:t>
            </a:r>
            <a:r>
              <a:rPr lang="hr-HR" sz="1300" dirty="0"/>
              <a:t> </a:t>
            </a:r>
            <a:r>
              <a:rPr lang="hr-HR" sz="1300" dirty="0" err="1"/>
              <a:t>the</a:t>
            </a:r>
            <a:r>
              <a:rPr lang="hr-HR" sz="1300" dirty="0"/>
              <a:t> single room </a:t>
            </a:r>
            <a:r>
              <a:rPr lang="hr-HR" sz="1300" dirty="0" err="1"/>
              <a:t>being</a:t>
            </a:r>
            <a:r>
              <a:rPr lang="hr-HR" sz="1300" dirty="0"/>
              <a:t> </a:t>
            </a:r>
            <a:r>
              <a:rPr lang="hr-HR" sz="1300" dirty="0" err="1"/>
              <a:t>separated</a:t>
            </a:r>
            <a:r>
              <a:rPr lang="hr-HR" sz="1300" dirty="0"/>
              <a:t> </a:t>
            </a:r>
            <a:r>
              <a:rPr lang="hr-HR" sz="1300" dirty="0" err="1"/>
              <a:t>into</a:t>
            </a:r>
            <a:r>
              <a:rPr lang="hr-HR" sz="1300" dirty="0"/>
              <a:t> </a:t>
            </a:r>
            <a:r>
              <a:rPr lang="hr-HR" sz="1300" dirty="0" err="1"/>
              <a:t>five</a:t>
            </a:r>
            <a:r>
              <a:rPr lang="hr-HR" sz="1300" dirty="0"/>
              <a:t> </a:t>
            </a:r>
            <a:r>
              <a:rPr lang="hr-HR" sz="1300" dirty="0" err="1"/>
              <a:t>smaller</a:t>
            </a:r>
            <a:r>
              <a:rPr lang="hr-HR" sz="1300" dirty="0"/>
              <a:t> </a:t>
            </a:r>
            <a:r>
              <a:rPr lang="hr-HR" sz="1300" dirty="0" err="1"/>
              <a:t>rooms</a:t>
            </a:r>
            <a:r>
              <a:rPr lang="hr-HR" sz="1300" dirty="0"/>
              <a:t>. </a:t>
            </a:r>
            <a:r>
              <a:rPr lang="hr-HR" sz="1300" dirty="0" err="1"/>
              <a:t>Each</a:t>
            </a:r>
            <a:r>
              <a:rPr lang="hr-HR" sz="1300" dirty="0"/>
              <a:t> </a:t>
            </a:r>
            <a:r>
              <a:rPr lang="hr-HR" sz="1300" dirty="0" err="1"/>
              <a:t>group</a:t>
            </a:r>
            <a:r>
              <a:rPr lang="hr-HR" sz="1300" dirty="0"/>
              <a:t> </a:t>
            </a:r>
            <a:r>
              <a:rPr lang="hr-HR" sz="1300" dirty="0" err="1"/>
              <a:t>now</a:t>
            </a:r>
            <a:r>
              <a:rPr lang="hr-HR" sz="1300" dirty="0"/>
              <a:t> </a:t>
            </a:r>
            <a:r>
              <a:rPr lang="hr-HR" sz="1300" dirty="0" err="1"/>
              <a:t>has</a:t>
            </a:r>
            <a:r>
              <a:rPr lang="hr-HR" sz="1300" dirty="0"/>
              <a:t> </a:t>
            </a:r>
            <a:r>
              <a:rPr lang="hr-HR" sz="1300" dirty="0" err="1"/>
              <a:t>its</a:t>
            </a:r>
            <a:r>
              <a:rPr lang="hr-HR" sz="1300" dirty="0"/>
              <a:t> </a:t>
            </a:r>
            <a:r>
              <a:rPr lang="hr-HR" sz="1300" dirty="0" err="1"/>
              <a:t>own</a:t>
            </a:r>
            <a:r>
              <a:rPr lang="hr-HR" sz="1300" dirty="0"/>
              <a:t> room </a:t>
            </a:r>
            <a:r>
              <a:rPr lang="hr-HR" sz="1300" dirty="0" err="1"/>
              <a:t>with</a:t>
            </a:r>
            <a:r>
              <a:rPr lang="hr-HR" sz="1300" dirty="0"/>
              <a:t> a </a:t>
            </a:r>
            <a:r>
              <a:rPr lang="hr-HR" sz="1300" dirty="0" err="1"/>
              <a:t>door</a:t>
            </a:r>
            <a:r>
              <a:rPr lang="hr-HR" sz="1300" dirty="0"/>
              <a:t> </a:t>
            </a:r>
            <a:r>
              <a:rPr lang="hr-HR" sz="1300" dirty="0" err="1"/>
              <a:t>and</a:t>
            </a:r>
            <a:r>
              <a:rPr lang="hr-HR" sz="1300" dirty="0"/>
              <a:t> </a:t>
            </a:r>
            <a:r>
              <a:rPr lang="hr-HR" sz="1300" dirty="0" err="1"/>
              <a:t>can</a:t>
            </a:r>
            <a:r>
              <a:rPr lang="hr-HR" sz="1300" dirty="0"/>
              <a:t> </a:t>
            </a:r>
            <a:r>
              <a:rPr lang="hr-HR" sz="1300" dirty="0" err="1"/>
              <a:t>communicate</a:t>
            </a:r>
            <a:r>
              <a:rPr lang="hr-HR" sz="1300" dirty="0"/>
              <a:t> </a:t>
            </a:r>
            <a:r>
              <a:rPr lang="hr-HR" sz="1300" dirty="0" err="1"/>
              <a:t>without</a:t>
            </a:r>
            <a:r>
              <a:rPr lang="hr-HR" sz="1300" dirty="0"/>
              <a:t> </a:t>
            </a:r>
            <a:r>
              <a:rPr lang="hr-HR" sz="1300" dirty="0" err="1"/>
              <a:t>competing</a:t>
            </a:r>
            <a:r>
              <a:rPr lang="hr-HR" sz="1300" dirty="0"/>
              <a:t> </a:t>
            </a:r>
            <a:r>
              <a:rPr lang="hr-HR" sz="1300" dirty="0" err="1"/>
              <a:t>with</a:t>
            </a:r>
            <a:r>
              <a:rPr lang="hr-HR" sz="1300" dirty="0"/>
              <a:t> </a:t>
            </a:r>
            <a:r>
              <a:rPr lang="hr-HR" sz="1300" dirty="0" err="1"/>
              <a:t>the</a:t>
            </a:r>
            <a:r>
              <a:rPr lang="hr-HR" sz="1300" dirty="0"/>
              <a:t> </a:t>
            </a:r>
            <a:r>
              <a:rPr lang="hr-HR" sz="1300" dirty="0" err="1"/>
              <a:t>other</a:t>
            </a:r>
            <a:r>
              <a:rPr lang="hr-HR" sz="1300" dirty="0"/>
              <a:t> </a:t>
            </a:r>
            <a:r>
              <a:rPr lang="hr-HR" sz="1300" dirty="0" err="1"/>
              <a:t>groups</a:t>
            </a:r>
            <a:r>
              <a:rPr lang="hr-HR" sz="1300" dirty="0"/>
              <a:t>. </a:t>
            </a:r>
            <a:r>
              <a:rPr lang="hr-HR" sz="1300" dirty="0" err="1"/>
              <a:t>Each</a:t>
            </a:r>
            <a:r>
              <a:rPr lang="hr-HR" sz="1300" dirty="0"/>
              <a:t> </a:t>
            </a:r>
            <a:r>
              <a:rPr lang="hr-HR" sz="1300" dirty="0" err="1"/>
              <a:t>person</a:t>
            </a:r>
            <a:r>
              <a:rPr lang="hr-HR" sz="1300" dirty="0"/>
              <a:t> </a:t>
            </a:r>
            <a:r>
              <a:rPr lang="hr-HR" sz="1300" dirty="0" err="1"/>
              <a:t>can</a:t>
            </a:r>
            <a:r>
              <a:rPr lang="hr-HR" sz="1300" dirty="0"/>
              <a:t> </a:t>
            </a:r>
            <a:r>
              <a:rPr lang="hr-HR" sz="1300" dirty="0" err="1"/>
              <a:t>hear</a:t>
            </a:r>
            <a:r>
              <a:rPr lang="hr-HR" sz="1300" dirty="0"/>
              <a:t> </a:t>
            </a:r>
            <a:r>
              <a:rPr lang="hr-HR" sz="1300" dirty="0" err="1"/>
              <a:t>and</a:t>
            </a:r>
            <a:r>
              <a:rPr lang="hr-HR" sz="1300" dirty="0"/>
              <a:t> </a:t>
            </a:r>
            <a:r>
              <a:rPr lang="hr-HR" sz="1300" dirty="0" err="1"/>
              <a:t>concentrate</a:t>
            </a:r>
            <a:r>
              <a:rPr lang="hr-HR" sz="1300" dirty="0"/>
              <a:t> </a:t>
            </a:r>
            <a:r>
              <a:rPr lang="hr-HR" sz="1300" dirty="0" err="1"/>
              <a:t>better</a:t>
            </a:r>
            <a:r>
              <a:rPr lang="hr-HR" sz="1300" dirty="0"/>
              <a:t> </a:t>
            </a:r>
            <a:r>
              <a:rPr lang="hr-HR" sz="1300" dirty="0" err="1"/>
              <a:t>and</a:t>
            </a:r>
            <a:r>
              <a:rPr lang="hr-HR" sz="1300" dirty="0"/>
              <a:t> more </a:t>
            </a:r>
            <a:r>
              <a:rPr lang="hr-HR" sz="1300" dirty="0" err="1"/>
              <a:t>easily</a:t>
            </a:r>
            <a:r>
              <a:rPr lang="hr-HR" sz="1300" dirty="0"/>
              <a:t> </a:t>
            </a:r>
            <a:r>
              <a:rPr lang="hr-HR" sz="1300" dirty="0" err="1"/>
              <a:t>keep</a:t>
            </a:r>
            <a:r>
              <a:rPr lang="hr-HR" sz="1300" dirty="0"/>
              <a:t> </a:t>
            </a:r>
            <a:r>
              <a:rPr lang="hr-HR" sz="1300" dirty="0" err="1"/>
              <a:t>confidential</a:t>
            </a:r>
            <a:r>
              <a:rPr lang="hr-HR" sz="1300" dirty="0"/>
              <a:t> </a:t>
            </a:r>
            <a:r>
              <a:rPr lang="hr-HR" sz="1300" dirty="0" err="1"/>
              <a:t>information</a:t>
            </a:r>
            <a:r>
              <a:rPr lang="hr-HR" sz="1300" dirty="0"/>
              <a:t> </a:t>
            </a:r>
            <a:r>
              <a:rPr lang="hr-HR" sz="1300" dirty="0" err="1"/>
              <a:t>within</a:t>
            </a:r>
            <a:r>
              <a:rPr lang="hr-HR" sz="1300" dirty="0"/>
              <a:t> </a:t>
            </a:r>
            <a:r>
              <a:rPr lang="hr-HR" sz="1300" dirty="0" err="1"/>
              <a:t>the</a:t>
            </a:r>
            <a:r>
              <a:rPr lang="hr-HR" sz="1300" dirty="0"/>
              <a:t> </a:t>
            </a:r>
            <a:r>
              <a:rPr lang="hr-HR" sz="1300" dirty="0" err="1"/>
              <a:t>group</a:t>
            </a:r>
            <a:r>
              <a:rPr lang="hr-HR" sz="1300" dirty="0"/>
              <a:t>.</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21</a:t>
            </a:fld>
            <a:endParaRPr lang="hr-HR"/>
          </a:p>
        </p:txBody>
      </p:sp>
    </p:spTree>
    <p:extLst>
      <p:ext uri="{BB962C8B-B14F-4D97-AF65-F5344CB8AC3E}">
        <p14:creationId xmlns:p14="http://schemas.microsoft.com/office/powerpoint/2010/main" val="7642161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The logic of setting up subnets starts from real needs. For example, imagine that you are arranging an office building, and you need to decide whether you need a lot of small offices or just a few large co-working spaces for many people. If we need to accommodate many instances in the subnet, we will increase the number of bits for hosts. Otherwise, if we need a larger grouping of instances, we will increase the number of network bits.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22</a:t>
            </a:fld>
            <a:endParaRPr lang="hr-HR"/>
          </a:p>
        </p:txBody>
      </p:sp>
    </p:spTree>
    <p:extLst>
      <p:ext uri="{BB962C8B-B14F-4D97-AF65-F5344CB8AC3E}">
        <p14:creationId xmlns:p14="http://schemas.microsoft.com/office/powerpoint/2010/main" val="3775492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hr-HR" sz="1300" dirty="0"/>
              <a:t>A </a:t>
            </a:r>
            <a:r>
              <a:rPr lang="hr-HR" sz="1300" dirty="0" err="1"/>
              <a:t>Virtual</a:t>
            </a:r>
            <a:r>
              <a:rPr lang="hr-HR" sz="1300" dirty="0"/>
              <a:t> </a:t>
            </a:r>
            <a:r>
              <a:rPr lang="hr-HR" sz="1300" dirty="0" err="1"/>
              <a:t>Cloud</a:t>
            </a:r>
            <a:r>
              <a:rPr lang="hr-HR" sz="1300" dirty="0"/>
              <a:t> Network </a:t>
            </a:r>
            <a:r>
              <a:rPr lang="hr-HR" sz="1300" dirty="0" err="1"/>
              <a:t>or</a:t>
            </a:r>
            <a:r>
              <a:rPr lang="hr-HR" sz="1300" dirty="0"/>
              <a:t> VCN </a:t>
            </a:r>
            <a:r>
              <a:rPr lang="hr-HR" sz="1300" dirty="0" err="1"/>
              <a:t>is</a:t>
            </a:r>
            <a:r>
              <a:rPr lang="hr-HR" sz="1300" dirty="0"/>
              <a:t> a software-</a:t>
            </a:r>
            <a:r>
              <a:rPr lang="hr-HR" sz="1300" dirty="0" err="1"/>
              <a:t>defined</a:t>
            </a:r>
            <a:r>
              <a:rPr lang="hr-HR" sz="1300" dirty="0"/>
              <a:t> </a:t>
            </a:r>
            <a:r>
              <a:rPr lang="hr-HR" sz="1300" dirty="0" err="1"/>
              <a:t>private</a:t>
            </a:r>
            <a:r>
              <a:rPr lang="hr-HR" sz="1300" dirty="0"/>
              <a:t> network </a:t>
            </a:r>
            <a:r>
              <a:rPr lang="hr-HR" sz="1300" dirty="0" err="1"/>
              <a:t>you</a:t>
            </a:r>
            <a:r>
              <a:rPr lang="hr-HR" sz="1300" dirty="0"/>
              <a:t> set </a:t>
            </a:r>
            <a:r>
              <a:rPr lang="hr-HR" sz="1300" dirty="0" err="1"/>
              <a:t>up</a:t>
            </a:r>
            <a:r>
              <a:rPr lang="hr-HR" sz="1300" dirty="0"/>
              <a:t> </a:t>
            </a:r>
            <a:r>
              <a:rPr lang="hr-HR" sz="1300" dirty="0" err="1"/>
              <a:t>in</a:t>
            </a:r>
            <a:r>
              <a:rPr lang="hr-HR" sz="1300" dirty="0"/>
              <a:t> </a:t>
            </a:r>
            <a:r>
              <a:rPr lang="hr-HR" sz="1300" dirty="0" err="1"/>
              <a:t>the</a:t>
            </a:r>
            <a:r>
              <a:rPr lang="hr-HR" sz="1300" dirty="0"/>
              <a:t> </a:t>
            </a:r>
            <a:r>
              <a:rPr lang="hr-HR" sz="1300" dirty="0" err="1"/>
              <a:t>cloud</a:t>
            </a:r>
            <a:r>
              <a:rPr lang="hr-HR" sz="1300" dirty="0"/>
              <a:t>. </a:t>
            </a:r>
            <a:r>
              <a:rPr lang="hr-HR" sz="1300" dirty="0" err="1"/>
              <a:t>Cloud</a:t>
            </a:r>
            <a:r>
              <a:rPr lang="hr-HR" sz="1300" dirty="0"/>
              <a:t> </a:t>
            </a:r>
            <a:r>
              <a:rPr lang="hr-HR" sz="1300" dirty="0" err="1"/>
              <a:t>resources</a:t>
            </a:r>
            <a:r>
              <a:rPr lang="hr-HR" sz="1300" dirty="0"/>
              <a:t> </a:t>
            </a:r>
            <a:r>
              <a:rPr lang="hr-HR" sz="1300" dirty="0" err="1"/>
              <a:t>such</a:t>
            </a:r>
            <a:r>
              <a:rPr lang="hr-HR" sz="1300" dirty="0"/>
              <a:t> as </a:t>
            </a:r>
            <a:r>
              <a:rPr lang="hr-HR" sz="1300" dirty="0" err="1"/>
              <a:t>compute</a:t>
            </a:r>
            <a:r>
              <a:rPr lang="hr-HR" sz="1300" dirty="0"/>
              <a:t> </a:t>
            </a:r>
            <a:r>
              <a:rPr lang="hr-HR" sz="1300" dirty="0" err="1"/>
              <a:t>instances</a:t>
            </a:r>
            <a:r>
              <a:rPr lang="hr-HR" sz="1300" dirty="0"/>
              <a:t> are </a:t>
            </a:r>
            <a:r>
              <a:rPr lang="hr-HR" sz="1300" dirty="0" err="1"/>
              <a:t>located</a:t>
            </a:r>
            <a:r>
              <a:rPr lang="hr-HR" sz="1300" dirty="0"/>
              <a:t> </a:t>
            </a:r>
            <a:r>
              <a:rPr lang="hr-HR" sz="1300" dirty="0" err="1"/>
              <a:t>within</a:t>
            </a:r>
            <a:r>
              <a:rPr lang="hr-HR" sz="1300" dirty="0"/>
              <a:t> a </a:t>
            </a:r>
            <a:r>
              <a:rPr lang="hr-HR" sz="1300" dirty="0" err="1"/>
              <a:t>private</a:t>
            </a:r>
            <a:r>
              <a:rPr lang="hr-HR" sz="1300" dirty="0"/>
              <a:t> network to </a:t>
            </a:r>
            <a:r>
              <a:rPr lang="hr-HR" sz="1300" dirty="0" err="1"/>
              <a:t>communicate</a:t>
            </a:r>
            <a:r>
              <a:rPr lang="hr-HR" sz="1300" dirty="0"/>
              <a:t> </a:t>
            </a:r>
            <a:r>
              <a:rPr lang="hr-HR" sz="1300" dirty="0" err="1"/>
              <a:t>securely</a:t>
            </a:r>
            <a:r>
              <a:rPr lang="hr-HR" sz="1300" dirty="0"/>
              <a:t> </a:t>
            </a:r>
            <a:r>
              <a:rPr lang="hr-HR" sz="1300" dirty="0" err="1"/>
              <a:t>with</a:t>
            </a:r>
            <a:r>
              <a:rPr lang="hr-HR" sz="1300" dirty="0"/>
              <a:t> </a:t>
            </a:r>
            <a:r>
              <a:rPr lang="hr-HR" sz="1300" dirty="0" err="1"/>
              <a:t>the</a:t>
            </a:r>
            <a:r>
              <a:rPr lang="hr-HR" sz="1300" dirty="0"/>
              <a:t> Internet, </a:t>
            </a:r>
            <a:r>
              <a:rPr lang="hr-HR" sz="1300" dirty="0" err="1"/>
              <a:t>others</a:t>
            </a:r>
            <a:r>
              <a:rPr lang="hr-HR" sz="1300" dirty="0"/>
              <a:t>, </a:t>
            </a:r>
            <a:r>
              <a:rPr lang="hr-HR" sz="1300" dirty="0" err="1"/>
              <a:t>or</a:t>
            </a:r>
            <a:r>
              <a:rPr lang="hr-HR" sz="1300" dirty="0"/>
              <a:t> on-</a:t>
            </a:r>
            <a:r>
              <a:rPr lang="hr-HR" sz="1300" dirty="0" err="1"/>
              <a:t>premises</a:t>
            </a:r>
            <a:r>
              <a:rPr lang="hr-HR" sz="1300" dirty="0"/>
              <a:t> data </a:t>
            </a:r>
            <a:r>
              <a:rPr lang="hr-HR" sz="1300" dirty="0" err="1"/>
              <a:t>centers</a:t>
            </a:r>
            <a:r>
              <a:rPr lang="hr-HR" sz="1300" dirty="0"/>
              <a:t>.</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23</a:t>
            </a:fld>
            <a:endParaRPr lang="hr-HR"/>
          </a:p>
        </p:txBody>
      </p:sp>
    </p:spTree>
    <p:extLst>
      <p:ext uri="{BB962C8B-B14F-4D97-AF65-F5344CB8AC3E}">
        <p14:creationId xmlns:p14="http://schemas.microsoft.com/office/powerpoint/2010/main" val="2037844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Each</a:t>
            </a:r>
            <a:r>
              <a:rPr lang="hr-HR" sz="1300" dirty="0"/>
              <a:t> </a:t>
            </a:r>
            <a:r>
              <a:rPr lang="hr-HR" sz="1300" dirty="0" err="1"/>
              <a:t>additional</a:t>
            </a:r>
            <a:r>
              <a:rPr lang="hr-HR" sz="1300" dirty="0"/>
              <a:t> </a:t>
            </a:r>
            <a:r>
              <a:rPr lang="hr-HR" sz="1300" dirty="0" err="1"/>
              <a:t>resource</a:t>
            </a:r>
            <a:r>
              <a:rPr lang="hr-HR" sz="1300" dirty="0"/>
              <a:t> </a:t>
            </a:r>
            <a:r>
              <a:rPr lang="hr-HR" sz="1300" dirty="0" err="1"/>
              <a:t>added</a:t>
            </a:r>
            <a:r>
              <a:rPr lang="hr-HR" sz="1300" dirty="0"/>
              <a:t> to </a:t>
            </a:r>
            <a:r>
              <a:rPr lang="hr-HR" sz="1300" dirty="0" err="1"/>
              <a:t>the</a:t>
            </a:r>
            <a:r>
              <a:rPr lang="hr-HR" sz="1300" dirty="0"/>
              <a:t> VCN </a:t>
            </a:r>
            <a:r>
              <a:rPr lang="hr-HR" sz="1300" dirty="0" err="1"/>
              <a:t>is</a:t>
            </a:r>
            <a:r>
              <a:rPr lang="hr-HR" sz="1300" dirty="0"/>
              <a:t> </a:t>
            </a:r>
            <a:r>
              <a:rPr lang="hr-HR" sz="1300" dirty="0" err="1"/>
              <a:t>assigned</a:t>
            </a:r>
            <a:r>
              <a:rPr lang="hr-HR" sz="1300" dirty="0"/>
              <a:t> a </a:t>
            </a:r>
            <a:r>
              <a:rPr lang="hr-HR" sz="1300" dirty="0" err="1"/>
              <a:t>private</a:t>
            </a:r>
            <a:r>
              <a:rPr lang="hr-HR" sz="1300" dirty="0"/>
              <a:t> IP </a:t>
            </a:r>
            <a:r>
              <a:rPr lang="hr-HR" sz="1300" dirty="0" err="1"/>
              <a:t>address</a:t>
            </a:r>
            <a:r>
              <a:rPr lang="hr-HR" sz="1300" dirty="0"/>
              <a:t> </a:t>
            </a:r>
            <a:r>
              <a:rPr lang="hr-HR" sz="1300" dirty="0" err="1"/>
              <a:t>from</a:t>
            </a:r>
            <a:r>
              <a:rPr lang="hr-HR" sz="1300" dirty="0"/>
              <a:t> </a:t>
            </a:r>
            <a:r>
              <a:rPr lang="hr-HR" sz="1300" dirty="0" err="1"/>
              <a:t>its</a:t>
            </a:r>
            <a:r>
              <a:rPr lang="hr-HR" sz="1300" dirty="0"/>
              <a:t> </a:t>
            </a:r>
            <a:r>
              <a:rPr lang="hr-HR" sz="1300" dirty="0" err="1"/>
              <a:t>address</a:t>
            </a:r>
            <a:r>
              <a:rPr lang="hr-HR" sz="1300" dirty="0"/>
              <a:t> </a:t>
            </a:r>
            <a:r>
              <a:rPr lang="hr-HR" sz="1300" dirty="0" err="1"/>
              <a:t>pool</a:t>
            </a:r>
            <a:r>
              <a:rPr lang="hr-HR" sz="1300" dirty="0"/>
              <a:t>. </a:t>
            </a:r>
            <a:r>
              <a:rPr lang="en-US" sz="1300" dirty="0"/>
              <a:t>You can also further organize instances by using subnets. For example, we can mention the case where you want to isolate servers with databases so that they cannot be accessed over the Internet, but they communicate internally with web servers that are accessible over the Internet.</a:t>
            </a:r>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24</a:t>
            </a:fld>
            <a:endParaRPr lang="hr-HR"/>
          </a:p>
        </p:txBody>
      </p:sp>
    </p:spTree>
    <p:extLst>
      <p:ext uri="{BB962C8B-B14F-4D97-AF65-F5344CB8AC3E}">
        <p14:creationId xmlns:p14="http://schemas.microsoft.com/office/powerpoint/2010/main" val="9648889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Common business scenarios involve the use of two types of Internet gateways. The first is the so-called Internet gateway through which instances with public IP addresses are available (e.g., web servers registered in the public DNS space). However, instances that remain in the private IP address space will still sometimes need Internet access, for example, for upgrades</a:t>
            </a:r>
            <a:r>
              <a:rPr lang="en-US"/>
              <a:t>. </a:t>
            </a:r>
            <a:endParaRPr lang="hr-HR"/>
          </a:p>
          <a:p>
            <a:pPr algn="just"/>
            <a:endParaRPr lang="hr-HR"/>
          </a:p>
          <a:p>
            <a:pPr algn="just"/>
            <a:r>
              <a:rPr lang="en-US"/>
              <a:t>Such </a:t>
            </a:r>
            <a:r>
              <a:rPr lang="en-US" dirty="0"/>
              <a:t>instances use the so-called Network address translation (or NAT) Internet access method where all outgoing traffic is allowed, and connections initiated from the Internet are blocked by default.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25</a:t>
            </a:fld>
            <a:endParaRPr lang="hr-HR"/>
          </a:p>
        </p:txBody>
      </p:sp>
    </p:spTree>
    <p:extLst>
      <p:ext uri="{BB962C8B-B14F-4D97-AF65-F5344CB8AC3E}">
        <p14:creationId xmlns:p14="http://schemas.microsoft.com/office/powerpoint/2010/main" val="2680248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Imagine a case where you have the infrastructure of two companies you set up within the same region and want them to exchange data. You may also want to place backup infrastructure in another region to be resilient against major natural disasters such as earthquakes. In such and similar cases, VCNs are interconnected with the so-called peering connections.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26</a:t>
            </a:fld>
            <a:endParaRPr lang="hr-HR"/>
          </a:p>
        </p:txBody>
      </p:sp>
    </p:spTree>
    <p:extLst>
      <p:ext uri="{BB962C8B-B14F-4D97-AF65-F5344CB8AC3E}">
        <p14:creationId xmlns:p14="http://schemas.microsoft.com/office/powerpoint/2010/main" val="28513632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It is common in a real business environment that any part of the network must have access rights to specific information resources. VCN cloud networks regulate such rules by the so-called security lists.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27</a:t>
            </a:fld>
            <a:endParaRPr lang="hr-HR"/>
          </a:p>
        </p:txBody>
      </p:sp>
    </p:spTree>
    <p:extLst>
      <p:ext uri="{BB962C8B-B14F-4D97-AF65-F5344CB8AC3E}">
        <p14:creationId xmlns:p14="http://schemas.microsoft.com/office/powerpoint/2010/main" val="22799567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In the specific example, the security list allows all incoming traffic from the Internet gateway to TCP port 80 (web servers). At the same time, it allows local traffic between private addresses on TCP port 1521 (required for the internal web server to communicate with the database).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28</a:t>
            </a:fld>
            <a:endParaRPr lang="hr-HR"/>
          </a:p>
        </p:txBody>
      </p:sp>
    </p:spTree>
    <p:extLst>
      <p:ext uri="{BB962C8B-B14F-4D97-AF65-F5344CB8AC3E}">
        <p14:creationId xmlns:p14="http://schemas.microsoft.com/office/powerpoint/2010/main" val="12217376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29</a:t>
            </a:fld>
            <a:endParaRPr lang="hr-HR"/>
          </a:p>
        </p:txBody>
      </p:sp>
    </p:spTree>
    <p:extLst>
      <p:ext uri="{BB962C8B-B14F-4D97-AF65-F5344CB8AC3E}">
        <p14:creationId xmlns:p14="http://schemas.microsoft.com/office/powerpoint/2010/main" val="4179126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sz="1300" dirty="0"/>
              <a:t>You are expected to spend a total of 150 hours to acquire the intended learning outcomes. Most of this time, you will study on your own with our </a:t>
            </a:r>
            <a:r>
              <a:rPr lang="hr-HR" sz="1300" dirty="0" err="1"/>
              <a:t>precorded</a:t>
            </a:r>
            <a:r>
              <a:rPr lang="hr-HR" sz="1300" dirty="0"/>
              <a:t> </a:t>
            </a:r>
            <a:r>
              <a:rPr lang="en-US" sz="1300" dirty="0"/>
              <a:t>instructions and online teaching materials.</a:t>
            </a:r>
          </a:p>
          <a:p>
            <a:pPr algn="just"/>
            <a:r>
              <a:rPr lang="en-US" sz="1300" dirty="0"/>
              <a:t>The associated partner of this project is the Oracle Corporation, which within the framework of the project and the Oracle Academy program, enabled us to use the learning portal named as Oracle Member Hub, which hosts your learning channel. You can find more about the Oracle Academy program at the academy.oracle.com</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a:t>
            </a:fld>
            <a:endParaRPr lang="hr-HR"/>
          </a:p>
        </p:txBody>
      </p:sp>
    </p:spTree>
    <p:extLst>
      <p:ext uri="{BB962C8B-B14F-4D97-AF65-F5344CB8AC3E}">
        <p14:creationId xmlns:p14="http://schemas.microsoft.com/office/powerpoint/2010/main" val="347800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30</a:t>
            </a:fld>
            <a:endParaRPr lang="hr-HR"/>
          </a:p>
        </p:txBody>
      </p:sp>
    </p:spTree>
    <p:extLst>
      <p:ext uri="{BB962C8B-B14F-4D97-AF65-F5344CB8AC3E}">
        <p14:creationId xmlns:p14="http://schemas.microsoft.com/office/powerpoint/2010/main" val="32793818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The</a:t>
            </a:r>
            <a:r>
              <a:rPr lang="hr-HR" sz="1300" dirty="0"/>
              <a:t> </a:t>
            </a:r>
            <a:r>
              <a:rPr lang="hr-HR" sz="1300" dirty="0" err="1"/>
              <a:t>term</a:t>
            </a:r>
            <a:r>
              <a:rPr lang="hr-HR" sz="1300" dirty="0"/>
              <a:t> on-</a:t>
            </a:r>
            <a:r>
              <a:rPr lang="hr-HR" sz="1300" dirty="0" err="1"/>
              <a:t>premises</a:t>
            </a:r>
            <a:r>
              <a:rPr lang="hr-HR" sz="1300" dirty="0"/>
              <a:t> </a:t>
            </a:r>
            <a:r>
              <a:rPr lang="hr-HR" sz="1300" dirty="0" err="1"/>
              <a:t>refers</a:t>
            </a:r>
            <a:r>
              <a:rPr lang="hr-HR" sz="1300" dirty="0"/>
              <a:t> to hardware </a:t>
            </a:r>
            <a:r>
              <a:rPr lang="hr-HR" sz="1300" dirty="0" err="1"/>
              <a:t>and</a:t>
            </a:r>
            <a:r>
              <a:rPr lang="hr-HR" sz="1300" dirty="0"/>
              <a:t> software </a:t>
            </a:r>
            <a:r>
              <a:rPr lang="hr-HR" sz="1300" dirty="0" err="1"/>
              <a:t>applications</a:t>
            </a:r>
            <a:r>
              <a:rPr lang="hr-HR" sz="1300" dirty="0"/>
              <a:t> </a:t>
            </a:r>
            <a:r>
              <a:rPr lang="hr-HR" sz="1300" dirty="0" err="1"/>
              <a:t>of</a:t>
            </a:r>
            <a:r>
              <a:rPr lang="hr-HR" sz="1300" dirty="0"/>
              <a:t> </a:t>
            </a:r>
            <a:r>
              <a:rPr lang="hr-HR" sz="1300" dirty="0" err="1"/>
              <a:t>the</a:t>
            </a:r>
            <a:r>
              <a:rPr lang="hr-HR" sz="1300" dirty="0"/>
              <a:t> IT </a:t>
            </a:r>
            <a:r>
              <a:rPr lang="hr-HR" sz="1300" dirty="0" err="1"/>
              <a:t>infrastructure</a:t>
            </a:r>
            <a:r>
              <a:rPr lang="hr-HR" sz="1300" dirty="0"/>
              <a:t> </a:t>
            </a:r>
            <a:r>
              <a:rPr lang="hr-HR" sz="1300" dirty="0" err="1"/>
              <a:t>located</a:t>
            </a:r>
            <a:r>
              <a:rPr lang="hr-HR" sz="1300" dirty="0"/>
              <a:t> at </a:t>
            </a:r>
            <a:r>
              <a:rPr lang="hr-HR" sz="1300" dirty="0" err="1"/>
              <a:t>the</a:t>
            </a:r>
            <a:r>
              <a:rPr lang="hr-HR" sz="1300" dirty="0"/>
              <a:t> </a:t>
            </a:r>
            <a:r>
              <a:rPr lang="hr-HR" sz="1300" dirty="0" err="1"/>
              <a:t>user's</a:t>
            </a:r>
            <a:r>
              <a:rPr lang="hr-HR" sz="1300" dirty="0"/>
              <a:t> </a:t>
            </a:r>
            <a:r>
              <a:rPr lang="hr-HR" sz="1300" dirty="0" err="1"/>
              <a:t>location</a:t>
            </a:r>
            <a:r>
              <a:rPr lang="hr-HR" sz="1300" dirty="0"/>
              <a:t>. </a:t>
            </a:r>
            <a:r>
              <a:rPr lang="hr-HR" sz="1300" dirty="0" err="1"/>
              <a:t>The</a:t>
            </a:r>
            <a:r>
              <a:rPr lang="hr-HR" sz="1300" dirty="0"/>
              <a:t> </a:t>
            </a:r>
            <a:r>
              <a:rPr lang="hr-HR" sz="1300" dirty="0" err="1"/>
              <a:t>concept</a:t>
            </a:r>
            <a:r>
              <a:rPr lang="hr-HR" sz="1300" dirty="0"/>
              <a:t> </a:t>
            </a:r>
            <a:r>
              <a:rPr lang="hr-HR" sz="1300" dirty="0" err="1"/>
              <a:t>of</a:t>
            </a:r>
            <a:r>
              <a:rPr lang="hr-HR" sz="1300" dirty="0"/>
              <a:t> </a:t>
            </a:r>
            <a:r>
              <a:rPr lang="hr-HR" sz="1300" dirty="0" err="1"/>
              <a:t>the</a:t>
            </a:r>
            <a:r>
              <a:rPr lang="hr-HR" sz="1300" dirty="0"/>
              <a:t> </a:t>
            </a:r>
            <a:r>
              <a:rPr lang="hr-HR" sz="1300" dirty="0" err="1"/>
              <a:t>cloud</a:t>
            </a:r>
            <a:r>
              <a:rPr lang="hr-HR" sz="1300" dirty="0"/>
              <a:t> </a:t>
            </a:r>
            <a:r>
              <a:rPr lang="hr-HR" sz="1300" dirty="0" err="1"/>
              <a:t>is</a:t>
            </a:r>
            <a:r>
              <a:rPr lang="hr-HR" sz="1300" dirty="0"/>
              <a:t> </a:t>
            </a:r>
            <a:r>
              <a:rPr lang="hr-HR" sz="1300" dirty="0" err="1"/>
              <a:t>in</a:t>
            </a:r>
            <a:r>
              <a:rPr lang="hr-HR" sz="1300" dirty="0"/>
              <a:t> </a:t>
            </a:r>
            <a:r>
              <a:rPr lang="hr-HR" sz="1300" dirty="0" err="1"/>
              <a:t>contrast</a:t>
            </a:r>
            <a:r>
              <a:rPr lang="hr-HR" sz="1300" dirty="0"/>
              <a:t> to </a:t>
            </a:r>
            <a:r>
              <a:rPr lang="hr-HR" sz="1300" dirty="0" err="1"/>
              <a:t>such</a:t>
            </a:r>
            <a:r>
              <a:rPr lang="hr-HR" sz="1300" dirty="0"/>
              <a:t> </a:t>
            </a:r>
            <a:r>
              <a:rPr lang="hr-HR" sz="1300" dirty="0" err="1"/>
              <a:t>an</a:t>
            </a:r>
            <a:r>
              <a:rPr lang="hr-HR" sz="1300" dirty="0"/>
              <a:t> </a:t>
            </a:r>
            <a:r>
              <a:rPr lang="hr-HR" sz="1300" dirty="0" err="1"/>
              <a:t>approach</a:t>
            </a:r>
            <a:r>
              <a:rPr lang="hr-HR" sz="1300" dirty="0"/>
              <a:t>, </a:t>
            </a:r>
            <a:r>
              <a:rPr lang="hr-HR" sz="1300" dirty="0" err="1"/>
              <a:t>i.e</a:t>
            </a:r>
            <a:r>
              <a:rPr lang="hr-HR" sz="1300" dirty="0"/>
              <a:t>., </a:t>
            </a:r>
            <a:r>
              <a:rPr lang="hr-HR" sz="1300" dirty="0" err="1"/>
              <a:t>the</a:t>
            </a:r>
            <a:r>
              <a:rPr lang="hr-HR" sz="1300" dirty="0"/>
              <a:t> </a:t>
            </a:r>
            <a:r>
              <a:rPr lang="hr-HR" sz="1300" dirty="0" err="1"/>
              <a:t>equipment</a:t>
            </a:r>
            <a:r>
              <a:rPr lang="hr-HR" sz="1300" dirty="0"/>
              <a:t> </a:t>
            </a:r>
            <a:r>
              <a:rPr lang="hr-HR" sz="1300" dirty="0" err="1"/>
              <a:t>is</a:t>
            </a:r>
            <a:r>
              <a:rPr lang="hr-HR" sz="1300" dirty="0"/>
              <a:t> </a:t>
            </a:r>
            <a:r>
              <a:rPr lang="hr-HR" sz="1300" dirty="0" err="1"/>
              <a:t>located</a:t>
            </a:r>
            <a:r>
              <a:rPr lang="hr-HR" sz="1300" dirty="0"/>
              <a:t> </a:t>
            </a:r>
            <a:r>
              <a:rPr lang="hr-HR" sz="1300" dirty="0" err="1"/>
              <a:t>in</a:t>
            </a:r>
            <a:r>
              <a:rPr lang="hr-HR" sz="1300" dirty="0"/>
              <a:t> a </a:t>
            </a:r>
            <a:r>
              <a:rPr lang="hr-HR" sz="1300" dirty="0" err="1"/>
              <a:t>remote</a:t>
            </a:r>
            <a:r>
              <a:rPr lang="hr-HR" sz="1300" dirty="0"/>
              <a:t> data </a:t>
            </a:r>
            <a:r>
              <a:rPr lang="hr-HR" sz="1300" dirty="0" err="1"/>
              <a:t>center</a:t>
            </a:r>
            <a:r>
              <a:rPr lang="hr-HR" sz="1300" dirty="0"/>
              <a:t> </a:t>
            </a:r>
            <a:r>
              <a:rPr lang="hr-HR" sz="1300" dirty="0" err="1"/>
              <a:t>owned</a:t>
            </a:r>
            <a:r>
              <a:rPr lang="hr-HR" sz="1300" dirty="0"/>
              <a:t> </a:t>
            </a:r>
            <a:r>
              <a:rPr lang="hr-HR" sz="1300" dirty="0" err="1"/>
              <a:t>by</a:t>
            </a:r>
            <a:r>
              <a:rPr lang="hr-HR" sz="1300" dirty="0"/>
              <a:t> </a:t>
            </a:r>
            <a:r>
              <a:rPr lang="hr-HR" sz="1300" dirty="0" err="1"/>
              <a:t>the</a:t>
            </a:r>
            <a:r>
              <a:rPr lang="hr-HR" sz="1300" dirty="0"/>
              <a:t> </a:t>
            </a:r>
            <a:r>
              <a:rPr lang="hr-HR" sz="1300" dirty="0" err="1"/>
              <a:t>cloud</a:t>
            </a:r>
            <a:r>
              <a:rPr lang="hr-HR" sz="1300" dirty="0"/>
              <a:t> </a:t>
            </a:r>
            <a:r>
              <a:rPr lang="hr-HR" sz="1300" dirty="0" err="1"/>
              <a:t>service</a:t>
            </a:r>
            <a:r>
              <a:rPr lang="hr-HR" sz="1300" dirty="0"/>
              <a:t> </a:t>
            </a:r>
            <a:r>
              <a:rPr lang="hr-HR" sz="1300" dirty="0" err="1"/>
              <a:t>provider</a:t>
            </a:r>
            <a:r>
              <a:rPr lang="hr-HR" sz="1300" dirty="0"/>
              <a:t>.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31</a:t>
            </a:fld>
            <a:endParaRPr lang="hr-HR"/>
          </a:p>
        </p:txBody>
      </p:sp>
    </p:spTree>
    <p:extLst>
      <p:ext uri="{BB962C8B-B14F-4D97-AF65-F5344CB8AC3E}">
        <p14:creationId xmlns:p14="http://schemas.microsoft.com/office/powerpoint/2010/main" val="16670052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However</a:t>
            </a:r>
            <a:r>
              <a:rPr lang="hr-HR" sz="1300" dirty="0"/>
              <a:t>, </a:t>
            </a:r>
            <a:r>
              <a:rPr lang="hr-HR" sz="1300" dirty="0" err="1"/>
              <a:t>there</a:t>
            </a:r>
            <a:r>
              <a:rPr lang="hr-HR" sz="1300" dirty="0"/>
              <a:t> are </a:t>
            </a:r>
            <a:r>
              <a:rPr lang="hr-HR" sz="1300" dirty="0" err="1"/>
              <a:t>cases</a:t>
            </a:r>
            <a:r>
              <a:rPr lang="hr-HR" sz="1300" dirty="0"/>
              <a:t> </a:t>
            </a:r>
            <a:r>
              <a:rPr lang="hr-HR" sz="1300" dirty="0" err="1"/>
              <a:t>when</a:t>
            </a:r>
            <a:r>
              <a:rPr lang="hr-HR" sz="1300" dirty="0"/>
              <a:t> </a:t>
            </a:r>
            <a:r>
              <a:rPr lang="hr-HR" sz="1300" dirty="0" err="1"/>
              <a:t>the</a:t>
            </a:r>
            <a:r>
              <a:rPr lang="hr-HR" sz="1300" dirty="0"/>
              <a:t> </a:t>
            </a:r>
            <a:r>
              <a:rPr lang="hr-HR" sz="1300" dirty="0" err="1"/>
              <a:t>owner</a:t>
            </a:r>
            <a:r>
              <a:rPr lang="hr-HR" sz="1300" dirty="0"/>
              <a:t> </a:t>
            </a:r>
            <a:r>
              <a:rPr lang="hr-HR" sz="1300" dirty="0" err="1"/>
              <a:t>of</a:t>
            </a:r>
            <a:r>
              <a:rPr lang="hr-HR" sz="1300" dirty="0"/>
              <a:t> </a:t>
            </a:r>
            <a:r>
              <a:rPr lang="hr-HR" sz="1300" dirty="0" err="1"/>
              <a:t>the</a:t>
            </a:r>
            <a:r>
              <a:rPr lang="hr-HR" sz="1300" dirty="0"/>
              <a:t> </a:t>
            </a:r>
            <a:r>
              <a:rPr lang="hr-HR" sz="1300" dirty="0" err="1"/>
              <a:t>information</a:t>
            </a:r>
            <a:r>
              <a:rPr lang="hr-HR" sz="1300" dirty="0"/>
              <a:t> system must </a:t>
            </a:r>
            <a:r>
              <a:rPr lang="hr-HR" sz="1300" dirty="0" err="1"/>
              <a:t>have</a:t>
            </a:r>
            <a:r>
              <a:rPr lang="hr-HR" sz="1300" dirty="0"/>
              <a:t> </a:t>
            </a:r>
            <a:r>
              <a:rPr lang="hr-HR" sz="1300" dirty="0" err="1"/>
              <a:t>greater</a:t>
            </a:r>
            <a:r>
              <a:rPr lang="hr-HR" sz="1300" dirty="0"/>
              <a:t> </a:t>
            </a:r>
            <a:r>
              <a:rPr lang="hr-HR" sz="1300" dirty="0" err="1"/>
              <a:t>control</a:t>
            </a:r>
            <a:r>
              <a:rPr lang="hr-HR" sz="1300" dirty="0"/>
              <a:t> </a:t>
            </a:r>
            <a:r>
              <a:rPr lang="hr-HR" sz="1300" dirty="0" err="1"/>
              <a:t>over</a:t>
            </a:r>
            <a:r>
              <a:rPr lang="hr-HR" sz="1300" dirty="0"/>
              <a:t> </a:t>
            </a:r>
            <a:r>
              <a:rPr lang="hr-HR" sz="1300" dirty="0" err="1"/>
              <a:t>the</a:t>
            </a:r>
            <a:r>
              <a:rPr lang="hr-HR" sz="1300" dirty="0"/>
              <a:t> IT </a:t>
            </a:r>
            <a:r>
              <a:rPr lang="hr-HR" sz="1300" dirty="0" err="1"/>
              <a:t>asset</a:t>
            </a:r>
            <a:r>
              <a:rPr lang="hr-HR" sz="1300" dirty="0"/>
              <a:t> </a:t>
            </a:r>
            <a:r>
              <a:rPr lang="hr-HR" sz="1300" dirty="0" err="1"/>
              <a:t>in</a:t>
            </a:r>
            <a:r>
              <a:rPr lang="hr-HR" sz="1300" dirty="0"/>
              <a:t> </a:t>
            </a:r>
            <a:r>
              <a:rPr lang="hr-HR" sz="1300" dirty="0" err="1"/>
              <a:t>the</a:t>
            </a:r>
            <a:r>
              <a:rPr lang="hr-HR" sz="1300" dirty="0"/>
              <a:t> </a:t>
            </a:r>
            <a:r>
              <a:rPr lang="hr-HR" sz="1300" dirty="0" err="1"/>
              <a:t>context</a:t>
            </a:r>
            <a:r>
              <a:rPr lang="hr-HR" sz="1300" dirty="0"/>
              <a:t> </a:t>
            </a:r>
            <a:r>
              <a:rPr lang="hr-HR" sz="1300" dirty="0" err="1"/>
              <a:t>of</a:t>
            </a:r>
            <a:r>
              <a:rPr lang="hr-HR" sz="1300" dirty="0"/>
              <a:t> </a:t>
            </a:r>
            <a:r>
              <a:rPr lang="hr-HR" sz="1300" dirty="0" err="1"/>
              <a:t>maintaining</a:t>
            </a:r>
            <a:r>
              <a:rPr lang="hr-HR" sz="1300" dirty="0"/>
              <a:t> </a:t>
            </a:r>
            <a:r>
              <a:rPr lang="hr-HR" sz="1300" dirty="0" err="1"/>
              <a:t>performance</a:t>
            </a:r>
            <a:r>
              <a:rPr lang="hr-HR" sz="1300" dirty="0"/>
              <a:t>, </a:t>
            </a:r>
            <a:r>
              <a:rPr lang="hr-HR" sz="1300" dirty="0" err="1"/>
              <a:t>security</a:t>
            </a:r>
            <a:r>
              <a:rPr lang="hr-HR" sz="1300" dirty="0"/>
              <a:t>, </a:t>
            </a:r>
            <a:r>
              <a:rPr lang="hr-HR" sz="1300" dirty="0" err="1"/>
              <a:t>and</a:t>
            </a:r>
            <a:r>
              <a:rPr lang="hr-HR" sz="1300" dirty="0"/>
              <a:t> </a:t>
            </a:r>
            <a:r>
              <a:rPr lang="hr-HR" sz="1300" dirty="0" err="1"/>
              <a:t>maintenance</a:t>
            </a:r>
            <a:r>
              <a:rPr lang="hr-HR" sz="1300" dirty="0"/>
              <a:t>, as </a:t>
            </a:r>
            <a:r>
              <a:rPr lang="hr-HR" sz="1300" dirty="0" err="1"/>
              <a:t>well</a:t>
            </a:r>
            <a:r>
              <a:rPr lang="hr-HR" sz="1300" dirty="0"/>
              <a:t> as </a:t>
            </a:r>
            <a:r>
              <a:rPr lang="hr-HR" sz="1300" dirty="0" err="1"/>
              <a:t>control</a:t>
            </a:r>
            <a:r>
              <a:rPr lang="hr-HR" sz="1300" dirty="0"/>
              <a:t> </a:t>
            </a:r>
            <a:r>
              <a:rPr lang="hr-HR" sz="1300" dirty="0" err="1"/>
              <a:t>of</a:t>
            </a:r>
            <a:r>
              <a:rPr lang="hr-HR" sz="1300" dirty="0"/>
              <a:t> </a:t>
            </a:r>
            <a:r>
              <a:rPr lang="hr-HR" sz="1300" dirty="0" err="1"/>
              <a:t>the</a:t>
            </a:r>
            <a:r>
              <a:rPr lang="hr-HR" sz="1300" dirty="0"/>
              <a:t> </a:t>
            </a:r>
            <a:r>
              <a:rPr lang="hr-HR" sz="1300" dirty="0" err="1"/>
              <a:t>physical</a:t>
            </a:r>
            <a:r>
              <a:rPr lang="hr-HR" sz="1300" dirty="0"/>
              <a:t> </a:t>
            </a:r>
            <a:r>
              <a:rPr lang="hr-HR" sz="1300" dirty="0" err="1"/>
              <a:t>location</a:t>
            </a:r>
            <a:r>
              <a:rPr lang="hr-HR" sz="1300" dirty="0"/>
              <a:t> (a </a:t>
            </a:r>
            <a:r>
              <a:rPr lang="hr-HR" sz="1300" dirty="0" err="1"/>
              <a:t>typical</a:t>
            </a:r>
            <a:r>
              <a:rPr lang="hr-HR" sz="1300" dirty="0"/>
              <a:t> </a:t>
            </a:r>
            <a:r>
              <a:rPr lang="hr-HR" sz="1300" dirty="0" err="1"/>
              <a:t>example</a:t>
            </a:r>
            <a:r>
              <a:rPr lang="hr-HR" sz="1300" dirty="0"/>
              <a:t> </a:t>
            </a:r>
            <a:r>
              <a:rPr lang="hr-HR" sz="1300" dirty="0" err="1"/>
              <a:t>is</a:t>
            </a:r>
            <a:r>
              <a:rPr lang="hr-HR" sz="1300" dirty="0"/>
              <a:t> </a:t>
            </a:r>
            <a:r>
              <a:rPr lang="hr-HR" sz="1300" dirty="0" err="1"/>
              <a:t>financial</a:t>
            </a:r>
            <a:r>
              <a:rPr lang="hr-HR" sz="1300" dirty="0"/>
              <a:t> </a:t>
            </a:r>
            <a:r>
              <a:rPr lang="hr-HR" sz="1300" dirty="0" err="1"/>
              <a:t>institutions</a:t>
            </a:r>
            <a:r>
              <a:rPr lang="hr-HR" sz="1300" dirty="0"/>
              <a:t> </a:t>
            </a:r>
            <a:r>
              <a:rPr lang="hr-HR" sz="1300" dirty="0" err="1"/>
              <a:t>or</a:t>
            </a:r>
            <a:r>
              <a:rPr lang="hr-HR" sz="1300" dirty="0"/>
              <a:t> </a:t>
            </a:r>
            <a:r>
              <a:rPr lang="hr-HR" sz="1300" dirty="0" err="1"/>
              <a:t>critical</a:t>
            </a:r>
            <a:r>
              <a:rPr lang="hr-HR" sz="1300" dirty="0"/>
              <a:t> </a:t>
            </a:r>
            <a:r>
              <a:rPr lang="hr-HR" sz="1300" dirty="0" err="1"/>
              <a:t>systems</a:t>
            </a:r>
            <a:r>
              <a:rPr lang="hr-HR" sz="1300" dirty="0"/>
              <a:t> </a:t>
            </a:r>
            <a:r>
              <a:rPr lang="hr-HR" sz="1300" dirty="0" err="1"/>
              <a:t>that</a:t>
            </a:r>
            <a:r>
              <a:rPr lang="hr-HR" sz="1300" dirty="0"/>
              <a:t> </a:t>
            </a:r>
            <a:r>
              <a:rPr lang="hr-HR" sz="1300" dirty="0" err="1"/>
              <a:t>manage</a:t>
            </a:r>
            <a:r>
              <a:rPr lang="hr-HR" sz="1300" dirty="0"/>
              <a:t> transport </a:t>
            </a:r>
            <a:r>
              <a:rPr lang="hr-HR" sz="1300" dirty="0" err="1"/>
              <a:t>infrastructure</a:t>
            </a:r>
            <a:r>
              <a:rPr lang="hr-HR" sz="1300" dirty="0"/>
              <a:t>). In </a:t>
            </a:r>
            <a:r>
              <a:rPr lang="hr-HR" sz="1300" dirty="0" err="1"/>
              <a:t>such</a:t>
            </a:r>
            <a:r>
              <a:rPr lang="hr-HR" sz="1300" dirty="0"/>
              <a:t> </a:t>
            </a:r>
            <a:r>
              <a:rPr lang="hr-HR" sz="1300" dirty="0" err="1"/>
              <a:t>cases</a:t>
            </a:r>
            <a:r>
              <a:rPr lang="hr-HR" sz="1300" dirty="0"/>
              <a:t>, </a:t>
            </a:r>
            <a:r>
              <a:rPr lang="hr-HR" sz="1300" dirty="0" err="1"/>
              <a:t>it</a:t>
            </a:r>
            <a:r>
              <a:rPr lang="hr-HR" sz="1300" dirty="0"/>
              <a:t> </a:t>
            </a:r>
            <a:r>
              <a:rPr lang="hr-HR" sz="1300" dirty="0" err="1"/>
              <a:t>is</a:t>
            </a:r>
            <a:r>
              <a:rPr lang="hr-HR" sz="1300" dirty="0"/>
              <a:t> </a:t>
            </a:r>
            <a:r>
              <a:rPr lang="hr-HR" sz="1300" dirty="0" err="1"/>
              <a:t>often</a:t>
            </a:r>
            <a:r>
              <a:rPr lang="hr-HR" sz="1300" dirty="0"/>
              <a:t> </a:t>
            </a:r>
            <a:r>
              <a:rPr lang="hr-HR" sz="1300" dirty="0" err="1"/>
              <a:t>the</a:t>
            </a:r>
            <a:r>
              <a:rPr lang="hr-HR" sz="1300" dirty="0"/>
              <a:t> </a:t>
            </a:r>
            <a:r>
              <a:rPr lang="hr-HR" sz="1300" dirty="0" err="1"/>
              <a:t>case</a:t>
            </a:r>
            <a:r>
              <a:rPr lang="hr-HR" sz="1300" dirty="0"/>
              <a:t> </a:t>
            </a:r>
            <a:r>
              <a:rPr lang="hr-HR" sz="1300" dirty="0" err="1"/>
              <a:t>of</a:t>
            </a:r>
            <a:r>
              <a:rPr lang="hr-HR" sz="1300" dirty="0"/>
              <a:t> </a:t>
            </a:r>
            <a:r>
              <a:rPr lang="hr-HR" sz="1300" dirty="0" err="1"/>
              <a:t>creating</a:t>
            </a:r>
            <a:r>
              <a:rPr lang="hr-HR" sz="1300" dirty="0"/>
              <a:t> </a:t>
            </a:r>
            <a:r>
              <a:rPr lang="hr-HR" sz="1300" dirty="0" err="1"/>
              <a:t>hybrid</a:t>
            </a:r>
            <a:r>
              <a:rPr lang="hr-HR" sz="1300" dirty="0"/>
              <a:t> </a:t>
            </a:r>
            <a:r>
              <a:rPr lang="hr-HR" sz="1300" dirty="0" err="1"/>
              <a:t>environments</a:t>
            </a:r>
            <a:r>
              <a:rPr lang="hr-HR" sz="1300" dirty="0"/>
              <a:t> </a:t>
            </a:r>
            <a:r>
              <a:rPr lang="hr-HR" sz="1300" dirty="0" err="1"/>
              <a:t>that</a:t>
            </a:r>
            <a:r>
              <a:rPr lang="hr-HR" sz="1300" dirty="0"/>
              <a:t> </a:t>
            </a:r>
            <a:r>
              <a:rPr lang="hr-HR" sz="1300" dirty="0" err="1"/>
              <a:t>connect</a:t>
            </a:r>
            <a:r>
              <a:rPr lang="hr-HR" sz="1300" dirty="0"/>
              <a:t> </a:t>
            </a:r>
            <a:r>
              <a:rPr lang="hr-HR" sz="1300" dirty="0" err="1"/>
              <a:t>cloud</a:t>
            </a:r>
            <a:r>
              <a:rPr lang="hr-HR" sz="1300" dirty="0"/>
              <a:t> </a:t>
            </a:r>
            <a:r>
              <a:rPr lang="hr-HR" sz="1300" dirty="0" err="1"/>
              <a:t>and</a:t>
            </a:r>
            <a:r>
              <a:rPr lang="hr-HR" sz="1300" dirty="0"/>
              <a:t> on-</a:t>
            </a:r>
            <a:r>
              <a:rPr lang="hr-HR" sz="1300" dirty="0" err="1"/>
              <a:t>premises</a:t>
            </a:r>
            <a:r>
              <a:rPr lang="hr-HR" sz="1300" dirty="0"/>
              <a:t> </a:t>
            </a:r>
            <a:r>
              <a:rPr lang="hr-HR" sz="1300" dirty="0" err="1"/>
              <a:t>solutions</a:t>
            </a:r>
            <a:r>
              <a:rPr lang="hr-HR" sz="1300" dirty="0"/>
              <a:t> </a:t>
            </a:r>
            <a:r>
              <a:rPr lang="hr-HR" sz="1300" dirty="0" err="1"/>
              <a:t>into</a:t>
            </a:r>
            <a:r>
              <a:rPr lang="hr-HR" sz="1300" dirty="0"/>
              <a:t> a one </a:t>
            </a:r>
            <a:r>
              <a:rPr lang="hr-HR" sz="1300" dirty="0" err="1"/>
              <a:t>information</a:t>
            </a:r>
            <a:r>
              <a:rPr lang="hr-HR" sz="1300" dirty="0"/>
              <a:t> system.</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32</a:t>
            </a:fld>
            <a:endParaRPr lang="hr-HR"/>
          </a:p>
        </p:txBody>
      </p:sp>
    </p:spTree>
    <p:extLst>
      <p:ext uri="{BB962C8B-B14F-4D97-AF65-F5344CB8AC3E}">
        <p14:creationId xmlns:p14="http://schemas.microsoft.com/office/powerpoint/2010/main" val="8810745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Connecting the on-premises location and the cloud depends on the actual needs. In more straightforward cases (for example. when cloud instances are used for backup data storage), it is possible to connect to the cloud using an existing public internet connection</a:t>
            </a:r>
            <a:r>
              <a:rPr lang="en-US"/>
              <a:t>. </a:t>
            </a:r>
            <a:endParaRPr lang="hr-HR"/>
          </a:p>
          <a:p>
            <a:pPr algn="just"/>
            <a:endParaRPr lang="hr-HR"/>
          </a:p>
          <a:p>
            <a:pPr algn="just"/>
            <a:r>
              <a:rPr lang="en-US"/>
              <a:t>However</a:t>
            </a:r>
            <a:r>
              <a:rPr lang="en-US" dirty="0"/>
              <a:t>, if there are additional requirements on security or connection speed, then different approaches are used. For example, when communication security is critical, a VPN connection is used (to avoid someone from outside listening to the network traffic). In the case when high speeds must be achieved, special private connections are used.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33</a:t>
            </a:fld>
            <a:endParaRPr lang="hr-HR"/>
          </a:p>
        </p:txBody>
      </p:sp>
    </p:spTree>
    <p:extLst>
      <p:ext uri="{BB962C8B-B14F-4D97-AF65-F5344CB8AC3E}">
        <p14:creationId xmlns:p14="http://schemas.microsoft.com/office/powerpoint/2010/main" val="7108175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VPN </a:t>
            </a:r>
            <a:r>
              <a:rPr lang="hr-HR" dirty="0" err="1"/>
              <a:t>is</a:t>
            </a:r>
            <a:r>
              <a:rPr lang="hr-HR" baseline="0" dirty="0"/>
              <a:t> </a:t>
            </a:r>
            <a:r>
              <a:rPr lang="en-US" dirty="0"/>
              <a:t>using a public network to make end to end connection between two private networks in a secure fashion</a:t>
            </a:r>
            <a:r>
              <a:rPr lang="hr-HR" dirty="0"/>
              <a:t>. </a:t>
            </a:r>
            <a:r>
              <a:rPr lang="en-US" dirty="0"/>
              <a:t>Think of an ordinary unencrypted network packet as a postcard. Anyone can read it before coming to your address. Another option would be to protect your message while sending it to the post office by putting it in an envelope</a:t>
            </a:r>
            <a:r>
              <a:rPr lang="en-US"/>
              <a:t>. </a:t>
            </a:r>
            <a:endParaRPr lang="hr-HR"/>
          </a:p>
          <a:p>
            <a:pPr algn="just"/>
            <a:endParaRPr lang="hr-HR"/>
          </a:p>
          <a:p>
            <a:pPr algn="just"/>
            <a:r>
              <a:rPr lang="en-US"/>
              <a:t>Your </a:t>
            </a:r>
            <a:r>
              <a:rPr lang="en-US" dirty="0"/>
              <a:t>network packets are encrypted in the VPN tunnel and cannot be read from outside while traveling between networks. Therefore, it is possible to read the data only with authentication with the corresponding key (in this case, the keys are located in the VPN routers).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34</a:t>
            </a:fld>
            <a:endParaRPr lang="hr-HR"/>
          </a:p>
        </p:txBody>
      </p:sp>
    </p:spTree>
    <p:extLst>
      <p:ext uri="{BB962C8B-B14F-4D97-AF65-F5344CB8AC3E}">
        <p14:creationId xmlns:p14="http://schemas.microsoft.com/office/powerpoint/2010/main" val="1604155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Encrypted communication involves much negotiation before communication begins. That is why particular network protocols were developed as an upgrade to the TCP protocol for encrypted network communication between two sites. For the above, the most commonly used network protocol is IP</a:t>
            </a:r>
            <a:r>
              <a:rPr lang="hr-HR" dirty="0"/>
              <a:t>s</a:t>
            </a:r>
            <a:r>
              <a:rPr lang="en-US" dirty="0" err="1"/>
              <a:t>ec.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35</a:t>
            </a:fld>
            <a:endParaRPr lang="hr-HR"/>
          </a:p>
        </p:txBody>
      </p:sp>
    </p:spTree>
    <p:extLst>
      <p:ext uri="{BB962C8B-B14F-4D97-AF65-F5344CB8AC3E}">
        <p14:creationId xmlns:p14="http://schemas.microsoft.com/office/powerpoint/2010/main" val="18551188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Finally, sometimes we need dedicated and private connections with higher bandwidth options and a more reliable and consistent networking experience than internet-based. In such cases, cloud providers engage partner telecoms that establish a connection from the </a:t>
            </a:r>
            <a:r>
              <a:rPr lang="en-US" dirty="0" err="1"/>
              <a:t>on-premise</a:t>
            </a:r>
            <a:r>
              <a:rPr lang="en-US" dirty="0"/>
              <a:t> location to the data center.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36</a:t>
            </a:fld>
            <a:endParaRPr lang="hr-HR"/>
          </a:p>
        </p:txBody>
      </p:sp>
    </p:spTree>
    <p:extLst>
      <p:ext uri="{BB962C8B-B14F-4D97-AF65-F5344CB8AC3E}">
        <p14:creationId xmlns:p14="http://schemas.microsoft.com/office/powerpoint/2010/main" val="26984475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37</a:t>
            </a:fld>
            <a:endParaRPr lang="hr-HR"/>
          </a:p>
        </p:txBody>
      </p:sp>
    </p:spTree>
    <p:extLst>
      <p:ext uri="{BB962C8B-B14F-4D97-AF65-F5344CB8AC3E}">
        <p14:creationId xmlns:p14="http://schemas.microsoft.com/office/powerpoint/2010/main" val="10354432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38</a:t>
            </a:fld>
            <a:endParaRPr lang="hr-HR"/>
          </a:p>
        </p:txBody>
      </p:sp>
    </p:spTree>
    <p:extLst>
      <p:ext uri="{BB962C8B-B14F-4D97-AF65-F5344CB8AC3E}">
        <p14:creationId xmlns:p14="http://schemas.microsoft.com/office/powerpoint/2010/main" val="20334003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There are a number of different computing configurations that can be used in cloud computing. What you use depends on your real needs. The traditional approach is where you want to have your own physical (bare metal) or dedicated virtual hosts that you don't want to share with other public cloud users. You can also use virtual servers installed on shared infrastructure. In the context of scalability and using only what you need from a compute instance, you can use configurations with containers and functions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39</a:t>
            </a:fld>
            <a:endParaRPr lang="hr-HR"/>
          </a:p>
        </p:txBody>
      </p:sp>
    </p:spTree>
    <p:extLst>
      <p:ext uri="{BB962C8B-B14F-4D97-AF65-F5344CB8AC3E}">
        <p14:creationId xmlns:p14="http://schemas.microsoft.com/office/powerpoint/2010/main" val="554759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a:t>Below are </a:t>
            </a:r>
            <a:r>
              <a:rPr lang="hr-HR" sz="1300" dirty="0" err="1"/>
              <a:t>basic</a:t>
            </a:r>
            <a:r>
              <a:rPr lang="hr-HR" sz="1300" dirty="0"/>
              <a:t> </a:t>
            </a:r>
            <a:r>
              <a:rPr lang="hr-HR" sz="1300" dirty="0" err="1"/>
              <a:t>instructions</a:t>
            </a:r>
            <a:r>
              <a:rPr lang="hr-HR" sz="1300" dirty="0"/>
              <a:t> on how to </a:t>
            </a:r>
            <a:r>
              <a:rPr lang="hr-HR" sz="1300" dirty="0" err="1"/>
              <a:t>access</a:t>
            </a:r>
            <a:r>
              <a:rPr lang="hr-HR" sz="1300" dirty="0"/>
              <a:t> </a:t>
            </a:r>
            <a:r>
              <a:rPr lang="hr-HR" sz="1300" dirty="0" err="1"/>
              <a:t>the</a:t>
            </a:r>
            <a:r>
              <a:rPr lang="hr-HR" sz="1300" dirty="0"/>
              <a:t> Oracle </a:t>
            </a:r>
            <a:r>
              <a:rPr lang="hr-HR" sz="1300" dirty="0" err="1"/>
              <a:t>Member</a:t>
            </a:r>
            <a:r>
              <a:rPr lang="hr-HR" sz="1300" dirty="0"/>
              <a:t> </a:t>
            </a:r>
            <a:r>
              <a:rPr lang="hr-HR" sz="1300" dirty="0" err="1"/>
              <a:t>Hub</a:t>
            </a:r>
            <a:r>
              <a:rPr lang="hr-HR" sz="1300" dirty="0"/>
              <a:t> Portal.</a:t>
            </a:r>
          </a:p>
          <a:p>
            <a:pPr algn="just"/>
            <a:r>
              <a:rPr lang="hr-HR" sz="1300" dirty="0"/>
              <a:t>To </a:t>
            </a:r>
            <a:r>
              <a:rPr lang="hr-HR" sz="1300" dirty="0" err="1"/>
              <a:t>get</a:t>
            </a:r>
            <a:r>
              <a:rPr lang="hr-HR" sz="1300" dirty="0"/>
              <a:t> </a:t>
            </a:r>
            <a:r>
              <a:rPr lang="hr-HR" sz="1300" dirty="0" err="1"/>
              <a:t>started</a:t>
            </a:r>
            <a:r>
              <a:rPr lang="hr-HR" sz="1300" dirty="0"/>
              <a:t>, </a:t>
            </a:r>
            <a:r>
              <a:rPr lang="hr-HR" sz="1300" dirty="0" err="1"/>
              <a:t>open</a:t>
            </a:r>
            <a:r>
              <a:rPr lang="hr-HR" sz="1300" dirty="0"/>
              <a:t> </a:t>
            </a:r>
            <a:r>
              <a:rPr lang="hr-HR" sz="1300" dirty="0" err="1"/>
              <a:t>the</a:t>
            </a:r>
            <a:r>
              <a:rPr lang="hr-HR" sz="1300" dirty="0"/>
              <a:t> academy.oracle.com link.</a:t>
            </a:r>
          </a:p>
          <a:p>
            <a:pPr algn="just"/>
            <a:r>
              <a:rPr lang="hr-HR" sz="1300" dirty="0"/>
              <a:t>Select </a:t>
            </a:r>
            <a:r>
              <a:rPr lang="hr-HR" sz="1300" dirty="0" err="1"/>
              <a:t>Sign</a:t>
            </a:r>
            <a:r>
              <a:rPr lang="hr-HR" sz="1300" dirty="0"/>
              <a:t> </a:t>
            </a:r>
            <a:r>
              <a:rPr lang="hr-HR" sz="1300" dirty="0" err="1"/>
              <a:t>in</a:t>
            </a:r>
            <a:r>
              <a:rPr lang="hr-HR" sz="1300" dirty="0"/>
              <a:t> Student </a:t>
            </a:r>
            <a:r>
              <a:rPr lang="hr-HR" sz="1300" dirty="0" err="1"/>
              <a:t>Hub</a:t>
            </a:r>
            <a:endParaRPr lang="hr-HR" sz="1300" dirty="0"/>
          </a:p>
          <a:p>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a:t>
            </a:fld>
            <a:endParaRPr lang="hr-HR"/>
          </a:p>
        </p:txBody>
      </p:sp>
    </p:spTree>
    <p:extLst>
      <p:ext uri="{BB962C8B-B14F-4D97-AF65-F5344CB8AC3E}">
        <p14:creationId xmlns:p14="http://schemas.microsoft.com/office/powerpoint/2010/main" val="413435920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In bare metal servers, you get a full machine, an entire server completely dedicated to you. A dedicated host means that you get a fully dedicated bare metal machine. However, on top of that, you could run virtual machines. So what is the difference between dedicated hosts and virtual machines?</a:t>
            </a:r>
            <a:r>
              <a:rPr lang="hr-HR" dirty="0"/>
              <a:t> </a:t>
            </a:r>
            <a:r>
              <a:rPr lang="en-US" dirty="0"/>
              <a:t>Virtual machines are shared and multi-tenant, meaning the host can be running them from multiple users. They have strong security isolation, so you do not have to worry about that. However, some users want a dedicated host to run their own VMs and do not have VMs from any other customer running there. That option is also provided by using a dedicated host.</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40</a:t>
            </a:fld>
            <a:endParaRPr lang="hr-HR"/>
          </a:p>
        </p:txBody>
      </p:sp>
    </p:spTree>
    <p:extLst>
      <p:ext uri="{BB962C8B-B14F-4D97-AF65-F5344CB8AC3E}">
        <p14:creationId xmlns:p14="http://schemas.microsoft.com/office/powerpoint/2010/main" val="205296697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Bare metal configuration is used when you want your own high-performance hardware available in the cloud but use software that cannot run on virtual machines and has specific licensing. It is also possible that on such hardware, you want to have a particular hypervisor on which you will install virtual machines. However, you use a shared cloud infrastructure in the context of the data center that houses that hardware.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41</a:t>
            </a:fld>
            <a:endParaRPr lang="hr-HR"/>
          </a:p>
        </p:txBody>
      </p:sp>
    </p:spTree>
    <p:extLst>
      <p:ext uri="{BB962C8B-B14F-4D97-AF65-F5344CB8AC3E}">
        <p14:creationId xmlns:p14="http://schemas.microsoft.com/office/powerpoint/2010/main" val="10572761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Virtual machines still mean the traditional approach of managing to compute instances. Even though you do not have problems with specific hardware (and malfunctions), you still have to worry about the entire configuration, which means operating system patch management, security configuration, monitoring, application configuration, and scaling to handle variable traffic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42</a:t>
            </a:fld>
            <a:endParaRPr lang="hr-HR"/>
          </a:p>
        </p:txBody>
      </p:sp>
    </p:spTree>
    <p:extLst>
      <p:ext uri="{BB962C8B-B14F-4D97-AF65-F5344CB8AC3E}">
        <p14:creationId xmlns:p14="http://schemas.microsoft.com/office/powerpoint/2010/main" val="32335054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hr-HR" sz="1300" dirty="0" err="1"/>
              <a:t>When</a:t>
            </a:r>
            <a:r>
              <a:rPr lang="hr-HR" sz="1300" dirty="0"/>
              <a:t> </a:t>
            </a:r>
            <a:r>
              <a:rPr lang="hr-HR" sz="1300" dirty="0" err="1"/>
              <a:t>we</a:t>
            </a:r>
            <a:r>
              <a:rPr lang="hr-HR" sz="1300" dirty="0"/>
              <a:t> </a:t>
            </a:r>
            <a:r>
              <a:rPr lang="hr-HR" sz="1300" dirty="0" err="1"/>
              <a:t>say</a:t>
            </a:r>
            <a:r>
              <a:rPr lang="hr-HR" sz="1300" dirty="0"/>
              <a:t> </a:t>
            </a:r>
            <a:r>
              <a:rPr lang="hr-HR" sz="1300" dirty="0" err="1"/>
              <a:t>an</a:t>
            </a:r>
            <a:r>
              <a:rPr lang="hr-HR" sz="1300" dirty="0"/>
              <a:t> instance, </a:t>
            </a:r>
            <a:r>
              <a:rPr lang="hr-HR" sz="1300" dirty="0" err="1"/>
              <a:t>what</a:t>
            </a:r>
            <a:r>
              <a:rPr lang="hr-HR" sz="1300" dirty="0"/>
              <a:t> </a:t>
            </a:r>
            <a:r>
              <a:rPr lang="hr-HR" sz="1300" dirty="0" err="1"/>
              <a:t>we</a:t>
            </a:r>
            <a:r>
              <a:rPr lang="hr-HR" sz="1300" dirty="0"/>
              <a:t> </a:t>
            </a:r>
            <a:r>
              <a:rPr lang="hr-HR" sz="1300" dirty="0" err="1"/>
              <a:t>mean</a:t>
            </a:r>
            <a:r>
              <a:rPr lang="hr-HR" sz="1300" dirty="0"/>
              <a:t> </a:t>
            </a:r>
            <a:r>
              <a:rPr lang="hr-HR" sz="1300" dirty="0" err="1"/>
              <a:t>is</a:t>
            </a:r>
            <a:r>
              <a:rPr lang="hr-HR" sz="1300" dirty="0"/>
              <a:t> a </a:t>
            </a:r>
            <a:r>
              <a:rPr lang="hr-HR" sz="1300" dirty="0" err="1"/>
              <a:t>compute</a:t>
            </a:r>
            <a:r>
              <a:rPr lang="hr-HR" sz="1300" dirty="0"/>
              <a:t> </a:t>
            </a:r>
            <a:r>
              <a:rPr lang="hr-HR" sz="1300" dirty="0" err="1"/>
              <a:t>host</a:t>
            </a:r>
            <a:r>
              <a:rPr lang="hr-HR" sz="1300" dirty="0"/>
              <a:t>, </a:t>
            </a:r>
            <a:r>
              <a:rPr lang="hr-HR" sz="1300" dirty="0" err="1"/>
              <a:t>and</a:t>
            </a:r>
            <a:r>
              <a:rPr lang="hr-HR" sz="1300" dirty="0"/>
              <a:t> </a:t>
            </a:r>
            <a:r>
              <a:rPr lang="hr-HR" sz="1300" dirty="0" err="1"/>
              <a:t>it</a:t>
            </a:r>
            <a:r>
              <a:rPr lang="hr-HR" sz="1300" dirty="0"/>
              <a:t> </a:t>
            </a:r>
            <a:r>
              <a:rPr lang="hr-HR" sz="1300" dirty="0" err="1"/>
              <a:t>has</a:t>
            </a:r>
            <a:r>
              <a:rPr lang="hr-HR" sz="1300" dirty="0"/>
              <a:t> </a:t>
            </a:r>
            <a:r>
              <a:rPr lang="hr-HR" sz="1300" dirty="0" err="1"/>
              <a:t>several</a:t>
            </a:r>
            <a:r>
              <a:rPr lang="hr-HR" sz="1300" dirty="0"/>
              <a:t> </a:t>
            </a:r>
            <a:r>
              <a:rPr lang="hr-HR" sz="1300" dirty="0" err="1"/>
              <a:t>dependencies</a:t>
            </a:r>
            <a:r>
              <a:rPr lang="hr-HR" sz="1300" dirty="0"/>
              <a:t>. </a:t>
            </a:r>
            <a:r>
              <a:rPr lang="hr-HR" sz="1300" dirty="0" err="1"/>
              <a:t>The</a:t>
            </a:r>
            <a:r>
              <a:rPr lang="hr-HR" sz="1300" dirty="0"/>
              <a:t> </a:t>
            </a:r>
            <a:r>
              <a:rPr lang="hr-HR" sz="1300" dirty="0" err="1"/>
              <a:t>compute</a:t>
            </a:r>
            <a:r>
              <a:rPr lang="hr-HR" sz="1300" dirty="0"/>
              <a:t> </a:t>
            </a:r>
            <a:r>
              <a:rPr lang="hr-HR" sz="1300" dirty="0" err="1"/>
              <a:t>host's</a:t>
            </a:r>
            <a:r>
              <a:rPr lang="hr-HR" sz="1300" dirty="0"/>
              <a:t> </a:t>
            </a:r>
            <a:r>
              <a:rPr lang="hr-HR" sz="1300" dirty="0" err="1"/>
              <a:t>first</a:t>
            </a:r>
            <a:r>
              <a:rPr lang="hr-HR" sz="1300" dirty="0"/>
              <a:t> </a:t>
            </a:r>
            <a:r>
              <a:rPr lang="hr-HR" sz="1300" dirty="0" err="1"/>
              <a:t>dependency</a:t>
            </a:r>
            <a:r>
              <a:rPr lang="hr-HR" sz="1300" dirty="0"/>
              <a:t> </a:t>
            </a:r>
            <a:r>
              <a:rPr lang="hr-HR" sz="1300" dirty="0" err="1"/>
              <a:t>is</a:t>
            </a:r>
            <a:r>
              <a:rPr lang="hr-HR" sz="1300" dirty="0"/>
              <a:t> on a </a:t>
            </a:r>
            <a:r>
              <a:rPr lang="hr-HR" sz="1300" dirty="0" err="1"/>
              <a:t>virtual</a:t>
            </a:r>
            <a:r>
              <a:rPr lang="hr-HR" sz="1300" dirty="0"/>
              <a:t> </a:t>
            </a:r>
            <a:r>
              <a:rPr lang="hr-HR" sz="1300" dirty="0" err="1"/>
              <a:t>cloud</a:t>
            </a:r>
            <a:r>
              <a:rPr lang="hr-HR" sz="1300" dirty="0"/>
              <a:t> network. </a:t>
            </a:r>
            <a:r>
              <a:rPr lang="hr-HR" sz="1300" dirty="0" err="1"/>
              <a:t>The</a:t>
            </a:r>
            <a:r>
              <a:rPr lang="hr-HR" sz="1300" dirty="0"/>
              <a:t> </a:t>
            </a:r>
            <a:r>
              <a:rPr lang="hr-HR" sz="1300" dirty="0" err="1"/>
              <a:t>compute</a:t>
            </a:r>
            <a:r>
              <a:rPr lang="hr-HR" sz="1300" dirty="0"/>
              <a:t> </a:t>
            </a:r>
            <a:r>
              <a:rPr lang="hr-HR" sz="1300" dirty="0" err="1"/>
              <a:t>instances</a:t>
            </a:r>
            <a:r>
              <a:rPr lang="hr-HR" sz="1300" dirty="0"/>
              <a:t> </a:t>
            </a:r>
            <a:r>
              <a:rPr lang="hr-HR" sz="1300" dirty="0" err="1"/>
              <a:t>have</a:t>
            </a:r>
            <a:r>
              <a:rPr lang="hr-HR" sz="1300" dirty="0"/>
              <a:t> </a:t>
            </a:r>
            <a:r>
              <a:rPr lang="hr-HR" sz="1300" dirty="0" err="1"/>
              <a:t>another</a:t>
            </a:r>
            <a:r>
              <a:rPr lang="hr-HR" sz="1300" dirty="0"/>
              <a:t> set </a:t>
            </a:r>
            <a:r>
              <a:rPr lang="hr-HR" sz="1300" dirty="0" err="1"/>
              <a:t>of</a:t>
            </a:r>
            <a:r>
              <a:rPr lang="hr-HR" sz="1300" dirty="0"/>
              <a:t> </a:t>
            </a:r>
            <a:r>
              <a:rPr lang="hr-HR" sz="1300" dirty="0" err="1"/>
              <a:t>dependencies</a:t>
            </a:r>
            <a:r>
              <a:rPr lang="hr-HR" sz="1300" dirty="0"/>
              <a:t>: </a:t>
            </a:r>
            <a:r>
              <a:rPr lang="hr-HR" sz="1300" dirty="0" err="1"/>
              <a:t>the</a:t>
            </a:r>
            <a:r>
              <a:rPr lang="hr-HR" sz="1300" dirty="0"/>
              <a:t> </a:t>
            </a:r>
            <a:r>
              <a:rPr lang="hr-HR" sz="1300" dirty="0" err="1"/>
              <a:t>boot</a:t>
            </a:r>
            <a:r>
              <a:rPr lang="hr-HR" sz="1300" dirty="0"/>
              <a:t> </a:t>
            </a:r>
            <a:r>
              <a:rPr lang="hr-HR" sz="1300" dirty="0" err="1"/>
              <a:t>volume</a:t>
            </a:r>
            <a:r>
              <a:rPr lang="hr-HR" sz="1300" dirty="0"/>
              <a:t>, </a:t>
            </a:r>
            <a:r>
              <a:rPr lang="hr-HR" sz="1300" dirty="0" err="1"/>
              <a:t>the</a:t>
            </a:r>
            <a:r>
              <a:rPr lang="hr-HR" sz="1300" dirty="0"/>
              <a:t> </a:t>
            </a:r>
            <a:r>
              <a:rPr lang="hr-HR" sz="1300" dirty="0" err="1"/>
              <a:t>boot</a:t>
            </a:r>
            <a:r>
              <a:rPr lang="hr-HR" sz="1300" dirty="0"/>
              <a:t> disk, </a:t>
            </a:r>
            <a:r>
              <a:rPr lang="hr-HR" sz="1300" dirty="0" err="1"/>
              <a:t>and</a:t>
            </a:r>
            <a:r>
              <a:rPr lang="hr-HR" sz="1300" dirty="0"/>
              <a:t> </a:t>
            </a:r>
            <a:r>
              <a:rPr lang="hr-HR" sz="1300" dirty="0" err="1"/>
              <a:t>the</a:t>
            </a:r>
            <a:r>
              <a:rPr lang="hr-HR" sz="1300" dirty="0"/>
              <a:t> </a:t>
            </a:r>
            <a:r>
              <a:rPr lang="hr-HR" sz="1300" dirty="0" err="1"/>
              <a:t>block</a:t>
            </a:r>
            <a:r>
              <a:rPr lang="hr-HR" sz="1300" dirty="0"/>
              <a:t> </a:t>
            </a:r>
            <a:r>
              <a:rPr lang="hr-HR" sz="1300" dirty="0" err="1"/>
              <a:t>volumes</a:t>
            </a:r>
            <a:r>
              <a:rPr lang="hr-HR" sz="1300" dirty="0"/>
              <a:t>. </a:t>
            </a:r>
            <a:r>
              <a:rPr lang="hr-HR" sz="1300" dirty="0" err="1"/>
              <a:t>What</a:t>
            </a:r>
            <a:r>
              <a:rPr lang="hr-HR" sz="1300" dirty="0"/>
              <a:t> do </a:t>
            </a:r>
            <a:r>
              <a:rPr lang="hr-HR" sz="1300" dirty="0" err="1"/>
              <a:t>these</a:t>
            </a:r>
            <a:r>
              <a:rPr lang="hr-HR" sz="1300" dirty="0"/>
              <a:t> </a:t>
            </a:r>
            <a:r>
              <a:rPr lang="hr-HR" sz="1300" dirty="0" err="1"/>
              <a:t>mean</a:t>
            </a:r>
            <a:r>
              <a:rPr lang="hr-HR" sz="1300" dirty="0"/>
              <a:t>? </a:t>
            </a:r>
            <a:r>
              <a:rPr lang="hr-HR" sz="1300" dirty="0" err="1"/>
              <a:t>Well</a:t>
            </a:r>
            <a:r>
              <a:rPr lang="hr-HR" sz="1300" dirty="0"/>
              <a:t>, </a:t>
            </a:r>
            <a:r>
              <a:rPr lang="hr-HR" sz="1300" dirty="0" err="1"/>
              <a:t>each</a:t>
            </a:r>
            <a:r>
              <a:rPr lang="hr-HR" sz="1300" dirty="0"/>
              <a:t> </a:t>
            </a:r>
            <a:r>
              <a:rPr lang="hr-HR" sz="1300" dirty="0" err="1"/>
              <a:t>of</a:t>
            </a:r>
            <a:r>
              <a:rPr lang="hr-HR" sz="1300" dirty="0"/>
              <a:t> </a:t>
            </a:r>
            <a:r>
              <a:rPr lang="hr-HR" sz="1300" dirty="0" err="1"/>
              <a:t>these</a:t>
            </a:r>
            <a:r>
              <a:rPr lang="hr-HR" sz="1300" dirty="0"/>
              <a:t> </a:t>
            </a:r>
            <a:r>
              <a:rPr lang="hr-HR" sz="1300" dirty="0" err="1"/>
              <a:t>compute</a:t>
            </a:r>
            <a:r>
              <a:rPr lang="hr-HR" sz="1300" dirty="0"/>
              <a:t> </a:t>
            </a:r>
            <a:r>
              <a:rPr lang="hr-HR" sz="1300" dirty="0" err="1"/>
              <a:t>hosts</a:t>
            </a:r>
            <a:r>
              <a:rPr lang="hr-HR" sz="1300" dirty="0"/>
              <a:t> </a:t>
            </a:r>
            <a:r>
              <a:rPr lang="hr-HR" sz="1300" dirty="0" err="1"/>
              <a:t>you</a:t>
            </a:r>
            <a:r>
              <a:rPr lang="hr-HR" sz="1300" dirty="0"/>
              <a:t> are </a:t>
            </a:r>
            <a:r>
              <a:rPr lang="hr-HR" sz="1300" dirty="0" err="1"/>
              <a:t>spinning</a:t>
            </a:r>
            <a:r>
              <a:rPr lang="hr-HR" sz="1300" dirty="0"/>
              <a:t> </a:t>
            </a:r>
            <a:r>
              <a:rPr lang="hr-HR" sz="1300" dirty="0" err="1"/>
              <a:t>up</a:t>
            </a:r>
            <a:r>
              <a:rPr lang="hr-HR" sz="1300" dirty="0"/>
              <a:t> </a:t>
            </a:r>
            <a:r>
              <a:rPr lang="hr-HR" sz="1300" dirty="0" err="1"/>
              <a:t>has</a:t>
            </a:r>
            <a:r>
              <a:rPr lang="hr-HR" sz="1300" dirty="0"/>
              <a:t> </a:t>
            </a:r>
            <a:r>
              <a:rPr lang="hr-HR" sz="1300" dirty="0" err="1"/>
              <a:t>an</a:t>
            </a:r>
            <a:r>
              <a:rPr lang="hr-HR" sz="1300" dirty="0"/>
              <a:t> </a:t>
            </a:r>
            <a:r>
              <a:rPr lang="hr-HR" sz="1300" dirty="0" err="1"/>
              <a:t>operating</a:t>
            </a:r>
            <a:r>
              <a:rPr lang="hr-HR" sz="1300" dirty="0"/>
              <a:t> system, </a:t>
            </a:r>
            <a:r>
              <a:rPr lang="hr-HR" sz="1300" dirty="0" err="1"/>
              <a:t>and</a:t>
            </a:r>
            <a:r>
              <a:rPr lang="hr-HR" sz="1300" dirty="0"/>
              <a:t> </a:t>
            </a:r>
            <a:r>
              <a:rPr lang="hr-HR" sz="1300" dirty="0" err="1"/>
              <a:t>the</a:t>
            </a:r>
            <a:r>
              <a:rPr lang="hr-HR" sz="1300" dirty="0"/>
              <a:t> </a:t>
            </a:r>
            <a:r>
              <a:rPr lang="hr-HR" sz="1300" dirty="0" err="1"/>
              <a:t>image</a:t>
            </a:r>
            <a:r>
              <a:rPr lang="hr-HR" sz="1300" dirty="0"/>
              <a:t> </a:t>
            </a:r>
            <a:r>
              <a:rPr lang="hr-HR" sz="1300" dirty="0" err="1"/>
              <a:t>used</a:t>
            </a:r>
            <a:r>
              <a:rPr lang="hr-HR" sz="1300" dirty="0"/>
              <a:t> to </a:t>
            </a:r>
            <a:r>
              <a:rPr lang="hr-HR" sz="1300" dirty="0" err="1"/>
              <a:t>launch</a:t>
            </a:r>
            <a:r>
              <a:rPr lang="hr-HR" sz="1300" dirty="0"/>
              <a:t> </a:t>
            </a:r>
            <a:r>
              <a:rPr lang="hr-HR" sz="1300" dirty="0" err="1"/>
              <a:t>an</a:t>
            </a:r>
            <a:r>
              <a:rPr lang="hr-HR" sz="1300" dirty="0"/>
              <a:t> instance </a:t>
            </a:r>
            <a:r>
              <a:rPr lang="hr-HR" sz="1300" dirty="0" err="1"/>
              <a:t>determines</a:t>
            </a:r>
            <a:r>
              <a:rPr lang="hr-HR" sz="1300" dirty="0"/>
              <a:t> </a:t>
            </a:r>
            <a:r>
              <a:rPr lang="hr-HR" sz="1300" dirty="0" err="1"/>
              <a:t>its</a:t>
            </a:r>
            <a:r>
              <a:rPr lang="hr-HR" sz="1300" dirty="0"/>
              <a:t> </a:t>
            </a:r>
            <a:r>
              <a:rPr lang="hr-HR" sz="1300" dirty="0" err="1"/>
              <a:t>operating</a:t>
            </a:r>
            <a:r>
              <a:rPr lang="hr-HR" sz="1300" dirty="0"/>
              <a:t> system </a:t>
            </a:r>
            <a:r>
              <a:rPr lang="hr-HR" sz="1300" dirty="0" err="1"/>
              <a:t>and</a:t>
            </a:r>
            <a:r>
              <a:rPr lang="hr-HR" sz="1300" dirty="0"/>
              <a:t> </a:t>
            </a:r>
            <a:r>
              <a:rPr lang="hr-HR" sz="1300" dirty="0" err="1"/>
              <a:t>other</a:t>
            </a:r>
            <a:r>
              <a:rPr lang="hr-HR" sz="1300" dirty="0"/>
              <a:t> software. </a:t>
            </a:r>
            <a:r>
              <a:rPr lang="hr-HR" sz="1300" dirty="0" err="1"/>
              <a:t>That</a:t>
            </a:r>
            <a:r>
              <a:rPr lang="hr-HR" sz="1300" dirty="0"/>
              <a:t> </a:t>
            </a:r>
            <a:r>
              <a:rPr lang="hr-HR" sz="1300" dirty="0" err="1"/>
              <a:t>comes</a:t>
            </a:r>
            <a:r>
              <a:rPr lang="hr-HR" sz="1300" dirty="0"/>
              <a:t> </a:t>
            </a:r>
            <a:r>
              <a:rPr lang="hr-HR" sz="1300" dirty="0" err="1"/>
              <a:t>from</a:t>
            </a:r>
            <a:r>
              <a:rPr lang="hr-HR" sz="1300" dirty="0"/>
              <a:t> </a:t>
            </a:r>
            <a:r>
              <a:rPr lang="hr-HR" sz="1300" dirty="0" err="1"/>
              <a:t>this</a:t>
            </a:r>
            <a:r>
              <a:rPr lang="hr-HR" sz="1300" dirty="0"/>
              <a:t> network </a:t>
            </a:r>
            <a:r>
              <a:rPr lang="hr-HR" sz="1300" dirty="0" err="1"/>
              <a:t>storage</a:t>
            </a:r>
            <a:r>
              <a:rPr lang="hr-HR" sz="1300" dirty="0"/>
              <a:t> disk </a:t>
            </a:r>
            <a:r>
              <a:rPr lang="hr-HR" sz="1300" dirty="0" err="1"/>
              <a:t>called</a:t>
            </a:r>
            <a:r>
              <a:rPr lang="hr-HR" sz="1300" dirty="0"/>
              <a:t> a </a:t>
            </a:r>
            <a:r>
              <a:rPr lang="hr-HR" sz="1300" dirty="0" err="1"/>
              <a:t>boot</a:t>
            </a:r>
            <a:r>
              <a:rPr lang="hr-HR" sz="1300" dirty="0"/>
              <a:t> disk, </a:t>
            </a:r>
            <a:r>
              <a:rPr lang="hr-HR" sz="1300" dirty="0" err="1"/>
              <a:t>so</a:t>
            </a:r>
            <a:r>
              <a:rPr lang="hr-HR" sz="1300" dirty="0"/>
              <a:t> </a:t>
            </a:r>
            <a:r>
              <a:rPr lang="hr-HR" sz="1300" dirty="0" err="1"/>
              <a:t>it</a:t>
            </a:r>
            <a:r>
              <a:rPr lang="hr-HR" sz="1300" dirty="0"/>
              <a:t> </a:t>
            </a:r>
            <a:r>
              <a:rPr lang="hr-HR" sz="1300" dirty="0" err="1"/>
              <a:t>does</a:t>
            </a:r>
            <a:r>
              <a:rPr lang="hr-HR" sz="1300" dirty="0"/>
              <a:t> </a:t>
            </a:r>
            <a:r>
              <a:rPr lang="hr-HR" sz="1300" dirty="0" err="1"/>
              <a:t>not</a:t>
            </a:r>
            <a:r>
              <a:rPr lang="hr-HR" sz="1300" dirty="0"/>
              <a:t> </a:t>
            </a:r>
            <a:r>
              <a:rPr lang="hr-HR" sz="1300" dirty="0" err="1"/>
              <a:t>stay</a:t>
            </a:r>
            <a:r>
              <a:rPr lang="hr-HR" sz="1300" dirty="0"/>
              <a:t> on </a:t>
            </a:r>
            <a:r>
              <a:rPr lang="hr-HR" sz="1300" dirty="0" err="1"/>
              <a:t>the</a:t>
            </a:r>
            <a:r>
              <a:rPr lang="hr-HR" sz="1300" dirty="0"/>
              <a:t> </a:t>
            </a:r>
            <a:r>
              <a:rPr lang="hr-HR" sz="1300" dirty="0" err="1"/>
              <a:t>compute</a:t>
            </a:r>
            <a:r>
              <a:rPr lang="hr-HR" sz="1300" dirty="0"/>
              <a:t> </a:t>
            </a:r>
            <a:r>
              <a:rPr lang="hr-HR" sz="1300" dirty="0" err="1"/>
              <a:t>host</a:t>
            </a:r>
            <a:r>
              <a:rPr lang="hr-HR" sz="1300" dirty="0"/>
              <a:t>. </a:t>
            </a:r>
            <a:r>
              <a:rPr lang="hr-HR" sz="1300" dirty="0" err="1"/>
              <a:t>It</a:t>
            </a:r>
            <a:r>
              <a:rPr lang="hr-HR" sz="1300" dirty="0"/>
              <a:t> </a:t>
            </a:r>
            <a:r>
              <a:rPr lang="hr-HR" sz="1300" dirty="0" err="1"/>
              <a:t>is</a:t>
            </a:r>
            <a:r>
              <a:rPr lang="hr-HR" sz="1300" dirty="0"/>
              <a:t> </a:t>
            </a:r>
            <a:r>
              <a:rPr lang="hr-HR" sz="1300" dirty="0" err="1"/>
              <a:t>living</a:t>
            </a:r>
            <a:r>
              <a:rPr lang="hr-HR" sz="1300" dirty="0"/>
              <a:t> on </a:t>
            </a:r>
            <a:r>
              <a:rPr lang="hr-HR" sz="1300" dirty="0" err="1"/>
              <a:t>the</a:t>
            </a:r>
            <a:r>
              <a:rPr lang="hr-HR" sz="1300" dirty="0"/>
              <a:t> network </a:t>
            </a:r>
            <a:r>
              <a:rPr lang="hr-HR" sz="1300" dirty="0" err="1"/>
              <a:t>somewhere</a:t>
            </a:r>
            <a:r>
              <a:rPr lang="hr-HR" sz="1300" dirty="0"/>
              <a:t>. </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43</a:t>
            </a:fld>
            <a:endParaRPr lang="hr-HR"/>
          </a:p>
        </p:txBody>
      </p:sp>
    </p:spTree>
    <p:extLst>
      <p:ext uri="{BB962C8B-B14F-4D97-AF65-F5344CB8AC3E}">
        <p14:creationId xmlns:p14="http://schemas.microsoft.com/office/powerpoint/2010/main" val="40072045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err="1"/>
              <a:t>Vertical</a:t>
            </a:r>
            <a:r>
              <a:rPr lang="hr-HR" sz="1300" dirty="0"/>
              <a:t> </a:t>
            </a:r>
            <a:r>
              <a:rPr lang="hr-HR" sz="1300" dirty="0" err="1"/>
              <a:t>scaling</a:t>
            </a:r>
            <a:r>
              <a:rPr lang="hr-HR" sz="1300" dirty="0"/>
              <a:t> </a:t>
            </a:r>
            <a:r>
              <a:rPr lang="hr-HR" sz="1300" dirty="0" err="1"/>
              <a:t>means</a:t>
            </a:r>
            <a:r>
              <a:rPr lang="hr-HR" sz="1300" dirty="0"/>
              <a:t> </a:t>
            </a:r>
            <a:r>
              <a:rPr lang="hr-HR" sz="1300" dirty="0" err="1"/>
              <a:t>you</a:t>
            </a:r>
            <a:r>
              <a:rPr lang="hr-HR" sz="1300" dirty="0"/>
              <a:t> are </a:t>
            </a:r>
            <a:r>
              <a:rPr lang="hr-HR" sz="1300" dirty="0" err="1"/>
              <a:t>scaling</a:t>
            </a:r>
            <a:r>
              <a:rPr lang="hr-HR" sz="1300" dirty="0"/>
              <a:t> </a:t>
            </a:r>
            <a:r>
              <a:rPr lang="hr-HR" sz="1300" dirty="0" err="1"/>
              <a:t>up</a:t>
            </a:r>
            <a:r>
              <a:rPr lang="hr-HR" sz="1300" dirty="0"/>
              <a:t> </a:t>
            </a:r>
            <a:r>
              <a:rPr lang="hr-HR" sz="1300" dirty="0" err="1"/>
              <a:t>or</a:t>
            </a:r>
            <a:r>
              <a:rPr lang="hr-HR" sz="1300" dirty="0"/>
              <a:t> </a:t>
            </a:r>
            <a:r>
              <a:rPr lang="hr-HR" sz="1300" dirty="0" err="1"/>
              <a:t>scaling</a:t>
            </a:r>
            <a:r>
              <a:rPr lang="hr-HR" sz="1300" dirty="0"/>
              <a:t> </a:t>
            </a:r>
            <a:r>
              <a:rPr lang="hr-HR" sz="1300" dirty="0" err="1"/>
              <a:t>down</a:t>
            </a:r>
            <a:r>
              <a:rPr lang="hr-HR" sz="1300" dirty="0"/>
              <a:t> instant </a:t>
            </a:r>
            <a:r>
              <a:rPr lang="hr-HR" sz="1300" dirty="0" err="1"/>
              <a:t>shapes</a:t>
            </a:r>
            <a:r>
              <a:rPr lang="hr-HR" sz="1300" dirty="0"/>
              <a:t>. </a:t>
            </a:r>
            <a:r>
              <a:rPr lang="hr-HR" sz="1300" dirty="0" err="1"/>
              <a:t>Now</a:t>
            </a:r>
            <a:r>
              <a:rPr lang="hr-HR" sz="1300" dirty="0"/>
              <a:t>, </a:t>
            </a:r>
            <a:r>
              <a:rPr lang="hr-HR" sz="1300" dirty="0" err="1"/>
              <a:t>what</a:t>
            </a:r>
            <a:r>
              <a:rPr lang="hr-HR" sz="1300" dirty="0"/>
              <a:t> </a:t>
            </a:r>
            <a:r>
              <a:rPr lang="hr-HR" sz="1300" dirty="0" err="1"/>
              <a:t>can</a:t>
            </a:r>
            <a:r>
              <a:rPr lang="hr-HR" sz="1300" dirty="0"/>
              <a:t> </a:t>
            </a:r>
            <a:r>
              <a:rPr lang="hr-HR" sz="1300" dirty="0" err="1"/>
              <a:t>you</a:t>
            </a:r>
            <a:r>
              <a:rPr lang="hr-HR" sz="1300" dirty="0"/>
              <a:t> </a:t>
            </a:r>
            <a:r>
              <a:rPr lang="hr-HR" sz="1300" dirty="0" err="1"/>
              <a:t>scale</a:t>
            </a:r>
            <a:r>
              <a:rPr lang="hr-HR" sz="1300" dirty="0"/>
              <a:t>? </a:t>
            </a:r>
            <a:r>
              <a:rPr lang="hr-HR" sz="1300" dirty="0" err="1"/>
              <a:t>Well</a:t>
            </a:r>
            <a:r>
              <a:rPr lang="hr-HR" sz="1300" dirty="0"/>
              <a:t>, </a:t>
            </a:r>
            <a:r>
              <a:rPr lang="hr-HR" sz="1300" dirty="0" err="1"/>
              <a:t>you</a:t>
            </a:r>
            <a:r>
              <a:rPr lang="hr-HR" sz="1300" dirty="0"/>
              <a:t> </a:t>
            </a:r>
            <a:r>
              <a:rPr lang="hr-HR" sz="1300" dirty="0" err="1"/>
              <a:t>can</a:t>
            </a:r>
            <a:r>
              <a:rPr lang="hr-HR" sz="1300" dirty="0"/>
              <a:t> </a:t>
            </a:r>
            <a:r>
              <a:rPr lang="hr-HR" sz="1300" dirty="0" err="1"/>
              <a:t>scale</a:t>
            </a:r>
            <a:r>
              <a:rPr lang="hr-HR" sz="1300" dirty="0"/>
              <a:t> </a:t>
            </a:r>
            <a:r>
              <a:rPr lang="hr-HR" sz="1300" dirty="0" err="1"/>
              <a:t>the</a:t>
            </a:r>
            <a:r>
              <a:rPr lang="hr-HR" sz="1300" dirty="0"/>
              <a:t> CPU, </a:t>
            </a:r>
            <a:r>
              <a:rPr lang="hr-HR" sz="1300" dirty="0" err="1"/>
              <a:t>memory</a:t>
            </a:r>
            <a:r>
              <a:rPr lang="hr-HR" sz="1300" dirty="0"/>
              <a:t>, </a:t>
            </a:r>
            <a:r>
              <a:rPr lang="hr-HR" sz="1300" dirty="0" err="1"/>
              <a:t>and</a:t>
            </a:r>
            <a:r>
              <a:rPr lang="hr-HR" sz="1300" dirty="0"/>
              <a:t> some </a:t>
            </a:r>
            <a:r>
              <a:rPr lang="hr-HR" sz="1300" dirty="0" err="1"/>
              <a:t>of</a:t>
            </a:r>
            <a:r>
              <a:rPr lang="hr-HR" sz="1300" dirty="0"/>
              <a:t> </a:t>
            </a:r>
            <a:r>
              <a:rPr lang="hr-HR" sz="1300" dirty="0" err="1"/>
              <a:t>the</a:t>
            </a:r>
            <a:r>
              <a:rPr lang="hr-HR" sz="1300" dirty="0"/>
              <a:t> </a:t>
            </a:r>
            <a:r>
              <a:rPr lang="hr-HR" sz="1300" dirty="0" err="1"/>
              <a:t>other</a:t>
            </a:r>
            <a:r>
              <a:rPr lang="hr-HR" sz="1300" dirty="0"/>
              <a:t> </a:t>
            </a:r>
            <a:r>
              <a:rPr lang="hr-HR" sz="1300" dirty="0" err="1"/>
              <a:t>characteristics</a:t>
            </a:r>
            <a:r>
              <a:rPr lang="hr-HR" sz="1300" dirty="0"/>
              <a:t> </a:t>
            </a:r>
            <a:r>
              <a:rPr lang="hr-HR" sz="1300" dirty="0" err="1"/>
              <a:t>accordingly</a:t>
            </a:r>
            <a:r>
              <a:rPr lang="hr-HR" sz="1300" dirty="0"/>
              <a:t>. </a:t>
            </a:r>
            <a:r>
              <a:rPr lang="hr-HR" sz="1300" dirty="0" err="1"/>
              <a:t>The</a:t>
            </a:r>
            <a:r>
              <a:rPr lang="hr-HR" sz="1300" dirty="0"/>
              <a:t> </a:t>
            </a:r>
            <a:r>
              <a:rPr lang="hr-HR" sz="1300" dirty="0" err="1"/>
              <a:t>important</a:t>
            </a:r>
            <a:r>
              <a:rPr lang="hr-HR" sz="1300" dirty="0"/>
              <a:t> </a:t>
            </a:r>
            <a:r>
              <a:rPr lang="hr-HR" sz="1300" dirty="0" err="1"/>
              <a:t>thing</a:t>
            </a:r>
            <a:r>
              <a:rPr lang="hr-HR" sz="1300" dirty="0"/>
              <a:t> to </a:t>
            </a:r>
            <a:r>
              <a:rPr lang="hr-HR" sz="1300" dirty="0" err="1"/>
              <a:t>remember</a:t>
            </a:r>
            <a:r>
              <a:rPr lang="hr-HR" sz="1300" dirty="0"/>
              <a:t> </a:t>
            </a:r>
            <a:r>
              <a:rPr lang="hr-HR" sz="1300" dirty="0" err="1"/>
              <a:t>here</a:t>
            </a:r>
            <a:r>
              <a:rPr lang="hr-HR" sz="1300" dirty="0"/>
              <a:t> </a:t>
            </a:r>
            <a:r>
              <a:rPr lang="hr-HR" sz="1300" dirty="0" err="1"/>
              <a:t>is</a:t>
            </a:r>
            <a:r>
              <a:rPr lang="hr-HR" sz="1300" dirty="0"/>
              <a:t> </a:t>
            </a:r>
            <a:r>
              <a:rPr lang="hr-HR" sz="1300" dirty="0" err="1"/>
              <a:t>when</a:t>
            </a:r>
            <a:r>
              <a:rPr lang="hr-HR" sz="1300" dirty="0"/>
              <a:t> </a:t>
            </a:r>
            <a:r>
              <a:rPr lang="hr-HR" sz="1300" dirty="0" err="1"/>
              <a:t>you</a:t>
            </a:r>
            <a:r>
              <a:rPr lang="hr-HR" sz="1300" dirty="0"/>
              <a:t> </a:t>
            </a:r>
            <a:r>
              <a:rPr lang="hr-HR" sz="1300" dirty="0" err="1"/>
              <a:t>scale</a:t>
            </a:r>
            <a:r>
              <a:rPr lang="hr-HR" sz="1300" dirty="0"/>
              <a:t> </a:t>
            </a:r>
            <a:r>
              <a:rPr lang="hr-HR" sz="1300" dirty="0" err="1"/>
              <a:t>up</a:t>
            </a:r>
            <a:r>
              <a:rPr lang="hr-HR" sz="1300" dirty="0"/>
              <a:t> </a:t>
            </a:r>
            <a:r>
              <a:rPr lang="hr-HR" sz="1300" dirty="0" err="1"/>
              <a:t>or</a:t>
            </a:r>
            <a:r>
              <a:rPr lang="hr-HR" sz="1300" dirty="0"/>
              <a:t> </a:t>
            </a:r>
            <a:r>
              <a:rPr lang="hr-HR" sz="1300" dirty="0" err="1"/>
              <a:t>down</a:t>
            </a:r>
            <a:r>
              <a:rPr lang="hr-HR" sz="1300" dirty="0"/>
              <a:t>. </a:t>
            </a:r>
            <a:r>
              <a:rPr lang="hr-HR" sz="1300" dirty="0" err="1"/>
              <a:t>When</a:t>
            </a:r>
            <a:r>
              <a:rPr lang="hr-HR" sz="1300" dirty="0"/>
              <a:t> </a:t>
            </a:r>
            <a:r>
              <a:rPr lang="hr-HR" sz="1300" dirty="0" err="1"/>
              <a:t>we</a:t>
            </a:r>
            <a:r>
              <a:rPr lang="hr-HR" sz="1300" dirty="0"/>
              <a:t> </a:t>
            </a:r>
            <a:r>
              <a:rPr lang="hr-HR" sz="1300" dirty="0" err="1"/>
              <a:t>instantiate</a:t>
            </a:r>
            <a:r>
              <a:rPr lang="hr-HR" sz="1300" dirty="0"/>
              <a:t> a </a:t>
            </a:r>
            <a:r>
              <a:rPr lang="hr-HR" sz="1300" dirty="0" err="1"/>
              <a:t>new</a:t>
            </a:r>
            <a:r>
              <a:rPr lang="hr-HR" sz="1300" dirty="0"/>
              <a:t> </a:t>
            </a:r>
            <a:r>
              <a:rPr lang="hr-HR" sz="1300" dirty="0" err="1"/>
              <a:t>shape</a:t>
            </a:r>
            <a:r>
              <a:rPr lang="hr-HR" sz="1300" dirty="0"/>
              <a:t>, </a:t>
            </a:r>
            <a:r>
              <a:rPr lang="hr-HR" sz="1300" dirty="0" err="1"/>
              <a:t>it</a:t>
            </a:r>
            <a:r>
              <a:rPr lang="hr-HR" sz="1300" dirty="0"/>
              <a:t> </a:t>
            </a:r>
            <a:r>
              <a:rPr lang="hr-HR" sz="1300" dirty="0" err="1"/>
              <a:t>goes</a:t>
            </a:r>
            <a:r>
              <a:rPr lang="hr-HR" sz="1300" dirty="0"/>
              <a:t> to </a:t>
            </a:r>
            <a:r>
              <a:rPr lang="hr-HR" sz="1300" dirty="0" err="1"/>
              <a:t>another</a:t>
            </a:r>
            <a:r>
              <a:rPr lang="hr-HR" sz="1300" dirty="0"/>
              <a:t> </a:t>
            </a:r>
            <a:r>
              <a:rPr lang="hr-HR" sz="1300" dirty="0" err="1"/>
              <a:t>host</a:t>
            </a:r>
            <a:r>
              <a:rPr lang="hr-HR" sz="1300" dirty="0"/>
              <a:t>, </a:t>
            </a:r>
            <a:r>
              <a:rPr lang="hr-HR" sz="1300" dirty="0" err="1"/>
              <a:t>so</a:t>
            </a:r>
            <a:r>
              <a:rPr lang="hr-HR" sz="1300" dirty="0"/>
              <a:t> some </a:t>
            </a:r>
            <a:r>
              <a:rPr lang="hr-HR" sz="1300" dirty="0" err="1"/>
              <a:t>downtime</a:t>
            </a:r>
            <a:r>
              <a:rPr lang="hr-HR" sz="1300" dirty="0"/>
              <a:t> </a:t>
            </a:r>
            <a:r>
              <a:rPr lang="hr-HR" sz="1300" dirty="0" err="1"/>
              <a:t>is</a:t>
            </a:r>
            <a:r>
              <a:rPr lang="hr-HR" sz="1300" dirty="0"/>
              <a:t> </a:t>
            </a:r>
            <a:r>
              <a:rPr lang="hr-HR" sz="1300" dirty="0" err="1"/>
              <a:t>required</a:t>
            </a:r>
            <a:r>
              <a:rPr lang="hr-HR" sz="1300" dirty="0"/>
              <a:t>. </a:t>
            </a:r>
            <a:r>
              <a:rPr lang="hr-HR" sz="1300" dirty="0" err="1"/>
              <a:t>So</a:t>
            </a:r>
            <a:r>
              <a:rPr lang="hr-HR" sz="1300" dirty="0"/>
              <a:t> </a:t>
            </a:r>
            <a:r>
              <a:rPr lang="hr-HR" sz="1300" dirty="0" err="1"/>
              <a:t>keep</a:t>
            </a:r>
            <a:r>
              <a:rPr lang="hr-HR" sz="1300" dirty="0"/>
              <a:t> </a:t>
            </a:r>
            <a:r>
              <a:rPr lang="hr-HR" sz="1300" dirty="0" err="1"/>
              <a:t>that</a:t>
            </a:r>
            <a:r>
              <a:rPr lang="hr-HR" sz="1300" dirty="0"/>
              <a:t> </a:t>
            </a:r>
            <a:r>
              <a:rPr lang="hr-HR" sz="1300" dirty="0" err="1"/>
              <a:t>in</a:t>
            </a:r>
            <a:r>
              <a:rPr lang="hr-HR" sz="1300" dirty="0"/>
              <a:t> </a:t>
            </a:r>
            <a:r>
              <a:rPr lang="hr-HR" sz="1300" dirty="0" err="1"/>
              <a:t>mind</a:t>
            </a:r>
            <a:r>
              <a:rPr lang="hr-HR" sz="1300" dirty="0"/>
              <a:t> </a:t>
            </a:r>
            <a:r>
              <a:rPr lang="hr-HR" sz="1300" dirty="0" err="1"/>
              <a:t>when</a:t>
            </a:r>
            <a:r>
              <a:rPr lang="hr-HR" sz="1300" dirty="0"/>
              <a:t> </a:t>
            </a:r>
            <a:r>
              <a:rPr lang="hr-HR" sz="1300" dirty="0" err="1"/>
              <a:t>you</a:t>
            </a:r>
            <a:r>
              <a:rPr lang="hr-HR" sz="1300" dirty="0"/>
              <a:t> do </a:t>
            </a:r>
            <a:r>
              <a:rPr lang="hr-HR" sz="1300" dirty="0" err="1"/>
              <a:t>vertical</a:t>
            </a:r>
            <a:r>
              <a:rPr lang="hr-HR" sz="1300" dirty="0"/>
              <a:t> </a:t>
            </a:r>
            <a:r>
              <a:rPr lang="hr-HR" sz="1300" dirty="0" err="1"/>
              <a:t>scaling</a:t>
            </a:r>
            <a:r>
              <a:rPr lang="hr-HR" sz="1300" dirty="0"/>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44</a:t>
            </a:fld>
            <a:endParaRPr lang="hr-HR"/>
          </a:p>
        </p:txBody>
      </p:sp>
    </p:spTree>
    <p:extLst>
      <p:ext uri="{BB962C8B-B14F-4D97-AF65-F5344CB8AC3E}">
        <p14:creationId xmlns:p14="http://schemas.microsoft.com/office/powerpoint/2010/main" val="38895574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hr-HR" sz="1300" dirty="0" err="1"/>
              <a:t>There</a:t>
            </a:r>
            <a:r>
              <a:rPr lang="hr-HR" sz="1300" dirty="0"/>
              <a:t> </a:t>
            </a:r>
            <a:r>
              <a:rPr lang="hr-HR" sz="1300" dirty="0" err="1"/>
              <a:t>is</a:t>
            </a:r>
            <a:r>
              <a:rPr lang="hr-HR" sz="1300" dirty="0"/>
              <a:t> </a:t>
            </a:r>
            <a:r>
              <a:rPr lang="hr-HR" sz="1300" dirty="0" err="1"/>
              <a:t>another</a:t>
            </a:r>
            <a:r>
              <a:rPr lang="hr-HR" sz="1300" dirty="0"/>
              <a:t> </a:t>
            </a:r>
            <a:r>
              <a:rPr lang="hr-HR" sz="1300" dirty="0" err="1"/>
              <a:t>scaling</a:t>
            </a:r>
            <a:r>
              <a:rPr lang="hr-HR" sz="1300" dirty="0"/>
              <a:t> </a:t>
            </a:r>
            <a:r>
              <a:rPr lang="hr-HR" sz="1300" dirty="0" err="1"/>
              <a:t>called</a:t>
            </a:r>
            <a:r>
              <a:rPr lang="hr-HR" sz="1300" dirty="0"/>
              <a:t> </a:t>
            </a:r>
            <a:r>
              <a:rPr lang="hr-HR" sz="1300" dirty="0" err="1"/>
              <a:t>autoscaling</a:t>
            </a:r>
            <a:r>
              <a:rPr lang="hr-HR" sz="1300" dirty="0"/>
              <a:t>, </a:t>
            </a:r>
            <a:r>
              <a:rPr lang="hr-HR" sz="1300" dirty="0" err="1"/>
              <a:t>also</a:t>
            </a:r>
            <a:r>
              <a:rPr lang="hr-HR" sz="1300" dirty="0"/>
              <a:t> </a:t>
            </a:r>
            <a:r>
              <a:rPr lang="hr-HR" sz="1300" dirty="0" err="1"/>
              <a:t>referred</a:t>
            </a:r>
            <a:r>
              <a:rPr lang="hr-HR" sz="1300" dirty="0"/>
              <a:t> to as </a:t>
            </a:r>
            <a:r>
              <a:rPr lang="hr-HR" sz="1300" dirty="0" err="1"/>
              <a:t>horizontal</a:t>
            </a:r>
            <a:r>
              <a:rPr lang="hr-HR" sz="1300" dirty="0"/>
              <a:t> </a:t>
            </a:r>
            <a:r>
              <a:rPr lang="hr-HR" sz="1300" dirty="0" err="1"/>
              <a:t>scaling</a:t>
            </a:r>
            <a:r>
              <a:rPr lang="hr-HR" sz="1300" dirty="0"/>
              <a:t>. </a:t>
            </a:r>
            <a:r>
              <a:rPr lang="hr-HR" sz="1300" dirty="0" err="1"/>
              <a:t>Now</a:t>
            </a:r>
            <a:r>
              <a:rPr lang="hr-HR" sz="1300" dirty="0"/>
              <a:t>, as </a:t>
            </a:r>
            <a:r>
              <a:rPr lang="hr-HR" sz="1300" dirty="0" err="1"/>
              <a:t>you</a:t>
            </a:r>
            <a:r>
              <a:rPr lang="hr-HR" sz="1300" dirty="0"/>
              <a:t> </a:t>
            </a:r>
            <a:r>
              <a:rPr lang="hr-HR" sz="1300" dirty="0" err="1"/>
              <a:t>can</a:t>
            </a:r>
            <a:r>
              <a:rPr lang="hr-HR" sz="1300" dirty="0"/>
              <a:t> </a:t>
            </a:r>
            <a:r>
              <a:rPr lang="hr-HR" sz="1300" dirty="0" err="1"/>
              <a:t>see</a:t>
            </a:r>
            <a:r>
              <a:rPr lang="hr-HR" sz="1300" dirty="0"/>
              <a:t> </a:t>
            </a:r>
            <a:r>
              <a:rPr lang="hr-HR" sz="1300" dirty="0" err="1"/>
              <a:t>in</a:t>
            </a:r>
            <a:r>
              <a:rPr lang="hr-HR" sz="1300" dirty="0"/>
              <a:t> </a:t>
            </a:r>
            <a:r>
              <a:rPr lang="hr-HR" sz="1300" dirty="0" err="1"/>
              <a:t>the</a:t>
            </a:r>
            <a:r>
              <a:rPr lang="hr-HR" sz="1300" dirty="0"/>
              <a:t> </a:t>
            </a:r>
            <a:r>
              <a:rPr lang="hr-HR" sz="1300" dirty="0" err="1"/>
              <a:t>picture</a:t>
            </a:r>
            <a:r>
              <a:rPr lang="hr-HR" sz="1300" dirty="0"/>
              <a:t>, </a:t>
            </a:r>
            <a:r>
              <a:rPr lang="hr-HR" sz="1300" dirty="0" err="1"/>
              <a:t>this</a:t>
            </a:r>
            <a:r>
              <a:rPr lang="hr-HR" sz="1300" dirty="0"/>
              <a:t> </a:t>
            </a:r>
            <a:r>
              <a:rPr lang="hr-HR" sz="1300" dirty="0" err="1"/>
              <a:t>basically</a:t>
            </a:r>
            <a:r>
              <a:rPr lang="hr-HR" sz="1300" dirty="0"/>
              <a:t> </a:t>
            </a:r>
            <a:r>
              <a:rPr lang="hr-HR" sz="1300" dirty="0" err="1"/>
              <a:t>means</a:t>
            </a:r>
            <a:r>
              <a:rPr lang="hr-HR" sz="1300" dirty="0"/>
              <a:t> </a:t>
            </a:r>
            <a:r>
              <a:rPr lang="hr-HR" sz="1300" dirty="0" err="1"/>
              <a:t>that</a:t>
            </a:r>
            <a:r>
              <a:rPr lang="hr-HR" sz="1300" dirty="0"/>
              <a:t> </a:t>
            </a:r>
            <a:r>
              <a:rPr lang="hr-HR" sz="1300" dirty="0" err="1"/>
              <a:t>you</a:t>
            </a:r>
            <a:r>
              <a:rPr lang="hr-HR" sz="1300" dirty="0"/>
              <a:t> </a:t>
            </a:r>
            <a:r>
              <a:rPr lang="hr-HR" sz="1300" dirty="0" err="1"/>
              <a:t>add</a:t>
            </a:r>
            <a:r>
              <a:rPr lang="hr-HR" sz="1300" dirty="0"/>
              <a:t> more </a:t>
            </a:r>
            <a:r>
              <a:rPr lang="hr-HR" sz="1300" dirty="0" err="1"/>
              <a:t>VMs</a:t>
            </a:r>
            <a:r>
              <a:rPr lang="hr-HR" sz="1300" dirty="0"/>
              <a:t> </a:t>
            </a:r>
            <a:r>
              <a:rPr lang="hr-HR" sz="1300" dirty="0" err="1"/>
              <a:t>of</a:t>
            </a:r>
            <a:r>
              <a:rPr lang="hr-HR" sz="1300" dirty="0"/>
              <a:t> </a:t>
            </a:r>
            <a:r>
              <a:rPr lang="hr-HR" sz="1300" dirty="0" err="1"/>
              <a:t>the</a:t>
            </a:r>
            <a:r>
              <a:rPr lang="hr-HR" sz="1300" dirty="0"/>
              <a:t> same </a:t>
            </a:r>
            <a:r>
              <a:rPr lang="hr-HR" sz="1300" dirty="0" err="1"/>
              <a:t>shape</a:t>
            </a:r>
            <a:r>
              <a:rPr lang="hr-HR" sz="1300" dirty="0"/>
              <a:t> </a:t>
            </a:r>
            <a:r>
              <a:rPr lang="hr-HR" sz="1300" dirty="0" err="1"/>
              <a:t>or</a:t>
            </a:r>
            <a:r>
              <a:rPr lang="hr-HR" sz="1300" dirty="0"/>
              <a:t> take </a:t>
            </a:r>
            <a:r>
              <a:rPr lang="hr-HR" sz="1300" dirty="0" err="1"/>
              <a:t>away</a:t>
            </a:r>
            <a:r>
              <a:rPr lang="hr-HR" sz="1300" dirty="0"/>
              <a:t> more </a:t>
            </a:r>
            <a:r>
              <a:rPr lang="hr-HR" sz="1300" dirty="0" err="1"/>
              <a:t>VMs</a:t>
            </a:r>
            <a:r>
              <a:rPr lang="hr-HR" sz="1300" dirty="0"/>
              <a:t> </a:t>
            </a:r>
            <a:r>
              <a:rPr lang="hr-HR" sz="1300" dirty="0" err="1"/>
              <a:t>of</a:t>
            </a:r>
            <a:r>
              <a:rPr lang="hr-HR" sz="1300" dirty="0"/>
              <a:t> </a:t>
            </a:r>
            <a:r>
              <a:rPr lang="hr-HR" sz="1300" dirty="0" err="1"/>
              <a:t>the</a:t>
            </a:r>
            <a:r>
              <a:rPr lang="hr-HR" sz="1300" dirty="0"/>
              <a:t> same </a:t>
            </a:r>
            <a:r>
              <a:rPr lang="hr-HR" sz="1300" dirty="0" err="1"/>
              <a:t>shape</a:t>
            </a:r>
            <a:r>
              <a:rPr lang="hr-HR" sz="1300" dirty="0"/>
              <a:t>. </a:t>
            </a:r>
            <a:r>
              <a:rPr lang="hr-HR" sz="1300" dirty="0" err="1"/>
              <a:t>This</a:t>
            </a:r>
            <a:r>
              <a:rPr lang="hr-HR" sz="1300" dirty="0"/>
              <a:t> </a:t>
            </a:r>
            <a:r>
              <a:rPr lang="hr-HR" sz="1300" dirty="0" err="1"/>
              <a:t>enables</a:t>
            </a:r>
            <a:r>
              <a:rPr lang="hr-HR" sz="1300" dirty="0"/>
              <a:t> </a:t>
            </a:r>
            <a:r>
              <a:rPr lang="hr-HR" sz="1300" dirty="0" err="1"/>
              <a:t>the</a:t>
            </a:r>
            <a:r>
              <a:rPr lang="hr-HR" sz="1300" dirty="0"/>
              <a:t> </a:t>
            </a:r>
            <a:r>
              <a:rPr lang="hr-HR" sz="1300" dirty="0" err="1"/>
              <a:t>large-scale</a:t>
            </a:r>
            <a:r>
              <a:rPr lang="hr-HR" sz="1300" dirty="0"/>
              <a:t> </a:t>
            </a:r>
            <a:r>
              <a:rPr lang="hr-HR" sz="1300" dirty="0" err="1"/>
              <a:t>deployment</a:t>
            </a:r>
            <a:r>
              <a:rPr lang="hr-HR" sz="1300" dirty="0"/>
              <a:t> </a:t>
            </a:r>
            <a:r>
              <a:rPr lang="hr-HR" sz="1300" dirty="0" err="1"/>
              <a:t>of</a:t>
            </a:r>
            <a:r>
              <a:rPr lang="hr-HR" sz="1300" dirty="0"/>
              <a:t> </a:t>
            </a:r>
            <a:r>
              <a:rPr lang="hr-HR" sz="1300" dirty="0" err="1"/>
              <a:t>VMs</a:t>
            </a:r>
            <a:r>
              <a:rPr lang="hr-HR" sz="1300" dirty="0"/>
              <a:t>. </a:t>
            </a:r>
            <a:r>
              <a:rPr lang="hr-HR" sz="1300" dirty="0" err="1"/>
              <a:t>There</a:t>
            </a:r>
            <a:r>
              <a:rPr lang="hr-HR" sz="1300" dirty="0"/>
              <a:t> </a:t>
            </a:r>
            <a:r>
              <a:rPr lang="hr-HR" sz="1300" dirty="0" err="1"/>
              <a:t>is</a:t>
            </a:r>
            <a:r>
              <a:rPr lang="hr-HR" sz="1300" dirty="0"/>
              <a:t> </a:t>
            </a:r>
            <a:r>
              <a:rPr lang="hr-HR" sz="1300" dirty="0" err="1"/>
              <a:t>scale-in</a:t>
            </a:r>
            <a:r>
              <a:rPr lang="hr-HR" sz="1300" dirty="0"/>
              <a:t>, </a:t>
            </a:r>
            <a:r>
              <a:rPr lang="hr-HR" sz="1300" dirty="0" err="1"/>
              <a:t>where</a:t>
            </a:r>
            <a:r>
              <a:rPr lang="hr-HR" sz="1300" dirty="0"/>
              <a:t> </a:t>
            </a:r>
            <a:r>
              <a:rPr lang="hr-HR" sz="1300" dirty="0" err="1"/>
              <a:t>you</a:t>
            </a:r>
            <a:r>
              <a:rPr lang="hr-HR" sz="1300" dirty="0"/>
              <a:t> </a:t>
            </a:r>
            <a:r>
              <a:rPr lang="hr-HR" sz="1300" dirty="0" err="1"/>
              <a:t>go</a:t>
            </a:r>
            <a:r>
              <a:rPr lang="hr-HR" sz="1300" dirty="0"/>
              <a:t> </a:t>
            </a:r>
            <a:r>
              <a:rPr lang="hr-HR" sz="1300" dirty="0" err="1"/>
              <a:t>from</a:t>
            </a:r>
            <a:r>
              <a:rPr lang="hr-HR" sz="1300" dirty="0"/>
              <a:t> one VM to </a:t>
            </a:r>
            <a:r>
              <a:rPr lang="hr-HR" sz="1300" dirty="0" err="1"/>
              <a:t>many</a:t>
            </a:r>
            <a:r>
              <a:rPr lang="hr-HR" sz="1300" dirty="0"/>
              <a:t> </a:t>
            </a:r>
            <a:r>
              <a:rPr lang="hr-HR" sz="1300" dirty="0" err="1"/>
              <a:t>VMs</a:t>
            </a:r>
            <a:r>
              <a:rPr lang="hr-HR" sz="1300" dirty="0"/>
              <a:t>, </a:t>
            </a:r>
            <a:r>
              <a:rPr lang="hr-HR" sz="1300" dirty="0" err="1"/>
              <a:t>or</a:t>
            </a:r>
            <a:r>
              <a:rPr lang="hr-HR" sz="1300" dirty="0"/>
              <a:t> </a:t>
            </a:r>
            <a:r>
              <a:rPr lang="hr-HR" sz="1300" dirty="0" err="1"/>
              <a:t>scale-out</a:t>
            </a:r>
            <a:r>
              <a:rPr lang="hr-HR" sz="1300" dirty="0"/>
              <a:t>, </a:t>
            </a:r>
            <a:r>
              <a:rPr lang="hr-HR" sz="1300" dirty="0" err="1"/>
              <a:t>where</a:t>
            </a:r>
            <a:r>
              <a:rPr lang="hr-HR" sz="1300" dirty="0"/>
              <a:t> </a:t>
            </a:r>
            <a:r>
              <a:rPr lang="hr-HR" sz="1300" dirty="0" err="1"/>
              <a:t>you</a:t>
            </a:r>
            <a:r>
              <a:rPr lang="hr-HR" sz="1300" dirty="0"/>
              <a:t> </a:t>
            </a:r>
            <a:r>
              <a:rPr lang="hr-HR" sz="1300" dirty="0" err="1"/>
              <a:t>go</a:t>
            </a:r>
            <a:r>
              <a:rPr lang="hr-HR" sz="1300" dirty="0"/>
              <a:t> </a:t>
            </a:r>
            <a:r>
              <a:rPr lang="hr-HR" sz="1300" dirty="0" err="1"/>
              <a:t>back</a:t>
            </a:r>
            <a:r>
              <a:rPr lang="hr-HR" sz="1300" dirty="0"/>
              <a:t> </a:t>
            </a:r>
            <a:r>
              <a:rPr lang="hr-HR" sz="1300" dirty="0" err="1"/>
              <a:t>from</a:t>
            </a:r>
            <a:r>
              <a:rPr lang="hr-HR" sz="1300" dirty="0"/>
              <a:t> </a:t>
            </a:r>
            <a:r>
              <a:rPr lang="hr-HR" sz="1300" dirty="0" err="1"/>
              <a:t>many</a:t>
            </a:r>
            <a:r>
              <a:rPr lang="hr-HR" sz="1300" dirty="0"/>
              <a:t> to one VM. </a:t>
            </a:r>
            <a:r>
              <a:rPr lang="hr-HR" sz="1300" dirty="0" err="1"/>
              <a:t>Why</a:t>
            </a:r>
            <a:r>
              <a:rPr lang="hr-HR" sz="1300" dirty="0"/>
              <a:t> </a:t>
            </a:r>
            <a:r>
              <a:rPr lang="hr-HR" sz="1300" dirty="0" err="1"/>
              <a:t>is</a:t>
            </a:r>
            <a:r>
              <a:rPr lang="hr-HR" sz="1300" dirty="0"/>
              <a:t> </a:t>
            </a:r>
            <a:r>
              <a:rPr lang="hr-HR" sz="1300" dirty="0" err="1"/>
              <a:t>this</a:t>
            </a:r>
            <a:r>
              <a:rPr lang="hr-HR" sz="1300" dirty="0"/>
              <a:t> </a:t>
            </a:r>
            <a:r>
              <a:rPr lang="hr-HR" sz="1300" dirty="0" err="1"/>
              <a:t>so</a:t>
            </a:r>
            <a:r>
              <a:rPr lang="hr-HR" sz="1300" dirty="0"/>
              <a:t> </a:t>
            </a:r>
            <a:r>
              <a:rPr lang="hr-HR" sz="1300" dirty="0" err="1"/>
              <a:t>popular</a:t>
            </a:r>
            <a:r>
              <a:rPr lang="hr-HR" sz="1300" dirty="0"/>
              <a:t> </a:t>
            </a:r>
            <a:r>
              <a:rPr lang="hr-HR" sz="1300" dirty="0" err="1"/>
              <a:t>and</a:t>
            </a:r>
            <a:r>
              <a:rPr lang="hr-HR" sz="1300" dirty="0"/>
              <a:t> </a:t>
            </a:r>
            <a:r>
              <a:rPr lang="hr-HR" sz="1300" dirty="0" err="1"/>
              <a:t>powerful</a:t>
            </a:r>
            <a:r>
              <a:rPr lang="hr-HR" sz="1300" dirty="0"/>
              <a:t>? </a:t>
            </a:r>
            <a:r>
              <a:rPr lang="hr-HR" sz="1300" dirty="0" err="1"/>
              <a:t>It</a:t>
            </a:r>
            <a:r>
              <a:rPr lang="hr-HR" sz="1300" dirty="0"/>
              <a:t> </a:t>
            </a:r>
            <a:r>
              <a:rPr lang="hr-HR" sz="1300" dirty="0" err="1"/>
              <a:t>is</a:t>
            </a:r>
            <a:r>
              <a:rPr lang="hr-HR" sz="1300" dirty="0"/>
              <a:t> </a:t>
            </a:r>
            <a:r>
              <a:rPr lang="hr-HR" sz="1300" dirty="0" err="1"/>
              <a:t>so</a:t>
            </a:r>
            <a:r>
              <a:rPr lang="hr-HR" sz="1300" dirty="0"/>
              <a:t> </a:t>
            </a:r>
            <a:r>
              <a:rPr lang="hr-HR" sz="1300" dirty="0" err="1"/>
              <a:t>powerful</a:t>
            </a:r>
            <a:r>
              <a:rPr lang="hr-HR" sz="1300" dirty="0"/>
              <a:t> </a:t>
            </a:r>
            <a:r>
              <a:rPr lang="hr-HR" sz="1300" dirty="0" err="1"/>
              <a:t>because</a:t>
            </a:r>
            <a:r>
              <a:rPr lang="hr-HR" sz="1300" dirty="0"/>
              <a:t> </a:t>
            </a:r>
            <a:r>
              <a:rPr lang="hr-HR" sz="1300" dirty="0" err="1"/>
              <a:t>it</a:t>
            </a:r>
            <a:r>
              <a:rPr lang="hr-HR" sz="1300" dirty="0"/>
              <a:t> </a:t>
            </a:r>
            <a:r>
              <a:rPr lang="hr-HR" sz="1300" dirty="0" err="1"/>
              <a:t>gives</a:t>
            </a:r>
            <a:r>
              <a:rPr lang="hr-HR" sz="1300" dirty="0"/>
              <a:t> </a:t>
            </a:r>
            <a:r>
              <a:rPr lang="hr-HR" sz="1300" dirty="0" err="1"/>
              <a:t>you</a:t>
            </a:r>
            <a:r>
              <a:rPr lang="hr-HR" sz="1300" dirty="0"/>
              <a:t> </a:t>
            </a:r>
            <a:r>
              <a:rPr lang="hr-HR" sz="1300" dirty="0" err="1"/>
              <a:t>that</a:t>
            </a:r>
            <a:r>
              <a:rPr lang="hr-HR" sz="1300" dirty="0"/>
              <a:t> </a:t>
            </a:r>
            <a:r>
              <a:rPr lang="hr-HR" sz="1300" dirty="0" err="1"/>
              <a:t>scaling</a:t>
            </a:r>
            <a:r>
              <a:rPr lang="hr-HR" sz="1300" dirty="0"/>
              <a:t> </a:t>
            </a:r>
            <a:r>
              <a:rPr lang="hr-HR" sz="1300" dirty="0" err="1"/>
              <a:t>capability</a:t>
            </a:r>
            <a:r>
              <a:rPr lang="hr-HR" sz="1300" dirty="0"/>
              <a:t> but </a:t>
            </a:r>
            <a:r>
              <a:rPr lang="hr-HR" sz="1300" dirty="0" err="1"/>
              <a:t>also</a:t>
            </a:r>
            <a:r>
              <a:rPr lang="hr-HR" sz="1300" dirty="0"/>
              <a:t> </a:t>
            </a:r>
            <a:r>
              <a:rPr lang="hr-HR" sz="1300" dirty="0" err="1"/>
              <a:t>gives</a:t>
            </a:r>
            <a:r>
              <a:rPr lang="hr-HR" sz="1300" dirty="0"/>
              <a:t> </a:t>
            </a:r>
            <a:r>
              <a:rPr lang="hr-HR" sz="1300" dirty="0" err="1"/>
              <a:t>you</a:t>
            </a:r>
            <a:r>
              <a:rPr lang="hr-HR" sz="1300" dirty="0"/>
              <a:t> </a:t>
            </a:r>
            <a:r>
              <a:rPr lang="hr-HR" sz="1300" dirty="0" err="1"/>
              <a:t>that</a:t>
            </a:r>
            <a:r>
              <a:rPr lang="hr-HR" sz="1300" dirty="0"/>
              <a:t> </a:t>
            </a:r>
            <a:r>
              <a:rPr lang="hr-HR" sz="1300" dirty="0" err="1"/>
              <a:t>high</a:t>
            </a:r>
            <a:r>
              <a:rPr lang="hr-HR" sz="1300" dirty="0"/>
              <a:t> </a:t>
            </a:r>
            <a:r>
              <a:rPr lang="hr-HR" sz="1300" dirty="0" err="1"/>
              <a:t>availability</a:t>
            </a:r>
            <a:r>
              <a:rPr lang="hr-HR" sz="1300" dirty="0"/>
              <a:t>. In </a:t>
            </a:r>
            <a:r>
              <a:rPr lang="hr-HR" sz="1300" dirty="0" err="1"/>
              <a:t>this</a:t>
            </a:r>
            <a:r>
              <a:rPr lang="hr-HR" sz="1300" dirty="0"/>
              <a:t> </a:t>
            </a:r>
            <a:r>
              <a:rPr lang="hr-HR" sz="1300" dirty="0" err="1"/>
              <a:t>case</a:t>
            </a:r>
            <a:r>
              <a:rPr lang="hr-HR" sz="1300" dirty="0"/>
              <a:t>, </a:t>
            </a:r>
            <a:r>
              <a:rPr lang="hr-HR" sz="1300" dirty="0" err="1"/>
              <a:t>if</a:t>
            </a:r>
            <a:r>
              <a:rPr lang="hr-HR" sz="1300" dirty="0"/>
              <a:t> one </a:t>
            </a:r>
            <a:r>
              <a:rPr lang="hr-HR" sz="1300" dirty="0" err="1"/>
              <a:t>virtual</a:t>
            </a:r>
            <a:r>
              <a:rPr lang="hr-HR" sz="1300" dirty="0"/>
              <a:t> </a:t>
            </a:r>
            <a:r>
              <a:rPr lang="hr-HR" sz="1300" dirty="0" err="1"/>
              <a:t>machine</a:t>
            </a:r>
            <a:r>
              <a:rPr lang="hr-HR" sz="1300" dirty="0"/>
              <a:t> </a:t>
            </a:r>
            <a:r>
              <a:rPr lang="hr-HR" sz="1300" dirty="0" err="1"/>
              <a:t>fails</a:t>
            </a:r>
            <a:r>
              <a:rPr lang="hr-HR" sz="1300" dirty="0"/>
              <a:t>, </a:t>
            </a:r>
            <a:r>
              <a:rPr lang="hr-HR" sz="1300" dirty="0" err="1"/>
              <a:t>others</a:t>
            </a:r>
            <a:r>
              <a:rPr lang="hr-HR" sz="1300" dirty="0"/>
              <a:t> </a:t>
            </a:r>
            <a:r>
              <a:rPr lang="hr-HR" sz="1300" dirty="0" err="1"/>
              <a:t>can</a:t>
            </a:r>
            <a:r>
              <a:rPr lang="hr-HR" sz="1300" dirty="0"/>
              <a:t> </a:t>
            </a:r>
            <a:r>
              <a:rPr lang="hr-HR" sz="1300" dirty="0" err="1"/>
              <a:t>keep</a:t>
            </a:r>
            <a:r>
              <a:rPr lang="hr-HR" sz="1300" dirty="0"/>
              <a:t> </a:t>
            </a:r>
            <a:r>
              <a:rPr lang="hr-HR" sz="1300" dirty="0" err="1"/>
              <a:t>working</a:t>
            </a:r>
            <a:r>
              <a:rPr lang="hr-HR" sz="1300" dirty="0"/>
              <a:t>.</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45</a:t>
            </a:fld>
            <a:endParaRPr lang="hr-HR"/>
          </a:p>
        </p:txBody>
      </p:sp>
    </p:spTree>
    <p:extLst>
      <p:ext uri="{BB962C8B-B14F-4D97-AF65-F5344CB8AC3E}">
        <p14:creationId xmlns:p14="http://schemas.microsoft.com/office/powerpoint/2010/main" val="1203964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Early on, organizations ran applications on physical servers. Unfortunately, there was no way to define resource boundaries for applications in a physical server, and this caused resource allocation issues.</a:t>
            </a:r>
          </a:p>
          <a:p>
            <a:pPr algn="just"/>
            <a:endParaRPr lang="hr-HR"/>
          </a:p>
          <a:p>
            <a:pPr algn="just"/>
            <a:r>
              <a:rPr lang="en-US"/>
              <a:t>As </a:t>
            </a:r>
            <a:r>
              <a:rPr lang="en-US" dirty="0"/>
              <a:t>a solution, virtualization was introduced. It allows you to run multiple Virtual Machines (VMs) on a single physical server's CPU. As a result, virtualization allows better utilization of resources in a physical server and allows better scalability because an application can be added or updated easily, reduces hardware costs, and much more.</a:t>
            </a:r>
          </a:p>
          <a:p>
            <a:pPr algn="just"/>
            <a:endParaRPr lang="hr-HR"/>
          </a:p>
          <a:p>
            <a:pPr algn="just"/>
            <a:r>
              <a:rPr lang="en-US"/>
              <a:t>Containers </a:t>
            </a:r>
            <a:r>
              <a:rPr lang="en-US" dirty="0"/>
              <a:t>are similar to VMs but have relaxed isolation properties to share the Operating System (OS) among the applications. Therefore, containers are considered lightweight. Similar to a VM, a container has its </a:t>
            </a:r>
            <a:r>
              <a:rPr lang="en-US" dirty="0" err="1"/>
              <a:t>filesystem</a:t>
            </a:r>
            <a:r>
              <a:rPr lang="en-US" dirty="0"/>
              <a:t>, the share of CPU, memory, process space, and more. However, decoupled from the underlying infrastructure, they are portable across clouds and OS distributions.</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46</a:t>
            </a:fld>
            <a:endParaRPr lang="hr-HR"/>
          </a:p>
        </p:txBody>
      </p:sp>
    </p:spTree>
    <p:extLst>
      <p:ext uri="{BB962C8B-B14F-4D97-AF65-F5344CB8AC3E}">
        <p14:creationId xmlns:p14="http://schemas.microsoft.com/office/powerpoint/2010/main" val="20441146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Containers are an excellent way to bundle and run your applications. However, in a production environment, you need to manage the containers that run the applications and ensure that there is no downtime. For example, another container needs to start if a container goes down. Wouldn't it be easier if a system handled this behavior?</a:t>
            </a:r>
          </a:p>
          <a:p>
            <a:pPr algn="just"/>
            <a:endParaRPr lang="hr-HR"/>
          </a:p>
          <a:p>
            <a:pPr algn="just"/>
            <a:r>
              <a:rPr lang="en-US"/>
              <a:t>That </a:t>
            </a:r>
            <a:r>
              <a:rPr lang="en-US" dirty="0"/>
              <a:t>is how Kubernetes comes to the rescue! Kubernetes provides you with a framework to run distributed systems resiliently. It takes care of scaling and failover for your application, provides deployment patterns, and more. For example, Kubernetes can easily manage a canary deployment for your system.</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47</a:t>
            </a:fld>
            <a:endParaRPr lang="hr-HR"/>
          </a:p>
        </p:txBody>
      </p:sp>
    </p:spTree>
    <p:extLst>
      <p:ext uri="{BB962C8B-B14F-4D97-AF65-F5344CB8AC3E}">
        <p14:creationId xmlns:p14="http://schemas.microsoft.com/office/powerpoint/2010/main" val="18219403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Kubernetes represents a journey towards functions where you write your code in a particular runtime, and then you do not worry about servers, you do not worry about any of the infrastructures, you just provide the code, and the cloud provider is responsible for executing that code. And one of the most significant advantages here is it truly leads you to a consumption-based pricing model where you are only built for the time your function is running.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48</a:t>
            </a:fld>
            <a:endParaRPr lang="hr-HR"/>
          </a:p>
        </p:txBody>
      </p:sp>
    </p:spTree>
    <p:extLst>
      <p:ext uri="{BB962C8B-B14F-4D97-AF65-F5344CB8AC3E}">
        <p14:creationId xmlns:p14="http://schemas.microsoft.com/office/powerpoint/2010/main" val="424209000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49</a:t>
            </a:fld>
            <a:endParaRPr lang="hr-HR"/>
          </a:p>
        </p:txBody>
      </p:sp>
    </p:spTree>
    <p:extLst>
      <p:ext uri="{BB962C8B-B14F-4D97-AF65-F5344CB8AC3E}">
        <p14:creationId xmlns:p14="http://schemas.microsoft.com/office/powerpoint/2010/main" val="2581871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a:t>Please enter your username and password that we provided to you (change your password after the first login)</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a:t>
            </a:fld>
            <a:endParaRPr lang="hr-HR"/>
          </a:p>
        </p:txBody>
      </p:sp>
    </p:spTree>
    <p:extLst>
      <p:ext uri="{BB962C8B-B14F-4D97-AF65-F5344CB8AC3E}">
        <p14:creationId xmlns:p14="http://schemas.microsoft.com/office/powerpoint/2010/main" val="328168837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50</a:t>
            </a:fld>
            <a:endParaRPr lang="hr-HR"/>
          </a:p>
        </p:txBody>
      </p:sp>
    </p:spTree>
    <p:extLst>
      <p:ext uri="{BB962C8B-B14F-4D97-AF65-F5344CB8AC3E}">
        <p14:creationId xmlns:p14="http://schemas.microsoft.com/office/powerpoint/2010/main" val="12449182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At the core, the block volume service provides persistent and durable storage to compute instances. The advantage here is that the storage can be truly persistent and durable and extend beyond the instance's lifetime. This storage is called block volume. In this case, the data is managed as fixed-sized blocks. You create a partition, a file system, then mount the file system, and that's how your compute instances use the storage service.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51</a:t>
            </a:fld>
            <a:endParaRPr lang="hr-HR"/>
          </a:p>
        </p:txBody>
      </p:sp>
    </p:spTree>
    <p:extLst>
      <p:ext uri="{BB962C8B-B14F-4D97-AF65-F5344CB8AC3E}">
        <p14:creationId xmlns:p14="http://schemas.microsoft.com/office/powerpoint/2010/main" val="76943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If you look at this picture, your compute instance is talking to a block storage disk. You can create and attach these disks to the compute instances. You can detach and delete the disks, and most importantly, you can keep the data even after you delete the instance. So the data is stored independently of the instance life cycle, which is why you would use a block volume service to provide that persistent and durable storage</a:t>
            </a:r>
            <a:r>
              <a:rPr lang="en-US"/>
              <a:t>. </a:t>
            </a:r>
            <a:endParaRPr lang="hr-HR"/>
          </a:p>
          <a:p>
            <a:pPr algn="just"/>
            <a:endParaRPr lang="hr-HR"/>
          </a:p>
          <a:p>
            <a:pPr algn="just"/>
            <a:r>
              <a:rPr lang="en-US"/>
              <a:t>Persistent</a:t>
            </a:r>
            <a:r>
              <a:rPr lang="en-US" dirty="0"/>
              <a:t>, meaning it is safe storage. It stays beyond the life cycle of the compute instances itself. So compute instance that gets terminated is still safe. Durable means we make multiple copies, so even if we lose one copy, we have other copies of the data available in the data center.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52</a:t>
            </a:fld>
            <a:endParaRPr lang="hr-HR"/>
          </a:p>
        </p:txBody>
      </p:sp>
    </p:spTree>
    <p:extLst>
      <p:ext uri="{BB962C8B-B14F-4D97-AF65-F5344CB8AC3E}">
        <p14:creationId xmlns:p14="http://schemas.microsoft.com/office/powerpoint/2010/main" val="65775115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We also have a feature which is called replication of block volumes. As you can see in this graphic here, the block volumes are being replicated from one region to another region. Why would you do that? You would do that for disaster recovery, you would do it for migration. Alternatively, if you expand your business, you can leverage this feature. The idea here is to replicate the data to multiple regions and keep in mind that this replication is asynchronous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53</a:t>
            </a:fld>
            <a:endParaRPr lang="hr-HR"/>
          </a:p>
        </p:txBody>
      </p:sp>
    </p:spTree>
    <p:extLst>
      <p:ext uri="{BB962C8B-B14F-4D97-AF65-F5344CB8AC3E}">
        <p14:creationId xmlns:p14="http://schemas.microsoft.com/office/powerpoint/2010/main" val="38935943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Let's have a look at the block volume tiers. We start with a tier which is called basic. This is good for large sequential I/O workloads like streaming data warehousing. Then you have a balanced tier, a balanced choice for random I/O, and things like your boot disks. And finally, we have an ultra-higher performance tier for the highest I/O demanding workloads, such as relational databases.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54</a:t>
            </a:fld>
            <a:endParaRPr lang="hr-HR"/>
          </a:p>
        </p:txBody>
      </p:sp>
    </p:spTree>
    <p:extLst>
      <p:ext uri="{BB962C8B-B14F-4D97-AF65-F5344CB8AC3E}">
        <p14:creationId xmlns:p14="http://schemas.microsoft.com/office/powerpoint/2010/main" val="48006130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55</a:t>
            </a:fld>
            <a:endParaRPr lang="hr-HR"/>
          </a:p>
        </p:txBody>
      </p:sp>
    </p:spTree>
    <p:extLst>
      <p:ext uri="{BB962C8B-B14F-4D97-AF65-F5344CB8AC3E}">
        <p14:creationId xmlns:p14="http://schemas.microsoft.com/office/powerpoint/2010/main" val="82552741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56</a:t>
            </a:fld>
            <a:endParaRPr lang="hr-HR"/>
          </a:p>
        </p:txBody>
      </p:sp>
    </p:spTree>
    <p:extLst>
      <p:ext uri="{BB962C8B-B14F-4D97-AF65-F5344CB8AC3E}">
        <p14:creationId xmlns:p14="http://schemas.microsoft.com/office/powerpoint/2010/main" val="47964922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Probably your first use of cloud computing services was a case of using File storage as a service. Today there are a bunch of </a:t>
            </a:r>
            <a:r>
              <a:rPr lang="hr-HR" dirty="0" err="1"/>
              <a:t>vendors</a:t>
            </a:r>
            <a:r>
              <a:rPr lang="en-US" dirty="0"/>
              <a:t> that provide such services. You probably use them for sharing files or backing up your data. However, the file storage service has a number of other applications that we will show in the rest of this course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57</a:t>
            </a:fld>
            <a:endParaRPr lang="hr-HR"/>
          </a:p>
        </p:txBody>
      </p:sp>
    </p:spTree>
    <p:extLst>
      <p:ext uri="{BB962C8B-B14F-4D97-AF65-F5344CB8AC3E}">
        <p14:creationId xmlns:p14="http://schemas.microsoft.com/office/powerpoint/2010/main" val="3469320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Before diving deeper into the service, let us first look at file storage. Simply put, file storage is a hierarchical collection of documents organized into named directories. All of us are familiar with it. Whether you're using Linux machines or Windows machines, you are familiar with how you organize your files into folders and directories, and several of them</a:t>
            </a:r>
            <a:r>
              <a:rPr lang="en-US"/>
              <a:t>. </a:t>
            </a:r>
            <a:endParaRPr lang="hr-HR"/>
          </a:p>
          <a:p>
            <a:pPr algn="just"/>
            <a:endParaRPr lang="hr-HR"/>
          </a:p>
          <a:p>
            <a:pPr algn="just"/>
            <a:r>
              <a:rPr lang="en-US"/>
              <a:t>Now </a:t>
            </a:r>
            <a:r>
              <a:rPr lang="en-US" dirty="0"/>
              <a:t>the difference is that in the Cloud, we have distributed file systems. These are not local to your machine, and the two most common ones we use are NFS for Linux, network file system and server message block, and SMB for Windows. UNIX and Windows support the protocols and the standards, and many details around operating systems and hypervisors support this.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58</a:t>
            </a:fld>
            <a:endParaRPr lang="hr-HR"/>
          </a:p>
        </p:txBody>
      </p:sp>
    </p:spTree>
    <p:extLst>
      <p:ext uri="{BB962C8B-B14F-4D97-AF65-F5344CB8AC3E}">
        <p14:creationId xmlns:p14="http://schemas.microsoft.com/office/powerpoint/2010/main" val="114194440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What are the use cases for file storage? The first use case is many enterprise applications that need shared files. The file storage service provides that. Many of us have used corporate directories where we have shared folders where we keep our content. That is an example of a general-purpose file system. </a:t>
            </a:r>
            <a:r>
              <a:rPr lang="en-US" dirty="0" err="1"/>
              <a:t>Microservices</a:t>
            </a:r>
            <a:r>
              <a:rPr lang="en-US" dirty="0"/>
              <a:t> and containers are typically stateless, and if you think about these architectures, there has to be a place where you maintain the state for these </a:t>
            </a:r>
            <a:r>
              <a:rPr lang="en-US" dirty="0" err="1"/>
              <a:t>microservices</a:t>
            </a:r>
            <a:r>
              <a:rPr lang="en-US" dirty="0"/>
              <a:t> and containers</a:t>
            </a:r>
            <a:r>
              <a:rPr lang="en-US"/>
              <a:t>. </a:t>
            </a:r>
            <a:endParaRPr lang="hr-HR"/>
          </a:p>
          <a:p>
            <a:pPr algn="just"/>
            <a:endParaRPr lang="hr-HR"/>
          </a:p>
          <a:p>
            <a:pPr algn="just"/>
            <a:r>
              <a:rPr lang="en-US"/>
              <a:t>Many </a:t>
            </a:r>
            <a:r>
              <a:rPr lang="en-US" dirty="0"/>
              <a:t>times, users would use a shared file system to manage that state, and there are several other use cases like high-performance computing, scale-out applications, analytics, and many more, where you would use file storage service.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59</a:t>
            </a:fld>
            <a:endParaRPr lang="hr-HR"/>
          </a:p>
        </p:txBody>
      </p:sp>
    </p:spTree>
    <p:extLst>
      <p:ext uri="{BB962C8B-B14F-4D97-AF65-F5344CB8AC3E}">
        <p14:creationId xmlns:p14="http://schemas.microsoft.com/office/powerpoint/2010/main" val="993528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dirty="0"/>
              <a:t>After successful login, you will see a screen like this. Select the learning channel and feel free to browse all the teaching materials we have prepared for your learning.</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a:t>
            </a:fld>
            <a:endParaRPr lang="hr-HR"/>
          </a:p>
        </p:txBody>
      </p:sp>
    </p:spTree>
    <p:extLst>
      <p:ext uri="{BB962C8B-B14F-4D97-AF65-F5344CB8AC3E}">
        <p14:creationId xmlns:p14="http://schemas.microsoft.com/office/powerpoint/2010/main" val="310142381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In a nutshell, how does file storage work? As you can see in the picture, you have a single data center in a cloud region. You have a couple of compute instances. They are all talking to the shared file system, and that is your file storage service. It has shared storage for compute instances. Currently, NFS v.3 is a distributed file system standard.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60</a:t>
            </a:fld>
            <a:endParaRPr lang="hr-HR"/>
          </a:p>
        </p:txBody>
      </p:sp>
    </p:spTree>
    <p:extLst>
      <p:ext uri="{BB962C8B-B14F-4D97-AF65-F5344CB8AC3E}">
        <p14:creationId xmlns:p14="http://schemas.microsoft.com/office/powerpoint/2010/main" val="9966610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You can take a backup of the file system, which we call snapshots. That protects your data. If your folders or directories get deleted, you can always restore them from the snapshots. Additionally, data can be retrieved even if the instance cannot be started or has been deleted.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61</a:t>
            </a:fld>
            <a:endParaRPr lang="hr-HR"/>
          </a:p>
        </p:txBody>
      </p:sp>
    </p:spTree>
    <p:extLst>
      <p:ext uri="{BB962C8B-B14F-4D97-AF65-F5344CB8AC3E}">
        <p14:creationId xmlns:p14="http://schemas.microsoft.com/office/powerpoint/2010/main" val="221830841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There are several levels of security that can be applied to file storage. In general, it is possible to use standard services such as Identity and Access Management or Security lists that manage the lowest rights regarding mounting the target or accessing the mounted disk. More detailed editing of access rights is possible at the Export Option and Network File System level to control the rights to write, delete and change data.</a:t>
            </a:r>
          </a:p>
          <a:p>
            <a:pPr algn="just"/>
            <a:endParaRPr lang="hr-HR"/>
          </a:p>
          <a:p>
            <a:pPr algn="just"/>
            <a:r>
              <a:rPr lang="en-US"/>
              <a:t>In </a:t>
            </a:r>
            <a:r>
              <a:rPr lang="en-US" dirty="0"/>
              <a:t>addition, you have data-at-rest encryption, and in-transit encryption, meaning the traffic is encrypted when your compute instances are talking to the shared file system. </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62</a:t>
            </a:fld>
            <a:endParaRPr lang="hr-HR"/>
          </a:p>
        </p:txBody>
      </p:sp>
    </p:spTree>
    <p:extLst>
      <p:ext uri="{BB962C8B-B14F-4D97-AF65-F5344CB8AC3E}">
        <p14:creationId xmlns:p14="http://schemas.microsoft.com/office/powerpoint/2010/main" val="398298194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63</a:t>
            </a:fld>
            <a:endParaRPr lang="hr-HR"/>
          </a:p>
        </p:txBody>
      </p:sp>
    </p:spTree>
    <p:extLst>
      <p:ext uri="{BB962C8B-B14F-4D97-AF65-F5344CB8AC3E}">
        <p14:creationId xmlns:p14="http://schemas.microsoft.com/office/powerpoint/2010/main" val="337652172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64</a:t>
            </a:fld>
            <a:endParaRPr lang="hr-HR"/>
          </a:p>
        </p:txBody>
      </p:sp>
    </p:spTree>
    <p:extLst>
      <p:ext uri="{BB962C8B-B14F-4D97-AF65-F5344CB8AC3E}">
        <p14:creationId xmlns:p14="http://schemas.microsoft.com/office/powerpoint/2010/main" val="378980194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What is c object storage? Well, it's an internet-scale, high-performance storage platform where the data is managed as objects irrespective of the kind of data you store. Therefore, it is ideal for unstructured data like your logs, videos, pictures, and text files. In addition, it is a regional and public service.</a:t>
            </a:r>
            <a:r>
              <a:rPr lang="hr-HR" dirty="0"/>
              <a:t> </a:t>
            </a:r>
            <a:r>
              <a:rPr lang="en-US" dirty="0"/>
              <a:t>Objects are stored in a bucket with a unique name within a tendency. The important thing to remember is that there is a flat hierarchy, and anytime you see a folder structure simulated by the object storage service using something called prefixes. So remember all the objects you stew just go in a flat hierarchy within the service.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65</a:t>
            </a:fld>
            <a:endParaRPr lang="hr-HR"/>
          </a:p>
        </p:txBody>
      </p:sp>
    </p:spTree>
    <p:extLst>
      <p:ext uri="{BB962C8B-B14F-4D97-AF65-F5344CB8AC3E}">
        <p14:creationId xmlns:p14="http://schemas.microsoft.com/office/powerpoint/2010/main" val="226604016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Object storage is for the web and will be used for photos, videos, log files, text files, and any files you store on the web. Typically the way it is accessed is you have an Internet client who accesses these objects using simple and familiar HTTP verbs like put and get, put meaning you create an object, and get means you download an object. These are the primary storage services that exist within the cloud.</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66</a:t>
            </a:fld>
            <a:endParaRPr lang="hr-HR"/>
          </a:p>
        </p:txBody>
      </p:sp>
    </p:spTree>
    <p:extLst>
      <p:ext uri="{BB962C8B-B14F-4D97-AF65-F5344CB8AC3E}">
        <p14:creationId xmlns:p14="http://schemas.microsoft.com/office/powerpoint/2010/main" val="8417002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So let us look at some of the tears. The first tear in object storage is called the standard tier. It's also referred to as the hot tier, where you keep all the critical data you want to retrieve instantaneously. The retrieval is fast, and it is also strongly consistent. So anytime you want to update the data you will be able to get the most recent copy of that data. There is a second tear which is called cold, and it is used for infrequent access. It means you have a copy of long-term critical data that you do not need immediately. So think about storing backups that you would infrequently access in this tear.</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67</a:t>
            </a:fld>
            <a:endParaRPr lang="hr-HR"/>
          </a:p>
        </p:txBody>
      </p:sp>
    </p:spTree>
    <p:extLst>
      <p:ext uri="{BB962C8B-B14F-4D97-AF65-F5344CB8AC3E}">
        <p14:creationId xmlns:p14="http://schemas.microsoft.com/office/powerpoint/2010/main" val="24265114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The stored data is very secure because it is stored in a minimum of three physical locations within one AD. Data encryption is essential because you are storing sensitive data in the cloud. You want it to be safe, and data encryption is available by default. You cannot turn this off or bring your keys for very stringent requirements. You access all this data using a simple API call. You just call familiar HTTP verbs, and you can access this data.</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68</a:t>
            </a:fld>
            <a:endParaRPr lang="hr-HR"/>
          </a:p>
        </p:txBody>
      </p:sp>
    </p:spTree>
    <p:extLst>
      <p:ext uri="{BB962C8B-B14F-4D97-AF65-F5344CB8AC3E}">
        <p14:creationId xmlns:p14="http://schemas.microsoft.com/office/powerpoint/2010/main" val="99861649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69</a:t>
            </a:fld>
            <a:endParaRPr lang="hr-HR"/>
          </a:p>
        </p:txBody>
      </p:sp>
    </p:spTree>
    <p:extLst>
      <p:ext uri="{BB962C8B-B14F-4D97-AF65-F5344CB8AC3E}">
        <p14:creationId xmlns:p14="http://schemas.microsoft.com/office/powerpoint/2010/main" val="2126569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Open the Learning Path (marked in the image).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a:t>
            </a:fld>
            <a:endParaRPr lang="hr-HR"/>
          </a:p>
        </p:txBody>
      </p:sp>
    </p:spTree>
    <p:extLst>
      <p:ext uri="{BB962C8B-B14F-4D97-AF65-F5344CB8AC3E}">
        <p14:creationId xmlns:p14="http://schemas.microsoft.com/office/powerpoint/2010/main" val="378241413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70</a:t>
            </a:fld>
            <a:endParaRPr lang="hr-HR"/>
          </a:p>
        </p:txBody>
      </p:sp>
    </p:spTree>
    <p:extLst>
      <p:ext uri="{BB962C8B-B14F-4D97-AF65-F5344CB8AC3E}">
        <p14:creationId xmlns:p14="http://schemas.microsoft.com/office/powerpoint/2010/main" val="403462831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What Is High Availability? High availability is a quality of computing infrastructure that allows it to continue functioning, even when some of its components fail. This is important for mission-critical systems that cannot tolerate interruption in service, and any downtime can cause damage or result in financial loss.</a:t>
            </a:r>
          </a:p>
          <a:p>
            <a:pPr algn="just"/>
            <a:r>
              <a:rPr lang="en-US" dirty="0"/>
              <a:t>For example, data centers require high availability of their systems—and no unscheduled downtime—to perform daily tasks.</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71</a:t>
            </a:fld>
            <a:endParaRPr lang="hr-HR"/>
          </a:p>
        </p:txBody>
      </p:sp>
    </p:spTree>
    <p:extLst>
      <p:ext uri="{BB962C8B-B14F-4D97-AF65-F5344CB8AC3E}">
        <p14:creationId xmlns:p14="http://schemas.microsoft.com/office/powerpoint/2010/main" val="336478995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What is  load balancer? You would use load balancer to achieve high availability and also achieve scalability. So typically, the way load balancer works are also referred to as reverse proxies, you would have a load balancer that would be used access by multiple clients, various clients. And these clients would hit the load balancer and the load balancer would proxy that traffic to the various back-end servers. So in this way it not only protects the various backend servers but also provides high availability in case a particular back-end server is unavailable, the application can still be up and running. And then it also provides scalability because if many clients start eating the load balancer, you could easily add more back-end servers.</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72</a:t>
            </a:fld>
            <a:endParaRPr lang="hr-HR"/>
          </a:p>
        </p:txBody>
      </p:sp>
    </p:spTree>
    <p:extLst>
      <p:ext uri="{BB962C8B-B14F-4D97-AF65-F5344CB8AC3E}">
        <p14:creationId xmlns:p14="http://schemas.microsoft.com/office/powerpoint/2010/main" val="12496033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Load balancer directs network traffic towards backend servers, which is the term for application server responsible for generating content in reply to the incoming TCP or HTTP traffic. </a:t>
            </a:r>
          </a:p>
          <a:p>
            <a:pPr algn="just"/>
            <a:r>
              <a:rPr lang="en-US" dirty="0"/>
              <a:t>The rules by which the load balancer will direct traffic to the backend servers define the so-called Load Balancing Policies.</a:t>
            </a:r>
          </a:p>
          <a:p>
            <a:pPr algn="just"/>
            <a:r>
              <a:rPr lang="en-US" dirty="0"/>
              <a:t>The health check is a test to confirm the availability of backend servers. Basically, the control plane sends a ping to the backend servers and waits for a response.</a:t>
            </a:r>
          </a:p>
          <a:p>
            <a:pPr algn="just"/>
            <a:r>
              <a:rPr lang="en-US" dirty="0"/>
              <a:t>A listener is a logical entity that checks for incoming traffic on the load balancer's public IP address.</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73</a:t>
            </a:fld>
            <a:endParaRPr lang="hr-HR"/>
          </a:p>
        </p:txBody>
      </p:sp>
    </p:spTree>
    <p:extLst>
      <p:ext uri="{BB962C8B-B14F-4D97-AF65-F5344CB8AC3E}">
        <p14:creationId xmlns:p14="http://schemas.microsoft.com/office/powerpoint/2010/main" val="345708076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You can always do a public and a private load balancer. Public means load balancer is available on the web. </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74</a:t>
            </a:fld>
            <a:endParaRPr lang="hr-HR"/>
          </a:p>
        </p:txBody>
      </p:sp>
    </p:spTree>
    <p:extLst>
      <p:ext uri="{BB962C8B-B14F-4D97-AF65-F5344CB8AC3E}">
        <p14:creationId xmlns:p14="http://schemas.microsoft.com/office/powerpoint/2010/main" val="300884959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A private load balancer means your multiple tiers, like a web tier, can talk to your database tier and balance the traffic between them, but both tears don't have to be public.</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75</a:t>
            </a:fld>
            <a:endParaRPr lang="hr-HR"/>
          </a:p>
        </p:txBody>
      </p:sp>
    </p:spTree>
    <p:extLst>
      <p:ext uri="{BB962C8B-B14F-4D97-AF65-F5344CB8AC3E}">
        <p14:creationId xmlns:p14="http://schemas.microsoft.com/office/powerpoint/2010/main" val="367911664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What Is Round-Robin Load Balancing? Round‑robin load balancing is one of the simplest methods for distributing client requests across a group of servers. The round‑robin load balancer forwards a client request to each server in turn, going down the list of servers in the group.</a:t>
            </a:r>
          </a:p>
          <a:p>
            <a:pPr algn="just"/>
            <a:r>
              <a:rPr lang="en-US" dirty="0"/>
              <a:t>Least connection load balancing is a dynamic load balancing algorithm where client requests are distributed to the application server with the least number of active connections when the client request is received.</a:t>
            </a:r>
          </a:p>
          <a:p>
            <a:pPr algn="just"/>
            <a:r>
              <a:rPr lang="en-US" dirty="0"/>
              <a:t>The IP Hash policy uses an incoming request's source IP address as a hashing key to route non-sticky traffic to the same backend server. That means that the load balancer routes requests from the same client to the same backend server as long as that server is available.</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76</a:t>
            </a:fld>
            <a:endParaRPr lang="hr-HR"/>
          </a:p>
        </p:txBody>
      </p:sp>
    </p:spTree>
    <p:extLst>
      <p:ext uri="{BB962C8B-B14F-4D97-AF65-F5344CB8AC3E}">
        <p14:creationId xmlns:p14="http://schemas.microsoft.com/office/powerpoint/2010/main" val="2268033594"/>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en-US" sz="1300" dirty="0"/>
              <a:t>Backend set</a:t>
            </a:r>
            <a:r>
              <a:rPr lang="hr-HR" sz="1300" dirty="0"/>
              <a:t> (</a:t>
            </a:r>
            <a:r>
              <a:rPr lang="en-US" sz="1300" dirty="0"/>
              <a:t>logical entity defined by a list of backend servers, a load balancing policy, and a health check policy</a:t>
            </a:r>
            <a:r>
              <a:rPr lang="hr-HR" sz="1300" dirty="0"/>
              <a:t>). </a:t>
            </a:r>
            <a:r>
              <a:rPr lang="en-US" sz="1300" dirty="0"/>
              <a:t>If a server fails the health check, the load balancer takes the server temporarily out of rotation. If the server later passes the health check, the load balancer returns it to the rotation.</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77</a:t>
            </a:fld>
            <a:endParaRPr lang="hr-HR"/>
          </a:p>
        </p:txBody>
      </p:sp>
    </p:spTree>
    <p:extLst>
      <p:ext uri="{BB962C8B-B14F-4D97-AF65-F5344CB8AC3E}">
        <p14:creationId xmlns:p14="http://schemas.microsoft.com/office/powerpoint/2010/main" val="4041867980"/>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78</a:t>
            </a:fld>
            <a:endParaRPr lang="hr-HR"/>
          </a:p>
        </p:txBody>
      </p:sp>
    </p:spTree>
    <p:extLst>
      <p:ext uri="{BB962C8B-B14F-4D97-AF65-F5344CB8AC3E}">
        <p14:creationId xmlns:p14="http://schemas.microsoft.com/office/powerpoint/2010/main" val="249003514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AE1F7B0-4ED8-4155-8F88-4515C773BDA4}" type="slidenum">
              <a:rPr lang="hr-HR" smtClean="0"/>
              <a:t>79</a:t>
            </a:fld>
            <a:endParaRPr lang="hr-HR"/>
          </a:p>
        </p:txBody>
      </p:sp>
    </p:spTree>
    <p:extLst>
      <p:ext uri="{BB962C8B-B14F-4D97-AF65-F5344CB8AC3E}">
        <p14:creationId xmlns:p14="http://schemas.microsoft.com/office/powerpoint/2010/main" val="23361245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hr-HR" sz="1300" dirty="0"/>
              <a:t>The </a:t>
            </a:r>
            <a:r>
              <a:rPr lang="hr-HR" sz="1300" dirty="0" err="1"/>
              <a:t>Learning</a:t>
            </a:r>
            <a:r>
              <a:rPr lang="hr-HR" sz="1300" dirty="0"/>
              <a:t> </a:t>
            </a:r>
            <a:r>
              <a:rPr lang="hr-HR" sz="1300" dirty="0" err="1"/>
              <a:t>Path</a:t>
            </a:r>
            <a:r>
              <a:rPr lang="hr-HR" sz="1300" dirty="0"/>
              <a:t> </a:t>
            </a:r>
            <a:r>
              <a:rPr lang="hr-HR" sz="1300" dirty="0" err="1"/>
              <a:t>contains</a:t>
            </a:r>
            <a:r>
              <a:rPr lang="hr-HR" sz="1300" dirty="0"/>
              <a:t> </a:t>
            </a:r>
            <a:r>
              <a:rPr lang="hr-HR" sz="1300" dirty="0" err="1"/>
              <a:t>the</a:t>
            </a:r>
            <a:r>
              <a:rPr lang="hr-HR" sz="1300" dirty="0"/>
              <a:t> </a:t>
            </a:r>
            <a:r>
              <a:rPr lang="hr-HR" sz="1300" dirty="0" err="1"/>
              <a:t>slides</a:t>
            </a:r>
            <a:r>
              <a:rPr lang="hr-HR" sz="1300" dirty="0"/>
              <a:t>, </a:t>
            </a:r>
            <a:r>
              <a:rPr lang="hr-HR" sz="1300" dirty="0" err="1"/>
              <a:t>videos</a:t>
            </a:r>
            <a:r>
              <a:rPr lang="hr-HR" sz="1300" dirty="0"/>
              <a:t> </a:t>
            </a:r>
            <a:r>
              <a:rPr lang="hr-HR" sz="1300" dirty="0" err="1"/>
              <a:t>and</a:t>
            </a:r>
            <a:r>
              <a:rPr lang="hr-HR" sz="1300" dirty="0"/>
              <a:t> </a:t>
            </a:r>
            <a:r>
              <a:rPr lang="hr-HR" sz="1300" dirty="0" err="1"/>
              <a:t>labs</a:t>
            </a:r>
            <a:r>
              <a:rPr lang="hr-HR" sz="1300" dirty="0"/>
              <a:t> </a:t>
            </a:r>
            <a:r>
              <a:rPr lang="hr-HR" sz="1300" dirty="0" err="1"/>
              <a:t>you</a:t>
            </a:r>
            <a:r>
              <a:rPr lang="hr-HR" sz="1300" dirty="0"/>
              <a:t> </a:t>
            </a:r>
            <a:r>
              <a:rPr lang="hr-HR" sz="1300" dirty="0" err="1"/>
              <a:t>need</a:t>
            </a:r>
            <a:r>
              <a:rPr lang="hr-HR" sz="1300" dirty="0"/>
              <a:t> for </a:t>
            </a:r>
            <a:r>
              <a:rPr lang="hr-HR" sz="1300" dirty="0" err="1"/>
              <a:t>your</a:t>
            </a:r>
            <a:r>
              <a:rPr lang="hr-HR" sz="1300" dirty="0"/>
              <a:t> </a:t>
            </a:r>
            <a:r>
              <a:rPr lang="hr-HR" sz="1300" dirty="0" err="1"/>
              <a:t>learning</a:t>
            </a:r>
            <a:r>
              <a:rPr lang="hr-HR" sz="1300" dirty="0"/>
              <a:t>. You </a:t>
            </a:r>
            <a:r>
              <a:rPr lang="hr-HR" sz="1300" dirty="0" err="1"/>
              <a:t>can</a:t>
            </a:r>
            <a:r>
              <a:rPr lang="hr-HR" sz="1300" dirty="0"/>
              <a:t> </a:t>
            </a:r>
            <a:r>
              <a:rPr lang="hr-HR" sz="1300" dirty="0" err="1"/>
              <a:t>also</a:t>
            </a:r>
            <a:r>
              <a:rPr lang="hr-HR" sz="1300" dirty="0"/>
              <a:t> </a:t>
            </a:r>
            <a:r>
              <a:rPr lang="hr-HR" sz="1300" dirty="0" err="1"/>
              <a:t>find</a:t>
            </a:r>
            <a:r>
              <a:rPr lang="hr-HR" sz="1300" dirty="0"/>
              <a:t> </a:t>
            </a:r>
            <a:r>
              <a:rPr lang="hr-HR" sz="1300" dirty="0" err="1"/>
              <a:t>the</a:t>
            </a:r>
            <a:r>
              <a:rPr lang="hr-HR" sz="1300" dirty="0"/>
              <a:t> </a:t>
            </a:r>
            <a:r>
              <a:rPr lang="hr-HR" sz="1300" dirty="0" err="1"/>
              <a:t>final</a:t>
            </a:r>
            <a:r>
              <a:rPr lang="hr-HR" sz="1300" dirty="0"/>
              <a:t> </a:t>
            </a:r>
            <a:r>
              <a:rPr lang="hr-HR" sz="1300" dirty="0" err="1"/>
              <a:t>exam</a:t>
            </a:r>
            <a:r>
              <a:rPr lang="hr-HR" sz="1300" dirty="0"/>
              <a:t> at </a:t>
            </a:r>
            <a:r>
              <a:rPr lang="hr-HR" sz="1300" dirty="0" err="1"/>
              <a:t>the</a:t>
            </a:r>
            <a:r>
              <a:rPr lang="hr-HR" sz="1300" dirty="0"/>
              <a:t> </a:t>
            </a:r>
            <a:r>
              <a:rPr lang="hr-HR" sz="1300" dirty="0" err="1"/>
              <a:t>end</a:t>
            </a:r>
            <a:r>
              <a:rPr lang="hr-HR" sz="1300" dirty="0"/>
              <a:t> </a:t>
            </a:r>
            <a:r>
              <a:rPr lang="hr-HR" sz="1300" dirty="0" err="1"/>
              <a:t>of</a:t>
            </a:r>
            <a:r>
              <a:rPr lang="hr-HR" sz="1300" dirty="0"/>
              <a:t> </a:t>
            </a:r>
            <a:r>
              <a:rPr lang="hr-HR" sz="1300" dirty="0" err="1"/>
              <a:t>the</a:t>
            </a:r>
            <a:r>
              <a:rPr lang="hr-HR" sz="1300" dirty="0"/>
              <a:t> list. </a:t>
            </a:r>
            <a:r>
              <a:rPr lang="hr-HR" sz="1300" dirty="0" err="1"/>
              <a:t>If</a:t>
            </a:r>
            <a:r>
              <a:rPr lang="hr-HR" sz="1300" dirty="0"/>
              <a:t> </a:t>
            </a:r>
            <a:r>
              <a:rPr lang="hr-HR" sz="1300" dirty="0" err="1"/>
              <a:t>you</a:t>
            </a:r>
            <a:r>
              <a:rPr lang="hr-HR" sz="1300" dirty="0"/>
              <a:t> </a:t>
            </a:r>
            <a:r>
              <a:rPr lang="hr-HR" sz="1300" dirty="0" err="1"/>
              <a:t>successfully</a:t>
            </a:r>
            <a:r>
              <a:rPr lang="hr-HR" sz="1300" dirty="0"/>
              <a:t> </a:t>
            </a:r>
            <a:r>
              <a:rPr lang="hr-HR" sz="1300" dirty="0" err="1"/>
              <a:t>pass</a:t>
            </a:r>
            <a:r>
              <a:rPr lang="hr-HR" sz="1300" dirty="0"/>
              <a:t> </a:t>
            </a:r>
            <a:r>
              <a:rPr lang="hr-HR" sz="1300" dirty="0" err="1"/>
              <a:t>the</a:t>
            </a:r>
            <a:r>
              <a:rPr lang="hr-HR" sz="1300" dirty="0"/>
              <a:t> </a:t>
            </a:r>
            <a:r>
              <a:rPr lang="hr-HR" sz="1300" dirty="0" err="1"/>
              <a:t>final</a:t>
            </a:r>
            <a:r>
              <a:rPr lang="hr-HR" sz="1300" dirty="0"/>
              <a:t> </a:t>
            </a:r>
            <a:r>
              <a:rPr lang="hr-HR" sz="1300" dirty="0" err="1"/>
              <a:t>exam</a:t>
            </a:r>
            <a:r>
              <a:rPr lang="hr-HR" sz="1300" dirty="0"/>
              <a:t>, </a:t>
            </a:r>
            <a:r>
              <a:rPr lang="hr-HR" sz="1300" dirty="0" err="1"/>
              <a:t>you</a:t>
            </a:r>
            <a:r>
              <a:rPr lang="hr-HR" sz="1300" dirty="0"/>
              <a:t> </a:t>
            </a:r>
            <a:r>
              <a:rPr lang="hr-HR" sz="1300" dirty="0" err="1"/>
              <a:t>will</a:t>
            </a:r>
            <a:r>
              <a:rPr lang="hr-HR" sz="1300" dirty="0"/>
              <a:t> </a:t>
            </a:r>
            <a:r>
              <a:rPr lang="hr-HR" sz="1300" dirty="0" err="1"/>
              <a:t>receive</a:t>
            </a:r>
            <a:r>
              <a:rPr lang="hr-HR" sz="1300" dirty="0"/>
              <a:t> a </a:t>
            </a:r>
            <a:r>
              <a:rPr lang="hr-HR" sz="1300" dirty="0" err="1"/>
              <a:t>certificate</a:t>
            </a:r>
            <a:r>
              <a:rPr lang="hr-HR" sz="1300" dirty="0"/>
              <a:t> </a:t>
            </a:r>
            <a:r>
              <a:rPr lang="hr-HR" sz="1300" dirty="0" err="1"/>
              <a:t>of</a:t>
            </a:r>
            <a:r>
              <a:rPr lang="hr-HR" sz="1300" dirty="0"/>
              <a:t> </a:t>
            </a:r>
            <a:r>
              <a:rPr lang="hr-HR" sz="1300" dirty="0" err="1"/>
              <a:t>successful</a:t>
            </a:r>
            <a:r>
              <a:rPr lang="hr-HR" sz="1300" dirty="0"/>
              <a:t> </a:t>
            </a:r>
            <a:r>
              <a:rPr lang="hr-HR" sz="1300" dirty="0" err="1"/>
              <a:t>completion</a:t>
            </a:r>
            <a:r>
              <a:rPr lang="hr-HR" sz="1300" dirty="0"/>
              <a:t>.</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a:t>
            </a:fld>
            <a:endParaRPr lang="hr-HR"/>
          </a:p>
        </p:txBody>
      </p:sp>
    </p:spTree>
    <p:extLst>
      <p:ext uri="{BB962C8B-B14F-4D97-AF65-F5344CB8AC3E}">
        <p14:creationId xmlns:p14="http://schemas.microsoft.com/office/powerpoint/2010/main" val="125101623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Database systems on the cloud are often divided into traditional relational (SQL) and non-relational (NoSQL) databases. SQL databases are better for multi-row transactions, while NoSQL is better for unstructured data (like documents or JSON). In addition, SQL databases are table-based, while NoSQL is document, key-value, graph, or wide-column stores. </a:t>
            </a:r>
          </a:p>
          <a:p>
            <a:pPr algn="just"/>
            <a:r>
              <a:rPr lang="en-US" dirty="0"/>
              <a:t>SQL databases are vertically scalable, while NoSQL databases are horizontally scalable. SQL databases are the most common choice in regular business operations because they provide an intuitive way to represent data and allow easy access to related data points. A lot of these modern applications, whether it is mobile applications, </a:t>
            </a:r>
            <a:r>
              <a:rPr lang="en-US" dirty="0" err="1"/>
              <a:t>IoT</a:t>
            </a:r>
            <a:r>
              <a:rPr lang="en-US" dirty="0"/>
              <a:t>, a lot of these online advertising applications, all of these applications where there is a huge amount of volume, you would use a NoSQL Database.</a:t>
            </a:r>
          </a:p>
          <a:p>
            <a:pPr algn="just"/>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80</a:t>
            </a:fld>
            <a:endParaRPr lang="hr-HR"/>
          </a:p>
        </p:txBody>
      </p:sp>
    </p:spTree>
    <p:extLst>
      <p:ext uri="{BB962C8B-B14F-4D97-AF65-F5344CB8AC3E}">
        <p14:creationId xmlns:p14="http://schemas.microsoft.com/office/powerpoint/2010/main" val="100146558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Databases in the cloud can be used as a service where the cloud provider takes care of all tasks related to database maintenance. Of course, a traditional approach where the database is installed on a virtual machine or bare metal server is also possible. When installing on a virtual machine, it is possible to choose between a single-node system (if it fails, it is recovered from a backup) or a high-availability two-node system (in case the first node fails, the database continues to work on the second node).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81</a:t>
            </a:fld>
            <a:endParaRPr lang="hr-HR"/>
          </a:p>
        </p:txBody>
      </p:sp>
    </p:spTree>
    <p:extLst>
      <p:ext uri="{BB962C8B-B14F-4D97-AF65-F5344CB8AC3E}">
        <p14:creationId xmlns:p14="http://schemas.microsoft.com/office/powerpoint/2010/main" val="6626591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Database as a cloud computing service lets users access and use a cloud database system without purchasing and setting up their own hardware, installing their own database software, or managing the database themselves (not to mention hiring the high-priced talent required to do so). Instead, the cloud provider takes care of everything from periodic upgrades to backups to ensure that the database system remains available and secure 24/7.</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82</a:t>
            </a:fld>
            <a:endParaRPr lang="hr-HR"/>
          </a:p>
        </p:txBody>
      </p:sp>
    </p:spTree>
    <p:extLst>
      <p:ext uri="{BB962C8B-B14F-4D97-AF65-F5344CB8AC3E}">
        <p14:creationId xmlns:p14="http://schemas.microsoft.com/office/powerpoint/2010/main" val="34108809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a:r>
              <a:rPr lang="en-US" dirty="0"/>
              <a:t>The latest database-as-a-service represents Oracle's autonomous database concept. An autonomous database is a cloud database that uses machine learning to automate database tuning, security, backups, updates, and other routine management tasks traditionally performed by DBAs. However, unlike a conventional database, an autonomous database performs all these tasks and more without human intervention.</a:t>
            </a:r>
            <a:endParaRPr lang="hr-HR" dirty="0"/>
          </a:p>
          <a:p>
            <a:pPr algn="just"/>
            <a:r>
              <a:rPr lang="en-US" dirty="0"/>
              <a:t>Two options are supported. One is called shared, and one is called dedicated. As the name specifies, dedicated means, you exclusively use the hardware. In the shared model, you provision and manage only the autonomous database.</a:t>
            </a:r>
            <a:endParaRPr lang="hr-HR"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83</a:t>
            </a:fld>
            <a:endParaRPr lang="hr-HR"/>
          </a:p>
        </p:txBody>
      </p:sp>
    </p:spTree>
    <p:extLst>
      <p:ext uri="{BB962C8B-B14F-4D97-AF65-F5344CB8AC3E}">
        <p14:creationId xmlns:p14="http://schemas.microsoft.com/office/powerpoint/2010/main" val="337801111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r>
              <a:rPr lang="en-US" sz="1300" dirty="0"/>
              <a:t>To complete this unit, </a:t>
            </a:r>
            <a:r>
              <a:rPr lang="hr-HR" sz="1300" dirty="0"/>
              <a:t>s</a:t>
            </a:r>
            <a:r>
              <a:rPr lang="en-US" sz="1300" dirty="0" err="1"/>
              <a:t>tudy</a:t>
            </a:r>
            <a:r>
              <a:rPr lang="en-US" sz="1300" dirty="0"/>
              <a:t> and review the following online resources</a:t>
            </a:r>
            <a:r>
              <a:rPr lang="hr-HR" sz="1300" dirty="0"/>
              <a:t>. </a:t>
            </a:r>
            <a:r>
              <a:rPr lang="hr-HR" sz="1300" dirty="0" err="1"/>
              <a:t>Thank</a:t>
            </a:r>
            <a:r>
              <a:rPr lang="hr-HR" sz="1300" dirty="0"/>
              <a:t> </a:t>
            </a:r>
            <a:r>
              <a:rPr lang="hr-HR" sz="1300" dirty="0" err="1"/>
              <a:t>you</a:t>
            </a:r>
            <a:r>
              <a:rPr lang="hr-HR" sz="1300" dirty="0"/>
              <a:t> for </a:t>
            </a:r>
            <a:r>
              <a:rPr lang="hr-HR" sz="1300" dirty="0" err="1"/>
              <a:t>attention</a:t>
            </a:r>
            <a:r>
              <a:rPr lang="hr-HR" sz="1300" dirty="0"/>
              <a:t> !</a:t>
            </a:r>
          </a:p>
        </p:txBody>
      </p:sp>
      <p:sp>
        <p:nvSpPr>
          <p:cNvPr id="4" name="Rezervirano mjesto broja slajda 3"/>
          <p:cNvSpPr>
            <a:spLocks noGrp="1"/>
          </p:cNvSpPr>
          <p:nvPr>
            <p:ph type="sldNum" sz="quarter" idx="10"/>
          </p:nvPr>
        </p:nvSpPr>
        <p:spPr/>
        <p:txBody>
          <a:bodyPr/>
          <a:lstStyle/>
          <a:p>
            <a:fld id="{FAE1F7B0-4ED8-4155-8F88-4515C773BDA4}" type="slidenum">
              <a:rPr lang="hr-HR" smtClean="0"/>
              <a:t>84</a:t>
            </a:fld>
            <a:endParaRPr lang="hr-HR"/>
          </a:p>
        </p:txBody>
      </p:sp>
    </p:spTree>
    <p:extLst>
      <p:ext uri="{BB962C8B-B14F-4D97-AF65-F5344CB8AC3E}">
        <p14:creationId xmlns:p14="http://schemas.microsoft.com/office/powerpoint/2010/main" val="3471943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zervirano mjesto slike slajda 1"/>
          <p:cNvSpPr>
            <a:spLocks noGrp="1" noRot="1" noChangeAspect="1"/>
          </p:cNvSpPr>
          <p:nvPr>
            <p:ph type="sldImg"/>
          </p:nvPr>
        </p:nvSpPr>
        <p:spPr/>
      </p:sp>
      <p:sp>
        <p:nvSpPr>
          <p:cNvPr id="3" name="Rezervirano mjesto bilježaka 2"/>
          <p:cNvSpPr>
            <a:spLocks noGrp="1"/>
          </p:cNvSpPr>
          <p:nvPr>
            <p:ph type="body" idx="1"/>
          </p:nvPr>
        </p:nvSpPr>
        <p:spPr/>
        <p:txBody>
          <a:bodyPr/>
          <a:lstStyle/>
          <a:p>
            <a:pPr algn="just" defTabSz="966612">
              <a:defRPr/>
            </a:pPr>
            <a:r>
              <a:rPr lang="hr-HR" sz="1300" dirty="0"/>
              <a:t>In </a:t>
            </a:r>
            <a:r>
              <a:rPr lang="hr-HR" sz="1300" dirty="0" err="1"/>
              <a:t>the</a:t>
            </a:r>
            <a:r>
              <a:rPr lang="hr-HR" sz="1300" dirty="0"/>
              <a:t> </a:t>
            </a:r>
            <a:r>
              <a:rPr lang="hr-HR" sz="1300" dirty="0" err="1"/>
              <a:t>following</a:t>
            </a:r>
            <a:r>
              <a:rPr lang="hr-HR" sz="1300" dirty="0"/>
              <a:t>, </a:t>
            </a:r>
            <a:r>
              <a:rPr lang="hr-HR" sz="1300" dirty="0" err="1"/>
              <a:t>we</a:t>
            </a:r>
            <a:r>
              <a:rPr lang="hr-HR" sz="1300" dirty="0"/>
              <a:t> </a:t>
            </a:r>
            <a:r>
              <a:rPr lang="hr-HR" sz="1300" dirty="0" err="1"/>
              <a:t>will</a:t>
            </a:r>
            <a:r>
              <a:rPr lang="hr-HR" sz="1300" dirty="0"/>
              <a:t> </a:t>
            </a:r>
            <a:r>
              <a:rPr lang="hr-HR" sz="1300" dirty="0" err="1"/>
              <a:t>say</a:t>
            </a:r>
            <a:r>
              <a:rPr lang="hr-HR" sz="1300" dirty="0"/>
              <a:t> </a:t>
            </a:r>
            <a:r>
              <a:rPr lang="hr-HR" sz="1300" dirty="0" err="1"/>
              <a:t>something</a:t>
            </a:r>
            <a:r>
              <a:rPr lang="hr-HR" sz="1300" dirty="0"/>
              <a:t> </a:t>
            </a:r>
            <a:r>
              <a:rPr lang="hr-HR" sz="1300" dirty="0" err="1"/>
              <a:t>about</a:t>
            </a:r>
            <a:r>
              <a:rPr lang="hr-HR" sz="1300" dirty="0"/>
              <a:t> </a:t>
            </a:r>
            <a:r>
              <a:rPr lang="hr-HR" sz="1300" dirty="0" err="1"/>
              <a:t>the</a:t>
            </a:r>
            <a:r>
              <a:rPr lang="hr-HR" sz="1300" dirty="0"/>
              <a:t> Cloud </a:t>
            </a:r>
            <a:r>
              <a:rPr lang="hr-HR" sz="1300" dirty="0" err="1"/>
              <a:t>infrastructure</a:t>
            </a:r>
            <a:r>
              <a:rPr lang="hr-HR" sz="1300" dirty="0"/>
              <a:t> </a:t>
            </a:r>
            <a:r>
              <a:rPr lang="hr-HR" sz="1300" dirty="0" err="1"/>
              <a:t>overview</a:t>
            </a:r>
            <a:r>
              <a:rPr lang="hr-HR" sz="1300" dirty="0"/>
              <a:t>. </a:t>
            </a:r>
            <a:r>
              <a:rPr lang="hr-HR" sz="1300" dirty="0" err="1"/>
              <a:t>We</a:t>
            </a:r>
            <a:r>
              <a:rPr lang="hr-HR" sz="1300" dirty="0"/>
              <a:t> </a:t>
            </a:r>
            <a:r>
              <a:rPr lang="hr-HR" sz="1300" dirty="0" err="1"/>
              <a:t>adapted</a:t>
            </a:r>
            <a:r>
              <a:rPr lang="hr-HR" sz="1300" dirty="0"/>
              <a:t> </a:t>
            </a:r>
            <a:r>
              <a:rPr lang="hr-HR" sz="1300" dirty="0" err="1"/>
              <a:t>all</a:t>
            </a:r>
            <a:r>
              <a:rPr lang="hr-HR" sz="1300" dirty="0"/>
              <a:t> </a:t>
            </a:r>
            <a:r>
              <a:rPr lang="hr-HR" sz="1300" dirty="0" err="1"/>
              <a:t>examples</a:t>
            </a:r>
            <a:r>
              <a:rPr lang="hr-HR" sz="1300" dirty="0"/>
              <a:t> to Oracle Cloud </a:t>
            </a:r>
            <a:r>
              <a:rPr lang="hr-HR" sz="1300" dirty="0" err="1"/>
              <a:t>Infrastructure</a:t>
            </a:r>
            <a:r>
              <a:rPr lang="hr-HR" sz="1300" dirty="0"/>
              <a:t> (OCI), but </a:t>
            </a:r>
            <a:r>
              <a:rPr lang="hr-HR" sz="1300" dirty="0" err="1"/>
              <a:t>you</a:t>
            </a:r>
            <a:r>
              <a:rPr lang="hr-HR" sz="1300" dirty="0"/>
              <a:t> </a:t>
            </a:r>
            <a:r>
              <a:rPr lang="hr-HR" sz="1300" dirty="0" err="1"/>
              <a:t>can</a:t>
            </a:r>
            <a:r>
              <a:rPr lang="hr-HR" sz="1300" dirty="0"/>
              <a:t> </a:t>
            </a:r>
            <a:r>
              <a:rPr lang="hr-HR" sz="1300" dirty="0" err="1"/>
              <a:t>also</a:t>
            </a:r>
            <a:r>
              <a:rPr lang="hr-HR" sz="1300" dirty="0"/>
              <a:t> use </a:t>
            </a:r>
            <a:r>
              <a:rPr lang="hr-HR" sz="1300" dirty="0" err="1"/>
              <a:t>other</a:t>
            </a:r>
            <a:r>
              <a:rPr lang="hr-HR" sz="1300" dirty="0"/>
              <a:t> </a:t>
            </a:r>
            <a:r>
              <a:rPr lang="hr-HR" sz="1300" dirty="0" err="1"/>
              <a:t>public</a:t>
            </a:r>
            <a:r>
              <a:rPr lang="hr-HR" sz="1300" dirty="0"/>
              <a:t> </a:t>
            </a:r>
            <a:r>
              <a:rPr lang="hr-HR" sz="1300" dirty="0" err="1"/>
              <a:t>cloud</a:t>
            </a:r>
            <a:r>
              <a:rPr lang="hr-HR" sz="1300" dirty="0"/>
              <a:t> </a:t>
            </a:r>
            <a:r>
              <a:rPr lang="hr-HR" sz="1300" dirty="0" err="1"/>
              <a:t>platforms</a:t>
            </a:r>
            <a:r>
              <a:rPr lang="hr-HR" sz="1300" dirty="0"/>
              <a:t> for </a:t>
            </a:r>
            <a:r>
              <a:rPr lang="hr-HR" sz="1300" dirty="0" err="1"/>
              <a:t>practice</a:t>
            </a:r>
            <a:r>
              <a:rPr lang="hr-HR" sz="1300" dirty="0"/>
              <a:t> (</a:t>
            </a:r>
            <a:r>
              <a:rPr lang="hr-HR" sz="1300" dirty="0" err="1"/>
              <a:t>if</a:t>
            </a:r>
            <a:r>
              <a:rPr lang="hr-HR" sz="1300" dirty="0"/>
              <a:t> </a:t>
            </a:r>
            <a:r>
              <a:rPr lang="hr-HR" sz="1300" dirty="0" err="1"/>
              <a:t>you</a:t>
            </a:r>
            <a:r>
              <a:rPr lang="hr-HR" sz="1300" dirty="0"/>
              <a:t> </a:t>
            </a:r>
            <a:r>
              <a:rPr lang="hr-HR" sz="1300" dirty="0" err="1"/>
              <a:t>have</a:t>
            </a:r>
            <a:r>
              <a:rPr lang="hr-HR" sz="1300" dirty="0"/>
              <a:t> </a:t>
            </a:r>
            <a:r>
              <a:rPr lang="hr-HR" sz="1300" dirty="0" err="1"/>
              <a:t>access</a:t>
            </a:r>
            <a:r>
              <a:rPr lang="hr-HR" sz="1300" dirty="0"/>
              <a:t> to </a:t>
            </a:r>
            <a:r>
              <a:rPr lang="hr-HR" sz="1300" dirty="0" err="1"/>
              <a:t>them</a:t>
            </a:r>
            <a:r>
              <a:rPr lang="hr-HR" sz="1300" dirty="0"/>
              <a:t>) </a:t>
            </a:r>
            <a:r>
              <a:rPr lang="hr-HR" sz="1300" dirty="0" err="1"/>
              <a:t>such</a:t>
            </a:r>
            <a:r>
              <a:rPr lang="hr-HR" sz="1300" dirty="0"/>
              <a:t> as Microsoft Azure, Amazon Web Service (AWS), Google Cloud (Google Cloud </a:t>
            </a:r>
            <a:r>
              <a:rPr lang="hr-HR" sz="1300" dirty="0" err="1"/>
              <a:t>Platform</a:t>
            </a:r>
            <a:r>
              <a:rPr lang="hr-HR" sz="1300" dirty="0"/>
              <a:t>) </a:t>
            </a:r>
            <a:r>
              <a:rPr lang="hr-HR" sz="1300" dirty="0" err="1"/>
              <a:t>and</a:t>
            </a:r>
            <a:r>
              <a:rPr lang="hr-HR" sz="1300" dirty="0"/>
              <a:t> </a:t>
            </a:r>
            <a:r>
              <a:rPr lang="hr-HR" sz="1300" dirty="0" err="1"/>
              <a:t>similar</a:t>
            </a:r>
            <a:r>
              <a:rPr lang="hr-HR" sz="1300" dirty="0"/>
              <a:t>. </a:t>
            </a:r>
          </a:p>
          <a:p>
            <a:pPr algn="just"/>
            <a:endParaRPr lang="hr-HR" sz="1300" dirty="0"/>
          </a:p>
        </p:txBody>
      </p:sp>
      <p:sp>
        <p:nvSpPr>
          <p:cNvPr id="4" name="Rezervirano mjesto broja slajda 3"/>
          <p:cNvSpPr>
            <a:spLocks noGrp="1"/>
          </p:cNvSpPr>
          <p:nvPr>
            <p:ph type="sldNum" sz="quarter" idx="10"/>
          </p:nvPr>
        </p:nvSpPr>
        <p:spPr/>
        <p:txBody>
          <a:bodyPr/>
          <a:lstStyle/>
          <a:p>
            <a:fld id="{FAE1F7B0-4ED8-4155-8F88-4515C773BDA4}" type="slidenum">
              <a:rPr lang="hr-HR" smtClean="0"/>
              <a:t>9</a:t>
            </a:fld>
            <a:endParaRPr lang="hr-HR"/>
          </a:p>
        </p:txBody>
      </p:sp>
    </p:spTree>
    <p:extLst>
      <p:ext uri="{BB962C8B-B14F-4D97-AF65-F5344CB8AC3E}">
        <p14:creationId xmlns:p14="http://schemas.microsoft.com/office/powerpoint/2010/main" val="793922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3E04E41-BFA8-4551-94CF-FF0786B6A95C}"/>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38F1C0F8-20A9-4D6A-942D-AAA84F0D95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E9C00BB3-AFA5-4F08-AE28-27DE61B4719A}"/>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240F8208-00C0-4B82-93B4-D03C4F87C66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52E1428-DCE4-475A-894E-4495F640E3D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51967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A2373-B293-485A-B9F4-8022807B37F0}"/>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13E82635-9808-40F9-AB0B-69DB1AB52EDA}"/>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3AD01CDF-CF6D-4E3D-89EE-855DE207BC04}"/>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E8C8C3EB-3B39-4674-9C85-CD80CE578C21}"/>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37398AB-BE32-4F86-A6EA-E13C2E4F7A1E}"/>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027389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86E3940D-6C3D-4BFA-80F9-A5EAEFD4BBC6}"/>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896287F-84F0-4838-B4C4-A5B5D250C989}"/>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74B7AC1-C0DB-46F6-9800-7CD6361921DA}"/>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FA1FAA13-902D-4409-9223-5C1E749A8E69}"/>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A96952E3-1EE7-4D94-BA57-5100B300F65F}"/>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481387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32B72-72F1-4DDF-A955-E96B51BE7D49}"/>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4B96A78-CDC7-4128-8825-6B321A9799C1}"/>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2FD3F5ED-1A27-4358-B40D-DC536AF6076A}"/>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DDF005AC-7851-4539-BC0E-495D00904A34}"/>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180CD2B3-EB28-47E7-9CF9-C63EBFF66CD4}"/>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8555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A214856-0940-4939-A233-E830012F9EAF}"/>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820872C0-58F9-4E62-ADEA-4C801725C0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FADF8169-59EE-467F-88D2-A8E7DC50025F}"/>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8560D2E5-E5A5-4D2B-825F-AE71A82D418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04838DC-9538-4FE6-8EC2-F694BA2C904B}"/>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475226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E9B973-5E82-41ED-BD29-ED33A9C334D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5C78DA29-A0EF-43CC-9F32-CBC18517BF6C}"/>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222E80D-D7AE-4811-A0C5-4665EB7E79A5}"/>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39BB7B4F-2233-483B-A6C2-1319D3C0704B}"/>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6" name="Symbol zastępczy stopki 5">
            <a:extLst>
              <a:ext uri="{FF2B5EF4-FFF2-40B4-BE49-F238E27FC236}">
                <a16:creationId xmlns:a16="http://schemas.microsoft.com/office/drawing/2014/main" id="{CF69642E-7620-4781-8808-0DC43EA01279}"/>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AB38760-3DA5-4055-9C4E-05E3A96D857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468537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30230BF-A108-4EDC-AC8C-DB36E1042BB5}"/>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70F32FC-565E-4EBE-BC36-3D4D3CA86F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ACA45642-0538-4400-A68F-C890899A13A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BE57C1A5-9CB7-4A29-BC8A-ECCB220F48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4DF49A45-3D1A-48F1-B4B7-81F3F3A16F3B}"/>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43FF47A6-690F-4A9F-922D-7C52118F8490}"/>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8" name="Symbol zastępczy stopki 7">
            <a:extLst>
              <a:ext uri="{FF2B5EF4-FFF2-40B4-BE49-F238E27FC236}">
                <a16:creationId xmlns:a16="http://schemas.microsoft.com/office/drawing/2014/main" id="{6E9BD540-884B-4DB6-B81F-8B3588F7C08D}"/>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08098A4D-5920-412B-8FC3-D401775F3670}"/>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374363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6BB5C5-33FE-4E90-9618-45A104BEED69}"/>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C6B37200-BE32-4968-BB88-10117B519200}"/>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4" name="Symbol zastępczy stopki 3">
            <a:extLst>
              <a:ext uri="{FF2B5EF4-FFF2-40B4-BE49-F238E27FC236}">
                <a16:creationId xmlns:a16="http://schemas.microsoft.com/office/drawing/2014/main" id="{88AB8BFF-4198-4131-9F63-734DE592020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A730972D-586F-481A-812B-1D135BD7201C}"/>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1660115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97309D5-4D94-42BF-A392-1B0C426B4A46}"/>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3" name="Symbol zastępczy stopki 2">
            <a:extLst>
              <a:ext uri="{FF2B5EF4-FFF2-40B4-BE49-F238E27FC236}">
                <a16:creationId xmlns:a16="http://schemas.microsoft.com/office/drawing/2014/main" id="{BB8F6513-F2BD-4223-9A89-18958AC7B15E}"/>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00A74D69-0FEC-433D-82C5-4E523114B9A8}"/>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394142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AA5867A-5B4E-4C78-B00F-F58A8DB76010}"/>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E2C7E01D-BD3D-473B-A095-204E20E02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97CF3AED-69E8-4E6F-8D87-BF19C05CC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638610F5-117F-46F2-ABF4-11B7B7797A89}"/>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6" name="Symbol zastępczy stopki 5">
            <a:extLst>
              <a:ext uri="{FF2B5EF4-FFF2-40B4-BE49-F238E27FC236}">
                <a16:creationId xmlns:a16="http://schemas.microsoft.com/office/drawing/2014/main" id="{FE894C93-FB30-4551-83DA-3B9EFC51CB7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81DBB05-ECB2-4EBE-9484-F81EE907D743}"/>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2196249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308B22-79C3-4E34-BE99-9A1962946A0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2EB4F772-BF22-4F5C-A7A0-50BE340C67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A3EF6472-25B8-423A-A9DF-2628787DF5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AE3A5A38-83E1-4449-AF6B-F03F44A1419E}"/>
              </a:ext>
            </a:extLst>
          </p:cNvPr>
          <p:cNvSpPr>
            <a:spLocks noGrp="1"/>
          </p:cNvSpPr>
          <p:nvPr>
            <p:ph type="dt" sz="half" idx="10"/>
          </p:nvPr>
        </p:nvSpPr>
        <p:spPr/>
        <p:txBody>
          <a:bodyPr/>
          <a:lstStyle/>
          <a:p>
            <a:fld id="{1E6FFD27-F130-4AA0-AC6C-2D38F5DAC637}" type="datetimeFigureOut">
              <a:rPr lang="pl-PL" smtClean="0"/>
              <a:t>07.02.2024</a:t>
            </a:fld>
            <a:endParaRPr lang="pl-PL"/>
          </a:p>
        </p:txBody>
      </p:sp>
      <p:sp>
        <p:nvSpPr>
          <p:cNvPr id="6" name="Symbol zastępczy stopki 5">
            <a:extLst>
              <a:ext uri="{FF2B5EF4-FFF2-40B4-BE49-F238E27FC236}">
                <a16:creationId xmlns:a16="http://schemas.microsoft.com/office/drawing/2014/main" id="{34DEF8AC-167B-435C-80C6-0B81C4B778D8}"/>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0E0BD990-BE4F-4CFB-892B-A066BC1DEE01}"/>
              </a:ext>
            </a:extLst>
          </p:cNvPr>
          <p:cNvSpPr>
            <a:spLocks noGrp="1"/>
          </p:cNvSpPr>
          <p:nvPr>
            <p:ph type="sldNum" sz="quarter" idx="12"/>
          </p:nvPr>
        </p:nvSpPr>
        <p:spPr/>
        <p:txBody>
          <a:bodyPr/>
          <a:lstStyle/>
          <a:p>
            <a:fld id="{7FE4B549-3532-476D-8B32-F9865DF0B978}" type="slidenum">
              <a:rPr lang="pl-PL" smtClean="0"/>
              <a:t>‹#›</a:t>
            </a:fld>
            <a:endParaRPr lang="pl-PL"/>
          </a:p>
        </p:txBody>
      </p:sp>
    </p:spTree>
    <p:extLst>
      <p:ext uri="{BB962C8B-B14F-4D97-AF65-F5344CB8AC3E}">
        <p14:creationId xmlns:p14="http://schemas.microsoft.com/office/powerpoint/2010/main" val="69127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EEC5F034-E282-4D10-A3AC-90320D0194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424F2DBC-3188-47EE-92F3-4372C1E629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C9F4436A-2F08-4112-8FF6-182C07FA7D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6FFD27-F130-4AA0-AC6C-2D38F5DAC637}" type="datetimeFigureOut">
              <a:rPr lang="pl-PL" smtClean="0"/>
              <a:t>07.02.2024</a:t>
            </a:fld>
            <a:endParaRPr lang="pl-PL"/>
          </a:p>
        </p:txBody>
      </p:sp>
      <p:sp>
        <p:nvSpPr>
          <p:cNvPr id="5" name="Symbol zastępczy stopki 4">
            <a:extLst>
              <a:ext uri="{FF2B5EF4-FFF2-40B4-BE49-F238E27FC236}">
                <a16:creationId xmlns:a16="http://schemas.microsoft.com/office/drawing/2014/main" id="{ED09538A-6922-4657-A6A2-5BF665AB94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63F68B1-1615-4D59-A7A0-B702B4D040D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E4B549-3532-476D-8B32-F9865DF0B978}" type="slidenum">
              <a:rPr lang="pl-PL" smtClean="0"/>
              <a:t>‹#›</a:t>
            </a:fld>
            <a:endParaRPr lang="pl-PL"/>
          </a:p>
        </p:txBody>
      </p:sp>
    </p:spTree>
    <p:extLst>
      <p:ext uri="{BB962C8B-B14F-4D97-AF65-F5344CB8AC3E}">
        <p14:creationId xmlns:p14="http://schemas.microsoft.com/office/powerpoint/2010/main" val="37287274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src.nist.gov/publications/detail/sp/800-145/fina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wm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hyperlink" Target="https://csrc.nist.gov/publications/detail/sp/800-145/fina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hyperlink" Target="https://d12vzecr6ihe4p.cloudfront.net/media/966010/wp-subnetting-an-ip-address.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hyperlink" Target="https://www.youtube.com/watch?v=Kza0WSjfwiY" TargetMode="External"/><Relationship Id="rId4" Type="http://schemas.openxmlformats.org/officeDocument/2006/relationships/hyperlink" Target="https://www.calculator.net/ip-subnet-calculator.html"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techslang.com/definition/what-is-on-premises/"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hyperlink" Target="https://www.coursera.org/learn/crypto?irclickid=ym5VFgSLCxyIUtwwCdSGbTdCUkDX8RXhBWhWSM0&amp;irgwc=1&amp;utm_medium=partners&amp;utm_source=impact&amp;utm_campaign=3030402&amp;utm_content=b2c" TargetMode="External"/><Relationship Id="rId4" Type="http://schemas.openxmlformats.org/officeDocument/2006/relationships/hyperlink" Target="https://www.youtube.com/watch?v=tuDVWQOG0C0"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academy.oracle.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4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hyperlink" Target="https://kubernetes.io/"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s://kubernetes.io/docs/concepts/overview" TargetMode="External"/><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using-custom-image/workshops/freetier/index.html#xd_co_f=NmEzYTk4MDUtZWQyMS00MDBmLThiMWEtZWFhMTNlMjEzODM3%7E" TargetMode="External"/><Relationship Id="rId4" Type="http://schemas.openxmlformats.org/officeDocument/2006/relationships/hyperlink" Target="https://www.youtube.com/watch?v=8-jz5f_JyEQ"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s://www.oracle.com/in/cloud/storage/block-volumes/what-is-block-storage"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s://oracle.github.io/learning-library/oci-library/oci-hol/oci-quick-start/workshops/freetier/index.html#xd_co_f=NmEzYTk4MDUtZWQyMS00MDBmLThiMWEtZWFhMTNlMjEzODM3%7E" TargetMode="External"/><Relationship Id="rId5" Type="http://schemas.openxmlformats.org/officeDocument/2006/relationships/hyperlink" Target="https://www.youtube.com/watch?v=FKzpFKTrC1M" TargetMode="External"/><Relationship Id="rId4" Type="http://schemas.openxmlformats.org/officeDocument/2006/relationships/hyperlink" Target="https://www.youtube.com/watch?v=CczKEbElR9U"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jpe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aws.amazon.com/what-is/cloud-file-storage" TargetMode="External"/><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hyperlink" Target="https://www.coursera.org/lecture/oracle-cloud-infrastructure-operations-associate/file-storage-utilization-snapshots-and-export-options-95ENk" TargetMode="External"/><Relationship Id="rId4" Type="http://schemas.openxmlformats.org/officeDocument/2006/relationships/hyperlink" Target="https://www.youtube.com/watch?v=PmxWTTpXNLI" TargetMode="Externa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cloud.google.com/learn/what-is-object-storage" TargetMode="External"/><Relationship Id="rId2" Type="http://schemas.openxmlformats.org/officeDocument/2006/relationships/notesSlide" Target="../notesSlides/notesSlide69.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bject-storage/workshops/freetier/index.html#xd_co_f=NmEzYTk4MDUtZWQyMS00MDBmLThiMWEtZWFhMTNlMjEzODM3%7E" TargetMode="External"/><Relationship Id="rId4" Type="http://schemas.openxmlformats.org/officeDocument/2006/relationships/hyperlink" Target="https://www.youtube.com/watch?v=ZfTOQJlLsA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hyperlink" Target="https://docs.oracle.com/en-us/iaas/Content/Balance/Concepts/balanceoverview.htm"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5" Type="http://schemas.openxmlformats.org/officeDocument/2006/relationships/hyperlink" Target="https://oracle.github.io/learning-library/oci-library/oci-hol/oci-fundamentals-lab/workshops/freetier/index.html#xd_co_f=NmEzYTk4MDUtZWQyMS00MDBmLThiMWEtZWFhMTNlMjEzODM3%7E" TargetMode="External"/><Relationship Id="rId4" Type="http://schemas.openxmlformats.org/officeDocument/2006/relationships/hyperlink" Target="https://www.youtube.com/watch?v=sCR3SAVdyCc" TargetMode="Externa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80.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81.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70.png"/><Relationship Id="rId2" Type="http://schemas.openxmlformats.org/officeDocument/2006/relationships/notesSlide" Target="../notesSlides/notesSlide81.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8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82.xml"/><Relationship Id="rId1" Type="http://schemas.openxmlformats.org/officeDocument/2006/relationships/slideLayout" Target="../slideLayouts/slideLayout2.xml"/><Relationship Id="rId5" Type="http://schemas.openxmlformats.org/officeDocument/2006/relationships/image" Target="../media/image73.png"/><Relationship Id="rId4" Type="http://schemas.openxmlformats.org/officeDocument/2006/relationships/image" Target="../media/image72.png"/></Relationships>
</file>

<file path=ppt/slides/_rels/slide8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s://cloud.google.com/learn/what-is-a-cloud-database" TargetMode="External"/><Relationship Id="rId7" Type="http://schemas.openxmlformats.org/officeDocument/2006/relationships/hyperlink" Target="https://oracle.github.io/learning-library/data-management-library/autonomous-database/shared/workshops/freetier-overview/#xd_co_f=NmEzYTk4MDUtZWQyMS00MDBmLThiMWEtZWFhMTNlMjEzODM3%7E" TargetMode="External"/><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hyperlink" Target="https://www.youtube.com/watch?v=E9AgJnsEvG4" TargetMode="External"/><Relationship Id="rId5" Type="http://schemas.openxmlformats.org/officeDocument/2006/relationships/hyperlink" Target="https://www.youtube.com/watch?v=hRulZhTtUTg" TargetMode="External"/><Relationship Id="rId4" Type="http://schemas.openxmlformats.org/officeDocument/2006/relationships/hyperlink" Target="https://www.youtube.com/watch?v=qfiOVB3yMHQ"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1- </a:t>
            </a:r>
            <a:r>
              <a:rPr lang="en-US" dirty="0"/>
              <a:t>Getting started with cloud infrastructure</a:t>
            </a:r>
            <a:endParaRPr lang="pl-PL" dirty="0"/>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dirty="0"/>
          </a:p>
          <a:p>
            <a:endParaRPr lang="hr-HR" dirty="0"/>
          </a:p>
        </p:txBody>
      </p:sp>
    </p:spTree>
    <p:extLst>
      <p:ext uri="{BB962C8B-B14F-4D97-AF65-F5344CB8AC3E}">
        <p14:creationId xmlns:p14="http://schemas.microsoft.com/office/powerpoint/2010/main" val="750715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err="1"/>
              <a:t>Cloud</a:t>
            </a:r>
            <a:r>
              <a:rPr lang="hr-HR" b="1" dirty="0"/>
              <a:t> </a:t>
            </a:r>
            <a:r>
              <a:rPr lang="hr-HR" b="1" dirty="0" err="1"/>
              <a:t>Computing</a:t>
            </a:r>
            <a:r>
              <a:rPr lang="hr-HR" b="1" dirty="0"/>
              <a:t> </a:t>
            </a:r>
            <a:r>
              <a:rPr lang="hr-HR" b="1" dirty="0" err="1"/>
              <a:t>charachteristics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r>
              <a:rPr lang="en-US" dirty="0">
                <a:latin typeface="+mj-lt"/>
                <a:hlinkClick r:id="rId3"/>
              </a:rPr>
              <a:t>https://csrc.nist.gov/publications/detail/sp/800-145/final</a:t>
            </a:r>
            <a:r>
              <a:rPr lang="hr-HR" dirty="0">
                <a:latin typeface="+mj-lt"/>
              </a:rPr>
              <a:t> </a:t>
            </a:r>
            <a:endParaRPr lang="hr-HR" sz="3200" dirty="0">
              <a:latin typeface="+mj-lt"/>
            </a:endParaRPr>
          </a:p>
          <a:p>
            <a:pPr lvl="0" algn="just"/>
            <a:endParaRPr lang="pl-PL" dirty="0">
              <a:latin typeface="+mj-lt"/>
            </a:endParaRPr>
          </a:p>
        </p:txBody>
      </p:sp>
      <p:sp>
        <p:nvSpPr>
          <p:cNvPr id="4" name="Flowchart: Process 3"/>
          <p:cNvSpPr/>
          <p:nvPr/>
        </p:nvSpPr>
        <p:spPr>
          <a:xfrm>
            <a:off x="704850" y="2047876"/>
            <a:ext cx="2786062" cy="17526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On-demand self-service</a:t>
            </a:r>
          </a:p>
          <a:p>
            <a:pPr algn="ctr"/>
            <a:r>
              <a:rPr lang="en-US" sz="1600" dirty="0"/>
              <a:t>Provision computing capabilities as needed automatically without requiring human interaction with service provider</a:t>
            </a:r>
          </a:p>
        </p:txBody>
      </p:sp>
      <p:sp>
        <p:nvSpPr>
          <p:cNvPr id="5" name="Flowchart: Process 4"/>
          <p:cNvSpPr/>
          <p:nvPr/>
        </p:nvSpPr>
        <p:spPr>
          <a:xfrm>
            <a:off x="4562475" y="2173114"/>
            <a:ext cx="2438400" cy="157162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Broad network access</a:t>
            </a:r>
          </a:p>
          <a:p>
            <a:pPr algn="ctr"/>
            <a:r>
              <a:rPr lang="en-US" sz="1600" dirty="0"/>
              <a:t>Capabilities are available over the network and accessed through standard mechanisms</a:t>
            </a:r>
            <a:endParaRPr lang="en-US" sz="1200" dirty="0"/>
          </a:p>
        </p:txBody>
      </p:sp>
      <p:sp>
        <p:nvSpPr>
          <p:cNvPr id="6" name="Flowchart: Process 5"/>
          <p:cNvSpPr/>
          <p:nvPr/>
        </p:nvSpPr>
        <p:spPr>
          <a:xfrm>
            <a:off x="7920037" y="2141361"/>
            <a:ext cx="2947988" cy="196214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Resource pooling</a:t>
            </a:r>
          </a:p>
          <a:p>
            <a:pPr algn="ctr"/>
            <a:r>
              <a:rPr lang="en-US" sz="1600" dirty="0"/>
              <a:t>The provider’s computing resources are pooled to serve multiple consumers using a multi-tenant model, with different resources dynamically assigned and reassigned according to demand</a:t>
            </a:r>
            <a:endParaRPr lang="en-US" sz="1200" dirty="0"/>
          </a:p>
        </p:txBody>
      </p:sp>
      <p:sp>
        <p:nvSpPr>
          <p:cNvPr id="7" name="Flowchart: Process 6"/>
          <p:cNvSpPr/>
          <p:nvPr/>
        </p:nvSpPr>
        <p:spPr>
          <a:xfrm>
            <a:off x="1409700" y="4175125"/>
            <a:ext cx="2867025" cy="1901825"/>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Rapid elasticity</a:t>
            </a:r>
          </a:p>
          <a:p>
            <a:pPr algn="ctr"/>
            <a:r>
              <a:rPr lang="en-US" sz="1600" dirty="0"/>
              <a:t>Capabilities can be elastically provisioned and released, in some cases automatically, to scale rapidly outward and inward with demand</a:t>
            </a:r>
            <a:endParaRPr lang="en-US" sz="1200" dirty="0"/>
          </a:p>
        </p:txBody>
      </p:sp>
      <p:sp>
        <p:nvSpPr>
          <p:cNvPr id="8" name="Flowchart: Process 7"/>
          <p:cNvSpPr/>
          <p:nvPr/>
        </p:nvSpPr>
        <p:spPr>
          <a:xfrm>
            <a:off x="6603206" y="4508500"/>
            <a:ext cx="2633662" cy="18161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Measured service</a:t>
            </a:r>
          </a:p>
          <a:p>
            <a:pPr algn="ctr"/>
            <a:r>
              <a:rPr lang="en-US" sz="1600" dirty="0"/>
              <a:t>Resource usage can be monitored, controlled, and reported, providing transparency for both the provider and consumer of the utilized service</a:t>
            </a:r>
            <a:endParaRPr lang="en-US" sz="1200" dirty="0"/>
          </a:p>
        </p:txBody>
      </p:sp>
    </p:spTree>
    <p:extLst>
      <p:ext uri="{BB962C8B-B14F-4D97-AF65-F5344CB8AC3E}">
        <p14:creationId xmlns:p14="http://schemas.microsoft.com/office/powerpoint/2010/main" val="2558513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a:t>Cloud </a:t>
            </a:r>
            <a:r>
              <a:rPr lang="hr-HR" b="1" dirty="0" err="1"/>
              <a:t>services</a:t>
            </a:r>
            <a:r>
              <a:rPr lang="hr-HR" b="1" dirty="0"/>
              <a:t> </a:t>
            </a:r>
            <a:r>
              <a:rPr lang="hr-HR" b="1" dirty="0" err="1"/>
              <a:t>models</a:t>
            </a:r>
            <a:endParaRPr lang="hr-HR" b="1" dirty="0"/>
          </a:p>
        </p:txBody>
      </p:sp>
      <p:graphicFrame>
        <p:nvGraphicFramePr>
          <p:cNvPr id="4" name="Table 3"/>
          <p:cNvGraphicFramePr>
            <a:graphicFrameLocks noGrp="1"/>
          </p:cNvGraphicFramePr>
          <p:nvPr>
            <p:extLst>
              <p:ext uri="{D42A27DB-BD31-4B8C-83A1-F6EECF244321}">
                <p14:modId xmlns:p14="http://schemas.microsoft.com/office/powerpoint/2010/main" val="2991837030"/>
              </p:ext>
            </p:extLst>
          </p:nvPr>
        </p:nvGraphicFramePr>
        <p:xfrm>
          <a:off x="838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r>
                        <a:rPr lang="hr-HR" sz="2000" u="none" strike="noStrike" dirty="0" err="1">
                          <a:effectLst/>
                          <a:latin typeface="+mj-lt"/>
                        </a:rPr>
                        <a:t>Operating</a:t>
                      </a:r>
                      <a:r>
                        <a:rPr lang="hr-HR" sz="2000" u="none" strike="noStrike" dirty="0">
                          <a:effectLst/>
                          <a:latin typeface="+mj-lt"/>
                        </a:rPr>
                        <a:t> System</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49859761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773047347"/>
              </p:ext>
            </p:extLst>
          </p:nvPr>
        </p:nvGraphicFramePr>
        <p:xfrm>
          <a:off x="3587353" y="1773229"/>
          <a:ext cx="2209799" cy="3745692"/>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368196">
                <a:tc>
                  <a:txBody>
                    <a:bodyPr/>
                    <a:lstStyle/>
                    <a:p>
                      <a:pPr algn="ctr" fontAlgn="b"/>
                      <a:r>
                        <a:rPr lang="hr-HR" sz="2000" u="none" strike="noStrike" kern="1200" dirty="0" err="1">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1006032006"/>
                  </a:ext>
                </a:extLst>
              </a:tr>
              <a:tr h="422187">
                <a:tc>
                  <a:txBody>
                    <a:bodyPr/>
                    <a:lstStyle/>
                    <a:p>
                      <a:pPr algn="ctr" fontAlgn="b"/>
                      <a:r>
                        <a:rPr lang="hr-HR" sz="2000" u="none" strike="noStrike" dirty="0" err="1">
                          <a:effectLst/>
                          <a:latin typeface="+mj-lt"/>
                        </a:rPr>
                        <a:t>Operating</a:t>
                      </a:r>
                      <a:r>
                        <a:rPr lang="hr-HR" sz="2000" u="none" strike="noStrike" dirty="0">
                          <a:effectLst/>
                          <a:latin typeface="+mj-lt"/>
                        </a:rPr>
                        <a:t> System</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57033567"/>
              </p:ext>
            </p:extLst>
          </p:nvPr>
        </p:nvGraphicFramePr>
        <p:xfrm>
          <a:off x="6669881"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2462115126"/>
                  </a:ext>
                </a:extLst>
              </a:tr>
              <a:tr h="422187">
                <a:tc>
                  <a:txBody>
                    <a:bodyPr/>
                    <a:lstStyle/>
                    <a:p>
                      <a:pPr algn="ctr" fontAlgn="b"/>
                      <a:r>
                        <a:rPr lang="hr-HR" sz="2000" u="none" strike="noStrike" kern="1200" dirty="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r>
                        <a:rPr lang="hr-HR" sz="2000" u="none" strike="noStrike" dirty="0" err="1">
                          <a:effectLst/>
                          <a:latin typeface="+mj-lt"/>
                        </a:rPr>
                        <a:t>Operating</a:t>
                      </a:r>
                      <a:r>
                        <a:rPr lang="hr-HR" sz="2000" u="none" strike="noStrike" dirty="0">
                          <a:effectLst/>
                          <a:latin typeface="+mj-lt"/>
                        </a:rPr>
                        <a:t> System</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34796265"/>
              </p:ext>
            </p:extLst>
          </p:nvPr>
        </p:nvGraphicFramePr>
        <p:xfrm>
          <a:off x="9601200" y="1773229"/>
          <a:ext cx="2209799" cy="3799683"/>
        </p:xfrm>
        <a:graphic>
          <a:graphicData uri="http://schemas.openxmlformats.org/drawingml/2006/table">
            <a:tbl>
              <a:tblPr>
                <a:tableStyleId>{5C22544A-7EE6-4342-B048-85BDC9FD1C3A}</a:tableStyleId>
              </a:tblPr>
              <a:tblGrid>
                <a:gridCol w="2209799">
                  <a:extLst>
                    <a:ext uri="{9D8B030D-6E8A-4147-A177-3AD203B41FA5}">
                      <a16:colId xmlns:a16="http://schemas.microsoft.com/office/drawing/2014/main" val="476245383"/>
                    </a:ext>
                  </a:extLst>
                </a:gridCol>
              </a:tblGrid>
              <a:tr h="422187">
                <a:tc>
                  <a:txBody>
                    <a:bodyPr/>
                    <a:lstStyle/>
                    <a:p>
                      <a:pPr algn="ctr" fontAlgn="b"/>
                      <a:r>
                        <a:rPr lang="hr-HR" sz="2000" u="none" strike="noStrike" kern="1200" dirty="0" err="1">
                          <a:solidFill>
                            <a:schemeClr val="dk1"/>
                          </a:solidFill>
                          <a:effectLst/>
                          <a:latin typeface="+mj-lt"/>
                          <a:ea typeface="+mn-ea"/>
                          <a:cs typeface="+mn-cs"/>
                        </a:rPr>
                        <a:t>Applications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462115126"/>
                  </a:ext>
                </a:extLst>
              </a:tr>
              <a:tr h="422187">
                <a:tc>
                  <a:txBody>
                    <a:bodyPr/>
                    <a:lstStyle/>
                    <a:p>
                      <a:pPr algn="ctr" fontAlgn="b"/>
                      <a:r>
                        <a:rPr lang="hr-HR" sz="2000" u="none" strike="noStrike" kern="1200" dirty="0">
                          <a:solidFill>
                            <a:schemeClr val="dk1"/>
                          </a:solidFill>
                          <a:effectLst/>
                          <a:latin typeface="+mj-lt"/>
                          <a:ea typeface="+mn-ea"/>
                          <a:cs typeface="+mn-cs"/>
                        </a:rPr>
                        <a:t>Data</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3310671220"/>
                  </a:ext>
                </a:extLst>
              </a:tr>
              <a:tr h="422187">
                <a:tc>
                  <a:txBody>
                    <a:bodyPr/>
                    <a:lstStyle/>
                    <a:p>
                      <a:pPr algn="ctr" fontAlgn="b"/>
                      <a:r>
                        <a:rPr lang="hr-HR" sz="2000" u="none" strike="noStrike" kern="1200" dirty="0" err="1">
                          <a:solidFill>
                            <a:schemeClr val="dk1"/>
                          </a:solidFill>
                          <a:effectLst/>
                          <a:latin typeface="+mj-lt"/>
                          <a:ea typeface="+mn-ea"/>
                          <a:cs typeface="+mn-cs"/>
                        </a:rPr>
                        <a:t>Runtime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825680841"/>
                  </a:ext>
                </a:extLst>
              </a:tr>
              <a:tr h="422187">
                <a:tc>
                  <a:txBody>
                    <a:bodyPr/>
                    <a:lstStyle/>
                    <a:p>
                      <a:pPr algn="ctr" fontAlgn="b"/>
                      <a:r>
                        <a:rPr lang="hr-HR" sz="2000" u="none" strike="noStrike" kern="1200" dirty="0" err="1">
                          <a:solidFill>
                            <a:schemeClr val="dk1"/>
                          </a:solidFill>
                          <a:effectLst/>
                          <a:latin typeface="+mj-lt"/>
                          <a:ea typeface="+mn-ea"/>
                          <a:cs typeface="+mn-cs"/>
                        </a:rPr>
                        <a:t>Middleware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006032006"/>
                  </a:ext>
                </a:extLst>
              </a:tr>
              <a:tr h="422187">
                <a:tc>
                  <a:txBody>
                    <a:bodyPr/>
                    <a:lstStyle/>
                    <a:p>
                      <a:pPr algn="ctr" fontAlgn="b"/>
                      <a:r>
                        <a:rPr lang="hr-HR" sz="2000" u="none" strike="noStrike" dirty="0" err="1">
                          <a:effectLst/>
                          <a:latin typeface="+mj-lt"/>
                        </a:rPr>
                        <a:t>Operating</a:t>
                      </a:r>
                      <a:r>
                        <a:rPr lang="hr-HR" sz="2000" u="none" strike="noStrike" dirty="0">
                          <a:effectLst/>
                          <a:latin typeface="+mj-lt"/>
                        </a:rPr>
                        <a:t> System</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908547637"/>
                  </a:ext>
                </a:extLst>
              </a:tr>
              <a:tr h="422187">
                <a:tc>
                  <a:txBody>
                    <a:bodyPr/>
                    <a:lstStyle/>
                    <a:p>
                      <a:pPr algn="ctr" fontAlgn="b"/>
                      <a:r>
                        <a:rPr lang="hr-HR" sz="2000" u="none" strike="noStrike" kern="1200" dirty="0" err="1">
                          <a:solidFill>
                            <a:schemeClr val="dk1"/>
                          </a:solidFill>
                          <a:effectLst/>
                          <a:latin typeface="+mj-lt"/>
                          <a:ea typeface="+mn-ea"/>
                          <a:cs typeface="+mn-cs"/>
                        </a:rPr>
                        <a:t>Virtualization</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2131754678"/>
                  </a:ext>
                </a:extLst>
              </a:tr>
              <a:tr h="422187">
                <a:tc>
                  <a:txBody>
                    <a:bodyPr/>
                    <a:lstStyle/>
                    <a:p>
                      <a:pPr algn="ctr" fontAlgn="b"/>
                      <a:r>
                        <a:rPr lang="hr-HR" sz="2000" u="none" strike="noStrike" kern="1200" dirty="0" err="1">
                          <a:solidFill>
                            <a:schemeClr val="dk1"/>
                          </a:solidFill>
                          <a:effectLst/>
                          <a:latin typeface="+mj-lt"/>
                          <a:ea typeface="+mn-ea"/>
                          <a:cs typeface="+mn-cs"/>
                        </a:rPr>
                        <a:t>Servers</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670133240"/>
                  </a:ext>
                </a:extLst>
              </a:tr>
              <a:tr h="422187">
                <a:tc>
                  <a:txBody>
                    <a:bodyPr/>
                    <a:lstStyle/>
                    <a:p>
                      <a:pPr algn="ctr" fontAlgn="b"/>
                      <a:r>
                        <a:rPr lang="hr-HR" sz="2000" u="none" strike="noStrike" kern="1200" dirty="0" err="1">
                          <a:solidFill>
                            <a:schemeClr val="dk1"/>
                          </a:solidFill>
                          <a:effectLst/>
                          <a:latin typeface="+mj-lt"/>
                          <a:ea typeface="+mn-ea"/>
                          <a:cs typeface="+mn-cs"/>
                        </a:rPr>
                        <a:t>Storage</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4017011562"/>
                  </a:ext>
                </a:extLst>
              </a:tr>
              <a:tr h="422187">
                <a:tc>
                  <a:txBody>
                    <a:bodyPr/>
                    <a:lstStyle/>
                    <a:p>
                      <a:pPr algn="ctr" fontAlgn="b"/>
                      <a:r>
                        <a:rPr lang="hr-HR" sz="2000" u="none" strike="noStrike" kern="1200" dirty="0" err="1">
                          <a:solidFill>
                            <a:schemeClr val="dk1"/>
                          </a:solidFill>
                          <a:effectLst/>
                          <a:latin typeface="+mj-lt"/>
                          <a:ea typeface="+mn-ea"/>
                          <a:cs typeface="+mn-cs"/>
                        </a:rPr>
                        <a:t>Networking</a:t>
                      </a:r>
                      <a:endParaRPr lang="hr-HR" sz="2000" b="0" i="0" u="none" strike="noStrike" dirty="0">
                        <a:solidFill>
                          <a:srgbClr val="000000"/>
                        </a:solidFill>
                        <a:effectLst/>
                        <a:latin typeface="+mj-lt"/>
                      </a:endParaRPr>
                    </a:p>
                  </a:txBody>
                  <a:tcPr marL="9525" marR="9525" marT="9525" marB="0" anchor="b">
                    <a:solidFill>
                      <a:schemeClr val="accent4"/>
                    </a:solidFill>
                  </a:tcPr>
                </a:tc>
                <a:extLst>
                  <a:ext uri="{0D108BD9-81ED-4DB2-BD59-A6C34878D82A}">
                    <a16:rowId xmlns:a16="http://schemas.microsoft.com/office/drawing/2014/main" val="1498597612"/>
                  </a:ext>
                </a:extLst>
              </a:tr>
            </a:tbl>
          </a:graphicData>
        </a:graphic>
      </p:graphicFrame>
      <p:sp>
        <p:nvSpPr>
          <p:cNvPr id="12" name="Left Brace 11"/>
          <p:cNvSpPr/>
          <p:nvPr/>
        </p:nvSpPr>
        <p:spPr>
          <a:xfrm>
            <a:off x="257175" y="1773229"/>
            <a:ext cx="247650" cy="379968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525661" y="2214914"/>
            <a:ext cx="66675" cy="2862322"/>
          </a:xfrm>
          <a:prstGeom prst="rect">
            <a:avLst/>
          </a:prstGeom>
          <a:noFill/>
        </p:spPr>
        <p:txBody>
          <a:bodyPr wrap="square" rtlCol="0">
            <a:spAutoFit/>
          </a:bodyPr>
          <a:lstStyle/>
          <a:p>
            <a:r>
              <a:rPr lang="hr-HR" dirty="0"/>
              <a:t>YOU</a:t>
            </a:r>
          </a:p>
          <a:p>
            <a:r>
              <a:rPr lang="hr-HR" dirty="0"/>
              <a:t> </a:t>
            </a:r>
          </a:p>
          <a:p>
            <a:r>
              <a:rPr lang="hr-HR" dirty="0"/>
              <a:t>MANAGE</a:t>
            </a:r>
            <a:endParaRPr lang="en-US" dirty="0"/>
          </a:p>
        </p:txBody>
      </p:sp>
      <p:sp>
        <p:nvSpPr>
          <p:cNvPr id="14" name="Left Brace 13"/>
          <p:cNvSpPr/>
          <p:nvPr/>
        </p:nvSpPr>
        <p:spPr>
          <a:xfrm>
            <a:off x="3117353" y="1773230"/>
            <a:ext cx="247650" cy="20462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385839" y="2214914"/>
            <a:ext cx="66675" cy="2862322"/>
          </a:xfrm>
          <a:prstGeom prst="rect">
            <a:avLst/>
          </a:prstGeom>
          <a:noFill/>
        </p:spPr>
        <p:txBody>
          <a:bodyPr wrap="square" rtlCol="0">
            <a:spAutoFit/>
          </a:bodyPr>
          <a:lstStyle/>
          <a:p>
            <a:r>
              <a:rPr lang="hr-HR" dirty="0"/>
              <a:t>YOU</a:t>
            </a:r>
          </a:p>
          <a:p>
            <a:r>
              <a:rPr lang="hr-HR" dirty="0"/>
              <a:t> </a:t>
            </a:r>
          </a:p>
          <a:p>
            <a:r>
              <a:rPr lang="hr-HR" dirty="0"/>
              <a:t>MANAGE</a:t>
            </a:r>
            <a:endParaRPr lang="en-US" dirty="0"/>
          </a:p>
        </p:txBody>
      </p:sp>
      <p:sp>
        <p:nvSpPr>
          <p:cNvPr id="16" name="Left Brace 15"/>
          <p:cNvSpPr/>
          <p:nvPr/>
        </p:nvSpPr>
        <p:spPr>
          <a:xfrm>
            <a:off x="6160591" y="1773230"/>
            <a:ext cx="247650" cy="8651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6429077" y="2214914"/>
            <a:ext cx="66675" cy="2862322"/>
          </a:xfrm>
          <a:prstGeom prst="rect">
            <a:avLst/>
          </a:prstGeom>
          <a:noFill/>
        </p:spPr>
        <p:txBody>
          <a:bodyPr wrap="square" rtlCol="0">
            <a:spAutoFit/>
          </a:bodyPr>
          <a:lstStyle/>
          <a:p>
            <a:r>
              <a:rPr lang="hr-HR" dirty="0"/>
              <a:t>YOU</a:t>
            </a:r>
          </a:p>
          <a:p>
            <a:r>
              <a:rPr lang="hr-HR" dirty="0"/>
              <a:t> </a:t>
            </a:r>
          </a:p>
          <a:p>
            <a:r>
              <a:rPr lang="hr-HR" dirty="0"/>
              <a:t>MANAGE</a:t>
            </a:r>
            <a:endParaRPr lang="en-US" dirty="0"/>
          </a:p>
        </p:txBody>
      </p:sp>
      <p:sp>
        <p:nvSpPr>
          <p:cNvPr id="18" name="Cloud Callout 17"/>
          <p:cNvSpPr/>
          <p:nvPr/>
        </p:nvSpPr>
        <p:spPr>
          <a:xfrm>
            <a:off x="3587353" y="5790728"/>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DELIVERED AS A SERVICE</a:t>
            </a:r>
            <a:endParaRPr lang="en-US" dirty="0"/>
          </a:p>
        </p:txBody>
      </p:sp>
      <p:sp>
        <p:nvSpPr>
          <p:cNvPr id="19" name="Cloud Callout 18"/>
          <p:cNvSpPr/>
          <p:nvPr/>
        </p:nvSpPr>
        <p:spPr>
          <a:xfrm>
            <a:off x="6575672" y="5793463"/>
            <a:ext cx="2398216" cy="704850"/>
          </a:xfrm>
          <a:prstGeom prst="cloudCallout">
            <a:avLst>
              <a:gd name="adj1" fmla="val 35962"/>
              <a:gd name="adj2" fmla="val -195609"/>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DELIVERED AS A SERVICE</a:t>
            </a:r>
            <a:endParaRPr lang="en-US" dirty="0"/>
          </a:p>
        </p:txBody>
      </p:sp>
      <p:sp>
        <p:nvSpPr>
          <p:cNvPr id="20" name="Cloud Callout 19"/>
          <p:cNvSpPr/>
          <p:nvPr/>
        </p:nvSpPr>
        <p:spPr>
          <a:xfrm>
            <a:off x="9140428" y="5647853"/>
            <a:ext cx="2398216" cy="704850"/>
          </a:xfrm>
          <a:prstGeom prst="cloudCallout">
            <a:avLst>
              <a:gd name="adj1" fmla="val -24408"/>
              <a:gd name="adj2" fmla="val -119933"/>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DELIVERED AS A SERVICE</a:t>
            </a:r>
            <a:endParaRPr lang="en-US" dirty="0"/>
          </a:p>
        </p:txBody>
      </p:sp>
      <p:sp>
        <p:nvSpPr>
          <p:cNvPr id="21" name="TextBox 20"/>
          <p:cNvSpPr txBox="1"/>
          <p:nvPr/>
        </p:nvSpPr>
        <p:spPr>
          <a:xfrm>
            <a:off x="1076712" y="1327407"/>
            <a:ext cx="1808765" cy="461665"/>
          </a:xfrm>
          <a:prstGeom prst="rect">
            <a:avLst/>
          </a:prstGeom>
          <a:noFill/>
        </p:spPr>
        <p:txBody>
          <a:bodyPr wrap="none" rtlCol="0">
            <a:spAutoFit/>
          </a:bodyPr>
          <a:lstStyle/>
          <a:p>
            <a:r>
              <a:rPr lang="hr-HR" sz="2400" dirty="0"/>
              <a:t>Traditional IT</a:t>
            </a:r>
            <a:endParaRPr lang="en-US" sz="2400" dirty="0"/>
          </a:p>
        </p:txBody>
      </p:sp>
      <p:sp>
        <p:nvSpPr>
          <p:cNvPr id="22" name="TextBox 21"/>
          <p:cNvSpPr txBox="1"/>
          <p:nvPr/>
        </p:nvSpPr>
        <p:spPr>
          <a:xfrm>
            <a:off x="3504902" y="1209034"/>
            <a:ext cx="2708076" cy="584775"/>
          </a:xfrm>
          <a:prstGeom prst="rect">
            <a:avLst/>
          </a:prstGeom>
          <a:noFill/>
        </p:spPr>
        <p:txBody>
          <a:bodyPr wrap="square" rtlCol="0">
            <a:spAutoFit/>
          </a:bodyPr>
          <a:lstStyle/>
          <a:p>
            <a:pPr algn="ctr"/>
            <a:r>
              <a:rPr lang="hr-HR" sz="1600" b="1" dirty="0" err="1">
                <a:latin typeface="+mj-lt"/>
              </a:rPr>
              <a:t>Infrastructure</a:t>
            </a:r>
            <a:r>
              <a:rPr lang="hr-HR" sz="1600" b="1" dirty="0">
                <a:latin typeface="+mj-lt"/>
              </a:rPr>
              <a:t> as a </a:t>
            </a:r>
            <a:r>
              <a:rPr lang="hr-HR" sz="1600" b="1" dirty="0" err="1">
                <a:latin typeface="+mj-lt"/>
              </a:rPr>
              <a:t>service</a:t>
            </a:r>
            <a:r>
              <a:rPr lang="hr-HR" sz="1600" b="1" dirty="0">
                <a:latin typeface="+mj-lt"/>
              </a:rPr>
              <a:t> (</a:t>
            </a:r>
            <a:r>
              <a:rPr lang="hr-HR" sz="1600" b="1" dirty="0" err="1">
                <a:latin typeface="+mj-lt"/>
              </a:rPr>
              <a:t>IaaS</a:t>
            </a:r>
            <a:r>
              <a:rPr lang="hr-HR" sz="1600" b="1" dirty="0">
                <a:latin typeface="+mj-lt"/>
              </a:rPr>
              <a:t>)</a:t>
            </a:r>
            <a:endParaRPr lang="en-US" sz="1600" b="1" dirty="0">
              <a:latin typeface="+mj-lt"/>
            </a:endParaRPr>
          </a:p>
        </p:txBody>
      </p:sp>
      <p:sp>
        <p:nvSpPr>
          <p:cNvPr id="23" name="TextBox 22"/>
          <p:cNvSpPr txBox="1"/>
          <p:nvPr/>
        </p:nvSpPr>
        <p:spPr>
          <a:xfrm>
            <a:off x="6828143" y="1260308"/>
            <a:ext cx="1893275" cy="584775"/>
          </a:xfrm>
          <a:prstGeom prst="rect">
            <a:avLst/>
          </a:prstGeom>
          <a:noFill/>
        </p:spPr>
        <p:txBody>
          <a:bodyPr wrap="none" rtlCol="0">
            <a:spAutoFit/>
          </a:bodyPr>
          <a:lstStyle/>
          <a:p>
            <a:pPr algn="ctr"/>
            <a:r>
              <a:rPr lang="hr-HR" sz="1600" b="1" dirty="0" err="1">
                <a:latin typeface="+mj-lt"/>
              </a:rPr>
              <a:t>Platform</a:t>
            </a:r>
            <a:r>
              <a:rPr lang="hr-HR" sz="1600" b="1" dirty="0">
                <a:latin typeface="+mj-lt"/>
              </a:rPr>
              <a:t> as a </a:t>
            </a:r>
            <a:r>
              <a:rPr lang="hr-HR" sz="1600" b="1" dirty="0" err="1">
                <a:latin typeface="+mj-lt"/>
              </a:rPr>
              <a:t>service</a:t>
            </a:r>
            <a:r>
              <a:rPr lang="hr-HR" sz="1600" b="1" dirty="0">
                <a:latin typeface="+mj-lt"/>
              </a:rPr>
              <a:t> </a:t>
            </a:r>
          </a:p>
          <a:p>
            <a:pPr algn="ctr"/>
            <a:r>
              <a:rPr lang="hr-HR" sz="1600" b="1" dirty="0">
                <a:latin typeface="+mj-lt"/>
              </a:rPr>
              <a:t>(</a:t>
            </a:r>
            <a:r>
              <a:rPr lang="hr-HR" sz="1600" b="1" dirty="0" err="1">
                <a:latin typeface="+mj-lt"/>
              </a:rPr>
              <a:t>PaaS</a:t>
            </a:r>
            <a:r>
              <a:rPr lang="hr-HR" sz="1600" b="1" dirty="0">
                <a:latin typeface="+mj-lt"/>
              </a:rPr>
              <a:t>)</a:t>
            </a:r>
            <a:endParaRPr lang="en-US" sz="1600" b="1" dirty="0">
              <a:latin typeface="+mj-lt"/>
            </a:endParaRPr>
          </a:p>
        </p:txBody>
      </p:sp>
      <p:sp>
        <p:nvSpPr>
          <p:cNvPr id="25" name="TextBox 24"/>
          <p:cNvSpPr txBox="1"/>
          <p:nvPr/>
        </p:nvSpPr>
        <p:spPr>
          <a:xfrm>
            <a:off x="9828502" y="1209034"/>
            <a:ext cx="1920398" cy="584775"/>
          </a:xfrm>
          <a:prstGeom prst="rect">
            <a:avLst/>
          </a:prstGeom>
          <a:noFill/>
        </p:spPr>
        <p:txBody>
          <a:bodyPr wrap="none" rtlCol="0">
            <a:spAutoFit/>
          </a:bodyPr>
          <a:lstStyle/>
          <a:p>
            <a:pPr algn="ctr"/>
            <a:r>
              <a:rPr lang="hr-HR" sz="1600" b="1" dirty="0">
                <a:latin typeface="+mj-lt"/>
              </a:rPr>
              <a:t>Software as a </a:t>
            </a:r>
            <a:r>
              <a:rPr lang="hr-HR" sz="1600" b="1" dirty="0" err="1">
                <a:latin typeface="+mj-lt"/>
              </a:rPr>
              <a:t>service</a:t>
            </a:r>
            <a:r>
              <a:rPr lang="hr-HR" sz="1600" b="1" dirty="0">
                <a:latin typeface="+mj-lt"/>
              </a:rPr>
              <a:t> </a:t>
            </a:r>
          </a:p>
          <a:p>
            <a:pPr algn="ctr"/>
            <a:r>
              <a:rPr lang="hr-HR" sz="1600" b="1" dirty="0">
                <a:latin typeface="+mj-lt"/>
              </a:rPr>
              <a:t>(</a:t>
            </a:r>
            <a:r>
              <a:rPr lang="hr-HR" sz="1600" b="1" dirty="0" err="1">
                <a:latin typeface="+mj-lt"/>
              </a:rPr>
              <a:t>SaaS</a:t>
            </a:r>
            <a:r>
              <a:rPr lang="hr-HR" sz="1600" b="1" dirty="0">
                <a:latin typeface="+mj-lt"/>
              </a:rPr>
              <a:t>)</a:t>
            </a:r>
            <a:endParaRPr lang="en-US" sz="1600" b="1" dirty="0">
              <a:latin typeface="+mj-lt"/>
            </a:endParaRPr>
          </a:p>
        </p:txBody>
      </p:sp>
    </p:spTree>
    <p:extLst>
      <p:ext uri="{BB962C8B-B14F-4D97-AF65-F5344CB8AC3E}">
        <p14:creationId xmlns:p14="http://schemas.microsoft.com/office/powerpoint/2010/main" val="17204943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CAPEX v/s OPEX</a:t>
            </a:r>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lang="hr-HR" sz="3200" dirty="0">
              <a:latin typeface="+mj-lt"/>
            </a:endParaRPr>
          </a:p>
          <a:p>
            <a:pPr lvl="0" algn="just"/>
            <a:endParaRPr lang="pl-PL" dirty="0">
              <a:latin typeface="+mj-lt"/>
            </a:endParaRPr>
          </a:p>
        </p:txBody>
      </p:sp>
      <p:pic>
        <p:nvPicPr>
          <p:cNvPr id="7" name="Picture 6"/>
          <p:cNvPicPr>
            <a:picLocks noChangeAspect="1"/>
          </p:cNvPicPr>
          <p:nvPr/>
        </p:nvPicPr>
        <p:blipFill>
          <a:blip r:embed="rId3"/>
          <a:stretch>
            <a:fillRect/>
          </a:stretch>
        </p:blipFill>
        <p:spPr>
          <a:xfrm>
            <a:off x="2466975" y="1571625"/>
            <a:ext cx="1638300" cy="1752600"/>
          </a:xfrm>
          <a:prstGeom prst="rect">
            <a:avLst/>
          </a:prstGeom>
        </p:spPr>
      </p:pic>
      <p:pic>
        <p:nvPicPr>
          <p:cNvPr id="8" name="Picture 7"/>
          <p:cNvPicPr>
            <a:picLocks noChangeAspect="1"/>
          </p:cNvPicPr>
          <p:nvPr/>
        </p:nvPicPr>
        <p:blipFill>
          <a:blip r:embed="rId4"/>
          <a:stretch>
            <a:fillRect/>
          </a:stretch>
        </p:blipFill>
        <p:spPr>
          <a:xfrm>
            <a:off x="7996237" y="1571625"/>
            <a:ext cx="1552575" cy="1743075"/>
          </a:xfrm>
          <a:prstGeom prst="rect">
            <a:avLst/>
          </a:prstGeom>
        </p:spPr>
      </p:pic>
      <p:sp>
        <p:nvSpPr>
          <p:cNvPr id="9" name="TextBox 8"/>
          <p:cNvSpPr txBox="1"/>
          <p:nvPr/>
        </p:nvSpPr>
        <p:spPr>
          <a:xfrm>
            <a:off x="942975" y="3695700"/>
            <a:ext cx="4362450" cy="2677656"/>
          </a:xfrm>
          <a:prstGeom prst="rect">
            <a:avLst/>
          </a:prstGeom>
          <a:noFill/>
        </p:spPr>
        <p:txBody>
          <a:bodyPr wrap="square" rtlCol="0">
            <a:spAutoFit/>
          </a:bodyPr>
          <a:lstStyle/>
          <a:p>
            <a:pPr algn="ctr"/>
            <a:r>
              <a:rPr lang="en-US" sz="2400" dirty="0">
                <a:latin typeface="+mj-lt"/>
              </a:rPr>
              <a:t>Capital</a:t>
            </a:r>
            <a:r>
              <a:rPr lang="hr-HR" sz="2400" dirty="0">
                <a:latin typeface="+mj-lt"/>
              </a:rPr>
              <a:t> </a:t>
            </a:r>
            <a:r>
              <a:rPr lang="en-US" sz="2400" dirty="0">
                <a:latin typeface="+mj-lt"/>
              </a:rPr>
              <a:t>expenditure or capital</a:t>
            </a:r>
          </a:p>
          <a:p>
            <a:pPr algn="ctr"/>
            <a:r>
              <a:rPr lang="en-US" sz="2400" dirty="0">
                <a:latin typeface="+mj-lt"/>
              </a:rPr>
              <a:t>expense (</a:t>
            </a:r>
            <a:r>
              <a:rPr lang="en-US" sz="2400" b="1" dirty="0">
                <a:latin typeface="+mj-lt"/>
              </a:rPr>
              <a:t>CAPEX</a:t>
            </a:r>
            <a:r>
              <a:rPr lang="en-US" sz="2400" dirty="0">
                <a:latin typeface="+mj-lt"/>
              </a:rPr>
              <a:t> ) is the money an</a:t>
            </a:r>
          </a:p>
          <a:p>
            <a:pPr algn="ctr"/>
            <a:r>
              <a:rPr lang="en-US" sz="2400" dirty="0">
                <a:latin typeface="+mj-lt"/>
              </a:rPr>
              <a:t>organization or corporate entity</a:t>
            </a:r>
          </a:p>
          <a:p>
            <a:pPr algn="ctr"/>
            <a:r>
              <a:rPr lang="en-US" sz="2400" dirty="0">
                <a:latin typeface="+mj-lt"/>
              </a:rPr>
              <a:t>spends to buy, maintain, or improve</a:t>
            </a:r>
            <a:r>
              <a:rPr lang="hr-HR" sz="2400" dirty="0">
                <a:latin typeface="+mj-lt"/>
              </a:rPr>
              <a:t> </a:t>
            </a:r>
            <a:r>
              <a:rPr lang="en-US" sz="2400" dirty="0">
                <a:latin typeface="+mj-lt"/>
              </a:rPr>
              <a:t>its fixed assets, such as buildings,</a:t>
            </a:r>
            <a:r>
              <a:rPr lang="hr-HR" sz="2400" dirty="0">
                <a:latin typeface="+mj-lt"/>
              </a:rPr>
              <a:t> </a:t>
            </a:r>
            <a:r>
              <a:rPr lang="en-US" sz="2400" dirty="0">
                <a:latin typeface="+mj-lt"/>
              </a:rPr>
              <a:t>vehicles, equipment, or land</a:t>
            </a:r>
          </a:p>
        </p:txBody>
      </p:sp>
      <p:sp>
        <p:nvSpPr>
          <p:cNvPr id="10" name="TextBox 9"/>
          <p:cNvSpPr txBox="1"/>
          <p:nvPr/>
        </p:nvSpPr>
        <p:spPr>
          <a:xfrm>
            <a:off x="6591299" y="3724275"/>
            <a:ext cx="4362450" cy="1569660"/>
          </a:xfrm>
          <a:prstGeom prst="rect">
            <a:avLst/>
          </a:prstGeom>
          <a:noFill/>
        </p:spPr>
        <p:txBody>
          <a:bodyPr wrap="square" rtlCol="0">
            <a:spAutoFit/>
          </a:bodyPr>
          <a:lstStyle/>
          <a:p>
            <a:pPr algn="ctr"/>
            <a:r>
              <a:rPr lang="en-US" sz="2400" dirty="0">
                <a:latin typeface="+mj-lt"/>
              </a:rPr>
              <a:t>Operational</a:t>
            </a:r>
          </a:p>
          <a:p>
            <a:pPr algn="ctr"/>
            <a:r>
              <a:rPr lang="en-US" sz="2400" dirty="0">
                <a:latin typeface="+mj-lt"/>
              </a:rPr>
              <a:t>expenditure or </a:t>
            </a:r>
            <a:r>
              <a:rPr lang="en-US" sz="2400" b="1" dirty="0">
                <a:latin typeface="+mj-lt"/>
              </a:rPr>
              <a:t>OPEX</a:t>
            </a:r>
            <a:r>
              <a:rPr lang="en-US" sz="2400" dirty="0">
                <a:latin typeface="+mj-lt"/>
              </a:rPr>
              <a:t> is an</a:t>
            </a:r>
          </a:p>
          <a:p>
            <a:pPr algn="ctr"/>
            <a:r>
              <a:rPr lang="en-US" sz="2400" dirty="0">
                <a:latin typeface="+mj-lt"/>
              </a:rPr>
              <a:t>ongoing cost for running a</a:t>
            </a:r>
          </a:p>
          <a:p>
            <a:pPr algn="ctr"/>
            <a:r>
              <a:rPr lang="en-US" sz="2400" dirty="0">
                <a:latin typeface="+mj-lt"/>
              </a:rPr>
              <a:t>product, business, or system</a:t>
            </a:r>
          </a:p>
        </p:txBody>
      </p:sp>
    </p:spTree>
    <p:extLst>
      <p:ext uri="{BB962C8B-B14F-4D97-AF65-F5344CB8AC3E}">
        <p14:creationId xmlns:p14="http://schemas.microsoft.com/office/powerpoint/2010/main" val="1615411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a:t>The global footprint of the cloud infrastructure</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r>
              <a:rPr lang="en-US" sz="3600" dirty="0">
                <a:latin typeface="+mj-lt"/>
              </a:rPr>
              <a:t>End of CY2020: </a:t>
            </a:r>
            <a:r>
              <a:rPr lang="hr-HR" sz="3600" dirty="0">
                <a:latin typeface="+mj-lt"/>
              </a:rPr>
              <a:t>60+</a:t>
            </a:r>
            <a:r>
              <a:rPr lang="en-US" sz="3600" dirty="0">
                <a:latin typeface="+mj-lt"/>
              </a:rPr>
              <a:t> </a:t>
            </a:r>
            <a:r>
              <a:rPr lang="hr-HR" sz="3600" dirty="0">
                <a:latin typeface="+mj-lt"/>
              </a:rPr>
              <a:t>Microsoft Azure</a:t>
            </a:r>
            <a:r>
              <a:rPr lang="en-US" sz="3600" dirty="0">
                <a:latin typeface="+mj-lt"/>
              </a:rPr>
              <a:t> Regions</a:t>
            </a:r>
            <a:endParaRPr lang="pl-PL" dirty="0">
              <a:latin typeface="+mj-lt"/>
            </a:endParaRPr>
          </a:p>
        </p:txBody>
      </p:sp>
      <p:pic>
        <p:nvPicPr>
          <p:cNvPr id="1026" name="Picture 2" descr="https://media-exp1.licdn.com/dms/image/C5612AQHLy0o-9kvBzg/article-cover_image-shrink_720_1280/0/1590762091661?e=1672876800&amp;v=beta&amp;t=Z-AYAUEzGwhHXHQhGCMG4PCvjwPSaSwd6_Mi-SVtWZ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2400" y="1816372"/>
            <a:ext cx="7196666" cy="4753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220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a:t>The components of a cloud region</a:t>
            </a:r>
            <a:endParaRPr lang="hr-HR" b="1" dirty="0"/>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1676400" y="2222500"/>
            <a:ext cx="2552700" cy="1077218"/>
          </a:xfrm>
          <a:prstGeom prst="rect">
            <a:avLst/>
          </a:prstGeom>
          <a:noFill/>
        </p:spPr>
        <p:txBody>
          <a:bodyPr wrap="square" rtlCol="0">
            <a:spAutoFit/>
          </a:bodyPr>
          <a:lstStyle/>
          <a:p>
            <a:r>
              <a:rPr lang="hr-HR" sz="4000" b="1" dirty="0" err="1">
                <a:solidFill>
                  <a:schemeClr val="bg1"/>
                </a:solidFill>
              </a:rPr>
              <a:t>Region</a:t>
            </a:r>
            <a:endParaRPr lang="en-US" sz="4000" b="1" dirty="0">
              <a:solidFill>
                <a:schemeClr val="bg1"/>
              </a:solidFill>
            </a:endParaRPr>
          </a:p>
          <a:p>
            <a:endParaRPr lang="en-US" sz="2400" dirty="0"/>
          </a:p>
        </p:txBody>
      </p:sp>
      <p:pic>
        <p:nvPicPr>
          <p:cNvPr id="8" name="Picture 7"/>
          <p:cNvPicPr>
            <a:picLocks noChangeAspect="1"/>
          </p:cNvPicPr>
          <p:nvPr/>
        </p:nvPicPr>
        <p:blipFill>
          <a:blip r:embed="rId3"/>
          <a:stretch>
            <a:fillRect/>
          </a:stretch>
        </p:blipFill>
        <p:spPr>
          <a:xfrm>
            <a:off x="1754981" y="4020961"/>
            <a:ext cx="2066925" cy="1409700"/>
          </a:xfrm>
          <a:prstGeom prst="rect">
            <a:avLst/>
          </a:prstGeom>
        </p:spPr>
      </p:pic>
      <p:pic>
        <p:nvPicPr>
          <p:cNvPr id="9" name="Picture 8"/>
          <p:cNvPicPr>
            <a:picLocks noChangeAspect="1"/>
          </p:cNvPicPr>
          <p:nvPr/>
        </p:nvPicPr>
        <p:blipFill>
          <a:blip r:embed="rId3"/>
          <a:stretch>
            <a:fillRect/>
          </a:stretch>
        </p:blipFill>
        <p:spPr>
          <a:xfrm>
            <a:off x="5062537" y="2493724"/>
            <a:ext cx="2066925" cy="1409700"/>
          </a:xfrm>
          <a:prstGeom prst="rect">
            <a:avLst/>
          </a:prstGeom>
        </p:spPr>
      </p:pic>
      <p:pic>
        <p:nvPicPr>
          <p:cNvPr id="10" name="Picture 9"/>
          <p:cNvPicPr>
            <a:picLocks noChangeAspect="1"/>
          </p:cNvPicPr>
          <p:nvPr/>
        </p:nvPicPr>
        <p:blipFill>
          <a:blip r:embed="rId3"/>
          <a:stretch>
            <a:fillRect/>
          </a:stretch>
        </p:blipFill>
        <p:spPr>
          <a:xfrm>
            <a:off x="8195506" y="4020961"/>
            <a:ext cx="2066925" cy="1409700"/>
          </a:xfrm>
          <a:prstGeom prst="rect">
            <a:avLst/>
          </a:prstGeom>
        </p:spPr>
      </p:pic>
      <p:sp>
        <p:nvSpPr>
          <p:cNvPr id="12" name="Left-Right Arrow 11"/>
          <p:cNvSpPr/>
          <p:nvPr/>
        </p:nvSpPr>
        <p:spPr>
          <a:xfrm rot="19181800">
            <a:off x="3792953" y="3750111"/>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rot="2777365">
            <a:off x="7055663" y="3624018"/>
            <a:ext cx="10795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Right Arrow 13"/>
          <p:cNvSpPr/>
          <p:nvPr/>
        </p:nvSpPr>
        <p:spPr>
          <a:xfrm>
            <a:off x="4368800" y="4604186"/>
            <a:ext cx="3390900" cy="306626"/>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101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a:t>The components of a Availability Domain </a:t>
            </a:r>
            <a:r>
              <a:rPr lang="hr-HR" b="1" dirty="0"/>
              <a:t>(AD)</a:t>
            </a:r>
          </a:p>
        </p:txBody>
      </p:sp>
      <p:sp>
        <p:nvSpPr>
          <p:cNvPr id="6" name="Rectangle 5"/>
          <p:cNvSpPr/>
          <p:nvPr/>
        </p:nvSpPr>
        <p:spPr>
          <a:xfrm>
            <a:off x="469900" y="2123722"/>
            <a:ext cx="11341100" cy="37944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596900" y="2123722"/>
            <a:ext cx="6121400" cy="861774"/>
          </a:xfrm>
          <a:prstGeom prst="rect">
            <a:avLst/>
          </a:prstGeom>
          <a:noFill/>
        </p:spPr>
        <p:txBody>
          <a:bodyPr wrap="square" rtlCol="0">
            <a:spAutoFit/>
          </a:bodyPr>
          <a:lstStyle/>
          <a:p>
            <a:r>
              <a:rPr lang="hr-HR" sz="3200" b="1" dirty="0" err="1">
                <a:solidFill>
                  <a:schemeClr val="bg1"/>
                </a:solidFill>
              </a:rPr>
              <a:t>Availability</a:t>
            </a:r>
            <a:r>
              <a:rPr lang="hr-HR" sz="3200" b="1" dirty="0">
                <a:solidFill>
                  <a:schemeClr val="bg1"/>
                </a:solidFill>
              </a:rPr>
              <a:t> </a:t>
            </a:r>
            <a:r>
              <a:rPr lang="hr-HR" sz="3200" b="1" dirty="0" err="1">
                <a:solidFill>
                  <a:schemeClr val="bg1"/>
                </a:solidFill>
              </a:rPr>
              <a:t>Domain</a:t>
            </a:r>
            <a:r>
              <a:rPr lang="hr-HR" sz="3200" b="1" dirty="0">
                <a:solidFill>
                  <a:schemeClr val="bg1"/>
                </a:solidFill>
              </a:rPr>
              <a:t> (AD)</a:t>
            </a:r>
            <a:endParaRPr lang="en-US" b="1" dirty="0">
              <a:solidFill>
                <a:schemeClr val="bg1"/>
              </a:solidFill>
            </a:endParaRPr>
          </a:p>
          <a:p>
            <a:endParaRPr lang="en-US" dirty="0"/>
          </a:p>
        </p:txBody>
      </p:sp>
      <p:sp>
        <p:nvSpPr>
          <p:cNvPr id="3" name="Rectangle 2"/>
          <p:cNvSpPr/>
          <p:nvPr/>
        </p:nvSpPr>
        <p:spPr>
          <a:xfrm>
            <a:off x="2082800" y="275590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52600" y="3003550"/>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295400" y="3377204"/>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536700" y="5376458"/>
            <a:ext cx="1485900" cy="861774"/>
          </a:xfrm>
          <a:prstGeom prst="rect">
            <a:avLst/>
          </a:prstGeom>
          <a:noFill/>
        </p:spPr>
        <p:txBody>
          <a:bodyPr wrap="square" rtlCol="0">
            <a:spAutoFit/>
          </a:bodyPr>
          <a:lstStyle/>
          <a:p>
            <a:r>
              <a:rPr lang="hr-HR" sz="3200" b="1" dirty="0" err="1">
                <a:solidFill>
                  <a:schemeClr val="bg1"/>
                </a:solidFill>
              </a:rPr>
              <a:t>Rack</a:t>
            </a:r>
            <a:r>
              <a:rPr lang="hr-HR" sz="3200" b="1" dirty="0">
                <a:solidFill>
                  <a:schemeClr val="bg1"/>
                </a:solidFill>
              </a:rPr>
              <a:t> 1</a:t>
            </a:r>
            <a:endParaRPr lang="en-US" b="1" dirty="0">
              <a:solidFill>
                <a:schemeClr val="bg1"/>
              </a:solidFill>
            </a:endParaRPr>
          </a:p>
          <a:p>
            <a:endParaRPr lang="en-US" dirty="0"/>
          </a:p>
        </p:txBody>
      </p:sp>
      <p:sp>
        <p:nvSpPr>
          <p:cNvPr id="20" name="Rectangle 19"/>
          <p:cNvSpPr/>
          <p:nvPr/>
        </p:nvSpPr>
        <p:spPr>
          <a:xfrm>
            <a:off x="54864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1562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6990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4940300" y="5216442"/>
            <a:ext cx="1485900" cy="861774"/>
          </a:xfrm>
          <a:prstGeom prst="rect">
            <a:avLst/>
          </a:prstGeom>
          <a:noFill/>
        </p:spPr>
        <p:txBody>
          <a:bodyPr wrap="square" rtlCol="0">
            <a:spAutoFit/>
          </a:bodyPr>
          <a:lstStyle/>
          <a:p>
            <a:r>
              <a:rPr lang="hr-HR" sz="3200" b="1" dirty="0" err="1">
                <a:solidFill>
                  <a:schemeClr val="bg1"/>
                </a:solidFill>
              </a:rPr>
              <a:t>Rack</a:t>
            </a:r>
            <a:r>
              <a:rPr lang="hr-HR" sz="3200" b="1" dirty="0">
                <a:solidFill>
                  <a:schemeClr val="bg1"/>
                </a:solidFill>
              </a:rPr>
              <a:t> 2</a:t>
            </a:r>
            <a:endParaRPr lang="en-US" b="1" dirty="0">
              <a:solidFill>
                <a:schemeClr val="bg1"/>
              </a:solidFill>
            </a:endParaRPr>
          </a:p>
          <a:p>
            <a:endParaRPr lang="en-US" dirty="0"/>
          </a:p>
        </p:txBody>
      </p:sp>
      <p:sp>
        <p:nvSpPr>
          <p:cNvPr id="24" name="Rectangle 23"/>
          <p:cNvSpPr/>
          <p:nvPr/>
        </p:nvSpPr>
        <p:spPr>
          <a:xfrm>
            <a:off x="8851900" y="271167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8521700" y="2959328"/>
            <a:ext cx="15748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8064500" y="3332982"/>
            <a:ext cx="1574800" cy="19812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8305800" y="5332236"/>
            <a:ext cx="1485900" cy="861774"/>
          </a:xfrm>
          <a:prstGeom prst="rect">
            <a:avLst/>
          </a:prstGeom>
          <a:noFill/>
        </p:spPr>
        <p:txBody>
          <a:bodyPr wrap="square" rtlCol="0">
            <a:spAutoFit/>
          </a:bodyPr>
          <a:lstStyle/>
          <a:p>
            <a:r>
              <a:rPr lang="hr-HR" sz="3200" b="1" dirty="0" err="1">
                <a:solidFill>
                  <a:schemeClr val="bg1"/>
                </a:solidFill>
              </a:rPr>
              <a:t>Rack</a:t>
            </a:r>
            <a:r>
              <a:rPr lang="hr-HR" sz="3200" b="1" dirty="0">
                <a:solidFill>
                  <a:schemeClr val="bg1"/>
                </a:solidFill>
              </a:rPr>
              <a:t> 3</a:t>
            </a:r>
            <a:endParaRPr lang="en-US" b="1" dirty="0">
              <a:solidFill>
                <a:schemeClr val="bg1"/>
              </a:solidFill>
            </a:endParaRPr>
          </a:p>
          <a:p>
            <a:endParaRPr lang="en-US" dirty="0"/>
          </a:p>
        </p:txBody>
      </p:sp>
      <p:sp>
        <p:nvSpPr>
          <p:cNvPr id="5" name="TextBox 4"/>
          <p:cNvSpPr txBox="1"/>
          <p:nvPr/>
        </p:nvSpPr>
        <p:spPr>
          <a:xfrm>
            <a:off x="4356100" y="6139076"/>
            <a:ext cx="3009900" cy="523220"/>
          </a:xfrm>
          <a:prstGeom prst="rect">
            <a:avLst/>
          </a:prstGeom>
          <a:noFill/>
        </p:spPr>
        <p:txBody>
          <a:bodyPr wrap="square" rtlCol="0">
            <a:spAutoFit/>
          </a:bodyPr>
          <a:lstStyle/>
          <a:p>
            <a:pPr algn="ctr"/>
            <a:r>
              <a:rPr lang="hr-HR" sz="2800" b="1" dirty="0"/>
              <a:t>FAULT DOMAIN</a:t>
            </a:r>
            <a:endParaRPr lang="en-US" sz="2800" b="1" dirty="0"/>
          </a:p>
        </p:txBody>
      </p:sp>
      <p:sp>
        <p:nvSpPr>
          <p:cNvPr id="28" name="Left-Right Arrow 27"/>
          <p:cNvSpPr/>
          <p:nvPr/>
        </p:nvSpPr>
        <p:spPr>
          <a:xfrm rot="1127548">
            <a:off x="2869745" y="5968289"/>
            <a:ext cx="1740810" cy="285249"/>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eft-Right Arrow 28"/>
          <p:cNvSpPr/>
          <p:nvPr/>
        </p:nvSpPr>
        <p:spPr>
          <a:xfrm rot="20111291">
            <a:off x="7094220" y="5989469"/>
            <a:ext cx="1417419" cy="29921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Left-Right Arrow 29"/>
          <p:cNvSpPr/>
          <p:nvPr/>
        </p:nvSpPr>
        <p:spPr>
          <a:xfrm rot="5400000">
            <a:off x="5327443" y="5802319"/>
            <a:ext cx="532359" cy="339474"/>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4120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en-US" b="1" dirty="0"/>
              <a:t>Physical network</a:t>
            </a:r>
            <a:endParaRPr lang="hr-HR" b="1" dirty="0"/>
          </a:p>
        </p:txBody>
      </p:sp>
      <p:sp>
        <p:nvSpPr>
          <p:cNvPr id="5" name="Flowchart: Process 4"/>
          <p:cNvSpPr/>
          <p:nvPr/>
        </p:nvSpPr>
        <p:spPr>
          <a:xfrm>
            <a:off x="21971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Switch</a:t>
            </a:r>
            <a:endParaRPr lang="en-US" dirty="0"/>
          </a:p>
        </p:txBody>
      </p:sp>
      <p:sp>
        <p:nvSpPr>
          <p:cNvPr id="6" name="Flowchart: Process 5"/>
          <p:cNvSpPr/>
          <p:nvPr/>
        </p:nvSpPr>
        <p:spPr>
          <a:xfrm>
            <a:off x="21971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7" name="Flowchart: Process 6"/>
          <p:cNvSpPr/>
          <p:nvPr/>
        </p:nvSpPr>
        <p:spPr>
          <a:xfrm>
            <a:off x="21971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sp>
        <p:nvSpPr>
          <p:cNvPr id="8" name="Flowchart: Process 7"/>
          <p:cNvSpPr/>
          <p:nvPr/>
        </p:nvSpPr>
        <p:spPr>
          <a:xfrm>
            <a:off x="21971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9" name="Flowchart: Process 8"/>
          <p:cNvSpPr/>
          <p:nvPr/>
        </p:nvSpPr>
        <p:spPr>
          <a:xfrm>
            <a:off x="21971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cxnSp>
        <p:nvCxnSpPr>
          <p:cNvPr id="12" name="Straight Connector 11"/>
          <p:cNvCxnSpPr/>
          <p:nvPr/>
        </p:nvCxnSpPr>
        <p:spPr>
          <a:xfrm>
            <a:off x="1173560" y="3715897"/>
            <a:ext cx="787400"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Flowchart: Process 14"/>
          <p:cNvSpPr/>
          <p:nvPr/>
        </p:nvSpPr>
        <p:spPr>
          <a:xfrm>
            <a:off x="2614613"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Spine</a:t>
            </a:r>
            <a:endParaRPr lang="en-US" dirty="0"/>
          </a:p>
        </p:txBody>
      </p:sp>
      <p:sp>
        <p:nvSpPr>
          <p:cNvPr id="16" name="Flowchart: Process 15"/>
          <p:cNvSpPr/>
          <p:nvPr/>
        </p:nvSpPr>
        <p:spPr>
          <a:xfrm>
            <a:off x="5433219" y="183323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Spine</a:t>
            </a:r>
            <a:endParaRPr lang="en-US" dirty="0"/>
          </a:p>
        </p:txBody>
      </p:sp>
      <p:sp>
        <p:nvSpPr>
          <p:cNvPr id="17" name="Flowchart: Process 16"/>
          <p:cNvSpPr/>
          <p:nvPr/>
        </p:nvSpPr>
        <p:spPr>
          <a:xfrm>
            <a:off x="8393509" y="1982611"/>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Spine</a:t>
            </a:r>
            <a:endParaRPr lang="en-US" dirty="0"/>
          </a:p>
        </p:txBody>
      </p:sp>
      <p:sp>
        <p:nvSpPr>
          <p:cNvPr id="18" name="Flowchart: Process 17"/>
          <p:cNvSpPr/>
          <p:nvPr/>
        </p:nvSpPr>
        <p:spPr>
          <a:xfrm>
            <a:off x="1173560" y="3302000"/>
            <a:ext cx="858440" cy="413897"/>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solidFill>
                  <a:schemeClr val="tx1"/>
                </a:solidFill>
              </a:rPr>
              <a:t>L3</a:t>
            </a:r>
            <a:endParaRPr lang="en-US" dirty="0">
              <a:solidFill>
                <a:schemeClr val="tx1"/>
              </a:solidFill>
            </a:endParaRPr>
          </a:p>
        </p:txBody>
      </p:sp>
      <p:sp>
        <p:nvSpPr>
          <p:cNvPr id="20" name="Flowchart: Process 19"/>
          <p:cNvSpPr/>
          <p:nvPr/>
        </p:nvSpPr>
        <p:spPr>
          <a:xfrm>
            <a:off x="1173560" y="3863137"/>
            <a:ext cx="858440" cy="402211"/>
          </a:xfrm>
          <a:prstGeom prst="flowChartProces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solidFill>
                  <a:schemeClr val="tx1"/>
                </a:solidFill>
              </a:rPr>
              <a:t>L2</a:t>
            </a:r>
            <a:endParaRPr lang="en-US" dirty="0">
              <a:solidFill>
                <a:schemeClr val="tx1"/>
              </a:solidFill>
            </a:endParaRPr>
          </a:p>
        </p:txBody>
      </p:sp>
      <p:sp>
        <p:nvSpPr>
          <p:cNvPr id="21" name="Flowchart: Process 20"/>
          <p:cNvSpPr/>
          <p:nvPr/>
        </p:nvSpPr>
        <p:spPr>
          <a:xfrm>
            <a:off x="5321300" y="3022600"/>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Switch</a:t>
            </a:r>
            <a:endParaRPr lang="en-US" dirty="0"/>
          </a:p>
        </p:txBody>
      </p:sp>
      <p:sp>
        <p:nvSpPr>
          <p:cNvPr id="22" name="Flowchart: Process 21"/>
          <p:cNvSpPr/>
          <p:nvPr/>
        </p:nvSpPr>
        <p:spPr>
          <a:xfrm>
            <a:off x="5321300" y="454377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23" name="Flowchart: Process 22"/>
          <p:cNvSpPr/>
          <p:nvPr/>
        </p:nvSpPr>
        <p:spPr>
          <a:xfrm>
            <a:off x="5321300" y="3706548"/>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sp>
        <p:nvSpPr>
          <p:cNvPr id="24" name="Flowchart: Process 23"/>
          <p:cNvSpPr/>
          <p:nvPr/>
        </p:nvSpPr>
        <p:spPr>
          <a:xfrm>
            <a:off x="5321300" y="532835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25" name="Flowchart: Process 24"/>
          <p:cNvSpPr/>
          <p:nvPr/>
        </p:nvSpPr>
        <p:spPr>
          <a:xfrm>
            <a:off x="5321300" y="60334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sp>
        <p:nvSpPr>
          <p:cNvPr id="26" name="Flowchart: Process 25"/>
          <p:cNvSpPr/>
          <p:nvPr/>
        </p:nvSpPr>
        <p:spPr>
          <a:xfrm>
            <a:off x="8150820" y="3008049"/>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Switch</a:t>
            </a:r>
            <a:endParaRPr lang="en-US" dirty="0"/>
          </a:p>
        </p:txBody>
      </p:sp>
      <p:sp>
        <p:nvSpPr>
          <p:cNvPr id="27" name="Flowchart: Process 26"/>
          <p:cNvSpPr/>
          <p:nvPr/>
        </p:nvSpPr>
        <p:spPr>
          <a:xfrm>
            <a:off x="8150820" y="452922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28" name="Flowchart: Process 27"/>
          <p:cNvSpPr/>
          <p:nvPr/>
        </p:nvSpPr>
        <p:spPr>
          <a:xfrm>
            <a:off x="8150820" y="3691997"/>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sp>
        <p:nvSpPr>
          <p:cNvPr id="29" name="Flowchart: Process 28"/>
          <p:cNvSpPr/>
          <p:nvPr/>
        </p:nvSpPr>
        <p:spPr>
          <a:xfrm>
            <a:off x="8150820" y="5313805"/>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Host</a:t>
            </a:r>
            <a:endParaRPr lang="en-US" dirty="0"/>
          </a:p>
        </p:txBody>
      </p:sp>
      <p:sp>
        <p:nvSpPr>
          <p:cNvPr id="30" name="Flowchart: Process 29"/>
          <p:cNvSpPr/>
          <p:nvPr/>
        </p:nvSpPr>
        <p:spPr>
          <a:xfrm>
            <a:off x="8150820" y="6018876"/>
            <a:ext cx="2184400" cy="5588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a:t>
            </a:r>
            <a:endParaRPr lang="en-US" dirty="0"/>
          </a:p>
        </p:txBody>
      </p:sp>
      <p:sp>
        <p:nvSpPr>
          <p:cNvPr id="31" name="Right Bracket 30"/>
          <p:cNvSpPr/>
          <p:nvPr/>
        </p:nvSpPr>
        <p:spPr>
          <a:xfrm>
            <a:off x="4525367" y="3307401"/>
            <a:ext cx="150813" cy="741849"/>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Right Bracket 31"/>
          <p:cNvSpPr/>
          <p:nvPr/>
        </p:nvSpPr>
        <p:spPr>
          <a:xfrm>
            <a:off x="4514750" y="3566850"/>
            <a:ext cx="45719" cy="1333302"/>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Right Bracket 32"/>
          <p:cNvSpPr/>
          <p:nvPr/>
        </p:nvSpPr>
        <p:spPr>
          <a:xfrm>
            <a:off x="4178301" y="3487343"/>
            <a:ext cx="354350" cy="2281886"/>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5" name="Straight Connector 34"/>
          <p:cNvCxnSpPr/>
          <p:nvPr/>
        </p:nvCxnSpPr>
        <p:spPr>
          <a:xfrm flipV="1">
            <a:off x="2832100" y="2541411"/>
            <a:ext cx="457200" cy="46663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3546425" y="2370666"/>
            <a:ext cx="2841675" cy="651495"/>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706813" y="2510851"/>
            <a:ext cx="1744960" cy="41813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6902350" y="2589919"/>
            <a:ext cx="1732260" cy="339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9228880" y="2518635"/>
            <a:ext cx="386210" cy="488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21" idx="0"/>
          </p:cNvCxnSpPr>
          <p:nvPr/>
        </p:nvCxnSpPr>
        <p:spPr>
          <a:xfrm flipV="1">
            <a:off x="6413500" y="2378450"/>
            <a:ext cx="225920" cy="644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996113" y="2410376"/>
            <a:ext cx="1682650" cy="567113"/>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576168" y="2422831"/>
            <a:ext cx="3817341" cy="551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4319043" y="2386783"/>
            <a:ext cx="4021878" cy="61528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72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r>
              <a:rPr lang="hr-HR" b="1" dirty="0" err="1"/>
              <a:t>Virtual</a:t>
            </a:r>
            <a:r>
              <a:rPr lang="en-US" b="1" dirty="0"/>
              <a:t> network</a:t>
            </a:r>
            <a:endParaRPr lang="hr-HR" b="1" dirty="0"/>
          </a:p>
        </p:txBody>
      </p:sp>
      <p:pic>
        <p:nvPicPr>
          <p:cNvPr id="4" name="Picture 3"/>
          <p:cNvPicPr>
            <a:picLocks noChangeAspect="1"/>
          </p:cNvPicPr>
          <p:nvPr/>
        </p:nvPicPr>
        <p:blipFill>
          <a:blip r:embed="rId3"/>
          <a:stretch>
            <a:fillRect/>
          </a:stretch>
        </p:blipFill>
        <p:spPr>
          <a:xfrm>
            <a:off x="2607733" y="4662133"/>
            <a:ext cx="6298494" cy="1634800"/>
          </a:xfrm>
          <a:prstGeom prst="rect">
            <a:avLst/>
          </a:prstGeom>
        </p:spPr>
      </p:pic>
      <p:pic>
        <p:nvPicPr>
          <p:cNvPr id="5" name="Picture 4"/>
          <p:cNvPicPr>
            <a:picLocks noChangeAspect="1"/>
          </p:cNvPicPr>
          <p:nvPr/>
        </p:nvPicPr>
        <p:blipFill>
          <a:blip r:embed="rId4"/>
          <a:stretch>
            <a:fillRect/>
          </a:stretch>
        </p:blipFill>
        <p:spPr>
          <a:xfrm>
            <a:off x="2607733" y="3012370"/>
            <a:ext cx="6419850" cy="1352550"/>
          </a:xfrm>
          <a:prstGeom prst="rect">
            <a:avLst/>
          </a:prstGeom>
        </p:spPr>
      </p:pic>
      <p:cxnSp>
        <p:nvCxnSpPr>
          <p:cNvPr id="7" name="Straight Connector 6"/>
          <p:cNvCxnSpPr/>
          <p:nvPr/>
        </p:nvCxnSpPr>
        <p:spPr>
          <a:xfrm>
            <a:off x="2607733" y="2201333"/>
            <a:ext cx="587022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726267" y="2387600"/>
            <a:ext cx="5870223"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a:xfrm>
            <a:off x="3657599" y="2607733"/>
            <a:ext cx="5870223"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9" name="Straight Connector 8"/>
          <p:cNvCxnSpPr/>
          <p:nvPr/>
        </p:nvCxnSpPr>
        <p:spPr>
          <a:xfrm flipV="1">
            <a:off x="3928533" y="1467555"/>
            <a:ext cx="5644" cy="1140178"/>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p:cNvCxnSpPr/>
          <p:nvPr/>
        </p:nvCxnSpPr>
        <p:spPr>
          <a:xfrm flipV="1">
            <a:off x="5048338" y="1474963"/>
            <a:ext cx="6880" cy="1125362"/>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Straight Connector 29"/>
          <p:cNvCxnSpPr/>
          <p:nvPr/>
        </p:nvCxnSpPr>
        <p:spPr>
          <a:xfrm flipV="1">
            <a:off x="6096000" y="1517650"/>
            <a:ext cx="11288" cy="1095727"/>
          </a:xfrm>
          <a:prstGeom prst="line">
            <a:avLst/>
          </a:prstGeom>
        </p:spPr>
        <p:style>
          <a:lnRef idx="1">
            <a:schemeClr val="accent6"/>
          </a:lnRef>
          <a:fillRef idx="0">
            <a:schemeClr val="accent6"/>
          </a:fillRef>
          <a:effectRef idx="0">
            <a:schemeClr val="accent6"/>
          </a:effectRef>
          <a:fontRef idx="minor">
            <a:schemeClr val="tx1"/>
          </a:fontRef>
        </p:style>
      </p:cxnSp>
      <p:cxnSp>
        <p:nvCxnSpPr>
          <p:cNvPr id="31" name="Straight Connector 30"/>
          <p:cNvCxnSpPr/>
          <p:nvPr/>
        </p:nvCxnSpPr>
        <p:spPr>
          <a:xfrm flipH="1" flipV="1">
            <a:off x="7024510" y="1456267"/>
            <a:ext cx="8468" cy="1162932"/>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p:cNvCxnSpPr/>
          <p:nvPr/>
        </p:nvCxnSpPr>
        <p:spPr>
          <a:xfrm flipV="1">
            <a:off x="3098799" y="147232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312354" y="1480960"/>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5661378" y="1489253"/>
            <a:ext cx="5644" cy="71208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795910" y="1456267"/>
            <a:ext cx="11289" cy="74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622799" y="1474964"/>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8" name="Straight Connector 47"/>
          <p:cNvCxnSpPr/>
          <p:nvPr/>
        </p:nvCxnSpPr>
        <p:spPr>
          <a:xfrm flipV="1">
            <a:off x="5448299" y="1489253"/>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49" name="Straight Connector 48"/>
          <p:cNvCxnSpPr/>
          <p:nvPr/>
        </p:nvCxnSpPr>
        <p:spPr>
          <a:xfrm flipV="1">
            <a:off x="6448424" y="1489252"/>
            <a:ext cx="0" cy="907523"/>
          </a:xfrm>
          <a:prstGeom prst="line">
            <a:avLst/>
          </a:prstGeom>
        </p:spPr>
        <p:style>
          <a:lnRef idx="1">
            <a:schemeClr val="accent2"/>
          </a:lnRef>
          <a:fillRef idx="0">
            <a:schemeClr val="accent2"/>
          </a:fillRef>
          <a:effectRef idx="0">
            <a:schemeClr val="accent2"/>
          </a:effectRef>
          <a:fontRef idx="minor">
            <a:schemeClr val="tx1"/>
          </a:fontRef>
        </p:style>
      </p:cxnSp>
      <p:cxnSp>
        <p:nvCxnSpPr>
          <p:cNvPr id="50" name="Straight Connector 49"/>
          <p:cNvCxnSpPr/>
          <p:nvPr/>
        </p:nvCxnSpPr>
        <p:spPr>
          <a:xfrm flipV="1">
            <a:off x="7416799" y="1474963"/>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20" name="Cloud Callout 19"/>
          <p:cNvSpPr/>
          <p:nvPr/>
        </p:nvSpPr>
        <p:spPr>
          <a:xfrm>
            <a:off x="271637" y="1988431"/>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VIRTUAL NETWORK</a:t>
            </a:r>
            <a:endParaRPr lang="en-US" dirty="0"/>
          </a:p>
        </p:txBody>
      </p:sp>
      <p:cxnSp>
        <p:nvCxnSpPr>
          <p:cNvPr id="54" name="Straight Connector 53"/>
          <p:cNvCxnSpPr/>
          <p:nvPr/>
        </p:nvCxnSpPr>
        <p:spPr>
          <a:xfrm flipV="1">
            <a:off x="4775199" y="1627364"/>
            <a:ext cx="0" cy="907523"/>
          </a:xfrm>
          <a:prstGeom prst="line">
            <a:avLst/>
          </a:prstGeom>
        </p:spPr>
        <p:style>
          <a:lnRef idx="1">
            <a:schemeClr val="accent2"/>
          </a:lnRef>
          <a:fillRef idx="0">
            <a:schemeClr val="accent2"/>
          </a:fillRef>
          <a:effectRef idx="0">
            <a:schemeClr val="accent2"/>
          </a:effectRef>
          <a:fontRef idx="minor">
            <a:schemeClr val="tx1"/>
          </a:fontRef>
        </p:style>
      </p:cxnSp>
      <p:sp>
        <p:nvSpPr>
          <p:cNvPr id="55" name="Cloud Callout 54"/>
          <p:cNvSpPr/>
          <p:nvPr/>
        </p:nvSpPr>
        <p:spPr>
          <a:xfrm>
            <a:off x="149577" y="33901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PHYSICAL NETWORK</a:t>
            </a:r>
            <a:endParaRPr lang="en-US" dirty="0"/>
          </a:p>
        </p:txBody>
      </p:sp>
      <p:sp>
        <p:nvSpPr>
          <p:cNvPr id="57" name="Cloud Callout 56"/>
          <p:cNvSpPr/>
          <p:nvPr/>
        </p:nvSpPr>
        <p:spPr>
          <a:xfrm>
            <a:off x="149577" y="5218994"/>
            <a:ext cx="1926873" cy="974726"/>
          </a:xfrm>
          <a:prstGeom prst="cloudCallout">
            <a:avLst>
              <a:gd name="adj1" fmla="val 75296"/>
              <a:gd name="adj2" fmla="val -588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REGION</a:t>
            </a:r>
            <a:endParaRPr lang="en-US" dirty="0"/>
          </a:p>
        </p:txBody>
      </p:sp>
    </p:spTree>
    <p:extLst>
      <p:ext uri="{BB962C8B-B14F-4D97-AF65-F5344CB8AC3E}">
        <p14:creationId xmlns:p14="http://schemas.microsoft.com/office/powerpoint/2010/main" val="1487228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41992"/>
            <a:ext cx="10515600" cy="1325563"/>
          </a:xfrm>
        </p:spPr>
        <p:txBody>
          <a:bodyPr/>
          <a:lstStyle/>
          <a:p>
            <a:pPr algn="ctr"/>
            <a:r>
              <a:rPr lang="en-US" b="1" dirty="0"/>
              <a:t>Cloud infrastructure services overview</a:t>
            </a:r>
            <a:endParaRPr lang="hr-HR" b="1" dirty="0"/>
          </a:p>
        </p:txBody>
      </p:sp>
      <p:pic>
        <p:nvPicPr>
          <p:cNvPr id="4" name="Picture 3"/>
          <p:cNvPicPr>
            <a:picLocks noChangeAspect="1"/>
          </p:cNvPicPr>
          <p:nvPr/>
        </p:nvPicPr>
        <p:blipFill>
          <a:blip r:embed="rId3"/>
          <a:stretch>
            <a:fillRect/>
          </a:stretch>
        </p:blipFill>
        <p:spPr>
          <a:xfrm>
            <a:off x="3928533" y="5004951"/>
            <a:ext cx="4977694" cy="1291981"/>
          </a:xfrm>
          <a:prstGeom prst="rect">
            <a:avLst/>
          </a:prstGeom>
        </p:spPr>
      </p:pic>
      <p:pic>
        <p:nvPicPr>
          <p:cNvPr id="5" name="Picture 4"/>
          <p:cNvPicPr>
            <a:picLocks noChangeAspect="1"/>
          </p:cNvPicPr>
          <p:nvPr/>
        </p:nvPicPr>
        <p:blipFill>
          <a:blip r:embed="rId4"/>
          <a:stretch>
            <a:fillRect/>
          </a:stretch>
        </p:blipFill>
        <p:spPr>
          <a:xfrm>
            <a:off x="3830107" y="3703639"/>
            <a:ext cx="5236633" cy="1103267"/>
          </a:xfrm>
          <a:prstGeom prst="rect">
            <a:avLst/>
          </a:prstGeom>
        </p:spPr>
      </p:pic>
      <p:sp>
        <p:nvSpPr>
          <p:cNvPr id="20" name="Cloud Callout 19"/>
          <p:cNvSpPr/>
          <p:nvPr/>
        </p:nvSpPr>
        <p:spPr>
          <a:xfrm>
            <a:off x="252587" y="2840750"/>
            <a:ext cx="1926873" cy="974726"/>
          </a:xfrm>
          <a:prstGeom prst="cloudCallout">
            <a:avLst>
              <a:gd name="adj1" fmla="val 115831"/>
              <a:gd name="adj2" fmla="val -197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VIRTUAL NETWORK</a:t>
            </a:r>
            <a:endParaRPr lang="en-US" dirty="0"/>
          </a:p>
        </p:txBody>
      </p:sp>
      <p:sp>
        <p:nvSpPr>
          <p:cNvPr id="55" name="Cloud Callout 54"/>
          <p:cNvSpPr/>
          <p:nvPr/>
        </p:nvSpPr>
        <p:spPr>
          <a:xfrm>
            <a:off x="149577" y="4030225"/>
            <a:ext cx="1926873" cy="974726"/>
          </a:xfrm>
          <a:prstGeom prst="cloudCallout">
            <a:avLst>
              <a:gd name="adj1" fmla="val 135604"/>
              <a:gd name="adj2" fmla="val -168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PHYSICAL NETWORK</a:t>
            </a:r>
            <a:endParaRPr lang="en-US" dirty="0"/>
          </a:p>
        </p:txBody>
      </p:sp>
      <p:sp>
        <p:nvSpPr>
          <p:cNvPr id="57" name="Cloud Callout 56"/>
          <p:cNvSpPr/>
          <p:nvPr/>
        </p:nvSpPr>
        <p:spPr>
          <a:xfrm>
            <a:off x="149576" y="5163578"/>
            <a:ext cx="1926873" cy="974726"/>
          </a:xfrm>
          <a:prstGeom prst="cloudCallout">
            <a:avLst>
              <a:gd name="adj1" fmla="val 138570"/>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REGION</a:t>
            </a:r>
            <a:endParaRPr lang="en-US" dirty="0"/>
          </a:p>
        </p:txBody>
      </p:sp>
      <p:pic>
        <p:nvPicPr>
          <p:cNvPr id="3" name="Picture 2"/>
          <p:cNvPicPr>
            <a:picLocks noChangeAspect="1"/>
          </p:cNvPicPr>
          <p:nvPr/>
        </p:nvPicPr>
        <p:blipFill>
          <a:blip r:embed="rId5"/>
          <a:stretch>
            <a:fillRect/>
          </a:stretch>
        </p:blipFill>
        <p:spPr>
          <a:xfrm>
            <a:off x="3428997" y="2793240"/>
            <a:ext cx="6192179" cy="844388"/>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917181365"/>
              </p:ext>
            </p:extLst>
          </p:nvPr>
        </p:nvGraphicFramePr>
        <p:xfrm>
          <a:off x="3163226" y="1715226"/>
          <a:ext cx="6457950" cy="1012003"/>
        </p:xfrm>
        <a:graphic>
          <a:graphicData uri="http://schemas.openxmlformats.org/presentationml/2006/ole">
            <mc:AlternateContent xmlns:mc="http://schemas.openxmlformats.org/markup-compatibility/2006">
              <mc:Choice xmlns:v="urn:schemas-microsoft-com:vml" Requires="v">
                <p:oleObj name="Bitmap Image" r:id="rId6" imgW="7172280" imgH="1123920" progId="Paint.Picture">
                  <p:embed/>
                </p:oleObj>
              </mc:Choice>
              <mc:Fallback>
                <p:oleObj name="Bitmap Image" r:id="rId6" imgW="7172280" imgH="1123920" progId="Paint.Picture">
                  <p:embed/>
                  <p:pic>
                    <p:nvPicPr>
                      <p:cNvPr id="0" name=""/>
                      <p:cNvPicPr/>
                      <p:nvPr/>
                    </p:nvPicPr>
                    <p:blipFill>
                      <a:blip r:embed="rId7"/>
                      <a:stretch>
                        <a:fillRect/>
                      </a:stretch>
                    </p:blipFill>
                    <p:spPr>
                      <a:xfrm>
                        <a:off x="3163226" y="1715226"/>
                        <a:ext cx="6457950" cy="1012003"/>
                      </a:xfrm>
                      <a:prstGeom prst="rect">
                        <a:avLst/>
                      </a:prstGeom>
                    </p:spPr>
                  </p:pic>
                </p:oleObj>
              </mc:Fallback>
            </mc:AlternateContent>
          </a:graphicData>
        </a:graphic>
      </p:graphicFrame>
      <p:sp>
        <p:nvSpPr>
          <p:cNvPr id="27" name="Cloud Callout 26"/>
          <p:cNvSpPr/>
          <p:nvPr/>
        </p:nvSpPr>
        <p:spPr>
          <a:xfrm>
            <a:off x="149576" y="1437232"/>
            <a:ext cx="1926873" cy="974726"/>
          </a:xfrm>
          <a:prstGeom prst="cloudCallout">
            <a:avLst>
              <a:gd name="adj1" fmla="val 102484"/>
              <a:gd name="adj2" fmla="val 85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CLOUD INSTANCES</a:t>
            </a:r>
            <a:endParaRPr lang="en-US" dirty="0"/>
          </a:p>
        </p:txBody>
      </p:sp>
    </p:spTree>
    <p:extLst>
      <p:ext uri="{BB962C8B-B14F-4D97-AF65-F5344CB8AC3E}">
        <p14:creationId xmlns:p14="http://schemas.microsoft.com/office/powerpoint/2010/main" val="2993007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pPr>
            <a:r>
              <a:rPr lang="hr-HR" b="1" dirty="0">
                <a:latin typeface="+mj-lt"/>
              </a:rPr>
              <a:t>Read </a:t>
            </a:r>
            <a:r>
              <a:rPr lang="en-US" b="1" dirty="0">
                <a:latin typeface="+mj-lt"/>
              </a:rPr>
              <a:t>The NIST Definition of Cloud</a:t>
            </a:r>
            <a:r>
              <a:rPr lang="hr-HR" b="1" dirty="0">
                <a:latin typeface="+mj-lt"/>
              </a:rPr>
              <a:t> </a:t>
            </a:r>
            <a:r>
              <a:rPr lang="en-US" b="1" dirty="0">
                <a:latin typeface="+mj-lt"/>
              </a:rPr>
              <a:t>Computing</a:t>
            </a:r>
            <a:r>
              <a:rPr lang="hr-HR" b="1" dirty="0">
                <a:latin typeface="+mj-lt"/>
              </a:rPr>
              <a:t>:</a:t>
            </a:r>
          </a:p>
          <a:p>
            <a:pPr algn="just"/>
            <a:r>
              <a:rPr lang="en-US" dirty="0">
                <a:latin typeface="+mj-lt"/>
                <a:hlinkClick r:id="rId3"/>
              </a:rPr>
              <a:t>https://csrc.nist.gov/publications/detail/sp/800-145/final</a:t>
            </a:r>
            <a:r>
              <a:rPr lang="hr-HR" dirty="0">
                <a:latin typeface="+mj-lt"/>
              </a:rPr>
              <a:t> </a:t>
            </a:r>
            <a:r>
              <a:rPr lang="en-US" dirty="0">
                <a:latin typeface="+mj-lt"/>
              </a:rPr>
              <a:t> </a:t>
            </a:r>
          </a:p>
          <a:p>
            <a:pPr marL="0" lvl="0" indent="0" algn="just">
              <a:buNone/>
            </a:pPr>
            <a:r>
              <a:rPr lang="hr-HR" b="1" dirty="0" err="1">
                <a:latin typeface="+mj-lt"/>
              </a:rPr>
              <a:t>Review</a:t>
            </a:r>
            <a:r>
              <a:rPr lang="hr-HR" b="1" dirty="0">
                <a:latin typeface="+mj-lt"/>
              </a:rPr>
              <a:t> </a:t>
            </a:r>
            <a:r>
              <a:rPr lang="en-US" b="1" dirty="0">
                <a:latin typeface="+mj-lt"/>
              </a:rPr>
              <a:t>Oracle Cloud always free tier:</a:t>
            </a:r>
          </a:p>
          <a:p>
            <a:pPr algn="just"/>
            <a:r>
              <a:rPr lang="en-US" dirty="0">
                <a:latin typeface="+mj-lt"/>
              </a:rPr>
              <a:t>oracle.com.com/cloud/free</a:t>
            </a:r>
            <a:r>
              <a:rPr lang="hr-HR" dirty="0">
                <a:latin typeface="+mj-lt"/>
              </a:rPr>
              <a:t>  </a:t>
            </a:r>
          </a:p>
          <a:p>
            <a:pPr marL="0" lvl="0" indent="0" algn="just">
              <a:buNone/>
            </a:pPr>
            <a:r>
              <a:rPr lang="hr-HR" b="1" dirty="0" err="1">
                <a:latin typeface="+mj-lt"/>
              </a:rPr>
              <a:t>Review</a:t>
            </a:r>
            <a:r>
              <a:rPr lang="hr-HR" b="1" dirty="0">
                <a:latin typeface="+mj-lt"/>
              </a:rPr>
              <a:t> free Azure </a:t>
            </a:r>
            <a:r>
              <a:rPr lang="hr-HR" b="1" dirty="0" err="1">
                <a:latin typeface="+mj-lt"/>
              </a:rPr>
              <a:t>services</a:t>
            </a:r>
            <a:r>
              <a:rPr lang="hr-HR" b="1" dirty="0">
                <a:latin typeface="+mj-lt"/>
              </a:rPr>
              <a:t>:</a:t>
            </a:r>
          </a:p>
          <a:p>
            <a:pPr algn="just"/>
            <a:r>
              <a:rPr lang="pl-PL" dirty="0">
                <a:latin typeface="+mj-lt"/>
              </a:rPr>
              <a:t>azure.microsoft.com/en-us/pricing/free-services </a:t>
            </a:r>
          </a:p>
          <a:p>
            <a:pPr marL="0" indent="0" algn="just">
              <a:buNone/>
            </a:pPr>
            <a:r>
              <a:rPr lang="hr-HR" b="1" dirty="0">
                <a:latin typeface="+mj-lt"/>
              </a:rPr>
              <a:t>Access </a:t>
            </a:r>
            <a:r>
              <a:rPr lang="en-US" b="1" dirty="0">
                <a:latin typeface="+mj-lt"/>
              </a:rPr>
              <a:t>the Oracle </a:t>
            </a:r>
            <a:r>
              <a:rPr lang="hr-HR" b="1" dirty="0" err="1">
                <a:latin typeface="+mj-lt"/>
              </a:rPr>
              <a:t>Academy</a:t>
            </a:r>
            <a:r>
              <a:rPr lang="hr-HR" b="1" dirty="0">
                <a:latin typeface="+mj-lt"/>
              </a:rPr>
              <a:t> </a:t>
            </a:r>
            <a:r>
              <a:rPr lang="en-US" b="1" dirty="0">
                <a:latin typeface="+mj-lt"/>
              </a:rPr>
              <a:t>Member 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first</a:t>
            </a:r>
            <a:r>
              <a:rPr lang="hr-HR" b="1" dirty="0">
                <a:latin typeface="+mj-lt"/>
              </a:rPr>
              <a:t> </a:t>
            </a:r>
            <a:r>
              <a:rPr lang="hr-HR" b="1" dirty="0" err="1">
                <a:latin typeface="+mj-lt"/>
              </a:rPr>
              <a:t>topic</a:t>
            </a:r>
            <a:r>
              <a:rPr lang="hr-HR" b="1" dirty="0">
                <a:latin typeface="+mj-lt"/>
              </a:rPr>
              <a:t>:</a:t>
            </a:r>
          </a:p>
          <a:p>
            <a:pPr algn="just"/>
            <a:r>
              <a:rPr lang="hr-HR" dirty="0">
                <a:latin typeface="+mj-lt"/>
              </a:rPr>
              <a:t>academy.oracle.com</a:t>
            </a: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3801820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I</a:t>
            </a:r>
            <a:r>
              <a:rPr lang="en-US" b="1" dirty="0" err="1"/>
              <a:t>ntroduction</a:t>
            </a:r>
            <a:r>
              <a:rPr lang="en-US" b="1" dirty="0"/>
              <a:t> 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This course was developed as a result of the Erasmus+ project </a:t>
            </a:r>
            <a:r>
              <a:rPr lang="en-US" sz="3600" dirty="0" err="1">
                <a:latin typeface="+mj-lt"/>
              </a:rPr>
              <a:t>CodeIn</a:t>
            </a:r>
            <a:r>
              <a:rPr lang="hr-HR" sz="3600" dirty="0">
                <a:latin typeface="+mj-lt"/>
              </a:rPr>
              <a:t> (</a:t>
            </a:r>
            <a:r>
              <a:rPr lang="en-US" sz="3600" i="1" dirty="0">
                <a:latin typeface="+mj-lt"/>
              </a:rPr>
              <a:t>Cloud </a:t>
            </a:r>
            <a:r>
              <a:rPr lang="en-US" sz="3600" i="1" dirty="0" err="1">
                <a:latin typeface="+mj-lt"/>
              </a:rPr>
              <a:t>cOmputing</a:t>
            </a:r>
            <a:r>
              <a:rPr lang="en-US" sz="3600" i="1" dirty="0">
                <a:latin typeface="+mj-lt"/>
              </a:rPr>
              <a:t> for Digital Education </a:t>
            </a:r>
            <a:r>
              <a:rPr lang="en-US" sz="3600" i="1" dirty="0" err="1">
                <a:latin typeface="+mj-lt"/>
              </a:rPr>
              <a:t>INnovation</a:t>
            </a:r>
            <a:r>
              <a:rPr lang="hr-HR" sz="3600" dirty="0">
                <a:latin typeface="+mj-lt"/>
              </a:rPr>
              <a:t>)</a:t>
            </a:r>
          </a:p>
          <a:p>
            <a:pPr lvl="0"/>
            <a:r>
              <a:rPr lang="en-US" sz="3600" dirty="0">
                <a:latin typeface="+mj-lt"/>
              </a:rPr>
              <a:t>It contains a total of ten teaching topics</a:t>
            </a:r>
            <a:endParaRPr lang="hr-HR" sz="3600" dirty="0">
              <a:latin typeface="+mj-lt"/>
            </a:endParaRPr>
          </a:p>
          <a:p>
            <a:pPr lvl="0"/>
            <a:r>
              <a:rPr lang="en-US" sz="3600" dirty="0">
                <a:latin typeface="+mj-lt"/>
              </a:rPr>
              <a:t>All you need </a:t>
            </a:r>
            <a:r>
              <a:rPr lang="hr-HR" sz="3600" dirty="0">
                <a:latin typeface="+mj-lt"/>
              </a:rPr>
              <a:t>for</a:t>
            </a:r>
            <a:r>
              <a:rPr lang="en-US" sz="3600" dirty="0">
                <a:latin typeface="+mj-lt"/>
              </a:rPr>
              <a:t> learn is internet access</a:t>
            </a:r>
            <a:r>
              <a:rPr lang="hr-HR" sz="3600" dirty="0">
                <a:latin typeface="+mj-lt"/>
              </a:rPr>
              <a:t> </a:t>
            </a:r>
          </a:p>
          <a:p>
            <a:pPr lvl="0"/>
            <a:r>
              <a:rPr lang="en-US" sz="3600" dirty="0">
                <a:latin typeface="+mj-lt"/>
              </a:rPr>
              <a:t>You are expected to spend a total of 150 hours to acquire the intended learning outcomes. </a:t>
            </a: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2858749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2- </a:t>
            </a:r>
            <a:r>
              <a:rPr lang="en-US" dirty="0"/>
              <a:t>Virtual (cloud) network</a:t>
            </a:r>
            <a:endParaRPr lang="pl-PL" dirty="0"/>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a:bodyPr>
          <a:lstStyle/>
          <a:p>
            <a:endParaRPr lang="hr-HR" dirty="0"/>
          </a:p>
          <a:p>
            <a:endParaRPr lang="hr-HR" dirty="0"/>
          </a:p>
        </p:txBody>
      </p:sp>
    </p:spTree>
    <p:extLst>
      <p:ext uri="{BB962C8B-B14F-4D97-AF65-F5344CB8AC3E}">
        <p14:creationId xmlns:p14="http://schemas.microsoft.com/office/powerpoint/2010/main" val="959955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CIDR (</a:t>
            </a:r>
            <a:r>
              <a:rPr lang="hr-HR" b="1" dirty="0" err="1"/>
              <a:t>classes</a:t>
            </a:r>
            <a:r>
              <a:rPr lang="hr-HR" b="1" dirty="0"/>
              <a:t> </a:t>
            </a:r>
            <a:r>
              <a:rPr lang="hr-HR" b="1" dirty="0" err="1"/>
              <a:t>inter-domain</a:t>
            </a:r>
            <a:r>
              <a:rPr lang="hr-HR" b="1" dirty="0"/>
              <a:t> </a:t>
            </a:r>
            <a:r>
              <a:rPr lang="hr-HR" b="1" dirty="0" err="1"/>
              <a:t>routing</a:t>
            </a:r>
            <a:r>
              <a:rPr lang="hr-HR" b="1" dirty="0"/>
              <a:t>) </a:t>
            </a:r>
            <a:r>
              <a:rPr lang="hr-HR" b="1" dirty="0" err="1"/>
              <a:t>basics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lvl="0"/>
            <a:r>
              <a:rPr lang="en-US" sz="3600" dirty="0">
                <a:latin typeface="+mj-lt"/>
              </a:rPr>
              <a:t>Notation constructed from an IP address, a'/' character, and a decimal number. </a:t>
            </a:r>
            <a:r>
              <a:rPr lang="en-US" sz="3600" dirty="0" err="1">
                <a:latin typeface="+mj-lt"/>
              </a:rPr>
              <a:t>xxx.xxx.xxx.xxx</a:t>
            </a:r>
            <a:r>
              <a:rPr lang="en-US" sz="3600" dirty="0">
                <a:latin typeface="+mj-lt"/>
              </a:rPr>
              <a:t>/n, where n is the number of bits used for subnet mask. </a:t>
            </a:r>
            <a:endParaRPr lang="hr-HR" sz="3600" dirty="0">
              <a:latin typeface="+mj-lt"/>
            </a:endParaRPr>
          </a:p>
          <a:p>
            <a:pPr marL="0" lvl="0" indent="0">
              <a:buNone/>
            </a:pPr>
            <a:r>
              <a:rPr lang="hr-HR" sz="3600" dirty="0">
                <a:latin typeface="+mj-lt"/>
              </a:rPr>
              <a:t>	</a:t>
            </a:r>
            <a:r>
              <a:rPr lang="en-US" sz="3600" dirty="0">
                <a:latin typeface="+mj-lt"/>
              </a:rPr>
              <a:t>192.168.1.0/24</a:t>
            </a:r>
            <a:endParaRPr lang="hr-HR" sz="3600" dirty="0">
              <a:latin typeface="+mj-lt"/>
            </a:endParaRPr>
          </a:p>
          <a:p>
            <a:pPr marL="0" lvl="0" indent="0">
              <a:buNone/>
            </a:pPr>
            <a:endParaRPr lang="hr-HR" sz="3600" dirty="0">
              <a:latin typeface="+mj-lt"/>
            </a:endParaRPr>
          </a:p>
          <a:p>
            <a:pPr lvl="0"/>
            <a:endParaRPr lang="pl-PL" dirty="0">
              <a:latin typeface="+mj-lt"/>
            </a:endParaRPr>
          </a:p>
        </p:txBody>
      </p:sp>
      <p:sp>
        <p:nvSpPr>
          <p:cNvPr id="4" name="Rectangle 3"/>
          <p:cNvSpPr/>
          <p:nvPr/>
        </p:nvSpPr>
        <p:spPr>
          <a:xfrm>
            <a:off x="1756043" y="3511438"/>
            <a:ext cx="2283393"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139921" y="3511438"/>
            <a:ext cx="683288"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loud Callout 5"/>
          <p:cNvSpPr/>
          <p:nvPr/>
        </p:nvSpPr>
        <p:spPr>
          <a:xfrm>
            <a:off x="1636016" y="4978651"/>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IP ADDRESS</a:t>
            </a:r>
            <a:endParaRPr lang="en-US" dirty="0"/>
          </a:p>
        </p:txBody>
      </p:sp>
      <p:sp>
        <p:nvSpPr>
          <p:cNvPr id="7" name="Cloud Callout 6"/>
          <p:cNvSpPr/>
          <p:nvPr/>
        </p:nvSpPr>
        <p:spPr>
          <a:xfrm>
            <a:off x="4346533" y="4978651"/>
            <a:ext cx="2403420" cy="812523"/>
          </a:xfrm>
          <a:prstGeom prst="cloudCallout">
            <a:avLst>
              <a:gd name="adj1" fmla="val -38982"/>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SUBNET MASK</a:t>
            </a:r>
            <a:endParaRPr lang="en-US" dirty="0"/>
          </a:p>
        </p:txBody>
      </p:sp>
    </p:spTree>
    <p:extLst>
      <p:ext uri="{BB962C8B-B14F-4D97-AF65-F5344CB8AC3E}">
        <p14:creationId xmlns:p14="http://schemas.microsoft.com/office/powerpoint/2010/main" val="3649875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CIDR (</a:t>
            </a:r>
            <a:r>
              <a:rPr lang="hr-HR" b="1" dirty="0" err="1"/>
              <a:t>classes</a:t>
            </a:r>
            <a:r>
              <a:rPr lang="hr-HR" b="1" dirty="0"/>
              <a:t> </a:t>
            </a:r>
            <a:r>
              <a:rPr lang="hr-HR" b="1" dirty="0" err="1"/>
              <a:t>inter-domain</a:t>
            </a:r>
            <a:r>
              <a:rPr lang="hr-HR" b="1" dirty="0"/>
              <a:t> </a:t>
            </a:r>
            <a:r>
              <a:rPr lang="hr-HR" b="1" dirty="0" err="1"/>
              <a:t>routing</a:t>
            </a:r>
            <a:r>
              <a:rPr lang="hr-HR" b="1" dirty="0"/>
              <a:t>) </a:t>
            </a:r>
            <a:r>
              <a:rPr lang="hr-HR" b="1" dirty="0" err="1"/>
              <a:t>basics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marL="0" lvl="0" indent="0">
              <a:buNone/>
            </a:pPr>
            <a:endParaRPr lang="en-US" sz="3600" dirty="0">
              <a:latin typeface="+mj-lt"/>
            </a:endParaRPr>
          </a:p>
          <a:p>
            <a:pPr lvl="0"/>
            <a:endParaRPr lang="hr-HR" sz="3600" dirty="0">
              <a:latin typeface="+mj-lt"/>
            </a:endParaRPr>
          </a:p>
          <a:p>
            <a:pPr lvl="0"/>
            <a:endParaRPr lang="hr-HR" sz="3600" dirty="0">
              <a:latin typeface="+mj-lt"/>
            </a:endParaRPr>
          </a:p>
          <a:p>
            <a:pPr lvl="0"/>
            <a:endParaRPr lang="pl-PL" dirty="0">
              <a:latin typeface="+mj-lt"/>
            </a:endParaRPr>
          </a:p>
        </p:txBody>
      </p:sp>
      <p:pic>
        <p:nvPicPr>
          <p:cNvPr id="5" name="Picture 4"/>
          <p:cNvPicPr>
            <a:picLocks noChangeAspect="1"/>
          </p:cNvPicPr>
          <p:nvPr/>
        </p:nvPicPr>
        <p:blipFill>
          <a:blip r:embed="rId3"/>
          <a:stretch>
            <a:fillRect/>
          </a:stretch>
        </p:blipFill>
        <p:spPr>
          <a:xfrm>
            <a:off x="925934" y="1690688"/>
            <a:ext cx="10078876" cy="1568800"/>
          </a:xfrm>
          <a:prstGeom prst="rect">
            <a:avLst/>
          </a:prstGeom>
        </p:spPr>
      </p:pic>
      <p:pic>
        <p:nvPicPr>
          <p:cNvPr id="6" name="Picture 5"/>
          <p:cNvPicPr>
            <a:picLocks noChangeAspect="1"/>
          </p:cNvPicPr>
          <p:nvPr/>
        </p:nvPicPr>
        <p:blipFill>
          <a:blip r:embed="rId4"/>
          <a:stretch>
            <a:fillRect/>
          </a:stretch>
        </p:blipFill>
        <p:spPr>
          <a:xfrm>
            <a:off x="925934" y="4072011"/>
            <a:ext cx="10039351" cy="1628000"/>
          </a:xfrm>
          <a:prstGeom prst="rect">
            <a:avLst/>
          </a:prstGeom>
        </p:spPr>
      </p:pic>
      <p:sp>
        <p:nvSpPr>
          <p:cNvPr id="7" name="Rectangle 6"/>
          <p:cNvSpPr/>
          <p:nvPr/>
        </p:nvSpPr>
        <p:spPr>
          <a:xfrm>
            <a:off x="852986" y="3209744"/>
            <a:ext cx="6096000" cy="800219"/>
          </a:xfrm>
          <a:prstGeom prst="rect">
            <a:avLst/>
          </a:prstGeom>
        </p:spPr>
        <p:txBody>
          <a:bodyPr>
            <a:spAutoFit/>
          </a:bodyPr>
          <a:lstStyle/>
          <a:p>
            <a:endParaRPr lang="en-US" sz="1000" dirty="0">
              <a:solidFill>
                <a:srgbClr val="000000"/>
              </a:solidFill>
              <a:latin typeface="Calibri" panose="020F0502020204030204" pitchFamily="34" charset="0"/>
            </a:endParaRPr>
          </a:p>
          <a:p>
            <a:r>
              <a:rPr lang="hr-HR" dirty="0"/>
              <a:t>IP RANGE: </a:t>
            </a:r>
            <a:r>
              <a:rPr lang="en-US" dirty="0"/>
              <a:t>192.168.1.0 –192.168.1.255</a:t>
            </a:r>
            <a:endParaRPr lang="hr-HR" dirty="0"/>
          </a:p>
          <a:p>
            <a:r>
              <a:rPr lang="hr-HR" dirty="0"/>
              <a:t>SUBNETS: 0</a:t>
            </a:r>
            <a:endParaRPr lang="en-US" dirty="0"/>
          </a:p>
        </p:txBody>
      </p:sp>
      <p:sp>
        <p:nvSpPr>
          <p:cNvPr id="8" name="Rectangle 7"/>
          <p:cNvSpPr/>
          <p:nvPr/>
        </p:nvSpPr>
        <p:spPr>
          <a:xfrm>
            <a:off x="838200" y="5573338"/>
            <a:ext cx="6096000" cy="1077218"/>
          </a:xfrm>
          <a:prstGeom prst="rect">
            <a:avLst/>
          </a:prstGeom>
        </p:spPr>
        <p:txBody>
          <a:bodyPr>
            <a:spAutoFit/>
          </a:bodyPr>
          <a:lstStyle/>
          <a:p>
            <a:endParaRPr lang="en-US" sz="1000" dirty="0">
              <a:solidFill>
                <a:srgbClr val="000000"/>
              </a:solidFill>
              <a:latin typeface="Calibri" panose="020F0502020204030204" pitchFamily="34" charset="0"/>
            </a:endParaRPr>
          </a:p>
          <a:p>
            <a:r>
              <a:rPr lang="hr-HR" dirty="0"/>
              <a:t>IP RANGE : </a:t>
            </a:r>
            <a:r>
              <a:rPr lang="en-US" dirty="0"/>
              <a:t>192.168.1.0 –192.168.1.</a:t>
            </a:r>
            <a:r>
              <a:rPr lang="hr-HR" dirty="0"/>
              <a:t>31</a:t>
            </a:r>
          </a:p>
          <a:p>
            <a:r>
              <a:rPr lang="hr-HR" dirty="0"/>
              <a:t>SUBNETS: 2x2x2 = 8</a:t>
            </a:r>
            <a:endParaRPr lang="en-US" dirty="0"/>
          </a:p>
          <a:p>
            <a:endParaRPr lang="en-US" dirty="0"/>
          </a:p>
        </p:txBody>
      </p:sp>
      <p:sp>
        <p:nvSpPr>
          <p:cNvPr id="12" name="Rectangle 11"/>
          <p:cNvSpPr/>
          <p:nvPr/>
        </p:nvSpPr>
        <p:spPr>
          <a:xfrm>
            <a:off x="8963643" y="2270353"/>
            <a:ext cx="1918722" cy="409470"/>
          </a:xfrm>
          <a:prstGeom prst="rect">
            <a:avLst/>
          </a:prstGeom>
          <a:noFill/>
          <a:ln w="254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9728992" y="4681276"/>
            <a:ext cx="1153373" cy="40947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loud Callout 13"/>
          <p:cNvSpPr/>
          <p:nvPr/>
        </p:nvSpPr>
        <p:spPr>
          <a:xfrm>
            <a:off x="9632106" y="3280480"/>
            <a:ext cx="2403420" cy="812523"/>
          </a:xfrm>
          <a:prstGeom prst="cloudCallout">
            <a:avLst>
              <a:gd name="adj1" fmla="val -15151"/>
              <a:gd name="adj2" fmla="val -172684"/>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HOST BITS = 0</a:t>
            </a:r>
            <a:endParaRPr lang="en-US" dirty="0"/>
          </a:p>
        </p:txBody>
      </p:sp>
      <p:sp>
        <p:nvSpPr>
          <p:cNvPr id="15" name="Cloud Callout 14"/>
          <p:cNvSpPr/>
          <p:nvPr/>
        </p:nvSpPr>
        <p:spPr>
          <a:xfrm>
            <a:off x="9907675" y="5518000"/>
            <a:ext cx="2284325" cy="812523"/>
          </a:xfrm>
          <a:prstGeom prst="cloudCallout">
            <a:avLst>
              <a:gd name="adj1" fmla="val -34745"/>
              <a:gd name="adj2" fmla="val -99720"/>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HOST BITS = 0</a:t>
            </a:r>
            <a:endParaRPr lang="en-US" dirty="0"/>
          </a:p>
        </p:txBody>
      </p:sp>
      <p:sp>
        <p:nvSpPr>
          <p:cNvPr id="16" name="Rectangle 15"/>
          <p:cNvSpPr/>
          <p:nvPr/>
        </p:nvSpPr>
        <p:spPr>
          <a:xfrm>
            <a:off x="3048000" y="2270353"/>
            <a:ext cx="581464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038286" y="4662597"/>
            <a:ext cx="6607786" cy="409470"/>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loud Callout 17"/>
          <p:cNvSpPr/>
          <p:nvPr/>
        </p:nvSpPr>
        <p:spPr>
          <a:xfrm>
            <a:off x="6868669" y="3192019"/>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NETWORK BITS = 1</a:t>
            </a:r>
            <a:endParaRPr lang="en-US" dirty="0"/>
          </a:p>
        </p:txBody>
      </p:sp>
      <p:sp>
        <p:nvSpPr>
          <p:cNvPr id="19" name="Cloud Callout 18"/>
          <p:cNvSpPr/>
          <p:nvPr/>
        </p:nvSpPr>
        <p:spPr>
          <a:xfrm>
            <a:off x="7159680" y="5963934"/>
            <a:ext cx="2403420" cy="812523"/>
          </a:xfrm>
          <a:prstGeom prst="cloudCallout">
            <a:avLst>
              <a:gd name="adj1" fmla="val -15151"/>
              <a:gd name="adj2" fmla="val -172684"/>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NETWORK BITS = 1</a:t>
            </a:r>
            <a:endParaRPr lang="en-US" dirty="0"/>
          </a:p>
        </p:txBody>
      </p:sp>
    </p:spTree>
    <p:extLst>
      <p:ext uri="{BB962C8B-B14F-4D97-AF65-F5344CB8AC3E}">
        <p14:creationId xmlns:p14="http://schemas.microsoft.com/office/powerpoint/2010/main" val="99567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251226"/>
            <a:ext cx="10515600" cy="1325563"/>
          </a:xfrm>
        </p:spPr>
        <p:txBody>
          <a:bodyPr/>
          <a:lstStyle/>
          <a:p>
            <a:pPr algn="ctr"/>
            <a:r>
              <a:rPr lang="en-US" b="1" dirty="0"/>
              <a:t>Virtual Cloud Network (VCN) concepts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endParaRPr lang="hr-HR" sz="3600" dirty="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532561" y="1499498"/>
            <a:ext cx="4810139" cy="4740528"/>
          </a:xfrm>
          <a:prstGeom prst="rect">
            <a:avLst/>
          </a:prstGeom>
        </p:spPr>
      </p:pic>
      <p:sp>
        <p:nvSpPr>
          <p:cNvPr id="5" name="TextBox 4"/>
          <p:cNvSpPr txBox="1"/>
          <p:nvPr/>
        </p:nvSpPr>
        <p:spPr>
          <a:xfrm>
            <a:off x="5648339" y="1576789"/>
            <a:ext cx="6319248" cy="5016758"/>
          </a:xfrm>
          <a:prstGeom prst="rect">
            <a:avLst/>
          </a:prstGeom>
          <a:noFill/>
        </p:spPr>
        <p:txBody>
          <a:bodyPr wrap="square" rtlCol="0">
            <a:spAutoFit/>
          </a:bodyPr>
          <a:lstStyle/>
          <a:p>
            <a:pPr marL="285750" indent="-285750" algn="just">
              <a:buFont typeface="Arial" panose="020B0604020202020204" pitchFamily="34" charset="0"/>
              <a:buChar char="•"/>
            </a:pPr>
            <a:r>
              <a:rPr lang="en-US" sz="3200" dirty="0">
                <a:latin typeface="+mj-lt"/>
              </a:rPr>
              <a:t>Software defined private</a:t>
            </a:r>
            <a:r>
              <a:rPr lang="hr-HR" sz="3200" dirty="0">
                <a:latin typeface="+mj-lt"/>
              </a:rPr>
              <a:t> </a:t>
            </a:r>
            <a:r>
              <a:rPr lang="en-US" sz="3200" dirty="0">
                <a:latin typeface="+mj-lt"/>
              </a:rPr>
              <a:t>network you set up</a:t>
            </a:r>
            <a:r>
              <a:rPr lang="hr-HR" sz="3200" dirty="0">
                <a:latin typeface="+mj-lt"/>
              </a:rPr>
              <a:t> </a:t>
            </a:r>
            <a:r>
              <a:rPr lang="en-US" sz="3200" dirty="0">
                <a:latin typeface="+mj-lt"/>
              </a:rPr>
              <a:t>in </a:t>
            </a:r>
            <a:r>
              <a:rPr lang="hr-HR" sz="3200" dirty="0" err="1">
                <a:latin typeface="+mj-lt"/>
              </a:rPr>
              <a:t>cloud</a:t>
            </a:r>
            <a:r>
              <a:rPr lang="hr-HR" sz="3200" dirty="0">
                <a:latin typeface="+mj-lt"/>
              </a:rPr>
              <a:t> - VCN </a:t>
            </a:r>
          </a:p>
          <a:p>
            <a:pPr marL="285750" indent="-285750" algn="just">
              <a:buFont typeface="Arial" panose="020B0604020202020204" pitchFamily="34" charset="0"/>
              <a:buChar char="•"/>
            </a:pPr>
            <a:r>
              <a:rPr lang="en-US" sz="3200" dirty="0">
                <a:latin typeface="+mj-lt"/>
              </a:rPr>
              <a:t>Enables </a:t>
            </a:r>
            <a:r>
              <a:rPr lang="hr-HR" sz="3200" dirty="0" err="1">
                <a:latin typeface="+mj-lt"/>
              </a:rPr>
              <a:t>cloud</a:t>
            </a:r>
            <a:r>
              <a:rPr lang="en-US" sz="3200" dirty="0">
                <a:latin typeface="+mj-lt"/>
              </a:rPr>
              <a:t> resources such as compute instances</a:t>
            </a:r>
            <a:r>
              <a:rPr lang="hr-HR" sz="3200" dirty="0">
                <a:latin typeface="+mj-lt"/>
              </a:rPr>
              <a:t> </a:t>
            </a:r>
            <a:r>
              <a:rPr lang="en-US" sz="3200" dirty="0">
                <a:latin typeface="+mj-lt"/>
              </a:rPr>
              <a:t>to securely communicate with Internet, other</a:t>
            </a:r>
            <a:r>
              <a:rPr lang="hr-HR" sz="3200" dirty="0">
                <a:latin typeface="+mj-lt"/>
              </a:rPr>
              <a:t> </a:t>
            </a:r>
            <a:r>
              <a:rPr lang="en-US" sz="3200" dirty="0">
                <a:latin typeface="+mj-lt"/>
              </a:rPr>
              <a:t>instances or on premises data centers</a:t>
            </a:r>
          </a:p>
          <a:p>
            <a:pPr marL="285750" indent="-285750" algn="just">
              <a:buFont typeface="Arial" panose="020B0604020202020204" pitchFamily="34" charset="0"/>
              <a:buChar char="•"/>
            </a:pPr>
            <a:r>
              <a:rPr lang="en-US" sz="3200" dirty="0">
                <a:latin typeface="+mj-lt"/>
              </a:rPr>
              <a:t>Lives in an </a:t>
            </a:r>
            <a:r>
              <a:rPr lang="hr-HR" sz="3200" dirty="0" err="1">
                <a:latin typeface="+mj-lt"/>
              </a:rPr>
              <a:t>cloud</a:t>
            </a:r>
            <a:r>
              <a:rPr lang="en-US" sz="3200" dirty="0">
                <a:latin typeface="+mj-lt"/>
              </a:rPr>
              <a:t> region</a:t>
            </a:r>
          </a:p>
          <a:p>
            <a:pPr marL="285750" indent="-285750" algn="just">
              <a:buFont typeface="Arial" panose="020B0604020202020204" pitchFamily="34" charset="0"/>
              <a:buChar char="•"/>
            </a:pPr>
            <a:r>
              <a:rPr lang="en-US" sz="3200" dirty="0">
                <a:latin typeface="+mj-lt"/>
              </a:rPr>
              <a:t>Highly Available, Scalable and Secure</a:t>
            </a:r>
          </a:p>
        </p:txBody>
      </p:sp>
    </p:spTree>
    <p:extLst>
      <p:ext uri="{BB962C8B-B14F-4D97-AF65-F5344CB8AC3E}">
        <p14:creationId xmlns:p14="http://schemas.microsoft.com/office/powerpoint/2010/main" val="2860249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8296" y="111609"/>
            <a:ext cx="10515600" cy="1325563"/>
          </a:xfrm>
        </p:spPr>
        <p:txBody>
          <a:bodyPr/>
          <a:lstStyle/>
          <a:p>
            <a:pPr algn="ctr"/>
            <a:r>
              <a:rPr lang="en-US" b="1" dirty="0"/>
              <a:t>IP Addresses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617029" y="1336430"/>
            <a:ext cx="6339672" cy="5264964"/>
          </a:xfrm>
        </p:spPr>
        <p:txBody>
          <a:bodyPr>
            <a:noAutofit/>
          </a:bodyPr>
          <a:lstStyle/>
          <a:p>
            <a:pPr marL="0" lvl="0" indent="0">
              <a:buNone/>
            </a:pPr>
            <a:r>
              <a:rPr lang="en-US" sz="3200" dirty="0">
                <a:latin typeface="+mj-lt"/>
              </a:rPr>
              <a:t>Every resource connected to VCN will get</a:t>
            </a:r>
            <a:r>
              <a:rPr lang="hr-HR" sz="3200" dirty="0">
                <a:latin typeface="+mj-lt"/>
              </a:rPr>
              <a:t> </a:t>
            </a:r>
            <a:r>
              <a:rPr lang="en-US" sz="3200" dirty="0">
                <a:latin typeface="+mj-lt"/>
              </a:rPr>
              <a:t>its own unique private IP address</a:t>
            </a:r>
            <a:r>
              <a:rPr lang="hr-HR" sz="3200" dirty="0">
                <a:latin typeface="+mj-lt"/>
              </a:rPr>
              <a:t> </a:t>
            </a:r>
            <a:r>
              <a:rPr lang="hr-HR" sz="3200" dirty="0" err="1">
                <a:latin typeface="+mj-lt"/>
              </a:rPr>
              <a:t>that</a:t>
            </a:r>
            <a:r>
              <a:rPr lang="hr-HR" sz="3200" dirty="0">
                <a:latin typeface="+mj-lt"/>
              </a:rPr>
              <a:t> c</a:t>
            </a:r>
            <a:r>
              <a:rPr lang="en-US" sz="3200" dirty="0" err="1">
                <a:latin typeface="+mj-lt"/>
              </a:rPr>
              <a:t>annot</a:t>
            </a:r>
            <a:r>
              <a:rPr lang="en-US" sz="3200" dirty="0">
                <a:latin typeface="+mj-lt"/>
              </a:rPr>
              <a:t> be routed through the public Internet</a:t>
            </a:r>
            <a:r>
              <a:rPr lang="hr-HR" sz="3200" dirty="0">
                <a:latin typeface="+mj-lt"/>
              </a:rPr>
              <a:t> </a:t>
            </a:r>
          </a:p>
          <a:p>
            <a:pPr marL="0" lvl="0" indent="0">
              <a:buNone/>
            </a:pPr>
            <a:r>
              <a:rPr lang="en-US" sz="3200" dirty="0">
                <a:latin typeface="+mj-lt"/>
              </a:rPr>
              <a:t>Subnets let you divide the VCN into one or more</a:t>
            </a:r>
            <a:r>
              <a:rPr lang="hr-HR" sz="3200" dirty="0">
                <a:latin typeface="+mj-lt"/>
              </a:rPr>
              <a:t> </a:t>
            </a:r>
            <a:r>
              <a:rPr lang="en-US" sz="3200" dirty="0">
                <a:latin typeface="+mj-lt"/>
              </a:rPr>
              <a:t>sub networks</a:t>
            </a:r>
          </a:p>
          <a:p>
            <a:pPr marL="0" lvl="0" indent="0">
              <a:buNone/>
            </a:pPr>
            <a:r>
              <a:rPr lang="en-US" sz="3200" dirty="0">
                <a:latin typeface="+mj-lt"/>
              </a:rPr>
              <a:t>E.g., 10.0.0.0/16 </a:t>
            </a:r>
            <a:r>
              <a:rPr lang="hr-HR" sz="3200" dirty="0">
                <a:latin typeface="+mj-lt"/>
              </a:rPr>
              <a:t>, </a:t>
            </a:r>
            <a:r>
              <a:rPr lang="en-US" sz="3200" dirty="0">
                <a:latin typeface="+mj-lt"/>
              </a:rPr>
              <a:t>10.0.1.0/24, 10.0.2.0/24..</a:t>
            </a:r>
          </a:p>
          <a:p>
            <a:pPr marL="0" lvl="0" indent="0">
              <a:buNone/>
            </a:pPr>
            <a:r>
              <a:rPr lang="en-US" sz="3200" dirty="0">
                <a:latin typeface="+mj-lt"/>
              </a:rPr>
              <a:t>Compute instances are placed in subnets</a:t>
            </a:r>
            <a:r>
              <a:rPr lang="hr-HR" sz="3200" dirty="0">
                <a:latin typeface="+mj-lt"/>
              </a:rPr>
              <a:t> </a:t>
            </a:r>
            <a:r>
              <a:rPr lang="hr-HR" sz="3200" dirty="0" err="1">
                <a:latin typeface="+mj-lt"/>
              </a:rPr>
              <a:t>that</a:t>
            </a:r>
            <a:r>
              <a:rPr lang="hr-HR" sz="3200" dirty="0">
                <a:latin typeface="+mj-lt"/>
              </a:rPr>
              <a:t> </a:t>
            </a:r>
            <a:r>
              <a:rPr lang="en-US" sz="3200" dirty="0">
                <a:latin typeface="+mj-lt"/>
              </a:rPr>
              <a:t>can be isolated and secured</a:t>
            </a:r>
            <a:endParaRPr lang="pl-PL" dirty="0">
              <a:latin typeface="+mj-lt"/>
            </a:endParaRPr>
          </a:p>
        </p:txBody>
      </p:sp>
      <p:pic>
        <p:nvPicPr>
          <p:cNvPr id="6" name="Picture 5"/>
          <p:cNvPicPr>
            <a:picLocks noChangeAspect="1"/>
          </p:cNvPicPr>
          <p:nvPr/>
        </p:nvPicPr>
        <p:blipFill>
          <a:blip r:embed="rId3"/>
          <a:stretch>
            <a:fillRect/>
          </a:stretch>
        </p:blipFill>
        <p:spPr>
          <a:xfrm>
            <a:off x="235299" y="1437172"/>
            <a:ext cx="5055760" cy="5063479"/>
          </a:xfrm>
          <a:prstGeom prst="rect">
            <a:avLst/>
          </a:prstGeom>
        </p:spPr>
      </p:pic>
    </p:spTree>
    <p:extLst>
      <p:ext uri="{BB962C8B-B14F-4D97-AF65-F5344CB8AC3E}">
        <p14:creationId xmlns:p14="http://schemas.microsoft.com/office/powerpoint/2010/main" val="24787774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85825" y="71158"/>
            <a:ext cx="10515600" cy="1325563"/>
          </a:xfrm>
        </p:spPr>
        <p:txBody>
          <a:bodyPr/>
          <a:lstStyle/>
          <a:p>
            <a:pPr algn="ctr"/>
            <a:r>
              <a:rPr lang="en-US" b="1" dirty="0"/>
              <a:t>Gateways and routing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88817" y="1607736"/>
            <a:ext cx="5938575" cy="5063997"/>
          </a:xfrm>
        </p:spPr>
        <p:txBody>
          <a:bodyPr>
            <a:normAutofit/>
          </a:bodyPr>
          <a:lstStyle/>
          <a:p>
            <a:pPr lvl="0" algn="just"/>
            <a:r>
              <a:rPr lang="en-US" sz="3600" dirty="0">
                <a:latin typeface="+mj-lt"/>
              </a:rPr>
              <a:t>Internet </a:t>
            </a:r>
            <a:r>
              <a:rPr lang="hr-HR" sz="3600" dirty="0">
                <a:latin typeface="+mj-lt"/>
              </a:rPr>
              <a:t>G</a:t>
            </a:r>
            <a:r>
              <a:rPr lang="en-US" sz="3600" dirty="0" err="1">
                <a:latin typeface="+mj-lt"/>
              </a:rPr>
              <a:t>ateway</a:t>
            </a:r>
            <a:r>
              <a:rPr lang="en-US" sz="3600" dirty="0">
                <a:latin typeface="+mj-lt"/>
              </a:rPr>
              <a:t> provides</a:t>
            </a:r>
            <a:r>
              <a:rPr lang="hr-HR" sz="3600" dirty="0">
                <a:latin typeface="+mj-lt"/>
              </a:rPr>
              <a:t> </a:t>
            </a:r>
            <a:r>
              <a:rPr lang="en-US" sz="3600" dirty="0">
                <a:latin typeface="+mj-lt"/>
              </a:rPr>
              <a:t>a path for</a:t>
            </a:r>
            <a:r>
              <a:rPr lang="hr-HR" sz="3600" dirty="0">
                <a:latin typeface="+mj-lt"/>
              </a:rPr>
              <a:t> </a:t>
            </a:r>
            <a:r>
              <a:rPr lang="en-US" sz="3600" dirty="0">
                <a:latin typeface="+mj-lt"/>
              </a:rPr>
              <a:t>network traffic between your VCN and the</a:t>
            </a:r>
            <a:r>
              <a:rPr lang="hr-HR" sz="3600" dirty="0">
                <a:latin typeface="+mj-lt"/>
              </a:rPr>
              <a:t> </a:t>
            </a:r>
            <a:r>
              <a:rPr lang="en-US" sz="3600" dirty="0">
                <a:latin typeface="+mj-lt"/>
              </a:rPr>
              <a:t>internet</a:t>
            </a:r>
            <a:endParaRPr lang="hr-HR" sz="3600" dirty="0">
              <a:latin typeface="+mj-lt"/>
            </a:endParaRPr>
          </a:p>
          <a:p>
            <a:pPr lvl="0" algn="just"/>
            <a:r>
              <a:rPr lang="en-US" sz="3600" dirty="0">
                <a:latin typeface="+mj-lt"/>
              </a:rPr>
              <a:t>NAT Gateway enables outbound</a:t>
            </a:r>
            <a:r>
              <a:rPr lang="hr-HR" sz="3600" dirty="0">
                <a:latin typeface="+mj-lt"/>
              </a:rPr>
              <a:t> </a:t>
            </a:r>
            <a:r>
              <a:rPr lang="en-US" sz="3600" dirty="0">
                <a:latin typeface="+mj-lt"/>
              </a:rPr>
              <a:t>connections to</a:t>
            </a:r>
            <a:r>
              <a:rPr lang="hr-HR" sz="3600" dirty="0">
                <a:latin typeface="+mj-lt"/>
              </a:rPr>
              <a:t> </a:t>
            </a:r>
            <a:r>
              <a:rPr lang="en-US" sz="3600" dirty="0">
                <a:latin typeface="+mj-lt"/>
              </a:rPr>
              <a:t>the internet, but blocks inbound connections</a:t>
            </a:r>
            <a:r>
              <a:rPr lang="hr-HR" sz="3600" dirty="0">
                <a:latin typeface="+mj-lt"/>
              </a:rPr>
              <a:t> </a:t>
            </a:r>
            <a:r>
              <a:rPr lang="en-US" sz="3600" dirty="0">
                <a:latin typeface="+mj-lt"/>
              </a:rPr>
              <a:t>initiated from the internet</a:t>
            </a:r>
            <a:endParaRPr lang="hr-HR" sz="3600" dirty="0">
              <a:latin typeface="+mj-lt"/>
            </a:endParaRPr>
          </a:p>
          <a:p>
            <a:pPr lvl="0" algn="just"/>
            <a:endParaRPr lang="hr-HR" sz="3600" dirty="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319515" y="1396721"/>
            <a:ext cx="5348330" cy="5380892"/>
          </a:xfrm>
          <a:prstGeom prst="rect">
            <a:avLst/>
          </a:prstGeom>
        </p:spPr>
      </p:pic>
    </p:spTree>
    <p:extLst>
      <p:ext uri="{BB962C8B-B14F-4D97-AF65-F5344CB8AC3E}">
        <p14:creationId xmlns:p14="http://schemas.microsoft.com/office/powerpoint/2010/main" val="16587329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7725" y="146050"/>
            <a:ext cx="10515600" cy="1325563"/>
          </a:xfrm>
        </p:spPr>
        <p:txBody>
          <a:bodyPr/>
          <a:lstStyle/>
          <a:p>
            <a:pPr algn="ctr"/>
            <a:r>
              <a:rPr lang="en-US" b="1" dirty="0"/>
              <a:t>Peering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893169" y="1825625"/>
            <a:ext cx="5134708" cy="4846108"/>
          </a:xfrm>
        </p:spPr>
        <p:txBody>
          <a:bodyPr>
            <a:normAutofit/>
          </a:bodyPr>
          <a:lstStyle/>
          <a:p>
            <a:pPr lvl="0" algn="just"/>
            <a:r>
              <a:rPr lang="en-US" sz="3600" b="1" dirty="0">
                <a:latin typeface="+mj-lt"/>
              </a:rPr>
              <a:t>Local</a:t>
            </a:r>
            <a:r>
              <a:rPr lang="hr-HR" sz="3600" b="1" dirty="0">
                <a:latin typeface="+mj-lt"/>
              </a:rPr>
              <a:t> VCN </a:t>
            </a:r>
            <a:r>
              <a:rPr lang="en-US" sz="3600" b="1" dirty="0">
                <a:latin typeface="+mj-lt"/>
              </a:rPr>
              <a:t>Peering </a:t>
            </a:r>
            <a:r>
              <a:rPr lang="hr-HR" sz="3600" dirty="0">
                <a:latin typeface="+mj-lt"/>
              </a:rPr>
              <a:t>- </a:t>
            </a:r>
            <a:r>
              <a:rPr lang="en-US" sz="3600" dirty="0">
                <a:latin typeface="+mj-lt"/>
              </a:rPr>
              <a:t>connecting two VCNs in the same region</a:t>
            </a:r>
            <a:endParaRPr lang="hr-HR" sz="3600" dirty="0">
              <a:latin typeface="+mj-lt"/>
            </a:endParaRPr>
          </a:p>
          <a:p>
            <a:pPr lvl="0"/>
            <a:r>
              <a:rPr lang="en-US" sz="3600" b="1" dirty="0">
                <a:latin typeface="+mj-lt"/>
              </a:rPr>
              <a:t>Remote VCN</a:t>
            </a:r>
            <a:r>
              <a:rPr lang="hr-HR" sz="3600" b="1" dirty="0">
                <a:latin typeface="+mj-lt"/>
              </a:rPr>
              <a:t> </a:t>
            </a:r>
            <a:r>
              <a:rPr lang="en-US" sz="3600" b="1" dirty="0">
                <a:latin typeface="+mj-lt"/>
              </a:rPr>
              <a:t>Peering </a:t>
            </a:r>
            <a:r>
              <a:rPr lang="hr-HR" sz="3600" dirty="0">
                <a:latin typeface="+mj-lt"/>
              </a:rPr>
              <a:t>-</a:t>
            </a:r>
            <a:r>
              <a:rPr lang="en-US" sz="3600" dirty="0">
                <a:latin typeface="+mj-lt"/>
              </a:rPr>
              <a:t> the process of</a:t>
            </a:r>
            <a:r>
              <a:rPr lang="hr-HR" sz="3600" dirty="0">
                <a:latin typeface="+mj-lt"/>
              </a:rPr>
              <a:t> </a:t>
            </a:r>
            <a:r>
              <a:rPr lang="en-US" sz="3600" dirty="0">
                <a:latin typeface="+mj-lt"/>
              </a:rPr>
              <a:t>connecting two VCNs in different regions</a:t>
            </a:r>
            <a:endParaRPr lang="hr-HR" sz="3600" dirty="0">
              <a:latin typeface="+mj-lt"/>
            </a:endParaRPr>
          </a:p>
          <a:p>
            <a:pPr lvl="0"/>
            <a:endParaRPr lang="hr-HR" sz="3600" dirty="0">
              <a:latin typeface="+mj-lt"/>
            </a:endParaRPr>
          </a:p>
          <a:p>
            <a:pPr lvl="0"/>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0" y="1587639"/>
            <a:ext cx="6725431" cy="4898571"/>
          </a:xfrm>
          <a:prstGeom prst="rect">
            <a:avLst/>
          </a:prstGeom>
        </p:spPr>
      </p:pic>
    </p:spTree>
    <p:extLst>
      <p:ext uri="{BB962C8B-B14F-4D97-AF65-F5344CB8AC3E}">
        <p14:creationId xmlns:p14="http://schemas.microsoft.com/office/powerpoint/2010/main" val="23837236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57250" y="0"/>
            <a:ext cx="10515600" cy="1325563"/>
          </a:xfrm>
        </p:spPr>
        <p:txBody>
          <a:bodyPr/>
          <a:lstStyle/>
          <a:p>
            <a:pPr algn="ctr"/>
            <a:r>
              <a:rPr lang="en-US" b="1" dirty="0"/>
              <a:t>Security</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8"/>
            <a:ext cx="6501283" cy="4846108"/>
          </a:xfrm>
        </p:spPr>
        <p:txBody>
          <a:bodyPr>
            <a:normAutofit/>
          </a:bodyPr>
          <a:lstStyle/>
          <a:p>
            <a:r>
              <a:rPr lang="hr-HR" sz="3600" dirty="0">
                <a:latin typeface="+mj-lt"/>
              </a:rPr>
              <a:t>R</a:t>
            </a:r>
            <a:r>
              <a:rPr lang="en-US" sz="3600" dirty="0" err="1">
                <a:latin typeface="+mj-lt"/>
              </a:rPr>
              <a:t>ules</a:t>
            </a:r>
            <a:r>
              <a:rPr lang="en-US" sz="3600" dirty="0">
                <a:latin typeface="+mj-lt"/>
              </a:rPr>
              <a:t> that specify the types of traffic</a:t>
            </a:r>
            <a:r>
              <a:rPr lang="hr-HR" sz="3600" dirty="0">
                <a:latin typeface="+mj-lt"/>
              </a:rPr>
              <a:t> </a:t>
            </a:r>
            <a:r>
              <a:rPr lang="en-US" sz="3600" dirty="0">
                <a:latin typeface="+mj-lt"/>
              </a:rPr>
              <a:t>allowed in and out of the subnet</a:t>
            </a:r>
            <a:r>
              <a:rPr lang="hr-HR" sz="3600" dirty="0">
                <a:latin typeface="+mj-lt"/>
              </a:rPr>
              <a:t> - </a:t>
            </a:r>
            <a:r>
              <a:rPr lang="en-US" sz="3600" dirty="0"/>
              <a:t>Security list</a:t>
            </a:r>
            <a:endParaRPr lang="en-US" sz="3600" dirty="0">
              <a:latin typeface="+mj-lt"/>
            </a:endParaRPr>
          </a:p>
          <a:p>
            <a:r>
              <a:rPr lang="en-US" sz="3600" dirty="0">
                <a:latin typeface="+mj-lt"/>
              </a:rPr>
              <a:t>Security list apply to a given instance whether it's talking</a:t>
            </a:r>
            <a:r>
              <a:rPr lang="hr-HR" sz="3600" dirty="0">
                <a:latin typeface="+mj-lt"/>
              </a:rPr>
              <a:t> </a:t>
            </a:r>
            <a:r>
              <a:rPr lang="en-US" sz="3600" dirty="0">
                <a:latin typeface="+mj-lt"/>
              </a:rPr>
              <a:t>with another instance in the VCN or a host outside the VCN</a:t>
            </a:r>
          </a:p>
          <a:p>
            <a:pPr marL="0" lvl="0" indent="0">
              <a:buNone/>
            </a:pPr>
            <a:endParaRPr lang="en-US" sz="3600" dirty="0">
              <a:latin typeface="+mj-lt"/>
            </a:endParaRPr>
          </a:p>
          <a:p>
            <a:pPr marL="0" lvl="0" indent="0">
              <a:buNone/>
            </a:pP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spTree>
    <p:extLst>
      <p:ext uri="{BB962C8B-B14F-4D97-AF65-F5344CB8AC3E}">
        <p14:creationId xmlns:p14="http://schemas.microsoft.com/office/powerpoint/2010/main" val="777208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48248" y="-796"/>
            <a:ext cx="10515600" cy="1325563"/>
          </a:xfrm>
        </p:spPr>
        <p:txBody>
          <a:bodyPr/>
          <a:lstStyle/>
          <a:p>
            <a:pPr algn="ctr"/>
            <a:r>
              <a:rPr lang="en-US" b="1" dirty="0"/>
              <a:t>Security</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36159" y="1413587"/>
            <a:ext cx="6501283" cy="5023749"/>
          </a:xfrm>
        </p:spPr>
        <p:txBody>
          <a:bodyPr>
            <a:normAutofit/>
          </a:bodyPr>
          <a:lstStyle/>
          <a:p>
            <a:r>
              <a:rPr lang="hr-HR" sz="3600" dirty="0" err="1">
                <a:latin typeface="+mj-lt"/>
              </a:rPr>
              <a:t>Example</a:t>
            </a:r>
            <a:r>
              <a:rPr lang="hr-HR" sz="3600" dirty="0">
                <a:latin typeface="+mj-lt"/>
              </a:rPr>
              <a:t> - OCI</a:t>
            </a:r>
          </a:p>
          <a:p>
            <a:endParaRPr lang="hr-HR" sz="3600" dirty="0">
              <a:latin typeface="+mj-lt"/>
            </a:endParaRPr>
          </a:p>
          <a:p>
            <a:endParaRPr lang="en-US" sz="3600" dirty="0">
              <a:latin typeface="+mj-lt"/>
            </a:endParaRPr>
          </a:p>
          <a:p>
            <a:pPr marL="0" lvl="0" indent="0">
              <a:buNone/>
            </a:pP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119902" y="1235947"/>
            <a:ext cx="5185628" cy="5201390"/>
          </a:xfrm>
          <a:prstGeom prst="rect">
            <a:avLst/>
          </a:prstGeom>
        </p:spPr>
      </p:pic>
      <p:pic>
        <p:nvPicPr>
          <p:cNvPr id="5" name="Picture 4"/>
          <p:cNvPicPr>
            <a:picLocks noChangeAspect="1"/>
          </p:cNvPicPr>
          <p:nvPr/>
        </p:nvPicPr>
        <p:blipFill>
          <a:blip r:embed="rId4"/>
          <a:stretch>
            <a:fillRect/>
          </a:stretch>
        </p:blipFill>
        <p:spPr>
          <a:xfrm>
            <a:off x="5651515" y="2622620"/>
            <a:ext cx="6772275" cy="1704975"/>
          </a:xfrm>
          <a:prstGeom prst="rect">
            <a:avLst/>
          </a:prstGeom>
        </p:spPr>
      </p:pic>
      <p:sp>
        <p:nvSpPr>
          <p:cNvPr id="6" name="Oval Callout 5"/>
          <p:cNvSpPr/>
          <p:nvPr/>
        </p:nvSpPr>
        <p:spPr>
          <a:xfrm>
            <a:off x="8608506" y="813916"/>
            <a:ext cx="3436537" cy="1395107"/>
          </a:xfrm>
          <a:prstGeom prst="wedgeEllipseCallout">
            <a:avLst>
              <a:gd name="adj1" fmla="val -68786"/>
              <a:gd name="adj2" fmla="val 1556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err="1"/>
              <a:t>Allow</a:t>
            </a:r>
            <a:r>
              <a:rPr lang="hr-HR" sz="2000" dirty="0"/>
              <a:t> </a:t>
            </a:r>
            <a:r>
              <a:rPr lang="hr-HR" sz="2000" dirty="0" err="1"/>
              <a:t>all</a:t>
            </a:r>
            <a:r>
              <a:rPr lang="hr-HR" sz="2000" dirty="0"/>
              <a:t> </a:t>
            </a:r>
            <a:r>
              <a:rPr lang="hr-HR" sz="2000" dirty="0" err="1"/>
              <a:t>incoming</a:t>
            </a:r>
            <a:r>
              <a:rPr lang="hr-HR" sz="2000" dirty="0"/>
              <a:t> (</a:t>
            </a:r>
            <a:r>
              <a:rPr lang="hr-HR" sz="2000" dirty="0" err="1"/>
              <a:t>ingress</a:t>
            </a:r>
            <a:r>
              <a:rPr lang="hr-HR" sz="2000" dirty="0"/>
              <a:t>) Internet </a:t>
            </a:r>
            <a:r>
              <a:rPr lang="hr-HR" sz="2000" dirty="0" err="1"/>
              <a:t>traffic</a:t>
            </a:r>
            <a:r>
              <a:rPr lang="hr-HR" sz="2000" dirty="0"/>
              <a:t> on </a:t>
            </a:r>
            <a:r>
              <a:rPr lang="hr-HR" sz="2000" dirty="0" err="1"/>
              <a:t>port</a:t>
            </a:r>
            <a:r>
              <a:rPr lang="hr-HR" sz="2000" dirty="0"/>
              <a:t> 80 (web server) </a:t>
            </a:r>
          </a:p>
        </p:txBody>
      </p:sp>
      <p:sp>
        <p:nvSpPr>
          <p:cNvPr id="7" name="Oval Callout 6"/>
          <p:cNvSpPr/>
          <p:nvPr/>
        </p:nvSpPr>
        <p:spPr>
          <a:xfrm>
            <a:off x="9169959" y="4473559"/>
            <a:ext cx="2982686" cy="1686081"/>
          </a:xfrm>
          <a:prstGeom prst="wedgeEllipseCallout">
            <a:avLst>
              <a:gd name="adj1" fmla="val -88884"/>
              <a:gd name="adj2" fmla="val -7419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err="1"/>
              <a:t>Allow</a:t>
            </a:r>
            <a:r>
              <a:rPr lang="hr-HR" sz="2000" dirty="0"/>
              <a:t> </a:t>
            </a:r>
            <a:r>
              <a:rPr lang="hr-HR" sz="2000" dirty="0" err="1"/>
              <a:t>all</a:t>
            </a:r>
            <a:r>
              <a:rPr lang="hr-HR" sz="2000" dirty="0"/>
              <a:t> </a:t>
            </a:r>
            <a:r>
              <a:rPr lang="hr-HR" sz="2000" dirty="0" err="1"/>
              <a:t>outgoing</a:t>
            </a:r>
            <a:r>
              <a:rPr lang="hr-HR" sz="2000" dirty="0"/>
              <a:t> (</a:t>
            </a:r>
            <a:r>
              <a:rPr lang="hr-HR" sz="2000" dirty="0" err="1"/>
              <a:t>egress</a:t>
            </a:r>
            <a:r>
              <a:rPr lang="hr-HR" sz="2000" dirty="0"/>
              <a:t>) </a:t>
            </a:r>
            <a:r>
              <a:rPr lang="hr-HR" sz="2000" dirty="0" err="1"/>
              <a:t>traffic</a:t>
            </a:r>
            <a:r>
              <a:rPr lang="hr-HR" sz="2000" dirty="0"/>
              <a:t> on </a:t>
            </a:r>
            <a:r>
              <a:rPr lang="hr-HR" sz="2000" dirty="0" err="1"/>
              <a:t>port</a:t>
            </a:r>
            <a:r>
              <a:rPr lang="hr-HR" sz="2000" dirty="0"/>
              <a:t> 1521 </a:t>
            </a:r>
            <a:r>
              <a:rPr lang="hr-HR" sz="2000" dirty="0" err="1"/>
              <a:t>between</a:t>
            </a:r>
            <a:r>
              <a:rPr lang="hr-HR" sz="2000" dirty="0"/>
              <a:t> </a:t>
            </a:r>
            <a:r>
              <a:rPr lang="hr-HR" sz="2000" dirty="0" err="1"/>
              <a:t>VCN’s</a:t>
            </a:r>
            <a:endParaRPr lang="en-US" sz="2000" dirty="0"/>
          </a:p>
        </p:txBody>
      </p:sp>
    </p:spTree>
    <p:extLst>
      <p:ext uri="{BB962C8B-B14F-4D97-AF65-F5344CB8AC3E}">
        <p14:creationId xmlns:p14="http://schemas.microsoft.com/office/powerpoint/2010/main" val="9085061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628774"/>
            <a:ext cx="10515600" cy="5057775"/>
          </a:xfrm>
        </p:spPr>
        <p:txBody>
          <a:bodyPr>
            <a:normAutofit/>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r>
              <a:rPr lang="hr-HR" b="1" dirty="0" err="1">
                <a:latin typeface="+mj-lt"/>
              </a:rPr>
              <a:t>paper</a:t>
            </a:r>
            <a:r>
              <a:rPr lang="hr-HR" b="1" dirty="0">
                <a:latin typeface="+mj-lt"/>
              </a:rPr>
              <a:t>:</a:t>
            </a:r>
          </a:p>
          <a:p>
            <a:pPr algn="just"/>
            <a:r>
              <a:rPr lang="en-US" dirty="0">
                <a:latin typeface="+mj-lt"/>
                <a:hlinkClick r:id="rId3"/>
              </a:rPr>
              <a:t>https://d12vzecr6ihe4p.cloudfront.net/media/966010/wp-subnetting-an-ip-address.pdf</a:t>
            </a:r>
            <a:endParaRPr lang="hr-HR" dirty="0">
              <a:latin typeface="+mj-lt"/>
            </a:endParaRPr>
          </a:p>
          <a:p>
            <a:pPr marL="0" indent="0" algn="just">
              <a:buNone/>
            </a:pPr>
            <a:r>
              <a:rPr lang="en-US" b="1" dirty="0">
                <a:latin typeface="+mj-lt"/>
              </a:rPr>
              <a:t>Try different subnets on the following online calculator</a:t>
            </a:r>
            <a:r>
              <a:rPr lang="hr-HR" b="1" dirty="0">
                <a:latin typeface="+mj-lt"/>
              </a:rPr>
              <a:t>:</a:t>
            </a:r>
          </a:p>
          <a:p>
            <a:pPr algn="just"/>
            <a:r>
              <a:rPr lang="en-US" dirty="0">
                <a:latin typeface="+mj-lt"/>
                <a:hlinkClick r:id="rId4"/>
              </a:rPr>
              <a:t>https://www.calculator.net/ip-subnet-calculator.html</a:t>
            </a:r>
            <a:endParaRPr lang="hr-HR"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video:</a:t>
            </a:r>
          </a:p>
          <a:p>
            <a:pPr algn="just"/>
            <a:r>
              <a:rPr lang="hr-HR" dirty="0">
                <a:latin typeface="+mj-lt"/>
                <a:hlinkClick r:id="rId5"/>
              </a:rPr>
              <a:t>https://www.youtube.com/watch?v=Kza0WSjfwiY</a:t>
            </a:r>
            <a:r>
              <a:rPr lang="hr-HR" dirty="0">
                <a:latin typeface="+mj-lt"/>
              </a:rPr>
              <a:t> </a:t>
            </a:r>
          </a:p>
          <a:p>
            <a:pPr marL="0" indent="0" algn="just">
              <a:buNone/>
            </a:pPr>
            <a:r>
              <a:rPr lang="hr-HR" b="1" dirty="0">
                <a:latin typeface="+mj-lt"/>
              </a:rPr>
              <a:t>Access </a:t>
            </a:r>
            <a:r>
              <a:rPr lang="en-US" b="1" dirty="0">
                <a:latin typeface="+mj-lt"/>
              </a:rPr>
              <a:t>the Oracle </a:t>
            </a:r>
            <a:r>
              <a:rPr lang="hr-HR" b="1" dirty="0" err="1">
                <a:latin typeface="+mj-lt"/>
              </a:rPr>
              <a:t>Academy</a:t>
            </a:r>
            <a:r>
              <a:rPr lang="hr-HR" b="1" dirty="0">
                <a:latin typeface="+mj-lt"/>
              </a:rPr>
              <a:t> </a:t>
            </a:r>
            <a:r>
              <a:rPr lang="en-US" b="1" dirty="0">
                <a:latin typeface="+mj-lt"/>
              </a:rPr>
              <a:t>Member 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second</a:t>
            </a:r>
            <a:r>
              <a:rPr lang="hr-HR" b="1" dirty="0">
                <a:latin typeface="+mj-lt"/>
              </a:rPr>
              <a:t> </a:t>
            </a:r>
            <a:r>
              <a:rPr lang="hr-HR" b="1" dirty="0" err="1">
                <a:latin typeface="+mj-lt"/>
              </a:rPr>
              <a:t>topic</a:t>
            </a:r>
            <a:r>
              <a:rPr lang="hr-HR" b="1" dirty="0">
                <a:latin typeface="+mj-lt"/>
              </a:rPr>
              <a:t>:</a:t>
            </a:r>
          </a:p>
          <a:p>
            <a:pPr algn="just"/>
            <a:r>
              <a:rPr lang="hr-HR" dirty="0">
                <a:latin typeface="+mj-lt"/>
              </a:rPr>
              <a:t>academy.oracle.com</a:t>
            </a: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1805241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I</a:t>
            </a:r>
            <a:r>
              <a:rPr lang="en-US" b="1" dirty="0" err="1"/>
              <a:t>ntroduction</a:t>
            </a:r>
            <a:r>
              <a:rPr lang="en-US" b="1" dirty="0"/>
              <a:t> to the Cloud Computing course</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25625"/>
            <a:ext cx="10515600" cy="4846108"/>
          </a:xfrm>
        </p:spPr>
        <p:txBody>
          <a:bodyPr/>
          <a:lstStyle/>
          <a:p>
            <a:pPr lvl="0"/>
            <a:r>
              <a:rPr lang="en-US" sz="3600" dirty="0">
                <a:latin typeface="+mj-lt"/>
              </a:rPr>
              <a:t>Most of this time, you will study on your own with online teaching materials.</a:t>
            </a:r>
          </a:p>
          <a:p>
            <a:pPr lvl="0"/>
            <a:r>
              <a:rPr lang="en-US" sz="3600" dirty="0">
                <a:latin typeface="+mj-lt"/>
              </a:rPr>
              <a:t>The associated partner of this project is the Oracle’s global philanthropic educational program</a:t>
            </a:r>
            <a:r>
              <a:rPr lang="hr-HR" sz="3600" dirty="0">
                <a:latin typeface="+mj-lt"/>
              </a:rPr>
              <a:t> - Oracle </a:t>
            </a:r>
            <a:r>
              <a:rPr lang="hr-HR" sz="3600" dirty="0" err="1">
                <a:latin typeface="+mj-lt"/>
              </a:rPr>
              <a:t>Academy</a:t>
            </a:r>
            <a:r>
              <a:rPr lang="hr-HR" sz="3600" dirty="0">
                <a:latin typeface="+mj-lt"/>
              </a:rPr>
              <a:t> – </a:t>
            </a:r>
            <a:r>
              <a:rPr lang="hr-HR" sz="3600" dirty="0">
                <a:latin typeface="+mj-lt"/>
                <a:hlinkClick r:id="rId3"/>
              </a:rPr>
              <a:t>https</a:t>
            </a:r>
            <a:r>
              <a:rPr lang="hr-HR" sz="3600" dirty="0">
                <a:latin typeface="+mj-lt"/>
                <a:sym typeface="Wingdings" panose="05000000000000000000" pitchFamily="2" charset="2"/>
                <a:hlinkClick r:id="rId3"/>
              </a:rPr>
              <a:t>://</a:t>
            </a:r>
            <a:r>
              <a:rPr lang="hr-HR" sz="3600" dirty="0">
                <a:latin typeface="+mj-lt"/>
                <a:hlinkClick r:id="rId3"/>
              </a:rPr>
              <a:t>academy.oracle.com</a:t>
            </a:r>
            <a:endParaRPr lang="hr-HR" sz="3600" dirty="0">
              <a:latin typeface="+mj-lt"/>
            </a:endParaRPr>
          </a:p>
          <a:p>
            <a:pPr lvl="0"/>
            <a:r>
              <a:rPr lang="hr-HR" sz="3600" dirty="0" err="1">
                <a:latin typeface="+mj-lt"/>
              </a:rPr>
              <a:t>Your</a:t>
            </a:r>
            <a:r>
              <a:rPr lang="hr-HR" sz="3600" dirty="0">
                <a:latin typeface="+mj-lt"/>
              </a:rPr>
              <a:t> </a:t>
            </a:r>
            <a:r>
              <a:rPr lang="hr-HR" sz="3600" dirty="0" err="1">
                <a:latin typeface="+mj-lt"/>
              </a:rPr>
              <a:t>learning</a:t>
            </a:r>
            <a:r>
              <a:rPr lang="hr-HR" sz="3600" dirty="0">
                <a:latin typeface="+mj-lt"/>
              </a:rPr>
              <a:t> management system is Oracle </a:t>
            </a:r>
            <a:r>
              <a:rPr lang="hr-HR" sz="3600" dirty="0" err="1">
                <a:latin typeface="+mj-lt"/>
              </a:rPr>
              <a:t>Member</a:t>
            </a:r>
            <a:r>
              <a:rPr lang="hr-HR" sz="3600" dirty="0">
                <a:latin typeface="+mj-lt"/>
              </a:rPr>
              <a:t> </a:t>
            </a:r>
            <a:r>
              <a:rPr lang="hr-HR" sz="3600" dirty="0" err="1">
                <a:latin typeface="+mj-lt"/>
              </a:rPr>
              <a:t>Hub</a:t>
            </a:r>
            <a:endParaRPr lang="hr-HR" sz="3600" dirty="0">
              <a:latin typeface="+mj-lt"/>
            </a:endParaRPr>
          </a:p>
          <a:p>
            <a:pPr lvl="0"/>
            <a:endParaRPr lang="hr-HR" sz="3600" dirty="0">
              <a:latin typeface="+mj-lt"/>
            </a:endParaRPr>
          </a:p>
          <a:p>
            <a:pPr lvl="0"/>
            <a:endParaRPr lang="hr-HR" sz="3600" dirty="0">
              <a:latin typeface="+mj-lt"/>
            </a:endParaRPr>
          </a:p>
          <a:p>
            <a:pPr lvl="0"/>
            <a:endParaRPr lang="pl-PL" dirty="0">
              <a:latin typeface="+mj-lt"/>
            </a:endParaRPr>
          </a:p>
        </p:txBody>
      </p:sp>
    </p:spTree>
    <p:extLst>
      <p:ext uri="{BB962C8B-B14F-4D97-AF65-F5344CB8AC3E}">
        <p14:creationId xmlns:p14="http://schemas.microsoft.com/office/powerpoint/2010/main" val="639552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3- </a:t>
            </a:r>
            <a:r>
              <a:rPr lang="en-US" dirty="0"/>
              <a:t>Connectivity to on-premises networks</a:t>
            </a:r>
            <a:endParaRPr lang="pl-PL" dirty="0"/>
          </a:p>
        </p:txBody>
      </p:sp>
    </p:spTree>
    <p:extLst>
      <p:ext uri="{BB962C8B-B14F-4D97-AF65-F5344CB8AC3E}">
        <p14:creationId xmlns:p14="http://schemas.microsoft.com/office/powerpoint/2010/main" val="13968570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On-</a:t>
            </a:r>
            <a:r>
              <a:rPr lang="hr-HR" b="1" dirty="0" err="1"/>
              <a:t>premises</a:t>
            </a:r>
            <a:r>
              <a:rPr lang="hr-HR" b="1" dirty="0"/>
              <a:t> ?</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901069" y="1541721"/>
            <a:ext cx="5816009" cy="4635242"/>
          </a:xfrm>
        </p:spPr>
        <p:txBody>
          <a:bodyPr>
            <a:normAutofit/>
          </a:bodyPr>
          <a:lstStyle/>
          <a:p>
            <a:pPr lvl="0" algn="just"/>
            <a:r>
              <a:rPr lang="hr-HR" sz="3600" b="1" dirty="0">
                <a:latin typeface="+mj-lt"/>
              </a:rPr>
              <a:t>On-</a:t>
            </a:r>
            <a:r>
              <a:rPr lang="hr-HR" sz="3600" b="1" dirty="0" err="1">
                <a:latin typeface="+mj-lt"/>
              </a:rPr>
              <a:t>premises</a:t>
            </a:r>
            <a:r>
              <a:rPr lang="hr-HR" sz="3600" dirty="0">
                <a:latin typeface="+mj-lt"/>
              </a:rPr>
              <a:t> - </a:t>
            </a:r>
            <a:r>
              <a:rPr lang="hr-HR" sz="3600" dirty="0" err="1">
                <a:latin typeface="+mj-lt"/>
              </a:rPr>
              <a:t>everything</a:t>
            </a:r>
            <a:r>
              <a:rPr lang="hr-HR" sz="3600" dirty="0">
                <a:latin typeface="+mj-lt"/>
              </a:rPr>
              <a:t> (hardware </a:t>
            </a:r>
            <a:r>
              <a:rPr lang="hr-HR" sz="3600" dirty="0" err="1">
                <a:latin typeface="+mj-lt"/>
              </a:rPr>
              <a:t>and</a:t>
            </a:r>
            <a:r>
              <a:rPr lang="hr-HR" sz="3600" dirty="0">
                <a:latin typeface="+mj-lt"/>
              </a:rPr>
              <a:t> software) </a:t>
            </a:r>
            <a:r>
              <a:rPr lang="hr-HR" sz="3600" dirty="0" err="1">
                <a:latin typeface="+mj-lt"/>
              </a:rPr>
              <a:t>is</a:t>
            </a:r>
            <a:r>
              <a:rPr lang="hr-HR" sz="3600" dirty="0">
                <a:latin typeface="+mj-lt"/>
              </a:rPr>
              <a:t> on </a:t>
            </a:r>
            <a:r>
              <a:rPr lang="hr-HR" sz="3600" dirty="0" err="1">
                <a:latin typeface="+mj-lt"/>
              </a:rPr>
              <a:t>your</a:t>
            </a:r>
            <a:r>
              <a:rPr lang="hr-HR" sz="3600" dirty="0">
                <a:latin typeface="+mj-lt"/>
              </a:rPr>
              <a:t> </a:t>
            </a:r>
            <a:r>
              <a:rPr lang="hr-HR" sz="3600" dirty="0" err="1">
                <a:latin typeface="+mj-lt"/>
              </a:rPr>
              <a:t>location</a:t>
            </a:r>
            <a:endParaRPr lang="hr-HR" sz="3600" dirty="0">
              <a:latin typeface="+mj-lt"/>
            </a:endParaRPr>
          </a:p>
          <a:p>
            <a:pPr lvl="0" algn="just"/>
            <a:r>
              <a:rPr lang="en-US" sz="3600" dirty="0">
                <a:latin typeface="+mj-lt"/>
              </a:rPr>
              <a:t>The traditional approach to IT system implementation</a:t>
            </a:r>
          </a:p>
          <a:p>
            <a:pPr lvl="0" algn="just"/>
            <a:r>
              <a:rPr lang="en-US" sz="3600" dirty="0">
                <a:latin typeface="+mj-lt"/>
              </a:rPr>
              <a:t>Different compared to the cloud</a:t>
            </a:r>
            <a:endParaRPr lang="pl-PL" dirty="0">
              <a:latin typeface="+mj-lt"/>
            </a:endParaRPr>
          </a:p>
        </p:txBody>
      </p:sp>
      <p:pic>
        <p:nvPicPr>
          <p:cNvPr id="1026" name="Picture 2" descr="Oracle On Premise Vs Cloud Applications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520" y="1541721"/>
            <a:ext cx="5200453" cy="390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4664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Hybrid</a:t>
            </a:r>
            <a:r>
              <a:rPr lang="hr-HR" b="1" dirty="0"/>
              <a:t> </a:t>
            </a:r>
            <a:r>
              <a:rPr lang="hr-HR" b="1" dirty="0" err="1"/>
              <a:t>cloud</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41721"/>
            <a:ext cx="10515600" cy="4635242"/>
          </a:xfrm>
        </p:spPr>
        <p:txBody>
          <a:bodyPr/>
          <a:lstStyle/>
          <a:p>
            <a:pPr marL="0" lvl="0" indent="0">
              <a:buNone/>
            </a:pPr>
            <a:r>
              <a:rPr lang="hr-HR" sz="3600" dirty="0">
                <a:latin typeface="+mj-lt"/>
              </a:rPr>
              <a:t>	</a:t>
            </a:r>
          </a:p>
          <a:p>
            <a:pPr lvl="0"/>
            <a:endParaRPr lang="pl-PL" dirty="0">
              <a:latin typeface="+mj-lt"/>
            </a:endParaRPr>
          </a:p>
        </p:txBody>
      </p:sp>
      <p:pic>
        <p:nvPicPr>
          <p:cNvPr id="5" name="Picture 4"/>
          <p:cNvPicPr>
            <a:picLocks noChangeAspect="1"/>
          </p:cNvPicPr>
          <p:nvPr/>
        </p:nvPicPr>
        <p:blipFill>
          <a:blip r:embed="rId3"/>
          <a:stretch>
            <a:fillRect/>
          </a:stretch>
        </p:blipFill>
        <p:spPr>
          <a:xfrm>
            <a:off x="7614018" y="2416871"/>
            <a:ext cx="2603869" cy="3044525"/>
          </a:xfrm>
          <a:prstGeom prst="rect">
            <a:avLst/>
          </a:prstGeom>
        </p:spPr>
      </p:pic>
      <p:pic>
        <p:nvPicPr>
          <p:cNvPr id="6" name="Picture 5"/>
          <p:cNvPicPr>
            <a:picLocks noChangeAspect="1"/>
          </p:cNvPicPr>
          <p:nvPr/>
        </p:nvPicPr>
        <p:blipFill>
          <a:blip r:embed="rId4"/>
          <a:stretch>
            <a:fillRect/>
          </a:stretch>
        </p:blipFill>
        <p:spPr>
          <a:xfrm>
            <a:off x="1701210" y="2376376"/>
            <a:ext cx="2650218" cy="3085020"/>
          </a:xfrm>
          <a:prstGeom prst="rect">
            <a:avLst/>
          </a:prstGeom>
        </p:spPr>
      </p:pic>
      <p:sp>
        <p:nvSpPr>
          <p:cNvPr id="7" name="Left-Right Arrow 6"/>
          <p:cNvSpPr/>
          <p:nvPr/>
        </p:nvSpPr>
        <p:spPr>
          <a:xfrm>
            <a:off x="4625163" y="3115340"/>
            <a:ext cx="2817628" cy="92503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91116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Connectivity </a:t>
            </a:r>
            <a:r>
              <a:rPr lang="hr-HR" b="1" dirty="0" err="1"/>
              <a:t>options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0363" y="1541721"/>
            <a:ext cx="11206715" cy="4635242"/>
          </a:xfrm>
        </p:spPr>
        <p:txBody>
          <a:bodyPr>
            <a:normAutofit/>
          </a:bodyPr>
          <a:lstStyle/>
          <a:p>
            <a:pPr lvl="0" algn="just"/>
            <a:r>
              <a:rPr lang="hr-HR" sz="4000" b="1" dirty="0" err="1">
                <a:latin typeface="+mj-lt"/>
              </a:rPr>
              <a:t>Public</a:t>
            </a:r>
            <a:r>
              <a:rPr lang="hr-HR" sz="4000" b="1" dirty="0">
                <a:latin typeface="+mj-lt"/>
              </a:rPr>
              <a:t> Internet </a:t>
            </a:r>
            <a:r>
              <a:rPr lang="hr-HR" sz="4000" dirty="0">
                <a:latin typeface="+mj-lt"/>
              </a:rPr>
              <a:t>– </a:t>
            </a:r>
            <a:r>
              <a:rPr lang="hr-HR" sz="4000" dirty="0" err="1">
                <a:latin typeface="+mj-lt"/>
              </a:rPr>
              <a:t>simple</a:t>
            </a:r>
            <a:r>
              <a:rPr lang="hr-HR" sz="4000" dirty="0">
                <a:latin typeface="+mj-lt"/>
              </a:rPr>
              <a:t>, </a:t>
            </a:r>
            <a:r>
              <a:rPr lang="hr-HR" sz="4000" dirty="0" err="1">
                <a:latin typeface="+mj-lt"/>
              </a:rPr>
              <a:t>not</a:t>
            </a:r>
            <a:r>
              <a:rPr lang="hr-HR" sz="4000" dirty="0">
                <a:latin typeface="+mj-lt"/>
              </a:rPr>
              <a:t> encrypted</a:t>
            </a:r>
          </a:p>
          <a:p>
            <a:pPr lvl="0" algn="just"/>
            <a:r>
              <a:rPr lang="hr-HR" sz="4000" b="1" dirty="0">
                <a:latin typeface="+mj-lt"/>
              </a:rPr>
              <a:t>Virtual </a:t>
            </a:r>
            <a:r>
              <a:rPr lang="hr-HR" sz="4000" b="1" dirty="0" err="1">
                <a:latin typeface="+mj-lt"/>
              </a:rPr>
              <a:t>Private</a:t>
            </a:r>
            <a:r>
              <a:rPr lang="hr-HR" sz="4000" b="1" dirty="0">
                <a:latin typeface="+mj-lt"/>
              </a:rPr>
              <a:t> Network </a:t>
            </a:r>
            <a:r>
              <a:rPr lang="hr-HR" sz="4000" dirty="0">
                <a:latin typeface="+mj-lt"/>
              </a:rPr>
              <a:t>(</a:t>
            </a:r>
            <a:r>
              <a:rPr lang="en-US" sz="4000" dirty="0">
                <a:latin typeface="+mj-lt"/>
              </a:rPr>
              <a:t>VPN</a:t>
            </a:r>
            <a:r>
              <a:rPr lang="hr-HR" sz="4000" dirty="0">
                <a:latin typeface="+mj-lt"/>
              </a:rPr>
              <a:t>) - secure (encrypted), </a:t>
            </a:r>
            <a:r>
              <a:rPr lang="hr-HR" sz="4000" dirty="0" err="1">
                <a:latin typeface="+mj-lt"/>
              </a:rPr>
              <a:t>speed</a:t>
            </a:r>
            <a:r>
              <a:rPr lang="hr-HR" sz="4000" dirty="0">
                <a:latin typeface="+mj-lt"/>
              </a:rPr>
              <a:t> </a:t>
            </a:r>
            <a:r>
              <a:rPr lang="hr-HR" sz="4000" dirty="0" err="1">
                <a:latin typeface="+mj-lt"/>
              </a:rPr>
              <a:t>limits</a:t>
            </a:r>
            <a:r>
              <a:rPr lang="hr-HR" sz="4000" dirty="0">
                <a:latin typeface="+mj-lt"/>
              </a:rPr>
              <a:t> (</a:t>
            </a:r>
            <a:r>
              <a:rPr lang="hr-HR" sz="4000" dirty="0" err="1">
                <a:latin typeface="+mj-lt"/>
              </a:rPr>
              <a:t>up</a:t>
            </a:r>
            <a:r>
              <a:rPr lang="hr-HR" sz="4000" dirty="0">
                <a:latin typeface="+mj-lt"/>
              </a:rPr>
              <a:t> to 300 Mbps) </a:t>
            </a:r>
          </a:p>
          <a:p>
            <a:pPr lvl="0" algn="just"/>
            <a:r>
              <a:rPr lang="hr-HR" sz="4000" b="1" dirty="0" err="1">
                <a:latin typeface="+mj-lt"/>
              </a:rPr>
              <a:t>Private</a:t>
            </a:r>
            <a:r>
              <a:rPr lang="hr-HR" sz="4000" b="1" dirty="0">
                <a:latin typeface="+mj-lt"/>
              </a:rPr>
              <a:t> </a:t>
            </a:r>
            <a:r>
              <a:rPr lang="hr-HR" sz="4000" b="1" dirty="0" err="1">
                <a:latin typeface="+mj-lt"/>
              </a:rPr>
              <a:t>connection</a:t>
            </a:r>
            <a:r>
              <a:rPr lang="hr-HR" sz="4000" b="1" dirty="0">
                <a:latin typeface="+mj-lt"/>
              </a:rPr>
              <a:t> </a:t>
            </a:r>
            <a:r>
              <a:rPr lang="hr-HR" sz="4000" dirty="0">
                <a:latin typeface="+mj-lt"/>
              </a:rPr>
              <a:t>(OCI – </a:t>
            </a:r>
            <a:r>
              <a:rPr lang="hr-HR" sz="4000" dirty="0" err="1">
                <a:latin typeface="+mj-lt"/>
              </a:rPr>
              <a:t>FastConnect</a:t>
            </a:r>
            <a:r>
              <a:rPr lang="hr-HR" sz="4000" dirty="0">
                <a:latin typeface="+mj-lt"/>
              </a:rPr>
              <a:t>, Azure – </a:t>
            </a:r>
            <a:r>
              <a:rPr lang="hr-HR" sz="4000" dirty="0" err="1">
                <a:latin typeface="+mj-lt"/>
              </a:rPr>
              <a:t>ExpressRoute</a:t>
            </a:r>
            <a:r>
              <a:rPr lang="hr-HR" sz="4000" dirty="0">
                <a:latin typeface="+mj-lt"/>
              </a:rPr>
              <a:t>, AWS -  </a:t>
            </a:r>
            <a:r>
              <a:rPr lang="hr-HR" sz="4000" dirty="0" err="1">
                <a:latin typeface="+mj-lt"/>
              </a:rPr>
              <a:t>Direct</a:t>
            </a:r>
            <a:r>
              <a:rPr lang="hr-HR" sz="4000" dirty="0">
                <a:latin typeface="+mj-lt"/>
              </a:rPr>
              <a:t> </a:t>
            </a:r>
            <a:r>
              <a:rPr lang="hr-HR" sz="4000" dirty="0" err="1">
                <a:latin typeface="+mj-lt"/>
              </a:rPr>
              <a:t>Connect</a:t>
            </a:r>
            <a:r>
              <a:rPr lang="hr-HR" sz="4000" dirty="0">
                <a:latin typeface="+mj-lt"/>
              </a:rPr>
              <a:t>, …) – </a:t>
            </a:r>
            <a:r>
              <a:rPr lang="hr-HR" sz="4000" dirty="0" err="1">
                <a:latin typeface="+mj-lt"/>
              </a:rPr>
              <a:t>very</a:t>
            </a:r>
            <a:r>
              <a:rPr lang="hr-HR" sz="4000" dirty="0">
                <a:latin typeface="+mj-lt"/>
              </a:rPr>
              <a:t> </a:t>
            </a:r>
            <a:r>
              <a:rPr lang="hr-HR" sz="4000" dirty="0" err="1">
                <a:latin typeface="+mj-lt"/>
              </a:rPr>
              <a:t>fast</a:t>
            </a:r>
            <a:r>
              <a:rPr lang="hr-HR" sz="4000" dirty="0">
                <a:latin typeface="+mj-lt"/>
              </a:rPr>
              <a:t> (</a:t>
            </a:r>
            <a:r>
              <a:rPr lang="hr-HR" sz="4000" dirty="0" err="1">
                <a:latin typeface="+mj-lt"/>
              </a:rPr>
              <a:t>up</a:t>
            </a:r>
            <a:r>
              <a:rPr lang="hr-HR" sz="4000" dirty="0">
                <a:latin typeface="+mj-lt"/>
              </a:rPr>
              <a:t> to 10Gbps), </a:t>
            </a:r>
            <a:r>
              <a:rPr lang="hr-HR" sz="4000" dirty="0" err="1">
                <a:latin typeface="+mj-lt"/>
              </a:rPr>
              <a:t>possible</a:t>
            </a:r>
            <a:r>
              <a:rPr lang="hr-HR" sz="4000" dirty="0">
                <a:latin typeface="+mj-lt"/>
              </a:rPr>
              <a:t> </a:t>
            </a:r>
            <a:r>
              <a:rPr lang="hr-HR" sz="4000" dirty="0" err="1">
                <a:latin typeface="+mj-lt"/>
              </a:rPr>
              <a:t>encription</a:t>
            </a:r>
            <a:endParaRPr lang="pl-PL" sz="3200" dirty="0">
              <a:latin typeface="+mj-lt"/>
            </a:endParaRPr>
          </a:p>
        </p:txBody>
      </p:sp>
    </p:spTree>
    <p:extLst>
      <p:ext uri="{BB962C8B-B14F-4D97-AF65-F5344CB8AC3E}">
        <p14:creationId xmlns:p14="http://schemas.microsoft.com/office/powerpoint/2010/main" val="18649971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19150" y="136525"/>
            <a:ext cx="10515600" cy="1325563"/>
          </a:xfrm>
        </p:spPr>
        <p:txBody>
          <a:bodyPr/>
          <a:lstStyle/>
          <a:p>
            <a:pPr algn="ctr"/>
            <a:r>
              <a:rPr lang="hr-HR" b="1" dirty="0"/>
              <a:t>VPN </a:t>
            </a:r>
            <a:r>
              <a:rPr lang="hr-HR" b="1" dirty="0" err="1"/>
              <a:t>basics</a:t>
            </a:r>
            <a:endParaRPr lang="pl-PL" dirty="0"/>
          </a:p>
        </p:txBody>
      </p:sp>
      <p:pic>
        <p:nvPicPr>
          <p:cNvPr id="9" name="Picture 8"/>
          <p:cNvPicPr>
            <a:picLocks noChangeAspect="1"/>
          </p:cNvPicPr>
          <p:nvPr/>
        </p:nvPicPr>
        <p:blipFill>
          <a:blip r:embed="rId3"/>
          <a:stretch>
            <a:fillRect/>
          </a:stretch>
        </p:blipFill>
        <p:spPr>
          <a:xfrm>
            <a:off x="125818" y="1541721"/>
            <a:ext cx="6889899" cy="3061368"/>
          </a:xfrm>
          <a:prstGeom prst="rect">
            <a:avLst/>
          </a:prstGeom>
        </p:spPr>
      </p:pic>
      <p:sp>
        <p:nvSpPr>
          <p:cNvPr id="10"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251405" y="1286540"/>
            <a:ext cx="4465673" cy="5092995"/>
          </a:xfrm>
        </p:spPr>
        <p:txBody>
          <a:bodyPr>
            <a:normAutofit lnSpcReduction="10000"/>
          </a:bodyPr>
          <a:lstStyle/>
          <a:p>
            <a:pPr marL="0" lvl="0" indent="0" algn="just">
              <a:buNone/>
            </a:pPr>
            <a:r>
              <a:rPr lang="en-US" sz="3200" b="1" dirty="0">
                <a:latin typeface="+mj-lt"/>
              </a:rPr>
              <a:t>Tunnel</a:t>
            </a:r>
            <a:r>
              <a:rPr lang="en-US" sz="3200" dirty="0">
                <a:latin typeface="+mj-lt"/>
              </a:rPr>
              <a:t> – a way to deliver packets</a:t>
            </a:r>
            <a:r>
              <a:rPr lang="hr-HR" sz="3200" dirty="0">
                <a:latin typeface="+mj-lt"/>
              </a:rPr>
              <a:t> </a:t>
            </a:r>
            <a:r>
              <a:rPr lang="en-US" sz="3200" dirty="0">
                <a:latin typeface="+mj-lt"/>
              </a:rPr>
              <a:t>through the internet to private</a:t>
            </a:r>
            <a:r>
              <a:rPr lang="hr-HR" sz="3200" dirty="0">
                <a:latin typeface="+mj-lt"/>
              </a:rPr>
              <a:t> </a:t>
            </a:r>
            <a:r>
              <a:rPr lang="en-US" sz="3200" dirty="0">
                <a:latin typeface="+mj-lt"/>
              </a:rPr>
              <a:t>addresses</a:t>
            </a:r>
          </a:p>
          <a:p>
            <a:pPr marL="0" lvl="0" indent="0" algn="just">
              <a:buNone/>
            </a:pPr>
            <a:r>
              <a:rPr lang="en-US" sz="3200" b="1" dirty="0">
                <a:latin typeface="+mj-lt"/>
              </a:rPr>
              <a:t>Authentication</a:t>
            </a:r>
            <a:r>
              <a:rPr lang="en-US" sz="3200" dirty="0">
                <a:latin typeface="+mj-lt"/>
              </a:rPr>
              <a:t> – provides a</a:t>
            </a:r>
            <a:r>
              <a:rPr lang="hr-HR" sz="3200" dirty="0">
                <a:latin typeface="+mj-lt"/>
              </a:rPr>
              <a:t> </a:t>
            </a:r>
            <a:r>
              <a:rPr lang="en-US" sz="3200" dirty="0">
                <a:latin typeface="+mj-lt"/>
              </a:rPr>
              <a:t>mechanism to authenticate who</a:t>
            </a:r>
            <a:r>
              <a:rPr lang="hr-HR" sz="3200" dirty="0">
                <a:latin typeface="+mj-lt"/>
              </a:rPr>
              <a:t> </a:t>
            </a:r>
            <a:r>
              <a:rPr lang="en-US" sz="3200" dirty="0">
                <a:latin typeface="+mj-lt"/>
              </a:rPr>
              <a:t>you are</a:t>
            </a:r>
          </a:p>
          <a:p>
            <a:pPr marL="0" lvl="0" indent="0" algn="just">
              <a:buNone/>
            </a:pPr>
            <a:r>
              <a:rPr lang="en-US" sz="3200" b="1" dirty="0">
                <a:latin typeface="+mj-lt"/>
              </a:rPr>
              <a:t>Encryption</a:t>
            </a:r>
            <a:r>
              <a:rPr lang="en-US" sz="3200" dirty="0">
                <a:latin typeface="+mj-lt"/>
              </a:rPr>
              <a:t> – packets need to be</a:t>
            </a:r>
            <a:r>
              <a:rPr lang="hr-HR" sz="3200" dirty="0">
                <a:latin typeface="+mj-lt"/>
              </a:rPr>
              <a:t> </a:t>
            </a:r>
            <a:r>
              <a:rPr lang="en-US" sz="3200" dirty="0">
                <a:latin typeface="+mj-lt"/>
              </a:rPr>
              <a:t>encrypted, so they cannot be</a:t>
            </a:r>
            <a:r>
              <a:rPr lang="hr-HR" sz="3200" dirty="0">
                <a:latin typeface="+mj-lt"/>
              </a:rPr>
              <a:t> </a:t>
            </a:r>
            <a:r>
              <a:rPr lang="en-US" sz="3200" dirty="0">
                <a:latin typeface="+mj-lt"/>
              </a:rPr>
              <a:t>sniffed over the public internet</a:t>
            </a:r>
            <a:endParaRPr lang="pl-PL" sz="3200" dirty="0">
              <a:latin typeface="+mj-lt"/>
            </a:endParaRPr>
          </a:p>
        </p:txBody>
      </p:sp>
    </p:spTree>
    <p:extLst>
      <p:ext uri="{BB962C8B-B14F-4D97-AF65-F5344CB8AC3E}">
        <p14:creationId xmlns:p14="http://schemas.microsoft.com/office/powerpoint/2010/main" val="31140871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904875" y="169310"/>
            <a:ext cx="10515600" cy="1325563"/>
          </a:xfrm>
        </p:spPr>
        <p:txBody>
          <a:bodyPr/>
          <a:lstStyle/>
          <a:p>
            <a:pPr algn="ctr"/>
            <a:r>
              <a:rPr lang="hr-HR" b="1" dirty="0" err="1"/>
              <a:t>IPsec</a:t>
            </a:r>
            <a:r>
              <a:rPr lang="hr-HR" b="1" dirty="0"/>
              <a:t> VPN </a:t>
            </a:r>
            <a:r>
              <a:rPr lang="hr-HR" b="1" dirty="0" err="1"/>
              <a:t>connection</a:t>
            </a:r>
            <a:endParaRPr lang="pl-PL" dirty="0"/>
          </a:p>
        </p:txBody>
      </p:sp>
      <p:pic>
        <p:nvPicPr>
          <p:cNvPr id="4" name="Content Placeholder 3"/>
          <p:cNvPicPr>
            <a:picLocks noGrp="1" noChangeAspect="1"/>
          </p:cNvPicPr>
          <p:nvPr>
            <p:ph idx="1"/>
          </p:nvPr>
        </p:nvPicPr>
        <p:blipFill>
          <a:blip r:embed="rId3"/>
          <a:stretch>
            <a:fillRect/>
          </a:stretch>
        </p:blipFill>
        <p:spPr>
          <a:xfrm>
            <a:off x="492125" y="1436925"/>
            <a:ext cx="11207750" cy="4015237"/>
          </a:xfrm>
          <a:prstGeom prst="rect">
            <a:avLst/>
          </a:prstGeom>
        </p:spPr>
      </p:pic>
      <p:sp>
        <p:nvSpPr>
          <p:cNvPr id="5" name="Rectangular Callout 4"/>
          <p:cNvSpPr/>
          <p:nvPr/>
        </p:nvSpPr>
        <p:spPr>
          <a:xfrm>
            <a:off x="4518837" y="4933507"/>
            <a:ext cx="2052084" cy="1786270"/>
          </a:xfrm>
          <a:prstGeom prst="wedgeRectCallout">
            <a:avLst>
              <a:gd name="adj1" fmla="val 36159"/>
              <a:gd name="adj2" fmla="val -1083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IPsec </a:t>
            </a:r>
            <a:r>
              <a:rPr lang="hr-HR" b="1" dirty="0"/>
              <a:t>- </a:t>
            </a:r>
            <a:r>
              <a:rPr lang="en-US" b="1" dirty="0"/>
              <a:t> group of protocols that are used together to set up encrypted connections between</a:t>
            </a:r>
            <a:r>
              <a:rPr lang="hr-HR" b="1" dirty="0"/>
              <a:t> </a:t>
            </a:r>
            <a:r>
              <a:rPr lang="hr-HR" b="1" dirty="0" err="1"/>
              <a:t>networks</a:t>
            </a:r>
            <a:endParaRPr lang="en-US" dirty="0"/>
          </a:p>
        </p:txBody>
      </p:sp>
    </p:spTree>
    <p:extLst>
      <p:ext uri="{BB962C8B-B14F-4D97-AF65-F5344CB8AC3E}">
        <p14:creationId xmlns:p14="http://schemas.microsoft.com/office/powerpoint/2010/main" val="327719468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Private</a:t>
            </a:r>
            <a:r>
              <a:rPr lang="hr-HR" b="1" dirty="0"/>
              <a:t> </a:t>
            </a:r>
            <a:r>
              <a:rPr lang="hr-HR" b="1" dirty="0" err="1"/>
              <a:t>connection</a:t>
            </a:r>
            <a:endParaRPr lang="pl-PL" dirty="0"/>
          </a:p>
        </p:txBody>
      </p:sp>
      <p:pic>
        <p:nvPicPr>
          <p:cNvPr id="4" name="Content Placeholder 3"/>
          <p:cNvPicPr>
            <a:picLocks noGrp="1" noChangeAspect="1"/>
          </p:cNvPicPr>
          <p:nvPr>
            <p:ph idx="1"/>
          </p:nvPr>
        </p:nvPicPr>
        <p:blipFill>
          <a:blip r:embed="rId3"/>
          <a:stretch>
            <a:fillRect/>
          </a:stretch>
        </p:blipFill>
        <p:spPr>
          <a:xfrm>
            <a:off x="838200" y="1288856"/>
            <a:ext cx="10389781" cy="5062391"/>
          </a:xfrm>
          <a:prstGeom prst="rect">
            <a:avLst/>
          </a:prstGeom>
        </p:spPr>
      </p:pic>
      <p:sp>
        <p:nvSpPr>
          <p:cNvPr id="5" name="Rectangular Callout 4"/>
          <p:cNvSpPr/>
          <p:nvPr/>
        </p:nvSpPr>
        <p:spPr>
          <a:xfrm>
            <a:off x="2158409" y="4912242"/>
            <a:ext cx="1616149" cy="1148317"/>
          </a:xfrm>
          <a:prstGeom prst="wedgeRectCallout">
            <a:avLst>
              <a:gd name="adj1" fmla="val 57999"/>
              <a:gd name="adj2" fmla="val -782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a:t>Customer (</a:t>
            </a:r>
            <a:r>
              <a:rPr lang="hr-HR" dirty="0" err="1"/>
              <a:t>or</a:t>
            </a:r>
            <a:r>
              <a:rPr lang="hr-HR" dirty="0"/>
              <a:t> </a:t>
            </a:r>
            <a:r>
              <a:rPr lang="hr-HR" dirty="0" err="1"/>
              <a:t>cloud</a:t>
            </a:r>
            <a:r>
              <a:rPr lang="hr-HR" dirty="0"/>
              <a:t> partner </a:t>
            </a:r>
            <a:r>
              <a:rPr lang="hr-HR" dirty="0" err="1"/>
              <a:t>edge</a:t>
            </a:r>
            <a:r>
              <a:rPr lang="hr-HR" dirty="0"/>
              <a:t>)</a:t>
            </a:r>
            <a:endParaRPr lang="en-US" dirty="0"/>
          </a:p>
        </p:txBody>
      </p:sp>
      <p:sp>
        <p:nvSpPr>
          <p:cNvPr id="6" name="Rectangular Callout 5"/>
          <p:cNvSpPr/>
          <p:nvPr/>
        </p:nvSpPr>
        <p:spPr>
          <a:xfrm>
            <a:off x="4969834" y="4912241"/>
            <a:ext cx="1616149" cy="1148317"/>
          </a:xfrm>
          <a:prstGeom prst="wedgeRectCallout">
            <a:avLst>
              <a:gd name="adj1" fmla="val -1870"/>
              <a:gd name="adj2" fmla="val -893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dirty="0" err="1"/>
              <a:t>Cloud</a:t>
            </a:r>
            <a:r>
              <a:rPr lang="hr-HR" dirty="0"/>
              <a:t> </a:t>
            </a:r>
            <a:r>
              <a:rPr lang="hr-HR" dirty="0" err="1"/>
              <a:t>provider</a:t>
            </a:r>
            <a:r>
              <a:rPr lang="hr-HR" dirty="0"/>
              <a:t> </a:t>
            </a:r>
            <a:r>
              <a:rPr lang="hr-HR" dirty="0" err="1"/>
              <a:t>edge</a:t>
            </a:r>
            <a:endParaRPr lang="en-US" dirty="0"/>
          </a:p>
        </p:txBody>
      </p:sp>
    </p:spTree>
    <p:extLst>
      <p:ext uri="{BB962C8B-B14F-4D97-AF65-F5344CB8AC3E}">
        <p14:creationId xmlns:p14="http://schemas.microsoft.com/office/powerpoint/2010/main" val="14010667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r>
              <a:rPr lang="hr-HR" b="1" dirty="0" err="1">
                <a:latin typeface="+mj-lt"/>
              </a:rPr>
              <a:t>paper</a:t>
            </a:r>
            <a:r>
              <a:rPr lang="hr-HR" b="1" dirty="0">
                <a:latin typeface="+mj-lt"/>
              </a:rPr>
              <a:t>:</a:t>
            </a:r>
          </a:p>
          <a:p>
            <a:pPr algn="just"/>
            <a:r>
              <a:rPr lang="en-US" dirty="0">
                <a:latin typeface="+mj-lt"/>
                <a:hlinkClick r:id="rId3"/>
              </a:rPr>
              <a:t>https://www.techslang.com/definition/what-is-on-premises/</a:t>
            </a:r>
            <a:endParaRPr lang="hr-HR" dirty="0">
              <a:latin typeface="+mj-lt"/>
            </a:endParaRPr>
          </a:p>
          <a:p>
            <a:pPr marL="0" indent="0" algn="just">
              <a:buNone/>
            </a:pPr>
            <a:endParaRPr lang="hr-HR" b="1"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video:</a:t>
            </a:r>
          </a:p>
          <a:p>
            <a:pPr algn="just"/>
            <a:r>
              <a:rPr lang="hr-HR" dirty="0">
                <a:latin typeface="+mj-lt"/>
                <a:hlinkClick r:id="rId4"/>
              </a:rPr>
              <a:t>https://www.youtube.com/watch?v=tuDVWQOG0C0</a:t>
            </a:r>
            <a:endParaRPr lang="hr-HR" dirty="0">
              <a:latin typeface="+mj-lt"/>
            </a:endParaRPr>
          </a:p>
          <a:p>
            <a:pPr marL="0" indent="0" algn="just">
              <a:buNone/>
            </a:pPr>
            <a:endParaRPr lang="hr-HR" b="1"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third</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r>
              <a:rPr lang="en-US" dirty="0"/>
              <a:t>For those who want to know more about cryptography, be sure to explore the </a:t>
            </a:r>
            <a:r>
              <a:rPr lang="en-US" dirty="0">
                <a:hlinkClick r:id="rId5"/>
              </a:rPr>
              <a:t>following</a:t>
            </a:r>
            <a:r>
              <a:rPr lang="hr-HR" dirty="0"/>
              <a:t> on </a:t>
            </a:r>
            <a:r>
              <a:rPr lang="hr-HR" dirty="0" err="1"/>
              <a:t>Coursera</a:t>
            </a:r>
            <a:r>
              <a:rPr lang="hr-HR" dirty="0"/>
              <a:t>(</a:t>
            </a:r>
            <a:r>
              <a:rPr lang="hr-HR" dirty="0" err="1"/>
              <a:t>Stanford</a:t>
            </a:r>
            <a:r>
              <a:rPr lang="hr-HR" dirty="0"/>
              <a:t> University – </a:t>
            </a:r>
            <a:r>
              <a:rPr lang="hr-HR" dirty="0" err="1"/>
              <a:t>Cryptography</a:t>
            </a:r>
            <a:r>
              <a:rPr lang="hr-HR" dirty="0"/>
              <a:t> I)</a:t>
            </a: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4259159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4- </a:t>
            </a:r>
            <a:r>
              <a:rPr lang="hr-HR" dirty="0" err="1"/>
              <a:t>Compute</a:t>
            </a:r>
            <a:r>
              <a:rPr lang="hr-HR" dirty="0"/>
              <a:t> </a:t>
            </a:r>
            <a:r>
              <a:rPr lang="hr-HR" dirty="0" err="1"/>
              <a:t>services</a:t>
            </a:r>
            <a:endParaRPr lang="pl-PL" dirty="0"/>
          </a:p>
        </p:txBody>
      </p:sp>
    </p:spTree>
    <p:extLst>
      <p:ext uri="{BB962C8B-B14F-4D97-AF65-F5344CB8AC3E}">
        <p14:creationId xmlns:p14="http://schemas.microsoft.com/office/powerpoint/2010/main" val="15972706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Compute</a:t>
            </a:r>
            <a:r>
              <a:rPr lang="hr-HR" b="1" dirty="0"/>
              <a:t> </a:t>
            </a:r>
            <a:r>
              <a:rPr lang="hr-HR" b="1" dirty="0" err="1"/>
              <a:t>services</a:t>
            </a:r>
            <a:endParaRPr lang="pl-PL" dirty="0"/>
          </a:p>
        </p:txBody>
      </p:sp>
      <p:pic>
        <p:nvPicPr>
          <p:cNvPr id="5" name="Content Placeholder 4"/>
          <p:cNvPicPr>
            <a:picLocks noGrp="1" noChangeAspect="1"/>
          </p:cNvPicPr>
          <p:nvPr>
            <p:ph idx="1"/>
          </p:nvPr>
        </p:nvPicPr>
        <p:blipFill>
          <a:blip r:embed="rId3"/>
          <a:stretch>
            <a:fillRect/>
          </a:stretch>
        </p:blipFill>
        <p:spPr>
          <a:xfrm>
            <a:off x="307713" y="1594033"/>
            <a:ext cx="11576574" cy="4575656"/>
          </a:xfrm>
          <a:prstGeom prst="rect">
            <a:avLst/>
          </a:prstGeom>
        </p:spPr>
      </p:pic>
      <p:sp>
        <p:nvSpPr>
          <p:cNvPr id="3" name="Rectangular Callout 2"/>
          <p:cNvSpPr/>
          <p:nvPr/>
        </p:nvSpPr>
        <p:spPr>
          <a:xfrm>
            <a:off x="7445829" y="4933741"/>
            <a:ext cx="3707841" cy="1045028"/>
          </a:xfrm>
          <a:prstGeom prst="wedgeRectCallout">
            <a:avLst>
              <a:gd name="adj1" fmla="val -79099"/>
              <a:gd name="adj2" fmla="val -43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mj-lt"/>
              </a:rPr>
              <a:t>You must take care of the following</a:t>
            </a:r>
            <a:r>
              <a:rPr lang="hr-HR" sz="2400" dirty="0">
                <a:latin typeface="+mj-lt"/>
              </a:rPr>
              <a:t> !</a:t>
            </a:r>
            <a:endParaRPr lang="en-US" sz="2400" dirty="0">
              <a:latin typeface="+mj-lt"/>
            </a:endParaRPr>
          </a:p>
        </p:txBody>
      </p:sp>
    </p:spTree>
    <p:extLst>
      <p:ext uri="{BB962C8B-B14F-4D97-AF65-F5344CB8AC3E}">
        <p14:creationId xmlns:p14="http://schemas.microsoft.com/office/powerpoint/2010/main" val="1848539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r>
              <a:rPr lang="hr-HR" sz="3600" dirty="0">
                <a:latin typeface="+mj-lt"/>
              </a:rPr>
              <a:t>Start with </a:t>
            </a:r>
            <a:r>
              <a:rPr lang="hr-HR" sz="3600" dirty="0">
                <a:latin typeface="+mj-lt"/>
                <a:hlinkClick r:id="rId3"/>
              </a:rPr>
              <a:t>https://academy.oracle.com</a:t>
            </a:r>
            <a:endParaRPr lang="hr-HR" sz="3600" dirty="0">
              <a:latin typeface="+mj-lt"/>
            </a:endParaRPr>
          </a:p>
          <a:p>
            <a:pPr lvl="0"/>
            <a:r>
              <a:rPr lang="hr-HR" sz="3600" dirty="0">
                <a:latin typeface="+mj-lt"/>
              </a:rPr>
              <a:t>Select </a:t>
            </a:r>
            <a:r>
              <a:rPr lang="hr-HR" sz="3600" i="1" dirty="0" err="1">
                <a:latin typeface="+mj-lt"/>
              </a:rPr>
              <a:t>Sign</a:t>
            </a:r>
            <a:r>
              <a:rPr lang="hr-HR" sz="3600" i="1" dirty="0">
                <a:latin typeface="+mj-lt"/>
              </a:rPr>
              <a:t> </a:t>
            </a:r>
            <a:r>
              <a:rPr lang="hr-HR" sz="3600" i="1" dirty="0" err="1">
                <a:latin typeface="+mj-lt"/>
              </a:rPr>
              <a:t>in</a:t>
            </a:r>
            <a:r>
              <a:rPr lang="hr-HR" sz="3600" i="1" dirty="0">
                <a:latin typeface="+mj-lt"/>
              </a:rPr>
              <a:t> to Student </a:t>
            </a:r>
            <a:r>
              <a:rPr lang="hr-HR" sz="3600" i="1" dirty="0" err="1">
                <a:latin typeface="+mj-lt"/>
              </a:rPr>
              <a:t>Hub</a:t>
            </a:r>
            <a:endParaRPr lang="hr-HR" sz="3600" i="1" dirty="0">
              <a:latin typeface="+mj-lt"/>
            </a:endParaRPr>
          </a:p>
          <a:p>
            <a:pPr lvl="0"/>
            <a:endParaRPr lang="hr-HR" sz="3600" dirty="0">
              <a:latin typeface="+mj-lt"/>
            </a:endParaRPr>
          </a:p>
          <a:p>
            <a:pPr lvl="0"/>
            <a:endParaRPr lang="hr-HR" sz="3600" dirty="0">
              <a:latin typeface="+mj-lt"/>
            </a:endParaRPr>
          </a:p>
          <a:p>
            <a:pPr lvl="0"/>
            <a:endParaRPr lang="hr-HR" sz="3600" dirty="0">
              <a:latin typeface="+mj-lt"/>
            </a:endParaRPr>
          </a:p>
          <a:p>
            <a:pPr lvl="0"/>
            <a:endParaRPr lang="pl-PL" dirty="0">
              <a:latin typeface="+mj-lt"/>
            </a:endParaRPr>
          </a:p>
        </p:txBody>
      </p:sp>
      <p:sp>
        <p:nvSpPr>
          <p:cNvPr id="5" name="Line Callout 2 (Border and Accent Bar) 4"/>
          <p:cNvSpPr/>
          <p:nvPr/>
        </p:nvSpPr>
        <p:spPr>
          <a:xfrm>
            <a:off x="5181600" y="3135048"/>
            <a:ext cx="2336800" cy="2381956"/>
          </a:xfrm>
          <a:prstGeom prst="accentBorderCallout2">
            <a:avLst>
              <a:gd name="adj1" fmla="val 18750"/>
              <a:gd name="adj2" fmla="val -8333"/>
              <a:gd name="adj3" fmla="val 18750"/>
              <a:gd name="adj4" fmla="val -16667"/>
              <a:gd name="adj5" fmla="val -20201"/>
              <a:gd name="adj6" fmla="val -423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932284" y="2939874"/>
            <a:ext cx="4649514" cy="2772304"/>
          </a:xfrm>
          <a:prstGeom prst="rect">
            <a:avLst/>
          </a:prstGeom>
        </p:spPr>
      </p:pic>
    </p:spTree>
    <p:extLst>
      <p:ext uri="{BB962C8B-B14F-4D97-AF65-F5344CB8AC3E}">
        <p14:creationId xmlns:p14="http://schemas.microsoft.com/office/powerpoint/2010/main" val="692274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Bare Metal, VM (Virtual Machine) and Dedicated Hosts</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lstStyle/>
          <a:p>
            <a:pPr marL="0" lvl="0" indent="0">
              <a:buNone/>
            </a:pPr>
            <a:endParaRPr lang="hr-HR" sz="3600" dirty="0">
              <a:latin typeface="+mj-lt"/>
            </a:endParaRPr>
          </a:p>
          <a:p>
            <a:pPr lvl="0"/>
            <a:endParaRPr lang="pl-PL" dirty="0">
              <a:latin typeface="+mj-lt"/>
            </a:endParaRPr>
          </a:p>
        </p:txBody>
      </p:sp>
      <p:pic>
        <p:nvPicPr>
          <p:cNvPr id="4" name="Picture 3"/>
          <p:cNvPicPr>
            <a:picLocks noChangeAspect="1"/>
          </p:cNvPicPr>
          <p:nvPr/>
        </p:nvPicPr>
        <p:blipFill>
          <a:blip r:embed="rId3"/>
          <a:stretch>
            <a:fillRect/>
          </a:stretch>
        </p:blipFill>
        <p:spPr>
          <a:xfrm>
            <a:off x="452437" y="1809999"/>
            <a:ext cx="11287125" cy="2333625"/>
          </a:xfrm>
          <a:prstGeom prst="rect">
            <a:avLst/>
          </a:prstGeom>
        </p:spPr>
      </p:pic>
      <p:sp>
        <p:nvSpPr>
          <p:cNvPr id="5" name="Rectangle 4"/>
          <p:cNvSpPr/>
          <p:nvPr/>
        </p:nvSpPr>
        <p:spPr>
          <a:xfrm>
            <a:off x="259557" y="4363971"/>
            <a:ext cx="2672600" cy="1200329"/>
          </a:xfrm>
          <a:prstGeom prst="rect">
            <a:avLst/>
          </a:prstGeom>
        </p:spPr>
        <p:txBody>
          <a:bodyPr wrap="square">
            <a:spAutoFit/>
          </a:bodyPr>
          <a:lstStyle/>
          <a:p>
            <a:pPr algn="ctr"/>
            <a:r>
              <a:rPr lang="en-US" b="1" dirty="0">
                <a:latin typeface="+mj-lt"/>
              </a:rPr>
              <a:t>Bare Metal (BM)</a:t>
            </a:r>
            <a:endParaRPr lang="hr-HR" b="1" dirty="0">
              <a:latin typeface="+mj-lt"/>
            </a:endParaRPr>
          </a:p>
          <a:p>
            <a:pPr algn="ctr"/>
            <a:endParaRPr lang="en-US" dirty="0">
              <a:latin typeface="+mj-lt"/>
            </a:endParaRPr>
          </a:p>
          <a:p>
            <a:pPr algn="ctr"/>
            <a:r>
              <a:rPr lang="hr-HR" dirty="0" err="1">
                <a:latin typeface="+mj-lt"/>
              </a:rPr>
              <a:t>User</a:t>
            </a:r>
            <a:r>
              <a:rPr lang="en-US" dirty="0">
                <a:latin typeface="+mj-lt"/>
              </a:rPr>
              <a:t> get</a:t>
            </a:r>
            <a:r>
              <a:rPr lang="hr-HR" dirty="0">
                <a:latin typeface="+mj-lt"/>
              </a:rPr>
              <a:t>s</a:t>
            </a:r>
            <a:r>
              <a:rPr lang="en-US" dirty="0">
                <a:latin typeface="+mj-lt"/>
              </a:rPr>
              <a:t> the full bare</a:t>
            </a:r>
          </a:p>
          <a:p>
            <a:pPr algn="ctr"/>
            <a:r>
              <a:rPr lang="en-US" dirty="0">
                <a:latin typeface="+mj-lt"/>
              </a:rPr>
              <a:t>metal server</a:t>
            </a:r>
          </a:p>
        </p:txBody>
      </p:sp>
      <p:sp>
        <p:nvSpPr>
          <p:cNvPr id="6" name="Rectangle 5"/>
          <p:cNvSpPr/>
          <p:nvPr/>
        </p:nvSpPr>
        <p:spPr>
          <a:xfrm>
            <a:off x="4596963" y="4161264"/>
            <a:ext cx="2672600" cy="2308324"/>
          </a:xfrm>
          <a:prstGeom prst="rect">
            <a:avLst/>
          </a:prstGeom>
        </p:spPr>
        <p:txBody>
          <a:bodyPr wrap="square">
            <a:spAutoFit/>
          </a:bodyPr>
          <a:lstStyle/>
          <a:p>
            <a:pPr algn="ctr"/>
            <a:r>
              <a:rPr lang="hr-HR" b="1" dirty="0" err="1">
                <a:latin typeface="+mj-lt"/>
              </a:rPr>
              <a:t>Virtual</a:t>
            </a:r>
            <a:r>
              <a:rPr lang="hr-HR" b="1" dirty="0">
                <a:latin typeface="+mj-lt"/>
              </a:rPr>
              <a:t> </a:t>
            </a:r>
            <a:r>
              <a:rPr lang="hr-HR" b="1" dirty="0" err="1">
                <a:latin typeface="+mj-lt"/>
              </a:rPr>
              <a:t>Machine</a:t>
            </a:r>
            <a:r>
              <a:rPr lang="hr-HR" b="1" dirty="0">
                <a:latin typeface="+mj-lt"/>
              </a:rPr>
              <a:t> (VM)</a:t>
            </a:r>
          </a:p>
          <a:p>
            <a:pPr algn="ctr"/>
            <a:endParaRPr lang="hr-HR" b="1" dirty="0">
              <a:latin typeface="+mj-lt"/>
            </a:endParaRPr>
          </a:p>
          <a:p>
            <a:pPr algn="ctr"/>
            <a:r>
              <a:rPr lang="en-US" dirty="0">
                <a:latin typeface="+mj-lt"/>
              </a:rPr>
              <a:t>A hypervisor virtualize the</a:t>
            </a:r>
          </a:p>
          <a:p>
            <a:pPr algn="ctr"/>
            <a:r>
              <a:rPr lang="en-US" dirty="0">
                <a:latin typeface="+mj-lt"/>
              </a:rPr>
              <a:t>underlying bare metal server into</a:t>
            </a:r>
          </a:p>
          <a:p>
            <a:pPr algn="ctr"/>
            <a:r>
              <a:rPr lang="en-US" dirty="0">
                <a:latin typeface="+mj-lt"/>
              </a:rPr>
              <a:t>smaller VMs</a:t>
            </a:r>
          </a:p>
          <a:p>
            <a:pPr algn="ctr"/>
            <a:r>
              <a:rPr lang="en-US" dirty="0">
                <a:latin typeface="+mj-lt"/>
              </a:rPr>
              <a:t>(multi</a:t>
            </a:r>
          </a:p>
          <a:p>
            <a:pPr algn="ctr"/>
            <a:r>
              <a:rPr lang="en-US" dirty="0">
                <a:latin typeface="+mj-lt"/>
              </a:rPr>
              <a:t>tenant VMs)</a:t>
            </a:r>
          </a:p>
        </p:txBody>
      </p:sp>
      <p:sp>
        <p:nvSpPr>
          <p:cNvPr id="7" name="Rectangle 6"/>
          <p:cNvSpPr/>
          <p:nvPr/>
        </p:nvSpPr>
        <p:spPr>
          <a:xfrm>
            <a:off x="9259843" y="4262935"/>
            <a:ext cx="2672600" cy="1754326"/>
          </a:xfrm>
          <a:prstGeom prst="rect">
            <a:avLst/>
          </a:prstGeom>
        </p:spPr>
        <p:txBody>
          <a:bodyPr wrap="square">
            <a:spAutoFit/>
          </a:bodyPr>
          <a:lstStyle/>
          <a:p>
            <a:pPr algn="ctr"/>
            <a:r>
              <a:rPr lang="en-US" b="1" dirty="0">
                <a:latin typeface="+mj-lt"/>
              </a:rPr>
              <a:t>Dedicated VM Hosts (DVH)</a:t>
            </a:r>
            <a:endParaRPr lang="hr-HR" b="1" dirty="0">
              <a:latin typeface="+mj-lt"/>
            </a:endParaRPr>
          </a:p>
          <a:p>
            <a:pPr algn="ctr"/>
            <a:endParaRPr lang="hr-HR" dirty="0">
              <a:latin typeface="+mj-lt"/>
            </a:endParaRPr>
          </a:p>
          <a:p>
            <a:pPr algn="ctr"/>
            <a:r>
              <a:rPr lang="en-US" dirty="0">
                <a:latin typeface="+mj-lt"/>
              </a:rPr>
              <a:t>VMs instances</a:t>
            </a:r>
            <a:r>
              <a:rPr lang="hr-HR" dirty="0">
                <a:latin typeface="+mj-lt"/>
              </a:rPr>
              <a:t> </a:t>
            </a:r>
            <a:r>
              <a:rPr lang="hr-HR" dirty="0" err="1">
                <a:latin typeface="+mj-lt"/>
              </a:rPr>
              <a:t>running</a:t>
            </a:r>
            <a:endParaRPr lang="en-US" dirty="0">
              <a:latin typeface="+mj-lt"/>
            </a:endParaRPr>
          </a:p>
          <a:p>
            <a:pPr algn="ctr"/>
            <a:r>
              <a:rPr lang="en-US" dirty="0">
                <a:latin typeface="+mj-lt"/>
              </a:rPr>
              <a:t>on dedicated bare metal</a:t>
            </a:r>
          </a:p>
          <a:p>
            <a:pPr algn="ctr"/>
            <a:r>
              <a:rPr lang="en-US" dirty="0">
                <a:latin typeface="+mj-lt"/>
              </a:rPr>
              <a:t>servers (single tenant VMs)</a:t>
            </a:r>
          </a:p>
        </p:txBody>
      </p:sp>
    </p:spTree>
    <p:extLst>
      <p:ext uri="{BB962C8B-B14F-4D97-AF65-F5344CB8AC3E}">
        <p14:creationId xmlns:p14="http://schemas.microsoft.com/office/powerpoint/2010/main" val="39418696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en-US" b="1" dirty="0"/>
              <a:t>Bare Metal</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pPr marL="0" lvl="0" indent="0">
              <a:buNone/>
            </a:pPr>
            <a:r>
              <a:rPr lang="hr-HR" sz="3600" dirty="0" err="1">
                <a:latin typeface="+mj-lt"/>
              </a:rPr>
              <a:t>Possible</a:t>
            </a:r>
            <a:r>
              <a:rPr lang="hr-HR" sz="3600" dirty="0">
                <a:latin typeface="+mj-lt"/>
              </a:rPr>
              <a:t> use </a:t>
            </a:r>
            <a:r>
              <a:rPr lang="hr-HR" sz="3600" dirty="0" err="1">
                <a:latin typeface="+mj-lt"/>
              </a:rPr>
              <a:t>cases</a:t>
            </a:r>
            <a:r>
              <a:rPr lang="hr-HR" sz="3600" dirty="0">
                <a:latin typeface="+mj-lt"/>
              </a:rPr>
              <a:t>:</a:t>
            </a:r>
          </a:p>
          <a:p>
            <a:pPr lvl="0"/>
            <a:r>
              <a:rPr lang="hr-HR" sz="3600" dirty="0">
                <a:latin typeface="+mj-lt"/>
              </a:rPr>
              <a:t>w</a:t>
            </a:r>
            <a:r>
              <a:rPr lang="en-US" sz="3600" dirty="0" err="1">
                <a:latin typeface="+mj-lt"/>
              </a:rPr>
              <a:t>orkloads</a:t>
            </a:r>
            <a:r>
              <a:rPr lang="en-US" sz="3600" dirty="0">
                <a:latin typeface="+mj-lt"/>
              </a:rPr>
              <a:t> that are</a:t>
            </a:r>
            <a:r>
              <a:rPr lang="hr-HR" sz="3600" dirty="0">
                <a:latin typeface="+mj-lt"/>
              </a:rPr>
              <a:t> p</a:t>
            </a:r>
            <a:r>
              <a:rPr lang="en-US" sz="3600" dirty="0" err="1">
                <a:latin typeface="+mj-lt"/>
              </a:rPr>
              <a:t>erformance</a:t>
            </a:r>
            <a:r>
              <a:rPr lang="hr-HR" sz="3600" dirty="0">
                <a:latin typeface="+mj-lt"/>
              </a:rPr>
              <a:t> </a:t>
            </a:r>
            <a:r>
              <a:rPr lang="en-US" sz="3600" dirty="0">
                <a:latin typeface="+mj-lt"/>
              </a:rPr>
              <a:t>intensive</a:t>
            </a:r>
            <a:endParaRPr lang="hr-HR" sz="3600" dirty="0">
              <a:latin typeface="+mj-lt"/>
            </a:endParaRPr>
          </a:p>
          <a:p>
            <a:pPr lvl="0"/>
            <a:r>
              <a:rPr lang="en-US" sz="3600" dirty="0">
                <a:latin typeface="+mj-lt"/>
              </a:rPr>
              <a:t>not virtualized</a:t>
            </a:r>
            <a:r>
              <a:rPr lang="hr-HR" sz="3600" dirty="0">
                <a:latin typeface="+mj-lt"/>
              </a:rPr>
              <a:t> </a:t>
            </a:r>
            <a:r>
              <a:rPr lang="hr-HR" sz="3600" dirty="0" err="1">
                <a:latin typeface="+mj-lt"/>
              </a:rPr>
              <a:t>workloads</a:t>
            </a:r>
            <a:endParaRPr lang="hr-HR" sz="3600" dirty="0">
              <a:latin typeface="+mj-lt"/>
            </a:endParaRPr>
          </a:p>
          <a:p>
            <a:pPr lvl="0"/>
            <a:r>
              <a:rPr lang="en-US" sz="3600" dirty="0">
                <a:latin typeface="+mj-lt"/>
              </a:rPr>
              <a:t>specific hypervisor</a:t>
            </a:r>
            <a:r>
              <a:rPr lang="hr-HR" sz="3600" dirty="0">
                <a:latin typeface="+mj-lt"/>
              </a:rPr>
              <a:t> </a:t>
            </a:r>
            <a:r>
              <a:rPr lang="hr-HR" sz="3600" dirty="0" err="1">
                <a:latin typeface="+mj-lt"/>
              </a:rPr>
              <a:t>is</a:t>
            </a:r>
            <a:r>
              <a:rPr lang="hr-HR" sz="3600" dirty="0">
                <a:latin typeface="+mj-lt"/>
              </a:rPr>
              <a:t> </a:t>
            </a:r>
            <a:r>
              <a:rPr lang="hr-HR" sz="3600" dirty="0" err="1">
                <a:latin typeface="+mj-lt"/>
              </a:rPr>
              <a:t>requied</a:t>
            </a:r>
            <a:endParaRPr lang="hr-HR" sz="3600" dirty="0">
              <a:latin typeface="+mj-lt"/>
            </a:endParaRPr>
          </a:p>
          <a:p>
            <a:pPr lvl="0"/>
            <a:r>
              <a:rPr lang="hr-HR" sz="3600" dirty="0" err="1">
                <a:latin typeface="+mj-lt"/>
              </a:rPr>
              <a:t>specific</a:t>
            </a:r>
            <a:r>
              <a:rPr lang="hr-HR" sz="3600" dirty="0">
                <a:latin typeface="+mj-lt"/>
              </a:rPr>
              <a:t> l</a:t>
            </a:r>
            <a:r>
              <a:rPr lang="en-US" sz="3600" dirty="0" err="1">
                <a:latin typeface="+mj-lt"/>
              </a:rPr>
              <a:t>icensing</a:t>
            </a:r>
            <a:endParaRPr lang="pl-PL" sz="3600" dirty="0">
              <a:latin typeface="+mj-lt"/>
            </a:endParaRPr>
          </a:p>
        </p:txBody>
      </p:sp>
      <p:pic>
        <p:nvPicPr>
          <p:cNvPr id="5" name="Picture 4"/>
          <p:cNvPicPr>
            <a:picLocks noChangeAspect="1"/>
          </p:cNvPicPr>
          <p:nvPr/>
        </p:nvPicPr>
        <p:blipFill>
          <a:blip r:embed="rId3"/>
          <a:stretch>
            <a:fillRect/>
          </a:stretch>
        </p:blipFill>
        <p:spPr>
          <a:xfrm>
            <a:off x="7342571" y="3186321"/>
            <a:ext cx="1666875" cy="3419475"/>
          </a:xfrm>
          <a:prstGeom prst="rect">
            <a:avLst/>
          </a:prstGeom>
        </p:spPr>
      </p:pic>
    </p:spTree>
    <p:extLst>
      <p:ext uri="{BB962C8B-B14F-4D97-AF65-F5344CB8AC3E}">
        <p14:creationId xmlns:p14="http://schemas.microsoft.com/office/powerpoint/2010/main" val="33211501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VM</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p:txBody>
          <a:bodyPr>
            <a:normAutofit/>
          </a:bodyPr>
          <a:lstStyle/>
          <a:p>
            <a:r>
              <a:rPr lang="hr-HR" sz="3600" dirty="0" err="1">
                <a:latin typeface="+mj-lt"/>
              </a:rPr>
              <a:t>possible</a:t>
            </a:r>
            <a:r>
              <a:rPr lang="hr-HR" sz="3600" dirty="0">
                <a:latin typeface="+mj-lt"/>
              </a:rPr>
              <a:t> use </a:t>
            </a:r>
            <a:r>
              <a:rPr lang="hr-HR" sz="3600" dirty="0" err="1">
                <a:latin typeface="+mj-lt"/>
              </a:rPr>
              <a:t>cases</a:t>
            </a:r>
            <a:r>
              <a:rPr lang="hr-HR" sz="3600" dirty="0">
                <a:latin typeface="+mj-lt"/>
              </a:rPr>
              <a:t>:</a:t>
            </a:r>
          </a:p>
          <a:p>
            <a:pPr lvl="1"/>
            <a:r>
              <a:rPr lang="hr-HR" sz="3600" dirty="0" err="1">
                <a:latin typeface="+mj-lt"/>
              </a:rPr>
              <a:t>need</a:t>
            </a:r>
            <a:r>
              <a:rPr lang="hr-HR" sz="3600" dirty="0">
                <a:latin typeface="+mj-lt"/>
              </a:rPr>
              <a:t> to </a:t>
            </a:r>
            <a:r>
              <a:rPr lang="en-US" sz="3600" dirty="0">
                <a:latin typeface="+mj-lt"/>
              </a:rPr>
              <a:t>control all</a:t>
            </a:r>
            <a:r>
              <a:rPr lang="hr-HR" sz="3600" dirty="0">
                <a:latin typeface="+mj-lt"/>
              </a:rPr>
              <a:t> </a:t>
            </a:r>
            <a:r>
              <a:rPr lang="en-US" sz="3600" dirty="0">
                <a:latin typeface="+mj-lt"/>
              </a:rPr>
              <a:t>aspects of an </a:t>
            </a:r>
            <a:r>
              <a:rPr lang="hr-HR" sz="3600" dirty="0">
                <a:latin typeface="+mj-lt"/>
              </a:rPr>
              <a:t>system </a:t>
            </a:r>
            <a:r>
              <a:rPr lang="en-US" sz="3600" dirty="0">
                <a:latin typeface="+mj-lt"/>
              </a:rPr>
              <a:t>environment</a:t>
            </a:r>
            <a:endParaRPr lang="hr-HR" sz="3600" dirty="0">
              <a:latin typeface="+mj-lt"/>
            </a:endParaRPr>
          </a:p>
          <a:p>
            <a:pPr lvl="1"/>
            <a:r>
              <a:rPr lang="hr-HR" sz="3600" dirty="0" err="1">
                <a:latin typeface="+mj-lt"/>
              </a:rPr>
              <a:t>need</a:t>
            </a:r>
            <a:r>
              <a:rPr lang="hr-HR" sz="3600" dirty="0">
                <a:latin typeface="+mj-lt"/>
              </a:rPr>
              <a:t> to </a:t>
            </a:r>
            <a:r>
              <a:rPr lang="en-US" sz="3600" dirty="0">
                <a:latin typeface="+mj-lt"/>
              </a:rPr>
              <a:t>deploy a legacy</a:t>
            </a:r>
            <a:r>
              <a:rPr lang="hr-HR" sz="3600" dirty="0">
                <a:latin typeface="+mj-lt"/>
              </a:rPr>
              <a:t> </a:t>
            </a:r>
            <a:r>
              <a:rPr lang="en-US" sz="3600" dirty="0">
                <a:latin typeface="+mj-lt"/>
              </a:rPr>
              <a:t>app running on Windows or Linux</a:t>
            </a:r>
            <a:endParaRPr lang="hr-HR" sz="3600" dirty="0">
              <a:latin typeface="+mj-lt"/>
            </a:endParaRPr>
          </a:p>
          <a:p>
            <a:pPr lvl="0"/>
            <a:r>
              <a:rPr lang="en-US" sz="3600" dirty="0">
                <a:latin typeface="+mj-lt"/>
              </a:rPr>
              <a:t>require</a:t>
            </a:r>
            <a:r>
              <a:rPr lang="hr-HR" sz="3600" dirty="0">
                <a:latin typeface="+mj-lt"/>
              </a:rPr>
              <a:t>s</a:t>
            </a:r>
            <a:r>
              <a:rPr lang="en-US" sz="3600" dirty="0">
                <a:latin typeface="+mj-lt"/>
              </a:rPr>
              <a:t> work</a:t>
            </a:r>
            <a:r>
              <a:rPr lang="hr-HR" sz="3600" dirty="0">
                <a:latin typeface="+mj-lt"/>
              </a:rPr>
              <a:t> </a:t>
            </a:r>
            <a:r>
              <a:rPr lang="hr-HR" sz="3600" dirty="0" err="1">
                <a:latin typeface="+mj-lt"/>
              </a:rPr>
              <a:t>with</a:t>
            </a:r>
            <a:r>
              <a:rPr lang="hr-HR" sz="3600" dirty="0">
                <a:latin typeface="+mj-lt"/>
              </a:rPr>
              <a:t> </a:t>
            </a:r>
            <a:r>
              <a:rPr lang="en-US" sz="3600" dirty="0">
                <a:latin typeface="+mj-lt"/>
              </a:rPr>
              <a:t>OS patch management, security configuration,</a:t>
            </a:r>
            <a:r>
              <a:rPr lang="hr-HR" sz="3600" dirty="0">
                <a:latin typeface="+mj-lt"/>
              </a:rPr>
              <a:t> </a:t>
            </a:r>
            <a:r>
              <a:rPr lang="en-US" sz="3600" dirty="0">
                <a:latin typeface="+mj-lt"/>
              </a:rPr>
              <a:t>monitoring, application configuration and scaling to handle variable traffic</a:t>
            </a:r>
            <a:endParaRPr lang="pl-PL" sz="3600" dirty="0">
              <a:latin typeface="+mj-lt"/>
            </a:endParaRPr>
          </a:p>
        </p:txBody>
      </p:sp>
    </p:spTree>
    <p:extLst>
      <p:ext uri="{BB962C8B-B14F-4D97-AF65-F5344CB8AC3E}">
        <p14:creationId xmlns:p14="http://schemas.microsoft.com/office/powerpoint/2010/main" val="36383390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a:t>VM instance </a:t>
            </a:r>
            <a:r>
              <a:rPr lang="hr-HR" b="1" dirty="0" err="1"/>
              <a:t>basics</a:t>
            </a:r>
            <a:endParaRPr lang="pl-PL" dirty="0"/>
          </a:p>
        </p:txBody>
      </p:sp>
      <p:pic>
        <p:nvPicPr>
          <p:cNvPr id="4" name="Picture 3"/>
          <p:cNvPicPr>
            <a:picLocks noChangeAspect="1"/>
          </p:cNvPicPr>
          <p:nvPr/>
        </p:nvPicPr>
        <p:blipFill>
          <a:blip r:embed="rId3"/>
          <a:stretch>
            <a:fillRect/>
          </a:stretch>
        </p:blipFill>
        <p:spPr>
          <a:xfrm>
            <a:off x="429414" y="2209024"/>
            <a:ext cx="5447622" cy="2764911"/>
          </a:xfrm>
          <a:prstGeom prst="rect">
            <a:avLst/>
          </a:prstGeom>
        </p:spPr>
      </p:pic>
      <p:pic>
        <p:nvPicPr>
          <p:cNvPr id="5" name="Picture 4"/>
          <p:cNvPicPr>
            <a:picLocks noChangeAspect="1"/>
          </p:cNvPicPr>
          <p:nvPr/>
        </p:nvPicPr>
        <p:blipFill>
          <a:blip r:embed="rId4"/>
          <a:stretch>
            <a:fillRect/>
          </a:stretch>
        </p:blipFill>
        <p:spPr>
          <a:xfrm>
            <a:off x="6015975" y="1354914"/>
            <a:ext cx="5198886" cy="4927094"/>
          </a:xfrm>
          <a:prstGeom prst="rect">
            <a:avLst/>
          </a:prstGeom>
        </p:spPr>
      </p:pic>
    </p:spTree>
    <p:extLst>
      <p:ext uri="{BB962C8B-B14F-4D97-AF65-F5344CB8AC3E}">
        <p14:creationId xmlns:p14="http://schemas.microsoft.com/office/powerpoint/2010/main" val="26230765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Vertical</a:t>
            </a:r>
            <a:r>
              <a:rPr lang="hr-HR" b="1" dirty="0"/>
              <a:t> </a:t>
            </a:r>
            <a:r>
              <a:rPr lang="hr-HR" b="1" dirty="0" err="1"/>
              <a:t>scaling</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818752"/>
            <a:ext cx="5773615" cy="4719952"/>
          </a:xfrm>
        </p:spPr>
        <p:txBody>
          <a:bodyPr>
            <a:normAutofit/>
          </a:bodyPr>
          <a:lstStyle/>
          <a:p>
            <a:pPr lvl="0"/>
            <a:r>
              <a:rPr lang="hr-HR" sz="3600" dirty="0">
                <a:latin typeface="+mj-lt"/>
              </a:rPr>
              <a:t>resize</a:t>
            </a:r>
            <a:r>
              <a:rPr lang="en-US" sz="3600" dirty="0">
                <a:latin typeface="+mj-lt"/>
              </a:rPr>
              <a:t> the capacity of a </a:t>
            </a:r>
            <a:r>
              <a:rPr lang="hr-HR" sz="3600" dirty="0">
                <a:latin typeface="+mj-lt"/>
              </a:rPr>
              <a:t>single </a:t>
            </a:r>
            <a:r>
              <a:rPr lang="hr-HR" sz="3600" dirty="0" err="1">
                <a:latin typeface="+mj-lt"/>
              </a:rPr>
              <a:t>virtual</a:t>
            </a:r>
            <a:r>
              <a:rPr lang="hr-HR" sz="3600" dirty="0">
                <a:latin typeface="+mj-lt"/>
              </a:rPr>
              <a:t> </a:t>
            </a:r>
            <a:r>
              <a:rPr lang="en-US" sz="3600" dirty="0">
                <a:latin typeface="+mj-lt"/>
              </a:rPr>
              <a:t>machine</a:t>
            </a:r>
            <a:endParaRPr lang="hr-HR" sz="3600" dirty="0">
              <a:latin typeface="+mj-lt"/>
            </a:endParaRPr>
          </a:p>
          <a:p>
            <a:pPr lvl="0"/>
            <a:r>
              <a:rPr lang="hr-HR" sz="3600" dirty="0" err="1">
                <a:latin typeface="+mj-lt"/>
              </a:rPr>
              <a:t>new</a:t>
            </a:r>
            <a:r>
              <a:rPr lang="hr-HR" sz="3600" dirty="0">
                <a:latin typeface="+mj-lt"/>
              </a:rPr>
              <a:t> </a:t>
            </a:r>
            <a:r>
              <a:rPr lang="hr-HR" sz="3600" dirty="0" err="1">
                <a:latin typeface="+mj-lt"/>
              </a:rPr>
              <a:t>configuration</a:t>
            </a:r>
            <a:r>
              <a:rPr lang="en-US" sz="3600" dirty="0">
                <a:latin typeface="+mj-lt"/>
              </a:rPr>
              <a:t> must have the</a:t>
            </a:r>
            <a:r>
              <a:rPr lang="hr-HR" sz="3600" dirty="0">
                <a:latin typeface="+mj-lt"/>
              </a:rPr>
              <a:t> </a:t>
            </a:r>
            <a:r>
              <a:rPr lang="en-US" sz="3600" dirty="0">
                <a:latin typeface="+mj-lt"/>
              </a:rPr>
              <a:t>s</a:t>
            </a:r>
            <a:r>
              <a:rPr lang="hr-HR" sz="3600" dirty="0">
                <a:latin typeface="+mj-lt"/>
              </a:rPr>
              <a:t>a</a:t>
            </a:r>
            <a:r>
              <a:rPr lang="en-US" sz="3600" dirty="0">
                <a:latin typeface="+mj-lt"/>
              </a:rPr>
              <a:t>me hardware architecture</a:t>
            </a:r>
            <a:endParaRPr lang="hr-HR" sz="3600" dirty="0">
              <a:latin typeface="+mj-lt"/>
            </a:endParaRPr>
          </a:p>
          <a:p>
            <a:pPr lvl="0"/>
            <a:r>
              <a:rPr lang="hr-HR" sz="3600" dirty="0">
                <a:latin typeface="+mj-lt"/>
              </a:rPr>
              <a:t>d</a:t>
            </a:r>
            <a:r>
              <a:rPr lang="en-US" sz="3600" dirty="0" err="1">
                <a:latin typeface="+mj-lt"/>
              </a:rPr>
              <a:t>owntime</a:t>
            </a:r>
            <a:r>
              <a:rPr lang="en-US" sz="3600" dirty="0">
                <a:latin typeface="+mj-lt"/>
              </a:rPr>
              <a:t> is required</a:t>
            </a:r>
            <a:r>
              <a:rPr lang="hr-HR" sz="3600" dirty="0">
                <a:latin typeface="+mj-lt"/>
              </a:rPr>
              <a:t> - t</a:t>
            </a:r>
            <a:r>
              <a:rPr lang="en-US" sz="3600" dirty="0">
                <a:latin typeface="+mj-lt"/>
              </a:rPr>
              <a:t>he</a:t>
            </a:r>
            <a:r>
              <a:rPr lang="hr-HR" sz="3600" dirty="0">
                <a:latin typeface="+mj-lt"/>
              </a:rPr>
              <a:t> </a:t>
            </a:r>
            <a:r>
              <a:rPr lang="en-US" sz="3600" dirty="0">
                <a:latin typeface="+mj-lt"/>
              </a:rPr>
              <a:t>instance must be stopped</a:t>
            </a:r>
            <a:r>
              <a:rPr lang="hr-HR" sz="3600" dirty="0">
                <a:latin typeface="+mj-lt"/>
              </a:rPr>
              <a:t> </a:t>
            </a:r>
            <a:r>
              <a:rPr lang="en-US" sz="3600" dirty="0">
                <a:latin typeface="+mj-lt"/>
              </a:rPr>
              <a:t>before resize it</a:t>
            </a:r>
            <a:r>
              <a:rPr lang="hr-HR" sz="3600" dirty="0">
                <a:latin typeface="+mj-lt"/>
              </a:rPr>
              <a:t> !</a:t>
            </a:r>
            <a:endParaRPr lang="pl-PL" sz="3600" dirty="0">
              <a:latin typeface="+mj-lt"/>
            </a:endParaRPr>
          </a:p>
        </p:txBody>
      </p:sp>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847753" y="4479000"/>
            <a:ext cx="2351323" cy="736424"/>
          </a:xfrm>
          <a:prstGeom prst="rect">
            <a:avLst/>
          </a:prstGeom>
        </p:spPr>
      </p:pic>
      <p:pic>
        <p:nvPicPr>
          <p:cNvPr id="6" name="Picture 5" descr="hardware - What are the considerations which decide the &lt;strong&gt;server&lt;/strong&gt; ..."/>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315825" y="3230440"/>
            <a:ext cx="3577626" cy="1120496"/>
          </a:xfrm>
          <a:prstGeom prst="rect">
            <a:avLst/>
          </a:prstGeom>
        </p:spPr>
      </p:pic>
      <p:pic>
        <p:nvPicPr>
          <p:cNvPr id="7" name="Picture 6" descr="hardware - What are the considerations which decide the &lt;strong&gt;server&lt;/strong&gt; ..."/>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6914517" y="1818752"/>
            <a:ext cx="4098476" cy="1283624"/>
          </a:xfrm>
          <a:prstGeom prst="rect">
            <a:avLst/>
          </a:prstGeom>
        </p:spPr>
      </p:pic>
      <p:sp>
        <p:nvSpPr>
          <p:cNvPr id="9" name="Up Arrow 8"/>
          <p:cNvSpPr/>
          <p:nvPr/>
        </p:nvSpPr>
        <p:spPr>
          <a:xfrm>
            <a:off x="11012993" y="1818752"/>
            <a:ext cx="984738" cy="41763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hardware - What are the considerations which decide the &lt;strong&gt;server&lt;/strong&gt; ..."/>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78874" y="5458497"/>
            <a:ext cx="1713238" cy="536579"/>
          </a:xfrm>
          <a:prstGeom prst="rect">
            <a:avLst/>
          </a:prstGeom>
        </p:spPr>
      </p:pic>
    </p:spTree>
    <p:extLst>
      <p:ext uri="{BB962C8B-B14F-4D97-AF65-F5344CB8AC3E}">
        <p14:creationId xmlns:p14="http://schemas.microsoft.com/office/powerpoint/2010/main" val="23704617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algn="ctr"/>
            <a:r>
              <a:rPr lang="hr-HR" b="1" dirty="0" err="1"/>
              <a:t>Horizontal</a:t>
            </a:r>
            <a:r>
              <a:rPr lang="hr-HR" b="1" dirty="0"/>
              <a:t> </a:t>
            </a:r>
            <a:r>
              <a:rPr lang="hr-HR" b="1" dirty="0" err="1"/>
              <a:t>scaling</a:t>
            </a:r>
            <a:r>
              <a:rPr lang="hr-HR" b="1" dirty="0"/>
              <a:t> (</a:t>
            </a:r>
            <a:r>
              <a:rPr lang="hr-HR" b="1" dirty="0" err="1"/>
              <a:t>Autoscaling</a:t>
            </a:r>
            <a:r>
              <a:rPr lang="hr-HR" b="1" dirty="0"/>
              <a:t>)</a:t>
            </a:r>
            <a:endParaRPr lang="pl-PL"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4574" y="1336431"/>
            <a:ext cx="5793712" cy="5202273"/>
          </a:xfrm>
        </p:spPr>
        <p:txBody>
          <a:bodyPr>
            <a:noAutofit/>
          </a:bodyPr>
          <a:lstStyle/>
          <a:p>
            <a:pPr lvl="0"/>
            <a:r>
              <a:rPr lang="hr-HR" sz="3600" dirty="0">
                <a:latin typeface="+mj-lt"/>
              </a:rPr>
              <a:t>e</a:t>
            </a:r>
            <a:r>
              <a:rPr lang="en-US" sz="3600" dirty="0" err="1">
                <a:latin typeface="+mj-lt"/>
              </a:rPr>
              <a:t>nables</a:t>
            </a:r>
            <a:r>
              <a:rPr lang="en-US" sz="3600" dirty="0">
                <a:latin typeface="+mj-lt"/>
              </a:rPr>
              <a:t> large scale deployment of VMs with automatic configuration</a:t>
            </a:r>
          </a:p>
          <a:p>
            <a:pPr lvl="0"/>
            <a:r>
              <a:rPr lang="hr-HR" sz="3600" dirty="0" err="1">
                <a:latin typeface="+mj-lt"/>
              </a:rPr>
              <a:t>possible</a:t>
            </a:r>
            <a:r>
              <a:rPr lang="hr-HR" sz="3600" dirty="0">
                <a:latin typeface="+mj-lt"/>
              </a:rPr>
              <a:t> to </a:t>
            </a:r>
            <a:r>
              <a:rPr lang="en-US" sz="3600" dirty="0">
                <a:latin typeface="+mj-lt"/>
              </a:rPr>
              <a:t>scale</a:t>
            </a:r>
            <a:r>
              <a:rPr lang="hr-HR" sz="3600" dirty="0">
                <a:latin typeface="+mj-lt"/>
              </a:rPr>
              <a:t> </a:t>
            </a:r>
            <a:r>
              <a:rPr lang="en-US" sz="3600" dirty="0">
                <a:latin typeface="+mj-lt"/>
              </a:rPr>
              <a:t>out or scale in</a:t>
            </a:r>
          </a:p>
          <a:p>
            <a:pPr lvl="0"/>
            <a:r>
              <a:rPr lang="hr-HR" sz="3600" dirty="0">
                <a:latin typeface="+mj-lt"/>
              </a:rPr>
              <a:t>m</a:t>
            </a:r>
            <a:r>
              <a:rPr lang="en-US" sz="3600" dirty="0" err="1">
                <a:latin typeface="+mj-lt"/>
              </a:rPr>
              <a:t>atch</a:t>
            </a:r>
            <a:r>
              <a:rPr lang="en-US" sz="3600" dirty="0">
                <a:latin typeface="+mj-lt"/>
              </a:rPr>
              <a:t> traffic demand by adding or removing VMs</a:t>
            </a:r>
            <a:r>
              <a:rPr lang="hr-HR" sz="3600" dirty="0">
                <a:latin typeface="+mj-lt"/>
              </a:rPr>
              <a:t> </a:t>
            </a:r>
            <a:r>
              <a:rPr lang="en-US" sz="3600" dirty="0">
                <a:latin typeface="+mj-lt"/>
              </a:rPr>
              <a:t>automatically (supports auto scaling based on metrics</a:t>
            </a:r>
            <a:r>
              <a:rPr lang="hr-HR" sz="3600" dirty="0">
                <a:latin typeface="+mj-lt"/>
              </a:rPr>
              <a:t> </a:t>
            </a:r>
            <a:r>
              <a:rPr lang="en-US" sz="3600" dirty="0">
                <a:latin typeface="+mj-lt"/>
              </a:rPr>
              <a:t>CPU or </a:t>
            </a:r>
            <a:r>
              <a:rPr lang="hr-HR" sz="3600" dirty="0">
                <a:latin typeface="+mj-lt"/>
              </a:rPr>
              <a:t>m</a:t>
            </a:r>
            <a:r>
              <a:rPr lang="en-US" sz="3600" dirty="0" err="1">
                <a:latin typeface="+mj-lt"/>
              </a:rPr>
              <a:t>emory</a:t>
            </a:r>
            <a:r>
              <a:rPr lang="en-US" sz="3600" dirty="0">
                <a:latin typeface="+mj-lt"/>
              </a:rPr>
              <a:t> utilization</a:t>
            </a:r>
            <a:endParaRPr lang="pl-PL" sz="3600" dirty="0">
              <a:latin typeface="+mj-lt"/>
            </a:endParaRPr>
          </a:p>
        </p:txBody>
      </p:sp>
      <p:pic>
        <p:nvPicPr>
          <p:cNvPr id="4" name="Picture 3"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5878286" y="3046401"/>
            <a:ext cx="1566498" cy="490620"/>
          </a:xfrm>
          <a:prstGeom prst="rect">
            <a:avLst/>
          </a:prstGeom>
        </p:spPr>
      </p:pic>
      <p:pic>
        <p:nvPicPr>
          <p:cNvPr id="5" name="Picture 4"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516157" y="3046401"/>
            <a:ext cx="1566498" cy="490620"/>
          </a:xfrm>
          <a:prstGeom prst="rect">
            <a:avLst/>
          </a:prstGeom>
        </p:spPr>
      </p:pic>
      <p:pic>
        <p:nvPicPr>
          <p:cNvPr id="6" name="Picture 5" descr="hardware - What are the considerations which decide the &lt;strong&gt;server&lt;/strong&gt; ..."/>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154028" y="3046401"/>
            <a:ext cx="1566498" cy="490620"/>
          </a:xfrm>
          <a:prstGeom prst="rect">
            <a:avLst/>
          </a:prstGeom>
        </p:spPr>
      </p:pic>
      <p:sp>
        <p:nvSpPr>
          <p:cNvPr id="7" name="TextBox 6"/>
          <p:cNvSpPr txBox="1"/>
          <p:nvPr/>
        </p:nvSpPr>
        <p:spPr>
          <a:xfrm>
            <a:off x="10952700" y="3046401"/>
            <a:ext cx="874206" cy="523220"/>
          </a:xfrm>
          <a:prstGeom prst="rect">
            <a:avLst/>
          </a:prstGeom>
          <a:noFill/>
        </p:spPr>
        <p:txBody>
          <a:bodyPr wrap="square" rtlCol="0">
            <a:spAutoFit/>
          </a:bodyPr>
          <a:lstStyle/>
          <a:p>
            <a:pPr algn="ctr"/>
            <a:r>
              <a:rPr lang="hr-HR" sz="2800" b="1" dirty="0"/>
              <a:t>….</a:t>
            </a:r>
            <a:endParaRPr lang="en-US" b="1" dirty="0"/>
          </a:p>
        </p:txBody>
      </p:sp>
      <p:sp>
        <p:nvSpPr>
          <p:cNvPr id="8" name="Right Arrow 7"/>
          <p:cNvSpPr/>
          <p:nvPr/>
        </p:nvSpPr>
        <p:spPr>
          <a:xfrm>
            <a:off x="5958141" y="3471601"/>
            <a:ext cx="5868765" cy="12861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200" dirty="0">
                <a:latin typeface="+mj-lt"/>
              </a:rPr>
              <a:t>SCALE - IN</a:t>
            </a:r>
            <a:endParaRPr lang="en-US" sz="3200" dirty="0">
              <a:latin typeface="+mj-lt"/>
            </a:endParaRPr>
          </a:p>
        </p:txBody>
      </p:sp>
      <p:sp>
        <p:nvSpPr>
          <p:cNvPr id="9" name="Left Arrow 8"/>
          <p:cNvSpPr/>
          <p:nvPr/>
        </p:nvSpPr>
        <p:spPr>
          <a:xfrm>
            <a:off x="5958141" y="4757790"/>
            <a:ext cx="5723374" cy="12962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3200" dirty="0">
                <a:latin typeface="+mj-lt"/>
              </a:rPr>
              <a:t>SCALE - OUT</a:t>
            </a:r>
            <a:endParaRPr lang="en-US" sz="3200" dirty="0">
              <a:latin typeface="+mj-lt"/>
            </a:endParaRPr>
          </a:p>
        </p:txBody>
      </p:sp>
    </p:spTree>
    <p:extLst>
      <p:ext uri="{BB962C8B-B14F-4D97-AF65-F5344CB8AC3E}">
        <p14:creationId xmlns:p14="http://schemas.microsoft.com/office/powerpoint/2010/main" val="1604978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Container Engine</a:t>
            </a:r>
            <a:endParaRPr lang="pl-PL" b="1" dirty="0"/>
          </a:p>
        </p:txBody>
      </p:sp>
      <p:sp>
        <p:nvSpPr>
          <p:cNvPr id="7" name="Rectangle 6"/>
          <p:cNvSpPr/>
          <p:nvPr/>
        </p:nvSpPr>
        <p:spPr>
          <a:xfrm>
            <a:off x="4079630" y="4923692"/>
            <a:ext cx="2602523" cy="1754326"/>
          </a:xfrm>
          <a:prstGeom prst="rect">
            <a:avLst/>
          </a:prstGeom>
        </p:spPr>
        <p:txBody>
          <a:bodyPr wrap="square">
            <a:spAutoFit/>
          </a:bodyPr>
          <a:lstStyle/>
          <a:p>
            <a:pPr algn="ctr"/>
            <a:r>
              <a:rPr lang="hr-HR" dirty="0">
                <a:latin typeface="+mj-lt"/>
              </a:rPr>
              <a:t>I</a:t>
            </a:r>
            <a:r>
              <a:rPr lang="en-US" dirty="0" err="1">
                <a:latin typeface="+mj-lt"/>
              </a:rPr>
              <a:t>ncludes</a:t>
            </a:r>
            <a:r>
              <a:rPr lang="en-US" dirty="0">
                <a:latin typeface="+mj-lt"/>
              </a:rPr>
              <a:t> the</a:t>
            </a:r>
          </a:p>
          <a:p>
            <a:pPr algn="ctr"/>
            <a:r>
              <a:rPr lang="en-US" dirty="0">
                <a:latin typeface="+mj-lt"/>
              </a:rPr>
              <a:t>app</a:t>
            </a:r>
            <a:r>
              <a:rPr lang="hr-HR" dirty="0" err="1">
                <a:latin typeface="+mj-lt"/>
              </a:rPr>
              <a:t>lication</a:t>
            </a:r>
            <a:r>
              <a:rPr lang="en-US" dirty="0">
                <a:latin typeface="+mj-lt"/>
              </a:rPr>
              <a:t>, the necessary binaries and</a:t>
            </a:r>
          </a:p>
          <a:p>
            <a:pPr algn="ctr"/>
            <a:r>
              <a:rPr lang="en-US" dirty="0">
                <a:latin typeface="+mj-lt"/>
              </a:rPr>
              <a:t>libraries and an entire guest operating</a:t>
            </a:r>
          </a:p>
          <a:p>
            <a:pPr algn="ctr"/>
            <a:r>
              <a:rPr lang="en-US" dirty="0">
                <a:latin typeface="+mj-lt"/>
              </a:rPr>
              <a:t>system</a:t>
            </a:r>
          </a:p>
        </p:txBody>
      </p:sp>
      <p:sp>
        <p:nvSpPr>
          <p:cNvPr id="8" name="Rectangle 7"/>
          <p:cNvSpPr/>
          <p:nvPr/>
        </p:nvSpPr>
        <p:spPr>
          <a:xfrm>
            <a:off x="7737231" y="5049245"/>
            <a:ext cx="2994409" cy="1200329"/>
          </a:xfrm>
          <a:prstGeom prst="rect">
            <a:avLst/>
          </a:prstGeom>
        </p:spPr>
        <p:txBody>
          <a:bodyPr wrap="square">
            <a:spAutoFit/>
          </a:bodyPr>
          <a:lstStyle/>
          <a:p>
            <a:pPr algn="ctr"/>
            <a:r>
              <a:rPr lang="hr-HR" dirty="0">
                <a:latin typeface="+mj-lt"/>
              </a:rPr>
              <a:t>I</a:t>
            </a:r>
            <a:r>
              <a:rPr lang="en-US" dirty="0" err="1">
                <a:latin typeface="+mj-lt"/>
              </a:rPr>
              <a:t>nclude</a:t>
            </a:r>
            <a:r>
              <a:rPr lang="hr-HR" dirty="0">
                <a:latin typeface="+mj-lt"/>
              </a:rPr>
              <a:t>s</a:t>
            </a:r>
            <a:r>
              <a:rPr lang="en-US" dirty="0">
                <a:latin typeface="+mj-lt"/>
              </a:rPr>
              <a:t> the app</a:t>
            </a:r>
            <a:r>
              <a:rPr lang="hr-HR" dirty="0" err="1">
                <a:latin typeface="+mj-lt"/>
              </a:rPr>
              <a:t>lication</a:t>
            </a:r>
            <a:r>
              <a:rPr lang="hr-HR" dirty="0">
                <a:latin typeface="+mj-lt"/>
              </a:rPr>
              <a:t> </a:t>
            </a:r>
            <a:r>
              <a:rPr lang="hr-HR" dirty="0" err="1">
                <a:latin typeface="+mj-lt"/>
              </a:rPr>
              <a:t>and</a:t>
            </a:r>
            <a:r>
              <a:rPr lang="hr-HR" dirty="0">
                <a:latin typeface="+mj-lt"/>
              </a:rPr>
              <a:t> </a:t>
            </a:r>
            <a:r>
              <a:rPr lang="en-US" dirty="0">
                <a:latin typeface="+mj-lt"/>
              </a:rPr>
              <a:t>all of its</a:t>
            </a:r>
            <a:r>
              <a:rPr lang="hr-HR" dirty="0">
                <a:latin typeface="+mj-lt"/>
              </a:rPr>
              <a:t> </a:t>
            </a:r>
            <a:r>
              <a:rPr lang="en-US" dirty="0">
                <a:latin typeface="+mj-lt"/>
              </a:rPr>
              <a:t>dependencies, but share the kernel/OS with</a:t>
            </a:r>
          </a:p>
          <a:p>
            <a:pPr algn="ctr"/>
            <a:r>
              <a:rPr lang="en-US" dirty="0">
                <a:latin typeface="+mj-lt"/>
              </a:rPr>
              <a:t>other containers</a:t>
            </a:r>
          </a:p>
        </p:txBody>
      </p:sp>
      <p:pic>
        <p:nvPicPr>
          <p:cNvPr id="9" name="Picture 8"/>
          <p:cNvPicPr>
            <a:picLocks noChangeAspect="1"/>
          </p:cNvPicPr>
          <p:nvPr/>
        </p:nvPicPr>
        <p:blipFill>
          <a:blip r:embed="rId3"/>
          <a:stretch>
            <a:fillRect/>
          </a:stretch>
        </p:blipFill>
        <p:spPr>
          <a:xfrm>
            <a:off x="838199" y="1306286"/>
            <a:ext cx="10033995" cy="3617406"/>
          </a:xfrm>
          <a:prstGeom prst="rect">
            <a:avLst/>
          </a:prstGeom>
        </p:spPr>
      </p:pic>
      <p:sp>
        <p:nvSpPr>
          <p:cNvPr id="10" name="Rectangle 9"/>
          <p:cNvSpPr/>
          <p:nvPr/>
        </p:nvSpPr>
        <p:spPr>
          <a:xfrm>
            <a:off x="838199" y="5154523"/>
            <a:ext cx="2381828" cy="646331"/>
          </a:xfrm>
          <a:prstGeom prst="rect">
            <a:avLst/>
          </a:prstGeom>
        </p:spPr>
        <p:txBody>
          <a:bodyPr wrap="square">
            <a:spAutoFit/>
          </a:bodyPr>
          <a:lstStyle/>
          <a:p>
            <a:pPr algn="ctr"/>
            <a:r>
              <a:rPr lang="hr-HR" dirty="0">
                <a:latin typeface="+mj-lt"/>
              </a:rPr>
              <a:t>M</a:t>
            </a:r>
            <a:r>
              <a:rPr lang="en-US" dirty="0" err="1">
                <a:latin typeface="+mj-lt"/>
              </a:rPr>
              <a:t>ultiple</a:t>
            </a:r>
            <a:r>
              <a:rPr lang="en-US" dirty="0">
                <a:latin typeface="+mj-lt"/>
              </a:rPr>
              <a:t> applications run on a physical server</a:t>
            </a:r>
          </a:p>
        </p:txBody>
      </p:sp>
    </p:spTree>
    <p:extLst>
      <p:ext uri="{BB962C8B-B14F-4D97-AF65-F5344CB8AC3E}">
        <p14:creationId xmlns:p14="http://schemas.microsoft.com/office/powerpoint/2010/main" val="11917688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Kubernetes</a:t>
            </a:r>
            <a:endParaRPr lang="pl-PL" b="1" dirty="0"/>
          </a:p>
        </p:txBody>
      </p:sp>
      <p:pic>
        <p:nvPicPr>
          <p:cNvPr id="5" name="Picture 4"/>
          <p:cNvPicPr>
            <a:picLocks noChangeAspect="1"/>
          </p:cNvPicPr>
          <p:nvPr/>
        </p:nvPicPr>
        <p:blipFill>
          <a:blip r:embed="rId3"/>
          <a:stretch>
            <a:fillRect/>
          </a:stretch>
        </p:blipFill>
        <p:spPr>
          <a:xfrm>
            <a:off x="472272" y="1514369"/>
            <a:ext cx="6636518" cy="4230095"/>
          </a:xfrm>
          <a:prstGeom prst="rect">
            <a:avLst/>
          </a:prstGeom>
        </p:spPr>
      </p:pic>
      <p:sp>
        <p:nvSpPr>
          <p:cNvPr id="6" name="Rectangle 5"/>
          <p:cNvSpPr/>
          <p:nvPr/>
        </p:nvSpPr>
        <p:spPr>
          <a:xfrm>
            <a:off x="7550080" y="1966855"/>
            <a:ext cx="3803720" cy="3970318"/>
          </a:xfrm>
          <a:prstGeom prst="rect">
            <a:avLst/>
          </a:prstGeom>
        </p:spPr>
        <p:txBody>
          <a:bodyPr wrap="square">
            <a:spAutoFit/>
          </a:bodyPr>
          <a:lstStyle/>
          <a:p>
            <a:pPr algn="ctr"/>
            <a:r>
              <a:rPr lang="en-US" sz="2800" dirty="0">
                <a:latin typeface="+mj-lt"/>
              </a:rPr>
              <a:t>Kubernetes is an open source</a:t>
            </a:r>
          </a:p>
          <a:p>
            <a:pPr algn="ctr"/>
            <a:r>
              <a:rPr lang="en-US" sz="2800" dirty="0">
                <a:latin typeface="+mj-lt"/>
              </a:rPr>
              <a:t>system for automating</a:t>
            </a:r>
          </a:p>
          <a:p>
            <a:pPr algn="ctr"/>
            <a:r>
              <a:rPr lang="en-US" sz="2800" dirty="0">
                <a:latin typeface="+mj-lt"/>
              </a:rPr>
              <a:t>deployment, scaling and</a:t>
            </a:r>
          </a:p>
          <a:p>
            <a:pPr algn="ctr"/>
            <a:r>
              <a:rPr lang="en-US" sz="2800" dirty="0">
                <a:latin typeface="+mj-lt"/>
              </a:rPr>
              <a:t>management of containerized</a:t>
            </a:r>
          </a:p>
          <a:p>
            <a:pPr algn="ctr"/>
            <a:r>
              <a:rPr lang="hr-HR" sz="2800" dirty="0">
                <a:latin typeface="+mj-lt"/>
              </a:rPr>
              <a:t>a</a:t>
            </a:r>
            <a:r>
              <a:rPr lang="en-US" sz="2800" dirty="0" err="1">
                <a:latin typeface="+mj-lt"/>
              </a:rPr>
              <a:t>pplications</a:t>
            </a:r>
            <a:endParaRPr lang="hr-HR" sz="2800" dirty="0">
              <a:latin typeface="+mj-lt"/>
            </a:endParaRPr>
          </a:p>
          <a:p>
            <a:pPr algn="ctr"/>
            <a:endParaRPr lang="hr-HR" sz="2800" dirty="0">
              <a:latin typeface="+mj-lt"/>
            </a:endParaRPr>
          </a:p>
          <a:p>
            <a:pPr algn="ctr"/>
            <a:r>
              <a:rPr lang="en-US" sz="2800" dirty="0">
                <a:latin typeface="+mj-lt"/>
                <a:hlinkClick r:id="rId4"/>
              </a:rPr>
              <a:t>https://kubernetes.io</a:t>
            </a:r>
            <a:r>
              <a:rPr lang="hr-HR" sz="2800" dirty="0">
                <a:latin typeface="+mj-lt"/>
              </a:rPr>
              <a:t> </a:t>
            </a:r>
            <a:endParaRPr lang="en-US" sz="2800" dirty="0">
              <a:latin typeface="+mj-lt"/>
            </a:endParaRPr>
          </a:p>
        </p:txBody>
      </p:sp>
    </p:spTree>
    <p:extLst>
      <p:ext uri="{BB962C8B-B14F-4D97-AF65-F5344CB8AC3E}">
        <p14:creationId xmlns:p14="http://schemas.microsoft.com/office/powerpoint/2010/main" val="27113862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Functions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33739"/>
            <a:ext cx="10515600" cy="4351338"/>
          </a:xfrm>
        </p:spPr>
        <p:txBody>
          <a:bodyPr>
            <a:normAutofit/>
          </a:bodyPr>
          <a:lstStyle/>
          <a:p>
            <a:pPr lvl="0"/>
            <a:r>
              <a:rPr lang="en-US" sz="3600" dirty="0" err="1">
                <a:latin typeface="+mj-lt"/>
              </a:rPr>
              <a:t>serverless</a:t>
            </a:r>
            <a:r>
              <a:rPr lang="en-US" sz="3600" dirty="0">
                <a:latin typeface="+mj-lt"/>
              </a:rPr>
              <a:t> and elastic architecture</a:t>
            </a:r>
            <a:r>
              <a:rPr lang="hr-HR" sz="3600" dirty="0">
                <a:latin typeface="+mj-lt"/>
              </a:rPr>
              <a:t> </a:t>
            </a:r>
            <a:r>
              <a:rPr lang="hr-HR" sz="3600" dirty="0" err="1">
                <a:latin typeface="+mj-lt"/>
              </a:rPr>
              <a:t>concept</a:t>
            </a:r>
            <a:endParaRPr lang="hr-HR" sz="3600" dirty="0">
              <a:latin typeface="+mj-lt"/>
            </a:endParaRPr>
          </a:p>
          <a:p>
            <a:pPr lvl="0"/>
            <a:r>
              <a:rPr lang="en-US" sz="3600" dirty="0">
                <a:latin typeface="+mj-lt"/>
              </a:rPr>
              <a:t>small but powerful blocks of code </a:t>
            </a:r>
            <a:r>
              <a:rPr lang="hr-HR" sz="3600" dirty="0">
                <a:latin typeface="+mj-lt"/>
              </a:rPr>
              <a:t>(</a:t>
            </a:r>
            <a:r>
              <a:rPr lang="hr-HR" sz="3600" dirty="0" err="1">
                <a:latin typeface="+mj-lt"/>
              </a:rPr>
              <a:t>Python</a:t>
            </a:r>
            <a:r>
              <a:rPr lang="hr-HR" sz="3600" dirty="0">
                <a:latin typeface="+mj-lt"/>
              </a:rPr>
              <a:t>, Java, </a:t>
            </a:r>
            <a:r>
              <a:rPr lang="hr-HR" sz="3600" dirty="0" err="1">
                <a:latin typeface="+mj-lt"/>
              </a:rPr>
              <a:t>JavaScript</a:t>
            </a:r>
            <a:r>
              <a:rPr lang="hr-HR" sz="3600" dirty="0">
                <a:latin typeface="+mj-lt"/>
              </a:rPr>
              <a:t>, C# …) </a:t>
            </a:r>
            <a:r>
              <a:rPr lang="en-US" sz="3600" dirty="0">
                <a:latin typeface="+mj-lt"/>
              </a:rPr>
              <a:t>that generally do one simple thing</a:t>
            </a:r>
            <a:endParaRPr lang="hr-HR" sz="3600" dirty="0">
              <a:latin typeface="+mj-lt"/>
            </a:endParaRPr>
          </a:p>
          <a:p>
            <a:pPr lvl="0"/>
            <a:r>
              <a:rPr lang="en-US" sz="3600" dirty="0">
                <a:latin typeface="+mj-lt"/>
              </a:rPr>
              <a:t>invoked in response to a  command-line interface (CLI)</a:t>
            </a:r>
            <a:r>
              <a:rPr lang="hr-HR" sz="3600" dirty="0">
                <a:latin typeface="+mj-lt"/>
              </a:rPr>
              <a:t> </a:t>
            </a:r>
            <a:r>
              <a:rPr lang="en-US" sz="3600" dirty="0">
                <a:latin typeface="+mj-lt"/>
              </a:rPr>
              <a:t>command or signed HTTP request</a:t>
            </a:r>
            <a:endParaRPr lang="hr-HR" sz="3600" dirty="0">
              <a:latin typeface="+mj-lt"/>
            </a:endParaRPr>
          </a:p>
          <a:p>
            <a:pPr lvl="0"/>
            <a:endParaRPr lang="pl-PL" sz="3600" dirty="0">
              <a:latin typeface="+mj-lt"/>
            </a:endParaRPr>
          </a:p>
        </p:txBody>
      </p:sp>
      <p:pic>
        <p:nvPicPr>
          <p:cNvPr id="4" name="Picture 3"/>
          <p:cNvPicPr>
            <a:picLocks noChangeAspect="1"/>
          </p:cNvPicPr>
          <p:nvPr/>
        </p:nvPicPr>
        <p:blipFill>
          <a:blip r:embed="rId3"/>
          <a:stretch>
            <a:fillRect/>
          </a:stretch>
        </p:blipFill>
        <p:spPr>
          <a:xfrm>
            <a:off x="2039816" y="4481208"/>
            <a:ext cx="7872831" cy="1867771"/>
          </a:xfrm>
          <a:prstGeom prst="rect">
            <a:avLst/>
          </a:prstGeom>
        </p:spPr>
      </p:pic>
    </p:spTree>
    <p:extLst>
      <p:ext uri="{BB962C8B-B14F-4D97-AF65-F5344CB8AC3E}">
        <p14:creationId xmlns:p14="http://schemas.microsoft.com/office/powerpoint/2010/main" val="4184140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https://kubernetes.io/docs/concepts/overview</a:t>
            </a:r>
            <a:endParaRPr lang="hr-HR" dirty="0">
              <a:latin typeface="+mj-lt"/>
            </a:endParaRPr>
          </a:p>
          <a:p>
            <a:pPr marL="0" indent="0" algn="just">
              <a:buNone/>
            </a:pPr>
            <a:endParaRPr lang="hr-HR" b="1"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video:</a:t>
            </a:r>
          </a:p>
          <a:p>
            <a:pPr algn="just"/>
            <a:r>
              <a:rPr lang="hr-HR" dirty="0">
                <a:latin typeface="+mj-lt"/>
                <a:hlinkClick r:id="rId4"/>
              </a:rPr>
              <a:t>https://www.youtube.com/watch?v=8-jz5f_JyEQ</a:t>
            </a:r>
            <a:endParaRPr lang="hr-HR" dirty="0">
              <a:latin typeface="+mj-lt"/>
            </a:endParaRPr>
          </a:p>
          <a:p>
            <a:pPr algn="just"/>
            <a:endParaRPr lang="hr-HR" b="1" dirty="0">
              <a:latin typeface="+mj-lt"/>
            </a:endParaRPr>
          </a:p>
          <a:p>
            <a:pPr marL="0" indent="0" algn="just">
              <a:buNone/>
            </a:pPr>
            <a:r>
              <a:rPr lang="hr-HR" b="1" dirty="0" err="1">
                <a:latin typeface="+mj-lt"/>
              </a:rPr>
              <a:t>Try</a:t>
            </a:r>
            <a:r>
              <a:rPr lang="hr-HR" b="1" dirty="0">
                <a:latin typeface="+mj-lt"/>
              </a:rPr>
              <a:t> </a:t>
            </a:r>
            <a:r>
              <a:rPr lang="hr-HR" b="1" dirty="0" err="1">
                <a:latin typeface="+mj-lt"/>
              </a:rPr>
              <a:t>hands</a:t>
            </a:r>
            <a:r>
              <a:rPr lang="hr-HR" b="1" dirty="0">
                <a:latin typeface="+mj-lt"/>
              </a:rPr>
              <a:t>-on-</a:t>
            </a:r>
            <a:r>
              <a:rPr lang="hr-HR" b="1" dirty="0" err="1">
                <a:latin typeface="+mj-lt"/>
              </a:rPr>
              <a:t>lab</a:t>
            </a:r>
            <a:r>
              <a:rPr lang="hr-HR" b="1" dirty="0">
                <a:latin typeface="+mj-lt"/>
              </a:rPr>
              <a:t> for </a:t>
            </a:r>
            <a:r>
              <a:rPr lang="hr-HR" b="1" dirty="0" err="1">
                <a:latin typeface="+mj-lt"/>
              </a:rPr>
              <a:t>this</a:t>
            </a:r>
            <a:r>
              <a:rPr lang="hr-HR" b="1" dirty="0">
                <a:latin typeface="+mj-lt"/>
              </a:rPr>
              <a:t> </a:t>
            </a:r>
            <a:r>
              <a:rPr lang="hr-HR" b="1" dirty="0" err="1">
                <a:latin typeface="+mj-lt"/>
              </a:rPr>
              <a:t>lesson</a:t>
            </a:r>
            <a:r>
              <a:rPr lang="hr-HR" b="1" dirty="0">
                <a:latin typeface="+mj-lt"/>
              </a:rPr>
              <a:t>:</a:t>
            </a:r>
          </a:p>
          <a:p>
            <a:pPr algn="just"/>
            <a:r>
              <a:rPr lang="hr-HR" dirty="0">
                <a:latin typeface="+mj-lt"/>
                <a:hlinkClick r:id="rId5"/>
              </a:rPr>
              <a:t>https://oracle.github.io/learning-library/oci-library/oci-hol/using-custom-image/workshops/freetier/index.html#xd_co_f=NmEzYTk4MDUtZWQyMS00MDBmLThiMWEtZWFhMTNlMjEzODM3%7E</a:t>
            </a:r>
            <a:r>
              <a:rPr lang="hr-HR" dirty="0">
                <a:latin typeface="+mj-lt"/>
              </a:rPr>
              <a:t> </a:t>
            </a:r>
          </a:p>
          <a:p>
            <a:pPr algn="just"/>
            <a:endParaRPr lang="hr-HR" b="1"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dirty="0">
                <a:latin typeface="+mj-lt"/>
              </a:rPr>
              <a:t> </a:t>
            </a:r>
            <a:r>
              <a:rPr lang="en-US" b="1" dirty="0">
                <a:latin typeface="+mj-lt"/>
              </a:rPr>
              <a:t>Member 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fourth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1328150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r>
              <a:rPr lang="hr-HR" sz="3600" dirty="0">
                <a:latin typeface="+mj-lt"/>
              </a:rPr>
              <a:t>E</a:t>
            </a:r>
            <a:r>
              <a:rPr lang="en-US" sz="3600" dirty="0" err="1">
                <a:latin typeface="+mj-lt"/>
              </a:rPr>
              <a:t>nter</a:t>
            </a:r>
            <a:r>
              <a:rPr lang="en-US" sz="3600" dirty="0">
                <a:latin typeface="+mj-lt"/>
              </a:rPr>
              <a:t> your username and password</a:t>
            </a:r>
            <a:r>
              <a:rPr lang="hr-HR" sz="3600" dirty="0">
                <a:latin typeface="+mj-lt"/>
              </a:rPr>
              <a:t> (</a:t>
            </a:r>
            <a:r>
              <a:rPr lang="en-US" sz="3600" dirty="0">
                <a:latin typeface="+mj-lt"/>
              </a:rPr>
              <a:t>change your password after the first login</a:t>
            </a:r>
            <a:r>
              <a:rPr lang="hr-HR" sz="3600" dirty="0">
                <a:latin typeface="+mj-lt"/>
              </a:rPr>
              <a:t>)</a:t>
            </a:r>
            <a:r>
              <a:rPr lang="en-US" sz="3600" dirty="0">
                <a:latin typeface="+mj-lt"/>
              </a:rPr>
              <a:t> </a:t>
            </a:r>
            <a:endParaRPr lang="hr-HR" sz="3600" dirty="0">
              <a:latin typeface="+mj-lt"/>
            </a:endParaRPr>
          </a:p>
          <a:p>
            <a:pPr lvl="0"/>
            <a:endParaRPr lang="hr-HR" sz="3600" dirty="0">
              <a:latin typeface="+mj-lt"/>
            </a:endParaRPr>
          </a:p>
          <a:p>
            <a:pPr lvl="0"/>
            <a:endParaRPr lang="hr-HR" sz="3600" dirty="0">
              <a:latin typeface="+mj-lt"/>
            </a:endParaRPr>
          </a:p>
          <a:p>
            <a:pPr lvl="0"/>
            <a:endParaRPr lang="pl-PL" dirty="0">
              <a:latin typeface="+mj-lt"/>
            </a:endParaRPr>
          </a:p>
        </p:txBody>
      </p:sp>
      <p:pic>
        <p:nvPicPr>
          <p:cNvPr id="8" name="Picture 7"/>
          <p:cNvPicPr>
            <a:picLocks noChangeAspect="1"/>
          </p:cNvPicPr>
          <p:nvPr/>
        </p:nvPicPr>
        <p:blipFill>
          <a:blip r:embed="rId3"/>
          <a:stretch>
            <a:fillRect/>
          </a:stretch>
        </p:blipFill>
        <p:spPr>
          <a:xfrm>
            <a:off x="1257653" y="2826985"/>
            <a:ext cx="3596569" cy="3564647"/>
          </a:xfrm>
          <a:prstGeom prst="rect">
            <a:avLst/>
          </a:prstGeom>
        </p:spPr>
      </p:pic>
      <p:pic>
        <p:nvPicPr>
          <p:cNvPr id="9" name="Picture 8"/>
          <p:cNvPicPr>
            <a:picLocks noChangeAspect="1"/>
          </p:cNvPicPr>
          <p:nvPr/>
        </p:nvPicPr>
        <p:blipFill>
          <a:blip r:embed="rId4"/>
          <a:stretch>
            <a:fillRect/>
          </a:stretch>
        </p:blipFill>
        <p:spPr>
          <a:xfrm>
            <a:off x="6334124" y="2826985"/>
            <a:ext cx="3888620" cy="3067227"/>
          </a:xfrm>
          <a:prstGeom prst="rect">
            <a:avLst/>
          </a:prstGeom>
        </p:spPr>
      </p:pic>
    </p:spTree>
    <p:extLst>
      <p:ext uri="{BB962C8B-B14F-4D97-AF65-F5344CB8AC3E}">
        <p14:creationId xmlns:p14="http://schemas.microsoft.com/office/powerpoint/2010/main" val="39481671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5- </a:t>
            </a:r>
            <a:r>
              <a:rPr lang="hr-HR" dirty="0" err="1"/>
              <a:t>Block</a:t>
            </a:r>
            <a:r>
              <a:rPr lang="hr-HR" dirty="0"/>
              <a:t> (disk) </a:t>
            </a:r>
            <a:r>
              <a:rPr lang="hr-HR" dirty="0" err="1"/>
              <a:t>storage</a:t>
            </a:r>
            <a:endParaRPr lang="pl-PL" dirty="0"/>
          </a:p>
        </p:txBody>
      </p:sp>
    </p:spTree>
    <p:extLst>
      <p:ext uri="{BB962C8B-B14F-4D97-AF65-F5344CB8AC3E}">
        <p14:creationId xmlns:p14="http://schemas.microsoft.com/office/powerpoint/2010/main" val="3122700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Block</a:t>
            </a:r>
            <a:r>
              <a:rPr lang="hr-HR" b="1" dirty="0"/>
              <a:t> (disk)</a:t>
            </a:r>
            <a:r>
              <a:rPr lang="en-US" b="1" dirty="0"/>
              <a:t> storage basics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0" y="1690688"/>
            <a:ext cx="6631913" cy="5167312"/>
          </a:xfrm>
        </p:spPr>
        <p:txBody>
          <a:bodyPr>
            <a:normAutofit fontScale="92500"/>
          </a:bodyPr>
          <a:lstStyle/>
          <a:p>
            <a:r>
              <a:rPr lang="hr-HR" sz="3600" dirty="0">
                <a:latin typeface="+mj-lt"/>
              </a:rPr>
              <a:t>a</a:t>
            </a:r>
            <a:r>
              <a:rPr lang="en-US" sz="3600" dirty="0" err="1">
                <a:latin typeface="+mj-lt"/>
              </a:rPr>
              <a:t>ccessed</a:t>
            </a:r>
            <a:r>
              <a:rPr lang="en-US" sz="3600" dirty="0">
                <a:latin typeface="+mj-lt"/>
              </a:rPr>
              <a:t> by operating system as mounted drive volume</a:t>
            </a:r>
          </a:p>
          <a:p>
            <a:r>
              <a:rPr lang="hr-HR" sz="3600" dirty="0">
                <a:latin typeface="+mj-lt"/>
              </a:rPr>
              <a:t>c</a:t>
            </a:r>
            <a:r>
              <a:rPr lang="en-US" sz="3600" dirty="0" err="1">
                <a:latin typeface="+mj-lt"/>
              </a:rPr>
              <a:t>ommonly</a:t>
            </a:r>
            <a:r>
              <a:rPr lang="en-US" sz="3600" dirty="0">
                <a:latin typeface="+mj-lt"/>
              </a:rPr>
              <a:t> deployed in Storage Area Network (SAN) storage</a:t>
            </a:r>
            <a:endParaRPr lang="pl-PL" sz="3600" dirty="0">
              <a:latin typeface="+mj-lt"/>
            </a:endParaRPr>
          </a:p>
          <a:p>
            <a:r>
              <a:rPr lang="hr-HR" sz="3600" dirty="0">
                <a:latin typeface="+mj-lt"/>
              </a:rPr>
              <a:t>d</a:t>
            </a:r>
            <a:r>
              <a:rPr lang="en-US" sz="3600" dirty="0" err="1">
                <a:latin typeface="+mj-lt"/>
              </a:rPr>
              <a:t>ata</a:t>
            </a:r>
            <a:r>
              <a:rPr lang="en-US" sz="3600" dirty="0">
                <a:latin typeface="+mj-lt"/>
              </a:rPr>
              <a:t> is typically stored on device in fixed sized </a:t>
            </a:r>
            <a:r>
              <a:rPr lang="en-US" sz="3600" b="1" dirty="0">
                <a:latin typeface="+mj-lt"/>
              </a:rPr>
              <a:t>blocks</a:t>
            </a:r>
            <a:r>
              <a:rPr lang="en-US" sz="3600" dirty="0">
                <a:latin typeface="+mj-lt"/>
              </a:rPr>
              <a:t> (e.g. 512 Bytes</a:t>
            </a:r>
            <a:r>
              <a:rPr lang="hr-HR" sz="3600" dirty="0">
                <a:latin typeface="+mj-lt"/>
              </a:rPr>
              <a:t>) </a:t>
            </a:r>
          </a:p>
          <a:p>
            <a:r>
              <a:rPr lang="hr-HR" sz="3600" dirty="0">
                <a:latin typeface="+mj-lt"/>
              </a:rPr>
              <a:t>y</a:t>
            </a:r>
            <a:r>
              <a:rPr lang="en-US" sz="3600" dirty="0" err="1">
                <a:latin typeface="+mj-lt"/>
              </a:rPr>
              <a:t>ou</a:t>
            </a:r>
            <a:r>
              <a:rPr lang="en-US" sz="3600" dirty="0">
                <a:latin typeface="+mj-lt"/>
              </a:rPr>
              <a:t> can place any kind of file system on block level storage</a:t>
            </a:r>
            <a:r>
              <a:rPr lang="hr-HR" sz="3600" dirty="0">
                <a:latin typeface="+mj-lt"/>
              </a:rPr>
              <a:t> (for </a:t>
            </a:r>
            <a:r>
              <a:rPr lang="hr-HR" sz="3600" dirty="0" err="1">
                <a:latin typeface="+mj-lt"/>
              </a:rPr>
              <a:t>example</a:t>
            </a:r>
            <a:r>
              <a:rPr lang="hr-HR" sz="3600" dirty="0">
                <a:latin typeface="+mj-lt"/>
              </a:rPr>
              <a:t> </a:t>
            </a:r>
            <a:r>
              <a:rPr lang="en-US" sz="3600" dirty="0">
                <a:latin typeface="+mj-lt"/>
              </a:rPr>
              <a:t>Windows</a:t>
            </a:r>
            <a:r>
              <a:rPr lang="hr-HR" sz="3600" dirty="0">
                <a:latin typeface="+mj-lt"/>
              </a:rPr>
              <a:t> </a:t>
            </a:r>
            <a:r>
              <a:rPr lang="en-US" sz="3600" dirty="0">
                <a:latin typeface="+mj-lt"/>
              </a:rPr>
              <a:t>uses NTFS; VMware uses VMFS</a:t>
            </a:r>
            <a:r>
              <a:rPr lang="hr-HR" sz="3600" dirty="0">
                <a:latin typeface="+mj-lt"/>
              </a:rPr>
              <a:t> …)</a:t>
            </a:r>
            <a:endParaRPr lang="en-US" sz="3600" dirty="0">
              <a:latin typeface="+mj-lt"/>
            </a:endParaRPr>
          </a:p>
        </p:txBody>
      </p:sp>
      <p:pic>
        <p:nvPicPr>
          <p:cNvPr id="5" name="Picture 4"/>
          <p:cNvPicPr>
            <a:picLocks noChangeAspect="1"/>
          </p:cNvPicPr>
          <p:nvPr/>
        </p:nvPicPr>
        <p:blipFill>
          <a:blip r:embed="rId3"/>
          <a:stretch>
            <a:fillRect/>
          </a:stretch>
        </p:blipFill>
        <p:spPr>
          <a:xfrm>
            <a:off x="7422696" y="2802758"/>
            <a:ext cx="3562350" cy="2076450"/>
          </a:xfrm>
          <a:prstGeom prst="rect">
            <a:avLst/>
          </a:prstGeom>
        </p:spPr>
      </p:pic>
    </p:spTree>
    <p:extLst>
      <p:ext uri="{BB962C8B-B14F-4D97-AF65-F5344CB8AC3E}">
        <p14:creationId xmlns:p14="http://schemas.microsoft.com/office/powerpoint/2010/main" val="421859054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Designing storage and application requirements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1" y="1690688"/>
            <a:ext cx="5160666" cy="4609628"/>
          </a:xfrm>
        </p:spPr>
        <p:txBody>
          <a:bodyPr>
            <a:normAutofit lnSpcReduction="10000"/>
          </a:bodyPr>
          <a:lstStyle/>
          <a:p>
            <a:pPr lvl="0"/>
            <a:r>
              <a:rPr lang="en-US" sz="3600" dirty="0">
                <a:latin typeface="+mj-lt"/>
              </a:rPr>
              <a:t>as an example (OCI) - two types of block storage: Boot Volume (OS disk), Block Volume (data disks)</a:t>
            </a:r>
            <a:endParaRPr lang="hr-HR" sz="3600" dirty="0">
              <a:latin typeface="+mj-lt"/>
            </a:endParaRPr>
          </a:p>
          <a:p>
            <a:pPr lvl="0"/>
            <a:r>
              <a:rPr lang="hr-HR" sz="3600" dirty="0">
                <a:latin typeface="+mj-lt"/>
              </a:rPr>
              <a:t>b</a:t>
            </a:r>
            <a:r>
              <a:rPr lang="en-US" sz="3600" dirty="0">
                <a:latin typeface="+mj-lt"/>
              </a:rPr>
              <a:t>lock </a:t>
            </a:r>
            <a:r>
              <a:rPr lang="hr-HR" sz="3600" dirty="0" err="1">
                <a:latin typeface="+mj-lt"/>
              </a:rPr>
              <a:t>storage</a:t>
            </a:r>
            <a:r>
              <a:rPr lang="en-US" sz="3600" dirty="0">
                <a:latin typeface="+mj-lt"/>
              </a:rPr>
              <a:t> stores replica of data in 3</a:t>
            </a:r>
            <a:r>
              <a:rPr lang="hr-HR" sz="3600" dirty="0">
                <a:latin typeface="+mj-lt"/>
              </a:rPr>
              <a:t> </a:t>
            </a:r>
            <a:r>
              <a:rPr lang="en-US" sz="3600" dirty="0">
                <a:latin typeface="+mj-lt"/>
              </a:rPr>
              <a:t>separate </a:t>
            </a:r>
            <a:r>
              <a:rPr lang="hr-HR" sz="3600" dirty="0">
                <a:latin typeface="+mj-lt"/>
              </a:rPr>
              <a:t>f</a:t>
            </a:r>
            <a:r>
              <a:rPr lang="en-US" sz="3600" dirty="0" err="1">
                <a:latin typeface="+mj-lt"/>
              </a:rPr>
              <a:t>ault</a:t>
            </a:r>
            <a:r>
              <a:rPr lang="en-US" sz="3600" dirty="0">
                <a:latin typeface="+mj-lt"/>
              </a:rPr>
              <a:t> </a:t>
            </a:r>
            <a:r>
              <a:rPr lang="hr-HR" sz="3600" dirty="0">
                <a:latin typeface="+mj-lt"/>
              </a:rPr>
              <a:t>d</a:t>
            </a:r>
            <a:r>
              <a:rPr lang="en-US" sz="3600" dirty="0" err="1">
                <a:latin typeface="+mj-lt"/>
              </a:rPr>
              <a:t>omains</a:t>
            </a:r>
            <a:r>
              <a:rPr lang="hr-HR" sz="3600" dirty="0">
                <a:latin typeface="+mj-lt"/>
              </a:rPr>
              <a:t> (no </a:t>
            </a:r>
            <a:r>
              <a:rPr lang="hr-HR" sz="3600" dirty="0" err="1">
                <a:latin typeface="+mj-lt"/>
              </a:rPr>
              <a:t>need</a:t>
            </a:r>
            <a:r>
              <a:rPr lang="hr-HR" sz="3600" dirty="0">
                <a:latin typeface="+mj-lt"/>
              </a:rPr>
              <a:t> for RAID </a:t>
            </a:r>
            <a:r>
              <a:rPr lang="hr-HR" sz="3600" dirty="0" err="1">
                <a:latin typeface="+mj-lt"/>
              </a:rPr>
              <a:t>configurations</a:t>
            </a:r>
            <a:r>
              <a:rPr lang="hr-HR" sz="3600" dirty="0">
                <a:latin typeface="+mj-lt"/>
              </a:rPr>
              <a:t>)</a:t>
            </a:r>
            <a:endParaRPr lang="en-US" sz="3600" dirty="0">
              <a:latin typeface="+mj-lt"/>
            </a:endParaRPr>
          </a:p>
          <a:p>
            <a:pPr lvl="0"/>
            <a:endParaRPr lang="pl-PL" sz="3600" dirty="0">
              <a:latin typeface="+mj-lt"/>
            </a:endParaRPr>
          </a:p>
        </p:txBody>
      </p:sp>
      <p:pic>
        <p:nvPicPr>
          <p:cNvPr id="4" name="Picture 3"/>
          <p:cNvPicPr>
            <a:picLocks noChangeAspect="1"/>
          </p:cNvPicPr>
          <p:nvPr/>
        </p:nvPicPr>
        <p:blipFill>
          <a:blip r:embed="rId3"/>
          <a:stretch>
            <a:fillRect/>
          </a:stretch>
        </p:blipFill>
        <p:spPr>
          <a:xfrm>
            <a:off x="6220557" y="1949129"/>
            <a:ext cx="3616779" cy="3553103"/>
          </a:xfrm>
          <a:prstGeom prst="rect">
            <a:avLst/>
          </a:prstGeom>
        </p:spPr>
      </p:pic>
      <p:sp>
        <p:nvSpPr>
          <p:cNvPr id="5" name="Oval Callout 4"/>
          <p:cNvSpPr/>
          <p:nvPr/>
        </p:nvSpPr>
        <p:spPr>
          <a:xfrm>
            <a:off x="5578510" y="4859137"/>
            <a:ext cx="1899138" cy="1286189"/>
          </a:xfrm>
          <a:prstGeom prst="wedgeEllipseCallout">
            <a:avLst>
              <a:gd name="adj1" fmla="val 72288"/>
              <a:gd name="adj2" fmla="val -765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a:latin typeface="+mj-lt"/>
              </a:rPr>
              <a:t>Use </a:t>
            </a:r>
            <a:r>
              <a:rPr lang="hr-HR" sz="2000" dirty="0" err="1">
                <a:latin typeface="+mj-lt"/>
              </a:rPr>
              <a:t>case</a:t>
            </a:r>
            <a:r>
              <a:rPr lang="hr-HR" sz="2000" dirty="0">
                <a:latin typeface="+mj-lt"/>
              </a:rPr>
              <a:t> - </a:t>
            </a:r>
            <a:endParaRPr lang="en-US" sz="2000" dirty="0">
              <a:latin typeface="+mj-lt"/>
            </a:endParaRPr>
          </a:p>
          <a:p>
            <a:pPr algn="ctr"/>
            <a:r>
              <a:rPr lang="hr-HR" sz="2000" dirty="0">
                <a:latin typeface="+mj-lt"/>
              </a:rPr>
              <a:t>s</a:t>
            </a:r>
            <a:r>
              <a:rPr lang="en-US" sz="2000" dirty="0" err="1">
                <a:latin typeface="+mj-lt"/>
              </a:rPr>
              <a:t>erver</a:t>
            </a:r>
            <a:r>
              <a:rPr lang="en-US" sz="2000" dirty="0">
                <a:latin typeface="+mj-lt"/>
              </a:rPr>
              <a:t> boot</a:t>
            </a:r>
          </a:p>
        </p:txBody>
      </p:sp>
      <p:sp>
        <p:nvSpPr>
          <p:cNvPr id="6" name="Oval Callout 5"/>
          <p:cNvSpPr/>
          <p:nvPr/>
        </p:nvSpPr>
        <p:spPr>
          <a:xfrm>
            <a:off x="9109457" y="1494614"/>
            <a:ext cx="1899138" cy="1286189"/>
          </a:xfrm>
          <a:prstGeom prst="wedgeEllipseCallout">
            <a:avLst>
              <a:gd name="adj1" fmla="val -40410"/>
              <a:gd name="adj2" fmla="val 1273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r-HR" sz="2000" dirty="0">
                <a:latin typeface="+mj-lt"/>
              </a:rPr>
              <a:t>Use </a:t>
            </a:r>
            <a:r>
              <a:rPr lang="hr-HR" sz="2000" dirty="0" err="1">
                <a:latin typeface="+mj-lt"/>
              </a:rPr>
              <a:t>case</a:t>
            </a:r>
            <a:r>
              <a:rPr lang="hr-HR" sz="2000" dirty="0">
                <a:latin typeface="+mj-lt"/>
              </a:rPr>
              <a:t> - </a:t>
            </a:r>
            <a:endParaRPr lang="en-US" sz="2000" dirty="0">
              <a:latin typeface="+mj-lt"/>
            </a:endParaRPr>
          </a:p>
          <a:p>
            <a:pPr algn="ctr"/>
            <a:r>
              <a:rPr lang="hr-HR" sz="2000" dirty="0" err="1">
                <a:latin typeface="+mj-lt"/>
              </a:rPr>
              <a:t>database</a:t>
            </a:r>
            <a:endParaRPr lang="en-US" sz="2000" dirty="0">
              <a:latin typeface="+mj-lt"/>
            </a:endParaRPr>
          </a:p>
        </p:txBody>
      </p:sp>
    </p:spTree>
    <p:extLst>
      <p:ext uri="{BB962C8B-B14F-4D97-AF65-F5344CB8AC3E}">
        <p14:creationId xmlns:p14="http://schemas.microsoft.com/office/powerpoint/2010/main" val="40912019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Cloning and policy-based backups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5789253"/>
            <a:ext cx="10515600" cy="652891"/>
          </a:xfrm>
        </p:spPr>
        <p:txBody>
          <a:bodyPr>
            <a:normAutofit fontScale="77500" lnSpcReduction="20000"/>
          </a:bodyPr>
          <a:lstStyle/>
          <a:p>
            <a:pPr marL="0" lvl="0" indent="0">
              <a:buNone/>
            </a:pPr>
            <a:r>
              <a:rPr lang="pl-PL" sz="3600" dirty="0">
                <a:latin typeface="+mj-lt"/>
              </a:rPr>
              <a:t>Block Volume Backup – Oracle Cloud Infrastructure (OCI) example</a:t>
            </a:r>
          </a:p>
        </p:txBody>
      </p:sp>
      <p:pic>
        <p:nvPicPr>
          <p:cNvPr id="4" name="Picture 3"/>
          <p:cNvPicPr>
            <a:picLocks noChangeAspect="1"/>
          </p:cNvPicPr>
          <p:nvPr/>
        </p:nvPicPr>
        <p:blipFill>
          <a:blip r:embed="rId3"/>
          <a:stretch>
            <a:fillRect/>
          </a:stretch>
        </p:blipFill>
        <p:spPr>
          <a:xfrm>
            <a:off x="1446963" y="1389318"/>
            <a:ext cx="8908387" cy="4239163"/>
          </a:xfrm>
          <a:prstGeom prst="rect">
            <a:avLst/>
          </a:prstGeom>
        </p:spPr>
      </p:pic>
    </p:spTree>
    <p:extLst>
      <p:ext uri="{BB962C8B-B14F-4D97-AF65-F5344CB8AC3E}">
        <p14:creationId xmlns:p14="http://schemas.microsoft.com/office/powerpoint/2010/main" val="32610580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Block</a:t>
            </a:r>
            <a:r>
              <a:rPr lang="hr-HR" b="1" dirty="0"/>
              <a:t> </a:t>
            </a:r>
            <a:r>
              <a:rPr lang="hr-HR" b="1" dirty="0" err="1"/>
              <a:t>storage</a:t>
            </a:r>
            <a:r>
              <a:rPr lang="hr-HR" b="1" dirty="0"/>
              <a:t> </a:t>
            </a:r>
            <a:r>
              <a:rPr lang="hr-HR" b="1" dirty="0" err="1"/>
              <a:t>tiers</a:t>
            </a:r>
            <a:endParaRPr lang="pl-PL" b="1" dirty="0"/>
          </a:p>
        </p:txBody>
      </p:sp>
      <p:pic>
        <p:nvPicPr>
          <p:cNvPr id="4" name="Picture 3"/>
          <p:cNvPicPr>
            <a:picLocks noChangeAspect="1"/>
          </p:cNvPicPr>
          <p:nvPr/>
        </p:nvPicPr>
        <p:blipFill>
          <a:blip r:embed="rId3"/>
          <a:stretch>
            <a:fillRect/>
          </a:stretch>
        </p:blipFill>
        <p:spPr>
          <a:xfrm>
            <a:off x="838200" y="1820034"/>
            <a:ext cx="10144125" cy="914400"/>
          </a:xfrm>
          <a:prstGeom prst="rect">
            <a:avLst/>
          </a:prstGeom>
        </p:spPr>
      </p:pic>
      <p:sp>
        <p:nvSpPr>
          <p:cNvPr id="5" name="Rectangular Callout 4"/>
          <p:cNvSpPr/>
          <p:nvPr/>
        </p:nvSpPr>
        <p:spPr>
          <a:xfrm>
            <a:off x="978877"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hr-HR" sz="2400" dirty="0">
                <a:solidFill>
                  <a:schemeClr val="tx1"/>
                </a:solidFill>
                <a:latin typeface="+mj-lt"/>
              </a:rPr>
              <a:t>Standard (Azure) </a:t>
            </a:r>
            <a:r>
              <a:rPr lang="hr-HR" sz="2400" dirty="0" err="1">
                <a:solidFill>
                  <a:schemeClr val="tx1"/>
                </a:solidFill>
                <a:latin typeface="+mj-lt"/>
              </a:rPr>
              <a:t>or</a:t>
            </a:r>
            <a:r>
              <a:rPr lang="hr-HR" sz="2400" dirty="0">
                <a:solidFill>
                  <a:schemeClr val="tx1"/>
                </a:solidFill>
                <a:latin typeface="+mj-lt"/>
              </a:rPr>
              <a:t> </a:t>
            </a:r>
            <a:r>
              <a:rPr lang="hr-HR" sz="2400" dirty="0" err="1">
                <a:solidFill>
                  <a:schemeClr val="tx1"/>
                </a:solidFill>
                <a:latin typeface="+mj-lt"/>
              </a:rPr>
              <a:t>Basic</a:t>
            </a:r>
            <a:r>
              <a:rPr lang="hr-HR" sz="2400" dirty="0">
                <a:solidFill>
                  <a:schemeClr val="tx1"/>
                </a:solidFill>
                <a:latin typeface="+mj-lt"/>
              </a:rPr>
              <a:t> (OCI, AWS) - w</a:t>
            </a:r>
            <a:r>
              <a:rPr lang="en-US" sz="2400" dirty="0" err="1">
                <a:solidFill>
                  <a:schemeClr val="tx1"/>
                </a:solidFill>
                <a:latin typeface="+mj-lt"/>
              </a:rPr>
              <a:t>eb</a:t>
            </a:r>
            <a:r>
              <a:rPr lang="en-US" sz="2400" dirty="0">
                <a:solidFill>
                  <a:schemeClr val="tx1"/>
                </a:solidFill>
                <a:latin typeface="+mj-lt"/>
              </a:rPr>
              <a:t> servers, lightly used enterprise applications and dev/test</a:t>
            </a:r>
            <a:endParaRPr lang="hr-HR" sz="2400" dirty="0">
              <a:solidFill>
                <a:schemeClr val="tx1"/>
              </a:solidFill>
              <a:latin typeface="+mj-lt"/>
            </a:endParaRPr>
          </a:p>
        </p:txBody>
      </p:sp>
      <p:sp>
        <p:nvSpPr>
          <p:cNvPr id="6" name="Rectangular Callout 5"/>
          <p:cNvSpPr/>
          <p:nvPr/>
        </p:nvSpPr>
        <p:spPr>
          <a:xfrm>
            <a:off x="4595865" y="3357430"/>
            <a:ext cx="3000270" cy="2038535"/>
          </a:xfrm>
          <a:prstGeom prst="wedgeRectCallout">
            <a:avLst>
              <a:gd name="adj1" fmla="val -1408"/>
              <a:gd name="adj2" fmla="val -8270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ular Callout 6"/>
          <p:cNvSpPr/>
          <p:nvPr/>
        </p:nvSpPr>
        <p:spPr>
          <a:xfrm>
            <a:off x="8104833" y="3357430"/>
            <a:ext cx="3000270" cy="2038535"/>
          </a:xfrm>
          <a:prstGeom prst="wedgeRectCallout">
            <a:avLst>
              <a:gd name="adj1" fmla="val -11455"/>
              <a:gd name="adj2" fmla="val -8171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654270" y="3456973"/>
            <a:ext cx="2883459" cy="1938992"/>
          </a:xfrm>
          <a:prstGeom prst="rect">
            <a:avLst/>
          </a:prstGeom>
        </p:spPr>
        <p:txBody>
          <a:bodyPr wrap="square">
            <a:spAutoFit/>
          </a:bodyPr>
          <a:lstStyle/>
          <a:p>
            <a:pPr lvl="0" algn="ctr"/>
            <a:r>
              <a:rPr lang="hr-HR" sz="2400" dirty="0">
                <a:latin typeface="+mj-lt"/>
              </a:rPr>
              <a:t>Premium (Azure) </a:t>
            </a:r>
            <a:r>
              <a:rPr lang="hr-HR" sz="2400" dirty="0" err="1">
                <a:latin typeface="+mj-lt"/>
              </a:rPr>
              <a:t>or</a:t>
            </a:r>
            <a:r>
              <a:rPr lang="hr-HR" sz="2400" dirty="0">
                <a:latin typeface="+mj-lt"/>
              </a:rPr>
              <a:t> </a:t>
            </a:r>
            <a:r>
              <a:rPr lang="hr-HR" sz="2400" dirty="0" err="1">
                <a:latin typeface="+mj-lt"/>
              </a:rPr>
              <a:t>Balanced</a:t>
            </a:r>
            <a:r>
              <a:rPr lang="hr-HR" sz="2400" dirty="0">
                <a:latin typeface="+mj-lt"/>
              </a:rPr>
              <a:t> (OCI, AWS) - </a:t>
            </a:r>
            <a:r>
              <a:rPr lang="hr-HR" sz="2400" dirty="0" err="1">
                <a:latin typeface="+mj-lt"/>
              </a:rPr>
              <a:t>production</a:t>
            </a:r>
            <a:r>
              <a:rPr lang="hr-HR" sz="2400" dirty="0">
                <a:latin typeface="+mj-lt"/>
              </a:rPr>
              <a:t> </a:t>
            </a:r>
            <a:r>
              <a:rPr lang="hr-HR" sz="2400" dirty="0" err="1">
                <a:latin typeface="+mj-lt"/>
              </a:rPr>
              <a:t>and</a:t>
            </a:r>
            <a:r>
              <a:rPr lang="hr-HR" sz="2400" dirty="0">
                <a:latin typeface="+mj-lt"/>
              </a:rPr>
              <a:t> </a:t>
            </a:r>
            <a:r>
              <a:rPr lang="hr-HR" sz="2400" dirty="0" err="1">
                <a:latin typeface="+mj-lt"/>
              </a:rPr>
              <a:t>performance-sensitive</a:t>
            </a:r>
            <a:r>
              <a:rPr lang="hr-HR" sz="2400" dirty="0">
                <a:latin typeface="+mj-lt"/>
              </a:rPr>
              <a:t> </a:t>
            </a:r>
            <a:r>
              <a:rPr lang="hr-HR" sz="2400" dirty="0" err="1">
                <a:latin typeface="+mj-lt"/>
              </a:rPr>
              <a:t>workloads</a:t>
            </a:r>
            <a:r>
              <a:rPr lang="hr-HR" sz="2400" dirty="0">
                <a:latin typeface="+mj-lt"/>
              </a:rPr>
              <a:t> </a:t>
            </a:r>
          </a:p>
        </p:txBody>
      </p:sp>
      <p:sp>
        <p:nvSpPr>
          <p:cNvPr id="10" name="Rectangle 9"/>
          <p:cNvSpPr/>
          <p:nvPr/>
        </p:nvSpPr>
        <p:spPr>
          <a:xfrm>
            <a:off x="8212853" y="3456973"/>
            <a:ext cx="2769472" cy="1938992"/>
          </a:xfrm>
          <a:prstGeom prst="rect">
            <a:avLst/>
          </a:prstGeom>
        </p:spPr>
        <p:txBody>
          <a:bodyPr wrap="square">
            <a:spAutoFit/>
          </a:bodyPr>
          <a:lstStyle/>
          <a:p>
            <a:pPr lvl="0" algn="ctr"/>
            <a:r>
              <a:rPr lang="hr-HR" sz="2400" dirty="0" err="1">
                <a:latin typeface="+mj-lt"/>
              </a:rPr>
              <a:t>Ultra</a:t>
            </a:r>
            <a:r>
              <a:rPr lang="hr-HR" sz="2400" dirty="0">
                <a:latin typeface="+mj-lt"/>
              </a:rPr>
              <a:t> (</a:t>
            </a:r>
            <a:r>
              <a:rPr lang="hr-HR" sz="2400" dirty="0" err="1">
                <a:latin typeface="+mj-lt"/>
              </a:rPr>
              <a:t>Azure,OCI</a:t>
            </a:r>
            <a:r>
              <a:rPr lang="hr-HR" sz="2400" dirty="0">
                <a:latin typeface="+mj-lt"/>
              </a:rPr>
              <a:t>, AWS) -</a:t>
            </a:r>
            <a:r>
              <a:rPr lang="hr-HR" sz="2400" dirty="0" err="1">
                <a:latin typeface="+mj-lt"/>
              </a:rPr>
              <a:t>transaction</a:t>
            </a:r>
            <a:r>
              <a:rPr lang="hr-HR" sz="2400" dirty="0">
                <a:latin typeface="+mj-lt"/>
              </a:rPr>
              <a:t>-heavy </a:t>
            </a:r>
            <a:r>
              <a:rPr lang="hr-HR" sz="2400" dirty="0" err="1">
                <a:latin typeface="+mj-lt"/>
              </a:rPr>
              <a:t>workloads</a:t>
            </a:r>
            <a:r>
              <a:rPr lang="hr-HR" sz="2400" dirty="0">
                <a:latin typeface="+mj-lt"/>
              </a:rPr>
              <a:t> (for </a:t>
            </a:r>
            <a:r>
              <a:rPr lang="hr-HR" sz="2400" dirty="0" err="1">
                <a:latin typeface="+mj-lt"/>
              </a:rPr>
              <a:t>example</a:t>
            </a:r>
            <a:r>
              <a:rPr lang="hr-HR" sz="2400" dirty="0">
                <a:latin typeface="+mj-lt"/>
              </a:rPr>
              <a:t> ERP </a:t>
            </a:r>
            <a:r>
              <a:rPr lang="hr-HR" sz="2400" dirty="0" err="1">
                <a:latin typeface="+mj-lt"/>
              </a:rPr>
              <a:t>with</a:t>
            </a:r>
            <a:r>
              <a:rPr lang="hr-HR" sz="2400" dirty="0">
                <a:latin typeface="+mj-lt"/>
              </a:rPr>
              <a:t> a </a:t>
            </a:r>
            <a:r>
              <a:rPr lang="hr-HR" sz="2400" dirty="0" err="1">
                <a:latin typeface="+mj-lt"/>
              </a:rPr>
              <a:t>database</a:t>
            </a:r>
            <a:r>
              <a:rPr lang="hr-HR" sz="2400" dirty="0">
                <a:latin typeface="+mj-lt"/>
              </a:rPr>
              <a:t>)  </a:t>
            </a:r>
          </a:p>
        </p:txBody>
      </p:sp>
    </p:spTree>
    <p:extLst>
      <p:ext uri="{BB962C8B-B14F-4D97-AF65-F5344CB8AC3E}">
        <p14:creationId xmlns:p14="http://schemas.microsoft.com/office/powerpoint/2010/main" val="19797863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1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https://www.oracle.com/in/cloud/storage/block-volumes/what-is-block-storage</a:t>
            </a:r>
            <a:r>
              <a:rPr lang="hr-HR" dirty="0">
                <a:latin typeface="+mj-lt"/>
              </a:rPr>
              <a:t> </a:t>
            </a:r>
            <a:endParaRPr lang="hr-HR" b="1"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a:t>
            </a:r>
            <a:r>
              <a:rPr lang="hr-HR" b="1" dirty="0" err="1">
                <a:latin typeface="+mj-lt"/>
              </a:rPr>
              <a:t>videos</a:t>
            </a:r>
            <a:r>
              <a:rPr lang="hr-HR" b="1" dirty="0">
                <a:latin typeface="+mj-lt"/>
              </a:rPr>
              <a:t>:</a:t>
            </a:r>
          </a:p>
          <a:p>
            <a:pPr algn="just"/>
            <a:r>
              <a:rPr lang="hr-HR" dirty="0">
                <a:latin typeface="+mj-lt"/>
                <a:hlinkClick r:id="rId4"/>
              </a:rPr>
              <a:t>https://www.youtube.com/watch?v=CczKEbElR9U</a:t>
            </a:r>
            <a:endParaRPr lang="hr-HR" dirty="0">
              <a:latin typeface="+mj-lt"/>
            </a:endParaRPr>
          </a:p>
          <a:p>
            <a:pPr algn="just"/>
            <a:r>
              <a:rPr lang="hr-HR" dirty="0">
                <a:latin typeface="+mj-lt"/>
                <a:hlinkClick r:id="rId5"/>
              </a:rPr>
              <a:t>https://www.youtube.com/watch?v=FKzpFKTrC1M</a:t>
            </a:r>
            <a:r>
              <a:rPr lang="hr-HR" dirty="0">
                <a:latin typeface="+mj-lt"/>
              </a:rPr>
              <a:t> </a:t>
            </a:r>
          </a:p>
          <a:p>
            <a:pPr marL="0" indent="0" algn="just">
              <a:buNone/>
            </a:pPr>
            <a:r>
              <a:rPr lang="hr-HR" b="1" dirty="0" err="1">
                <a:latin typeface="+mj-lt"/>
              </a:rPr>
              <a:t>Try</a:t>
            </a:r>
            <a:r>
              <a:rPr lang="hr-HR" b="1" dirty="0">
                <a:latin typeface="+mj-lt"/>
              </a:rPr>
              <a:t> </a:t>
            </a:r>
            <a:r>
              <a:rPr lang="hr-HR" b="1" dirty="0" err="1">
                <a:latin typeface="+mj-lt"/>
              </a:rPr>
              <a:t>hands</a:t>
            </a:r>
            <a:r>
              <a:rPr lang="hr-HR" b="1" dirty="0">
                <a:latin typeface="+mj-lt"/>
              </a:rPr>
              <a:t>-on-</a:t>
            </a:r>
            <a:r>
              <a:rPr lang="hr-HR" b="1" dirty="0" err="1">
                <a:latin typeface="+mj-lt"/>
              </a:rPr>
              <a:t>lab</a:t>
            </a:r>
            <a:r>
              <a:rPr lang="hr-HR" b="1" dirty="0">
                <a:latin typeface="+mj-lt"/>
              </a:rPr>
              <a:t> for </a:t>
            </a:r>
            <a:r>
              <a:rPr lang="hr-HR" b="1" dirty="0" err="1">
                <a:latin typeface="+mj-lt"/>
              </a:rPr>
              <a:t>this</a:t>
            </a:r>
            <a:r>
              <a:rPr lang="hr-HR" b="1" dirty="0">
                <a:latin typeface="+mj-lt"/>
              </a:rPr>
              <a:t> </a:t>
            </a:r>
            <a:r>
              <a:rPr lang="hr-HR" b="1" dirty="0" err="1">
                <a:latin typeface="+mj-lt"/>
              </a:rPr>
              <a:t>lesson</a:t>
            </a:r>
            <a:r>
              <a:rPr lang="hr-HR" b="1" dirty="0">
                <a:latin typeface="+mj-lt"/>
              </a:rPr>
              <a:t>:</a:t>
            </a:r>
          </a:p>
          <a:p>
            <a:pPr algn="just"/>
            <a:r>
              <a:rPr lang="hr-HR" dirty="0">
                <a:latin typeface="+mj-lt"/>
                <a:hlinkClick r:id="rId6"/>
              </a:rPr>
              <a:t>https://oracle.github.io/learning-library/oci-library/oci-hol/oci-quick-start/workshops/freetier/index.html#xd_co_f=NmEzYTk4MDUtZWQyMS00MDBmLThiMWEtZWFhMTNlMjEzODM3%7E</a:t>
            </a:r>
            <a:r>
              <a:rPr lang="hr-HR" dirty="0">
                <a:latin typeface="+mj-lt"/>
              </a:rPr>
              <a:t> </a:t>
            </a:r>
            <a:endParaRPr lang="hr-HR" b="1"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fifth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21020000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6- File </a:t>
            </a:r>
            <a:r>
              <a:rPr lang="hr-HR" dirty="0" err="1"/>
              <a:t>storage</a:t>
            </a:r>
            <a:endParaRPr lang="pl-PL" dirty="0"/>
          </a:p>
        </p:txBody>
      </p:sp>
    </p:spTree>
    <p:extLst>
      <p:ext uri="{BB962C8B-B14F-4D97-AF65-F5344CB8AC3E}">
        <p14:creationId xmlns:p14="http://schemas.microsoft.com/office/powerpoint/2010/main" val="36967207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File </a:t>
            </a:r>
            <a:r>
              <a:rPr lang="hr-HR" b="1" dirty="0" err="1"/>
              <a:t>storage</a:t>
            </a:r>
            <a:r>
              <a:rPr lang="hr-HR" b="1" dirty="0"/>
              <a:t> as a </a:t>
            </a:r>
            <a:r>
              <a:rPr lang="hr-HR" b="1" dirty="0" err="1"/>
              <a:t>service</a:t>
            </a:r>
            <a:endParaRPr lang="pl-PL" b="1" dirty="0"/>
          </a:p>
        </p:txBody>
      </p:sp>
      <p:pic>
        <p:nvPicPr>
          <p:cNvPr id="2051" name="Picture 3" descr="Microsoft OneDriv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71" y="1426169"/>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2796299" y="1463242"/>
            <a:ext cx="729510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sr-Latn-RS" altLang="sr-Latn-RS" sz="2400" i="0" u="none" strike="noStrike" cap="none" normalizeH="0" baseline="0" dirty="0">
                <a:ln>
                  <a:noFill/>
                </a:ln>
                <a:solidFill>
                  <a:srgbClr val="292929"/>
                </a:solidFill>
                <a:effectLst/>
                <a:latin typeface="+mj-lt"/>
              </a:rPr>
              <a:t>Microsoft OneDrive – for Windows users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RS" altLang="sr-Latn-RS" sz="1800" i="0" u="none" strike="noStrike" cap="none" normalizeH="0" baseline="0" dirty="0">
              <a:ln>
                <a:noFill/>
              </a:ln>
              <a:solidFill>
                <a:schemeClr val="tx1"/>
              </a:solidFill>
              <a:effectLst/>
              <a:latin typeface="Arial" panose="020B0604020202020204" pitchFamily="34" charset="0"/>
            </a:endParaRPr>
          </a:p>
        </p:txBody>
      </p:sp>
      <p:pic>
        <p:nvPicPr>
          <p:cNvPr id="2054" name="Picture 6" descr="https://i.pcmag.com/imagery/reviews/0333NkfZrGoua687nkaStJP-24.fit_lim.size_120x68.v16125457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6071" y="2389275"/>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oogle Driv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071" y="3347707"/>
            <a:ext cx="11430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Dropbox"/>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71" y="4304116"/>
            <a:ext cx="876300" cy="647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Cloud Driv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9207" y="5260525"/>
            <a:ext cx="1143000" cy="64770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4"/>
          <p:cNvSpPr>
            <a:spLocks noChangeArrowheads="1"/>
          </p:cNvSpPr>
          <p:nvPr/>
        </p:nvSpPr>
        <p:spPr bwMode="auto">
          <a:xfrm>
            <a:off x="2793436" y="238934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a:solidFill>
                  <a:srgbClr val="292929"/>
                </a:solidFill>
                <a:latin typeface="+mj-lt"/>
              </a:rPr>
              <a:t>Idrive - low-cost backup and syncing</a:t>
            </a:r>
            <a:endParaRPr kumimoji="0" lang="sr-Latn-RS" altLang="sr-Latn-RS" sz="1800" i="0" u="none" strike="noStrike" cap="none" normalizeH="0" baseline="0" dirty="0">
              <a:ln>
                <a:noFill/>
              </a:ln>
              <a:solidFill>
                <a:schemeClr val="tx1"/>
              </a:solidFill>
              <a:effectLst/>
              <a:latin typeface="Arial" panose="020B0604020202020204" pitchFamily="34" charset="0"/>
            </a:endParaRPr>
          </a:p>
        </p:txBody>
      </p:sp>
      <p:sp>
        <p:nvSpPr>
          <p:cNvPr id="14" name="Rectangle 4"/>
          <p:cNvSpPr>
            <a:spLocks noChangeArrowheads="1"/>
          </p:cNvSpPr>
          <p:nvPr/>
        </p:nvSpPr>
        <p:spPr bwMode="auto">
          <a:xfrm>
            <a:off x="2793435" y="3346487"/>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a:solidFill>
                  <a:srgbClr val="292929"/>
                </a:solidFill>
                <a:latin typeface="+mj-lt"/>
              </a:rPr>
              <a:t>Google Drive - Google workspace users</a:t>
            </a:r>
            <a:endParaRPr kumimoji="0" lang="sr-Latn-RS" altLang="sr-Latn-RS" sz="1800" i="0" u="none" strike="noStrike" cap="none" normalizeH="0" baseline="0" dirty="0">
              <a:ln>
                <a:noFill/>
              </a:ln>
              <a:solidFill>
                <a:schemeClr val="tx1"/>
              </a:solidFill>
              <a:effectLst/>
              <a:latin typeface="Arial" panose="020B0604020202020204" pitchFamily="34" charset="0"/>
            </a:endParaRPr>
          </a:p>
        </p:txBody>
      </p:sp>
      <p:sp>
        <p:nvSpPr>
          <p:cNvPr id="15" name="Rectangle 4"/>
          <p:cNvSpPr>
            <a:spLocks noChangeArrowheads="1"/>
          </p:cNvSpPr>
          <p:nvPr/>
        </p:nvSpPr>
        <p:spPr bwMode="auto">
          <a:xfrm>
            <a:off x="2793434" y="4275976"/>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a:solidFill>
                  <a:srgbClr val="292929"/>
                </a:solidFill>
                <a:latin typeface="+mj-lt"/>
              </a:rPr>
              <a:t>DropBox - integration with third-party services</a:t>
            </a:r>
            <a:endParaRPr kumimoji="0" lang="sr-Latn-RS" altLang="sr-Latn-RS" sz="1800" i="0" u="none" strike="noStrike" cap="none" normalizeH="0" baseline="0" dirty="0">
              <a:ln>
                <a:noFill/>
              </a:ln>
              <a:solidFill>
                <a:schemeClr val="tx1"/>
              </a:solidFill>
              <a:effectLst/>
              <a:latin typeface="Arial" panose="020B0604020202020204" pitchFamily="34" charset="0"/>
            </a:endParaRPr>
          </a:p>
        </p:txBody>
      </p:sp>
      <p:sp>
        <p:nvSpPr>
          <p:cNvPr id="16" name="Rectangle 4"/>
          <p:cNvSpPr>
            <a:spLocks noChangeArrowheads="1"/>
          </p:cNvSpPr>
          <p:nvPr/>
        </p:nvSpPr>
        <p:spPr bwMode="auto">
          <a:xfrm>
            <a:off x="2793434" y="5205465"/>
            <a:ext cx="729510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sr-Latn-RS" altLang="sr-Latn-RS" sz="2400" dirty="0">
                <a:solidFill>
                  <a:srgbClr val="292929"/>
                </a:solidFill>
                <a:latin typeface="+mj-lt"/>
              </a:rPr>
              <a:t>iCloud Drive - </a:t>
            </a:r>
            <a:r>
              <a:rPr lang="en-US" altLang="sr-Latn-RS" sz="2400" dirty="0">
                <a:solidFill>
                  <a:srgbClr val="292929"/>
                </a:solidFill>
                <a:latin typeface="+mj-lt"/>
              </a:rPr>
              <a:t>for Mac and iPhone users</a:t>
            </a:r>
            <a:endParaRPr kumimoji="0" lang="sr-Latn-RS" altLang="sr-Latn-RS" sz="1800" i="0" u="none" strike="noStrike" cap="none" normalizeH="0" baseline="0" dirty="0">
              <a:ln>
                <a:noFill/>
              </a:ln>
              <a:solidFill>
                <a:schemeClr val="tx1"/>
              </a:solidFill>
              <a:effectLst/>
              <a:latin typeface="Arial" panose="020B0604020202020204" pitchFamily="34" charset="0"/>
            </a:endParaRPr>
          </a:p>
        </p:txBody>
      </p:sp>
      <p:sp>
        <p:nvSpPr>
          <p:cNvPr id="17" name="Rectangle 4"/>
          <p:cNvSpPr>
            <a:spLocks noChangeArrowheads="1"/>
          </p:cNvSpPr>
          <p:nvPr/>
        </p:nvSpPr>
        <p:spPr bwMode="auto">
          <a:xfrm>
            <a:off x="2793434" y="6101053"/>
            <a:ext cx="729510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sr-Latn-RS" sz="3200" dirty="0">
                <a:solidFill>
                  <a:srgbClr val="292929"/>
                </a:solidFill>
                <a:latin typeface="+mj-lt"/>
              </a:rPr>
              <a:t>and a bunch of other vendors</a:t>
            </a:r>
            <a:r>
              <a:rPr lang="hr-HR" altLang="sr-Latn-RS" sz="3200" dirty="0">
                <a:solidFill>
                  <a:srgbClr val="292929"/>
                </a:solidFill>
                <a:latin typeface="+mj-lt"/>
              </a:rPr>
              <a:t> ….</a:t>
            </a:r>
            <a:endParaRPr kumimoji="0" lang="sr-Latn-RS" altLang="sr-Latn-RS" sz="240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017354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What </a:t>
            </a:r>
            <a:r>
              <a:rPr lang="hr-HR" b="1" dirty="0" err="1"/>
              <a:t>is</a:t>
            </a:r>
            <a:r>
              <a:rPr lang="hr-HR" b="1" dirty="0"/>
              <a:t> file </a:t>
            </a:r>
            <a:r>
              <a:rPr lang="hr-HR" b="1" dirty="0" err="1"/>
              <a:t>storage</a:t>
            </a:r>
            <a:r>
              <a:rPr lang="hr-HR" b="1" dirty="0"/>
              <a:t> ?</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5184949" cy="5167312"/>
          </a:xfrm>
        </p:spPr>
        <p:txBody>
          <a:bodyPr>
            <a:normAutofit/>
          </a:bodyPr>
          <a:lstStyle/>
          <a:p>
            <a:r>
              <a:rPr lang="hr-HR" sz="3600" dirty="0">
                <a:latin typeface="+mj-lt"/>
              </a:rPr>
              <a:t>h</a:t>
            </a:r>
            <a:r>
              <a:rPr lang="en-US" sz="3600" dirty="0" err="1">
                <a:latin typeface="+mj-lt"/>
              </a:rPr>
              <a:t>ierarchical</a:t>
            </a:r>
            <a:r>
              <a:rPr lang="en-US" sz="3600" dirty="0">
                <a:latin typeface="+mj-lt"/>
              </a:rPr>
              <a:t> collection of documents organized into named</a:t>
            </a:r>
            <a:r>
              <a:rPr lang="hr-HR" sz="3600" dirty="0">
                <a:latin typeface="+mj-lt"/>
              </a:rPr>
              <a:t> </a:t>
            </a:r>
            <a:r>
              <a:rPr lang="en-US" sz="3600" dirty="0">
                <a:latin typeface="+mj-lt"/>
              </a:rPr>
              <a:t>directories which are themselves structured files</a:t>
            </a:r>
          </a:p>
          <a:p>
            <a:r>
              <a:rPr lang="hr-HR" sz="3600" dirty="0">
                <a:latin typeface="+mj-lt"/>
              </a:rPr>
              <a:t>d</a:t>
            </a:r>
            <a:r>
              <a:rPr lang="en-US" sz="3600" dirty="0" err="1">
                <a:latin typeface="+mj-lt"/>
              </a:rPr>
              <a:t>istributed</a:t>
            </a:r>
            <a:r>
              <a:rPr lang="en-US" sz="3600" dirty="0">
                <a:latin typeface="+mj-lt"/>
              </a:rPr>
              <a:t> file systems make distributed look exactly like local</a:t>
            </a:r>
            <a:r>
              <a:rPr lang="hr-HR" sz="3600" dirty="0">
                <a:latin typeface="+mj-lt"/>
              </a:rPr>
              <a:t> </a:t>
            </a:r>
            <a:r>
              <a:rPr lang="en-US" sz="3600" dirty="0">
                <a:latin typeface="+mj-lt"/>
              </a:rPr>
              <a:t>file systems</a:t>
            </a:r>
          </a:p>
        </p:txBody>
      </p:sp>
      <p:pic>
        <p:nvPicPr>
          <p:cNvPr id="4" name="Picture 3"/>
          <p:cNvPicPr>
            <a:picLocks noChangeAspect="1"/>
          </p:cNvPicPr>
          <p:nvPr/>
        </p:nvPicPr>
        <p:blipFill>
          <a:blip r:embed="rId3"/>
          <a:stretch>
            <a:fillRect/>
          </a:stretch>
        </p:blipFill>
        <p:spPr>
          <a:xfrm>
            <a:off x="5849133" y="1690688"/>
            <a:ext cx="5920835" cy="4498570"/>
          </a:xfrm>
          <a:prstGeom prst="rect">
            <a:avLst/>
          </a:prstGeom>
        </p:spPr>
      </p:pic>
    </p:spTree>
    <p:extLst>
      <p:ext uri="{BB962C8B-B14F-4D97-AF65-F5344CB8AC3E}">
        <p14:creationId xmlns:p14="http://schemas.microsoft.com/office/powerpoint/2010/main" val="33441137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File </a:t>
            </a:r>
            <a:r>
              <a:rPr lang="hr-HR" b="1" dirty="0" err="1"/>
              <a:t>storage</a:t>
            </a:r>
            <a:r>
              <a:rPr lang="hr-HR" b="1" dirty="0"/>
              <a:t> use </a:t>
            </a:r>
            <a:r>
              <a:rPr lang="hr-HR" b="1" dirty="0" err="1"/>
              <a:t>cases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0410092" cy="5167312"/>
          </a:xfrm>
        </p:spPr>
        <p:txBody>
          <a:bodyPr>
            <a:normAutofit/>
          </a:bodyPr>
          <a:lstStyle/>
          <a:p>
            <a:r>
              <a:rPr lang="en-US" sz="3600" dirty="0">
                <a:latin typeface="+mj-lt"/>
              </a:rPr>
              <a:t>large content repositories</a:t>
            </a:r>
            <a:endParaRPr lang="hr-HR" sz="3600" dirty="0">
              <a:latin typeface="+mj-lt"/>
            </a:endParaRPr>
          </a:p>
          <a:p>
            <a:r>
              <a:rPr lang="en-US" sz="3600" dirty="0">
                <a:latin typeface="+mj-lt"/>
              </a:rPr>
              <a:t>development environments</a:t>
            </a:r>
            <a:endParaRPr lang="hr-HR" sz="3600" dirty="0">
              <a:latin typeface="+mj-lt"/>
            </a:endParaRPr>
          </a:p>
          <a:p>
            <a:r>
              <a:rPr lang="en-US" sz="3600" dirty="0">
                <a:latin typeface="+mj-lt"/>
              </a:rPr>
              <a:t>media stores</a:t>
            </a:r>
            <a:endParaRPr lang="hr-HR" sz="3600" dirty="0">
              <a:latin typeface="+mj-lt"/>
            </a:endParaRPr>
          </a:p>
          <a:p>
            <a:r>
              <a:rPr lang="en-US" sz="3600" dirty="0">
                <a:latin typeface="+mj-lt"/>
              </a:rPr>
              <a:t>user home directories</a:t>
            </a:r>
            <a:endParaRPr lang="hr-HR" sz="3600" dirty="0">
              <a:latin typeface="+mj-lt"/>
            </a:endParaRPr>
          </a:p>
          <a:p>
            <a:r>
              <a:rPr lang="hr-HR" sz="3600" dirty="0">
                <a:latin typeface="+mj-lt"/>
              </a:rPr>
              <a:t>b</a:t>
            </a:r>
            <a:r>
              <a:rPr lang="en-US" sz="3600" dirty="0" err="1">
                <a:latin typeface="+mj-lt"/>
              </a:rPr>
              <a:t>ig</a:t>
            </a:r>
            <a:r>
              <a:rPr lang="en-US" sz="3600" dirty="0">
                <a:latin typeface="+mj-lt"/>
              </a:rPr>
              <a:t> </a:t>
            </a:r>
            <a:r>
              <a:rPr lang="hr-HR" sz="3600" dirty="0">
                <a:latin typeface="+mj-lt"/>
              </a:rPr>
              <a:t>d</a:t>
            </a:r>
            <a:r>
              <a:rPr lang="en-US" sz="3600" dirty="0" err="1">
                <a:latin typeface="+mj-lt"/>
              </a:rPr>
              <a:t>ata</a:t>
            </a:r>
            <a:r>
              <a:rPr lang="en-US" sz="3600" dirty="0">
                <a:latin typeface="+mj-lt"/>
              </a:rPr>
              <a:t> and </a:t>
            </a:r>
            <a:r>
              <a:rPr lang="hr-HR" sz="3600" dirty="0">
                <a:latin typeface="+mj-lt"/>
              </a:rPr>
              <a:t>a</a:t>
            </a:r>
            <a:r>
              <a:rPr lang="en-US" sz="3600" dirty="0" err="1">
                <a:latin typeface="+mj-lt"/>
              </a:rPr>
              <a:t>nalytics</a:t>
            </a:r>
            <a:endParaRPr lang="hr-HR" sz="3600" dirty="0">
              <a:latin typeface="+mj-lt"/>
            </a:endParaRPr>
          </a:p>
          <a:p>
            <a:r>
              <a:rPr lang="hr-HR" sz="3600" dirty="0">
                <a:latin typeface="+mj-lt"/>
              </a:rPr>
              <a:t>h</a:t>
            </a:r>
            <a:r>
              <a:rPr lang="en-US" sz="3600" dirty="0" err="1">
                <a:latin typeface="+mj-lt"/>
              </a:rPr>
              <a:t>igh</a:t>
            </a:r>
            <a:r>
              <a:rPr lang="en-US" sz="3600" dirty="0">
                <a:latin typeface="+mj-lt"/>
              </a:rPr>
              <a:t>-performance computing</a:t>
            </a:r>
            <a:r>
              <a:rPr lang="hr-HR" sz="3600" dirty="0">
                <a:latin typeface="+mj-lt"/>
              </a:rPr>
              <a:t> (HPC)</a:t>
            </a:r>
          </a:p>
          <a:p>
            <a:r>
              <a:rPr lang="hr-HR" sz="3600" dirty="0">
                <a:latin typeface="+mj-lt"/>
              </a:rPr>
              <a:t>e</a:t>
            </a:r>
            <a:r>
              <a:rPr lang="en-US" sz="3600" dirty="0" err="1">
                <a:latin typeface="+mj-lt"/>
              </a:rPr>
              <a:t>nd</a:t>
            </a:r>
            <a:r>
              <a:rPr lang="en-US" sz="3600" dirty="0">
                <a:latin typeface="+mj-lt"/>
              </a:rPr>
              <a:t> user computing</a:t>
            </a:r>
            <a:endParaRPr lang="hr-HR" sz="3600" dirty="0">
              <a:latin typeface="+mj-lt"/>
            </a:endParaRPr>
          </a:p>
          <a:p>
            <a:r>
              <a:rPr lang="hr-HR" sz="3600" dirty="0" err="1">
                <a:latin typeface="+mj-lt"/>
              </a:rPr>
              <a:t>database</a:t>
            </a:r>
            <a:r>
              <a:rPr lang="hr-HR" sz="3600" dirty="0">
                <a:latin typeface="+mj-lt"/>
              </a:rPr>
              <a:t> </a:t>
            </a:r>
            <a:r>
              <a:rPr lang="hr-HR" sz="3600" dirty="0" err="1">
                <a:latin typeface="+mj-lt"/>
              </a:rPr>
              <a:t>backups</a:t>
            </a:r>
            <a:r>
              <a:rPr lang="hr-HR" sz="3600" dirty="0">
                <a:latin typeface="+mj-lt"/>
              </a:rPr>
              <a:t> ….</a:t>
            </a:r>
            <a:endParaRPr lang="en-US" sz="3600" dirty="0">
              <a:latin typeface="+mj-lt"/>
            </a:endParaRPr>
          </a:p>
        </p:txBody>
      </p:sp>
      <p:pic>
        <p:nvPicPr>
          <p:cNvPr id="6" name="Picture 5"/>
          <p:cNvPicPr>
            <a:picLocks noChangeAspect="1"/>
          </p:cNvPicPr>
          <p:nvPr/>
        </p:nvPicPr>
        <p:blipFill>
          <a:blip r:embed="rId3"/>
          <a:stretch>
            <a:fillRect/>
          </a:stretch>
        </p:blipFill>
        <p:spPr>
          <a:xfrm>
            <a:off x="7033637" y="1834033"/>
            <a:ext cx="4230566" cy="2738330"/>
          </a:xfrm>
          <a:prstGeom prst="rect">
            <a:avLst/>
          </a:prstGeom>
        </p:spPr>
      </p:pic>
    </p:spTree>
    <p:extLst>
      <p:ext uri="{BB962C8B-B14F-4D97-AF65-F5344CB8AC3E}">
        <p14:creationId xmlns:p14="http://schemas.microsoft.com/office/powerpoint/2010/main" val="13018479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501422"/>
            <a:ext cx="10515600" cy="5170311"/>
          </a:xfrm>
        </p:spPr>
        <p:txBody>
          <a:bodyPr/>
          <a:lstStyle/>
          <a:p>
            <a:pPr lvl="0" algn="just"/>
            <a:r>
              <a:rPr lang="hr-HR" sz="3600" dirty="0">
                <a:latin typeface="+mj-lt"/>
              </a:rPr>
              <a:t>After </a:t>
            </a:r>
            <a:r>
              <a:rPr lang="hr-HR" sz="3600" dirty="0" err="1">
                <a:latin typeface="+mj-lt"/>
              </a:rPr>
              <a:t>successful</a:t>
            </a:r>
            <a:r>
              <a:rPr lang="hr-HR" sz="3600" dirty="0">
                <a:latin typeface="+mj-lt"/>
              </a:rPr>
              <a:t> login, s</a:t>
            </a:r>
            <a:r>
              <a:rPr lang="en-US" sz="3600" dirty="0">
                <a:latin typeface="+mj-lt"/>
              </a:rPr>
              <a:t>elect the learning channel </a:t>
            </a:r>
            <a:r>
              <a:rPr lang="hr-HR" sz="3600" dirty="0">
                <a:latin typeface="+mj-lt"/>
              </a:rPr>
              <a:t>(</a:t>
            </a:r>
            <a:r>
              <a:rPr lang="hr-HR" sz="3600" dirty="0" err="1">
                <a:latin typeface="+mj-lt"/>
              </a:rPr>
              <a:t>under</a:t>
            </a:r>
            <a:r>
              <a:rPr lang="hr-HR" sz="3600" dirty="0">
                <a:latin typeface="+mj-lt"/>
              </a:rPr>
              <a:t> </a:t>
            </a:r>
            <a:r>
              <a:rPr lang="hr-HR" sz="3600" i="1" dirty="0">
                <a:latin typeface="+mj-lt"/>
              </a:rPr>
              <a:t>My </a:t>
            </a:r>
            <a:r>
              <a:rPr lang="hr-HR" sz="3600" i="1" dirty="0" err="1">
                <a:latin typeface="+mj-lt"/>
              </a:rPr>
              <a:t>channels</a:t>
            </a:r>
            <a:r>
              <a:rPr lang="hr-HR" sz="3600" dirty="0">
                <a:latin typeface="+mj-lt"/>
              </a:rPr>
              <a:t>) </a:t>
            </a:r>
            <a:r>
              <a:rPr lang="en-US" sz="3600" dirty="0">
                <a:latin typeface="+mj-lt"/>
              </a:rPr>
              <a:t>and browse the teaching materials </a:t>
            </a:r>
            <a:endParaRPr lang="hr-HR" sz="3600" dirty="0">
              <a:latin typeface="+mj-lt"/>
            </a:endParaRPr>
          </a:p>
          <a:p>
            <a:pPr lvl="0"/>
            <a:endParaRPr lang="hr-HR" sz="3600" dirty="0">
              <a:latin typeface="+mj-lt"/>
            </a:endParaRPr>
          </a:p>
          <a:p>
            <a:pPr lvl="0"/>
            <a:endParaRPr lang="pl-PL" dirty="0">
              <a:latin typeface="+mj-lt"/>
            </a:endParaRPr>
          </a:p>
        </p:txBody>
      </p:sp>
      <p:pic>
        <p:nvPicPr>
          <p:cNvPr id="5" name="Picture 4"/>
          <p:cNvPicPr>
            <a:picLocks noChangeAspect="1"/>
          </p:cNvPicPr>
          <p:nvPr/>
        </p:nvPicPr>
        <p:blipFill>
          <a:blip r:embed="rId3"/>
          <a:stretch>
            <a:fillRect/>
          </a:stretch>
        </p:blipFill>
        <p:spPr>
          <a:xfrm>
            <a:off x="1077559" y="3106208"/>
            <a:ext cx="8772525" cy="3667125"/>
          </a:xfrm>
          <a:prstGeom prst="rect">
            <a:avLst/>
          </a:prstGeom>
        </p:spPr>
      </p:pic>
    </p:spTree>
    <p:extLst>
      <p:ext uri="{BB962C8B-B14F-4D97-AF65-F5344CB8AC3E}">
        <p14:creationId xmlns:p14="http://schemas.microsoft.com/office/powerpoint/2010/main" val="1774303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28675" y="20917"/>
            <a:ext cx="10515600" cy="1325563"/>
          </a:xfrm>
        </p:spPr>
        <p:txBody>
          <a:bodyPr/>
          <a:lstStyle/>
          <a:p>
            <a:pPr lvl="0" algn="ctr"/>
            <a:r>
              <a:rPr lang="hr-HR" b="1" dirty="0"/>
              <a:t>File </a:t>
            </a:r>
            <a:r>
              <a:rPr lang="hr-HR" b="1" dirty="0" err="1"/>
              <a:t>storage</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486400" y="1544412"/>
            <a:ext cx="6705601" cy="5167312"/>
          </a:xfrm>
        </p:spPr>
        <p:txBody>
          <a:bodyPr>
            <a:normAutofit/>
          </a:bodyPr>
          <a:lstStyle/>
          <a:p>
            <a:r>
              <a:rPr lang="hr-HR" sz="3600" dirty="0">
                <a:latin typeface="+mj-lt"/>
              </a:rPr>
              <a:t>shared file system </a:t>
            </a:r>
            <a:r>
              <a:rPr lang="hr-HR" sz="3600" dirty="0" err="1">
                <a:latin typeface="+mj-lt"/>
              </a:rPr>
              <a:t>storage</a:t>
            </a:r>
            <a:r>
              <a:rPr lang="hr-HR" sz="3600" dirty="0">
                <a:latin typeface="+mj-lt"/>
              </a:rPr>
              <a:t> for </a:t>
            </a:r>
            <a:r>
              <a:rPr lang="hr-HR" sz="3600" dirty="0" err="1">
                <a:latin typeface="+mj-lt"/>
              </a:rPr>
              <a:t>compute</a:t>
            </a:r>
            <a:r>
              <a:rPr lang="hr-HR" sz="3600" dirty="0">
                <a:latin typeface="+mj-lt"/>
              </a:rPr>
              <a:t> </a:t>
            </a:r>
            <a:r>
              <a:rPr lang="hr-HR" sz="3600" dirty="0" err="1">
                <a:latin typeface="+mj-lt"/>
              </a:rPr>
              <a:t>instances</a:t>
            </a:r>
            <a:r>
              <a:rPr lang="hr-HR" sz="3600" dirty="0">
                <a:latin typeface="+mj-lt"/>
              </a:rPr>
              <a:t> </a:t>
            </a:r>
          </a:p>
          <a:p>
            <a:r>
              <a:rPr lang="hr-HR" sz="3600" dirty="0" err="1">
                <a:latin typeface="+mj-lt"/>
              </a:rPr>
              <a:t>distributed</a:t>
            </a:r>
            <a:r>
              <a:rPr lang="hr-HR" sz="3600" dirty="0">
                <a:latin typeface="+mj-lt"/>
              </a:rPr>
              <a:t> file system</a:t>
            </a:r>
          </a:p>
          <a:p>
            <a:r>
              <a:rPr lang="hr-HR" sz="3600" dirty="0">
                <a:latin typeface="+mj-lt"/>
              </a:rPr>
              <a:t>security: data </a:t>
            </a:r>
            <a:r>
              <a:rPr lang="hr-HR" sz="3600" dirty="0" err="1">
                <a:latin typeface="+mj-lt"/>
              </a:rPr>
              <a:t>and</a:t>
            </a:r>
            <a:r>
              <a:rPr lang="hr-HR" sz="3600" dirty="0">
                <a:latin typeface="+mj-lt"/>
              </a:rPr>
              <a:t> </a:t>
            </a:r>
            <a:r>
              <a:rPr lang="hr-HR" sz="3600" dirty="0" err="1">
                <a:latin typeface="+mj-lt"/>
              </a:rPr>
              <a:t>transit</a:t>
            </a:r>
            <a:r>
              <a:rPr lang="hr-HR" sz="3600" dirty="0">
                <a:latin typeface="+mj-lt"/>
              </a:rPr>
              <a:t> </a:t>
            </a:r>
            <a:r>
              <a:rPr lang="hr-HR" sz="3600" dirty="0" err="1">
                <a:latin typeface="+mj-lt"/>
              </a:rPr>
              <a:t>encryption</a:t>
            </a:r>
            <a:endParaRPr lang="hr-HR" sz="3600" dirty="0">
              <a:latin typeface="+mj-lt"/>
            </a:endParaRPr>
          </a:p>
          <a:p>
            <a:r>
              <a:rPr lang="hr-HR" sz="3600" dirty="0" err="1">
                <a:latin typeface="+mj-lt"/>
              </a:rPr>
              <a:t>different</a:t>
            </a:r>
            <a:r>
              <a:rPr lang="hr-HR" sz="3600" dirty="0">
                <a:latin typeface="+mj-lt"/>
              </a:rPr>
              <a:t> file </a:t>
            </a:r>
            <a:r>
              <a:rPr lang="hr-HR" sz="3600" dirty="0" err="1">
                <a:latin typeface="+mj-lt"/>
              </a:rPr>
              <a:t>systems</a:t>
            </a:r>
            <a:r>
              <a:rPr lang="hr-HR" sz="3600" dirty="0">
                <a:latin typeface="+mj-lt"/>
              </a:rPr>
              <a:t> &amp; </a:t>
            </a:r>
            <a:r>
              <a:rPr lang="hr-HR" sz="3600" dirty="0" err="1">
                <a:latin typeface="+mj-lt"/>
              </a:rPr>
              <a:t>metadata</a:t>
            </a:r>
            <a:endParaRPr lang="en-US" sz="3600" dirty="0">
              <a:latin typeface="+mj-lt"/>
            </a:endParaRPr>
          </a:p>
        </p:txBody>
      </p:sp>
      <p:pic>
        <p:nvPicPr>
          <p:cNvPr id="4" name="Picture 3"/>
          <p:cNvPicPr>
            <a:picLocks noChangeAspect="1"/>
          </p:cNvPicPr>
          <p:nvPr/>
        </p:nvPicPr>
        <p:blipFill>
          <a:blip r:embed="rId3"/>
          <a:stretch>
            <a:fillRect/>
          </a:stretch>
        </p:blipFill>
        <p:spPr>
          <a:xfrm>
            <a:off x="144069" y="1346480"/>
            <a:ext cx="5081126" cy="5289306"/>
          </a:xfrm>
          <a:prstGeom prst="rect">
            <a:avLst/>
          </a:prstGeom>
        </p:spPr>
      </p:pic>
    </p:spTree>
    <p:extLst>
      <p:ext uri="{BB962C8B-B14F-4D97-AF65-F5344CB8AC3E}">
        <p14:creationId xmlns:p14="http://schemas.microsoft.com/office/powerpoint/2010/main" val="35573273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File </a:t>
            </a:r>
            <a:r>
              <a:rPr lang="hr-HR" b="1" dirty="0" err="1"/>
              <a:t>storage</a:t>
            </a:r>
            <a:r>
              <a:rPr lang="hr-HR" b="1" dirty="0"/>
              <a:t> </a:t>
            </a:r>
            <a:r>
              <a:rPr lang="hr-HR" b="1" dirty="0" err="1"/>
              <a:t>reliability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7657995" y="1663108"/>
            <a:ext cx="4329689" cy="4586967"/>
          </a:xfrm>
        </p:spPr>
        <p:txBody>
          <a:bodyPr>
            <a:normAutofit/>
          </a:bodyPr>
          <a:lstStyle/>
          <a:p>
            <a:r>
              <a:rPr lang="hr-HR" sz="3600" dirty="0" err="1">
                <a:latin typeface="+mj-lt"/>
              </a:rPr>
              <a:t>stores</a:t>
            </a:r>
            <a:r>
              <a:rPr lang="hr-HR" sz="3600" dirty="0">
                <a:latin typeface="+mj-lt"/>
              </a:rPr>
              <a:t> </a:t>
            </a:r>
            <a:r>
              <a:rPr lang="hr-HR" sz="3600" dirty="0" err="1">
                <a:latin typeface="+mj-lt"/>
              </a:rPr>
              <a:t>replica</a:t>
            </a:r>
            <a:r>
              <a:rPr lang="hr-HR" sz="3600" dirty="0">
                <a:latin typeface="+mj-lt"/>
              </a:rPr>
              <a:t> </a:t>
            </a:r>
            <a:r>
              <a:rPr lang="hr-HR" sz="3600" dirty="0" err="1">
                <a:latin typeface="+mj-lt"/>
              </a:rPr>
              <a:t>of</a:t>
            </a:r>
            <a:r>
              <a:rPr lang="hr-HR" sz="3600" dirty="0">
                <a:latin typeface="+mj-lt"/>
              </a:rPr>
              <a:t> data </a:t>
            </a:r>
            <a:r>
              <a:rPr lang="hr-HR" sz="3600" dirty="0" err="1">
                <a:latin typeface="+mj-lt"/>
              </a:rPr>
              <a:t>in</a:t>
            </a:r>
            <a:r>
              <a:rPr lang="hr-HR" sz="3600" dirty="0">
                <a:latin typeface="+mj-lt"/>
              </a:rPr>
              <a:t> 3 separate </a:t>
            </a:r>
            <a:r>
              <a:rPr lang="hr-HR" sz="3600" dirty="0" err="1">
                <a:latin typeface="+mj-lt"/>
              </a:rPr>
              <a:t>fault</a:t>
            </a:r>
            <a:r>
              <a:rPr lang="hr-HR" sz="3600" dirty="0">
                <a:latin typeface="+mj-lt"/>
              </a:rPr>
              <a:t> </a:t>
            </a:r>
            <a:r>
              <a:rPr lang="hr-HR" sz="3600" dirty="0" err="1">
                <a:latin typeface="+mj-lt"/>
              </a:rPr>
              <a:t>domains</a:t>
            </a:r>
            <a:endParaRPr lang="hr-HR" sz="3600" dirty="0">
              <a:latin typeface="+mj-lt"/>
            </a:endParaRPr>
          </a:p>
          <a:p>
            <a:r>
              <a:rPr lang="en-US" sz="3600" dirty="0">
                <a:latin typeface="+mj-lt"/>
              </a:rPr>
              <a:t>data is safe even if all instances fail</a:t>
            </a:r>
            <a:endParaRPr lang="hr-HR" sz="3600" dirty="0">
              <a:latin typeface="+mj-lt"/>
            </a:endParaRPr>
          </a:p>
          <a:p>
            <a:r>
              <a:rPr lang="hr-HR" sz="3600" dirty="0">
                <a:latin typeface="+mj-lt"/>
              </a:rPr>
              <a:t>data </a:t>
            </a:r>
            <a:r>
              <a:rPr lang="hr-HR" sz="3600" dirty="0" err="1">
                <a:latin typeface="+mj-lt"/>
              </a:rPr>
              <a:t>protection</a:t>
            </a:r>
            <a:r>
              <a:rPr lang="hr-HR" sz="3600" dirty="0">
                <a:latin typeface="+mj-lt"/>
              </a:rPr>
              <a:t> </a:t>
            </a:r>
            <a:r>
              <a:rPr lang="hr-HR" sz="3600" dirty="0" err="1">
                <a:latin typeface="+mj-lt"/>
              </a:rPr>
              <a:t>with</a:t>
            </a:r>
            <a:r>
              <a:rPr lang="hr-HR" sz="3600" dirty="0">
                <a:latin typeface="+mj-lt"/>
              </a:rPr>
              <a:t> </a:t>
            </a:r>
            <a:r>
              <a:rPr lang="hr-HR" sz="3600" dirty="0" err="1">
                <a:latin typeface="+mj-lt"/>
              </a:rPr>
              <a:t>snapshots</a:t>
            </a:r>
            <a:endParaRPr lang="hr-HR" sz="3600" dirty="0">
              <a:latin typeface="+mj-lt"/>
            </a:endParaRPr>
          </a:p>
          <a:p>
            <a:endParaRPr lang="en-US" sz="3600" dirty="0">
              <a:latin typeface="+mj-lt"/>
            </a:endParaRPr>
          </a:p>
        </p:txBody>
      </p:sp>
      <p:pic>
        <p:nvPicPr>
          <p:cNvPr id="5" name="Picture 4"/>
          <p:cNvPicPr>
            <a:picLocks noChangeAspect="1"/>
          </p:cNvPicPr>
          <p:nvPr/>
        </p:nvPicPr>
        <p:blipFill>
          <a:blip r:embed="rId3"/>
          <a:stretch>
            <a:fillRect/>
          </a:stretch>
        </p:blipFill>
        <p:spPr>
          <a:xfrm>
            <a:off x="838200" y="2174178"/>
            <a:ext cx="6257925" cy="3019425"/>
          </a:xfrm>
          <a:prstGeom prst="rect">
            <a:avLst/>
          </a:prstGeom>
        </p:spPr>
      </p:pic>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latin typeface="+mj-lt"/>
            </a:endParaRPr>
          </a:p>
        </p:txBody>
      </p:sp>
    </p:spTree>
    <p:extLst>
      <p:ext uri="{BB962C8B-B14F-4D97-AF65-F5344CB8AC3E}">
        <p14:creationId xmlns:p14="http://schemas.microsoft.com/office/powerpoint/2010/main" val="49920557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File </a:t>
            </a:r>
            <a:r>
              <a:rPr lang="hr-HR" b="1" dirty="0" err="1"/>
              <a:t>storage</a:t>
            </a:r>
            <a:r>
              <a:rPr lang="hr-HR" b="1" dirty="0"/>
              <a:t> security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512467" y="1487156"/>
            <a:ext cx="11475218" cy="5174901"/>
          </a:xfrm>
        </p:spPr>
        <p:txBody>
          <a:bodyPr>
            <a:normAutofit lnSpcReduction="10000"/>
          </a:bodyPr>
          <a:lstStyle/>
          <a:p>
            <a:r>
              <a:rPr lang="en-US" sz="4000" dirty="0">
                <a:latin typeface="+mj-lt"/>
              </a:rPr>
              <a:t>Four layers of security are typically used:</a:t>
            </a:r>
          </a:p>
          <a:p>
            <a:pPr lvl="1"/>
            <a:r>
              <a:rPr lang="en-US" sz="3600" dirty="0">
                <a:latin typeface="+mj-lt"/>
              </a:rPr>
              <a:t>Identity and Access Management (IAM) – controls creating, listing, and associating file systems and mount targets</a:t>
            </a:r>
          </a:p>
          <a:p>
            <a:pPr lvl="1"/>
            <a:r>
              <a:rPr lang="en-US" sz="3600" dirty="0">
                <a:latin typeface="+mj-lt"/>
              </a:rPr>
              <a:t>Security lists – enable or disable clients connecting to the mount target</a:t>
            </a:r>
          </a:p>
          <a:p>
            <a:pPr lvl="1"/>
            <a:r>
              <a:rPr lang="en-US" sz="3600" dirty="0">
                <a:latin typeface="+mj-lt"/>
              </a:rPr>
              <a:t>Export Option - limit clients' ability to connect to the file system and view or write data</a:t>
            </a:r>
          </a:p>
          <a:p>
            <a:pPr lvl="1"/>
            <a:r>
              <a:rPr lang="en-US" sz="3600" dirty="0">
                <a:latin typeface="+mj-lt"/>
              </a:rPr>
              <a:t>Network File System (NFS) - controls the writing files, file access security</a:t>
            </a:r>
          </a:p>
          <a:p>
            <a:endParaRPr lang="en-US" sz="3600" dirty="0">
              <a:latin typeface="+mj-lt"/>
            </a:endParaRPr>
          </a:p>
        </p:txBody>
      </p:sp>
      <p:sp>
        <p:nvSpPr>
          <p:cNvPr id="6" name="Symbol zastępczy zawartości 2">
            <a:extLst>
              <a:ext uri="{FF2B5EF4-FFF2-40B4-BE49-F238E27FC236}">
                <a16:creationId xmlns:a16="http://schemas.microsoft.com/office/drawing/2014/main" id="{9727AF9A-F3F7-464E-860B-D6C35A8834E3}"/>
              </a:ext>
            </a:extLst>
          </p:cNvPr>
          <p:cNvSpPr txBox="1">
            <a:spLocks/>
          </p:cNvSpPr>
          <p:nvPr/>
        </p:nvSpPr>
        <p:spPr>
          <a:xfrm>
            <a:off x="838200" y="4564516"/>
            <a:ext cx="4329689" cy="168555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latin typeface="+mj-lt"/>
            </a:endParaRPr>
          </a:p>
        </p:txBody>
      </p:sp>
    </p:spTree>
    <p:extLst>
      <p:ext uri="{BB962C8B-B14F-4D97-AF65-F5344CB8AC3E}">
        <p14:creationId xmlns:p14="http://schemas.microsoft.com/office/powerpoint/2010/main" val="27365185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https://aws.amazon.com/what-is/cloud-file-storage</a:t>
            </a:r>
            <a:endParaRPr lang="hr-HR" dirty="0">
              <a:latin typeface="+mj-lt"/>
            </a:endParaRPr>
          </a:p>
          <a:p>
            <a:pPr marL="0" indent="0" algn="just">
              <a:buNone/>
            </a:pPr>
            <a:endParaRPr lang="hr-HR" b="1"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a:t>
            </a:r>
            <a:r>
              <a:rPr lang="hr-HR" b="1" dirty="0" err="1">
                <a:latin typeface="+mj-lt"/>
              </a:rPr>
              <a:t>videos</a:t>
            </a:r>
            <a:r>
              <a:rPr lang="hr-HR" b="1" dirty="0">
                <a:latin typeface="+mj-lt"/>
              </a:rPr>
              <a:t>:</a:t>
            </a:r>
          </a:p>
          <a:p>
            <a:pPr algn="just"/>
            <a:r>
              <a:rPr lang="hr-HR" dirty="0">
                <a:latin typeface="+mj-lt"/>
                <a:hlinkClick r:id="rId4"/>
              </a:rPr>
              <a:t>https://www.youtube.com/watch?v=PmxWTTpXNLI</a:t>
            </a:r>
            <a:r>
              <a:rPr lang="hr-HR" dirty="0">
                <a:latin typeface="+mj-lt"/>
              </a:rPr>
              <a:t> </a:t>
            </a:r>
          </a:p>
          <a:p>
            <a:pPr algn="just"/>
            <a:r>
              <a:rPr lang="hr-HR" dirty="0">
                <a:latin typeface="+mj-lt"/>
                <a:hlinkClick r:id="rId5"/>
              </a:rPr>
              <a:t>https://www.coursera.org/lecture/oracle-cloud-infrastructure-operations-associate/file-storage-utilization-snapshots-and-export-options-95ENk</a:t>
            </a:r>
            <a:endParaRPr lang="hr-HR" dirty="0">
              <a:latin typeface="+mj-lt"/>
            </a:endParaRPr>
          </a:p>
          <a:p>
            <a:pPr algn="just"/>
            <a:endParaRPr lang="hr-HR"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sixth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247330434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7- </a:t>
            </a:r>
            <a:r>
              <a:rPr lang="hr-HR" dirty="0" err="1"/>
              <a:t>Object</a:t>
            </a:r>
            <a:r>
              <a:rPr lang="hr-HR" dirty="0"/>
              <a:t> </a:t>
            </a:r>
            <a:r>
              <a:rPr lang="hr-HR" dirty="0" err="1"/>
              <a:t>storage</a:t>
            </a:r>
            <a:endParaRPr lang="pl-PL" dirty="0"/>
          </a:p>
        </p:txBody>
      </p:sp>
      <p:sp>
        <p:nvSpPr>
          <p:cNvPr id="3" name="Podtytuł 2">
            <a:extLst>
              <a:ext uri="{FF2B5EF4-FFF2-40B4-BE49-F238E27FC236}">
                <a16:creationId xmlns:a16="http://schemas.microsoft.com/office/drawing/2014/main" id="{F8EC1C62-E9ED-41A0-95EC-9393A93235BB}"/>
              </a:ext>
            </a:extLst>
          </p:cNvPr>
          <p:cNvSpPr>
            <a:spLocks noGrp="1"/>
          </p:cNvSpPr>
          <p:nvPr>
            <p:ph type="subTitle" idx="1"/>
          </p:nvPr>
        </p:nvSpPr>
        <p:spPr>
          <a:xfrm>
            <a:off x="1524000" y="4471283"/>
            <a:ext cx="9144000" cy="1655762"/>
          </a:xfrm>
        </p:spPr>
        <p:txBody>
          <a:bodyPr>
            <a:normAutofit lnSpcReduction="10000"/>
          </a:bodyPr>
          <a:lstStyle/>
          <a:p>
            <a:endParaRPr lang="hr-HR" dirty="0"/>
          </a:p>
          <a:p>
            <a:endParaRPr lang="hr-HR" dirty="0"/>
          </a:p>
          <a:p>
            <a:r>
              <a:rPr lang="en-US" dirty="0"/>
              <a:t>Content prepared by: </a:t>
            </a:r>
            <a:r>
              <a:rPr lang="hr-HR" dirty="0"/>
              <a:t>Frane Urem</a:t>
            </a:r>
            <a:endParaRPr lang="en-US" dirty="0"/>
          </a:p>
          <a:p>
            <a:r>
              <a:rPr lang="en-US" dirty="0"/>
              <a:t>Voice:</a:t>
            </a:r>
            <a:r>
              <a:rPr lang="hr-HR" dirty="0"/>
              <a:t> Ivana Kardum Goleš</a:t>
            </a:r>
            <a:endParaRPr lang="pl-PL" dirty="0"/>
          </a:p>
        </p:txBody>
      </p:sp>
    </p:spTree>
    <p:extLst>
      <p:ext uri="{BB962C8B-B14F-4D97-AF65-F5344CB8AC3E}">
        <p14:creationId xmlns:p14="http://schemas.microsoft.com/office/powerpoint/2010/main" val="206542270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What </a:t>
            </a:r>
            <a:r>
              <a:rPr lang="hr-HR" b="1" dirty="0" err="1"/>
              <a:t>is</a:t>
            </a:r>
            <a:r>
              <a:rPr lang="hr-HR" b="1" dirty="0"/>
              <a:t> </a:t>
            </a:r>
            <a:r>
              <a:rPr lang="hr-HR" b="1" dirty="0" err="1"/>
              <a:t>object</a:t>
            </a:r>
            <a:r>
              <a:rPr lang="hr-HR" b="1" dirty="0"/>
              <a:t> </a:t>
            </a:r>
            <a:r>
              <a:rPr lang="hr-HR" b="1" dirty="0" err="1"/>
              <a:t>storage</a:t>
            </a:r>
            <a:r>
              <a:rPr lang="hr-HR" b="1" dirty="0"/>
              <a:t> ?</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r>
              <a:rPr lang="hr-HR" sz="3600" dirty="0">
                <a:latin typeface="+mj-lt"/>
              </a:rPr>
              <a:t>a</a:t>
            </a:r>
            <a:r>
              <a:rPr lang="en-US" sz="3600" dirty="0" err="1">
                <a:latin typeface="+mj-lt"/>
              </a:rPr>
              <a:t>ll</a:t>
            </a:r>
            <a:r>
              <a:rPr lang="en-US" sz="3600" dirty="0">
                <a:latin typeface="+mj-lt"/>
              </a:rPr>
              <a:t> data, regardless of content type</a:t>
            </a:r>
            <a:r>
              <a:rPr lang="hr-HR" sz="3600" dirty="0">
                <a:latin typeface="+mj-lt"/>
              </a:rPr>
              <a:t> - </a:t>
            </a:r>
            <a:r>
              <a:rPr lang="en-US" sz="3600" dirty="0">
                <a:latin typeface="+mj-lt"/>
              </a:rPr>
              <a:t>managed as objects</a:t>
            </a:r>
          </a:p>
          <a:p>
            <a:r>
              <a:rPr lang="hr-HR" sz="3600" dirty="0">
                <a:latin typeface="+mj-lt"/>
              </a:rPr>
              <a:t>e</a:t>
            </a:r>
            <a:r>
              <a:rPr lang="en-US" sz="3600" dirty="0">
                <a:latin typeface="+mj-lt"/>
              </a:rPr>
              <a:t>ach object is stored in a bucket</a:t>
            </a:r>
            <a:endParaRPr lang="hr-HR" sz="3600" dirty="0">
              <a:latin typeface="+mj-lt"/>
            </a:endParaRPr>
          </a:p>
          <a:p>
            <a:r>
              <a:rPr lang="hr-HR" sz="3600" dirty="0">
                <a:latin typeface="+mj-lt"/>
              </a:rPr>
              <a:t>a</a:t>
            </a:r>
            <a:r>
              <a:rPr lang="en-US" sz="3600" dirty="0">
                <a:latin typeface="+mj-lt"/>
              </a:rPr>
              <a:t> </a:t>
            </a:r>
            <a:r>
              <a:rPr lang="en-US" sz="3600" b="1" dirty="0">
                <a:latin typeface="+mj-lt"/>
              </a:rPr>
              <a:t>bucket</a:t>
            </a:r>
            <a:r>
              <a:rPr lang="hr-HR" sz="3600" dirty="0">
                <a:latin typeface="+mj-lt"/>
              </a:rPr>
              <a:t> - </a:t>
            </a:r>
            <a:r>
              <a:rPr lang="en-US" sz="3600" dirty="0">
                <a:latin typeface="+mj-lt"/>
              </a:rPr>
              <a:t>logical container for storing</a:t>
            </a:r>
            <a:r>
              <a:rPr lang="hr-HR" sz="3600" dirty="0">
                <a:latin typeface="+mj-lt"/>
              </a:rPr>
              <a:t> </a:t>
            </a:r>
            <a:r>
              <a:rPr lang="en-US" sz="3600" dirty="0">
                <a:latin typeface="+mj-lt"/>
              </a:rPr>
              <a:t>objects</a:t>
            </a:r>
            <a:endParaRPr lang="hr-HR" sz="3600" dirty="0">
              <a:latin typeface="+mj-lt"/>
            </a:endParaRPr>
          </a:p>
          <a:p>
            <a:r>
              <a:rPr lang="hr-HR" sz="3600" dirty="0">
                <a:latin typeface="+mj-lt"/>
              </a:rPr>
              <a:t>o</a:t>
            </a:r>
            <a:r>
              <a:rPr lang="en-US" sz="3600" dirty="0" err="1">
                <a:latin typeface="+mj-lt"/>
              </a:rPr>
              <a:t>bjects</a:t>
            </a:r>
            <a:r>
              <a:rPr lang="en-US" sz="3600" dirty="0">
                <a:latin typeface="+mj-lt"/>
              </a:rPr>
              <a:t> are stored in a single, flat structure without a folder hierarchy</a:t>
            </a:r>
            <a:r>
              <a:rPr lang="hr-HR" sz="3600" dirty="0">
                <a:latin typeface="+mj-lt"/>
              </a:rPr>
              <a:t> - </a:t>
            </a:r>
            <a:r>
              <a:rPr lang="en-US" sz="3600" dirty="0">
                <a:latin typeface="+mj-lt"/>
              </a:rPr>
              <a:t>fast and easy</a:t>
            </a:r>
            <a:r>
              <a:rPr lang="hr-HR" sz="3600" dirty="0">
                <a:latin typeface="+mj-lt"/>
              </a:rPr>
              <a:t> </a:t>
            </a:r>
            <a:r>
              <a:rPr lang="hr-HR" sz="3600" dirty="0" err="1">
                <a:latin typeface="+mj-lt"/>
              </a:rPr>
              <a:t>access</a:t>
            </a:r>
            <a:endParaRPr lang="en-US" sz="3600" dirty="0">
              <a:latin typeface="+mj-lt"/>
            </a:endParaRPr>
          </a:p>
        </p:txBody>
      </p:sp>
      <p:pic>
        <p:nvPicPr>
          <p:cNvPr id="5" name="Picture 4"/>
          <p:cNvPicPr>
            <a:picLocks noChangeAspect="1"/>
          </p:cNvPicPr>
          <p:nvPr/>
        </p:nvPicPr>
        <p:blipFill>
          <a:blip r:embed="rId3"/>
          <a:stretch>
            <a:fillRect/>
          </a:stretch>
        </p:blipFill>
        <p:spPr>
          <a:xfrm>
            <a:off x="4783276" y="4723091"/>
            <a:ext cx="2143125" cy="1933575"/>
          </a:xfrm>
          <a:prstGeom prst="rect">
            <a:avLst/>
          </a:prstGeom>
        </p:spPr>
      </p:pic>
    </p:spTree>
    <p:extLst>
      <p:ext uri="{BB962C8B-B14F-4D97-AF65-F5344CB8AC3E}">
        <p14:creationId xmlns:p14="http://schemas.microsoft.com/office/powerpoint/2010/main" val="97692671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Object</a:t>
            </a:r>
            <a:r>
              <a:rPr lang="hr-HR" b="1" dirty="0"/>
              <a:t> </a:t>
            </a:r>
            <a:r>
              <a:rPr lang="hr-HR" b="1" dirty="0" err="1"/>
              <a:t>Storage</a:t>
            </a:r>
            <a:r>
              <a:rPr lang="hr-HR" b="1" dirty="0"/>
              <a:t> – use </a:t>
            </a:r>
            <a:r>
              <a:rPr lang="hr-HR" b="1" dirty="0" err="1"/>
              <a:t>cases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98584" y="1690687"/>
            <a:ext cx="11394831" cy="4865861"/>
          </a:xfrm>
        </p:spPr>
        <p:txBody>
          <a:bodyPr>
            <a:normAutofit/>
          </a:bodyPr>
          <a:lstStyle/>
          <a:p>
            <a:r>
              <a:rPr lang="hr-HR" sz="3600" dirty="0" err="1">
                <a:latin typeface="+mj-lt"/>
              </a:rPr>
              <a:t>content</a:t>
            </a:r>
            <a:r>
              <a:rPr lang="hr-HR" sz="3600" dirty="0">
                <a:latin typeface="+mj-lt"/>
              </a:rPr>
              <a:t> </a:t>
            </a:r>
            <a:r>
              <a:rPr lang="hr-HR" sz="3600" dirty="0" err="1">
                <a:latin typeface="+mj-lt"/>
              </a:rPr>
              <a:t>repository</a:t>
            </a:r>
            <a:r>
              <a:rPr lang="hr-HR" sz="3600" dirty="0">
                <a:latin typeface="+mj-lt"/>
              </a:rPr>
              <a:t> for data, </a:t>
            </a:r>
            <a:r>
              <a:rPr lang="hr-HR" sz="3600" dirty="0" err="1">
                <a:latin typeface="+mj-lt"/>
              </a:rPr>
              <a:t>images</a:t>
            </a:r>
            <a:r>
              <a:rPr lang="hr-HR" sz="3600" dirty="0">
                <a:latin typeface="+mj-lt"/>
              </a:rPr>
              <a:t>, </a:t>
            </a:r>
            <a:r>
              <a:rPr lang="hr-HR" sz="3600" dirty="0" err="1">
                <a:latin typeface="+mj-lt"/>
              </a:rPr>
              <a:t>logs</a:t>
            </a:r>
            <a:r>
              <a:rPr lang="hr-HR" sz="3600" dirty="0">
                <a:latin typeface="+mj-lt"/>
              </a:rPr>
              <a:t>, </a:t>
            </a:r>
            <a:r>
              <a:rPr lang="hr-HR" sz="3600" dirty="0" err="1">
                <a:latin typeface="+mj-lt"/>
              </a:rPr>
              <a:t>and</a:t>
            </a:r>
            <a:r>
              <a:rPr lang="hr-HR" sz="3600" dirty="0">
                <a:latin typeface="+mj-lt"/>
              </a:rPr>
              <a:t> video </a:t>
            </a:r>
            <a:r>
              <a:rPr lang="hr-HR" sz="3600" dirty="0" err="1">
                <a:latin typeface="+mj-lt"/>
              </a:rPr>
              <a:t>etc</a:t>
            </a:r>
            <a:r>
              <a:rPr lang="hr-HR" sz="3600" dirty="0">
                <a:latin typeface="+mj-lt"/>
              </a:rPr>
              <a:t>.</a:t>
            </a:r>
          </a:p>
          <a:p>
            <a:r>
              <a:rPr lang="hr-HR" sz="3600" dirty="0" err="1">
                <a:latin typeface="+mj-lt"/>
              </a:rPr>
              <a:t>archive</a:t>
            </a:r>
            <a:r>
              <a:rPr lang="hr-HR" sz="3600" dirty="0">
                <a:latin typeface="+mj-lt"/>
              </a:rPr>
              <a:t>/backup for </a:t>
            </a:r>
            <a:r>
              <a:rPr lang="hr-HR" sz="3600" dirty="0" err="1">
                <a:latin typeface="+mj-lt"/>
              </a:rPr>
              <a:t>longer</a:t>
            </a:r>
            <a:r>
              <a:rPr lang="hr-HR" sz="3600" dirty="0">
                <a:latin typeface="+mj-lt"/>
              </a:rPr>
              <a:t> </a:t>
            </a:r>
            <a:r>
              <a:rPr lang="hr-HR" sz="3600" dirty="0" err="1">
                <a:latin typeface="+mj-lt"/>
              </a:rPr>
              <a:t>periods</a:t>
            </a:r>
            <a:r>
              <a:rPr lang="hr-HR" sz="3600" dirty="0">
                <a:latin typeface="+mj-lt"/>
              </a:rPr>
              <a:t> </a:t>
            </a:r>
            <a:r>
              <a:rPr lang="hr-HR" sz="3600" dirty="0" err="1">
                <a:latin typeface="+mj-lt"/>
              </a:rPr>
              <a:t>of</a:t>
            </a:r>
            <a:r>
              <a:rPr lang="hr-HR" sz="3600" dirty="0">
                <a:latin typeface="+mj-lt"/>
              </a:rPr>
              <a:t> time</a:t>
            </a:r>
          </a:p>
          <a:p>
            <a:r>
              <a:rPr lang="hr-HR" sz="3600" dirty="0" err="1">
                <a:latin typeface="+mj-lt"/>
              </a:rPr>
              <a:t>storing</a:t>
            </a:r>
            <a:r>
              <a:rPr lang="hr-HR" sz="3600" dirty="0">
                <a:latin typeface="+mj-lt"/>
              </a:rPr>
              <a:t> log data for </a:t>
            </a:r>
            <a:r>
              <a:rPr lang="hr-HR" sz="3600" dirty="0" err="1">
                <a:latin typeface="+mj-lt"/>
              </a:rPr>
              <a:t>analysis</a:t>
            </a:r>
            <a:r>
              <a:rPr lang="hr-HR" sz="3600" dirty="0">
                <a:latin typeface="+mj-lt"/>
              </a:rPr>
              <a:t> </a:t>
            </a:r>
            <a:r>
              <a:rPr lang="hr-HR" sz="3600" dirty="0" err="1">
                <a:latin typeface="+mj-lt"/>
              </a:rPr>
              <a:t>and</a:t>
            </a:r>
            <a:r>
              <a:rPr lang="hr-HR" sz="3600" dirty="0">
                <a:latin typeface="+mj-lt"/>
              </a:rPr>
              <a:t> </a:t>
            </a:r>
            <a:r>
              <a:rPr lang="hr-HR" sz="3600" dirty="0" err="1">
                <a:latin typeface="+mj-lt"/>
              </a:rPr>
              <a:t>debugs</a:t>
            </a:r>
            <a:r>
              <a:rPr lang="hr-HR" sz="3600" dirty="0">
                <a:latin typeface="+mj-lt"/>
              </a:rPr>
              <a:t>/</a:t>
            </a:r>
            <a:r>
              <a:rPr lang="hr-HR" sz="3600" dirty="0" err="1">
                <a:latin typeface="+mj-lt"/>
              </a:rPr>
              <a:t>troubleshooting</a:t>
            </a:r>
            <a:endParaRPr lang="hr-HR" sz="3600" dirty="0">
              <a:latin typeface="+mj-lt"/>
            </a:endParaRPr>
          </a:p>
          <a:p>
            <a:r>
              <a:rPr lang="hr-HR" sz="3600" dirty="0" err="1">
                <a:latin typeface="+mj-lt"/>
              </a:rPr>
              <a:t>storing</a:t>
            </a:r>
            <a:r>
              <a:rPr lang="hr-HR" sz="3600" dirty="0">
                <a:latin typeface="+mj-lt"/>
              </a:rPr>
              <a:t> </a:t>
            </a:r>
            <a:r>
              <a:rPr lang="hr-HR" sz="3600" dirty="0" err="1">
                <a:latin typeface="+mj-lt"/>
              </a:rPr>
              <a:t>large</a:t>
            </a:r>
            <a:r>
              <a:rPr lang="hr-HR" sz="3600" dirty="0">
                <a:latin typeface="+mj-lt"/>
              </a:rPr>
              <a:t> data </a:t>
            </a:r>
            <a:r>
              <a:rPr lang="hr-HR" sz="3600" dirty="0" err="1">
                <a:latin typeface="+mj-lt"/>
              </a:rPr>
              <a:t>sets</a:t>
            </a:r>
            <a:r>
              <a:rPr lang="hr-HR" sz="3600" dirty="0">
                <a:latin typeface="+mj-lt"/>
              </a:rPr>
              <a:t> (genome data, </a:t>
            </a:r>
            <a:r>
              <a:rPr lang="hr-HR" sz="3600" dirty="0" err="1">
                <a:latin typeface="+mj-lt"/>
              </a:rPr>
              <a:t>IoT</a:t>
            </a:r>
            <a:r>
              <a:rPr lang="hr-HR" sz="3600" dirty="0">
                <a:latin typeface="+mj-lt"/>
              </a:rPr>
              <a:t>)</a:t>
            </a:r>
          </a:p>
          <a:p>
            <a:r>
              <a:rPr lang="hr-HR" sz="3600" dirty="0">
                <a:latin typeface="+mj-lt"/>
              </a:rPr>
              <a:t>Big Data/</a:t>
            </a:r>
            <a:r>
              <a:rPr lang="hr-HR" sz="3600" dirty="0" err="1">
                <a:latin typeface="+mj-lt"/>
              </a:rPr>
              <a:t>Hadoop</a:t>
            </a:r>
            <a:r>
              <a:rPr lang="hr-HR" sz="3600" dirty="0">
                <a:latin typeface="+mj-lt"/>
              </a:rPr>
              <a:t> </a:t>
            </a:r>
            <a:r>
              <a:rPr lang="hr-HR" sz="3600" dirty="0" err="1">
                <a:latin typeface="+mj-lt"/>
              </a:rPr>
              <a:t>storage</a:t>
            </a:r>
            <a:endParaRPr lang="en-US" sz="3600" dirty="0">
              <a:latin typeface="+mj-lt"/>
            </a:endParaRPr>
          </a:p>
        </p:txBody>
      </p:sp>
    </p:spTree>
    <p:extLst>
      <p:ext uri="{BB962C8B-B14F-4D97-AF65-F5344CB8AC3E}">
        <p14:creationId xmlns:p14="http://schemas.microsoft.com/office/powerpoint/2010/main" val="185960362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Object</a:t>
            </a:r>
            <a:r>
              <a:rPr lang="hr-HR" b="1" dirty="0"/>
              <a:t> </a:t>
            </a:r>
            <a:r>
              <a:rPr lang="hr-HR" b="1" dirty="0" err="1"/>
              <a:t>storage</a:t>
            </a:r>
            <a:r>
              <a:rPr lang="hr-HR" b="1" dirty="0"/>
              <a:t> </a:t>
            </a:r>
            <a:r>
              <a:rPr lang="hr-HR" b="1" dirty="0" err="1"/>
              <a:t>tiers</a:t>
            </a:r>
            <a:endParaRPr lang="pl-PL" b="1" dirty="0"/>
          </a:p>
        </p:txBody>
      </p:sp>
      <p:pic>
        <p:nvPicPr>
          <p:cNvPr id="5" name="Picture 4"/>
          <p:cNvPicPr>
            <a:picLocks noChangeAspect="1"/>
          </p:cNvPicPr>
          <p:nvPr/>
        </p:nvPicPr>
        <p:blipFill>
          <a:blip r:embed="rId3"/>
          <a:stretch>
            <a:fillRect/>
          </a:stretch>
        </p:blipFill>
        <p:spPr>
          <a:xfrm>
            <a:off x="838200" y="2007159"/>
            <a:ext cx="10144125" cy="914400"/>
          </a:xfrm>
          <a:prstGeom prst="rect">
            <a:avLst/>
          </a:prstGeom>
        </p:spPr>
      </p:pic>
      <p:sp>
        <p:nvSpPr>
          <p:cNvPr id="7" name="Rectangle 6"/>
          <p:cNvSpPr/>
          <p:nvPr/>
        </p:nvSpPr>
        <p:spPr>
          <a:xfrm>
            <a:off x="6109398" y="3238030"/>
            <a:ext cx="6082602" cy="2246769"/>
          </a:xfrm>
          <a:prstGeom prst="rect">
            <a:avLst/>
          </a:prstGeom>
        </p:spPr>
        <p:txBody>
          <a:bodyPr wrap="square">
            <a:spAutoFit/>
          </a:bodyPr>
          <a:lstStyle/>
          <a:p>
            <a:r>
              <a:rPr lang="hr-HR" sz="2800" b="1" dirty="0">
                <a:latin typeface="+mj-lt"/>
              </a:rPr>
              <a:t>Standard (AWS), Hot (OCI</a:t>
            </a:r>
            <a:r>
              <a:rPr lang="hr-HR" sz="2800" b="1" dirty="0"/>
              <a:t> ,</a:t>
            </a:r>
            <a:r>
              <a:rPr lang="hr-HR" sz="2800" b="1" dirty="0">
                <a:latin typeface="+mj-lt"/>
              </a:rPr>
              <a:t>IBM, Azure) ...</a:t>
            </a:r>
          </a:p>
          <a:p>
            <a:pPr marL="342900" indent="-342900">
              <a:buFont typeface="Arial" panose="020B0604020202020204" pitchFamily="34" charset="0"/>
              <a:buChar char="•"/>
            </a:pPr>
            <a:r>
              <a:rPr lang="hr-HR" sz="2800" dirty="0">
                <a:latin typeface="+mj-lt"/>
              </a:rPr>
              <a:t>f</a:t>
            </a:r>
            <a:r>
              <a:rPr lang="en-US" sz="2800" dirty="0" err="1">
                <a:latin typeface="+mj-lt"/>
              </a:rPr>
              <a:t>ast</a:t>
            </a:r>
            <a:r>
              <a:rPr lang="en-US" sz="2800" dirty="0">
                <a:latin typeface="+mj-lt"/>
              </a:rPr>
              <a:t>, immediate, and frequent access</a:t>
            </a:r>
          </a:p>
          <a:p>
            <a:pPr marL="342900" indent="-342900">
              <a:buFont typeface="Arial" panose="020B0604020202020204" pitchFamily="34" charset="0"/>
              <a:buChar char="•"/>
            </a:pPr>
            <a:r>
              <a:rPr lang="hr-HR" sz="2800" dirty="0">
                <a:latin typeface="+mj-lt"/>
              </a:rPr>
              <a:t>d</a:t>
            </a:r>
            <a:r>
              <a:rPr lang="en-US" sz="2800" dirty="0" err="1">
                <a:latin typeface="+mj-lt"/>
              </a:rPr>
              <a:t>ata</a:t>
            </a:r>
            <a:r>
              <a:rPr lang="en-US" sz="2800" dirty="0">
                <a:latin typeface="+mj-lt"/>
              </a:rPr>
              <a:t> retrieval is instantaneous</a:t>
            </a:r>
          </a:p>
          <a:p>
            <a:pPr marL="342900" indent="-342900">
              <a:buFont typeface="Arial" panose="020B0604020202020204" pitchFamily="34" charset="0"/>
              <a:buChar char="•"/>
            </a:pPr>
            <a:r>
              <a:rPr lang="hr-HR" sz="2800" dirty="0">
                <a:latin typeface="+mj-lt"/>
              </a:rPr>
              <a:t>a</a:t>
            </a:r>
            <a:r>
              <a:rPr lang="en-US" sz="2800" dirty="0" err="1">
                <a:latin typeface="+mj-lt"/>
              </a:rPr>
              <a:t>lways</a:t>
            </a:r>
            <a:r>
              <a:rPr lang="en-US" sz="2800" dirty="0">
                <a:latin typeface="+mj-lt"/>
              </a:rPr>
              <a:t> serves the most recent copy of the data when</a:t>
            </a:r>
            <a:r>
              <a:rPr lang="hr-HR" sz="2800" dirty="0">
                <a:latin typeface="+mj-lt"/>
              </a:rPr>
              <a:t> </a:t>
            </a:r>
            <a:r>
              <a:rPr lang="en-US" sz="2800" dirty="0">
                <a:latin typeface="+mj-lt"/>
              </a:rPr>
              <a:t>retrieved</a:t>
            </a:r>
          </a:p>
        </p:txBody>
      </p:sp>
      <p:sp>
        <p:nvSpPr>
          <p:cNvPr id="8" name="Rectangle 7"/>
          <p:cNvSpPr/>
          <p:nvPr/>
        </p:nvSpPr>
        <p:spPr>
          <a:xfrm>
            <a:off x="26796" y="3238029"/>
            <a:ext cx="6082602" cy="3108543"/>
          </a:xfrm>
          <a:prstGeom prst="rect">
            <a:avLst/>
          </a:prstGeom>
        </p:spPr>
        <p:txBody>
          <a:bodyPr wrap="square">
            <a:spAutoFit/>
          </a:bodyPr>
          <a:lstStyle/>
          <a:p>
            <a:r>
              <a:rPr lang="hr-HR" sz="2800" b="1" dirty="0" err="1">
                <a:latin typeface="+mj-lt"/>
              </a:rPr>
              <a:t>Glacier</a:t>
            </a:r>
            <a:r>
              <a:rPr lang="hr-HR" sz="2800" b="1" dirty="0">
                <a:latin typeface="+mj-lt"/>
              </a:rPr>
              <a:t> (AWS), Cold (OCI, IBM, Azure) ...</a:t>
            </a:r>
          </a:p>
          <a:p>
            <a:pPr marL="342900" indent="-342900">
              <a:buFont typeface="Arial" panose="020B0604020202020204" pitchFamily="34" charset="0"/>
              <a:buChar char="•"/>
            </a:pPr>
            <a:r>
              <a:rPr lang="en-US" sz="2800" dirty="0">
                <a:latin typeface="+mj-lt"/>
              </a:rPr>
              <a:t>rarely accessed data but must be retained and</a:t>
            </a:r>
            <a:r>
              <a:rPr lang="hr-HR" sz="2800" dirty="0">
                <a:latin typeface="+mj-lt"/>
              </a:rPr>
              <a:t> </a:t>
            </a:r>
            <a:r>
              <a:rPr lang="en-US" sz="2800" dirty="0">
                <a:latin typeface="+mj-lt"/>
              </a:rPr>
              <a:t>preserved for long periods of time</a:t>
            </a:r>
          </a:p>
          <a:p>
            <a:pPr marL="342900" indent="-342900">
              <a:buFont typeface="Arial" panose="020B0604020202020204" pitchFamily="34" charset="0"/>
              <a:buChar char="•"/>
            </a:pPr>
            <a:r>
              <a:rPr lang="en-US" sz="2800" dirty="0">
                <a:latin typeface="+mj-lt"/>
              </a:rPr>
              <a:t>cheap</a:t>
            </a:r>
            <a:endParaRPr lang="hr-HR" sz="2800" dirty="0">
              <a:latin typeface="+mj-lt"/>
            </a:endParaRPr>
          </a:p>
          <a:p>
            <a:pPr marL="342900" indent="-342900">
              <a:buFont typeface="Arial" panose="020B0604020202020204" pitchFamily="34" charset="0"/>
              <a:buChar char="•"/>
            </a:pPr>
            <a:r>
              <a:rPr lang="hr-HR" sz="2800" dirty="0">
                <a:latin typeface="+mj-lt"/>
              </a:rPr>
              <a:t>o</a:t>
            </a:r>
            <a:r>
              <a:rPr lang="en-US" sz="2800" dirty="0" err="1">
                <a:latin typeface="+mj-lt"/>
              </a:rPr>
              <a:t>bjects</a:t>
            </a:r>
            <a:r>
              <a:rPr lang="en-US" sz="2800" dirty="0">
                <a:latin typeface="+mj-lt"/>
              </a:rPr>
              <a:t> need to be restored before download</a:t>
            </a:r>
          </a:p>
        </p:txBody>
      </p:sp>
    </p:spTree>
    <p:extLst>
      <p:ext uri="{BB962C8B-B14F-4D97-AF65-F5344CB8AC3E}">
        <p14:creationId xmlns:p14="http://schemas.microsoft.com/office/powerpoint/2010/main" val="214915239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Object</a:t>
            </a:r>
            <a:r>
              <a:rPr lang="hr-HR" b="1" dirty="0"/>
              <a:t> </a:t>
            </a:r>
            <a:r>
              <a:rPr lang="hr-HR" b="1" dirty="0" err="1"/>
              <a:t>storage</a:t>
            </a:r>
            <a:r>
              <a:rPr lang="hr-HR" b="1" dirty="0"/>
              <a:t> </a:t>
            </a:r>
            <a:r>
              <a:rPr lang="hr-HR" b="1" dirty="0" err="1"/>
              <a:t>reliability</a:t>
            </a:r>
            <a:r>
              <a:rPr lang="hr-HR" b="1" dirty="0"/>
              <a:t> </a:t>
            </a:r>
            <a:r>
              <a:rPr lang="hr-HR" b="1" dirty="0" err="1"/>
              <a:t>and</a:t>
            </a:r>
            <a:r>
              <a:rPr lang="hr-HR" b="1" dirty="0"/>
              <a:t> </a:t>
            </a:r>
            <a:r>
              <a:rPr lang="hr-HR" b="1" dirty="0" err="1"/>
              <a:t>security</a:t>
            </a:r>
            <a:endParaRPr lang="pl-PL" b="1" dirty="0"/>
          </a:p>
        </p:txBody>
      </p:sp>
      <p:sp>
        <p:nvSpPr>
          <p:cNvPr id="6" name="Rectangle 5"/>
          <p:cNvSpPr/>
          <p:nvPr/>
        </p:nvSpPr>
        <p:spPr>
          <a:xfrm>
            <a:off x="974690" y="1980319"/>
            <a:ext cx="10611059" cy="3970318"/>
          </a:xfrm>
          <a:prstGeom prst="rect">
            <a:avLst/>
          </a:prstGeom>
        </p:spPr>
        <p:txBody>
          <a:bodyPr wrap="square">
            <a:spAutoFit/>
          </a:bodyPr>
          <a:lstStyle/>
          <a:p>
            <a:pPr marL="342900" indent="-342900">
              <a:buFont typeface="Arial" panose="020B0604020202020204" pitchFamily="34" charset="0"/>
              <a:buChar char="•"/>
            </a:pPr>
            <a:r>
              <a:rPr lang="hr-HR" sz="3600" dirty="0" err="1">
                <a:latin typeface="+mj-lt"/>
              </a:rPr>
              <a:t>object</a:t>
            </a:r>
            <a:r>
              <a:rPr lang="hr-HR" sz="3600" dirty="0">
                <a:latin typeface="+mj-lt"/>
              </a:rPr>
              <a:t> s</a:t>
            </a:r>
            <a:r>
              <a:rPr lang="en-US" sz="3600" dirty="0" err="1">
                <a:latin typeface="+mj-lt"/>
              </a:rPr>
              <a:t>torage</a:t>
            </a:r>
            <a:r>
              <a:rPr lang="en-US" sz="3600" dirty="0">
                <a:latin typeface="+mj-lt"/>
              </a:rPr>
              <a:t> is highly durable and persistent</a:t>
            </a:r>
            <a:r>
              <a:rPr lang="hr-HR" sz="3600" dirty="0">
                <a:latin typeface="+mj-lt"/>
              </a:rPr>
              <a:t> </a:t>
            </a:r>
          </a:p>
          <a:p>
            <a:pPr marL="342900" indent="-342900">
              <a:buFont typeface="Arial" panose="020B0604020202020204" pitchFamily="34" charset="0"/>
              <a:buChar char="•"/>
            </a:pPr>
            <a:r>
              <a:rPr lang="hr-HR" sz="3600" dirty="0">
                <a:latin typeface="+mj-lt"/>
              </a:rPr>
              <a:t>i</a:t>
            </a:r>
            <a:r>
              <a:rPr lang="en-US" sz="3600" dirty="0">
                <a:latin typeface="+mj-lt"/>
              </a:rPr>
              <a:t>n a multi</a:t>
            </a:r>
            <a:r>
              <a:rPr lang="hr-HR" sz="3600" dirty="0">
                <a:latin typeface="+mj-lt"/>
              </a:rPr>
              <a:t> </a:t>
            </a:r>
            <a:r>
              <a:rPr lang="en-US" sz="3600" dirty="0">
                <a:latin typeface="+mj-lt"/>
              </a:rPr>
              <a:t>AD region, it stores replica of</a:t>
            </a:r>
            <a:r>
              <a:rPr lang="hr-HR" sz="3600" dirty="0">
                <a:latin typeface="+mj-lt"/>
              </a:rPr>
              <a:t> </a:t>
            </a:r>
            <a:r>
              <a:rPr lang="en-US" sz="3600" dirty="0">
                <a:latin typeface="+mj-lt"/>
              </a:rPr>
              <a:t>data in more than one AD</a:t>
            </a:r>
            <a:endParaRPr lang="hr-HR" sz="3600" dirty="0">
              <a:latin typeface="+mj-lt"/>
            </a:endParaRPr>
          </a:p>
          <a:p>
            <a:pPr marL="342900" indent="-342900">
              <a:buFont typeface="Arial" panose="020B0604020202020204" pitchFamily="34" charset="0"/>
              <a:buChar char="•"/>
            </a:pPr>
            <a:r>
              <a:rPr lang="en-US" sz="3600" dirty="0">
                <a:latin typeface="+mj-lt"/>
              </a:rPr>
              <a:t>all data is encrypted by default</a:t>
            </a:r>
            <a:r>
              <a:rPr lang="hr-HR" sz="3600" dirty="0">
                <a:latin typeface="+mj-lt"/>
              </a:rPr>
              <a:t> </a:t>
            </a:r>
            <a:r>
              <a:rPr lang="en-US" sz="3600" dirty="0">
                <a:latin typeface="+mj-lt"/>
              </a:rPr>
              <a:t>(it is possible to change the encryption keys)</a:t>
            </a:r>
            <a:endParaRPr lang="hr-HR" sz="3600" dirty="0">
              <a:latin typeface="+mj-lt"/>
            </a:endParaRPr>
          </a:p>
          <a:p>
            <a:pPr marL="342900" indent="-342900">
              <a:buFont typeface="Arial" panose="020B0604020202020204" pitchFamily="34" charset="0"/>
              <a:buChar char="•"/>
            </a:pPr>
            <a:r>
              <a:rPr lang="hr-HR" sz="3600" dirty="0">
                <a:latin typeface="+mj-lt"/>
              </a:rPr>
              <a:t>y</a:t>
            </a:r>
            <a:r>
              <a:rPr lang="en-US" sz="3600" dirty="0" err="1">
                <a:latin typeface="+mj-lt"/>
              </a:rPr>
              <a:t>ou</a:t>
            </a:r>
            <a:r>
              <a:rPr lang="en-US" sz="3600" dirty="0">
                <a:latin typeface="+mj-lt"/>
              </a:rPr>
              <a:t> access all this data using a simple API call</a:t>
            </a:r>
            <a:r>
              <a:rPr lang="hr-HR" sz="3600" dirty="0">
                <a:latin typeface="+mj-lt"/>
              </a:rPr>
              <a:t> </a:t>
            </a:r>
            <a:r>
              <a:rPr lang="hr-HR" sz="3600" dirty="0" err="1">
                <a:latin typeface="+mj-lt"/>
              </a:rPr>
              <a:t>with</a:t>
            </a:r>
            <a:r>
              <a:rPr lang="hr-HR" sz="3600" dirty="0">
                <a:latin typeface="+mj-lt"/>
              </a:rPr>
              <a:t> </a:t>
            </a:r>
            <a:r>
              <a:rPr lang="hr-HR" sz="3600" dirty="0" err="1">
                <a:latin typeface="+mj-lt"/>
              </a:rPr>
              <a:t>familiar</a:t>
            </a:r>
            <a:r>
              <a:rPr lang="hr-HR" sz="3600" dirty="0">
                <a:latin typeface="+mj-lt"/>
              </a:rPr>
              <a:t> HTTP </a:t>
            </a:r>
            <a:r>
              <a:rPr lang="hr-HR" sz="3600" dirty="0" err="1">
                <a:latin typeface="+mj-lt"/>
              </a:rPr>
              <a:t>verbs</a:t>
            </a:r>
            <a:r>
              <a:rPr lang="hr-HR" sz="3600" dirty="0">
                <a:latin typeface="+mj-lt"/>
              </a:rPr>
              <a:t> (PUT, GET)</a:t>
            </a:r>
            <a:r>
              <a:rPr lang="en-US" sz="3600" dirty="0">
                <a:latin typeface="+mj-lt"/>
              </a:rPr>
              <a:t> </a:t>
            </a:r>
          </a:p>
        </p:txBody>
      </p:sp>
    </p:spTree>
    <p:extLst>
      <p:ext uri="{BB962C8B-B14F-4D97-AF65-F5344CB8AC3E}">
        <p14:creationId xmlns:p14="http://schemas.microsoft.com/office/powerpoint/2010/main" val="22519641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https://cloud.google.com/learn/what-is-object-storage</a:t>
            </a:r>
            <a:endParaRPr lang="hr-HR"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video:</a:t>
            </a:r>
          </a:p>
          <a:p>
            <a:pPr algn="just"/>
            <a:r>
              <a:rPr lang="hr-HR" dirty="0">
                <a:latin typeface="+mj-lt"/>
                <a:hlinkClick r:id="rId4"/>
              </a:rPr>
              <a:t>https://www.youtube.com/watch?v=ZfTOQJlLsAs</a:t>
            </a:r>
            <a:endParaRPr lang="hr-HR" dirty="0">
              <a:latin typeface="+mj-lt"/>
            </a:endParaRPr>
          </a:p>
          <a:p>
            <a:pPr marL="0" indent="0" algn="just">
              <a:buNone/>
            </a:pPr>
            <a:r>
              <a:rPr lang="hr-HR" dirty="0" err="1"/>
              <a:t>Try</a:t>
            </a:r>
            <a:r>
              <a:rPr lang="hr-HR" dirty="0"/>
              <a:t> </a:t>
            </a:r>
            <a:r>
              <a:rPr lang="hr-HR" dirty="0" err="1"/>
              <a:t>hands</a:t>
            </a:r>
            <a:r>
              <a:rPr lang="hr-HR" dirty="0"/>
              <a:t>-on-</a:t>
            </a:r>
            <a:r>
              <a:rPr lang="hr-HR" dirty="0" err="1"/>
              <a:t>lab</a:t>
            </a:r>
            <a:r>
              <a:rPr lang="hr-HR" dirty="0"/>
              <a:t> for </a:t>
            </a:r>
            <a:r>
              <a:rPr lang="hr-HR" dirty="0" err="1"/>
              <a:t>this</a:t>
            </a:r>
            <a:r>
              <a:rPr lang="hr-HR" dirty="0"/>
              <a:t> </a:t>
            </a:r>
            <a:r>
              <a:rPr lang="hr-HR" dirty="0" err="1"/>
              <a:t>lesson</a:t>
            </a:r>
            <a:r>
              <a:rPr lang="hr-HR" dirty="0"/>
              <a:t>:</a:t>
            </a:r>
          </a:p>
          <a:p>
            <a:pPr algn="just"/>
            <a:r>
              <a:rPr lang="hr-HR" dirty="0">
                <a:latin typeface="+mj-lt"/>
                <a:hlinkClick r:id="rId5"/>
              </a:rPr>
              <a:t>https://oracle.github.io/learning-library/oci-library/oci-hol/object-storage/workshops/freetier/index.html#xd_co_f=NmEzYTk4MDUtZWQyMS00MDBmLThiMWEtZWFhMTNlMjEzODM3%7E</a:t>
            </a:r>
            <a:r>
              <a:rPr lang="hr-HR" dirty="0">
                <a:latin typeface="+mj-lt"/>
              </a:rPr>
              <a:t> </a:t>
            </a: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seventh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1575796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199" y="1388534"/>
            <a:ext cx="3846689" cy="5283200"/>
          </a:xfrm>
        </p:spPr>
        <p:txBody>
          <a:bodyPr/>
          <a:lstStyle/>
          <a:p>
            <a:pPr lvl="0" algn="just"/>
            <a:r>
              <a:rPr lang="hr-HR" sz="3600" dirty="0">
                <a:latin typeface="+mj-lt"/>
              </a:rPr>
              <a:t>Open </a:t>
            </a:r>
            <a:r>
              <a:rPr lang="hr-HR" sz="3600" dirty="0" err="1">
                <a:latin typeface="+mj-lt"/>
              </a:rPr>
              <a:t>the</a:t>
            </a:r>
            <a:r>
              <a:rPr lang="hr-HR" sz="3600" dirty="0">
                <a:latin typeface="+mj-lt"/>
              </a:rPr>
              <a:t> </a:t>
            </a:r>
            <a:r>
              <a:rPr lang="hr-HR" sz="3600" dirty="0" err="1">
                <a:latin typeface="+mj-lt"/>
              </a:rPr>
              <a:t>Learning</a:t>
            </a:r>
            <a:r>
              <a:rPr lang="hr-HR" sz="3600" dirty="0">
                <a:latin typeface="+mj-lt"/>
              </a:rPr>
              <a:t> </a:t>
            </a:r>
            <a:r>
              <a:rPr lang="hr-HR" sz="3600" dirty="0" err="1">
                <a:latin typeface="+mj-lt"/>
              </a:rPr>
              <a:t>Path</a:t>
            </a:r>
            <a:r>
              <a:rPr lang="hr-HR" sz="3600" dirty="0">
                <a:latin typeface="+mj-lt"/>
              </a:rPr>
              <a:t> (</a:t>
            </a:r>
            <a:r>
              <a:rPr lang="hr-HR" sz="3600" dirty="0" err="1">
                <a:latin typeface="+mj-lt"/>
              </a:rPr>
              <a:t>click</a:t>
            </a:r>
            <a:r>
              <a:rPr lang="hr-HR" sz="3600" dirty="0">
                <a:latin typeface="+mj-lt"/>
              </a:rPr>
              <a:t> on </a:t>
            </a:r>
            <a:r>
              <a:rPr lang="hr-HR" sz="3600" i="1" dirty="0" err="1">
                <a:latin typeface="+mj-lt"/>
              </a:rPr>
              <a:t>Details</a:t>
            </a:r>
            <a:r>
              <a:rPr lang="hr-HR" sz="3600" dirty="0">
                <a:latin typeface="+mj-lt"/>
              </a:rPr>
              <a:t>) </a:t>
            </a:r>
          </a:p>
          <a:p>
            <a:pPr lvl="0"/>
            <a:endParaRPr lang="pl-PL" dirty="0">
              <a:latin typeface="+mj-lt"/>
            </a:endParaRPr>
          </a:p>
        </p:txBody>
      </p:sp>
      <p:pic>
        <p:nvPicPr>
          <p:cNvPr id="4" name="Picture 3"/>
          <p:cNvPicPr>
            <a:picLocks noChangeAspect="1"/>
          </p:cNvPicPr>
          <p:nvPr/>
        </p:nvPicPr>
        <p:blipFill>
          <a:blip r:embed="rId3"/>
          <a:stretch>
            <a:fillRect/>
          </a:stretch>
        </p:blipFill>
        <p:spPr>
          <a:xfrm>
            <a:off x="4899378" y="1587102"/>
            <a:ext cx="5601758" cy="4660286"/>
          </a:xfrm>
          <a:prstGeom prst="rect">
            <a:avLst/>
          </a:prstGeom>
        </p:spPr>
      </p:pic>
      <p:cxnSp>
        <p:nvCxnSpPr>
          <p:cNvPr id="7" name="Straight Connector 6"/>
          <p:cNvCxnSpPr/>
          <p:nvPr/>
        </p:nvCxnSpPr>
        <p:spPr>
          <a:xfrm>
            <a:off x="2314222" y="2968978"/>
            <a:ext cx="2460978" cy="2325511"/>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450269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8 -  Load </a:t>
            </a:r>
            <a:r>
              <a:rPr lang="hr-HR" dirty="0" err="1"/>
              <a:t>balancing</a:t>
            </a:r>
            <a:endParaRPr lang="pl-PL" dirty="0"/>
          </a:p>
        </p:txBody>
      </p:sp>
    </p:spTree>
    <p:extLst>
      <p:ext uri="{BB962C8B-B14F-4D97-AF65-F5344CB8AC3E}">
        <p14:creationId xmlns:p14="http://schemas.microsoft.com/office/powerpoint/2010/main" val="168570852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High</a:t>
            </a:r>
            <a:r>
              <a:rPr lang="hr-HR" b="1" dirty="0"/>
              <a:t> </a:t>
            </a:r>
            <a:r>
              <a:rPr lang="hr-HR" b="1" dirty="0" err="1"/>
              <a:t>Availability</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7043894" cy="5167312"/>
          </a:xfrm>
        </p:spPr>
        <p:txBody>
          <a:bodyPr>
            <a:normAutofit/>
          </a:bodyPr>
          <a:lstStyle/>
          <a:p>
            <a:r>
              <a:rPr lang="hr-HR" sz="3600" dirty="0">
                <a:latin typeface="+mj-lt"/>
              </a:rPr>
              <a:t>c</a:t>
            </a:r>
            <a:r>
              <a:rPr lang="en-US" sz="3600" dirty="0" err="1">
                <a:latin typeface="+mj-lt"/>
              </a:rPr>
              <a:t>omputing</a:t>
            </a:r>
            <a:r>
              <a:rPr lang="en-US" sz="3600" dirty="0">
                <a:latin typeface="+mj-lt"/>
              </a:rPr>
              <a:t> environments configured to provide</a:t>
            </a:r>
            <a:r>
              <a:rPr lang="hr-HR" sz="3600" dirty="0">
                <a:latin typeface="+mj-lt"/>
              </a:rPr>
              <a:t> </a:t>
            </a:r>
            <a:r>
              <a:rPr lang="en-US" sz="3600" dirty="0">
                <a:latin typeface="+mj-lt"/>
              </a:rPr>
              <a:t>nearly full time availability are known as high</a:t>
            </a:r>
            <a:r>
              <a:rPr lang="hr-HR" sz="3600" dirty="0">
                <a:latin typeface="+mj-lt"/>
              </a:rPr>
              <a:t> </a:t>
            </a:r>
            <a:r>
              <a:rPr lang="en-US" sz="3600" dirty="0">
                <a:latin typeface="+mj-lt"/>
              </a:rPr>
              <a:t>availability systems</a:t>
            </a:r>
          </a:p>
          <a:p>
            <a:r>
              <a:rPr lang="hr-HR" sz="3600" dirty="0">
                <a:latin typeface="+mj-lt"/>
              </a:rPr>
              <a:t>s</a:t>
            </a:r>
            <a:r>
              <a:rPr lang="en-US" sz="3600" dirty="0" err="1">
                <a:latin typeface="+mj-lt"/>
              </a:rPr>
              <a:t>uch</a:t>
            </a:r>
            <a:r>
              <a:rPr lang="en-US" sz="3600" dirty="0">
                <a:latin typeface="+mj-lt"/>
              </a:rPr>
              <a:t> systems typically have redundant hardware and</a:t>
            </a:r>
            <a:r>
              <a:rPr lang="hr-HR" sz="3600" dirty="0">
                <a:latin typeface="+mj-lt"/>
              </a:rPr>
              <a:t> </a:t>
            </a:r>
            <a:r>
              <a:rPr lang="en-US" sz="3600" dirty="0">
                <a:latin typeface="+mj-lt"/>
              </a:rPr>
              <a:t>software that makes the system available despite</a:t>
            </a:r>
            <a:r>
              <a:rPr lang="hr-HR" sz="3600" dirty="0">
                <a:latin typeface="+mj-lt"/>
              </a:rPr>
              <a:t> </a:t>
            </a:r>
            <a:r>
              <a:rPr lang="en-US" sz="3600" dirty="0">
                <a:latin typeface="+mj-lt"/>
              </a:rPr>
              <a:t>failures</a:t>
            </a:r>
          </a:p>
        </p:txBody>
      </p:sp>
      <p:pic>
        <p:nvPicPr>
          <p:cNvPr id="4" name="Picture 3"/>
          <p:cNvPicPr>
            <a:picLocks noChangeAspect="1"/>
          </p:cNvPicPr>
          <p:nvPr/>
        </p:nvPicPr>
        <p:blipFill>
          <a:blip r:embed="rId3"/>
          <a:stretch>
            <a:fillRect/>
          </a:stretch>
        </p:blipFill>
        <p:spPr>
          <a:xfrm>
            <a:off x="7654750" y="2189741"/>
            <a:ext cx="3197469" cy="3894353"/>
          </a:xfrm>
          <a:prstGeom prst="rect">
            <a:avLst/>
          </a:prstGeom>
        </p:spPr>
      </p:pic>
    </p:spTree>
    <p:extLst>
      <p:ext uri="{BB962C8B-B14F-4D97-AF65-F5344CB8AC3E}">
        <p14:creationId xmlns:p14="http://schemas.microsoft.com/office/powerpoint/2010/main" val="13290120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Overview </a:t>
            </a:r>
            <a:r>
              <a:rPr lang="hr-HR" b="1" dirty="0" err="1"/>
              <a:t>of</a:t>
            </a:r>
            <a:r>
              <a:rPr lang="hr-HR" b="1" dirty="0"/>
              <a:t> </a:t>
            </a:r>
            <a:r>
              <a:rPr lang="hr-HR" b="1" dirty="0" err="1"/>
              <a:t>load</a:t>
            </a:r>
            <a:r>
              <a:rPr lang="hr-HR" b="1" dirty="0"/>
              <a:t> </a:t>
            </a:r>
            <a:r>
              <a:rPr lang="hr-HR" b="1" dirty="0" err="1"/>
              <a:t>balancing</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0" y="1539963"/>
            <a:ext cx="7855753" cy="5167312"/>
          </a:xfrm>
        </p:spPr>
        <p:txBody>
          <a:bodyPr>
            <a:normAutofit/>
          </a:bodyPr>
          <a:lstStyle/>
          <a:p>
            <a:pPr marL="0" indent="0">
              <a:buNone/>
            </a:pPr>
            <a:r>
              <a:rPr lang="hr-HR" sz="3600" dirty="0">
                <a:latin typeface="+mj-lt"/>
              </a:rPr>
              <a:t>L</a:t>
            </a:r>
            <a:r>
              <a:rPr lang="en-US" sz="3600" dirty="0" err="1">
                <a:latin typeface="+mj-lt"/>
              </a:rPr>
              <a:t>oad</a:t>
            </a:r>
            <a:r>
              <a:rPr lang="en-US" sz="3600" dirty="0">
                <a:latin typeface="+mj-lt"/>
              </a:rPr>
              <a:t> balancer sits between the clients and the </a:t>
            </a:r>
            <a:r>
              <a:rPr lang="en-US" sz="3600" dirty="0" err="1">
                <a:latin typeface="+mj-lt"/>
              </a:rPr>
              <a:t>backends</a:t>
            </a:r>
            <a:r>
              <a:rPr lang="en-US" sz="3600" dirty="0">
                <a:latin typeface="+mj-lt"/>
              </a:rPr>
              <a:t> </a:t>
            </a:r>
            <a:r>
              <a:rPr lang="hr-HR" sz="3600" dirty="0" err="1">
                <a:latin typeface="+mj-lt"/>
              </a:rPr>
              <a:t>and</a:t>
            </a:r>
            <a:r>
              <a:rPr lang="hr-HR" sz="3600" dirty="0">
                <a:latin typeface="+mj-lt"/>
              </a:rPr>
              <a:t> </a:t>
            </a:r>
            <a:r>
              <a:rPr lang="en-US" sz="3600" dirty="0">
                <a:latin typeface="+mj-lt"/>
              </a:rPr>
              <a:t>performs tasks such as:</a:t>
            </a:r>
          </a:p>
          <a:p>
            <a:pPr lvl="1"/>
            <a:r>
              <a:rPr lang="en-US" sz="3200" dirty="0">
                <a:latin typeface="+mj-lt"/>
              </a:rPr>
              <a:t>Service Discovery</a:t>
            </a:r>
            <a:endParaRPr lang="hr-HR" sz="3200" dirty="0">
              <a:latin typeface="+mj-lt"/>
            </a:endParaRPr>
          </a:p>
          <a:p>
            <a:pPr lvl="1"/>
            <a:r>
              <a:rPr lang="en-US" sz="3200" dirty="0">
                <a:latin typeface="+mj-lt"/>
              </a:rPr>
              <a:t>Health Check</a:t>
            </a:r>
            <a:endParaRPr lang="hr-HR" sz="3200" dirty="0">
              <a:latin typeface="+mj-lt"/>
            </a:endParaRPr>
          </a:p>
          <a:p>
            <a:pPr lvl="1"/>
            <a:r>
              <a:rPr lang="en-US" sz="3200" dirty="0">
                <a:latin typeface="+mj-lt"/>
              </a:rPr>
              <a:t>Algorithm</a:t>
            </a:r>
          </a:p>
          <a:p>
            <a:pPr marL="0" indent="0">
              <a:buNone/>
            </a:pPr>
            <a:r>
              <a:rPr lang="hr-HR" sz="3600" dirty="0" err="1">
                <a:latin typeface="+mj-lt"/>
              </a:rPr>
              <a:t>Main</a:t>
            </a:r>
            <a:r>
              <a:rPr lang="hr-HR" sz="3600" dirty="0">
                <a:latin typeface="+mj-lt"/>
              </a:rPr>
              <a:t> </a:t>
            </a:r>
            <a:r>
              <a:rPr lang="hr-HR" sz="3600" dirty="0" err="1">
                <a:latin typeface="+mj-lt"/>
              </a:rPr>
              <a:t>benefits</a:t>
            </a:r>
            <a:r>
              <a:rPr lang="hr-HR" sz="3600" dirty="0">
                <a:latin typeface="+mj-lt"/>
              </a:rPr>
              <a:t>:</a:t>
            </a:r>
          </a:p>
          <a:p>
            <a:pPr lvl="1"/>
            <a:r>
              <a:rPr lang="hr-HR" sz="3200" dirty="0" err="1">
                <a:latin typeface="+mj-lt"/>
              </a:rPr>
              <a:t>Fault</a:t>
            </a:r>
            <a:r>
              <a:rPr lang="hr-HR" sz="3200" dirty="0">
                <a:latin typeface="+mj-lt"/>
              </a:rPr>
              <a:t> </a:t>
            </a:r>
            <a:r>
              <a:rPr lang="hr-HR" sz="3200" dirty="0" err="1">
                <a:latin typeface="+mj-lt"/>
              </a:rPr>
              <a:t>tolerance</a:t>
            </a:r>
            <a:r>
              <a:rPr lang="hr-HR" sz="3200" dirty="0">
                <a:latin typeface="+mj-lt"/>
              </a:rPr>
              <a:t> </a:t>
            </a:r>
            <a:r>
              <a:rPr lang="hr-HR" sz="3200" dirty="0" err="1">
                <a:latin typeface="+mj-lt"/>
              </a:rPr>
              <a:t>and</a:t>
            </a:r>
            <a:r>
              <a:rPr lang="hr-HR" sz="3200" dirty="0">
                <a:latin typeface="+mj-lt"/>
              </a:rPr>
              <a:t> </a:t>
            </a:r>
            <a:r>
              <a:rPr lang="hr-HR" sz="3200" dirty="0" err="1">
                <a:latin typeface="+mj-lt"/>
              </a:rPr>
              <a:t>high</a:t>
            </a:r>
            <a:r>
              <a:rPr lang="hr-HR" sz="3200" dirty="0">
                <a:latin typeface="+mj-lt"/>
              </a:rPr>
              <a:t> </a:t>
            </a:r>
            <a:r>
              <a:rPr lang="hr-HR" sz="3200" dirty="0" err="1">
                <a:latin typeface="+mj-lt"/>
              </a:rPr>
              <a:t>availability</a:t>
            </a:r>
            <a:endParaRPr lang="hr-HR" sz="3200" dirty="0">
              <a:latin typeface="+mj-lt"/>
            </a:endParaRPr>
          </a:p>
          <a:p>
            <a:pPr lvl="1"/>
            <a:r>
              <a:rPr lang="hr-HR" sz="3200" dirty="0" err="1">
                <a:latin typeface="+mj-lt"/>
              </a:rPr>
              <a:t>Scaling</a:t>
            </a:r>
            <a:endParaRPr lang="hr-HR" sz="3200" dirty="0">
              <a:latin typeface="+mj-lt"/>
            </a:endParaRPr>
          </a:p>
        </p:txBody>
      </p:sp>
      <p:pic>
        <p:nvPicPr>
          <p:cNvPr id="4" name="Picture 3"/>
          <p:cNvPicPr>
            <a:picLocks noChangeAspect="1"/>
          </p:cNvPicPr>
          <p:nvPr/>
        </p:nvPicPr>
        <p:blipFill>
          <a:blip r:embed="rId3"/>
          <a:stretch>
            <a:fillRect/>
          </a:stretch>
        </p:blipFill>
        <p:spPr>
          <a:xfrm>
            <a:off x="8348123" y="2836019"/>
            <a:ext cx="2529600" cy="2575200"/>
          </a:xfrm>
          <a:prstGeom prst="rect">
            <a:avLst/>
          </a:prstGeom>
        </p:spPr>
      </p:pic>
    </p:spTree>
    <p:extLst>
      <p:ext uri="{BB962C8B-B14F-4D97-AF65-F5344CB8AC3E}">
        <p14:creationId xmlns:p14="http://schemas.microsoft.com/office/powerpoint/2010/main" val="6163926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Load</a:t>
            </a:r>
            <a:r>
              <a:rPr lang="hr-HR" b="1" dirty="0"/>
              <a:t> </a:t>
            </a:r>
            <a:r>
              <a:rPr lang="hr-HR" b="1" dirty="0" err="1"/>
              <a:t>balancing</a:t>
            </a:r>
            <a:r>
              <a:rPr lang="hr-HR" b="1" dirty="0"/>
              <a:t> - </a:t>
            </a:r>
            <a:r>
              <a:rPr lang="hr-HR" b="1" dirty="0" err="1"/>
              <a:t>concepts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180871" y="1539963"/>
            <a:ext cx="6913266" cy="5167312"/>
          </a:xfrm>
        </p:spPr>
        <p:txBody>
          <a:bodyPr>
            <a:normAutofit lnSpcReduction="10000"/>
          </a:bodyPr>
          <a:lstStyle/>
          <a:p>
            <a:r>
              <a:rPr lang="en-US" sz="3200" b="1" dirty="0">
                <a:latin typeface="+mj-lt"/>
              </a:rPr>
              <a:t>Load Balancing Policy </a:t>
            </a:r>
            <a:r>
              <a:rPr lang="en-US" sz="3200" dirty="0">
                <a:latin typeface="+mj-lt"/>
              </a:rPr>
              <a:t>–tells the load balancer how to distribute incoming traffic to the backend servers</a:t>
            </a:r>
            <a:endParaRPr lang="hr-HR" sz="3200" dirty="0">
              <a:latin typeface="+mj-lt"/>
            </a:endParaRPr>
          </a:p>
          <a:p>
            <a:r>
              <a:rPr lang="en-US" sz="3200" b="1" dirty="0">
                <a:latin typeface="+mj-lt"/>
              </a:rPr>
              <a:t>Backend Server </a:t>
            </a:r>
            <a:r>
              <a:rPr lang="en-US" sz="3200" dirty="0">
                <a:latin typeface="+mj-lt"/>
              </a:rPr>
              <a:t>–application server responsible for generating content in reply to the incoming TCP or HTTP traffic</a:t>
            </a:r>
            <a:endParaRPr lang="hr-HR" sz="3200" dirty="0">
              <a:latin typeface="+mj-lt"/>
            </a:endParaRPr>
          </a:p>
          <a:p>
            <a:r>
              <a:rPr lang="en-US" sz="3200" b="1" dirty="0">
                <a:latin typeface="+mj-lt"/>
              </a:rPr>
              <a:t>Health Checks </a:t>
            </a:r>
            <a:r>
              <a:rPr lang="en-US" sz="3200" dirty="0">
                <a:latin typeface="+mj-lt"/>
              </a:rPr>
              <a:t>–a test to confirm the availability of backend servers</a:t>
            </a:r>
            <a:endParaRPr lang="hr-HR" sz="3200" dirty="0">
              <a:latin typeface="+mj-lt"/>
            </a:endParaRPr>
          </a:p>
          <a:p>
            <a:r>
              <a:rPr lang="en-US" sz="3200" b="1" dirty="0">
                <a:latin typeface="+mj-lt"/>
              </a:rPr>
              <a:t>Listener</a:t>
            </a:r>
            <a:r>
              <a:rPr lang="hr-HR" sz="3200" dirty="0">
                <a:latin typeface="+mj-lt"/>
              </a:rPr>
              <a:t> </a:t>
            </a:r>
            <a:r>
              <a:rPr lang="en-US" sz="3200" dirty="0">
                <a:latin typeface="+mj-lt"/>
              </a:rPr>
              <a:t>–</a:t>
            </a:r>
            <a:r>
              <a:rPr lang="hr-HR" sz="3200" dirty="0">
                <a:latin typeface="+mj-lt"/>
              </a:rPr>
              <a:t> </a:t>
            </a:r>
            <a:r>
              <a:rPr lang="en-US" sz="3200" dirty="0">
                <a:latin typeface="+mj-lt"/>
              </a:rPr>
              <a:t>entity that checks for incoming traffic on the load balancer's IP</a:t>
            </a:r>
            <a:r>
              <a:rPr lang="hr-HR" sz="3200" dirty="0">
                <a:latin typeface="+mj-lt"/>
              </a:rPr>
              <a:t> </a:t>
            </a:r>
            <a:r>
              <a:rPr lang="en-US" sz="3200" dirty="0">
                <a:latin typeface="+mj-lt"/>
              </a:rPr>
              <a:t>address</a:t>
            </a:r>
            <a:endParaRPr lang="hr-HR" sz="3200" dirty="0">
              <a:latin typeface="+mj-lt"/>
            </a:endParaRPr>
          </a:p>
          <a:p>
            <a:pPr marL="0" indent="0">
              <a:buNone/>
            </a:pPr>
            <a:endParaRPr lang="hr-HR" sz="3200" dirty="0">
              <a:latin typeface="+mj-lt"/>
            </a:endParaRPr>
          </a:p>
        </p:txBody>
      </p:sp>
      <p:pic>
        <p:nvPicPr>
          <p:cNvPr id="5" name="Picture 4"/>
          <p:cNvPicPr>
            <a:picLocks noChangeAspect="1"/>
          </p:cNvPicPr>
          <p:nvPr/>
        </p:nvPicPr>
        <p:blipFill>
          <a:blip r:embed="rId3"/>
          <a:stretch>
            <a:fillRect/>
          </a:stretch>
        </p:blipFill>
        <p:spPr>
          <a:xfrm>
            <a:off x="6786666" y="1364179"/>
            <a:ext cx="5405334" cy="4494010"/>
          </a:xfrm>
          <a:prstGeom prst="rect">
            <a:avLst/>
          </a:prstGeom>
        </p:spPr>
      </p:pic>
    </p:spTree>
    <p:extLst>
      <p:ext uri="{BB962C8B-B14F-4D97-AF65-F5344CB8AC3E}">
        <p14:creationId xmlns:p14="http://schemas.microsoft.com/office/powerpoint/2010/main" val="15001369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err="1"/>
              <a:t>Public</a:t>
            </a:r>
            <a:r>
              <a:rPr lang="hr-HR" b="1" dirty="0"/>
              <a:t> </a:t>
            </a:r>
            <a:r>
              <a:rPr lang="hr-HR" b="1" dirty="0" err="1"/>
              <a:t>load</a:t>
            </a:r>
            <a:r>
              <a:rPr lang="hr-HR" b="1" dirty="0"/>
              <a:t> </a:t>
            </a:r>
            <a:r>
              <a:rPr lang="hr-HR" b="1" dirty="0" err="1"/>
              <a:t>balancer</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331596" y="1426865"/>
            <a:ext cx="5506496" cy="4843306"/>
          </a:xfrm>
        </p:spPr>
        <p:txBody>
          <a:bodyPr>
            <a:normAutofit/>
          </a:bodyPr>
          <a:lstStyle/>
          <a:p>
            <a:r>
              <a:rPr lang="en-US" sz="3600" dirty="0">
                <a:latin typeface="+mj-lt"/>
              </a:rPr>
              <a:t>Accepts traffic from the Internet</a:t>
            </a:r>
            <a:r>
              <a:rPr lang="hr-HR" sz="3600" dirty="0">
                <a:latin typeface="+mj-lt"/>
              </a:rPr>
              <a:t> – </a:t>
            </a:r>
            <a:r>
              <a:rPr lang="hr-HR" sz="3600" dirty="0" err="1">
                <a:latin typeface="+mj-lt"/>
              </a:rPr>
              <a:t>regional</a:t>
            </a:r>
            <a:r>
              <a:rPr lang="hr-HR" sz="3600" dirty="0">
                <a:latin typeface="+mj-lt"/>
              </a:rPr>
              <a:t> </a:t>
            </a:r>
            <a:r>
              <a:rPr lang="hr-HR" sz="3600" dirty="0" err="1">
                <a:latin typeface="+mj-lt"/>
              </a:rPr>
              <a:t>service</a:t>
            </a:r>
            <a:endParaRPr lang="hr-HR" sz="3600" dirty="0">
              <a:latin typeface="+mj-lt"/>
            </a:endParaRPr>
          </a:p>
          <a:p>
            <a:r>
              <a:rPr lang="hr-HR" sz="3600" dirty="0" err="1">
                <a:latin typeface="+mj-lt"/>
              </a:rPr>
              <a:t>Recommended</a:t>
            </a:r>
            <a:r>
              <a:rPr lang="hr-HR" sz="3600" dirty="0">
                <a:latin typeface="+mj-lt"/>
              </a:rPr>
              <a:t> </a:t>
            </a:r>
            <a:r>
              <a:rPr lang="hr-HR" sz="3600" dirty="0" err="1">
                <a:latin typeface="+mj-lt"/>
              </a:rPr>
              <a:t>configuration</a:t>
            </a:r>
            <a:r>
              <a:rPr lang="hr-HR" sz="3600" dirty="0">
                <a:latin typeface="+mj-lt"/>
              </a:rPr>
              <a:t> – </a:t>
            </a:r>
            <a:r>
              <a:rPr lang="hr-HR" sz="3600" dirty="0" err="1">
                <a:latin typeface="+mj-lt"/>
              </a:rPr>
              <a:t>pair</a:t>
            </a:r>
            <a:r>
              <a:rPr lang="hr-HR" sz="3600" dirty="0">
                <a:latin typeface="+mj-lt"/>
              </a:rPr>
              <a:t> </a:t>
            </a:r>
            <a:r>
              <a:rPr lang="hr-HR" sz="3600" dirty="0" err="1">
                <a:latin typeface="+mj-lt"/>
              </a:rPr>
              <a:t>of</a:t>
            </a:r>
            <a:r>
              <a:rPr lang="hr-HR" sz="3600" dirty="0">
                <a:latin typeface="+mj-lt"/>
              </a:rPr>
              <a:t> </a:t>
            </a:r>
            <a:r>
              <a:rPr lang="hr-HR" sz="3600" dirty="0" err="1">
                <a:latin typeface="+mj-lt"/>
              </a:rPr>
              <a:t>load</a:t>
            </a:r>
            <a:r>
              <a:rPr lang="hr-HR" sz="3600" dirty="0">
                <a:latin typeface="+mj-lt"/>
              </a:rPr>
              <a:t> </a:t>
            </a:r>
            <a:r>
              <a:rPr lang="hr-HR" sz="3600" dirty="0" err="1">
                <a:latin typeface="+mj-lt"/>
              </a:rPr>
              <a:t>balancers</a:t>
            </a:r>
            <a:r>
              <a:rPr lang="hr-HR" sz="3600" dirty="0">
                <a:latin typeface="+mj-lt"/>
              </a:rPr>
              <a:t> - </a:t>
            </a:r>
            <a:r>
              <a:rPr lang="hr-HR" sz="3600" dirty="0" err="1">
                <a:latin typeface="+mj-lt"/>
              </a:rPr>
              <a:t>supports</a:t>
            </a:r>
            <a:r>
              <a:rPr lang="hr-HR" sz="3600" dirty="0">
                <a:latin typeface="+mj-lt"/>
              </a:rPr>
              <a:t> AD </a:t>
            </a:r>
            <a:r>
              <a:rPr lang="hr-HR" sz="3600" dirty="0" err="1">
                <a:latin typeface="+mj-lt"/>
              </a:rPr>
              <a:t>failover</a:t>
            </a:r>
            <a:endParaRPr lang="hr-HR" sz="3600" dirty="0">
              <a:latin typeface="+mj-lt"/>
            </a:endParaRPr>
          </a:p>
          <a:p>
            <a:endParaRPr lang="en-US" sz="3600" dirty="0">
              <a:latin typeface="+mj-lt"/>
            </a:endParaRPr>
          </a:p>
        </p:txBody>
      </p:sp>
      <p:pic>
        <p:nvPicPr>
          <p:cNvPr id="4" name="Picture 3"/>
          <p:cNvPicPr>
            <a:picLocks noChangeAspect="1"/>
          </p:cNvPicPr>
          <p:nvPr/>
        </p:nvPicPr>
        <p:blipFill>
          <a:blip r:embed="rId3"/>
          <a:stretch>
            <a:fillRect/>
          </a:stretch>
        </p:blipFill>
        <p:spPr>
          <a:xfrm>
            <a:off x="5927831" y="1215849"/>
            <a:ext cx="6079270" cy="5054322"/>
          </a:xfrm>
          <a:prstGeom prst="rect">
            <a:avLst/>
          </a:prstGeom>
        </p:spPr>
      </p:pic>
    </p:spTree>
    <p:extLst>
      <p:ext uri="{BB962C8B-B14F-4D97-AF65-F5344CB8AC3E}">
        <p14:creationId xmlns:p14="http://schemas.microsoft.com/office/powerpoint/2010/main" val="175101409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Private </a:t>
            </a:r>
            <a:r>
              <a:rPr lang="hr-HR" b="1" dirty="0" err="1"/>
              <a:t>load</a:t>
            </a:r>
            <a:r>
              <a:rPr lang="hr-HR" b="1" dirty="0"/>
              <a:t> </a:t>
            </a:r>
            <a:r>
              <a:rPr lang="hr-HR" b="1" dirty="0" err="1"/>
              <a:t>balancer</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5265336" cy="5167312"/>
          </a:xfrm>
        </p:spPr>
        <p:txBody>
          <a:bodyPr>
            <a:normAutofit/>
          </a:bodyPr>
          <a:lstStyle/>
          <a:p>
            <a:r>
              <a:rPr lang="hr-HR" sz="3600" dirty="0">
                <a:latin typeface="+mj-lt"/>
              </a:rPr>
              <a:t>same </a:t>
            </a:r>
            <a:r>
              <a:rPr lang="hr-HR" sz="3600" dirty="0" err="1">
                <a:latin typeface="+mj-lt"/>
              </a:rPr>
              <a:t>concept</a:t>
            </a:r>
            <a:r>
              <a:rPr lang="hr-HR" sz="3600" dirty="0">
                <a:latin typeface="+mj-lt"/>
              </a:rPr>
              <a:t> as </a:t>
            </a:r>
            <a:r>
              <a:rPr lang="hr-HR" sz="3600" dirty="0" err="1">
                <a:latin typeface="+mj-lt"/>
              </a:rPr>
              <a:t>public</a:t>
            </a:r>
            <a:r>
              <a:rPr lang="hr-HR" sz="3600" dirty="0">
                <a:latin typeface="+mj-lt"/>
              </a:rPr>
              <a:t> </a:t>
            </a:r>
            <a:r>
              <a:rPr lang="hr-HR" sz="3600" dirty="0" err="1">
                <a:latin typeface="+mj-lt"/>
              </a:rPr>
              <a:t>load</a:t>
            </a:r>
            <a:r>
              <a:rPr lang="hr-HR" sz="3600" dirty="0">
                <a:latin typeface="+mj-lt"/>
              </a:rPr>
              <a:t> </a:t>
            </a:r>
            <a:r>
              <a:rPr lang="hr-HR" sz="3600" dirty="0" err="1">
                <a:latin typeface="+mj-lt"/>
              </a:rPr>
              <a:t>balancer</a:t>
            </a:r>
            <a:endParaRPr lang="hr-HR" sz="3600" dirty="0">
              <a:latin typeface="+mj-lt"/>
            </a:endParaRPr>
          </a:p>
          <a:p>
            <a:r>
              <a:rPr lang="hr-HR" sz="3600" dirty="0" err="1">
                <a:latin typeface="+mj-lt"/>
              </a:rPr>
              <a:t>private</a:t>
            </a:r>
            <a:r>
              <a:rPr lang="en-US" sz="3600" dirty="0">
                <a:latin typeface="+mj-lt"/>
              </a:rPr>
              <a:t> load balancer is </a:t>
            </a:r>
            <a:r>
              <a:rPr lang="en-US" sz="3600" u="sng" dirty="0">
                <a:latin typeface="+mj-lt"/>
              </a:rPr>
              <a:t>accessible only from within the VCN</a:t>
            </a:r>
            <a:endParaRPr lang="hr-HR" sz="3600" u="sng" dirty="0">
              <a:latin typeface="+mj-lt"/>
            </a:endParaRPr>
          </a:p>
          <a:p>
            <a:endParaRPr lang="hr-HR" sz="3600" u="sng" dirty="0">
              <a:latin typeface="+mj-lt"/>
            </a:endParaRPr>
          </a:p>
          <a:p>
            <a:endParaRPr lang="en-US" sz="3600" u="sng" dirty="0">
              <a:latin typeface="+mj-lt"/>
            </a:endParaRPr>
          </a:p>
        </p:txBody>
      </p:sp>
      <p:pic>
        <p:nvPicPr>
          <p:cNvPr id="4" name="Picture 3"/>
          <p:cNvPicPr>
            <a:picLocks noChangeAspect="1"/>
          </p:cNvPicPr>
          <p:nvPr/>
        </p:nvPicPr>
        <p:blipFill>
          <a:blip r:embed="rId3"/>
          <a:stretch>
            <a:fillRect/>
          </a:stretch>
        </p:blipFill>
        <p:spPr>
          <a:xfrm>
            <a:off x="5687368" y="1509817"/>
            <a:ext cx="5790226" cy="4719637"/>
          </a:xfrm>
          <a:prstGeom prst="rect">
            <a:avLst/>
          </a:prstGeom>
        </p:spPr>
      </p:pic>
    </p:spTree>
    <p:extLst>
      <p:ext uri="{BB962C8B-B14F-4D97-AF65-F5344CB8AC3E}">
        <p14:creationId xmlns:p14="http://schemas.microsoft.com/office/powerpoint/2010/main" val="52111211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Load </a:t>
            </a:r>
            <a:r>
              <a:rPr lang="hr-HR" b="1" dirty="0" err="1"/>
              <a:t>Balancing</a:t>
            </a:r>
            <a:r>
              <a:rPr lang="hr-HR" b="1" dirty="0"/>
              <a:t> Policies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1" y="1690688"/>
            <a:ext cx="11394831" cy="5167312"/>
          </a:xfrm>
        </p:spPr>
        <p:txBody>
          <a:bodyPr>
            <a:normAutofit/>
          </a:bodyPr>
          <a:lstStyle/>
          <a:p>
            <a:r>
              <a:rPr lang="en-US" sz="3600" b="1" dirty="0">
                <a:latin typeface="+mj-lt"/>
              </a:rPr>
              <a:t>Round Robin</a:t>
            </a:r>
            <a:r>
              <a:rPr lang="hr-HR" sz="3600" b="1" dirty="0">
                <a:latin typeface="+mj-lt"/>
              </a:rPr>
              <a:t> </a:t>
            </a:r>
            <a:r>
              <a:rPr lang="hr-HR" sz="3600" dirty="0">
                <a:latin typeface="+mj-lt"/>
              </a:rPr>
              <a:t>- </a:t>
            </a:r>
            <a:r>
              <a:rPr lang="hr-HR" sz="3600" dirty="0" err="1">
                <a:latin typeface="+mj-lt"/>
              </a:rPr>
              <a:t>usually</a:t>
            </a:r>
            <a:r>
              <a:rPr lang="en-US" sz="3600" dirty="0">
                <a:latin typeface="+mj-lt"/>
              </a:rPr>
              <a:t> default policy, distributes incoming traffic sequentially to each server in a backend set</a:t>
            </a:r>
            <a:endParaRPr lang="hr-HR" sz="3600" dirty="0">
              <a:latin typeface="+mj-lt"/>
            </a:endParaRPr>
          </a:p>
          <a:p>
            <a:r>
              <a:rPr lang="en-US" sz="3600" b="1" dirty="0">
                <a:latin typeface="+mj-lt"/>
              </a:rPr>
              <a:t>Least Connection</a:t>
            </a:r>
            <a:r>
              <a:rPr lang="hr-HR" sz="3600" b="1" dirty="0">
                <a:latin typeface="+mj-lt"/>
              </a:rPr>
              <a:t> </a:t>
            </a:r>
            <a:r>
              <a:rPr lang="hr-HR" sz="3600" dirty="0">
                <a:latin typeface="+mj-lt"/>
              </a:rPr>
              <a:t>-</a:t>
            </a:r>
            <a:r>
              <a:rPr lang="en-US" sz="3600" dirty="0">
                <a:latin typeface="+mj-lt"/>
              </a:rPr>
              <a:t> routes incoming traffic to the backend server with the fewest active connections</a:t>
            </a:r>
            <a:endParaRPr lang="hr-HR" sz="3600" dirty="0">
              <a:latin typeface="+mj-lt"/>
            </a:endParaRPr>
          </a:p>
          <a:p>
            <a:r>
              <a:rPr lang="en-US" sz="3600" b="1" dirty="0">
                <a:latin typeface="+mj-lt"/>
              </a:rPr>
              <a:t>IP Hash</a:t>
            </a:r>
            <a:r>
              <a:rPr lang="hr-HR" sz="3600" b="1" dirty="0">
                <a:latin typeface="+mj-lt"/>
              </a:rPr>
              <a:t> </a:t>
            </a:r>
            <a:r>
              <a:rPr lang="hr-HR" sz="3600" dirty="0">
                <a:latin typeface="+mj-lt"/>
              </a:rPr>
              <a:t>- </a:t>
            </a:r>
            <a:r>
              <a:rPr lang="en-US" sz="3600" dirty="0">
                <a:latin typeface="+mj-lt"/>
              </a:rPr>
              <a:t>ensures that requests from a particular client are always directed to the same backend server, as long as the backend server is available</a:t>
            </a:r>
            <a:endParaRPr lang="hr-HR" sz="3600" dirty="0">
              <a:latin typeface="+mj-lt"/>
            </a:endParaRPr>
          </a:p>
          <a:p>
            <a:endParaRPr lang="en-US" sz="3600" dirty="0">
              <a:latin typeface="+mj-lt"/>
            </a:endParaRPr>
          </a:p>
        </p:txBody>
      </p:sp>
    </p:spTree>
    <p:extLst>
      <p:ext uri="{BB962C8B-B14F-4D97-AF65-F5344CB8AC3E}">
        <p14:creationId xmlns:p14="http://schemas.microsoft.com/office/powerpoint/2010/main" val="6939922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Health </a:t>
            </a:r>
            <a:r>
              <a:rPr lang="hr-HR" b="1" dirty="0" err="1"/>
              <a:t>Checks</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422032" y="1690688"/>
            <a:ext cx="4752870" cy="5167312"/>
          </a:xfrm>
        </p:spPr>
        <p:txBody>
          <a:bodyPr>
            <a:normAutofit/>
          </a:bodyPr>
          <a:lstStyle/>
          <a:p>
            <a:r>
              <a:rPr lang="hr-HR" sz="3600" dirty="0">
                <a:latin typeface="+mj-lt"/>
              </a:rPr>
              <a:t>h</a:t>
            </a:r>
            <a:r>
              <a:rPr lang="en-US" sz="3600" dirty="0" err="1">
                <a:latin typeface="+mj-lt"/>
              </a:rPr>
              <a:t>ealth</a:t>
            </a:r>
            <a:r>
              <a:rPr lang="en-US" sz="3600" dirty="0">
                <a:latin typeface="+mj-lt"/>
              </a:rPr>
              <a:t> check is a test to confirm the availability of backend servers</a:t>
            </a:r>
            <a:endParaRPr lang="hr-HR" sz="3600" dirty="0">
              <a:latin typeface="+mj-lt"/>
            </a:endParaRPr>
          </a:p>
          <a:p>
            <a:r>
              <a:rPr lang="hr-HR" sz="3600" dirty="0">
                <a:latin typeface="+mj-lt"/>
              </a:rPr>
              <a:t>b</a:t>
            </a:r>
            <a:r>
              <a:rPr lang="en-US" sz="3600" dirty="0" err="1">
                <a:latin typeface="+mj-lt"/>
              </a:rPr>
              <a:t>ased</a:t>
            </a:r>
            <a:r>
              <a:rPr lang="en-US" sz="3600" dirty="0">
                <a:latin typeface="+mj-lt"/>
              </a:rPr>
              <a:t> on </a:t>
            </a:r>
            <a:r>
              <a:rPr lang="hr-HR" sz="3600" dirty="0" err="1">
                <a:latin typeface="+mj-lt"/>
              </a:rPr>
              <a:t>the</a:t>
            </a:r>
            <a:r>
              <a:rPr lang="hr-HR" sz="3600" dirty="0">
                <a:latin typeface="+mj-lt"/>
              </a:rPr>
              <a:t> </a:t>
            </a:r>
            <a:r>
              <a:rPr lang="hr-HR" sz="3600" dirty="0" err="1">
                <a:latin typeface="+mj-lt"/>
              </a:rPr>
              <a:t>specified</a:t>
            </a:r>
            <a:r>
              <a:rPr lang="hr-HR" sz="3600" dirty="0">
                <a:latin typeface="+mj-lt"/>
              </a:rPr>
              <a:t> </a:t>
            </a:r>
            <a:r>
              <a:rPr lang="en-US" sz="3600" dirty="0">
                <a:latin typeface="+mj-lt"/>
              </a:rPr>
              <a:t>time interval, the load balancer applies the health check policy to monitor backend servers</a:t>
            </a:r>
            <a:endParaRPr lang="hr-HR" sz="3600" dirty="0">
              <a:latin typeface="+mj-lt"/>
            </a:endParaRPr>
          </a:p>
          <a:p>
            <a:endParaRPr lang="hr-HR" sz="3600" dirty="0">
              <a:latin typeface="+mj-lt"/>
            </a:endParaRPr>
          </a:p>
          <a:p>
            <a:endParaRPr lang="hr-HR" sz="3600" dirty="0">
              <a:latin typeface="+mj-lt"/>
            </a:endParaRPr>
          </a:p>
          <a:p>
            <a:endParaRPr lang="hr-HR" sz="3600" dirty="0">
              <a:latin typeface="+mj-lt"/>
            </a:endParaRPr>
          </a:p>
        </p:txBody>
      </p:sp>
      <p:pic>
        <p:nvPicPr>
          <p:cNvPr id="1026" name="Picture 2" descr="https://www.gokhan-gokalp.com/wp-content/uploads/2020/04/load-balancer-g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6048" y="2516416"/>
            <a:ext cx="6745952" cy="3150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8474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lnSpcReduction="1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https://docs.oracle.com/en-us/iaas/Content/Balance/Concepts/balanceoverview.htm</a:t>
            </a:r>
            <a:endParaRPr lang="hr-HR"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video:</a:t>
            </a:r>
          </a:p>
          <a:p>
            <a:pPr algn="just"/>
            <a:r>
              <a:rPr lang="hr-HR" dirty="0">
                <a:latin typeface="+mj-lt"/>
                <a:hlinkClick r:id="rId4"/>
              </a:rPr>
              <a:t>https://www.youtube.com/watch?v=sCR3SAVdyCc</a:t>
            </a:r>
            <a:endParaRPr lang="hr-HR" dirty="0">
              <a:latin typeface="+mj-lt"/>
            </a:endParaRPr>
          </a:p>
          <a:p>
            <a:pPr marL="0" indent="0" algn="just">
              <a:buNone/>
            </a:pPr>
            <a:r>
              <a:rPr lang="hr-HR" dirty="0" err="1"/>
              <a:t>Try</a:t>
            </a:r>
            <a:r>
              <a:rPr lang="hr-HR" dirty="0"/>
              <a:t> </a:t>
            </a:r>
            <a:r>
              <a:rPr lang="hr-HR" dirty="0" err="1"/>
              <a:t>hands</a:t>
            </a:r>
            <a:r>
              <a:rPr lang="hr-HR" dirty="0"/>
              <a:t>-on-</a:t>
            </a:r>
            <a:r>
              <a:rPr lang="hr-HR" dirty="0" err="1"/>
              <a:t>lab</a:t>
            </a:r>
            <a:r>
              <a:rPr lang="hr-HR" dirty="0"/>
              <a:t> for </a:t>
            </a:r>
            <a:r>
              <a:rPr lang="hr-HR" dirty="0" err="1"/>
              <a:t>this</a:t>
            </a:r>
            <a:r>
              <a:rPr lang="hr-HR" dirty="0"/>
              <a:t> </a:t>
            </a:r>
            <a:r>
              <a:rPr lang="hr-HR" dirty="0" err="1"/>
              <a:t>lesson</a:t>
            </a:r>
            <a:r>
              <a:rPr lang="hr-HR" dirty="0"/>
              <a:t>:</a:t>
            </a:r>
          </a:p>
          <a:p>
            <a:pPr algn="just"/>
            <a:r>
              <a:rPr lang="hr-HR" dirty="0">
                <a:latin typeface="+mj-lt"/>
                <a:hlinkClick r:id="rId5"/>
              </a:rPr>
              <a:t>https://oracle.github.io/learning-library/oci-library/oci-hol/oci-fundamentals-lab/workshops/freetier/index.html#xd_co_f=NmEzYTk4MDUtZWQyMS00MDBmLThiMWEtZWFhMTNlMjEzODM3%7E</a:t>
            </a:r>
            <a:endParaRPr lang="hr-HR"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eighth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320303342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6EDE3B-79DB-4CF3-9354-991865F1826E}"/>
              </a:ext>
            </a:extLst>
          </p:cNvPr>
          <p:cNvSpPr>
            <a:spLocks noGrp="1"/>
          </p:cNvSpPr>
          <p:nvPr>
            <p:ph type="ctrTitle"/>
          </p:nvPr>
        </p:nvSpPr>
        <p:spPr>
          <a:xfrm>
            <a:off x="1444977" y="1664229"/>
            <a:ext cx="9144000" cy="3065815"/>
          </a:xfrm>
        </p:spPr>
        <p:txBody>
          <a:bodyPr>
            <a:normAutofit fontScale="90000"/>
          </a:bodyPr>
          <a:lstStyle/>
          <a:p>
            <a:r>
              <a:rPr lang="en-US" b="1" dirty="0"/>
              <a:t>O3 - Distance learning curricula in Cloud Computing</a:t>
            </a:r>
            <a:br>
              <a:rPr lang="hr-HR" b="1" dirty="0"/>
            </a:br>
            <a:br>
              <a:rPr lang="hr-HR" dirty="0"/>
            </a:br>
            <a:r>
              <a:rPr lang="hr-HR" dirty="0"/>
              <a:t>9 -  </a:t>
            </a:r>
            <a:r>
              <a:rPr lang="hr-HR" dirty="0" err="1"/>
              <a:t>Databases</a:t>
            </a:r>
            <a:endParaRPr lang="pl-PL" dirty="0"/>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2647672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Oracle </a:t>
            </a:r>
            <a:r>
              <a:rPr lang="hr-HR" b="1" dirty="0" err="1"/>
              <a:t>Member</a:t>
            </a:r>
            <a:r>
              <a:rPr lang="hr-HR" b="1" dirty="0"/>
              <a:t> </a:t>
            </a:r>
            <a:r>
              <a:rPr lang="hr-HR" b="1" dirty="0" err="1"/>
              <a:t>Hub</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64356"/>
            <a:ext cx="10515600" cy="5407378"/>
          </a:xfrm>
        </p:spPr>
        <p:txBody>
          <a:bodyPr/>
          <a:lstStyle/>
          <a:p>
            <a:pPr lvl="0" algn="just"/>
            <a:r>
              <a:rPr lang="en-US" sz="3600" dirty="0">
                <a:latin typeface="+mj-lt"/>
              </a:rPr>
              <a:t>The Learning Path </a:t>
            </a:r>
            <a:r>
              <a:rPr lang="hr-HR" sz="3600" dirty="0" err="1">
                <a:latin typeface="+mj-lt"/>
              </a:rPr>
              <a:t>contains</a:t>
            </a:r>
            <a:r>
              <a:rPr lang="hr-HR" sz="3600" dirty="0">
                <a:latin typeface="+mj-lt"/>
              </a:rPr>
              <a:t> </a:t>
            </a:r>
            <a:r>
              <a:rPr lang="en-US" sz="3600" dirty="0">
                <a:latin typeface="+mj-lt"/>
              </a:rPr>
              <a:t>all the teaching materials you need</a:t>
            </a:r>
            <a:endParaRPr lang="pl-PL" dirty="0">
              <a:latin typeface="+mj-lt"/>
            </a:endParaRPr>
          </a:p>
        </p:txBody>
      </p:sp>
      <p:pic>
        <p:nvPicPr>
          <p:cNvPr id="5" name="Picture 4"/>
          <p:cNvPicPr>
            <a:picLocks noChangeAspect="1"/>
          </p:cNvPicPr>
          <p:nvPr/>
        </p:nvPicPr>
        <p:blipFill>
          <a:blip r:embed="rId3"/>
          <a:stretch>
            <a:fillRect/>
          </a:stretch>
        </p:blipFill>
        <p:spPr>
          <a:xfrm>
            <a:off x="3560234" y="1969559"/>
            <a:ext cx="6629400" cy="4600575"/>
          </a:xfrm>
          <a:prstGeom prst="rect">
            <a:avLst/>
          </a:prstGeom>
        </p:spPr>
      </p:pic>
    </p:spTree>
    <p:extLst>
      <p:ext uri="{BB962C8B-B14F-4D97-AF65-F5344CB8AC3E}">
        <p14:creationId xmlns:p14="http://schemas.microsoft.com/office/powerpoint/2010/main" val="7545097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Database systems available with cloud</a:t>
            </a:r>
            <a:endParaRPr lang="pl-PL" b="1" dirty="0"/>
          </a:p>
        </p:txBody>
      </p:sp>
      <p:pic>
        <p:nvPicPr>
          <p:cNvPr id="17" name="Picture 16"/>
          <p:cNvPicPr>
            <a:picLocks noChangeAspect="1"/>
          </p:cNvPicPr>
          <p:nvPr/>
        </p:nvPicPr>
        <p:blipFill>
          <a:blip r:embed="rId3"/>
          <a:stretch>
            <a:fillRect/>
          </a:stretch>
        </p:blipFill>
        <p:spPr>
          <a:xfrm>
            <a:off x="4906904" y="1432228"/>
            <a:ext cx="1848898" cy="1116572"/>
          </a:xfrm>
          <a:prstGeom prst="rect">
            <a:avLst/>
          </a:prstGeom>
        </p:spPr>
      </p:pic>
      <p:pic>
        <p:nvPicPr>
          <p:cNvPr id="1026" name="Picture 2" descr="6D Cyber | BigData NoSQL Cour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867" y="3072911"/>
            <a:ext cx="1567521" cy="15675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SQL Veritabanları Neden Ölçeklenebilir Değillerdir ? – Yazılım Köyü"/>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47481" y="3179938"/>
            <a:ext cx="2574080" cy="135346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030462" y="5042989"/>
            <a:ext cx="2791099" cy="1384995"/>
          </a:xfrm>
          <a:prstGeom prst="rect">
            <a:avLst/>
          </a:prstGeom>
        </p:spPr>
        <p:txBody>
          <a:bodyPr wrap="square">
            <a:spAutoFit/>
          </a:bodyPr>
          <a:lstStyle/>
          <a:p>
            <a:pPr algn="ctr"/>
            <a:r>
              <a:rPr lang="en-US" sz="2800" dirty="0">
                <a:latin typeface="+mj-lt"/>
              </a:rPr>
              <a:t>Relational</a:t>
            </a:r>
            <a:r>
              <a:rPr lang="en-US" sz="2800" dirty="0"/>
              <a:t> </a:t>
            </a:r>
            <a:r>
              <a:rPr lang="hr-HR" sz="2800" dirty="0">
                <a:latin typeface="+mj-lt"/>
              </a:rPr>
              <a:t>(SQL) </a:t>
            </a:r>
            <a:r>
              <a:rPr lang="en-US" sz="2800" dirty="0">
                <a:latin typeface="+mj-lt"/>
              </a:rPr>
              <a:t>databases</a:t>
            </a:r>
            <a:r>
              <a:rPr lang="hr-HR" sz="2800" dirty="0">
                <a:latin typeface="+mj-lt"/>
              </a:rPr>
              <a:t> -  </a:t>
            </a:r>
            <a:r>
              <a:rPr lang="hr-HR" sz="2800" dirty="0" err="1">
                <a:latin typeface="+mj-lt"/>
              </a:rPr>
              <a:t>fixed</a:t>
            </a:r>
            <a:r>
              <a:rPr lang="hr-HR" sz="2800" dirty="0">
                <a:latin typeface="+mj-lt"/>
              </a:rPr>
              <a:t> data </a:t>
            </a:r>
            <a:r>
              <a:rPr lang="hr-HR" sz="2800" dirty="0" err="1">
                <a:latin typeface="+mj-lt"/>
              </a:rPr>
              <a:t>schema</a:t>
            </a:r>
            <a:r>
              <a:rPr lang="hr-HR" sz="2800" dirty="0">
                <a:latin typeface="+mj-lt"/>
              </a:rPr>
              <a:t> </a:t>
            </a:r>
            <a:endParaRPr lang="en-US" sz="2800" dirty="0">
              <a:latin typeface="+mj-lt"/>
            </a:endParaRPr>
          </a:p>
        </p:txBody>
      </p:sp>
      <p:sp>
        <p:nvSpPr>
          <p:cNvPr id="6" name="Rectangle 5"/>
          <p:cNvSpPr/>
          <p:nvPr/>
        </p:nvSpPr>
        <p:spPr>
          <a:xfrm>
            <a:off x="6561574" y="4827545"/>
            <a:ext cx="3967198" cy="1815882"/>
          </a:xfrm>
          <a:prstGeom prst="rect">
            <a:avLst/>
          </a:prstGeom>
        </p:spPr>
        <p:txBody>
          <a:bodyPr wrap="square">
            <a:spAutoFit/>
          </a:bodyPr>
          <a:lstStyle/>
          <a:p>
            <a:pPr algn="ctr"/>
            <a:r>
              <a:rPr lang="en-US" sz="2800" dirty="0">
                <a:latin typeface="+mj-lt"/>
              </a:rPr>
              <a:t>Non-relational </a:t>
            </a:r>
            <a:r>
              <a:rPr lang="hr-HR" sz="2800" dirty="0">
                <a:latin typeface="+mj-lt"/>
              </a:rPr>
              <a:t>(</a:t>
            </a:r>
            <a:r>
              <a:rPr lang="hr-HR" sz="2800" dirty="0" err="1">
                <a:latin typeface="+mj-lt"/>
              </a:rPr>
              <a:t>NoSQL</a:t>
            </a:r>
            <a:r>
              <a:rPr lang="hr-HR" sz="2800" dirty="0">
                <a:latin typeface="+mj-lt"/>
              </a:rPr>
              <a:t>) </a:t>
            </a:r>
            <a:r>
              <a:rPr lang="en-US" sz="2800" dirty="0">
                <a:latin typeface="+mj-lt"/>
              </a:rPr>
              <a:t>databases</a:t>
            </a:r>
            <a:r>
              <a:rPr lang="hr-HR" sz="2800" dirty="0">
                <a:latin typeface="+mj-lt"/>
              </a:rPr>
              <a:t> –</a:t>
            </a:r>
          </a:p>
          <a:p>
            <a:pPr algn="ctr"/>
            <a:r>
              <a:rPr lang="en-US" sz="2800" dirty="0">
                <a:latin typeface="+mj-lt"/>
              </a:rPr>
              <a:t>store and manage unstructured data</a:t>
            </a:r>
            <a:r>
              <a:rPr lang="hr-HR" sz="2800" dirty="0">
                <a:latin typeface="+mj-lt"/>
              </a:rPr>
              <a:t> </a:t>
            </a:r>
            <a:endParaRPr lang="en-US" sz="2800" dirty="0">
              <a:latin typeface="+mj-lt"/>
            </a:endParaRPr>
          </a:p>
        </p:txBody>
      </p:sp>
      <p:cxnSp>
        <p:nvCxnSpPr>
          <p:cNvPr id="19" name="Straight Connector 18"/>
          <p:cNvCxnSpPr/>
          <p:nvPr/>
        </p:nvCxnSpPr>
        <p:spPr>
          <a:xfrm flipV="1">
            <a:off x="4326142" y="2526819"/>
            <a:ext cx="569066" cy="502417"/>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a:stretch>
            <a:fillRect/>
          </a:stretch>
        </p:blipFill>
        <p:spPr>
          <a:xfrm rot="21090014" flipH="1">
            <a:off x="6721193" y="2496957"/>
            <a:ext cx="807890" cy="603792"/>
          </a:xfrm>
          <a:prstGeom prst="rect">
            <a:avLst/>
          </a:prstGeom>
        </p:spPr>
      </p:pic>
    </p:spTree>
    <p:extLst>
      <p:ext uri="{BB962C8B-B14F-4D97-AF65-F5344CB8AC3E}">
        <p14:creationId xmlns:p14="http://schemas.microsoft.com/office/powerpoint/2010/main" val="23066661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en-US" b="1" dirty="0"/>
              <a:t>Database systems available with cloud</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025651" y="4370829"/>
            <a:ext cx="3603328" cy="1014884"/>
          </a:xfrm>
        </p:spPr>
        <p:txBody>
          <a:bodyPr>
            <a:normAutofit lnSpcReduction="10000"/>
          </a:bodyPr>
          <a:lstStyle/>
          <a:p>
            <a:pPr marL="0" indent="0" algn="ctr">
              <a:buNone/>
            </a:pPr>
            <a:r>
              <a:rPr lang="en-US" sz="2400" dirty="0">
                <a:latin typeface="+mj-lt"/>
              </a:rPr>
              <a:t>deployed on a cloud-based virtual machine (VM) </a:t>
            </a:r>
            <a:r>
              <a:rPr lang="hr-HR" sz="2400" dirty="0" err="1">
                <a:latin typeface="+mj-lt"/>
              </a:rPr>
              <a:t>or</a:t>
            </a:r>
            <a:r>
              <a:rPr lang="hr-HR" sz="2400" dirty="0">
                <a:latin typeface="+mj-lt"/>
              </a:rPr>
              <a:t> Bare Metal server </a:t>
            </a:r>
          </a:p>
          <a:p>
            <a:pPr algn="ctr"/>
            <a:endParaRPr lang="hr-HR" sz="3600" dirty="0">
              <a:latin typeface="+mj-lt"/>
            </a:endParaRPr>
          </a:p>
          <a:p>
            <a:pPr marL="0" indent="0" algn="ctr">
              <a:buNone/>
            </a:pPr>
            <a:endParaRPr lang="en-US" sz="3600" dirty="0">
              <a:latin typeface="+mj-lt"/>
            </a:endParaRPr>
          </a:p>
        </p:txBody>
      </p:sp>
      <p:pic>
        <p:nvPicPr>
          <p:cNvPr id="7" name="Picture 6"/>
          <p:cNvPicPr>
            <a:picLocks noChangeAspect="1"/>
          </p:cNvPicPr>
          <p:nvPr/>
        </p:nvPicPr>
        <p:blipFill>
          <a:blip r:embed="rId3"/>
          <a:stretch>
            <a:fillRect/>
          </a:stretch>
        </p:blipFill>
        <p:spPr>
          <a:xfrm>
            <a:off x="5026300" y="1281970"/>
            <a:ext cx="1848898" cy="1116572"/>
          </a:xfrm>
          <a:prstGeom prst="rect">
            <a:avLst/>
          </a:prstGeom>
        </p:spPr>
      </p:pic>
      <p:pic>
        <p:nvPicPr>
          <p:cNvPr id="9" name="Picture 8"/>
          <p:cNvPicPr>
            <a:picLocks noChangeAspect="1"/>
          </p:cNvPicPr>
          <p:nvPr/>
        </p:nvPicPr>
        <p:blipFill>
          <a:blip r:embed="rId4"/>
          <a:stretch>
            <a:fillRect/>
          </a:stretch>
        </p:blipFill>
        <p:spPr>
          <a:xfrm>
            <a:off x="8162963" y="3000905"/>
            <a:ext cx="1304925" cy="1009650"/>
          </a:xfrm>
          <a:prstGeom prst="rect">
            <a:avLst/>
          </a:prstGeom>
        </p:spPr>
      </p:pic>
      <p:pic>
        <p:nvPicPr>
          <p:cNvPr id="10" name="Picture 9"/>
          <p:cNvPicPr>
            <a:picLocks noChangeAspect="1"/>
          </p:cNvPicPr>
          <p:nvPr/>
        </p:nvPicPr>
        <p:blipFill>
          <a:blip r:embed="rId5"/>
          <a:stretch>
            <a:fillRect/>
          </a:stretch>
        </p:blipFill>
        <p:spPr>
          <a:xfrm>
            <a:off x="6208448" y="2954527"/>
            <a:ext cx="1333500" cy="1009650"/>
          </a:xfrm>
          <a:prstGeom prst="rect">
            <a:avLst/>
          </a:prstGeom>
        </p:spPr>
      </p:pic>
      <p:sp>
        <p:nvSpPr>
          <p:cNvPr id="11" name="TextBox 10"/>
          <p:cNvSpPr txBox="1"/>
          <p:nvPr/>
        </p:nvSpPr>
        <p:spPr>
          <a:xfrm>
            <a:off x="4246919" y="3063317"/>
            <a:ext cx="779381" cy="369332"/>
          </a:xfrm>
          <a:prstGeom prst="rect">
            <a:avLst/>
          </a:prstGeom>
          <a:noFill/>
        </p:spPr>
        <p:txBody>
          <a:bodyPr wrap="none" rtlCol="0">
            <a:spAutoFit/>
          </a:bodyPr>
          <a:lstStyle/>
          <a:p>
            <a:r>
              <a:rPr lang="hr-HR" dirty="0" err="1">
                <a:latin typeface="+mj-lt"/>
              </a:rPr>
              <a:t>DBaaS</a:t>
            </a:r>
            <a:endParaRPr lang="en-US" dirty="0">
              <a:latin typeface="+mj-lt"/>
            </a:endParaRPr>
          </a:p>
        </p:txBody>
      </p:sp>
      <p:sp>
        <p:nvSpPr>
          <p:cNvPr id="12" name="Symbol zastępczy zawartości 2">
            <a:extLst>
              <a:ext uri="{FF2B5EF4-FFF2-40B4-BE49-F238E27FC236}">
                <a16:creationId xmlns:a16="http://schemas.microsoft.com/office/drawing/2014/main" id="{9727AF9A-F3F7-464E-860B-D6C35A8834E3}"/>
              </a:ext>
            </a:extLst>
          </p:cNvPr>
          <p:cNvSpPr txBox="1">
            <a:spLocks/>
          </p:cNvSpPr>
          <p:nvPr/>
        </p:nvSpPr>
        <p:spPr>
          <a:xfrm>
            <a:off x="2046505" y="4370829"/>
            <a:ext cx="3741337" cy="100966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dirty="0">
                <a:latin typeface="+mj-lt"/>
              </a:rPr>
              <a:t>offered as a managed database-as-a-service (</a:t>
            </a:r>
            <a:r>
              <a:rPr lang="en-US" sz="2400" dirty="0" err="1">
                <a:latin typeface="+mj-lt"/>
              </a:rPr>
              <a:t>DBaaS</a:t>
            </a:r>
            <a:r>
              <a:rPr lang="en-US" sz="2400" dirty="0">
                <a:latin typeface="+mj-lt"/>
              </a:rPr>
              <a:t>) </a:t>
            </a:r>
            <a:endParaRPr lang="hr-HR" sz="2400" dirty="0">
              <a:latin typeface="+mj-lt"/>
            </a:endParaRPr>
          </a:p>
          <a:p>
            <a:pPr marL="0" indent="0">
              <a:buNone/>
            </a:pPr>
            <a:endParaRPr lang="hr-HR" sz="3600" dirty="0">
              <a:latin typeface="+mj-lt"/>
            </a:endParaRPr>
          </a:p>
          <a:p>
            <a:pPr marL="0" indent="0">
              <a:buFont typeface="Arial" panose="020B0604020202020204" pitchFamily="34" charset="0"/>
              <a:buNone/>
            </a:pPr>
            <a:endParaRPr lang="en-US" sz="3600" dirty="0">
              <a:latin typeface="+mj-lt"/>
            </a:endParaRPr>
          </a:p>
        </p:txBody>
      </p:sp>
      <p:sp>
        <p:nvSpPr>
          <p:cNvPr id="13" name="Rectangle 12"/>
          <p:cNvSpPr/>
          <p:nvPr/>
        </p:nvSpPr>
        <p:spPr>
          <a:xfrm>
            <a:off x="2178611" y="5917460"/>
            <a:ext cx="3772138" cy="830997"/>
          </a:xfrm>
          <a:prstGeom prst="rect">
            <a:avLst/>
          </a:prstGeom>
        </p:spPr>
        <p:txBody>
          <a:bodyPr wrap="square">
            <a:spAutoFit/>
          </a:bodyPr>
          <a:lstStyle/>
          <a:p>
            <a:pPr algn="ctr"/>
            <a:r>
              <a:rPr lang="hr-HR" sz="2400" dirty="0" err="1">
                <a:latin typeface="+mj-lt"/>
              </a:rPr>
              <a:t>managed</a:t>
            </a:r>
            <a:r>
              <a:rPr lang="hr-HR" sz="2400" dirty="0">
                <a:latin typeface="+mj-lt"/>
              </a:rPr>
              <a:t> </a:t>
            </a:r>
            <a:r>
              <a:rPr lang="hr-HR" sz="2400" dirty="0" err="1">
                <a:latin typeface="+mj-lt"/>
              </a:rPr>
              <a:t>by</a:t>
            </a:r>
            <a:r>
              <a:rPr lang="hr-HR" sz="2400" dirty="0">
                <a:latin typeface="+mj-lt"/>
              </a:rPr>
              <a:t> </a:t>
            </a:r>
            <a:r>
              <a:rPr lang="hr-HR" sz="2400" dirty="0" err="1">
                <a:latin typeface="+mj-lt"/>
              </a:rPr>
              <a:t>the</a:t>
            </a:r>
            <a:r>
              <a:rPr lang="hr-HR" sz="2400" dirty="0">
                <a:latin typeface="+mj-lt"/>
              </a:rPr>
              <a:t> </a:t>
            </a:r>
            <a:r>
              <a:rPr lang="hr-HR" sz="2400" dirty="0" err="1">
                <a:latin typeface="+mj-lt"/>
              </a:rPr>
              <a:t>cloud</a:t>
            </a:r>
            <a:r>
              <a:rPr lang="hr-HR" sz="2400" dirty="0">
                <a:latin typeface="+mj-lt"/>
              </a:rPr>
              <a:t> </a:t>
            </a:r>
            <a:r>
              <a:rPr lang="hr-HR" sz="2400" dirty="0" err="1">
                <a:latin typeface="+mj-lt"/>
              </a:rPr>
              <a:t>provider</a:t>
            </a:r>
            <a:endParaRPr lang="hr-HR" sz="2400" dirty="0">
              <a:latin typeface="+mj-lt"/>
            </a:endParaRPr>
          </a:p>
        </p:txBody>
      </p:sp>
      <p:sp>
        <p:nvSpPr>
          <p:cNvPr id="14" name="Down Arrow 13"/>
          <p:cNvSpPr/>
          <p:nvPr/>
        </p:nvSpPr>
        <p:spPr>
          <a:xfrm>
            <a:off x="7445820" y="5300107"/>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3487883" y="5321879"/>
            <a:ext cx="944545" cy="582805"/>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527511" y="5923762"/>
            <a:ext cx="2781161" cy="830997"/>
          </a:xfrm>
          <a:prstGeom prst="rect">
            <a:avLst/>
          </a:prstGeom>
        </p:spPr>
        <p:txBody>
          <a:bodyPr wrap="square">
            <a:spAutoFit/>
          </a:bodyPr>
          <a:lstStyle/>
          <a:p>
            <a:pPr algn="ctr"/>
            <a:r>
              <a:rPr lang="en-US" sz="2400" dirty="0">
                <a:latin typeface="+mj-lt"/>
              </a:rPr>
              <a:t>self-managed by an in-house IT team</a:t>
            </a:r>
            <a:endParaRPr lang="hr-HR" sz="2400" dirty="0">
              <a:latin typeface="+mj-lt"/>
            </a:endParaRPr>
          </a:p>
        </p:txBody>
      </p:sp>
      <p:sp>
        <p:nvSpPr>
          <p:cNvPr id="17" name="Rectangle 16"/>
          <p:cNvSpPr/>
          <p:nvPr/>
        </p:nvSpPr>
        <p:spPr>
          <a:xfrm>
            <a:off x="2526592" y="2896449"/>
            <a:ext cx="2596505" cy="10724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p:nvPicPr>
        <p:blipFill>
          <a:blip r:embed="rId6"/>
          <a:stretch>
            <a:fillRect/>
          </a:stretch>
        </p:blipFill>
        <p:spPr>
          <a:xfrm>
            <a:off x="3235643" y="2896449"/>
            <a:ext cx="914479" cy="1085182"/>
          </a:xfrm>
          <a:prstGeom prst="rect">
            <a:avLst/>
          </a:prstGeom>
        </p:spPr>
      </p:pic>
      <p:pic>
        <p:nvPicPr>
          <p:cNvPr id="19" name="Picture 18"/>
          <p:cNvPicPr>
            <a:picLocks noChangeAspect="1"/>
          </p:cNvPicPr>
          <p:nvPr/>
        </p:nvPicPr>
        <p:blipFill>
          <a:blip r:embed="rId7"/>
          <a:stretch>
            <a:fillRect/>
          </a:stretch>
        </p:blipFill>
        <p:spPr>
          <a:xfrm>
            <a:off x="5977130" y="2954527"/>
            <a:ext cx="3700369" cy="1085182"/>
          </a:xfrm>
          <a:prstGeom prst="rect">
            <a:avLst/>
          </a:prstGeom>
        </p:spPr>
      </p:pic>
      <p:cxnSp>
        <p:nvCxnSpPr>
          <p:cNvPr id="21" name="Straight Connector 20"/>
          <p:cNvCxnSpPr/>
          <p:nvPr/>
        </p:nvCxnSpPr>
        <p:spPr>
          <a:xfrm flipV="1">
            <a:off x="4741767" y="2360248"/>
            <a:ext cx="569066" cy="5024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772580" y="2360248"/>
            <a:ext cx="717853" cy="5625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71979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pt-BR" b="1" dirty="0"/>
              <a:t>Database as a service concept</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693336" y="1539963"/>
            <a:ext cx="6832879" cy="5167312"/>
          </a:xfrm>
        </p:spPr>
        <p:txBody>
          <a:bodyPr>
            <a:normAutofit fontScale="92500"/>
          </a:bodyPr>
          <a:lstStyle/>
          <a:p>
            <a:r>
              <a:rPr lang="en-US" sz="3600" dirty="0">
                <a:latin typeface="+mj-lt"/>
              </a:rPr>
              <a:t>the fastest-growing Software-as-a-Service (SaaS) market</a:t>
            </a:r>
            <a:endParaRPr lang="hr-HR" sz="3600" dirty="0">
              <a:latin typeface="+mj-lt"/>
            </a:endParaRPr>
          </a:p>
          <a:p>
            <a:r>
              <a:rPr lang="hr-HR" sz="3600" dirty="0" err="1">
                <a:latin typeface="+mj-lt"/>
              </a:rPr>
              <a:t>user</a:t>
            </a:r>
            <a:r>
              <a:rPr lang="hr-HR" sz="3600" dirty="0">
                <a:latin typeface="+mj-lt"/>
              </a:rPr>
              <a:t> </a:t>
            </a:r>
            <a:r>
              <a:rPr lang="en-US" sz="3600" dirty="0">
                <a:latin typeface="+mj-lt"/>
              </a:rPr>
              <a:t>access to a database without setup of hardware</a:t>
            </a:r>
            <a:r>
              <a:rPr lang="hr-HR" sz="3600" dirty="0">
                <a:latin typeface="+mj-lt"/>
              </a:rPr>
              <a:t> </a:t>
            </a:r>
            <a:r>
              <a:rPr lang="hr-HR" sz="3600" dirty="0" err="1">
                <a:latin typeface="+mj-lt"/>
              </a:rPr>
              <a:t>and</a:t>
            </a:r>
            <a:r>
              <a:rPr lang="hr-HR" sz="3600" dirty="0">
                <a:latin typeface="+mj-lt"/>
              </a:rPr>
              <a:t> </a:t>
            </a:r>
            <a:r>
              <a:rPr lang="en-US" sz="3600" dirty="0">
                <a:latin typeface="+mj-lt"/>
              </a:rPr>
              <a:t>the software </a:t>
            </a:r>
            <a:endParaRPr lang="hr-HR" sz="3600" dirty="0">
              <a:latin typeface="+mj-lt"/>
            </a:endParaRPr>
          </a:p>
          <a:p>
            <a:r>
              <a:rPr lang="hr-HR" sz="3600" dirty="0" err="1">
                <a:latin typeface="+mj-lt"/>
              </a:rPr>
              <a:t>cloud</a:t>
            </a:r>
            <a:r>
              <a:rPr lang="hr-HR" sz="3600" dirty="0">
                <a:latin typeface="+mj-lt"/>
              </a:rPr>
              <a:t> </a:t>
            </a:r>
            <a:r>
              <a:rPr lang="en-US" sz="3600" dirty="0">
                <a:latin typeface="+mj-lt"/>
              </a:rPr>
              <a:t>provider maintains the system infrastructure and database and delivers it as a fully managed cloud service</a:t>
            </a:r>
            <a:endParaRPr lang="hr-HR" sz="3600" dirty="0">
              <a:latin typeface="+mj-lt"/>
            </a:endParaRPr>
          </a:p>
          <a:p>
            <a:r>
              <a:rPr lang="en-US" sz="3600" dirty="0">
                <a:latin typeface="+mj-lt"/>
              </a:rPr>
              <a:t>customers pay for their use of system resources</a:t>
            </a:r>
            <a:r>
              <a:rPr lang="hr-HR" sz="3600" dirty="0">
                <a:latin typeface="+mj-lt"/>
              </a:rPr>
              <a:t> (no software </a:t>
            </a:r>
            <a:r>
              <a:rPr lang="hr-HR" sz="3600" dirty="0" err="1">
                <a:latin typeface="+mj-lt"/>
              </a:rPr>
              <a:t>licenses</a:t>
            </a:r>
            <a:r>
              <a:rPr lang="hr-HR" sz="3600" dirty="0">
                <a:latin typeface="+mj-lt"/>
              </a:rPr>
              <a:t>)</a:t>
            </a:r>
          </a:p>
          <a:p>
            <a:pPr marL="0" indent="0">
              <a:buNone/>
            </a:pPr>
            <a:endParaRPr lang="hr-HR" sz="3200" dirty="0">
              <a:latin typeface="+mj-lt"/>
            </a:endParaRPr>
          </a:p>
          <a:p>
            <a:pPr marL="0" indent="0">
              <a:buNone/>
            </a:pPr>
            <a:endParaRPr lang="hr-HR" sz="3200" dirty="0">
              <a:latin typeface="+mj-lt"/>
            </a:endParaRPr>
          </a:p>
        </p:txBody>
      </p:sp>
      <p:pic>
        <p:nvPicPr>
          <p:cNvPr id="4" name="Picture 3"/>
          <p:cNvPicPr>
            <a:picLocks noChangeAspect="1"/>
          </p:cNvPicPr>
          <p:nvPr/>
        </p:nvPicPr>
        <p:blipFill>
          <a:blip r:embed="rId3"/>
          <a:stretch>
            <a:fillRect/>
          </a:stretch>
        </p:blipFill>
        <p:spPr>
          <a:xfrm>
            <a:off x="7634003" y="1300117"/>
            <a:ext cx="4063512" cy="1831196"/>
          </a:xfrm>
          <a:prstGeom prst="rect">
            <a:avLst/>
          </a:prstGeom>
        </p:spPr>
      </p:pic>
      <p:pic>
        <p:nvPicPr>
          <p:cNvPr id="6" name="Picture 5"/>
          <p:cNvPicPr>
            <a:picLocks noChangeAspect="1"/>
          </p:cNvPicPr>
          <p:nvPr/>
        </p:nvPicPr>
        <p:blipFill>
          <a:blip r:embed="rId4"/>
          <a:stretch>
            <a:fillRect/>
          </a:stretch>
        </p:blipFill>
        <p:spPr>
          <a:xfrm>
            <a:off x="7634003" y="4712784"/>
            <a:ext cx="3028950" cy="1514475"/>
          </a:xfrm>
          <a:prstGeom prst="rect">
            <a:avLst/>
          </a:prstGeom>
        </p:spPr>
      </p:pic>
      <p:pic>
        <p:nvPicPr>
          <p:cNvPr id="7" name="Picture 6"/>
          <p:cNvPicPr>
            <a:picLocks noChangeAspect="1"/>
          </p:cNvPicPr>
          <p:nvPr/>
        </p:nvPicPr>
        <p:blipFill>
          <a:blip r:embed="rId5"/>
          <a:stretch>
            <a:fillRect/>
          </a:stretch>
        </p:blipFill>
        <p:spPr>
          <a:xfrm>
            <a:off x="8424578" y="3269586"/>
            <a:ext cx="1447800" cy="1304925"/>
          </a:xfrm>
          <a:prstGeom prst="rect">
            <a:avLst/>
          </a:prstGeom>
        </p:spPr>
      </p:pic>
    </p:spTree>
    <p:extLst>
      <p:ext uri="{BB962C8B-B14F-4D97-AF65-F5344CB8AC3E}">
        <p14:creationId xmlns:p14="http://schemas.microsoft.com/office/powerpoint/2010/main" val="222058990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p:txBody>
          <a:bodyPr/>
          <a:lstStyle/>
          <a:p>
            <a:pPr lvl="0" algn="ctr"/>
            <a:r>
              <a:rPr lang="hr-HR" b="1" dirty="0"/>
              <a:t>A</a:t>
            </a:r>
            <a:r>
              <a:rPr lang="pt-BR" b="1" dirty="0"/>
              <a:t>utonomous database</a:t>
            </a:r>
            <a:r>
              <a:rPr lang="hr-HR" b="1" dirty="0"/>
              <a:t> - OCI</a:t>
            </a:r>
            <a:endParaRPr lang="pl-PL"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429431"/>
            <a:ext cx="11183816" cy="5167312"/>
          </a:xfrm>
        </p:spPr>
        <p:txBody>
          <a:bodyPr>
            <a:normAutofit/>
          </a:bodyPr>
          <a:lstStyle/>
          <a:p>
            <a:pPr marL="0" indent="0">
              <a:buNone/>
            </a:pPr>
            <a:r>
              <a:rPr lang="en-US" sz="3600" dirty="0">
                <a:latin typeface="+mj-lt"/>
              </a:rPr>
              <a:t>Machine learning automated management </a:t>
            </a:r>
          </a:p>
          <a:p>
            <a:pPr lvl="1"/>
            <a:r>
              <a:rPr lang="en-US" sz="3200" dirty="0">
                <a:latin typeface="+mj-lt"/>
              </a:rPr>
              <a:t>provisioning</a:t>
            </a:r>
          </a:p>
          <a:p>
            <a:pPr lvl="1"/>
            <a:r>
              <a:rPr lang="en-US" sz="3200" dirty="0">
                <a:latin typeface="+mj-lt"/>
              </a:rPr>
              <a:t>backup, scaling</a:t>
            </a:r>
          </a:p>
          <a:p>
            <a:pPr lvl="1"/>
            <a:r>
              <a:rPr lang="en-US" sz="3200" dirty="0">
                <a:latin typeface="+mj-lt"/>
              </a:rPr>
              <a:t>security, upgrade</a:t>
            </a:r>
          </a:p>
          <a:p>
            <a:pPr lvl="1"/>
            <a:r>
              <a:rPr lang="en-US" sz="3200" dirty="0">
                <a:latin typeface="+mj-lt"/>
              </a:rPr>
              <a:t>health monitoring</a:t>
            </a:r>
          </a:p>
          <a:p>
            <a:pPr marL="0" indent="0">
              <a:buNone/>
            </a:pPr>
            <a:r>
              <a:rPr lang="en-US" sz="3600" dirty="0">
                <a:latin typeface="+mj-lt"/>
              </a:rPr>
              <a:t>Deployment options</a:t>
            </a:r>
          </a:p>
          <a:p>
            <a:pPr lvl="1"/>
            <a:r>
              <a:rPr lang="hr-HR" sz="3200" dirty="0">
                <a:latin typeface="+mj-lt"/>
              </a:rPr>
              <a:t>d</a:t>
            </a:r>
            <a:r>
              <a:rPr lang="en-US" sz="3200" dirty="0" err="1">
                <a:latin typeface="+mj-lt"/>
              </a:rPr>
              <a:t>edicated</a:t>
            </a:r>
            <a:r>
              <a:rPr lang="hr-HR" sz="3200" dirty="0">
                <a:latin typeface="+mj-lt"/>
              </a:rPr>
              <a:t> - </a:t>
            </a:r>
            <a:r>
              <a:rPr lang="en-US" sz="3200" dirty="0">
                <a:latin typeface="+mj-lt"/>
              </a:rPr>
              <a:t>exclusive use of the hardware</a:t>
            </a:r>
          </a:p>
          <a:p>
            <a:pPr lvl="1"/>
            <a:r>
              <a:rPr lang="hr-HR" sz="3200" dirty="0">
                <a:latin typeface="+mj-lt"/>
              </a:rPr>
              <a:t>s</a:t>
            </a:r>
            <a:r>
              <a:rPr lang="en-US" sz="3200" dirty="0">
                <a:latin typeface="+mj-lt"/>
              </a:rPr>
              <a:t>hared</a:t>
            </a:r>
            <a:r>
              <a:rPr lang="hr-HR" sz="3200" dirty="0">
                <a:latin typeface="+mj-lt"/>
              </a:rPr>
              <a:t> - </a:t>
            </a:r>
            <a:r>
              <a:rPr lang="en-US" sz="3200" dirty="0">
                <a:latin typeface="+mj-lt"/>
              </a:rPr>
              <a:t>provision and manage only the </a:t>
            </a:r>
            <a:r>
              <a:rPr lang="hr-HR" sz="3200" dirty="0" err="1">
                <a:latin typeface="+mj-lt"/>
              </a:rPr>
              <a:t>database</a:t>
            </a:r>
            <a:r>
              <a:rPr lang="en-US" sz="3200" dirty="0">
                <a:latin typeface="+mj-lt"/>
              </a:rPr>
              <a:t>,</a:t>
            </a:r>
            <a:r>
              <a:rPr lang="hr-HR" sz="3200" dirty="0">
                <a:latin typeface="+mj-lt"/>
              </a:rPr>
              <a:t> </a:t>
            </a:r>
            <a:r>
              <a:rPr lang="hr-HR" sz="3200" dirty="0" err="1">
                <a:latin typeface="+mj-lt"/>
              </a:rPr>
              <a:t>cloud</a:t>
            </a:r>
            <a:r>
              <a:rPr lang="hr-HR" sz="3200" dirty="0">
                <a:latin typeface="+mj-lt"/>
              </a:rPr>
              <a:t> </a:t>
            </a:r>
            <a:r>
              <a:rPr lang="hr-HR" sz="3200" dirty="0" err="1">
                <a:latin typeface="+mj-lt"/>
              </a:rPr>
              <a:t>provider</a:t>
            </a:r>
            <a:r>
              <a:rPr lang="en-US" sz="3200" dirty="0">
                <a:latin typeface="+mj-lt"/>
              </a:rPr>
              <a:t> handles infrastructure deployment and management</a:t>
            </a:r>
            <a:endParaRPr lang="hr-HR" sz="3200" dirty="0">
              <a:latin typeface="+mj-lt"/>
            </a:endParaRPr>
          </a:p>
        </p:txBody>
      </p:sp>
      <p:pic>
        <p:nvPicPr>
          <p:cNvPr id="5" name="Picture 4"/>
          <p:cNvPicPr>
            <a:picLocks noChangeAspect="1"/>
          </p:cNvPicPr>
          <p:nvPr/>
        </p:nvPicPr>
        <p:blipFill>
          <a:blip r:embed="rId3"/>
          <a:stretch>
            <a:fillRect/>
          </a:stretch>
        </p:blipFill>
        <p:spPr>
          <a:xfrm>
            <a:off x="7585616" y="2384312"/>
            <a:ext cx="2466975" cy="1628775"/>
          </a:xfrm>
          <a:prstGeom prst="rect">
            <a:avLst/>
          </a:prstGeom>
        </p:spPr>
      </p:pic>
    </p:spTree>
    <p:extLst>
      <p:ext uri="{BB962C8B-B14F-4D97-AF65-F5344CB8AC3E}">
        <p14:creationId xmlns:p14="http://schemas.microsoft.com/office/powerpoint/2010/main" val="370943796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S</a:t>
            </a:r>
            <a:r>
              <a:rPr lang="en-US" b="1" dirty="0" err="1"/>
              <a:t>tudy</a:t>
            </a:r>
            <a:r>
              <a:rPr lang="en-US" b="1" dirty="0"/>
              <a:t> and review the following online resources</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904875" y="1501422"/>
            <a:ext cx="10515600" cy="5185127"/>
          </a:xfrm>
        </p:spPr>
        <p:txBody>
          <a:bodyPr>
            <a:normAutofit fontScale="92500" lnSpcReduction="20000"/>
          </a:bodyPr>
          <a:lstStyle/>
          <a:p>
            <a:pPr marL="0" lvl="0" indent="0" algn="just">
              <a:buNone/>
            </a:pPr>
            <a:r>
              <a:rPr lang="hr-HR" b="1" dirty="0" err="1">
                <a:latin typeface="+mj-lt"/>
              </a:rPr>
              <a:t>Read</a:t>
            </a:r>
            <a:r>
              <a:rPr lang="hr-HR" b="1" dirty="0">
                <a:latin typeface="+mj-lt"/>
              </a:rPr>
              <a:t> </a:t>
            </a:r>
            <a:r>
              <a:rPr lang="hr-HR" b="1" dirty="0" err="1">
                <a:latin typeface="+mj-lt"/>
              </a:rPr>
              <a:t>this</a:t>
            </a:r>
            <a:r>
              <a:rPr lang="hr-HR" b="1" dirty="0">
                <a:latin typeface="+mj-lt"/>
              </a:rPr>
              <a:t> :</a:t>
            </a:r>
          </a:p>
          <a:p>
            <a:pPr algn="just"/>
            <a:r>
              <a:rPr lang="en-US" dirty="0">
                <a:latin typeface="+mj-lt"/>
                <a:hlinkClick r:id="rId3"/>
              </a:rPr>
              <a:t>https://cloud.google.com/learn/what-is-a-cloud-database</a:t>
            </a:r>
            <a:endParaRPr lang="hr-HR" dirty="0">
              <a:latin typeface="+mj-lt"/>
            </a:endParaRPr>
          </a:p>
          <a:p>
            <a:pPr marL="0" indent="0" algn="just">
              <a:buNone/>
            </a:pPr>
            <a:r>
              <a:rPr lang="hr-HR" b="1" dirty="0" err="1">
                <a:latin typeface="+mj-lt"/>
              </a:rPr>
              <a:t>Watch</a:t>
            </a:r>
            <a:r>
              <a:rPr lang="hr-HR" b="1" dirty="0">
                <a:latin typeface="+mj-lt"/>
              </a:rPr>
              <a:t> </a:t>
            </a:r>
            <a:r>
              <a:rPr lang="hr-HR" b="1" dirty="0" err="1">
                <a:latin typeface="+mj-lt"/>
              </a:rPr>
              <a:t>this</a:t>
            </a:r>
            <a:r>
              <a:rPr lang="hr-HR" b="1" dirty="0">
                <a:latin typeface="+mj-lt"/>
              </a:rPr>
              <a:t> </a:t>
            </a:r>
            <a:r>
              <a:rPr lang="hr-HR" b="1" dirty="0" err="1">
                <a:latin typeface="+mj-lt"/>
              </a:rPr>
              <a:t>videos</a:t>
            </a:r>
            <a:r>
              <a:rPr lang="hr-HR" b="1" dirty="0">
                <a:latin typeface="+mj-lt"/>
              </a:rPr>
              <a:t>:</a:t>
            </a:r>
          </a:p>
          <a:p>
            <a:pPr algn="just"/>
            <a:r>
              <a:rPr lang="hr-HR" dirty="0">
                <a:latin typeface="+mj-lt"/>
                <a:hlinkClick r:id="rId4"/>
              </a:rPr>
              <a:t>https://www.youtube.com/watch?v=qfiOVB3yMHQ</a:t>
            </a:r>
            <a:endParaRPr lang="hr-HR" dirty="0">
              <a:latin typeface="+mj-lt"/>
            </a:endParaRPr>
          </a:p>
          <a:p>
            <a:pPr algn="just"/>
            <a:r>
              <a:rPr lang="hr-HR" dirty="0">
                <a:latin typeface="+mj-lt"/>
                <a:hlinkClick r:id="rId5"/>
              </a:rPr>
              <a:t>https://www.youtube.com/watch?v=hRulZhTtUTg</a:t>
            </a:r>
            <a:endParaRPr lang="hr-HR" dirty="0">
              <a:latin typeface="+mj-lt"/>
            </a:endParaRPr>
          </a:p>
          <a:p>
            <a:pPr algn="just"/>
            <a:r>
              <a:rPr lang="hr-HR" dirty="0">
                <a:latin typeface="+mj-lt"/>
                <a:hlinkClick r:id="rId6"/>
              </a:rPr>
              <a:t>https://www.youtube.com/watch?v=E9AgJnsEvG4</a:t>
            </a:r>
            <a:endParaRPr lang="hr-HR" dirty="0">
              <a:latin typeface="+mj-lt"/>
            </a:endParaRPr>
          </a:p>
          <a:p>
            <a:pPr marL="0" indent="0" algn="just">
              <a:buNone/>
            </a:pPr>
            <a:r>
              <a:rPr lang="en-US" b="1" dirty="0">
                <a:latin typeface="+mj-lt"/>
              </a:rPr>
              <a:t>Try hands-on-lab for this lesson:</a:t>
            </a:r>
          </a:p>
          <a:p>
            <a:pPr algn="just"/>
            <a:r>
              <a:rPr lang="hr-HR" dirty="0">
                <a:latin typeface="+mj-lt"/>
                <a:hlinkClick r:id="rId7"/>
              </a:rPr>
              <a:t>https://oracle.github.io/learning-library/data-management-library/autonomous-database/shared/workshops/freetier-overview/#xd_co_f=NmEzYTk4MDUtZWQyMS00MDBmLThiMWEtZWFhMTNlMjEzODM3%7E</a:t>
            </a:r>
            <a:endParaRPr lang="hr-HR" dirty="0">
              <a:latin typeface="+mj-lt"/>
            </a:endParaRPr>
          </a:p>
          <a:p>
            <a:pPr marL="0" indent="0" algn="just">
              <a:buNone/>
            </a:pPr>
            <a:r>
              <a:rPr lang="hr-HR" b="1" dirty="0">
                <a:latin typeface="+mj-lt"/>
              </a:rPr>
              <a:t>Access </a:t>
            </a:r>
            <a:r>
              <a:rPr lang="en-US" b="1" dirty="0">
                <a:latin typeface="+mj-lt"/>
              </a:rPr>
              <a:t>the Oracle </a:t>
            </a:r>
            <a:r>
              <a:rPr lang="hr-HR" b="1" dirty="0" err="1">
                <a:latin typeface="+mj-lt"/>
              </a:rPr>
              <a:t>Academy</a:t>
            </a:r>
            <a:r>
              <a:rPr lang="hr-HR" b="1">
                <a:latin typeface="+mj-lt"/>
              </a:rPr>
              <a:t> </a:t>
            </a:r>
            <a:r>
              <a:rPr lang="en-US" b="1">
                <a:latin typeface="+mj-lt"/>
              </a:rPr>
              <a:t>Member </a:t>
            </a:r>
            <a:r>
              <a:rPr lang="en-US" b="1" dirty="0">
                <a:latin typeface="+mj-lt"/>
              </a:rPr>
              <a:t>Hub</a:t>
            </a:r>
            <a:r>
              <a:rPr lang="hr-HR" b="1" dirty="0">
                <a:latin typeface="+mj-lt"/>
              </a:rPr>
              <a:t> </a:t>
            </a:r>
            <a:r>
              <a:rPr lang="hr-HR" b="1" dirty="0" err="1">
                <a:latin typeface="+mj-lt"/>
              </a:rPr>
              <a:t>and</a:t>
            </a:r>
            <a:r>
              <a:rPr lang="hr-HR" b="1" dirty="0">
                <a:latin typeface="+mj-lt"/>
              </a:rPr>
              <a:t> </a:t>
            </a:r>
            <a:r>
              <a:rPr lang="hr-HR" b="1" dirty="0" err="1">
                <a:latin typeface="+mj-lt"/>
              </a:rPr>
              <a:t>finish</a:t>
            </a:r>
            <a:r>
              <a:rPr lang="hr-HR" b="1" dirty="0">
                <a:latin typeface="+mj-lt"/>
              </a:rPr>
              <a:t> </a:t>
            </a:r>
            <a:r>
              <a:rPr lang="hr-HR" b="1" dirty="0" err="1">
                <a:latin typeface="+mj-lt"/>
              </a:rPr>
              <a:t>the</a:t>
            </a:r>
            <a:r>
              <a:rPr lang="hr-HR" b="1" dirty="0">
                <a:latin typeface="+mj-lt"/>
              </a:rPr>
              <a:t> </a:t>
            </a:r>
            <a:r>
              <a:rPr lang="hr-HR" b="1" dirty="0" err="1">
                <a:latin typeface="+mj-lt"/>
              </a:rPr>
              <a:t>ninth</a:t>
            </a:r>
            <a:r>
              <a:rPr lang="hr-HR" b="1" dirty="0">
                <a:latin typeface="+mj-lt"/>
              </a:rPr>
              <a:t> </a:t>
            </a:r>
            <a:r>
              <a:rPr lang="hr-HR" b="1" dirty="0" err="1">
                <a:latin typeface="+mj-lt"/>
              </a:rPr>
              <a:t>topic</a:t>
            </a:r>
            <a:r>
              <a:rPr lang="hr-HR" b="1" dirty="0">
                <a:latin typeface="+mj-lt"/>
              </a:rPr>
              <a:t>:</a:t>
            </a:r>
          </a:p>
          <a:p>
            <a:pPr marL="0" indent="0" algn="just">
              <a:buNone/>
            </a:pPr>
            <a:r>
              <a:rPr lang="hr-HR" dirty="0">
                <a:latin typeface="+mj-lt"/>
              </a:rPr>
              <a:t>   academy.oracle.com</a:t>
            </a:r>
          </a:p>
          <a:p>
            <a:pPr marL="0" indent="0" algn="just">
              <a:buNone/>
            </a:pPr>
            <a:endParaRPr lang="hr-HR" dirty="0">
              <a:latin typeface="+mj-lt"/>
            </a:endParaRPr>
          </a:p>
          <a:p>
            <a:pPr marL="0" indent="0" algn="just">
              <a:buNone/>
            </a:pPr>
            <a:endParaRPr lang="hr-HR" dirty="0">
              <a:latin typeface="+mj-lt"/>
            </a:endParaRPr>
          </a:p>
          <a:p>
            <a:pPr marL="0" indent="0" algn="just">
              <a:buNone/>
            </a:pPr>
            <a:endParaRPr lang="pl-PL" dirty="0">
              <a:latin typeface="+mj-lt"/>
            </a:endParaRPr>
          </a:p>
          <a:p>
            <a:pPr algn="just"/>
            <a:endParaRPr lang="pl-PL" dirty="0">
              <a:latin typeface="+mj-lt"/>
            </a:endParaRPr>
          </a:p>
        </p:txBody>
      </p:sp>
    </p:spTree>
    <p:extLst>
      <p:ext uri="{BB962C8B-B14F-4D97-AF65-F5344CB8AC3E}">
        <p14:creationId xmlns:p14="http://schemas.microsoft.com/office/powerpoint/2010/main" val="13353382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FA9E55-F8D5-49F8-9882-DC2FBD4DDAE2}"/>
              </a:ext>
            </a:extLst>
          </p:cNvPr>
          <p:cNvSpPr>
            <a:spLocks noGrp="1"/>
          </p:cNvSpPr>
          <p:nvPr>
            <p:ph type="title"/>
          </p:nvPr>
        </p:nvSpPr>
        <p:spPr>
          <a:xfrm>
            <a:off x="838200" y="175859"/>
            <a:ext cx="10515600" cy="1325563"/>
          </a:xfrm>
        </p:spPr>
        <p:txBody>
          <a:bodyPr/>
          <a:lstStyle/>
          <a:p>
            <a:pPr algn="ctr"/>
            <a:r>
              <a:rPr lang="hr-HR" b="1" dirty="0"/>
              <a:t>Cloud </a:t>
            </a:r>
            <a:r>
              <a:rPr lang="hr-HR" b="1" dirty="0" err="1"/>
              <a:t>infrastructure</a:t>
            </a:r>
            <a:r>
              <a:rPr lang="hr-HR" b="1" dirty="0"/>
              <a:t> </a:t>
            </a:r>
            <a:r>
              <a:rPr lang="hr-HR" b="1" dirty="0" err="1"/>
              <a:t>overview</a:t>
            </a:r>
            <a:endParaRPr lang="hr-HR" b="1" dirty="0"/>
          </a:p>
        </p:txBody>
      </p:sp>
      <p:sp>
        <p:nvSpPr>
          <p:cNvPr id="3" name="Symbol zastępczy zawartości 2">
            <a:extLst>
              <a:ext uri="{FF2B5EF4-FFF2-40B4-BE49-F238E27FC236}">
                <a16:creationId xmlns:a16="http://schemas.microsoft.com/office/drawing/2014/main" id="{9727AF9A-F3F7-464E-860B-D6C35A8834E3}"/>
              </a:ext>
            </a:extLst>
          </p:cNvPr>
          <p:cNvSpPr>
            <a:spLocks noGrp="1"/>
          </p:cNvSpPr>
          <p:nvPr>
            <p:ph idx="1"/>
          </p:nvPr>
        </p:nvSpPr>
        <p:spPr>
          <a:xfrm>
            <a:off x="838200" y="1298222"/>
            <a:ext cx="10515600" cy="5407378"/>
          </a:xfrm>
        </p:spPr>
        <p:txBody>
          <a:bodyPr/>
          <a:lstStyle/>
          <a:p>
            <a:pPr lvl="0" algn="just"/>
            <a:endParaRPr lang="hr-HR" sz="3200" dirty="0">
              <a:latin typeface="+mj-lt"/>
            </a:endParaRPr>
          </a:p>
          <a:p>
            <a:pPr lvl="0" algn="just"/>
            <a:r>
              <a:rPr lang="en-US" sz="3200" dirty="0">
                <a:latin typeface="+mj-lt"/>
              </a:rPr>
              <a:t>We adapted all examples</a:t>
            </a:r>
            <a:r>
              <a:rPr lang="hr-HR" sz="3200" dirty="0">
                <a:latin typeface="+mj-lt"/>
              </a:rPr>
              <a:t> </a:t>
            </a:r>
            <a:r>
              <a:rPr lang="hr-HR" sz="3200" dirty="0" err="1">
                <a:latin typeface="+mj-lt"/>
              </a:rPr>
              <a:t>and</a:t>
            </a:r>
            <a:r>
              <a:rPr lang="hr-HR" sz="3200" dirty="0">
                <a:latin typeface="+mj-lt"/>
              </a:rPr>
              <a:t> </a:t>
            </a:r>
            <a:r>
              <a:rPr lang="hr-HR" sz="3200" dirty="0" err="1">
                <a:latin typeface="+mj-lt"/>
              </a:rPr>
              <a:t>labs</a:t>
            </a:r>
            <a:r>
              <a:rPr lang="en-US" sz="3200" dirty="0">
                <a:latin typeface="+mj-lt"/>
              </a:rPr>
              <a:t> </a:t>
            </a:r>
            <a:r>
              <a:rPr lang="hr-HR" sz="3200" dirty="0" err="1">
                <a:latin typeface="+mj-lt"/>
              </a:rPr>
              <a:t>in</a:t>
            </a:r>
            <a:r>
              <a:rPr lang="hr-HR" sz="3200" dirty="0">
                <a:latin typeface="+mj-lt"/>
              </a:rPr>
              <a:t> </a:t>
            </a:r>
            <a:r>
              <a:rPr lang="hr-HR" sz="3200" dirty="0" err="1">
                <a:latin typeface="+mj-lt"/>
              </a:rPr>
              <a:t>this</a:t>
            </a:r>
            <a:r>
              <a:rPr lang="hr-HR" sz="3200" dirty="0">
                <a:latin typeface="+mj-lt"/>
              </a:rPr>
              <a:t> </a:t>
            </a:r>
            <a:r>
              <a:rPr lang="hr-HR" sz="3200" dirty="0" err="1">
                <a:latin typeface="+mj-lt"/>
              </a:rPr>
              <a:t>course</a:t>
            </a:r>
            <a:r>
              <a:rPr lang="hr-HR" sz="3200" dirty="0">
                <a:latin typeface="+mj-lt"/>
              </a:rPr>
              <a:t> </a:t>
            </a:r>
            <a:r>
              <a:rPr lang="en-US" sz="3200" dirty="0">
                <a:latin typeface="+mj-lt"/>
              </a:rPr>
              <a:t>to Oracle Cloud Infrastructure (OCI)</a:t>
            </a:r>
            <a:r>
              <a:rPr lang="hr-HR" sz="3200" dirty="0">
                <a:latin typeface="+mj-lt"/>
              </a:rPr>
              <a:t>.</a:t>
            </a:r>
          </a:p>
          <a:p>
            <a:pPr lvl="0" algn="just"/>
            <a:r>
              <a:rPr lang="en-US" sz="3200" dirty="0">
                <a:latin typeface="+mj-lt"/>
              </a:rPr>
              <a:t>After you register, we will send you the information for free access to OCI</a:t>
            </a:r>
            <a:r>
              <a:rPr lang="hr-HR" sz="3200" dirty="0">
                <a:latin typeface="+mj-lt"/>
              </a:rPr>
              <a:t>.</a:t>
            </a:r>
          </a:p>
          <a:p>
            <a:pPr lvl="0" algn="just"/>
            <a:r>
              <a:rPr lang="hr-HR" sz="3200" dirty="0">
                <a:latin typeface="+mj-lt"/>
              </a:rPr>
              <a:t>But, </a:t>
            </a:r>
            <a:r>
              <a:rPr lang="hr-HR" sz="3200" dirty="0" err="1">
                <a:latin typeface="+mj-lt"/>
              </a:rPr>
              <a:t>feel</a:t>
            </a:r>
            <a:r>
              <a:rPr lang="hr-HR" sz="3200" dirty="0">
                <a:latin typeface="+mj-lt"/>
              </a:rPr>
              <a:t> free to</a:t>
            </a:r>
            <a:r>
              <a:rPr lang="en-US" sz="3200" dirty="0">
                <a:latin typeface="+mj-lt"/>
              </a:rPr>
              <a:t> use other public cloud platforms for practice (if you have access to them)</a:t>
            </a:r>
            <a:r>
              <a:rPr lang="hr-HR" sz="3200" dirty="0">
                <a:latin typeface="+mj-lt"/>
              </a:rPr>
              <a:t>,</a:t>
            </a:r>
            <a:r>
              <a:rPr lang="en-US" sz="3200" dirty="0">
                <a:latin typeface="+mj-lt"/>
              </a:rPr>
              <a:t> such as Microsoft Azure, Amazon Web Service (AWS), Google Cloud (Google Cloud Platform) and similar. </a:t>
            </a:r>
          </a:p>
          <a:p>
            <a:pPr lvl="0" algn="just"/>
            <a:endParaRPr lang="pl-PL" dirty="0">
              <a:latin typeface="+mj-lt"/>
            </a:endParaRPr>
          </a:p>
        </p:txBody>
      </p:sp>
    </p:spTree>
    <p:extLst>
      <p:ext uri="{BB962C8B-B14F-4D97-AF65-F5344CB8AC3E}">
        <p14:creationId xmlns:p14="http://schemas.microsoft.com/office/powerpoint/2010/main" val="26614908"/>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sustav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AFC4393578E54EA6D196651228CF09" ma:contentTypeVersion="18" ma:contentTypeDescription="Create a new document." ma:contentTypeScope="" ma:versionID="f39009392cc1bef1f81aa84f6355a9cb">
  <xsd:schema xmlns:xsd="http://www.w3.org/2001/XMLSchema" xmlns:xs="http://www.w3.org/2001/XMLSchema" xmlns:p="http://schemas.microsoft.com/office/2006/metadata/properties" xmlns:ns2="9ddf7ba3-e48b-4174-a29c-2a175c523237" xmlns:ns3="b2bf4f87-cb72-4e57-ad38-3955b64ca675" targetNamespace="http://schemas.microsoft.com/office/2006/metadata/properties" ma:root="true" ma:fieldsID="65c7a4dbae23a40a47a00121fc7d6485" ns2:_="" ns3:_="">
    <xsd:import namespace="9ddf7ba3-e48b-4174-a29c-2a175c523237"/>
    <xsd:import namespace="b2bf4f87-cb72-4e57-ad38-3955b64ca6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df7ba3-e48b-4174-a29c-2a175c5232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c9c0af0c-00b2-4b9d-ac19-30cd42724e8d"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2bf4f87-cb72-4e57-ad38-3955b64ca675"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3273846d-743d-4c83-89dc-8271a4c400d8}" ma:internalName="TaxCatchAll" ma:showField="CatchAllData" ma:web="b2bf4f87-cb72-4e57-ad38-3955b64ca6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2bf4f87-cb72-4e57-ad38-3955b64ca675" xsi:nil="true"/>
    <lcf76f155ced4ddcb4097134ff3c332f xmlns="9ddf7ba3-e48b-4174-a29c-2a175c523237">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573A75-F7E2-4AD7-9489-0B0932E2E43E}"/>
</file>

<file path=customXml/itemProps2.xml><?xml version="1.0" encoding="utf-8"?>
<ds:datastoreItem xmlns:ds="http://schemas.openxmlformats.org/officeDocument/2006/customXml" ds:itemID="{E3571E05-42F9-432B-A062-0970F6412D8E}">
  <ds:schemaRefs>
    <ds:schemaRef ds:uri="http://purl.org/dc/terms/"/>
    <ds:schemaRef ds:uri="9ddf7ba3-e48b-4174-a29c-2a175c523237"/>
    <ds:schemaRef ds:uri="http://schemas.openxmlformats.org/package/2006/metadata/core-properties"/>
    <ds:schemaRef ds:uri="http://schemas.microsoft.com/office/2006/metadata/properties"/>
    <ds:schemaRef ds:uri="http://schemas.microsoft.com/office/2006/documentManagement/types"/>
    <ds:schemaRef ds:uri="http://www.w3.org/XML/1998/namespace"/>
    <ds:schemaRef ds:uri="http://purl.org/dc/dcmitype/"/>
    <ds:schemaRef ds:uri="http://purl.org/dc/elements/1.1/"/>
    <ds:schemaRef ds:uri="http://schemas.microsoft.com/office/infopath/2007/PartnerControls"/>
  </ds:schemaRefs>
</ds:datastoreItem>
</file>

<file path=customXml/itemProps3.xml><?xml version="1.0" encoding="utf-8"?>
<ds:datastoreItem xmlns:ds="http://schemas.openxmlformats.org/officeDocument/2006/customXml" ds:itemID="{648B904F-A7DC-4700-B550-EC2015A964C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1929</TotalTime>
  <Words>9200</Words>
  <Application>Microsoft Office PowerPoint</Application>
  <PresentationFormat>Widescreen</PresentationFormat>
  <Paragraphs>721</Paragraphs>
  <Slides>84</Slides>
  <Notes>84</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84</vt:i4>
      </vt:variant>
    </vt:vector>
  </HeadingPairs>
  <TitlesOfParts>
    <vt:vector size="89" baseType="lpstr">
      <vt:lpstr>Arial</vt:lpstr>
      <vt:lpstr>Calibri</vt:lpstr>
      <vt:lpstr>Calibri Light</vt:lpstr>
      <vt:lpstr>Motyw pakietu Office</vt:lpstr>
      <vt:lpstr>Bitmap Image</vt:lpstr>
      <vt:lpstr>O3 - Distance learning curricula in Cloud Computing  1- Getting started with cloud infrastructure</vt:lpstr>
      <vt:lpstr>Introduction to the Cloud Computing course</vt:lpstr>
      <vt:lpstr>Introduction to the Cloud Computing course</vt:lpstr>
      <vt:lpstr>Oracle Member Hub</vt:lpstr>
      <vt:lpstr>Oracle Member Hub</vt:lpstr>
      <vt:lpstr>Oracle Member Hub</vt:lpstr>
      <vt:lpstr>Oracle Member Hub</vt:lpstr>
      <vt:lpstr>Oracle Member Hub</vt:lpstr>
      <vt:lpstr>Cloud infrastructure overview</vt:lpstr>
      <vt:lpstr>Cloud Computing charachteristics</vt:lpstr>
      <vt:lpstr>Cloud services models</vt:lpstr>
      <vt:lpstr>CAPEX v/s OPEX</vt:lpstr>
      <vt:lpstr>The global footprint of the cloud infrastructure</vt:lpstr>
      <vt:lpstr>The components of a cloud region</vt:lpstr>
      <vt:lpstr>The components of a Availability Domain (AD)</vt:lpstr>
      <vt:lpstr>Physical network</vt:lpstr>
      <vt:lpstr>Virtual network</vt:lpstr>
      <vt:lpstr>Cloud infrastructure services overview</vt:lpstr>
      <vt:lpstr>Study and review the following online resources</vt:lpstr>
      <vt:lpstr>O3 - Distance learning curricula in Cloud Computing  2- Virtual (cloud) network</vt:lpstr>
      <vt:lpstr>CIDR (classes inter-domain routing) basics</vt:lpstr>
      <vt:lpstr>CIDR (classes inter-domain routing) basics</vt:lpstr>
      <vt:lpstr>Virtual Cloud Network (VCN) concepts</vt:lpstr>
      <vt:lpstr>IP Addresses</vt:lpstr>
      <vt:lpstr>Gateways and routing</vt:lpstr>
      <vt:lpstr>Peering</vt:lpstr>
      <vt:lpstr>Security</vt:lpstr>
      <vt:lpstr>Security</vt:lpstr>
      <vt:lpstr>Study and review the following online resources</vt:lpstr>
      <vt:lpstr>O3 - Distance learning curricula in Cloud Computing  3- Connectivity to on-premises networks</vt:lpstr>
      <vt:lpstr>On-premises ?</vt:lpstr>
      <vt:lpstr>Hybrid cloud</vt:lpstr>
      <vt:lpstr>Connectivity options</vt:lpstr>
      <vt:lpstr>VPN basics</vt:lpstr>
      <vt:lpstr>IPsec VPN connection</vt:lpstr>
      <vt:lpstr>Private connection</vt:lpstr>
      <vt:lpstr>Study and review the following online resources</vt:lpstr>
      <vt:lpstr>O3 - Distance learning curricula in Cloud Computing  4- Compute services</vt:lpstr>
      <vt:lpstr>Compute services</vt:lpstr>
      <vt:lpstr>Bare Metal, VM (Virtual Machine) and Dedicated Hosts</vt:lpstr>
      <vt:lpstr>Bare Metal</vt:lpstr>
      <vt:lpstr>VM</vt:lpstr>
      <vt:lpstr>VM instance basics</vt:lpstr>
      <vt:lpstr>Vertical scaling</vt:lpstr>
      <vt:lpstr>Horizontal scaling (Autoscaling)</vt:lpstr>
      <vt:lpstr>Container Engine</vt:lpstr>
      <vt:lpstr>Kubernetes</vt:lpstr>
      <vt:lpstr>Functions</vt:lpstr>
      <vt:lpstr>Study and review the following online resources</vt:lpstr>
      <vt:lpstr>O3 - Distance learning curricula in Cloud Computing  5- Block (disk) storage</vt:lpstr>
      <vt:lpstr>Block (disk) storage basics</vt:lpstr>
      <vt:lpstr>Designing storage and application requirements</vt:lpstr>
      <vt:lpstr>Cloning and policy-based backups</vt:lpstr>
      <vt:lpstr>Block storage tiers</vt:lpstr>
      <vt:lpstr>Study and review the following online resources</vt:lpstr>
      <vt:lpstr>O3 - Distance learning curricula in Cloud Computing  6- File storage</vt:lpstr>
      <vt:lpstr>File storage as a service</vt:lpstr>
      <vt:lpstr>What is file storage ?</vt:lpstr>
      <vt:lpstr>File storage use cases</vt:lpstr>
      <vt:lpstr>File storage</vt:lpstr>
      <vt:lpstr>File storage reliability</vt:lpstr>
      <vt:lpstr>File storage security</vt:lpstr>
      <vt:lpstr>Study and review the following online resources</vt:lpstr>
      <vt:lpstr>O3 - Distance learning curricula in Cloud Computing  7- Object storage</vt:lpstr>
      <vt:lpstr>What is object storage ?</vt:lpstr>
      <vt:lpstr>Object Storage – use cases</vt:lpstr>
      <vt:lpstr>Object storage tiers</vt:lpstr>
      <vt:lpstr>Object storage reliability and security</vt:lpstr>
      <vt:lpstr>Study and review the following online resources</vt:lpstr>
      <vt:lpstr>O3 - Distance learning curricula in Cloud Computing  8 -  Load balancing</vt:lpstr>
      <vt:lpstr>High Availability</vt:lpstr>
      <vt:lpstr>Overview of load balancing</vt:lpstr>
      <vt:lpstr>Load balancing - concepts</vt:lpstr>
      <vt:lpstr>Public load balancer</vt:lpstr>
      <vt:lpstr>Private load balancer</vt:lpstr>
      <vt:lpstr>Load Balancing Policies</vt:lpstr>
      <vt:lpstr>Health Checks</vt:lpstr>
      <vt:lpstr>Study and review the following online resources</vt:lpstr>
      <vt:lpstr>O3 - Distance learning curricula in Cloud Computing  9 -  Databases</vt:lpstr>
      <vt:lpstr>Database systems available with cloud</vt:lpstr>
      <vt:lpstr>Database systems available with cloud</vt:lpstr>
      <vt:lpstr>Database as a service concept</vt:lpstr>
      <vt:lpstr>Autonomous database - OCI</vt:lpstr>
      <vt:lpstr>Study and review the following online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webinar.</dc:title>
  <dc:creator>Grzegorz Zwoliński I25</dc:creator>
  <cp:lastModifiedBy>Tea Livaić</cp:lastModifiedBy>
  <cp:revision>90</cp:revision>
  <dcterms:created xsi:type="dcterms:W3CDTF">2021-12-08T08:56:03Z</dcterms:created>
  <dcterms:modified xsi:type="dcterms:W3CDTF">2024-02-07T10:25:19Z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0x0101003FAFC4393578E54EA6D196651228CF09</vt:lpwstr>
  </property>
</Properties>
</file>