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56" r:id="rId5"/>
    <p:sldId id="257" r:id="rId6"/>
    <p:sldId id="285" r:id="rId7"/>
    <p:sldId id="286" r:id="rId8"/>
    <p:sldId id="287" r:id="rId9"/>
    <p:sldId id="288" r:id="rId10"/>
    <p:sldId id="290" r:id="rId11"/>
    <p:sldId id="289" r:id="rId12"/>
    <p:sldId id="277" r:id="rId13"/>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100" d="100"/>
          <a:sy n="100" d="100"/>
        </p:scale>
        <p:origin x="79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Boa tarde e seja bem-vindo ao curso Cloud Computing. Este curso foi desenvolvido na sequência do projeto Erasmus+ CodeIn. Tudo o que precisa para aprender é acesso à Internet e um computador.</a:t>
            </a:r>
          </a:p>
          <a:p>
            <a:pPr>
              <a:lnSpc>
                <a:spcPct val="107000"/>
              </a:lnSpc>
              <a:spcAft>
                <a:spcPts val="800"/>
              </a:spcAft>
              <a:defRPr>
                <a:effectLst/>
              </a:defRPr>
            </a:pPr>
            <a:r>
              <a:t>O curso contém um total de dez tópicos e, neste tópico, iremos dizer algo mais sobre a conectividade às redes on-premises.</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O termo "on-premises" refere-se a aplicações de hardware e software da infraestrutura de TI localizada na localização do utilizador. O conceito da cloud contrasta com essa abordagem, ou seja, o equipamento está localizado num centro de dados remoto pertencente ao fornecedor de serviços cloud.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3180519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Contudo, há casos em que o proprietário do sistema de informação deve ter um maior controlo sobre o ativo de TI no contexto da manutenção do desempenho, segurança e manutenção, bem como do controlo da localização física (um exemplo típico são instituições financeiras ou sistemas críticos que gerem a infraestrutura de transporte). Nesses casos, trata-se frequentemente da criação de ambientes híbridos que ligam as soluções cloud e on-premises a um único sistema de informações.</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821010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 ligação da localização on-premises e da cloud depende das necessidades reais. Em casos mais simples (por exemplo, quando as instâncias de cloud são utilizadas para o armazenamento de dados de cópia de segurança), é possível ligar à cloud utilizando uma ligação à Internet pública existente. No entanto, se existirem requisitos adicionais em matéria de segurança ou velocidade de ligação, são utilizadas abordagens diferentes. Por exemplo, quando a segurança da comunicação é crítica, é utilizada uma ligação VPN (para evitar alguém de fora ouvir o tráfego da rede). No caso de serem necessárias velocidades elevadas, são utilizadas ligações privadas especiais.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713614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 VPN está a utilizar uma rede pública para estabelecer uma ligação global entre duas redes privadas de forma segura. Pense num pacote de rede comum não encriptado como cartão postal. Qualquer pessoa pode lê-la antes de chegar ao seu endereço. Outra opção seria proteger a sua mensagem ao enviá-la para a estação de correios colocando-a num envelope. Os seus pacotes de rede são encriptados no túnel de VPN e não podem ser lidos de fora enquanto viaja entre redes. Portanto, é possível ler os dados apenas com autenticação com a chave correspondente (neste caso, as chaves estão localizadas nos roteadores VPN).</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781809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 comunicação encriptada envolve muita negociação antes de a comunicação começar. É por isso que determinados protocolos de rede foram desenvolvidos como uma atualização para o protocolo TCP para a comunicação de rede encriptada entre dois sites. Para o acima, o protocolo de rede mais utilizado é IPsec.</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1469944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Por último, por vezes precisamos de ligações dedicadas e privadas com opções de largura de banda superior e de uma experiência de rede mais fiável e consistente do que baseada na Internet. Nesses casos, os fornecedores de cloud envolvem telecomunicações de parceiros que estabelecem uma ligação entre a localização on-premises e o centro de dados.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3169522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Para concluir esta unidade, estude e reveja os seguintes recursos online. Obrigado pela atenção!</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techslang.com/definition/what-is-on-premise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www.coursera.org/learn/crypto?irclickid=ym5VFgSLCxyIUtwwCdSGbTdCUkDX8RXhBWhWSM0&amp;irgwc=1&amp;utm_medium=partners&amp;utm_source=impact&amp;utm_campaign=3030402&amp;utm_content=b2c" TargetMode="External"/><Relationship Id="rId4" Type="http://schemas.openxmlformats.org/officeDocument/2006/relationships/hyperlink" Target="https://www.youtube.com/watch?v=tuDVWQOG0C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Currículos de aprendizagem à distância no Cloud Computing</a:t>
            </a:r>
            <a:br>
              <a:rPr b="1"/>
            </a:br>
            <a:r>
              <a:rPr b="1"/>
              <a:t/>
            </a:r>
            <a:br>
              <a:rPr b="1"/>
            </a:br>
            <a:r>
              <a:t>3- Conectividade às redes on-premises</a:t>
            </a:r>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Introdução ao curso de Computação na Cloud</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Este curso foi desenvolvido como resultado do projeto Erasmus+ CodeIn (</a:t>
            </a:r>
            <a:r>
              <a:rPr i="1"/>
              <a:t>Cloud cOmputing para Educação Digital INnovation</a:t>
            </a:r>
            <a:r>
              <a:t>)</a:t>
            </a:r>
          </a:p>
          <a:p>
            <a:pPr lvl="0">
              <a:defRPr sz="3600">
                <a:latin typeface="+mj-lt"/>
              </a:defRPr>
            </a:pPr>
            <a:r>
              <a:t>Contém um total de dez tópicos didáticos</a:t>
            </a:r>
            <a:endParaRPr sz="3600">
              <a:latin typeface="+mj-lt"/>
            </a:endParaRPr>
          </a:p>
          <a:p>
            <a:pPr lvl="0">
              <a:defRPr sz="3600">
                <a:latin typeface="+mj-lt"/>
              </a:defRPr>
            </a:pPr>
            <a:r>
              <a:t>Tudo o que precisa para aprender é acesso à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On-Premises?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01069" y="1541721"/>
            <a:ext cx="5816009" cy="4635242"/>
          </a:xfrm>
        </p:spPr>
        <p:txBody>
          <a:bodyPr>
            <a:normAutofit/>
          </a:bodyPr>
          <a:lstStyle/>
          <a:p>
            <a:pPr lvl="0" algn="just">
              <a:defRPr sz="3600">
                <a:latin typeface="+mj-lt"/>
              </a:defRPr>
            </a:pPr>
            <a:r>
              <a:rPr b="1"/>
              <a:t>On-premises</a:t>
            </a:r>
            <a:r>
              <a:t> - tudo (hardware e software) está na sua localização</a:t>
            </a:r>
            <a:endParaRPr sz="3600">
              <a:latin typeface="+mj-lt"/>
            </a:endParaRPr>
          </a:p>
          <a:p>
            <a:pPr lvl="0" algn="just">
              <a:defRPr sz="3600">
                <a:latin typeface="+mj-lt"/>
              </a:defRPr>
            </a:pPr>
            <a:r>
              <a:t>A abordagem tradicional da implementação do sistema informático</a:t>
            </a:r>
          </a:p>
          <a:p>
            <a:pPr lvl="0" algn="just">
              <a:defRPr sz="3600">
                <a:latin typeface="+mj-lt"/>
              </a:defRPr>
            </a:pPr>
            <a:r>
              <a:t>Diferente em comparação com a cloud</a:t>
            </a:r>
            <a:endParaRPr>
              <a:latin typeface="+mj-lt"/>
            </a:endParaRPr>
          </a:p>
        </p:txBody>
      </p:sp>
      <p:pic>
        <p:nvPicPr>
          <p:cNvPr id="1026" name="Picture 2" descr="Oracle On Premise Vs Cloud Applications - YouTu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520" y="1541721"/>
            <a:ext cx="5200453" cy="3900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9862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Cloud Híbrida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41721"/>
            <a:ext cx="10515600" cy="4635242"/>
          </a:xfrm>
        </p:spPr>
        <p:txBody>
          <a:bodyPr/>
          <a:lstStyle/>
          <a:p>
            <a:pPr marL="0" lvl="0" indent="0">
              <a:buNone/>
              <a:defRPr sz="3600">
                <a:latin typeface="+mj-lt"/>
              </a:defRPr>
            </a:pPr>
            <a:r>
              <a:t>	</a:t>
            </a:r>
          </a:p>
          <a:p>
            <a:pPr lvl="0"/>
            <a:endParaRPr>
              <a:latin typeface="+mj-lt"/>
            </a:endParaRPr>
          </a:p>
        </p:txBody>
      </p:sp>
      <p:pic>
        <p:nvPicPr>
          <p:cNvPr id="5" name="Picture 4"/>
          <p:cNvPicPr>
            <a:picLocks noChangeAspect="1"/>
          </p:cNvPicPr>
          <p:nvPr/>
        </p:nvPicPr>
        <p:blipFill>
          <a:blip r:embed="rId3"/>
          <a:stretch>
            <a:fillRect/>
          </a:stretch>
        </p:blipFill>
        <p:spPr>
          <a:xfrm>
            <a:off x="7614018" y="2416871"/>
            <a:ext cx="2603869" cy="3044525"/>
          </a:xfrm>
          <a:prstGeom prst="rect">
            <a:avLst/>
          </a:prstGeom>
        </p:spPr>
      </p:pic>
      <p:pic>
        <p:nvPicPr>
          <p:cNvPr id="6" name="Picture 5"/>
          <p:cNvPicPr>
            <a:picLocks noChangeAspect="1"/>
          </p:cNvPicPr>
          <p:nvPr/>
        </p:nvPicPr>
        <p:blipFill>
          <a:blip r:embed="rId4"/>
          <a:stretch>
            <a:fillRect/>
          </a:stretch>
        </p:blipFill>
        <p:spPr>
          <a:xfrm>
            <a:off x="1701210" y="2376376"/>
            <a:ext cx="2650218" cy="3085020"/>
          </a:xfrm>
          <a:prstGeom prst="rect">
            <a:avLst/>
          </a:prstGeom>
        </p:spPr>
      </p:pic>
      <p:sp>
        <p:nvSpPr>
          <p:cNvPr id="7" name="Left-Right Arrow 6"/>
          <p:cNvSpPr/>
          <p:nvPr/>
        </p:nvSpPr>
        <p:spPr>
          <a:xfrm>
            <a:off x="4625163" y="3115340"/>
            <a:ext cx="2817628" cy="9250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1440198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Opções de conectividade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0363" y="1541721"/>
            <a:ext cx="11206715" cy="4635242"/>
          </a:xfrm>
        </p:spPr>
        <p:txBody>
          <a:bodyPr>
            <a:normAutofit/>
          </a:bodyPr>
          <a:lstStyle/>
          <a:p>
            <a:pPr lvl="0" algn="just">
              <a:defRPr sz="4000">
                <a:latin typeface="+mj-lt"/>
              </a:defRPr>
            </a:pPr>
            <a:r>
              <a:rPr b="1"/>
              <a:t>Internet pública </a:t>
            </a:r>
            <a:r>
              <a:t> - simples e não encriptada</a:t>
            </a:r>
            <a:endParaRPr sz="4000">
              <a:latin typeface="+mj-lt"/>
            </a:endParaRPr>
          </a:p>
          <a:p>
            <a:pPr lvl="0" algn="just">
              <a:defRPr sz="4000">
                <a:latin typeface="+mj-lt"/>
              </a:defRPr>
            </a:pPr>
            <a:r>
              <a:rPr b="1"/>
              <a:t>Rede Privada Virtual</a:t>
            </a:r>
            <a:r>
              <a:t>(VPN) - restrito (codificado), limites de velocidade (até 300 Mbps) </a:t>
            </a:r>
          </a:p>
          <a:p>
            <a:pPr lvl="0" algn="just">
              <a:defRPr sz="4000">
                <a:latin typeface="+mj-lt"/>
              </a:defRPr>
            </a:pPr>
            <a:r>
              <a:rPr b="1"/>
              <a:t>Ligação privada </a:t>
            </a:r>
            <a:r>
              <a:t>(OCI - FastConnect, Azure - ExpressRoute, AWS -  Direct Connect, ...) - muito rápido (até 10 Gbps), possível inscrição</a:t>
            </a:r>
            <a:endParaRPr sz="3200">
              <a:latin typeface="+mj-lt"/>
            </a:endParaRPr>
          </a:p>
        </p:txBody>
      </p:sp>
    </p:spTree>
    <p:extLst>
      <p:ext uri="{BB962C8B-B14F-4D97-AF65-F5344CB8AC3E}">
        <p14:creationId xmlns:p14="http://schemas.microsoft.com/office/powerpoint/2010/main" val="760029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O básico da VPN</a:t>
            </a:r>
          </a:p>
        </p:txBody>
      </p:sp>
      <p:pic>
        <p:nvPicPr>
          <p:cNvPr id="9" name="Picture 8"/>
          <p:cNvPicPr>
            <a:picLocks noChangeAspect="1"/>
          </p:cNvPicPr>
          <p:nvPr/>
        </p:nvPicPr>
        <p:blipFill>
          <a:blip r:embed="rId3"/>
          <a:stretch>
            <a:fillRect/>
          </a:stretch>
        </p:blipFill>
        <p:spPr>
          <a:xfrm>
            <a:off x="125818" y="1541721"/>
            <a:ext cx="6889899" cy="3061368"/>
          </a:xfrm>
          <a:prstGeom prst="rect">
            <a:avLst/>
          </a:prstGeom>
        </p:spPr>
      </p:pic>
      <p:sp>
        <p:nvSpPr>
          <p:cNvPr id="10"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251405" y="1286540"/>
            <a:ext cx="4465673" cy="5092995"/>
          </a:xfrm>
        </p:spPr>
        <p:txBody>
          <a:bodyPr>
            <a:normAutofit fontScale="92500" lnSpcReduction="10000"/>
          </a:bodyPr>
          <a:lstStyle/>
          <a:p>
            <a:pPr marL="0" lvl="0" indent="0" algn="just">
              <a:buNone/>
              <a:defRPr sz="3200">
                <a:latin typeface="+mj-lt"/>
              </a:defRPr>
            </a:pPr>
            <a:r>
              <a:rPr b="1"/>
              <a:t>Túnel</a:t>
            </a:r>
            <a:r>
              <a:t> - uma forma de fornecer pacotes através da Internet para endereços privados</a:t>
            </a:r>
            <a:endParaRPr sz="3200">
              <a:latin typeface="+mj-lt"/>
            </a:endParaRPr>
          </a:p>
          <a:p>
            <a:pPr marL="0" lvl="0" indent="0" algn="just">
              <a:buNone/>
              <a:defRPr sz="3200">
                <a:latin typeface="+mj-lt"/>
              </a:defRPr>
            </a:pPr>
            <a:r>
              <a:rPr b="1"/>
              <a:t>Autenticação</a:t>
            </a:r>
            <a:r>
              <a:t> - fornece um mecanismo para autenticar quem é o utilizador</a:t>
            </a:r>
          </a:p>
          <a:p>
            <a:pPr marL="0" lvl="0" indent="0" algn="just">
              <a:buNone/>
              <a:defRPr sz="3200">
                <a:latin typeface="+mj-lt"/>
              </a:defRPr>
            </a:pPr>
            <a:r>
              <a:rPr b="1"/>
              <a:t>Codificação</a:t>
            </a:r>
            <a:r>
              <a:t> - os pacotes precisam de ser codificados, por isso não podem ser fragmentos na Internet pública</a:t>
            </a:r>
            <a:endParaRPr sz="3200">
              <a:latin typeface="+mj-lt"/>
            </a:endParaRPr>
          </a:p>
        </p:txBody>
      </p:sp>
    </p:spTree>
    <p:extLst>
      <p:ext uri="{BB962C8B-B14F-4D97-AF65-F5344CB8AC3E}">
        <p14:creationId xmlns:p14="http://schemas.microsoft.com/office/powerpoint/2010/main" val="2058580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IPsec Ligação VPN</a:t>
            </a:r>
          </a:p>
        </p:txBody>
      </p:sp>
      <p:pic>
        <p:nvPicPr>
          <p:cNvPr id="4" name="Content Placeholder 3"/>
          <p:cNvPicPr>
            <a:picLocks noGrp="1" noChangeAspect="1"/>
          </p:cNvPicPr>
          <p:nvPr>
            <p:ph idx="1"/>
          </p:nvPr>
        </p:nvPicPr>
        <p:blipFill>
          <a:blip r:embed="rId3"/>
          <a:stretch>
            <a:fillRect/>
          </a:stretch>
        </p:blipFill>
        <p:spPr>
          <a:xfrm>
            <a:off x="492125" y="1436925"/>
            <a:ext cx="11207750" cy="4015237"/>
          </a:xfrm>
          <a:prstGeom prst="rect">
            <a:avLst/>
          </a:prstGeom>
        </p:spPr>
      </p:pic>
      <p:sp>
        <p:nvSpPr>
          <p:cNvPr id="5" name="Rectangular Callout 4"/>
          <p:cNvSpPr/>
          <p:nvPr/>
        </p:nvSpPr>
        <p:spPr>
          <a:xfrm>
            <a:off x="4518837" y="4933507"/>
            <a:ext cx="2052084" cy="1786270"/>
          </a:xfrm>
          <a:prstGeom prst="wedgeRectCallout">
            <a:avLst>
              <a:gd name="adj1" fmla="val 36159"/>
              <a:gd name="adj2" fmla="val -10833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b="1"/>
            </a:pPr>
            <a:r>
              <a:t>IPsec - grupo de protocolos que são utilizados em conjunto para configurar ligações codificadas entre redes</a:t>
            </a:r>
          </a:p>
        </p:txBody>
      </p:sp>
    </p:spTree>
    <p:extLst>
      <p:ext uri="{BB962C8B-B14F-4D97-AF65-F5344CB8AC3E}">
        <p14:creationId xmlns:p14="http://schemas.microsoft.com/office/powerpoint/2010/main" val="2422612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Ligação privada</a:t>
            </a:r>
          </a:p>
        </p:txBody>
      </p:sp>
      <p:pic>
        <p:nvPicPr>
          <p:cNvPr id="4" name="Content Placeholder 3"/>
          <p:cNvPicPr>
            <a:picLocks noGrp="1" noChangeAspect="1"/>
          </p:cNvPicPr>
          <p:nvPr>
            <p:ph idx="1"/>
          </p:nvPr>
        </p:nvPicPr>
        <p:blipFill>
          <a:blip r:embed="rId3"/>
          <a:stretch>
            <a:fillRect/>
          </a:stretch>
        </p:blipFill>
        <p:spPr>
          <a:xfrm>
            <a:off x="838200" y="1288856"/>
            <a:ext cx="10389781" cy="5062391"/>
          </a:xfrm>
          <a:prstGeom prst="rect">
            <a:avLst/>
          </a:prstGeom>
        </p:spPr>
      </p:pic>
      <p:sp>
        <p:nvSpPr>
          <p:cNvPr id="5" name="Rectangular Callout 4"/>
          <p:cNvSpPr/>
          <p:nvPr/>
        </p:nvSpPr>
        <p:spPr>
          <a:xfrm>
            <a:off x="2158409" y="4912242"/>
            <a:ext cx="1616149" cy="1148317"/>
          </a:xfrm>
          <a:prstGeom prst="wedgeRectCallout">
            <a:avLst>
              <a:gd name="adj1" fmla="val 57999"/>
              <a:gd name="adj2" fmla="val -7824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Cliente (ou extremidade do parceiro cloud)</a:t>
            </a:r>
          </a:p>
        </p:txBody>
      </p:sp>
      <p:sp>
        <p:nvSpPr>
          <p:cNvPr id="6" name="Rectangular Callout 5"/>
          <p:cNvSpPr/>
          <p:nvPr/>
        </p:nvSpPr>
        <p:spPr>
          <a:xfrm>
            <a:off x="4969834" y="4912241"/>
            <a:ext cx="1616149" cy="1148317"/>
          </a:xfrm>
          <a:prstGeom prst="wedgeRectCallout">
            <a:avLst>
              <a:gd name="adj1" fmla="val -1870"/>
              <a:gd name="adj2" fmla="val -8935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Limite do fornecedor da cloud</a:t>
            </a:r>
          </a:p>
        </p:txBody>
      </p:sp>
    </p:spTree>
    <p:extLst>
      <p:ext uri="{BB962C8B-B14F-4D97-AF65-F5344CB8AC3E}">
        <p14:creationId xmlns:p14="http://schemas.microsoft.com/office/powerpoint/2010/main" val="3107715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Estudar e rever os seguintes recursos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defRPr b="1">
                <a:latin typeface="+mj-lt"/>
              </a:defRPr>
            </a:pPr>
            <a:r>
              <a:t>Leia este documento:</a:t>
            </a:r>
          </a:p>
          <a:p>
            <a:pPr algn="just">
              <a:defRPr>
                <a:latin typeface="+mj-lt"/>
                <a:hlinkClick r:id="rId3"/>
              </a:defRPr>
            </a:pPr>
            <a:r>
              <a:t>https://www.techslang.com/definition/what-is-on-premises/</a:t>
            </a:r>
            <a:endParaRPr>
              <a:latin typeface="+mj-lt"/>
            </a:endParaRPr>
          </a:p>
          <a:p>
            <a:pPr marL="0" indent="0" algn="just">
              <a:buNone/>
            </a:pPr>
            <a:endParaRPr b="1">
              <a:latin typeface="+mj-lt"/>
            </a:endParaRPr>
          </a:p>
          <a:p>
            <a:pPr marL="0" indent="0" algn="just">
              <a:buNone/>
              <a:defRPr b="1">
                <a:latin typeface="+mj-lt"/>
              </a:defRPr>
            </a:pPr>
            <a:r>
              <a:t>Veja este vídeo:</a:t>
            </a:r>
          </a:p>
          <a:p>
            <a:pPr algn="just">
              <a:defRPr>
                <a:latin typeface="+mj-lt"/>
                <a:hlinkClick r:id="rId4"/>
              </a:defRPr>
            </a:pPr>
            <a:r>
              <a:t>https://www.youtube.com/watch?v=tuDVWQOG0C0</a:t>
            </a:r>
            <a:endParaRPr>
              <a:latin typeface="+mj-lt"/>
            </a:endParaRPr>
          </a:p>
          <a:p>
            <a:pPr marL="0" indent="0" algn="just">
              <a:buNone/>
            </a:pPr>
            <a:endParaRPr b="1">
              <a:latin typeface="+mj-lt"/>
            </a:endParaRPr>
          </a:p>
          <a:p>
            <a:pPr marL="0" indent="0" algn="just">
              <a:buNone/>
              <a:defRPr b="1">
                <a:latin typeface="+mj-lt"/>
              </a:defRPr>
            </a:pPr>
            <a:r>
              <a:t>Aceda ao Oracle Member Hub e termine o terceiro tópico:</a:t>
            </a:r>
          </a:p>
          <a:p>
            <a:pPr marL="0" indent="0" algn="just">
              <a:buNone/>
              <a:defRPr>
                <a:latin typeface="+mj-lt"/>
              </a:defRPr>
            </a:pPr>
            <a:r>
              <a:t>   academy.oracle.com</a:t>
            </a:r>
          </a:p>
          <a:p>
            <a:pPr marL="0" indent="0" algn="just">
              <a:buNone/>
            </a:pPr>
            <a:endParaRPr>
              <a:latin typeface="+mj-lt"/>
            </a:endParaRPr>
          </a:p>
          <a:p>
            <a:pPr marL="0" indent="0" algn="just">
              <a:buNone/>
            </a:pPr>
            <a:r>
              <a:t>Para quem quiser saber mais sobre criptografia, certifique-se de que explora o </a:t>
            </a:r>
            <a:r>
              <a:rPr>
                <a:hlinkClick r:id="rId5"/>
              </a:rPr>
              <a:t>seguinte</a:t>
            </a:r>
            <a:r>
              <a:t> em Courseera(Stanford University - Cryptography I)</a:t>
            </a: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6FF71AAC-32D8-42F1-8D7A-CD2AFA9E19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2760</TotalTime>
  <Words>833</Words>
  <Application>Microsoft Office PowerPoint</Application>
  <PresentationFormat>Widescreen</PresentationFormat>
  <Paragraphs>53</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Motyw pakietu Office</vt:lpstr>
      <vt:lpstr>O3 - Currículos de aprendizagem à distância no Cloud Computing  3- Conectividade às redes on-premises</vt:lpstr>
      <vt:lpstr>Introdução ao curso de Computação na Cloud</vt:lpstr>
      <vt:lpstr>On-Premises?</vt:lpstr>
      <vt:lpstr>Cloud Híbrida</vt:lpstr>
      <vt:lpstr>Opções de conectividade</vt:lpstr>
      <vt:lpstr>O básico da VPN</vt:lpstr>
      <vt:lpstr>IPsec Ligação VPN</vt:lpstr>
      <vt:lpstr>Ligação privada</vt:lpstr>
      <vt:lpstr>Estudar e rever os seguintes recursos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117</cp:revision>
  <dcterms:created xsi:type="dcterms:W3CDTF">2021-12-08T08:56:03Z</dcterms:created>
  <dcterms:modified xsi:type="dcterms:W3CDTF">2024-02-13T19:06:47Z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