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57" r:id="rId6"/>
    <p:sldId id="287" r:id="rId7"/>
    <p:sldId id="288" r:id="rId8"/>
    <p:sldId id="289" r:id="rId9"/>
    <p:sldId id="290" r:id="rId10"/>
    <p:sldId id="291" r:id="rId11"/>
    <p:sldId id="292" r:id="rId12"/>
    <p:sldId id="296" r:id="rId13"/>
    <p:sldId id="293" r:id="rId14"/>
    <p:sldId id="294" r:id="rId15"/>
    <p:sldId id="295" r:id="rId16"/>
    <p:sldId id="277" r:id="rId17"/>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Boa tarde e seja bem-vindo ao curso Cloud Computing. Este curso foi desenvolvido na sequência do projeto Erasmus+ CodeIn. Tudo o que precisa para aprender é acesso à Internet e um computador.</a:t>
            </a:r>
          </a:p>
          <a:p>
            <a:pPr>
              <a:lnSpc>
                <a:spcPct val="107000"/>
              </a:lnSpc>
              <a:spcAft>
                <a:spcPts val="800"/>
              </a:spcAft>
              <a:defRPr>
                <a:effectLst/>
              </a:defRPr>
            </a:pPr>
            <a:r>
              <a:t>O curso contém um total de dez tópicos e, neste tópico, iremos dizer algo mais acerca dos serviços de computação na cloud.</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Os containers são uma excelente forma de agregar e executar as suas aplicações. No entanto, num ambiente de produção, é necessário gerir os containers que executam as aplicações e garantir que não há tempo de inatividade. Por exemplo, é necessário iniciar outro container se o container ficar inativo. Não seria mais fácil se um sistema tratasse este comportamento?</a:t>
            </a:r>
          </a:p>
          <a:p>
            <a:r>
              <a:t>É assim que o Kubernetes vem para o resgate! O Kubernetes fornece-lhe uma estrutura para executar sistemas distribuídos de forma resiliente. Cuida do redimensionamento e do failover para a sua aplicação, fornece padrões de implementação e muito mais. Por exemplo, o Kubernetes pode gerir facilmente uma implementação Canary para o seu sistema.</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3453460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 Kubernetes representa uma viagem para funções em que escreve o seu código num determinado runtime e, em seguida, não se preocupe com os servidores, não se preocupe com nenhuma das infraestruturas, basta fornecer o código e o fornecedor de cloud é responsável pela execução desse código. E uma das vantagens mais significativas aqui é realmente levar-lhe a um modelo de preços baseado no consumo onde só está construído para o momento em que a sua função está a ser executada.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2114042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Para concluir esta unidade, estude e reveja os seguintes recursos online. Obrigado pela atenção!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Existem várias configurações de computação diferentes que podem ser utilizadas na computação em cloud. O que utiliza depende das suas necessidades reais. A abordagem tradicional é onde pretende ter os seus próprios hosts físicos (bare metal) ou virtuais dedicados que não pretende partilhar com outros utilizadores da cloud pública. Também pode utilizar servidores virtuais instalados na infraestrutura partilhada. No contexto da escalabilidade e ao utilizar apenas o que necessita de uma instância de computação, pode utilizar configurações com containers e funções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713614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Nos servidores bare metal, obtém uma máquina completa, um servidor inteiro totalmente dedicado a si. Um host dedicado significa que obtém uma máquina bare metal totalmente dedicada. No entanto, por cima disso, pode executar máquinas virtuais. Qual é a diferença entre hosts dedicados e máquinas virtuais? As máquinas virtuais são partilhadas e multi-tenant, o que significa que o host pode estar a executá-las a partir de vários utilizadores. Eles têm um forte isolamento de segurança, por isso não tem de se preocupar com isso. No entanto, alguns utilizadores pretendem que um host dedicado execute as suas próprias VMs e não tenham VMs de qualquer outro cliente em execução nessa localização. Essa opção também é fornecida utilizando um host dedicado.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813493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 configuração de bare metal é utilizada quando pretende o seu próprio hardware de alto desempenho disponível na cloud, mas utiliza software que não pode ser executado em máquinas virtuais e que tem licenciamento específico. Também é possível que, neste hardware, pretenda ter um hipervisor específico onde irá instalar máquinas virtuais. No entanto, utiliza uma infraestrutura de cloud partilhada no contexto do centro de dados que aloja esse hardware.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196481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As máquinas virtuais ainda significam a abordagem tradicional da gestão de instâncias de computação. Apesar de não ter problemas com hardware específico (e avarias), tem de se preocupar com toda a configuração, o que significa gestão de correções do sistema operativo, configuração de segurança, monitorização, configuração de aplicações e dimensionamento para lidar com tráfego variável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518672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Quando dizemos uma instância, o que significa é um host de computação e tem várias dependências. A primeira dependência do host de computação está numa Virtual Cloud Network. As instâncias de computação têm outro conjunto de dependências: o volume de arranque, o disco de arranque e os volumes em blocos. O que isto significa? Bem, cada um destes hosts de computação que está a ativar tem um sistema operativo e a imagem utilizada para iniciar uma instância determina o respetivo sistema operativo e outro software. Isso vem deste disco de armazenamento na rede denominado disco de arranque, pelo que não fica no host de computação. Está a viver na rede algures. </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754767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Escalabilidade vertical significa que está a aumentar ou a reduzir as formas instantâneas. Agora, o que pode redimensionar? Bem, pode dimensionar a CPU, a memória e algumas das outras características em conformidade. O importante a lembrar aqui é quando se redimensiona para cima ou para baixo. Quando for criada uma instância de uma nova forma, esta fica para outro host, pelo que é necessário algum tempo de inatividade. Assim, tenha isto em mente quando fizer escala vertical.</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840006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Existe outra escalabilidade denominada escalabilidade automática, também referida como escalabilidade horizontal. Agora, como pode ver na fotografia, isto significa basicamente que adiciona mais VMs da mesma forma ou retira mais VMs da mesma forma. Isto permite a implementação em grande escala de VMs. Há uma escalabilidade vertical, onde vai desde uma VM a muitas VMs ou ampliação, onde pode voltar de muitas para uma VM. Por que isso é tão popular e poderoso? É tão poderoso porque lhe dá essa capacidade de escalabilidade, mas também lhe dá essa alta disponibilidade. Neste caso, se uma máquina virtual falhar, outras poderão continuar a funcionar.</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4106868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No início, as organizações executaram aplicações em servidores físicos. Infelizmente, não foi possível definir os limites de recursos para as aplicações num servidor físico, o que causou problemas na alocação de recursos.</a:t>
            </a:r>
          </a:p>
          <a:p>
            <a:r>
              <a:t>Como solução, foi introduzida a virtualização. Permite-lhe executar várias Máquinas Virtuais (VMs) numa CPU única servidor físico. Como resultado, a virtualização permite uma melhor utilização de recursos num servidor físico e permite uma melhor capacidade de adaptação porque uma aplicação pode ser acrescentada ou atualizada facilmente, reduz os custos de hardware e muito mais.</a:t>
            </a:r>
          </a:p>
          <a:p>
            <a:r>
              <a:t>OS containers são semelhantes às VMs, mas têm propriedades de isolamento relaxadas para partilhar o Sistema Operativo (SO) entre as aplicações. Por conseguinte, os recipientes são considerados leves. À semelhança de uma VM, um container tem o respetivo sistema de ficheiros, a partilha da CPU, da memória, do espaço de processo, entre outros. No entanto, dissociados da infraestrutura subjacente, são portáteis pelas clouds e distribuições do SO.</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606258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kubernetes.io/"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kubernetes.io/docs/concepts/overview"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using-custom-image/workshops/freetier/index.html#xd_co_f=NmEzYTk4MDUtZWQyMS00MDBmLThiMWEtZWFhMTNlMjEzODM3%7E" TargetMode="External"/><Relationship Id="rId4" Type="http://schemas.openxmlformats.org/officeDocument/2006/relationships/hyperlink" Target="https://www.youtube.com/watch?v=8-jz5f_JyEQ"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Currículos de aprendizagem à distância no Cloud Computing</a:t>
            </a:r>
            <a:br>
              <a:rPr b="1"/>
            </a:br>
            <a:r>
              <a:rPr b="1"/>
              <a:t/>
            </a:r>
            <a:br>
              <a:rPr b="1"/>
            </a:br>
            <a:r>
              <a:t>4- Serviços de computação</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Motor de contentores</a:t>
            </a:r>
            <a:endParaRPr b="1"/>
          </a:p>
        </p:txBody>
      </p:sp>
      <p:sp>
        <p:nvSpPr>
          <p:cNvPr id="7" name="Rectangle 6"/>
          <p:cNvSpPr/>
          <p:nvPr/>
        </p:nvSpPr>
        <p:spPr>
          <a:xfrm>
            <a:off x="4079630" y="4923692"/>
            <a:ext cx="2602523" cy="1754326"/>
          </a:xfrm>
          <a:prstGeom prst="rect">
            <a:avLst/>
          </a:prstGeom>
        </p:spPr>
        <p:txBody>
          <a:bodyPr wrap="square">
            <a:spAutoFit/>
          </a:bodyPr>
          <a:lstStyle/>
          <a:p>
            <a:pPr algn="ctr">
              <a:defRPr>
                <a:latin typeface="+mj-lt"/>
              </a:defRPr>
            </a:pPr>
            <a:r>
              <a:t>Inclui</a:t>
            </a:r>
          </a:p>
          <a:p>
            <a:pPr algn="ctr">
              <a:defRPr>
                <a:latin typeface="+mj-lt"/>
              </a:defRPr>
            </a:pPr>
            <a:r>
              <a:t>aplicação, os binários necessários e</a:t>
            </a:r>
          </a:p>
          <a:p>
            <a:pPr algn="ctr">
              <a:defRPr>
                <a:latin typeface="+mj-lt"/>
              </a:defRPr>
            </a:pPr>
            <a:r>
              <a:t>bibliotecas e toda a operação dos clientes</a:t>
            </a:r>
          </a:p>
          <a:p>
            <a:pPr algn="ctr">
              <a:defRPr>
                <a:latin typeface="+mj-lt"/>
              </a:defRPr>
            </a:pPr>
            <a:r>
              <a:t>sistema</a:t>
            </a:r>
          </a:p>
        </p:txBody>
      </p:sp>
      <p:sp>
        <p:nvSpPr>
          <p:cNvPr id="8" name="Rectangle 7"/>
          <p:cNvSpPr/>
          <p:nvPr/>
        </p:nvSpPr>
        <p:spPr>
          <a:xfrm>
            <a:off x="7737231" y="5049245"/>
            <a:ext cx="2994409" cy="1200329"/>
          </a:xfrm>
          <a:prstGeom prst="rect">
            <a:avLst/>
          </a:prstGeom>
        </p:spPr>
        <p:txBody>
          <a:bodyPr wrap="square">
            <a:spAutoFit/>
          </a:bodyPr>
          <a:lstStyle/>
          <a:p>
            <a:pPr algn="ctr">
              <a:defRPr>
                <a:latin typeface="+mj-lt"/>
              </a:defRPr>
            </a:pPr>
            <a:r>
              <a:t>Inclui a aplicação e todas as respetivas dependências, mas partilha o kernel/OS com</a:t>
            </a:r>
          </a:p>
          <a:p>
            <a:pPr algn="ctr">
              <a:defRPr>
                <a:latin typeface="+mj-lt"/>
              </a:defRPr>
            </a:pPr>
            <a:r>
              <a:t>outros contentores</a:t>
            </a:r>
          </a:p>
        </p:txBody>
      </p:sp>
      <p:pic>
        <p:nvPicPr>
          <p:cNvPr id="9" name="Picture 8"/>
          <p:cNvPicPr>
            <a:picLocks noChangeAspect="1"/>
          </p:cNvPicPr>
          <p:nvPr/>
        </p:nvPicPr>
        <p:blipFill>
          <a:blip r:embed="rId3"/>
          <a:stretch>
            <a:fillRect/>
          </a:stretch>
        </p:blipFill>
        <p:spPr>
          <a:xfrm>
            <a:off x="838199" y="1306286"/>
            <a:ext cx="10033995" cy="3617406"/>
          </a:xfrm>
          <a:prstGeom prst="rect">
            <a:avLst/>
          </a:prstGeom>
        </p:spPr>
      </p:pic>
      <p:sp>
        <p:nvSpPr>
          <p:cNvPr id="10" name="Rectangle 9"/>
          <p:cNvSpPr/>
          <p:nvPr/>
        </p:nvSpPr>
        <p:spPr>
          <a:xfrm>
            <a:off x="838199" y="5154523"/>
            <a:ext cx="2381828" cy="646331"/>
          </a:xfrm>
          <a:prstGeom prst="rect">
            <a:avLst/>
          </a:prstGeom>
        </p:spPr>
        <p:txBody>
          <a:bodyPr wrap="square">
            <a:spAutoFit/>
          </a:bodyPr>
          <a:lstStyle/>
          <a:p>
            <a:pPr algn="ctr">
              <a:defRPr>
                <a:latin typeface="+mj-lt"/>
              </a:defRPr>
            </a:pPr>
            <a:r>
              <a:t>Várias aplicações executadas num servidor físico</a:t>
            </a:r>
          </a:p>
        </p:txBody>
      </p:sp>
    </p:spTree>
    <p:extLst>
      <p:ext uri="{BB962C8B-B14F-4D97-AF65-F5344CB8AC3E}">
        <p14:creationId xmlns:p14="http://schemas.microsoft.com/office/powerpoint/2010/main" val="393026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Kubernetes</a:t>
            </a:r>
            <a:endParaRPr b="1"/>
          </a:p>
        </p:txBody>
      </p:sp>
      <p:pic>
        <p:nvPicPr>
          <p:cNvPr id="5" name="Picture 4"/>
          <p:cNvPicPr>
            <a:picLocks noChangeAspect="1"/>
          </p:cNvPicPr>
          <p:nvPr/>
        </p:nvPicPr>
        <p:blipFill>
          <a:blip r:embed="rId3"/>
          <a:stretch>
            <a:fillRect/>
          </a:stretch>
        </p:blipFill>
        <p:spPr>
          <a:xfrm>
            <a:off x="472272" y="1514369"/>
            <a:ext cx="6636518" cy="4230095"/>
          </a:xfrm>
          <a:prstGeom prst="rect">
            <a:avLst/>
          </a:prstGeom>
        </p:spPr>
      </p:pic>
      <p:sp>
        <p:nvSpPr>
          <p:cNvPr id="6" name="Rectangle 5"/>
          <p:cNvSpPr/>
          <p:nvPr/>
        </p:nvSpPr>
        <p:spPr>
          <a:xfrm>
            <a:off x="7550080" y="1966855"/>
            <a:ext cx="3803720" cy="3970318"/>
          </a:xfrm>
          <a:prstGeom prst="rect">
            <a:avLst/>
          </a:prstGeom>
        </p:spPr>
        <p:txBody>
          <a:bodyPr wrap="square">
            <a:spAutoFit/>
          </a:bodyPr>
          <a:lstStyle/>
          <a:p>
            <a:pPr algn="ctr">
              <a:defRPr sz="2800">
                <a:latin typeface="+mj-lt"/>
              </a:defRPr>
            </a:pPr>
            <a:r>
              <a:t>O Kubernetes é um código-fonte aberto</a:t>
            </a:r>
          </a:p>
          <a:p>
            <a:pPr algn="ctr">
              <a:defRPr sz="2800">
                <a:latin typeface="+mj-lt"/>
              </a:defRPr>
            </a:pPr>
            <a:r>
              <a:t>sistema para automatização</a:t>
            </a:r>
          </a:p>
          <a:p>
            <a:pPr algn="ctr">
              <a:defRPr sz="2800">
                <a:latin typeface="+mj-lt"/>
              </a:defRPr>
            </a:pPr>
            <a:r>
              <a:t>implementação, escalabilidade e</a:t>
            </a:r>
          </a:p>
          <a:p>
            <a:pPr algn="ctr">
              <a:defRPr sz="2800">
                <a:latin typeface="+mj-lt"/>
              </a:defRPr>
            </a:pPr>
            <a:r>
              <a:t>gestão em contentores</a:t>
            </a:r>
          </a:p>
          <a:p>
            <a:pPr algn="ctr">
              <a:defRPr sz="2800">
                <a:latin typeface="+mj-lt"/>
              </a:defRPr>
            </a:pPr>
            <a:r>
              <a:t>aplicações</a:t>
            </a:r>
            <a:endParaRPr sz="2800">
              <a:latin typeface="+mj-lt"/>
            </a:endParaRPr>
          </a:p>
          <a:p>
            <a:pPr algn="ctr"/>
            <a:endParaRPr sz="2800">
              <a:latin typeface="+mj-lt"/>
            </a:endParaRPr>
          </a:p>
          <a:p>
            <a:pPr algn="ctr">
              <a:defRPr sz="2800">
                <a:latin typeface="+mj-lt"/>
              </a:defRPr>
            </a:pPr>
            <a:r>
              <a:rPr>
                <a:hlinkClick r:id="rId4"/>
              </a:rPr>
              <a:t>https://kubernetes.io</a:t>
            </a:r>
            <a:r>
              <a:t> </a:t>
            </a:r>
            <a:endParaRPr sz="2800">
              <a:latin typeface="+mj-lt"/>
            </a:endParaRPr>
          </a:p>
        </p:txBody>
      </p:sp>
    </p:spTree>
    <p:extLst>
      <p:ext uri="{BB962C8B-B14F-4D97-AF65-F5344CB8AC3E}">
        <p14:creationId xmlns:p14="http://schemas.microsoft.com/office/powerpoint/2010/main" val="148622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Funções</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33739"/>
            <a:ext cx="10515600" cy="4351338"/>
          </a:xfrm>
        </p:spPr>
        <p:txBody>
          <a:bodyPr>
            <a:normAutofit/>
          </a:bodyPr>
          <a:lstStyle/>
          <a:p>
            <a:pPr lvl="0">
              <a:defRPr sz="3600">
                <a:latin typeface="+mj-lt"/>
              </a:defRPr>
            </a:pPr>
            <a:r>
              <a:t>conceito de arquitetura elástica e sem servidor</a:t>
            </a:r>
            <a:endParaRPr sz="3600">
              <a:latin typeface="+mj-lt"/>
            </a:endParaRPr>
          </a:p>
          <a:p>
            <a:pPr lvl="0">
              <a:defRPr sz="3600">
                <a:latin typeface="+mj-lt"/>
              </a:defRPr>
            </a:pPr>
            <a:r>
              <a:t>blocos de código pequenos, mas poderosos (Python, Java, JavaScript, C# ...) que geralmente fazem uma coisa simples</a:t>
            </a:r>
            <a:endParaRPr sz="3600">
              <a:latin typeface="+mj-lt"/>
            </a:endParaRPr>
          </a:p>
          <a:p>
            <a:pPr lvl="0">
              <a:defRPr sz="3600">
                <a:latin typeface="+mj-lt"/>
              </a:defRPr>
            </a:pPr>
            <a:r>
              <a:t>invocado em resposta a um comando de interface da linha de comandos (CLI) ou pedido de HTTP assinado</a:t>
            </a:r>
            <a:endParaRPr sz="3600">
              <a:latin typeface="+mj-lt"/>
            </a:endParaRPr>
          </a:p>
          <a:p>
            <a:pPr lvl="0"/>
            <a:endParaRPr sz="3600">
              <a:latin typeface="+mj-lt"/>
            </a:endParaRPr>
          </a:p>
        </p:txBody>
      </p:sp>
      <p:pic>
        <p:nvPicPr>
          <p:cNvPr id="4" name="Picture 3"/>
          <p:cNvPicPr>
            <a:picLocks noChangeAspect="1"/>
          </p:cNvPicPr>
          <p:nvPr/>
        </p:nvPicPr>
        <p:blipFill>
          <a:blip r:embed="rId3"/>
          <a:stretch>
            <a:fillRect/>
          </a:stretch>
        </p:blipFill>
        <p:spPr>
          <a:xfrm>
            <a:off x="2039816" y="4481208"/>
            <a:ext cx="7872831" cy="1867771"/>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Estudar e rever os seguintes recursos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marL="0" lvl="0" indent="0" algn="just">
              <a:buNone/>
              <a:defRPr b="1">
                <a:latin typeface="+mj-lt"/>
              </a:defRPr>
            </a:pPr>
            <a:r>
              <a:t>Leia isto:</a:t>
            </a:r>
          </a:p>
          <a:p>
            <a:pPr algn="just">
              <a:defRPr>
                <a:latin typeface="+mj-lt"/>
                <a:hlinkClick r:id="rId3"/>
              </a:defRPr>
            </a:pPr>
            <a:r>
              <a:t>https://kubernetes.io/docs/concepts/overview</a:t>
            </a:r>
            <a:endParaRPr>
              <a:latin typeface="+mj-lt"/>
            </a:endParaRPr>
          </a:p>
          <a:p>
            <a:pPr marL="0" indent="0" algn="just">
              <a:buNone/>
            </a:pPr>
            <a:endParaRPr b="1">
              <a:latin typeface="+mj-lt"/>
            </a:endParaRPr>
          </a:p>
          <a:p>
            <a:pPr marL="0" indent="0" algn="just">
              <a:buNone/>
              <a:defRPr b="1">
                <a:latin typeface="+mj-lt"/>
              </a:defRPr>
            </a:pPr>
            <a:r>
              <a:t>Veja este vídeo:</a:t>
            </a:r>
          </a:p>
          <a:p>
            <a:pPr algn="just">
              <a:defRPr>
                <a:latin typeface="+mj-lt"/>
                <a:hlinkClick r:id="rId4"/>
              </a:defRPr>
            </a:pPr>
            <a:r>
              <a:t>https://www.youtube.com/watch?v=8-jz5f_JyEQ</a:t>
            </a:r>
            <a:endParaRPr>
              <a:latin typeface="+mj-lt"/>
            </a:endParaRPr>
          </a:p>
          <a:p>
            <a:pPr algn="just"/>
            <a:endParaRPr b="1">
              <a:latin typeface="+mj-lt"/>
            </a:endParaRPr>
          </a:p>
          <a:p>
            <a:pPr marL="0" indent="0" algn="just">
              <a:buNone/>
              <a:defRPr b="1">
                <a:latin typeface="+mj-lt"/>
              </a:defRPr>
            </a:pPr>
            <a:r>
              <a:t>Experimente o prático para esta lição:</a:t>
            </a:r>
            <a:endParaRPr b="1">
              <a:latin typeface="+mj-lt"/>
            </a:endParaRPr>
          </a:p>
          <a:p>
            <a:pPr algn="just">
              <a:defRPr>
                <a:latin typeface="+mj-lt"/>
              </a:defRPr>
            </a:pPr>
            <a:r>
              <a:rPr>
                <a:hlinkClick r:id="rId5"/>
              </a:rPr>
              <a:t>https://oracle.github.io/learning-library/oci-library/oci-hol/using-custom-image/workshops/freetier/index.html#xd_co_f=NmEzYTk4MDUtZWQyMS00MDBmLThiMWEtZWFhMTNlMjEzODM3%7E</a:t>
            </a:r>
            <a:r>
              <a:t> </a:t>
            </a:r>
          </a:p>
          <a:p>
            <a:pPr algn="just"/>
            <a:endParaRPr b="1">
              <a:latin typeface="+mj-lt"/>
            </a:endParaRPr>
          </a:p>
          <a:p>
            <a:pPr marL="0" indent="0" algn="just">
              <a:buNone/>
              <a:defRPr b="1">
                <a:latin typeface="+mj-lt"/>
              </a:defRPr>
            </a:pPr>
            <a:r>
              <a:t>Aceda ao Oracle Member Hub e termine o quarto tópico:</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Introdução ao curso de Computação na Cloud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Este curso foi desenvolvido como resultado do projeto Erasmus+ CodeIn (</a:t>
            </a:r>
            <a:r>
              <a:rPr i="1"/>
              <a:t>Cloud cOmputing para Educação Digital INnovation</a:t>
            </a:r>
            <a:r>
              <a:t>)</a:t>
            </a:r>
          </a:p>
          <a:p>
            <a:pPr lvl="0">
              <a:defRPr sz="3600">
                <a:latin typeface="+mj-lt"/>
              </a:defRPr>
            </a:pPr>
            <a:r>
              <a:t>Contém um total de dez tópicos didáticos</a:t>
            </a:r>
            <a:endParaRPr sz="3600">
              <a:latin typeface="+mj-lt"/>
            </a:endParaRPr>
          </a:p>
          <a:p>
            <a:pPr lvl="0">
              <a:defRPr sz="3600">
                <a:latin typeface="+mj-lt"/>
              </a:defRPr>
            </a:pPr>
            <a:r>
              <a:t>Tudo o que precisa para aprender é acesso à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Serviços de computação</a:t>
            </a:r>
          </a:p>
        </p:txBody>
      </p:sp>
      <p:pic>
        <p:nvPicPr>
          <p:cNvPr id="5" name="Content Placeholder 4"/>
          <p:cNvPicPr>
            <a:picLocks noGrp="1" noChangeAspect="1"/>
          </p:cNvPicPr>
          <p:nvPr>
            <p:ph idx="1"/>
          </p:nvPr>
        </p:nvPicPr>
        <p:blipFill>
          <a:blip r:embed="rId3"/>
          <a:stretch>
            <a:fillRect/>
          </a:stretch>
        </p:blipFill>
        <p:spPr>
          <a:xfrm>
            <a:off x="307713" y="1594033"/>
            <a:ext cx="11576574" cy="4575656"/>
          </a:xfrm>
          <a:prstGeom prst="rect">
            <a:avLst/>
          </a:prstGeom>
        </p:spPr>
      </p:pic>
      <p:sp>
        <p:nvSpPr>
          <p:cNvPr id="3" name="Rectangular Callout 2"/>
          <p:cNvSpPr/>
          <p:nvPr/>
        </p:nvSpPr>
        <p:spPr>
          <a:xfrm>
            <a:off x="7445829" y="4933741"/>
            <a:ext cx="3707841" cy="1045028"/>
          </a:xfrm>
          <a:prstGeom prst="wedgeRectCallout">
            <a:avLst>
              <a:gd name="adj1" fmla="val -79099"/>
              <a:gd name="adj2" fmla="val -4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Tem de se preocupar com o seguinte!</a:t>
            </a:r>
            <a:endParaRPr sz="240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Bare Metal, VM (Máquina Virtual) e Hosts Dedicados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marL="0" lvl="0" indent="0">
              <a:buNone/>
            </a:pP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452437" y="1809999"/>
            <a:ext cx="11287125" cy="2333625"/>
          </a:xfrm>
          <a:prstGeom prst="rect">
            <a:avLst/>
          </a:prstGeom>
        </p:spPr>
      </p:pic>
      <p:sp>
        <p:nvSpPr>
          <p:cNvPr id="5" name="Rectangle 4"/>
          <p:cNvSpPr/>
          <p:nvPr/>
        </p:nvSpPr>
        <p:spPr>
          <a:xfrm>
            <a:off x="259557" y="4363971"/>
            <a:ext cx="2672600" cy="1200329"/>
          </a:xfrm>
          <a:prstGeom prst="rect">
            <a:avLst/>
          </a:prstGeom>
        </p:spPr>
        <p:txBody>
          <a:bodyPr wrap="square">
            <a:spAutoFit/>
          </a:bodyPr>
          <a:lstStyle/>
          <a:p>
            <a:pPr algn="ctr">
              <a:defRPr b="1">
                <a:latin typeface="+mj-lt"/>
              </a:defRPr>
            </a:pPr>
            <a:r>
              <a:t>Bare Metal (BM)</a:t>
            </a:r>
            <a:endParaRPr b="1">
              <a:latin typeface="+mj-lt"/>
            </a:endParaRPr>
          </a:p>
          <a:p>
            <a:pPr algn="ctr"/>
            <a:endParaRPr>
              <a:latin typeface="+mj-lt"/>
            </a:endParaRPr>
          </a:p>
          <a:p>
            <a:pPr algn="ctr">
              <a:defRPr>
                <a:latin typeface="+mj-lt"/>
              </a:defRPr>
            </a:pPr>
            <a:r>
              <a:t>O utilizador obtém a tarifa completa</a:t>
            </a:r>
          </a:p>
          <a:p>
            <a:pPr algn="ctr">
              <a:defRPr>
                <a:latin typeface="+mj-lt"/>
              </a:defRPr>
            </a:pPr>
            <a:r>
              <a:t>servidor de metal</a:t>
            </a:r>
            <a:endParaRPr>
              <a:latin typeface="+mj-lt"/>
            </a:endParaRPr>
          </a:p>
        </p:txBody>
      </p:sp>
      <p:sp>
        <p:nvSpPr>
          <p:cNvPr id="6" name="Rectangle 5"/>
          <p:cNvSpPr/>
          <p:nvPr/>
        </p:nvSpPr>
        <p:spPr>
          <a:xfrm>
            <a:off x="4596963" y="4161264"/>
            <a:ext cx="2672600" cy="2308324"/>
          </a:xfrm>
          <a:prstGeom prst="rect">
            <a:avLst/>
          </a:prstGeom>
        </p:spPr>
        <p:txBody>
          <a:bodyPr wrap="square">
            <a:spAutoFit/>
          </a:bodyPr>
          <a:lstStyle/>
          <a:p>
            <a:pPr algn="ctr">
              <a:defRPr b="1">
                <a:latin typeface="+mj-lt"/>
              </a:defRPr>
            </a:pPr>
            <a:r>
              <a:t>Máquina Virtual (MV)</a:t>
            </a:r>
          </a:p>
          <a:p>
            <a:pPr algn="ctr"/>
            <a:endParaRPr b="1">
              <a:latin typeface="+mj-lt"/>
            </a:endParaRPr>
          </a:p>
          <a:p>
            <a:pPr algn="ctr">
              <a:defRPr>
                <a:latin typeface="+mj-lt"/>
              </a:defRPr>
            </a:pPr>
            <a:r>
              <a:t>Um hipervisor virtualiza o</a:t>
            </a:r>
          </a:p>
          <a:p>
            <a:pPr algn="ctr">
              <a:defRPr>
                <a:latin typeface="+mj-lt"/>
              </a:defRPr>
            </a:pPr>
            <a:r>
              <a:t>servidor bare metal subjacente para</a:t>
            </a:r>
          </a:p>
          <a:p>
            <a:pPr algn="ctr">
              <a:defRPr>
                <a:latin typeface="+mj-lt"/>
              </a:defRPr>
            </a:pPr>
            <a:r>
              <a:t>VMs mais pequenas</a:t>
            </a:r>
          </a:p>
          <a:p>
            <a:pPr algn="ctr">
              <a:defRPr>
                <a:latin typeface="+mj-lt"/>
              </a:defRPr>
            </a:pPr>
            <a:r>
              <a:t>(vários</a:t>
            </a:r>
          </a:p>
          <a:p>
            <a:pPr algn="ctr">
              <a:defRPr>
                <a:latin typeface="+mj-lt"/>
              </a:defRPr>
            </a:pPr>
            <a:r>
              <a:t>VMs de tenant</a:t>
            </a:r>
          </a:p>
        </p:txBody>
      </p:sp>
      <p:sp>
        <p:nvSpPr>
          <p:cNvPr id="7" name="Rectangle 6"/>
          <p:cNvSpPr/>
          <p:nvPr/>
        </p:nvSpPr>
        <p:spPr>
          <a:xfrm>
            <a:off x="9259843" y="4262935"/>
            <a:ext cx="2672600" cy="1754326"/>
          </a:xfrm>
          <a:prstGeom prst="rect">
            <a:avLst/>
          </a:prstGeom>
        </p:spPr>
        <p:txBody>
          <a:bodyPr wrap="square">
            <a:spAutoFit/>
          </a:bodyPr>
          <a:lstStyle/>
          <a:p>
            <a:pPr algn="ctr">
              <a:defRPr b="1">
                <a:latin typeface="+mj-lt"/>
              </a:defRPr>
            </a:pPr>
            <a:r>
              <a:t>Hosts de VM Dedicados (DVH)</a:t>
            </a:r>
            <a:endParaRPr b="1">
              <a:latin typeface="+mj-lt"/>
            </a:endParaRPr>
          </a:p>
          <a:p>
            <a:pPr algn="ctr"/>
            <a:endParaRPr>
              <a:latin typeface="+mj-lt"/>
            </a:endParaRPr>
          </a:p>
          <a:p>
            <a:pPr algn="ctr">
              <a:defRPr>
                <a:latin typeface="+mj-lt"/>
              </a:defRPr>
            </a:pPr>
            <a:r>
              <a:t>Instâncias de VM em execução</a:t>
            </a:r>
            <a:endParaRPr>
              <a:latin typeface="+mj-lt"/>
            </a:endParaRPr>
          </a:p>
          <a:p>
            <a:pPr algn="ctr">
              <a:defRPr>
                <a:latin typeface="+mj-lt"/>
              </a:defRPr>
            </a:pPr>
            <a:r>
              <a:t>no bare metal dedicado</a:t>
            </a:r>
          </a:p>
          <a:p>
            <a:pPr algn="ctr">
              <a:defRPr>
                <a:latin typeface="+mj-lt"/>
              </a:defRPr>
            </a:pPr>
            <a:r>
              <a:t>servidores (VMs com um único tenant)</a:t>
            </a:r>
          </a:p>
        </p:txBody>
      </p:sp>
    </p:spTree>
    <p:extLst>
      <p:ext uri="{BB962C8B-B14F-4D97-AF65-F5344CB8AC3E}">
        <p14:creationId xmlns:p14="http://schemas.microsoft.com/office/powerpoint/2010/main" val="4128542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Bare Metal</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marL="0" lvl="0" indent="0">
              <a:buNone/>
              <a:defRPr sz="3600">
                <a:latin typeface="+mj-lt"/>
              </a:defRPr>
            </a:pPr>
            <a:r>
              <a:t>Casos de utilização possíveis:</a:t>
            </a:r>
          </a:p>
          <a:p>
            <a:pPr lvl="0">
              <a:defRPr sz="3600">
                <a:latin typeface="+mj-lt"/>
              </a:defRPr>
            </a:pPr>
            <a:r>
              <a:t>volumes de transações cujo desempenho é intensivo</a:t>
            </a:r>
            <a:endParaRPr sz="3600">
              <a:latin typeface="+mj-lt"/>
            </a:endParaRPr>
          </a:p>
          <a:p>
            <a:pPr lvl="0">
              <a:defRPr sz="3600">
                <a:latin typeface="+mj-lt"/>
              </a:defRPr>
            </a:pPr>
            <a:r>
              <a:t>volumes de transações não virtualizados</a:t>
            </a:r>
            <a:endParaRPr sz="3600">
              <a:latin typeface="+mj-lt"/>
            </a:endParaRPr>
          </a:p>
          <a:p>
            <a:pPr lvl="0">
              <a:defRPr sz="3600">
                <a:latin typeface="+mj-lt"/>
              </a:defRPr>
            </a:pPr>
            <a:r>
              <a:t>é necessário um hipervisor específico</a:t>
            </a:r>
            <a:endParaRPr sz="3600">
              <a:latin typeface="+mj-lt"/>
            </a:endParaRPr>
          </a:p>
          <a:p>
            <a:pPr lvl="0">
              <a:defRPr sz="3600">
                <a:latin typeface="+mj-lt"/>
              </a:defRPr>
            </a:pPr>
            <a:r>
              <a:t>licenciamento específico</a:t>
            </a:r>
            <a:endParaRPr sz="3600">
              <a:latin typeface="+mj-lt"/>
            </a:endParaRPr>
          </a:p>
        </p:txBody>
      </p:sp>
      <p:pic>
        <p:nvPicPr>
          <p:cNvPr id="5" name="Picture 4"/>
          <p:cNvPicPr>
            <a:picLocks noChangeAspect="1"/>
          </p:cNvPicPr>
          <p:nvPr/>
        </p:nvPicPr>
        <p:blipFill>
          <a:blip r:embed="rId3"/>
          <a:stretch>
            <a:fillRect/>
          </a:stretch>
        </p:blipFill>
        <p:spPr>
          <a:xfrm>
            <a:off x="7342571" y="3186321"/>
            <a:ext cx="1666875" cy="3419475"/>
          </a:xfrm>
          <a:prstGeom prst="rect">
            <a:avLst/>
          </a:prstGeom>
        </p:spPr>
      </p:pic>
    </p:spTree>
    <p:extLst>
      <p:ext uri="{BB962C8B-B14F-4D97-AF65-F5344CB8AC3E}">
        <p14:creationId xmlns:p14="http://schemas.microsoft.com/office/powerpoint/2010/main" val="2514676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VM</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lnSpcReduction="10000"/>
          </a:bodyPr>
          <a:lstStyle/>
          <a:p>
            <a:pPr>
              <a:defRPr sz="3600">
                <a:latin typeface="+mj-lt"/>
              </a:defRPr>
            </a:pPr>
            <a:r>
              <a:t>possíveis casos de utilização:</a:t>
            </a:r>
          </a:p>
          <a:p>
            <a:pPr lvl="1">
              <a:defRPr sz="3600">
                <a:latin typeface="+mj-lt"/>
              </a:defRPr>
            </a:pPr>
            <a:r>
              <a:t>necessidade de controlar todos os aspetos de um ambiente de sistema</a:t>
            </a:r>
            <a:endParaRPr sz="3600">
              <a:latin typeface="+mj-lt"/>
            </a:endParaRPr>
          </a:p>
          <a:p>
            <a:pPr lvl="1">
              <a:defRPr sz="3600">
                <a:latin typeface="+mj-lt"/>
              </a:defRPr>
            </a:pPr>
            <a:r>
              <a:t>é necessário implementar uma aplicação antiga em execução no Windows ou Linux</a:t>
            </a:r>
            <a:endParaRPr sz="3600">
              <a:latin typeface="+mj-lt"/>
            </a:endParaRPr>
          </a:p>
          <a:p>
            <a:pPr lvl="0">
              <a:defRPr sz="3600">
                <a:latin typeface="+mj-lt"/>
              </a:defRPr>
            </a:pPr>
            <a:r>
              <a:t>requer a utilização da gestão de correções do SO, a configuração da segurança, a monitorização, a configuração da aplicação e o dimensionamento para lidar com tráfego variável</a:t>
            </a:r>
            <a:endParaRPr sz="3600">
              <a:latin typeface="+mj-lt"/>
            </a:endParaRPr>
          </a:p>
        </p:txBody>
      </p:sp>
    </p:spTree>
    <p:extLst>
      <p:ext uri="{BB962C8B-B14F-4D97-AF65-F5344CB8AC3E}">
        <p14:creationId xmlns:p14="http://schemas.microsoft.com/office/powerpoint/2010/main" val="344260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Informações básicas da instância de VM</a:t>
            </a:r>
          </a:p>
        </p:txBody>
      </p:sp>
      <p:pic>
        <p:nvPicPr>
          <p:cNvPr id="4" name="Picture 3"/>
          <p:cNvPicPr>
            <a:picLocks noChangeAspect="1"/>
          </p:cNvPicPr>
          <p:nvPr/>
        </p:nvPicPr>
        <p:blipFill>
          <a:blip r:embed="rId3"/>
          <a:stretch>
            <a:fillRect/>
          </a:stretch>
        </p:blipFill>
        <p:spPr>
          <a:xfrm>
            <a:off x="429414" y="2209024"/>
            <a:ext cx="5447622" cy="2764911"/>
          </a:xfrm>
          <a:prstGeom prst="rect">
            <a:avLst/>
          </a:prstGeom>
        </p:spPr>
      </p:pic>
      <p:pic>
        <p:nvPicPr>
          <p:cNvPr id="5" name="Picture 4"/>
          <p:cNvPicPr>
            <a:picLocks noChangeAspect="1"/>
          </p:cNvPicPr>
          <p:nvPr/>
        </p:nvPicPr>
        <p:blipFill>
          <a:blip r:embed="rId4"/>
          <a:stretch>
            <a:fillRect/>
          </a:stretch>
        </p:blipFill>
        <p:spPr>
          <a:xfrm>
            <a:off x="6015975" y="1354914"/>
            <a:ext cx="5198886" cy="4927094"/>
          </a:xfrm>
          <a:prstGeom prst="rect">
            <a:avLst/>
          </a:prstGeom>
        </p:spPr>
      </p:pic>
    </p:spTree>
    <p:extLst>
      <p:ext uri="{BB962C8B-B14F-4D97-AF65-F5344CB8AC3E}">
        <p14:creationId xmlns:p14="http://schemas.microsoft.com/office/powerpoint/2010/main" val="2944436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Escalabilidade vertical</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18752"/>
            <a:ext cx="5773615" cy="4719952"/>
          </a:xfrm>
        </p:spPr>
        <p:txBody>
          <a:bodyPr>
            <a:normAutofit fontScale="92500"/>
          </a:bodyPr>
          <a:lstStyle/>
          <a:p>
            <a:pPr lvl="0">
              <a:defRPr sz="3600">
                <a:latin typeface="+mj-lt"/>
              </a:defRPr>
            </a:pPr>
            <a:r>
              <a:t>redimensionar a capacidade de uma única máquina virtual</a:t>
            </a:r>
            <a:endParaRPr sz="3600">
              <a:latin typeface="+mj-lt"/>
            </a:endParaRPr>
          </a:p>
          <a:p>
            <a:pPr lvl="0">
              <a:defRPr sz="3600">
                <a:latin typeface="+mj-lt"/>
              </a:defRPr>
            </a:pPr>
            <a:r>
              <a:t>a nova configuração deve ter a mesma arquitetura de hardware</a:t>
            </a:r>
            <a:endParaRPr sz="3600">
              <a:latin typeface="+mj-lt"/>
            </a:endParaRPr>
          </a:p>
          <a:p>
            <a:pPr lvl="0">
              <a:defRPr sz="3600">
                <a:latin typeface="+mj-lt"/>
              </a:defRPr>
            </a:pPr>
            <a:r>
              <a:t>é necessário tempo de inatividade - a instância deve ser parada antes de ser redimensionada!</a:t>
            </a:r>
            <a:endParaRPr sz="3600">
              <a:latin typeface="+mj-lt"/>
            </a:endParaRPr>
          </a:p>
        </p:txBody>
      </p:sp>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847753" y="4479000"/>
            <a:ext cx="2351323" cy="736424"/>
          </a:xfrm>
          <a:prstGeom prst="rect">
            <a:avLst/>
          </a:prstGeom>
        </p:spPr>
      </p:pic>
      <p:pic>
        <p:nvPicPr>
          <p:cNvPr id="6" name="Picture 5" descr="hardware - What are the considerations which decide the &lt;strong&gt;server&lt;/strong&gt; ..."/>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315825" y="3230440"/>
            <a:ext cx="3577626" cy="1120496"/>
          </a:xfrm>
          <a:prstGeom prst="rect">
            <a:avLst/>
          </a:prstGeom>
        </p:spPr>
      </p:pic>
      <p:pic>
        <p:nvPicPr>
          <p:cNvPr id="7" name="Picture 6" descr="hardware - What are the considerations which decide the &lt;strong&gt;server&lt;/strong&gt; ..."/>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914517" y="1818752"/>
            <a:ext cx="4098476" cy="1283624"/>
          </a:xfrm>
          <a:prstGeom prst="rect">
            <a:avLst/>
          </a:prstGeom>
        </p:spPr>
      </p:pic>
      <p:sp>
        <p:nvSpPr>
          <p:cNvPr id="9" name="Up Arrow 8"/>
          <p:cNvSpPr/>
          <p:nvPr/>
        </p:nvSpPr>
        <p:spPr>
          <a:xfrm>
            <a:off x="11012993" y="1818752"/>
            <a:ext cx="984738" cy="417632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10" name="Picture 9" descr="hardware - What are the considerations which decide the &lt;strong&gt;server&lt;/strong&gt; ..."/>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78874" y="5458497"/>
            <a:ext cx="1713238" cy="536579"/>
          </a:xfrm>
          <a:prstGeom prst="rect">
            <a:avLst/>
          </a:prstGeom>
        </p:spPr>
      </p:pic>
    </p:spTree>
    <p:extLst>
      <p:ext uri="{BB962C8B-B14F-4D97-AF65-F5344CB8AC3E}">
        <p14:creationId xmlns:p14="http://schemas.microsoft.com/office/powerpoint/2010/main" val="3108115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Escalabilidade horizontal (Dimensionamento Automático)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4574" y="1336431"/>
            <a:ext cx="5793712" cy="5202273"/>
          </a:xfrm>
        </p:spPr>
        <p:txBody>
          <a:bodyPr>
            <a:noAutofit/>
          </a:bodyPr>
          <a:lstStyle/>
          <a:p>
            <a:pPr lvl="0">
              <a:defRPr sz="3600">
                <a:latin typeface="+mj-lt"/>
              </a:defRPr>
            </a:pPr>
            <a:r>
              <a:t>permite a implementação em grande escala de VMs com configuração automática</a:t>
            </a:r>
            <a:endParaRPr sz="3600">
              <a:latin typeface="+mj-lt"/>
            </a:endParaRPr>
          </a:p>
          <a:p>
            <a:pPr lvl="0">
              <a:defRPr sz="3600">
                <a:latin typeface="+mj-lt"/>
              </a:defRPr>
            </a:pPr>
            <a:r>
              <a:t>possível ampliar ou reduzir</a:t>
            </a:r>
          </a:p>
          <a:p>
            <a:pPr lvl="0">
              <a:defRPr sz="3600">
                <a:latin typeface="+mj-lt"/>
              </a:defRPr>
            </a:pPr>
            <a:r>
              <a:t>corresponder à procura de tráfego acrescentando ou retirando VMs automaticamente (suporta dimensionamento automático com base nas métricas CPU ou utilização de memória</a:t>
            </a:r>
            <a:endParaRPr sz="3600">
              <a:latin typeface="+mj-lt"/>
            </a:endParaRPr>
          </a:p>
        </p:txBody>
      </p:sp>
      <p:pic>
        <p:nvPicPr>
          <p:cNvPr id="4" name="Picture 3"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78286" y="3046401"/>
            <a:ext cx="1566498" cy="490620"/>
          </a:xfrm>
          <a:prstGeom prst="rect">
            <a:avLst/>
          </a:prstGeom>
        </p:spPr>
      </p:pic>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516157" y="3046401"/>
            <a:ext cx="1566498" cy="490620"/>
          </a:xfrm>
          <a:prstGeom prst="rect">
            <a:avLst/>
          </a:prstGeom>
        </p:spPr>
      </p:pic>
      <p:pic>
        <p:nvPicPr>
          <p:cNvPr id="6" name="Picture 5"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154028" y="3046401"/>
            <a:ext cx="1566498" cy="490620"/>
          </a:xfrm>
          <a:prstGeom prst="rect">
            <a:avLst/>
          </a:prstGeom>
        </p:spPr>
      </p:pic>
      <p:sp>
        <p:nvSpPr>
          <p:cNvPr id="7" name="TextBox 6"/>
          <p:cNvSpPr txBox="1"/>
          <p:nvPr/>
        </p:nvSpPr>
        <p:spPr>
          <a:xfrm>
            <a:off x="10952700" y="3046401"/>
            <a:ext cx="874206" cy="523220"/>
          </a:xfrm>
          <a:prstGeom prst="rect">
            <a:avLst/>
          </a:prstGeom>
          <a:noFill/>
        </p:spPr>
        <p:txBody>
          <a:bodyPr wrap="square">
            <a:spAutoFit/>
          </a:bodyPr>
          <a:lstStyle/>
          <a:p>
            <a:pPr algn="ctr">
              <a:defRPr sz="2800" b="1"/>
            </a:pPr>
            <a:r>
              <a:t>….</a:t>
            </a:r>
            <a:endParaRPr b="1"/>
          </a:p>
        </p:txBody>
      </p:sp>
      <p:sp>
        <p:nvSpPr>
          <p:cNvPr id="8" name="Right Arrow 7"/>
          <p:cNvSpPr/>
          <p:nvPr/>
        </p:nvSpPr>
        <p:spPr>
          <a:xfrm>
            <a:off x="5958141" y="3471601"/>
            <a:ext cx="5868765" cy="1286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a:latin typeface="+mj-lt"/>
              </a:defRPr>
            </a:pPr>
            <a:r>
              <a:t>ESCALA - EM</a:t>
            </a:r>
            <a:endParaRPr sz="3200">
              <a:latin typeface="+mj-lt"/>
            </a:endParaRPr>
          </a:p>
        </p:txBody>
      </p:sp>
      <p:sp>
        <p:nvSpPr>
          <p:cNvPr id="9" name="Left Arrow 8"/>
          <p:cNvSpPr/>
          <p:nvPr/>
        </p:nvSpPr>
        <p:spPr>
          <a:xfrm>
            <a:off x="5958141" y="4757790"/>
            <a:ext cx="5723374" cy="12962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a:latin typeface="+mj-lt"/>
              </a:defRPr>
            </a:pPr>
            <a:r>
              <a:t>ESCALABILIDADE - SAÍDA</a:t>
            </a:r>
            <a:endParaRPr sz="3200">
              <a:latin typeface="+mj-lt"/>
            </a:endParaRPr>
          </a:p>
        </p:txBody>
      </p:sp>
    </p:spTree>
    <p:extLst>
      <p:ext uri="{BB962C8B-B14F-4D97-AF65-F5344CB8AC3E}">
        <p14:creationId xmlns:p14="http://schemas.microsoft.com/office/powerpoint/2010/main" val="2553102315"/>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3A9CF58E-81A4-46CE-8CF8-655C38574A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3088</TotalTime>
  <Words>1644</Words>
  <Application>Microsoft Office PowerPoint</Application>
  <PresentationFormat>Widescreen</PresentationFormat>
  <Paragraphs>109</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Motyw pakietu Office</vt:lpstr>
      <vt:lpstr>O3 - Currículos de aprendizagem à distância no Cloud Computing  4- Serviços de computação</vt:lpstr>
      <vt:lpstr>Introdução ao curso de Computação na Cloud</vt:lpstr>
      <vt:lpstr>Serviços de computação</vt:lpstr>
      <vt:lpstr>Bare Metal, VM (Máquina Virtual) e Hosts Dedicados</vt:lpstr>
      <vt:lpstr>Bare Metal</vt:lpstr>
      <vt:lpstr>VM</vt:lpstr>
      <vt:lpstr>Informações básicas da instância de VM</vt:lpstr>
      <vt:lpstr>Escalabilidade vertical</vt:lpstr>
      <vt:lpstr>Escalabilidade horizontal (Dimensionamento Automático)</vt:lpstr>
      <vt:lpstr>Motor de contentores</vt:lpstr>
      <vt:lpstr>Kubernetes</vt:lpstr>
      <vt:lpstr>Funções</vt:lpstr>
      <vt:lpstr>Estudar e rever os seguintes recursos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149</cp:revision>
  <dcterms:created xsi:type="dcterms:W3CDTF">2021-12-08T08:56:03Z</dcterms:created>
  <dcterms:modified xsi:type="dcterms:W3CDTF">2024-02-23T14:10:05Z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