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9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15" autoAdjust="0"/>
    <p:restoredTop sz="86388" autoAdjust="0"/>
  </p:normalViewPr>
  <p:slideViewPr>
    <p:cSldViewPr snapToGrid="0">
      <p:cViewPr varScale="1">
        <p:scale>
          <a:sx n="96" d="100"/>
          <a:sy n="96" d="100"/>
        </p:scale>
        <p:origin x="774" y="7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 došli na tečaj računarstva u oblaku. Ovaj tečaj razvijen je kao rezultat projekta Erasmus+ CodeIn. Sve što trebate naučiti je pristup internetu i računalo.</a:t>
            </a:r>
          </a:p>
          <a:p>
            <a:pPr>
              <a:lnSpc>
                <a:spcPct val="107000"/>
              </a:lnSpc>
              <a:spcAft>
                <a:spcPts val="800"/>
              </a:spcAft>
              <a:defRPr>
                <a:effectLst/>
              </a:defRPr>
            </a:pPr>
            <a:r>
              <a:t>Tečaj sadrži ukupno deset tema. Osim toga, pripremili smo kratki videozapis s osnovnim uputama na početku svakog od njih. </a:t>
            </a:r>
            <a:r>
              <a:rPr>
                <a:latin typeface="Calibri" panose="020F0502020204030204" pitchFamily="34" charset="0"/>
                <a:ea typeface="Calibri" panose="020F0502020204030204" pitchFamily="34" charset="0"/>
                <a:cs typeface="Times New Roman" panose="02020603050405020304" pitchFamily="18" charset="0"/>
              </a:rPr>
              <a:t>Prije svega, dat ćemo vam osnovne informacije o tome kako očekujemo da naučite u ovom tečaju i gdje možete pronaći nastavne materijale.</a:t>
            </a:r>
            <a:r>
              <a:t> </a:t>
            </a: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Spremnici su odličan način za grupiranje i pokretanje aplikacija. Međutim, u proizvodnom okruženju trebate upravljati spremnicima koji pokreću aplikacije i osigurati da nema zastoja u radu. Primjerice, ako spremnik ne radi, mora se pokrenuti drugi spremnik. Zar ne bi bilo lakše da se sustav nosi s tim ponašanjem?</a:t>
            </a:r>
          </a:p>
          <a:p>
            <a:r>
              <a:t>Tako Kubernetes dolazi u pomoć! Kubernetes pruža vam okvir za robusno pokretanje distribuiranih sustava. Brine se za prilagodbu i osiguravanje ponovne dostupnosti vaše aplikacije, pruža uzorke implementacije i još mnogo toga. Kubernetes, na primjer, može jednostavno upravljati implementacijom kanarina za vaš sustav.</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Kubernetes predstavlja putovanje prema funkcijama u koje ćete kod napisati u određeno vrijeme izvođenja, a zatim se ne brinite o poslužiteljima, ne brinite o bilo kojoj infrastrukturi, samo navedete kod, a pružatelj oblaka odgovoran je za izvršavanje tog koda. A jedna od najznačajnijih prednosti ovdje je da vas doista dovodi do modela cijena koji se temelji na potrošnji gdje ste izgrađeni samo za vrijeme kada vaša funkcija radi.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 dovršetak ove jedinice proučite i pregledajte sljedeće mrežne resurse. Hvala na pozornosti!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Postoje brojne različite računalne konfiguracije koje se mogu upotrijebiti u računalstvu u oblaku. Upotreba ovisi o vašim stvarnim potrebama. Tradicionalni pristup osiguravaju upotrebu vlastitih fizičkih (fizičkih) ili namjenskih virtualnih računala koja ne želite podijeliti s drugim korisnicima javnog oblaka. Možete upotrebljavati i virtualne poslužitelje instalirane u zajedničkoj infrastrukturi. U kontekstu prilagodljivosti i upotrebe samo onoga što vam je potrebno iz računalne instance, možete upotrebljavati konfiguracije sa spremnicima i funkcijama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 fizičkim poslužiteljima dobivate puni stroj, cijeli poslužitelj potpuno posvećen vama. Namjensko glavno računalo znači da dobivate potpuno namjensko fizičko računalo. Osim toga, možete pokretati i virtualna računala. Koja je razlika između namjenskih glavnih računala i virtualnih računala? Virtualna računala dijele se i više klijenata, što znači da ih glavno računalo može pokrenuti s više korisnika. Imaju snažnu izolaciju sigurnosti, tako da se ne morate brinuti o tome. Međutim, neki korisnici žele namjensko glavno računalo za pokretanje vlastitih virtualnih računala i nemaju virtualna računala drugih korisnika koji se tamo izvode. Ta se mogućnost pruža i uporabom namjenskog glavnog računala.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Fizička konfiguracija upotrebljava se kad želite da vaš vlastiti hardver vrhunske izvedbe bude dostupan u oblaku, no upotrijebite softver koji se ne može pokrenuti na virtualnim računalima i specifično licencira. Također je moguće da na takvom hardveru želite imati određeni hipervizor na koji ćete instalirati virtualna računala. Međutim, dijeljenu infrastrukturu u oblaku upotrijebite u kontekstu podatkovnog centra u kojem se nalazi taj hardver.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Virtualna računala i dalje znače tradicionalni pristup upravljanju računalnim instancama. Iako nemate problema s određenim hardverom (i neispravnostima), još uvijek morate brinuti o cijeloj konfiguraciji, što znači upravljanje zakrpama operacijskog sustava, konfiguriranje zaštite, nadzor, konfiguriranje aplikacija i prilagodba za rukovanje promjenjivim prometom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Kad kažemo instanca, ono što mislimo je računalno glavno računalo i ima nekoliko povezanih vrijednosti. Zavisnost prvog računalnog glavnog računala odvija se u virtualnoj mreži u oblaku. Računalne instance imaju još jedan skup povezanih vrijednosti: jedinicu za pokretanje sustava, disk za pokretanje sustava i blokovske jedinice. Što to znači? Dobro, svako od tih računalnih glavnih računala koje aktivirate ima operacijski sustav, a slika koja se upotrebljava za pokretanje instance određuje njezin operacijski sustav i drugi softver. Dolazi s ovog mrežnog diska za spremište koji se naziva disk za pokretanje sustava, pa ne ostaje na glavnom računalu za Compute. Živi negdje na mreži.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Vertikalna prilagodba znači da trenutačne oblike povećavate ili smanjujete. Što možete prilagoditi? Pa, možete prilagoditi procesor, memoriju i druge karakteristike u skladu s tim. Važno je zapamtiti kada se povećate ili smanjite. Kad instanciramo novi oblik, ide na drugo glavno računalo, zbog čega je potrebno određeno vrijeme neaktivnosti. Imajte to na umu kada radite vertikalnu prilagodbu.</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Postoji još jedno skaliranje koje se naziva automatska prilagodba, a naziva se i horizontalna prilagodba. Sada, kao što možete vidjeti na slici, to u osnovi znači da dodate još virtualnih računala istog oblika ili oduzete više virtualnih računala istog oblika. To omogućava veliku implementaciju virtualnih računala. Postoji mogućnost prilagodbe veličine s jednog virtualnog računala na mnoga virtualna računala ili pak prilagodbe veličine, gdje se s mnogih vratite na jedno virtualno računalo. Zašto je to tako popularno i moćno? To je tako moćan jer vam daje tu sposobnost prilagodbe, ali i daje visoku dostupnost. U tom slučaju, ako jedan virtualni stroj ne uspije, drugi mogu nastaviti raditi.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Rano, organizacije su pokrenule aplikacije na fizičkim poslužiteljima. Nažalost, nije bilo načina za definiranje granica resursa za aplikacije na fizičkom poslužitelju, što je uzrokovalo probleme s dodjelom resursa.</a:t>
            </a:r>
          </a:p>
          <a:p>
            <a:r>
              <a:t>Kao rješenje uvedena je virtualizacija. Omogućava pokretanje više virtualnih računala na jednom fizičkom procesoru poslužitelja. Zbog toga virtualizacija omogućava bolju iskorištenost resursa na fizičkom poslužitelju i omogućava bolju prilagodljivost jer se aplikacija može jednostavno dodati ili ažurirati, smanjiti hardverske troškove i još mnogo toga.</a:t>
            </a:r>
          </a:p>
          <a:p>
            <a:r>
              <a:t>Spremnici su slični virtualnim računalima, no imaju opuštena svojstva izolacije te operacijski sustav (OS) podijelite s aplikacijama. Stoga se kontejneri smatraju lakim. Poput virtualnog računala, spremnik ima svoj datotečni sustav, udio procesora, memoriju, prostor za obradu i drugo. Međutim, nevezani su iz pozadinske infrastrukture, prenosivi su u oblacima i distribucijama operacijskog sustava.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hr-HR" b="1" noProof="0" dirty="0"/>
              <a:t>O3 - Nastavni sadržaji za učenje na daljinu – računarstvo u oblaku</a:t>
            </a:r>
            <a:br>
              <a:rPr lang="hr-HR" b="1" noProof="0" dirty="0"/>
            </a:br>
            <a:r>
              <a:rPr lang="hr-HR" b="1" noProof="0" dirty="0"/>
              <a:t/>
            </a:r>
            <a:br>
              <a:rPr lang="hr-HR" b="1" noProof="0" dirty="0"/>
            </a:br>
            <a:r>
              <a:rPr lang="hr-HR" noProof="0" dirty="0"/>
              <a:t>4 - Računalni servisi</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Program spremnika</a:t>
            </a:r>
            <a:endParaRPr lang="hr-HR" b="1" noProof="0" dirty="0"/>
          </a:p>
        </p:txBody>
      </p:sp>
      <p:sp>
        <p:nvSpPr>
          <p:cNvPr id="7" name="Rectangle 6"/>
          <p:cNvSpPr/>
          <p:nvPr/>
        </p:nvSpPr>
        <p:spPr>
          <a:xfrm>
            <a:off x="4079630" y="4923692"/>
            <a:ext cx="2602523" cy="1754326"/>
          </a:xfrm>
          <a:prstGeom prst="rect">
            <a:avLst/>
          </a:prstGeom>
        </p:spPr>
        <p:txBody>
          <a:bodyPr wrap="square">
            <a:spAutoFit/>
          </a:bodyPr>
          <a:lstStyle/>
          <a:p>
            <a:pPr algn="ctr">
              <a:defRPr>
                <a:latin typeface="+mj-lt"/>
              </a:defRPr>
            </a:pPr>
            <a:r>
              <a:t>Uključuje</a:t>
            </a:r>
          </a:p>
          <a:p>
            <a:pPr algn="ctr">
              <a:defRPr>
                <a:latin typeface="+mj-lt"/>
              </a:defRPr>
            </a:pPr>
            <a:r>
              <a:t>aplikacija, potrebne binarni i</a:t>
            </a:r>
          </a:p>
          <a:p>
            <a:pPr algn="ctr">
              <a:defRPr>
                <a:latin typeface="+mj-lt"/>
              </a:defRPr>
            </a:pPr>
            <a:r>
              <a:t>Knjižnice i cijeli gost koji posluje</a:t>
            </a:r>
          </a:p>
          <a:p>
            <a:pPr algn="ctr">
              <a:defRPr>
                <a:latin typeface="+mj-lt"/>
              </a:defRPr>
            </a:pPr>
            <a:r>
              <a:t>sustav</a:t>
            </a:r>
          </a:p>
        </p:txBody>
      </p:sp>
      <p:sp>
        <p:nvSpPr>
          <p:cNvPr id="8" name="Rectangle 7"/>
          <p:cNvSpPr/>
          <p:nvPr/>
        </p:nvSpPr>
        <p:spPr>
          <a:xfrm>
            <a:off x="7737231" y="5049245"/>
            <a:ext cx="2994409" cy="1200329"/>
          </a:xfrm>
          <a:prstGeom prst="rect">
            <a:avLst/>
          </a:prstGeom>
        </p:spPr>
        <p:txBody>
          <a:bodyPr wrap="square">
            <a:spAutoFit/>
          </a:bodyPr>
          <a:lstStyle/>
          <a:p>
            <a:pPr algn="ctr">
              <a:defRPr>
                <a:latin typeface="+mj-lt"/>
              </a:defRPr>
            </a:pPr>
            <a:r>
              <a:t>Uključuje aplikaciju i sve pripadajuće ovisne vrijednosti, ali podijelite kernel/OS s</a:t>
            </a:r>
          </a:p>
          <a:p>
            <a:pPr algn="ctr">
              <a:defRPr>
                <a:latin typeface="+mj-lt"/>
              </a:defRPr>
            </a:pPr>
            <a:r>
              <a:t>ostali spremnici</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defRPr>
                <a:latin typeface="+mj-lt"/>
              </a:defRPr>
            </a:pPr>
            <a:r>
              <a:t>Više aplikacija pokreće se na fizičkom poslužitelju</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Kubernetes</a:t>
            </a:r>
            <a:endParaRPr lang="hr-HR" b="1" noProof="0" dirty="0"/>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defRPr sz="2800">
                <a:latin typeface="+mj-lt"/>
              </a:defRPr>
            </a:pPr>
            <a:r>
              <a:rPr dirty="0"/>
              <a:t>Kubernetes je </a:t>
            </a:r>
            <a:r>
              <a:rPr lang="en-US" dirty="0"/>
              <a:t>open source</a:t>
            </a:r>
            <a:endParaRPr dirty="0"/>
          </a:p>
          <a:p>
            <a:pPr algn="ctr">
              <a:defRPr sz="2800">
                <a:latin typeface="+mj-lt"/>
              </a:defRPr>
            </a:pPr>
            <a:r>
              <a:rPr dirty="0" err="1"/>
              <a:t>sustav</a:t>
            </a:r>
            <a:r>
              <a:rPr dirty="0"/>
              <a:t> za </a:t>
            </a:r>
            <a:r>
              <a:rPr dirty="0" err="1"/>
              <a:t>automatizaciju</a:t>
            </a:r>
            <a:endParaRPr dirty="0"/>
          </a:p>
          <a:p>
            <a:pPr algn="ctr">
              <a:defRPr sz="2800">
                <a:latin typeface="+mj-lt"/>
              </a:defRPr>
            </a:pPr>
            <a:r>
              <a:rPr dirty="0" err="1"/>
              <a:t>implementacija</a:t>
            </a:r>
            <a:r>
              <a:rPr dirty="0"/>
              <a:t>, </a:t>
            </a:r>
            <a:r>
              <a:rPr dirty="0" err="1"/>
              <a:t>prilagodb</a:t>
            </a:r>
            <a:r>
              <a:rPr lang="en-US" dirty="0" err="1"/>
              <a:t>e</a:t>
            </a:r>
            <a:r>
              <a:rPr dirty="0"/>
              <a:t> i</a:t>
            </a:r>
          </a:p>
          <a:p>
            <a:pPr algn="ctr">
              <a:defRPr sz="2800">
                <a:latin typeface="+mj-lt"/>
              </a:defRPr>
            </a:pPr>
            <a:r>
              <a:rPr dirty="0" err="1"/>
              <a:t>upravljanje</a:t>
            </a:r>
            <a:r>
              <a:rPr dirty="0"/>
              <a:t> </a:t>
            </a:r>
            <a:r>
              <a:rPr dirty="0" err="1"/>
              <a:t>spremnicima</a:t>
            </a:r>
            <a:endParaRPr dirty="0"/>
          </a:p>
          <a:p>
            <a:pPr algn="ctr">
              <a:defRPr sz="2800">
                <a:latin typeface="+mj-lt"/>
              </a:defRPr>
            </a:pPr>
            <a:r>
              <a:rPr dirty="0" err="1"/>
              <a:t>aplikacij</a:t>
            </a:r>
            <a:r>
              <a:rPr lang="en-US" dirty="0" err="1"/>
              <a:t>a</a:t>
            </a:r>
            <a:endParaRPr sz="2800" dirty="0">
              <a:latin typeface="+mj-lt"/>
            </a:endParaRPr>
          </a:p>
          <a:p>
            <a:pPr algn="ctr"/>
            <a:endParaRPr sz="2800" dirty="0">
              <a:latin typeface="+mj-lt"/>
            </a:endParaRPr>
          </a:p>
          <a:p>
            <a:pPr algn="ctr">
              <a:defRPr sz="2800">
                <a:latin typeface="+mj-lt"/>
              </a:defRPr>
            </a:pPr>
            <a:r>
              <a:rPr dirty="0">
                <a:hlinkClick r:id="rId4"/>
              </a:rPr>
              <a:t>https://kubernetes.io</a:t>
            </a:r>
            <a:r>
              <a:rPr dirty="0"/>
              <a:t> </a:t>
            </a:r>
            <a:endParaRPr sz="2800" dirty="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rPr lang="hr-HR" noProof="0" dirty="0"/>
              <a:t>Funkcije</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defRPr sz="3600">
                <a:latin typeface="+mj-lt"/>
              </a:defRPr>
            </a:pPr>
            <a:r>
              <a:rPr lang="hr-HR" noProof="0" dirty="0"/>
              <a:t>koncept bez poslužitelja i elastične arhitekture</a:t>
            </a:r>
            <a:endParaRPr lang="hr-HR" sz="3600" noProof="0" dirty="0">
              <a:latin typeface="+mj-lt"/>
            </a:endParaRPr>
          </a:p>
          <a:p>
            <a:pPr lvl="0">
              <a:defRPr sz="3600">
                <a:latin typeface="+mj-lt"/>
              </a:defRPr>
            </a:pPr>
            <a:r>
              <a:rPr lang="hr-HR" noProof="0" dirty="0"/>
              <a:t>mali, ali moćni blokovi koda (Python, Java, JavaScript, C# ...) koji općenito obavljaju jednostavne zadatke</a:t>
            </a:r>
            <a:endParaRPr lang="hr-HR" sz="3600" noProof="0" dirty="0">
              <a:latin typeface="+mj-lt"/>
            </a:endParaRPr>
          </a:p>
          <a:p>
            <a:pPr lvl="0">
              <a:defRPr sz="3600">
                <a:latin typeface="+mj-lt"/>
              </a:defRPr>
            </a:pPr>
            <a:r>
              <a:rPr lang="hr-HR" noProof="0" dirty="0"/>
              <a:t>pozivaju se kao odgovor na naredbu sučelja naredbenog retka (CLI) ili potpisani HTTP zahtjev</a:t>
            </a:r>
            <a:endParaRPr lang="hr-HR" sz="3600" noProof="0" dirty="0">
              <a:latin typeface="+mj-lt"/>
            </a:endParaRPr>
          </a:p>
          <a:p>
            <a:pPr lvl="0"/>
            <a:endParaRPr lang="hr-HR" sz="3600" noProof="0" dirty="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rPr lang="hr-HR" noProof="0" dirty="0"/>
              <a:t>Proučite i pregledajte </a:t>
            </a:r>
            <a:r>
              <a:rPr lang="hr-HR" noProof="0"/>
              <a:t>sljedeće </a:t>
            </a:r>
            <a:r>
              <a:rPr lang="hr-HR" noProof="0" smtClean="0"/>
              <a:t>online izvore</a:t>
            </a:r>
            <a:endParaRPr lang="hr-HR" b="1" noProof="0"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rPr lang="hr-HR" noProof="0" dirty="0"/>
              <a:t>Pročitajte ovo:</a:t>
            </a:r>
          </a:p>
          <a:p>
            <a:pPr algn="just">
              <a:defRPr>
                <a:latin typeface="+mj-lt"/>
                <a:hlinkClick r:id="rId3"/>
              </a:defRPr>
            </a:pPr>
            <a:r>
              <a:rPr lang="hr-HR" noProof="0" dirty="0"/>
              <a:t>https://kubernetes.io/docs/concepts/overview</a:t>
            </a:r>
            <a:endParaRPr lang="hr-HR" noProof="0" dirty="0">
              <a:latin typeface="+mj-lt"/>
            </a:endParaRPr>
          </a:p>
          <a:p>
            <a:pPr marL="0" indent="0" algn="just">
              <a:buNone/>
            </a:pPr>
            <a:endParaRPr lang="hr-HR" b="1" noProof="0" dirty="0">
              <a:latin typeface="+mj-lt"/>
            </a:endParaRPr>
          </a:p>
          <a:p>
            <a:pPr marL="0" indent="0" algn="just">
              <a:buNone/>
              <a:defRPr b="1">
                <a:latin typeface="+mj-lt"/>
              </a:defRPr>
            </a:pPr>
            <a:r>
              <a:rPr lang="hr-HR" noProof="0" dirty="0"/>
              <a:t>Pogledajte ovaj videozapis:</a:t>
            </a:r>
          </a:p>
          <a:p>
            <a:pPr algn="just">
              <a:defRPr>
                <a:latin typeface="+mj-lt"/>
                <a:hlinkClick r:id="rId4"/>
              </a:defRPr>
            </a:pPr>
            <a:r>
              <a:rPr lang="hr-HR" noProof="0" dirty="0"/>
              <a:t>https://www.youtube.com/watch?v=8-jz5f_JyEQ</a:t>
            </a:r>
            <a:endParaRPr lang="hr-HR" noProof="0" dirty="0">
              <a:latin typeface="+mj-lt"/>
            </a:endParaRPr>
          </a:p>
          <a:p>
            <a:pPr algn="just"/>
            <a:endParaRPr lang="hr-HR" b="1" noProof="0" dirty="0">
              <a:latin typeface="+mj-lt"/>
            </a:endParaRPr>
          </a:p>
          <a:p>
            <a:pPr marL="0" indent="0" algn="just">
              <a:buNone/>
              <a:defRPr b="1">
                <a:latin typeface="+mj-lt"/>
              </a:defRPr>
            </a:pPr>
            <a:r>
              <a:rPr lang="hr-HR" noProof="0" dirty="0"/>
              <a:t>Pokušajte koristiti ovu lekciju:</a:t>
            </a:r>
            <a:endParaRPr lang="hr-HR" b="1" noProof="0" dirty="0">
              <a:latin typeface="+mj-lt"/>
            </a:endParaRPr>
          </a:p>
          <a:p>
            <a:pPr algn="just">
              <a:defRPr>
                <a:latin typeface="+mj-lt"/>
              </a:defRPr>
            </a:pPr>
            <a:r>
              <a:rPr lang="hr-HR" noProof="0" dirty="0">
                <a:hlinkClick r:id="rId5"/>
              </a:rPr>
              <a:t>https://oracle.github.io/learning-library/oci-library/oci-hol/using-custom-image/workshops/freetier/index.html#xd_co_f=NmEzYTk4MDUtZWQyMS00MDBmLThiMWEtZWFhMTNlMjEzODM3%7E</a:t>
            </a:r>
            <a:r>
              <a:rPr lang="hr-HR" noProof="0" dirty="0"/>
              <a:t> </a:t>
            </a:r>
          </a:p>
          <a:p>
            <a:pPr algn="just"/>
            <a:endParaRPr lang="hr-HR" b="1" noProof="0" dirty="0">
              <a:latin typeface="+mj-lt"/>
            </a:endParaRPr>
          </a:p>
          <a:p>
            <a:pPr marL="0" indent="0" algn="just">
              <a:buNone/>
              <a:defRPr b="1">
                <a:latin typeface="+mj-lt"/>
              </a:defRPr>
            </a:pPr>
            <a:r>
              <a:rPr lang="hr-HR" noProof="0" dirty="0"/>
              <a:t>Pristupite servisu Oracle Members Hub i dovršite </a:t>
            </a:r>
            <a:r>
              <a:rPr lang="hr-HR" noProof="0"/>
              <a:t>četvrtu </a:t>
            </a:r>
            <a:r>
              <a:rPr lang="hr-HR" noProof="0" smtClean="0"/>
              <a:t>nastavnu cjelinu:</a:t>
            </a:r>
            <a:endParaRPr lang="hr-HR" noProof="0" dirty="0"/>
          </a:p>
          <a:p>
            <a:pPr marL="0" indent="0" algn="just">
              <a:buNone/>
              <a:defRPr>
                <a:latin typeface="+mj-lt"/>
              </a:defRPr>
            </a:pPr>
            <a:r>
              <a:rPr lang="hr-HR" noProof="0" dirty="0"/>
              <a:t>   academy.oracle.com</a:t>
            </a:r>
          </a:p>
          <a:p>
            <a:pPr algn="just"/>
            <a:endParaRPr lang="hr-HR" noProof="0"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Uvod u tečaj o računarstvu u oblaku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lvl="0">
              <a:defRPr sz="3600">
                <a:latin typeface="+mj-lt"/>
              </a:defRPr>
            </a:pPr>
            <a:r>
              <a:rPr lang="hr-HR" noProof="0" dirty="0"/>
              <a:t>Ovaj tečaj razvijen je kao rezultat Erasmus+ projekta CodeIn (</a:t>
            </a:r>
            <a:r>
              <a:rPr lang="hr-HR" i="1" noProof="0" dirty="0"/>
              <a:t>Cloud cOmputing for Digital Education INnovation</a:t>
            </a:r>
            <a:r>
              <a:rPr lang="hr-HR" noProof="0" dirty="0"/>
              <a:t>)</a:t>
            </a:r>
          </a:p>
          <a:p>
            <a:pPr lvl="0">
              <a:defRPr sz="3600">
                <a:latin typeface="+mj-lt"/>
              </a:defRPr>
            </a:pPr>
            <a:r>
              <a:rPr lang="hr-HR" noProof="0" dirty="0"/>
              <a:t>Sadrži ukupno deset nastavnih tema</a:t>
            </a:r>
            <a:endParaRPr lang="hr-HR" sz="3600" noProof="0" dirty="0">
              <a:latin typeface="+mj-lt"/>
            </a:endParaRPr>
          </a:p>
          <a:p>
            <a:pPr lvl="0">
              <a:defRPr sz="3600">
                <a:latin typeface="+mj-lt"/>
              </a:defRPr>
            </a:pPr>
            <a:r>
              <a:rPr lang="hr-HR" noProof="0" dirty="0"/>
              <a:t>Sve što trebate za pristup tečaju je pristup internetu </a:t>
            </a:r>
          </a:p>
          <a:p>
            <a:pPr lvl="0">
              <a:defRPr sz="3600">
                <a:latin typeface="+mj-lt"/>
              </a:defRPr>
            </a:pPr>
            <a:r>
              <a:rPr lang="hr-HR" noProof="0" dirty="0"/>
              <a:t>Procjenjuje se kako je potrebno oko 150 sati učenja za postizanje planiranih ishoda učenja. </a:t>
            </a:r>
          </a:p>
          <a:p>
            <a:pPr lvl="0"/>
            <a:endParaRPr lang="hr-HR" sz="3600" noProof="0" dirty="0">
              <a:latin typeface="+mj-lt"/>
            </a:endParaRPr>
          </a:p>
          <a:p>
            <a:pPr lvl="0"/>
            <a:endParaRPr lang="hr-HR" noProof="0" dirty="0">
              <a:latin typeface="+mj-lt"/>
            </a:endParaRPr>
          </a:p>
        </p:txBody>
      </p:sp>
    </p:spTree>
    <p:extLst>
      <p:ext uri="{BB962C8B-B14F-4D97-AF65-F5344CB8AC3E}">
        <p14:creationId xmlns:p14="http://schemas.microsoft.com/office/powerpoint/2010/main" val="2701681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Računalni servisi / usluge</a:t>
            </a:r>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Morate se pobrinuti za sljedeće!</a:t>
            </a:r>
            <a:endParaRPr sz="24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Fizička računala, virtualna računala (virtualno računalo) i namjenska glavna računala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lang="hr-HR" sz="3600" noProof="0" dirty="0">
              <a:latin typeface="+mj-lt"/>
            </a:endParaRPr>
          </a:p>
          <a:p>
            <a:pPr lvl="0"/>
            <a:endParaRPr lang="hr-HR" noProof="0" dirty="0">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477328"/>
          </a:xfrm>
          <a:prstGeom prst="rect">
            <a:avLst/>
          </a:prstGeom>
        </p:spPr>
        <p:txBody>
          <a:bodyPr wrap="square">
            <a:spAutoFit/>
          </a:bodyPr>
          <a:lstStyle/>
          <a:p>
            <a:pPr algn="ctr">
              <a:defRPr b="1">
                <a:latin typeface="+mj-lt"/>
              </a:defRPr>
            </a:pPr>
            <a:r>
              <a:rPr dirty="0" err="1"/>
              <a:t>Fizičko</a:t>
            </a:r>
            <a:r>
              <a:rPr dirty="0"/>
              <a:t> </a:t>
            </a:r>
            <a:r>
              <a:rPr dirty="0" err="1"/>
              <a:t>računalo</a:t>
            </a:r>
            <a:r>
              <a:rPr dirty="0"/>
              <a:t> (BM)</a:t>
            </a:r>
            <a:endParaRPr b="1" dirty="0">
              <a:latin typeface="+mj-lt"/>
            </a:endParaRPr>
          </a:p>
          <a:p>
            <a:pPr algn="ctr"/>
            <a:endParaRPr dirty="0">
              <a:latin typeface="+mj-lt"/>
            </a:endParaRPr>
          </a:p>
          <a:p>
            <a:pPr algn="ctr">
              <a:defRPr>
                <a:latin typeface="+mj-lt"/>
              </a:defRPr>
            </a:pPr>
            <a:r>
              <a:rPr dirty="0" err="1"/>
              <a:t>Korisnik</a:t>
            </a:r>
            <a:r>
              <a:rPr dirty="0"/>
              <a:t> </a:t>
            </a:r>
            <a:r>
              <a:rPr dirty="0" err="1"/>
              <a:t>dobiva</a:t>
            </a:r>
            <a:r>
              <a:rPr dirty="0"/>
              <a:t> </a:t>
            </a:r>
            <a:r>
              <a:rPr dirty="0" err="1"/>
              <a:t>potpuno</a:t>
            </a:r>
            <a:r>
              <a:rPr dirty="0"/>
              <a:t> </a:t>
            </a:r>
            <a:r>
              <a:rPr lang="en-US" dirty="0"/>
              <a:t>"</a:t>
            </a:r>
            <a:r>
              <a:rPr dirty="0" err="1"/>
              <a:t>golo</a:t>
            </a:r>
            <a:r>
              <a:rPr lang="en-US" dirty="0"/>
              <a:t>“ </a:t>
            </a:r>
            <a:r>
              <a:rPr lang="en-US" dirty="0" err="1"/>
              <a:t>računalo</a:t>
            </a:r>
            <a:r>
              <a:rPr lang="en-US" dirty="0"/>
              <a:t> (“</a:t>
            </a:r>
            <a:r>
              <a:rPr dirty="0" err="1"/>
              <a:t>metalni</a:t>
            </a:r>
            <a:r>
              <a:rPr lang="en-US" dirty="0"/>
              <a:t>"</a:t>
            </a:r>
            <a:r>
              <a:rPr dirty="0"/>
              <a:t> </a:t>
            </a:r>
            <a:r>
              <a:rPr dirty="0" err="1"/>
              <a:t>poslužitelj</a:t>
            </a:r>
            <a:r>
              <a:rPr lang="en-US" dirty="0"/>
              <a:t>)</a:t>
            </a:r>
            <a:endParaRPr dirty="0">
              <a:latin typeface="+mj-lt"/>
            </a:endParaRPr>
          </a:p>
        </p:txBody>
      </p:sp>
      <p:sp>
        <p:nvSpPr>
          <p:cNvPr id="6" name="Rectangle 5"/>
          <p:cNvSpPr/>
          <p:nvPr/>
        </p:nvSpPr>
        <p:spPr>
          <a:xfrm>
            <a:off x="4051139" y="4161264"/>
            <a:ext cx="4190036" cy="1754326"/>
          </a:xfrm>
          <a:prstGeom prst="rect">
            <a:avLst/>
          </a:prstGeom>
        </p:spPr>
        <p:txBody>
          <a:bodyPr wrap="square">
            <a:spAutoFit/>
          </a:bodyPr>
          <a:lstStyle/>
          <a:p>
            <a:pPr algn="ctr">
              <a:defRPr b="1">
                <a:latin typeface="+mj-lt"/>
              </a:defRPr>
            </a:pPr>
            <a:r>
              <a:rPr dirty="0" err="1"/>
              <a:t>Virtualno</a:t>
            </a:r>
            <a:r>
              <a:rPr dirty="0"/>
              <a:t> </a:t>
            </a:r>
            <a:r>
              <a:rPr dirty="0" err="1"/>
              <a:t>računalo</a:t>
            </a:r>
            <a:endParaRPr dirty="0"/>
          </a:p>
          <a:p>
            <a:pPr algn="ctr"/>
            <a:endParaRPr b="1" dirty="0">
              <a:latin typeface="+mj-lt"/>
            </a:endParaRPr>
          </a:p>
          <a:p>
            <a:pPr algn="ctr">
              <a:defRPr>
                <a:latin typeface="+mj-lt"/>
              </a:defRPr>
            </a:pPr>
            <a:r>
              <a:rPr dirty="0" err="1"/>
              <a:t>Hipervizor</a:t>
            </a:r>
            <a:r>
              <a:rPr dirty="0"/>
              <a:t> </a:t>
            </a:r>
            <a:r>
              <a:rPr dirty="0" err="1"/>
              <a:t>virtualizira</a:t>
            </a:r>
            <a:endParaRPr dirty="0"/>
          </a:p>
          <a:p>
            <a:pPr algn="ctr">
              <a:defRPr>
                <a:latin typeface="+mj-lt"/>
              </a:defRPr>
            </a:pPr>
            <a:r>
              <a:rPr dirty="0" err="1"/>
              <a:t>povezani</a:t>
            </a:r>
            <a:r>
              <a:rPr dirty="0"/>
              <a:t> </a:t>
            </a:r>
            <a:r>
              <a:rPr dirty="0" err="1"/>
              <a:t>fizički</a:t>
            </a:r>
            <a:r>
              <a:rPr dirty="0"/>
              <a:t> </a:t>
            </a:r>
            <a:r>
              <a:rPr dirty="0" err="1"/>
              <a:t>poslužitelj</a:t>
            </a:r>
            <a:r>
              <a:rPr dirty="0"/>
              <a:t> u</a:t>
            </a:r>
          </a:p>
          <a:p>
            <a:pPr algn="ctr">
              <a:defRPr>
                <a:latin typeface="+mj-lt"/>
              </a:defRPr>
            </a:pPr>
            <a:r>
              <a:rPr dirty="0" err="1"/>
              <a:t>manja</a:t>
            </a:r>
            <a:r>
              <a:rPr dirty="0"/>
              <a:t> </a:t>
            </a:r>
            <a:r>
              <a:rPr dirty="0" err="1"/>
              <a:t>virtualna</a:t>
            </a:r>
            <a:r>
              <a:rPr dirty="0"/>
              <a:t> </a:t>
            </a:r>
            <a:r>
              <a:rPr dirty="0" err="1"/>
              <a:t>računala</a:t>
            </a:r>
            <a:endParaRPr dirty="0"/>
          </a:p>
          <a:p>
            <a:pPr algn="ctr">
              <a:defRPr>
                <a:latin typeface="+mj-lt"/>
              </a:defRPr>
            </a:pPr>
            <a:r>
              <a:rPr dirty="0"/>
              <a:t>(</a:t>
            </a:r>
            <a:r>
              <a:rPr dirty="0" err="1"/>
              <a:t>više</a:t>
            </a:r>
            <a:r>
              <a:rPr lang="en-US" dirty="0" err="1"/>
              <a:t>-</a:t>
            </a:r>
            <a:r>
              <a:rPr dirty="0" err="1"/>
              <a:t>klijentska</a:t>
            </a:r>
            <a:r>
              <a:rPr dirty="0"/>
              <a:t> </a:t>
            </a:r>
            <a:r>
              <a:rPr dirty="0" err="1"/>
              <a:t>virtualna</a:t>
            </a:r>
            <a:r>
              <a:rPr dirty="0"/>
              <a:t> </a:t>
            </a:r>
            <a:r>
              <a:rPr dirty="0" err="1"/>
              <a:t>računala</a:t>
            </a:r>
            <a:endParaRPr dirty="0"/>
          </a:p>
        </p:txBody>
      </p:sp>
      <p:sp>
        <p:nvSpPr>
          <p:cNvPr id="7" name="Rectangle 6"/>
          <p:cNvSpPr/>
          <p:nvPr/>
        </p:nvSpPr>
        <p:spPr>
          <a:xfrm>
            <a:off x="8437944" y="4262935"/>
            <a:ext cx="3754056" cy="1477328"/>
          </a:xfrm>
          <a:prstGeom prst="rect">
            <a:avLst/>
          </a:prstGeom>
        </p:spPr>
        <p:txBody>
          <a:bodyPr wrap="square">
            <a:spAutoFit/>
          </a:bodyPr>
          <a:lstStyle/>
          <a:p>
            <a:pPr algn="ctr">
              <a:defRPr b="1">
                <a:latin typeface="+mj-lt"/>
              </a:defRPr>
            </a:pPr>
            <a:r>
              <a:rPr dirty="0" err="1"/>
              <a:t>Namjenska</a:t>
            </a:r>
            <a:r>
              <a:rPr dirty="0"/>
              <a:t> VM </a:t>
            </a:r>
            <a:r>
              <a:rPr dirty="0" err="1"/>
              <a:t>glavna</a:t>
            </a:r>
            <a:r>
              <a:rPr dirty="0"/>
              <a:t> </a:t>
            </a:r>
            <a:r>
              <a:rPr dirty="0" err="1"/>
              <a:t>računala</a:t>
            </a:r>
            <a:r>
              <a:rPr dirty="0"/>
              <a:t> (DVH)</a:t>
            </a:r>
            <a:endParaRPr b="1" dirty="0">
              <a:latin typeface="+mj-lt"/>
            </a:endParaRPr>
          </a:p>
          <a:p>
            <a:pPr algn="ctr"/>
            <a:endParaRPr dirty="0">
              <a:latin typeface="+mj-lt"/>
            </a:endParaRPr>
          </a:p>
          <a:p>
            <a:pPr algn="ctr">
              <a:defRPr>
                <a:latin typeface="+mj-lt"/>
              </a:defRPr>
            </a:pPr>
            <a:r>
              <a:rPr dirty="0" err="1"/>
              <a:t>Pokrenute</a:t>
            </a:r>
            <a:r>
              <a:rPr dirty="0"/>
              <a:t> instance </a:t>
            </a:r>
            <a:r>
              <a:rPr dirty="0" err="1"/>
              <a:t>virtualnih</a:t>
            </a:r>
            <a:r>
              <a:rPr dirty="0"/>
              <a:t> </a:t>
            </a:r>
            <a:r>
              <a:rPr dirty="0" err="1"/>
              <a:t>računala</a:t>
            </a:r>
            <a:endParaRPr dirty="0">
              <a:latin typeface="+mj-lt"/>
            </a:endParaRPr>
          </a:p>
          <a:p>
            <a:pPr algn="ctr">
              <a:defRPr>
                <a:latin typeface="+mj-lt"/>
              </a:defRPr>
            </a:pPr>
            <a:r>
              <a:rPr dirty="0" err="1"/>
              <a:t>na</a:t>
            </a:r>
            <a:r>
              <a:rPr dirty="0"/>
              <a:t> </a:t>
            </a:r>
            <a:r>
              <a:rPr dirty="0" err="1"/>
              <a:t>namjenskom</a:t>
            </a:r>
            <a:r>
              <a:rPr dirty="0"/>
              <a:t> </a:t>
            </a:r>
            <a:r>
              <a:rPr dirty="0" err="1"/>
              <a:t>fizičkom</a:t>
            </a:r>
            <a:r>
              <a:rPr dirty="0"/>
              <a:t> </a:t>
            </a:r>
            <a:r>
              <a:rPr dirty="0" err="1"/>
              <a:t>poslužitelju</a:t>
            </a:r>
            <a:r>
              <a:rPr dirty="0"/>
              <a:t> (</a:t>
            </a:r>
            <a:r>
              <a:rPr dirty="0" err="1"/>
              <a:t>jedn</a:t>
            </a:r>
            <a:r>
              <a:rPr lang="en-US" dirty="0" err="1"/>
              <a:t>o-</a:t>
            </a:r>
            <a:r>
              <a:rPr dirty="0" err="1"/>
              <a:t>klijentska</a:t>
            </a:r>
            <a:r>
              <a:rPr dirty="0"/>
              <a:t> </a:t>
            </a:r>
            <a:r>
              <a:rPr dirty="0" err="1"/>
              <a:t>virtualna</a:t>
            </a:r>
            <a:r>
              <a:rPr dirty="0"/>
              <a:t> </a:t>
            </a:r>
            <a:r>
              <a:rPr dirty="0" err="1"/>
              <a:t>računala</a:t>
            </a:r>
            <a:r>
              <a:rPr dirty="0"/>
              <a:t>)</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Fizičko računalo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defRPr sz="3600">
                <a:latin typeface="+mj-lt"/>
              </a:defRPr>
            </a:pPr>
            <a:r>
              <a:rPr lang="hr-HR" noProof="0" dirty="0"/>
              <a:t>Mogući načini upotrebe:</a:t>
            </a:r>
          </a:p>
          <a:p>
            <a:pPr lvl="0">
              <a:defRPr sz="3600">
                <a:latin typeface="+mj-lt"/>
              </a:defRPr>
            </a:pPr>
            <a:r>
              <a:rPr lang="hr-HR" noProof="0" dirty="0"/>
              <a:t>zadaci koji zahtijevaju performanse</a:t>
            </a:r>
            <a:endParaRPr lang="hr-HR" sz="3600" noProof="0" dirty="0">
              <a:latin typeface="+mj-lt"/>
            </a:endParaRPr>
          </a:p>
          <a:p>
            <a:pPr lvl="0">
              <a:defRPr sz="3600">
                <a:latin typeface="+mj-lt"/>
              </a:defRPr>
            </a:pPr>
            <a:r>
              <a:rPr lang="hr-HR" noProof="0" dirty="0"/>
              <a:t>nisu virtualizirani zadaci</a:t>
            </a:r>
            <a:endParaRPr lang="hr-HR" sz="3600" noProof="0" dirty="0">
              <a:latin typeface="+mj-lt"/>
            </a:endParaRPr>
          </a:p>
          <a:p>
            <a:pPr lvl="0">
              <a:defRPr sz="3600">
                <a:latin typeface="+mj-lt"/>
              </a:defRPr>
            </a:pPr>
            <a:r>
              <a:rPr lang="hr-HR" noProof="0" dirty="0"/>
              <a:t>obavezan je određeni hipervizor</a:t>
            </a:r>
            <a:endParaRPr lang="hr-HR" sz="3600" noProof="0" dirty="0">
              <a:latin typeface="+mj-lt"/>
            </a:endParaRPr>
          </a:p>
          <a:p>
            <a:pPr lvl="0">
              <a:defRPr sz="3600">
                <a:latin typeface="+mj-lt"/>
              </a:defRPr>
            </a:pPr>
            <a:r>
              <a:rPr lang="hr-HR" noProof="0" dirty="0"/>
              <a:t>specifično licenciranje</a:t>
            </a:r>
            <a:endParaRPr lang="hr-HR" sz="3600" noProof="0" dirty="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Virtualno računalo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a:defRPr sz="3600">
                <a:latin typeface="+mj-lt"/>
              </a:defRPr>
            </a:pPr>
            <a:r>
              <a:rPr lang="hr-HR" noProof="0" dirty="0"/>
              <a:t>mogući slučajevi uporabe:</a:t>
            </a:r>
          </a:p>
          <a:p>
            <a:pPr lvl="1">
              <a:defRPr sz="3600">
                <a:latin typeface="+mj-lt"/>
              </a:defRPr>
            </a:pPr>
            <a:r>
              <a:rPr lang="hr-HR" noProof="0" dirty="0"/>
              <a:t>potreba za kontrolom svih aspekata sustava</a:t>
            </a:r>
            <a:endParaRPr lang="hr-HR" sz="3600" noProof="0" dirty="0">
              <a:latin typeface="+mj-lt"/>
            </a:endParaRPr>
          </a:p>
          <a:p>
            <a:pPr lvl="1">
              <a:defRPr sz="3600">
                <a:latin typeface="+mj-lt"/>
              </a:defRPr>
            </a:pPr>
            <a:r>
              <a:rPr lang="hr-HR" noProof="0" dirty="0"/>
              <a:t>treba upogoniti naslijeđenu aplikaciju koja se pokreće na Windows ili Linux</a:t>
            </a:r>
            <a:endParaRPr lang="hr-HR" sz="3600" noProof="0" dirty="0">
              <a:latin typeface="+mj-lt"/>
            </a:endParaRPr>
          </a:p>
          <a:p>
            <a:pPr lvl="0">
              <a:defRPr sz="3600">
                <a:latin typeface="+mj-lt"/>
              </a:defRPr>
            </a:pPr>
            <a:r>
              <a:rPr lang="hr-HR" noProof="0" dirty="0"/>
              <a:t>Potrebno je: upravljati zakrpama operacijskog sustava, konfigurirati zaštitu, nadzor, podići/upogoniti aplikacije i osigurati skaliranje/prilagodbu prometu</a:t>
            </a:r>
            <a:endParaRPr lang="hr-HR" sz="3600" noProof="0" dirty="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Osnove instance virtualnog računala</a:t>
            </a:r>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Okomito skaliranje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a:bodyPr>
          <a:lstStyle/>
          <a:p>
            <a:pPr lvl="0">
              <a:defRPr sz="3600">
                <a:latin typeface="+mj-lt"/>
              </a:defRPr>
            </a:pPr>
            <a:r>
              <a:rPr lang="hr-HR" noProof="0" dirty="0"/>
              <a:t>Promjena veličine kapaciteta jednog virtualnog računala</a:t>
            </a:r>
            <a:endParaRPr lang="hr-HR" sz="3600" noProof="0" dirty="0">
              <a:latin typeface="+mj-lt"/>
            </a:endParaRPr>
          </a:p>
          <a:p>
            <a:pPr lvl="0">
              <a:defRPr sz="3600">
                <a:latin typeface="+mj-lt"/>
              </a:defRPr>
            </a:pPr>
            <a:r>
              <a:rPr lang="hr-HR" noProof="0" dirty="0"/>
              <a:t>nova konfiguracija mora imati istu hardversku arhitekturu</a:t>
            </a:r>
            <a:endParaRPr lang="hr-HR" sz="3600" noProof="0" dirty="0">
              <a:latin typeface="+mj-lt"/>
            </a:endParaRPr>
          </a:p>
          <a:p>
            <a:pPr lvl="0">
              <a:defRPr sz="3600">
                <a:latin typeface="+mj-lt"/>
              </a:defRPr>
            </a:pPr>
            <a:r>
              <a:rPr lang="hr-HR" noProof="0" dirty="0"/>
              <a:t>neaktivnost je obavezna - instanca se mora zaustaviti prije promjene veličine!</a:t>
            </a:r>
            <a:endParaRPr lang="hr-HR" sz="3600" noProof="0" dirty="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rPr lang="hr-HR" noProof="0" dirty="0"/>
              <a:t>Vodoravno skaliranje (automatska prilagodba)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6011426" cy="5202273"/>
          </a:xfrm>
        </p:spPr>
        <p:txBody>
          <a:bodyPr>
            <a:noAutofit/>
          </a:bodyPr>
          <a:lstStyle/>
          <a:p>
            <a:pPr lvl="0">
              <a:defRPr sz="3600">
                <a:latin typeface="+mj-lt"/>
              </a:defRPr>
            </a:pPr>
            <a:r>
              <a:rPr lang="hr-HR" sz="3200" noProof="0" dirty="0"/>
              <a:t>omogućava veliku implementaciju virtualnih računala s automatskom konfiguracijom</a:t>
            </a:r>
            <a:endParaRPr lang="hr-HR" sz="3200" noProof="0" dirty="0">
              <a:latin typeface="+mj-lt"/>
            </a:endParaRPr>
          </a:p>
          <a:p>
            <a:pPr lvl="0">
              <a:defRPr sz="3600">
                <a:latin typeface="+mj-lt"/>
              </a:defRPr>
            </a:pPr>
            <a:r>
              <a:rPr lang="hr-HR" sz="3200" noProof="0" dirty="0"/>
              <a:t>moguće povećati ili smanjiti</a:t>
            </a:r>
          </a:p>
          <a:p>
            <a:pPr lvl="0">
              <a:defRPr sz="3600">
                <a:latin typeface="+mj-lt"/>
              </a:defRPr>
            </a:pPr>
            <a:r>
              <a:rPr lang="hr-HR" sz="3200" noProof="0" dirty="0"/>
              <a:t>automatsko usklađivanje potražnje za prometom dodavanjem ili uklanjanjem virtualnih računala (podržava automatsku prilagodbu na temelju metričke iskorištenosti CPU-a ili memorije</a:t>
            </a:r>
            <a:endParaRPr lang="hr-HR" sz="3200" noProof="0" dirty="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a:spAutoFit/>
          </a:bodyPr>
          <a:lstStyle/>
          <a:p>
            <a:pPr algn="ctr">
              <a:defRPr sz="2800" b="1"/>
            </a:pPr>
            <a:r>
              <a:t>….</a:t>
            </a:r>
            <a:endParaRPr b="1"/>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PRILAGODBA VELIČINE - ULAZ</a:t>
            </a:r>
            <a:endParaRPr sz="320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PRILAGODBA - IZLAZ</a:t>
            </a:r>
            <a:endParaRPr sz="320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77F9F55-575D-4901-82E2-4073022873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3115</TotalTime>
  <Words>1465</Words>
  <Application>Microsoft Office PowerPoint</Application>
  <PresentationFormat>Widescreen</PresentationFormat>
  <Paragraphs>105</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Motyw pakietu Office</vt:lpstr>
      <vt:lpstr>O3 - Nastavni sadržaji za učenje na daljinu – računarstvo u oblaku  4 - Računalni servisi</vt:lpstr>
      <vt:lpstr>Uvod u tečaj o računarstvu u oblaku</vt:lpstr>
      <vt:lpstr>Računalni servisi / usluge</vt:lpstr>
      <vt:lpstr>Fizička računala, virtualna računala (virtualno računalo) i namjenska glavna računala</vt:lpstr>
      <vt:lpstr>Fizičko računalo</vt:lpstr>
      <vt:lpstr>Virtualno računalo</vt:lpstr>
      <vt:lpstr>Osnove instance virtualnog računala</vt:lpstr>
      <vt:lpstr>Okomito skaliranje</vt:lpstr>
      <vt:lpstr>Vodoravno skaliranje (automatska prilagodba)</vt:lpstr>
      <vt:lpstr>Program spremnika</vt:lpstr>
      <vt:lpstr>Kubernetes</vt:lpstr>
      <vt:lpstr>Funkcije</vt:lpstr>
      <vt:lpstr>Proučite i pregledajte sljedeće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152</cp:revision>
  <dcterms:created xsi:type="dcterms:W3CDTF">2021-12-08T08:56:03Z</dcterms:created>
  <dcterms:modified xsi:type="dcterms:W3CDTF">2024-02-23T13:34:42Z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