
<file path=[Content_Types].xml><?xml version="1.0" encoding="utf-8"?>
<Types xmlns="http://schemas.openxmlformats.org/package/2006/content-types">
  <Default ContentType="image/jpeg" Extension="jpeg"/>
  <Default ContentType="image/jpeg" Extension="jpg"/>
  <Default ContentType="image/png" Extension="png"/>
  <Default ContentType="application/vnd.openxmlformats-package.relationships+xml" Extension="rels"/>
  <Default ContentType="application/xml" Extension="xml"/>
  <Override ContentType="application/vnd.openxmlformats-officedocument.customXmlProperties+xml" PartName="/customXml/itemProps1.xml"/>
  <Override ContentType="application/vnd.openxmlformats-officedocument.customXmlProperties+xml" PartName="/customXml/itemProps2.xml"/>
  <Override ContentType="application/vnd.openxmlformats-officedocument.customXmlProperties+xml" PartName="/customXml/itemProps3.xml"/>
  <Override ContentType="application/vnd.openxmlformats-officedocument.extended-properties+xml" PartName="/docProps/app.xml"/>
  <Override ContentType="application/vnd.openxmlformats-package.core-properties+xml" PartName="/docProps/core.xml"/>
  <Override ContentType="application/vnd.openxmlformats-officedocument.custom-properties+xml" PartName="/docProps/custom.xml"/>
  <Override ContentType="application/vnd.openxmlformats-officedocument.presentationml.notesMaster+xml" PartName="/ppt/notesMasters/notesMaster1.xml"/>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notesSlide+xml" PartName="/ppt/notesSlides/notesSlide3.xml"/>
  <Override ContentType="application/vnd.openxmlformats-officedocument.presentationml.notesSlide+xml" PartName="/ppt/notesSlides/notesSlide4.xml"/>
  <Override ContentType="application/vnd.openxmlformats-officedocument.presentationml.notesSlide+xml" PartName="/ppt/notesSlides/notesSlide5.xml"/>
  <Override ContentType="application/vnd.openxmlformats-officedocument.presentationml.notesSlide+xml" PartName="/ppt/notesSlides/notesSlide6.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no"?><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 Id="rId5"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2"/>
  </p:notesMasterIdLst>
  <p:sldIdLst>
    <p:sldId id="299" r:id="rId17"/>
    <p:sldId id="256" r:id="rId5"/>
    <p:sldId id="257" r:id="rId6"/>
    <p:sldId id="295" r:id="rId7"/>
    <p:sldId id="296" r:id="rId8"/>
    <p:sldId id="298" r:id="rId9"/>
    <p:sldId id="297" r:id="rId10"/>
    <p:sldId id="277" r:id="rId11"/>
  </p:sldIdLst>
  <p:sldSz cx="12192000" cy="6858000"/>
  <p:notesSz cx="6858000" cy="9144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92" autoAdjust="0"/>
    <p:restoredTop sz="82135" autoAdjust="0"/>
  </p:normalViewPr>
  <p:slideViewPr>
    <p:cSldViewPr snapToGrid="0">
      <p:cViewPr varScale="1">
        <p:scale>
          <a:sx n="95" d="100"/>
          <a:sy n="95" d="100"/>
        </p:scale>
        <p:origin x="1074" y="78"/>
      </p:cViewPr>
      <p:guideLst/>
    </p:cSldViewPr>
  </p:slideViewPr>
  <p:notesTextViewPr>
    <p:cViewPr>
      <p:scale>
        <a:sx n="1" d="1"/>
        <a:sy n="1" d="1"/>
      </p:scale>
      <p:origin x="0" y="0"/>
    </p:cViewPr>
  </p:notesTextViewPr>
  <p:gridSpacing cx="72008" cy="72008"/>
</p:viewPr>
</file>

<file path=ppt/_rels/presentation.xml.rels><?xml version="1.0" encoding="UTF-8" standalone="no"?><Relationships xmlns="http://schemas.openxmlformats.org/package/2006/relationships"><Relationship Id="rId1" Target="../customXml/item1.xml" Type="http://schemas.openxmlformats.org/officeDocument/2006/relationships/customXml"/><Relationship Id="rId10" Target="slides/slide6.xml" Type="http://schemas.openxmlformats.org/officeDocument/2006/relationships/slide"/><Relationship Id="rId11" Target="slides/slide7.xml" Type="http://schemas.openxmlformats.org/officeDocument/2006/relationships/slide"/><Relationship Id="rId12" Target="notesMasters/notesMaster1.xml" Type="http://schemas.openxmlformats.org/officeDocument/2006/relationships/notesMaster"/><Relationship Id="rId13" Target="presProps.xml" Type="http://schemas.openxmlformats.org/officeDocument/2006/relationships/presProps"/><Relationship Id="rId14" Target="viewProps.xml" Type="http://schemas.openxmlformats.org/officeDocument/2006/relationships/viewProps"/><Relationship Id="rId15" Target="theme/theme1.xml" Type="http://schemas.openxmlformats.org/officeDocument/2006/relationships/theme"/><Relationship Id="rId16" Target="tableStyles.xml" Type="http://schemas.openxmlformats.org/officeDocument/2006/relationships/tableStyles"/><Relationship Id="rId17" Target="slides/slide8.xml" Type="http://schemas.openxmlformats.org/officeDocument/2006/relationships/slide"/><Relationship Id="rId2" Target="../customXml/item2.xml" Type="http://schemas.openxmlformats.org/officeDocument/2006/relationships/customXml"/><Relationship Id="rId3" Target="../customXml/item3.xml" Type="http://schemas.openxmlformats.org/officeDocument/2006/relationships/customXml"/><Relationship Id="rId4" Target="slideMasters/slideMaster1.xml" Type="http://schemas.openxmlformats.org/officeDocument/2006/relationships/slideMaster"/><Relationship Id="rId5" Target="slides/slide1.xml" Type="http://schemas.openxmlformats.org/officeDocument/2006/relationships/slide"/><Relationship Id="rId6" Target="slides/slide2.xml" Type="http://schemas.openxmlformats.org/officeDocument/2006/relationships/slide"/><Relationship Id="rId7" Target="slides/slide3.xml" Type="http://schemas.openxmlformats.org/officeDocument/2006/relationships/slide"/><Relationship Id="rId8" Target="slides/slide4.xml" Type="http://schemas.openxmlformats.org/officeDocument/2006/relationships/slide"/><Relationship Id="rId9" Target="slides/slide5.xml" Type="http://schemas.openxmlformats.org/officeDocument/2006/relationships/slide"/></Relationships>
</file>

<file path=ppt/notesMasters/_rels/notesMaster1.xml.rels><?xml version="1.0" encoding="UTF-8" standalone="no"?><Relationships xmlns="http://schemas.openxmlformats.org/package/2006/relationships"><Relationship Id="rId1" Target="../theme/theme2.xml" Type="http://schemas.openxmlformats.org/officeDocument/2006/relationships/theme"/></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066BBB-4A2A-497B-8D6E-78F28B3C4025}" type="datetimeFigureOut">
              <a:rPr lang="hr-HR" smtClean="0"/>
              <a:t>18.11.2022.</a:t>
            </a:fld>
            <a:endParaRPr lang="hr-HR"/>
          </a:p>
        </p:txBody>
      </p:sp>
      <p:sp>
        <p:nvSpPr>
          <p:cNvPr id="4" name="Rezervirano mjesto slike slajd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6" name="Rezervirano mjesto podnožj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E1F7B0-4ED8-4155-8F88-4515C773BDA4}" type="slidenum">
              <a:rPr lang="hr-HR" smtClean="0"/>
              <a:t>‹#›</a:t>
            </a:fld>
            <a:endParaRPr lang="hr-HR"/>
          </a:p>
        </p:txBody>
      </p:sp>
    </p:spTree>
    <p:extLst>
      <p:ext uri="{BB962C8B-B14F-4D97-AF65-F5344CB8AC3E}">
        <p14:creationId xmlns:p14="http://schemas.microsoft.com/office/powerpoint/2010/main" val="2646086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2.xml" Type="http://schemas.openxmlformats.org/officeDocument/2006/relationships/slide"/></Relationships>
</file>

<file path=ppt/notesSlides/_rels/notesSlide2.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3.xml" Type="http://schemas.openxmlformats.org/officeDocument/2006/relationships/slide"/></Relationships>
</file>

<file path=ppt/notesSlides/_rels/notesSlide3.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4.xml" Type="http://schemas.openxmlformats.org/officeDocument/2006/relationships/slide"/></Relationships>
</file>

<file path=ppt/notesSlides/_rels/notesSlide4.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5.xml" Type="http://schemas.openxmlformats.org/officeDocument/2006/relationships/slide"/></Relationships>
</file>

<file path=ppt/notesSlides/_rels/notesSlide5.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6.xml" Type="http://schemas.openxmlformats.org/officeDocument/2006/relationships/slide"/></Relationships>
</file>

<file path=ppt/notesSlides/_rels/notesSlide6.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7.xml" Type="http://schemas.openxmlformats.org/officeDocument/2006/relationships/slide"/></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Dzień dobry i witaj na kursie Cloud Computing. Kurs został opracowany w wyniku projektu Erasmus+ CodeIn. Wszystko, czego potrzebujesz do nauki, to dostęp do Internetu i komputer.</a:t>
            </a:r>
          </a:p>
          <a:p>
            <a:pPr>
              <a:lnSpc>
                <a:spcPct val="107000"/>
              </a:lnSpc>
              <a:spcAft>
                <a:spcPts val="800"/>
              </a:spcAft>
              <a:defRPr>
                <a:effectLst/>
              </a:defRPr>
            </a:pPr>
            <a:r>
              <a:t>Kurs zawiera łącznie dziesięć tematów i w tym temacie powiemy coś więcej o pamięci obiektowej.</a:t>
            </a:r>
            <a:endParaRPr sz="1200" kern="1200">
              <a:solidFill>
                <a:schemeClr val="tx1"/>
              </a:solidFill>
              <a:effectLst/>
              <a:latin typeface="+mn-lt"/>
              <a:ea typeface="+mn-ea"/>
              <a:cs typeface="+mn-cs"/>
            </a:endParaRPr>
          </a:p>
          <a:p/>
        </p:txBody>
      </p:sp>
      <p:sp>
        <p:nvSpPr>
          <p:cNvPr id="4" name="Rezervirano mjesto broja slajda 3"/>
          <p:cNvSpPr>
            <a:spLocks noGrp="1"/>
          </p:cNvSpPr>
          <p:nvPr>
            <p:ph type="sldNum" sz="quarter" idx="10"/>
          </p:nvPr>
        </p:nvSpPr>
        <p:spPr/>
        <p:txBody>
          <a:bodyPr/>
          <a:lstStyle/>
          <a:p>
            <a:fld id="{FAE1F7B0-4ED8-4155-8F88-4515C773BDA4}" type="slidenum">
              <a:rPr lang="hr-HR" smtClean="0"/>
              <a:t>2</a:t>
            </a:fld>
          </a:p>
        </p:txBody>
      </p:sp>
    </p:spTree>
    <p:extLst>
      <p:ext uri="{BB962C8B-B14F-4D97-AF65-F5344CB8AC3E}">
        <p14:creationId xmlns:p14="http://schemas.microsoft.com/office/powerpoint/2010/main" val="41249110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Co to jest c Object Storage? Cóż, jest to internetowa, wysokowydajna platforma składowania, w której dane są zarządzane jako obiekty, bez względu na rodzaj przechowywanych danych. Dlatego doskonale się nadaje do przechowywania niestrukturalnych danych, takich jak dzienniki, filmy, obrazy i pliki tekstowe. Ponadto jest to usługa regionalna i publiczna. Obiekty są przechowywane w koszyku o unikatowej nazwie w obrębie tendencji. Należy pamiętać, że istnieje hierarchia płaska (niehierarchiczna) oraz struktura folderów, symulowana przez usługę Object Storage, z użyciem prefiksów. Pamiętaj więc wszystkie obiekty, które gulasz, po prostu przechodzą w płaskiej hierarchii w usłudze. </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3</a:t>
            </a:fld>
          </a:p>
        </p:txBody>
      </p:sp>
    </p:spTree>
    <p:extLst>
      <p:ext uri="{BB962C8B-B14F-4D97-AF65-F5344CB8AC3E}">
        <p14:creationId xmlns:p14="http://schemas.microsoft.com/office/powerpoint/2010/main" val="21140420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Usługa Object Storage jest przeznaczona dla stron internetowych i będzie używana do zdjęć, filmów, plików dzienników, plików tekstowych i wszelkich plików przechowywanych w Internecie. Zazwyczaj dostęp do nich uzyskuje się za pośrednictwem klienta internetowego, który uzyskuje dostęp do tych obiektów za pomocą prostych i znanych czasowników HTTP, takich jak put and get, put oznacza, że tworzysz obiekt, i get oznacza pobranie obiektu. Są to podstawowe usługi składowania, istniejące w chmurze.</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4</a:t>
            </a:fld>
          </a:p>
        </p:txBody>
      </p:sp>
    </p:spTree>
    <p:extLst>
      <p:ext uri="{BB962C8B-B14F-4D97-AF65-F5344CB8AC3E}">
        <p14:creationId xmlns:p14="http://schemas.microsoft.com/office/powerpoint/2010/main" val="40614385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Spójrzmy więc na niektóre łzy. Pierwsze rozdarcie w pamięci obiektowej jest nazywane warstwą standardową. Warstwa ta jest także określana terminem "na żywo", w którym są przechowywane wszystkie krytyczne dane, które mają być natychmiast pobierane. Odzyskiwanie jest szybkie i jest również silnie spójne. W każdej chwili można zaktualizować dane, aby uzyskać najnowszą kopię tych danych. Istnieje druga łza, która nazywa się zimno, i jest używana do rzadkiego dostępu. Oznacza to, że masz kopię długoterminowych danych krytycznych, których nie potrzebujesz od razu. Warto więc pomyśleć o przechowywaniu kopii zapasowych, do których rzadko będzie można uzyskać dostęp.</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5</a:t>
            </a:fld>
          </a:p>
        </p:txBody>
      </p:sp>
    </p:spTree>
    <p:extLst>
      <p:ext uri="{BB962C8B-B14F-4D97-AF65-F5344CB8AC3E}">
        <p14:creationId xmlns:p14="http://schemas.microsoft.com/office/powerpoint/2010/main" val="19310960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Przechowywane dane są bardzo bezpieczne, ponieważ są przechowywane w przynajmniej trzech fizycznych lokalizacjach w jednej domenie dostępności. Szyfrowanie danych jest niezbędne, ponieważ wrażliwe dane są przechowywane w chmurze. Chcesz, by było bezpieczne, a szyfrowanie danych było domyślnie dostępne. Nie można wyłączyć lub wprowadzić kluczy dla bardzo rygorystycznych wymagań. Wszystkie te dane są dostępne przy użyciu prostego wywołania API. Użytkownik po prostu wywołuje znane czasowniki HTTP i może uzyskać dostęp do tych danych.</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6</a:t>
            </a:fld>
          </a:p>
        </p:txBody>
      </p:sp>
    </p:spTree>
    <p:extLst>
      <p:ext uri="{BB962C8B-B14F-4D97-AF65-F5344CB8AC3E}">
        <p14:creationId xmlns:p14="http://schemas.microsoft.com/office/powerpoint/2010/main" val="33115522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Aby ukończyć tę jednostkę, należy przeanalizować i przejrzeć następujące zasoby online. Dziękujemy za uwagę!</a:t>
            </a:r>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7</a:t>
            </a:fld>
          </a:p>
        </p:txBody>
      </p:sp>
    </p:spTree>
    <p:extLst>
      <p:ext uri="{BB962C8B-B14F-4D97-AF65-F5344CB8AC3E}">
        <p14:creationId xmlns:p14="http://schemas.microsoft.com/office/powerpoint/2010/main" val="1718706111"/>
      </p:ext>
    </p:extLst>
  </p:cSld>
  <p:clrMapOvr>
    <a:masterClrMapping/>
  </p:clrMapOvr>
</p:notes>
</file>

<file path=ppt/slideLayouts/_rels/slideLayout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3E04E41-BFA8-4551-94CF-FF0786B6A95C}"/>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38F1C0F8-20A9-4D6A-942D-AAA84F0D95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E9C00BB3-AFA5-4F08-AE28-27DE61B4719A}"/>
              </a:ext>
            </a:extLst>
          </p:cNvPr>
          <p:cNvSpPr>
            <a:spLocks noGrp="1"/>
          </p:cNvSpPr>
          <p:nvPr>
            <p:ph type="dt" sz="half" idx="10"/>
          </p:nvPr>
        </p:nvSpPr>
        <p:spPr/>
        <p:txBody>
          <a:bodyPr/>
          <a:lstStyle/>
          <a:p>
            <a:fld id="{1E6FFD27-F130-4AA0-AC6C-2D38F5DAC637}" type="datetimeFigureOut">
              <a:rPr lang="pl-PL" smtClean="0"/>
              <a:t>18.11.2022</a:t>
            </a:fld>
            <a:endParaRPr lang="pl-PL"/>
          </a:p>
        </p:txBody>
      </p:sp>
      <p:sp>
        <p:nvSpPr>
          <p:cNvPr id="5" name="Symbol zastępczy stopki 4">
            <a:extLst>
              <a:ext uri="{FF2B5EF4-FFF2-40B4-BE49-F238E27FC236}">
                <a16:creationId xmlns:a16="http://schemas.microsoft.com/office/drawing/2014/main" id="{240F8208-00C0-4B82-93B4-D03C4F87C66C}"/>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52E1428-DCE4-475A-894E-4495F640E3D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5196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E6A2373-B293-485A-B9F4-8022807B37F0}"/>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13E82635-9808-40F9-AB0B-69DB1AB52EDA}"/>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3AD01CDF-CF6D-4E3D-89EE-855DE207BC04}"/>
              </a:ext>
            </a:extLst>
          </p:cNvPr>
          <p:cNvSpPr>
            <a:spLocks noGrp="1"/>
          </p:cNvSpPr>
          <p:nvPr>
            <p:ph type="dt" sz="half" idx="10"/>
          </p:nvPr>
        </p:nvSpPr>
        <p:spPr/>
        <p:txBody>
          <a:bodyPr/>
          <a:lstStyle/>
          <a:p>
            <a:fld id="{1E6FFD27-F130-4AA0-AC6C-2D38F5DAC637}" type="datetimeFigureOut">
              <a:rPr lang="pl-PL" smtClean="0"/>
              <a:t>18.11.2022</a:t>
            </a:fld>
            <a:endParaRPr lang="pl-PL"/>
          </a:p>
        </p:txBody>
      </p:sp>
      <p:sp>
        <p:nvSpPr>
          <p:cNvPr id="5" name="Symbol zastępczy stopki 4">
            <a:extLst>
              <a:ext uri="{FF2B5EF4-FFF2-40B4-BE49-F238E27FC236}">
                <a16:creationId xmlns:a16="http://schemas.microsoft.com/office/drawing/2014/main" id="{E8C8C3EB-3B39-4674-9C85-CD80CE578C21}"/>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737398AB-BE32-4F86-A6EA-E13C2E4F7A1E}"/>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027389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86E3940D-6C3D-4BFA-80F9-A5EAEFD4BBC6}"/>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A896287F-84F0-4838-B4C4-A5B5D250C989}"/>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74B7AC1-C0DB-46F6-9800-7CD6361921DA}"/>
              </a:ext>
            </a:extLst>
          </p:cNvPr>
          <p:cNvSpPr>
            <a:spLocks noGrp="1"/>
          </p:cNvSpPr>
          <p:nvPr>
            <p:ph type="dt" sz="half" idx="10"/>
          </p:nvPr>
        </p:nvSpPr>
        <p:spPr/>
        <p:txBody>
          <a:bodyPr/>
          <a:lstStyle/>
          <a:p>
            <a:fld id="{1E6FFD27-F130-4AA0-AC6C-2D38F5DAC637}" type="datetimeFigureOut">
              <a:rPr lang="pl-PL" smtClean="0"/>
              <a:t>18.11.2022</a:t>
            </a:fld>
            <a:endParaRPr lang="pl-PL"/>
          </a:p>
        </p:txBody>
      </p:sp>
      <p:sp>
        <p:nvSpPr>
          <p:cNvPr id="5" name="Symbol zastępczy stopki 4">
            <a:extLst>
              <a:ext uri="{FF2B5EF4-FFF2-40B4-BE49-F238E27FC236}">
                <a16:creationId xmlns:a16="http://schemas.microsoft.com/office/drawing/2014/main" id="{FA1FAA13-902D-4409-9223-5C1E749A8E69}"/>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A96952E3-1EE7-4D94-BA57-5100B300F65F}"/>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81387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1E32B72-72F1-4DDF-A955-E96B51BE7D49}"/>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C4B96A78-CDC7-4128-8825-6B321A9799C1}"/>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FD3F5ED-1A27-4358-B40D-DC536AF6076A}"/>
              </a:ext>
            </a:extLst>
          </p:cNvPr>
          <p:cNvSpPr>
            <a:spLocks noGrp="1"/>
          </p:cNvSpPr>
          <p:nvPr>
            <p:ph type="dt" sz="half" idx="10"/>
          </p:nvPr>
        </p:nvSpPr>
        <p:spPr/>
        <p:txBody>
          <a:bodyPr/>
          <a:lstStyle/>
          <a:p>
            <a:fld id="{1E6FFD27-F130-4AA0-AC6C-2D38F5DAC637}" type="datetimeFigureOut">
              <a:rPr lang="pl-PL" smtClean="0"/>
              <a:t>18.11.2022</a:t>
            </a:fld>
            <a:endParaRPr lang="pl-PL"/>
          </a:p>
        </p:txBody>
      </p:sp>
      <p:sp>
        <p:nvSpPr>
          <p:cNvPr id="5" name="Symbol zastępczy stopki 4">
            <a:extLst>
              <a:ext uri="{FF2B5EF4-FFF2-40B4-BE49-F238E27FC236}">
                <a16:creationId xmlns:a16="http://schemas.microsoft.com/office/drawing/2014/main" id="{DDF005AC-7851-4539-BC0E-495D00904A34}"/>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80CD2B3-EB28-47E7-9CF9-C63EBFF66CD4}"/>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855538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A214856-0940-4939-A233-E830012F9EAF}"/>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820872C0-58F9-4E62-ADEA-4C801725C0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FADF8169-59EE-467F-88D2-A8E7DC50025F}"/>
              </a:ext>
            </a:extLst>
          </p:cNvPr>
          <p:cNvSpPr>
            <a:spLocks noGrp="1"/>
          </p:cNvSpPr>
          <p:nvPr>
            <p:ph type="dt" sz="half" idx="10"/>
          </p:nvPr>
        </p:nvSpPr>
        <p:spPr/>
        <p:txBody>
          <a:bodyPr/>
          <a:lstStyle/>
          <a:p>
            <a:fld id="{1E6FFD27-F130-4AA0-AC6C-2D38F5DAC637}" type="datetimeFigureOut">
              <a:rPr lang="pl-PL" smtClean="0"/>
              <a:t>18.11.2022</a:t>
            </a:fld>
            <a:endParaRPr lang="pl-PL"/>
          </a:p>
        </p:txBody>
      </p:sp>
      <p:sp>
        <p:nvSpPr>
          <p:cNvPr id="5" name="Symbol zastępczy stopki 4">
            <a:extLst>
              <a:ext uri="{FF2B5EF4-FFF2-40B4-BE49-F238E27FC236}">
                <a16:creationId xmlns:a16="http://schemas.microsoft.com/office/drawing/2014/main" id="{8560D2E5-E5A5-4D2B-825F-AE71A82D418A}"/>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F04838DC-9538-4FE6-8EC2-F694BA2C904B}"/>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475226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9E9B973-5E82-41ED-BD29-ED33A9C334D3}"/>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5C78DA29-A0EF-43CC-9F32-CBC18517BF6C}"/>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2222E80D-D7AE-4811-A0C5-4665EB7E79A5}"/>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39BB7B4F-2233-483B-A6C2-1319D3C0704B}"/>
              </a:ext>
            </a:extLst>
          </p:cNvPr>
          <p:cNvSpPr>
            <a:spLocks noGrp="1"/>
          </p:cNvSpPr>
          <p:nvPr>
            <p:ph type="dt" sz="half" idx="10"/>
          </p:nvPr>
        </p:nvSpPr>
        <p:spPr/>
        <p:txBody>
          <a:bodyPr/>
          <a:lstStyle/>
          <a:p>
            <a:fld id="{1E6FFD27-F130-4AA0-AC6C-2D38F5DAC637}" type="datetimeFigureOut">
              <a:rPr lang="pl-PL" smtClean="0"/>
              <a:t>18.11.2022</a:t>
            </a:fld>
            <a:endParaRPr lang="pl-PL"/>
          </a:p>
        </p:txBody>
      </p:sp>
      <p:sp>
        <p:nvSpPr>
          <p:cNvPr id="6" name="Symbol zastępczy stopki 5">
            <a:extLst>
              <a:ext uri="{FF2B5EF4-FFF2-40B4-BE49-F238E27FC236}">
                <a16:creationId xmlns:a16="http://schemas.microsoft.com/office/drawing/2014/main" id="{CF69642E-7620-4781-8808-0DC43EA01279}"/>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2AB38760-3DA5-4055-9C4E-05E3A96D857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468537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30230BF-A108-4EDC-AC8C-DB36E1042BB5}"/>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070F32FC-565E-4EBE-BC36-3D4D3CA86F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ACA45642-0538-4400-A68F-C890899A13AC}"/>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BE57C1A5-9CB7-4A29-BC8A-ECCB220F48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4DF49A45-3D1A-48F1-B4B7-81F3F3A16F3B}"/>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43FF47A6-690F-4A9F-922D-7C52118F8490}"/>
              </a:ext>
            </a:extLst>
          </p:cNvPr>
          <p:cNvSpPr>
            <a:spLocks noGrp="1"/>
          </p:cNvSpPr>
          <p:nvPr>
            <p:ph type="dt" sz="half" idx="10"/>
          </p:nvPr>
        </p:nvSpPr>
        <p:spPr/>
        <p:txBody>
          <a:bodyPr/>
          <a:lstStyle/>
          <a:p>
            <a:fld id="{1E6FFD27-F130-4AA0-AC6C-2D38F5DAC637}" type="datetimeFigureOut">
              <a:rPr lang="pl-PL" smtClean="0"/>
              <a:t>18.11.2022</a:t>
            </a:fld>
            <a:endParaRPr lang="pl-PL"/>
          </a:p>
        </p:txBody>
      </p:sp>
      <p:sp>
        <p:nvSpPr>
          <p:cNvPr id="8" name="Symbol zastępczy stopki 7">
            <a:extLst>
              <a:ext uri="{FF2B5EF4-FFF2-40B4-BE49-F238E27FC236}">
                <a16:creationId xmlns:a16="http://schemas.microsoft.com/office/drawing/2014/main" id="{6E9BD540-884B-4DB6-B81F-8B3588F7C08D}"/>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08098A4D-5920-412B-8FC3-D401775F3670}"/>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374363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F6BB5C5-33FE-4E90-9618-45A104BEED69}"/>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C6B37200-BE32-4968-BB88-10117B519200}"/>
              </a:ext>
            </a:extLst>
          </p:cNvPr>
          <p:cNvSpPr>
            <a:spLocks noGrp="1"/>
          </p:cNvSpPr>
          <p:nvPr>
            <p:ph type="dt" sz="half" idx="10"/>
          </p:nvPr>
        </p:nvSpPr>
        <p:spPr/>
        <p:txBody>
          <a:bodyPr/>
          <a:lstStyle/>
          <a:p>
            <a:fld id="{1E6FFD27-F130-4AA0-AC6C-2D38F5DAC637}" type="datetimeFigureOut">
              <a:rPr lang="pl-PL" smtClean="0"/>
              <a:t>18.11.2022</a:t>
            </a:fld>
            <a:endParaRPr lang="pl-PL"/>
          </a:p>
        </p:txBody>
      </p:sp>
      <p:sp>
        <p:nvSpPr>
          <p:cNvPr id="4" name="Symbol zastępczy stopki 3">
            <a:extLst>
              <a:ext uri="{FF2B5EF4-FFF2-40B4-BE49-F238E27FC236}">
                <a16:creationId xmlns:a16="http://schemas.microsoft.com/office/drawing/2014/main" id="{88AB8BFF-4198-4131-9F63-734DE5920207}"/>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A730972D-586F-481A-812B-1D135BD7201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660115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097309D5-4D94-42BF-A392-1B0C426B4A46}"/>
              </a:ext>
            </a:extLst>
          </p:cNvPr>
          <p:cNvSpPr>
            <a:spLocks noGrp="1"/>
          </p:cNvSpPr>
          <p:nvPr>
            <p:ph type="dt" sz="half" idx="10"/>
          </p:nvPr>
        </p:nvSpPr>
        <p:spPr/>
        <p:txBody>
          <a:bodyPr/>
          <a:lstStyle/>
          <a:p>
            <a:fld id="{1E6FFD27-F130-4AA0-AC6C-2D38F5DAC637}" type="datetimeFigureOut">
              <a:rPr lang="pl-PL" smtClean="0"/>
              <a:t>18.11.2022</a:t>
            </a:fld>
            <a:endParaRPr lang="pl-PL"/>
          </a:p>
        </p:txBody>
      </p:sp>
      <p:sp>
        <p:nvSpPr>
          <p:cNvPr id="3" name="Symbol zastępczy stopki 2">
            <a:extLst>
              <a:ext uri="{FF2B5EF4-FFF2-40B4-BE49-F238E27FC236}">
                <a16:creationId xmlns:a16="http://schemas.microsoft.com/office/drawing/2014/main" id="{BB8F6513-F2BD-4223-9A89-18958AC7B15E}"/>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00A74D69-0FEC-433D-82C5-4E523114B9A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94142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AA5867A-5B4E-4C78-B00F-F58A8DB76010}"/>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E2C7E01D-BD3D-473B-A095-204E20E024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97CF3AED-69E8-4E6F-8D87-BF19C05CCE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638610F5-117F-46F2-ABF4-11B7B7797A89}"/>
              </a:ext>
            </a:extLst>
          </p:cNvPr>
          <p:cNvSpPr>
            <a:spLocks noGrp="1"/>
          </p:cNvSpPr>
          <p:nvPr>
            <p:ph type="dt" sz="half" idx="10"/>
          </p:nvPr>
        </p:nvSpPr>
        <p:spPr/>
        <p:txBody>
          <a:bodyPr/>
          <a:lstStyle/>
          <a:p>
            <a:fld id="{1E6FFD27-F130-4AA0-AC6C-2D38F5DAC637}" type="datetimeFigureOut">
              <a:rPr lang="pl-PL" smtClean="0"/>
              <a:t>18.11.2022</a:t>
            </a:fld>
            <a:endParaRPr lang="pl-PL"/>
          </a:p>
        </p:txBody>
      </p:sp>
      <p:sp>
        <p:nvSpPr>
          <p:cNvPr id="6" name="Symbol zastępczy stopki 5">
            <a:extLst>
              <a:ext uri="{FF2B5EF4-FFF2-40B4-BE49-F238E27FC236}">
                <a16:creationId xmlns:a16="http://schemas.microsoft.com/office/drawing/2014/main" id="{FE894C93-FB30-4551-83DA-3B9EFC51CB77}"/>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581DBB05-ECB2-4EBE-9484-F81EE907D743}"/>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196249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308B22-79C3-4E34-BE99-9A1962946A05}"/>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2EB4F772-BF22-4F5C-A7A0-50BE340C67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A3EF6472-25B8-423A-A9DF-2628787DF5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AE3A5A38-83E1-4449-AF6B-F03F44A1419E}"/>
              </a:ext>
            </a:extLst>
          </p:cNvPr>
          <p:cNvSpPr>
            <a:spLocks noGrp="1"/>
          </p:cNvSpPr>
          <p:nvPr>
            <p:ph type="dt" sz="half" idx="10"/>
          </p:nvPr>
        </p:nvSpPr>
        <p:spPr/>
        <p:txBody>
          <a:bodyPr/>
          <a:lstStyle/>
          <a:p>
            <a:fld id="{1E6FFD27-F130-4AA0-AC6C-2D38F5DAC637}" type="datetimeFigureOut">
              <a:rPr lang="pl-PL" smtClean="0"/>
              <a:t>18.11.2022</a:t>
            </a:fld>
            <a:endParaRPr lang="pl-PL"/>
          </a:p>
        </p:txBody>
      </p:sp>
      <p:sp>
        <p:nvSpPr>
          <p:cNvPr id="6" name="Symbol zastępczy stopki 5">
            <a:extLst>
              <a:ext uri="{FF2B5EF4-FFF2-40B4-BE49-F238E27FC236}">
                <a16:creationId xmlns:a16="http://schemas.microsoft.com/office/drawing/2014/main" id="{34DEF8AC-167B-435C-80C6-0B81C4B778D8}"/>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0E0BD990-BE4F-4CFB-892B-A066BC1DEE01}"/>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691279804"/>
      </p:ext>
    </p:extLst>
  </p:cSld>
  <p:clrMapOvr>
    <a:masterClrMapping/>
  </p:clrMapOvr>
</p:sldLayout>
</file>

<file path=ppt/slideMasters/_rels/slideMaster1.xml.rels><?xml version="1.0" encoding="UTF-8" standalone="no"?><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13" Target="../media/image1.jpg" Type="http://schemas.openxmlformats.org/officeDocument/2006/relationships/imag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EEC5F034-E282-4D10-A3AC-90320D0194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424F2DBC-3188-47EE-92F3-4372C1E629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C9F4436A-2F08-4112-8FF6-182C07FA7D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6FFD27-F130-4AA0-AC6C-2D38F5DAC637}" type="datetimeFigureOut">
              <a:rPr lang="pl-PL" smtClean="0"/>
              <a:t>18.11.2022</a:t>
            </a:fld>
            <a:endParaRPr lang="pl-PL"/>
          </a:p>
        </p:txBody>
      </p:sp>
      <p:sp>
        <p:nvSpPr>
          <p:cNvPr id="5" name="Symbol zastępczy stopki 4">
            <a:extLst>
              <a:ext uri="{FF2B5EF4-FFF2-40B4-BE49-F238E27FC236}">
                <a16:creationId xmlns:a16="http://schemas.microsoft.com/office/drawing/2014/main" id="{ED09538A-6922-4657-A6A2-5BF665AB94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363F68B1-1615-4D59-A7A0-B702B4D040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4B549-3532-476D-8B32-F9865DF0B978}" type="slidenum">
              <a:rPr lang="pl-PL" smtClean="0"/>
              <a:t>‹#›</a:t>
            </a:fld>
            <a:endParaRPr lang="pl-PL"/>
          </a:p>
        </p:txBody>
      </p:sp>
    </p:spTree>
    <p:extLst>
      <p:ext uri="{BB962C8B-B14F-4D97-AF65-F5344CB8AC3E}">
        <p14:creationId xmlns:p14="http://schemas.microsoft.com/office/powerpoint/2010/main" val="3728727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no"?><Relationships xmlns="http://schemas.openxmlformats.org/package/2006/relationships"><Relationship Id="rId1" Target="../slideLayouts/slideLayout1.xml" Type="http://schemas.openxmlformats.org/officeDocument/2006/relationships/slideLayout"/></Relationships>
</file>

<file path=ppt/slides/_rels/slide2.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1.xml" Type="http://schemas.openxmlformats.org/officeDocument/2006/relationships/notesSlide"/></Relationships>
</file>

<file path=ppt/slides/_rels/slide3.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2.xml" Type="http://schemas.openxmlformats.org/officeDocument/2006/relationships/notesSlide"/><Relationship Id="rId3" Target="../media/image2.png" Type="http://schemas.openxmlformats.org/officeDocument/2006/relationships/image"/></Relationships>
</file>

<file path=ppt/slides/_rels/slide4.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3.xml" Type="http://schemas.openxmlformats.org/officeDocument/2006/relationships/notesSlide"/></Relationships>
</file>

<file path=ppt/slides/_rels/slide5.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4.xml" Type="http://schemas.openxmlformats.org/officeDocument/2006/relationships/notesSlide"/><Relationship Id="rId3" Target="../media/image3.png" Type="http://schemas.openxmlformats.org/officeDocument/2006/relationships/image"/></Relationships>
</file>

<file path=ppt/slides/_rels/slide6.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5.xml" Type="http://schemas.openxmlformats.org/officeDocument/2006/relationships/notesSlide"/></Relationships>
</file>

<file path=ppt/slides/_rels/slide7.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6.xml" Type="http://schemas.openxmlformats.org/officeDocument/2006/relationships/notesSlide"/><Relationship Id="rId3" Target="https://cloud.google.com/learn/what-is-object-storage" TargetMode="External" Type="http://schemas.openxmlformats.org/officeDocument/2006/relationships/hyperlink"/><Relationship Id="rId4" Target="https://www.youtube.com/watch?v=ZfTOQJlLsAs" TargetMode="External" Type="http://schemas.openxmlformats.org/officeDocument/2006/relationships/hyperlink"/><Relationship Id="rId5" Target="https://oracle.github.io/learning-library/oci-library/oci-hol/object-storage/workshops/freetier/index.html#xd_co_f=NmEzYTk4MDUtZWQyMS00MDBmLThiMWEtZWFhMTNlMjEzODM3%7E" TargetMode="External" Type="http://schemas.openxmlformats.org/officeDocument/2006/relationships/hyperlink"/></Relationships>
</file>

<file path=ppt/slides/_rels/slide8.xml.rels><?xml version="1.0" encoding="UTF-8" standalone="no"?><Relationships xmlns="http://schemas.openxmlformats.org/package/2006/relationships"><Relationship Id="rId1" Target="../slideLayouts/slideLayout7.xml" Type="http://schemas.openxmlformats.org/officeDocument/2006/relationships/slideLayout"/></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444977" y="1664229"/>
            <a:ext cx="9144000" cy="3065815"/>
          </a:xfrm>
        </p:spPr>
        <p:txBody>
          <a:bodyPr>
            <a:normAutofit fontScale="90000"/>
          </a:bodyPr>
          <a:lstStyle/>
          <a:p>
            <a:r>
              <a:rPr b="1"/>
              <a:t>O3 - Programy nauczania zdalnego w Cloud Computing</a:t>
            </a:r>
            <a:br>
              <a:rPr b="1"/>
            </a:br>
            <a:br>
              <a:rPr b="1"/>
            </a:br>
            <a:r>
              <a:t>7 - Object Storage</a:t>
            </a:r>
          </a:p>
        </p:txBody>
      </p:sp>
      <p:sp>
        <p:nvSpPr>
          <p:cNvPr id="3" name="Podtytuł 2">
            <a:extLst>
              <a:ext uri="{FF2B5EF4-FFF2-40B4-BE49-F238E27FC236}">
                <a16:creationId xmlns:a16="http://schemas.microsoft.com/office/drawing/2014/main" id="{F8EC1C62-E9ED-41A0-95EC-9393A93235BB}"/>
              </a:ext>
            </a:extLst>
          </p:cNvPr>
          <p:cNvSpPr>
            <a:spLocks noGrp="1"/>
          </p:cNvSpPr>
          <p:nvPr>
            <p:ph idx="1" type="subTitle"/>
          </p:nvPr>
        </p:nvSpPr>
        <p:spPr>
          <a:xfrm>
            <a:off x="1524000" y="4471283"/>
            <a:ext cx="9144000" cy="1655762"/>
          </a:xfrm>
        </p:spPr>
        <p:txBody>
          <a:bodyPr>
            <a:normAutofit lnSpcReduction="10000"/>
          </a:bodyPr>
          <a:lstStyle/>
          <a:p/>
          <a:p/>
          <a:p>
            <a:r>
              <a:t>Treść przygotowana przez: Frane Urem</a:t>
            </a:r>
          </a:p>
          <a:p>
            <a:r>
              <a:t>Głos: Ivana Kardum Goleš</a:t>
            </a:r>
          </a:p>
        </p:txBody>
      </p:sp>
    </p:spTree>
    <p:extLst>
      <p:ext uri="{BB962C8B-B14F-4D97-AF65-F5344CB8AC3E}">
        <p14:creationId xmlns:p14="http://schemas.microsoft.com/office/powerpoint/2010/main" val="750715028"/>
      </p:ext>
    </p:extLst>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Wprowadzenie do kursu Cloud Computing</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lvl="0">
              <a:defRPr sz="3600">
                <a:latin typeface="+mj-lt"/>
              </a:defRPr>
            </a:pPr>
            <a:r>
              <a:t>Kurs ten został opracowany w wyniku projektu Erasmus+ CodeIn (</a:t>
            </a:r>
            <a:r>
              <a:rPr i="1"/>
              <a:t>Cloud cOmputing for Digital Education INnovation</a:t>
            </a:r>
            <a:r>
              <a:t>)</a:t>
            </a:r>
          </a:p>
          <a:p>
            <a:pPr lvl="0">
              <a:defRPr sz="3600">
                <a:latin typeface="+mj-lt"/>
              </a:defRPr>
            </a:pPr>
            <a:r>
              <a:t>Zawiera łącznie dziesięć tematów nauczania</a:t>
            </a:r>
            <a:endParaRPr sz="3600">
              <a:latin typeface="+mj-lt"/>
            </a:endParaRPr>
          </a:p>
          <a:p>
            <a:pPr lvl="0">
              <a:defRPr sz="3600">
                <a:latin typeface="+mj-lt"/>
              </a:defRPr>
            </a:pPr>
            <a:r>
              <a:t>Wszystko, czego potrzebujesz do nauki, to dostęp do Internetu </a:t>
            </a:r>
          </a:p>
          <a:p>
            <a:pPr indent="0" lvl="0" marL="0">
              <a:buNone/>
            </a:pPr>
            <a:endParaRPr sz="3600">
              <a:latin typeface="+mj-lt"/>
            </a:endParaRPr>
          </a:p>
          <a:p>
            <a:pPr lvl="0"/>
            <a:endParaRPr>
              <a:latin typeface="+mj-lt"/>
            </a:endParaRPr>
          </a:p>
        </p:txBody>
      </p:sp>
    </p:spTree>
    <p:extLst>
      <p:ext uri="{BB962C8B-B14F-4D97-AF65-F5344CB8AC3E}">
        <p14:creationId xmlns:p14="http://schemas.microsoft.com/office/powerpoint/2010/main" val="285874955"/>
      </p:ext>
    </p:extLst>
  </p:cSld>
  <p:clrMapOvr>
    <a:masterClrMapping/>
  </p:clrMapOvr>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lvl="0">
              <a:defRPr b="1"/>
            </a:pPr>
            <a:r>
              <a:t>Co to jest Object Storage?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22031" y="1690688"/>
            <a:ext cx="11394831" cy="5167312"/>
          </a:xfrm>
        </p:spPr>
        <p:txBody>
          <a:bodyPr>
            <a:normAutofit/>
          </a:bodyPr>
          <a:lstStyle/>
          <a:p>
            <a:pPr>
              <a:defRPr sz="3600">
                <a:latin typeface="+mj-lt"/>
              </a:defRPr>
            </a:pPr>
            <a:r>
              <a:t>wszystkie dane, niezależnie od typu zawartości - zarządzane jako obiekty</a:t>
            </a:r>
            <a:endParaRPr sz="3600">
              <a:latin typeface="+mj-lt"/>
            </a:endParaRPr>
          </a:p>
          <a:p>
            <a:pPr>
              <a:defRPr sz="3600">
                <a:latin typeface="+mj-lt"/>
              </a:defRPr>
            </a:pPr>
            <a:r>
              <a:t>każdy obiekt jest przechowywany w koszyku</a:t>
            </a:r>
            <a:endParaRPr sz="3600">
              <a:latin typeface="+mj-lt"/>
            </a:endParaRPr>
          </a:p>
          <a:p>
            <a:pPr>
              <a:defRPr sz="3600">
                <a:latin typeface="+mj-lt"/>
              </a:defRPr>
            </a:pPr>
            <a:r>
              <a:rPr b="1"/>
              <a:t>koszyk</a:t>
            </a:r>
            <a:r>
              <a:t> - pojemnik logiczny do przechowywania obiektów</a:t>
            </a:r>
            <a:endParaRPr sz="3600">
              <a:latin typeface="+mj-lt"/>
            </a:endParaRPr>
          </a:p>
          <a:p>
            <a:pPr>
              <a:defRPr sz="3600">
                <a:latin typeface="+mj-lt"/>
              </a:defRPr>
            </a:pPr>
            <a:r>
              <a:t>obiekty są przechowywane w jednej, płaskiej strukturze bez hierarchii folderów - szybki i łatwy dostęp</a:t>
            </a:r>
            <a:endParaRPr sz="3600">
              <a:latin typeface="+mj-lt"/>
            </a:endParaRPr>
          </a:p>
        </p:txBody>
      </p:sp>
      <p:pic>
        <p:nvPicPr>
          <p:cNvPr id="5" name="Picture 4"/>
          <p:cNvPicPr>
            <a:picLocks noChangeAspect="1"/>
          </p:cNvPicPr>
          <p:nvPr/>
        </p:nvPicPr>
        <p:blipFill>
          <a:blip r:embed="rId3"/>
          <a:stretch>
            <a:fillRect/>
          </a:stretch>
        </p:blipFill>
        <p:spPr>
          <a:xfrm>
            <a:off x="4783276" y="4723091"/>
            <a:ext cx="2143125" cy="1933575"/>
          </a:xfrm>
          <a:prstGeom prst="rect">
            <a:avLst/>
          </a:prstGeom>
        </p:spPr>
      </p:pic>
    </p:spTree>
    <p:extLst>
      <p:ext uri="{BB962C8B-B14F-4D97-AF65-F5344CB8AC3E}">
        <p14:creationId xmlns:p14="http://schemas.microsoft.com/office/powerpoint/2010/main" val="2246152523"/>
      </p:ext>
    </p:extLst>
  </p:cSld>
  <p:clrMapOvr>
    <a:masterClrMapping/>
  </p:clrMapOvr>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lvl="0">
              <a:defRPr b="1"/>
            </a:pPr>
            <a:r>
              <a:t>Object Storage - przypadki użycia</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398584" y="1690687"/>
            <a:ext cx="11394831" cy="4865861"/>
          </a:xfrm>
        </p:spPr>
        <p:txBody>
          <a:bodyPr>
            <a:normAutofit/>
          </a:bodyPr>
          <a:lstStyle/>
          <a:p>
            <a:pPr>
              <a:defRPr sz="3600">
                <a:latin typeface="+mj-lt"/>
              </a:defRPr>
            </a:pPr>
            <a:r>
              <a:t>repozytorium zawartości dla danych, obrazów, dzienników i wideo itp.</a:t>
            </a:r>
          </a:p>
          <a:p>
            <a:pPr>
              <a:defRPr sz="3600">
                <a:latin typeface="+mj-lt"/>
              </a:defRPr>
            </a:pPr>
            <a:r>
              <a:t>archiwizacja/kopia zapasowa przez dłuższy czas</a:t>
            </a:r>
          </a:p>
          <a:p>
            <a:pPr>
              <a:defRPr sz="3600">
                <a:latin typeface="+mj-lt"/>
              </a:defRPr>
            </a:pPr>
            <a:r>
              <a:t>przechowywanie danych dziennika na potrzeby analizy i usuwania błędów/rozwiązywanie problemów</a:t>
            </a:r>
            <a:endParaRPr sz="3600">
              <a:latin typeface="+mj-lt"/>
            </a:endParaRPr>
          </a:p>
          <a:p>
            <a:pPr>
              <a:defRPr sz="3600">
                <a:latin typeface="+mj-lt"/>
              </a:defRPr>
            </a:pPr>
            <a:r>
              <a:t>przechowywanie dużych zbiorów danych (dane genomowe, IoT)</a:t>
            </a:r>
          </a:p>
          <a:p>
            <a:pPr>
              <a:defRPr sz="3600">
                <a:latin typeface="+mj-lt"/>
              </a:defRPr>
            </a:pPr>
            <a:r>
              <a:t>Big Data/Hadoop - składowanie</a:t>
            </a:r>
            <a:endParaRPr sz="3600">
              <a:latin typeface="+mj-lt"/>
            </a:endParaRPr>
          </a:p>
        </p:txBody>
      </p:sp>
    </p:spTree>
    <p:extLst>
      <p:ext uri="{BB962C8B-B14F-4D97-AF65-F5344CB8AC3E}">
        <p14:creationId xmlns:p14="http://schemas.microsoft.com/office/powerpoint/2010/main" val="1854421189"/>
      </p:ext>
    </p:extLst>
  </p:cSld>
  <p:clrMapOvr>
    <a:masterClrMapping/>
  </p:clrMapOvr>
</p:sld>
</file>

<file path=ppt/slides/slide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lvl="0">
              <a:defRPr b="1"/>
            </a:pPr>
            <a:r>
              <a:t>Warstwy składowania obiektów</a:t>
            </a:r>
            <a:endParaRPr b="1"/>
          </a:p>
        </p:txBody>
      </p:sp>
      <p:pic>
        <p:nvPicPr>
          <p:cNvPr id="5" name="Picture 4"/>
          <p:cNvPicPr>
            <a:picLocks noChangeAspect="1"/>
          </p:cNvPicPr>
          <p:nvPr/>
        </p:nvPicPr>
        <p:blipFill>
          <a:blip r:embed="rId3"/>
          <a:stretch>
            <a:fillRect/>
          </a:stretch>
        </p:blipFill>
        <p:spPr>
          <a:xfrm>
            <a:off x="838200" y="2007159"/>
            <a:ext cx="10144125" cy="914400"/>
          </a:xfrm>
          <a:prstGeom prst="rect">
            <a:avLst/>
          </a:prstGeom>
        </p:spPr>
      </p:pic>
      <p:sp>
        <p:nvSpPr>
          <p:cNvPr id="7" name="Rectangle 6"/>
          <p:cNvSpPr/>
          <p:nvPr/>
        </p:nvSpPr>
        <p:spPr>
          <a:xfrm>
            <a:off x="6109398" y="3238030"/>
            <a:ext cx="6082602" cy="2246769"/>
          </a:xfrm>
          <a:prstGeom prst="rect">
            <a:avLst/>
          </a:prstGeom>
        </p:spPr>
        <p:txBody>
          <a:bodyPr wrap="square">
            <a:spAutoFit/>
          </a:bodyPr>
          <a:lstStyle/>
          <a:p>
            <a:pPr>
              <a:defRPr b="1" sz="2800"/>
            </a:pPr>
            <a:r>
              <a:rPr>
                <a:latin typeface="+mj-lt"/>
              </a:rPr>
              <a:t>Standard (AWS), Hot (OCI</a:t>
            </a:r>
            <a:r>
              <a:t>, </a:t>
            </a:r>
            <a:r>
              <a:rPr>
                <a:latin typeface="+mj-lt"/>
              </a:rPr>
              <a:t>IBM, Azure) ...</a:t>
            </a:r>
          </a:p>
          <a:p>
            <a:pPr indent="-342900" marL="342900">
              <a:buFont charset="0" panose="020B0604020202020204" pitchFamily="34" typeface="Arial"/>
              <a:buChar char="•"/>
              <a:defRPr sz="2800">
                <a:latin typeface="+mj-lt"/>
              </a:defRPr>
            </a:pPr>
            <a:r>
              <a:t>szybki, natychmiastowy i częsty dostęp</a:t>
            </a:r>
          </a:p>
          <a:p>
            <a:pPr indent="-342900" marL="342900">
              <a:buFont charset="0" panose="020B0604020202020204" pitchFamily="34" typeface="Arial"/>
              <a:buChar char="•"/>
              <a:defRPr sz="2800">
                <a:latin typeface="+mj-lt"/>
              </a:defRPr>
            </a:pPr>
            <a:r>
              <a:t>pobieranie danych jest natychmiastowe</a:t>
            </a:r>
          </a:p>
          <a:p>
            <a:pPr indent="-342900" marL="342900">
              <a:buFont charset="0" panose="020B0604020202020204" pitchFamily="34" typeface="Arial"/>
              <a:buChar char="•"/>
              <a:defRPr sz="2800">
                <a:latin typeface="+mj-lt"/>
              </a:defRPr>
            </a:pPr>
            <a:r>
              <a:t>zawsze obsługuje najnowszą kopię danych po ich pobraniu</a:t>
            </a:r>
            <a:endParaRPr sz="2800">
              <a:latin typeface="+mj-lt"/>
            </a:endParaRPr>
          </a:p>
        </p:txBody>
      </p:sp>
      <p:sp>
        <p:nvSpPr>
          <p:cNvPr id="8" name="Rectangle 7"/>
          <p:cNvSpPr/>
          <p:nvPr/>
        </p:nvSpPr>
        <p:spPr>
          <a:xfrm>
            <a:off x="26796" y="3238029"/>
            <a:ext cx="6082602" cy="3108543"/>
          </a:xfrm>
          <a:prstGeom prst="rect">
            <a:avLst/>
          </a:prstGeom>
        </p:spPr>
        <p:txBody>
          <a:bodyPr wrap="square">
            <a:spAutoFit/>
          </a:bodyPr>
          <a:lstStyle/>
          <a:p>
            <a:pPr>
              <a:defRPr b="1" sz="2800">
                <a:latin typeface="+mj-lt"/>
              </a:defRPr>
            </a:pPr>
            <a:r>
              <a:t>Glacier (AWS), Cold (OCI, IBM, Azure) ...</a:t>
            </a:r>
          </a:p>
          <a:p>
            <a:pPr indent="-342900" marL="342900">
              <a:buFont charset="0" panose="020B0604020202020204" pitchFamily="34" typeface="Arial"/>
              <a:buChar char="•"/>
              <a:defRPr sz="2800">
                <a:latin typeface="+mj-lt"/>
              </a:defRPr>
            </a:pPr>
            <a:r>
              <a:t>rzadko używane dane, lecz muszą być przechowywane i zachowywane przez długi czas</a:t>
            </a:r>
          </a:p>
          <a:p>
            <a:pPr indent="-342900" marL="342900">
              <a:buFont charset="0" panose="020B0604020202020204" pitchFamily="34" typeface="Arial"/>
              <a:buChar char="•"/>
              <a:defRPr sz="2800">
                <a:latin typeface="+mj-lt"/>
              </a:defRPr>
            </a:pPr>
            <a:r>
              <a:t>tani</a:t>
            </a:r>
            <a:endParaRPr sz="2800">
              <a:latin typeface="+mj-lt"/>
            </a:endParaRPr>
          </a:p>
          <a:p>
            <a:pPr indent="-342900" marL="342900">
              <a:buFont charset="0" panose="020B0604020202020204" pitchFamily="34" typeface="Arial"/>
              <a:buChar char="•"/>
              <a:defRPr sz="2800">
                <a:latin typeface="+mj-lt"/>
              </a:defRPr>
            </a:pPr>
            <a:r>
              <a:t>obiekty muszą zostać przywrócone przed pobraniem</a:t>
            </a:r>
            <a:endParaRPr sz="2800">
              <a:latin typeface="+mj-lt"/>
            </a:endParaRPr>
          </a:p>
        </p:txBody>
      </p:sp>
    </p:spTree>
    <p:extLst>
      <p:ext uri="{BB962C8B-B14F-4D97-AF65-F5344CB8AC3E}">
        <p14:creationId xmlns:p14="http://schemas.microsoft.com/office/powerpoint/2010/main" val="2366011706"/>
      </p:ext>
    </p:extLst>
  </p:cSld>
  <p:clrMapOvr>
    <a:masterClrMapping/>
  </p:clrMapOvr>
</p:sld>
</file>

<file path=ppt/slides/slide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lvl="0">
              <a:defRPr b="1"/>
            </a:pPr>
            <a:r>
              <a:t>Niezawodność i bezpieczeństwo pamięci obiektowej</a:t>
            </a:r>
            <a:endParaRPr b="1"/>
          </a:p>
        </p:txBody>
      </p:sp>
      <p:sp>
        <p:nvSpPr>
          <p:cNvPr id="6" name="Rectangle 5"/>
          <p:cNvSpPr/>
          <p:nvPr/>
        </p:nvSpPr>
        <p:spPr>
          <a:xfrm>
            <a:off x="974690" y="1980319"/>
            <a:ext cx="10611059" cy="3970318"/>
          </a:xfrm>
          <a:prstGeom prst="rect">
            <a:avLst/>
          </a:prstGeom>
        </p:spPr>
        <p:txBody>
          <a:bodyPr wrap="square">
            <a:spAutoFit/>
          </a:bodyPr>
          <a:lstStyle/>
          <a:p>
            <a:pPr indent="-342900" marL="342900">
              <a:buFont charset="0" panose="020B0604020202020204" pitchFamily="34" typeface="Arial"/>
              <a:buChar char="•"/>
              <a:defRPr sz="3600">
                <a:latin typeface="+mj-lt"/>
              </a:defRPr>
            </a:pPr>
            <a:r>
              <a:t>przechowywanie obiektów jest maksymalnie odporne i trwałe </a:t>
            </a:r>
          </a:p>
          <a:p>
            <a:pPr indent="-342900" marL="342900">
              <a:buFont charset="0" panose="020B0604020202020204" pitchFamily="34" typeface="Arial"/>
              <a:buChar char="•"/>
              <a:defRPr sz="3600">
                <a:latin typeface="+mj-lt"/>
              </a:defRPr>
            </a:pPr>
            <a:r>
              <a:t>w regionie z więcej niż jedną domeną dostępności przechowuje replikę danych w więcej niż jednej domenie dostępności</a:t>
            </a:r>
            <a:endParaRPr sz="3600">
              <a:latin typeface="+mj-lt"/>
            </a:endParaRPr>
          </a:p>
          <a:p>
            <a:pPr indent="-342900" marL="342900">
              <a:buFont charset="0" panose="020B0604020202020204" pitchFamily="34" typeface="Arial"/>
              <a:buChar char="•"/>
              <a:defRPr sz="3600">
                <a:latin typeface="+mj-lt"/>
              </a:defRPr>
            </a:pPr>
            <a:r>
              <a:t>wszystkie dane są domyślnie szyfrowane (można zmienić klucze szyfrowania)</a:t>
            </a:r>
            <a:endParaRPr sz="3600">
              <a:latin typeface="+mj-lt"/>
            </a:endParaRPr>
          </a:p>
          <a:p>
            <a:pPr indent="-342900" marL="342900">
              <a:buFont charset="0" panose="020B0604020202020204" pitchFamily="34" typeface="Arial"/>
              <a:buChar char="•"/>
              <a:defRPr sz="3600">
                <a:latin typeface="+mj-lt"/>
              </a:defRPr>
            </a:pPr>
            <a:r>
              <a:t>uzyskuje dostęp do wszystkich tych danych za pomocą prostego wywołania API, używając znanych czasowników HTTP (PUT, GET) </a:t>
            </a:r>
            <a:endParaRPr sz="3600">
              <a:latin typeface="+mj-lt"/>
            </a:endParaRPr>
          </a:p>
        </p:txBody>
      </p:sp>
    </p:spTree>
    <p:extLst>
      <p:ext uri="{BB962C8B-B14F-4D97-AF65-F5344CB8AC3E}">
        <p14:creationId xmlns:p14="http://schemas.microsoft.com/office/powerpoint/2010/main" val="2524615332"/>
      </p:ext>
    </p:extLst>
  </p:cSld>
  <p:clrMapOvr>
    <a:masterClrMapping/>
  </p:clrMapOvr>
</p:sld>
</file>

<file path=ppt/slides/slide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t>Badanie i przegląd następujących zasobów online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04875" y="1501422"/>
            <a:ext cx="10515600" cy="5185127"/>
          </a:xfrm>
        </p:spPr>
        <p:txBody>
          <a:bodyPr>
            <a:normAutofit/>
          </a:bodyPr>
          <a:lstStyle/>
          <a:p>
            <a:pPr algn="just" indent="0" lvl="0" marL="0">
              <a:buNone/>
              <a:defRPr b="1">
                <a:latin typeface="+mj-lt"/>
              </a:defRPr>
            </a:pPr>
            <a:r>
              <a:t>Przeczytaj:</a:t>
            </a:r>
          </a:p>
          <a:p>
            <a:pPr algn="just">
              <a:defRPr>
                <a:latin typeface="+mj-lt"/>
                <a:hlinkClick r:id="rId3"/>
              </a:defRPr>
            </a:pPr>
            <a:r>
              <a:t>https://cloud.google.com/learn/what-is-object-storage</a:t>
            </a:r>
            <a:endParaRPr>
              <a:latin typeface="+mj-lt"/>
            </a:endParaRPr>
          </a:p>
          <a:p>
            <a:pPr algn="just" indent="0" marL="0">
              <a:buNone/>
              <a:defRPr b="1">
                <a:latin typeface="+mj-lt"/>
              </a:defRPr>
            </a:pPr>
            <a:r>
              <a:t>Obejrzyj film:</a:t>
            </a:r>
          </a:p>
          <a:p>
            <a:pPr algn="just">
              <a:defRPr>
                <a:latin typeface="+mj-lt"/>
                <a:hlinkClick r:id="rId4"/>
              </a:defRPr>
            </a:pPr>
            <a:r>
              <a:t>https://www.youtube.com/watch?v=ZfTOQJlLsAs</a:t>
            </a:r>
            <a:endParaRPr>
              <a:latin typeface="+mj-lt"/>
            </a:endParaRPr>
          </a:p>
          <a:p>
            <a:pPr algn="just" indent="0" marL="0">
              <a:buNone/>
            </a:pPr>
            <a:r>
              <a:t>Wypróbuj praktyczne ćwiczenia dla tej lekcji:</a:t>
            </a:r>
          </a:p>
          <a:p>
            <a:pPr algn="just">
              <a:defRPr>
                <a:latin typeface="+mj-lt"/>
              </a:defRPr>
            </a:pPr>
            <a:r>
              <a:rPr>
                <a:hlinkClick r:id="rId5"/>
              </a:rPr>
              <a:t>https://oracle.github.io/learning-library/oci-library/oci-hol/object-storage/workshops/freetier/index.html#xd_co_f=NmEzYTk4MDUtZWQyMS00MDBmLThiMWEtZWFhMTNlMjEzODM3%7E</a:t>
            </a:r>
            <a:r>
              <a:t> </a:t>
            </a:r>
          </a:p>
          <a:p>
            <a:pPr algn="just" indent="0" marL="0">
              <a:buNone/>
              <a:defRPr b="1">
                <a:latin typeface="+mj-lt"/>
              </a:defRPr>
            </a:pPr>
            <a:r>
              <a:t>Uzyskaj dostęp do centrum Oracle Member Hub i zakończ siódmy temat:</a:t>
            </a:r>
          </a:p>
          <a:p>
            <a:pPr algn="just" indent="0" marL="0">
              <a:buNone/>
              <a:defRPr>
                <a:latin typeface="+mj-lt"/>
              </a:defRPr>
            </a:pPr>
            <a:r>
              <a:t>   academy.oracle.com</a:t>
            </a:r>
          </a:p>
          <a:p>
            <a:pPr algn="just" indent="0" marL="0">
              <a:buNone/>
            </a:pPr>
            <a:endParaRPr>
              <a:latin typeface="+mj-lt"/>
            </a:endParaRPr>
          </a:p>
          <a:p>
            <a:pPr algn="just" indent="0" marL="0">
              <a:buNone/>
            </a:pPr>
            <a:endParaRPr>
              <a:latin typeface="+mj-lt"/>
            </a:endParaRPr>
          </a:p>
          <a:p>
            <a:pPr algn="just" indent="0" marL="0">
              <a:buNone/>
            </a:pPr>
            <a:endParaRPr>
              <a:latin typeface="+mj-lt"/>
            </a:endParaRPr>
          </a:p>
          <a:p>
            <a:pPr algn="just"/>
            <a:endParaRPr>
              <a:latin typeface="+mj-lt"/>
            </a:endParaRPr>
          </a:p>
        </p:txBody>
      </p:sp>
    </p:spTree>
    <p:extLst>
      <p:ext uri="{BB962C8B-B14F-4D97-AF65-F5344CB8AC3E}">
        <p14:creationId xmlns:p14="http://schemas.microsoft.com/office/powerpoint/2010/main" val="3801820129"/>
      </p:ext>
    </p:extLst>
  </p:cSld>
  <p:clrMapOvr>
    <a:masterClrMapping/>
  </p:clrMapOvr>
</p:sld>
</file>

<file path=ppt/slides/slide8.xml><?xml version="1.0" encoding="utf-8"?>
<p:sld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4BFA3B7-B920-5D47-B4C0-8275F7610107}"/>
              </a:ext>
            </a:extLst>
          </p:cNvPr>
          <p:cNvSpPr txBox="1"/>
          <p:nvPr/>
        </p:nvSpPr>
        <p:spPr>
          <a:xfrm>
            <a:off x="849796" y="1821994"/>
            <a:ext cx="7402167" cy="300082"/>
          </a:xfrm>
          <a:prstGeom prst="rect">
            <a:avLst/>
          </a:prstGeom>
          <a:solidFill>
            <a:srgbClr val="FFFFFF"/>
          </a:solidFill>
        </p:spPr>
        <p:txBody>
          <a:bodyPr rtlCol="0" wrap="square">
            <a:normAutofit/>
          </a:bodyPr>
          <a:lstStyle/>
          <a:p>
            <a:r>
              <a:rPr lang="en-US" sz="1400">
                <a:solidFill>
                  <a:srgbClr val="000000"/>
                </a:solidFill>
              </a:rPr>
              <a:t>Oświadczenie</a:t>
            </a:r>
          </a:p>
        </p:txBody>
      </p:sp>
      <p:sp>
        <p:nvSpPr>
          <p:cNvPr id="3" name="TextBox 2">
            <a:extLst>
              <a:ext uri="{FF2B5EF4-FFF2-40B4-BE49-F238E27FC236}">
                <a16:creationId xmlns:a16="http://schemas.microsoft.com/office/drawing/2014/main" id="{7118F732-4964-3E41-BED7-1E69F3601352}"/>
              </a:ext>
            </a:extLst>
          </p:cNvPr>
          <p:cNvSpPr txBox="1">
            <a:spLocks/>
          </p:cNvSpPr>
          <p:nvPr/>
        </p:nvSpPr>
        <p:spPr>
          <a:xfrm>
            <a:off x="849797" y="2223251"/>
            <a:ext cx="7402166" cy="944287"/>
          </a:xfrm>
          <a:prstGeom prst="rect">
            <a:avLst/>
          </a:prstGeom>
          <a:solidFill>
            <a:srgbClr val="FFFFFF"/>
          </a:solidFill>
        </p:spPr>
        <p:txBody>
          <a:bodyPr rtlCol="0" wrap="square">
            <a:normAutofit/>
          </a:bodyPr>
          <a:lstStyle/>
          <a:p>
            <a:r>
              <a:rPr lang="en-US" sz="1200">
                <a:solidFill>
                  <a:srgbClr val="000000"/>
                </a:solidFill>
              </a:rPr>
              <a:t>Treść tego dokumentu została wygenerowana przez usługę tłumaczenia maszynowego oferowaną przez Oracle. Tłumaczenie zostało wykonane automatycznie i nie było poddane redakcji ani weryfikacji. Jeśli konieczne jest ponowne wykorzystanie lub rozpowszechnianie wspomnianych treści osobom trzecim, sugerujemy, aby zostały one poddane uprzedniemu przeglądowi, zarówno pod względem ich dokładności, jak i formatowania.</a:t>
            </a:r>
          </a:p>
        </p:txBody>
      </p:sp>
      <p:sp>
        <p:nvSpPr>
          <p:cNvPr id="4" name="TextBox 3">
            <a:extLst>
              <a:ext uri="{FF2B5EF4-FFF2-40B4-BE49-F238E27FC236}">
                <a16:creationId xmlns:a16="http://schemas.microsoft.com/office/drawing/2014/main" id="{30AE9F46-85B4-4E4C-B437-628FF2AAAB81}"/>
              </a:ext>
            </a:extLst>
          </p:cNvPr>
          <p:cNvSpPr txBox="1"/>
          <p:nvPr/>
        </p:nvSpPr>
        <p:spPr>
          <a:xfrm>
            <a:off x="849796" y="3599731"/>
            <a:ext cx="7402167" cy="300082"/>
          </a:xfrm>
          <a:prstGeom prst="rect">
            <a:avLst/>
          </a:prstGeom>
          <a:solidFill>
            <a:srgbClr val="FFFFFF"/>
          </a:solidFill>
        </p:spPr>
        <p:txBody>
          <a:bodyPr rtlCol="0" wrap="square">
            <a:normAutofit/>
          </a:bodyPr>
          <a:lstStyle/>
          <a:p>
            <a:r>
              <a:rPr lang="en-US" sz="1400">
                <a:solidFill>
                  <a:srgbClr val="000000"/>
                </a:solidFill>
              </a:rPr>
              <a:t>Disclaimer</a:t>
            </a:r>
          </a:p>
        </p:txBody>
      </p:sp>
      <p:sp>
        <p:nvSpPr>
          <p:cNvPr id="5" name="TextBox 4">
            <a:extLst>
              <a:ext uri="{FF2B5EF4-FFF2-40B4-BE49-F238E27FC236}">
                <a16:creationId xmlns:a16="http://schemas.microsoft.com/office/drawing/2014/main" id="{317B7E7F-7C29-AE44-AE80-F5A9978D8492}"/>
              </a:ext>
            </a:extLst>
          </p:cNvPr>
          <p:cNvSpPr txBox="1"/>
          <p:nvPr/>
        </p:nvSpPr>
        <p:spPr>
          <a:xfrm>
            <a:off x="849796" y="4000988"/>
            <a:ext cx="7402167" cy="938760"/>
          </a:xfrm>
          <a:prstGeom prst="rect">
            <a:avLst/>
          </a:prstGeom>
          <a:solidFill>
            <a:srgbClr val="FFFFFF"/>
          </a:solidFill>
        </p:spPr>
        <p:txBody>
          <a:bodyPr rtlCol="0" wrap="square">
            <a:normAutofit/>
          </a:bodyPr>
          <a:lstStyle/>
          <a:p>
            <a:r>
              <a:rPr lang="en-US" sz="1200">
                <a:solidFill>
                  <a:srgbClr val="000000"/>
                </a:solidFill>
              </a:rPr>
              <a:t>This content has been generated by Oracle machine translation. The translations are automated and have not undergone human review or validation. If you plan to distribute the machine-translated content, we suggest you review it in advance for translation accuracy and formatting.</a:t>
            </a:r>
          </a:p>
        </p:txBody>
      </p:sp>
    </p:spTree>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no"?><Relationships xmlns="http://schemas.openxmlformats.org/package/2006/relationships"><Relationship Id="rId1" Target="itemProps1.xml" Type="http://schemas.openxmlformats.org/officeDocument/2006/relationships/customXmlProps"/></Relationships>
</file>

<file path=customXml/_rels/item2.xml.rels><?xml version="1.0" encoding="UTF-8" standalone="no"?><Relationships xmlns="http://schemas.openxmlformats.org/package/2006/relationships"><Relationship Id="rId1" Target="itemProps2.xml" Type="http://schemas.openxmlformats.org/officeDocument/2006/relationships/customXmlProps"/></Relationships>
</file>

<file path=customXml/_rels/item3.xml.rels><?xml version="1.0" encoding="UTF-8" standalone="no"?><Relationships xmlns="http://schemas.openxmlformats.org/package/2006/relationships"><Relationship Id="rId1" Target="itemProps3.xml" Type="http://schemas.openxmlformats.org/officeDocument/2006/relationships/customXmlProps"/></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FAFC4393578E54EA6D196651228CF09" ma:contentTypeVersion="18" ma:contentTypeDescription="Create a new document." ma:contentTypeScope="" ma:versionID="f39009392cc1bef1f81aa84f6355a9cb">
  <xsd:schema xmlns:xsd="http://www.w3.org/2001/XMLSchema" xmlns:xs="http://www.w3.org/2001/XMLSchema" xmlns:p="http://schemas.microsoft.com/office/2006/metadata/properties" xmlns:ns2="9ddf7ba3-e48b-4174-a29c-2a175c523237" xmlns:ns3="b2bf4f87-cb72-4e57-ad38-3955b64ca675" targetNamespace="http://schemas.microsoft.com/office/2006/metadata/properties" ma:root="true" ma:fieldsID="65c7a4dbae23a40a47a00121fc7d6485" ns2:_="" ns3:_="">
    <xsd:import namespace="9ddf7ba3-e48b-4174-a29c-2a175c523237"/>
    <xsd:import namespace="b2bf4f87-cb72-4e57-ad38-3955b64ca67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LengthInSeconds" minOccurs="0"/>
                <xsd:element ref="ns3:TaxCatchAll" minOccurs="0"/>
                <xsd:element ref="ns2:lcf76f155ced4ddcb4097134ff3c332f"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df7ba3-e48b-4174-a29c-2a175c5232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9c0af0c-00b2-4b9d-ac19-30cd42724e8d"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2bf4f87-cb72-4e57-ad38-3955b64ca675"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273846d-743d-4c83-89dc-8271a4c400d8}" ma:internalName="TaxCatchAll" ma:showField="CatchAllData" ma:web="b2bf4f87-cb72-4e57-ad38-3955b64ca67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b2bf4f87-cb72-4e57-ad38-3955b64ca675" xsi:nil="true"/>
    <lcf76f155ced4ddcb4097134ff3c332f xmlns="9ddf7ba3-e48b-4174-a29c-2a175c523237">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A5A3D74-E078-446F-8F4B-1CA946217664}"/>
</file>

<file path=customXml/itemProps2.xml><?xml version="1.0" encoding="utf-8"?>
<ds:datastoreItem xmlns:ds="http://schemas.openxmlformats.org/officeDocument/2006/customXml" ds:itemID="{E3571E05-42F9-432B-A062-0970F6412D8E}">
  <ds:schemaRefs>
    <ds:schemaRef ds:uri="http://purl.org/dc/elements/1.1/"/>
    <ds:schemaRef ds:uri="9ddf7ba3-e48b-4174-a29c-2a175c523237"/>
    <ds:schemaRef ds:uri="http://purl.org/dc/dcmitype/"/>
    <ds:schemaRef ds:uri="http://schemas.microsoft.com/office/infopath/2007/PartnerControls"/>
    <ds:schemaRef ds:uri="http://www.w3.org/XML/1998/namespace"/>
    <ds:schemaRef ds:uri="http://schemas.microsoft.com/office/2006/metadata/properties"/>
    <ds:schemaRef ds:uri="http://schemas.microsoft.com/office/2006/documentManagement/types"/>
    <ds:schemaRef ds:uri="http://schemas.openxmlformats.org/package/2006/metadata/core-properties"/>
    <ds:schemaRef ds:uri="http://purl.org/dc/terms/"/>
  </ds:schemaRefs>
</ds:datastoreItem>
</file>

<file path=customXml/itemProps3.xml><?xml version="1.0" encoding="utf-8"?>
<ds:datastoreItem xmlns:ds="http://schemas.openxmlformats.org/officeDocument/2006/customXml" ds:itemID="{648B904F-A7DC-4700-B550-EC2015A964C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3350</TotalTime>
  <Words>853</Words>
  <Application>Microsoft Office PowerPoint</Application>
  <PresentationFormat>Widescreen</PresentationFormat>
  <Paragraphs>58</Paragraphs>
  <Slides>7</Slides>
  <Notes>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Calibri Light</vt:lpstr>
      <vt:lpstr>Motyw pakietu Office</vt:lpstr>
      <vt:lpstr>O3 - Distance learning curricula in Cloud Computing  7- Object storage</vt:lpstr>
      <vt:lpstr>Introduction to the Cloud Computing course</vt:lpstr>
      <vt:lpstr>What is object storage ?</vt:lpstr>
      <vt:lpstr>Object Storage – use cases</vt:lpstr>
      <vt:lpstr>Object storage tiers</vt:lpstr>
      <vt:lpstr>Object storage reliability and security</vt:lpstr>
      <vt:lpstr>Study and review the following online resources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webinar.</dc:title>
  <dc:creator>Grzegorz Zwoliński I25</dc:creator>
  <cp:lastModifiedBy>frane</cp:lastModifiedBy>
  <cp:revision>175</cp:revision>
  <dcterms:created xsi:type="dcterms:W3CDTF">2021-12-08T08:56:03Z</dcterms:created>
  <dcterms:modified xsi:type="dcterms:W3CDTF">2022-11-18T11:42:44Z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0x0101003FAFC4393578E54EA6D196651228CF09</vt:lpwstr>
  </property>
</Properties>
</file>