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sldIdLst>
    <p:sldId id="256" r:id="rId5"/>
    <p:sldId id="257" r:id="rId6"/>
    <p:sldId id="295" r:id="rId7"/>
    <p:sldId id="296" r:id="rId8"/>
    <p:sldId id="298" r:id="rId9"/>
    <p:sldId id="297" r:id="rId10"/>
    <p:sldId id="277" r:id="rId11"/>
  </p:sldIdLst>
  <p:sldSz cx="12192000" cy="6858000"/>
  <p:notesSz cx="68580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92" autoAdjust="0"/>
    <p:restoredTop sz="82135" autoAdjust="0"/>
  </p:normalViewPr>
  <p:slideViewPr>
    <p:cSldViewPr snapToGrid="0">
      <p:cViewPr varScale="1">
        <p:scale>
          <a:sx n="91" d="100"/>
          <a:sy n="91" d="100"/>
        </p:scale>
        <p:origin x="115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066BBB-4A2A-497B-8D6E-78F28B3C4025}" type="datetimeFigureOut">
              <a:rPr lang="hr-HR" smtClean="0"/>
              <a:t>23.2.2024.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E1F7B0-4ED8-4155-8F88-4515C773BDA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46086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Dobré popoludnie a vitajte na kurze Cloud Computing. Tento kurz bol vypracovaný na základe projektu Erasmus+ CodeIn. Všetko, čo potrebujete na učenie, je prístup na internet a počítač.</a:t>
            </a:r>
          </a:p>
          <a:p>
            <a:pPr>
              <a:lnSpc>
                <a:spcPct val="107000"/>
              </a:lnSpc>
              <a:spcAft>
                <a:spcPts val="800"/>
              </a:spcAft>
              <a:defRPr>
                <a:effectLst/>
              </a:defRPr>
            </a:pPr>
            <a:r>
              <a:t>Kurz obsahuje celkovo desať tém a v tejto téme povieme niečo viac o objektovom ukladacom priestore.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2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41249110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Čo je to c objektový ukladací priestor? Ide o vysokovýkonnú ukladaciu platformu s možnosťou škálovania na internete, kde sa dáta spravujú ako objekty bez ohľadu na typ dát, ktoré ukladáte. Preto je ideálny pre neštruktúrované dáta, ako sú protokoly, videá, obrázky a textové súbory. Okrem toho ide o regionálnu a verejnú službu. Objekty sú uložené v sektore s jednoznačným názvom v rámci tendencie. Dôležité je pamätať si, že existuje plochá hierarchia a kedykoľvek uvidíte štruktúru priečinkov simulovanú službou objektového ukladacieho priestoru pomocou niečoho nazývaného prefixy. Takže nezabudnite na všetky objekty, ktoré stew len ísť v plochej hierarchii v rámci služby. 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3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21140420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Objektový ukladací priestor je pre web a bude sa používať pre fotografie, videá, protokolové súbory, textové súbory a všetky súbory, ktoré ukladáte na webe. Obvykle spôsob, akým je prístup k nim je, že máte internetového klienta, ktorý pristupuje k týmto objektom pomocou jednoduchých a známych HTTP sloves, ako je put a get, dať zmysel vytvoriť objekt, a získať znamená, že si stiahnete objekt. Toto sú služby primárneho ukladacieho priestoru, ktoré existujú v cloude.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4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40614385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Pozrime sa teda na niektoré slzy. Prvá slza v objektovom ukladacom priestore sa nazýva štandardná vrstva. Označuje sa aj ako horúca vrstva, kde uchovávate všetky kritické dáta, ktoré chcete okamžite vyvolať. Vyhľadávanie je rýchle a takisto konzistentné. Takže kedykoľvek budete chcieť aktualizovať údaje budete môcť získať najnovšiu kópiu týchto údajov. Existuje druhá slza, ktorá sa nazýva studená, a používa sa na zriedkavý prístup. Znamená to, že máte kópiu dlhodobých kritických údajov, ktoré nepotrebujete okamžite. Takže premýšľať o ukladanie záloh, ktoré by ste zriedka prístup v tomto slzu.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5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9310960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t>Uložené dáta sú veľmi bezpečné, pretože sú uložené minimálne na troch fyzických miestach v rámci jednej domény dostupnosti. Šifrovanie dát je nevyhnutné, pretože ukladáte citlivé dáta v cloude. Chceme, aby bol bezpečný a šifrovanie dát je v predvolenom nastavení dostupné. Toto nemôžete vypnúť ani priniesť kľúče pre veľmi prísne požiadavky. Prístup ku všetkým týmto dátam získate pomocou jednoduchého volania rozhrania API. Voláte známe slovesá HTTP a k týmto dátam máte prístup.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6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33115522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>
                <a:effectLst/>
              </a:defRPr>
            </a:pPr>
            <a:r>
              <a:t>Pre dokončenie tejto jednotky študujte a skontrolujte nasledujúce online zdroje. Ďakujeme za pozornosť!</a:t>
            </a:r>
            <a:endParaRPr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1F7B0-4ED8-4155-8F88-4515C773BDA4}" type="slidenum">
              <a:rPr lang="hr-HR" smtClean="0"/>
              <a:t>7</a:t>
            </a:fld>
            <a:endParaRPr lang="hr-HR" smtClean="0"/>
          </a:p>
        </p:txBody>
      </p:sp>
    </p:spTree>
    <p:extLst>
      <p:ext uri="{BB962C8B-B14F-4D97-AF65-F5344CB8AC3E}">
        <p14:creationId xmlns:p14="http://schemas.microsoft.com/office/powerpoint/2010/main" val="1718706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3E04E41-BFA8-4551-94CF-FF0786B6A9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38F1C0F8-20A9-4D6A-942D-AAA84F0D95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9C00BB3-AFA5-4F08-AE28-27DE61B47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40F8208-00C0-4B82-93B4-D03C4F87C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52E1428-DCE4-475A-894E-4495F640E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51967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E6A2373-B293-485A-B9F4-8022807B3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13E82635-9808-40F9-AB0B-69DB1AB52E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AD01CDF-CF6D-4E3D-89EE-855DE207B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8C8C3EB-3B39-4674-9C85-CD80CE578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37398AB-BE32-4F86-A6EA-E13C2E4F7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27389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86E3940D-6C3D-4BFA-80F9-A5EAEFD4BB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A896287F-84F0-4838-B4C4-A5B5D250C9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74B7AC1-C0DB-46F6-9800-7CD636192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A1FAA13-902D-4409-9223-5C1E749A8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96952E3-1EE7-4D94-BA57-5100B300F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81387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1E32B72-72F1-4DDF-A955-E96B51BE7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4B96A78-CDC7-4128-8825-6B321A979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FD3F5ED-1A27-4358-B40D-DC536AF60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DF005AC-7851-4539-BC0E-495D00904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80CD2B3-EB28-47E7-9CF9-C63EBFF66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5538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A214856-0940-4939-A233-E830012F9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20872C0-58F9-4E62-ADEA-4C801725C0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ADF8169-59EE-467F-88D2-A8E7DC500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560D2E5-E5A5-4D2B-825F-AE71A82D4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04838DC-9538-4FE6-8EC2-F694BA2C9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5226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9E9B973-5E82-41ED-BD29-ED33A9C33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C78DA29-A0EF-43CC-9F32-CBC18517BF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2222E80D-D7AE-4811-A0C5-4665EB7E79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9BB7B4F-2233-483B-A6C2-1319D3C07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CF69642E-7620-4781-8808-0DC43EA01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2AB38760-3DA5-4055-9C4E-05E3A96D8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853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30230BF-A108-4EDC-AC8C-DB36E1042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70F32FC-565E-4EBE-BC36-3D4D3CA86F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ACA45642-0538-4400-A68F-C890899A13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BE57C1A5-9CB7-4A29-BC8A-ECCB220F48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4DF49A45-3D1A-48F1-B4B7-81F3F3A16F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43FF47A6-690F-4A9F-922D-7C52118F8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6E9BD540-884B-4DB6-B81F-8B3588F7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08098A4D-5920-412B-8FC3-D401775F3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74363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F6BB5C5-33FE-4E90-9618-45A104BEE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C6B37200-BE32-4968-BB88-10117B519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88AB8BFF-4198-4131-9F63-734DE5920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A730972D-586F-481A-812B-1D135BD72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0115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97309D5-4D94-42BF-A392-1B0C426B4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BB8F6513-F2BD-4223-9A89-18958AC7B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0A74D69-0FEC-433D-82C5-4E523114B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4142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AA5867A-5B4E-4C78-B00F-F58A8DB76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2C7E01D-BD3D-473B-A095-204E20E024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97CF3AED-69E8-4E6F-8D87-BF19C05CCE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38610F5-117F-46F2-ABF4-11B7B7797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E894C93-FB30-4551-83DA-3B9EFC51C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81DBB05-ECB2-4EBE-9484-F81EE907D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96249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8308B22-79C3-4E34-BE99-9A1962946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2EB4F772-BF22-4F5C-A7A0-50BE340C67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3EF6472-25B8-423A-A9DF-2628787DF5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AE3A5A38-83E1-4449-AF6B-F03F44A14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34DEF8AC-167B-435C-80C6-0B81C4B77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E0BD990-BE4F-4CFB-892B-A066BC1DE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91279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EEC5F034-E282-4D10-A3AC-90320D019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24F2DBC-3188-47EE-92F3-4372C1E629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9F4436A-2F08-4112-8FF6-182C07FA7D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FFD27-F130-4AA0-AC6C-2D38F5DAC637}" type="datetimeFigureOut">
              <a:rPr lang="pl-PL" smtClean="0"/>
              <a:t>23.02.2024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D09538A-6922-4657-A6A2-5BF665AB94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63F68B1-1615-4D59-A7A0-B702B4D040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4B549-3532-476D-8B32-F9865DF0B9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28727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loud.google.com/learn/what-is-object-storage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oracle.github.io/learning-library/oci-library/oci-hol/object-storage/workshops/freetier/index.html#xd_co_f=NmEzYTk4MDUtZWQyMS00MDBmLThiMWEtZWFhMTNlMjEzODM3%7E" TargetMode="External"/><Relationship Id="rId4" Type="http://schemas.openxmlformats.org/officeDocument/2006/relationships/hyperlink" Target="https://www.youtube.com/watch?v=ZfTOQJlLsA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C6EDE3B-79DB-4CF3-9354-991865F182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4977" y="1664229"/>
            <a:ext cx="9144000" cy="3065815"/>
          </a:xfrm>
        </p:spPr>
        <p:txBody>
          <a:bodyPr>
            <a:normAutofit fontScale="90000"/>
          </a:bodyPr>
          <a:lstStyle/>
          <a:p>
            <a:r>
              <a:rPr b="1"/>
              <a:t>O3 - osnovy diaľkového vzdelávania v službe Cloud Computing</a:t>
            </a:r>
            <a:br>
              <a:rPr b="1"/>
            </a:br>
            <a:r>
              <a:rPr b="1"/>
              <a:t/>
            </a:r>
            <a:br>
              <a:rPr b="1"/>
            </a:br>
            <a:r>
              <a:t>7 - objektový ukladací priestor</a:t>
            </a:r>
          </a:p>
        </p:txBody>
      </p:sp>
    </p:spTree>
    <p:extLst>
      <p:ext uri="{BB962C8B-B14F-4D97-AF65-F5344CB8AC3E}">
        <p14:creationId xmlns:p14="http://schemas.microsoft.com/office/powerpoint/2010/main" val="750715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b="1"/>
            </a:pPr>
            <a:r>
              <a:t>Úvod do kurzu Cloud Computing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 sz="3600">
                <a:latin typeface="+mj-lt"/>
              </a:defRPr>
            </a:pPr>
            <a:r>
              <a:t>Tento kurz bol vyvinutý ako výsledok projektu Erasmus+ CodeIn (</a:t>
            </a:r>
            <a:r>
              <a:rPr i="1"/>
              <a:t>Cloud cOmputing pre digitálne vzdelávanie INnovation</a:t>
            </a:r>
            <a:r>
              <a:t>)</a:t>
            </a:r>
          </a:p>
          <a:p>
            <a:pPr lvl="0">
              <a:defRPr sz="3600">
                <a:latin typeface="+mj-lt"/>
              </a:defRPr>
            </a:pPr>
            <a:r>
              <a:t>Obsahuje celkovo desať tém výučby</a:t>
            </a:r>
            <a:endParaRPr sz="3600">
              <a:latin typeface="+mj-lt"/>
            </a:endParaRPr>
          </a:p>
          <a:p>
            <a:pPr lvl="0">
              <a:defRPr sz="3600">
                <a:latin typeface="+mj-lt"/>
              </a:defRPr>
            </a:pPr>
            <a:r>
              <a:t>Všetko, čo potrebujete na učenie, je prístup na internet </a:t>
            </a:r>
          </a:p>
          <a:p>
            <a:pPr marL="0" lvl="0" indent="0">
              <a:buNone/>
            </a:pPr>
            <a:endParaRPr sz="3600">
              <a:latin typeface="+mj-lt"/>
            </a:endParaRPr>
          </a:p>
          <a:p>
            <a:pPr lvl="0"/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5874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>
              <a:defRPr b="1"/>
            </a:pPr>
            <a:r>
              <a:t>Čo je to objektový ukladací priestor?</a:t>
            </a:r>
            <a:endParaRPr b="1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031" y="1690688"/>
            <a:ext cx="11394831" cy="5167312"/>
          </a:xfrm>
        </p:spPr>
        <p:txBody>
          <a:bodyPr>
            <a:normAutofit/>
          </a:bodyPr>
          <a:lstStyle/>
          <a:p>
            <a:pPr>
              <a:defRPr sz="3600">
                <a:latin typeface="+mj-lt"/>
              </a:defRPr>
            </a:pPr>
            <a:r>
              <a:t>všetky dáta bez ohľadu na typ obsahu - spravované ako objekty</a:t>
            </a:r>
            <a:endParaRPr sz="3600">
              <a:latin typeface="+mj-lt"/>
            </a:endParaRPr>
          </a:p>
          <a:p>
            <a:pPr>
              <a:defRPr sz="3600">
                <a:latin typeface="+mj-lt"/>
              </a:defRPr>
            </a:pPr>
            <a:r>
              <a:t>každý objekt je uložený v sektore</a:t>
            </a:r>
            <a:endParaRPr sz="3600">
              <a:latin typeface="+mj-lt"/>
            </a:endParaRPr>
          </a:p>
          <a:p>
            <a:pPr>
              <a:defRPr sz="3600">
                <a:latin typeface="+mj-lt"/>
              </a:defRPr>
            </a:pPr>
            <a:r>
              <a:rPr b="1"/>
              <a:t>segment</a:t>
            </a:r>
            <a:r>
              <a:t> - logický kontajner na ukladanie objektov</a:t>
            </a:r>
            <a:endParaRPr sz="3600">
              <a:latin typeface="+mj-lt"/>
            </a:endParaRPr>
          </a:p>
          <a:p>
            <a:pPr>
              <a:defRPr sz="3600">
                <a:latin typeface="+mj-lt"/>
              </a:defRPr>
            </a:pPr>
            <a:r>
              <a:t>objekty sú uložené v jednej rovnej štruktúre bez hierarchie priečinkov - rýchly a jednoduchý prístup</a:t>
            </a:r>
            <a:endParaRPr sz="3600"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8069" y="4828958"/>
            <a:ext cx="1839394" cy="1659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152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>
              <a:defRPr b="1"/>
            </a:pPr>
            <a:r>
              <a:t>Objektový ukladací priestor - prípady použitia</a:t>
            </a:r>
            <a:endParaRPr b="1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8584" y="1690687"/>
            <a:ext cx="11394831" cy="4865861"/>
          </a:xfrm>
        </p:spPr>
        <p:txBody>
          <a:bodyPr>
            <a:normAutofit/>
          </a:bodyPr>
          <a:lstStyle/>
          <a:p>
            <a:pPr>
              <a:defRPr sz="3600">
                <a:latin typeface="+mj-lt"/>
              </a:defRPr>
            </a:pPr>
            <a:r>
              <a:t>depozitár obsahu pre dáta, obrázky, protokoly, videá atď.</a:t>
            </a:r>
          </a:p>
          <a:p>
            <a:pPr>
              <a:defRPr sz="3600">
                <a:latin typeface="+mj-lt"/>
              </a:defRPr>
            </a:pPr>
            <a:r>
              <a:t>archivácia/zálohovanie na dlhšie časové obdobia</a:t>
            </a:r>
          </a:p>
          <a:p>
            <a:pPr>
              <a:defRPr sz="3600">
                <a:latin typeface="+mj-lt"/>
              </a:defRPr>
            </a:pPr>
            <a:r>
              <a:t>ukladanie dát protokolov na analýzu a ladenie/riešenie problémov</a:t>
            </a:r>
            <a:endParaRPr sz="3600">
              <a:latin typeface="+mj-lt"/>
            </a:endParaRPr>
          </a:p>
          <a:p>
            <a:pPr>
              <a:defRPr sz="3600">
                <a:latin typeface="+mj-lt"/>
              </a:defRPr>
            </a:pPr>
            <a:r>
              <a:t>ukladanie veľkých množín dát (genómové dáta, IoT)</a:t>
            </a:r>
          </a:p>
          <a:p>
            <a:pPr>
              <a:defRPr sz="3600">
                <a:latin typeface="+mj-lt"/>
              </a:defRPr>
            </a:pPr>
            <a:r>
              <a:t>Ukladací priestor veľkých dát/Hadoop</a:t>
            </a:r>
            <a:endParaRPr sz="36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54421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>
              <a:defRPr b="1"/>
            </a:pPr>
            <a:r>
              <a:t>Vrstvy objektového ukladacieho priestoru</a:t>
            </a:r>
            <a:endParaRPr b="1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007159"/>
            <a:ext cx="10144125" cy="9144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109398" y="3238030"/>
            <a:ext cx="608260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2800" b="1"/>
            </a:pPr>
            <a:r>
              <a:rPr>
                <a:latin typeface="+mj-lt"/>
              </a:rPr>
              <a:t>Standard (AWS), Hot (OCI)</a:t>
            </a:r>
            <a:r>
              <a:t>, </a:t>
            </a:r>
            <a:r>
              <a:rPr>
                <a:latin typeface="+mj-lt"/>
              </a:rPr>
              <a:t>IBM, Azure) ...</a:t>
            </a:r>
          </a:p>
          <a:p>
            <a:pPr marL="342900" indent="-342900">
              <a:buFont typeface="Arial" panose="020B0604020202020204" pitchFamily="34" charset="0"/>
              <a:buChar char="•"/>
              <a:defRPr sz="2800">
                <a:latin typeface="+mj-lt"/>
              </a:defRPr>
            </a:pPr>
            <a:r>
              <a:t>rýchly, okamžitý a častý prístup</a:t>
            </a:r>
          </a:p>
          <a:p>
            <a:pPr marL="342900" indent="-342900">
              <a:buFont typeface="Arial" panose="020B0604020202020204" pitchFamily="34" charset="0"/>
              <a:buChar char="•"/>
              <a:defRPr sz="2800">
                <a:latin typeface="+mj-lt"/>
              </a:defRPr>
            </a:pPr>
            <a:r>
              <a:t>vyvolanie dát je okamžité</a:t>
            </a:r>
          </a:p>
          <a:p>
            <a:pPr marL="342900" indent="-342900">
              <a:buFont typeface="Arial" panose="020B0604020202020204" pitchFamily="34" charset="0"/>
              <a:buChar char="•"/>
              <a:defRPr sz="2800">
                <a:latin typeface="+mj-lt"/>
              </a:defRPr>
            </a:pPr>
            <a:r>
              <a:t>vždy slúži poslednej kópii dát pri vyvolaní</a:t>
            </a:r>
            <a:endParaRPr sz="2800"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6796" y="3238029"/>
            <a:ext cx="608260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2800" b="1">
                <a:latin typeface="+mj-lt"/>
              </a:defRPr>
            </a:pPr>
            <a:r>
              <a:t>Glacier (AWS), studený (OCI, IBM, Azure) ...</a:t>
            </a:r>
          </a:p>
          <a:p>
            <a:pPr marL="342900" indent="-342900">
              <a:buFont typeface="Arial" panose="020B0604020202020204" pitchFamily="34" charset="0"/>
              <a:buChar char="•"/>
              <a:defRPr sz="2800">
                <a:latin typeface="+mj-lt"/>
              </a:defRPr>
            </a:pPr>
            <a:r>
              <a:t>zriedka prístupné údaje, ale musia sa uchovávať a uchovávať po dlhú dobu</a:t>
            </a:r>
          </a:p>
          <a:p>
            <a:pPr marL="342900" indent="-342900">
              <a:buFont typeface="Arial" panose="020B0604020202020204" pitchFamily="34" charset="0"/>
              <a:buChar char="•"/>
              <a:defRPr sz="2800">
                <a:latin typeface="+mj-lt"/>
              </a:defRPr>
            </a:pPr>
            <a:r>
              <a:t>lacný</a:t>
            </a:r>
            <a:endParaRPr sz="280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  <a:defRPr sz="2800">
                <a:latin typeface="+mj-lt"/>
              </a:defRPr>
            </a:pPr>
            <a:r>
              <a:t>objekty je potrebné pred stiahnutím obnoviť</a:t>
            </a:r>
            <a:endParaRPr sz="28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66011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>
              <a:defRPr b="1"/>
            </a:pPr>
            <a:r>
              <a:t>Spoľahlivosť a zabezpečenie objektového ukladacieho priestoru</a:t>
            </a:r>
            <a:endParaRPr b="1"/>
          </a:p>
        </p:txBody>
      </p:sp>
      <p:sp>
        <p:nvSpPr>
          <p:cNvPr id="6" name="Rectangle 5"/>
          <p:cNvSpPr/>
          <p:nvPr/>
        </p:nvSpPr>
        <p:spPr>
          <a:xfrm>
            <a:off x="974690" y="1980319"/>
            <a:ext cx="1061105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 sz="3600">
                <a:latin typeface="+mj-lt"/>
              </a:defRPr>
            </a:pPr>
            <a:r>
              <a:t>objektový ukladací priestor je vysokoodolný a odolný </a:t>
            </a:r>
          </a:p>
          <a:p>
            <a:pPr marL="342900" indent="-342900">
              <a:buFont typeface="Arial" panose="020B0604020202020204" pitchFamily="34" charset="0"/>
              <a:buChar char="•"/>
              <a:defRPr sz="3600">
                <a:latin typeface="+mj-lt"/>
              </a:defRPr>
            </a:pPr>
            <a:r>
              <a:t>v oblasti s viacerými doménami dostupnosti ukladá repliku dát vo viac ako jednej doméne dostupnosti</a:t>
            </a:r>
            <a:endParaRPr sz="360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  <a:defRPr sz="3600">
                <a:latin typeface="+mj-lt"/>
              </a:defRPr>
            </a:pPr>
            <a:r>
              <a:t>všetky dáta sú predvolene šifrované (je možné zmeniť šifrovacie kľúče)</a:t>
            </a:r>
            <a:endParaRPr sz="360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  <a:defRPr sz="3600">
                <a:latin typeface="+mj-lt"/>
              </a:defRPr>
            </a:pPr>
            <a:r>
              <a:t>pristupujete ku všetkým týmto dátam pomocou jednoduchého volania rozhrania API so známymi príkazmi HTTP (PUT, GET) </a:t>
            </a:r>
            <a:endParaRPr sz="36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24615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FA9E55-F8D5-49F8-9882-DC2FBD4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859"/>
            <a:ext cx="10515600" cy="1325563"/>
          </a:xfrm>
        </p:spPr>
        <p:txBody>
          <a:bodyPr/>
          <a:lstStyle/>
          <a:p>
            <a:pPr algn="ctr">
              <a:defRPr b="1"/>
            </a:pPr>
            <a:r>
              <a:t>Študovať a preskúmať nasledujúce online zdroje</a:t>
            </a:r>
            <a:endParaRPr b="1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727AF9A-F3F7-464E-860B-D6C35A883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4875" y="1501422"/>
            <a:ext cx="10515600" cy="5185127"/>
          </a:xfrm>
        </p:spPr>
        <p:txBody>
          <a:bodyPr>
            <a:normAutofit/>
          </a:bodyPr>
          <a:lstStyle/>
          <a:p>
            <a:pPr marL="0" lvl="0" indent="0" algn="just">
              <a:buNone/>
              <a:defRPr b="1">
                <a:latin typeface="+mj-lt"/>
              </a:defRPr>
            </a:pPr>
            <a:r>
              <a:t>Prečítajte si:</a:t>
            </a:r>
          </a:p>
          <a:p>
            <a:pPr algn="just">
              <a:defRPr>
                <a:latin typeface="+mj-lt"/>
                <a:hlinkClick r:id="rId3"/>
              </a:defRPr>
            </a:pPr>
            <a:r>
              <a:t>https://cloud.google.com/learn/what-is-object-storage</a:t>
            </a:r>
            <a:endParaRPr>
              <a:latin typeface="+mj-lt"/>
            </a:endParaRPr>
          </a:p>
          <a:p>
            <a:pPr marL="0" indent="0" algn="just">
              <a:buNone/>
              <a:defRPr b="1">
                <a:latin typeface="+mj-lt"/>
              </a:defRPr>
            </a:pPr>
            <a:r>
              <a:t>Pozrite si toto video:</a:t>
            </a:r>
          </a:p>
          <a:p>
            <a:pPr algn="just">
              <a:defRPr>
                <a:latin typeface="+mj-lt"/>
                <a:hlinkClick r:id="rId4"/>
              </a:defRPr>
            </a:pPr>
            <a:r>
              <a:t>https://www.youtube.com/watch?v=ZfTOQJlLsAs</a:t>
            </a:r>
            <a:endParaRPr>
              <a:latin typeface="+mj-lt"/>
            </a:endParaRPr>
          </a:p>
          <a:p>
            <a:pPr marL="0" indent="0" algn="just">
              <a:buNone/>
            </a:pPr>
            <a:r>
              <a:t>Vyskúšajte praktické cvičenie:</a:t>
            </a:r>
          </a:p>
          <a:p>
            <a:pPr algn="just">
              <a:defRPr>
                <a:latin typeface="+mj-lt"/>
              </a:defRPr>
            </a:pPr>
            <a:r>
              <a:rPr>
                <a:hlinkClick r:id="rId5"/>
              </a:rPr>
              <a:t>https://oracle.github.io/learning-library/oci-library/oci-hol/object-storage/workshops/freetier/index.html#xd_co_f=NmEzYTk4MDUtZWQyMS00MDBmLThiMWEtZWFhMTNlMjEzODM3%7E</a:t>
            </a:r>
            <a:r>
              <a:t> </a:t>
            </a:r>
          </a:p>
          <a:p>
            <a:pPr marL="0" indent="0" algn="just">
              <a:buNone/>
              <a:defRPr b="1">
                <a:latin typeface="+mj-lt"/>
              </a:defRPr>
            </a:pPr>
            <a:r>
              <a:t>Získajte prístup k centru členov Oracle a dokončite siedmu tému:</a:t>
            </a:r>
          </a:p>
          <a:p>
            <a:pPr marL="0" indent="0" algn="just">
              <a:buNone/>
              <a:defRPr>
                <a:latin typeface="+mj-lt"/>
              </a:defRPr>
            </a:pPr>
            <a:r>
              <a:t>   academy.oracle.com</a:t>
            </a:r>
          </a:p>
          <a:p>
            <a:pPr marL="0" indent="0" algn="just">
              <a:buNone/>
            </a:pPr>
            <a:endParaRPr>
              <a:latin typeface="+mj-lt"/>
            </a:endParaRPr>
          </a:p>
          <a:p>
            <a:pPr marL="0" indent="0" algn="just">
              <a:buNone/>
            </a:pPr>
            <a:endParaRPr>
              <a:latin typeface="+mj-lt"/>
            </a:endParaRPr>
          </a:p>
          <a:p>
            <a:pPr marL="0" indent="0" algn="just">
              <a:buNone/>
            </a:pPr>
            <a:endParaRPr>
              <a:latin typeface="+mj-lt"/>
            </a:endParaRPr>
          </a:p>
          <a:p>
            <a:pPr algn="just"/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01820129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2bf4f87-cb72-4e57-ad38-3955b64ca675" xsi:nil="true"/>
    <lcf76f155ced4ddcb4097134ff3c332f xmlns="9ddf7ba3-e48b-4174-a29c-2a175c523237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AFC4393578E54EA6D196651228CF09" ma:contentTypeVersion="18" ma:contentTypeDescription="Create a new document." ma:contentTypeScope="" ma:versionID="f39009392cc1bef1f81aa84f6355a9cb">
  <xsd:schema xmlns:xsd="http://www.w3.org/2001/XMLSchema" xmlns:xs="http://www.w3.org/2001/XMLSchema" xmlns:p="http://schemas.microsoft.com/office/2006/metadata/properties" xmlns:ns2="9ddf7ba3-e48b-4174-a29c-2a175c523237" xmlns:ns3="b2bf4f87-cb72-4e57-ad38-3955b64ca675" targetNamespace="http://schemas.microsoft.com/office/2006/metadata/properties" ma:root="true" ma:fieldsID="65c7a4dbae23a40a47a00121fc7d6485" ns2:_="" ns3:_="">
    <xsd:import namespace="9ddf7ba3-e48b-4174-a29c-2a175c523237"/>
    <xsd:import namespace="b2bf4f87-cb72-4e57-ad38-3955b64ca67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3:TaxCatchAll" minOccurs="0"/>
                <xsd:element ref="ns2:lcf76f155ced4ddcb4097134ff3c332f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df7ba3-e48b-4174-a29c-2a175c5232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9c0af0c-00b2-4b9d-ac19-30cd42724e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bf4f87-cb72-4e57-ad38-3955b64ca675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273846d-743d-4c83-89dc-8271a4c400d8}" ma:internalName="TaxCatchAll" ma:showField="CatchAllData" ma:web="b2bf4f87-cb72-4e57-ad38-3955b64ca67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48B904F-A7DC-4700-B550-EC2015A964C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3571E05-42F9-432B-A062-0970F6412D8E}">
  <ds:schemaRefs>
    <ds:schemaRef ds:uri="http://purl.org/dc/elements/1.1/"/>
    <ds:schemaRef ds:uri="9ddf7ba3-e48b-4174-a29c-2a175c523237"/>
    <ds:schemaRef ds:uri="http://purl.org/dc/dcmitype/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b2bf4f87-cb72-4e57-ad38-3955b64ca675"/>
  </ds:schemaRefs>
</ds:datastoreItem>
</file>

<file path=customXml/itemProps3.xml><?xml version="1.0" encoding="utf-8"?>
<ds:datastoreItem xmlns:ds="http://schemas.openxmlformats.org/officeDocument/2006/customXml" ds:itemID="{D3E10F1E-BCED-489B-9EA6-BF35F2E61F5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df7ba3-e48b-4174-a29c-2a175c523237"/>
    <ds:schemaRef ds:uri="b2bf4f87-cb72-4e57-ad38-3955b64ca6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3350</TotalTime>
  <Words>768</Words>
  <Application>Microsoft Office PowerPoint</Application>
  <PresentationFormat>Widescreen</PresentationFormat>
  <Paragraphs>54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Motyw pakietu Office</vt:lpstr>
      <vt:lpstr>O3 - osnovy diaľkového vzdelávania v službe Cloud Computing  7 - objektový ukladací priestor</vt:lpstr>
      <vt:lpstr>Úvod do kurzu Cloud Computing</vt:lpstr>
      <vt:lpstr>Čo je to objektový ukladací priestor?</vt:lpstr>
      <vt:lpstr>Objektový ukladací priestor - prípady použitia</vt:lpstr>
      <vt:lpstr>Vrstvy objektového ukladacieho priestoru</vt:lpstr>
      <vt:lpstr>Spoľahlivosť a zabezpečenie objektového ukladacieho priestoru</vt:lpstr>
      <vt:lpstr>Študovať a preskúmať nasledujúce online zdroje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the webinar.</dc:title>
  <dc:creator>Grzegorz Zwoliński I25</dc:creator>
  <cp:lastModifiedBy>frane</cp:lastModifiedBy>
  <cp:revision>177</cp:revision>
  <dcterms:created xsi:type="dcterms:W3CDTF">2021-12-08T08:56:03Z</dcterms:created>
  <dcterms:modified xsi:type="dcterms:W3CDTF">2024-02-23T14:12:43Z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0x0101003FAFC4393578E54EA6D196651228CF09</vt:lpwstr>
  </property>
</Properties>
</file>