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301" r:id="rId6"/>
    <p:sldId id="295" r:id="rId7"/>
    <p:sldId id="296" r:id="rId8"/>
    <p:sldId id="298" r:id="rId9"/>
    <p:sldId id="297" r:id="rId10"/>
    <p:sldId id="277" r:id="rId11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2" autoAdjust="0"/>
    <p:restoredTop sz="82135" autoAdjust="0"/>
  </p:normalViewPr>
  <p:slideViewPr>
    <p:cSldViewPr snapToGrid="0">
      <p:cViewPr varScale="1">
        <p:scale>
          <a:sx n="91" d="100"/>
          <a:sy n="91" d="100"/>
        </p:scale>
        <p:origin x="11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23.2.2024.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Dobar dan i dobro došli na tečaj računarstva u oblaku. Ovaj tečaj razvijen je kao rezultat projekta Erasmus+ CodeIn. Sve što trebate naučiti je pristup internetu i računalo.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Tečaj sadrži ukupno deset tema. Osim toga, pripremili smo kratki videozapis s osnovnim uputama na početku svakog od njih. </a:t>
            </a:r>
            <a:r>
              <a:rPr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Prije svega, dat ćemo vam osnovne informacije o tome kako očekujemo da naučite u ovom tečaju i gdje možete pronaći nastavne materijale.</a:t>
            </a:r>
            <a:r>
              <a:t>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/>
              <a:t>Što </a:t>
            </a:r>
            <a:r>
              <a:rPr smtClean="0"/>
              <a:t>je</a:t>
            </a:r>
            <a:r>
              <a:rPr lang="hr-HR" baseline="0" smtClean="0"/>
              <a:t> objektno spremište (</a:t>
            </a:r>
            <a:r>
              <a:rPr smtClean="0"/>
              <a:t>Object Storage</a:t>
            </a:r>
            <a:r>
              <a:rPr lang="hr-HR" smtClean="0"/>
              <a:t>)</a:t>
            </a:r>
            <a:r>
              <a:rPr smtClean="0"/>
              <a:t>? </a:t>
            </a:r>
            <a:r>
              <a:t>Radi se o internetskoj </a:t>
            </a:r>
            <a:r>
              <a:rPr/>
              <a:t>platformi </a:t>
            </a:r>
            <a:r>
              <a:rPr smtClean="0"/>
              <a:t>vrhunskih </a:t>
            </a:r>
            <a:r>
              <a:t>radnih svojstava na kojoj se podacima upravlja kao objektima, bez obzira na vrstu podataka koje spremate. Stoga je idealan za nestrukturirane podatke kao što </a:t>
            </a:r>
            <a:r>
              <a:rPr/>
              <a:t>su </a:t>
            </a:r>
            <a:r>
              <a:rPr lang="hr-HR" smtClean="0"/>
              <a:t>veliki</a:t>
            </a:r>
            <a:r>
              <a:rPr lang="hr-HR" baseline="0" smtClean="0"/>
              <a:t> zapisi</a:t>
            </a:r>
            <a:r>
              <a:rPr smtClean="0"/>
              <a:t>, </a:t>
            </a:r>
            <a:r>
              <a:t>videozapisi, slike i tekstne datoteke. Osim toga, to je regionalna i javna usluga. Objekti se spremaju u spremnik jedinstvenog naziva unutar tendencije. Važno je zapamtiti da postoji plošna hijerarhija i kad god se prikaže struktura mapa koju simulira servis objektnog spremišta pomoću nečega što se naziva prefiksima. Zato zapamtite sve objekte koje ste ukrali samo u ravnoj hijerarhiji unutar servisa. 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14042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Objektno spremište je za web i upotrebljavat će se za fotografije, videozapise, datoteke zapisnika, tekstne datoteke i sve datoteke koje spremite na webu. Obično je način na koji se pristupa imate internetski klijent koji pristupa tim objektima pomoću jednostavnih i poznatih HTTP glagola kao što su staviti i dobiti, staviti što znači da stvorite objekt i dobiti znači da preuzmete objekt. To su primarni servisi spremišta koji postoje u oblaku.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61438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Pogledajmo neke od suza. Prva razrada u objektnom spremištu naziva se standardnim slojem. To se naziva i vrućom razinom na kojoj odmah možete zadržati sve kritične podatke koje želite dohvatiti. Dohvaćanje je brzo, a također je vrlo dosljedno. Stoga u bilo kojem trenutku želite ažurirati podatke koje ćete moći dobiti najnoviju kopiju tih podataka. Postoji druga suza koja se naziva hladno, a koristi se za rijedak pristup. To znači da imate kopiju dugoročnih kritičnih podataka koje ne trebate odmah. Stoga razmislite o spremanju sigurnosnih kopija kojima ćete rijetko pristupati u ovoj suzi.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31096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Spremljeni podaci iznimno su sigurni jer se spremaju na najmanje tri fizičke lokacije unutar jedne domene dostupnosti. Šifriranje podataka ključno je jer u oblak spremate osjetljive podatke. Želiš da bude sigurna, a šifriranje podataka standardno je dostupno. To ne možete isključiti niti prenijeti ključeve za vrlo stroge zahtjeve. Tim podacima možete pristupiti putem jednostavnog API poziva. Možete nazvati poznate HTTP glagole i pristupiti tim podacima.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11552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Za dovršetak ove jedinice proučite i pregledajte </a:t>
            </a:r>
            <a:r>
              <a:rPr/>
              <a:t>sljedeće </a:t>
            </a:r>
            <a:r>
              <a:rPr lang="hr-HR" smtClean="0"/>
              <a:t>online</a:t>
            </a:r>
            <a:r>
              <a:rPr smtClean="0"/>
              <a:t> </a:t>
            </a:r>
            <a:r>
              <a:rPr lang="hr-HR" smtClean="0"/>
              <a:t>izvore</a:t>
            </a:r>
            <a:r>
              <a:rPr smtClean="0"/>
              <a:t>. </a:t>
            </a:r>
            <a:r>
              <a:t>Hvala na pozornosti!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google.com/learn/what-is-object-storag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racle.github.io/learning-library/oci-library/oci-hol/object-storage/workshops/freetier/index.html#xd_co_f=NmEzYTk4MDUtZWQyMS00MDBmLThiMWEtZWFhMTNlMjEzODM3%7E" TargetMode="External"/><Relationship Id="rId4" Type="http://schemas.openxmlformats.org/officeDocument/2006/relationships/hyperlink" Target="https://www.youtube.com/watch?v=ZfTOQJlLsA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 dirty="0"/>
              <a:t>O3 - </a:t>
            </a:r>
            <a:r>
              <a:rPr b="1" dirty="0" err="1"/>
              <a:t>Nastavni</a:t>
            </a:r>
            <a:r>
              <a:rPr b="1" dirty="0"/>
              <a:t> </a:t>
            </a:r>
            <a:r>
              <a:rPr lang="en-US" b="1" dirty="0" err="1"/>
              <a:t>sadržaji</a:t>
            </a:r>
            <a:r>
              <a:rPr b="1" dirty="0"/>
              <a:t> za </a:t>
            </a:r>
            <a:r>
              <a:rPr b="1" dirty="0" err="1"/>
              <a:t>učenje</a:t>
            </a:r>
            <a:r>
              <a:rPr b="1" dirty="0"/>
              <a:t> </a:t>
            </a:r>
            <a:r>
              <a:rPr b="1" dirty="0" err="1"/>
              <a:t>na</a:t>
            </a:r>
            <a:r>
              <a:rPr b="1" dirty="0"/>
              <a:t> </a:t>
            </a:r>
            <a:r>
              <a:rPr b="1" dirty="0" err="1"/>
              <a:t>daljinu</a:t>
            </a:r>
            <a:r>
              <a:rPr b="1" dirty="0"/>
              <a:t> </a:t>
            </a:r>
            <a:r>
              <a:rPr lang="en-US" b="1" dirty="0"/>
              <a:t>o</a:t>
            </a:r>
            <a:r>
              <a:rPr b="1" dirty="0"/>
              <a:t> </a:t>
            </a:r>
            <a:r>
              <a:rPr b="1" dirty="0" err="1"/>
              <a:t>računarstvu</a:t>
            </a:r>
            <a:r>
              <a:rPr b="1" dirty="0"/>
              <a:t> u </a:t>
            </a:r>
            <a:r>
              <a:rPr b="1" dirty="0" err="1"/>
              <a:t>oblaku</a:t>
            </a:r>
            <a:r>
              <a:rPr b="1" dirty="0"/>
              <a:t/>
            </a:r>
            <a:br>
              <a:rPr b="1" dirty="0"/>
            </a:br>
            <a:r>
              <a:rPr b="1" dirty="0"/>
              <a:t/>
            </a:r>
            <a:br>
              <a:rPr b="1" dirty="0"/>
            </a:br>
            <a:r>
              <a:rPr/>
              <a:t>7- </a:t>
            </a:r>
            <a:r>
              <a:rPr lang="hr-HR" dirty="0" err="1"/>
              <a:t>O</a:t>
            </a:r>
            <a:r>
              <a:rPr smtClean="0"/>
              <a:t>bjektno </a:t>
            </a:r>
            <a:r>
              <a:rPr dirty="0" err="1"/>
              <a:t>spremište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rPr lang="hr-HR" noProof="0" dirty="0"/>
              <a:t>Uvod u tečaj o računarstvu u oblaku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defRPr sz="3600">
                <a:latin typeface="+mj-lt"/>
              </a:defRPr>
            </a:pPr>
            <a:r>
              <a:rPr lang="hr-HR" noProof="0" dirty="0"/>
              <a:t>Ovaj tečaj razvijen je kao rezultat Erasmus+ projekta CodeIn (</a:t>
            </a:r>
            <a:r>
              <a:rPr lang="hr-HR" i="1" noProof="0" dirty="0"/>
              <a:t>Cloud cOmputing for Digital Education INnovation</a:t>
            </a:r>
            <a:r>
              <a:rPr lang="hr-HR" noProof="0" dirty="0"/>
              <a:t>)</a:t>
            </a: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Sadrži ukupno deset nastavnih tema</a:t>
            </a:r>
            <a:endParaRPr lang="hr-HR" sz="3600" noProof="0" dirty="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Sve što trebate za pristup tečaju je pristup internetu </a:t>
            </a: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Procjenjuje se kako je potrebno oko 150 sati učenja za postizanje planiranih ishoda učenja. </a:t>
            </a:r>
          </a:p>
          <a:p>
            <a:pPr lvl="0"/>
            <a:endParaRPr lang="hr-HR" sz="3600" noProof="0" dirty="0">
              <a:latin typeface="+mj-lt"/>
            </a:endParaRPr>
          </a:p>
          <a:p>
            <a:pPr lvl="0"/>
            <a:endParaRPr lang="hr-HR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1681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Što </a:t>
            </a:r>
            <a:r>
              <a:rPr/>
              <a:t>je </a:t>
            </a:r>
            <a:r>
              <a:rPr lang="hr-HR" smtClean="0"/>
              <a:t>objektno spremište (</a:t>
            </a:r>
            <a:r>
              <a:rPr smtClean="0"/>
              <a:t>Object Storage</a:t>
            </a:r>
            <a:r>
              <a:rPr lang="hr-HR" smtClean="0"/>
              <a:t>)</a:t>
            </a:r>
            <a:r>
              <a:rPr smtClean="0"/>
              <a:t>?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1" y="1690688"/>
            <a:ext cx="11394831" cy="5167312"/>
          </a:xfrm>
        </p:spPr>
        <p:txBody>
          <a:bodyPr>
            <a:normAutofit/>
          </a:bodyPr>
          <a:lstStyle/>
          <a:p>
            <a:pPr>
              <a:defRPr sz="3600">
                <a:latin typeface="+mj-lt"/>
              </a:defRPr>
            </a:pPr>
            <a:r>
              <a:t>svi podaci, bez obzira na vrstu sadržaja - upravlja se kao objekti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svaki je objekt spremljen u spremniku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rPr b="1"/>
              <a:t>Sektor</a:t>
            </a:r>
            <a:r>
              <a:t> - logički spremnik za spremanje objekata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objekti se spremaju u jednu, ravnu strukturu bez hijerarhije mapa - brz i jednostavan pristup</a:t>
            </a:r>
            <a:endParaRPr sz="360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8918" y="4733601"/>
            <a:ext cx="2143125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52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Object Storage - načini upotrebe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584" y="1690687"/>
            <a:ext cx="11394831" cy="4865861"/>
          </a:xfrm>
        </p:spPr>
        <p:txBody>
          <a:bodyPr>
            <a:normAutofit/>
          </a:bodyPr>
          <a:lstStyle/>
          <a:p>
            <a:pPr>
              <a:defRPr sz="3600">
                <a:latin typeface="+mj-lt"/>
              </a:defRPr>
            </a:pPr>
            <a:r>
              <a:t>repozitorij sadržaja za podatke, slike, zapisnike i videozapise itd.</a:t>
            </a:r>
          </a:p>
          <a:p>
            <a:pPr>
              <a:defRPr sz="3600">
                <a:latin typeface="+mj-lt"/>
              </a:defRPr>
            </a:pPr>
            <a:r>
              <a:t>arhiviranje/sigurnosno kopiranje tijekom duljeg vremenskog razdoblja</a:t>
            </a:r>
          </a:p>
          <a:p>
            <a:pPr>
              <a:defRPr sz="3600">
                <a:latin typeface="+mj-lt"/>
              </a:defRPr>
            </a:pPr>
            <a:r>
              <a:t>spremanje podataka zapisnika za analizu i ispravljanje pogrešaka/rješavanje problema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spremanje velikih skupova podataka (podaci o genomu, IoT)</a:t>
            </a:r>
          </a:p>
          <a:p>
            <a:pPr>
              <a:defRPr sz="3600">
                <a:latin typeface="+mj-lt"/>
              </a:defRPr>
            </a:pPr>
            <a:r>
              <a:t>Big Data/Hadoop spremište</a:t>
            </a:r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54421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Slojevi objektnog spremišta</a:t>
            </a:r>
            <a:endParaRPr b="1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007159"/>
            <a:ext cx="10144125" cy="914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09398" y="3238030"/>
            <a:ext cx="608260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800" b="1"/>
            </a:pPr>
            <a:r>
              <a:rPr>
                <a:latin typeface="+mj-lt"/>
              </a:rPr>
              <a:t>Standardna (AWS), brza (OCI</a:t>
            </a:r>
            <a:r>
              <a:t>, </a:t>
            </a:r>
            <a:r>
              <a:rPr>
                <a:latin typeface="+mj-lt"/>
              </a:rPr>
              <a:t>IBM, Azure) ...</a:t>
            </a:r>
          </a:p>
          <a:p>
            <a:pPr marL="342900" indent="-342900">
              <a:buFont typeface="Arial" panose="020B0604020202020204" pitchFamily="34" charset="0"/>
              <a:buChar char="•"/>
              <a:defRPr sz="2800">
                <a:latin typeface="+mj-lt"/>
              </a:defRPr>
            </a:pPr>
            <a:r>
              <a:t>brz, neposredan i čest pristup</a:t>
            </a:r>
          </a:p>
          <a:p>
            <a:pPr marL="342900" indent="-342900">
              <a:buFont typeface="Arial" panose="020B0604020202020204" pitchFamily="34" charset="0"/>
              <a:buChar char="•"/>
              <a:defRPr sz="2800">
                <a:latin typeface="+mj-lt"/>
              </a:defRPr>
            </a:pPr>
            <a:r>
              <a:t>dohvaćanje podataka trenutačno je</a:t>
            </a:r>
          </a:p>
          <a:p>
            <a:pPr marL="342900" indent="-342900">
              <a:buFont typeface="Arial" panose="020B0604020202020204" pitchFamily="34" charset="0"/>
              <a:buChar char="•"/>
              <a:defRPr sz="2800">
                <a:latin typeface="+mj-lt"/>
              </a:defRPr>
            </a:pPr>
            <a:r>
              <a:t>uvijek služi najnovijoj kopiji podataka pri dohvaćanju</a:t>
            </a:r>
            <a:endParaRPr sz="280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796" y="3238029"/>
            <a:ext cx="608260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800" b="1">
                <a:latin typeface="+mj-lt"/>
              </a:defRPr>
            </a:pPr>
            <a:r>
              <a:t>Glacier (AWS), Hladno (OCI, IBM, Azure) ...</a:t>
            </a:r>
          </a:p>
          <a:p>
            <a:pPr marL="342900" indent="-342900">
              <a:buFont typeface="Arial" panose="020B0604020202020204" pitchFamily="34" charset="0"/>
              <a:buChar char="•"/>
              <a:defRPr sz="2800">
                <a:latin typeface="+mj-lt"/>
              </a:defRPr>
            </a:pPr>
            <a:r>
              <a:t>podaci kojima se rijetko pristupa, ali se moraju čuvati i čuvati dulje vrijeme</a:t>
            </a:r>
          </a:p>
          <a:p>
            <a:pPr marL="342900" indent="-342900">
              <a:buFont typeface="Arial" panose="020B0604020202020204" pitchFamily="34" charset="0"/>
              <a:buChar char="•"/>
              <a:defRPr sz="2800">
                <a:latin typeface="+mj-lt"/>
              </a:defRPr>
            </a:pPr>
            <a:r>
              <a:t>jeftino</a:t>
            </a:r>
            <a:endParaRPr sz="280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2800">
                <a:latin typeface="+mj-lt"/>
              </a:defRPr>
            </a:pPr>
            <a:r>
              <a:t>objekti se moraju vratiti prije preuzimanja</a:t>
            </a:r>
            <a:endParaRPr sz="28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66011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Pouzdanost i sigurnost objektnog spremišta</a:t>
            </a:r>
            <a:endParaRPr b="1"/>
          </a:p>
        </p:txBody>
      </p:sp>
      <p:sp>
        <p:nvSpPr>
          <p:cNvPr id="6" name="Rectangle 5"/>
          <p:cNvSpPr/>
          <p:nvPr/>
        </p:nvSpPr>
        <p:spPr>
          <a:xfrm>
            <a:off x="974690" y="1980319"/>
            <a:ext cx="1061105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 sz="3600">
                <a:latin typeface="+mj-lt"/>
              </a:defRPr>
            </a:pPr>
            <a:r>
              <a:t>objektno spremište izuzetno je izdržljivo i otporno </a:t>
            </a:r>
          </a:p>
          <a:p>
            <a:pPr marL="342900" indent="-342900">
              <a:buFont typeface="Arial" panose="020B0604020202020204" pitchFamily="34" charset="0"/>
              <a:buChar char="•"/>
              <a:defRPr sz="3600">
                <a:latin typeface="+mj-lt"/>
              </a:defRPr>
            </a:pPr>
            <a:r>
              <a:t>u regiji s više domena dostupnosti sprema repliku podataka u više domena dostupnosti</a:t>
            </a:r>
            <a:endParaRPr sz="360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3600">
                <a:latin typeface="+mj-lt"/>
              </a:defRPr>
            </a:pPr>
            <a:r>
              <a:t>svi podaci prema zadanim se postavkama šifriraju (ključevi za šifriranje mogu se promijeniti)</a:t>
            </a:r>
            <a:endParaRPr sz="360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3600">
                <a:latin typeface="+mj-lt"/>
              </a:defRPr>
            </a:pPr>
            <a:r>
              <a:t>svim tim podacima pristupate putem jednostavnog API poziva s poznatim HTTP glagolima (PUT, GET) </a:t>
            </a:r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4615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Proučite i pregledajte </a:t>
            </a:r>
            <a:r>
              <a:rPr/>
              <a:t>sljedeće </a:t>
            </a:r>
            <a:r>
              <a:rPr lang="hr-HR" smtClean="0"/>
              <a:t>online izvore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501422"/>
            <a:ext cx="10515600" cy="5185127"/>
          </a:xfrm>
        </p:spPr>
        <p:txBody>
          <a:bodyPr>
            <a:normAutofit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rPr dirty="0" err="1"/>
              <a:t>Pročitajte</a:t>
            </a:r>
            <a:r>
              <a:rPr dirty="0"/>
              <a:t> </a:t>
            </a:r>
            <a:r>
              <a:rPr dirty="0" err="1"/>
              <a:t>ovo</a:t>
            </a:r>
            <a:r>
              <a:rPr dirty="0"/>
              <a:t>:</a:t>
            </a:r>
          </a:p>
          <a:p>
            <a:pPr algn="just">
              <a:defRPr>
                <a:latin typeface="+mj-lt"/>
                <a:hlinkClick r:id="rId3"/>
              </a:defRPr>
            </a:pPr>
            <a:r>
              <a:rPr dirty="0"/>
              <a:t>https://cloud.google.com/learn/what-is-object-storage</a:t>
            </a:r>
            <a:endParaRPr dirty="0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rPr dirty="0" err="1"/>
              <a:t>Pogledajte</a:t>
            </a:r>
            <a:r>
              <a:rPr dirty="0"/>
              <a:t> </a:t>
            </a:r>
            <a:r>
              <a:rPr dirty="0" err="1"/>
              <a:t>ovaj</a:t>
            </a:r>
            <a:r>
              <a:rPr dirty="0"/>
              <a:t> </a:t>
            </a:r>
            <a:r>
              <a:rPr dirty="0" err="1"/>
              <a:t>videozapis</a:t>
            </a:r>
            <a:r>
              <a:rPr dirty="0"/>
              <a:t>:</a:t>
            </a:r>
          </a:p>
          <a:p>
            <a:pPr algn="just">
              <a:defRPr>
                <a:latin typeface="+mj-lt"/>
                <a:hlinkClick r:id="rId4"/>
              </a:defRPr>
            </a:pPr>
            <a:r>
              <a:rPr dirty="0"/>
              <a:t>https://www.youtube.com/watch?v=ZfTOQJlLsAs</a:t>
            </a:r>
            <a:endParaRPr dirty="0">
              <a:latin typeface="+mj-lt"/>
            </a:endParaRPr>
          </a:p>
          <a:p>
            <a:pPr marL="0" indent="0" algn="just">
              <a:buNone/>
            </a:pPr>
            <a:r>
              <a:rPr dirty="0" err="1"/>
              <a:t>Pokušajte</a:t>
            </a:r>
            <a:r>
              <a:rPr dirty="0"/>
              <a:t> </a:t>
            </a:r>
            <a:r>
              <a:rPr dirty="0" err="1"/>
              <a:t>koristiti</a:t>
            </a:r>
            <a:r>
              <a:rPr dirty="0"/>
              <a:t> </a:t>
            </a:r>
            <a:r>
              <a:rPr dirty="0" err="1"/>
              <a:t>ovu</a:t>
            </a:r>
            <a:r>
              <a:rPr dirty="0"/>
              <a:t> </a:t>
            </a:r>
            <a:r>
              <a:rPr dirty="0" err="1"/>
              <a:t>lekciju</a:t>
            </a:r>
            <a:r>
              <a:rPr dirty="0"/>
              <a:t>:</a:t>
            </a:r>
          </a:p>
          <a:p>
            <a:pPr algn="just">
              <a:defRPr>
                <a:latin typeface="+mj-lt"/>
              </a:defRPr>
            </a:pPr>
            <a:r>
              <a:rPr dirty="0">
                <a:hlinkClick r:id="rId5"/>
              </a:rPr>
              <a:t>https://oracle.github.io/learning-library/oci-library/oci-hol/object-storage/workshops/freetier/index.html#xd_co_f=NmEzYTk4MDUtZWQyMS00MDBmLThiMWEtZWFhMTNlMjEzODM3%7E</a:t>
            </a:r>
            <a:r>
              <a:rPr dirty="0"/>
              <a:t> 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rPr dirty="0" err="1"/>
              <a:t>Pristupite</a:t>
            </a:r>
            <a:r>
              <a:rPr dirty="0"/>
              <a:t> </a:t>
            </a:r>
            <a:r>
              <a:rPr dirty="0" err="1"/>
              <a:t>servisu</a:t>
            </a:r>
            <a:r>
              <a:rPr dirty="0"/>
              <a:t> </a:t>
            </a:r>
            <a:r>
              <a:t>Oracle </a:t>
            </a:r>
            <a:r>
              <a:rPr lang="en-US"/>
              <a:t>Academy </a:t>
            </a:r>
            <a:r>
              <a:t>i </a:t>
            </a:r>
            <a:r>
              <a:rPr dirty="0" err="1"/>
              <a:t>dovršite</a:t>
            </a:r>
            <a:r>
              <a:rPr dirty="0"/>
              <a:t> </a:t>
            </a:r>
            <a:r>
              <a:rPr err="1"/>
              <a:t>sedmu</a:t>
            </a:r>
            <a:r>
              <a:rPr/>
              <a:t> </a:t>
            </a:r>
            <a:r>
              <a:rPr lang="hr-HR" smtClean="0"/>
              <a:t>nastavnu cjelinu</a:t>
            </a:r>
            <a:r>
              <a:rPr smtClean="0"/>
              <a:t>:</a:t>
            </a:r>
            <a:endParaRPr dirty="0"/>
          </a:p>
          <a:p>
            <a:pPr marL="0" indent="0" algn="just">
              <a:buNone/>
              <a:defRPr>
                <a:latin typeface="+mj-lt"/>
              </a:defRPr>
            </a:pPr>
            <a:r>
              <a:rPr dirty="0"/>
              <a:t>   academy.oracle.com</a:t>
            </a:r>
          </a:p>
          <a:p>
            <a:pPr marL="0" indent="0" algn="just">
              <a:buNone/>
            </a:pPr>
            <a:endParaRPr dirty="0">
              <a:latin typeface="+mj-lt"/>
            </a:endParaRPr>
          </a:p>
          <a:p>
            <a:pPr marL="0" indent="0" algn="just">
              <a:buNone/>
            </a:pPr>
            <a:endParaRPr dirty="0">
              <a:latin typeface="+mj-lt"/>
            </a:endParaRPr>
          </a:p>
          <a:p>
            <a:pPr marL="0" indent="0" algn="just">
              <a:buNone/>
            </a:pPr>
            <a:endParaRPr dirty="0">
              <a:latin typeface="+mj-lt"/>
            </a:endParaRPr>
          </a:p>
          <a:p>
            <a:pPr algn="just"/>
            <a:endParaRPr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7D196B-B3D1-4308-8C7E-615812499A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3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3354</TotalTime>
  <Words>794</Words>
  <Application>Microsoft Office PowerPoint</Application>
  <PresentationFormat>Widescreen</PresentationFormat>
  <Paragraphs>55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Motyw pakietu Office</vt:lpstr>
      <vt:lpstr>O3 - Nastavni sadržaji za učenje na daljinu o računarstvu u oblaku  7- Objektno spremište</vt:lpstr>
      <vt:lpstr>Uvod u tečaj o računarstvu u oblaku</vt:lpstr>
      <vt:lpstr>Što je objektno spremište (Object Storage)?</vt:lpstr>
      <vt:lpstr>Object Storage - načini upotrebe</vt:lpstr>
      <vt:lpstr>Slojevi objektnog spremišta</vt:lpstr>
      <vt:lpstr>Pouzdanost i sigurnost objektnog spremišta</vt:lpstr>
      <vt:lpstr>Proučite i pregledajte sljedeće online izvore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179</cp:revision>
  <dcterms:created xsi:type="dcterms:W3CDTF">2021-12-08T08:56:03Z</dcterms:created>
  <dcterms:modified xsi:type="dcterms:W3CDTF">2024-02-23T13:39:21Z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