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300" r:id="rId6"/>
    <p:sldId id="295" r:id="rId7"/>
    <p:sldId id="297" r:id="rId8"/>
    <p:sldId id="298" r:id="rId9"/>
    <p:sldId id="299" r:id="rId10"/>
    <p:sldId id="277" r:id="rId11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15" autoAdjust="0"/>
    <p:restoredTop sz="86388" autoAdjust="0"/>
  </p:normalViewPr>
  <p:slideViewPr>
    <p:cSldViewPr snapToGrid="0">
      <p:cViewPr varScale="1">
        <p:scale>
          <a:sx n="96" d="100"/>
          <a:sy n="96" d="100"/>
        </p:scale>
        <p:origin x="774" y="84"/>
      </p:cViewPr>
      <p:guideLst/>
    </p:cSldViewPr>
  </p:slideViewPr>
  <p:outlineViewPr>
    <p:cViewPr>
      <p:scale>
        <a:sx n="33" d="100"/>
        <a:sy n="33" d="100"/>
      </p:scale>
      <p:origin x="0" y="-4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23.2.2024.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Dobar dan i dobro došli na tečaj računarstva u oblaku. Ovaj tečaj razvijen je kao rezultat projekta Erasmus+ CodeIn. Sve što trebate naučiti je pristup internetu i računalo.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Tečaj sadrži ukupno deset tema. Osim toga, pripremili smo kratki videozapis s osnovnim uputama na početku svakog od njih. </a:t>
            </a:r>
            <a:r>
              <a:rPr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Prije svega, dat ćemo vam osnovne informacije o tome kako očekujemo da naučite u ovom tečaju i gdje možete pronaći nastavne materijale.</a:t>
            </a:r>
            <a:r>
              <a:t>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U jezgri servis blokovske jedinice omogućava trajno i dugotrajno spremište za računalne instance. Prednost je u tome što spremište može biti trajno i izdržljivo i produljeno izvan vijeka trajanja instance. To spremište naziva se blokovska jedinica. U tom slučaju podacima se upravlja kao blokovima fiksne veličine. Stvarate particiju, datotečni sustav, a zatim montirajte datotečni sustav i tako vaše računalne instance upotrebljavaju servis spremišta.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14042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Ako pogledate ovu sliku, vaša računalna instanca govori s diskom za block storage. Te diskove možete stvoriti i pridružiti računalnim instancama. Diskove možete odvojiti i izbrisati te, što je najvažnije, podatke možete zadržati i nakon što izbrišete instancu. Stoga se podaci spremaju neovisno o životnom ciklusu instance, zbog čega biste trebali upotrebljavati servis blokovske jedinice koji osigurava trajno i trajno spremište. Trajno, što znači da je sigurno skladištenje. On ostaje izvan vijeka trajanja samih računalnih instanci. Računalna instanca kojom se prekida rad i dalje je sigurna. Trajni znači da izrađujemo više kopija, pa čak i ako izgubimo jednu kopiju, imamo i druge kopije podataka dostupne u podatkovnom centru.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00358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Imamo i značajku koja se naziva replikacijom blokovskih jedinica. Kao što vidite u ovoj grafičkoj prikazu ovdje, blokovske jedinice repliciraju se iz jedne regije u drugu. Zašto biste to učinili? To biste učinili za oporavak od katastrofe, to biste učinili za migraciju. Ako pak proširite svoje poslovanje, možete iskoristiti tu značajku. Ideja je ovdje replicirati podatke u više regija te imajte na umu kako je ova replikacija asinkrona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65463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Pogledajmo slojeve blokovskih jedinica. Počinjemo sa slojem koji se naziva osnovnim. To je dobro za velike uzastopne ulazno-izlazne zadatke poput spremišta podataka za streaming. Zatim imate uravnoteženu razinu, uravnoteženi izbor slučajnog ulaza i izlaza te stvari poput sistemskih diskova. I na kraju, imamo sve razine izvedbe za najzahtjevnije ulazno-izlazne zadatke kao što su relacijske baze podataka.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04444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Za dovršetak ove jedinice proučite i pregledajte </a:t>
            </a:r>
            <a:r>
              <a:rPr/>
              <a:t>sljedeće </a:t>
            </a:r>
            <a:r>
              <a:rPr lang="hr-HR" smtClean="0"/>
              <a:t>online izvore</a:t>
            </a:r>
            <a:r>
              <a:rPr smtClean="0"/>
              <a:t>. </a:t>
            </a:r>
            <a:r>
              <a:t>Hvala na pozornosti!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racle.com/in/cloud/storage/block-volumes/what-is-block-storag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racle.github.io/learning-library/oci-library/oci-hol/oci-quick-start/workshops/freetier/index.html#xd_co_f=NmEzYTk4MDUtZWQyMS00MDBmLThiMWEtZWFhMTNlMjEzODM3%7E" TargetMode="External"/><Relationship Id="rId5" Type="http://schemas.openxmlformats.org/officeDocument/2006/relationships/hyperlink" Target="https://www.youtube.com/watch?v=FKzpFKTrC1M" TargetMode="External"/><Relationship Id="rId4" Type="http://schemas.openxmlformats.org/officeDocument/2006/relationships/hyperlink" Target="https://www.youtube.com/watch?v=CczKEbElR9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lang="hr-HR" b="1" noProof="0" dirty="0"/>
              <a:t>O3 - Nastavni sadržaji za učenje na daljinu – računarstvo u oblaku</a:t>
            </a:r>
            <a:br>
              <a:rPr lang="hr-HR" b="1" noProof="0" dirty="0"/>
            </a:br>
            <a:r>
              <a:rPr lang="hr-HR" b="1" noProof="0" dirty="0"/>
              <a:t/>
            </a:r>
            <a:br>
              <a:rPr lang="hr-HR" b="1" noProof="0" dirty="0"/>
            </a:br>
            <a:r>
              <a:rPr lang="hr-HR" noProof="0" dirty="0"/>
              <a:t>5- blokovsko spremište (disk)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rPr lang="hr-HR" noProof="0" dirty="0"/>
              <a:t>Uvod u tečaj o računarstvu u oblaku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defRPr sz="3600">
                <a:latin typeface="+mj-lt"/>
              </a:defRPr>
            </a:pPr>
            <a:r>
              <a:rPr lang="hr-HR" noProof="0" dirty="0"/>
              <a:t>Ovaj tečaj razvijen je kao rezultat Erasmus+ projekta CodeIn (</a:t>
            </a:r>
            <a:r>
              <a:rPr lang="hr-HR" i="1" noProof="0" dirty="0"/>
              <a:t>Cloud cOmputing for Digital Education INnovation</a:t>
            </a:r>
            <a:r>
              <a:rPr lang="hr-HR" noProof="0" dirty="0"/>
              <a:t>)</a:t>
            </a: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Sadrži ukupno deset nastavnih tema</a:t>
            </a:r>
            <a:endParaRPr lang="hr-HR" sz="3600" noProof="0" dirty="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Sve što trebate za pristup tečaju je pristup internetu </a:t>
            </a: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Procjenjuje se kako je potrebno oko 150 sati učenja za postizanje planiranih ishoda učenja. </a:t>
            </a:r>
          </a:p>
          <a:p>
            <a:pPr lvl="0"/>
            <a:endParaRPr lang="hr-HR" sz="3600" noProof="0" dirty="0">
              <a:latin typeface="+mj-lt"/>
            </a:endParaRPr>
          </a:p>
          <a:p>
            <a:pPr lvl="0"/>
            <a:endParaRPr lang="hr-HR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1681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rPr lang="hr-HR" noProof="0" dirty="0"/>
              <a:t>Osnove blokovskog spremišta (disk)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0" y="1690688"/>
            <a:ext cx="6631913" cy="5167312"/>
          </a:xfrm>
        </p:spPr>
        <p:txBody>
          <a:bodyPr>
            <a:normAutofit fontScale="85000" lnSpcReduction="10000"/>
          </a:bodyPr>
          <a:lstStyle/>
          <a:p>
            <a:pPr>
              <a:defRPr sz="3600">
                <a:latin typeface="+mj-lt"/>
              </a:defRPr>
            </a:pPr>
            <a:r>
              <a:rPr lang="hr-HR" noProof="0" dirty="0"/>
              <a:t>Spremištu se pristupa kroz operacijski sustav kao “montiranom/ugrađenom diskovnom pogonu"</a:t>
            </a:r>
          </a:p>
          <a:p>
            <a:pPr>
              <a:defRPr sz="3600">
                <a:latin typeface="+mj-lt"/>
              </a:defRPr>
            </a:pPr>
            <a:r>
              <a:rPr lang="hr-HR" noProof="0" dirty="0"/>
              <a:t>obično se izvodi kao dio mreže područja spremišta (SAN)</a:t>
            </a:r>
            <a:endParaRPr lang="hr-HR" sz="3600" noProof="0" dirty="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rPr lang="hr-HR" noProof="0" dirty="0"/>
              <a:t>podaci se obično spremaju na uređaj u </a:t>
            </a:r>
            <a:r>
              <a:rPr lang="hr-HR" b="1" noProof="0" dirty="0"/>
              <a:t>blokovima</a:t>
            </a:r>
            <a:r>
              <a:rPr lang="hr-HR" noProof="0" dirty="0"/>
              <a:t> fiksne veličine (npr. 512 bajtova) </a:t>
            </a:r>
          </a:p>
          <a:p>
            <a:pPr>
              <a:defRPr sz="3600">
                <a:latin typeface="+mj-lt"/>
              </a:defRPr>
            </a:pPr>
            <a:r>
              <a:rPr lang="hr-HR" noProof="0" dirty="0"/>
              <a:t>bilo koju vrstu datotečnog sustava možete postaviti u spremište na razini bloka (na primjer, Windows koristi NTFS; VMware koristi VMFS ...)</a:t>
            </a:r>
            <a:endParaRPr lang="hr-HR" sz="3600" noProof="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2696" y="2802758"/>
            <a:ext cx="356235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52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rPr lang="hr-HR" noProof="0" dirty="0"/>
              <a:t>Projektiranje skladišnih i aplikacijskih zahtjeva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90688"/>
            <a:ext cx="5160666" cy="4609628"/>
          </a:xfrm>
        </p:spPr>
        <p:txBody>
          <a:bodyPr>
            <a:normAutofit fontScale="92500" lnSpcReduction="20000"/>
          </a:bodyPr>
          <a:lstStyle/>
          <a:p>
            <a:pPr lvl="0">
              <a:defRPr sz="3600">
                <a:latin typeface="+mj-lt"/>
              </a:defRPr>
            </a:pPr>
            <a:r>
              <a:rPr lang="hr-HR" noProof="0" dirty="0"/>
              <a:t>kao primjer (OCI) – razlikuju se dvije vrste blokovskog spremišta: sistemska jedinica (OS disk) i blokovska jedinica (data diskovi)</a:t>
            </a:r>
            <a:endParaRPr lang="hr-HR" sz="3600" noProof="0" dirty="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Blokovska pohrana (block storage) sprema repliku podataka u 3 zasebne domene pogrešaka (nema potrebe za RAID konfiguracijama)</a:t>
            </a:r>
            <a:endParaRPr lang="hr-HR" sz="3600" noProof="0" dirty="0">
              <a:latin typeface="+mj-lt"/>
            </a:endParaRPr>
          </a:p>
          <a:p>
            <a:pPr lvl="0"/>
            <a:endParaRPr lang="hr-HR" sz="3600" noProof="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557" y="1949129"/>
            <a:ext cx="3616779" cy="3553103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5578510" y="4859137"/>
            <a:ext cx="1899138" cy="1286189"/>
          </a:xfrm>
          <a:prstGeom prst="wedgeEllipseCallout">
            <a:avLst>
              <a:gd name="adj1" fmla="val 72288"/>
              <a:gd name="adj2" fmla="val -765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latin typeface="+mj-lt"/>
              </a:defRPr>
            </a:pPr>
            <a:r>
              <a:t>Slučaj upotrebe - </a:t>
            </a:r>
            <a:endParaRPr sz="2000">
              <a:latin typeface="+mj-lt"/>
            </a:endParaRPr>
          </a:p>
          <a:p>
            <a:pPr algn="ctr">
              <a:defRPr sz="2000">
                <a:latin typeface="+mj-lt"/>
              </a:defRPr>
            </a:pPr>
            <a:r>
              <a:t>pokretanje poslužitelja</a:t>
            </a:r>
            <a:endParaRPr sz="2000">
              <a:latin typeface="+mj-lt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9109457" y="1494614"/>
            <a:ext cx="1899138" cy="1286189"/>
          </a:xfrm>
          <a:prstGeom prst="wedgeEllipseCallout">
            <a:avLst>
              <a:gd name="adj1" fmla="val -40410"/>
              <a:gd name="adj2" fmla="val 1273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>
                <a:latin typeface="+mj-lt"/>
              </a:defRPr>
            </a:pPr>
            <a:r>
              <a:t>Slučaj upotrebe - </a:t>
            </a:r>
            <a:endParaRPr sz="2000">
              <a:latin typeface="+mj-lt"/>
            </a:endParaRPr>
          </a:p>
          <a:p>
            <a:pPr algn="ctr">
              <a:defRPr sz="2000">
                <a:latin typeface="+mj-lt"/>
              </a:defRPr>
            </a:pPr>
            <a:r>
              <a:t>baza podataka</a:t>
            </a:r>
            <a:endParaRPr sz="20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7222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lvl="0" algn="ctr">
              <a:defRPr b="1"/>
            </a:pPr>
            <a:r>
              <a:rPr lang="hr-HR" noProof="0" dirty="0"/>
              <a:t>Kloniranje i sigurnosno kopiranje temeljem pravila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89253"/>
            <a:ext cx="10515600" cy="652891"/>
          </a:xfrm>
        </p:spPr>
        <p:txBody>
          <a:bodyPr>
            <a:normAutofit fontScale="85000" lnSpcReduction="10000"/>
          </a:bodyPr>
          <a:lstStyle/>
          <a:p>
            <a:pPr marL="0" lvl="0" indent="0">
              <a:buNone/>
              <a:defRPr sz="3600">
                <a:latin typeface="+mj-lt"/>
              </a:defRPr>
            </a:pPr>
            <a:r>
              <a:rPr lang="hr-HR" noProof="0" dirty="0"/>
              <a:t>Block Volume Backup - primjer Oracle Cloud Infrastructure (OCI)</a:t>
            </a:r>
            <a:endParaRPr lang="hr-HR" sz="3600" noProof="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963" y="1389318"/>
            <a:ext cx="8908387" cy="423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2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973"/>
            <a:ext cx="10515600" cy="1325563"/>
          </a:xfrm>
        </p:spPr>
        <p:txBody>
          <a:bodyPr/>
          <a:lstStyle/>
          <a:p>
            <a:pPr lvl="0" algn="ctr">
              <a:defRPr b="1"/>
            </a:pPr>
            <a:r>
              <a:rPr lang="hr-HR" noProof="0" dirty="0"/>
              <a:t>Slojevi blokovskog spremišta</a:t>
            </a:r>
            <a:endParaRPr lang="hr-HR" b="1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20034"/>
            <a:ext cx="10144125" cy="914400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978877" y="3357430"/>
            <a:ext cx="3000270" cy="2950773"/>
          </a:xfrm>
          <a:prstGeom prst="wedgeRectCallout">
            <a:avLst>
              <a:gd name="adj1" fmla="val -1408"/>
              <a:gd name="adj2" fmla="val -8270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 sz="2400">
                <a:solidFill>
                  <a:schemeClr val="tx1"/>
                </a:solidFill>
                <a:latin typeface="+mj-lt"/>
              </a:defRPr>
            </a:pPr>
            <a:r>
              <a:rPr dirty="0"/>
              <a:t>Standard (Azure) </a:t>
            </a:r>
            <a:r>
              <a:rPr dirty="0" err="1"/>
              <a:t>ili</a:t>
            </a:r>
            <a:r>
              <a:rPr dirty="0"/>
              <a:t> Basic (OCI, AWS) - web </a:t>
            </a:r>
            <a:r>
              <a:rPr dirty="0" err="1"/>
              <a:t>poslužitelji</a:t>
            </a:r>
            <a:r>
              <a:rPr dirty="0"/>
              <a:t>, </a:t>
            </a:r>
            <a:r>
              <a:rPr dirty="0" err="1"/>
              <a:t>lagano</a:t>
            </a:r>
            <a:r>
              <a:rPr dirty="0"/>
              <a:t> </a:t>
            </a:r>
            <a:r>
              <a:rPr dirty="0" err="1"/>
              <a:t>korištene</a:t>
            </a:r>
            <a:r>
              <a:rPr dirty="0"/>
              <a:t> </a:t>
            </a:r>
            <a:r>
              <a:rPr dirty="0" err="1"/>
              <a:t>poslovne</a:t>
            </a:r>
            <a:r>
              <a:rPr dirty="0"/>
              <a:t> </a:t>
            </a:r>
            <a:r>
              <a:rPr dirty="0" err="1"/>
              <a:t>aplikacije</a:t>
            </a:r>
            <a:r>
              <a:rPr dirty="0"/>
              <a:t> i </a:t>
            </a:r>
            <a:r>
              <a:rPr dirty="0" err="1"/>
              <a:t>razvoj</a:t>
            </a:r>
            <a:r>
              <a:rPr dirty="0"/>
              <a:t>/</a:t>
            </a:r>
            <a:r>
              <a:rPr dirty="0" err="1"/>
              <a:t>testiranje</a:t>
            </a:r>
            <a:endParaRPr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4595865" y="3357430"/>
            <a:ext cx="3000270" cy="2950773"/>
          </a:xfrm>
          <a:prstGeom prst="wedgeRectCallout">
            <a:avLst>
              <a:gd name="adj1" fmla="val -1408"/>
              <a:gd name="adj2" fmla="val -8270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Rectangular Callout 6"/>
          <p:cNvSpPr/>
          <p:nvPr/>
        </p:nvSpPr>
        <p:spPr>
          <a:xfrm>
            <a:off x="8104833" y="3357430"/>
            <a:ext cx="3000270" cy="2950773"/>
          </a:xfrm>
          <a:prstGeom prst="wedgeRectCallout">
            <a:avLst>
              <a:gd name="adj1" fmla="val -11455"/>
              <a:gd name="adj2" fmla="val -8171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654270" y="3456973"/>
            <a:ext cx="288345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 sz="2400">
                <a:latin typeface="+mj-lt"/>
              </a:defRPr>
            </a:pPr>
            <a:r>
              <a:rPr dirty="0"/>
              <a:t>Premium (Azure) </a:t>
            </a:r>
            <a:r>
              <a:rPr dirty="0" err="1"/>
              <a:t>ili</a:t>
            </a:r>
            <a:r>
              <a:rPr dirty="0"/>
              <a:t> </a:t>
            </a:r>
            <a:r>
              <a:rPr dirty="0" err="1"/>
              <a:t>uravnotežen</a:t>
            </a:r>
            <a:r>
              <a:rPr dirty="0"/>
              <a:t> (OCI, AWS) - </a:t>
            </a:r>
            <a:r>
              <a:rPr dirty="0" err="1"/>
              <a:t>proizvodnja</a:t>
            </a:r>
            <a:r>
              <a:rPr dirty="0"/>
              <a:t> i </a:t>
            </a:r>
            <a:r>
              <a:rPr dirty="0" err="1"/>
              <a:t>radna</a:t>
            </a:r>
            <a:r>
              <a:rPr dirty="0"/>
              <a:t> </a:t>
            </a:r>
            <a:r>
              <a:rPr dirty="0" err="1"/>
              <a:t>opterećenja</a:t>
            </a:r>
            <a:r>
              <a:rPr dirty="0"/>
              <a:t> </a:t>
            </a:r>
            <a:r>
              <a:rPr dirty="0" err="1"/>
              <a:t>osjetljiva</a:t>
            </a:r>
            <a:r>
              <a:rPr dirty="0"/>
              <a:t>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/>
              <a:t>izvedbu</a:t>
            </a:r>
            <a:r>
              <a:rPr dirty="0"/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8212853" y="3456973"/>
            <a:ext cx="2769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 sz="2400">
                <a:latin typeface="+mj-lt"/>
              </a:defRPr>
            </a:pPr>
            <a:r>
              <a:t>Ultra (Azure,OCI, AWS) -teški zadaci transakcije (npr. ERP s bazom podataka)  </a:t>
            </a:r>
            <a:endParaRPr sz="2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6052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Proučite i pregledajte </a:t>
            </a:r>
            <a:r>
              <a:rPr lang="hr-HR" noProof="0"/>
              <a:t>sljedeće </a:t>
            </a:r>
            <a:r>
              <a:rPr lang="hr-HR" noProof="0" smtClean="0"/>
              <a:t>online izvore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501422"/>
            <a:ext cx="10515600" cy="5185127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rPr lang="hr-HR" noProof="0" dirty="0"/>
              <a:t>Pročitajte ovo:</a:t>
            </a:r>
          </a:p>
          <a:p>
            <a:pPr algn="just">
              <a:defRPr>
                <a:latin typeface="+mj-lt"/>
              </a:defRPr>
            </a:pPr>
            <a:r>
              <a:rPr lang="hr-HR" noProof="0" dirty="0">
                <a:hlinkClick r:id="rId3"/>
              </a:rPr>
              <a:t>https://www.oracle.com/in/cloud/storage/block-volumes/what-is-block-storage</a:t>
            </a:r>
            <a:r>
              <a:rPr lang="hr-HR" noProof="0" dirty="0"/>
              <a:t> </a:t>
            </a:r>
            <a:endParaRPr lang="hr-HR" b="1" noProof="0" dirty="0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rPr lang="hr-HR" noProof="0" dirty="0"/>
              <a:t>Pogledajte ove videozapise:</a:t>
            </a:r>
          </a:p>
          <a:p>
            <a:pPr algn="just">
              <a:defRPr>
                <a:latin typeface="+mj-lt"/>
                <a:hlinkClick r:id="rId4"/>
              </a:defRPr>
            </a:pPr>
            <a:r>
              <a:rPr lang="hr-HR" noProof="0" dirty="0"/>
              <a:t>https://www.youtube.com/watch?v=CczKEbElR9U</a:t>
            </a:r>
            <a:endParaRPr lang="hr-HR" noProof="0" dirty="0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 lang="hr-HR" noProof="0" dirty="0">
                <a:hlinkClick r:id="rId5"/>
              </a:rPr>
              <a:t>https://www.youtube.com/watch?v=FKzpFKTrC1M</a:t>
            </a:r>
            <a:r>
              <a:rPr lang="hr-HR" noProof="0" dirty="0"/>
              <a:t> 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rPr lang="hr-HR" noProof="0" dirty="0"/>
              <a:t>Pokušajte koristiti ovu lekciju:</a:t>
            </a:r>
            <a:endParaRPr lang="hr-HR" b="1" noProof="0" dirty="0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 lang="hr-HR" noProof="0" dirty="0">
                <a:hlinkClick r:id="rId6"/>
              </a:rPr>
              <a:t>https://oracle.github.io/learning-library/oci-library/oci-hol/oci-quick-start/workshops/freetier/index.html#xd_co_f=NmEzYTk4MDUtZWQyMS00MDBmLThiMWEtZWFhMTNlMjEzODM3%7E</a:t>
            </a:r>
            <a:r>
              <a:rPr lang="hr-HR" noProof="0" dirty="0"/>
              <a:t> </a:t>
            </a:r>
            <a:endParaRPr lang="hr-HR" b="1" noProof="0" dirty="0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rPr lang="hr-HR" noProof="0" dirty="0"/>
              <a:t>Pristupite servisu Oracle Members Hub i dovršite </a:t>
            </a:r>
            <a:r>
              <a:rPr lang="hr-HR" noProof="0"/>
              <a:t>petu </a:t>
            </a:r>
            <a:r>
              <a:rPr lang="hr-HR" noProof="0" smtClean="0"/>
              <a:t>nastavnu cjelinu:</a:t>
            </a:r>
            <a:endParaRPr lang="hr-HR" noProof="0" dirty="0"/>
          </a:p>
          <a:p>
            <a:pPr marL="0" indent="0" algn="just">
              <a:buNone/>
              <a:defRPr>
                <a:latin typeface="+mj-lt"/>
              </a:defRPr>
            </a:pPr>
            <a:r>
              <a:rPr lang="hr-HR" noProof="0" dirty="0"/>
              <a:t>   academy.oracle.com</a:t>
            </a: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C449B6-9C49-447E-9DD4-FD2028D9D5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3079</TotalTime>
  <Words>757</Words>
  <Application>Microsoft Office PowerPoint</Application>
  <PresentationFormat>Widescreen</PresentationFormat>
  <Paragraphs>47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Motyw pakietu Office</vt:lpstr>
      <vt:lpstr>O3 - Nastavni sadržaji za učenje na daljinu – računarstvo u oblaku  5- blokovsko spremište (disk)</vt:lpstr>
      <vt:lpstr>Uvod u tečaj o računarstvu u oblaku</vt:lpstr>
      <vt:lpstr>Osnove blokovskog spremišta (disk)</vt:lpstr>
      <vt:lpstr>Projektiranje skladišnih i aplikacijskih zahtjeva</vt:lpstr>
      <vt:lpstr>Kloniranje i sigurnosno kopiranje temeljem pravila</vt:lpstr>
      <vt:lpstr>Slojevi blokovskog spremišta</vt:lpstr>
      <vt:lpstr>Proučite i pregledajte sljedeće online izvore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151</cp:revision>
  <dcterms:created xsi:type="dcterms:W3CDTF">2021-12-08T08:56:03Z</dcterms:created>
  <dcterms:modified xsi:type="dcterms:W3CDTF">2024-02-23T13:35:23Z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