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88" r:id="rId6"/>
    <p:sldId id="285" r:id="rId7"/>
    <p:sldId id="284" r:id="rId8"/>
    <p:sldId id="278" r:id="rId9"/>
    <p:sldId id="279" r:id="rId10"/>
    <p:sldId id="280" r:id="rId11"/>
    <p:sldId id="281" r:id="rId12"/>
    <p:sldId id="283" r:id="rId13"/>
    <p:sldId id="286" r:id="rId14"/>
    <p:sldId id="277" r:id="rId15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2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23.2.2024.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Dobar dan i dobro došli na tečaj računarstva u oblaku. Ovaj tečaj razvijen je kao rezultat projekta Erasmus+ CodeIn. Sve što trebate naučiti je pristup internetu i računalo.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Tečaj sadrži ukupno deset tema. Osim toga, pripremili smo kratki videozapis s osnovnim uputama na početku svakog od njih. </a:t>
            </a:r>
            <a:r>
              <a: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Prije svega, dat ćemo vam osnovne informacije o tome kako očekujemo da naučite u ovom tečaju i gdje možete pronaći nastavne materijale.</a:t>
            </a:r>
            <a:r>
              <a:t>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Za dovršetak ove jedinice proučite i pregledajte sljedeće mrežne resurse. Hvala na pozornosti!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rPr dirty="0" err="1"/>
              <a:t>Usmjeravanje</a:t>
            </a:r>
            <a:r>
              <a:rPr dirty="0"/>
              <a:t> </a:t>
            </a:r>
            <a:r>
              <a:rPr dirty="0" err="1"/>
              <a:t>unutar</a:t>
            </a:r>
            <a:r>
              <a:rPr dirty="0"/>
              <a:t> </a:t>
            </a:r>
            <a:r>
              <a:rPr dirty="0" err="1"/>
              <a:t>domene</a:t>
            </a:r>
            <a:r>
              <a:rPr dirty="0"/>
              <a:t> bez </a:t>
            </a:r>
            <a:r>
              <a:rPr dirty="0" err="1"/>
              <a:t>klasa</a:t>
            </a:r>
            <a:r>
              <a:rPr dirty="0"/>
              <a:t> (CIDR</a:t>
            </a:r>
            <a:r>
              <a:rPr lang="en-US" dirty="0"/>
              <a:t>  je </a:t>
            </a:r>
            <a:r>
              <a:rPr lang="en-US" dirty="0" err="1"/>
              <a:t>pokrata</a:t>
            </a:r>
            <a:r>
              <a:rPr lang="en-US" dirty="0"/>
              <a:t> </a:t>
            </a:r>
            <a:r>
              <a:rPr lang="hr-HR" b="1" dirty="0"/>
              <a:t>classes inter-domain routing</a:t>
            </a:r>
            <a:r>
              <a:rPr dirty="0"/>
              <a:t>) </a:t>
            </a:r>
            <a:r>
              <a:rPr dirty="0" err="1"/>
              <a:t>metoda</a:t>
            </a:r>
            <a:r>
              <a:rPr dirty="0"/>
              <a:t> je </a:t>
            </a:r>
            <a:r>
              <a:rPr dirty="0" err="1"/>
              <a:t>raspodjele</a:t>
            </a:r>
            <a:r>
              <a:rPr dirty="0"/>
              <a:t> IP </a:t>
            </a:r>
            <a:r>
              <a:rPr dirty="0" err="1"/>
              <a:t>adresa</a:t>
            </a:r>
            <a:r>
              <a:rPr dirty="0"/>
              <a:t> i </a:t>
            </a:r>
            <a:r>
              <a:rPr dirty="0" err="1"/>
              <a:t>usmjeravanja</a:t>
            </a:r>
            <a:r>
              <a:rPr dirty="0"/>
              <a:t> IP-a. </a:t>
            </a:r>
            <a:r>
              <a:rPr dirty="0" err="1"/>
              <a:t>Takvom</a:t>
            </a:r>
            <a:r>
              <a:rPr dirty="0"/>
              <a:t> </a:t>
            </a:r>
            <a:r>
              <a:rPr dirty="0" err="1"/>
              <a:t>oznakom</a:t>
            </a:r>
            <a:r>
              <a:rPr dirty="0"/>
              <a:t> </a:t>
            </a:r>
            <a:r>
              <a:rPr dirty="0" err="1"/>
              <a:t>možete</a:t>
            </a:r>
            <a:r>
              <a:rPr dirty="0"/>
              <a:t> </a:t>
            </a:r>
            <a:r>
              <a:rPr dirty="0" err="1"/>
              <a:t>definirati</a:t>
            </a:r>
            <a:r>
              <a:rPr dirty="0"/>
              <a:t> </a:t>
            </a:r>
            <a:r>
              <a:rPr dirty="0" err="1"/>
              <a:t>razdjelu</a:t>
            </a:r>
            <a:r>
              <a:rPr dirty="0"/>
              <a:t> </a:t>
            </a:r>
            <a:r>
              <a:rPr dirty="0" err="1"/>
              <a:t>prometa</a:t>
            </a:r>
            <a:r>
              <a:rPr dirty="0"/>
              <a:t> </a:t>
            </a:r>
            <a:r>
              <a:rPr dirty="0" err="1"/>
              <a:t>unutar</a:t>
            </a:r>
            <a:r>
              <a:rPr dirty="0"/>
              <a:t> </a:t>
            </a:r>
            <a:r>
              <a:rPr dirty="0" err="1"/>
              <a:t>jedne</a:t>
            </a:r>
            <a:r>
              <a:rPr dirty="0"/>
              <a:t> </a:t>
            </a:r>
            <a:r>
              <a:rPr dirty="0" err="1"/>
              <a:t>grupe</a:t>
            </a:r>
            <a:r>
              <a:rPr dirty="0"/>
              <a:t> IP </a:t>
            </a:r>
            <a:r>
              <a:rPr dirty="0" err="1"/>
              <a:t>adresa</a:t>
            </a:r>
            <a:r>
              <a:rPr dirty="0"/>
              <a:t> u </a:t>
            </a:r>
            <a:r>
              <a:rPr dirty="0" err="1"/>
              <a:t>nekoliko</a:t>
            </a:r>
            <a:r>
              <a:rPr dirty="0"/>
              <a:t> </a:t>
            </a:r>
            <a:r>
              <a:rPr dirty="0" err="1"/>
              <a:t>podmreža</a:t>
            </a:r>
            <a:r>
              <a:rPr dirty="0"/>
              <a:t> </a:t>
            </a:r>
            <a:r>
              <a:rPr dirty="0" err="1"/>
              <a:t>koje</a:t>
            </a:r>
            <a:r>
              <a:rPr dirty="0"/>
              <a:t> </a:t>
            </a:r>
            <a:r>
              <a:rPr dirty="0" err="1"/>
              <a:t>međusobno</a:t>
            </a:r>
            <a:r>
              <a:rPr dirty="0"/>
              <a:t> ne </a:t>
            </a:r>
            <a:r>
              <a:rPr dirty="0" err="1"/>
              <a:t>utječu</a:t>
            </a:r>
            <a:r>
              <a:rPr dirty="0"/>
              <a:t>. Kao </a:t>
            </a:r>
            <a:r>
              <a:rPr dirty="0" err="1"/>
              <a:t>analogija</a:t>
            </a:r>
            <a:r>
              <a:rPr dirty="0"/>
              <a:t>, </a:t>
            </a:r>
            <a:r>
              <a:rPr dirty="0" err="1"/>
              <a:t>zamislite</a:t>
            </a:r>
            <a:r>
              <a:rPr dirty="0"/>
              <a:t> </a:t>
            </a:r>
            <a:r>
              <a:rPr dirty="0" err="1"/>
              <a:t>jednu</a:t>
            </a:r>
            <a:r>
              <a:rPr dirty="0"/>
              <a:t> </a:t>
            </a:r>
            <a:r>
              <a:rPr dirty="0" err="1"/>
              <a:t>sobu</a:t>
            </a:r>
            <a:r>
              <a:rPr dirty="0"/>
              <a:t>; u </a:t>
            </a:r>
            <a:r>
              <a:rPr dirty="0" err="1"/>
              <a:t>ovoj</a:t>
            </a:r>
            <a:r>
              <a:rPr dirty="0"/>
              <a:t> </a:t>
            </a:r>
            <a:r>
              <a:rPr dirty="0" err="1"/>
              <a:t>sobi</a:t>
            </a:r>
            <a:r>
              <a:rPr dirty="0"/>
              <a:t> </a:t>
            </a:r>
            <a:r>
              <a:rPr dirty="0" err="1"/>
              <a:t>su</a:t>
            </a:r>
            <a:r>
              <a:rPr dirty="0"/>
              <a:t> pet </a:t>
            </a:r>
            <a:r>
              <a:rPr dirty="0" err="1"/>
              <a:t>različitih</a:t>
            </a:r>
            <a:r>
              <a:rPr dirty="0"/>
              <a:t> </a:t>
            </a:r>
            <a:r>
              <a:rPr dirty="0" err="1"/>
              <a:t>skupina</a:t>
            </a:r>
            <a:r>
              <a:rPr dirty="0"/>
              <a:t> </a:t>
            </a:r>
            <a:r>
              <a:rPr dirty="0" err="1"/>
              <a:t>ljudi</a:t>
            </a:r>
            <a:r>
              <a:rPr dirty="0"/>
              <a:t>. </a:t>
            </a:r>
            <a:r>
              <a:rPr dirty="0" err="1"/>
              <a:t>Sada</a:t>
            </a:r>
            <a:r>
              <a:rPr dirty="0"/>
              <a:t> </a:t>
            </a:r>
            <a:r>
              <a:rPr dirty="0" err="1"/>
              <a:t>zamislite</a:t>
            </a:r>
            <a:r>
              <a:rPr dirty="0"/>
              <a:t> da je </a:t>
            </a:r>
            <a:r>
              <a:rPr dirty="0" err="1"/>
              <a:t>jednokrevetna</a:t>
            </a:r>
            <a:r>
              <a:rPr dirty="0"/>
              <a:t> soba </a:t>
            </a:r>
            <a:r>
              <a:rPr dirty="0" err="1"/>
              <a:t>odvojena</a:t>
            </a:r>
            <a:r>
              <a:rPr dirty="0"/>
              <a:t> u pet </a:t>
            </a:r>
            <a:r>
              <a:rPr dirty="0" err="1"/>
              <a:t>manjih</a:t>
            </a:r>
            <a:r>
              <a:rPr dirty="0"/>
              <a:t> soba. </a:t>
            </a:r>
            <a:r>
              <a:rPr dirty="0" err="1"/>
              <a:t>Svaka</a:t>
            </a:r>
            <a:r>
              <a:rPr dirty="0"/>
              <a:t> </a:t>
            </a:r>
            <a:r>
              <a:rPr dirty="0" err="1"/>
              <a:t>grupa</a:t>
            </a:r>
            <a:r>
              <a:rPr dirty="0"/>
              <a:t> </a:t>
            </a:r>
            <a:r>
              <a:rPr dirty="0" err="1"/>
              <a:t>sada</a:t>
            </a:r>
            <a:r>
              <a:rPr dirty="0"/>
              <a:t> </a:t>
            </a:r>
            <a:r>
              <a:rPr dirty="0" err="1"/>
              <a:t>ima</a:t>
            </a:r>
            <a:r>
              <a:rPr dirty="0"/>
              <a:t> </a:t>
            </a:r>
            <a:r>
              <a:rPr dirty="0" err="1"/>
              <a:t>svoju</a:t>
            </a:r>
            <a:r>
              <a:rPr dirty="0"/>
              <a:t> </a:t>
            </a:r>
            <a:r>
              <a:rPr dirty="0" err="1"/>
              <a:t>sobu</a:t>
            </a:r>
            <a:r>
              <a:rPr dirty="0"/>
              <a:t> s </a:t>
            </a:r>
            <a:r>
              <a:rPr dirty="0" err="1"/>
              <a:t>vratima</a:t>
            </a:r>
            <a:r>
              <a:rPr dirty="0"/>
              <a:t> i </a:t>
            </a:r>
            <a:r>
              <a:rPr dirty="0" err="1"/>
              <a:t>može</a:t>
            </a:r>
            <a:r>
              <a:rPr dirty="0"/>
              <a:t> </a:t>
            </a:r>
            <a:r>
              <a:rPr dirty="0" err="1"/>
              <a:t>komunicirati</a:t>
            </a:r>
            <a:r>
              <a:rPr dirty="0"/>
              <a:t> bez </a:t>
            </a:r>
            <a:r>
              <a:rPr dirty="0" err="1"/>
              <a:t>natjecanja</a:t>
            </a:r>
            <a:r>
              <a:rPr dirty="0"/>
              <a:t> s </a:t>
            </a:r>
            <a:r>
              <a:rPr dirty="0" err="1"/>
              <a:t>drugim</a:t>
            </a:r>
            <a:r>
              <a:rPr dirty="0"/>
              <a:t> </a:t>
            </a:r>
            <a:r>
              <a:rPr dirty="0" err="1"/>
              <a:t>grupama</a:t>
            </a:r>
            <a:r>
              <a:rPr dirty="0"/>
              <a:t>. </a:t>
            </a:r>
            <a:r>
              <a:rPr dirty="0" err="1"/>
              <a:t>Svaka</a:t>
            </a:r>
            <a:r>
              <a:rPr dirty="0"/>
              <a:t> </a:t>
            </a:r>
            <a:r>
              <a:rPr dirty="0" err="1"/>
              <a:t>osoba</a:t>
            </a:r>
            <a:r>
              <a:rPr dirty="0"/>
              <a:t> </a:t>
            </a:r>
            <a:r>
              <a:rPr dirty="0" err="1"/>
              <a:t>može</a:t>
            </a:r>
            <a:r>
              <a:rPr dirty="0"/>
              <a:t> </a:t>
            </a:r>
            <a:r>
              <a:rPr dirty="0" err="1"/>
              <a:t>čuti</a:t>
            </a:r>
            <a:r>
              <a:rPr dirty="0"/>
              <a:t> i </a:t>
            </a:r>
            <a:r>
              <a:rPr dirty="0" err="1"/>
              <a:t>koncentrirati</a:t>
            </a:r>
            <a:r>
              <a:rPr dirty="0"/>
              <a:t> se </a:t>
            </a:r>
            <a:r>
              <a:rPr dirty="0" err="1"/>
              <a:t>bolje</a:t>
            </a:r>
            <a:r>
              <a:rPr dirty="0"/>
              <a:t> i </a:t>
            </a:r>
            <a:r>
              <a:rPr dirty="0" err="1"/>
              <a:t>lakše</a:t>
            </a:r>
            <a:r>
              <a:rPr dirty="0"/>
              <a:t> </a:t>
            </a:r>
            <a:r>
              <a:rPr dirty="0" err="1"/>
              <a:t>čuvati</a:t>
            </a:r>
            <a:r>
              <a:rPr dirty="0"/>
              <a:t> </a:t>
            </a:r>
            <a:r>
              <a:rPr dirty="0" err="1"/>
              <a:t>povjerljive</a:t>
            </a:r>
            <a:r>
              <a:rPr dirty="0"/>
              <a:t> </a:t>
            </a:r>
            <a:r>
              <a:rPr dirty="0" err="1"/>
              <a:t>informacije</a:t>
            </a:r>
            <a:r>
              <a:rPr dirty="0"/>
              <a:t> </a:t>
            </a:r>
            <a:r>
              <a:rPr dirty="0" err="1"/>
              <a:t>unutar</a:t>
            </a:r>
            <a:r>
              <a:rPr dirty="0"/>
              <a:t> </a:t>
            </a:r>
            <a:r>
              <a:rPr dirty="0" err="1"/>
              <a:t>grupe</a:t>
            </a:r>
            <a:r>
              <a:rPr dirty="0"/>
              <a:t>.</a:t>
            </a:r>
          </a:p>
          <a:p>
            <a:endParaRPr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80519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Logika postavljanja podmreža počinje od stvarnih potreba. Na primjer, zamislite da uređujete uredsku zgradu i morate odlučiti trebate li puno malih ureda ili samo nekoliko velikih co-working prostora za mnoge ljude. Ako u podmrežu trebate više instanci, povećat ćemo broj bitova za glavna računala. U suprotnom, ako nam je potrebna veća grupa instanci, povećat ćemo broj mrežnih bitova.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6102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rPr dirty="0" err="1"/>
              <a:t>Virtualna</a:t>
            </a:r>
            <a:r>
              <a:rPr dirty="0"/>
              <a:t> </a:t>
            </a:r>
            <a:r>
              <a:rPr dirty="0" err="1"/>
              <a:t>mreža</a:t>
            </a:r>
            <a:r>
              <a:rPr dirty="0"/>
              <a:t> u </a:t>
            </a:r>
            <a:r>
              <a:rPr dirty="0" err="1"/>
              <a:t>oblaku</a:t>
            </a:r>
            <a:r>
              <a:rPr dirty="0"/>
              <a:t> </a:t>
            </a:r>
            <a:r>
              <a:rPr dirty="0" err="1"/>
              <a:t>ili</a:t>
            </a:r>
            <a:r>
              <a:rPr dirty="0"/>
              <a:t> VCN </a:t>
            </a:r>
            <a:r>
              <a:rPr lang="en-US" dirty="0"/>
              <a:t>(</a:t>
            </a:r>
            <a:r>
              <a:rPr lang="en-US" dirty="0" err="1"/>
              <a:t>pokrata</a:t>
            </a:r>
            <a:r>
              <a:rPr lang="en-US" dirty="0"/>
              <a:t> za Virtual Cloud Network) </a:t>
            </a:r>
            <a:r>
              <a:rPr dirty="0" err="1"/>
              <a:t>softverski</a:t>
            </a:r>
            <a:r>
              <a:rPr dirty="0"/>
              <a:t> je </a:t>
            </a:r>
            <a:r>
              <a:rPr dirty="0" err="1"/>
              <a:t>definirana</a:t>
            </a:r>
            <a:r>
              <a:rPr dirty="0"/>
              <a:t> </a:t>
            </a:r>
            <a:r>
              <a:rPr dirty="0" err="1"/>
              <a:t>privatna</a:t>
            </a:r>
            <a:r>
              <a:rPr dirty="0"/>
              <a:t> </a:t>
            </a:r>
            <a:r>
              <a:rPr dirty="0" err="1"/>
              <a:t>mreža</a:t>
            </a:r>
            <a:r>
              <a:rPr dirty="0"/>
              <a:t> </a:t>
            </a:r>
            <a:r>
              <a:rPr dirty="0" err="1"/>
              <a:t>koju</a:t>
            </a:r>
            <a:r>
              <a:rPr dirty="0"/>
              <a:t> </a:t>
            </a:r>
            <a:r>
              <a:rPr dirty="0" err="1"/>
              <a:t>postavljate</a:t>
            </a:r>
            <a:r>
              <a:rPr dirty="0"/>
              <a:t> u </a:t>
            </a:r>
            <a:r>
              <a:rPr dirty="0" err="1"/>
              <a:t>oblaku</a:t>
            </a:r>
            <a:r>
              <a:rPr dirty="0"/>
              <a:t>. </a:t>
            </a:r>
            <a:r>
              <a:rPr dirty="0" err="1"/>
              <a:t>Resursi</a:t>
            </a:r>
            <a:r>
              <a:rPr dirty="0"/>
              <a:t> u </a:t>
            </a:r>
            <a:r>
              <a:rPr dirty="0" err="1"/>
              <a:t>oblaku</a:t>
            </a:r>
            <a:r>
              <a:rPr dirty="0"/>
              <a:t> </a:t>
            </a:r>
            <a:r>
              <a:rPr dirty="0" err="1"/>
              <a:t>kao</a:t>
            </a:r>
            <a:r>
              <a:rPr dirty="0"/>
              <a:t> </a:t>
            </a:r>
            <a:r>
              <a:rPr dirty="0" err="1"/>
              <a:t>što</a:t>
            </a:r>
            <a:r>
              <a:rPr dirty="0"/>
              <a:t> </a:t>
            </a:r>
            <a:r>
              <a:rPr dirty="0" err="1"/>
              <a:t>su</a:t>
            </a:r>
            <a:r>
              <a:rPr dirty="0"/>
              <a:t> </a:t>
            </a:r>
            <a:r>
              <a:rPr dirty="0" err="1"/>
              <a:t>računalne</a:t>
            </a:r>
            <a:r>
              <a:rPr dirty="0"/>
              <a:t> instance </a:t>
            </a:r>
            <a:r>
              <a:rPr dirty="0" err="1"/>
              <a:t>nalaze</a:t>
            </a:r>
            <a:r>
              <a:rPr dirty="0"/>
              <a:t> se </a:t>
            </a:r>
            <a:r>
              <a:rPr dirty="0" err="1"/>
              <a:t>unutar</a:t>
            </a:r>
            <a:r>
              <a:rPr dirty="0"/>
              <a:t> </a:t>
            </a:r>
            <a:r>
              <a:rPr dirty="0" err="1"/>
              <a:t>privatne</a:t>
            </a:r>
            <a:r>
              <a:rPr dirty="0"/>
              <a:t> </a:t>
            </a:r>
            <a:r>
              <a:rPr dirty="0" err="1"/>
              <a:t>mreže</a:t>
            </a:r>
            <a:r>
              <a:rPr dirty="0"/>
              <a:t> </a:t>
            </a:r>
            <a:r>
              <a:rPr dirty="0" err="1"/>
              <a:t>kako</a:t>
            </a:r>
            <a:r>
              <a:rPr dirty="0"/>
              <a:t> bi se </a:t>
            </a:r>
            <a:r>
              <a:rPr dirty="0" err="1"/>
              <a:t>omogućila</a:t>
            </a:r>
            <a:r>
              <a:rPr dirty="0"/>
              <a:t> </a:t>
            </a:r>
            <a:r>
              <a:rPr dirty="0" err="1"/>
              <a:t>sigurna</a:t>
            </a:r>
            <a:r>
              <a:rPr dirty="0"/>
              <a:t> </a:t>
            </a:r>
            <a:r>
              <a:rPr dirty="0" err="1"/>
              <a:t>komunikacija</a:t>
            </a:r>
            <a:r>
              <a:rPr dirty="0"/>
              <a:t> s </a:t>
            </a:r>
            <a:r>
              <a:rPr dirty="0" err="1"/>
              <a:t>internetom</a:t>
            </a:r>
            <a:r>
              <a:rPr dirty="0"/>
              <a:t>, </a:t>
            </a:r>
            <a:r>
              <a:rPr dirty="0" err="1"/>
              <a:t>drugim</a:t>
            </a:r>
            <a:r>
              <a:rPr dirty="0"/>
              <a:t> </a:t>
            </a:r>
            <a:r>
              <a:rPr dirty="0" err="1"/>
              <a:t>korisnicima</a:t>
            </a:r>
            <a:r>
              <a:rPr dirty="0"/>
              <a:t> </a:t>
            </a:r>
            <a:r>
              <a:rPr dirty="0" err="1"/>
              <a:t>ili</a:t>
            </a:r>
            <a:r>
              <a:rPr dirty="0"/>
              <a:t> </a:t>
            </a:r>
            <a:r>
              <a:rPr dirty="0" err="1"/>
              <a:t>lokalnim</a:t>
            </a:r>
            <a:r>
              <a:rPr dirty="0"/>
              <a:t> </a:t>
            </a:r>
            <a:r>
              <a:rPr dirty="0" err="1"/>
              <a:t>podatkovnim</a:t>
            </a:r>
            <a:r>
              <a:rPr dirty="0"/>
              <a:t> </a:t>
            </a:r>
            <a:r>
              <a:rPr dirty="0" err="1"/>
              <a:t>centrima</a:t>
            </a:r>
            <a:r>
              <a:rPr dirty="0"/>
              <a:t>.</a:t>
            </a:r>
          </a:p>
          <a:p>
            <a:endParaRPr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68721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Svakom dodatnom resursu koji je dodan u VCN-u dodjeljuje se privatna IP adresa iz pripadajućeg skupa adresa. Instance možete i dalje organizirati pomoću podmreža. Na primjer, možemo spomenuti slučaj gdje želite izolirati poslužitelje s bazama podataka tako da im se ne može pristupiti putem interneta, ali interno komuniciraju s web poslužiteljima koji su dostupni putem interneta.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3673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Uobičajeni poslovni scenariji uključuju upotrebu dvije vrste internetskih pristupnika. Prvi je takozvani internetski pristupnik putem kojega su dostupne instance s javnim IP adresama (npr. web-poslužitelji registrirani u javnom DNS prostoru). Međutim, instancama koje ostanu u prostoru privatnih IP adresa i dalje će ponekad biti potreban pristup internetu, primjerice, pri nadogradnjama. Takve instance upotrebljavaju tzv. metodu preračunavanja mrežnih adresa (ili NAT) pristupa internetu gdje je dopušten sav izlazni promet, a veze koje se pokreću s interneta prema zadanim se postavkama blokiraju.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123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Zamislite slučaj u kojem imate infrastrukturu dvije tvrtke koje ste postavili unutar iste regije i želite da one razmjenjuju podatke. Možda ćete htjeti postaviti sigurnosnu kopiju infrastrukture u drugu regiju kako bi bila otporna na velike prirodne katastrofe poput potresa. U takvim i sličnim slučajevima VCN-ovi su međusobno povezani s takozvanim peering vezama.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89805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U stvarnom poslovnom okruženju uobičajeno je da bilo koji dio mreže mora imati prava pristupa određenim informacijskim resursima. VCN mreže u oblaku takva pravila uređuju takozvani sigurnosni popisi.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93084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dirty="0"/>
              <a:t>U </a:t>
            </a:r>
            <a:r>
              <a:rPr dirty="0" err="1"/>
              <a:t>konkretnom</a:t>
            </a:r>
            <a:r>
              <a:rPr dirty="0"/>
              <a:t> </a:t>
            </a:r>
            <a:r>
              <a:rPr dirty="0" err="1"/>
              <a:t>primjeru</a:t>
            </a:r>
            <a:r>
              <a:rPr dirty="0"/>
              <a:t> </a:t>
            </a:r>
            <a:r>
              <a:rPr dirty="0" err="1"/>
              <a:t>sigurnosni</a:t>
            </a:r>
            <a:r>
              <a:rPr dirty="0"/>
              <a:t> </a:t>
            </a:r>
            <a:r>
              <a:rPr dirty="0" err="1"/>
              <a:t>popis</a:t>
            </a:r>
            <a:r>
              <a:rPr dirty="0"/>
              <a:t> </a:t>
            </a:r>
            <a:r>
              <a:rPr dirty="0" err="1"/>
              <a:t>omogućava</a:t>
            </a:r>
            <a:r>
              <a:rPr dirty="0"/>
              <a:t> sav </a:t>
            </a:r>
            <a:r>
              <a:rPr dirty="0" err="1"/>
              <a:t>ulazni</a:t>
            </a:r>
            <a:r>
              <a:rPr dirty="0"/>
              <a:t> </a:t>
            </a:r>
            <a:r>
              <a:rPr dirty="0" err="1"/>
              <a:t>promet</a:t>
            </a:r>
            <a:r>
              <a:rPr dirty="0"/>
              <a:t> </a:t>
            </a:r>
            <a:r>
              <a:rPr dirty="0" err="1"/>
              <a:t>iz</a:t>
            </a:r>
            <a:r>
              <a:rPr dirty="0"/>
              <a:t> </a:t>
            </a:r>
            <a:r>
              <a:rPr dirty="0" err="1"/>
              <a:t>internetskog</a:t>
            </a:r>
            <a:r>
              <a:rPr dirty="0"/>
              <a:t> </a:t>
            </a:r>
            <a:r>
              <a:rPr dirty="0" err="1"/>
              <a:t>pristupnika</a:t>
            </a:r>
            <a:r>
              <a:rPr dirty="0"/>
              <a:t> u TCP </a:t>
            </a:r>
            <a:r>
              <a:rPr dirty="0" err="1"/>
              <a:t>ulaz</a:t>
            </a:r>
            <a:r>
              <a:rPr dirty="0"/>
              <a:t> 80 (web-</a:t>
            </a:r>
            <a:r>
              <a:rPr dirty="0" err="1"/>
              <a:t>poslužitelji</a:t>
            </a:r>
            <a:r>
              <a:rPr dirty="0"/>
              <a:t>). </a:t>
            </a:r>
            <a:r>
              <a:rPr dirty="0" err="1"/>
              <a:t>Istodobno</a:t>
            </a:r>
            <a:r>
              <a:rPr dirty="0"/>
              <a:t> </a:t>
            </a:r>
            <a:r>
              <a:rPr dirty="0" err="1"/>
              <a:t>omogućuje</a:t>
            </a:r>
            <a:r>
              <a:rPr dirty="0"/>
              <a:t> </a:t>
            </a:r>
            <a:r>
              <a:rPr dirty="0" err="1"/>
              <a:t>lokalni</a:t>
            </a:r>
            <a:r>
              <a:rPr dirty="0"/>
              <a:t> </a:t>
            </a:r>
            <a:r>
              <a:rPr dirty="0" err="1"/>
              <a:t>promet</a:t>
            </a:r>
            <a:r>
              <a:rPr dirty="0"/>
              <a:t> </a:t>
            </a:r>
            <a:r>
              <a:rPr dirty="0" err="1"/>
              <a:t>između</a:t>
            </a:r>
            <a:r>
              <a:rPr dirty="0"/>
              <a:t> </a:t>
            </a:r>
            <a:r>
              <a:rPr dirty="0" err="1"/>
              <a:t>privatnih</a:t>
            </a:r>
            <a:r>
              <a:rPr dirty="0"/>
              <a:t> </a:t>
            </a:r>
            <a:r>
              <a:rPr dirty="0" err="1"/>
              <a:t>adresa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TCP </a:t>
            </a:r>
            <a:r>
              <a:rPr dirty="0" err="1"/>
              <a:t>ulazu</a:t>
            </a:r>
            <a:r>
              <a:rPr dirty="0"/>
              <a:t> 1521 (</a:t>
            </a:r>
            <a:r>
              <a:rPr dirty="0" err="1"/>
              <a:t>potrebno</a:t>
            </a:r>
            <a:r>
              <a:rPr dirty="0"/>
              <a:t> da </a:t>
            </a:r>
            <a:r>
              <a:rPr dirty="0" err="1"/>
              <a:t>interni</a:t>
            </a:r>
            <a:r>
              <a:rPr dirty="0"/>
              <a:t> web-</a:t>
            </a:r>
            <a:r>
              <a:rPr dirty="0" err="1"/>
              <a:t>poslužitelj</a:t>
            </a:r>
            <a:r>
              <a:rPr dirty="0"/>
              <a:t> </a:t>
            </a:r>
            <a:r>
              <a:rPr dirty="0" err="1"/>
              <a:t>komunicira</a:t>
            </a:r>
            <a:r>
              <a:rPr dirty="0"/>
              <a:t> s </a:t>
            </a:r>
            <a:r>
              <a:rPr dirty="0" err="1"/>
              <a:t>bazom</a:t>
            </a:r>
            <a:r>
              <a:rPr dirty="0"/>
              <a:t> </a:t>
            </a:r>
            <a:r>
              <a:rPr dirty="0" err="1"/>
              <a:t>podataka</a:t>
            </a:r>
            <a:r>
              <a:rPr dirty="0"/>
              <a:t>).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4907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12vzecr6ihe4p.cloudfront.net/media/966010/wp-subnetting-an-ip-address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Kza0WSjfwiY" TargetMode="External"/><Relationship Id="rId4" Type="http://schemas.openxmlformats.org/officeDocument/2006/relationships/hyperlink" Target="https://www.calculator.net/ip-subnet-calculator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O3 - Nastavni sadržaji za učenje na daljinu – računarstvo u oblaku</a:t>
            </a:r>
            <a:r>
              <a:rPr b="1" dirty="0"/>
              <a:t/>
            </a:r>
            <a:br>
              <a:rPr b="1" dirty="0"/>
            </a:br>
            <a:r>
              <a:rPr b="1" dirty="0"/>
              <a:t/>
            </a:r>
            <a:br>
              <a:rPr b="1" dirty="0"/>
            </a:br>
            <a:r>
              <a:rPr dirty="0"/>
              <a:t>2- </a:t>
            </a:r>
            <a:r>
              <a:rPr dirty="0" err="1"/>
              <a:t>Virtualna</a:t>
            </a:r>
            <a:r>
              <a:rPr dirty="0"/>
              <a:t> </a:t>
            </a:r>
            <a:r>
              <a:rPr dirty="0" err="1"/>
              <a:t>mreža</a:t>
            </a:r>
            <a:r>
              <a:rPr dirty="0"/>
              <a:t> (u </a:t>
            </a:r>
            <a:r>
              <a:rPr dirty="0" err="1"/>
              <a:t>oblaku</a:t>
            </a:r>
            <a:r>
              <a:rPr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248" y="-796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Sigurnost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6159" y="1413587"/>
            <a:ext cx="6501283" cy="5023749"/>
          </a:xfrm>
        </p:spPr>
        <p:txBody>
          <a:bodyPr>
            <a:normAutofit/>
          </a:bodyPr>
          <a:lstStyle/>
          <a:p>
            <a:pPr>
              <a:defRPr sz="3600">
                <a:latin typeface="+mj-lt"/>
              </a:defRPr>
            </a:pPr>
            <a:r>
              <a:t>Primjer</a:t>
            </a:r>
            <a:endParaRPr sz="3600">
              <a:latin typeface="+mj-lt"/>
            </a:endParaRPr>
          </a:p>
          <a:p>
            <a:endParaRPr sz="3600">
              <a:latin typeface="+mj-lt"/>
            </a:endParaRPr>
          </a:p>
          <a:p>
            <a:endParaRPr sz="3600">
              <a:latin typeface="+mj-lt"/>
            </a:endParaRPr>
          </a:p>
          <a:p>
            <a:pPr marL="0" lvl="0" indent="0">
              <a:buNone/>
            </a:pP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02" y="1235947"/>
            <a:ext cx="5185628" cy="52013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1515" y="2622620"/>
            <a:ext cx="6772275" cy="1704975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8608506" y="813916"/>
            <a:ext cx="3436537" cy="1395107"/>
          </a:xfrm>
          <a:prstGeom prst="wedgeEllipseCallout">
            <a:avLst>
              <a:gd name="adj1" fmla="val -68786"/>
              <a:gd name="adj2" fmla="val 1556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/>
            </a:pPr>
            <a:r>
              <a:t>Dopusti sav dolazni (ingress) internetski promet na ulazu 80 (web poslužitelj) </a:t>
            </a:r>
            <a:endParaRPr sz="2000"/>
          </a:p>
        </p:txBody>
      </p:sp>
      <p:sp>
        <p:nvSpPr>
          <p:cNvPr id="7" name="Oval Callout 6"/>
          <p:cNvSpPr/>
          <p:nvPr/>
        </p:nvSpPr>
        <p:spPr>
          <a:xfrm>
            <a:off x="9169959" y="4473559"/>
            <a:ext cx="2982686" cy="1686081"/>
          </a:xfrm>
          <a:prstGeom prst="wedgeEllipseCallout">
            <a:avLst>
              <a:gd name="adj1" fmla="val -88884"/>
              <a:gd name="adj2" fmla="val -741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/>
            </a:pPr>
            <a:r>
              <a:t>Dopusti sav izlazni promet na ulazu 1521 između VCN-a</a:t>
            </a:r>
            <a:endParaRPr sz="2000"/>
          </a:p>
        </p:txBody>
      </p:sp>
    </p:spTree>
    <p:extLst>
      <p:ext uri="{BB962C8B-B14F-4D97-AF65-F5344CB8AC3E}">
        <p14:creationId xmlns:p14="http://schemas.microsoft.com/office/powerpoint/2010/main" val="3969782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Proučite i pregledajte </a:t>
            </a:r>
            <a:r>
              <a:rPr/>
              <a:t>sljedeće </a:t>
            </a:r>
            <a:r>
              <a:rPr lang="hr-HR" smtClean="0"/>
              <a:t>online izvore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0515600" cy="5057775"/>
          </a:xfrm>
        </p:spPr>
        <p:txBody>
          <a:bodyPr>
            <a:normAutofit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rPr dirty="0" err="1"/>
              <a:t>Pročitajte</a:t>
            </a:r>
            <a:r>
              <a:rPr dirty="0"/>
              <a:t> </a:t>
            </a:r>
            <a:r>
              <a:rPr dirty="0" err="1"/>
              <a:t>ovu</a:t>
            </a:r>
            <a:r>
              <a:rPr dirty="0"/>
              <a:t> </a:t>
            </a:r>
            <a:r>
              <a:rPr dirty="0" err="1"/>
              <a:t>dokumentaciju</a:t>
            </a:r>
            <a:r>
              <a:rPr dirty="0"/>
              <a:t>:</a:t>
            </a:r>
          </a:p>
          <a:p>
            <a:pPr algn="just">
              <a:defRPr>
                <a:latin typeface="+mj-lt"/>
                <a:hlinkClick r:id="rId3"/>
              </a:defRPr>
            </a:pPr>
            <a:r>
              <a:rPr dirty="0"/>
              <a:t>https://d12vzecr6ihe4p.cloudfront.net/media/966010/wp-subnetting-an-ip-address.pdf</a:t>
            </a:r>
            <a:endParaRPr dirty="0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rPr dirty="0" err="1"/>
              <a:t>Isprobaj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dirty="0" err="1"/>
              <a:t>različite</a:t>
            </a:r>
            <a:r>
              <a:rPr dirty="0"/>
              <a:t> </a:t>
            </a:r>
            <a:r>
              <a:rPr dirty="0" err="1"/>
              <a:t>podmreže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sljedećem</a:t>
            </a:r>
            <a:r>
              <a:rPr dirty="0"/>
              <a:t> online </a:t>
            </a:r>
            <a:r>
              <a:rPr dirty="0" err="1"/>
              <a:t>kalkulatoru</a:t>
            </a:r>
            <a:r>
              <a:rPr dirty="0"/>
              <a:t>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rPr dirty="0"/>
              <a:t>https://www.calculator.net/ip-subnet-calculator.html</a:t>
            </a:r>
            <a:endParaRPr dirty="0"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rPr dirty="0" err="1"/>
              <a:t>Pogledajte</a:t>
            </a:r>
            <a:r>
              <a:rPr dirty="0"/>
              <a:t> </a:t>
            </a:r>
            <a:r>
              <a:rPr dirty="0" err="1"/>
              <a:t>ovaj</a:t>
            </a:r>
            <a:r>
              <a:rPr dirty="0"/>
              <a:t> </a:t>
            </a:r>
            <a:r>
              <a:rPr dirty="0" err="1"/>
              <a:t>videozapis</a:t>
            </a:r>
            <a:r>
              <a:rPr dirty="0"/>
              <a:t>:</a:t>
            </a:r>
            <a:endParaRPr b="1" dirty="0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 dirty="0">
                <a:hlinkClick r:id="rId5"/>
              </a:rPr>
              <a:t>https://www.youtube.com/watch?v=Kza0WSjfwiY</a:t>
            </a:r>
            <a:r>
              <a:rPr dirty="0"/>
              <a:t>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rPr dirty="0" err="1"/>
              <a:t>Pristupite</a:t>
            </a:r>
            <a:r>
              <a:rPr dirty="0"/>
              <a:t> </a:t>
            </a:r>
            <a:r>
              <a:rPr dirty="0" err="1"/>
              <a:t>servisu</a:t>
            </a:r>
            <a:r>
              <a:rPr dirty="0"/>
              <a:t> Oracle Members Hub i </a:t>
            </a:r>
            <a:r>
              <a:rPr dirty="0" err="1"/>
              <a:t>dovršite</a:t>
            </a:r>
            <a:r>
              <a:rPr dirty="0"/>
              <a:t> </a:t>
            </a:r>
            <a:r>
              <a:rPr err="1"/>
              <a:t>drugu</a:t>
            </a:r>
            <a:r>
              <a:rPr/>
              <a:t> </a:t>
            </a:r>
            <a:r>
              <a:rPr lang="hr-HR" smtClean="0"/>
              <a:t>nastavnu cjelinu</a:t>
            </a:r>
            <a:r>
              <a:rPr smtClean="0"/>
              <a:t>:</a:t>
            </a:r>
            <a:endParaRPr dirty="0"/>
          </a:p>
          <a:p>
            <a:pPr algn="just">
              <a:defRPr>
                <a:latin typeface="+mj-lt"/>
              </a:defRPr>
            </a:pPr>
            <a:r>
              <a:rPr dirty="0"/>
              <a:t>academy.oracle.com</a:t>
            </a:r>
            <a:endParaRPr dirty="0">
              <a:latin typeface="+mj-lt"/>
            </a:endParaRPr>
          </a:p>
          <a:p>
            <a:pPr algn="just"/>
            <a:endParaRPr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rPr dirty="0" err="1"/>
              <a:t>Uvod</a:t>
            </a:r>
            <a:r>
              <a:rPr dirty="0"/>
              <a:t> u </a:t>
            </a:r>
            <a:r>
              <a:rPr dirty="0" err="1"/>
              <a:t>tečaj</a:t>
            </a:r>
            <a:r>
              <a:rPr lang="en-US" dirty="0"/>
              <a:t> o</a:t>
            </a:r>
            <a:r>
              <a:rPr dirty="0"/>
              <a:t> </a:t>
            </a:r>
            <a:r>
              <a:rPr dirty="0" err="1"/>
              <a:t>računarstv</a:t>
            </a:r>
            <a:r>
              <a:rPr lang="en-US" dirty="0" err="1"/>
              <a:t>u</a:t>
            </a:r>
            <a:r>
              <a:rPr dirty="0"/>
              <a:t> u </a:t>
            </a:r>
            <a:r>
              <a:rPr dirty="0" err="1"/>
              <a:t>oblaku</a:t>
            </a:r>
            <a:endParaRPr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 sz="3600">
                <a:latin typeface="+mj-lt"/>
              </a:defRPr>
            </a:pPr>
            <a:r>
              <a:rPr dirty="0" err="1"/>
              <a:t>Ovaj</a:t>
            </a:r>
            <a:r>
              <a:rPr dirty="0"/>
              <a:t> </a:t>
            </a:r>
            <a:r>
              <a:rPr dirty="0" err="1"/>
              <a:t>tečaj</a:t>
            </a:r>
            <a:r>
              <a:rPr dirty="0"/>
              <a:t> </a:t>
            </a:r>
            <a:r>
              <a:rPr dirty="0" err="1"/>
              <a:t>razvijen</a:t>
            </a:r>
            <a:r>
              <a:rPr dirty="0"/>
              <a:t> je </a:t>
            </a:r>
            <a:r>
              <a:rPr dirty="0" err="1"/>
              <a:t>kao</a:t>
            </a:r>
            <a:r>
              <a:rPr dirty="0"/>
              <a:t> </a:t>
            </a:r>
            <a:r>
              <a:rPr dirty="0" err="1"/>
              <a:t>rezultat</a:t>
            </a:r>
            <a:r>
              <a:rPr dirty="0"/>
              <a:t> Erasmus+ </a:t>
            </a:r>
            <a:r>
              <a:rPr lang="en-US" dirty="0"/>
              <a:t>projekta </a:t>
            </a:r>
            <a:r>
              <a:rPr dirty="0" err="1"/>
              <a:t>CodeIn</a:t>
            </a:r>
            <a:r>
              <a:rPr dirty="0"/>
              <a:t> (</a:t>
            </a:r>
            <a:r>
              <a:rPr i="1" dirty="0"/>
              <a:t>Cloud </a:t>
            </a:r>
            <a:r>
              <a:rPr i="1" dirty="0" err="1"/>
              <a:t>cOmputing</a:t>
            </a:r>
            <a:r>
              <a:rPr i="1" dirty="0"/>
              <a:t> for Digital Education </a:t>
            </a:r>
            <a:r>
              <a:rPr i="1" dirty="0" err="1"/>
              <a:t>INnovation</a:t>
            </a:r>
            <a:r>
              <a:rPr dirty="0"/>
              <a:t>)</a:t>
            </a:r>
          </a:p>
          <a:p>
            <a:pPr lvl="0">
              <a:defRPr sz="3600">
                <a:latin typeface="+mj-lt"/>
              </a:defRPr>
            </a:pPr>
            <a:r>
              <a:rPr dirty="0" err="1"/>
              <a:t>Sadrži</a:t>
            </a:r>
            <a:r>
              <a:rPr dirty="0"/>
              <a:t> </a:t>
            </a:r>
            <a:r>
              <a:rPr dirty="0" err="1"/>
              <a:t>ukupno</a:t>
            </a:r>
            <a:r>
              <a:rPr dirty="0"/>
              <a:t> </a:t>
            </a:r>
            <a:r>
              <a:rPr dirty="0" err="1"/>
              <a:t>deset</a:t>
            </a:r>
            <a:r>
              <a:rPr dirty="0"/>
              <a:t> </a:t>
            </a:r>
            <a:r>
              <a:rPr dirty="0" err="1"/>
              <a:t>nastavnih</a:t>
            </a:r>
            <a:r>
              <a:rPr dirty="0"/>
              <a:t> </a:t>
            </a:r>
            <a:r>
              <a:rPr dirty="0" err="1"/>
              <a:t>tema</a:t>
            </a:r>
            <a:endParaRPr sz="3600" dirty="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rPr dirty="0" err="1"/>
              <a:t>Sve</a:t>
            </a:r>
            <a:r>
              <a:rPr dirty="0"/>
              <a:t> </a:t>
            </a:r>
            <a:r>
              <a:rPr dirty="0" err="1"/>
              <a:t>što</a:t>
            </a:r>
            <a:r>
              <a:rPr dirty="0"/>
              <a:t> </a:t>
            </a:r>
            <a:r>
              <a:rPr dirty="0" err="1"/>
              <a:t>trebate</a:t>
            </a:r>
            <a:r>
              <a:rPr dirty="0"/>
              <a:t> </a:t>
            </a:r>
            <a:r>
              <a:rPr lang="en-US" dirty="0"/>
              <a:t>za </a:t>
            </a:r>
            <a:r>
              <a:rPr lang="en-US" dirty="0" err="1"/>
              <a:t>pristup</a:t>
            </a:r>
            <a:r>
              <a:rPr lang="en-US" dirty="0"/>
              <a:t> </a:t>
            </a:r>
            <a:r>
              <a:rPr lang="en-US" dirty="0" err="1"/>
              <a:t>tečaju</a:t>
            </a:r>
            <a:r>
              <a:rPr lang="en-US" dirty="0"/>
              <a:t> </a:t>
            </a:r>
            <a:r>
              <a:rPr dirty="0"/>
              <a:t>je </a:t>
            </a:r>
            <a:r>
              <a:rPr dirty="0" err="1"/>
              <a:t>pristup</a:t>
            </a:r>
            <a:r>
              <a:rPr dirty="0"/>
              <a:t> </a:t>
            </a:r>
            <a:r>
              <a:rPr dirty="0" err="1"/>
              <a:t>internetu</a:t>
            </a:r>
            <a:r>
              <a:rPr dirty="0"/>
              <a:t> </a:t>
            </a:r>
          </a:p>
          <a:p>
            <a:pPr lvl="0">
              <a:defRPr sz="3600">
                <a:latin typeface="+mj-lt"/>
              </a:defRPr>
            </a:pPr>
            <a:r>
              <a:rPr lang="en-US" dirty="0" err="1"/>
              <a:t>Procjenjuje</a:t>
            </a:r>
            <a:r>
              <a:rPr lang="en-US" dirty="0"/>
              <a:t> se </a:t>
            </a:r>
            <a:r>
              <a:rPr lang="en-US" dirty="0" err="1"/>
              <a:t>kako</a:t>
            </a:r>
            <a:r>
              <a:rPr lang="en-US" dirty="0"/>
              <a:t> je </a:t>
            </a:r>
            <a:r>
              <a:rPr lang="en-US" dirty="0" err="1"/>
              <a:t>potrebno</a:t>
            </a:r>
            <a:r>
              <a:rPr lang="en-US" dirty="0"/>
              <a:t> </a:t>
            </a:r>
            <a:r>
              <a:rPr lang="en-US" dirty="0" err="1"/>
              <a:t>oko</a:t>
            </a:r>
            <a:r>
              <a:rPr dirty="0"/>
              <a:t> 150 sati </a:t>
            </a:r>
            <a:r>
              <a:rPr lang="en-US" dirty="0" err="1"/>
              <a:t>učenja</a:t>
            </a:r>
            <a:r>
              <a:rPr lang="en-US" dirty="0"/>
              <a:t> za </a:t>
            </a:r>
            <a:r>
              <a:rPr lang="en-US" dirty="0" err="1"/>
              <a:t>postizanje</a:t>
            </a:r>
            <a:r>
              <a:rPr lang="en-US" dirty="0"/>
              <a:t> </a:t>
            </a:r>
            <a:r>
              <a:rPr lang="en-US" dirty="0" err="1"/>
              <a:t>planiranih</a:t>
            </a:r>
            <a:r>
              <a:rPr lang="en-US" dirty="0"/>
              <a:t> </a:t>
            </a:r>
            <a:r>
              <a:rPr lang="en-US" dirty="0" err="1"/>
              <a:t>ishoda</a:t>
            </a:r>
            <a:r>
              <a:rPr lang="en-US" dirty="0"/>
              <a:t> </a:t>
            </a:r>
            <a:r>
              <a:rPr lang="en-US" dirty="0" err="1"/>
              <a:t>učenja</a:t>
            </a:r>
            <a:r>
              <a:rPr dirty="0"/>
              <a:t>. </a:t>
            </a:r>
          </a:p>
          <a:p>
            <a:pPr lvl="0"/>
            <a:endParaRPr sz="3600" dirty="0">
              <a:latin typeface="+mj-lt"/>
            </a:endParaRPr>
          </a:p>
          <a:p>
            <a:pPr lvl="0"/>
            <a:endParaRPr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1681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Osnove CIDR-a (usmjeravanja između domena)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Zapis izrađen od IP adrese, znaka a'/' i decimalnog broja. xxx.xxx.xxx.xxx/n, pri čemu je n broj bitova koji se upotrebljavaju za masku podmreže. </a:t>
            </a:r>
            <a:endParaRPr sz="3600">
              <a:latin typeface="+mj-lt"/>
            </a:endParaRPr>
          </a:p>
          <a:p>
            <a:pPr marL="0" lvl="0" indent="0">
              <a:buNone/>
              <a:defRPr sz="3600">
                <a:latin typeface="+mj-lt"/>
              </a:defRPr>
            </a:pPr>
            <a:r>
              <a:t>	192.168.1.0/24</a:t>
            </a:r>
            <a:endParaRPr sz="3600">
              <a:latin typeface="+mj-lt"/>
            </a:endParaRPr>
          </a:p>
          <a:p>
            <a:pPr marL="0" lvl="0" indent="0">
              <a:buNone/>
            </a:pP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56043" y="3511438"/>
            <a:ext cx="2283393" cy="40947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139921" y="3511438"/>
            <a:ext cx="683288" cy="4094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Cloud Callout 5"/>
          <p:cNvSpPr/>
          <p:nvPr/>
        </p:nvSpPr>
        <p:spPr>
          <a:xfrm>
            <a:off x="1636016" y="4978651"/>
            <a:ext cx="2403420" cy="812523"/>
          </a:xfrm>
          <a:prstGeom prst="cloudCallout">
            <a:avLst>
              <a:gd name="adj1" fmla="val -15151"/>
              <a:gd name="adj2" fmla="val -172684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IP ADRESA</a:t>
            </a:r>
          </a:p>
        </p:txBody>
      </p:sp>
      <p:sp>
        <p:nvSpPr>
          <p:cNvPr id="7" name="Cloud Callout 6"/>
          <p:cNvSpPr/>
          <p:nvPr/>
        </p:nvSpPr>
        <p:spPr>
          <a:xfrm>
            <a:off x="4346533" y="4978651"/>
            <a:ext cx="2403420" cy="812523"/>
          </a:xfrm>
          <a:prstGeom prst="cloudCallout">
            <a:avLst>
              <a:gd name="adj1" fmla="val -38982"/>
              <a:gd name="adj2" fmla="val -17268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MASKA PODMREŽE</a:t>
            </a:r>
          </a:p>
        </p:txBody>
      </p:sp>
    </p:spTree>
    <p:extLst>
      <p:ext uri="{BB962C8B-B14F-4D97-AF65-F5344CB8AC3E}">
        <p14:creationId xmlns:p14="http://schemas.microsoft.com/office/powerpoint/2010/main" val="3999862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Osnove CIDR-a (usmjeravanja između domena)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6108"/>
          </a:xfrm>
        </p:spPr>
        <p:txBody>
          <a:bodyPr/>
          <a:lstStyle/>
          <a:p>
            <a:pPr marL="0" lvl="0" indent="0">
              <a:buNone/>
            </a:pP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934" y="1690688"/>
            <a:ext cx="10078876" cy="156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934" y="4072011"/>
            <a:ext cx="10039351" cy="162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52986" y="3209744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sz="10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t>IP RASPON: 192.168.1.0 -192.168.1.255</a:t>
            </a:r>
          </a:p>
          <a:p>
            <a:r>
              <a:t>PODMREŽE: 0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200" y="5573338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sz="10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t>IP RASPON: 192.168.1.0 -192.168.1.31</a:t>
            </a:r>
          </a:p>
          <a:p>
            <a:r>
              <a:t>PODMREŽE: 2x2x2 = 8</a:t>
            </a:r>
          </a:p>
          <a:p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963643" y="2270353"/>
            <a:ext cx="1918722" cy="40947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9728992" y="4681276"/>
            <a:ext cx="1153373" cy="40947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Cloud Callout 13"/>
          <p:cNvSpPr/>
          <p:nvPr/>
        </p:nvSpPr>
        <p:spPr>
          <a:xfrm>
            <a:off x="9632106" y="3280480"/>
            <a:ext cx="2403420" cy="812523"/>
          </a:xfrm>
          <a:prstGeom prst="cloudCallout">
            <a:avLst>
              <a:gd name="adj1" fmla="val -15151"/>
              <a:gd name="adj2" fmla="val -172684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HOST BITS = 0</a:t>
            </a:r>
          </a:p>
        </p:txBody>
      </p:sp>
      <p:sp>
        <p:nvSpPr>
          <p:cNvPr id="15" name="Cloud Callout 14"/>
          <p:cNvSpPr/>
          <p:nvPr/>
        </p:nvSpPr>
        <p:spPr>
          <a:xfrm>
            <a:off x="9907675" y="5518000"/>
            <a:ext cx="2284325" cy="812523"/>
          </a:xfrm>
          <a:prstGeom prst="cloudCallout">
            <a:avLst>
              <a:gd name="adj1" fmla="val -34745"/>
              <a:gd name="adj2" fmla="val -9972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HOST BITS = 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48000" y="2270353"/>
            <a:ext cx="5814646" cy="4094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Rectangle 16"/>
          <p:cNvSpPr/>
          <p:nvPr/>
        </p:nvSpPr>
        <p:spPr>
          <a:xfrm>
            <a:off x="3038286" y="4662597"/>
            <a:ext cx="6607786" cy="4094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8" name="Cloud Callout 17"/>
          <p:cNvSpPr/>
          <p:nvPr/>
        </p:nvSpPr>
        <p:spPr>
          <a:xfrm>
            <a:off x="6868669" y="3192019"/>
            <a:ext cx="2403420" cy="812523"/>
          </a:xfrm>
          <a:prstGeom prst="cloudCallout">
            <a:avLst>
              <a:gd name="adj1" fmla="val -15151"/>
              <a:gd name="adj2" fmla="val -17268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MREŽNI BITOVI = 1</a:t>
            </a:r>
          </a:p>
        </p:txBody>
      </p:sp>
      <p:sp>
        <p:nvSpPr>
          <p:cNvPr id="19" name="Cloud Callout 18"/>
          <p:cNvSpPr/>
          <p:nvPr/>
        </p:nvSpPr>
        <p:spPr>
          <a:xfrm>
            <a:off x="7159680" y="5963934"/>
            <a:ext cx="2403420" cy="812523"/>
          </a:xfrm>
          <a:prstGeom prst="cloudCallout">
            <a:avLst>
              <a:gd name="adj1" fmla="val -15151"/>
              <a:gd name="adj2" fmla="val -17268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MREŽNI BITOVI = 1</a:t>
            </a:r>
          </a:p>
        </p:txBody>
      </p:sp>
    </p:spTree>
    <p:extLst>
      <p:ext uri="{BB962C8B-B14F-4D97-AF65-F5344CB8AC3E}">
        <p14:creationId xmlns:p14="http://schemas.microsoft.com/office/powerpoint/2010/main" val="1016611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1226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Koncepti virtualne mreže u oblaku (VCN)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6108"/>
          </a:xfrm>
        </p:spPr>
        <p:txBody>
          <a:bodyPr/>
          <a:lstStyle/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561" y="1499498"/>
            <a:ext cx="4810139" cy="4740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48339" y="1576789"/>
            <a:ext cx="631924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  <a:defRPr sz="3200">
                <a:latin typeface="+mj-lt"/>
              </a:defRPr>
            </a:pPr>
            <a:r>
              <a:rPr sz="2800" dirty="0" err="1"/>
              <a:t>Softverski</a:t>
            </a:r>
            <a:r>
              <a:rPr sz="2800" dirty="0"/>
              <a:t> </a:t>
            </a:r>
            <a:r>
              <a:rPr sz="2800" dirty="0" err="1"/>
              <a:t>definirana</a:t>
            </a:r>
            <a:r>
              <a:rPr sz="2800" dirty="0"/>
              <a:t> </a:t>
            </a:r>
            <a:r>
              <a:rPr sz="2800" dirty="0" err="1"/>
              <a:t>privatna</a:t>
            </a:r>
            <a:r>
              <a:rPr sz="2800" dirty="0"/>
              <a:t> </a:t>
            </a:r>
            <a:r>
              <a:rPr sz="2800" dirty="0" err="1"/>
              <a:t>mreža</a:t>
            </a:r>
            <a:r>
              <a:rPr sz="2800" dirty="0"/>
              <a:t> </a:t>
            </a:r>
            <a:r>
              <a:rPr sz="2800" dirty="0" err="1"/>
              <a:t>koju</a:t>
            </a:r>
            <a:r>
              <a:rPr sz="2800" dirty="0"/>
              <a:t> </a:t>
            </a:r>
            <a:r>
              <a:rPr sz="2800" dirty="0" err="1"/>
              <a:t>postavljate</a:t>
            </a:r>
            <a:r>
              <a:rPr sz="2800" dirty="0"/>
              <a:t> u </a:t>
            </a:r>
            <a:r>
              <a:rPr sz="2800" dirty="0" err="1"/>
              <a:t>oblaku</a:t>
            </a:r>
            <a:r>
              <a:rPr sz="2800" dirty="0"/>
              <a:t> - VCN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 sz="3200">
                <a:latin typeface="+mj-lt"/>
              </a:defRPr>
            </a:pPr>
            <a:r>
              <a:rPr sz="2800" dirty="0" err="1"/>
              <a:t>Omogućava</a:t>
            </a:r>
            <a:r>
              <a:rPr sz="2800" dirty="0"/>
              <a:t> </a:t>
            </a:r>
            <a:r>
              <a:rPr sz="2800" dirty="0" err="1"/>
              <a:t>resursima</a:t>
            </a:r>
            <a:r>
              <a:rPr sz="2800" dirty="0"/>
              <a:t> u </a:t>
            </a:r>
            <a:r>
              <a:rPr sz="2800" dirty="0" err="1"/>
              <a:t>oblaku</a:t>
            </a:r>
            <a:r>
              <a:rPr lang="en-US" sz="2800" dirty="0"/>
              <a:t>,</a:t>
            </a:r>
            <a:r>
              <a:rPr sz="2800" dirty="0"/>
              <a:t> </a:t>
            </a:r>
            <a:r>
              <a:rPr sz="2800" dirty="0" err="1"/>
              <a:t>kao</a:t>
            </a:r>
            <a:r>
              <a:rPr sz="2800" dirty="0"/>
              <a:t> </a:t>
            </a:r>
            <a:r>
              <a:rPr sz="2800" dirty="0" err="1"/>
              <a:t>što</a:t>
            </a:r>
            <a:r>
              <a:rPr sz="2800" dirty="0"/>
              <a:t> </a:t>
            </a:r>
            <a:r>
              <a:rPr sz="2800" dirty="0" err="1"/>
              <a:t>su</a:t>
            </a:r>
            <a:r>
              <a:rPr sz="2800" dirty="0"/>
              <a:t> </a:t>
            </a:r>
            <a:r>
              <a:rPr lang="en-US" sz="2800" dirty="0" err="1"/>
              <a:t>npr</a:t>
            </a:r>
            <a:r>
              <a:rPr lang="en-US" sz="2800" dirty="0"/>
              <a:t>. </a:t>
            </a:r>
            <a:r>
              <a:rPr sz="2800" dirty="0" err="1"/>
              <a:t>računalne</a:t>
            </a:r>
            <a:r>
              <a:rPr sz="2800" dirty="0"/>
              <a:t> instance</a:t>
            </a:r>
            <a:r>
              <a:rPr lang="en-US" sz="2800" dirty="0"/>
              <a:t>,</a:t>
            </a:r>
            <a:r>
              <a:rPr sz="2800" dirty="0"/>
              <a:t> </a:t>
            </a:r>
            <a:r>
              <a:rPr sz="2800" dirty="0" err="1"/>
              <a:t>sigurnu</a:t>
            </a:r>
            <a:r>
              <a:rPr sz="2800" dirty="0"/>
              <a:t> </a:t>
            </a:r>
            <a:r>
              <a:rPr sz="2800" dirty="0" err="1"/>
              <a:t>komunikaciju</a:t>
            </a:r>
            <a:r>
              <a:rPr sz="2800" dirty="0"/>
              <a:t> s </a:t>
            </a:r>
            <a:r>
              <a:rPr sz="2800" dirty="0" err="1"/>
              <a:t>internetom</a:t>
            </a:r>
            <a:r>
              <a:rPr sz="2800" dirty="0"/>
              <a:t>, </a:t>
            </a:r>
            <a:r>
              <a:rPr sz="2800" dirty="0" err="1"/>
              <a:t>drugim</a:t>
            </a:r>
            <a:r>
              <a:rPr sz="2800" dirty="0"/>
              <a:t> </a:t>
            </a:r>
            <a:r>
              <a:rPr sz="2800" dirty="0" err="1"/>
              <a:t>instancama</a:t>
            </a:r>
            <a:r>
              <a:rPr sz="2800" dirty="0"/>
              <a:t> </a:t>
            </a:r>
            <a:r>
              <a:rPr sz="2800" dirty="0" err="1"/>
              <a:t>ili</a:t>
            </a:r>
            <a:r>
              <a:rPr sz="2800" dirty="0"/>
              <a:t> </a:t>
            </a:r>
            <a:r>
              <a:rPr sz="2800" dirty="0" err="1"/>
              <a:t>lokalnim</a:t>
            </a:r>
            <a:r>
              <a:rPr sz="2800" dirty="0"/>
              <a:t> </a:t>
            </a:r>
            <a:r>
              <a:rPr sz="2800" dirty="0" err="1"/>
              <a:t>podatkovnim</a:t>
            </a:r>
            <a:r>
              <a:rPr sz="2800" dirty="0"/>
              <a:t> </a:t>
            </a:r>
            <a:r>
              <a:rPr sz="2800" dirty="0" err="1"/>
              <a:t>centrima</a:t>
            </a:r>
            <a:endParaRPr sz="2800" dirty="0"/>
          </a:p>
          <a:p>
            <a:pPr marL="285750" indent="-285750" algn="just">
              <a:buFont typeface="Arial" panose="020B0604020202020204" pitchFamily="34" charset="0"/>
              <a:buChar char="•"/>
              <a:defRPr sz="3200">
                <a:latin typeface="+mj-lt"/>
              </a:defRPr>
            </a:pPr>
            <a:r>
              <a:rPr lang="en-US" sz="2800" dirty="0" err="1"/>
              <a:t>Postoji</a:t>
            </a:r>
            <a:r>
              <a:rPr lang="en-US" sz="2800" dirty="0"/>
              <a:t> u </a:t>
            </a:r>
            <a:r>
              <a:rPr lang="en-US" sz="2800" dirty="0" err="1"/>
              <a:t>okvirima</a:t>
            </a:r>
            <a:r>
              <a:rPr lang="en-US" sz="2800" dirty="0"/>
              <a:t> </a:t>
            </a:r>
            <a:r>
              <a:rPr lang="en-US" sz="2800" dirty="0" err="1"/>
              <a:t>regije</a:t>
            </a:r>
            <a:r>
              <a:rPr lang="en-US" sz="2800" dirty="0"/>
              <a:t> (u </a:t>
            </a:r>
            <a:r>
              <a:rPr sz="2800" dirty="0" err="1"/>
              <a:t>oblak</a:t>
            </a:r>
            <a:r>
              <a:rPr lang="en-US" sz="2800" dirty="0" err="1"/>
              <a:t>u</a:t>
            </a:r>
            <a:r>
              <a:rPr lang="en-US" sz="2800" dirty="0"/>
              <a:t>)</a:t>
            </a:r>
            <a:endParaRPr sz="2800" dirty="0"/>
          </a:p>
          <a:p>
            <a:pPr marL="285750" indent="-285750" algn="just">
              <a:buFont typeface="Arial" panose="020B0604020202020204" pitchFamily="34" charset="0"/>
              <a:buChar char="•"/>
              <a:defRPr sz="3200">
                <a:latin typeface="+mj-lt"/>
              </a:defRPr>
            </a:pPr>
            <a:r>
              <a:rPr lang="en-US" sz="2800" dirty="0" err="1"/>
              <a:t>Karakteristike</a:t>
            </a:r>
            <a:r>
              <a:rPr lang="en-US" sz="2800" dirty="0"/>
              <a:t>: </a:t>
            </a:r>
            <a:r>
              <a:rPr lang="en-US" sz="2800" dirty="0" err="1"/>
              <a:t>v</a:t>
            </a:r>
            <a:r>
              <a:rPr sz="2800" dirty="0" err="1"/>
              <a:t>isoka</a:t>
            </a:r>
            <a:r>
              <a:rPr sz="2800" dirty="0"/>
              <a:t> </a:t>
            </a:r>
            <a:r>
              <a:rPr sz="2800" dirty="0" err="1"/>
              <a:t>razina</a:t>
            </a:r>
            <a:r>
              <a:rPr sz="2800" dirty="0"/>
              <a:t> </a:t>
            </a:r>
            <a:r>
              <a:rPr sz="2800" dirty="0" err="1"/>
              <a:t>dostupnosti</a:t>
            </a:r>
            <a:r>
              <a:rPr sz="2800" dirty="0"/>
              <a:t>, </a:t>
            </a:r>
            <a:r>
              <a:rPr sz="2800" dirty="0" err="1"/>
              <a:t>prilagodljivost</a:t>
            </a:r>
            <a:r>
              <a:rPr sz="2800" dirty="0"/>
              <a:t> i </a:t>
            </a:r>
            <a:r>
              <a:rPr sz="2800" dirty="0" err="1"/>
              <a:t>sigurnost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166777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296" y="11160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IP adrese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7029" y="1336430"/>
            <a:ext cx="6339672" cy="5264964"/>
          </a:xfrm>
        </p:spPr>
        <p:txBody>
          <a:bodyPr>
            <a:noAutofit/>
          </a:bodyPr>
          <a:lstStyle/>
          <a:p>
            <a:pPr marL="0" lvl="0" indent="0">
              <a:buNone/>
              <a:defRPr sz="3200">
                <a:latin typeface="+mj-lt"/>
              </a:defRPr>
            </a:pPr>
            <a:r>
              <a:rPr dirty="0" err="1"/>
              <a:t>Svaki</a:t>
            </a:r>
            <a:r>
              <a:rPr dirty="0"/>
              <a:t> </a:t>
            </a:r>
            <a:r>
              <a:rPr dirty="0" err="1"/>
              <a:t>resurs</a:t>
            </a:r>
            <a:r>
              <a:rPr dirty="0"/>
              <a:t> </a:t>
            </a:r>
            <a:r>
              <a:rPr dirty="0" err="1"/>
              <a:t>povezan</a:t>
            </a:r>
            <a:r>
              <a:rPr dirty="0"/>
              <a:t> s VCN-om </a:t>
            </a:r>
            <a:r>
              <a:rPr dirty="0" err="1"/>
              <a:t>dobi</a:t>
            </a:r>
            <a:r>
              <a:rPr lang="en-US" dirty="0" err="1"/>
              <a:t>va</a:t>
            </a:r>
            <a:r>
              <a:rPr dirty="0"/>
              <a:t> </a:t>
            </a:r>
            <a:r>
              <a:rPr dirty="0" err="1"/>
              <a:t>vlastitu</a:t>
            </a:r>
            <a:r>
              <a:rPr dirty="0"/>
              <a:t> </a:t>
            </a:r>
            <a:r>
              <a:rPr dirty="0" err="1"/>
              <a:t>jedinstvenu</a:t>
            </a:r>
            <a:r>
              <a:rPr dirty="0"/>
              <a:t> </a:t>
            </a:r>
            <a:r>
              <a:rPr dirty="0" err="1"/>
              <a:t>privatnu</a:t>
            </a:r>
            <a:r>
              <a:rPr dirty="0"/>
              <a:t> IP </a:t>
            </a:r>
            <a:r>
              <a:rPr dirty="0" err="1"/>
              <a:t>adresu</a:t>
            </a:r>
            <a:r>
              <a:rPr dirty="0"/>
              <a:t> </a:t>
            </a:r>
            <a:r>
              <a:rPr dirty="0" err="1"/>
              <a:t>koja</a:t>
            </a:r>
            <a:r>
              <a:rPr dirty="0"/>
              <a:t> se </a:t>
            </a:r>
            <a:r>
              <a:rPr b="1" dirty="0"/>
              <a:t>ne </a:t>
            </a:r>
            <a:r>
              <a:rPr b="1" dirty="0" err="1"/>
              <a:t>može</a:t>
            </a:r>
            <a:r>
              <a:rPr b="1" dirty="0"/>
              <a:t> </a:t>
            </a:r>
            <a:r>
              <a:rPr dirty="0" err="1"/>
              <a:t>usmjeravati</a:t>
            </a:r>
            <a:r>
              <a:rPr dirty="0"/>
              <a:t> </a:t>
            </a:r>
            <a:r>
              <a:rPr dirty="0" err="1"/>
              <a:t>putem</a:t>
            </a:r>
            <a:r>
              <a:rPr dirty="0"/>
              <a:t> </a:t>
            </a:r>
            <a:r>
              <a:rPr dirty="0" err="1"/>
              <a:t>javnog</a:t>
            </a:r>
            <a:r>
              <a:rPr dirty="0"/>
              <a:t> </a:t>
            </a:r>
            <a:r>
              <a:rPr dirty="0" err="1"/>
              <a:t>interneta</a:t>
            </a:r>
            <a:r>
              <a:rPr dirty="0"/>
              <a:t> </a:t>
            </a:r>
          </a:p>
          <a:p>
            <a:pPr marL="0" lvl="0" indent="0">
              <a:buNone/>
              <a:defRPr sz="3200">
                <a:latin typeface="+mj-lt"/>
              </a:defRPr>
            </a:pPr>
            <a:r>
              <a:rPr dirty="0" err="1"/>
              <a:t>Podmreže</a:t>
            </a:r>
            <a:r>
              <a:rPr dirty="0"/>
              <a:t> </a:t>
            </a:r>
            <a:r>
              <a:rPr dirty="0" err="1"/>
              <a:t>omogućavaju</a:t>
            </a:r>
            <a:r>
              <a:rPr dirty="0"/>
              <a:t> </a:t>
            </a:r>
            <a:r>
              <a:rPr dirty="0" err="1"/>
              <a:t>dijeljenje</a:t>
            </a:r>
            <a:r>
              <a:rPr dirty="0"/>
              <a:t> VCN-a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jednu</a:t>
            </a:r>
            <a:r>
              <a:rPr dirty="0"/>
              <a:t> </a:t>
            </a:r>
            <a:r>
              <a:rPr dirty="0" err="1"/>
              <a:t>ili</a:t>
            </a:r>
            <a:r>
              <a:rPr dirty="0"/>
              <a:t> </a:t>
            </a:r>
            <a:r>
              <a:rPr dirty="0" err="1"/>
              <a:t>više</a:t>
            </a:r>
            <a:r>
              <a:rPr dirty="0"/>
              <a:t> </a:t>
            </a:r>
            <a:r>
              <a:rPr dirty="0" err="1"/>
              <a:t>podmreža</a:t>
            </a:r>
            <a:endParaRPr dirty="0"/>
          </a:p>
          <a:p>
            <a:pPr marL="0" lvl="0" indent="0">
              <a:buNone/>
              <a:defRPr sz="3200">
                <a:latin typeface="+mj-lt"/>
              </a:defRPr>
            </a:pPr>
            <a:r>
              <a:rPr dirty="0" err="1"/>
              <a:t>Npr</a:t>
            </a:r>
            <a:r>
              <a:rPr dirty="0"/>
              <a:t>., 10.0.0.0/16., 10.0.1.0/24, 10.0.2.0/24..</a:t>
            </a:r>
          </a:p>
          <a:p>
            <a:pPr marL="0" lvl="0" indent="0">
              <a:buNone/>
              <a:defRPr sz="3200">
                <a:latin typeface="+mj-lt"/>
              </a:defRPr>
            </a:pPr>
            <a:r>
              <a:rPr dirty="0" err="1"/>
              <a:t>Računalne</a:t>
            </a:r>
            <a:r>
              <a:rPr dirty="0"/>
              <a:t> instance </a:t>
            </a:r>
            <a:r>
              <a:rPr dirty="0" err="1"/>
              <a:t>stavljaju</a:t>
            </a:r>
            <a:r>
              <a:rPr dirty="0"/>
              <a:t> se u </a:t>
            </a:r>
            <a:r>
              <a:rPr dirty="0" err="1"/>
              <a:t>podmreže</a:t>
            </a:r>
            <a:r>
              <a:rPr dirty="0"/>
              <a:t> </a:t>
            </a:r>
            <a:r>
              <a:rPr dirty="0" err="1"/>
              <a:t>koje</a:t>
            </a:r>
            <a:r>
              <a:rPr dirty="0"/>
              <a:t> se </a:t>
            </a:r>
            <a:r>
              <a:rPr dirty="0" err="1"/>
              <a:t>mogu</a:t>
            </a:r>
            <a:r>
              <a:rPr dirty="0"/>
              <a:t> </a:t>
            </a:r>
            <a:r>
              <a:rPr dirty="0" err="1"/>
              <a:t>izolirati</a:t>
            </a:r>
            <a:r>
              <a:rPr dirty="0"/>
              <a:t> i </a:t>
            </a:r>
            <a:r>
              <a:rPr dirty="0" err="1"/>
              <a:t>zaštititi</a:t>
            </a:r>
            <a:endParaRPr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99" y="1437172"/>
            <a:ext cx="5055760" cy="506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208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Pristupnici i usmjeravanje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8817" y="1607736"/>
            <a:ext cx="5938575" cy="5063997"/>
          </a:xfrm>
        </p:spPr>
        <p:txBody>
          <a:bodyPr>
            <a:normAutofit lnSpcReduction="10000"/>
          </a:bodyPr>
          <a:lstStyle/>
          <a:p>
            <a:pPr lvl="0" algn="just">
              <a:defRPr sz="3600">
                <a:latin typeface="+mj-lt"/>
              </a:defRPr>
            </a:pPr>
            <a:r>
              <a:rPr dirty="0" err="1"/>
              <a:t>Internetski</a:t>
            </a:r>
            <a:r>
              <a:rPr dirty="0"/>
              <a:t> </a:t>
            </a:r>
            <a:r>
              <a:rPr dirty="0" err="1"/>
              <a:t>pristupnik</a:t>
            </a:r>
            <a:r>
              <a:rPr dirty="0"/>
              <a:t> </a:t>
            </a:r>
            <a:r>
              <a:rPr lang="en-US" dirty="0"/>
              <a:t>(Internet Gateway) </a:t>
            </a:r>
            <a:r>
              <a:rPr dirty="0" err="1"/>
              <a:t>o</a:t>
            </a:r>
            <a:r>
              <a:rPr lang="en-US" dirty="0" err="1"/>
              <a:t>mogućava</a:t>
            </a:r>
            <a:r>
              <a:rPr lang="en-US" dirty="0"/>
              <a:t>/</a:t>
            </a:r>
            <a:r>
              <a:rPr lang="en-US" dirty="0" err="1"/>
              <a:t>o</a:t>
            </a:r>
            <a:r>
              <a:rPr dirty="0" err="1"/>
              <a:t>sigurava</a:t>
            </a:r>
            <a:r>
              <a:rPr dirty="0"/>
              <a:t> </a:t>
            </a:r>
            <a:r>
              <a:rPr dirty="0" err="1"/>
              <a:t>prolaz</a:t>
            </a:r>
            <a:r>
              <a:rPr dirty="0"/>
              <a:t> </a:t>
            </a:r>
            <a:r>
              <a:rPr dirty="0" err="1"/>
              <a:t>mrežn</a:t>
            </a:r>
            <a:r>
              <a:rPr lang="en-US" dirty="0" err="1"/>
              <a:t>og</a:t>
            </a:r>
            <a:r>
              <a:rPr dirty="0"/>
              <a:t> </a:t>
            </a:r>
            <a:r>
              <a:rPr dirty="0" err="1"/>
              <a:t>promet</a:t>
            </a:r>
            <a:r>
              <a:rPr lang="en-US" dirty="0" err="1"/>
              <a:t>a</a:t>
            </a:r>
            <a:r>
              <a:rPr dirty="0"/>
              <a:t> </a:t>
            </a:r>
            <a:r>
              <a:rPr dirty="0" err="1"/>
              <a:t>između</a:t>
            </a:r>
            <a:r>
              <a:rPr dirty="0"/>
              <a:t> </a:t>
            </a:r>
            <a:r>
              <a:rPr dirty="0" err="1"/>
              <a:t>vašeg</a:t>
            </a:r>
            <a:r>
              <a:rPr dirty="0"/>
              <a:t> VCN-a i </a:t>
            </a:r>
            <a:r>
              <a:rPr dirty="0" err="1"/>
              <a:t>interneta</a:t>
            </a:r>
            <a:endParaRPr sz="3600" dirty="0">
              <a:latin typeface="+mj-lt"/>
            </a:endParaRPr>
          </a:p>
          <a:p>
            <a:pPr lvl="0" algn="just">
              <a:defRPr sz="3600">
                <a:latin typeface="+mj-lt"/>
              </a:defRPr>
            </a:pPr>
            <a:r>
              <a:rPr dirty="0"/>
              <a:t>NAT </a:t>
            </a:r>
            <a:r>
              <a:rPr lang="en-US" dirty="0"/>
              <a:t>Gateway/</a:t>
            </a:r>
            <a:r>
              <a:rPr dirty="0" err="1"/>
              <a:t>pristupnik</a:t>
            </a:r>
            <a:r>
              <a:rPr dirty="0"/>
              <a:t> </a:t>
            </a:r>
            <a:r>
              <a:rPr dirty="0" err="1"/>
              <a:t>omogućava</a:t>
            </a:r>
            <a:r>
              <a:rPr dirty="0"/>
              <a:t> </a:t>
            </a:r>
            <a:r>
              <a:rPr dirty="0" err="1"/>
              <a:t>izlazne</a:t>
            </a:r>
            <a:r>
              <a:rPr dirty="0"/>
              <a:t> </a:t>
            </a:r>
            <a:r>
              <a:rPr dirty="0" err="1"/>
              <a:t>veze</a:t>
            </a:r>
            <a:r>
              <a:rPr dirty="0"/>
              <a:t> s </a:t>
            </a:r>
            <a:r>
              <a:rPr dirty="0" err="1"/>
              <a:t>internetom</a:t>
            </a:r>
            <a:r>
              <a:rPr dirty="0"/>
              <a:t>, </a:t>
            </a:r>
            <a:r>
              <a:rPr dirty="0" err="1"/>
              <a:t>ali</a:t>
            </a:r>
            <a:r>
              <a:rPr dirty="0"/>
              <a:t> </a:t>
            </a:r>
            <a:r>
              <a:rPr dirty="0" err="1"/>
              <a:t>blokira</a:t>
            </a:r>
            <a:r>
              <a:rPr dirty="0"/>
              <a:t> </a:t>
            </a:r>
            <a:r>
              <a:rPr dirty="0" err="1"/>
              <a:t>ulazne</a:t>
            </a:r>
            <a:r>
              <a:rPr dirty="0"/>
              <a:t> </a:t>
            </a:r>
            <a:r>
              <a:rPr dirty="0" err="1"/>
              <a:t>veze</a:t>
            </a:r>
            <a:r>
              <a:rPr dirty="0"/>
              <a:t> </a:t>
            </a:r>
            <a:r>
              <a:rPr dirty="0" err="1"/>
              <a:t>koje</a:t>
            </a:r>
            <a:r>
              <a:rPr dirty="0"/>
              <a:t> se </a:t>
            </a:r>
            <a:r>
              <a:rPr dirty="0" err="1"/>
              <a:t>pokreću</a:t>
            </a:r>
            <a:r>
              <a:rPr dirty="0"/>
              <a:t> </a:t>
            </a:r>
            <a:r>
              <a:rPr lang="en-US" dirty="0"/>
              <a:t>s </a:t>
            </a:r>
            <a:r>
              <a:rPr dirty="0"/>
              <a:t> </a:t>
            </a:r>
            <a:r>
              <a:rPr dirty="0" err="1"/>
              <a:t>interneta</a:t>
            </a:r>
            <a:endParaRPr sz="3600" dirty="0">
              <a:latin typeface="+mj-lt"/>
            </a:endParaRPr>
          </a:p>
          <a:p>
            <a:pPr lvl="0" algn="just"/>
            <a:endParaRPr sz="3600" dirty="0">
              <a:latin typeface="+mj-lt"/>
            </a:endParaRPr>
          </a:p>
          <a:p>
            <a:pPr lvl="0"/>
            <a:endParaRPr sz="3600" dirty="0">
              <a:latin typeface="+mj-lt"/>
            </a:endParaRPr>
          </a:p>
          <a:p>
            <a:pPr lvl="0"/>
            <a:endParaRPr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515" y="1396721"/>
            <a:ext cx="5348330" cy="538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521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Peering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3169" y="1825625"/>
            <a:ext cx="5134708" cy="4846108"/>
          </a:xfrm>
        </p:spPr>
        <p:txBody>
          <a:bodyPr>
            <a:normAutofit/>
          </a:bodyPr>
          <a:lstStyle/>
          <a:p>
            <a:pPr lvl="0" algn="just">
              <a:defRPr sz="3600">
                <a:latin typeface="+mj-lt"/>
              </a:defRPr>
            </a:pPr>
            <a:r>
              <a:rPr b="1"/>
              <a:t>Lokalni VCN peering </a:t>
            </a:r>
            <a:r>
              <a:t>- povezivanje dva VCN-a u istoj regiji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rPr b="1"/>
              <a:t>Udaljeni VCN peering </a:t>
            </a:r>
            <a:r>
              <a:t>- proces povezivanja dva VCN-a u različitim regijama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7639"/>
            <a:ext cx="6725431" cy="489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46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Sigurnost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6159" y="1413588"/>
            <a:ext cx="6501283" cy="4846108"/>
          </a:xfrm>
        </p:spPr>
        <p:txBody>
          <a:bodyPr>
            <a:normAutofit/>
          </a:bodyPr>
          <a:lstStyle/>
          <a:p>
            <a:pPr>
              <a:defRPr sz="3600"/>
            </a:pPr>
            <a:r>
              <a:rPr dirty="0" err="1">
                <a:latin typeface="+mj-lt"/>
              </a:rPr>
              <a:t>Pravila</a:t>
            </a:r>
            <a:r>
              <a:rPr dirty="0">
                <a:latin typeface="+mj-lt"/>
              </a:rPr>
              <a:t> </a:t>
            </a:r>
            <a:r>
              <a:rPr dirty="0" err="1">
                <a:latin typeface="+mj-lt"/>
              </a:rPr>
              <a:t>koja</a:t>
            </a:r>
            <a:r>
              <a:rPr dirty="0">
                <a:latin typeface="+mj-lt"/>
              </a:rPr>
              <a:t> </a:t>
            </a:r>
            <a:r>
              <a:rPr dirty="0" err="1">
                <a:latin typeface="+mj-lt"/>
              </a:rPr>
              <a:t>definiraju</a:t>
            </a:r>
            <a:r>
              <a:rPr dirty="0">
                <a:latin typeface="+mj-lt"/>
              </a:rPr>
              <a:t> </a:t>
            </a:r>
            <a:r>
              <a:rPr dirty="0" err="1">
                <a:latin typeface="+mj-lt"/>
              </a:rPr>
              <a:t>vrste</a:t>
            </a:r>
            <a:r>
              <a:rPr dirty="0">
                <a:latin typeface="+mj-lt"/>
              </a:rPr>
              <a:t> </a:t>
            </a:r>
            <a:r>
              <a:rPr dirty="0" err="1">
                <a:latin typeface="+mj-lt"/>
              </a:rPr>
              <a:t>dopuštenog</a:t>
            </a:r>
            <a:r>
              <a:rPr dirty="0">
                <a:latin typeface="+mj-lt"/>
              </a:rPr>
              <a:t> </a:t>
            </a:r>
            <a:r>
              <a:rPr dirty="0" err="1">
                <a:latin typeface="+mj-lt"/>
              </a:rPr>
              <a:t>ulaznog</a:t>
            </a:r>
            <a:r>
              <a:rPr dirty="0">
                <a:latin typeface="+mj-lt"/>
              </a:rPr>
              <a:t> i </a:t>
            </a:r>
            <a:r>
              <a:rPr dirty="0" err="1">
                <a:latin typeface="+mj-lt"/>
              </a:rPr>
              <a:t>izlaznog</a:t>
            </a:r>
            <a:r>
              <a:rPr dirty="0">
                <a:latin typeface="+mj-lt"/>
              </a:rPr>
              <a:t> </a:t>
            </a:r>
            <a:r>
              <a:rPr dirty="0" err="1">
                <a:latin typeface="+mj-lt"/>
              </a:rPr>
              <a:t>prometa</a:t>
            </a:r>
            <a:r>
              <a:rPr dirty="0">
                <a:latin typeface="+mj-lt"/>
              </a:rPr>
              <a:t> za </a:t>
            </a:r>
            <a:r>
              <a:rPr dirty="0" err="1">
                <a:latin typeface="+mj-lt"/>
              </a:rPr>
              <a:t>podmrežu</a:t>
            </a:r>
            <a:r>
              <a:rPr dirty="0">
                <a:latin typeface="+mj-lt"/>
              </a:rPr>
              <a:t> </a:t>
            </a:r>
            <a:r>
              <a:rPr lang="en-US" dirty="0">
                <a:latin typeface="+mj-lt"/>
              </a:rPr>
              <a:t>–</a:t>
            </a:r>
            <a:r>
              <a:rPr dirty="0">
                <a:latin typeface="+mj-lt"/>
              </a:rPr>
              <a:t> </a:t>
            </a:r>
            <a:r>
              <a:rPr lang="en-US" b="1" dirty="0" err="1"/>
              <a:t>Sigurnosni</a:t>
            </a:r>
            <a:r>
              <a:rPr lang="en-US" b="1" dirty="0"/>
              <a:t> </a:t>
            </a:r>
            <a:r>
              <a:rPr lang="en-US" b="1" dirty="0" err="1"/>
              <a:t>p</a:t>
            </a:r>
            <a:r>
              <a:rPr b="1" dirty="0" err="1"/>
              <a:t>opis</a:t>
            </a:r>
            <a:endParaRPr sz="3600" b="1" dirty="0"/>
          </a:p>
          <a:p>
            <a:pPr>
              <a:defRPr sz="3600">
                <a:latin typeface="+mj-lt"/>
              </a:defRPr>
            </a:pPr>
            <a:r>
              <a:rPr dirty="0" err="1"/>
              <a:t>Sigurnosni</a:t>
            </a:r>
            <a:r>
              <a:rPr dirty="0"/>
              <a:t> </a:t>
            </a:r>
            <a:r>
              <a:rPr dirty="0" err="1"/>
              <a:t>popis</a:t>
            </a:r>
            <a:r>
              <a:rPr dirty="0"/>
              <a:t> za </a:t>
            </a:r>
            <a:r>
              <a:rPr dirty="0" err="1"/>
              <a:t>danu</a:t>
            </a:r>
            <a:r>
              <a:rPr dirty="0"/>
              <a:t> </a:t>
            </a:r>
            <a:r>
              <a:rPr dirty="0" err="1"/>
              <a:t>instancu</a:t>
            </a:r>
            <a:r>
              <a:rPr dirty="0"/>
              <a:t> </a:t>
            </a:r>
            <a:r>
              <a:rPr dirty="0" err="1"/>
              <a:t>primjenjuje</a:t>
            </a:r>
            <a:r>
              <a:rPr dirty="0"/>
              <a:t> se bez </a:t>
            </a:r>
            <a:r>
              <a:rPr dirty="0" err="1"/>
              <a:t>obzira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to </a:t>
            </a:r>
            <a:r>
              <a:rPr dirty="0" err="1"/>
              <a:t>radi</a:t>
            </a:r>
            <a:r>
              <a:rPr dirty="0"/>
              <a:t> li se o </a:t>
            </a:r>
            <a:r>
              <a:rPr dirty="0" err="1"/>
              <a:t>drugoj</a:t>
            </a:r>
            <a:r>
              <a:rPr dirty="0"/>
              <a:t> </a:t>
            </a:r>
            <a:r>
              <a:rPr dirty="0" err="1"/>
              <a:t>instanci</a:t>
            </a:r>
            <a:r>
              <a:rPr dirty="0"/>
              <a:t> u VCN-u </a:t>
            </a:r>
            <a:r>
              <a:rPr dirty="0" err="1"/>
              <a:t>ili</a:t>
            </a:r>
            <a:r>
              <a:rPr dirty="0"/>
              <a:t> </a:t>
            </a:r>
            <a:r>
              <a:rPr dirty="0" err="1"/>
              <a:t>glavnom</a:t>
            </a:r>
            <a:r>
              <a:rPr dirty="0"/>
              <a:t> </a:t>
            </a:r>
            <a:r>
              <a:rPr dirty="0" err="1"/>
              <a:t>računalu</a:t>
            </a:r>
            <a:r>
              <a:rPr dirty="0"/>
              <a:t> </a:t>
            </a:r>
            <a:r>
              <a:rPr lang="en-US" dirty="0"/>
              <a:t>(</a:t>
            </a:r>
            <a:r>
              <a:rPr lang="en-US" dirty="0" err="1"/>
              <a:t>hostu</a:t>
            </a:r>
            <a:r>
              <a:rPr lang="en-US" dirty="0"/>
              <a:t>) </a:t>
            </a:r>
            <a:r>
              <a:rPr dirty="0" err="1"/>
              <a:t>izvan</a:t>
            </a:r>
            <a:r>
              <a:rPr dirty="0"/>
              <a:t> VCN-a</a:t>
            </a:r>
          </a:p>
          <a:p>
            <a:pPr marL="0" lvl="0" indent="0">
              <a:buNone/>
            </a:pPr>
            <a:endParaRPr sz="3600" dirty="0">
              <a:latin typeface="+mj-lt"/>
            </a:endParaRPr>
          </a:p>
          <a:p>
            <a:pPr marL="0" lvl="0" indent="0">
              <a:buNone/>
            </a:pPr>
            <a:endParaRPr sz="3600" dirty="0">
              <a:latin typeface="+mj-lt"/>
            </a:endParaRPr>
          </a:p>
          <a:p>
            <a:pPr lvl="0"/>
            <a:endParaRPr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02" y="1235947"/>
            <a:ext cx="5185628" cy="520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88886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3.xml><?xml version="1.0" encoding="utf-8"?>
<ds:datastoreItem xmlns:ds="http://schemas.openxmlformats.org/officeDocument/2006/customXml" ds:itemID="{C636264B-C7AC-4299-A262-5F0F00CE71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2661</TotalTime>
  <Words>1050</Words>
  <Application>Microsoft Office PowerPoint</Application>
  <PresentationFormat>Widescreen</PresentationFormat>
  <Paragraphs>83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Motyw pakietu Office</vt:lpstr>
      <vt:lpstr>O3 - Nastavni sadržaji za učenje na daljinu – računarstvo u oblaku  2- Virtualna mreža (u oblaku)</vt:lpstr>
      <vt:lpstr>Uvod u tečaj o računarstvu u oblaku</vt:lpstr>
      <vt:lpstr>Osnove CIDR-a (usmjeravanja između domena)</vt:lpstr>
      <vt:lpstr>Osnove CIDR-a (usmjeravanja između domena)</vt:lpstr>
      <vt:lpstr>Koncepti virtualne mreže u oblaku (VCN)</vt:lpstr>
      <vt:lpstr>IP adrese</vt:lpstr>
      <vt:lpstr>Pristupnici i usmjeravanje</vt:lpstr>
      <vt:lpstr>Peering</vt:lpstr>
      <vt:lpstr>Sigurnost</vt:lpstr>
      <vt:lpstr>Sigurnost</vt:lpstr>
      <vt:lpstr>Proučite i pregledajte sljedeće online izvore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107</cp:revision>
  <dcterms:created xsi:type="dcterms:W3CDTF">2021-12-08T08:56:03Z</dcterms:created>
  <dcterms:modified xsi:type="dcterms:W3CDTF">2024-02-23T13:32:19Z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