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97" r:id="rId23"/>
    <p:sldId id="256" r:id="rId5"/>
    <p:sldId id="257" r:id="rId6"/>
    <p:sldId id="287" r:id="rId7"/>
    <p:sldId id="288" r:id="rId8"/>
    <p:sldId id="289" r:id="rId9"/>
    <p:sldId id="290" r:id="rId10"/>
    <p:sldId id="291" r:id="rId11"/>
    <p:sldId id="292" r:id="rId12"/>
    <p:sldId id="296" r:id="rId13"/>
    <p:sldId id="293" r:id="rId14"/>
    <p:sldId id="294" r:id="rId15"/>
    <p:sldId id="295" r:id="rId16"/>
    <p:sldId id="277" r:id="rId17"/>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2" autoAdjust="0"/>
    <p:restoredTop sz="82135" autoAdjust="0"/>
  </p:normalViewPr>
  <p:slideViewPr>
    <p:cSldViewPr snapToGrid="0">
      <p:cViewPr varScale="1">
        <p:scale>
          <a:sx n="95" d="100"/>
          <a:sy n="95" d="100"/>
        </p:scale>
        <p:origin x="1074"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slides/slide12.xml" Type="http://schemas.openxmlformats.org/officeDocument/2006/relationships/slide"/><Relationship Id="rId17" Target="slides/slide13.xml" Type="http://schemas.openxmlformats.org/officeDocument/2006/relationships/slide"/><Relationship Id="rId18" Target="notesMasters/notesMaster1.xml" Type="http://schemas.openxmlformats.org/officeDocument/2006/relationships/notesMaster"/><Relationship Id="rId19" Target="presProps.xml" Type="http://schemas.openxmlformats.org/officeDocument/2006/relationships/presProps"/><Relationship Id="rId2" Target="../customXml/item2.xml" Type="http://schemas.openxmlformats.org/officeDocument/2006/relationships/customXml"/><Relationship Id="rId20" Target="viewProps.xml" Type="http://schemas.openxmlformats.org/officeDocument/2006/relationships/viewProps"/><Relationship Id="rId21" Target="theme/theme1.xml" Type="http://schemas.openxmlformats.org/officeDocument/2006/relationships/theme"/><Relationship Id="rId22" Target="tableStyles.xml" Type="http://schemas.openxmlformats.org/officeDocument/2006/relationships/tableStyles"/><Relationship Id="rId23" Target="slides/slide14.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17.11.2022.</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witaj na kursie Cloud Computing. Kurs został opracowany w wyniku projektu Erasmus+ CodeIn. Wszystko, czego potrzebujesz do nauki, to dostęp do Internetu i komputer.</a:t>
            </a:r>
          </a:p>
          <a:p>
            <a:pPr>
              <a:lnSpc>
                <a:spcPct val="107000"/>
              </a:lnSpc>
              <a:spcAft>
                <a:spcPts val="800"/>
              </a:spcAft>
              <a:defRPr>
                <a:effectLst/>
              </a:defRPr>
            </a:pPr>
            <a:r>
              <a:t>Kurs obejmuje łącznie dziesięć tematów i w tym temacie powiemy coś więcej o chmurowych usługach obliczeniowych.</a:t>
            </a:r>
            <a:endParaRPr sz="1200" kern="1200">
              <a:solidFill>
                <a:schemeClr val="tx1"/>
              </a:solidFill>
              <a:effectLst/>
              <a:latin typeface="+mn-lt"/>
              <a:ea typeface="+mn-ea"/>
              <a:cs typeface="+mn-cs"/>
            </a:endParaRP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Kontenery to doskonały sposób na łączenie i uruchamianie aplikacji. W środowisku produkcyjnym trzeba jednak zarządzać kontenerami, które uruchamiają aplikacje, i się upewnić, że nie następuje wyłączenie usługi. Na przykład, jeśli kontener przestanie działać, musi zostać uruchomiony inny. Czy nie byłoby łatwiej, gdyby system obsługiwał to zachowanie?</a:t>
            </a:r>
          </a:p>
          <a:p>
            <a:r>
              <a:t>W ten sposób Kubernetes pomaga uratować! Kubernetes zapewnia środowisko do odpornego uruchamiania rozproszonych systemów. Aplikacja ta obsługuje skalowanie i przejmowanie awaryjne, udostępnia wzorce wdrażania i inne. Na przykład Kubernetes może z łatwością zarządzać wdrożeniem Canary dla systemu.</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3453460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Kubernetes to podróż do funkcji, w których piszesz kod w określonym czasie, a następnie nie przejmujesz się serwerami, nie martwisz się o żadną infrastrukturę, po prostu podasz kod, a dostawca chmury jest odpowiedzialny za wykonanie tego kodu. I jedną z najważniejszych zalet jest to, że naprawdę prowadzi do modelu cenowego opartego na zużyciu, w którym użytkownik jest zbudowany tylko na czas działania funkcji.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p>
        </p:txBody>
      </p:sp>
    </p:spTree>
    <p:extLst>
      <p:ext uri="{BB962C8B-B14F-4D97-AF65-F5344CB8AC3E}">
        <p14:creationId xmlns:p14="http://schemas.microsoft.com/office/powerpoint/2010/main" val="2114042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należy przeanalizować i przejrzeć następujące zasoby online. 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Istnieje wiele różnych konfiguracji obliczeniowych, które mogą być używane w chmurze obliczeniowej. To, czego używasz, zależy od Twoich rzeczywistych potrzeb. Tradycyjne podejście jest tym, gdzie chcesz mieć własne hosty fizyczne (bare metal) lub dedykowane, których nie chcesz udostępniać innym użytkownikom chmury publicznej. Można także używać serwerów wirtualnych zainstalowanych we współużytkowanej infrastrukturze. W kontekście skalowalności i użytkowania tylko tego, co jest potrzebne z instancji obliczeniowej, można używać konfiguracji z kontenerami i funkcjami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713614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W serwerach Bare Metal otrzymasz pełny komputer, całkowicie wydzielony dla siebie serwer. Dedykowany host oznacza, że użytkownik otrzymuje w pełni dedykowaną maszynę Bare Metal. Oprócz tego można jednak uruchamiać maszyny wirtualne. Jaka jest zatem różnica między dedykowanymi hostami i maszynami wirtualnymi? Maszyny wirtualne są współużytkowane i działają z wieloma dzierżawcami, co oznacza, że host może je uruchamiać od wielu użytkowników. Mają silną izolację zabezpieczeń, więc nie musisz się tym martwić. Niektórzy użytkownicy oczekują jednak, że dedykowany host będzie uruchamiał swoje własne maszyny wirtualne i nie będzie miał maszyn wirtualnych od innych klientów. Ta opcja jest również udostępniana za pomocą dedykowanego hosta.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813493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Konfiguracja Bare Metal jest używana, gdy jest potrzebny sprzęt o wysokiej wydajności dostępny w chmurze, lecz jest używane oprogramowanie, które nie może działać na maszynach wirtualnych i ma określone licencje. Jest także możliwe, że na takim sprzęcie może być używany określony hipernadzorca, na którym zostaną zainstalowane maszyny wirtualne. Używa się jednak współużytkowanej infrastruktury chmurowej w kontekście centrum danych, w którym znajduje się ten sprzęt.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2196481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Maszyny wirtualne wciąż oznaczają tradycyjne podejście do zarządzania instancjami obliczeniowymi. Mimo że nie masz problemów z konkretnym sprzętem (i awariami), nadal musisz się martwić o całą konfigurację, co oznacza zarządzanie poprawkami systemu operacyjnego, konfigurację zabezpieczeń, monitorowanie, konfigurację aplikacji i skalowanie w celu obsługi zmiennego ruchu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151867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Mówiąc o instancji, mamy na myśli host obliczeniowy i ma kilka zależności. Pierwsza zależność hosta obliczeniowego jest oparta na wirtualnej sieci w chmurze. Instancje obliczeniowe mają inny zestaw zależności: wolumin rozruchowy, dysk rozruchowy i woluminy blokowe. Co to oznacza? Cóż, każdy z tych hostów obliczeniowych, które są przeznaczone, ma system operacyjny, a obraz używany do uruchomienia instancji decyduje o używanym systemie operacyjnym i innym oprogramowaniu. Wynika to z tego dysku sieciowego, zwanego dyskiem rozruchowym, i nie pozostaje na hoście obliczeniowym. Mieszka gdzieś w sieci. </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1754767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Skalowanie w pionie oznacza skalowanie kształtów błyskawicznych w górę lub w dół. Co można skalować? Cóż, można odpowiednio skalować procesor, pamięć i inne cechy. Ważne jest, aby pamiętać, gdy skalujesz w górę lub w dół. Gdy jest tworzona instancja nowego wariantu, jest on kierowany do innego hosta, wskutek czego jest wymagany czas wyłączenia. Należy o tym pamiętać podczas skalowania pionowego.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2840006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Istnieje inne skalowanie zwane automatycznym skalowaniem, zwane również skalowaniem poziomym. Jak widać na rysunku, oznacza to w zasadzie, że można dodać więcej maszyn wirtualnych o tym samym kształcie lub odebrać więcej maszyn wirtualnych o tym samym kształcie. Umożliwia to wdrażanie maszyn wirtualnych na dużą skalę. Istnieje możliwość skalowania redukującego, z jednej maszyny wirtualnej do wielu maszyn wirtualnych lub skalowania rozszerzającego, z której można wrócić z wielu do jednej maszyny wirtualnej. Dlaczego jest tak popularny i potężny? Jest to tak potężne, ponieważ oferuje takie możliwości skalowania, ale także zapewnia wysoką dostępność. W takim przypadku, jeśli jedna maszyna wirtualna przestanie działać, inni będą mogli nadal działać.</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4106868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Na wczesnym etapie przedsiębiorstwa korzystały z aplikacji na serwerach fizycznych. Niestety nie było możliwe zdefiniowanie granic zasobów dla aplikacji na serwerze fizycznym, co spowodowało problemy z alokacją zasobów.</a:t>
            </a:r>
          </a:p>
          <a:p>
            <a:r>
              <a:t>Jako rozwiązanie wprowadzono wirtualizację. Umożliwia uruchamianie wielu maszyn wirtualnych (VM) na jednym procesorze serwera fizycznego. W rezultacie wirtualizacja umożliwia lepsze wykorzystanie zasobów na serwerze fizycznym i pozwala na lepszą skalowalność, ponieważ można łatwo dodawać lub aktualizować aplikacje, zmniejsza koszty sprzętu i wiele więcej.</a:t>
            </a:r>
          </a:p>
          <a:p>
            <a:r>
              <a:t>Kontenery są podobne do maszyn wirtualnych, lecz mają rozluźnione właściwości izolacyjne, współdzielące system operacyjny (OS) z aplikacjami. Dlatego też kontenery są uważane za lekkie. Podobnie jak maszyna wirtualna, kontener ma swój system plików, udział CPU, pamięć, przestrzeń procesów i wiele innych. Jednak oddzielone od używanej infrastruktury są przenośne między chmurami i rozkładami systemów operacyjnych.</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606258637"/>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 Id="rId3" Target="../media/image12.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 Id="rId3" Target="../media/image13.png" Type="http://schemas.openxmlformats.org/officeDocument/2006/relationships/image"/><Relationship Id="rId4" Target="https://kubernetes.io/" TargetMode="External" Type="http://schemas.openxmlformats.org/officeDocument/2006/relationships/hyperlink"/></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1.xml" Type="http://schemas.openxmlformats.org/officeDocument/2006/relationships/notesSlide"/><Relationship Id="rId3" Target="../media/image14.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2.xml" Type="http://schemas.openxmlformats.org/officeDocument/2006/relationships/notesSlide"/><Relationship Id="rId3" Target="https://kubernetes.io/docs/concepts/overview" TargetMode="External" Type="http://schemas.openxmlformats.org/officeDocument/2006/relationships/hyperlink"/><Relationship Id="rId4" Target="https://www.youtube.com/watch?v=8-jz5f_JyEQ" TargetMode="External" Type="http://schemas.openxmlformats.org/officeDocument/2006/relationships/hyperlink"/><Relationship Id="rId5" Target="https://oracle.github.io/learning-library/oci-library/oci-hol/using-custom-image/workshops/freetier/index.html#xd_co_f=NmEzYTk4MDUtZWQyMS00MDBmLThiMWEtZWFhMTNlMjEzODM3%7E" TargetMode="External" Type="http://schemas.openxmlformats.org/officeDocument/2006/relationships/hyperlink"/></Relationships>
</file>

<file path=ppt/slides/_rels/slide14.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4.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5.png" Type="http://schemas.openxmlformats.org/officeDocument/2006/relationships/image"/><Relationship Id="rId4" Target="../media/image6.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 Id="rId3" Target="../media/image7.jpeg" Type="http://schemas.openxmlformats.org/officeDocument/2006/relationships/image"/><Relationship Id="rId4" Target="../media/image8.jpeg" Type="http://schemas.openxmlformats.org/officeDocument/2006/relationships/image"/><Relationship Id="rId5" Target="../media/image9.jpeg" Type="http://schemas.openxmlformats.org/officeDocument/2006/relationships/image"/><Relationship Id="rId6" Target="../media/image10.jpe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 Id="rId3" Target="../media/image11.jpeg" Type="http://schemas.openxmlformats.org/officeDocument/2006/relationships/imag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Cloud Computing</a:t>
            </a:r>
            <a:br>
              <a:rPr b="1"/>
            </a:br>
            <a:br>
              <a:rPr b="1"/>
            </a:br>
            <a:r>
              <a:t>4 - Usługi obliczeniowe</a:t>
            </a:r>
          </a:p>
        </p:txBody>
      </p:sp>
      <p:sp>
        <p:nvSpPr>
          <p:cNvPr id="3" name="Podtytuł 2">
            <a:extLst>
              <a:ext uri="{FF2B5EF4-FFF2-40B4-BE49-F238E27FC236}">
                <a16:creationId xmlns:a16="http://schemas.microsoft.com/office/drawing/2014/main" id="{F8EC1C62-E9ED-41A0-95EC-9393A93235BB}"/>
              </a:ext>
            </a:extLst>
          </p:cNvPr>
          <p:cNvSpPr>
            <a:spLocks noGrp="1"/>
          </p:cNvSpPr>
          <p:nvPr>
            <p:ph idx="1" type="subTitle"/>
          </p:nvPr>
        </p:nvSpPr>
        <p:spPr>
          <a:xfrm>
            <a:off x="1524000" y="4471283"/>
            <a:ext cx="9144000" cy="1655762"/>
          </a:xfrm>
        </p:spPr>
        <p:txBody>
          <a:bodyPr>
            <a:normAutofit lnSpcReduction="10000"/>
          </a:bodyPr>
          <a:lstStyle/>
          <a:p/>
          <a:p/>
          <a:p>
            <a:r>
              <a:t>Treść przygotowana przez: Frane Urem</a:t>
            </a:r>
          </a:p>
          <a:p>
            <a:r>
              <a:t>Głos: Ivana Kardum Goleš</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Container Engine</a:t>
            </a:r>
            <a:endParaRPr b="1"/>
          </a:p>
        </p:txBody>
      </p:sp>
      <p:sp>
        <p:nvSpPr>
          <p:cNvPr id="7" name="Rectangle 6"/>
          <p:cNvSpPr/>
          <p:nvPr/>
        </p:nvSpPr>
        <p:spPr>
          <a:xfrm>
            <a:off x="4079630" y="4923692"/>
            <a:ext cx="2602523" cy="1754326"/>
          </a:xfrm>
          <a:prstGeom prst="rect">
            <a:avLst/>
          </a:prstGeom>
        </p:spPr>
        <p:txBody>
          <a:bodyPr wrap="square">
            <a:spAutoFit/>
          </a:bodyPr>
          <a:lstStyle/>
          <a:p>
            <a:pPr algn="ctr">
              <a:defRPr>
                <a:latin typeface="+mj-lt"/>
              </a:defRPr>
            </a:pPr>
            <a:r>
              <a:t>Zawiera</a:t>
            </a:r>
          </a:p>
          <a:p>
            <a:pPr algn="ctr">
              <a:defRPr>
                <a:latin typeface="+mj-lt"/>
              </a:defRPr>
            </a:pPr>
            <a:r>
              <a:t>aplikacji, niezbędnych binariów i</a:t>
            </a:r>
          </a:p>
          <a:p>
            <a:pPr algn="ctr">
              <a:defRPr>
                <a:latin typeface="+mj-lt"/>
              </a:defRPr>
            </a:pPr>
            <a:r>
              <a:t>biblioteki i cały gość</a:t>
            </a:r>
          </a:p>
          <a:p>
            <a:pPr algn="ctr">
              <a:defRPr>
                <a:latin typeface="+mj-lt"/>
              </a:defRPr>
            </a:pPr>
            <a:r>
              <a:t>systemowa</a:t>
            </a:r>
          </a:p>
        </p:txBody>
      </p:sp>
      <p:sp>
        <p:nvSpPr>
          <p:cNvPr id="8" name="Rectangle 7"/>
          <p:cNvSpPr/>
          <p:nvPr/>
        </p:nvSpPr>
        <p:spPr>
          <a:xfrm>
            <a:off x="7737231" y="5049245"/>
            <a:ext cx="2994409" cy="1200329"/>
          </a:xfrm>
          <a:prstGeom prst="rect">
            <a:avLst/>
          </a:prstGeom>
        </p:spPr>
        <p:txBody>
          <a:bodyPr wrap="square">
            <a:spAutoFit/>
          </a:bodyPr>
          <a:lstStyle/>
          <a:p>
            <a:pPr algn="ctr">
              <a:defRPr>
                <a:latin typeface="+mj-lt"/>
              </a:defRPr>
            </a:pPr>
            <a:r>
              <a:t>Zawiera aplikację i wszystkie jej zależności, lecz współużytkuj jądro/system operacyjny z</a:t>
            </a:r>
          </a:p>
          <a:p>
            <a:pPr algn="ctr">
              <a:defRPr>
                <a:latin typeface="+mj-lt"/>
              </a:defRPr>
            </a:pPr>
            <a:r>
              <a:t>pozostałe pojemniki</a:t>
            </a:r>
          </a:p>
        </p:txBody>
      </p:sp>
      <p:pic>
        <p:nvPicPr>
          <p:cNvPr id="9" name="Picture 8"/>
          <p:cNvPicPr>
            <a:picLocks noChangeAspect="1"/>
          </p:cNvPicPr>
          <p:nvPr/>
        </p:nvPicPr>
        <p:blipFill>
          <a:blip r:embed="rId3"/>
          <a:stretch>
            <a:fillRect/>
          </a:stretch>
        </p:blipFill>
        <p:spPr>
          <a:xfrm>
            <a:off x="838199" y="1306286"/>
            <a:ext cx="10033995" cy="3617406"/>
          </a:xfrm>
          <a:prstGeom prst="rect">
            <a:avLst/>
          </a:prstGeom>
        </p:spPr>
      </p:pic>
      <p:sp>
        <p:nvSpPr>
          <p:cNvPr id="10" name="Rectangle 9"/>
          <p:cNvSpPr/>
          <p:nvPr/>
        </p:nvSpPr>
        <p:spPr>
          <a:xfrm>
            <a:off x="838199" y="5154523"/>
            <a:ext cx="2381828" cy="646331"/>
          </a:xfrm>
          <a:prstGeom prst="rect">
            <a:avLst/>
          </a:prstGeom>
        </p:spPr>
        <p:txBody>
          <a:bodyPr wrap="square">
            <a:spAutoFit/>
          </a:bodyPr>
          <a:lstStyle/>
          <a:p>
            <a:pPr algn="ctr">
              <a:defRPr>
                <a:latin typeface="+mj-lt"/>
              </a:defRPr>
            </a:pPr>
            <a:r>
              <a:t>Na serwerze fizycznym działa wiele aplikacji</a:t>
            </a:r>
          </a:p>
        </p:txBody>
      </p:sp>
    </p:spTree>
    <p:extLst>
      <p:ext uri="{BB962C8B-B14F-4D97-AF65-F5344CB8AC3E}">
        <p14:creationId xmlns:p14="http://schemas.microsoft.com/office/powerpoint/2010/main" val="393026739"/>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Kubernetes</a:t>
            </a:r>
            <a:endParaRPr b="1"/>
          </a:p>
        </p:txBody>
      </p:sp>
      <p:pic>
        <p:nvPicPr>
          <p:cNvPr id="5" name="Picture 4"/>
          <p:cNvPicPr>
            <a:picLocks noChangeAspect="1"/>
          </p:cNvPicPr>
          <p:nvPr/>
        </p:nvPicPr>
        <p:blipFill>
          <a:blip r:embed="rId3"/>
          <a:stretch>
            <a:fillRect/>
          </a:stretch>
        </p:blipFill>
        <p:spPr>
          <a:xfrm>
            <a:off x="472272" y="1514369"/>
            <a:ext cx="6636518" cy="4230095"/>
          </a:xfrm>
          <a:prstGeom prst="rect">
            <a:avLst/>
          </a:prstGeom>
        </p:spPr>
      </p:pic>
      <p:sp>
        <p:nvSpPr>
          <p:cNvPr id="6" name="Rectangle 5"/>
          <p:cNvSpPr/>
          <p:nvPr/>
        </p:nvSpPr>
        <p:spPr>
          <a:xfrm>
            <a:off x="7550080" y="1966855"/>
            <a:ext cx="3803720" cy="3970318"/>
          </a:xfrm>
          <a:prstGeom prst="rect">
            <a:avLst/>
          </a:prstGeom>
        </p:spPr>
        <p:txBody>
          <a:bodyPr wrap="square">
            <a:spAutoFit/>
          </a:bodyPr>
          <a:lstStyle/>
          <a:p>
            <a:pPr algn="ctr">
              <a:defRPr sz="2800">
                <a:latin typeface="+mj-lt"/>
              </a:defRPr>
            </a:pPr>
            <a:r>
              <a:t>Kubernetes jest open source</a:t>
            </a:r>
          </a:p>
          <a:p>
            <a:pPr algn="ctr">
              <a:defRPr sz="2800">
                <a:latin typeface="+mj-lt"/>
              </a:defRPr>
            </a:pPr>
            <a:r>
              <a:t>system automatyzacji</a:t>
            </a:r>
          </a:p>
          <a:p>
            <a:pPr algn="ctr">
              <a:defRPr sz="2800">
                <a:latin typeface="+mj-lt"/>
              </a:defRPr>
            </a:pPr>
            <a:r>
              <a:t>wdrażanie, skalowanie i</a:t>
            </a:r>
          </a:p>
          <a:p>
            <a:pPr algn="ctr">
              <a:defRPr sz="2800">
                <a:latin typeface="+mj-lt"/>
              </a:defRPr>
            </a:pPr>
            <a:r>
              <a:t>zarządzanie konteneryzowanymi</a:t>
            </a:r>
          </a:p>
          <a:p>
            <a:pPr algn="ctr">
              <a:defRPr sz="2800">
                <a:latin typeface="+mj-lt"/>
              </a:defRPr>
            </a:pPr>
            <a:r>
              <a:t>aplikacje</a:t>
            </a:r>
            <a:endParaRPr sz="2800">
              <a:latin typeface="+mj-lt"/>
            </a:endParaRPr>
          </a:p>
          <a:p>
            <a:pPr algn="ctr"/>
            <a:endParaRPr sz="2800">
              <a:latin typeface="+mj-lt"/>
            </a:endParaRPr>
          </a:p>
          <a:p>
            <a:pPr algn="ctr">
              <a:defRPr sz="2800">
                <a:latin typeface="+mj-lt"/>
              </a:defRPr>
            </a:pPr>
            <a:r>
              <a:rPr>
                <a:hlinkClick r:id="rId4"/>
              </a:rPr>
              <a:t>https://kubernetes.io</a:t>
            </a:r>
            <a:r>
              <a:t> </a:t>
            </a:r>
            <a:endParaRPr sz="2800">
              <a:latin typeface="+mj-lt"/>
            </a:endParaRPr>
          </a:p>
        </p:txBody>
      </p:sp>
    </p:spTree>
    <p:extLst>
      <p:ext uri="{BB962C8B-B14F-4D97-AF65-F5344CB8AC3E}">
        <p14:creationId xmlns:p14="http://schemas.microsoft.com/office/powerpoint/2010/main" val="1486222284"/>
      </p:ext>
    </p:extLst>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Funkcje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33739"/>
            <a:ext cx="10515600" cy="4351338"/>
          </a:xfrm>
        </p:spPr>
        <p:txBody>
          <a:bodyPr>
            <a:normAutofit/>
          </a:bodyPr>
          <a:lstStyle/>
          <a:p>
            <a:pPr lvl="0">
              <a:defRPr sz="3600">
                <a:latin typeface="+mj-lt"/>
              </a:defRPr>
            </a:pPr>
            <a:r>
              <a:t>bezserwerowa i elastyczna koncepcja architektury</a:t>
            </a:r>
            <a:endParaRPr sz="3600">
              <a:latin typeface="+mj-lt"/>
            </a:endParaRPr>
          </a:p>
          <a:p>
            <a:pPr lvl="0">
              <a:defRPr sz="3600">
                <a:latin typeface="+mj-lt"/>
              </a:defRPr>
            </a:pPr>
            <a:r>
              <a:t>małe, ale potężne bloki kodu (Python, Java, JavaScript, C# ...), które zazwyczaj robią jedną prostą rzecz</a:t>
            </a:r>
            <a:endParaRPr sz="3600">
              <a:latin typeface="+mj-lt"/>
            </a:endParaRPr>
          </a:p>
          <a:p>
            <a:pPr lvl="0">
              <a:defRPr sz="3600">
                <a:latin typeface="+mj-lt"/>
              </a:defRPr>
            </a:pPr>
            <a:r>
              <a:t>wywołane w odpowiedzi na polecenie interfejsu wiersza polecenia (CLI) lub podpisane żądanie HTTP</a:t>
            </a:r>
            <a:endParaRPr sz="3600">
              <a:latin typeface="+mj-lt"/>
            </a:endParaRPr>
          </a:p>
          <a:p>
            <a:pPr lvl="0"/>
            <a:endParaRPr sz="3600">
              <a:latin typeface="+mj-lt"/>
            </a:endParaRPr>
          </a:p>
        </p:txBody>
      </p:sp>
      <p:pic>
        <p:nvPicPr>
          <p:cNvPr id="4" name="Picture 3"/>
          <p:cNvPicPr>
            <a:picLocks noChangeAspect="1"/>
          </p:cNvPicPr>
          <p:nvPr/>
        </p:nvPicPr>
        <p:blipFill>
          <a:blip r:embed="rId3"/>
          <a:stretch>
            <a:fillRect/>
          </a:stretch>
        </p:blipFill>
        <p:spPr>
          <a:xfrm>
            <a:off x="2039816" y="4481208"/>
            <a:ext cx="7872831" cy="1867771"/>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algn="just" indent="0" lvl="0" marL="0">
              <a:buNone/>
              <a:defRPr b="1">
                <a:latin typeface="+mj-lt"/>
              </a:defRPr>
            </a:pPr>
            <a:r>
              <a:t>Przeczytaj:</a:t>
            </a:r>
          </a:p>
          <a:p>
            <a:pPr algn="just">
              <a:defRPr>
                <a:latin typeface="+mj-lt"/>
                <a:hlinkClick r:id="rId3"/>
              </a:defRPr>
            </a:pPr>
            <a:r>
              <a:t>https://kubernetes.io/docs/concepts/overview</a:t>
            </a:r>
            <a:endParaRPr>
              <a:latin typeface="+mj-lt"/>
            </a:endParaRPr>
          </a:p>
          <a:p>
            <a:pPr algn="just" indent="0" marL="0">
              <a:buNone/>
            </a:pPr>
            <a:endParaRPr b="1">
              <a:latin typeface="+mj-lt"/>
            </a:endParaRPr>
          </a:p>
          <a:p>
            <a:pPr algn="just" indent="0" marL="0">
              <a:buNone/>
              <a:defRPr b="1">
                <a:latin typeface="+mj-lt"/>
              </a:defRPr>
            </a:pPr>
            <a:r>
              <a:t>Obejrzyj film:</a:t>
            </a:r>
          </a:p>
          <a:p>
            <a:pPr algn="just">
              <a:defRPr>
                <a:latin typeface="+mj-lt"/>
                <a:hlinkClick r:id="rId4"/>
              </a:defRPr>
            </a:pPr>
            <a:r>
              <a:t>https://www.youtube.com/watch?v=8-jz5f_JyEQ</a:t>
            </a:r>
            <a:endParaRPr>
              <a:latin typeface="+mj-lt"/>
            </a:endParaRPr>
          </a:p>
          <a:p>
            <a:pPr algn="just"/>
            <a:endParaRPr b="1">
              <a:latin typeface="+mj-lt"/>
            </a:endParaRPr>
          </a:p>
          <a:p>
            <a:pPr algn="just" indent="0" marL="0">
              <a:buNone/>
              <a:defRPr b="1">
                <a:latin typeface="+mj-lt"/>
              </a:defRPr>
            </a:pPr>
            <a:r>
              <a:t>Wypróbuj praktyczne ćwiczenia dla tej lekcji:</a:t>
            </a:r>
            <a:endParaRPr b="1">
              <a:latin typeface="+mj-lt"/>
            </a:endParaRPr>
          </a:p>
          <a:p>
            <a:pPr algn="just">
              <a:defRPr>
                <a:latin typeface="+mj-lt"/>
              </a:defRPr>
            </a:pPr>
            <a:r>
              <a:rPr>
                <a:hlinkClick r:id="rId5"/>
              </a:rPr>
              <a:t>https://oracle.github.io/learning-library/oci-library/oci-hol/using-custom-image/workshops/freetier/index.html#xd_co_f=NmEzYTk4MDUtZWQyMS00MDBmLThiMWEtZWFhMTNlMjEzODM3%7E</a:t>
            </a:r>
            <a:r>
              <a:t> </a:t>
            </a:r>
          </a:p>
          <a:p>
            <a:pPr algn="just"/>
            <a:endParaRPr b="1">
              <a:latin typeface="+mj-lt"/>
            </a:endParaRPr>
          </a:p>
          <a:p>
            <a:pPr algn="just" indent="0" marL="0">
              <a:buNone/>
              <a:defRPr b="1">
                <a:latin typeface="+mj-lt"/>
              </a:defRPr>
            </a:pPr>
            <a:r>
              <a:t>Przejdź do aplikacji Oracle Member Hub i zakończ czwarty temat:</a:t>
            </a:r>
          </a:p>
          <a:p>
            <a:pPr algn="just" indent="0" marL="0">
              <a:buNone/>
              <a:defRPr>
                <a:latin typeface="+mj-lt"/>
              </a:defRPr>
            </a:pPr>
            <a:r>
              <a:t>   academy.oracle.com</a:t>
            </a:r>
          </a:p>
          <a:p>
            <a:pPr algn="just" indent="0" marL="0">
              <a:buNone/>
            </a:pPr>
            <a:endParaRPr>
              <a:latin typeface="+mj-lt"/>
            </a:endParaRPr>
          </a:p>
          <a:p>
            <a:pPr algn="just" indent="0" marL="0">
              <a:buNone/>
            </a:pPr>
            <a:endParaRPr>
              <a:latin typeface="+mj-lt"/>
            </a:endParaRPr>
          </a:p>
          <a:p>
            <a:pPr algn="just" indent="0" marL="0">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4.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Oświadczenie</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Treść tego dokumentu została wygenerowana przez usługę tłumaczenia maszynowego oferowaną przez Oracle. Tłumaczenie zostało wykonane automatycznie i nie było poddane redakcji ani weryfikacji. Jeśli konieczne jest ponowne wykorzystanie lub rozpowszechnianie wspomnianych treści osobom trzecim, sugerujemy, aby zostały one poddane uprzedniemu przeglądowi, zarówno pod względem ich dokładności, jak i formatowania.</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kursu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Kurs ten został opracowany w wyniku projektu Erasmus+ CodeIn (</a:t>
            </a:r>
            <a:r>
              <a:rPr i="1"/>
              <a:t>Cloud cOmputing for Digital Education INnovation</a:t>
            </a:r>
            <a:r>
              <a:t>)</a:t>
            </a:r>
          </a:p>
          <a:p>
            <a:pPr lvl="0">
              <a:defRPr sz="3600">
                <a:latin typeface="+mj-lt"/>
              </a:defRPr>
            </a:pPr>
            <a:r>
              <a:t>Zawiera łącznie dziesięć tematów nauczania</a:t>
            </a:r>
            <a:endParaRPr sz="3600">
              <a:latin typeface="+mj-lt"/>
            </a:endParaRPr>
          </a:p>
          <a:p>
            <a:pPr lvl="0">
              <a:defRPr sz="3600">
                <a:latin typeface="+mj-lt"/>
              </a:defRPr>
            </a:pPr>
            <a:r>
              <a:t>Wszystko, czego potrzebujesz do nauki, to dostęp do Internetu </a:t>
            </a:r>
          </a:p>
          <a:p>
            <a:pPr indent="0" lvl="0" marL="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Usługi obliczeniowe</a:t>
            </a:r>
          </a:p>
        </p:txBody>
      </p:sp>
      <p:pic>
        <p:nvPicPr>
          <p:cNvPr id="5" name="Content Placeholder 4"/>
          <p:cNvPicPr>
            <a:picLocks noChangeAspect="1" noGrp="1"/>
          </p:cNvPicPr>
          <p:nvPr>
            <p:ph idx="1"/>
          </p:nvPr>
        </p:nvPicPr>
        <p:blipFill>
          <a:blip r:embed="rId3"/>
          <a:stretch>
            <a:fillRect/>
          </a:stretch>
        </p:blipFill>
        <p:spPr>
          <a:xfrm>
            <a:off x="307713" y="1594033"/>
            <a:ext cx="11576574" cy="4575656"/>
          </a:xfrm>
          <a:prstGeom prst="rect">
            <a:avLst/>
          </a:prstGeom>
        </p:spPr>
      </p:pic>
      <p:sp>
        <p:nvSpPr>
          <p:cNvPr id="3" name="Rectangular Callout 2"/>
          <p:cNvSpPr/>
          <p:nvPr/>
        </p:nvSpPr>
        <p:spPr>
          <a:xfrm>
            <a:off x="7445829" y="4933741"/>
            <a:ext cx="3707841" cy="1045028"/>
          </a:xfrm>
          <a:prstGeom prst="wedgeRectCallout">
            <a:avLst>
              <a:gd fmla="val -79099" name="adj1"/>
              <a:gd fmla="val -4326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Musisz dbać o następujące!</a:t>
            </a:r>
            <a:endParaRPr sz="24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Bare Metal, VM (Virtual Machine) i dedykowane hosty</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indent="0" lvl="0" marL="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452437" y="1809999"/>
            <a:ext cx="11287125" cy="2333625"/>
          </a:xfrm>
          <a:prstGeom prst="rect">
            <a:avLst/>
          </a:prstGeom>
        </p:spPr>
      </p:pic>
      <p:sp>
        <p:nvSpPr>
          <p:cNvPr id="5" name="Rectangle 4"/>
          <p:cNvSpPr/>
          <p:nvPr/>
        </p:nvSpPr>
        <p:spPr>
          <a:xfrm>
            <a:off x="259557" y="4363971"/>
            <a:ext cx="2672600" cy="1200329"/>
          </a:xfrm>
          <a:prstGeom prst="rect">
            <a:avLst/>
          </a:prstGeom>
        </p:spPr>
        <p:txBody>
          <a:bodyPr wrap="square">
            <a:spAutoFit/>
          </a:bodyPr>
          <a:lstStyle/>
          <a:p>
            <a:pPr algn="ctr">
              <a:defRPr b="1">
                <a:latin typeface="+mj-lt"/>
              </a:defRPr>
            </a:pPr>
            <a:r>
              <a:t>Bare Metal (BM)</a:t>
            </a:r>
            <a:endParaRPr b="1">
              <a:latin typeface="+mj-lt"/>
            </a:endParaRPr>
          </a:p>
          <a:p>
            <a:pPr algn="ctr"/>
            <a:endParaRPr>
              <a:latin typeface="+mj-lt"/>
            </a:endParaRPr>
          </a:p>
          <a:p>
            <a:pPr algn="ctr">
              <a:defRPr>
                <a:latin typeface="+mj-lt"/>
              </a:defRPr>
            </a:pPr>
            <a:r>
              <a:t>Użytkownik otrzymuje pełny Bare</a:t>
            </a:r>
          </a:p>
          <a:p>
            <a:pPr algn="ctr">
              <a:defRPr>
                <a:latin typeface="+mj-lt"/>
              </a:defRPr>
            </a:pPr>
            <a:r>
              <a:t>serwer metalowy</a:t>
            </a:r>
            <a:endParaRPr>
              <a:latin typeface="+mj-lt"/>
            </a:endParaRPr>
          </a:p>
        </p:txBody>
      </p:sp>
      <p:sp>
        <p:nvSpPr>
          <p:cNvPr id="6" name="Rectangle 5"/>
          <p:cNvSpPr/>
          <p:nvPr/>
        </p:nvSpPr>
        <p:spPr>
          <a:xfrm>
            <a:off x="4596963" y="4161264"/>
            <a:ext cx="2672600" cy="2308324"/>
          </a:xfrm>
          <a:prstGeom prst="rect">
            <a:avLst/>
          </a:prstGeom>
        </p:spPr>
        <p:txBody>
          <a:bodyPr wrap="square">
            <a:spAutoFit/>
          </a:bodyPr>
          <a:lstStyle/>
          <a:p>
            <a:pPr algn="ctr">
              <a:defRPr b="1">
                <a:latin typeface="+mj-lt"/>
              </a:defRPr>
            </a:pPr>
            <a:r>
              <a:t>Maszyna wirtualna (VM)</a:t>
            </a:r>
          </a:p>
          <a:p>
            <a:pPr algn="ctr"/>
            <a:endParaRPr b="1">
              <a:latin typeface="+mj-lt"/>
            </a:endParaRPr>
          </a:p>
          <a:p>
            <a:pPr algn="ctr">
              <a:defRPr>
                <a:latin typeface="+mj-lt"/>
              </a:defRPr>
            </a:pPr>
            <a:r>
              <a:t>Hipernadzorca wirtualizuje</a:t>
            </a:r>
          </a:p>
          <a:p>
            <a:pPr algn="ctr">
              <a:defRPr>
                <a:latin typeface="+mj-lt"/>
              </a:defRPr>
            </a:pPr>
            <a:r>
              <a:t>serwer Bare Metal do</a:t>
            </a:r>
          </a:p>
          <a:p>
            <a:pPr algn="ctr">
              <a:defRPr>
                <a:latin typeface="+mj-lt"/>
              </a:defRPr>
            </a:pPr>
            <a:r>
              <a:t>mniejsze maszyny wirtualne</a:t>
            </a:r>
          </a:p>
          <a:p>
            <a:pPr algn="ctr">
              <a:defRPr>
                <a:latin typeface="+mj-lt"/>
              </a:defRPr>
            </a:pPr>
            <a:r>
              <a:t>(wiele)</a:t>
            </a:r>
          </a:p>
          <a:p>
            <a:pPr algn="ctr">
              <a:defRPr>
                <a:latin typeface="+mj-lt"/>
              </a:defRPr>
            </a:pPr>
            <a:r>
              <a:t>maszyny wirtualne dzierżawy</a:t>
            </a:r>
          </a:p>
        </p:txBody>
      </p:sp>
      <p:sp>
        <p:nvSpPr>
          <p:cNvPr id="7" name="Rectangle 6"/>
          <p:cNvSpPr/>
          <p:nvPr/>
        </p:nvSpPr>
        <p:spPr>
          <a:xfrm>
            <a:off x="9259843" y="4262935"/>
            <a:ext cx="2672600" cy="1754326"/>
          </a:xfrm>
          <a:prstGeom prst="rect">
            <a:avLst/>
          </a:prstGeom>
        </p:spPr>
        <p:txBody>
          <a:bodyPr wrap="square">
            <a:spAutoFit/>
          </a:bodyPr>
          <a:lstStyle/>
          <a:p>
            <a:pPr algn="ctr">
              <a:defRPr b="1">
                <a:latin typeface="+mj-lt"/>
              </a:defRPr>
            </a:pPr>
            <a:r>
              <a:t>Dedykowane hosty VM (DVH)</a:t>
            </a:r>
            <a:endParaRPr b="1">
              <a:latin typeface="+mj-lt"/>
            </a:endParaRPr>
          </a:p>
          <a:p>
            <a:pPr algn="ctr"/>
            <a:endParaRPr>
              <a:latin typeface="+mj-lt"/>
            </a:endParaRPr>
          </a:p>
          <a:p>
            <a:pPr algn="ctr">
              <a:defRPr>
                <a:latin typeface="+mj-lt"/>
              </a:defRPr>
            </a:pPr>
            <a:r>
              <a:t>Działające instancje VM</a:t>
            </a:r>
            <a:endParaRPr>
              <a:latin typeface="+mj-lt"/>
            </a:endParaRPr>
          </a:p>
          <a:p>
            <a:pPr algn="ctr">
              <a:defRPr>
                <a:latin typeface="+mj-lt"/>
              </a:defRPr>
            </a:pPr>
            <a:r>
              <a:t>w dedykowanym Bare Metal</a:t>
            </a:r>
          </a:p>
          <a:p>
            <a:pPr algn="ctr">
              <a:defRPr>
                <a:latin typeface="+mj-lt"/>
              </a:defRPr>
            </a:pPr>
            <a:r>
              <a:t>serwery (VM z jednym dzierżawcą)</a:t>
            </a:r>
          </a:p>
        </p:txBody>
      </p:sp>
    </p:spTree>
    <p:extLst>
      <p:ext uri="{BB962C8B-B14F-4D97-AF65-F5344CB8AC3E}">
        <p14:creationId xmlns:p14="http://schemas.microsoft.com/office/powerpoint/2010/main" val="4128542593"/>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Zasoby fizyczne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indent="0" lvl="0" marL="0">
              <a:buNone/>
              <a:defRPr sz="3600">
                <a:latin typeface="+mj-lt"/>
              </a:defRPr>
            </a:pPr>
            <a:r>
              <a:t>Możliwe przypadki użycia:</a:t>
            </a:r>
          </a:p>
          <a:p>
            <a:pPr lvl="0">
              <a:defRPr sz="3600">
                <a:latin typeface="+mj-lt"/>
              </a:defRPr>
            </a:pPr>
            <a:r>
              <a:t>obciążenia wymagające dużej wydajności</a:t>
            </a:r>
            <a:endParaRPr sz="3600">
              <a:latin typeface="+mj-lt"/>
            </a:endParaRPr>
          </a:p>
          <a:p>
            <a:pPr lvl="0">
              <a:defRPr sz="3600">
                <a:latin typeface="+mj-lt"/>
              </a:defRPr>
            </a:pPr>
            <a:r>
              <a:t>nie zwirtualizowane obciążenia</a:t>
            </a:r>
            <a:endParaRPr sz="3600">
              <a:latin typeface="+mj-lt"/>
            </a:endParaRPr>
          </a:p>
          <a:p>
            <a:pPr lvl="0">
              <a:defRPr sz="3600">
                <a:latin typeface="+mj-lt"/>
              </a:defRPr>
            </a:pPr>
            <a:r>
              <a:t>określony hipernadzorca jest wymagany</a:t>
            </a:r>
            <a:endParaRPr sz="3600">
              <a:latin typeface="+mj-lt"/>
            </a:endParaRPr>
          </a:p>
          <a:p>
            <a:pPr lvl="0">
              <a:defRPr sz="3600">
                <a:latin typeface="+mj-lt"/>
              </a:defRPr>
            </a:pPr>
            <a:r>
              <a:t>licencje specjalne</a:t>
            </a:r>
            <a:endParaRPr sz="3600">
              <a:latin typeface="+mj-lt"/>
            </a:endParaRPr>
          </a:p>
        </p:txBody>
      </p:sp>
      <p:pic>
        <p:nvPicPr>
          <p:cNvPr id="5" name="Picture 4"/>
          <p:cNvPicPr>
            <a:picLocks noChangeAspect="1"/>
          </p:cNvPicPr>
          <p:nvPr/>
        </p:nvPicPr>
        <p:blipFill>
          <a:blip r:embed="rId3"/>
          <a:stretch>
            <a:fillRect/>
          </a:stretch>
        </p:blipFill>
        <p:spPr>
          <a:xfrm>
            <a:off x="7342571" y="3186321"/>
            <a:ext cx="1666875" cy="3419475"/>
          </a:xfrm>
          <a:prstGeom prst="rect">
            <a:avLst/>
          </a:prstGeom>
        </p:spPr>
      </p:pic>
    </p:spTree>
    <p:extLst>
      <p:ext uri="{BB962C8B-B14F-4D97-AF65-F5344CB8AC3E}">
        <p14:creationId xmlns:p14="http://schemas.microsoft.com/office/powerpoint/2010/main" val="2514676327"/>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VM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a:defRPr sz="3600">
                <a:latin typeface="+mj-lt"/>
              </a:defRPr>
            </a:pPr>
            <a:r>
              <a:t>możliwe przypadki użycia:</a:t>
            </a:r>
          </a:p>
          <a:p>
            <a:pPr lvl="1">
              <a:defRPr sz="3600">
                <a:latin typeface="+mj-lt"/>
              </a:defRPr>
            </a:pPr>
            <a:r>
              <a:t>musi kontrolować wszystkie aspekty środowiska systemowego</a:t>
            </a:r>
            <a:endParaRPr sz="3600">
              <a:latin typeface="+mj-lt"/>
            </a:endParaRPr>
          </a:p>
          <a:p>
            <a:pPr lvl="1">
              <a:defRPr sz="3600">
                <a:latin typeface="+mj-lt"/>
              </a:defRPr>
            </a:pPr>
            <a:r>
              <a:t>trzeba wdrożyć starszą aplikację działającą w systemie Windows lub Linux</a:t>
            </a:r>
            <a:endParaRPr sz="3600">
              <a:latin typeface="+mj-lt"/>
            </a:endParaRPr>
          </a:p>
          <a:p>
            <a:pPr lvl="0">
              <a:defRPr sz="3600">
                <a:latin typeface="+mj-lt"/>
              </a:defRPr>
            </a:pPr>
            <a:r>
              <a:t>wymaga pracy z zarządzaniem poprawkami systemu operacyjnego, konfiguracją zabezpieczeń, monitorowaniem, konfiguracją aplikacji i skalowaniem w celu obsługi zmiennego ruchu</a:t>
            </a:r>
            <a:endParaRPr sz="3600">
              <a:latin typeface="+mj-lt"/>
            </a:endParaRPr>
          </a:p>
        </p:txBody>
      </p:sp>
    </p:spTree>
    <p:extLst>
      <p:ext uri="{BB962C8B-B14F-4D97-AF65-F5344CB8AC3E}">
        <p14:creationId xmlns:p14="http://schemas.microsoft.com/office/powerpoint/2010/main" val="344260172"/>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Podstawy instancji VM</a:t>
            </a:r>
          </a:p>
        </p:txBody>
      </p:sp>
      <p:pic>
        <p:nvPicPr>
          <p:cNvPr id="4" name="Picture 3"/>
          <p:cNvPicPr>
            <a:picLocks noChangeAspect="1"/>
          </p:cNvPicPr>
          <p:nvPr/>
        </p:nvPicPr>
        <p:blipFill>
          <a:blip r:embed="rId3"/>
          <a:stretch>
            <a:fillRect/>
          </a:stretch>
        </p:blipFill>
        <p:spPr>
          <a:xfrm>
            <a:off x="429414" y="2209024"/>
            <a:ext cx="5447622" cy="2764911"/>
          </a:xfrm>
          <a:prstGeom prst="rect">
            <a:avLst/>
          </a:prstGeom>
        </p:spPr>
      </p:pic>
      <p:pic>
        <p:nvPicPr>
          <p:cNvPr id="5" name="Picture 4"/>
          <p:cNvPicPr>
            <a:picLocks noChangeAspect="1"/>
          </p:cNvPicPr>
          <p:nvPr/>
        </p:nvPicPr>
        <p:blipFill>
          <a:blip r:embed="rId4"/>
          <a:stretch>
            <a:fillRect/>
          </a:stretch>
        </p:blipFill>
        <p:spPr>
          <a:xfrm>
            <a:off x="6015975" y="1354914"/>
            <a:ext cx="5198886" cy="4927094"/>
          </a:xfrm>
          <a:prstGeom prst="rect">
            <a:avLst/>
          </a:prstGeom>
        </p:spPr>
      </p:pic>
    </p:spTree>
    <p:extLst>
      <p:ext uri="{BB962C8B-B14F-4D97-AF65-F5344CB8AC3E}">
        <p14:creationId xmlns:p14="http://schemas.microsoft.com/office/powerpoint/2010/main" val="2944436362"/>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Skalowanie w pionie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18752"/>
            <a:ext cx="5773615" cy="4719952"/>
          </a:xfrm>
        </p:spPr>
        <p:txBody>
          <a:bodyPr>
            <a:normAutofit/>
          </a:bodyPr>
          <a:lstStyle/>
          <a:p>
            <a:pPr lvl="0">
              <a:defRPr sz="3600">
                <a:latin typeface="+mj-lt"/>
              </a:defRPr>
            </a:pPr>
            <a:r>
              <a:t>zmiana rozmiaru pojemności jednej maszyny wirtualnej</a:t>
            </a:r>
            <a:endParaRPr sz="3600">
              <a:latin typeface="+mj-lt"/>
            </a:endParaRPr>
          </a:p>
          <a:p>
            <a:pPr lvl="0">
              <a:defRPr sz="3600">
                <a:latin typeface="+mj-lt"/>
              </a:defRPr>
            </a:pPr>
            <a:r>
              <a:t>nowa konfiguracja musi mieć tę samą architekturę sprzętową</a:t>
            </a:r>
            <a:endParaRPr sz="3600">
              <a:latin typeface="+mj-lt"/>
            </a:endParaRPr>
          </a:p>
          <a:p>
            <a:pPr lvl="0">
              <a:defRPr sz="3600">
                <a:latin typeface="+mj-lt"/>
              </a:defRPr>
            </a:pPr>
            <a:r>
              <a:t>jest wymagany czas wyłączenia - przed zmianą rozmiaru instancji trzeba ją zatrzymać!</a:t>
            </a:r>
            <a:endParaRPr sz="3600">
              <a:latin typeface="+mj-lt"/>
            </a:endParaRPr>
          </a:p>
        </p:txBody>
      </p:sp>
      <p:pic>
        <p:nvPicPr>
          <p:cNvPr descr="hardware - What are the considerations which decide the &lt;strong&gt;server&lt;/strong&gt; ..." id="5" name="Picture 4"/>
          <p:cNvPicPr>
            <a:picLocks noChangeAspect="1"/>
          </p:cNvPicPr>
          <p:nvPr/>
        </p:nvPicPr>
        <p:blipFill>
          <a:blip cstate="hqprint" r:embed="rId3">
            <a:extLst>
              <a:ext uri="{28A0092B-C50C-407E-A947-70E740481C1C}">
                <a14:useLocalDpi xmlns:a14="http://schemas.microsoft.com/office/drawing/2010/main" val="0"/>
              </a:ext>
            </a:extLst>
          </a:blip>
          <a:stretch>
            <a:fillRect/>
          </a:stretch>
        </p:blipFill>
        <p:spPr>
          <a:xfrm>
            <a:off x="7847753" y="4479000"/>
            <a:ext cx="2351323" cy="736424"/>
          </a:xfrm>
          <a:prstGeom prst="rect">
            <a:avLst/>
          </a:prstGeom>
        </p:spPr>
      </p:pic>
      <p:pic>
        <p:nvPicPr>
          <p:cNvPr descr="hardware - What are the considerations which decide the &lt;strong&gt;server&lt;/strong&gt; ..." id="6" name="Picture 5"/>
          <p:cNvPicPr>
            <a:picLocks noChangeAspect="1"/>
          </p:cNvPicPr>
          <p:nvPr/>
        </p:nvPicPr>
        <p:blipFill>
          <a:blip cstate="hqprint" r:embed="rId4">
            <a:extLst>
              <a:ext uri="{28A0092B-C50C-407E-A947-70E740481C1C}">
                <a14:useLocalDpi xmlns:a14="http://schemas.microsoft.com/office/drawing/2010/main" val="0"/>
              </a:ext>
            </a:extLst>
          </a:blip>
          <a:stretch>
            <a:fillRect/>
          </a:stretch>
        </p:blipFill>
        <p:spPr>
          <a:xfrm>
            <a:off x="7315825" y="3230440"/>
            <a:ext cx="3577626" cy="1120496"/>
          </a:xfrm>
          <a:prstGeom prst="rect">
            <a:avLst/>
          </a:prstGeom>
        </p:spPr>
      </p:pic>
      <p:pic>
        <p:nvPicPr>
          <p:cNvPr descr="hardware - What are the considerations which decide the &lt;strong&gt;server&lt;/strong&gt; ..." id="7" name="Picture 6"/>
          <p:cNvPicPr>
            <a:picLocks noChangeAspect="1"/>
          </p:cNvPicPr>
          <p:nvPr/>
        </p:nvPicPr>
        <p:blipFill>
          <a:blip cstate="hqprint" r:embed="rId5">
            <a:extLst>
              <a:ext uri="{28A0092B-C50C-407E-A947-70E740481C1C}">
                <a14:useLocalDpi xmlns:a14="http://schemas.microsoft.com/office/drawing/2010/main" val="0"/>
              </a:ext>
            </a:extLst>
          </a:blip>
          <a:stretch>
            <a:fillRect/>
          </a:stretch>
        </p:blipFill>
        <p:spPr>
          <a:xfrm>
            <a:off x="6914517" y="1818752"/>
            <a:ext cx="4098476" cy="1283624"/>
          </a:xfrm>
          <a:prstGeom prst="rect">
            <a:avLst/>
          </a:prstGeom>
        </p:spPr>
      </p:pic>
      <p:sp>
        <p:nvSpPr>
          <p:cNvPr id="9" name="Up Arrow 8"/>
          <p:cNvSpPr/>
          <p:nvPr/>
        </p:nvSpPr>
        <p:spPr>
          <a:xfrm>
            <a:off x="11012993" y="1818752"/>
            <a:ext cx="984738" cy="41763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pic>
        <p:nvPicPr>
          <p:cNvPr descr="hardware - What are the considerations which decide the &lt;strong&gt;server&lt;/strong&gt; ..." id="10" name="Picture 9"/>
          <p:cNvPicPr>
            <a:picLocks noChangeAspect="1"/>
          </p:cNvPicPr>
          <p:nvPr/>
        </p:nvPicPr>
        <p:blipFill>
          <a:blip cstate="hqprint" r:embed="rId6">
            <a:extLst>
              <a:ext uri="{28A0092B-C50C-407E-A947-70E740481C1C}">
                <a14:useLocalDpi xmlns:a14="http://schemas.microsoft.com/office/drawing/2010/main" val="0"/>
              </a:ext>
            </a:extLst>
          </a:blip>
          <a:stretch>
            <a:fillRect/>
          </a:stretch>
        </p:blipFill>
        <p:spPr>
          <a:xfrm>
            <a:off x="8078874" y="5458497"/>
            <a:ext cx="1713238" cy="536579"/>
          </a:xfrm>
          <a:prstGeom prst="rect">
            <a:avLst/>
          </a:prstGeom>
        </p:spPr>
      </p:pic>
    </p:spTree>
    <p:extLst>
      <p:ext uri="{BB962C8B-B14F-4D97-AF65-F5344CB8AC3E}">
        <p14:creationId xmlns:p14="http://schemas.microsoft.com/office/powerpoint/2010/main" val="3108115844"/>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Skalowanie w poziomie (automatyczne skalowanie)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4574" y="1336431"/>
            <a:ext cx="5793712" cy="5202273"/>
          </a:xfrm>
        </p:spPr>
        <p:txBody>
          <a:bodyPr>
            <a:noAutofit/>
          </a:bodyPr>
          <a:lstStyle/>
          <a:p>
            <a:pPr lvl="0">
              <a:defRPr sz="3600">
                <a:latin typeface="+mj-lt"/>
              </a:defRPr>
            </a:pPr>
            <a:r>
              <a:t>umożliwia wdrażanie maszyn wirtualnych na dużą skalę z automatyczną konfiguracją</a:t>
            </a:r>
            <a:endParaRPr sz="3600">
              <a:latin typeface="+mj-lt"/>
            </a:endParaRPr>
          </a:p>
          <a:p>
            <a:pPr lvl="0">
              <a:defRPr sz="3600">
                <a:latin typeface="+mj-lt"/>
              </a:defRPr>
            </a:pPr>
            <a:r>
              <a:t>możliwość skalowania w poziomie lub w poziomie</a:t>
            </a:r>
          </a:p>
          <a:p>
            <a:pPr lvl="0">
              <a:defRPr sz="3600">
                <a:latin typeface="+mj-lt"/>
              </a:defRPr>
            </a:pPr>
            <a:r>
              <a:t>dopasowuje popyt na ruch, automatycznie dodając lub usuwając maszyny wirtualne (obsługuje automatyczne skalowanie na podstawie metryk wykorzystania procesora lub pamięci)</a:t>
            </a:r>
            <a:endParaRPr sz="3600">
              <a:latin typeface="+mj-lt"/>
            </a:endParaRPr>
          </a:p>
        </p:txBody>
      </p:sp>
      <p:pic>
        <p:nvPicPr>
          <p:cNvPr descr="hardware - What are the considerations which decide the &lt;strong&gt;server&lt;/strong&gt; ..." id="4" name="Picture 3"/>
          <p:cNvPicPr>
            <a:picLocks noChangeAspect="1"/>
          </p:cNvPicPr>
          <p:nvPr/>
        </p:nvPicPr>
        <p:blipFill>
          <a:blip cstate="hqprint" r:embed="rId3">
            <a:extLst>
              <a:ext uri="{28A0092B-C50C-407E-A947-70E740481C1C}">
                <a14:useLocalDpi xmlns:a14="http://schemas.microsoft.com/office/drawing/2010/main" val="0"/>
              </a:ext>
            </a:extLst>
          </a:blip>
          <a:stretch>
            <a:fillRect/>
          </a:stretch>
        </p:blipFill>
        <p:spPr>
          <a:xfrm>
            <a:off x="5878286" y="3046401"/>
            <a:ext cx="1566498" cy="490620"/>
          </a:xfrm>
          <a:prstGeom prst="rect">
            <a:avLst/>
          </a:prstGeom>
        </p:spPr>
      </p:pic>
      <p:pic>
        <p:nvPicPr>
          <p:cNvPr descr="hardware - What are the considerations which decide the &lt;strong&gt;server&lt;/strong&gt; ..." id="5" name="Picture 4"/>
          <p:cNvPicPr>
            <a:picLocks noChangeAspect="1"/>
          </p:cNvPicPr>
          <p:nvPr/>
        </p:nvPicPr>
        <p:blipFill>
          <a:blip cstate="hqprint" r:embed="rId3">
            <a:extLst>
              <a:ext uri="{28A0092B-C50C-407E-A947-70E740481C1C}">
                <a14:useLocalDpi xmlns:a14="http://schemas.microsoft.com/office/drawing/2010/main" val="0"/>
              </a:ext>
            </a:extLst>
          </a:blip>
          <a:stretch>
            <a:fillRect/>
          </a:stretch>
        </p:blipFill>
        <p:spPr>
          <a:xfrm>
            <a:off x="7516157" y="3046401"/>
            <a:ext cx="1566498" cy="490620"/>
          </a:xfrm>
          <a:prstGeom prst="rect">
            <a:avLst/>
          </a:prstGeom>
        </p:spPr>
      </p:pic>
      <p:pic>
        <p:nvPicPr>
          <p:cNvPr descr="hardware - What are the considerations which decide the &lt;strong&gt;server&lt;/strong&gt; ..." id="6" name="Picture 5"/>
          <p:cNvPicPr>
            <a:picLocks noChangeAspect="1"/>
          </p:cNvPicPr>
          <p:nvPr/>
        </p:nvPicPr>
        <p:blipFill>
          <a:blip cstate="hqprint" r:embed="rId3">
            <a:extLst>
              <a:ext uri="{28A0092B-C50C-407E-A947-70E740481C1C}">
                <a14:useLocalDpi xmlns:a14="http://schemas.microsoft.com/office/drawing/2010/main" val="0"/>
              </a:ext>
            </a:extLst>
          </a:blip>
          <a:stretch>
            <a:fillRect/>
          </a:stretch>
        </p:blipFill>
        <p:spPr>
          <a:xfrm>
            <a:off x="9154028" y="3046401"/>
            <a:ext cx="1566498" cy="490620"/>
          </a:xfrm>
          <a:prstGeom prst="rect">
            <a:avLst/>
          </a:prstGeom>
        </p:spPr>
      </p:pic>
      <p:sp>
        <p:nvSpPr>
          <p:cNvPr id="7" name="TextBox 6"/>
          <p:cNvSpPr txBox="1"/>
          <p:nvPr/>
        </p:nvSpPr>
        <p:spPr>
          <a:xfrm>
            <a:off x="10952700" y="3046401"/>
            <a:ext cx="874206" cy="523220"/>
          </a:xfrm>
          <a:prstGeom prst="rect">
            <a:avLst/>
          </a:prstGeom>
          <a:noFill/>
        </p:spPr>
        <p:txBody>
          <a:bodyPr wrap="square">
            <a:spAutoFit/>
          </a:bodyPr>
          <a:lstStyle/>
          <a:p>
            <a:pPr algn="ctr">
              <a:defRPr b="1" sz="2800"/>
            </a:pPr>
            <a:r>
              <a:t>….</a:t>
            </a:r>
            <a:endParaRPr b="1"/>
          </a:p>
        </p:txBody>
      </p:sp>
      <p:sp>
        <p:nvSpPr>
          <p:cNvPr id="8" name="Right Arrow 7"/>
          <p:cNvSpPr/>
          <p:nvPr/>
        </p:nvSpPr>
        <p:spPr>
          <a:xfrm>
            <a:off x="5958141" y="3471601"/>
            <a:ext cx="5868765" cy="1286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SKALOWANIE - W</a:t>
            </a:r>
            <a:endParaRPr sz="3200">
              <a:latin typeface="+mj-lt"/>
            </a:endParaRPr>
          </a:p>
        </p:txBody>
      </p:sp>
      <p:sp>
        <p:nvSpPr>
          <p:cNvPr id="9" name="Left Arrow 8"/>
          <p:cNvSpPr/>
          <p:nvPr/>
        </p:nvSpPr>
        <p:spPr>
          <a:xfrm>
            <a:off x="5958141" y="4757790"/>
            <a:ext cx="5723374" cy="12962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SKALOWANIE - POZA</a:t>
            </a:r>
            <a:endParaRPr sz="3200">
              <a:latin typeface="+mj-lt"/>
            </a:endParaRPr>
          </a:p>
        </p:txBody>
      </p:sp>
    </p:spTree>
    <p:extLst>
      <p:ext uri="{BB962C8B-B14F-4D97-AF65-F5344CB8AC3E}">
        <p14:creationId xmlns:p14="http://schemas.microsoft.com/office/powerpoint/2010/main" val="2553102315"/>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649E1E5-D8EB-4466-A6EB-BFF0314854E0}"/>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3088</TotalTime>
  <Words>1581</Words>
  <Application>Microsoft Office PowerPoint</Application>
  <PresentationFormat>Widescreen</PresentationFormat>
  <Paragraphs>113</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Motyw pakietu Office</vt:lpstr>
      <vt:lpstr>O3 - Distance learning curricula in Cloud Computing  4- Compute services</vt:lpstr>
      <vt:lpstr>Introduction to the Cloud Computing course</vt:lpstr>
      <vt:lpstr>Compute services</vt:lpstr>
      <vt:lpstr>Bare Metal, VM (Virtual Machine) and Dedicated Hosts</vt:lpstr>
      <vt:lpstr>Bare Metal</vt:lpstr>
      <vt:lpstr>VM</vt:lpstr>
      <vt:lpstr>VM instance basics</vt:lpstr>
      <vt:lpstr>Vertical scaling</vt:lpstr>
      <vt:lpstr>Horizontal scaling (Autoscaling)</vt:lpstr>
      <vt:lpstr>Container Engine</vt:lpstr>
      <vt:lpstr>Kubernetes</vt:lpstr>
      <vt:lpstr>Functions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146</cp:revision>
  <dcterms:created xsi:type="dcterms:W3CDTF">2021-12-08T08:56:03Z</dcterms:created>
  <dcterms:modified xsi:type="dcterms:W3CDTF">2022-11-17T09:10:45Z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