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295" r:id="rId7"/>
    <p:sldId id="296" r:id="rId8"/>
    <p:sldId id="298" r:id="rId9"/>
    <p:sldId id="297"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Buon pomeriggio e benvenuto nel corso Cloud Computing. Questo corso è stato sviluppato come risultato del progetto Erasmus+ CodeIn. Tutto ciò che serve per imparare è l'accesso a Internet e un computer.</a:t>
            </a:r>
          </a:p>
          <a:p>
            <a:pPr>
              <a:lnSpc>
                <a:spcPct val="107000"/>
              </a:lnSpc>
              <a:spcAft>
                <a:spcPts val="800"/>
              </a:spcAft>
              <a:defRPr>
                <a:effectLst/>
              </a:defRPr>
            </a:pPr>
            <a:r>
              <a:t>Il corso contiene un totale di dieci argomenti e in questo argomento diremo qualcosa di più sullo storage degli oggetti.</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Che cos'è lo storage degli oggetti? È una piattaforma di storage su scala Internet ad alte prestazioni in cui i dati vengono gestiti come oggetti, indipendentemente dal tipo di dati che memorizzi. Pertanto, è ideale per dati non strutturati come log, video, immagini e file di testo. Inoltre, è un servizio regionale e pubblico. Gli oggetti vengono memorizzati in un bucket con un nome univoco all'interno di una tendenza. L'importante da ricordare è che esiste una gerarchia piatta e, ogni volta che viene visualizzata una struttura di cartelle simulata dal servizio di storage degli oggetti utilizzando un prefisso denominato. Ricorda quindi tutti gli oggetti che devi solo andare in una gerarchia piatta all'interno del servizio.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Lo storage degli oggetti è per il Web e verrà utilizzato per foto, video, file di log, file di testo e qualsiasi file memorizzato sul Web. In genere, si dispone di un client Internet che accede a questi oggetti utilizzando verbi HTTP semplici e familiari, ad esempio put and get, put significa che si crea un oggetto e che consente di scaricare un oggetto. Questi sono i servizi di storage principali presenti nel cloud.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06143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Quindi guardiamo alcune delle lacrime. Il primo livello nello storage degli oggetti è denominato livello standard. Viene anche definito il livello "hot", in cui si conservano tutti i dati critici che si desidera recuperare istantaneamente. Il recupero è rapido ed è anche estremamente coerente. Pertanto, ogni volta che si desidera aggiornare i dati sarà possibile ottenere la copia più recente di tali dati. C'è una seconda lacrima che viene chiamata fredda, ed è usato per l'accesso non frequente. Significa che hai una copia di dati critici a lungo termine che non hai bisogno immediatamente. Si consiglia pertanto di memorizzare i backup a cui non si accede raramente in questo tear.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93109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 dati memorizzati sono molto sicuri in quanto vengono memorizzati in almeno tre posizioni fisiche all'interno di un dominio di disponibilità. La cifratura dei dati è un elemento essenziale perché i dati riservati vengono memorizzati nel cloud. Si desidera che sia sicuro e la cifratura dei dati è disponibile per impostazione predefinita. Non puoi disattivare questa funzione o portare le tue chiavi per requisiti molto rigorosi. Puoi accedere a tutti questi dati utilizzando una semplice chiamata API. È sufficiente chiamare verbi HTTP noti ed è possibile accedere a questi dati.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311552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Per completare questa unità, studiare ed esaminare le seguenti risorse online. Grazie per l'attenzione.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object-stora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bject-storage/workshops/freetier/index.html#xd_co_f=NmEzYTk4MDUtZWQyMS00MDBmLThiMWEtZWFhMTNlMjEzODM3%7E" TargetMode="External"/><Relationship Id="rId4" Type="http://schemas.openxmlformats.org/officeDocument/2006/relationships/hyperlink" Target="https://www.youtube.com/watch?v=ZfTOQJlLs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curricula per la formazione a distanza nel cloud computing</a:t>
            </a:r>
            <a:br>
              <a:rPr b="1"/>
            </a:br>
            <a:r>
              <a:rPr b="1"/>
              <a:t/>
            </a:r>
            <a:br>
              <a:rPr b="1"/>
            </a:br>
            <a:r>
              <a:t>7- Storage degli oggetti</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Introduzione al corso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Questo corso è stato sviluppato come risultato del progetto Erasmus+ CodeIn (</a:t>
            </a:r>
            <a:r>
              <a:rPr i="1"/>
              <a:t>Cloud cOmputing for Digital Education INnovation</a:t>
            </a:r>
            <a:r>
              <a:t>)</a:t>
            </a:r>
          </a:p>
          <a:p>
            <a:pPr lvl="0">
              <a:defRPr sz="3600">
                <a:latin typeface="+mj-lt"/>
              </a:defRPr>
            </a:pPr>
            <a:r>
              <a:t>Contiene un totale di dieci argomenti di insegnamento</a:t>
            </a:r>
            <a:endParaRPr sz="3600">
              <a:latin typeface="+mj-lt"/>
            </a:endParaRPr>
          </a:p>
          <a:p>
            <a:pPr lvl="0">
              <a:defRPr sz="3600">
                <a:latin typeface="+mj-lt"/>
              </a:defRPr>
            </a:pPr>
            <a:r>
              <a:t>Tutto ciò di cui hai bisogno per imparare è l'accesso 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Che cos'è lo storage degli oggetti?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t>tutti i dati, indipendentemente dal tipo di contenuto, gestiti come oggetti</a:t>
            </a:r>
            <a:endParaRPr sz="3600">
              <a:latin typeface="+mj-lt"/>
            </a:endParaRPr>
          </a:p>
          <a:p>
            <a:pPr>
              <a:defRPr sz="3600">
                <a:latin typeface="+mj-lt"/>
              </a:defRPr>
            </a:pPr>
            <a:r>
              <a:t>ogni oggetto è memorizzato in un bucket</a:t>
            </a:r>
            <a:endParaRPr sz="3600">
              <a:latin typeface="+mj-lt"/>
            </a:endParaRPr>
          </a:p>
          <a:p>
            <a:pPr>
              <a:defRPr sz="3600">
                <a:latin typeface="+mj-lt"/>
              </a:defRPr>
            </a:pPr>
            <a:r>
              <a:t>un </a:t>
            </a:r>
            <a:r>
              <a:rPr b="1"/>
              <a:t>bucket</a:t>
            </a:r>
            <a:r>
              <a:t> - contenitore logico per la memorizzazione degli oggetti</a:t>
            </a:r>
            <a:endParaRPr sz="3600">
              <a:latin typeface="+mj-lt"/>
            </a:endParaRPr>
          </a:p>
          <a:p>
            <a:pPr>
              <a:defRPr sz="3600">
                <a:latin typeface="+mj-lt"/>
              </a:defRPr>
            </a:pPr>
            <a:r>
              <a:t>gli oggetti vengono memorizzati in un'unica struttura piatta senza una gerarchia di cartelle, con accesso rapido e semplice</a:t>
            </a:r>
            <a:endParaRPr sz="3600">
              <a:latin typeface="+mj-lt"/>
            </a:endParaRPr>
          </a:p>
        </p:txBody>
      </p:sp>
      <p:pic>
        <p:nvPicPr>
          <p:cNvPr id="5" name="Picture 4"/>
          <p:cNvPicPr>
            <a:picLocks noChangeAspect="1"/>
          </p:cNvPicPr>
          <p:nvPr/>
        </p:nvPicPr>
        <p:blipFill>
          <a:blip r:embed="rId3"/>
          <a:stretch>
            <a:fillRect/>
          </a:stretch>
        </p:blipFill>
        <p:spPr>
          <a:xfrm>
            <a:off x="4783276" y="4723091"/>
            <a:ext cx="2143125" cy="1933575"/>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Storage degli oggetti - Casi d'uso</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8584" y="1690687"/>
            <a:ext cx="11394831" cy="4865861"/>
          </a:xfrm>
        </p:spPr>
        <p:txBody>
          <a:bodyPr>
            <a:normAutofit/>
          </a:bodyPr>
          <a:lstStyle/>
          <a:p>
            <a:pPr>
              <a:defRPr sz="3600">
                <a:latin typeface="+mj-lt"/>
              </a:defRPr>
            </a:pPr>
            <a:r>
              <a:t>repository di contenuti per dati, immagini, log e video e così via.</a:t>
            </a:r>
          </a:p>
          <a:p>
            <a:pPr>
              <a:defRPr sz="3600">
                <a:latin typeface="+mj-lt"/>
              </a:defRPr>
            </a:pPr>
            <a:r>
              <a:t>archiviazione/backup per periodi di tempo più lunghi</a:t>
            </a:r>
          </a:p>
          <a:p>
            <a:pPr>
              <a:defRPr sz="3600">
                <a:latin typeface="+mj-lt"/>
              </a:defRPr>
            </a:pPr>
            <a:r>
              <a:t>memorizzazione dei dati di log per l'analisi, il debug e la risoluzione dei problemi</a:t>
            </a:r>
            <a:endParaRPr sz="3600">
              <a:latin typeface="+mj-lt"/>
            </a:endParaRPr>
          </a:p>
          <a:p>
            <a:pPr>
              <a:defRPr sz="3600">
                <a:latin typeface="+mj-lt"/>
              </a:defRPr>
            </a:pPr>
            <a:r>
              <a:t>memorizzazione di grandi set di dati (dati generici, IoT)</a:t>
            </a:r>
          </a:p>
          <a:p>
            <a:pPr>
              <a:defRPr sz="3600">
                <a:latin typeface="+mj-lt"/>
              </a:defRPr>
            </a:pPr>
            <a:r>
              <a:t>Storage Big Data/Hadoop</a:t>
            </a:r>
            <a:endParaRPr sz="3600">
              <a:latin typeface="+mj-lt"/>
            </a:endParaRPr>
          </a:p>
        </p:txBody>
      </p:sp>
    </p:spTree>
    <p:extLst>
      <p:ext uri="{BB962C8B-B14F-4D97-AF65-F5344CB8AC3E}">
        <p14:creationId xmlns:p14="http://schemas.microsoft.com/office/powerpoint/2010/main" val="1854421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Livelli di storage degli oggetti</a:t>
            </a:r>
            <a:endParaRPr b="1"/>
          </a:p>
        </p:txBody>
      </p:sp>
      <p:pic>
        <p:nvPicPr>
          <p:cNvPr id="5" name="Picture 4"/>
          <p:cNvPicPr>
            <a:picLocks noChangeAspect="1"/>
          </p:cNvPicPr>
          <p:nvPr/>
        </p:nvPicPr>
        <p:blipFill>
          <a:blip r:embed="rId3"/>
          <a:stretch>
            <a:fillRect/>
          </a:stretch>
        </p:blipFill>
        <p:spPr>
          <a:xfrm>
            <a:off x="838200" y="2007159"/>
            <a:ext cx="10144125" cy="914400"/>
          </a:xfrm>
          <a:prstGeom prst="rect">
            <a:avLst/>
          </a:prstGeom>
        </p:spPr>
      </p:pic>
      <p:sp>
        <p:nvSpPr>
          <p:cNvPr id="7" name="Rectangle 6"/>
          <p:cNvSpPr/>
          <p:nvPr/>
        </p:nvSpPr>
        <p:spPr>
          <a:xfrm>
            <a:off x="6109398" y="3238030"/>
            <a:ext cx="6082602" cy="2246769"/>
          </a:xfrm>
          <a:prstGeom prst="rect">
            <a:avLst/>
          </a:prstGeom>
        </p:spPr>
        <p:txBody>
          <a:bodyPr wrap="square">
            <a:spAutoFit/>
          </a:bodyPr>
          <a:lstStyle/>
          <a:p>
            <a:pPr>
              <a:defRPr sz="2800" b="1"/>
            </a:pPr>
            <a:r>
              <a:rPr>
                <a:latin typeface="+mj-lt"/>
              </a:rPr>
              <a:t>Standard (AWS), Hot (OCI</a:t>
            </a:r>
            <a:r>
              <a:t>,</a:t>
            </a:r>
            <a:r>
              <a:rPr>
                <a:latin typeface="+mj-lt"/>
              </a:rPr>
              <a:t>IBM, Azure) ...</a:t>
            </a:r>
          </a:p>
          <a:p>
            <a:pPr marL="342900" indent="-342900">
              <a:buFont typeface="Arial" panose="020B0604020202020204" pitchFamily="34" charset="0"/>
              <a:buChar char="•"/>
              <a:defRPr sz="2800">
                <a:latin typeface="+mj-lt"/>
              </a:defRPr>
            </a:pPr>
            <a:r>
              <a:t>accesso rapido, immediato e frequente</a:t>
            </a:r>
          </a:p>
          <a:p>
            <a:pPr marL="342900" indent="-342900">
              <a:buFont typeface="Arial" panose="020B0604020202020204" pitchFamily="34" charset="0"/>
              <a:buChar char="•"/>
              <a:defRPr sz="2800">
                <a:latin typeface="+mj-lt"/>
              </a:defRPr>
            </a:pPr>
            <a:r>
              <a:t>il recupero dei dati è istantaneo</a:t>
            </a:r>
          </a:p>
          <a:p>
            <a:pPr marL="342900" indent="-342900">
              <a:buFont typeface="Arial" panose="020B0604020202020204" pitchFamily="34" charset="0"/>
              <a:buChar char="•"/>
              <a:defRPr sz="2800">
                <a:latin typeface="+mj-lt"/>
              </a:defRPr>
            </a:pPr>
            <a:r>
              <a:t>fornisce sempre la copia più recente dei dati quando vengono recuperati</a:t>
            </a:r>
            <a:endParaRPr sz="2800">
              <a:latin typeface="+mj-lt"/>
            </a:endParaRPr>
          </a:p>
        </p:txBody>
      </p:sp>
      <p:sp>
        <p:nvSpPr>
          <p:cNvPr id="8" name="Rectangle 7"/>
          <p:cNvSpPr/>
          <p:nvPr/>
        </p:nvSpPr>
        <p:spPr>
          <a:xfrm>
            <a:off x="26796" y="3238029"/>
            <a:ext cx="6082602" cy="3108543"/>
          </a:xfrm>
          <a:prstGeom prst="rect">
            <a:avLst/>
          </a:prstGeom>
        </p:spPr>
        <p:txBody>
          <a:bodyPr wrap="square">
            <a:spAutoFit/>
          </a:bodyPr>
          <a:lstStyle/>
          <a:p>
            <a:pPr>
              <a:defRPr sz="2800" b="1">
                <a:latin typeface="+mj-lt"/>
              </a:defRPr>
            </a:pPr>
            <a:r>
              <a:t>Ghiacciaio (AWS), Freddo (OCI, IBM, Azure) ...</a:t>
            </a:r>
          </a:p>
          <a:p>
            <a:pPr marL="342900" indent="-342900">
              <a:buFont typeface="Arial" panose="020B0604020202020204" pitchFamily="34" charset="0"/>
              <a:buChar char="•"/>
              <a:defRPr sz="2800">
                <a:latin typeface="+mj-lt"/>
              </a:defRPr>
            </a:pPr>
            <a:r>
              <a:t>dati ad accesso raramente, ma devono essere conservati e conservati per lunghi periodi di tempo</a:t>
            </a:r>
          </a:p>
          <a:p>
            <a:pPr marL="342900" indent="-342900">
              <a:buFont typeface="Arial" panose="020B0604020202020204" pitchFamily="34" charset="0"/>
              <a:buChar char="•"/>
              <a:defRPr sz="2800">
                <a:latin typeface="+mj-lt"/>
              </a:defRPr>
            </a:pPr>
            <a:r>
              <a:t>economico</a:t>
            </a:r>
            <a:endParaRPr sz="2800">
              <a:latin typeface="+mj-lt"/>
            </a:endParaRPr>
          </a:p>
          <a:p>
            <a:pPr marL="342900" indent="-342900">
              <a:buFont typeface="Arial" panose="020B0604020202020204" pitchFamily="34" charset="0"/>
              <a:buChar char="•"/>
              <a:defRPr sz="2800">
                <a:latin typeface="+mj-lt"/>
              </a:defRPr>
            </a:pPr>
            <a:r>
              <a:t>è necessario ripristinare gli oggetti prima del download</a:t>
            </a:r>
            <a:endParaRPr sz="2800">
              <a:latin typeface="+mj-lt"/>
            </a:endParaRPr>
          </a:p>
        </p:txBody>
      </p:sp>
    </p:spTree>
    <p:extLst>
      <p:ext uri="{BB962C8B-B14F-4D97-AF65-F5344CB8AC3E}">
        <p14:creationId xmlns:p14="http://schemas.microsoft.com/office/powerpoint/2010/main" val="2366011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Affidabilità e sicurezza dello storage degli oggetti</a:t>
            </a:r>
            <a:endParaRPr b="1"/>
          </a:p>
        </p:txBody>
      </p:sp>
      <p:sp>
        <p:nvSpPr>
          <p:cNvPr id="6" name="Rectangle 5"/>
          <p:cNvSpPr/>
          <p:nvPr/>
        </p:nvSpPr>
        <p:spPr>
          <a:xfrm>
            <a:off x="974690" y="1980319"/>
            <a:ext cx="10611059" cy="3970318"/>
          </a:xfrm>
          <a:prstGeom prst="rect">
            <a:avLst/>
          </a:prstGeom>
        </p:spPr>
        <p:txBody>
          <a:bodyPr wrap="square">
            <a:spAutoFit/>
          </a:bodyPr>
          <a:lstStyle/>
          <a:p>
            <a:pPr marL="342900" indent="-342900">
              <a:buFont typeface="Arial" panose="020B0604020202020204" pitchFamily="34" charset="0"/>
              <a:buChar char="•"/>
              <a:defRPr sz="3600">
                <a:latin typeface="+mj-lt"/>
              </a:defRPr>
            </a:pPr>
            <a:r>
              <a:t>lo storage degli oggetti è estremamente durevole e persistente </a:t>
            </a:r>
          </a:p>
          <a:p>
            <a:pPr marL="342900" indent="-342900">
              <a:buFont typeface="Arial" panose="020B0604020202020204" pitchFamily="34" charset="0"/>
              <a:buChar char="•"/>
              <a:defRPr sz="3600">
                <a:latin typeface="+mj-lt"/>
              </a:defRPr>
            </a:pPr>
            <a:r>
              <a:t>in un'area con più AD, memorizza la replica dei dati in più AD</a:t>
            </a:r>
            <a:endParaRPr sz="3600">
              <a:latin typeface="+mj-lt"/>
            </a:endParaRPr>
          </a:p>
          <a:p>
            <a:pPr marL="342900" indent="-342900">
              <a:buFont typeface="Arial" panose="020B0604020202020204" pitchFamily="34" charset="0"/>
              <a:buChar char="•"/>
              <a:defRPr sz="3600">
                <a:latin typeface="+mj-lt"/>
              </a:defRPr>
            </a:pPr>
            <a:r>
              <a:t>tutti i dati vengono cifrati per impostazione predefinita (è possibile modificare le chiavi di cifratura)</a:t>
            </a:r>
            <a:endParaRPr sz="3600">
              <a:latin typeface="+mj-lt"/>
            </a:endParaRPr>
          </a:p>
          <a:p>
            <a:pPr marL="342900" indent="-342900">
              <a:buFont typeface="Arial" panose="020B0604020202020204" pitchFamily="34" charset="0"/>
              <a:buChar char="•"/>
              <a:defRPr sz="3600">
                <a:latin typeface="+mj-lt"/>
              </a:defRPr>
            </a:pPr>
            <a:r>
              <a:t>accesso a tutti questi dati mediante una semplice chiamata API con noti verbi HTTP (PUT, GET) </a:t>
            </a:r>
            <a:endParaRPr sz="3600">
              <a:latin typeface="+mj-lt"/>
            </a:endParaRPr>
          </a:p>
        </p:txBody>
      </p:sp>
    </p:spTree>
    <p:extLst>
      <p:ext uri="{BB962C8B-B14F-4D97-AF65-F5344CB8AC3E}">
        <p14:creationId xmlns:p14="http://schemas.microsoft.com/office/powerpoint/2010/main" val="2524615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Studiare ed esaminare le seguenti risorse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a:bodyPr>
          <a:lstStyle/>
          <a:p>
            <a:pPr marL="0" lvl="0" indent="0" algn="just">
              <a:buNone/>
              <a:defRPr b="1">
                <a:latin typeface="+mj-lt"/>
              </a:defRPr>
            </a:pPr>
            <a:r>
              <a:t>Leggi:</a:t>
            </a:r>
          </a:p>
          <a:p>
            <a:pPr algn="just">
              <a:defRPr>
                <a:latin typeface="+mj-lt"/>
                <a:hlinkClick r:id="rId3"/>
              </a:defRPr>
            </a:pPr>
            <a:r>
              <a:t>https://cloud.google.com/learn/what-is-object-storage</a:t>
            </a:r>
            <a:endParaRPr>
              <a:latin typeface="+mj-lt"/>
            </a:endParaRPr>
          </a:p>
          <a:p>
            <a:pPr marL="0" indent="0" algn="just">
              <a:buNone/>
              <a:defRPr b="1">
                <a:latin typeface="+mj-lt"/>
              </a:defRPr>
            </a:pPr>
            <a:r>
              <a:t>Guarda questo video:</a:t>
            </a:r>
          </a:p>
          <a:p>
            <a:pPr algn="just">
              <a:defRPr>
                <a:latin typeface="+mj-lt"/>
                <a:hlinkClick r:id="rId4"/>
              </a:defRPr>
            </a:pPr>
            <a:r>
              <a:t>https://www.youtube.com/watch?v=ZfTOQJlLsAs</a:t>
            </a:r>
            <a:endParaRPr>
              <a:latin typeface="+mj-lt"/>
            </a:endParaRPr>
          </a:p>
          <a:p>
            <a:pPr marL="0" indent="0" algn="just">
              <a:buNone/>
            </a:pPr>
            <a:r>
              <a:t>Prova il laboratorio pratico per questa lezione:</a:t>
            </a:r>
          </a:p>
          <a:p>
            <a:pPr algn="just">
              <a:defRPr>
                <a:latin typeface="+mj-lt"/>
              </a:defRPr>
            </a:pPr>
            <a:r>
              <a:rPr>
                <a:hlinkClick r:id="rId5"/>
              </a:rPr>
              <a:t>https://oracle.github.io/learning-library/oci-library/oci-hol/object-storage/workshops/freetier/index.html#xd_co_f=NmEzYTk4MDUtZWQyMS00MDBmLThiMWEtZWFhMTNlMjEzODM3%7E</a:t>
            </a:r>
            <a:r>
              <a:t> </a:t>
            </a:r>
          </a:p>
          <a:p>
            <a:pPr marL="0" indent="0" algn="just">
              <a:buNone/>
              <a:defRPr b="1">
                <a:latin typeface="+mj-lt"/>
              </a:defRPr>
            </a:pPr>
            <a:r>
              <a:t>Accedi a Oracle Member Hub e termina il settimo argomento: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F0EF960C-5A7B-434F-84C3-8BC5B71C8D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3350</TotalTime>
  <Words>871</Words>
  <Application>Microsoft Office PowerPoint</Application>
  <PresentationFormat>Widescreen</PresentationFormat>
  <Paragraphs>54</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curricula per la formazione a distanza nel cloud computing  7- Storage degli oggetti</vt:lpstr>
      <vt:lpstr>Introduzione al corso Cloud Computing</vt:lpstr>
      <vt:lpstr>Che cos'è lo storage degli oggetti?</vt:lpstr>
      <vt:lpstr>Storage degli oggetti - Casi d'uso</vt:lpstr>
      <vt:lpstr>Livelli di storage degli oggetti</vt:lpstr>
      <vt:lpstr>Affidabilità e sicurezza dello storage degli oggetti</vt:lpstr>
      <vt:lpstr>Studiare ed esaminare le seguenti risorse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176</cp:revision>
  <dcterms:created xsi:type="dcterms:W3CDTF">2021-12-08T08:56:03Z</dcterms:created>
  <dcterms:modified xsi:type="dcterms:W3CDTF">2024-02-23T14:08:40Z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