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256" r:id="rId5"/>
    <p:sldId id="257" r:id="rId6"/>
    <p:sldId id="285" r:id="rId7"/>
    <p:sldId id="284" r:id="rId8"/>
    <p:sldId id="278" r:id="rId9"/>
    <p:sldId id="279" r:id="rId10"/>
    <p:sldId id="280" r:id="rId11"/>
    <p:sldId id="281" r:id="rId12"/>
    <p:sldId id="283" r:id="rId13"/>
    <p:sldId id="286" r:id="rId14"/>
    <p:sldId id="277" r:id="rId15"/>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2135" autoAdjust="0"/>
  </p:normalViewPr>
  <p:slideViewPr>
    <p:cSldViewPr snapToGrid="0">
      <p:cViewPr varScale="1">
        <p:scale>
          <a:sx n="91" d="100"/>
          <a:sy n="91" d="100"/>
        </p:scale>
        <p:origin x="127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Buon pomeriggio e benvenuto nel corso Cloud Computing. Questo corso è stato sviluppato come risultato del progetto Erasmus+ CodeIn. Tutto ciò che serve per imparare è l'accesso a Internet e un computer.</a:t>
            </a:r>
          </a:p>
          <a:p>
            <a:pPr>
              <a:lnSpc>
                <a:spcPct val="107000"/>
              </a:lnSpc>
              <a:spcAft>
                <a:spcPts val="800"/>
              </a:spcAft>
              <a:defRPr>
                <a:effectLst/>
              </a:defRPr>
            </a:pPr>
            <a:r>
              <a:t>Il corso contiene un totale di dieci argomenti e in questo argomento diremo qualcosa di più sulla rete virtuale (cloud).</a:t>
            </a:r>
            <a:endParaRPr sz="1200">
              <a:effectLst/>
              <a:latin typeface="Calibri" panose="020F0502020204030204" pitchFamily="34" charset="0"/>
              <a:ea typeface="Calibri" panose="020F0502020204030204" pitchFamily="34" charset="0"/>
              <a:cs typeface="Times New Roman" panose="02020603050405020304" pitchFamily="18" charset="0"/>
            </a:endParaRPr>
          </a:p>
          <a:p>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Per completare questa unità, studiare ed esaminare le seguenti risorse online. Grazie per l'attenzione.</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Il CIDR (Classless Inter-Domain Routing) è un metodo di allocazione degli indirizzi IP e di instradamento IP. Con tale marcatura, è possibile definire di dividere il traffico all'interno di un gruppo di indirizzi IP in diverse subnet che non interferiscono tra loro. Come analogia, immaginate una stanza singola; in questa stanza sono cinque diversi gruppi di persone. Ora immaginate la camera singola separata in cinque stanze più piccole. Ogni gruppo ora ha la propria stanza con una porta e può comunicare senza competere con gli altri gruppi. Ogni persona può sentire e concentrarsi meglio e più facilmente mantenere informazioni riservate all'interno del gruppo.</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3180519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La logica di impostazione delle subnet inizia dalle esigenze reali. Ad esempio, immagina di organizzare un edificio per uffici e devi decidere se hai bisogno di un sacco di piccoli uffici o solo di alcuni grandi spazi di co-lavorazione per molte persone. Se dovessimo ospitare molte istanze nella subnet, aumenteremo il numero di bit per gli host. In caso contrario, se è necessario un raggruppamento di istanze di dimensioni maggiori, si aumenterà il numero di bit di rete.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5561022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Una rete cloud virtuale o una rete VCN è una rete privata definita dal software impostata nel cloud. Le risorse cloud, ad esempio le istanze di computazione, si trovano all'interno di una rete privata per comunicare in modo sicuro con Internet o con altri data center on premise.</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10687214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 ogni risorsa aggiuntiva aggiunta alla VCN viene assegnato un indirizzo IP privato proveniente dal pool di indirizzi. È anche possibile organizzare ulteriormente le istanze utilizzando le subnet. Ad esempio, è possibile menzionare il caso in cui si desidera isolare i server con i database in modo che non possano accedervi tramite Internet, ma comunicano internamente con i server Web accessibili tramite Internet.</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31736730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Gli scenari aziendali comuni prevedono l'uso di due tipi di gateway Internet. Il primo è il cosiddetto gateway Internet attraverso il quale sono disponibili istanze con indirizzi IP pubblici (ad esempio, server Web registrati nello spazio DNS pubblico). Tuttavia, le istanze che rimangono nello spazio di indirizzi IP privati a volte necessitano di accesso a Internet, ad esempio per gli aggiornamenti. Tali istanze utilizzano il cosiddetto metodo di accesso a Internet NAT (Network Address Translation) in cui è consentito tutto il traffico in uscita e le connessioni avviate da Internet vengono bloccate per impostazione predefinita.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681237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Immagina un caso in cui tu abbia l'infrastruttura di due aziende che hai impostato nella stessa area e desideri che si scambino dati. Potresti anche voler posizionare l'infrastruttura di backup in un'altra area per essere resiliente contro gravi disastri naturali come i terremoti. In casi simili, i VCN sono interconnessi con le cosiddette connessioni peering.</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33898057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In un contesto aziendale reale è comune che qualsiasi parte della rete deve avere diritti di accesso a risorse informative specifiche. Le reti cloud VCN regolano tali regole dalle cosiddette liste di sicurezza.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11930848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Nell'esempio specifico, la lista di sicurezza consente tutto il traffico in entrata dal gateway Internet alla porta TCP 80 (server Web). Allo stesso tempo, consente il traffico locale tra gli indirizzi privati sulla porta TCP 1521 (necessario per il server Web interno per comunicare con il database).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3694907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hyperlink" Target="https://d12vzecr6ihe4p.cloudfront.net/media/966010/wp-subnetting-an-ip-address.pdf"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www.youtube.com/watch?v=Kza0WSjfwiY" TargetMode="External"/><Relationship Id="rId4" Type="http://schemas.openxmlformats.org/officeDocument/2006/relationships/hyperlink" Target="https://www.calculator.net/ip-subnet-calculator.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curricula per la formazione a distanza nel cloud computing</a:t>
            </a:r>
            <a:br>
              <a:rPr b="1"/>
            </a:br>
            <a:r>
              <a:rPr b="1"/>
              <a:t/>
            </a:r>
            <a:br>
              <a:rPr b="1"/>
            </a:br>
            <a:r>
              <a:t>2- Rete virtuale (cloud)</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8248" y="-796"/>
            <a:ext cx="10515600" cy="1325563"/>
          </a:xfrm>
        </p:spPr>
        <p:txBody>
          <a:bodyPr/>
          <a:lstStyle/>
          <a:p>
            <a:pPr algn="ctr">
              <a:defRPr b="1"/>
            </a:pPr>
            <a:r>
              <a:t>Sicurezza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36159" y="1413587"/>
            <a:ext cx="6501283" cy="5023749"/>
          </a:xfrm>
        </p:spPr>
        <p:txBody>
          <a:bodyPr>
            <a:normAutofit/>
          </a:bodyPr>
          <a:lstStyle/>
          <a:p>
            <a:pPr>
              <a:defRPr sz="3600">
                <a:latin typeface="+mj-lt"/>
              </a:defRPr>
            </a:pPr>
            <a:r>
              <a:t>Esempio</a:t>
            </a:r>
            <a:endParaRPr sz="3600">
              <a:latin typeface="+mj-lt"/>
            </a:endParaRPr>
          </a:p>
          <a:p>
            <a:endParaRPr sz="3600">
              <a:latin typeface="+mj-lt"/>
            </a:endParaRPr>
          </a:p>
          <a:p>
            <a:endParaRPr sz="3600">
              <a:latin typeface="+mj-lt"/>
            </a:endParaRPr>
          </a:p>
          <a:p>
            <a:pPr marL="0" lvl="0" indent="0">
              <a:buNone/>
            </a:pPr>
            <a:endParaRPr sz="3600">
              <a:latin typeface="+mj-lt"/>
            </a:endParaRPr>
          </a:p>
          <a:p>
            <a:pPr lvl="0"/>
            <a:endParaRPr>
              <a:latin typeface="+mj-lt"/>
            </a:endParaRPr>
          </a:p>
        </p:txBody>
      </p:sp>
      <p:pic>
        <p:nvPicPr>
          <p:cNvPr id="4" name="Picture 3"/>
          <p:cNvPicPr>
            <a:picLocks noChangeAspect="1"/>
          </p:cNvPicPr>
          <p:nvPr/>
        </p:nvPicPr>
        <p:blipFill>
          <a:blip r:embed="rId3"/>
          <a:stretch>
            <a:fillRect/>
          </a:stretch>
        </p:blipFill>
        <p:spPr>
          <a:xfrm>
            <a:off x="119902" y="1235947"/>
            <a:ext cx="5185628" cy="5201390"/>
          </a:xfrm>
          <a:prstGeom prst="rect">
            <a:avLst/>
          </a:prstGeom>
        </p:spPr>
      </p:pic>
      <p:pic>
        <p:nvPicPr>
          <p:cNvPr id="5" name="Picture 4"/>
          <p:cNvPicPr>
            <a:picLocks noChangeAspect="1"/>
          </p:cNvPicPr>
          <p:nvPr/>
        </p:nvPicPr>
        <p:blipFill>
          <a:blip r:embed="rId4"/>
          <a:stretch>
            <a:fillRect/>
          </a:stretch>
        </p:blipFill>
        <p:spPr>
          <a:xfrm>
            <a:off x="5651515" y="2622620"/>
            <a:ext cx="6772275" cy="1704975"/>
          </a:xfrm>
          <a:prstGeom prst="rect">
            <a:avLst/>
          </a:prstGeom>
        </p:spPr>
      </p:pic>
      <p:sp>
        <p:nvSpPr>
          <p:cNvPr id="6" name="Oval Callout 5"/>
          <p:cNvSpPr/>
          <p:nvPr/>
        </p:nvSpPr>
        <p:spPr>
          <a:xfrm>
            <a:off x="8608506" y="813916"/>
            <a:ext cx="3436537" cy="1395107"/>
          </a:xfrm>
          <a:prstGeom prst="wedgeEllipseCallout">
            <a:avLst>
              <a:gd name="adj1" fmla="val -68786"/>
              <a:gd name="adj2" fmla="val 15561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pPr>
            <a:r>
              <a:t>Consenti tutto il traffico Internet in entrata (indirizzo) sulla porta 80 (server Web) </a:t>
            </a:r>
            <a:endParaRPr sz="2000"/>
          </a:p>
        </p:txBody>
      </p:sp>
      <p:sp>
        <p:nvSpPr>
          <p:cNvPr id="7" name="Oval Callout 6"/>
          <p:cNvSpPr/>
          <p:nvPr/>
        </p:nvSpPr>
        <p:spPr>
          <a:xfrm>
            <a:off x="9169959" y="4473559"/>
            <a:ext cx="2982686" cy="1686081"/>
          </a:xfrm>
          <a:prstGeom prst="wedgeEllipseCallout">
            <a:avLst>
              <a:gd name="adj1" fmla="val -88884"/>
              <a:gd name="adj2" fmla="val -7419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pPr>
            <a:r>
              <a:t>Consenti tutto il traffico in uscita (uscita) sulla porta 1521 tra la rete VCN</a:t>
            </a:r>
            <a:endParaRPr sz="2000"/>
          </a:p>
        </p:txBody>
      </p:sp>
    </p:spTree>
    <p:extLst>
      <p:ext uri="{BB962C8B-B14F-4D97-AF65-F5344CB8AC3E}">
        <p14:creationId xmlns:p14="http://schemas.microsoft.com/office/powerpoint/2010/main" val="39697824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Studiare ed esaminare le seguenti risorse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0515600" cy="5057775"/>
          </a:xfrm>
        </p:spPr>
        <p:txBody>
          <a:bodyPr>
            <a:normAutofit/>
          </a:bodyPr>
          <a:lstStyle/>
          <a:p>
            <a:pPr marL="0" lvl="0" indent="0" algn="just">
              <a:buNone/>
              <a:defRPr b="1">
                <a:latin typeface="+mj-lt"/>
              </a:defRPr>
            </a:pPr>
            <a:r>
              <a:t>Leggi questo documento:</a:t>
            </a:r>
          </a:p>
          <a:p>
            <a:pPr algn="just">
              <a:defRPr>
                <a:latin typeface="+mj-lt"/>
                <a:hlinkClick r:id="rId3"/>
              </a:defRPr>
            </a:pPr>
            <a:r>
              <a:t>https://d12vzecr6ihe4p.cloudfront.net/media/966010/wp-subnetting-an-ip-address.pdf</a:t>
            </a:r>
            <a:endParaRPr>
              <a:latin typeface="+mj-lt"/>
            </a:endParaRPr>
          </a:p>
          <a:p>
            <a:pPr marL="0" indent="0" algn="just">
              <a:buNone/>
              <a:defRPr b="1">
                <a:latin typeface="+mj-lt"/>
              </a:defRPr>
            </a:pPr>
            <a:r>
              <a:t>Prova diverse sottoreti sul seguente calcolatore online:</a:t>
            </a:r>
          </a:p>
          <a:p>
            <a:pPr algn="just">
              <a:defRPr>
                <a:latin typeface="+mj-lt"/>
                <a:hlinkClick r:id="rId4"/>
              </a:defRPr>
            </a:pPr>
            <a:r>
              <a:t>https://www.calculator.net/ip-subnet-calculator.html</a:t>
            </a:r>
            <a:endParaRPr>
              <a:latin typeface="+mj-lt"/>
            </a:endParaRPr>
          </a:p>
          <a:p>
            <a:pPr marL="0" indent="0" algn="just">
              <a:buNone/>
              <a:defRPr b="1">
                <a:latin typeface="+mj-lt"/>
              </a:defRPr>
            </a:pPr>
            <a:r>
              <a:t>Guarda questo video:</a:t>
            </a:r>
            <a:endParaRPr b="1">
              <a:latin typeface="+mj-lt"/>
            </a:endParaRPr>
          </a:p>
          <a:p>
            <a:pPr algn="just">
              <a:defRPr>
                <a:latin typeface="+mj-lt"/>
              </a:defRPr>
            </a:pPr>
            <a:r>
              <a:rPr>
                <a:hlinkClick r:id="rId5"/>
              </a:rPr>
              <a:t>https://www.youtube.com/watch?v=Kza0WSjfwiY</a:t>
            </a:r>
            <a:r>
              <a:t> </a:t>
            </a:r>
          </a:p>
          <a:p>
            <a:pPr marL="0" indent="0" algn="just">
              <a:buNone/>
              <a:defRPr b="1">
                <a:latin typeface="+mj-lt"/>
              </a:defRPr>
            </a:pPr>
            <a:r>
              <a:t>Accedi all'hub dei membri Oracle e termina il secondo argomento:</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Introduzione al corso Cloud Computing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Questo corso è stato sviluppato come risultato del progetto Erasmus+ CodeIn (</a:t>
            </a:r>
            <a:r>
              <a:rPr i="1"/>
              <a:t>Cloud cOmputing for Digital Education INnovation</a:t>
            </a:r>
            <a:r>
              <a:t>)</a:t>
            </a:r>
          </a:p>
          <a:p>
            <a:pPr lvl="0">
              <a:defRPr sz="3600">
                <a:latin typeface="+mj-lt"/>
              </a:defRPr>
            </a:pPr>
            <a:r>
              <a:t>Contiene un totale di dieci argomenti di insegnamento</a:t>
            </a:r>
            <a:endParaRPr sz="3600">
              <a:latin typeface="+mj-lt"/>
            </a:endParaRPr>
          </a:p>
          <a:p>
            <a:pPr lvl="0">
              <a:defRPr sz="3600">
                <a:latin typeface="+mj-lt"/>
              </a:defRPr>
            </a:pPr>
            <a:r>
              <a:t>Tutto ciò di cui hai bisogno per imparare è l'accesso a Internet </a:t>
            </a:r>
          </a:p>
          <a:p>
            <a:pPr marL="0" lvl="0" indent="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Informazioni di base su CIDR (classifica il routing tra domini)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Notazione costruita da un indirizzo IP, un carattere '/' e un numero decimale. xxx.xxx.xxx.xxx/n, dove n è il numero di bit utilizzati per la maschera di sottorete. </a:t>
            </a:r>
            <a:endParaRPr sz="3600">
              <a:latin typeface="+mj-lt"/>
            </a:endParaRPr>
          </a:p>
          <a:p>
            <a:pPr marL="0" lvl="0" indent="0">
              <a:buNone/>
              <a:defRPr sz="3600">
                <a:latin typeface="+mj-lt"/>
              </a:defRPr>
            </a:pPr>
            <a:r>
              <a:t>	192.168.1.0/24</a:t>
            </a:r>
            <a:endParaRPr sz="3600">
              <a:latin typeface="+mj-lt"/>
            </a:endParaRPr>
          </a:p>
          <a:p>
            <a:pPr marL="0" lvl="0" indent="0">
              <a:buNone/>
            </a:pPr>
            <a:endParaRPr sz="3600">
              <a:latin typeface="+mj-lt"/>
            </a:endParaRPr>
          </a:p>
          <a:p>
            <a:pPr lvl="0"/>
            <a:endParaRPr>
              <a:latin typeface="+mj-lt"/>
            </a:endParaRPr>
          </a:p>
        </p:txBody>
      </p:sp>
      <p:sp>
        <p:nvSpPr>
          <p:cNvPr id="4" name="Rectangle 3"/>
          <p:cNvSpPr/>
          <p:nvPr/>
        </p:nvSpPr>
        <p:spPr>
          <a:xfrm>
            <a:off x="1756043" y="3511438"/>
            <a:ext cx="2283393" cy="409470"/>
          </a:xfrm>
          <a:prstGeom prst="rect">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Rectangle 4"/>
          <p:cNvSpPr/>
          <p:nvPr/>
        </p:nvSpPr>
        <p:spPr>
          <a:xfrm>
            <a:off x="4139921" y="3511438"/>
            <a:ext cx="683288" cy="40947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Cloud Callout 5"/>
          <p:cNvSpPr/>
          <p:nvPr/>
        </p:nvSpPr>
        <p:spPr>
          <a:xfrm>
            <a:off x="1636016" y="4978651"/>
            <a:ext cx="2403420" cy="812523"/>
          </a:xfrm>
          <a:prstGeom prst="cloudCallout">
            <a:avLst>
              <a:gd name="adj1" fmla="val -15151"/>
              <a:gd name="adj2" fmla="val -172684"/>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INDIRIZZO IP</a:t>
            </a:r>
          </a:p>
        </p:txBody>
      </p:sp>
      <p:sp>
        <p:nvSpPr>
          <p:cNvPr id="7" name="Cloud Callout 6"/>
          <p:cNvSpPr/>
          <p:nvPr/>
        </p:nvSpPr>
        <p:spPr>
          <a:xfrm>
            <a:off x="4346533" y="4978651"/>
            <a:ext cx="2403420" cy="812523"/>
          </a:xfrm>
          <a:prstGeom prst="cloudCallout">
            <a:avLst>
              <a:gd name="adj1" fmla="val -38982"/>
              <a:gd name="adj2" fmla="val -172684"/>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MASCHERA DI SOTTORETE</a:t>
            </a:r>
          </a:p>
        </p:txBody>
      </p:sp>
    </p:spTree>
    <p:extLst>
      <p:ext uri="{BB962C8B-B14F-4D97-AF65-F5344CB8AC3E}">
        <p14:creationId xmlns:p14="http://schemas.microsoft.com/office/powerpoint/2010/main" val="3999862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Informazioni di base su CIDR (classifica il routing tra domini)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825625"/>
            <a:ext cx="10515600" cy="4846108"/>
          </a:xfrm>
        </p:spPr>
        <p:txBody>
          <a:bodyPr/>
          <a:lstStyle/>
          <a:p>
            <a:pPr marL="0" lvl="0" indent="0">
              <a:buNone/>
            </a:pPr>
            <a:endParaRPr sz="3600">
              <a:latin typeface="+mj-lt"/>
            </a:endParaRPr>
          </a:p>
          <a:p>
            <a:pPr lvl="0"/>
            <a:endParaRPr sz="3600">
              <a:latin typeface="+mj-lt"/>
            </a:endParaRPr>
          </a:p>
          <a:p>
            <a:pPr lvl="0"/>
            <a:endParaRPr sz="3600">
              <a:latin typeface="+mj-lt"/>
            </a:endParaRPr>
          </a:p>
          <a:p>
            <a:pPr lvl="0"/>
            <a:endParaRPr>
              <a:latin typeface="+mj-lt"/>
            </a:endParaRPr>
          </a:p>
        </p:txBody>
      </p:sp>
      <p:pic>
        <p:nvPicPr>
          <p:cNvPr id="5" name="Picture 4"/>
          <p:cNvPicPr>
            <a:picLocks noChangeAspect="1"/>
          </p:cNvPicPr>
          <p:nvPr/>
        </p:nvPicPr>
        <p:blipFill>
          <a:blip r:embed="rId3"/>
          <a:stretch>
            <a:fillRect/>
          </a:stretch>
        </p:blipFill>
        <p:spPr>
          <a:xfrm>
            <a:off x="925934" y="1690688"/>
            <a:ext cx="10078876" cy="1568800"/>
          </a:xfrm>
          <a:prstGeom prst="rect">
            <a:avLst/>
          </a:prstGeom>
        </p:spPr>
      </p:pic>
      <p:pic>
        <p:nvPicPr>
          <p:cNvPr id="6" name="Picture 5"/>
          <p:cNvPicPr>
            <a:picLocks noChangeAspect="1"/>
          </p:cNvPicPr>
          <p:nvPr/>
        </p:nvPicPr>
        <p:blipFill>
          <a:blip r:embed="rId4"/>
          <a:stretch>
            <a:fillRect/>
          </a:stretch>
        </p:blipFill>
        <p:spPr>
          <a:xfrm>
            <a:off x="925934" y="4072011"/>
            <a:ext cx="10039351" cy="1628000"/>
          </a:xfrm>
          <a:prstGeom prst="rect">
            <a:avLst/>
          </a:prstGeom>
        </p:spPr>
      </p:pic>
      <p:sp>
        <p:nvSpPr>
          <p:cNvPr id="7" name="Rectangle 6"/>
          <p:cNvSpPr/>
          <p:nvPr/>
        </p:nvSpPr>
        <p:spPr>
          <a:xfrm>
            <a:off x="852986" y="3209744"/>
            <a:ext cx="6096000" cy="800219"/>
          </a:xfrm>
          <a:prstGeom prst="rect">
            <a:avLst/>
          </a:prstGeom>
        </p:spPr>
        <p:txBody>
          <a:bodyPr>
            <a:spAutoFit/>
          </a:bodyPr>
          <a:lstStyle/>
          <a:p>
            <a:endParaRPr sz="1000">
              <a:solidFill>
                <a:srgbClr val="000000"/>
              </a:solidFill>
              <a:latin typeface="Calibri" panose="020F0502020204030204" pitchFamily="34" charset="0"/>
            </a:endParaRPr>
          </a:p>
          <a:p>
            <a:r>
              <a:t>INTERVALLO IP: 192.168.1.0 -192.168.1.255</a:t>
            </a:r>
          </a:p>
          <a:p>
            <a:r>
              <a:t>SUBNET: 0</a:t>
            </a:r>
          </a:p>
        </p:txBody>
      </p:sp>
      <p:sp>
        <p:nvSpPr>
          <p:cNvPr id="8" name="Rectangle 7"/>
          <p:cNvSpPr/>
          <p:nvPr/>
        </p:nvSpPr>
        <p:spPr>
          <a:xfrm>
            <a:off x="838200" y="5573338"/>
            <a:ext cx="6096000" cy="1077218"/>
          </a:xfrm>
          <a:prstGeom prst="rect">
            <a:avLst/>
          </a:prstGeom>
        </p:spPr>
        <p:txBody>
          <a:bodyPr>
            <a:spAutoFit/>
          </a:bodyPr>
          <a:lstStyle/>
          <a:p>
            <a:endParaRPr sz="1000">
              <a:solidFill>
                <a:srgbClr val="000000"/>
              </a:solidFill>
              <a:latin typeface="Calibri" panose="020F0502020204030204" pitchFamily="34" charset="0"/>
            </a:endParaRPr>
          </a:p>
          <a:p>
            <a:r>
              <a:t>INTERVALLO IP: 192.168.1.0 -192.168.1.31</a:t>
            </a:r>
          </a:p>
          <a:p>
            <a:r>
              <a:t>SUBNET: 2x2x2 = 8</a:t>
            </a:r>
          </a:p>
          <a:p>
            <a:endParaRPr/>
          </a:p>
        </p:txBody>
      </p:sp>
      <p:sp>
        <p:nvSpPr>
          <p:cNvPr id="12" name="Rectangle 11"/>
          <p:cNvSpPr/>
          <p:nvPr/>
        </p:nvSpPr>
        <p:spPr>
          <a:xfrm>
            <a:off x="8963643" y="2270353"/>
            <a:ext cx="1918722" cy="409470"/>
          </a:xfrm>
          <a:prstGeom prst="rect">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Rectangle 12"/>
          <p:cNvSpPr/>
          <p:nvPr/>
        </p:nvSpPr>
        <p:spPr>
          <a:xfrm>
            <a:off x="9728992" y="4681276"/>
            <a:ext cx="1153373" cy="409470"/>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Cloud Callout 13"/>
          <p:cNvSpPr/>
          <p:nvPr/>
        </p:nvSpPr>
        <p:spPr>
          <a:xfrm>
            <a:off x="9632106" y="3280480"/>
            <a:ext cx="2403420" cy="812523"/>
          </a:xfrm>
          <a:prstGeom prst="cloudCallout">
            <a:avLst>
              <a:gd name="adj1" fmla="val -15151"/>
              <a:gd name="adj2" fmla="val -172684"/>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BIT HOST = 0</a:t>
            </a:r>
          </a:p>
        </p:txBody>
      </p:sp>
      <p:sp>
        <p:nvSpPr>
          <p:cNvPr id="15" name="Cloud Callout 14"/>
          <p:cNvSpPr/>
          <p:nvPr/>
        </p:nvSpPr>
        <p:spPr>
          <a:xfrm>
            <a:off x="9907675" y="5518000"/>
            <a:ext cx="2284325" cy="812523"/>
          </a:xfrm>
          <a:prstGeom prst="cloudCallout">
            <a:avLst>
              <a:gd name="adj1" fmla="val -34745"/>
              <a:gd name="adj2" fmla="val -99720"/>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BIT HOST = 0</a:t>
            </a:r>
          </a:p>
        </p:txBody>
      </p:sp>
      <p:sp>
        <p:nvSpPr>
          <p:cNvPr id="16" name="Rectangle 15"/>
          <p:cNvSpPr/>
          <p:nvPr/>
        </p:nvSpPr>
        <p:spPr>
          <a:xfrm>
            <a:off x="3048000" y="2270353"/>
            <a:ext cx="5814646" cy="40947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Rectangle 16"/>
          <p:cNvSpPr/>
          <p:nvPr/>
        </p:nvSpPr>
        <p:spPr>
          <a:xfrm>
            <a:off x="3038286" y="4662597"/>
            <a:ext cx="6607786" cy="40947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Cloud Callout 17"/>
          <p:cNvSpPr/>
          <p:nvPr/>
        </p:nvSpPr>
        <p:spPr>
          <a:xfrm>
            <a:off x="6868669" y="3192019"/>
            <a:ext cx="2403420" cy="812523"/>
          </a:xfrm>
          <a:prstGeom prst="cloudCallout">
            <a:avLst>
              <a:gd name="adj1" fmla="val -15151"/>
              <a:gd name="adj2" fmla="val -172684"/>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BIT DI RETE = 1</a:t>
            </a:r>
          </a:p>
        </p:txBody>
      </p:sp>
      <p:sp>
        <p:nvSpPr>
          <p:cNvPr id="19" name="Cloud Callout 18"/>
          <p:cNvSpPr/>
          <p:nvPr/>
        </p:nvSpPr>
        <p:spPr>
          <a:xfrm>
            <a:off x="7159680" y="5963934"/>
            <a:ext cx="2403420" cy="812523"/>
          </a:xfrm>
          <a:prstGeom prst="cloudCallout">
            <a:avLst>
              <a:gd name="adj1" fmla="val -15151"/>
              <a:gd name="adj2" fmla="val -172684"/>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BIT DI RETE = 1</a:t>
            </a:r>
          </a:p>
        </p:txBody>
      </p:sp>
    </p:spTree>
    <p:extLst>
      <p:ext uri="{BB962C8B-B14F-4D97-AF65-F5344CB8AC3E}">
        <p14:creationId xmlns:p14="http://schemas.microsoft.com/office/powerpoint/2010/main" val="10166115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251226"/>
            <a:ext cx="10515600" cy="1325563"/>
          </a:xfrm>
        </p:spPr>
        <p:txBody>
          <a:bodyPr/>
          <a:lstStyle/>
          <a:p>
            <a:pPr algn="ctr">
              <a:defRPr b="1"/>
            </a:pPr>
            <a:r>
              <a:t>Concetti sulla rete cloud virtuale (VCN)</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825625"/>
            <a:ext cx="10515600" cy="4846108"/>
          </a:xfrm>
        </p:spPr>
        <p:txBody>
          <a:bodyPr/>
          <a:lstStyle/>
          <a:p>
            <a:pPr lvl="0"/>
            <a:endParaRPr sz="3600">
              <a:latin typeface="+mj-lt"/>
            </a:endParaRPr>
          </a:p>
          <a:p>
            <a:pPr lvl="0"/>
            <a:endParaRPr sz="3600">
              <a:latin typeface="+mj-lt"/>
            </a:endParaRPr>
          </a:p>
          <a:p>
            <a:pPr lvl="0"/>
            <a:endParaRPr>
              <a:latin typeface="+mj-lt"/>
            </a:endParaRPr>
          </a:p>
        </p:txBody>
      </p:sp>
      <p:pic>
        <p:nvPicPr>
          <p:cNvPr id="4" name="Picture 3"/>
          <p:cNvPicPr>
            <a:picLocks noChangeAspect="1"/>
          </p:cNvPicPr>
          <p:nvPr/>
        </p:nvPicPr>
        <p:blipFill>
          <a:blip r:embed="rId3"/>
          <a:stretch>
            <a:fillRect/>
          </a:stretch>
        </p:blipFill>
        <p:spPr>
          <a:xfrm>
            <a:off x="532561" y="1499498"/>
            <a:ext cx="4810139" cy="4740528"/>
          </a:xfrm>
          <a:prstGeom prst="rect">
            <a:avLst/>
          </a:prstGeom>
        </p:spPr>
      </p:pic>
      <p:sp>
        <p:nvSpPr>
          <p:cNvPr id="5" name="TextBox 4"/>
          <p:cNvSpPr txBox="1"/>
          <p:nvPr/>
        </p:nvSpPr>
        <p:spPr>
          <a:xfrm>
            <a:off x="5648339" y="1576789"/>
            <a:ext cx="6319248" cy="5016758"/>
          </a:xfrm>
          <a:prstGeom prst="rect">
            <a:avLst/>
          </a:prstGeom>
          <a:noFill/>
        </p:spPr>
        <p:txBody>
          <a:bodyPr wrap="square">
            <a:spAutoFit/>
          </a:bodyPr>
          <a:lstStyle/>
          <a:p>
            <a:pPr marL="285750" indent="-285750" algn="just">
              <a:buFont typeface="Arial" panose="020B0604020202020204" pitchFamily="34" charset="0"/>
              <a:buChar char="•"/>
              <a:defRPr sz="3200">
                <a:latin typeface="+mj-lt"/>
              </a:defRPr>
            </a:pPr>
            <a:r>
              <a:t>Rete privata definita dal software impostata nel cloud - VCN </a:t>
            </a:r>
          </a:p>
          <a:p>
            <a:pPr marL="285750" indent="-285750" algn="just">
              <a:buFont typeface="Arial" panose="020B0604020202020204" pitchFamily="34" charset="0"/>
              <a:buChar char="•"/>
              <a:defRPr sz="3200">
                <a:latin typeface="+mj-lt"/>
              </a:defRPr>
            </a:pPr>
            <a:r>
              <a:t>Consente alle risorse cloud, ad esempio le istanze di computazione, di comunicare in tutta sicurezza con Internet, altre istanze o data center on premise</a:t>
            </a:r>
          </a:p>
          <a:p>
            <a:pPr marL="285750" indent="-285750" algn="just">
              <a:buFont typeface="Arial" panose="020B0604020202020204" pitchFamily="34" charset="0"/>
              <a:buChar char="•"/>
              <a:defRPr sz="3200">
                <a:latin typeface="+mj-lt"/>
              </a:defRPr>
            </a:pPr>
            <a:r>
              <a:t>Vive in un'area cloud</a:t>
            </a:r>
          </a:p>
          <a:p>
            <a:pPr marL="285750" indent="-285750" algn="just">
              <a:buFont typeface="Arial" panose="020B0604020202020204" pitchFamily="34" charset="0"/>
              <a:buChar char="•"/>
              <a:defRPr sz="3200">
                <a:latin typeface="+mj-lt"/>
              </a:defRPr>
            </a:pPr>
            <a:r>
              <a:t>Alta disponibilità, scalabilità e sicurezza</a:t>
            </a:r>
          </a:p>
        </p:txBody>
      </p:sp>
    </p:spTree>
    <p:extLst>
      <p:ext uri="{BB962C8B-B14F-4D97-AF65-F5344CB8AC3E}">
        <p14:creationId xmlns:p14="http://schemas.microsoft.com/office/powerpoint/2010/main" val="166777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8296" y="111609"/>
            <a:ext cx="10515600" cy="1325563"/>
          </a:xfrm>
        </p:spPr>
        <p:txBody>
          <a:bodyPr/>
          <a:lstStyle/>
          <a:p>
            <a:pPr algn="ctr">
              <a:defRPr b="1"/>
            </a:pPr>
            <a:r>
              <a:t>Indirizzi IP</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617029" y="1336430"/>
            <a:ext cx="6339672" cy="5264964"/>
          </a:xfrm>
        </p:spPr>
        <p:txBody>
          <a:bodyPr>
            <a:noAutofit/>
          </a:bodyPr>
          <a:lstStyle/>
          <a:p>
            <a:pPr marL="0" lvl="0" indent="0">
              <a:buNone/>
              <a:defRPr sz="3200">
                <a:latin typeface="+mj-lt"/>
              </a:defRPr>
            </a:pPr>
            <a:r>
              <a:t>Ogni risorsa connessa alla VCN avrà il proprio indirizzo IP privato univoco che non può essere instradato tramite la rete Internet pubblica </a:t>
            </a:r>
          </a:p>
          <a:p>
            <a:pPr marL="0" lvl="0" indent="0">
              <a:buNone/>
              <a:defRPr sz="3200">
                <a:latin typeface="+mj-lt"/>
              </a:defRPr>
            </a:pPr>
            <a:r>
              <a:t>Le subnet consentono di dividere la VCN in una o più reti secondarie</a:t>
            </a:r>
          </a:p>
          <a:p>
            <a:pPr marL="0" lvl="0" indent="0">
              <a:buNone/>
              <a:defRPr sz="3200">
                <a:latin typeface="+mj-lt"/>
              </a:defRPr>
            </a:pPr>
            <a:r>
              <a:t>Ad esempio, 10.0.0.0/16, 10.0.1.0/24, 10.0.2.0/24..</a:t>
            </a:r>
          </a:p>
          <a:p>
            <a:pPr marL="0" lvl="0" indent="0">
              <a:buNone/>
              <a:defRPr sz="3200">
                <a:latin typeface="+mj-lt"/>
              </a:defRPr>
            </a:pPr>
            <a:r>
              <a:t>Le istanze di computazione vengono posizionate in subnet che possono essere isolate e protette</a:t>
            </a:r>
            <a:endParaRPr>
              <a:latin typeface="+mj-lt"/>
            </a:endParaRPr>
          </a:p>
        </p:txBody>
      </p:sp>
      <p:pic>
        <p:nvPicPr>
          <p:cNvPr id="6" name="Picture 5"/>
          <p:cNvPicPr>
            <a:picLocks noChangeAspect="1"/>
          </p:cNvPicPr>
          <p:nvPr/>
        </p:nvPicPr>
        <p:blipFill>
          <a:blip r:embed="rId3"/>
          <a:stretch>
            <a:fillRect/>
          </a:stretch>
        </p:blipFill>
        <p:spPr>
          <a:xfrm>
            <a:off x="235299" y="1437172"/>
            <a:ext cx="5055760" cy="5063479"/>
          </a:xfrm>
          <a:prstGeom prst="rect">
            <a:avLst/>
          </a:prstGeom>
        </p:spPr>
      </p:pic>
    </p:spTree>
    <p:extLst>
      <p:ext uri="{BB962C8B-B14F-4D97-AF65-F5344CB8AC3E}">
        <p14:creationId xmlns:p14="http://schemas.microsoft.com/office/powerpoint/2010/main" val="6702083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Gateway e instradamento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988817" y="1607736"/>
            <a:ext cx="5938575" cy="5063997"/>
          </a:xfrm>
        </p:spPr>
        <p:txBody>
          <a:bodyPr>
            <a:normAutofit/>
          </a:bodyPr>
          <a:lstStyle/>
          <a:p>
            <a:pPr lvl="0" algn="just">
              <a:defRPr sz="3600">
                <a:latin typeface="+mj-lt"/>
              </a:defRPr>
            </a:pPr>
            <a:r>
              <a:t>Il gateway Internet fornisce un percorso per il traffico di rete tra la tua VCN e Internet</a:t>
            </a:r>
            <a:endParaRPr sz="3600">
              <a:latin typeface="+mj-lt"/>
            </a:endParaRPr>
          </a:p>
          <a:p>
            <a:pPr lvl="0" algn="just">
              <a:defRPr sz="3600">
                <a:latin typeface="+mj-lt"/>
              </a:defRPr>
            </a:pPr>
            <a:r>
              <a:t>Il gateway NAT abilita le connessioni in uscita a Internet, ma blocca le connessioni in entrata avviate da Internet</a:t>
            </a:r>
            <a:endParaRPr sz="3600">
              <a:latin typeface="+mj-lt"/>
            </a:endParaRPr>
          </a:p>
          <a:p>
            <a:pPr lvl="0" algn="just"/>
            <a:endParaRPr sz="3600">
              <a:latin typeface="+mj-lt"/>
            </a:endParaRPr>
          </a:p>
          <a:p>
            <a:pPr lvl="0"/>
            <a:endParaRPr sz="3600">
              <a:latin typeface="+mj-lt"/>
            </a:endParaRPr>
          </a:p>
          <a:p>
            <a:pPr lvl="0"/>
            <a:endParaRPr>
              <a:latin typeface="+mj-lt"/>
            </a:endParaRPr>
          </a:p>
        </p:txBody>
      </p:sp>
      <p:pic>
        <p:nvPicPr>
          <p:cNvPr id="4" name="Picture 3"/>
          <p:cNvPicPr>
            <a:picLocks noChangeAspect="1"/>
          </p:cNvPicPr>
          <p:nvPr/>
        </p:nvPicPr>
        <p:blipFill>
          <a:blip r:embed="rId3"/>
          <a:stretch>
            <a:fillRect/>
          </a:stretch>
        </p:blipFill>
        <p:spPr>
          <a:xfrm>
            <a:off x="319515" y="1396721"/>
            <a:ext cx="5348330" cy="5380892"/>
          </a:xfrm>
          <a:prstGeom prst="rect">
            <a:avLst/>
          </a:prstGeom>
        </p:spPr>
      </p:pic>
    </p:spTree>
    <p:extLst>
      <p:ext uri="{BB962C8B-B14F-4D97-AF65-F5344CB8AC3E}">
        <p14:creationId xmlns:p14="http://schemas.microsoft.com/office/powerpoint/2010/main" val="1733521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Peering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6893169" y="1825625"/>
            <a:ext cx="5134708" cy="4846108"/>
          </a:xfrm>
        </p:spPr>
        <p:txBody>
          <a:bodyPr>
            <a:normAutofit/>
          </a:bodyPr>
          <a:lstStyle/>
          <a:p>
            <a:pPr lvl="0" algn="just">
              <a:defRPr sz="3600">
                <a:latin typeface="+mj-lt"/>
              </a:defRPr>
            </a:pPr>
            <a:r>
              <a:rPr b="1"/>
              <a:t>Peering VCN locale</a:t>
            </a:r>
            <a:r>
              <a:t>: connessione di due VCN nella stessa area.</a:t>
            </a:r>
            <a:endParaRPr sz="3600">
              <a:latin typeface="+mj-lt"/>
            </a:endParaRPr>
          </a:p>
          <a:p>
            <a:pPr lvl="0">
              <a:defRPr sz="3600">
                <a:latin typeface="+mj-lt"/>
              </a:defRPr>
            </a:pPr>
            <a:r>
              <a:rPr b="1"/>
              <a:t>Peering VCN remoto</a:t>
            </a:r>
            <a:r>
              <a:t>: il processo di connessione di due VCN in aree diverse</a:t>
            </a:r>
            <a:endParaRPr sz="3600">
              <a:latin typeface="+mj-lt"/>
            </a:endParaRPr>
          </a:p>
          <a:p>
            <a:pPr lvl="0"/>
            <a:endParaRPr sz="3600">
              <a:latin typeface="+mj-lt"/>
            </a:endParaRPr>
          </a:p>
          <a:p>
            <a:pPr lvl="0"/>
            <a:endParaRPr sz="3600">
              <a:latin typeface="+mj-lt"/>
            </a:endParaRPr>
          </a:p>
          <a:p>
            <a:pPr lvl="0"/>
            <a:endParaRPr>
              <a:latin typeface="+mj-lt"/>
            </a:endParaRPr>
          </a:p>
        </p:txBody>
      </p:sp>
      <p:pic>
        <p:nvPicPr>
          <p:cNvPr id="4" name="Picture 3"/>
          <p:cNvPicPr>
            <a:picLocks noChangeAspect="1"/>
          </p:cNvPicPr>
          <p:nvPr/>
        </p:nvPicPr>
        <p:blipFill>
          <a:blip r:embed="rId3"/>
          <a:stretch>
            <a:fillRect/>
          </a:stretch>
        </p:blipFill>
        <p:spPr>
          <a:xfrm>
            <a:off x="0" y="1587639"/>
            <a:ext cx="6725431" cy="4898571"/>
          </a:xfrm>
          <a:prstGeom prst="rect">
            <a:avLst/>
          </a:prstGeom>
        </p:spPr>
      </p:pic>
    </p:spTree>
    <p:extLst>
      <p:ext uri="{BB962C8B-B14F-4D97-AF65-F5344CB8AC3E}">
        <p14:creationId xmlns:p14="http://schemas.microsoft.com/office/powerpoint/2010/main" val="2258046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Sicurezza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36159" y="1413588"/>
            <a:ext cx="6501283" cy="4846108"/>
          </a:xfrm>
        </p:spPr>
        <p:txBody>
          <a:bodyPr>
            <a:normAutofit/>
          </a:bodyPr>
          <a:lstStyle/>
          <a:p>
            <a:pPr>
              <a:defRPr sz="3600"/>
            </a:pPr>
            <a:r>
              <a:rPr>
                <a:latin typeface="+mj-lt"/>
              </a:rPr>
              <a:t>Regole che specificano i tipi di traffico consentiti verso e dalla subnet - </a:t>
            </a:r>
            <a:r>
              <a:t>Elenco di sicurezza</a:t>
            </a:r>
            <a:endParaRPr sz="3600">
              <a:latin typeface="+mj-lt"/>
            </a:endParaRPr>
          </a:p>
          <a:p>
            <a:pPr>
              <a:defRPr sz="3600">
                <a:latin typeface="+mj-lt"/>
              </a:defRPr>
            </a:pPr>
            <a:r>
              <a:t>L'elenco di sicurezza si applica a una determinata istanza, indipendentemente dal fatto che stia parlando con un'altra istanza nella VCN o con un host esterno alla VCN</a:t>
            </a:r>
          </a:p>
          <a:p>
            <a:pPr marL="0" lvl="0" indent="0">
              <a:buNone/>
            </a:pPr>
            <a:endParaRPr sz="3600">
              <a:latin typeface="+mj-lt"/>
            </a:endParaRPr>
          </a:p>
          <a:p>
            <a:pPr marL="0" lvl="0" indent="0">
              <a:buNone/>
            </a:pPr>
            <a:endParaRPr sz="3600">
              <a:latin typeface="+mj-lt"/>
            </a:endParaRPr>
          </a:p>
          <a:p>
            <a:pPr lvl="0"/>
            <a:endParaRPr>
              <a:latin typeface="+mj-lt"/>
            </a:endParaRPr>
          </a:p>
        </p:txBody>
      </p:sp>
      <p:pic>
        <p:nvPicPr>
          <p:cNvPr id="4" name="Picture 3"/>
          <p:cNvPicPr>
            <a:picLocks noChangeAspect="1"/>
          </p:cNvPicPr>
          <p:nvPr/>
        </p:nvPicPr>
        <p:blipFill>
          <a:blip r:embed="rId3"/>
          <a:stretch>
            <a:fillRect/>
          </a:stretch>
        </p:blipFill>
        <p:spPr>
          <a:xfrm>
            <a:off x="119902" y="1235947"/>
            <a:ext cx="5185628" cy="5201390"/>
          </a:xfrm>
          <a:prstGeom prst="rect">
            <a:avLst/>
          </a:prstGeom>
        </p:spPr>
      </p:pic>
    </p:spTree>
    <p:extLst>
      <p:ext uri="{BB962C8B-B14F-4D97-AF65-F5344CB8AC3E}">
        <p14:creationId xmlns:p14="http://schemas.microsoft.com/office/powerpoint/2010/main" val="2542888867"/>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AF3EB054-43B5-4654-BD31-C92CE0738D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2643</TotalTime>
  <Words>1127</Words>
  <Application>Microsoft Office PowerPoint</Application>
  <PresentationFormat>Widescreen</PresentationFormat>
  <Paragraphs>82</Paragraphs>
  <Slides>11</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Times New Roman</vt:lpstr>
      <vt:lpstr>Motyw pakietu Office</vt:lpstr>
      <vt:lpstr>O3 - curricula per la formazione a distanza nel cloud computing  2- Rete virtuale (cloud)</vt:lpstr>
      <vt:lpstr>Introduzione al corso Cloud Computing</vt:lpstr>
      <vt:lpstr>Informazioni di base su CIDR (classifica il routing tra domini)</vt:lpstr>
      <vt:lpstr>Informazioni di base su CIDR (classifica il routing tra domini)</vt:lpstr>
      <vt:lpstr>Concetti sulla rete cloud virtuale (VCN)</vt:lpstr>
      <vt:lpstr>Indirizzi IP</vt:lpstr>
      <vt:lpstr>Gateway e instradamento</vt:lpstr>
      <vt:lpstr>Peering</vt:lpstr>
      <vt:lpstr>Sicurezza</vt:lpstr>
      <vt:lpstr>Sicurezza</vt:lpstr>
      <vt:lpstr>Studiare ed esaminare le seguenti risorse 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106</cp:revision>
  <dcterms:created xsi:type="dcterms:W3CDTF">2021-12-08T08:56:03Z</dcterms:created>
  <dcterms:modified xsi:type="dcterms:W3CDTF">2024-02-23T14:07:21Z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