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4"/>
  </p:notesMasterIdLst>
  <p:sldIdLst>
    <p:sldId id="256" r:id="rId5"/>
    <p:sldId id="257" r:id="rId6"/>
    <p:sldId id="285" r:id="rId7"/>
    <p:sldId id="286" r:id="rId8"/>
    <p:sldId id="287" r:id="rId9"/>
    <p:sldId id="288" r:id="rId10"/>
    <p:sldId id="290" r:id="rId11"/>
    <p:sldId id="289" r:id="rId12"/>
    <p:sldId id="277" r:id="rId13"/>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92" autoAdjust="0"/>
    <p:restoredTop sz="82135" autoAdjust="0"/>
  </p:normalViewPr>
  <p:slideViewPr>
    <p:cSldViewPr snapToGrid="0">
      <p:cViewPr varScale="1">
        <p:scale>
          <a:sx n="91" d="100"/>
          <a:sy n="91" d="100"/>
        </p:scale>
        <p:origin x="115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Buon pomeriggio e benvenuto nel corso Cloud Computing. Questo corso è stato sviluppato come risultato del progetto Erasmus+ CodeIn. Tutto ciò che serve per imparare è l'accesso a Internet e un computer.</a:t>
            </a:r>
          </a:p>
          <a:p>
            <a:pPr>
              <a:lnSpc>
                <a:spcPct val="107000"/>
              </a:lnSpc>
              <a:spcAft>
                <a:spcPts val="800"/>
              </a:spcAft>
              <a:defRPr>
                <a:effectLst/>
              </a:defRPr>
            </a:pPr>
            <a:r>
              <a:t>Il corso contiene un totale di dieci argomenti e, in questo argomento, forniremo ulteriori informazioni sulla connettività alle reti on premise.</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Il termine "on-premise" si riferisce alle applicazioni hardware e software dell'infrastruttura IT posizionate nella posizione dell'utente. Il concetto di cloud è in contrasto con tale approccio, ossia l'apparecchiatura si trova in un data center remoto di proprietà del provider di servizi cloud. </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3180519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Tuttavia, vi sono casi in cui il proprietario del sistema informatico deve avere un maggiore controllo sull'asset IT nel contesto del mantenimento delle prestazioni, della sicurezza e della manutenzione, nonché del controllo della posizione fisica (un esempio tipico sono gli istituti finanziari o i sistemi critici che gestiscono l'infrastruttura di trasporto). In questi casi, è spesso il caso di creare ambienti ibridi che connettono soluzioni cloud e on premise in un unico sistema informativo.</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8210100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La connessione della posizione on premise e del cloud dipende dalle esigenze effettive. Nei casi più semplici (ad esempio, quando le istanze cloud vengono utilizzate per lo storage dei dati di backup), è possibile connettersi al cloud utilizzando una connessione Internet pubblica esistente. Tuttavia, se esistono requisiti aggiuntivi sulla sicurezza o la velocità di connessione, vengono utilizzati approcci diversi. Ad esempio, quando la sicurezza della comunicazione è fondamentale, viene utilizzata una connessione VPN (per evitare che qualcuno ascolti fuori dal traffico di rete). Nel caso in cui debbano essere raggiunte velocità elevate, vengono utilizzate connessioni private speciali.</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27136147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VPN utilizza una rete pubblica per stabilire una connessione end-to-end tra due reti private in modo sicuro. Pensare a un normale pacchetto di rete non crittato come cartolina. Chiunque può leggerlo prima di venire al tuo indirizzo. Un'altra opzione sarebbe quella di proteggere il tuo messaggio durante l'invio all'ufficio postale inserendolo in una busta. I tuoi pacchetti di rete sono cifrati nel tunnel VPN e non possono essere letti dall'esterno durante gli spostamenti tra le reti. Pertanto, è possibile leggere i dati solo con l'autenticazione con la chiave corrispondente (in questo caso, le chiavi si trovano nei router VPN).</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7818090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La comunicazione cifrata implica molta negoziazione prima dell'inizio della comunicazione. Ecco perché specifici protocolli di rete sono stati sviluppati come un aggiornamento al protocollo TCP per la comunicazione di rete crittografata tra due siti. In precedenza, il protocollo di rete più utilizzato è IPsec.</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14699449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Infine, a volte abbiamo bisogno di connessioni dedicate e private con opzioni di larghezza di banda più elevata e un'esperienza di rete più affidabile e coerente rispetto a quella basata su Internet. In questi casi, i provider cloud coinvolgono le telecomunicazioni partner che stabiliscono una connessione dalla posizione on premise al data center.</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31695227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Per completare questa unità, studiare ed esaminare le seguenti risorse online. Grazie per l'attenzione.</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techslang.com/definition/what-is-on-premises/"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s://www.coursera.org/learn/crypto?irclickid=ym5VFgSLCxyIUtwwCdSGbTdCUkDX8RXhBWhWSM0&amp;irgwc=1&amp;utm_medium=partners&amp;utm_source=impact&amp;utm_campaign=3030402&amp;utm_content=b2c" TargetMode="External"/><Relationship Id="rId4" Type="http://schemas.openxmlformats.org/officeDocument/2006/relationships/hyperlink" Target="https://www.youtube.com/watch?v=tuDVWQOG0C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Programmi di apprendimento a distanza nel cloud computing</a:t>
            </a:r>
            <a:br>
              <a:rPr b="1"/>
            </a:br>
            <a:r>
              <a:rPr b="1"/>
              <a:t/>
            </a:r>
            <a:br>
              <a:rPr b="1"/>
            </a:br>
            <a:r>
              <a:t>3 - Connettività con le reti on premise</a:t>
            </a:r>
          </a:p>
        </p:txBody>
      </p:sp>
    </p:spTree>
    <p:extLst>
      <p:ext uri="{BB962C8B-B14F-4D97-AF65-F5344CB8AC3E}">
        <p14:creationId xmlns:p14="http://schemas.microsoft.com/office/powerpoint/2010/main" val="750715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Introduzione al corso Cloud Computing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Questo corso è stato sviluppato come risultato del progetto Erasmus+ CodeIn (</a:t>
            </a:r>
            <a:r>
              <a:rPr i="1"/>
              <a:t>Cloud cOmputing for Digital Education INnovation</a:t>
            </a:r>
            <a:r>
              <a:t>)</a:t>
            </a:r>
          </a:p>
          <a:p>
            <a:pPr lvl="0">
              <a:defRPr sz="3600">
                <a:latin typeface="+mj-lt"/>
              </a:defRPr>
            </a:pPr>
            <a:r>
              <a:t>Contiene un totale di dieci argomenti di insegnamento</a:t>
            </a:r>
            <a:endParaRPr sz="3600">
              <a:latin typeface="+mj-lt"/>
            </a:endParaRPr>
          </a:p>
          <a:p>
            <a:pPr lvl="0">
              <a:defRPr sz="3600">
                <a:latin typeface="+mj-lt"/>
              </a:defRPr>
            </a:pPr>
            <a:r>
              <a:t>Tutto ciò di cui hai bisogno per imparare è l'accesso a Internet </a:t>
            </a:r>
          </a:p>
          <a:p>
            <a:pPr marL="0" lvl="0" indent="0">
              <a:buNone/>
            </a:pPr>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In locale?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901069" y="1541721"/>
            <a:ext cx="5816009" cy="4635242"/>
          </a:xfrm>
        </p:spPr>
        <p:txBody>
          <a:bodyPr>
            <a:normAutofit/>
          </a:bodyPr>
          <a:lstStyle/>
          <a:p>
            <a:pPr lvl="0" algn="just">
              <a:defRPr sz="3600">
                <a:latin typeface="+mj-lt"/>
              </a:defRPr>
            </a:pPr>
            <a:r>
              <a:rPr b="1"/>
              <a:t>On-premise</a:t>
            </a:r>
            <a:r>
              <a:t>: tutto (hardware e software) si trova nella tua posizione</a:t>
            </a:r>
            <a:endParaRPr sz="3600">
              <a:latin typeface="+mj-lt"/>
            </a:endParaRPr>
          </a:p>
          <a:p>
            <a:pPr lvl="0" algn="just">
              <a:defRPr sz="3600">
                <a:latin typeface="+mj-lt"/>
              </a:defRPr>
            </a:pPr>
            <a:r>
              <a:t>L'approccio tradizionale all'implementazione del sistema IT</a:t>
            </a:r>
          </a:p>
          <a:p>
            <a:pPr lvl="0" algn="just">
              <a:defRPr sz="3600">
                <a:latin typeface="+mj-lt"/>
              </a:defRPr>
            </a:pPr>
            <a:r>
              <a:t>Differente rispetto al cloud</a:t>
            </a:r>
            <a:endParaRPr>
              <a:latin typeface="+mj-lt"/>
            </a:endParaRPr>
          </a:p>
        </p:txBody>
      </p:sp>
      <p:pic>
        <p:nvPicPr>
          <p:cNvPr id="1026" name="Picture 2" descr="Oracle On Premise Vs Cloud Applications - YouTub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520" y="1541721"/>
            <a:ext cx="5200453" cy="39003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9862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Cloud ibrido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541721"/>
            <a:ext cx="10515600" cy="4635242"/>
          </a:xfrm>
        </p:spPr>
        <p:txBody>
          <a:bodyPr/>
          <a:lstStyle/>
          <a:p>
            <a:pPr marL="0" lvl="0" indent="0">
              <a:buNone/>
              <a:defRPr sz="3600">
                <a:latin typeface="+mj-lt"/>
              </a:defRPr>
            </a:pPr>
            <a:r>
              <a:t>	</a:t>
            </a:r>
          </a:p>
          <a:p>
            <a:pPr lvl="0"/>
            <a:endParaRPr>
              <a:latin typeface="+mj-lt"/>
            </a:endParaRPr>
          </a:p>
        </p:txBody>
      </p:sp>
      <p:pic>
        <p:nvPicPr>
          <p:cNvPr id="5" name="Picture 4"/>
          <p:cNvPicPr>
            <a:picLocks noChangeAspect="1"/>
          </p:cNvPicPr>
          <p:nvPr/>
        </p:nvPicPr>
        <p:blipFill>
          <a:blip r:embed="rId3"/>
          <a:stretch>
            <a:fillRect/>
          </a:stretch>
        </p:blipFill>
        <p:spPr>
          <a:xfrm>
            <a:off x="7614018" y="2416871"/>
            <a:ext cx="2603869" cy="3044525"/>
          </a:xfrm>
          <a:prstGeom prst="rect">
            <a:avLst/>
          </a:prstGeom>
        </p:spPr>
      </p:pic>
      <p:pic>
        <p:nvPicPr>
          <p:cNvPr id="6" name="Picture 5"/>
          <p:cNvPicPr>
            <a:picLocks noChangeAspect="1"/>
          </p:cNvPicPr>
          <p:nvPr/>
        </p:nvPicPr>
        <p:blipFill>
          <a:blip r:embed="rId4"/>
          <a:stretch>
            <a:fillRect/>
          </a:stretch>
        </p:blipFill>
        <p:spPr>
          <a:xfrm>
            <a:off x="1701210" y="2376376"/>
            <a:ext cx="2650218" cy="3085020"/>
          </a:xfrm>
          <a:prstGeom prst="rect">
            <a:avLst/>
          </a:prstGeom>
        </p:spPr>
      </p:pic>
      <p:sp>
        <p:nvSpPr>
          <p:cNvPr id="7" name="Left-Right Arrow 6"/>
          <p:cNvSpPr/>
          <p:nvPr/>
        </p:nvSpPr>
        <p:spPr>
          <a:xfrm>
            <a:off x="4625163" y="3115340"/>
            <a:ext cx="2817628" cy="92503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14401981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Opzioni di connettività</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10363" y="1541721"/>
            <a:ext cx="11206715" cy="4635242"/>
          </a:xfrm>
        </p:spPr>
        <p:txBody>
          <a:bodyPr>
            <a:normAutofit/>
          </a:bodyPr>
          <a:lstStyle/>
          <a:p>
            <a:pPr lvl="0" algn="just">
              <a:defRPr sz="4000">
                <a:latin typeface="+mj-lt"/>
              </a:defRPr>
            </a:pPr>
            <a:r>
              <a:rPr b="1"/>
              <a:t>Internet pubblico </a:t>
            </a:r>
            <a:r>
              <a:t>: semplice, non cifrato</a:t>
            </a:r>
            <a:endParaRPr sz="4000">
              <a:latin typeface="+mj-lt"/>
            </a:endParaRPr>
          </a:p>
          <a:p>
            <a:pPr lvl="0" algn="just">
              <a:defRPr sz="4000">
                <a:latin typeface="+mj-lt"/>
              </a:defRPr>
            </a:pPr>
            <a:r>
              <a:rPr b="1"/>
              <a:t>Virtual Private Network </a:t>
            </a:r>
            <a:r>
              <a:t>(VPN) - sicuro (cifrato), limiti di velocità (fino a 300 Mbps) </a:t>
            </a:r>
          </a:p>
          <a:p>
            <a:pPr lvl="0" algn="just">
              <a:defRPr sz="4000">
                <a:latin typeface="+mj-lt"/>
              </a:defRPr>
            </a:pPr>
            <a:r>
              <a:rPr b="1"/>
              <a:t>Connessione privata </a:t>
            </a:r>
            <a:r>
              <a:t>(OCI - FastConnect, Azure - ExpressRoute, AWS - Direct Connect, ...) - molto veloce (fino a 10 Gbps), possibile iscrizione</a:t>
            </a:r>
            <a:endParaRPr sz="3200">
              <a:latin typeface="+mj-lt"/>
            </a:endParaRPr>
          </a:p>
        </p:txBody>
      </p:sp>
    </p:spTree>
    <p:extLst>
      <p:ext uri="{BB962C8B-B14F-4D97-AF65-F5344CB8AC3E}">
        <p14:creationId xmlns:p14="http://schemas.microsoft.com/office/powerpoint/2010/main" val="7600294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Informazioni di base sulla VPN</a:t>
            </a:r>
          </a:p>
        </p:txBody>
      </p:sp>
      <p:pic>
        <p:nvPicPr>
          <p:cNvPr id="9" name="Picture 8"/>
          <p:cNvPicPr>
            <a:picLocks noChangeAspect="1"/>
          </p:cNvPicPr>
          <p:nvPr/>
        </p:nvPicPr>
        <p:blipFill>
          <a:blip r:embed="rId3"/>
          <a:stretch>
            <a:fillRect/>
          </a:stretch>
        </p:blipFill>
        <p:spPr>
          <a:xfrm>
            <a:off x="125818" y="1541721"/>
            <a:ext cx="6889899" cy="3061368"/>
          </a:xfrm>
          <a:prstGeom prst="rect">
            <a:avLst/>
          </a:prstGeom>
        </p:spPr>
      </p:pic>
      <p:sp>
        <p:nvSpPr>
          <p:cNvPr id="10"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7251405" y="1286540"/>
            <a:ext cx="4465673" cy="5092995"/>
          </a:xfrm>
        </p:spPr>
        <p:txBody>
          <a:bodyPr>
            <a:normAutofit fontScale="92500" lnSpcReduction="10000"/>
          </a:bodyPr>
          <a:lstStyle/>
          <a:p>
            <a:pPr marL="0" lvl="0" indent="0" algn="just">
              <a:buNone/>
              <a:defRPr sz="3200">
                <a:latin typeface="+mj-lt"/>
              </a:defRPr>
            </a:pPr>
            <a:r>
              <a:rPr b="1"/>
              <a:t>Tunnel</a:t>
            </a:r>
            <a:r>
              <a:t>: un modo per consegnare i pacchetti attraverso Internet agli indirizzi privati</a:t>
            </a:r>
            <a:endParaRPr sz="3200">
              <a:latin typeface="+mj-lt"/>
            </a:endParaRPr>
          </a:p>
          <a:p>
            <a:pPr marL="0" lvl="0" indent="0" algn="just">
              <a:buNone/>
              <a:defRPr sz="3200">
                <a:latin typeface="+mj-lt"/>
              </a:defRPr>
            </a:pPr>
            <a:r>
              <a:rPr b="1"/>
              <a:t>Autenticazione</a:t>
            </a:r>
            <a:r>
              <a:t>: fornisce un meccanismo per l'autenticazione dell'utente</a:t>
            </a:r>
          </a:p>
          <a:p>
            <a:pPr marL="0" lvl="0" indent="0" algn="just">
              <a:buNone/>
              <a:defRPr sz="3200">
                <a:latin typeface="+mj-lt"/>
              </a:defRPr>
            </a:pPr>
            <a:r>
              <a:rPr b="1"/>
              <a:t>Cifratura</a:t>
            </a:r>
            <a:r>
              <a:t>: i pacchetti devono essere cifrati, in modo che non vengano frammentati sulla rete Internet pubblica</a:t>
            </a:r>
            <a:endParaRPr sz="3200">
              <a:latin typeface="+mj-lt"/>
            </a:endParaRPr>
          </a:p>
        </p:txBody>
      </p:sp>
    </p:spTree>
    <p:extLst>
      <p:ext uri="{BB962C8B-B14F-4D97-AF65-F5344CB8AC3E}">
        <p14:creationId xmlns:p14="http://schemas.microsoft.com/office/powerpoint/2010/main" val="20585803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Connessione VPN IPsec</a:t>
            </a:r>
          </a:p>
        </p:txBody>
      </p:sp>
      <p:pic>
        <p:nvPicPr>
          <p:cNvPr id="4" name="Content Placeholder 3"/>
          <p:cNvPicPr>
            <a:picLocks noGrp="1" noChangeAspect="1"/>
          </p:cNvPicPr>
          <p:nvPr>
            <p:ph idx="1"/>
          </p:nvPr>
        </p:nvPicPr>
        <p:blipFill>
          <a:blip r:embed="rId3"/>
          <a:stretch>
            <a:fillRect/>
          </a:stretch>
        </p:blipFill>
        <p:spPr>
          <a:xfrm>
            <a:off x="492125" y="1436925"/>
            <a:ext cx="11207750" cy="4015237"/>
          </a:xfrm>
          <a:prstGeom prst="rect">
            <a:avLst/>
          </a:prstGeom>
        </p:spPr>
      </p:pic>
      <p:sp>
        <p:nvSpPr>
          <p:cNvPr id="5" name="Rectangular Callout 4"/>
          <p:cNvSpPr/>
          <p:nvPr/>
        </p:nvSpPr>
        <p:spPr>
          <a:xfrm>
            <a:off x="4518837" y="4933507"/>
            <a:ext cx="2052084" cy="1786270"/>
          </a:xfrm>
          <a:prstGeom prst="wedgeRectCallout">
            <a:avLst>
              <a:gd name="adj1" fmla="val 36159"/>
              <a:gd name="adj2" fmla="val -10833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b="1"/>
            </a:pPr>
            <a:r>
              <a:t>IPsec: gruppo di protocolli utilizzati insieme per impostare le connessioni cifrate tra le reti.</a:t>
            </a:r>
          </a:p>
        </p:txBody>
      </p:sp>
    </p:spTree>
    <p:extLst>
      <p:ext uri="{BB962C8B-B14F-4D97-AF65-F5344CB8AC3E}">
        <p14:creationId xmlns:p14="http://schemas.microsoft.com/office/powerpoint/2010/main" val="24226125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Connessione privata</a:t>
            </a:r>
          </a:p>
        </p:txBody>
      </p:sp>
      <p:pic>
        <p:nvPicPr>
          <p:cNvPr id="4" name="Content Placeholder 3"/>
          <p:cNvPicPr>
            <a:picLocks noGrp="1" noChangeAspect="1"/>
          </p:cNvPicPr>
          <p:nvPr>
            <p:ph idx="1"/>
          </p:nvPr>
        </p:nvPicPr>
        <p:blipFill>
          <a:blip r:embed="rId3"/>
          <a:stretch>
            <a:fillRect/>
          </a:stretch>
        </p:blipFill>
        <p:spPr>
          <a:xfrm>
            <a:off x="838200" y="1288856"/>
            <a:ext cx="10389781" cy="5062391"/>
          </a:xfrm>
          <a:prstGeom prst="rect">
            <a:avLst/>
          </a:prstGeom>
        </p:spPr>
      </p:pic>
      <p:sp>
        <p:nvSpPr>
          <p:cNvPr id="5" name="Rectangular Callout 4"/>
          <p:cNvSpPr/>
          <p:nvPr/>
        </p:nvSpPr>
        <p:spPr>
          <a:xfrm>
            <a:off x="2158409" y="4912242"/>
            <a:ext cx="1616149" cy="1148317"/>
          </a:xfrm>
          <a:prstGeom prst="wedgeRectCallout">
            <a:avLst>
              <a:gd name="adj1" fmla="val 57999"/>
              <a:gd name="adj2" fmla="val -7824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Cliente (o perimetro del partner cloud)</a:t>
            </a:r>
          </a:p>
        </p:txBody>
      </p:sp>
      <p:sp>
        <p:nvSpPr>
          <p:cNvPr id="6" name="Rectangular Callout 5"/>
          <p:cNvSpPr/>
          <p:nvPr/>
        </p:nvSpPr>
        <p:spPr>
          <a:xfrm>
            <a:off x="4969834" y="4912241"/>
            <a:ext cx="1616149" cy="1148317"/>
          </a:xfrm>
          <a:prstGeom prst="wedgeRectCallout">
            <a:avLst>
              <a:gd name="adj1" fmla="val -1870"/>
              <a:gd name="adj2" fmla="val -8935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Vantaggio del provider cloud</a:t>
            </a:r>
          </a:p>
        </p:txBody>
      </p:sp>
    </p:spTree>
    <p:extLst>
      <p:ext uri="{BB962C8B-B14F-4D97-AF65-F5344CB8AC3E}">
        <p14:creationId xmlns:p14="http://schemas.microsoft.com/office/powerpoint/2010/main" val="31077154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Studiare ed esaminare le seguenti risorse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lnSpcReduction="10000"/>
          </a:bodyPr>
          <a:lstStyle/>
          <a:p>
            <a:pPr marL="0" lvl="0" indent="0" algn="just">
              <a:buNone/>
              <a:defRPr b="1">
                <a:latin typeface="+mj-lt"/>
              </a:defRPr>
            </a:pPr>
            <a:r>
              <a:t>Leggi questo documento:</a:t>
            </a:r>
          </a:p>
          <a:p>
            <a:pPr algn="just">
              <a:defRPr>
                <a:latin typeface="+mj-lt"/>
                <a:hlinkClick r:id="rId3"/>
              </a:defRPr>
            </a:pPr>
            <a:r>
              <a:t>https://www.techslang.com/definition/what-is-on-premises/</a:t>
            </a:r>
            <a:endParaRPr>
              <a:latin typeface="+mj-lt"/>
            </a:endParaRPr>
          </a:p>
          <a:p>
            <a:pPr marL="0" indent="0" algn="just">
              <a:buNone/>
            </a:pPr>
            <a:endParaRPr b="1">
              <a:latin typeface="+mj-lt"/>
            </a:endParaRPr>
          </a:p>
          <a:p>
            <a:pPr marL="0" indent="0" algn="just">
              <a:buNone/>
              <a:defRPr b="1">
                <a:latin typeface="+mj-lt"/>
              </a:defRPr>
            </a:pPr>
            <a:r>
              <a:t>Guarda questo video:</a:t>
            </a:r>
          </a:p>
          <a:p>
            <a:pPr algn="just">
              <a:defRPr>
                <a:latin typeface="+mj-lt"/>
                <a:hlinkClick r:id="rId4"/>
              </a:defRPr>
            </a:pPr>
            <a:r>
              <a:t>https://www.youtube.com/watch?v=tuDVWQOG0C0</a:t>
            </a:r>
            <a:endParaRPr>
              <a:latin typeface="+mj-lt"/>
            </a:endParaRPr>
          </a:p>
          <a:p>
            <a:pPr marL="0" indent="0" algn="just">
              <a:buNone/>
            </a:pPr>
            <a:endParaRPr b="1">
              <a:latin typeface="+mj-lt"/>
            </a:endParaRPr>
          </a:p>
          <a:p>
            <a:pPr marL="0" indent="0" algn="just">
              <a:buNone/>
              <a:defRPr b="1">
                <a:latin typeface="+mj-lt"/>
              </a:defRPr>
            </a:pPr>
            <a:r>
              <a:t>Accedi a Oracle Member Hub e termina il terzo argomento:</a:t>
            </a:r>
          </a:p>
          <a:p>
            <a:pPr marL="0" indent="0" algn="just">
              <a:buNone/>
              <a:defRPr>
                <a:latin typeface="+mj-lt"/>
              </a:defRPr>
            </a:pPr>
            <a:r>
              <a:t>   academy.oracle.com</a:t>
            </a:r>
          </a:p>
          <a:p>
            <a:pPr marL="0" indent="0" algn="just">
              <a:buNone/>
            </a:pPr>
            <a:endParaRPr>
              <a:latin typeface="+mj-lt"/>
            </a:endParaRPr>
          </a:p>
          <a:p>
            <a:pPr marL="0" indent="0" algn="just">
              <a:buNone/>
            </a:pPr>
            <a:r>
              <a:t>Per chi vuole saperne di più sulla crittografia, assicurati di esplorare il </a:t>
            </a:r>
            <a:r>
              <a:rPr>
                <a:hlinkClick r:id="rId5"/>
              </a:rPr>
              <a:t>seguente</a:t>
            </a:r>
            <a:r>
              <a:t> su Coursera(Stanford University - Cryptography I)</a:t>
            </a:r>
          </a:p>
          <a:p>
            <a:pPr marL="0" indent="0" algn="just">
              <a:buNone/>
            </a:pPr>
            <a:endParaRPr>
              <a:latin typeface="+mj-lt"/>
            </a:endParaRPr>
          </a:p>
          <a:p>
            <a:pPr marL="0" indent="0" algn="just">
              <a:buNone/>
            </a:pP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3.xml><?xml version="1.0" encoding="utf-8"?>
<ds:datastoreItem xmlns:ds="http://schemas.openxmlformats.org/officeDocument/2006/customXml" ds:itemID="{ACCA1ECB-C37D-44EE-8AB7-A44EE503FC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2760</TotalTime>
  <Words>822</Words>
  <Application>Microsoft Office PowerPoint</Application>
  <PresentationFormat>Widescreen</PresentationFormat>
  <Paragraphs>53</Paragraphs>
  <Slides>9</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Motyw pakietu Office</vt:lpstr>
      <vt:lpstr>O3 - Programmi di apprendimento a distanza nel cloud computing  3 - Connettività con le reti on premise</vt:lpstr>
      <vt:lpstr>Introduzione al corso Cloud Computing</vt:lpstr>
      <vt:lpstr>In locale?</vt:lpstr>
      <vt:lpstr>Cloud ibrido</vt:lpstr>
      <vt:lpstr>Opzioni di connettività</vt:lpstr>
      <vt:lpstr>Informazioni di base sulla VPN</vt:lpstr>
      <vt:lpstr>Connessione VPN IPsec</vt:lpstr>
      <vt:lpstr>Connessione privata</vt:lpstr>
      <vt:lpstr>Studiare ed esaminare le seguenti risorse online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117</cp:revision>
  <dcterms:created xsi:type="dcterms:W3CDTF">2021-12-08T08:56:03Z</dcterms:created>
  <dcterms:modified xsi:type="dcterms:W3CDTF">2024-02-23T14:07:34Z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