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303" r:id="rId6"/>
    <p:sldId id="296" r:id="rId7"/>
    <p:sldId id="300" r:id="rId8"/>
    <p:sldId id="301" r:id="rId9"/>
    <p:sldId id="297" r:id="rId10"/>
    <p:sldId id="298" r:id="rId11"/>
    <p:sldId id="299" r:id="rId12"/>
    <p:sldId id="302"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82186" autoAdjust="0"/>
  </p:normalViewPr>
  <p:slideViewPr>
    <p:cSldViewPr snapToGrid="0">
      <p:cViewPr varScale="1">
        <p:scale>
          <a:sx n="91" d="100"/>
          <a:sy n="91" d="100"/>
        </p:scale>
        <p:origin x="1152" y="8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 došli na tečaj računarstva u oblaku. Ovaj tečaj razvijen je kao rezultat projekta Erasmus+ CodeIn. Sve što trebate naučiti je pristup internetu i računalo.</a:t>
            </a:r>
          </a:p>
          <a:p>
            <a:pPr>
              <a:lnSpc>
                <a:spcPct val="107000"/>
              </a:lnSpc>
              <a:spcAft>
                <a:spcPts val="800"/>
              </a:spcAft>
              <a:defRPr>
                <a:effectLst/>
              </a:defRPr>
            </a:pPr>
            <a:r>
              <a:t>Tečaj sadrži ukupno deset tema. Osim toga, pripremili smo kratki videozapis s osnovnim uputama na početku svakog od njih. </a:t>
            </a:r>
            <a:r>
              <a:rPr>
                <a:latin typeface="Calibri" panose="020F0502020204030204" pitchFamily="34" charset="0"/>
                <a:ea typeface="Calibri" panose="020F0502020204030204" pitchFamily="34" charset="0"/>
                <a:cs typeface="Times New Roman" panose="02020603050405020304" pitchFamily="18" charset="0"/>
              </a:rPr>
              <a:t>Prije svega, dat ćemo vam osnovne informacije o tome kako očekujemo da naučite u ovom tečaju i gdje možete pronaći nastavne materijale.</a:t>
            </a:r>
            <a:r>
              <a:t> </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Što je visoka razina dostupnosti? Visoka dostupnost je kvaliteta računalne infrastrukture koja joj omogućuje da nastavi s radom, čak i kada neke njezine komponente ne uspiju. To je važno za kritične sustave koji ne mogu tolerirati prekid u radu servisa i svaki prekid rada može prouzročiti štetu ili rezultirati financijskim gubitkom.</a:t>
            </a:r>
          </a:p>
          <a:p>
            <a:r>
              <a:t>Primjerice, podatkovni centri zahtijevaju visoku dostupnost svojih sustava - i bez neplaniranih zastoja u radu - za izvršavanje dnevnih zadataka.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Što je load balancer? Load balancer trebao bi upotrebljavati za postizanje visoke dostupnosti, ali i za postizanje prilagodljivosti. Način rada load balancera obično se naziva i obrnutim proxy poslužiteljima; imali biste load balancer koji će upotrebljavati više klijenata, razni klijenti. Ti bi klijenti utjecali na load balancer i load balancer proxy taj promet preusmjerio na različite pozadinske poslužitelje. Na taj način štiti ne samo različite pozadinske poslužitelje, već pruža i visoku dostupnost u slučaju da određeni pozadinski poslužitelj nije dostupan, aplikacija se i dalje može pokrenuti. Zatim pruža i prilagodljivost jer ako mnogi klijenti počnu jesti load balancer, jednostavno možete dodati još pozadinskih poslužitelja.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Load balancer usmjerava mrežni promet prema pozadinskim poslužiteljima, što je uvjet za aplikacijski poslužitelj odgovoran za generiranje sadržaja u odgovoru na dolazni TCP ili HTTP promet. </a:t>
            </a:r>
          </a:p>
          <a:p>
            <a:r>
              <a:t>Pravila prema kojima će load balancer usmjeravati promet na pozadinske poslužitelje definiraju takozvana pravila za raspoređivanje opterećenja.</a:t>
            </a:r>
          </a:p>
          <a:p>
            <a:r>
              <a:t>Provjera stanja je test kojim se provjerava dostupnost pozadinskih poslužitelja. U osnovi, kontrolna komponenta šalje ping na pozadinske poslužitelje i čeka odgovor.</a:t>
            </a:r>
          </a:p>
          <a:p>
            <a:r>
              <a:t>Listener je logički entitet koji provjerava ulazni promet preko javne IP adrese load balancera.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Uvijek možete obaviti javni i privatni load balancer. Javno znači da je load balancer dostupan na webu.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Privatni load balancer znači da više slojeva, poput web-sloja, može razgovarati s vašim slojem baze podataka i uskladiti promet između njih, ali obje suze ne moraju biti javne.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Što je raspoređivanje opterećenja kružnog opterećenja? Ravnoteža kružnog opterećenja jedna je od najjednostavnijih metoda za raspodjelu klijentskih zahtjeva preko grupe poslužitelja. Okrugli load balancer prosljeđuje klijentski zahtjev svakom poslužitelju s popisa poslužitelja u grupi.</a:t>
            </a:r>
          </a:p>
          <a:p>
            <a:r>
              <a:t>Raščlamba opterećenja najmanje veze dinamični je algoritam za raspoređivanje opterećenja u kojemu se klijentski zahtjevi distribuiraju aplikacijskom poslužitelju s najmanjim brojem aktivnih veza kad se primi zahtjev klijenta.</a:t>
            </a:r>
          </a:p>
          <a:p>
            <a:r>
              <a:t>Pravilo IP raspršivanja upotrebljava izvornu IP adresu dolaznog zahtjeva kao ključ raspršivanja za usmjeravanje neljepljivog prometa na isti pozadinski poslužitelj. To znači da load balancer zahtjeve od istog klijenta usmjerava na isti pozadinski poslužitelj pod uvjetom da je taj poslužitelj dostupan.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pPr>
            <a:r>
              <a:t>Pozadinski skup (logički entitet definiran popisom pozadinskih poslužitelja, pravilima za raspoređivanje opterećenja i pravilima za provjeru stanja). Ako poslužitelj ne uspije provjeru ispravnosti, load balancer privremeno će isključiti poslužitelj. Ako poslužitelj kasnije prođe provjeru stanja, load balancer će ga vratiti na rotaciju.</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 dovršetak ove jedinice proučite i pregledajte </a:t>
            </a:r>
            <a:r>
              <a:rPr/>
              <a:t>sljedeće </a:t>
            </a:r>
            <a:r>
              <a:rPr lang="hr-HR" smtClean="0"/>
              <a:t>online izvore</a:t>
            </a:r>
            <a:r>
              <a:rPr smtClean="0"/>
              <a:t>. </a:t>
            </a:r>
            <a:r>
              <a:t>Hvala na pozornosti!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hr-HR" b="1" noProof="0" dirty="0"/>
              <a:t>O3 - Nastavni sadržaji za učenje na daljinu o računarstvu u oblaku</a:t>
            </a:r>
            <a:br>
              <a:rPr lang="hr-HR" b="1" noProof="0" dirty="0"/>
            </a:br>
            <a:r>
              <a:rPr lang="hr-HR" b="1" noProof="0" dirty="0"/>
              <a:t/>
            </a:r>
            <a:br>
              <a:rPr lang="hr-HR" b="1" noProof="0" dirty="0"/>
            </a:br>
            <a:r>
              <a:rPr lang="hr-HR" noProof="0" dirty="0"/>
              <a:t>8 -  Razdioba opterećenja </a:t>
            </a:r>
            <a:br>
              <a:rPr lang="hr-HR" noProof="0" dirty="0"/>
            </a:br>
            <a:r>
              <a:rPr lang="hr-HR" noProof="0" dirty="0"/>
              <a:t>(Load Balancing)</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noProof="0" dirty="0"/>
              <a:t>Proučite i pregledajte </a:t>
            </a:r>
            <a:r>
              <a:rPr lang="hr-HR" noProof="0"/>
              <a:t>sljedeće </a:t>
            </a:r>
            <a:r>
              <a:rPr lang="hr-HR" noProof="0" smtClean="0"/>
              <a:t>online izvore</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rPr lang="hr-HR" noProof="0" dirty="0"/>
              <a:t>Pročitajte ovo:</a:t>
            </a:r>
          </a:p>
          <a:p>
            <a:pPr algn="just">
              <a:defRPr>
                <a:latin typeface="+mj-lt"/>
                <a:hlinkClick r:id="rId3"/>
              </a:defRPr>
            </a:pPr>
            <a:r>
              <a:rPr lang="hr-HR" noProof="0" dirty="0"/>
              <a:t>https://docs.oracle.com/en-us/iaas/Content/Balance/Concepts/balanceoverview.htm</a:t>
            </a:r>
            <a:endParaRPr lang="hr-HR" noProof="0" dirty="0">
              <a:latin typeface="+mj-lt"/>
            </a:endParaRPr>
          </a:p>
          <a:p>
            <a:pPr marL="0" indent="0" algn="just">
              <a:buNone/>
              <a:defRPr b="1">
                <a:latin typeface="+mj-lt"/>
              </a:defRPr>
            </a:pPr>
            <a:r>
              <a:rPr lang="hr-HR" noProof="0" dirty="0"/>
              <a:t>Pogledajte ovaj videozapis:</a:t>
            </a:r>
          </a:p>
          <a:p>
            <a:pPr algn="just">
              <a:defRPr>
                <a:latin typeface="+mj-lt"/>
                <a:hlinkClick r:id="rId4"/>
              </a:defRPr>
            </a:pPr>
            <a:r>
              <a:rPr lang="hr-HR" noProof="0" dirty="0"/>
              <a:t>https://www.youtube.com/watch?v=sCR3SAVdyCc</a:t>
            </a:r>
            <a:endParaRPr lang="hr-HR" noProof="0" dirty="0">
              <a:latin typeface="+mj-lt"/>
            </a:endParaRPr>
          </a:p>
          <a:p>
            <a:pPr marL="0" indent="0" algn="just">
              <a:buNone/>
            </a:pPr>
            <a:r>
              <a:rPr lang="hr-HR" noProof="0" dirty="0"/>
              <a:t>Pokušajte koristiti ovu lekciju:</a:t>
            </a:r>
          </a:p>
          <a:p>
            <a:pPr algn="just">
              <a:defRPr>
                <a:latin typeface="+mj-lt"/>
                <a:hlinkClick r:id="rId5"/>
              </a:defRPr>
            </a:pPr>
            <a:r>
              <a:rPr lang="hr-HR" noProof="0" dirty="0"/>
              <a:t>https://oracle.github.io/learning-library/oci-library/oci-hol/oci-fundamentals-lab/workshops/freetier/index.html#xd_co_f=NmEzYTk4MDUtZWQyMS00MDBmLThiMWEtZWFhMTNlMjEzODM3%7E</a:t>
            </a:r>
            <a:endParaRPr lang="hr-HR" noProof="0" dirty="0">
              <a:latin typeface="+mj-lt"/>
            </a:endParaRPr>
          </a:p>
          <a:p>
            <a:pPr marL="0" indent="0" algn="just">
              <a:buNone/>
              <a:defRPr b="1">
                <a:latin typeface="+mj-lt"/>
              </a:defRPr>
            </a:pPr>
            <a:r>
              <a:rPr lang="hr-HR" noProof="0" dirty="0"/>
              <a:t>Pristupite servisu Oracle Academy i dovršite </a:t>
            </a:r>
            <a:r>
              <a:rPr lang="hr-HR" noProof="0"/>
              <a:t>osmu </a:t>
            </a:r>
            <a:r>
              <a:rPr lang="hr-HR" noProof="0" smtClean="0"/>
              <a:t>nastavnu cjelinu:</a:t>
            </a:r>
            <a:endParaRPr lang="hr-HR" noProof="0" dirty="0"/>
          </a:p>
          <a:p>
            <a:pPr marL="0" indent="0" algn="just">
              <a:buNone/>
              <a:defRPr>
                <a:latin typeface="+mj-lt"/>
              </a:defRPr>
            </a:pPr>
            <a:r>
              <a:rPr lang="hr-HR" noProof="0" dirty="0"/>
              <a:t>   academy.oracle.com</a:t>
            </a:r>
          </a:p>
          <a:p>
            <a:pPr algn="just"/>
            <a:endParaRPr lang="hr-HR" noProof="0"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Uvod u tečaj o računarstvu u oblaku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lvl="0">
              <a:defRPr sz="3600">
                <a:latin typeface="+mj-lt"/>
              </a:defRPr>
            </a:pPr>
            <a:r>
              <a:rPr lang="hr-HR" noProof="0" dirty="0"/>
              <a:t>Ovaj tečaj razvijen je kao rezultat Erasmus+ projekta CodeIn (</a:t>
            </a:r>
            <a:r>
              <a:rPr lang="hr-HR" i="1" noProof="0" dirty="0"/>
              <a:t>Cloud cOmputing for Digital Education INnovation</a:t>
            </a:r>
            <a:r>
              <a:rPr lang="hr-HR" noProof="0" dirty="0"/>
              <a:t>)</a:t>
            </a:r>
          </a:p>
          <a:p>
            <a:pPr lvl="0">
              <a:defRPr sz="3600">
                <a:latin typeface="+mj-lt"/>
              </a:defRPr>
            </a:pPr>
            <a:r>
              <a:rPr lang="hr-HR" noProof="0" dirty="0"/>
              <a:t>Sadrži ukupno deset nastavnih tema</a:t>
            </a:r>
            <a:endParaRPr lang="hr-HR" sz="3600" noProof="0" dirty="0">
              <a:latin typeface="+mj-lt"/>
            </a:endParaRPr>
          </a:p>
          <a:p>
            <a:pPr lvl="0">
              <a:defRPr sz="3600">
                <a:latin typeface="+mj-lt"/>
              </a:defRPr>
            </a:pPr>
            <a:r>
              <a:rPr lang="hr-HR" noProof="0" dirty="0"/>
              <a:t>Sve što trebate za pristup tečaju je pristup internetu </a:t>
            </a:r>
          </a:p>
          <a:p>
            <a:pPr lvl="0">
              <a:defRPr sz="3600">
                <a:latin typeface="+mj-lt"/>
              </a:defRPr>
            </a:pPr>
            <a:r>
              <a:rPr lang="hr-HR" noProof="0" dirty="0"/>
              <a:t>Procjenjuje se kako je potrebno oko 150 sati učenja za postizanje planiranih ishoda učenja. </a:t>
            </a:r>
          </a:p>
          <a:p>
            <a:pPr lvl="0"/>
            <a:endParaRPr lang="hr-HR" sz="3600" noProof="0" dirty="0">
              <a:latin typeface="+mj-lt"/>
            </a:endParaRPr>
          </a:p>
          <a:p>
            <a:pPr lvl="0"/>
            <a:endParaRPr lang="hr-HR" noProof="0" dirty="0">
              <a:latin typeface="+mj-lt"/>
            </a:endParaRPr>
          </a:p>
        </p:txBody>
      </p:sp>
    </p:spTree>
    <p:extLst>
      <p:ext uri="{BB962C8B-B14F-4D97-AF65-F5344CB8AC3E}">
        <p14:creationId xmlns:p14="http://schemas.microsoft.com/office/powerpoint/2010/main" val="2701681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Visoka razina dostupnosti</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pPr>
              <a:defRPr sz="3600">
                <a:latin typeface="+mj-lt"/>
              </a:defRPr>
            </a:pPr>
            <a:r>
              <a:rPr lang="hr-HR" noProof="0" dirty="0"/>
              <a:t>Računalna okruženja konfigurirana za osiguravanje gotovo pune dostupnosti poznata su kao </a:t>
            </a:r>
            <a:r>
              <a:rPr lang="hr-HR" b="1" noProof="0" dirty="0"/>
              <a:t>sustavi visoke dostupnosti</a:t>
            </a:r>
          </a:p>
          <a:p>
            <a:pPr>
              <a:defRPr sz="3600">
                <a:latin typeface="+mj-lt"/>
              </a:defRPr>
            </a:pPr>
            <a:r>
              <a:rPr lang="hr-HR" dirty="0"/>
              <a:t>T</a:t>
            </a:r>
            <a:r>
              <a:rPr lang="hr-HR" noProof="0" smtClean="0"/>
              <a:t>akvi </a:t>
            </a:r>
            <a:r>
              <a:rPr lang="hr-HR" noProof="0" dirty="0"/>
              <a:t>sustavi obično imaju redundantni (</a:t>
            </a:r>
            <a:r>
              <a:rPr lang="hr-HR" i="1" noProof="0" dirty="0"/>
              <a:t>zalihosni</a:t>
            </a:r>
            <a:r>
              <a:rPr lang="hr-HR" noProof="0" dirty="0"/>
              <a:t>) hardver i softver koji sustav čine dostupnim unatoč kvarovima</a:t>
            </a:r>
            <a:endParaRPr lang="hr-HR" sz="3600" noProof="0" dirty="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Pregled uravnoteženja opterećenja</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defRPr sz="3600">
                <a:latin typeface="+mj-lt"/>
              </a:defRPr>
            </a:pPr>
            <a:r>
              <a:rPr lang="hr-HR" noProof="0" dirty="0"/>
              <a:t>Razdjelitelj opterećenja (Load balancer) smješten je između klijenata i pozadinskih poslužitelja te izvodi zadatke kao što su:</a:t>
            </a:r>
          </a:p>
          <a:p>
            <a:pPr lvl="1">
              <a:defRPr sz="3200">
                <a:latin typeface="+mj-lt"/>
              </a:defRPr>
            </a:pPr>
            <a:r>
              <a:rPr lang="hr-HR" noProof="0" dirty="0"/>
              <a:t>Otkrivanje servisa</a:t>
            </a:r>
            <a:endParaRPr lang="hr-HR" sz="3200" noProof="0" dirty="0">
              <a:latin typeface="+mj-lt"/>
            </a:endParaRPr>
          </a:p>
          <a:p>
            <a:pPr lvl="1">
              <a:defRPr sz="3200">
                <a:latin typeface="+mj-lt"/>
              </a:defRPr>
            </a:pPr>
            <a:r>
              <a:rPr lang="hr-HR" noProof="0" dirty="0"/>
              <a:t>Provjera stanja</a:t>
            </a:r>
            <a:endParaRPr lang="hr-HR" sz="3200" noProof="0" dirty="0">
              <a:latin typeface="+mj-lt"/>
            </a:endParaRPr>
          </a:p>
          <a:p>
            <a:pPr lvl="1">
              <a:defRPr sz="3200">
                <a:latin typeface="+mj-lt"/>
              </a:defRPr>
            </a:pPr>
            <a:r>
              <a:rPr lang="hr-HR" noProof="0" dirty="0"/>
              <a:t>Rješavanje algoritama</a:t>
            </a:r>
          </a:p>
          <a:p>
            <a:pPr marL="0" indent="0">
              <a:buNone/>
              <a:defRPr sz="3600">
                <a:latin typeface="+mj-lt"/>
              </a:defRPr>
            </a:pPr>
            <a:r>
              <a:rPr lang="hr-HR" noProof="0" dirty="0"/>
              <a:t>Glavne prednosti:</a:t>
            </a:r>
          </a:p>
          <a:p>
            <a:pPr lvl="1">
              <a:defRPr sz="3200">
                <a:latin typeface="+mj-lt"/>
              </a:defRPr>
            </a:pPr>
            <a:r>
              <a:rPr lang="hr-HR" noProof="0" dirty="0"/>
              <a:t>Otpornost na pogreške i visoka razina dostupnosti</a:t>
            </a:r>
            <a:endParaRPr lang="hr-HR" sz="3200" noProof="0" dirty="0">
              <a:latin typeface="+mj-lt"/>
            </a:endParaRPr>
          </a:p>
          <a:p>
            <a:pPr lvl="1">
              <a:defRPr sz="3200">
                <a:latin typeface="+mj-lt"/>
              </a:defRPr>
            </a:pPr>
            <a:r>
              <a:rPr lang="hr-HR" noProof="0" dirty="0"/>
              <a:t>Prilagodba kapaciteta</a:t>
            </a:r>
            <a:endParaRPr lang="hr-HR" sz="3200" noProof="0" dirty="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0" y="365125"/>
            <a:ext cx="12192000" cy="1325563"/>
          </a:xfrm>
        </p:spPr>
        <p:txBody>
          <a:bodyPr/>
          <a:lstStyle/>
          <a:p>
            <a:pPr lvl="0" algn="ctr">
              <a:defRPr b="1"/>
            </a:pPr>
            <a:r>
              <a:rPr lang="hr-HR" noProof="0" dirty="0"/>
              <a:t>Razdioba opterećenja (Load Balancing) – koncepti</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fontScale="92500" lnSpcReduction="20000"/>
          </a:bodyPr>
          <a:lstStyle/>
          <a:p>
            <a:pPr>
              <a:defRPr sz="3200">
                <a:latin typeface="+mj-lt"/>
              </a:defRPr>
            </a:pPr>
            <a:r>
              <a:rPr lang="hr-HR" b="1" noProof="0" dirty="0"/>
              <a:t>Load Balancing Policy </a:t>
            </a:r>
            <a:r>
              <a:rPr lang="hr-HR" noProof="0" dirty="0"/>
              <a:t>– određuje kako će razdjelitelj opterećenja (</a:t>
            </a:r>
            <a:r>
              <a:rPr lang="hr-HR" b="1" i="1" noProof="0" dirty="0"/>
              <a:t>load balancer</a:t>
            </a:r>
            <a:r>
              <a:rPr lang="hr-HR" noProof="0" dirty="0"/>
              <a:t>) rasporediti ulazni promet na pozadinske poslužitelje</a:t>
            </a:r>
            <a:endParaRPr lang="hr-HR" sz="3200" noProof="0" dirty="0">
              <a:latin typeface="+mj-lt"/>
            </a:endParaRPr>
          </a:p>
          <a:p>
            <a:pPr>
              <a:defRPr sz="3200">
                <a:latin typeface="+mj-lt"/>
              </a:defRPr>
            </a:pPr>
            <a:r>
              <a:rPr lang="hr-HR" b="1" noProof="0" dirty="0"/>
              <a:t>Pozadinski poslužitelj </a:t>
            </a:r>
            <a:r>
              <a:rPr lang="hr-HR" noProof="0" dirty="0"/>
              <a:t>– to je aplikacijski poslužitelj odgovoran za generiranje sadržaja kao odgovor na dolazni TCP ili HTTP promet</a:t>
            </a:r>
            <a:endParaRPr lang="hr-HR" sz="3200" noProof="0" dirty="0">
              <a:latin typeface="+mj-lt"/>
            </a:endParaRPr>
          </a:p>
          <a:p>
            <a:pPr>
              <a:defRPr sz="3200">
                <a:latin typeface="+mj-lt"/>
              </a:defRPr>
            </a:pPr>
            <a:r>
              <a:rPr lang="hr-HR" b="1" noProof="0" dirty="0"/>
              <a:t>Provjere ispravnosti </a:t>
            </a:r>
            <a:r>
              <a:rPr lang="hr-HR" noProof="0" dirty="0"/>
              <a:t>- testovi za potvrdu dostupnosti pozadinskih poslužitelja</a:t>
            </a:r>
            <a:endParaRPr lang="hr-HR" sz="3200" noProof="0" dirty="0">
              <a:latin typeface="+mj-lt"/>
            </a:endParaRPr>
          </a:p>
          <a:p>
            <a:pPr>
              <a:defRPr sz="3200">
                <a:latin typeface="+mj-lt"/>
              </a:defRPr>
            </a:pPr>
            <a:r>
              <a:rPr lang="hr-HR" b="1" noProof="0" dirty="0"/>
              <a:t>Slušatelj (</a:t>
            </a:r>
            <a:r>
              <a:rPr lang="hr-HR" b="1" i="1" noProof="0" dirty="0"/>
              <a:t>Listener</a:t>
            </a:r>
            <a:r>
              <a:rPr lang="hr-HR" b="1" noProof="0" dirty="0"/>
              <a:t>)</a:t>
            </a:r>
            <a:r>
              <a:rPr lang="hr-HR" noProof="0" dirty="0"/>
              <a:t> - entitet koji provjerava ima li ulaznog prometa na IP adresi dodjeljenoj load balancer-u</a:t>
            </a:r>
            <a:endParaRPr lang="hr-HR" sz="3200" noProof="0" dirty="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Javni djelitelj opterećenja (load balancer)</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pPr>
              <a:defRPr sz="3600">
                <a:latin typeface="+mj-lt"/>
              </a:defRPr>
            </a:pPr>
            <a:r>
              <a:rPr lang="hr-HR" noProof="0" dirty="0"/>
              <a:t>Prihvaća promet s interneta - regionalna usluga</a:t>
            </a:r>
            <a:endParaRPr lang="hr-HR" sz="3600" noProof="0" dirty="0">
              <a:latin typeface="+mj-lt"/>
            </a:endParaRPr>
          </a:p>
          <a:p>
            <a:pPr>
              <a:defRPr sz="3600">
                <a:latin typeface="+mj-lt"/>
              </a:defRPr>
            </a:pPr>
            <a:r>
              <a:rPr lang="hr-HR" noProof="0" dirty="0"/>
              <a:t>Preporučena konfiguracija - par (dvojac) load balancera – podržava/omogućava prebacivanje na drugu domenu dostupnosti</a:t>
            </a:r>
            <a:endParaRPr lang="hr-HR" sz="3600" noProof="0" dirty="0">
              <a:latin typeface="+mj-lt"/>
            </a:endParaRPr>
          </a:p>
          <a:p>
            <a:endParaRPr lang="hr-HR" sz="3600" noProof="0" dirty="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Privatni djelitelj opterećenja (load balancer)</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pPr>
              <a:defRPr sz="3600">
                <a:latin typeface="+mj-lt"/>
              </a:defRPr>
            </a:pPr>
            <a:r>
              <a:rPr lang="hr-HR" noProof="0" dirty="0"/>
              <a:t>isti koncept kao u prethodnom slučaju (kao i za javni load balancer)</a:t>
            </a:r>
            <a:endParaRPr lang="hr-HR" sz="3600" noProof="0" dirty="0">
              <a:latin typeface="+mj-lt"/>
            </a:endParaRPr>
          </a:p>
          <a:p>
            <a:pPr>
              <a:defRPr sz="3600">
                <a:latin typeface="+mj-lt"/>
              </a:defRPr>
            </a:pPr>
            <a:r>
              <a:rPr lang="hr-HR" noProof="0" dirty="0"/>
              <a:t>privatni load balancer </a:t>
            </a:r>
            <a:r>
              <a:rPr lang="hr-HR" u="sng" noProof="0" dirty="0"/>
              <a:t>dostupan je samo iz VCN-a</a:t>
            </a:r>
            <a:endParaRPr lang="hr-HR" sz="3600" u="sng" noProof="0" dirty="0">
              <a:latin typeface="+mj-lt"/>
            </a:endParaRPr>
          </a:p>
          <a:p>
            <a:endParaRPr lang="hr-HR" sz="3600" u="sng" noProof="0" dirty="0">
              <a:latin typeface="+mj-lt"/>
            </a:endParaRPr>
          </a:p>
          <a:p>
            <a:endParaRPr lang="hr-HR" sz="3600" u="sng" noProof="0" dirty="0">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Pravila za raspoređivanje opterećenja</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rPr lang="hr-HR" b="1" noProof="0" dirty="0"/>
              <a:t>Ravnomjerna raspodjela (Round Robin) </a:t>
            </a:r>
            <a:r>
              <a:rPr lang="hr-HR" noProof="0" dirty="0"/>
              <a:t>– najčešće korišteno pravilo, redom raspoređuje ulazni promet na svaki poslužitelj iz pozadinskog skupa</a:t>
            </a:r>
            <a:endParaRPr lang="hr-HR" sz="3600" noProof="0" dirty="0">
              <a:latin typeface="+mj-lt"/>
            </a:endParaRPr>
          </a:p>
          <a:p>
            <a:pPr>
              <a:defRPr sz="3600">
                <a:latin typeface="+mj-lt"/>
              </a:defRPr>
            </a:pPr>
            <a:r>
              <a:rPr lang="hr-HR" b="1" noProof="0" dirty="0"/>
              <a:t>Pravilo najmanje veza (Least Connection) </a:t>
            </a:r>
            <a:r>
              <a:rPr lang="hr-HR" noProof="0" dirty="0"/>
              <a:t>- usmjerava ulazni promet na pozadinski poslužitelj s najmanje aktivnih veza</a:t>
            </a:r>
            <a:endParaRPr lang="hr-HR" sz="3600" noProof="0" dirty="0">
              <a:latin typeface="+mj-lt"/>
            </a:endParaRPr>
          </a:p>
          <a:p>
            <a:pPr>
              <a:defRPr sz="3600">
                <a:latin typeface="+mj-lt"/>
              </a:defRPr>
            </a:pPr>
            <a:r>
              <a:rPr lang="hr-HR" b="1" noProof="0" dirty="0"/>
              <a:t>IP raspršivanje (IP Hash) </a:t>
            </a:r>
            <a:r>
              <a:rPr lang="hr-HR" noProof="0" dirty="0"/>
              <a:t>- osigurava da se zahtjevi određenog klijenta uvijek usmjeravaju na isti pozadinski poslužitelj, pod uvjetom da je taj pozadinski poslužitelj dostupan</a:t>
            </a:r>
            <a:endParaRPr lang="hr-HR" sz="3600" noProof="0" dirty="0">
              <a:latin typeface="+mj-lt"/>
            </a:endParaRPr>
          </a:p>
          <a:p>
            <a:endParaRPr lang="hr-HR" sz="3600" noProof="0" dirty="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Provjere ispravnosti (Health Checks)</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fontScale="92500" lnSpcReduction="10000"/>
          </a:bodyPr>
          <a:lstStyle/>
          <a:p>
            <a:pPr>
              <a:defRPr sz="3600">
                <a:latin typeface="+mj-lt"/>
              </a:defRPr>
            </a:pPr>
            <a:r>
              <a:rPr lang="hr-HR" noProof="0" dirty="0"/>
              <a:t>provjera stanja je test kojim se provjerava dostupnost pozadinskih poslužitelja</a:t>
            </a:r>
            <a:endParaRPr lang="hr-HR" sz="3600" noProof="0" dirty="0">
              <a:latin typeface="+mj-lt"/>
            </a:endParaRPr>
          </a:p>
          <a:p>
            <a:pPr>
              <a:defRPr sz="3600">
                <a:latin typeface="+mj-lt"/>
              </a:defRPr>
            </a:pPr>
            <a:r>
              <a:rPr lang="hr-HR" noProof="0" dirty="0"/>
              <a:t>u skladu sa zadanim vremenskim intervalom, djelitelj opterećenja (load balancer) provodi provjeru stanja s ciljem praćenja/ nadzora pozadinskih poslužitelja</a:t>
            </a:r>
            <a:endParaRPr lang="hr-HR" sz="3600" noProof="0" dirty="0">
              <a:latin typeface="+mj-lt"/>
            </a:endParaRPr>
          </a:p>
          <a:p>
            <a:endParaRPr lang="hr-HR" sz="3600" noProof="0" dirty="0">
              <a:latin typeface="+mj-lt"/>
            </a:endParaRPr>
          </a:p>
          <a:p>
            <a:endParaRPr lang="hr-HR" sz="3600" noProof="0" dirty="0">
              <a:latin typeface="+mj-lt"/>
            </a:endParaRPr>
          </a:p>
          <a:p>
            <a:endParaRPr lang="hr-HR" sz="3600" noProof="0" dirty="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3DA6F814-C832-434A-8ACE-B01B417B70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3408</TotalTime>
  <Words>1023</Words>
  <Application>Microsoft Office PowerPoint</Application>
  <PresentationFormat>Widescreen</PresentationFormat>
  <Paragraphs>70</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Motyw pakietu Office</vt:lpstr>
      <vt:lpstr>O3 - Nastavni sadržaji za učenje na daljinu o računarstvu u oblaku  8 -  Razdioba opterećenja  (Load Balancing)</vt:lpstr>
      <vt:lpstr>Uvod u tečaj o računarstvu u oblaku</vt:lpstr>
      <vt:lpstr>Visoka razina dostupnosti</vt:lpstr>
      <vt:lpstr>Pregled uravnoteženja opterećenja</vt:lpstr>
      <vt:lpstr>Razdioba opterećenja (Load Balancing) – koncepti</vt:lpstr>
      <vt:lpstr>Javni djelitelj opterećenja (load balancer)</vt:lpstr>
      <vt:lpstr>Privatni djelitelj opterećenja (load balancer)</vt:lpstr>
      <vt:lpstr>Pravila za raspoređivanje opterećenja</vt:lpstr>
      <vt:lpstr>Provjere ispravnosti (Health Checks)</vt:lpstr>
      <vt:lpstr>Proučite i pregledajte sljedeće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200</cp:revision>
  <dcterms:created xsi:type="dcterms:W3CDTF">2021-12-08T08:56:03Z</dcterms:created>
  <dcterms:modified xsi:type="dcterms:W3CDTF">2024-02-23T13:40:26Z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