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2"/>
  </p:notesMasterIdLst>
  <p:sldIdLst>
    <p:sldId id="256" r:id="rId5"/>
    <p:sldId id="257" r:id="rId6"/>
    <p:sldId id="301" r:id="rId7"/>
    <p:sldId id="296" r:id="rId8"/>
    <p:sldId id="300" r:id="rId9"/>
    <p:sldId id="302" r:id="rId10"/>
    <p:sldId id="277" r:id="rId11"/>
  </p:sldIdLst>
  <p:sldSz cx="12192000" cy="6858000"/>
  <p:notesSz cx="6858000" cy="9144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092" autoAdjust="0"/>
    <p:restoredTop sz="82135" autoAdjust="0"/>
  </p:normalViewPr>
  <p:slideViewPr>
    <p:cSldViewPr snapToGrid="0">
      <p:cViewPr varScale="1">
        <p:scale>
          <a:sx n="91" d="100"/>
          <a:sy n="91" d="100"/>
        </p:scale>
        <p:origin x="1152"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066BBB-4A2A-497B-8D6E-78F28B3C4025}" type="datetimeFigureOut">
              <a:rPr lang="hr-HR" smtClean="0"/>
              <a:t>23.2.2024.</a:t>
            </a:fld>
            <a:endParaRPr lang="hr-HR"/>
          </a:p>
        </p:txBody>
      </p:sp>
      <p:sp>
        <p:nvSpPr>
          <p:cNvPr id="4" name="Rezervirano mjesto slike slajd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6" name="Rezervirano mjesto podnožj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E1F7B0-4ED8-4155-8F88-4515C773BDA4}" type="slidenum">
              <a:rPr lang="hr-HR" smtClean="0"/>
              <a:t>‹#›</a:t>
            </a:fld>
            <a:endParaRPr lang="hr-HR"/>
          </a:p>
        </p:txBody>
      </p:sp>
    </p:spTree>
    <p:extLst>
      <p:ext uri="{BB962C8B-B14F-4D97-AF65-F5344CB8AC3E}">
        <p14:creationId xmlns:p14="http://schemas.microsoft.com/office/powerpoint/2010/main" val="2646086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Dobré popoludnie a vitajte na kurze Cloud Computing. Tento kurz bol vypracovaný na základe projektu Erasmus+ CodeIn. Všetko, čo potrebujete na učenie, je prístup na internet a počítač.</a:t>
            </a:r>
          </a:p>
          <a:p>
            <a:pPr>
              <a:lnSpc>
                <a:spcPct val="107000"/>
              </a:lnSpc>
              <a:spcAft>
                <a:spcPts val="800"/>
              </a:spcAft>
              <a:defRPr>
                <a:effectLst/>
              </a:defRPr>
            </a:pPr>
            <a:r>
              <a:t>Kurz obsahuje celkovo desať tém a v tejto téme povieme niečo viac o vyrovnávaní záťaže.</a:t>
            </a:r>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2</a:t>
            </a:fld>
            <a:endParaRPr lang="hr-HR" smtClean="0"/>
          </a:p>
        </p:txBody>
      </p:sp>
    </p:spTree>
    <p:extLst>
      <p:ext uri="{BB962C8B-B14F-4D97-AF65-F5344CB8AC3E}">
        <p14:creationId xmlns:p14="http://schemas.microsoft.com/office/powerpoint/2010/main" val="41249110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Databázové systémy v cloude sú často rozdelené do tradičných relačných databáz (SQL) a nerelačných databáz (NoSQL). Databázy SQL sú lepšie pre viacriadkové transakcie, zatiaľ čo NoSQL je lepšie pre neštruktúrované dáta (napríklad dokumenty alebo JSON). Databázy SQL sú navyše založené na tabuľke, zatiaľ čo NoSQL je ukladací priestor dokumentov, kľúč-hodnota, grafu alebo širokých stĺpcov. </a:t>
            </a:r>
          </a:p>
          <a:p>
            <a:r>
              <a:t>Databázy SQL sú vertikálne škálovateľné, zatiaľ čo databázy NoSQL sú horizontálne škálovateľné. Databázy SQL sú najbežnejšou voľbou v bežných podnikových operáciách, pretože poskytujú intuitívny spôsob reprezentácie dát a umožňujú ľahký prístup k súvisiacim dátovým bodom. Mnoho z týchto moderných aplikácií, či už ide o mobilné aplikácie, IoT, veľa z týchto on-line reklamných aplikácií, všetky tieto aplikácie, kde je obrovské množstvo, by ste použili databázu NoSQL.</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3</a:t>
            </a:fld>
            <a:endParaRPr lang="hr-HR" smtClean="0"/>
          </a:p>
        </p:txBody>
      </p:sp>
    </p:spTree>
    <p:extLst>
      <p:ext uri="{BB962C8B-B14F-4D97-AF65-F5344CB8AC3E}">
        <p14:creationId xmlns:p14="http://schemas.microsoft.com/office/powerpoint/2010/main" val="1031799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Databázy v cloude možno používať ako službu, kde sa poskytovateľ cloudu stará o všetky úlohy súvisiace s údržbou databázy. Samozrejme, je možný aj tradičný prístup, kde je databáza nainštalovaná na virtuálnom počítači alebo na serveri Bare Metal. Pri inštalácii vo virtuálnom počítači je možné vybrať medzi jednouzlovým systémom (ak sa nepodarí obnoviť zo zálohy) alebo dvojuzlovým systémom s vysokou dostupnosťou (v prípade zlyhania prvého uzla bude databáza naďalej fungovať na druhom uzle).</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4</a:t>
            </a:fld>
            <a:endParaRPr lang="hr-HR" smtClean="0"/>
          </a:p>
        </p:txBody>
      </p:sp>
    </p:spTree>
    <p:extLst>
      <p:ext uri="{BB962C8B-B14F-4D97-AF65-F5344CB8AC3E}">
        <p14:creationId xmlns:p14="http://schemas.microsoft.com/office/powerpoint/2010/main" val="35776640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Databáza ako služba cloud computingu umožňuje používateľom prístup a používanie cloudového databázového systému bez zakúpenia a nastavenia vlastného hardvéru, inštalácie vlastného databázového softvéru alebo správy samotnej databázy (nehovoriac o prijímaní talentov s vysokou cenou, ktoré sú na to potrebné). Namiesto toho sa poskytovateľ cloudu stará o všetko od pravidelného zvyšovania verzie až po zálohy, aby bol zaistený, že databázový systém zostane dostupný a zabezpečený 24 hodín denne, 7 dní v týždni.</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5</a:t>
            </a:fld>
            <a:endParaRPr lang="hr-HR" smtClean="0"/>
          </a:p>
        </p:txBody>
      </p:sp>
    </p:spTree>
    <p:extLst>
      <p:ext uri="{BB962C8B-B14F-4D97-AF65-F5344CB8AC3E}">
        <p14:creationId xmlns:p14="http://schemas.microsoft.com/office/powerpoint/2010/main" val="9218457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Najnovšia databáza ako služba predstavuje koncept autonómnej databázy od spoločnosti Oracle. Autonómna databáza je cloudová databáza, ktorá využíva strojové učenie na automatizáciu ladenia databázy, zabezpečenia, zálohovania, aktualizácií a ďalších rutinných úloh správy tradične vykonávaných administrátormi databáz. Na rozdiel od konvenčnej databázy však autonómna databáza vykonáva všetky tieto úlohy a viac bez ľudského zásahu.</a:t>
            </a:r>
          </a:p>
          <a:p>
            <a:r>
              <a:t>Podporované sú dve možnosti. Jeden sa nazýva zdieľaný a jeden sa nazýva vyhradený. Ako názov určuje vyhradené prostriedky, používate výlučne hardvér. V zdieľanom modeli poskytujete a spravujete len autonómnu databázu.</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6</a:t>
            </a:fld>
            <a:endParaRPr lang="hr-HR" smtClean="0"/>
          </a:p>
        </p:txBody>
      </p:sp>
    </p:spTree>
    <p:extLst>
      <p:ext uri="{BB962C8B-B14F-4D97-AF65-F5344CB8AC3E}">
        <p14:creationId xmlns:p14="http://schemas.microsoft.com/office/powerpoint/2010/main" val="41925091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Pre dokončenie tejto jednotky študujte a skontrolujte nasledujúce online zdroje. Ďakujeme za pozornosť!</a:t>
            </a:r>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7</a:t>
            </a:fld>
            <a:endParaRPr lang="hr-HR" smtClean="0"/>
          </a:p>
        </p:txBody>
      </p:sp>
    </p:spTree>
    <p:extLst>
      <p:ext uri="{BB962C8B-B14F-4D97-AF65-F5344CB8AC3E}">
        <p14:creationId xmlns:p14="http://schemas.microsoft.com/office/powerpoint/2010/main" val="17187061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3E04E41-BFA8-4551-94CF-FF0786B6A95C}"/>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38F1C0F8-20A9-4D6A-942D-AAA84F0D95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E9C00BB3-AFA5-4F08-AE28-27DE61B4719A}"/>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240F8208-00C0-4B82-93B4-D03C4F87C66C}"/>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52E1428-DCE4-475A-894E-4495F640E3D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5196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E6A2373-B293-485A-B9F4-8022807B37F0}"/>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13E82635-9808-40F9-AB0B-69DB1AB52EDA}"/>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3AD01CDF-CF6D-4E3D-89EE-855DE207BC04}"/>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E8C8C3EB-3B39-4674-9C85-CD80CE578C21}"/>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737398AB-BE32-4F86-A6EA-E13C2E4F7A1E}"/>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027389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86E3940D-6C3D-4BFA-80F9-A5EAEFD4BBC6}"/>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A896287F-84F0-4838-B4C4-A5B5D250C989}"/>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74B7AC1-C0DB-46F6-9800-7CD6361921DA}"/>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FA1FAA13-902D-4409-9223-5C1E749A8E69}"/>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A96952E3-1EE7-4D94-BA57-5100B300F65F}"/>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81387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1E32B72-72F1-4DDF-A955-E96B51BE7D49}"/>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C4B96A78-CDC7-4128-8825-6B321A9799C1}"/>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FD3F5ED-1A27-4358-B40D-DC536AF6076A}"/>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DDF005AC-7851-4539-BC0E-495D00904A34}"/>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80CD2B3-EB28-47E7-9CF9-C63EBFF66CD4}"/>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855538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A214856-0940-4939-A233-E830012F9EAF}"/>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820872C0-58F9-4E62-ADEA-4C801725C0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FADF8169-59EE-467F-88D2-A8E7DC50025F}"/>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8560D2E5-E5A5-4D2B-825F-AE71A82D418A}"/>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F04838DC-9538-4FE6-8EC2-F694BA2C904B}"/>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475226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9E9B973-5E82-41ED-BD29-ED33A9C334D3}"/>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5C78DA29-A0EF-43CC-9F32-CBC18517BF6C}"/>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2222E80D-D7AE-4811-A0C5-4665EB7E79A5}"/>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39BB7B4F-2233-483B-A6C2-1319D3C0704B}"/>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6" name="Symbol zastępczy stopki 5">
            <a:extLst>
              <a:ext uri="{FF2B5EF4-FFF2-40B4-BE49-F238E27FC236}">
                <a16:creationId xmlns:a16="http://schemas.microsoft.com/office/drawing/2014/main" id="{CF69642E-7620-4781-8808-0DC43EA01279}"/>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2AB38760-3DA5-4055-9C4E-05E3A96D857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468537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30230BF-A108-4EDC-AC8C-DB36E1042BB5}"/>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070F32FC-565E-4EBE-BC36-3D4D3CA86F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ACA45642-0538-4400-A68F-C890899A13AC}"/>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BE57C1A5-9CB7-4A29-BC8A-ECCB220F48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4DF49A45-3D1A-48F1-B4B7-81F3F3A16F3B}"/>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43FF47A6-690F-4A9F-922D-7C52118F8490}"/>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8" name="Symbol zastępczy stopki 7">
            <a:extLst>
              <a:ext uri="{FF2B5EF4-FFF2-40B4-BE49-F238E27FC236}">
                <a16:creationId xmlns:a16="http://schemas.microsoft.com/office/drawing/2014/main" id="{6E9BD540-884B-4DB6-B81F-8B3588F7C08D}"/>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08098A4D-5920-412B-8FC3-D401775F3670}"/>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374363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F6BB5C5-33FE-4E90-9618-45A104BEED69}"/>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C6B37200-BE32-4968-BB88-10117B519200}"/>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4" name="Symbol zastępczy stopki 3">
            <a:extLst>
              <a:ext uri="{FF2B5EF4-FFF2-40B4-BE49-F238E27FC236}">
                <a16:creationId xmlns:a16="http://schemas.microsoft.com/office/drawing/2014/main" id="{88AB8BFF-4198-4131-9F63-734DE5920207}"/>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A730972D-586F-481A-812B-1D135BD7201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660115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097309D5-4D94-42BF-A392-1B0C426B4A46}"/>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3" name="Symbol zastępczy stopki 2">
            <a:extLst>
              <a:ext uri="{FF2B5EF4-FFF2-40B4-BE49-F238E27FC236}">
                <a16:creationId xmlns:a16="http://schemas.microsoft.com/office/drawing/2014/main" id="{BB8F6513-F2BD-4223-9A89-18958AC7B15E}"/>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00A74D69-0FEC-433D-82C5-4E523114B9A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94142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AA5867A-5B4E-4C78-B00F-F58A8DB76010}"/>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E2C7E01D-BD3D-473B-A095-204E20E024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97CF3AED-69E8-4E6F-8D87-BF19C05CCE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638610F5-117F-46F2-ABF4-11B7B7797A89}"/>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6" name="Symbol zastępczy stopki 5">
            <a:extLst>
              <a:ext uri="{FF2B5EF4-FFF2-40B4-BE49-F238E27FC236}">
                <a16:creationId xmlns:a16="http://schemas.microsoft.com/office/drawing/2014/main" id="{FE894C93-FB30-4551-83DA-3B9EFC51CB77}"/>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581DBB05-ECB2-4EBE-9484-F81EE907D743}"/>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196249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308B22-79C3-4E34-BE99-9A1962946A05}"/>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2EB4F772-BF22-4F5C-A7A0-50BE340C67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A3EF6472-25B8-423A-A9DF-2628787DF5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AE3A5A38-83E1-4449-AF6B-F03F44A1419E}"/>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6" name="Symbol zastępczy stopki 5">
            <a:extLst>
              <a:ext uri="{FF2B5EF4-FFF2-40B4-BE49-F238E27FC236}">
                <a16:creationId xmlns:a16="http://schemas.microsoft.com/office/drawing/2014/main" id="{34DEF8AC-167B-435C-80C6-0B81C4B778D8}"/>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0E0BD990-BE4F-4CFB-892B-A066BC1DEE01}"/>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6912798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EEC5F034-E282-4D10-A3AC-90320D0194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424F2DBC-3188-47EE-92F3-4372C1E629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C9F4436A-2F08-4112-8FF6-182C07FA7D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ED09538A-6922-4657-A6A2-5BF665AB94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363F68B1-1615-4D59-A7A0-B702B4D040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4B549-3532-476D-8B32-F9865DF0B978}" type="slidenum">
              <a:rPr lang="pl-PL" smtClean="0"/>
              <a:t>‹#›</a:t>
            </a:fld>
            <a:endParaRPr lang="pl-PL"/>
          </a:p>
        </p:txBody>
      </p:sp>
    </p:spTree>
    <p:extLst>
      <p:ext uri="{BB962C8B-B14F-4D97-AF65-F5344CB8AC3E}">
        <p14:creationId xmlns:p14="http://schemas.microsoft.com/office/powerpoint/2010/main" val="3728727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cloud.google.com/learn/what-is-a-cloud-database" TargetMode="External"/><Relationship Id="rId7" Type="http://schemas.openxmlformats.org/officeDocument/2006/relationships/hyperlink" Target="https://oracle.github.io/learning-library/data-management-library/autonomous-database/shared/workshops/freetier-overview/#xd_co_f=NmEzYTk4MDUtZWQyMS00MDBmLThiMWEtZWFhMTNlMjEzODM3%7E"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hyperlink" Target="https://www.youtube.com/watch?v=E9AgJnsEvG4" TargetMode="External"/><Relationship Id="rId5" Type="http://schemas.openxmlformats.org/officeDocument/2006/relationships/hyperlink" Target="https://www.youtube.com/watch?v=hRulZhTtUTg" TargetMode="External"/><Relationship Id="rId4" Type="http://schemas.openxmlformats.org/officeDocument/2006/relationships/hyperlink" Target="https://www.youtube.com/watch?v=qfiOVB3yMHQ"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444977" y="1664229"/>
            <a:ext cx="9144000" cy="3065815"/>
          </a:xfrm>
        </p:spPr>
        <p:txBody>
          <a:bodyPr>
            <a:normAutofit fontScale="90000"/>
          </a:bodyPr>
          <a:lstStyle/>
          <a:p>
            <a:r>
              <a:rPr b="1"/>
              <a:t>O3 - osnovy diaľkového vzdelávania v službe Cloud Computing</a:t>
            </a:r>
            <a:br>
              <a:rPr b="1"/>
            </a:br>
            <a:r>
              <a:rPr b="1"/>
              <a:t/>
            </a:r>
            <a:br>
              <a:rPr b="1"/>
            </a:br>
            <a:r>
              <a:t>9 - databázy</a:t>
            </a:r>
          </a:p>
        </p:txBody>
      </p:sp>
    </p:spTree>
    <p:extLst>
      <p:ext uri="{BB962C8B-B14F-4D97-AF65-F5344CB8AC3E}">
        <p14:creationId xmlns:p14="http://schemas.microsoft.com/office/powerpoint/2010/main" val="7507150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Úvod do kurzu Cloud Computing</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lvl="0">
              <a:defRPr sz="3600">
                <a:latin typeface="+mj-lt"/>
              </a:defRPr>
            </a:pPr>
            <a:r>
              <a:t>Tento kurz bol vyvinutý ako výsledok projektu Erasmus+ CodeIn (</a:t>
            </a:r>
            <a:r>
              <a:rPr i="1"/>
              <a:t>Cloud cOmputing pre digitálne vzdelávanie INnovation</a:t>
            </a:r>
            <a:r>
              <a:t>)</a:t>
            </a:r>
          </a:p>
          <a:p>
            <a:pPr lvl="0">
              <a:defRPr sz="3600">
                <a:latin typeface="+mj-lt"/>
              </a:defRPr>
            </a:pPr>
            <a:r>
              <a:t>Obsahuje celkovo desať tém výučby</a:t>
            </a:r>
            <a:endParaRPr sz="3600">
              <a:latin typeface="+mj-lt"/>
            </a:endParaRPr>
          </a:p>
          <a:p>
            <a:pPr lvl="0">
              <a:defRPr sz="3600">
                <a:latin typeface="+mj-lt"/>
              </a:defRPr>
            </a:pPr>
            <a:r>
              <a:t>Všetko, čo potrebujete na učenie, je prístup na internet </a:t>
            </a:r>
          </a:p>
          <a:p>
            <a:pPr marL="0" lvl="0" indent="0">
              <a:buNone/>
            </a:pPr>
            <a:endParaRPr sz="3600">
              <a:latin typeface="+mj-lt"/>
            </a:endParaRPr>
          </a:p>
          <a:p>
            <a:pPr lvl="0"/>
            <a:endParaRPr>
              <a:latin typeface="+mj-lt"/>
            </a:endParaRPr>
          </a:p>
        </p:txBody>
      </p:sp>
    </p:spTree>
    <p:extLst>
      <p:ext uri="{BB962C8B-B14F-4D97-AF65-F5344CB8AC3E}">
        <p14:creationId xmlns:p14="http://schemas.microsoft.com/office/powerpoint/2010/main" val="2858749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defRPr b="1"/>
            </a:pPr>
            <a:r>
              <a:t>Databázové systémy dostupné v cloude</a:t>
            </a:r>
            <a:endParaRPr b="1"/>
          </a:p>
        </p:txBody>
      </p:sp>
      <p:pic>
        <p:nvPicPr>
          <p:cNvPr id="17" name="Picture 16"/>
          <p:cNvPicPr>
            <a:picLocks noChangeAspect="1"/>
          </p:cNvPicPr>
          <p:nvPr/>
        </p:nvPicPr>
        <p:blipFill>
          <a:blip r:embed="rId3"/>
          <a:stretch>
            <a:fillRect/>
          </a:stretch>
        </p:blipFill>
        <p:spPr>
          <a:xfrm>
            <a:off x="4906904" y="1432228"/>
            <a:ext cx="1848898" cy="1116572"/>
          </a:xfrm>
          <a:prstGeom prst="rect">
            <a:avLst/>
          </a:prstGeom>
        </p:spPr>
      </p:pic>
      <p:pic>
        <p:nvPicPr>
          <p:cNvPr id="1026" name="Picture 2" descr="6D Cyber | BigData NoSQL Cours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56867" y="3072911"/>
            <a:ext cx="1567521" cy="156752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SQL Veritabanları Neden Ölçeklenebilir Değillerdir ? – Yazılım Köyü"/>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47481" y="3179938"/>
            <a:ext cx="2574080" cy="1353469"/>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2030462" y="5042989"/>
            <a:ext cx="2791099" cy="1384995"/>
          </a:xfrm>
          <a:prstGeom prst="rect">
            <a:avLst/>
          </a:prstGeom>
        </p:spPr>
        <p:txBody>
          <a:bodyPr wrap="square">
            <a:spAutoFit/>
          </a:bodyPr>
          <a:lstStyle/>
          <a:p>
            <a:pPr algn="ctr">
              <a:defRPr sz="2800"/>
            </a:pPr>
            <a:r>
              <a:rPr>
                <a:latin typeface="+mj-lt"/>
              </a:rPr>
              <a:t>Relačné</a:t>
            </a:r>
            <a:r>
              <a:t> </a:t>
            </a:r>
            <a:r>
              <a:rPr>
                <a:latin typeface="+mj-lt"/>
              </a:rPr>
              <a:t>(SQL) databázy -  schéma pevných dát </a:t>
            </a:r>
            <a:endParaRPr sz="2800">
              <a:latin typeface="+mj-lt"/>
            </a:endParaRPr>
          </a:p>
        </p:txBody>
      </p:sp>
      <p:sp>
        <p:nvSpPr>
          <p:cNvPr id="6" name="Rectangle 5"/>
          <p:cNvSpPr/>
          <p:nvPr/>
        </p:nvSpPr>
        <p:spPr>
          <a:xfrm>
            <a:off x="6561574" y="4827545"/>
            <a:ext cx="3967198" cy="1815882"/>
          </a:xfrm>
          <a:prstGeom prst="rect">
            <a:avLst/>
          </a:prstGeom>
        </p:spPr>
        <p:txBody>
          <a:bodyPr wrap="square">
            <a:spAutoFit/>
          </a:bodyPr>
          <a:lstStyle/>
          <a:p>
            <a:pPr algn="ctr">
              <a:defRPr sz="2800">
                <a:latin typeface="+mj-lt"/>
              </a:defRPr>
            </a:pPr>
            <a:r>
              <a:t>Nerelačné databázy (NoSQL) -</a:t>
            </a:r>
          </a:p>
          <a:p>
            <a:pPr algn="ctr">
              <a:defRPr sz="2800">
                <a:latin typeface="+mj-lt"/>
              </a:defRPr>
            </a:pPr>
            <a:r>
              <a:t>ukladanie a správa neštruktúrovaných dát </a:t>
            </a:r>
            <a:endParaRPr sz="2800">
              <a:latin typeface="+mj-lt"/>
            </a:endParaRPr>
          </a:p>
        </p:txBody>
      </p:sp>
      <p:cxnSp>
        <p:nvCxnSpPr>
          <p:cNvPr id="19" name="Straight Connector 18"/>
          <p:cNvCxnSpPr/>
          <p:nvPr/>
        </p:nvCxnSpPr>
        <p:spPr>
          <a:xfrm flipV="1">
            <a:off x="4326142" y="2526819"/>
            <a:ext cx="569066" cy="502417"/>
          </a:xfrm>
          <a:prstGeom prst="line">
            <a:avLst/>
          </a:prstGeom>
        </p:spPr>
        <p:style>
          <a:lnRef idx="1">
            <a:schemeClr val="accent1"/>
          </a:lnRef>
          <a:fillRef idx="0">
            <a:schemeClr val="accent1"/>
          </a:fillRef>
          <a:effectRef idx="0">
            <a:schemeClr val="accent1"/>
          </a:effectRef>
          <a:fontRef idx="minor">
            <a:schemeClr val="tx1"/>
          </a:fontRef>
        </p:style>
      </p:cxnSp>
      <p:pic>
        <p:nvPicPr>
          <p:cNvPr id="20" name="Picture 19"/>
          <p:cNvPicPr>
            <a:picLocks noChangeAspect="1"/>
          </p:cNvPicPr>
          <p:nvPr/>
        </p:nvPicPr>
        <p:blipFill>
          <a:blip r:embed="rId6"/>
          <a:stretch>
            <a:fillRect/>
          </a:stretch>
        </p:blipFill>
        <p:spPr>
          <a:xfrm rot="21090014" flipH="1">
            <a:off x="6721193" y="2496957"/>
            <a:ext cx="807890" cy="603792"/>
          </a:xfrm>
          <a:prstGeom prst="rect">
            <a:avLst/>
          </a:prstGeom>
        </p:spPr>
      </p:pic>
    </p:spTree>
    <p:extLst>
      <p:ext uri="{BB962C8B-B14F-4D97-AF65-F5344CB8AC3E}">
        <p14:creationId xmlns:p14="http://schemas.microsoft.com/office/powerpoint/2010/main" val="36540485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defRPr b="1"/>
            </a:pPr>
            <a:r>
              <a:t>Databázové systémy dostupné v cloude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6025651" y="4370829"/>
            <a:ext cx="3603328" cy="1014884"/>
          </a:xfrm>
        </p:spPr>
        <p:txBody>
          <a:bodyPr>
            <a:normAutofit lnSpcReduction="10000"/>
          </a:bodyPr>
          <a:lstStyle/>
          <a:p>
            <a:pPr marL="0" indent="0" algn="ctr">
              <a:buNone/>
              <a:defRPr sz="2400">
                <a:latin typeface="+mj-lt"/>
              </a:defRPr>
            </a:pPr>
            <a:r>
              <a:t>nasadené na cloudovom virtuálnom počítači (VM) alebo na serveri Bare Metal </a:t>
            </a:r>
            <a:endParaRPr sz="2400">
              <a:latin typeface="+mj-lt"/>
            </a:endParaRPr>
          </a:p>
          <a:p>
            <a:pPr algn="ctr"/>
            <a:endParaRPr sz="3600">
              <a:latin typeface="+mj-lt"/>
            </a:endParaRPr>
          </a:p>
          <a:p>
            <a:pPr marL="0" indent="0" algn="ctr">
              <a:buNone/>
            </a:pPr>
            <a:endParaRPr sz="3600">
              <a:latin typeface="+mj-lt"/>
            </a:endParaRPr>
          </a:p>
        </p:txBody>
      </p:sp>
      <p:pic>
        <p:nvPicPr>
          <p:cNvPr id="7" name="Picture 6"/>
          <p:cNvPicPr>
            <a:picLocks noChangeAspect="1"/>
          </p:cNvPicPr>
          <p:nvPr/>
        </p:nvPicPr>
        <p:blipFill>
          <a:blip r:embed="rId3"/>
          <a:stretch>
            <a:fillRect/>
          </a:stretch>
        </p:blipFill>
        <p:spPr>
          <a:xfrm>
            <a:off x="5026300" y="1281970"/>
            <a:ext cx="1848898" cy="1116572"/>
          </a:xfrm>
          <a:prstGeom prst="rect">
            <a:avLst/>
          </a:prstGeom>
        </p:spPr>
      </p:pic>
      <p:pic>
        <p:nvPicPr>
          <p:cNvPr id="9" name="Picture 8"/>
          <p:cNvPicPr>
            <a:picLocks noChangeAspect="1"/>
          </p:cNvPicPr>
          <p:nvPr/>
        </p:nvPicPr>
        <p:blipFill>
          <a:blip r:embed="rId4"/>
          <a:stretch>
            <a:fillRect/>
          </a:stretch>
        </p:blipFill>
        <p:spPr>
          <a:xfrm>
            <a:off x="8162963" y="3000905"/>
            <a:ext cx="1304925" cy="1009650"/>
          </a:xfrm>
          <a:prstGeom prst="rect">
            <a:avLst/>
          </a:prstGeom>
        </p:spPr>
      </p:pic>
      <p:pic>
        <p:nvPicPr>
          <p:cNvPr id="10" name="Picture 9"/>
          <p:cNvPicPr>
            <a:picLocks noChangeAspect="1"/>
          </p:cNvPicPr>
          <p:nvPr/>
        </p:nvPicPr>
        <p:blipFill>
          <a:blip r:embed="rId5"/>
          <a:stretch>
            <a:fillRect/>
          </a:stretch>
        </p:blipFill>
        <p:spPr>
          <a:xfrm>
            <a:off x="6208448" y="2954527"/>
            <a:ext cx="1333500" cy="1009650"/>
          </a:xfrm>
          <a:prstGeom prst="rect">
            <a:avLst/>
          </a:prstGeom>
        </p:spPr>
      </p:pic>
      <p:sp>
        <p:nvSpPr>
          <p:cNvPr id="11" name="TextBox 10"/>
          <p:cNvSpPr txBox="1"/>
          <p:nvPr/>
        </p:nvSpPr>
        <p:spPr>
          <a:xfrm>
            <a:off x="4246919" y="3063317"/>
            <a:ext cx="779381" cy="369332"/>
          </a:xfrm>
          <a:prstGeom prst="rect">
            <a:avLst/>
          </a:prstGeom>
          <a:noFill/>
        </p:spPr>
        <p:txBody>
          <a:bodyPr wrap="none">
            <a:spAutoFit/>
          </a:bodyPr>
          <a:lstStyle/>
          <a:p>
            <a:pPr>
              <a:defRPr>
                <a:latin typeface="+mj-lt"/>
              </a:defRPr>
            </a:pPr>
            <a:r>
              <a:t>DBaaS</a:t>
            </a:r>
            <a:endParaRPr>
              <a:latin typeface="+mj-lt"/>
            </a:endParaRPr>
          </a:p>
        </p:txBody>
      </p:sp>
      <p:sp>
        <p:nvSpPr>
          <p:cNvPr id="12" name="Symbol zastępczy zawartości 2">
            <a:extLst>
              <a:ext uri="{FF2B5EF4-FFF2-40B4-BE49-F238E27FC236}">
                <a16:creationId xmlns:a16="http://schemas.microsoft.com/office/drawing/2014/main" id="{9727AF9A-F3F7-464E-860B-D6C35A8834E3}"/>
              </a:ext>
            </a:extLst>
          </p:cNvPr>
          <p:cNvSpPr txBox="1">
            <a:spLocks/>
          </p:cNvSpPr>
          <p:nvPr/>
        </p:nvSpPr>
        <p:spPr>
          <a:xfrm>
            <a:off x="2046505" y="4370829"/>
            <a:ext cx="3741337" cy="1009666"/>
          </a:xfrm>
          <a:prstGeom prst="rect">
            <a:avLst/>
          </a:prstGeom>
        </p:spPr>
        <p:txBody>
          <a:bodyPr vert="horz" lIns="91440" tIns="45720" rIns="91440" bIns="4572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defRPr sz="2400">
                <a:latin typeface="+mj-lt"/>
              </a:defRPr>
            </a:pPr>
            <a:r>
              <a:t>ponúkané ako spravovaná databáza ako služba (DBaaS) </a:t>
            </a:r>
            <a:endParaRPr sz="2400">
              <a:latin typeface="+mj-lt"/>
            </a:endParaRPr>
          </a:p>
          <a:p>
            <a:pPr marL="0" indent="0">
              <a:buNone/>
            </a:pPr>
            <a:endParaRPr sz="3600">
              <a:latin typeface="+mj-lt"/>
            </a:endParaRPr>
          </a:p>
          <a:p>
            <a:pPr marL="0" indent="0">
              <a:buFont typeface="Arial" panose="020B0604020202020204" pitchFamily="34" charset="0"/>
              <a:buNone/>
            </a:pPr>
            <a:endParaRPr sz="3600">
              <a:latin typeface="+mj-lt"/>
            </a:endParaRPr>
          </a:p>
        </p:txBody>
      </p:sp>
      <p:sp>
        <p:nvSpPr>
          <p:cNvPr id="13" name="Rectangle 12"/>
          <p:cNvSpPr/>
          <p:nvPr/>
        </p:nvSpPr>
        <p:spPr>
          <a:xfrm>
            <a:off x="2178611" y="5917460"/>
            <a:ext cx="3772138" cy="830997"/>
          </a:xfrm>
          <a:prstGeom prst="rect">
            <a:avLst/>
          </a:prstGeom>
        </p:spPr>
        <p:txBody>
          <a:bodyPr wrap="square">
            <a:spAutoFit/>
          </a:bodyPr>
          <a:lstStyle/>
          <a:p>
            <a:pPr algn="ctr">
              <a:defRPr sz="2400">
                <a:latin typeface="+mj-lt"/>
              </a:defRPr>
            </a:pPr>
            <a:r>
              <a:t>spravované poskytovateľom cloudu</a:t>
            </a:r>
            <a:endParaRPr sz="2400">
              <a:latin typeface="+mj-lt"/>
            </a:endParaRPr>
          </a:p>
        </p:txBody>
      </p:sp>
      <p:sp>
        <p:nvSpPr>
          <p:cNvPr id="14" name="Down Arrow 13"/>
          <p:cNvSpPr/>
          <p:nvPr/>
        </p:nvSpPr>
        <p:spPr>
          <a:xfrm>
            <a:off x="7445820" y="5300107"/>
            <a:ext cx="944545" cy="582805"/>
          </a:xfrm>
          <a:prstGeom prst="downArrow">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5" name="Down Arrow 14"/>
          <p:cNvSpPr/>
          <p:nvPr/>
        </p:nvSpPr>
        <p:spPr>
          <a:xfrm>
            <a:off x="3487883" y="5321879"/>
            <a:ext cx="944545" cy="582805"/>
          </a:xfrm>
          <a:prstGeom prst="downArrow">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6" name="Rectangle 15"/>
          <p:cNvSpPr/>
          <p:nvPr/>
        </p:nvSpPr>
        <p:spPr>
          <a:xfrm>
            <a:off x="6527511" y="5923762"/>
            <a:ext cx="2781161" cy="830997"/>
          </a:xfrm>
          <a:prstGeom prst="rect">
            <a:avLst/>
          </a:prstGeom>
        </p:spPr>
        <p:txBody>
          <a:bodyPr wrap="square">
            <a:spAutoFit/>
          </a:bodyPr>
          <a:lstStyle/>
          <a:p>
            <a:pPr algn="ctr">
              <a:defRPr sz="2400">
                <a:latin typeface="+mj-lt"/>
              </a:defRPr>
            </a:pPr>
            <a:r>
              <a:t>sami spravované interným IT tímom</a:t>
            </a:r>
            <a:endParaRPr sz="2400">
              <a:latin typeface="+mj-lt"/>
            </a:endParaRPr>
          </a:p>
        </p:txBody>
      </p:sp>
      <p:sp>
        <p:nvSpPr>
          <p:cNvPr id="17" name="Rectangle 16"/>
          <p:cNvSpPr/>
          <p:nvPr/>
        </p:nvSpPr>
        <p:spPr>
          <a:xfrm>
            <a:off x="2526592" y="2896449"/>
            <a:ext cx="2596505" cy="107240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pic>
        <p:nvPicPr>
          <p:cNvPr id="18" name="Picture 17"/>
          <p:cNvPicPr>
            <a:picLocks noChangeAspect="1"/>
          </p:cNvPicPr>
          <p:nvPr/>
        </p:nvPicPr>
        <p:blipFill>
          <a:blip r:embed="rId6"/>
          <a:stretch>
            <a:fillRect/>
          </a:stretch>
        </p:blipFill>
        <p:spPr>
          <a:xfrm>
            <a:off x="3235643" y="2896449"/>
            <a:ext cx="914479" cy="1085182"/>
          </a:xfrm>
          <a:prstGeom prst="rect">
            <a:avLst/>
          </a:prstGeom>
        </p:spPr>
      </p:pic>
      <p:pic>
        <p:nvPicPr>
          <p:cNvPr id="19" name="Picture 18"/>
          <p:cNvPicPr>
            <a:picLocks noChangeAspect="1"/>
          </p:cNvPicPr>
          <p:nvPr/>
        </p:nvPicPr>
        <p:blipFill>
          <a:blip r:embed="rId7"/>
          <a:stretch>
            <a:fillRect/>
          </a:stretch>
        </p:blipFill>
        <p:spPr>
          <a:xfrm>
            <a:off x="5977130" y="2954527"/>
            <a:ext cx="3700369" cy="1085182"/>
          </a:xfrm>
          <a:prstGeom prst="rect">
            <a:avLst/>
          </a:prstGeom>
        </p:spPr>
      </p:pic>
      <p:cxnSp>
        <p:nvCxnSpPr>
          <p:cNvPr id="21" name="Straight Connector 20"/>
          <p:cNvCxnSpPr/>
          <p:nvPr/>
        </p:nvCxnSpPr>
        <p:spPr>
          <a:xfrm flipV="1">
            <a:off x="4741767" y="2360248"/>
            <a:ext cx="569066" cy="502417"/>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H="1" flipV="1">
            <a:off x="6772580" y="2360248"/>
            <a:ext cx="717853" cy="562536"/>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950107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defRPr b="1"/>
            </a:pPr>
            <a:r>
              <a:t>Koncept Database as a Service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693336" y="1539963"/>
            <a:ext cx="6832879" cy="5167312"/>
          </a:xfrm>
        </p:spPr>
        <p:txBody>
          <a:bodyPr>
            <a:normAutofit fontScale="92500" lnSpcReduction="10000"/>
          </a:bodyPr>
          <a:lstStyle/>
          <a:p>
            <a:pPr>
              <a:defRPr sz="3600">
                <a:latin typeface="+mj-lt"/>
              </a:defRPr>
            </a:pPr>
            <a:r>
              <a:t>najrýchlejšie rastúci trh so softvérom ako službou (SaaS)</a:t>
            </a:r>
            <a:endParaRPr sz="3600">
              <a:latin typeface="+mj-lt"/>
            </a:endParaRPr>
          </a:p>
          <a:p>
            <a:pPr>
              <a:defRPr sz="3600">
                <a:latin typeface="+mj-lt"/>
              </a:defRPr>
            </a:pPr>
            <a:r>
              <a:t>prístup používateľa do databázy bez nastavenia hardvéru a softvéru </a:t>
            </a:r>
            <a:endParaRPr sz="3600">
              <a:latin typeface="+mj-lt"/>
            </a:endParaRPr>
          </a:p>
          <a:p>
            <a:pPr>
              <a:defRPr sz="3600">
                <a:latin typeface="+mj-lt"/>
              </a:defRPr>
            </a:pPr>
            <a:r>
              <a:t>poskytovateľ cloudu udržiava systémovú infraštruktúru a databázu a poskytuje ju ako plne spravovanú cloudovú službu</a:t>
            </a:r>
            <a:endParaRPr sz="3600">
              <a:latin typeface="+mj-lt"/>
            </a:endParaRPr>
          </a:p>
          <a:p>
            <a:pPr>
              <a:defRPr sz="3600">
                <a:latin typeface="+mj-lt"/>
              </a:defRPr>
            </a:pPr>
            <a:r>
              <a:t>zákazníci platia za používanie systémových zdrojov (žiadne softvérové licencie)</a:t>
            </a:r>
          </a:p>
          <a:p>
            <a:pPr marL="0" indent="0">
              <a:buNone/>
            </a:pPr>
            <a:endParaRPr sz="3200">
              <a:latin typeface="+mj-lt"/>
            </a:endParaRPr>
          </a:p>
          <a:p>
            <a:pPr marL="0" indent="0">
              <a:buNone/>
            </a:pPr>
            <a:endParaRPr sz="3200">
              <a:latin typeface="+mj-lt"/>
            </a:endParaRPr>
          </a:p>
        </p:txBody>
      </p:sp>
      <p:pic>
        <p:nvPicPr>
          <p:cNvPr id="4" name="Picture 3"/>
          <p:cNvPicPr>
            <a:picLocks noChangeAspect="1"/>
          </p:cNvPicPr>
          <p:nvPr/>
        </p:nvPicPr>
        <p:blipFill>
          <a:blip r:embed="rId3"/>
          <a:stretch>
            <a:fillRect/>
          </a:stretch>
        </p:blipFill>
        <p:spPr>
          <a:xfrm>
            <a:off x="7634003" y="1300117"/>
            <a:ext cx="4063512" cy="1831196"/>
          </a:xfrm>
          <a:prstGeom prst="rect">
            <a:avLst/>
          </a:prstGeom>
        </p:spPr>
      </p:pic>
      <p:pic>
        <p:nvPicPr>
          <p:cNvPr id="6" name="Picture 5"/>
          <p:cNvPicPr>
            <a:picLocks noChangeAspect="1"/>
          </p:cNvPicPr>
          <p:nvPr/>
        </p:nvPicPr>
        <p:blipFill>
          <a:blip r:embed="rId4"/>
          <a:stretch>
            <a:fillRect/>
          </a:stretch>
        </p:blipFill>
        <p:spPr>
          <a:xfrm>
            <a:off x="7634003" y="4712784"/>
            <a:ext cx="3028950" cy="1514475"/>
          </a:xfrm>
          <a:prstGeom prst="rect">
            <a:avLst/>
          </a:prstGeom>
        </p:spPr>
      </p:pic>
      <p:pic>
        <p:nvPicPr>
          <p:cNvPr id="7" name="Picture 6"/>
          <p:cNvPicPr>
            <a:picLocks noChangeAspect="1"/>
          </p:cNvPicPr>
          <p:nvPr/>
        </p:nvPicPr>
        <p:blipFill>
          <a:blip r:embed="rId5"/>
          <a:stretch>
            <a:fillRect/>
          </a:stretch>
        </p:blipFill>
        <p:spPr>
          <a:xfrm>
            <a:off x="8424578" y="3269586"/>
            <a:ext cx="1447800" cy="1304925"/>
          </a:xfrm>
          <a:prstGeom prst="rect">
            <a:avLst/>
          </a:prstGeom>
        </p:spPr>
      </p:pic>
    </p:spTree>
    <p:extLst>
      <p:ext uri="{BB962C8B-B14F-4D97-AF65-F5344CB8AC3E}">
        <p14:creationId xmlns:p14="http://schemas.microsoft.com/office/powerpoint/2010/main" val="28218784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defRPr b="1"/>
            </a:pPr>
            <a:r>
              <a:t>Autonómna databáza - OCI</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0" y="1429431"/>
            <a:ext cx="11183816" cy="5167312"/>
          </a:xfrm>
        </p:spPr>
        <p:txBody>
          <a:bodyPr>
            <a:normAutofit/>
          </a:bodyPr>
          <a:lstStyle/>
          <a:p>
            <a:pPr marL="0" indent="0">
              <a:buNone/>
              <a:defRPr sz="3600">
                <a:latin typeface="+mj-lt"/>
              </a:defRPr>
            </a:pPr>
            <a:r>
              <a:t>Automatizovaná správa strojového učenia </a:t>
            </a:r>
          </a:p>
          <a:p>
            <a:pPr lvl="1">
              <a:defRPr sz="3200">
                <a:latin typeface="+mj-lt"/>
              </a:defRPr>
            </a:pPr>
            <a:r>
              <a:t>poskytovanie</a:t>
            </a:r>
          </a:p>
          <a:p>
            <a:pPr lvl="1">
              <a:defRPr sz="3200">
                <a:latin typeface="+mj-lt"/>
              </a:defRPr>
            </a:pPr>
            <a:r>
              <a:t>záloha, škálovanie</a:t>
            </a:r>
          </a:p>
          <a:p>
            <a:pPr lvl="1">
              <a:defRPr sz="3200">
                <a:latin typeface="+mj-lt"/>
              </a:defRPr>
            </a:pPr>
            <a:r>
              <a:t>zabezpečenie, zvýšenie verzie</a:t>
            </a:r>
          </a:p>
          <a:p>
            <a:pPr lvl="1">
              <a:defRPr sz="3200">
                <a:latin typeface="+mj-lt"/>
              </a:defRPr>
            </a:pPr>
            <a:r>
              <a:t>monitorovanie zdravia</a:t>
            </a:r>
          </a:p>
          <a:p>
            <a:pPr marL="0" indent="0">
              <a:buNone/>
              <a:defRPr sz="3600">
                <a:latin typeface="+mj-lt"/>
              </a:defRPr>
            </a:pPr>
            <a:r>
              <a:t>Voľby nasadenia</a:t>
            </a:r>
          </a:p>
          <a:p>
            <a:pPr lvl="1">
              <a:defRPr sz="3200">
                <a:latin typeface="+mj-lt"/>
              </a:defRPr>
            </a:pPr>
            <a:r>
              <a:t>vyhradené - výhradné používanie hardvéru</a:t>
            </a:r>
            <a:endParaRPr sz="3200">
              <a:latin typeface="+mj-lt"/>
            </a:endParaRPr>
          </a:p>
          <a:p>
            <a:pPr lvl="1">
              <a:defRPr sz="3200">
                <a:latin typeface="+mj-lt"/>
              </a:defRPr>
            </a:pPr>
            <a:r>
              <a:t>zdieľané - poskytovanie a správa iba databázy, poskytovateľ cloudu spravuje nasadenie a správu infraštruktúry</a:t>
            </a:r>
            <a:endParaRPr sz="3200">
              <a:latin typeface="+mj-lt"/>
            </a:endParaRPr>
          </a:p>
        </p:txBody>
      </p:sp>
      <p:pic>
        <p:nvPicPr>
          <p:cNvPr id="5" name="Picture 4"/>
          <p:cNvPicPr>
            <a:picLocks noChangeAspect="1"/>
          </p:cNvPicPr>
          <p:nvPr/>
        </p:nvPicPr>
        <p:blipFill>
          <a:blip r:embed="rId3"/>
          <a:stretch>
            <a:fillRect/>
          </a:stretch>
        </p:blipFill>
        <p:spPr>
          <a:xfrm>
            <a:off x="7585616" y="2384312"/>
            <a:ext cx="2466975" cy="1628775"/>
          </a:xfrm>
          <a:prstGeom prst="rect">
            <a:avLst/>
          </a:prstGeom>
        </p:spPr>
      </p:pic>
    </p:spTree>
    <p:extLst>
      <p:ext uri="{BB962C8B-B14F-4D97-AF65-F5344CB8AC3E}">
        <p14:creationId xmlns:p14="http://schemas.microsoft.com/office/powerpoint/2010/main" val="15577154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t>Študovať a preskúmať nasledujúce online zdroje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04875" y="1501422"/>
            <a:ext cx="10515600" cy="5185127"/>
          </a:xfrm>
        </p:spPr>
        <p:txBody>
          <a:bodyPr>
            <a:normAutofit fontScale="92500" lnSpcReduction="20000"/>
          </a:bodyPr>
          <a:lstStyle/>
          <a:p>
            <a:pPr marL="0" lvl="0" indent="0" algn="just">
              <a:buNone/>
              <a:defRPr b="1">
                <a:latin typeface="+mj-lt"/>
              </a:defRPr>
            </a:pPr>
            <a:r>
              <a:t>Prečítajte si:</a:t>
            </a:r>
          </a:p>
          <a:p>
            <a:pPr algn="just">
              <a:defRPr>
                <a:latin typeface="+mj-lt"/>
                <a:hlinkClick r:id="rId3"/>
              </a:defRPr>
            </a:pPr>
            <a:r>
              <a:t>https://cloud.google.com/learn/what-is-a-cloud-database</a:t>
            </a:r>
            <a:endParaRPr>
              <a:latin typeface="+mj-lt"/>
            </a:endParaRPr>
          </a:p>
          <a:p>
            <a:pPr marL="0" indent="0" algn="just">
              <a:buNone/>
              <a:defRPr b="1">
                <a:latin typeface="+mj-lt"/>
              </a:defRPr>
            </a:pPr>
            <a:r>
              <a:t>Pozrite si tieto videá:</a:t>
            </a:r>
          </a:p>
          <a:p>
            <a:pPr algn="just">
              <a:defRPr>
                <a:latin typeface="+mj-lt"/>
                <a:hlinkClick r:id="rId4"/>
              </a:defRPr>
            </a:pPr>
            <a:r>
              <a:t>https://www.youtube.com/watch?v=qfiOVB3yMHQ</a:t>
            </a:r>
            <a:endParaRPr>
              <a:latin typeface="+mj-lt"/>
            </a:endParaRPr>
          </a:p>
          <a:p>
            <a:pPr algn="just">
              <a:defRPr>
                <a:latin typeface="+mj-lt"/>
                <a:hlinkClick r:id="rId5"/>
              </a:defRPr>
            </a:pPr>
            <a:r>
              <a:t>https://www.youtube.com/watch?v=hRulZhTtUTg</a:t>
            </a:r>
            <a:endParaRPr>
              <a:latin typeface="+mj-lt"/>
            </a:endParaRPr>
          </a:p>
          <a:p>
            <a:pPr algn="just">
              <a:defRPr>
                <a:latin typeface="+mj-lt"/>
                <a:hlinkClick r:id="rId6"/>
              </a:defRPr>
            </a:pPr>
            <a:r>
              <a:t>https://www.youtube.com/watch?v=E9AgJnsEvG4</a:t>
            </a:r>
            <a:endParaRPr>
              <a:latin typeface="+mj-lt"/>
            </a:endParaRPr>
          </a:p>
          <a:p>
            <a:pPr marL="0" indent="0" algn="just">
              <a:buNone/>
              <a:defRPr b="1">
                <a:latin typeface="+mj-lt"/>
              </a:defRPr>
            </a:pPr>
            <a:r>
              <a:t>Vyskúšajte praktické cvičenie:</a:t>
            </a:r>
          </a:p>
          <a:p>
            <a:pPr algn="just">
              <a:defRPr>
                <a:latin typeface="+mj-lt"/>
                <a:hlinkClick r:id="rId7"/>
              </a:defRPr>
            </a:pPr>
            <a:r>
              <a:t>https://oracle.github.io/learning-library/data-management-library/autonomous-database/shared/workshops/freetier-overview/#xd_co_f=NmEzYTk4MDUtZWQyMS00MDBmLThiMWEtZWFhMTNlMjEzODM3%7E</a:t>
            </a:r>
            <a:endParaRPr>
              <a:latin typeface="+mj-lt"/>
            </a:endParaRPr>
          </a:p>
          <a:p>
            <a:pPr marL="0" indent="0" algn="just">
              <a:buNone/>
              <a:defRPr b="1">
                <a:latin typeface="+mj-lt"/>
              </a:defRPr>
            </a:pPr>
            <a:r>
              <a:t>Získajte prístup k centru členov Oracle a dokončite deviatu tému:</a:t>
            </a:r>
          </a:p>
          <a:p>
            <a:pPr marL="0" indent="0" algn="just">
              <a:buNone/>
              <a:defRPr>
                <a:latin typeface="+mj-lt"/>
              </a:defRPr>
            </a:pPr>
            <a:r>
              <a:t>   academy.oracle.com</a:t>
            </a:r>
          </a:p>
          <a:p>
            <a:pPr marL="0" indent="0" algn="just">
              <a:buNone/>
            </a:pPr>
            <a:endParaRPr>
              <a:latin typeface="+mj-lt"/>
            </a:endParaRPr>
          </a:p>
          <a:p>
            <a:pPr marL="0" indent="0" algn="just">
              <a:buNone/>
            </a:pPr>
            <a:endParaRPr>
              <a:latin typeface="+mj-lt"/>
            </a:endParaRPr>
          </a:p>
          <a:p>
            <a:pPr marL="0" indent="0" algn="just">
              <a:buNone/>
            </a:pPr>
            <a:endParaRPr>
              <a:latin typeface="+mj-lt"/>
            </a:endParaRPr>
          </a:p>
          <a:p>
            <a:pPr algn="just"/>
            <a:endParaRPr>
              <a:latin typeface="+mj-lt"/>
            </a:endParaRPr>
          </a:p>
        </p:txBody>
      </p:sp>
    </p:spTree>
    <p:extLst>
      <p:ext uri="{BB962C8B-B14F-4D97-AF65-F5344CB8AC3E}">
        <p14:creationId xmlns:p14="http://schemas.microsoft.com/office/powerpoint/2010/main" val="3801820129"/>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FAFC4393578E54EA6D196651228CF09" ma:contentTypeVersion="18" ma:contentTypeDescription="Create a new document." ma:contentTypeScope="" ma:versionID="f39009392cc1bef1f81aa84f6355a9cb">
  <xsd:schema xmlns:xsd="http://www.w3.org/2001/XMLSchema" xmlns:xs="http://www.w3.org/2001/XMLSchema" xmlns:p="http://schemas.microsoft.com/office/2006/metadata/properties" xmlns:ns2="9ddf7ba3-e48b-4174-a29c-2a175c523237" xmlns:ns3="b2bf4f87-cb72-4e57-ad38-3955b64ca675" targetNamespace="http://schemas.microsoft.com/office/2006/metadata/properties" ma:root="true" ma:fieldsID="65c7a4dbae23a40a47a00121fc7d6485" ns2:_="" ns3:_="">
    <xsd:import namespace="9ddf7ba3-e48b-4174-a29c-2a175c523237"/>
    <xsd:import namespace="b2bf4f87-cb72-4e57-ad38-3955b64ca67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LengthInSeconds" minOccurs="0"/>
                <xsd:element ref="ns3:TaxCatchAll" minOccurs="0"/>
                <xsd:element ref="ns2:lcf76f155ced4ddcb4097134ff3c332f"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df7ba3-e48b-4174-a29c-2a175c5232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9c0af0c-00b2-4b9d-ac19-30cd42724e8d"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2bf4f87-cb72-4e57-ad38-3955b64ca675"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273846d-743d-4c83-89dc-8271a4c400d8}" ma:internalName="TaxCatchAll" ma:showField="CatchAllData" ma:web="b2bf4f87-cb72-4e57-ad38-3955b64ca67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b2bf4f87-cb72-4e57-ad38-3955b64ca675" xsi:nil="true"/>
    <lcf76f155ced4ddcb4097134ff3c332f xmlns="9ddf7ba3-e48b-4174-a29c-2a175c523237">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44926C9-2A44-40D2-AB75-CE84F12393D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ddf7ba3-e48b-4174-a29c-2a175c523237"/>
    <ds:schemaRef ds:uri="b2bf4f87-cb72-4e57-ad38-3955b64ca6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3571E05-42F9-432B-A062-0970F6412D8E}">
  <ds:schemaRefs>
    <ds:schemaRef ds:uri="http://purl.org/dc/elements/1.1/"/>
    <ds:schemaRef ds:uri="9ddf7ba3-e48b-4174-a29c-2a175c523237"/>
    <ds:schemaRef ds:uri="http://purl.org/dc/dcmitype/"/>
    <ds:schemaRef ds:uri="http://schemas.microsoft.com/office/infopath/2007/PartnerControls"/>
    <ds:schemaRef ds:uri="http://www.w3.org/XML/1998/namespace"/>
    <ds:schemaRef ds:uri="http://schemas.microsoft.com/office/2006/metadata/properties"/>
    <ds:schemaRef ds:uri="http://schemas.microsoft.com/office/2006/documentManagement/types"/>
    <ds:schemaRef ds:uri="http://schemas.openxmlformats.org/package/2006/metadata/core-properties"/>
    <ds:schemaRef ds:uri="http://purl.org/dc/terms/"/>
    <ds:schemaRef ds:uri="b2bf4f87-cb72-4e57-ad38-3955b64ca675"/>
  </ds:schemaRefs>
</ds:datastoreItem>
</file>

<file path=customXml/itemProps3.xml><?xml version="1.0" encoding="utf-8"?>
<ds:datastoreItem xmlns:ds="http://schemas.openxmlformats.org/officeDocument/2006/customXml" ds:itemID="{648B904F-A7DC-4700-B550-EC2015A964C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3839</TotalTime>
  <Words>719</Words>
  <Application>Microsoft Office PowerPoint</Application>
  <PresentationFormat>Widescreen</PresentationFormat>
  <Paragraphs>57</Paragraphs>
  <Slides>7</Slides>
  <Notes>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Calibri Light</vt:lpstr>
      <vt:lpstr>Motyw pakietu Office</vt:lpstr>
      <vt:lpstr>O3 - osnovy diaľkového vzdelávania v službe Cloud Computing  9 - databázy</vt:lpstr>
      <vt:lpstr>Úvod do kurzu Cloud Computing</vt:lpstr>
      <vt:lpstr>Databázové systémy dostupné v cloude</vt:lpstr>
      <vt:lpstr>Databázové systémy dostupné v cloude</vt:lpstr>
      <vt:lpstr>Koncept Database as a Service</vt:lpstr>
      <vt:lpstr>Autonómna databáza - OCI</vt:lpstr>
      <vt:lpstr>Študovať a preskúmať nasledujúce online zdroje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webinar.</dc:title>
  <dc:creator>Grzegorz Zwoliński I25</dc:creator>
  <cp:lastModifiedBy>frane</cp:lastModifiedBy>
  <cp:revision>223</cp:revision>
  <dcterms:created xsi:type="dcterms:W3CDTF">2021-12-08T08:56:03Z</dcterms:created>
  <dcterms:modified xsi:type="dcterms:W3CDTF">2024-02-23T14:13:15Z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0x0101003FAFC4393578E54EA6D196651228CF09</vt:lpwstr>
  </property>
</Properties>
</file>