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85" r:id="rId7"/>
    <p:sldId id="286" r:id="rId8"/>
    <p:sldId id="287" r:id="rId9"/>
    <p:sldId id="288" r:id="rId10"/>
    <p:sldId id="290" r:id="rId11"/>
    <p:sldId id="28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Dobar dan i dobro došli na tečaj računarstva u oblaku. Ovaj tečaj razvijen je kao rezultat projekta Erasmus+ CodeIn. Sve što trebate za učenje je pristup internetu i računalo.</a:t>
            </a:r>
          </a:p>
          <a:p>
            <a:pPr>
              <a:lnSpc>
                <a:spcPct val="107000"/>
              </a:lnSpc>
              <a:spcAft>
                <a:spcPts val="800"/>
              </a:spcAft>
              <a:defRPr>
                <a:effectLst/>
              </a:defRPr>
            </a:pPr>
            <a:r>
              <a:t>Tečaj sadrži ukupno deset tema i u ovoj ćemo temi reći nešto više o povezivanju s lokalnim mrežama.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Pojam na lokaciji odnosi se na hardverske i softverske aplikacije IT infrastrukture koje se nalaze na lokaciji korisnika. Koncept oblaka je u suprotnosti s takvim pristupom, tj. oprema se nalazi u udaljenom podatkovnom centru u vlasništvu pružatelja usluga u oblaku.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Međutim, postoje slučajevi u kojima vlasnik informacijskog sustava mora imati veću kontrolu nad IT imovinom u kontekstu održavanja performansi, sigurnosti i održavanja te kontrole fizičke lokacije (običan primjer su financijske institucije ili kritični sustavi koji upravljaju prometnom infrastrukturom). U takvim slučajevima često se radi o stvaranju hibridnih okruženja koja povezuju rješenja u oblaku i lokalna rješenja u jedan informacijski sustav.</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82101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Povezivanje lokalne lokacije i oblaka ovisi o stvarnim potrebama. U izravnijim slučajevima (primjerice, kad se instance u oblaku upotrebljavaju za sigurnosno kopiranje spremišta podataka), moguće je uspostaviti vezu s oblakom putem postojeće javne internetske veze. Međutim, ako postoje dodatni zahtjevi u pogledu sigurnosti ili brzine povezivanja, upotrebljavaju se različiti pristupi. Na primjer, kada je sigurnost komunikacije kritična, koristi se VPN veza (kako bi se izbjeglo da netko sluša mrežni promet). U slučaju kada je potrebno postići velike brzine, koriste se posebne privatne veze.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71361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VPN upotrebljava javnu mrežu kako bi na siguran način prekinuo vezu između dvije privatne mreže. Razmislite o običnom nešifriranom mrežnom paketu kao razglednici. Svatko ga može pročitati prije dolaska na vašu adresu. Druga mogućnost bila bi zaštititi vašu poruku dok je šaljete poštanskom uredu stavljajući je u omotnicu. Vaši mrežni paketi šifrirani su u VPN tunelu i ne mogu se čitati izvana dok putujete između mreža. Stoga je moguće čitati podatke samo autentifikacijom s odgovarajućim ključem (u ovom slučaju, ključevi se nalaze u VPN usmjerivačima).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781809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Šifrirana komunikacija uključuje mnogo pregovora prije početka komunikacije. Zato su određeni mrežni protokoli razvijeni kao nadogradnja na TCP protokol za šifriranu mrežnu komunikaciju između dvije lokacije. Za gore navedeno, najčešće korišteni mrežni protokol je IPsec.</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46994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Konačno, ponekad su nam potrebne namjenske i privatne veze s većim mogućnostima propusnosti te pouzdanije i dosljednije iskustvo umrežavanja od interneta. U takvim slučajevima pružatelji usluga u oblaku angažiraju partnerske telekomunikacije koje uspostavljaju vezu između lokalne lokacije i podatkovnog centra.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16952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Za dovršetak ove jedinice proučite i pregledajte sljedeće mrežne resurse. Hvala na pozornosti!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echslang.com/definition/what-is-on-premis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online.stanford.edu/courses/soe-y0001-cryptography-i" TargetMode="External"/><Relationship Id="rId5" Type="http://schemas.openxmlformats.org/officeDocument/2006/relationships/hyperlink" Target="https://www.coursera.org/learn/crypto?irclickid=ym5VFgSLCxyIUtwwCdSGbTdCUkDX8RXhBWhWSM0&amp;irgwc=1&amp;utm_medium=partners&amp;utm_source=impact&amp;utm_campaign=3030402&amp;utm_content=b2c" TargetMode="External"/><Relationship Id="rId4" Type="http://schemas.openxmlformats.org/officeDocument/2006/relationships/hyperlink" Target="https://www.youtube.com/watch?v=tuDVWQOG0C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pl-PL" b="1" dirty="0"/>
              <a:t>O3 - Nastavni sadržaji za učenje na daljinu – računarstvo u oblaku</a:t>
            </a:r>
            <a:r>
              <a:rPr b="1" dirty="0"/>
              <a:t/>
            </a:r>
            <a:br>
              <a:rPr b="1" dirty="0"/>
            </a:br>
            <a:r>
              <a:rPr b="1" dirty="0"/>
              <a:t/>
            </a:r>
            <a:br>
              <a:rPr b="1" dirty="0"/>
            </a:br>
            <a:r>
              <a:rPr dirty="0"/>
              <a:t>3 - </a:t>
            </a:r>
            <a:r>
              <a:rPr dirty="0" err="1"/>
              <a:t>Povezivanje</a:t>
            </a:r>
            <a:r>
              <a:rPr dirty="0"/>
              <a:t> s </a:t>
            </a:r>
            <a:r>
              <a:rPr dirty="0" err="1"/>
              <a:t>lokalnim</a:t>
            </a:r>
            <a:r>
              <a:rPr dirty="0"/>
              <a:t> </a:t>
            </a:r>
            <a:r>
              <a:rPr dirty="0" err="1"/>
              <a:t>mrežama</a:t>
            </a:r>
            <a:endParaRPr dirty="0"/>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Uvod u tečaj za računarstvo u oblaku</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Ovaj tečaj razvijen je kao rezultat projekta Erasmus+ CodeIn (</a:t>
            </a:r>
            <a:r>
              <a:rPr i="1"/>
              <a:t>Cloud cOmputing for Digital Education INnovation</a:t>
            </a:r>
            <a:r>
              <a:t>)</a:t>
            </a:r>
          </a:p>
          <a:p>
            <a:pPr lvl="0">
              <a:defRPr sz="3600">
                <a:latin typeface="+mj-lt"/>
              </a:defRPr>
            </a:pPr>
            <a:r>
              <a:t>Sadrži ukupno deset nastavnih tema</a:t>
            </a:r>
            <a:endParaRPr sz="3600">
              <a:latin typeface="+mj-lt"/>
            </a:endParaRPr>
          </a:p>
          <a:p>
            <a:pPr lvl="0">
              <a:defRPr sz="3600">
                <a:latin typeface="+mj-lt"/>
              </a:defRPr>
            </a:pPr>
            <a:r>
              <a:t>Sve što trebate za učenje je pristup internetu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Lokalno?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lvl="0" algn="just">
              <a:defRPr sz="3600">
                <a:latin typeface="+mj-lt"/>
              </a:defRPr>
            </a:pPr>
            <a:r>
              <a:rPr b="1" dirty="0" err="1"/>
              <a:t>Lokalno</a:t>
            </a:r>
            <a:r>
              <a:rPr dirty="0"/>
              <a:t> - </a:t>
            </a:r>
            <a:r>
              <a:rPr dirty="0" err="1"/>
              <a:t>sve</a:t>
            </a:r>
            <a:r>
              <a:rPr dirty="0"/>
              <a:t> (</a:t>
            </a:r>
            <a:r>
              <a:rPr dirty="0" err="1"/>
              <a:t>hardver</a:t>
            </a:r>
            <a:r>
              <a:rPr dirty="0"/>
              <a:t> i </a:t>
            </a:r>
            <a:r>
              <a:rPr dirty="0" err="1"/>
              <a:t>softver</a:t>
            </a:r>
            <a:r>
              <a:rPr dirty="0"/>
              <a:t>) </a:t>
            </a:r>
            <a:r>
              <a:rPr lang="en-US" dirty="0" err="1"/>
              <a:t>što</a:t>
            </a:r>
            <a:r>
              <a:rPr lang="en-US" dirty="0"/>
              <a:t> </a:t>
            </a:r>
            <a:r>
              <a:rPr dirty="0"/>
              <a:t>se </a:t>
            </a:r>
            <a:r>
              <a:rPr dirty="0" err="1"/>
              <a:t>nalazi</a:t>
            </a:r>
            <a:r>
              <a:rPr dirty="0"/>
              <a:t> </a:t>
            </a:r>
            <a:r>
              <a:rPr dirty="0" err="1"/>
              <a:t>na</a:t>
            </a:r>
            <a:r>
              <a:rPr dirty="0"/>
              <a:t> </a:t>
            </a:r>
            <a:r>
              <a:rPr dirty="0" err="1"/>
              <a:t>vašoj</a:t>
            </a:r>
            <a:r>
              <a:rPr dirty="0"/>
              <a:t> </a:t>
            </a:r>
            <a:r>
              <a:rPr dirty="0" err="1"/>
              <a:t>lokaciji</a:t>
            </a:r>
            <a:r>
              <a:rPr lang="en-US" dirty="0"/>
              <a:t> (“</a:t>
            </a:r>
            <a:r>
              <a:rPr lang="en-US" dirty="0" err="1"/>
              <a:t>lokaciji</a:t>
            </a:r>
            <a:r>
              <a:rPr lang="en-US" dirty="0"/>
              <a:t> </a:t>
            </a:r>
            <a:r>
              <a:rPr lang="en-US" dirty="0" err="1"/>
              <a:t>korisnika</a:t>
            </a:r>
            <a:r>
              <a:rPr lang="en-US" dirty="0"/>
              <a:t>”)</a:t>
            </a:r>
            <a:endParaRPr sz="3600" dirty="0">
              <a:latin typeface="+mj-lt"/>
            </a:endParaRPr>
          </a:p>
          <a:p>
            <a:pPr lvl="0" algn="just">
              <a:defRPr sz="3600">
                <a:latin typeface="+mj-lt"/>
              </a:defRPr>
            </a:pPr>
            <a:r>
              <a:rPr lang="en-US" dirty="0" err="1"/>
              <a:t>Predstavlja</a:t>
            </a:r>
            <a:r>
              <a:rPr lang="en-US" dirty="0"/>
              <a:t> </a:t>
            </a:r>
            <a:r>
              <a:rPr lang="en-US" dirty="0" err="1"/>
              <a:t>t</a:t>
            </a:r>
            <a:r>
              <a:rPr dirty="0" err="1"/>
              <a:t>radicionalni</a:t>
            </a:r>
            <a:r>
              <a:rPr dirty="0"/>
              <a:t> </a:t>
            </a:r>
            <a:r>
              <a:rPr dirty="0" err="1"/>
              <a:t>pristup</a:t>
            </a:r>
            <a:r>
              <a:rPr dirty="0"/>
              <a:t> </a:t>
            </a:r>
            <a:r>
              <a:rPr dirty="0" err="1"/>
              <a:t>implementaciji</a:t>
            </a:r>
            <a:r>
              <a:rPr dirty="0"/>
              <a:t> IT </a:t>
            </a:r>
            <a:r>
              <a:rPr dirty="0" err="1"/>
              <a:t>sustava</a:t>
            </a:r>
            <a:endParaRPr dirty="0"/>
          </a:p>
          <a:p>
            <a:pPr lvl="0" algn="just">
              <a:defRPr sz="3600">
                <a:latin typeface="+mj-lt"/>
              </a:defRPr>
            </a:pPr>
            <a:r>
              <a:rPr dirty="0" err="1"/>
              <a:t>Različito</a:t>
            </a:r>
            <a:r>
              <a:rPr dirty="0"/>
              <a:t> od </a:t>
            </a:r>
            <a:r>
              <a:rPr dirty="0" err="1"/>
              <a:t>oblaka</a:t>
            </a:r>
            <a:endParaRPr dirty="0">
              <a:latin typeface="+mj-lt"/>
            </a:endParaRPr>
          </a:p>
        </p:txBody>
      </p:sp>
      <p:pic>
        <p:nvPicPr>
          <p:cNvPr id="1026" name="Picture 2" descr="Oracle On Premise Vs Cloud Applications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Hibridni oblak</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marL="0" lvl="0" indent="0">
              <a:buNone/>
              <a:defRPr sz="3600">
                <a:latin typeface="+mj-lt"/>
              </a:defRPr>
            </a:pPr>
            <a:r>
              <a:t>	</a:t>
            </a:r>
          </a:p>
          <a:p>
            <a:pPr lvl="0"/>
            <a:endParaRPr>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144019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Opcije povezivanja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lvl="0" algn="just">
              <a:defRPr sz="4000">
                <a:latin typeface="+mj-lt"/>
              </a:defRPr>
            </a:pPr>
            <a:r>
              <a:rPr b="1"/>
              <a:t>Javni internet </a:t>
            </a:r>
            <a:r>
              <a:t>- jednostavno, ne šifrirano</a:t>
            </a:r>
            <a:endParaRPr sz="4000">
              <a:latin typeface="+mj-lt"/>
            </a:endParaRPr>
          </a:p>
          <a:p>
            <a:pPr lvl="0" algn="just">
              <a:defRPr sz="4000">
                <a:latin typeface="+mj-lt"/>
              </a:defRPr>
            </a:pPr>
            <a:r>
              <a:rPr b="1"/>
              <a:t>Virtualna privatna mreža </a:t>
            </a:r>
            <a:r>
              <a:t>(VPN) - sigurna (šifrirana), ograničenja brzine (do 300 Mbps) </a:t>
            </a:r>
          </a:p>
          <a:p>
            <a:pPr lvl="0" algn="just">
              <a:defRPr sz="4000">
                <a:latin typeface="+mj-lt"/>
              </a:defRPr>
            </a:pPr>
            <a:r>
              <a:rPr b="1"/>
              <a:t>Privatna veza </a:t>
            </a:r>
            <a:r>
              <a:t>(OCI - FastConnect, Azure - ExpressRoute, AWS -  Direct Connect, ...) - vrlo brza (do 10 Gb/s), moguća enkripcija</a:t>
            </a:r>
            <a:endParaRPr sz="32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Osnove VPN-a</a:t>
            </a:r>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461501"/>
          </a:xfrm>
        </p:spPr>
        <p:txBody>
          <a:bodyPr>
            <a:normAutofit fontScale="92500" lnSpcReduction="10000"/>
          </a:bodyPr>
          <a:lstStyle/>
          <a:p>
            <a:pPr marL="0" lvl="0" indent="0" algn="just">
              <a:buNone/>
              <a:defRPr sz="3200">
                <a:latin typeface="+mj-lt"/>
              </a:defRPr>
            </a:pPr>
            <a:r>
              <a:rPr b="1" dirty="0" err="1"/>
              <a:t>Tunel</a:t>
            </a:r>
            <a:r>
              <a:rPr lang="en-US" b="1" dirty="0"/>
              <a:t> (“Tunnel”)</a:t>
            </a:r>
            <a:r>
              <a:rPr dirty="0"/>
              <a:t> - </a:t>
            </a:r>
            <a:r>
              <a:rPr dirty="0" err="1"/>
              <a:t>način</a:t>
            </a:r>
            <a:r>
              <a:rPr dirty="0"/>
              <a:t> za </a:t>
            </a:r>
            <a:r>
              <a:rPr dirty="0" err="1"/>
              <a:t>isporuku</a:t>
            </a:r>
            <a:r>
              <a:rPr dirty="0"/>
              <a:t> </a:t>
            </a:r>
            <a:r>
              <a:rPr dirty="0" err="1"/>
              <a:t>paketa</a:t>
            </a:r>
            <a:r>
              <a:rPr dirty="0"/>
              <a:t> </a:t>
            </a:r>
            <a:r>
              <a:rPr dirty="0" err="1"/>
              <a:t>putem</a:t>
            </a:r>
            <a:r>
              <a:rPr dirty="0"/>
              <a:t> </a:t>
            </a:r>
            <a:r>
              <a:rPr dirty="0" err="1"/>
              <a:t>interneta</a:t>
            </a:r>
            <a:r>
              <a:rPr dirty="0"/>
              <a:t> </a:t>
            </a:r>
            <a:r>
              <a:rPr dirty="0" err="1"/>
              <a:t>na</a:t>
            </a:r>
            <a:r>
              <a:rPr dirty="0"/>
              <a:t> </a:t>
            </a:r>
            <a:r>
              <a:rPr dirty="0" err="1"/>
              <a:t>privatne</a:t>
            </a:r>
            <a:r>
              <a:rPr dirty="0"/>
              <a:t> </a:t>
            </a:r>
            <a:r>
              <a:rPr dirty="0" err="1"/>
              <a:t>adrese</a:t>
            </a:r>
            <a:endParaRPr sz="3200" dirty="0">
              <a:latin typeface="+mj-lt"/>
            </a:endParaRPr>
          </a:p>
          <a:p>
            <a:pPr marL="0" lvl="0" indent="0" algn="just">
              <a:buNone/>
              <a:defRPr sz="3200">
                <a:latin typeface="+mj-lt"/>
              </a:defRPr>
            </a:pPr>
            <a:r>
              <a:rPr b="1" dirty="0" err="1"/>
              <a:t>Provjera</a:t>
            </a:r>
            <a:r>
              <a:rPr b="1" dirty="0"/>
              <a:t> </a:t>
            </a:r>
            <a:r>
              <a:rPr b="1" dirty="0" err="1"/>
              <a:t>autentičnosti</a:t>
            </a:r>
            <a:r>
              <a:rPr dirty="0"/>
              <a:t> - </a:t>
            </a:r>
            <a:r>
              <a:rPr dirty="0" err="1"/>
              <a:t>pruža</a:t>
            </a:r>
            <a:r>
              <a:rPr dirty="0"/>
              <a:t> </a:t>
            </a:r>
            <a:r>
              <a:rPr dirty="0" err="1"/>
              <a:t>mehanizam</a:t>
            </a:r>
            <a:r>
              <a:rPr dirty="0"/>
              <a:t> za </a:t>
            </a:r>
            <a:r>
              <a:rPr dirty="0" err="1"/>
              <a:t>provjeru</a:t>
            </a:r>
            <a:r>
              <a:rPr dirty="0"/>
              <a:t> </a:t>
            </a:r>
            <a:r>
              <a:rPr lang="en-US" dirty="0" err="1"/>
              <a:t>vaše</a:t>
            </a:r>
            <a:r>
              <a:rPr lang="en-US" dirty="0"/>
              <a:t> </a:t>
            </a:r>
            <a:r>
              <a:rPr dirty="0" err="1"/>
              <a:t>autentičnosti</a:t>
            </a:r>
            <a:r>
              <a:rPr dirty="0"/>
              <a:t> </a:t>
            </a:r>
            <a:r>
              <a:rPr lang="en-US" dirty="0"/>
              <a:t>(</a:t>
            </a:r>
            <a:r>
              <a:rPr lang="en-US" dirty="0" err="1"/>
              <a:t>autentičnosti</a:t>
            </a:r>
            <a:r>
              <a:rPr lang="en-US" dirty="0"/>
              <a:t> </a:t>
            </a:r>
            <a:r>
              <a:rPr lang="en-US" dirty="0" err="1"/>
              <a:t>korisnika</a:t>
            </a:r>
            <a:r>
              <a:rPr lang="en-US" dirty="0"/>
              <a:t>)</a:t>
            </a:r>
            <a:endParaRPr dirty="0"/>
          </a:p>
          <a:p>
            <a:pPr marL="0" lvl="0" indent="0" algn="just">
              <a:buNone/>
              <a:defRPr sz="3200">
                <a:latin typeface="+mj-lt"/>
              </a:defRPr>
            </a:pPr>
            <a:r>
              <a:rPr b="1" dirty="0" err="1"/>
              <a:t>Šifriranje</a:t>
            </a:r>
            <a:r>
              <a:rPr dirty="0"/>
              <a:t> - </a:t>
            </a:r>
            <a:r>
              <a:rPr dirty="0" err="1"/>
              <a:t>paketi</a:t>
            </a:r>
            <a:r>
              <a:rPr dirty="0"/>
              <a:t> </a:t>
            </a:r>
            <a:r>
              <a:rPr dirty="0" err="1"/>
              <a:t>moraju</a:t>
            </a:r>
            <a:r>
              <a:rPr dirty="0"/>
              <a:t> </a:t>
            </a:r>
            <a:r>
              <a:rPr dirty="0" err="1"/>
              <a:t>biti</a:t>
            </a:r>
            <a:r>
              <a:rPr dirty="0"/>
              <a:t> </a:t>
            </a:r>
            <a:r>
              <a:rPr lang="en-US" dirty="0" err="1"/>
              <a:t>enkriptirani</a:t>
            </a:r>
            <a:r>
              <a:rPr lang="en-US" dirty="0"/>
              <a:t>/</a:t>
            </a:r>
            <a:r>
              <a:rPr dirty="0" err="1"/>
              <a:t>šifrirani</a:t>
            </a:r>
            <a:r>
              <a:rPr dirty="0"/>
              <a:t>, </a:t>
            </a:r>
            <a:r>
              <a:rPr lang="en-US" dirty="0" err="1"/>
              <a:t>kako</a:t>
            </a:r>
            <a:r>
              <a:rPr lang="en-US" dirty="0"/>
              <a:t> </a:t>
            </a:r>
            <a:r>
              <a:rPr dirty="0"/>
              <a:t>se ne</a:t>
            </a:r>
            <a:r>
              <a:rPr lang="en-US" dirty="0"/>
              <a:t> bi</a:t>
            </a:r>
            <a:r>
              <a:rPr dirty="0"/>
              <a:t> </a:t>
            </a:r>
            <a:r>
              <a:rPr dirty="0" err="1"/>
              <a:t>mog</a:t>
            </a:r>
            <a:r>
              <a:rPr lang="en-US" dirty="0" err="1"/>
              <a:t>li</a:t>
            </a:r>
            <a:r>
              <a:rPr dirty="0"/>
              <a:t> </a:t>
            </a:r>
            <a:r>
              <a:rPr lang="en-US" dirty="0"/>
              <a:t>“</a:t>
            </a:r>
            <a:r>
              <a:rPr lang="en-US" dirty="0" err="1"/>
              <a:t>prisluškivati</a:t>
            </a:r>
            <a:r>
              <a:rPr lang="en-US" dirty="0"/>
              <a:t>” </a:t>
            </a:r>
            <a:r>
              <a:rPr dirty="0" err="1"/>
              <a:t>preko</a:t>
            </a:r>
            <a:r>
              <a:rPr dirty="0"/>
              <a:t> </a:t>
            </a:r>
            <a:r>
              <a:rPr dirty="0" err="1"/>
              <a:t>javnog</a:t>
            </a:r>
            <a:r>
              <a:rPr dirty="0"/>
              <a:t> </a:t>
            </a:r>
            <a:r>
              <a:rPr dirty="0" err="1"/>
              <a:t>interneta</a:t>
            </a:r>
            <a:endParaRPr sz="3200" dirty="0">
              <a:latin typeface="+mj-lt"/>
            </a:endParaRPr>
          </a:p>
        </p:txBody>
      </p:sp>
    </p:spTree>
    <p:extLst>
      <p:ext uri="{BB962C8B-B14F-4D97-AF65-F5344CB8AC3E}">
        <p14:creationId xmlns:p14="http://schemas.microsoft.com/office/powerpoint/2010/main" val="205858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IPsec VPN veza</a:t>
            </a:r>
          </a:p>
        </p:txBody>
      </p:sp>
      <p:pic>
        <p:nvPicPr>
          <p:cNvPr id="4" name="Content Placeholder 3"/>
          <p:cNvPicPr>
            <a:picLocks noGrp="1" noChangeAspect="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3796496" y="4933507"/>
            <a:ext cx="2774425" cy="1786270"/>
          </a:xfrm>
          <a:prstGeom prst="wedgeRectCallout">
            <a:avLst>
              <a:gd name="adj1" fmla="val 36159"/>
              <a:gd name="adj2" fmla="val -10833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a:pPr>
            <a:r>
              <a:rPr dirty="0"/>
              <a:t>IPsec -  </a:t>
            </a:r>
            <a:r>
              <a:rPr dirty="0" err="1"/>
              <a:t>skupina</a:t>
            </a:r>
            <a:r>
              <a:rPr dirty="0"/>
              <a:t> </a:t>
            </a:r>
            <a:r>
              <a:rPr dirty="0" err="1"/>
              <a:t>protokola</a:t>
            </a:r>
            <a:r>
              <a:rPr dirty="0"/>
              <a:t> koji se </a:t>
            </a:r>
            <a:r>
              <a:rPr dirty="0" err="1"/>
              <a:t>upotrebljavaju</a:t>
            </a:r>
            <a:r>
              <a:rPr dirty="0"/>
              <a:t> </a:t>
            </a:r>
            <a:r>
              <a:rPr dirty="0" err="1"/>
              <a:t>zajedno</a:t>
            </a:r>
            <a:r>
              <a:rPr dirty="0"/>
              <a:t> za </a:t>
            </a:r>
            <a:r>
              <a:rPr dirty="0" err="1"/>
              <a:t>postavljanje</a:t>
            </a:r>
            <a:r>
              <a:rPr dirty="0"/>
              <a:t> </a:t>
            </a:r>
            <a:r>
              <a:rPr lang="en-US" dirty="0" err="1"/>
              <a:t>enkriptiranih</a:t>
            </a:r>
            <a:r>
              <a:rPr lang="en-US" dirty="0"/>
              <a:t>/</a:t>
            </a:r>
            <a:r>
              <a:rPr dirty="0" err="1"/>
              <a:t>šifriranih</a:t>
            </a:r>
            <a:r>
              <a:rPr dirty="0"/>
              <a:t> </a:t>
            </a:r>
            <a:r>
              <a:rPr dirty="0" err="1"/>
              <a:t>veza</a:t>
            </a:r>
            <a:r>
              <a:rPr dirty="0"/>
              <a:t> </a:t>
            </a:r>
            <a:r>
              <a:rPr dirty="0" err="1"/>
              <a:t>između</a:t>
            </a:r>
            <a:r>
              <a:rPr dirty="0"/>
              <a:t> </a:t>
            </a:r>
            <a:r>
              <a:rPr dirty="0" err="1"/>
              <a:t>mreža</a:t>
            </a:r>
            <a:endParaRPr dirty="0"/>
          </a:p>
        </p:txBody>
      </p:sp>
    </p:spTree>
    <p:extLst>
      <p:ext uri="{BB962C8B-B14F-4D97-AF65-F5344CB8AC3E}">
        <p14:creationId xmlns:p14="http://schemas.microsoft.com/office/powerpoint/2010/main" val="2422612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75290" y="81346"/>
            <a:ext cx="10515600" cy="1325563"/>
          </a:xfrm>
        </p:spPr>
        <p:txBody>
          <a:bodyPr/>
          <a:lstStyle/>
          <a:p>
            <a:pPr algn="ctr">
              <a:defRPr b="1"/>
            </a:pPr>
            <a:r>
              <a:t>Privatna veza</a:t>
            </a:r>
          </a:p>
        </p:txBody>
      </p:sp>
      <p:pic>
        <p:nvPicPr>
          <p:cNvPr id="4" name="Content Placeholder 3"/>
          <p:cNvPicPr>
            <a:picLocks noGrp="1" noChangeAspect="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name="adj1" fmla="val 57999"/>
              <a:gd name="adj2" fmla="val -7824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dirty="0" err="1"/>
              <a:t>Kupac</a:t>
            </a:r>
            <a:r>
              <a:rPr dirty="0"/>
              <a:t> (</a:t>
            </a:r>
            <a:r>
              <a:rPr lang="en-US" dirty="0" err="1"/>
              <a:t>odnosno</a:t>
            </a:r>
            <a:r>
              <a:rPr lang="en-US" dirty="0"/>
              <a:t> “</a:t>
            </a:r>
            <a:r>
              <a:rPr lang="en-US" dirty="0" err="1"/>
              <a:t>strana</a:t>
            </a:r>
            <a:r>
              <a:rPr lang="en-US" dirty="0"/>
              <a:t> </a:t>
            </a:r>
            <a:r>
              <a:rPr lang="en-US" dirty="0" err="1"/>
              <a:t>partnera</a:t>
            </a:r>
            <a:r>
              <a:rPr lang="en-US" dirty="0"/>
              <a:t>”</a:t>
            </a:r>
            <a:r>
              <a:rPr dirty="0"/>
              <a:t>)</a:t>
            </a:r>
          </a:p>
        </p:txBody>
      </p:sp>
      <p:sp>
        <p:nvSpPr>
          <p:cNvPr id="6" name="Rectangular Callout 5"/>
          <p:cNvSpPr/>
          <p:nvPr/>
        </p:nvSpPr>
        <p:spPr>
          <a:xfrm>
            <a:off x="4969834" y="4912241"/>
            <a:ext cx="1616149" cy="1148317"/>
          </a:xfrm>
          <a:prstGeom prst="wedgeRectCallout">
            <a:avLst>
              <a:gd name="adj1" fmla="val -1870"/>
              <a:gd name="adj2" fmla="val -89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err="1"/>
              <a:t>Strana</a:t>
            </a:r>
            <a:r>
              <a:rPr dirty="0"/>
              <a:t> </a:t>
            </a:r>
            <a:r>
              <a:rPr lang="en-US" dirty="0" err="1"/>
              <a:t>davatelja</a:t>
            </a:r>
            <a:r>
              <a:rPr dirty="0"/>
              <a:t> </a:t>
            </a:r>
            <a:r>
              <a:rPr dirty="0" err="1"/>
              <a:t>usluga</a:t>
            </a:r>
            <a:r>
              <a:rPr dirty="0"/>
              <a:t> </a:t>
            </a:r>
            <a:r>
              <a:rPr lang="en-US" dirty="0"/>
              <a:t>u </a:t>
            </a:r>
            <a:r>
              <a:rPr dirty="0" err="1"/>
              <a:t>oblak</a:t>
            </a:r>
            <a:r>
              <a:rPr lang="en-US" dirty="0" err="1"/>
              <a:t>u</a:t>
            </a:r>
            <a:endParaRPr dirty="0"/>
          </a:p>
        </p:txBody>
      </p:sp>
    </p:spTree>
    <p:extLst>
      <p:ext uri="{BB962C8B-B14F-4D97-AF65-F5344CB8AC3E}">
        <p14:creationId xmlns:p14="http://schemas.microsoft.com/office/powerpoint/2010/main" val="310771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Proučite i pregledajte </a:t>
            </a:r>
            <a:r>
              <a:rPr/>
              <a:t>sljedeće </a:t>
            </a:r>
            <a:r>
              <a:rPr lang="hr-HR" smtClean="0"/>
              <a:t>online izvore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rPr dirty="0" err="1"/>
              <a:t>Pročitajte</a:t>
            </a:r>
            <a:r>
              <a:rPr dirty="0"/>
              <a:t> </a:t>
            </a:r>
            <a:r>
              <a:rPr dirty="0" err="1"/>
              <a:t>ovu</a:t>
            </a:r>
            <a:r>
              <a:rPr dirty="0"/>
              <a:t> </a:t>
            </a:r>
            <a:r>
              <a:rPr dirty="0" err="1"/>
              <a:t>dokumentaciju</a:t>
            </a:r>
            <a:r>
              <a:rPr dirty="0"/>
              <a:t>:</a:t>
            </a:r>
          </a:p>
          <a:p>
            <a:pPr algn="just">
              <a:defRPr>
                <a:latin typeface="+mj-lt"/>
                <a:hlinkClick r:id="rId3"/>
              </a:defRPr>
            </a:pPr>
            <a:r>
              <a:rPr dirty="0"/>
              <a:t>https://www.techslang.com/definition/what-is-on-premises/</a:t>
            </a:r>
            <a:endParaRPr dirty="0">
              <a:latin typeface="+mj-lt"/>
            </a:endParaRPr>
          </a:p>
          <a:p>
            <a:pPr marL="0" indent="0" algn="just">
              <a:buNone/>
            </a:pPr>
            <a:endParaRPr b="1" dirty="0">
              <a:latin typeface="+mj-lt"/>
            </a:endParaRPr>
          </a:p>
          <a:p>
            <a:pPr marL="0" indent="0" algn="just">
              <a:buNone/>
              <a:defRPr b="1">
                <a:latin typeface="+mj-lt"/>
              </a:defRPr>
            </a:pPr>
            <a:r>
              <a:rPr dirty="0" err="1"/>
              <a:t>Pogledajte</a:t>
            </a:r>
            <a:r>
              <a:rPr dirty="0"/>
              <a:t> </a:t>
            </a:r>
            <a:r>
              <a:rPr dirty="0" err="1"/>
              <a:t>ovaj</a:t>
            </a:r>
            <a:r>
              <a:rPr dirty="0"/>
              <a:t> </a:t>
            </a:r>
            <a:r>
              <a:rPr dirty="0" err="1"/>
              <a:t>videozapis</a:t>
            </a:r>
            <a:r>
              <a:rPr dirty="0"/>
              <a:t>:</a:t>
            </a:r>
          </a:p>
          <a:p>
            <a:pPr algn="just">
              <a:defRPr>
                <a:latin typeface="+mj-lt"/>
                <a:hlinkClick r:id="rId4"/>
              </a:defRPr>
            </a:pPr>
            <a:r>
              <a:rPr dirty="0"/>
              <a:t>https://www.youtube.com/watch?v=tuDVWQOG0C0</a:t>
            </a:r>
            <a:endParaRPr dirty="0">
              <a:latin typeface="+mj-lt"/>
            </a:endParaRPr>
          </a:p>
          <a:p>
            <a:pPr marL="0" indent="0" algn="just">
              <a:buNone/>
            </a:pPr>
            <a:endParaRPr b="1" dirty="0">
              <a:latin typeface="+mj-lt"/>
            </a:endParaRPr>
          </a:p>
          <a:p>
            <a:pPr marL="0" indent="0" algn="just">
              <a:buNone/>
              <a:defRPr b="1">
                <a:latin typeface="+mj-lt"/>
              </a:defRPr>
            </a:pPr>
            <a:r>
              <a:rPr dirty="0" err="1"/>
              <a:t>Pristupite</a:t>
            </a:r>
            <a:r>
              <a:rPr dirty="0"/>
              <a:t> </a:t>
            </a:r>
            <a:r>
              <a:rPr dirty="0" err="1"/>
              <a:t>servisu</a:t>
            </a:r>
            <a:r>
              <a:rPr dirty="0"/>
              <a:t> Oracle Members Hub i </a:t>
            </a:r>
            <a:r>
              <a:rPr dirty="0" err="1"/>
              <a:t>dovršite</a:t>
            </a:r>
            <a:r>
              <a:rPr dirty="0"/>
              <a:t> </a:t>
            </a:r>
            <a:r>
              <a:rPr err="1"/>
              <a:t>treću</a:t>
            </a:r>
            <a:r>
              <a:rPr/>
              <a:t> </a:t>
            </a:r>
            <a:r>
              <a:rPr lang="hr-HR" smtClean="0"/>
              <a:t>nastavnu cjelinu</a:t>
            </a:r>
            <a:r>
              <a:rPr smtClean="0"/>
              <a:t>:</a:t>
            </a:r>
            <a:endParaRPr dirty="0"/>
          </a:p>
          <a:p>
            <a:pPr marL="0" indent="0" algn="just">
              <a:buNone/>
              <a:defRPr>
                <a:latin typeface="+mj-lt"/>
              </a:defRPr>
            </a:pPr>
            <a:r>
              <a:rPr dirty="0"/>
              <a:t>   academy.oracle.com</a:t>
            </a:r>
          </a:p>
          <a:p>
            <a:pPr marL="0" indent="0" algn="just">
              <a:buNone/>
            </a:pPr>
            <a:endParaRPr dirty="0">
              <a:latin typeface="+mj-lt"/>
            </a:endParaRPr>
          </a:p>
          <a:p>
            <a:pPr marL="0" indent="0" algn="just">
              <a:buNone/>
            </a:pPr>
            <a:r>
              <a:rPr dirty="0"/>
              <a:t>Za one koji </a:t>
            </a:r>
            <a:r>
              <a:rPr dirty="0" err="1"/>
              <a:t>žele</a:t>
            </a:r>
            <a:r>
              <a:rPr dirty="0"/>
              <a:t> </a:t>
            </a:r>
            <a:r>
              <a:rPr dirty="0" err="1"/>
              <a:t>znati</a:t>
            </a:r>
            <a:r>
              <a:rPr dirty="0"/>
              <a:t> </a:t>
            </a:r>
            <a:r>
              <a:rPr dirty="0" err="1"/>
              <a:t>više</a:t>
            </a:r>
            <a:r>
              <a:rPr dirty="0"/>
              <a:t> o </a:t>
            </a:r>
            <a:r>
              <a:rPr dirty="0" err="1"/>
              <a:t>kriptografiji</a:t>
            </a:r>
            <a:r>
              <a:rPr dirty="0"/>
              <a:t>, </a:t>
            </a:r>
            <a:r>
              <a:rPr dirty="0" err="1"/>
              <a:t>svakako</a:t>
            </a:r>
            <a:r>
              <a:rPr dirty="0"/>
              <a:t> </a:t>
            </a:r>
            <a:r>
              <a:rPr dirty="0" err="1"/>
              <a:t>istražite</a:t>
            </a:r>
            <a:r>
              <a:rPr dirty="0"/>
              <a:t> </a:t>
            </a:r>
            <a:r>
              <a:rPr dirty="0" err="1">
                <a:hlinkClick r:id="rId5"/>
              </a:rPr>
              <a:t>sljedeće</a:t>
            </a:r>
            <a:r>
              <a:rPr dirty="0"/>
              <a:t> </a:t>
            </a:r>
            <a:r>
              <a:rPr dirty="0" err="1"/>
              <a:t>na</a:t>
            </a:r>
            <a:r>
              <a:rPr dirty="0"/>
              <a:t> </a:t>
            </a:r>
            <a:r>
              <a:rPr lang="en-US" dirty="0" err="1"/>
              <a:t>servisu</a:t>
            </a:r>
            <a:r>
              <a:rPr lang="en-US" dirty="0"/>
              <a:t> </a:t>
            </a:r>
            <a:r>
              <a:rPr dirty="0"/>
              <a:t>Coursera</a:t>
            </a:r>
            <a:r>
              <a:rPr lang="en-US" dirty="0"/>
              <a:t> </a:t>
            </a:r>
            <a:r>
              <a:rPr dirty="0"/>
              <a:t>(</a:t>
            </a:r>
            <a:r>
              <a:rPr lang="hr-HR" dirty="0">
                <a:hlinkClick r:id="rId6"/>
              </a:rPr>
              <a:t>Stanford University – Cryptography I</a:t>
            </a:r>
            <a:r>
              <a:rPr dirty="0"/>
              <a:t>)</a:t>
            </a:r>
          </a:p>
          <a:p>
            <a:pPr marL="0" indent="0" algn="just">
              <a:buNone/>
            </a:pPr>
            <a:endParaRPr dirty="0">
              <a:latin typeface="+mj-lt"/>
            </a:endParaRPr>
          </a:p>
          <a:p>
            <a:pPr marL="0" indent="0" algn="just">
              <a:buNone/>
            </a:pPr>
            <a:endParaRPr dirty="0">
              <a:latin typeface="+mj-lt"/>
            </a:endParaRPr>
          </a:p>
          <a:p>
            <a:pPr algn="just"/>
            <a:endParaRPr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86F2A50F-4C34-458C-808F-3A92FE0E03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2767</TotalTime>
  <Words>740</Words>
  <Application>Microsoft Office PowerPoint</Application>
  <PresentationFormat>Widescreen</PresentationFormat>
  <Paragraphs>53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Nastavni sadržaji za učenje na daljinu – računarstvo u oblaku  3 - Povezivanje s lokalnim mrežama</vt:lpstr>
      <vt:lpstr>Uvod u tečaj za računarstvo u oblaku</vt:lpstr>
      <vt:lpstr>Lokalno?</vt:lpstr>
      <vt:lpstr>Hibridni oblak</vt:lpstr>
      <vt:lpstr>Opcije povezivanja</vt:lpstr>
      <vt:lpstr>Osnove VPN-a</vt:lpstr>
      <vt:lpstr>IPsec VPN veza</vt:lpstr>
      <vt:lpstr>Privatna veza</vt:lpstr>
      <vt:lpstr>Proučite i pregledajte sljedeće online izvore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118</cp:revision>
  <dcterms:created xsi:type="dcterms:W3CDTF">2021-12-08T08:56:03Z</dcterms:created>
  <dcterms:modified xsi:type="dcterms:W3CDTF">2024-02-23T13:33:32Z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