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85" r:id="rId7"/>
    <p:sldId id="284" r:id="rId8"/>
    <p:sldId id="278" r:id="rId9"/>
    <p:sldId id="279" r:id="rId10"/>
    <p:sldId id="280" r:id="rId11"/>
    <p:sldId id="281" r:id="rId12"/>
    <p:sldId id="283" r:id="rId13"/>
    <p:sldId id="286"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virtuálnej (cloudovej) sieti.</a:t>
            </a:r>
            <a:endParaRPr sz="1200">
              <a:effectLst/>
              <a:latin typeface="Calibri" panose="020F0502020204030204" pitchFamily="34" charset="0"/>
              <a:ea typeface="Calibri" panose="020F0502020204030204" pitchFamily="34" charset="0"/>
              <a:cs typeface="Times New Roman" panose="02020603050405020304" pitchFamily="18" charset="0"/>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Classless Inter-Domain Routing (CIDR) je metóda prideľovania IP adries a smerovania IP adries. Týmto označením je možné definovať prenos v rámci jednej skupiny IP adries na niekoľko podsietí, ktoré navzájom nezasahujú. Ako analógiu si predstavte jednu miestnosť; v tejto miestnosti je päť rôznych skupín ľudí. Teraz si predstavte, že jedna izba je oddelená do piatich menších miestností. Každá skupina má teraz svoju vlastnú izbu s dverami a môže komunikovať bez súťaženia s ostatnými skupinami. Každý človek môže počuť a sústrediť sa lepšie a ľahšie uchovávať dôverné informácie v rámci skupiny.</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Logika nastavenia podsietí sa začína reálnymi potrebami. Predstavte si napríklad, že organizujete kancelársku budovu a musíte sa rozhodnúť, či potrebujete veľa malých kancelárií alebo len niekoľko veľkých pracovných priestorov pre mnohých ľudí. Ak potrebujeme pojať veľa inštancií v podsieti, zvýšime počet bitov pre hostiteľov. Ak inak potrebujeme väčšie zoskupenie inštancií, zvýšime počet sieťových bitov.</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556102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Virtuálna cloudová sieť alebo VCN je softvérovo definovaná súkromná sieť, ktorú ste nastavili v cloude. Cloudové zdroje ako výpočtové inštancie sa nachádzajú v súkromnej sieti, aby mohli bezpečne komunikovať s internetom, inými osobami alebo lokálnymi dátovými centrami.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06872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Každý ďalší zdroj pridaný do siete VCN má priradenú súkromnú IP adresu zo svojej spoločnej oblasti adries. Inštancie môžete aj ďalej organizovať pomocou podsietí. Môžeme napríklad spomenúť prípad, keď chcete izolovať servery s databázami tak, aby neboli prístupné cez internet, ale interne komunikujú s webovými servermi, ktoré sú prístupné cez internet.</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173673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Bežné obchodné scenáre zahŕňajú používanie dvoch typov internetových brán. Prvým je tzv. internetová brána, prostredníctvom ktorej sú dostupné inštancie s verejnými IP adresami (napríklad webové servery registrované vo verejnom priestore DNS). Inštancie, ktoré zostanú v priestore súkromných IP adries, však niekedy budú potrebovať prístup na internet, napríklad na zvýšenie verzie. Takéto inštancie používajú tzv. metódu prístupu k internetu cez sieťové adresy (alebo NAT), kde sú povolené všetky odchádzajúce prenosy a pripojenia iniciované z internetu sú predvolene zablokované.</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68123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Predstavte si prípad, keď máte infraštruktúru dvoch spoločností, ktoré nastavíte v rovnakom regióne a chcete, aby si vymieňali dáta. Takisto môžete vytvoriť záložnú infraštruktúru v inej oblasti, aby ste boli odolní voči veľkým prírodným katastrofám, ako sú napríklad zemetrasenia. V takýchto a podobných prípadoch sú virtuálne cloudové siete prepojené s takzvanými peeringovými pripojeniami.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389805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reálnom podnikateľskom prostredí je bežné, že akákoľvek časť siete musí mať prístupové práva ku konkrétnym zdrojom informácií. Cloudové siete VCN regulujú tieto pravidlá takzvanými bezpečnostnými zoznamami.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193084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konkrétnom príklade zoznam zabezpečenia umožňuje všetky prichádzajúce prenosy z internetovej brány do portu TCP 80 (webové servery). Zároveň umožňuje lokálny prenos medzi súkromnými adresami na porte TCP 1521 (požadovaný na interný webový server na komunikáciu s databázou).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694907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s://d12vzecr6ihe4p.cloudfront.net/media/966010/wp-subnetting-an-ip-addres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watch?v=Kza0WSjfwiY" TargetMode="External"/><Relationship Id="rId4" Type="http://schemas.openxmlformats.org/officeDocument/2006/relationships/hyperlink" Target="https://www.calculator.net/ip-subnet-calculator.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2 - virtuálna sieť (cloud)</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8248" y="-796"/>
            <a:ext cx="10515600" cy="1325563"/>
          </a:xfrm>
        </p:spPr>
        <p:txBody>
          <a:bodyPr/>
          <a:lstStyle/>
          <a:p>
            <a:pPr algn="ctr">
              <a:defRPr b="1"/>
            </a:pPr>
            <a:r>
              <a:t>Zabezpečenie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7"/>
            <a:ext cx="6501283" cy="5023749"/>
          </a:xfrm>
        </p:spPr>
        <p:txBody>
          <a:bodyPr>
            <a:normAutofit/>
          </a:bodyPr>
          <a:lstStyle/>
          <a:p>
            <a:pPr>
              <a:defRPr sz="3600">
                <a:latin typeface="+mj-lt"/>
              </a:defRPr>
            </a:pPr>
            <a:r>
              <a:t>Príklad</a:t>
            </a:r>
            <a:endParaRPr sz="3600">
              <a:latin typeface="+mj-lt"/>
            </a:endParaRPr>
          </a:p>
          <a:p>
            <a:endParaRPr sz="3600">
              <a:latin typeface="+mj-lt"/>
            </a:endParaRPr>
          </a:p>
          <a:p>
            <a:endParaRPr sz="3600">
              <a:latin typeface="+mj-lt"/>
            </a:endParaRPr>
          </a:p>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pic>
        <p:nvPicPr>
          <p:cNvPr id="5" name="Picture 4"/>
          <p:cNvPicPr>
            <a:picLocks noChangeAspect="1"/>
          </p:cNvPicPr>
          <p:nvPr/>
        </p:nvPicPr>
        <p:blipFill>
          <a:blip r:embed="rId4"/>
          <a:stretch>
            <a:fillRect/>
          </a:stretch>
        </p:blipFill>
        <p:spPr>
          <a:xfrm>
            <a:off x="5651515" y="2622620"/>
            <a:ext cx="6772275" cy="1704975"/>
          </a:xfrm>
          <a:prstGeom prst="rect">
            <a:avLst/>
          </a:prstGeom>
        </p:spPr>
      </p:pic>
      <p:sp>
        <p:nvSpPr>
          <p:cNvPr id="6" name="Oval Callout 5"/>
          <p:cNvSpPr/>
          <p:nvPr/>
        </p:nvSpPr>
        <p:spPr>
          <a:xfrm>
            <a:off x="8608506" y="813916"/>
            <a:ext cx="3436537" cy="1395107"/>
          </a:xfrm>
          <a:prstGeom prst="wedgeEllipseCallout">
            <a:avLst>
              <a:gd name="adj1" fmla="val -68786"/>
              <a:gd name="adj2" fmla="val 15561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Povoliť všetky prichádzajúce internetové prenosy na porte 80 (webový server) </a:t>
            </a:r>
            <a:endParaRPr sz="2000"/>
          </a:p>
        </p:txBody>
      </p:sp>
      <p:sp>
        <p:nvSpPr>
          <p:cNvPr id="7" name="Oval Callout 6"/>
          <p:cNvSpPr/>
          <p:nvPr/>
        </p:nvSpPr>
        <p:spPr>
          <a:xfrm>
            <a:off x="9169959" y="4473559"/>
            <a:ext cx="2982686" cy="1686081"/>
          </a:xfrm>
          <a:prstGeom prst="wedgeEllipseCallout">
            <a:avLst>
              <a:gd name="adj1" fmla="val -88884"/>
              <a:gd name="adj2" fmla="val -741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Povoliť všetky odchádzajúce (výstupné) prenosy medzi sieťou VCN na porte 1521</a:t>
            </a:r>
            <a:endParaRPr sz="2000"/>
          </a:p>
        </p:txBody>
      </p:sp>
    </p:spTree>
    <p:extLst>
      <p:ext uri="{BB962C8B-B14F-4D97-AF65-F5344CB8AC3E}">
        <p14:creationId xmlns:p14="http://schemas.microsoft.com/office/powerpoint/2010/main" val="396978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Prečítajte si túto knihu:</a:t>
            </a:r>
          </a:p>
          <a:p>
            <a:pPr algn="just">
              <a:defRPr>
                <a:latin typeface="+mj-lt"/>
                <a:hlinkClick r:id="rId3"/>
              </a:defRPr>
            </a:pPr>
            <a:r>
              <a:t>https://d12vzecr6ihe4p.cloudfront.net/media/966010/wp-subnetting-an-ip-address.pdf</a:t>
            </a:r>
            <a:endParaRPr>
              <a:latin typeface="+mj-lt"/>
            </a:endParaRPr>
          </a:p>
          <a:p>
            <a:pPr marL="0" indent="0" algn="just">
              <a:buNone/>
              <a:defRPr b="1">
                <a:latin typeface="+mj-lt"/>
              </a:defRPr>
            </a:pPr>
            <a:r>
              <a:t>Vyskúšajte rôzne podsiete v nasledujúcej online kalkulačke:</a:t>
            </a:r>
          </a:p>
          <a:p>
            <a:pPr algn="just">
              <a:defRPr>
                <a:latin typeface="+mj-lt"/>
                <a:hlinkClick r:id="rId4"/>
              </a:defRPr>
            </a:pPr>
            <a:r>
              <a:t>https://www.calculator.net/ip-subnet-calculator.html</a:t>
            </a:r>
            <a:endParaRPr>
              <a:latin typeface="+mj-lt"/>
            </a:endParaRPr>
          </a:p>
          <a:p>
            <a:pPr marL="0" indent="0" algn="just">
              <a:buNone/>
              <a:defRPr b="1">
                <a:latin typeface="+mj-lt"/>
              </a:defRPr>
            </a:pPr>
            <a:r>
              <a:t>Pozrite si toto video:</a:t>
            </a:r>
            <a:endParaRPr b="1">
              <a:latin typeface="+mj-lt"/>
            </a:endParaRPr>
          </a:p>
          <a:p>
            <a:pPr algn="just">
              <a:defRPr>
                <a:latin typeface="+mj-lt"/>
              </a:defRPr>
            </a:pPr>
            <a:r>
              <a:rPr>
                <a:hlinkClick r:id="rId5"/>
              </a:rPr>
              <a:t>https://www.youtube.com/watch?v=Kza0WSjfwiY</a:t>
            </a:r>
            <a:r>
              <a:t> </a:t>
            </a:r>
          </a:p>
          <a:p>
            <a:pPr marL="0" indent="0" algn="just">
              <a:buNone/>
              <a:defRPr b="1">
                <a:latin typeface="+mj-lt"/>
              </a:defRPr>
            </a:pPr>
            <a:r>
              <a:t>Získajte prístup k centru členov Oracle a dokončite druhú tému:</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Základy smerovania CIDR (triedy pre interdomény)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Notácia vytvorená z IP adresy, znaku a'/' a desatinného čísla. xxx.xxx.xxx.xxx/n, kde n je počet bitov použitých pre masku podsiete. </a:t>
            </a:r>
            <a:endParaRPr sz="3600">
              <a:latin typeface="+mj-lt"/>
            </a:endParaRPr>
          </a:p>
          <a:p>
            <a:pPr marL="0" lvl="0" indent="0">
              <a:buNone/>
              <a:defRPr sz="3600">
                <a:latin typeface="+mj-lt"/>
              </a:defRPr>
            </a:pPr>
            <a:r>
              <a:t>	192.168.1.0/24</a:t>
            </a:r>
            <a:endParaRPr sz="3600">
              <a:latin typeface="+mj-lt"/>
            </a:endParaRPr>
          </a:p>
          <a:p>
            <a:pPr marL="0" lvl="0" indent="0">
              <a:buNone/>
            </a:pPr>
            <a:endParaRPr sz="3600">
              <a:latin typeface="+mj-lt"/>
            </a:endParaRPr>
          </a:p>
          <a:p>
            <a:pPr lvl="0"/>
            <a:endParaRPr>
              <a:latin typeface="+mj-lt"/>
            </a:endParaRPr>
          </a:p>
        </p:txBody>
      </p:sp>
      <p:sp>
        <p:nvSpPr>
          <p:cNvPr id="4" name="Rectangle 3"/>
          <p:cNvSpPr/>
          <p:nvPr/>
        </p:nvSpPr>
        <p:spPr>
          <a:xfrm>
            <a:off x="1756043" y="3511438"/>
            <a:ext cx="2283393"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4"/>
          <p:cNvSpPr/>
          <p:nvPr/>
        </p:nvSpPr>
        <p:spPr>
          <a:xfrm>
            <a:off x="4139921" y="3511438"/>
            <a:ext cx="683288"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Cloud Callout 5"/>
          <p:cNvSpPr/>
          <p:nvPr/>
        </p:nvSpPr>
        <p:spPr>
          <a:xfrm>
            <a:off x="1636016" y="4978651"/>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IP ADRESA</a:t>
            </a:r>
          </a:p>
        </p:txBody>
      </p:sp>
      <p:sp>
        <p:nvSpPr>
          <p:cNvPr id="7" name="Cloud Callout 6"/>
          <p:cNvSpPr/>
          <p:nvPr/>
        </p:nvSpPr>
        <p:spPr>
          <a:xfrm>
            <a:off x="4346533" y="4978651"/>
            <a:ext cx="2403420" cy="812523"/>
          </a:xfrm>
          <a:prstGeom prst="cloudCallout">
            <a:avLst>
              <a:gd name="adj1" fmla="val -38982"/>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MASKA PODSIETE</a:t>
            </a:r>
          </a:p>
        </p:txBody>
      </p:sp>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Základy smerovania CIDR (triedy pre interdomény)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marL="0" lvl="0" indent="0">
              <a:buNone/>
            </a:pP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5" name="Picture 4"/>
          <p:cNvPicPr>
            <a:picLocks noChangeAspect="1"/>
          </p:cNvPicPr>
          <p:nvPr/>
        </p:nvPicPr>
        <p:blipFill>
          <a:blip r:embed="rId3"/>
          <a:stretch>
            <a:fillRect/>
          </a:stretch>
        </p:blipFill>
        <p:spPr>
          <a:xfrm>
            <a:off x="925934" y="1690688"/>
            <a:ext cx="10078876" cy="1568800"/>
          </a:xfrm>
          <a:prstGeom prst="rect">
            <a:avLst/>
          </a:prstGeom>
        </p:spPr>
      </p:pic>
      <p:pic>
        <p:nvPicPr>
          <p:cNvPr id="6" name="Picture 5"/>
          <p:cNvPicPr>
            <a:picLocks noChangeAspect="1"/>
          </p:cNvPicPr>
          <p:nvPr/>
        </p:nvPicPr>
        <p:blipFill>
          <a:blip r:embed="rId4"/>
          <a:stretch>
            <a:fillRect/>
          </a:stretch>
        </p:blipFill>
        <p:spPr>
          <a:xfrm>
            <a:off x="925934" y="4072011"/>
            <a:ext cx="10039351" cy="1628000"/>
          </a:xfrm>
          <a:prstGeom prst="rect">
            <a:avLst/>
          </a:prstGeom>
        </p:spPr>
      </p:pic>
      <p:sp>
        <p:nvSpPr>
          <p:cNvPr id="7" name="Rectangle 6"/>
          <p:cNvSpPr/>
          <p:nvPr/>
        </p:nvSpPr>
        <p:spPr>
          <a:xfrm>
            <a:off x="852986" y="3209744"/>
            <a:ext cx="6096000" cy="800219"/>
          </a:xfrm>
          <a:prstGeom prst="rect">
            <a:avLst/>
          </a:prstGeom>
        </p:spPr>
        <p:txBody>
          <a:bodyPr>
            <a:spAutoFit/>
          </a:bodyPr>
          <a:lstStyle/>
          <a:p>
            <a:endParaRPr sz="1000">
              <a:solidFill>
                <a:srgbClr val="000000"/>
              </a:solidFill>
              <a:latin typeface="Calibri" panose="020F0502020204030204" pitchFamily="34" charset="0"/>
            </a:endParaRPr>
          </a:p>
          <a:p>
            <a:r>
              <a:t>ROZSAH IP: 192.168.1.0 -192.168.1.255</a:t>
            </a:r>
          </a:p>
          <a:p>
            <a:r>
              <a:t>PODSIETE: 0</a:t>
            </a:r>
          </a:p>
        </p:txBody>
      </p:sp>
      <p:sp>
        <p:nvSpPr>
          <p:cNvPr id="8" name="Rectangle 7"/>
          <p:cNvSpPr/>
          <p:nvPr/>
        </p:nvSpPr>
        <p:spPr>
          <a:xfrm>
            <a:off x="838200" y="5573338"/>
            <a:ext cx="6096000" cy="1077218"/>
          </a:xfrm>
          <a:prstGeom prst="rect">
            <a:avLst/>
          </a:prstGeom>
        </p:spPr>
        <p:txBody>
          <a:bodyPr>
            <a:spAutoFit/>
          </a:bodyPr>
          <a:lstStyle/>
          <a:p>
            <a:endParaRPr sz="1000">
              <a:solidFill>
                <a:srgbClr val="000000"/>
              </a:solidFill>
              <a:latin typeface="Calibri" panose="020F0502020204030204" pitchFamily="34" charset="0"/>
            </a:endParaRPr>
          </a:p>
          <a:p>
            <a:r>
              <a:t>ROZSAH IP: 192.168.1.0 -192.168.1.31</a:t>
            </a:r>
          </a:p>
          <a:p>
            <a:r>
              <a:t>PODSIETE: 2x2x2 = 8</a:t>
            </a:r>
          </a:p>
          <a:p>
            <a:endParaRPr/>
          </a:p>
        </p:txBody>
      </p:sp>
      <p:sp>
        <p:nvSpPr>
          <p:cNvPr id="12" name="Rectangle 11"/>
          <p:cNvSpPr/>
          <p:nvPr/>
        </p:nvSpPr>
        <p:spPr>
          <a:xfrm>
            <a:off x="8963643" y="2270353"/>
            <a:ext cx="1918722"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2"/>
          <p:cNvSpPr/>
          <p:nvPr/>
        </p:nvSpPr>
        <p:spPr>
          <a:xfrm>
            <a:off x="9728992" y="4681276"/>
            <a:ext cx="1153373" cy="40947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Cloud Callout 13"/>
          <p:cNvSpPr/>
          <p:nvPr/>
        </p:nvSpPr>
        <p:spPr>
          <a:xfrm>
            <a:off x="9632106" y="3280480"/>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HOSTITEĽSKÉ BITY = 0</a:t>
            </a:r>
          </a:p>
        </p:txBody>
      </p:sp>
      <p:sp>
        <p:nvSpPr>
          <p:cNvPr id="15" name="Cloud Callout 14"/>
          <p:cNvSpPr/>
          <p:nvPr/>
        </p:nvSpPr>
        <p:spPr>
          <a:xfrm>
            <a:off x="9907675" y="5518000"/>
            <a:ext cx="2284325" cy="812523"/>
          </a:xfrm>
          <a:prstGeom prst="cloudCallout">
            <a:avLst>
              <a:gd name="adj1" fmla="val -34745"/>
              <a:gd name="adj2" fmla="val -9972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HOSTITEĽSKÉ BITY = 0</a:t>
            </a:r>
          </a:p>
        </p:txBody>
      </p:sp>
      <p:sp>
        <p:nvSpPr>
          <p:cNvPr id="16" name="Rectangle 15"/>
          <p:cNvSpPr/>
          <p:nvPr/>
        </p:nvSpPr>
        <p:spPr>
          <a:xfrm>
            <a:off x="3048000" y="2270353"/>
            <a:ext cx="581464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3038286" y="4662597"/>
            <a:ext cx="660778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Cloud Callout 17"/>
          <p:cNvSpPr/>
          <p:nvPr/>
        </p:nvSpPr>
        <p:spPr>
          <a:xfrm>
            <a:off x="6868669" y="3192019"/>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SIEŤOVÉ BITY = 1</a:t>
            </a:r>
          </a:p>
        </p:txBody>
      </p:sp>
      <p:sp>
        <p:nvSpPr>
          <p:cNvPr id="19" name="Cloud Callout 18"/>
          <p:cNvSpPr/>
          <p:nvPr/>
        </p:nvSpPr>
        <p:spPr>
          <a:xfrm>
            <a:off x="7159680" y="5963934"/>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SIEŤOVÉ BITY = 1</a:t>
            </a:r>
          </a:p>
        </p:txBody>
      </p:sp>
    </p:spTree>
    <p:extLst>
      <p:ext uri="{BB962C8B-B14F-4D97-AF65-F5344CB8AC3E}">
        <p14:creationId xmlns:p14="http://schemas.microsoft.com/office/powerpoint/2010/main" val="1016611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51226"/>
            <a:ext cx="10515600" cy="1325563"/>
          </a:xfrm>
        </p:spPr>
        <p:txBody>
          <a:bodyPr/>
          <a:lstStyle/>
          <a:p>
            <a:pPr algn="ctr">
              <a:defRPr b="1"/>
            </a:pPr>
            <a:r>
              <a:t>Koncepty virtuálnej cloudovej siete (VCN)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532561" y="1499498"/>
            <a:ext cx="4810139" cy="4740528"/>
          </a:xfrm>
          <a:prstGeom prst="rect">
            <a:avLst/>
          </a:prstGeom>
        </p:spPr>
      </p:pic>
      <p:sp>
        <p:nvSpPr>
          <p:cNvPr id="5" name="TextBox 4"/>
          <p:cNvSpPr txBox="1"/>
          <p:nvPr/>
        </p:nvSpPr>
        <p:spPr>
          <a:xfrm>
            <a:off x="5648339" y="1576789"/>
            <a:ext cx="6319248" cy="5016758"/>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Súkromná sieť definovaná softvérom, ktorú nastavíte v cloude - VCN </a:t>
            </a:r>
          </a:p>
          <a:p>
            <a:pPr marL="285750" indent="-285750" algn="just">
              <a:buFont typeface="Arial" panose="020B0604020202020204" pitchFamily="34" charset="0"/>
              <a:buChar char="•"/>
              <a:defRPr sz="3200">
                <a:latin typeface="+mj-lt"/>
              </a:defRPr>
            </a:pPr>
            <a:r>
              <a:t>Umožňuje cloudovým zdrojom, ako sú výpočtové inštancie, bezpečne komunikovať s internetom, inými inštanciami alebo lokálnymi dátovými centrami</a:t>
            </a:r>
          </a:p>
          <a:p>
            <a:pPr marL="285750" indent="-285750" algn="just">
              <a:buFont typeface="Arial" panose="020B0604020202020204" pitchFamily="34" charset="0"/>
              <a:buChar char="•"/>
              <a:defRPr sz="3200">
                <a:latin typeface="+mj-lt"/>
              </a:defRPr>
            </a:pPr>
            <a:r>
              <a:t>Žije v oblasti cloudu</a:t>
            </a:r>
          </a:p>
          <a:p>
            <a:pPr marL="285750" indent="-285750" algn="just">
              <a:buFont typeface="Arial" panose="020B0604020202020204" pitchFamily="34" charset="0"/>
              <a:buChar char="•"/>
              <a:defRPr sz="3200">
                <a:latin typeface="+mj-lt"/>
              </a:defRPr>
            </a:pPr>
            <a:r>
              <a:t>Vysoká dostupnosť, škálovateľnosť a bezpečnosť</a:t>
            </a:r>
          </a:p>
        </p:txBody>
      </p:sp>
    </p:spTree>
    <p:extLst>
      <p:ext uri="{BB962C8B-B14F-4D97-AF65-F5344CB8AC3E}">
        <p14:creationId xmlns:p14="http://schemas.microsoft.com/office/powerpoint/2010/main" val="16677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8296" y="111609"/>
            <a:ext cx="10515600" cy="1325563"/>
          </a:xfrm>
        </p:spPr>
        <p:txBody>
          <a:bodyPr/>
          <a:lstStyle/>
          <a:p>
            <a:pPr algn="ctr">
              <a:defRPr b="1"/>
            </a:pPr>
            <a:r>
              <a:t>IP adresy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617029" y="1336430"/>
            <a:ext cx="6339672" cy="5264964"/>
          </a:xfrm>
        </p:spPr>
        <p:txBody>
          <a:bodyPr>
            <a:noAutofit/>
          </a:bodyPr>
          <a:lstStyle/>
          <a:p>
            <a:pPr marL="0" lvl="0" indent="0">
              <a:buNone/>
              <a:defRPr sz="3200">
                <a:latin typeface="+mj-lt"/>
              </a:defRPr>
            </a:pPr>
            <a:r>
              <a:t>Každý zdroj pripojený k sieti VCN získa svoju vlastnú jednoznačnú súkromnú IP adresu, ktorú nie je možné smerovať prostredníctvom verejného internetu </a:t>
            </a:r>
          </a:p>
          <a:p>
            <a:pPr marL="0" lvl="0" indent="0">
              <a:buNone/>
              <a:defRPr sz="3200">
                <a:latin typeface="+mj-lt"/>
              </a:defRPr>
            </a:pPr>
            <a:r>
              <a:t>Podsiete umožňujú rozdeliť sieť VCN na jednu alebo viacero podsietí</a:t>
            </a:r>
          </a:p>
          <a:p>
            <a:pPr marL="0" lvl="0" indent="0">
              <a:buNone/>
              <a:defRPr sz="3200">
                <a:latin typeface="+mj-lt"/>
              </a:defRPr>
            </a:pPr>
            <a:r>
              <a:t>Napríklad 10.0.0.0/16, 10.0.1.0/24, 10.0.2.0/24.</a:t>
            </a:r>
          </a:p>
          <a:p>
            <a:pPr marL="0" lvl="0" indent="0">
              <a:buNone/>
              <a:defRPr sz="3200">
                <a:latin typeface="+mj-lt"/>
              </a:defRPr>
            </a:pPr>
            <a:r>
              <a:t>Výpočtové inštancie sú umiestnené v podsieťach, ktoré je možné izolovať a zabezpečiť</a:t>
            </a:r>
            <a:endParaRPr>
              <a:latin typeface="+mj-lt"/>
            </a:endParaRPr>
          </a:p>
        </p:txBody>
      </p:sp>
      <p:pic>
        <p:nvPicPr>
          <p:cNvPr id="6" name="Picture 5"/>
          <p:cNvPicPr>
            <a:picLocks noChangeAspect="1"/>
          </p:cNvPicPr>
          <p:nvPr/>
        </p:nvPicPr>
        <p:blipFill>
          <a:blip r:embed="rId3"/>
          <a:stretch>
            <a:fillRect/>
          </a:stretch>
        </p:blipFill>
        <p:spPr>
          <a:xfrm>
            <a:off x="235299" y="1437172"/>
            <a:ext cx="5055760" cy="5063479"/>
          </a:xfrm>
          <a:prstGeom prst="rect">
            <a:avLst/>
          </a:prstGeom>
        </p:spPr>
      </p:pic>
    </p:spTree>
    <p:extLst>
      <p:ext uri="{BB962C8B-B14F-4D97-AF65-F5344CB8AC3E}">
        <p14:creationId xmlns:p14="http://schemas.microsoft.com/office/powerpoint/2010/main" val="670208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Brány a smerovanie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88817" y="1607736"/>
            <a:ext cx="5938575" cy="5063997"/>
          </a:xfrm>
        </p:spPr>
        <p:txBody>
          <a:bodyPr>
            <a:normAutofit/>
          </a:bodyPr>
          <a:lstStyle/>
          <a:p>
            <a:pPr lvl="0" algn="just">
              <a:defRPr sz="3600">
                <a:latin typeface="+mj-lt"/>
              </a:defRPr>
            </a:pPr>
            <a:r>
              <a:t>Internetová brána predstavuje cestu k sieťovým prenosom medzi sieťou VCN a internetovou sieťou</a:t>
            </a:r>
            <a:endParaRPr sz="3600">
              <a:latin typeface="+mj-lt"/>
            </a:endParaRPr>
          </a:p>
          <a:p>
            <a:pPr lvl="0" algn="just">
              <a:defRPr sz="3600">
                <a:latin typeface="+mj-lt"/>
              </a:defRPr>
            </a:pPr>
            <a:r>
              <a:t>Brána NAT umožňuje odchádzajúce pripojenia na internet, ale blokuje prichádzajúce pripojenia iniciované z internetu</a:t>
            </a:r>
            <a:endParaRPr sz="3600">
              <a:latin typeface="+mj-lt"/>
            </a:endParaRPr>
          </a:p>
          <a:p>
            <a:pPr lvl="0" algn="just"/>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319515" y="1396721"/>
            <a:ext cx="5348330" cy="5380892"/>
          </a:xfrm>
          <a:prstGeom prst="rect">
            <a:avLst/>
          </a:prstGeom>
        </p:spPr>
      </p:pic>
    </p:spTree>
    <p:extLst>
      <p:ext uri="{BB962C8B-B14F-4D97-AF65-F5344CB8AC3E}">
        <p14:creationId xmlns:p14="http://schemas.microsoft.com/office/powerpoint/2010/main" val="1733521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Peering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893169" y="1825625"/>
            <a:ext cx="5134708" cy="4846108"/>
          </a:xfrm>
        </p:spPr>
        <p:txBody>
          <a:bodyPr>
            <a:normAutofit/>
          </a:bodyPr>
          <a:lstStyle/>
          <a:p>
            <a:pPr lvl="0" algn="just">
              <a:defRPr sz="3600">
                <a:latin typeface="+mj-lt"/>
              </a:defRPr>
            </a:pPr>
            <a:r>
              <a:rPr b="1"/>
              <a:t>Lokálny peering VCN</a:t>
            </a:r>
            <a:r>
              <a:t> - pripojenie dvoch virtuálnych cloudových sietí v rovnakej oblasti</a:t>
            </a:r>
            <a:endParaRPr sz="3600">
              <a:latin typeface="+mj-lt"/>
            </a:endParaRPr>
          </a:p>
          <a:p>
            <a:pPr lvl="0">
              <a:defRPr sz="3600">
                <a:latin typeface="+mj-lt"/>
              </a:defRPr>
            </a:pPr>
            <a:r>
              <a:rPr b="1"/>
              <a:t>Vzdialený peering VCN</a:t>
            </a:r>
            <a:r>
              <a:t> - proces pripojenia dvoch virtuálnych cloudových sietí v rôznych oblastiach</a:t>
            </a: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0" y="1587639"/>
            <a:ext cx="6725431" cy="4898571"/>
          </a:xfrm>
          <a:prstGeom prst="rect">
            <a:avLst/>
          </a:prstGeom>
        </p:spPr>
      </p:pic>
    </p:spTree>
    <p:extLst>
      <p:ext uri="{BB962C8B-B14F-4D97-AF65-F5344CB8AC3E}">
        <p14:creationId xmlns:p14="http://schemas.microsoft.com/office/powerpoint/2010/main" val="2258046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Zabezpečenie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8"/>
            <a:ext cx="6501283" cy="4846108"/>
          </a:xfrm>
        </p:spPr>
        <p:txBody>
          <a:bodyPr>
            <a:normAutofit/>
          </a:bodyPr>
          <a:lstStyle/>
          <a:p>
            <a:pPr>
              <a:defRPr sz="3600"/>
            </a:pPr>
            <a:r>
              <a:rPr>
                <a:latin typeface="+mj-lt"/>
              </a:rPr>
              <a:t>Pravidlá, ktoré určujú povolené typy prenosov do podsiete a z podsiete - </a:t>
            </a:r>
            <a:r>
              <a:t>zoznam zabezpečenia</a:t>
            </a:r>
            <a:endParaRPr sz="3600">
              <a:latin typeface="+mj-lt"/>
            </a:endParaRPr>
          </a:p>
          <a:p>
            <a:pPr>
              <a:defRPr sz="3600">
                <a:latin typeface="+mj-lt"/>
              </a:defRPr>
            </a:pPr>
            <a:r>
              <a:t>Zoznam zabezpečenia sa vzťahuje na danú inštanciu, či už ide o konverzáciu s inou inštanciou v sieti VCN alebo s hostiteľom mimo siete VCN</a:t>
            </a:r>
          </a:p>
          <a:p>
            <a:pPr marL="0" lvl="0" indent="0">
              <a:buNone/>
            </a:pPr>
            <a:endParaRPr sz="3600">
              <a:latin typeface="+mj-lt"/>
            </a:endParaRPr>
          </a:p>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spTree>
    <p:extLst>
      <p:ext uri="{BB962C8B-B14F-4D97-AF65-F5344CB8AC3E}">
        <p14:creationId xmlns:p14="http://schemas.microsoft.com/office/powerpoint/2010/main" val="254288886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0862873-AC13-452C-AE50-03CBAD518D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2643</TotalTime>
  <Words>976</Words>
  <Application>Microsoft Office PowerPoint</Application>
  <PresentationFormat>Widescreen</PresentationFormat>
  <Paragraphs>82</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Motyw pakietu Office</vt:lpstr>
      <vt:lpstr>O3 - osnovy diaľkového vzdelávania v službe Cloud Computing  2 - virtuálna sieť (cloud)</vt:lpstr>
      <vt:lpstr>Úvod do kurzu Cloud Computing</vt:lpstr>
      <vt:lpstr>Základy smerovania CIDR (triedy pre interdomény)</vt:lpstr>
      <vt:lpstr>Základy smerovania CIDR (triedy pre interdomény)</vt:lpstr>
      <vt:lpstr>Koncepty virtuálnej cloudovej siete (VCN)</vt:lpstr>
      <vt:lpstr>IP adresy</vt:lpstr>
      <vt:lpstr>Brány a smerovanie</vt:lpstr>
      <vt:lpstr>Peering</vt:lpstr>
      <vt:lpstr>Zabezpečenie</vt:lpstr>
      <vt:lpstr>Zabezpečenie</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105</cp:revision>
  <dcterms:created xsi:type="dcterms:W3CDTF">2021-12-08T08:56:03Z</dcterms:created>
  <dcterms:modified xsi:type="dcterms:W3CDTF">2024-02-23T14:11:15Z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