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85" r:id="rId7"/>
    <p:sldId id="284" r:id="rId8"/>
    <p:sldId id="278" r:id="rId9"/>
    <p:sldId id="279" r:id="rId10"/>
    <p:sldId id="280" r:id="rId11"/>
    <p:sldId id="281" r:id="rId12"/>
    <p:sldId id="283" r:id="rId13"/>
    <p:sldId id="286" r:id="rId14"/>
    <p:sldId id="277" r:id="rId15"/>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Boa tarde e seja bem-vindo ao curso Cloud Computing. Este curso foi desenvolvido na sequência do projeto Erasmus+ CodeIn. Tudo o que precisa para aprender é acesso à Internet e um computador.</a:t>
            </a:r>
          </a:p>
          <a:p>
            <a:pPr>
              <a:lnSpc>
                <a:spcPct val="107000"/>
              </a:lnSpc>
              <a:spcAft>
                <a:spcPts val="800"/>
              </a:spcAft>
              <a:defRPr>
                <a:effectLst/>
              </a:defRPr>
            </a:pPr>
            <a:r>
              <a:t>O curso contém um total de dez tópicos e neste tópico vamos dizer algo mais sobre a rede virtual (cloud).</a:t>
            </a:r>
            <a:endParaRPr sz="1200">
              <a:effectLst/>
              <a:latin typeface="Calibri" panose="020F0502020204030204" pitchFamily="34" charset="0"/>
              <a:ea typeface="Calibri" panose="020F0502020204030204" pitchFamily="34" charset="0"/>
              <a:cs typeface="Times New Roman" panose="02020603050405020304" pitchFamily="18" charset="0"/>
            </a:endParaRPr>
          </a:p>
          <a:p>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Para concluir esta unidade, estude e reveja os seguintes recursos online. Obrigado pela atenção!</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O CIDR (Classless Inter-Domain Routing) é um método para atribuir endereços IP e para encaminhamento IP. Através desta marcação, é possível definir a divisão do tráfego num grupo de endereços IP em várias sub-redes que não interferem entre si. Por analogia, imagine uma única sala; nesta sala são cinco grupos diferentes de pessoas. Agora imagine que a sala única está sendo separada em cinco quartos mais pequenos. Cada grupo tem agora o seu próprio quarto com uma porta e pode comunicar sem competir com os outros grupos. Cada pessoa pode ouvir e concentrar-se melhor e mais facilmente manter informações confidenciais dentro do grupo.</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 lógica de configurar sub-redes começa pelas necessidades reais. Por exemplo, imagine que está a organizar um edifício de escritórios e precisa decidir se precisa de muitos pequenos escritórios ou apenas alguns grandes espaços de co-trabalho para muitas pessoas. Se necessitarmos de acomodar muitas instâncias na sub-rede, aumentaremos o número de bits para hosts. Caso contrário, se precisarmos de um agrupamento maior de instâncias, aumentaremos o número de bits de rede.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55610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Uma Virtual Cloud Network ou VCN é uma rede privada definida por software configurada na cloud. Os recursos da cloud, como instâncias de computação, estão localizados numa rede privada para comunicar de forma segura com a Internet, outros ou centros de dados on-premises.</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106872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É atribuído um endereço IP privado a cada recurso adicional acrescentado à VCN a partir do respetivo pool de endereços. Também pode organizar instâncias utilizando sub-redes de forma mais detalhada. Por exemplo, podemos mencionar o caso em que pretende isolar os servidores com bases de dados de modo a que não possam ser acedidos através da Internet, mas estes comunicam internamente com servidores da Internet acessíveis através da Internet.</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3173673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Os cenários comerciais comuns envolvem a utilização de dois tipos de gateways da Internet. A primeira é o chamado gateway da Internet através do qual estão disponíveis instâncias com endereços IP públicos (por exemplo, servidores da Web registados no espaço de DNS público). No entanto, as instâncias que permanecem no espaço de endereço IP privado ainda necessitarão, por vezes, de acesso à Internet, por exemplo, para atualizações. Estas instâncias utilizam o chamado método de acesso à Internet de tradução de endereços de rede (ou NAT), onde todo o tráfego de saída é permitido, e as ligações iniciadas a partir da Internet são bloqueadas por omissão.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68123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Imagine um caso em que tem a infraestrutura de duas empresas configuradas na mesma região e pretende que troquem dados. Poderá também querer colocar uma infraestrutura de reserva noutra região para ser resiliente contra grandes catástrofes naturais, como terramotos. Nesses casos e semelhantes, as VCNs estão interligadas com as chamadas ligações de peering.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389805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É comum num ambiente empresarial real que qualquer parte da rede tenha direitos de acesso a recursos de informação específicos. As redes da VCN cloud regulam essas regras pelas chamadas listas de segurança.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193084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No exemplo específico, a lista de segurança permite todo o tráfego de entrada do gateway da Internet para a porta TCP 80 (servidores da Internet). Ao mesmo tempo, permite o tráfego local entre endereços privados na porta TCP 1521 (necessário para o servidor da Web interno comunicar com a base de dados).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3694907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d12vzecr6ihe4p.cloudfront.net/media/966010/wp-subnetting-an-ip-addres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watch?v=Kza0WSjfwiY" TargetMode="External"/><Relationship Id="rId4" Type="http://schemas.openxmlformats.org/officeDocument/2006/relationships/hyperlink" Target="https://www.calculator.net/ip-subnet-calculator.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Currículos de aprendizagem à distância na rede Cloud Computing</a:t>
            </a:r>
            <a:br>
              <a:rPr b="1"/>
            </a:br>
            <a:r>
              <a:rPr b="1"/>
              <a:t/>
            </a:r>
            <a:br>
              <a:rPr b="1"/>
            </a:br>
            <a:r>
              <a:t>2- Virtual (cloud)</a:t>
            </a:r>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a:p>
          <a:p>
            <a:endParaRP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8248" y="-796"/>
            <a:ext cx="10515600" cy="1325563"/>
          </a:xfrm>
        </p:spPr>
        <p:txBody>
          <a:bodyPr/>
          <a:lstStyle/>
          <a:p>
            <a:pPr algn="ctr">
              <a:defRPr b="1"/>
            </a:pPr>
            <a:r>
              <a:t>Segurança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7"/>
            <a:ext cx="6501283" cy="5023749"/>
          </a:xfrm>
        </p:spPr>
        <p:txBody>
          <a:bodyPr>
            <a:normAutofit/>
          </a:bodyPr>
          <a:lstStyle/>
          <a:p>
            <a:pPr>
              <a:defRPr sz="3600">
                <a:latin typeface="+mj-lt"/>
              </a:defRPr>
            </a:pPr>
            <a:r>
              <a:t>Exemplo</a:t>
            </a:r>
            <a:endParaRPr sz="3600">
              <a:latin typeface="+mj-lt"/>
            </a:endParaRPr>
          </a:p>
          <a:p>
            <a:endParaRPr sz="3600">
              <a:latin typeface="+mj-lt"/>
            </a:endParaRPr>
          </a:p>
          <a:p>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pic>
        <p:nvPicPr>
          <p:cNvPr id="5" name="Picture 4"/>
          <p:cNvPicPr>
            <a:picLocks noChangeAspect="1"/>
          </p:cNvPicPr>
          <p:nvPr/>
        </p:nvPicPr>
        <p:blipFill>
          <a:blip r:embed="rId4"/>
          <a:stretch>
            <a:fillRect/>
          </a:stretch>
        </p:blipFill>
        <p:spPr>
          <a:xfrm>
            <a:off x="5651515" y="2622620"/>
            <a:ext cx="6772275" cy="1704975"/>
          </a:xfrm>
          <a:prstGeom prst="rect">
            <a:avLst/>
          </a:prstGeom>
        </p:spPr>
      </p:pic>
      <p:sp>
        <p:nvSpPr>
          <p:cNvPr id="6" name="Oval Callout 5"/>
          <p:cNvSpPr/>
          <p:nvPr/>
        </p:nvSpPr>
        <p:spPr>
          <a:xfrm>
            <a:off x="8608506" y="813916"/>
            <a:ext cx="3436537" cy="1395107"/>
          </a:xfrm>
          <a:prstGeom prst="wedgeEllipseCallout">
            <a:avLst>
              <a:gd name="adj1" fmla="val -68786"/>
              <a:gd name="adj2" fmla="val 15561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Permitir todo o tráfego da Internet (ingress) recebido na porta 80 (servidor da Web) </a:t>
            </a:r>
            <a:endParaRPr sz="2000"/>
          </a:p>
        </p:txBody>
      </p:sp>
      <p:sp>
        <p:nvSpPr>
          <p:cNvPr id="7" name="Oval Callout 6"/>
          <p:cNvSpPr/>
          <p:nvPr/>
        </p:nvSpPr>
        <p:spPr>
          <a:xfrm>
            <a:off x="9169959" y="4473559"/>
            <a:ext cx="2982686" cy="1686081"/>
          </a:xfrm>
          <a:prstGeom prst="wedgeEllipseCallout">
            <a:avLst>
              <a:gd name="adj1" fmla="val -88884"/>
              <a:gd name="adj2" fmla="val -741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pPr>
            <a:r>
              <a:t>Permitir todo o tráfego de saída na porta 1521 entre a VCN</a:t>
            </a:r>
            <a:endParaRPr sz="2000"/>
          </a:p>
        </p:txBody>
      </p:sp>
    </p:spTree>
    <p:extLst>
      <p:ext uri="{BB962C8B-B14F-4D97-AF65-F5344CB8AC3E}">
        <p14:creationId xmlns:p14="http://schemas.microsoft.com/office/powerpoint/2010/main" val="396978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Estudar e rever os seguintes recursos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defRPr b="1">
                <a:latin typeface="+mj-lt"/>
              </a:defRPr>
            </a:pPr>
            <a:r>
              <a:t>Leia este documento:</a:t>
            </a:r>
          </a:p>
          <a:p>
            <a:pPr algn="just">
              <a:defRPr>
                <a:latin typeface="+mj-lt"/>
                <a:hlinkClick r:id="rId3"/>
              </a:defRPr>
            </a:pPr>
            <a:r>
              <a:t>https://d12vzecr6ihe4p.cloudfront.net/media/966010/wp-subnetting-an-ip-address.pdf</a:t>
            </a:r>
            <a:endParaRPr>
              <a:latin typeface="+mj-lt"/>
            </a:endParaRPr>
          </a:p>
          <a:p>
            <a:pPr marL="0" indent="0" algn="just">
              <a:buNone/>
              <a:defRPr b="1">
                <a:latin typeface="+mj-lt"/>
              </a:defRPr>
            </a:pPr>
            <a:r>
              <a:t>Tente sub-redes diferentes na seguinte calculadora online:</a:t>
            </a:r>
          </a:p>
          <a:p>
            <a:pPr algn="just">
              <a:defRPr>
                <a:latin typeface="+mj-lt"/>
                <a:hlinkClick r:id="rId4"/>
              </a:defRPr>
            </a:pPr>
            <a:r>
              <a:t>https://www.calculator.net/ip-subnet-calculator.html</a:t>
            </a:r>
            <a:endParaRPr>
              <a:latin typeface="+mj-lt"/>
            </a:endParaRPr>
          </a:p>
          <a:p>
            <a:pPr marL="0" indent="0" algn="just">
              <a:buNone/>
              <a:defRPr b="1">
                <a:latin typeface="+mj-lt"/>
              </a:defRPr>
            </a:pPr>
            <a:r>
              <a:t>Veja este vídeo:</a:t>
            </a:r>
            <a:endParaRPr b="1">
              <a:latin typeface="+mj-lt"/>
            </a:endParaRPr>
          </a:p>
          <a:p>
            <a:pPr algn="just">
              <a:defRPr>
                <a:latin typeface="+mj-lt"/>
              </a:defRPr>
            </a:pPr>
            <a:r>
              <a:rPr>
                <a:hlinkClick r:id="rId5"/>
              </a:rPr>
              <a:t>https://www.youtube.com/watch?v=Kza0WSjfwiY</a:t>
            </a:r>
            <a:r>
              <a:t> </a:t>
            </a:r>
          </a:p>
          <a:p>
            <a:pPr marL="0" indent="0" algn="just">
              <a:buNone/>
              <a:defRPr b="1">
                <a:latin typeface="+mj-lt"/>
              </a:defRPr>
            </a:pPr>
            <a:r>
              <a:t>Aceda ao Oracle Member Hub e termine o segundo tópico:</a:t>
            </a:r>
          </a:p>
          <a:p>
            <a:pPr algn="just">
              <a:defRPr>
                <a:latin typeface="+mj-lt"/>
              </a:defRPr>
            </a:pPr>
            <a:r>
              <a:t>academy.oracle.com</a:t>
            </a: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Introdução ao curso de Computação na Cloud</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Este curso foi desenvolvido como resultado do projeto Erasmus+ CodeIn (</a:t>
            </a:r>
            <a:r>
              <a:rPr i="1"/>
              <a:t>Cloud cOmputing para Educação Digital INnovation</a:t>
            </a:r>
            <a:r>
              <a:t>)</a:t>
            </a:r>
          </a:p>
          <a:p>
            <a:pPr lvl="0">
              <a:defRPr sz="3600">
                <a:latin typeface="+mj-lt"/>
              </a:defRPr>
            </a:pPr>
            <a:r>
              <a:t>Contém um total de dez tópicos didáticos</a:t>
            </a:r>
            <a:endParaRPr sz="3600">
              <a:latin typeface="+mj-lt"/>
            </a:endParaRPr>
          </a:p>
          <a:p>
            <a:pPr lvl="0">
              <a:defRPr sz="3600">
                <a:latin typeface="+mj-lt"/>
              </a:defRPr>
            </a:pPr>
            <a:r>
              <a:t>Tudo o que precisa para aprender é acesso à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Noções básicas de CIDR (encaminhamento de classes interdomínios)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Notação construída a partir de um endereço IP, um carácter'/' e um número decimal. xxx.xxx.xxx.xxx/n, em que n é o número de bits utilizados para a máscara de sub-rede. </a:t>
            </a:r>
            <a:endParaRPr sz="3600">
              <a:latin typeface="+mj-lt"/>
            </a:endParaRPr>
          </a:p>
          <a:p>
            <a:pPr marL="0" lvl="0" indent="0">
              <a:buNone/>
              <a:defRPr sz="3600">
                <a:latin typeface="+mj-lt"/>
              </a:defRPr>
            </a:pPr>
            <a:r>
              <a:t>	192.168.1.0/24</a:t>
            </a:r>
            <a:endParaRPr sz="3600">
              <a:latin typeface="+mj-lt"/>
            </a:endParaRPr>
          </a:p>
          <a:p>
            <a:pPr marL="0" lvl="0" indent="0">
              <a:buNone/>
            </a:pPr>
            <a:endParaRPr sz="3600">
              <a:latin typeface="+mj-lt"/>
            </a:endParaRPr>
          </a:p>
          <a:p>
            <a:pPr lvl="0"/>
            <a:endParaRPr>
              <a:latin typeface="+mj-lt"/>
            </a:endParaRPr>
          </a:p>
        </p:txBody>
      </p:sp>
      <p:sp>
        <p:nvSpPr>
          <p:cNvPr id="4" name="Rectangle 3"/>
          <p:cNvSpPr/>
          <p:nvPr/>
        </p:nvSpPr>
        <p:spPr>
          <a:xfrm>
            <a:off x="1756043" y="3511438"/>
            <a:ext cx="2283393"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4"/>
          <p:cNvSpPr/>
          <p:nvPr/>
        </p:nvSpPr>
        <p:spPr>
          <a:xfrm>
            <a:off x="4139921" y="3511438"/>
            <a:ext cx="683288"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Cloud Callout 5"/>
          <p:cNvSpPr/>
          <p:nvPr/>
        </p:nvSpPr>
        <p:spPr>
          <a:xfrm>
            <a:off x="1636016" y="4978651"/>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MORADA IP</a:t>
            </a:r>
          </a:p>
        </p:txBody>
      </p:sp>
      <p:sp>
        <p:nvSpPr>
          <p:cNvPr id="7" name="Cloud Callout 6"/>
          <p:cNvSpPr/>
          <p:nvPr/>
        </p:nvSpPr>
        <p:spPr>
          <a:xfrm>
            <a:off x="4346533" y="4978651"/>
            <a:ext cx="2403420" cy="812523"/>
          </a:xfrm>
          <a:prstGeom prst="cloudCallout">
            <a:avLst>
              <a:gd name="adj1" fmla="val -38982"/>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MÁSCARA DE SUB-REDE</a:t>
            </a:r>
          </a:p>
        </p:txBody>
      </p:sp>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Noções básicas de CIDR (encaminhamento de classes interdomínios)</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marL="0" lvl="0" indent="0">
              <a:buNone/>
            </a:pP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5" name="Picture 4"/>
          <p:cNvPicPr>
            <a:picLocks noChangeAspect="1"/>
          </p:cNvPicPr>
          <p:nvPr/>
        </p:nvPicPr>
        <p:blipFill>
          <a:blip r:embed="rId3"/>
          <a:stretch>
            <a:fillRect/>
          </a:stretch>
        </p:blipFill>
        <p:spPr>
          <a:xfrm>
            <a:off x="925934" y="1690688"/>
            <a:ext cx="10078876" cy="1568800"/>
          </a:xfrm>
          <a:prstGeom prst="rect">
            <a:avLst/>
          </a:prstGeom>
        </p:spPr>
      </p:pic>
      <p:pic>
        <p:nvPicPr>
          <p:cNvPr id="6" name="Picture 5"/>
          <p:cNvPicPr>
            <a:picLocks noChangeAspect="1"/>
          </p:cNvPicPr>
          <p:nvPr/>
        </p:nvPicPr>
        <p:blipFill>
          <a:blip r:embed="rId4"/>
          <a:stretch>
            <a:fillRect/>
          </a:stretch>
        </p:blipFill>
        <p:spPr>
          <a:xfrm>
            <a:off x="925934" y="4072011"/>
            <a:ext cx="10039351" cy="1628000"/>
          </a:xfrm>
          <a:prstGeom prst="rect">
            <a:avLst/>
          </a:prstGeom>
        </p:spPr>
      </p:pic>
      <p:sp>
        <p:nvSpPr>
          <p:cNvPr id="7" name="Rectangle 6"/>
          <p:cNvSpPr/>
          <p:nvPr/>
        </p:nvSpPr>
        <p:spPr>
          <a:xfrm>
            <a:off x="852986" y="3209744"/>
            <a:ext cx="6096000" cy="800219"/>
          </a:xfrm>
          <a:prstGeom prst="rect">
            <a:avLst/>
          </a:prstGeom>
        </p:spPr>
        <p:txBody>
          <a:bodyPr>
            <a:spAutoFit/>
          </a:bodyPr>
          <a:lstStyle/>
          <a:p>
            <a:endParaRPr sz="1000">
              <a:solidFill>
                <a:srgbClr val="000000"/>
              </a:solidFill>
              <a:latin typeface="Calibri" panose="020F0502020204030204" pitchFamily="34" charset="0"/>
            </a:endParaRPr>
          </a:p>
          <a:p>
            <a:r>
              <a:t>INTERVALO DE IP: 192.168.1.0 -192.168.1.255</a:t>
            </a:r>
          </a:p>
          <a:p>
            <a:r>
              <a:t>SUB-REDES: 0</a:t>
            </a:r>
          </a:p>
        </p:txBody>
      </p:sp>
      <p:sp>
        <p:nvSpPr>
          <p:cNvPr id="8" name="Rectangle 7"/>
          <p:cNvSpPr/>
          <p:nvPr/>
        </p:nvSpPr>
        <p:spPr>
          <a:xfrm>
            <a:off x="838200" y="5573338"/>
            <a:ext cx="6096000" cy="1077218"/>
          </a:xfrm>
          <a:prstGeom prst="rect">
            <a:avLst/>
          </a:prstGeom>
        </p:spPr>
        <p:txBody>
          <a:bodyPr>
            <a:spAutoFit/>
          </a:bodyPr>
          <a:lstStyle/>
          <a:p>
            <a:endParaRPr sz="1000">
              <a:solidFill>
                <a:srgbClr val="000000"/>
              </a:solidFill>
              <a:latin typeface="Calibri" panose="020F0502020204030204" pitchFamily="34" charset="0"/>
            </a:endParaRPr>
          </a:p>
          <a:p>
            <a:r>
              <a:t>INTERVALO IP: 192.168.1.0 -192.168.1.31</a:t>
            </a:r>
          </a:p>
          <a:p>
            <a:r>
              <a:t>SUB-REDES: 2x2x2 = 8</a:t>
            </a:r>
          </a:p>
          <a:p>
            <a:endParaRPr/>
          </a:p>
        </p:txBody>
      </p:sp>
      <p:sp>
        <p:nvSpPr>
          <p:cNvPr id="12" name="Rectangle 11"/>
          <p:cNvSpPr/>
          <p:nvPr/>
        </p:nvSpPr>
        <p:spPr>
          <a:xfrm>
            <a:off x="8963643" y="2270353"/>
            <a:ext cx="1918722"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2"/>
          <p:cNvSpPr/>
          <p:nvPr/>
        </p:nvSpPr>
        <p:spPr>
          <a:xfrm>
            <a:off x="9728992" y="4681276"/>
            <a:ext cx="1153373" cy="4094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Cloud Callout 13"/>
          <p:cNvSpPr/>
          <p:nvPr/>
        </p:nvSpPr>
        <p:spPr>
          <a:xfrm>
            <a:off x="9632106" y="3280480"/>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BITS DO HOST = 0</a:t>
            </a:r>
          </a:p>
        </p:txBody>
      </p:sp>
      <p:sp>
        <p:nvSpPr>
          <p:cNvPr id="15" name="Cloud Callout 14"/>
          <p:cNvSpPr/>
          <p:nvPr/>
        </p:nvSpPr>
        <p:spPr>
          <a:xfrm>
            <a:off x="9907675" y="5518000"/>
            <a:ext cx="2284325" cy="812523"/>
          </a:xfrm>
          <a:prstGeom prst="cloudCallout">
            <a:avLst>
              <a:gd name="adj1" fmla="val -34745"/>
              <a:gd name="adj2" fmla="val -9972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BITS DO HOST = 0</a:t>
            </a:r>
          </a:p>
        </p:txBody>
      </p:sp>
      <p:sp>
        <p:nvSpPr>
          <p:cNvPr id="16" name="Rectangle 15"/>
          <p:cNvSpPr/>
          <p:nvPr/>
        </p:nvSpPr>
        <p:spPr>
          <a:xfrm>
            <a:off x="3048000" y="2270353"/>
            <a:ext cx="581464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6"/>
          <p:cNvSpPr/>
          <p:nvPr/>
        </p:nvSpPr>
        <p:spPr>
          <a:xfrm>
            <a:off x="3038286" y="4662597"/>
            <a:ext cx="660778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Cloud Callout 17"/>
          <p:cNvSpPr/>
          <p:nvPr/>
        </p:nvSpPr>
        <p:spPr>
          <a:xfrm>
            <a:off x="6868669" y="3192019"/>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BITS DE REDE = 1</a:t>
            </a:r>
          </a:p>
        </p:txBody>
      </p:sp>
      <p:sp>
        <p:nvSpPr>
          <p:cNvPr id="19" name="Cloud Callout 18"/>
          <p:cNvSpPr/>
          <p:nvPr/>
        </p:nvSpPr>
        <p:spPr>
          <a:xfrm>
            <a:off x="7159680" y="5963934"/>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BITS DE REDE = 1</a:t>
            </a:r>
          </a:p>
        </p:txBody>
      </p:sp>
    </p:spTree>
    <p:extLst>
      <p:ext uri="{BB962C8B-B14F-4D97-AF65-F5344CB8AC3E}">
        <p14:creationId xmlns:p14="http://schemas.microsoft.com/office/powerpoint/2010/main" val="1016611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51226"/>
            <a:ext cx="10515600" cy="1325563"/>
          </a:xfrm>
        </p:spPr>
        <p:txBody>
          <a:bodyPr/>
          <a:lstStyle/>
          <a:p>
            <a:pPr algn="ctr">
              <a:defRPr b="1"/>
            </a:pPr>
            <a:r>
              <a:t>Conceitos de Virtual Cloud Network (VCN)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532561" y="1499498"/>
            <a:ext cx="4810139" cy="4740528"/>
          </a:xfrm>
          <a:prstGeom prst="rect">
            <a:avLst/>
          </a:prstGeom>
        </p:spPr>
      </p:pic>
      <p:sp>
        <p:nvSpPr>
          <p:cNvPr id="5" name="TextBox 4"/>
          <p:cNvSpPr txBox="1"/>
          <p:nvPr/>
        </p:nvSpPr>
        <p:spPr>
          <a:xfrm>
            <a:off x="5648339" y="1576789"/>
            <a:ext cx="6319248" cy="5016758"/>
          </a:xfrm>
          <a:prstGeom prst="rect">
            <a:avLst/>
          </a:prstGeom>
          <a:noFill/>
        </p:spPr>
        <p:txBody>
          <a:bodyPr wrap="square">
            <a:spAutoFit/>
          </a:bodyPr>
          <a:lstStyle/>
          <a:p>
            <a:pPr marL="285750" indent="-285750" algn="just">
              <a:buFont typeface="Arial" panose="020B0604020202020204" pitchFamily="34" charset="0"/>
              <a:buChar char="•"/>
              <a:defRPr sz="3200">
                <a:latin typeface="+mj-lt"/>
              </a:defRPr>
            </a:pPr>
            <a:r>
              <a:t>Rede privada definida pelo software que configura na cloud - VCN </a:t>
            </a:r>
          </a:p>
          <a:p>
            <a:pPr marL="285750" indent="-285750" algn="just">
              <a:buFont typeface="Arial" panose="020B0604020202020204" pitchFamily="34" charset="0"/>
              <a:buChar char="•"/>
              <a:defRPr sz="3200">
                <a:latin typeface="+mj-lt"/>
              </a:defRPr>
            </a:pPr>
            <a:r>
              <a:t>Ativa recursos da cloud, como instâncias de computação, para comunicar de forma segura com a Internet, outras instâncias ou centros de dados on-premises</a:t>
            </a:r>
          </a:p>
          <a:p>
            <a:pPr marL="285750" indent="-285750" algn="just">
              <a:buFont typeface="Arial" panose="020B0604020202020204" pitchFamily="34" charset="0"/>
              <a:buChar char="•"/>
              <a:defRPr sz="3200">
                <a:latin typeface="+mj-lt"/>
              </a:defRPr>
            </a:pPr>
            <a:r>
              <a:t>Vive numa região da cloud</a:t>
            </a:r>
          </a:p>
          <a:p>
            <a:pPr marL="285750" indent="-285750" algn="just">
              <a:buFont typeface="Arial" panose="020B0604020202020204" pitchFamily="34" charset="0"/>
              <a:buChar char="•"/>
              <a:defRPr sz="3200">
                <a:latin typeface="+mj-lt"/>
              </a:defRPr>
            </a:pPr>
            <a:r>
              <a:t>Elevada Disponibilidade, Escalável e Segura</a:t>
            </a:r>
          </a:p>
        </p:txBody>
      </p:sp>
    </p:spTree>
    <p:extLst>
      <p:ext uri="{BB962C8B-B14F-4D97-AF65-F5344CB8AC3E}">
        <p14:creationId xmlns:p14="http://schemas.microsoft.com/office/powerpoint/2010/main" val="16677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8296" y="111609"/>
            <a:ext cx="10515600" cy="1325563"/>
          </a:xfrm>
        </p:spPr>
        <p:txBody>
          <a:bodyPr/>
          <a:lstStyle/>
          <a:p>
            <a:pPr algn="ctr">
              <a:defRPr b="1"/>
            </a:pPr>
            <a:r>
              <a:t>Endereços IP</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617029" y="1336430"/>
            <a:ext cx="6339672" cy="5264964"/>
          </a:xfrm>
        </p:spPr>
        <p:txBody>
          <a:bodyPr>
            <a:noAutofit/>
          </a:bodyPr>
          <a:lstStyle/>
          <a:p>
            <a:pPr marL="0" lvl="0" indent="0">
              <a:buNone/>
              <a:defRPr sz="3200">
                <a:latin typeface="+mj-lt"/>
              </a:defRPr>
            </a:pPr>
            <a:r>
              <a:t>Cada recurso ligado à VCN irá obter o seu próprio endereço IP privado exclusivo que não pode ser encaminhado através da Internet pública </a:t>
            </a:r>
          </a:p>
          <a:p>
            <a:pPr marL="0" lvl="0" indent="0">
              <a:buNone/>
              <a:defRPr sz="3200">
                <a:latin typeface="+mj-lt"/>
              </a:defRPr>
            </a:pPr>
            <a:r>
              <a:t>As sub-redes permitem dividir a VCN numa ou mais sub-redes</a:t>
            </a:r>
          </a:p>
          <a:p>
            <a:pPr marL="0" lvl="0" indent="0">
              <a:buNone/>
              <a:defRPr sz="3200">
                <a:latin typeface="+mj-lt"/>
              </a:defRPr>
            </a:pPr>
            <a:r>
              <a:t>E.g., 10.0.0.0/16 , 10.0.1.0/24, 10.0.2.0/24..</a:t>
            </a:r>
          </a:p>
          <a:p>
            <a:pPr marL="0" lvl="0" indent="0">
              <a:buNone/>
              <a:defRPr sz="3200">
                <a:latin typeface="+mj-lt"/>
              </a:defRPr>
            </a:pPr>
            <a:r>
              <a:t>As instâncias de computação são colocadas em sub-redes que podem ser isoladas e protegidas</a:t>
            </a:r>
            <a:endParaRPr>
              <a:latin typeface="+mj-lt"/>
            </a:endParaRPr>
          </a:p>
        </p:txBody>
      </p:sp>
      <p:pic>
        <p:nvPicPr>
          <p:cNvPr id="6" name="Picture 5"/>
          <p:cNvPicPr>
            <a:picLocks noChangeAspect="1"/>
          </p:cNvPicPr>
          <p:nvPr/>
        </p:nvPicPr>
        <p:blipFill>
          <a:blip r:embed="rId3"/>
          <a:stretch>
            <a:fillRect/>
          </a:stretch>
        </p:blipFill>
        <p:spPr>
          <a:xfrm>
            <a:off x="235299" y="1437172"/>
            <a:ext cx="5055760" cy="5063479"/>
          </a:xfrm>
          <a:prstGeom prst="rect">
            <a:avLst/>
          </a:prstGeom>
        </p:spPr>
      </p:pic>
    </p:spTree>
    <p:extLst>
      <p:ext uri="{BB962C8B-B14F-4D97-AF65-F5344CB8AC3E}">
        <p14:creationId xmlns:p14="http://schemas.microsoft.com/office/powerpoint/2010/main" val="670208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Gateways e encaminhamento</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88817" y="1607736"/>
            <a:ext cx="5938575" cy="5063997"/>
          </a:xfrm>
        </p:spPr>
        <p:txBody>
          <a:bodyPr>
            <a:normAutofit/>
          </a:bodyPr>
          <a:lstStyle/>
          <a:p>
            <a:pPr lvl="0" algn="just">
              <a:defRPr sz="3600">
                <a:latin typeface="+mj-lt"/>
              </a:defRPr>
            </a:pPr>
            <a:r>
              <a:t>O Gateway da Internet fornece um percurso para o tráfego de rede entre a sua VCN e a internet</a:t>
            </a:r>
            <a:endParaRPr sz="3600">
              <a:latin typeface="+mj-lt"/>
            </a:endParaRPr>
          </a:p>
          <a:p>
            <a:pPr lvl="0" algn="just">
              <a:defRPr sz="3600">
                <a:latin typeface="+mj-lt"/>
              </a:defRPr>
            </a:pPr>
            <a:r>
              <a:t>O Gateway de NAT permite ligações de saída à Internet, mas bloqueia as ligações de entrada iniciadas a partir da Internet</a:t>
            </a:r>
            <a:endParaRPr sz="3600">
              <a:latin typeface="+mj-lt"/>
            </a:endParaRPr>
          </a:p>
          <a:p>
            <a:pPr lvl="0" algn="just"/>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319515" y="1396721"/>
            <a:ext cx="5348330" cy="5380892"/>
          </a:xfrm>
          <a:prstGeom prst="rect">
            <a:avLst/>
          </a:prstGeom>
        </p:spPr>
      </p:pic>
    </p:spTree>
    <p:extLst>
      <p:ext uri="{BB962C8B-B14F-4D97-AF65-F5344CB8AC3E}">
        <p14:creationId xmlns:p14="http://schemas.microsoft.com/office/powerpoint/2010/main" val="173352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Peering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893169" y="1825625"/>
            <a:ext cx="5134708" cy="4846108"/>
          </a:xfrm>
        </p:spPr>
        <p:txBody>
          <a:bodyPr>
            <a:normAutofit/>
          </a:bodyPr>
          <a:lstStyle/>
          <a:p>
            <a:pPr lvl="0" algn="just">
              <a:defRPr sz="3600">
                <a:latin typeface="+mj-lt"/>
              </a:defRPr>
            </a:pPr>
            <a:r>
              <a:rPr b="1"/>
              <a:t>Peering local da VCN</a:t>
            </a:r>
            <a:r>
              <a:t>- ligando duas VCNs na mesma região</a:t>
            </a:r>
            <a:endParaRPr sz="3600">
              <a:latin typeface="+mj-lt"/>
            </a:endParaRPr>
          </a:p>
          <a:p>
            <a:pPr lvl="0">
              <a:defRPr sz="3600">
                <a:latin typeface="+mj-lt"/>
              </a:defRPr>
            </a:pPr>
            <a:r>
              <a:rPr b="1"/>
              <a:t>Peering Remoto da VCN</a:t>
            </a:r>
            <a:r>
              <a:t> - o processo de ligação de duas VCNs em diferentes regiões</a:t>
            </a:r>
            <a:endParaRPr sz="3600">
              <a:latin typeface="+mj-lt"/>
            </a:endParaRPr>
          </a:p>
          <a:p>
            <a:pPr lvl="0"/>
            <a:endParaRPr sz="3600">
              <a:latin typeface="+mj-lt"/>
            </a:endParaRPr>
          </a:p>
          <a:p>
            <a:pPr lvl="0"/>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0" y="1587639"/>
            <a:ext cx="6725431" cy="4898571"/>
          </a:xfrm>
          <a:prstGeom prst="rect">
            <a:avLst/>
          </a:prstGeom>
        </p:spPr>
      </p:pic>
    </p:spTree>
    <p:extLst>
      <p:ext uri="{BB962C8B-B14F-4D97-AF65-F5344CB8AC3E}">
        <p14:creationId xmlns:p14="http://schemas.microsoft.com/office/powerpoint/2010/main" val="2258046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Segurança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8"/>
            <a:ext cx="6501283" cy="4846108"/>
          </a:xfrm>
        </p:spPr>
        <p:txBody>
          <a:bodyPr>
            <a:normAutofit/>
          </a:bodyPr>
          <a:lstStyle/>
          <a:p>
            <a:pPr>
              <a:defRPr sz="3600"/>
            </a:pPr>
            <a:r>
              <a:rPr>
                <a:latin typeface="+mj-lt"/>
              </a:rPr>
              <a:t>Regras que especificam os tipos de tráfego permitidos dentro e fora da sub-rede - </a:t>
            </a:r>
            <a:r>
              <a:t>Lista de segurança</a:t>
            </a:r>
            <a:endParaRPr sz="3600">
              <a:latin typeface="+mj-lt"/>
            </a:endParaRPr>
          </a:p>
          <a:p>
            <a:pPr>
              <a:defRPr sz="3600">
                <a:latin typeface="+mj-lt"/>
              </a:defRPr>
            </a:pPr>
            <a:r>
              <a:t>A lista de segurança aplica-se a uma determinada instância quer esteja a falar com outra instância na VCN ou com um host fora da VCN</a:t>
            </a:r>
          </a:p>
          <a:p>
            <a:pPr marL="0" lvl="0" indent="0">
              <a:buNone/>
            </a:pPr>
            <a:endParaRPr sz="3600">
              <a:latin typeface="+mj-lt"/>
            </a:endParaRPr>
          </a:p>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spTree>
    <p:extLst>
      <p:ext uri="{BB962C8B-B14F-4D97-AF65-F5344CB8AC3E}">
        <p14:creationId xmlns:p14="http://schemas.microsoft.com/office/powerpoint/2010/main" val="254288886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9EBBAF6-ED50-49BA-85AE-D6D5081CC8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2643</TotalTime>
  <Words>1135</Words>
  <Application>Microsoft Office PowerPoint</Application>
  <PresentationFormat>Widescreen</PresentationFormat>
  <Paragraphs>82</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Motyw pakietu Office</vt:lpstr>
      <vt:lpstr>O3 - Currículos de aprendizagem à distância na rede Cloud Computing  2- Virtual (cloud)</vt:lpstr>
      <vt:lpstr>Introdução ao curso de Computação na Cloud</vt:lpstr>
      <vt:lpstr>Noções básicas de CIDR (encaminhamento de classes interdomínios)</vt:lpstr>
      <vt:lpstr>Noções básicas de CIDR (encaminhamento de classes interdomínios)</vt:lpstr>
      <vt:lpstr>Conceitos de Virtual Cloud Network (VCN)</vt:lpstr>
      <vt:lpstr>Endereços IP</vt:lpstr>
      <vt:lpstr>Gateways e encaminhamento</vt:lpstr>
      <vt:lpstr>Peering</vt:lpstr>
      <vt:lpstr>Segurança</vt:lpstr>
      <vt:lpstr>Segurança</vt:lpstr>
      <vt:lpstr>Estudar e rever os seguintes recursos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105</cp:revision>
  <dcterms:created xsi:type="dcterms:W3CDTF">2021-12-08T08:56:03Z</dcterms:created>
  <dcterms:modified xsi:type="dcterms:W3CDTF">2024-02-13T19:04:38Z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