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6" r:id="rId5"/>
    <p:sldId id="257" r:id="rId6"/>
    <p:sldId id="295" r:id="rId7"/>
    <p:sldId id="297" r:id="rId8"/>
    <p:sldId id="298" r:id="rId9"/>
    <p:sldId id="299" r:id="rId10"/>
    <p:sldId id="277" r:id="rId11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92" autoAdjust="0"/>
    <p:restoredTop sz="82135" autoAdjust="0"/>
  </p:normalViewPr>
  <p:slideViewPr>
    <p:cSldViewPr snapToGrid="0">
      <p:cViewPr varScale="1">
        <p:scale>
          <a:sx n="91" d="100"/>
          <a:sy n="91" d="100"/>
        </p:scale>
        <p:origin x="11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23.2.2024.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Boa tarde e seja bem-vindo ao curso Cloud Computing. Este curso foi desenvolvido na sequência do projeto Erasmus+ CodeIn. Tudo o que precisa para aprender é acesso à Internet e um computador.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t>O curso contém um total de dez tópicos e neste tópico vamos dizer algo mais sobre os serviços de armazenamento em blocos (ou discos).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Na base, o serviço de volume em blocos fornece armazenamento persistente e durável para instâncias de computação. A vantagem aqui é que o armazenamento pode ser verdadeiramente persistente e durável e prolongar-se para além do tempo de vida da instância. Este armazenamento é denominado de volume em blocos. Neste caso, os dados são geridos como blocos de tamanho fixo. É criada uma partição, um sistema de ficheiros, em seguida, montar o sistema de ficheiros, e é assim que as suas instâncias de computação utilizam o serviço de armazenamento.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114042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Se analisar esta imagem, a sua instância de computação está a falar com um disco de armazenamento em blocos. Pode criar e anexar estes discos às instâncias de computação. Pode desanexar e apagar os discos e, o que é mais importante, pode manter os dados mesmo depois de apagar a instância. Portanto, os dados são armazenados independentemente do ciclo de vida da instância, razão pela qual utilizaria um serviço de volume em blocos para fornecer esse armazenamento persistente e durável. Persistente, o que significa que é um armazenamento seguro. Permanece para além do ciclo de vida das próprias instâncias de computação. Portanto, a instância de computação que é terminada ainda é segura. Durável significa que efetuamos várias cópias, pelo que, mesmo que perdamos uma cópia, temos outras cópias dos dados disponíveis no centro de dados.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200358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Também temos uma funcionalidade que é denominada replicação de volumes em blocos. Como pode ver neste gráfico aqui, os block volumes estão a ser replicados de uma região para outra região. Por que razão faria isso? Para a recuperação de situações graves, fá-lo-ia no caso da migração. Em alternativa, se expandir o seu negócio, pode tirar partido desta funcionalidade. A ideia aqui é replicar os dados para várias regiões e ter em atenção que esta replicação é assíncrona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365463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Vejamos os escalões do block volume. Começamos com um nível que é chamado básico. Isto é válido para volumes de transações sequenciais de I/O, como armazenamento de dados em fluxo. Em seguida, tem um nível equilibrado, uma escolha equilibrada para I/O aleatória e coisas como os seus discos de arranque. E, por fim, temos uma camada de desempenho ultraelevada para os volumes de transações exigentes em I/O mais elevados, como as bases de dados relacionais.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5044443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Para concluir esta unidade, estude e reveja os seguintes recursos online. Obrigado pela atenção!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racle.com/in/cloud/storage/block-volumes/what-is-block-storag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racle.github.io/learning-library/oci-library/oci-hol/oci-quick-start/workshops/freetier/index.html#xd_co_f=NmEzYTk4MDUtZWQyMS00MDBmLThiMWEtZWFhMTNlMjEzODM3%7E" TargetMode="External"/><Relationship Id="rId5" Type="http://schemas.openxmlformats.org/officeDocument/2006/relationships/hyperlink" Target="https://www.youtube.com/watch?v=FKzpFKTrC1M" TargetMode="External"/><Relationship Id="rId4" Type="http://schemas.openxmlformats.org/officeDocument/2006/relationships/hyperlink" Target="https://www.youtube.com/watch?v=CczKEbElR9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4977" y="1664229"/>
            <a:ext cx="9144000" cy="3065815"/>
          </a:xfrm>
        </p:spPr>
        <p:txBody>
          <a:bodyPr>
            <a:normAutofit fontScale="90000"/>
          </a:bodyPr>
          <a:lstStyle/>
          <a:p>
            <a:r>
              <a:rPr b="1"/>
              <a:t>O3 - Currículos de ensino à distância no Cloud Computing</a:t>
            </a:r>
            <a:br>
              <a:rPr b="1"/>
            </a:br>
            <a:r>
              <a:rPr b="1"/>
              <a:t/>
            </a:r>
            <a:br>
              <a:rPr b="1"/>
            </a:br>
            <a:r>
              <a:t>5- Armazenamento em blocos (disco)</a:t>
            </a:r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Introdução ao curso de Computação na Cloud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sz="3600">
                <a:latin typeface="+mj-lt"/>
              </a:defRPr>
            </a:pPr>
            <a:r>
              <a:t>Este curso foi desenvolvido como resultado do projeto Erasmus+ CodeIn (</a:t>
            </a:r>
            <a:r>
              <a:rPr i="1"/>
              <a:t>Cloud cOmputing para Educação Digital INnovation</a:t>
            </a:r>
            <a:r>
              <a:t>)</a:t>
            </a:r>
          </a:p>
          <a:p>
            <a:pPr lvl="0">
              <a:defRPr sz="3600">
                <a:latin typeface="+mj-lt"/>
              </a:defRPr>
            </a:pPr>
            <a:r>
              <a:t>Contém um total de dez tópicos didáticos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Tudo o que precisa para aprender é acesso à Internet </a:t>
            </a:r>
          </a:p>
          <a:p>
            <a:pPr marL="0" lvl="0" indent="0">
              <a:buNone/>
            </a:pPr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874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t>Informações básicas de armazenamento do bloco (disco)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30" y="1690688"/>
            <a:ext cx="6631913" cy="5167312"/>
          </a:xfrm>
        </p:spPr>
        <p:txBody>
          <a:bodyPr>
            <a:normAutofit fontScale="85000" lnSpcReduction="20000"/>
          </a:bodyPr>
          <a:lstStyle/>
          <a:p>
            <a:pPr>
              <a:defRPr sz="3600">
                <a:latin typeface="+mj-lt"/>
              </a:defRPr>
            </a:pPr>
            <a:r>
              <a:t>acedido pelo sistema operativo como volume de unidade montado</a:t>
            </a:r>
          </a:p>
          <a:p>
            <a:pPr>
              <a:defRPr sz="3600">
                <a:latin typeface="+mj-lt"/>
              </a:defRPr>
            </a:pPr>
            <a:r>
              <a:t>geralmente implementado no armazenamento de Rede de Área de Armazenamento (SAN)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os dados são normalmente armazenados no dispositivo em </a:t>
            </a:r>
            <a:r>
              <a:rPr b="1"/>
              <a:t>blocos</a:t>
            </a:r>
            <a:r>
              <a:t> de tamanho fixo (por exemplo, 512 Bytes) </a:t>
            </a:r>
          </a:p>
          <a:p>
            <a:pPr>
              <a:defRPr sz="3600">
                <a:latin typeface="+mj-lt"/>
              </a:defRPr>
            </a:pPr>
            <a:r>
              <a:t>pode colocar qualquer tipo de sistema de ficheiros no armazenamento ao nível do bloco (por exemplo, o Windows utiliza NTFS; VMware utiliza VMFS ...)</a:t>
            </a:r>
            <a:endParaRPr sz="360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2696" y="2802758"/>
            <a:ext cx="3562350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152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t>Conceção dos requisitos de armazenamento e aplicação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690688"/>
            <a:ext cx="5160666" cy="4609628"/>
          </a:xfrm>
        </p:spPr>
        <p:txBody>
          <a:bodyPr>
            <a:normAutofit fontScale="85000" lnSpcReduction="10000"/>
          </a:bodyPr>
          <a:lstStyle/>
          <a:p>
            <a:pPr lvl="0">
              <a:defRPr sz="3600">
                <a:latin typeface="+mj-lt"/>
              </a:defRPr>
            </a:pPr>
            <a:r>
              <a:t>como exemplo (OCI) - dois tipos de armazenamento em blocos: Volume de Arranque (disco do SO), Block Volume (discos de dados)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o armazenamento em blocos armazena uma réplica de dados em 3 domínios de falhas separados (não é necessário para configurações do RAID)</a:t>
            </a:r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0557" y="1949129"/>
            <a:ext cx="3616779" cy="3553103"/>
          </a:xfrm>
          <a:prstGeom prst="rect">
            <a:avLst/>
          </a:prstGeom>
        </p:spPr>
      </p:pic>
      <p:sp>
        <p:nvSpPr>
          <p:cNvPr id="5" name="Oval Callout 4"/>
          <p:cNvSpPr/>
          <p:nvPr/>
        </p:nvSpPr>
        <p:spPr>
          <a:xfrm>
            <a:off x="5578510" y="4859137"/>
            <a:ext cx="1899138" cy="1286189"/>
          </a:xfrm>
          <a:prstGeom prst="wedgeEllipseCallout">
            <a:avLst>
              <a:gd name="adj1" fmla="val 72288"/>
              <a:gd name="adj2" fmla="val -765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>
                <a:latin typeface="+mj-lt"/>
              </a:defRPr>
            </a:pPr>
            <a:r>
              <a:t>Caso de utilização - </a:t>
            </a:r>
            <a:endParaRPr sz="2000">
              <a:latin typeface="+mj-lt"/>
            </a:endParaRPr>
          </a:p>
          <a:p>
            <a:pPr algn="ctr">
              <a:defRPr sz="2000">
                <a:latin typeface="+mj-lt"/>
              </a:defRPr>
            </a:pPr>
            <a:r>
              <a:t>arranque do servidor</a:t>
            </a:r>
            <a:endParaRPr sz="2000">
              <a:latin typeface="+mj-lt"/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9109457" y="1494614"/>
            <a:ext cx="1899138" cy="1286189"/>
          </a:xfrm>
          <a:prstGeom prst="wedgeEllipseCallout">
            <a:avLst>
              <a:gd name="adj1" fmla="val -40410"/>
              <a:gd name="adj2" fmla="val 1273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>
                <a:latin typeface="+mj-lt"/>
              </a:defRPr>
            </a:pPr>
            <a:r>
              <a:t>Caso de utilização - </a:t>
            </a:r>
            <a:endParaRPr sz="2000">
              <a:latin typeface="+mj-lt"/>
            </a:endParaRPr>
          </a:p>
          <a:p>
            <a:pPr algn="ctr">
              <a:defRPr sz="2000">
                <a:latin typeface="+mj-lt"/>
              </a:defRPr>
            </a:pPr>
            <a:r>
              <a:t>base de dados</a:t>
            </a:r>
            <a:endParaRPr sz="20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17222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t>Clonagem e cópias de segurança baseadas em políticas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789253"/>
            <a:ext cx="10515600" cy="652891"/>
          </a:xfrm>
        </p:spPr>
        <p:txBody>
          <a:bodyPr>
            <a:normAutofit fontScale="70000" lnSpcReduction="20000"/>
          </a:bodyPr>
          <a:lstStyle/>
          <a:p>
            <a:pPr marL="0" lvl="0" indent="0">
              <a:buNone/>
              <a:defRPr sz="3600">
                <a:latin typeface="+mj-lt"/>
              </a:defRPr>
            </a:pPr>
            <a:r>
              <a:t>Cópia de Segurança do Block Volume - Exemplo do Oracle Cloud Infrastructure (OCI)</a:t>
            </a:r>
            <a:endParaRPr sz="360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963" y="1389318"/>
            <a:ext cx="8908387" cy="423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726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t>Tier de armazenamento em blocos</a:t>
            </a:r>
            <a:endParaRPr b="1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820034"/>
            <a:ext cx="10144125" cy="914400"/>
          </a:xfrm>
          <a:prstGeom prst="rect">
            <a:avLst/>
          </a:prstGeom>
        </p:spPr>
      </p:pic>
      <p:sp>
        <p:nvSpPr>
          <p:cNvPr id="5" name="Rectangular Callout 4"/>
          <p:cNvSpPr/>
          <p:nvPr/>
        </p:nvSpPr>
        <p:spPr>
          <a:xfrm>
            <a:off x="978877" y="3357430"/>
            <a:ext cx="3000270" cy="2038535"/>
          </a:xfrm>
          <a:prstGeom prst="wedgeRectCallout">
            <a:avLst>
              <a:gd name="adj1" fmla="val -1408"/>
              <a:gd name="adj2" fmla="val -8270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 sz="2400">
                <a:solidFill>
                  <a:schemeClr val="tx1"/>
                </a:solidFill>
                <a:latin typeface="+mj-lt"/>
              </a:defRPr>
            </a:pPr>
            <a:r>
              <a:t>Standard (Azure) or Basic (OCI, AWS) - servidores da Web, aplicações empresariais ligeiramente utilizadas e desenvolvimento/teste</a:t>
            </a:r>
            <a:endParaRPr sz="24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4595865" y="3357430"/>
            <a:ext cx="3000270" cy="2038535"/>
          </a:xfrm>
          <a:prstGeom prst="wedgeRectCallout">
            <a:avLst>
              <a:gd name="adj1" fmla="val -1408"/>
              <a:gd name="adj2" fmla="val -8270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Rectangular Callout 6"/>
          <p:cNvSpPr/>
          <p:nvPr/>
        </p:nvSpPr>
        <p:spPr>
          <a:xfrm>
            <a:off x="8104833" y="3357430"/>
            <a:ext cx="3000270" cy="2038535"/>
          </a:xfrm>
          <a:prstGeom prst="wedgeRectCallout">
            <a:avLst>
              <a:gd name="adj1" fmla="val -11455"/>
              <a:gd name="adj2" fmla="val -8171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654270" y="3456973"/>
            <a:ext cx="288345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 sz="2400">
                <a:latin typeface="+mj-lt"/>
              </a:defRPr>
            </a:pPr>
            <a:r>
              <a:t>Premium (Azure) ou Balanced (OCI, AWS) - volumes de transações sensíveis ao desempenho e produção </a:t>
            </a:r>
          </a:p>
        </p:txBody>
      </p:sp>
      <p:sp>
        <p:nvSpPr>
          <p:cNvPr id="10" name="Rectangle 9"/>
          <p:cNvSpPr/>
          <p:nvPr/>
        </p:nvSpPr>
        <p:spPr>
          <a:xfrm>
            <a:off x="8212853" y="3456973"/>
            <a:ext cx="27694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 sz="2400">
                <a:latin typeface="+mj-lt"/>
              </a:defRPr>
            </a:pPr>
            <a:r>
              <a:t>Ultra (Azure, OCI, AWS) - volumes de transações pesados (por exemplo, ERP com uma base de dados)  </a:t>
            </a:r>
            <a:endParaRPr sz="24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46052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Estudar e rever os seguintes recursos online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501422"/>
            <a:ext cx="10515600" cy="5185127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buNone/>
              <a:defRPr b="1">
                <a:latin typeface="+mj-lt"/>
              </a:defRPr>
            </a:pPr>
            <a:r>
              <a:t>Leia isto:</a:t>
            </a:r>
          </a:p>
          <a:p>
            <a:pPr algn="just">
              <a:defRPr>
                <a:latin typeface="+mj-lt"/>
              </a:defRPr>
            </a:pPr>
            <a:r>
              <a:rPr>
                <a:hlinkClick r:id="rId3"/>
              </a:rPr>
              <a:t>https://www.oracle.com/in/cloud/storage/block-volumes/what-is-block-storage</a:t>
            </a:r>
            <a:r>
              <a:t> </a:t>
            </a: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Veja estes vídeos:</a:t>
            </a:r>
          </a:p>
          <a:p>
            <a:pPr algn="just">
              <a:defRPr>
                <a:latin typeface="+mj-lt"/>
                <a:hlinkClick r:id="rId4"/>
              </a:defRPr>
            </a:pPr>
            <a:r>
              <a:t>https://www.youtube.com/watch?v=CczKEbElR9U</a:t>
            </a:r>
            <a:endParaRPr>
              <a:latin typeface="+mj-lt"/>
            </a:endParaRPr>
          </a:p>
          <a:p>
            <a:pPr algn="just">
              <a:defRPr>
                <a:latin typeface="+mj-lt"/>
              </a:defRPr>
            </a:pPr>
            <a:r>
              <a:rPr>
                <a:hlinkClick r:id="rId5"/>
              </a:rPr>
              <a:t>https://www.youtube.com/watch?v=FKzpFKTrC1M</a:t>
            </a:r>
            <a:r>
              <a:t> </a:t>
            </a:r>
          </a:p>
          <a:p>
            <a:pPr marL="0" indent="0" algn="just">
              <a:buNone/>
              <a:defRPr b="1">
                <a:latin typeface="+mj-lt"/>
              </a:defRPr>
            </a:pPr>
            <a:r>
              <a:t>Experimente o prático para esta lição:</a:t>
            </a:r>
            <a:endParaRPr b="1">
              <a:latin typeface="+mj-lt"/>
            </a:endParaRPr>
          </a:p>
          <a:p>
            <a:pPr algn="just">
              <a:defRPr>
                <a:latin typeface="+mj-lt"/>
              </a:defRPr>
            </a:pPr>
            <a:r>
              <a:rPr>
                <a:hlinkClick r:id="rId6"/>
              </a:rPr>
              <a:t>https://oracle.github.io/learning-library/oci-library/oci-hol/oci-quick-start/workshops/freetier/index.html#xd_co_f=NmEzYTk4MDUtZWQyMS00MDBmLThiMWEtZWFhMTNlMjEzODM3%7E</a:t>
            </a:r>
            <a:r>
              <a:t> </a:t>
            </a: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Aceda ao Oracle Member Hub e termine o quinto tópico:</a:t>
            </a:r>
          </a:p>
          <a:p>
            <a:pPr marL="0" indent="0" algn="just">
              <a:buNone/>
              <a:defRPr>
                <a:latin typeface="+mj-lt"/>
              </a:defRPr>
            </a:pPr>
            <a:r>
              <a:t>   academy.oracle.com</a:t>
            </a:r>
          </a:p>
          <a:p>
            <a:pPr marL="0" indent="0" algn="just">
              <a:buNone/>
            </a:pPr>
            <a:endParaRPr>
              <a:latin typeface="+mj-lt"/>
            </a:endParaRPr>
          </a:p>
          <a:p>
            <a:pPr marL="0" indent="0" algn="just">
              <a:buNone/>
            </a:pPr>
            <a:endParaRPr>
              <a:latin typeface="+mj-lt"/>
            </a:endParaRPr>
          </a:p>
          <a:p>
            <a:pPr marL="0" indent="0" algn="just">
              <a:buNone/>
            </a:pPr>
            <a:endParaRPr>
              <a:latin typeface="+mj-lt"/>
            </a:endParaRPr>
          </a:p>
          <a:p>
            <a:pPr algn="just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b2bf4f87-cb72-4e57-ad38-3955b64ca675"/>
  </ds:schemaRefs>
</ds:datastoreItem>
</file>

<file path=customXml/itemProps2.xml><?xml version="1.0" encoding="utf-8"?>
<ds:datastoreItem xmlns:ds="http://schemas.openxmlformats.org/officeDocument/2006/customXml" ds:itemID="{456E4428-8E38-47AA-A9A1-68B87CDC4B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f7ba3-e48b-4174-a29c-2a175c523237"/>
    <ds:schemaRef ds:uri="b2bf4f87-cb72-4e57-ad38-3955b64ca6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3070</TotalTime>
  <Words>862</Words>
  <Application>Microsoft Office PowerPoint</Application>
  <PresentationFormat>Widescreen</PresentationFormat>
  <Paragraphs>48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Motyw pakietu Office</vt:lpstr>
      <vt:lpstr>O3 - Currículos de ensino à distância no Cloud Computing  5- Armazenamento em blocos (disco)</vt:lpstr>
      <vt:lpstr>Introdução ao curso de Computação na Cloud</vt:lpstr>
      <vt:lpstr>Informações básicas de armazenamento do bloco (disco)</vt:lpstr>
      <vt:lpstr>Conceção dos requisitos de armazenamento e aplicação</vt:lpstr>
      <vt:lpstr>Clonagem e cópias de segurança baseadas em políticas</vt:lpstr>
      <vt:lpstr>Tier de armazenamento em blocos</vt:lpstr>
      <vt:lpstr>Estudar e rever os seguintes recursos online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webinar.</dc:title>
  <dc:creator>Grzegorz Zwoliński I25</dc:creator>
  <cp:lastModifiedBy>frane</cp:lastModifiedBy>
  <cp:revision>150</cp:revision>
  <dcterms:created xsi:type="dcterms:W3CDTF">2021-12-08T08:56:03Z</dcterms:created>
  <dcterms:modified xsi:type="dcterms:W3CDTF">2024-02-23T13:25:49Z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</Properties>
</file>