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300" r:id="rId7"/>
    <p:sldId id="295" r:id="rId8"/>
    <p:sldId id="296" r:id="rId9"/>
    <p:sldId id="297" r:id="rId10"/>
    <p:sldId id="298" r:id="rId11"/>
    <p:sldId id="299" r:id="rId12"/>
    <p:sldId id="277" r:id="rId13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92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1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Boa tarde e seja bem-vindo ao curso Cloud Computing. Este curso foi desenvolvido na sequência do projeto Erasmus+ CodeIn. Tudo o que precisa para aprender é acesso à Internet e um computador.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O curso contém um total de dez tópicos e neste tópico vamos dizer algo mais sobre os serviços de armazenamento em blocos (ou discos).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Provavelmente, a sua primeira utilização dos serviços de computação na cloud foi um caso da utilização do File storage as a service. Hoje em dia, há um conjunto de fornecedores que fornecem esses serviços. Provavelmente irá utilizá-los para partilhar ficheiros ou efetuar uma cópia de segurança dos dados. No entanto, o serviço de armazenamento de ficheiros tem várias outras aplicações que iremos mostrar no resto deste curso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130285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Antes de mergulhar mais no serviço, vamos primeiro olhar para o armazenamento de arquivos. Simplesmente colocado, o armazenamento de ficheiros é uma recolha hierárquica de documentos organizados em diretórios nomeados. Todos nós conhecemos isso. Quer esteja a utilizar máquinas do Linux ou máquinas do Windows, está familiarizado com a forma como organiza os seus ficheiros em pastas e diretórios e vários deles. Agora, a diferença é que na Cloud, temos sistemas de ficheiros distribuídos. Estes não são locais para o seu computador e os dois mais comuns que utilizamos são o NFS para Linux, o sistema de ficheiros de rede e o bloco de mensagens do servidor e o SMB para Windows. UNIX e Windows suportam os protocolos e as normas, e muitos detalhes sobre sistemas operacionais e hipervisores suportam isso.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114042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Quais são os casos de utilização para o armazenamento de ficheiros? O primeiro caso de utilização são muitas aplicações empresariais que necessitam de ficheiros partilhados. O serviço de armazenamento de ficheiros fornece este elemento. Muitos de nós utilizámos diretórios corporativos onde partilhamos pastas onde mantemos o nosso conteúdo. Esse é um exemplo de um sistema de ficheiros genérico. Os microsserviços e os contentores são normalmente sem estado e, se pensar nestas arquiteturas, tem de haver um local onde mantenha o estado destes microsserviços e contentores. Muitas vezes, os utilizadores utilizariam um sistema de ficheiros partilhados para gerir esse estado e existem vários outros casos de utilização, como computação de elevado desempenho, aplicações de ampliação, analítica e muito mais, onde utilizaria o serviço de armazenamento de ficheiros.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347180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Em suma, como funciona o armazenamento de ficheiros? Como pode ver na imagem, tem um único centro de dados numa região da cloud. Tem algumas instâncias de computação. Estão todos a falar com o sistema de ficheiros partilhados e este é o seu serviço de armazenamento de ficheiros. Dispõe de armazenamento partilhado para as instâncias de computação. Atualmente, o NFS v.3 é uma norma do sistema de ficheiros distribuídos.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16742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Pode criar uma cópia de segurança do sistema de ficheiros a que chamamos instantâneos. Isto protege os seus dados. Se as suas pastas ou diretórios forem apagados, pode sempre repô-los dos instantâneos. Além disso, é possível obter dados mesmo que a instância não possa ser iniciada ou tenha sido apagada.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434962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Existem vários níveis de segurança que podem ser aplicados ao armazenamento de ficheiros. Em geral, é possível utilizar serviços standard como listas do Identity and Access Management ou Security que gerem os direitos mais baixos relativamente à montagem do destino ou ao acesso ao disco montado. É possível uma edição mais detalhada dos direitos de acesso ao nível da Opção de Exportação e do Sistema de Ficheiros de Rede para controlar os direitos de escrever, apagar e alterar dados.</a:t>
            </a:r>
          </a:p>
          <a:p>
            <a:r>
              <a:t>Além disso, tem codificação de dados armazenados e codificação em trânsito, o que significa que o tráfego é codificado quando as suas instâncias de computação estão a falar com o sistema de ficheiros partilhados. 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875950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Para concluir esta unidade, estude e reveja os seguintes recursos online. Obrigado pela atenção!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what-is/cloud-file-storag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oursera.org/lecture/oracle-cloud-infrastructure-operations-associate/file-storage-utilization-snapshots-and-export-options-95ENk" TargetMode="External"/><Relationship Id="rId4" Type="http://schemas.openxmlformats.org/officeDocument/2006/relationships/hyperlink" Target="https://www.youtube.com/watch?v=PmxWTTpXNL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Currículos de aprendizagem à distância no Cloud Computing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6- Armazenamento de ficheiros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Introdução ao curso de Computação na Cloud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Este curso foi desenvolvido como resultado do projeto Erasmus+ CodeIn (</a:t>
            </a:r>
            <a:r>
              <a:rPr i="1"/>
              <a:t>Cloud cOmputing para Educação Digital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Contém um total de dez tópicos didáticos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Tudo o que precisa para aprender é acesso à Internet </a:t>
            </a:r>
          </a:p>
          <a:p>
            <a:pPr marL="0" lvl="0" indent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Armazenamento de ficheiros como um serviço</a:t>
            </a:r>
            <a:endParaRPr b="1"/>
          </a:p>
        </p:txBody>
      </p:sp>
      <p:pic>
        <p:nvPicPr>
          <p:cNvPr id="2051" name="Picture 3" descr="Microsoft OneDriv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71" y="1426169"/>
            <a:ext cx="11430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96299" y="1463242"/>
            <a:ext cx="729510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ln>
                  <a:noFill/>
                </a:ln>
                <a:solidFill>
                  <a:srgbClr val="292929"/>
                </a:solidFill>
                <a:effectLst/>
                <a:latin typeface="+mj-lt"/>
              </a:defRPr>
            </a:pPr>
            <a:r>
              <a:t>Microsoft OneDrive - para utilizadores do Windows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4" name="Picture 6" descr="https://i.pcmag.com/imagery/reviews/0333NkfZrGoua687nkaStJP-24.fit_lim.size_120x68.v161254576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71" y="2389275"/>
            <a:ext cx="11430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Google Driv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71" y="3347707"/>
            <a:ext cx="11430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ropbox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71" y="4304116"/>
            <a:ext cx="8763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Cloud Driv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207" y="5260525"/>
            <a:ext cx="11430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793436" y="2389345"/>
            <a:ext cx="72951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292929"/>
                </a:solidFill>
                <a:latin typeface="+mj-lt"/>
              </a:defRPr>
            </a:pPr>
            <a:r>
              <a:t>Idrive - cópia de segurança e sincronização de baixo custo</a:t>
            </a:r>
            <a:endParaRPr kumimoji="0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793435" y="3346487"/>
            <a:ext cx="72951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292929"/>
                </a:solidFill>
                <a:latin typeface="+mj-lt"/>
              </a:defRPr>
            </a:pPr>
            <a:r>
              <a:t>Google Drive - Utilizadores do espaço de trabalho do Google</a:t>
            </a:r>
            <a:endParaRPr kumimoji="0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2793434" y="4275976"/>
            <a:ext cx="72951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292929"/>
                </a:solidFill>
                <a:latin typeface="+mj-lt"/>
              </a:defRPr>
            </a:pPr>
            <a:r>
              <a:t>DropBox - integração com serviços de terceiros</a:t>
            </a:r>
            <a:endParaRPr kumimoji="0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793434" y="5205465"/>
            <a:ext cx="72951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292929"/>
                </a:solidFill>
                <a:latin typeface="+mj-lt"/>
              </a:defRPr>
            </a:pPr>
            <a:r>
              <a:t>iCloud Drive - para utilizadores Mac e iPhone</a:t>
            </a:r>
            <a:endParaRPr kumimoji="0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793434" y="6101053"/>
            <a:ext cx="729510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92929"/>
                </a:solidFill>
                <a:latin typeface="+mj-lt"/>
              </a:defRPr>
            </a:pPr>
            <a:r>
              <a:t>e um conjunto de outros fornecedores ....</a:t>
            </a:r>
            <a:endParaRPr kumimoji="0" sz="24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493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O que é armazenamento de ficheiros?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690688"/>
            <a:ext cx="5184949" cy="5167312"/>
          </a:xfrm>
        </p:spPr>
        <p:txBody>
          <a:bodyPr>
            <a:normAutofit/>
          </a:bodyPr>
          <a:lstStyle/>
          <a:p>
            <a:pPr>
              <a:defRPr sz="3600">
                <a:latin typeface="+mj-lt"/>
              </a:defRPr>
            </a:pPr>
            <a:r>
              <a:t>recolha hierárquica de documentos organizados em diretórios nomeados que são eles próprios ficheiros estruturados</a:t>
            </a:r>
          </a:p>
          <a:p>
            <a:pPr>
              <a:defRPr sz="3600">
                <a:latin typeface="+mj-lt"/>
              </a:defRPr>
            </a:pPr>
            <a:r>
              <a:t>os sistemas de ficheiros distribuídos parecem exatamente iguais aos sistemas de ficheiros locais</a:t>
            </a:r>
            <a:endParaRPr sz="360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9133" y="1690688"/>
            <a:ext cx="5920835" cy="449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52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Casos de utilização de armazenamento de ficheiros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690688"/>
            <a:ext cx="10410092" cy="5167312"/>
          </a:xfrm>
        </p:spPr>
        <p:txBody>
          <a:bodyPr>
            <a:normAutofit/>
          </a:bodyPr>
          <a:lstStyle/>
          <a:p>
            <a:pPr>
              <a:defRPr sz="3600">
                <a:latin typeface="+mj-lt"/>
              </a:defRPr>
            </a:pPr>
            <a:r>
              <a:t>repositórios de conteúdo grande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ambientes de desenvolvimento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depósitos de multimédia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diretórios da página principal do utilizador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big data e análise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computação de alto desempenho (HPC)</a:t>
            </a:r>
          </a:p>
          <a:p>
            <a:pPr>
              <a:defRPr sz="3600">
                <a:latin typeface="+mj-lt"/>
              </a:defRPr>
            </a:pPr>
            <a:r>
              <a:t>computação do utilizador final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cópias de segurança da base de dados ....</a:t>
            </a:r>
            <a:endParaRPr sz="360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3637" y="1834033"/>
            <a:ext cx="4230566" cy="273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510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Armazenamento de ficheiros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1544412"/>
            <a:ext cx="6705601" cy="5167312"/>
          </a:xfrm>
        </p:spPr>
        <p:txBody>
          <a:bodyPr>
            <a:normAutofit/>
          </a:bodyPr>
          <a:lstStyle/>
          <a:p>
            <a:pPr>
              <a:defRPr sz="3600">
                <a:latin typeface="+mj-lt"/>
              </a:defRPr>
            </a:pPr>
            <a:r>
              <a:t>armazenamento do sistema de ficheiros partilhado para instâncias de computação 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sistema de ficheiros distribuído</a:t>
            </a:r>
          </a:p>
          <a:p>
            <a:pPr>
              <a:defRPr sz="3600">
                <a:latin typeface="+mj-lt"/>
              </a:defRPr>
            </a:pPr>
            <a:r>
              <a:t>segurança: codificação de dados e trânsito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sistemas de ficheiros e metadados diferentes</a:t>
            </a:r>
            <a:endParaRPr sz="360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69" y="1346480"/>
            <a:ext cx="5081126" cy="528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30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Fiabilidade de armazenamento do ficheiro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7995" y="1663108"/>
            <a:ext cx="4329689" cy="4586967"/>
          </a:xfrm>
        </p:spPr>
        <p:txBody>
          <a:bodyPr>
            <a:normAutofit lnSpcReduction="10000"/>
          </a:bodyPr>
          <a:lstStyle/>
          <a:p>
            <a:pPr>
              <a:defRPr sz="3600">
                <a:latin typeface="+mj-lt"/>
              </a:defRPr>
            </a:pPr>
            <a:r>
              <a:t>armazena a réplica de dados em 3 domínios de falhas separados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os dados são seguros mesmo que todas as instâncias falhem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proteção de dados com instantâneos</a:t>
            </a:r>
            <a:endParaRPr sz="3600">
              <a:latin typeface="+mj-lt"/>
            </a:endParaRPr>
          </a:p>
          <a:p>
            <a:endParaRPr sz="360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74178"/>
            <a:ext cx="6257925" cy="3019425"/>
          </a:xfrm>
          <a:prstGeom prst="rect">
            <a:avLst/>
          </a:prstGeom>
        </p:spPr>
      </p:pic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838200" y="4564516"/>
            <a:ext cx="4329689" cy="1685559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1021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Segurança de armazenamento de ficheiros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467" y="1487156"/>
            <a:ext cx="11475218" cy="5174901"/>
          </a:xfrm>
        </p:spPr>
        <p:txBody>
          <a:bodyPr>
            <a:normAutofit fontScale="92500"/>
          </a:bodyPr>
          <a:lstStyle/>
          <a:p>
            <a:pPr>
              <a:defRPr sz="4000">
                <a:latin typeface="+mj-lt"/>
              </a:defRPr>
            </a:pPr>
            <a:r>
              <a:t>São normalmente utilizadas quatro camadas de segurança:</a:t>
            </a:r>
          </a:p>
          <a:p>
            <a:pPr lvl="1">
              <a:defRPr sz="3600">
                <a:latin typeface="+mj-lt"/>
              </a:defRPr>
            </a:pPr>
            <a:r>
              <a:t>Identity and Access Management (IAM) - controla a criação, listagem e associação de sistemas de ficheiros e destinos de montagem</a:t>
            </a:r>
          </a:p>
          <a:p>
            <a:pPr lvl="1">
              <a:defRPr sz="3600">
                <a:latin typeface="+mj-lt"/>
              </a:defRPr>
            </a:pPr>
            <a:r>
              <a:t>Listas de segurança - ativar ou desativar os clientes que ligam ao destino de acesso</a:t>
            </a:r>
          </a:p>
          <a:p>
            <a:pPr lvl="1">
              <a:defRPr sz="3600">
                <a:latin typeface="+mj-lt"/>
              </a:defRPr>
            </a:pPr>
            <a:r>
              <a:t>Opção de Exportação - limitar a capacidade de ligação dos clientes ao sistema de ficheiros e visualizar ou escrever dados</a:t>
            </a:r>
          </a:p>
          <a:p>
            <a:pPr lvl="1">
              <a:defRPr sz="3600">
                <a:latin typeface="+mj-lt"/>
              </a:defRPr>
            </a:pPr>
            <a:r>
              <a:t>Network File System (NFS) - controla os ficheiros de escrita, segurança de acesso aos ficheiros</a:t>
            </a:r>
          </a:p>
          <a:p>
            <a:endParaRPr sz="3600">
              <a:latin typeface="+mj-lt"/>
            </a:endParaRP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838200" y="4564516"/>
            <a:ext cx="4329689" cy="1685559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1271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Estudar e rever os seguintes recursos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01422"/>
            <a:ext cx="10515600" cy="5185127"/>
          </a:xfrm>
        </p:spPr>
        <p:txBody>
          <a:bodyPr>
            <a:normAutofit lnSpcReduction="10000"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Leia isto:</a:t>
            </a:r>
          </a:p>
          <a:p>
            <a:pPr algn="just">
              <a:defRPr>
                <a:latin typeface="+mj-lt"/>
                <a:hlinkClick r:id="rId3"/>
              </a:defRPr>
            </a:pPr>
            <a:r>
              <a:t>https://aws.amazon.com/what-is/cloud-file-storage</a:t>
            </a:r>
            <a:endParaRPr>
              <a:latin typeface="+mj-lt"/>
            </a:endParaRPr>
          </a:p>
          <a:p>
            <a:pPr marL="0" indent="0" algn="just">
              <a:buNone/>
            </a:pP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Veja estes vídeos:</a:t>
            </a:r>
          </a:p>
          <a:p>
            <a:pPr algn="just">
              <a:defRPr>
                <a:latin typeface="+mj-lt"/>
              </a:defRPr>
            </a:pPr>
            <a:r>
              <a:rPr>
                <a:hlinkClick r:id="rId4"/>
              </a:rPr>
              <a:t>https://www.youtube.com/watch?v=PmxWTTpXNLI</a:t>
            </a:r>
            <a:r>
              <a:t> </a:t>
            </a:r>
          </a:p>
          <a:p>
            <a:pPr algn="just">
              <a:defRPr>
                <a:latin typeface="+mj-lt"/>
                <a:hlinkClick r:id="rId5"/>
              </a:defRPr>
            </a:pPr>
            <a:r>
              <a:t>https://www.coursera.org/lecture/oracle-cloud-infrastructure-operations-associate/file-storage-utilization-snapshots-and-export-options-95ENk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Aceda ao Oracle Member Hub e termine o sexto tópico:</a:t>
            </a:r>
          </a:p>
          <a:p>
            <a:pPr marL="0" indent="0" algn="just">
              <a:buNone/>
              <a:defRPr>
                <a:latin typeface="+mj-lt"/>
              </a:defRPr>
            </a:pPr>
            <a:r>
              <a:t>   academy.oracle.com</a:t>
            </a: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204C4A-7CE5-4D74-B706-FD87C38DE2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3379</TotalTime>
  <Words>1080</Words>
  <Application>Microsoft Office PowerPoint</Application>
  <PresentationFormat>Widescreen</PresentationFormat>
  <Paragraphs>69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Motyw pakietu Office</vt:lpstr>
      <vt:lpstr>O3 - Currículos de aprendizagem à distância no Cloud Computing  6- Armazenamento de ficheiros</vt:lpstr>
      <vt:lpstr>Introdução ao curso de Computação na Cloud</vt:lpstr>
      <vt:lpstr>Armazenamento de ficheiros como um serviço</vt:lpstr>
      <vt:lpstr>O que é armazenamento de ficheiros?</vt:lpstr>
      <vt:lpstr>Casos de utilização de armazenamento de ficheiros</vt:lpstr>
      <vt:lpstr>Armazenamento de ficheiros</vt:lpstr>
      <vt:lpstr>Fiabilidade de armazenamento do ficheiro</vt:lpstr>
      <vt:lpstr>Segurança de armazenamento de ficheiros</vt:lpstr>
      <vt:lpstr>Estudar e rever os seguintes recursos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167</cp:revision>
  <dcterms:created xsi:type="dcterms:W3CDTF">2021-12-08T08:56:03Z</dcterms:created>
  <dcterms:modified xsi:type="dcterms:W3CDTF">2024-02-23T13:26:04Z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