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15"/>
  </p:notesMasterIdLst>
  <p:sldIdLst>
    <p:sldId id="256" r:id="rId5"/>
    <p:sldId id="257" r:id="rId6"/>
    <p:sldId id="296" r:id="rId7"/>
    <p:sldId id="300" r:id="rId8"/>
    <p:sldId id="301" r:id="rId9"/>
    <p:sldId id="297" r:id="rId10"/>
    <p:sldId id="298" r:id="rId11"/>
    <p:sldId id="299" r:id="rId12"/>
    <p:sldId id="302" r:id="rId13"/>
    <p:sldId id="277" r:id="rId14"/>
  </p:sldIdLst>
  <p:sldSz cx="12192000" cy="6858000"/>
  <p:notesSz cx="6858000" cy="9144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7092" autoAdjust="0"/>
    <p:restoredTop sz="82135" autoAdjust="0"/>
  </p:normalViewPr>
  <p:slideViewPr>
    <p:cSldViewPr snapToGrid="0">
      <p:cViewPr varScale="1">
        <p:scale>
          <a:sx n="91" d="100"/>
          <a:sy n="91" d="100"/>
        </p:scale>
        <p:origin x="1152" y="7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theme" Target="theme/theme1.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notesMaster" Target="notesMasters/notesMaster1.xml"/><Relationship Id="rId10" Type="http://schemas.openxmlformats.org/officeDocument/2006/relationships/slide" Target="slides/slide6.xml"/><Relationship Id="rId19"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Rezervirano mjesto zaglavlja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hr-HR"/>
          </a:p>
        </p:txBody>
      </p:sp>
      <p:sp>
        <p:nvSpPr>
          <p:cNvPr id="3" name="Rezervirano mjesto datum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E066BBB-4A2A-497B-8D6E-78F28B3C4025}" type="datetimeFigureOut">
              <a:rPr lang="hr-HR" smtClean="0"/>
              <a:t>23.2.2024.</a:t>
            </a:fld>
            <a:endParaRPr lang="hr-HR"/>
          </a:p>
        </p:txBody>
      </p:sp>
      <p:sp>
        <p:nvSpPr>
          <p:cNvPr id="4" name="Rezervirano mjesto slike slajd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hr-HR"/>
          </a:p>
        </p:txBody>
      </p:sp>
      <p:sp>
        <p:nvSpPr>
          <p:cNvPr id="5" name="Rezervirano mjesto bilježaka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hr-HR" smtClean="0"/>
              <a:t>Uredite stilove teksta matrice</a:t>
            </a:r>
          </a:p>
          <a:p>
            <a:pPr lvl="1"/>
            <a:r>
              <a:rPr lang="hr-HR" smtClean="0"/>
              <a:t>Druga razina</a:t>
            </a:r>
          </a:p>
          <a:p>
            <a:pPr lvl="2"/>
            <a:r>
              <a:rPr lang="hr-HR" smtClean="0"/>
              <a:t>Treća razina</a:t>
            </a:r>
          </a:p>
          <a:p>
            <a:pPr lvl="3"/>
            <a:r>
              <a:rPr lang="hr-HR" smtClean="0"/>
              <a:t>Četvrta razina</a:t>
            </a:r>
          </a:p>
          <a:p>
            <a:pPr lvl="4"/>
            <a:r>
              <a:rPr lang="hr-HR" smtClean="0"/>
              <a:t>Peta razina</a:t>
            </a:r>
            <a:endParaRPr lang="hr-HR"/>
          </a:p>
        </p:txBody>
      </p:sp>
      <p:sp>
        <p:nvSpPr>
          <p:cNvPr id="6" name="Rezervirano mjesto podnožj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hr-HR"/>
          </a:p>
        </p:txBody>
      </p:sp>
      <p:sp>
        <p:nvSpPr>
          <p:cNvPr id="7" name="Rezervirano mjesto broja slajd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AE1F7B0-4ED8-4155-8F88-4515C773BDA4}" type="slidenum">
              <a:rPr lang="hr-HR" smtClean="0"/>
              <a:t>‹#›</a:t>
            </a:fld>
            <a:endParaRPr lang="hr-HR"/>
          </a:p>
        </p:txBody>
      </p:sp>
    </p:spTree>
    <p:extLst>
      <p:ext uri="{BB962C8B-B14F-4D97-AF65-F5344CB8AC3E}">
        <p14:creationId xmlns:p14="http://schemas.microsoft.com/office/powerpoint/2010/main" val="264608620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a:defRPr>
                <a:effectLst/>
              </a:defRPr>
            </a:pPr>
            <a:r>
              <a:t>Buon pomeriggio e benvenuto nel corso Cloud Computing. Questo corso è stato sviluppato come risultato del progetto Erasmus+ CodeIn. Tutto ciò che serve per imparare è l'accesso a Internet e un computer.</a:t>
            </a:r>
          </a:p>
          <a:p>
            <a:pPr>
              <a:lnSpc>
                <a:spcPct val="107000"/>
              </a:lnSpc>
              <a:spcAft>
                <a:spcPts val="800"/>
              </a:spcAft>
              <a:defRPr>
                <a:effectLst/>
              </a:defRPr>
            </a:pPr>
            <a:r>
              <a:t>Il corso contiene un totale di dieci argomenti e in questo argomento diremo qualcosa di più sul bilanciamento del carico.</a:t>
            </a:r>
            <a:endParaRPr sz="1200" kern="1200">
              <a:solidFill>
                <a:schemeClr val="tx1"/>
              </a:solidFill>
              <a:effectLst/>
              <a:latin typeface="+mn-lt"/>
              <a:ea typeface="+mn-ea"/>
              <a:cs typeface="+mn-cs"/>
            </a:endParaRPr>
          </a:p>
          <a:p>
            <a:endParaRPr sz="1200" kern="1200">
              <a:solidFill>
                <a:schemeClr val="tx1"/>
              </a:solidFill>
              <a:effectLst/>
              <a:latin typeface="+mn-lt"/>
              <a:ea typeface="+mn-ea"/>
              <a:cs typeface="+mn-cs"/>
            </a:endParaRPr>
          </a:p>
        </p:txBody>
      </p:sp>
      <p:sp>
        <p:nvSpPr>
          <p:cNvPr id="4" name="Rezervirano mjesto broja slajda 3"/>
          <p:cNvSpPr>
            <a:spLocks noGrp="1"/>
          </p:cNvSpPr>
          <p:nvPr>
            <p:ph type="sldNum" sz="quarter" idx="10"/>
          </p:nvPr>
        </p:nvSpPr>
        <p:spPr/>
        <p:txBody>
          <a:bodyPr/>
          <a:lstStyle/>
          <a:p>
            <a:fld id="{FAE1F7B0-4ED8-4155-8F88-4515C773BDA4}" type="slidenum">
              <a:rPr lang="hr-HR" smtClean="0"/>
              <a:t>2</a:t>
            </a:fld>
            <a:endParaRPr lang="hr-HR" smtClean="0"/>
          </a:p>
        </p:txBody>
      </p:sp>
    </p:spTree>
    <p:extLst>
      <p:ext uri="{BB962C8B-B14F-4D97-AF65-F5344CB8AC3E}">
        <p14:creationId xmlns:p14="http://schemas.microsoft.com/office/powerpoint/2010/main" val="412491109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t>Che cos'è l'alta disponibilità? L'alta disponibilità è una qualità dell'infrastruttura di elaborazione che le consente di continuare a funzionare, anche quando alcuni dei suoi componenti falliscono. Ciò è importante per i sistemi mission-critical che non tollerano l'interruzione del servizio e qualsiasi tempo di inattività può causare danni o causare perdite finanziarie.</a:t>
            </a:r>
          </a:p>
          <a:p>
            <a:r>
              <a:t>Ad esempio, i data center richiedono un'elevata disponibilità dei sistemi e nessun tempo di inattività non pianificato per eseguire attività quotidiane.</a:t>
            </a:r>
          </a:p>
          <a:p>
            <a:endParaRPr/>
          </a:p>
        </p:txBody>
      </p:sp>
      <p:sp>
        <p:nvSpPr>
          <p:cNvPr id="4" name="Rezervirano mjesto broja slajda 3"/>
          <p:cNvSpPr>
            <a:spLocks noGrp="1"/>
          </p:cNvSpPr>
          <p:nvPr>
            <p:ph type="sldNum" sz="quarter" idx="10"/>
          </p:nvPr>
        </p:nvSpPr>
        <p:spPr/>
        <p:txBody>
          <a:bodyPr/>
          <a:lstStyle/>
          <a:p>
            <a:fld id="{FAE1F7B0-4ED8-4155-8F88-4515C773BDA4}" type="slidenum">
              <a:rPr lang="hr-HR" smtClean="0"/>
              <a:t>3</a:t>
            </a:fld>
            <a:endParaRPr lang="hr-HR" smtClean="0"/>
          </a:p>
        </p:txBody>
      </p:sp>
    </p:spTree>
    <p:extLst>
      <p:ext uri="{BB962C8B-B14F-4D97-AF65-F5344CB8AC3E}">
        <p14:creationId xmlns:p14="http://schemas.microsoft.com/office/powerpoint/2010/main" val="357766404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t>Che cos'è il load balancer? Potrai utilizzare il load balancer per ottenere alta disponibilità e ottenere anche scalabilità. Pertanto, in genere, il funzionamento del load balancer è denominato anche proxy inversi. Avrebbe a disposizione un load balancer che verrebbe utilizzato per l'accesso da più client, diversi client. Questi client avrebbero attraversato il load balancer e il load balancer li proxyva per il traffico verso i vari server backend. In questo modo, non solo protegge i vari server backend ma fornisce anche alta disponibilità nel caso in cui un determinato server backend non sia disponibile, l'applicazione può essere ancora attiva e in esecuzione. Inoltre, offre scalabilità perché se molti clienti iniziano a mangiare il load balancer, puoi aggiungere facilmente altri server backend.</a:t>
            </a:r>
          </a:p>
        </p:txBody>
      </p:sp>
      <p:sp>
        <p:nvSpPr>
          <p:cNvPr id="4" name="Rezervirano mjesto broja slajda 3"/>
          <p:cNvSpPr>
            <a:spLocks noGrp="1"/>
          </p:cNvSpPr>
          <p:nvPr>
            <p:ph type="sldNum" sz="quarter" idx="10"/>
          </p:nvPr>
        </p:nvSpPr>
        <p:spPr/>
        <p:txBody>
          <a:bodyPr/>
          <a:lstStyle/>
          <a:p>
            <a:fld id="{FAE1F7B0-4ED8-4155-8F88-4515C773BDA4}" type="slidenum">
              <a:rPr lang="hr-HR" smtClean="0"/>
              <a:t>4</a:t>
            </a:fld>
            <a:endParaRPr lang="hr-HR" smtClean="0"/>
          </a:p>
        </p:txBody>
      </p:sp>
    </p:spTree>
    <p:extLst>
      <p:ext uri="{BB962C8B-B14F-4D97-AF65-F5344CB8AC3E}">
        <p14:creationId xmlns:p14="http://schemas.microsoft.com/office/powerpoint/2010/main" val="92184570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t>Load balancer indirizza il traffico di rete verso i server backend, ossia il termine per l'Application Server responsabile della generazione di contenuti in risposta al traffico TCP o HTTP in entrata. </a:t>
            </a:r>
          </a:p>
          <a:p>
            <a:r>
              <a:t>Le regole in base alle quali il load balancer indirizzerà il traffico ai server backend definiscono i cosiddetti criteri di bilanciamento del carico.</a:t>
            </a:r>
          </a:p>
          <a:p>
            <a:r>
              <a:t>Il controllo dello stato è un test che consente di confermare la disponibilità dei server backend. In pratica, il piano di controllo invia un ping ai server backend e attende una risposta.</a:t>
            </a:r>
          </a:p>
          <a:p>
            <a:r>
              <a:t>Un listener è un'entità logica che rileva la presenza di traffico in entrata sull'indirizzo IP pubblico del load balancer.</a:t>
            </a:r>
          </a:p>
          <a:p>
            <a:endParaRPr/>
          </a:p>
        </p:txBody>
      </p:sp>
      <p:sp>
        <p:nvSpPr>
          <p:cNvPr id="4" name="Rezervirano mjesto broja slajda 3"/>
          <p:cNvSpPr>
            <a:spLocks noGrp="1"/>
          </p:cNvSpPr>
          <p:nvPr>
            <p:ph type="sldNum" sz="quarter" idx="10"/>
          </p:nvPr>
        </p:nvSpPr>
        <p:spPr/>
        <p:txBody>
          <a:bodyPr/>
          <a:lstStyle/>
          <a:p>
            <a:fld id="{FAE1F7B0-4ED8-4155-8F88-4515C773BDA4}" type="slidenum">
              <a:rPr lang="hr-HR" smtClean="0"/>
              <a:t>5</a:t>
            </a:fld>
            <a:endParaRPr lang="hr-HR" smtClean="0"/>
          </a:p>
        </p:txBody>
      </p:sp>
    </p:spTree>
    <p:extLst>
      <p:ext uri="{BB962C8B-B14F-4D97-AF65-F5344CB8AC3E}">
        <p14:creationId xmlns:p14="http://schemas.microsoft.com/office/powerpoint/2010/main" val="323358887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t>Puoi eseguire sempre un load balancer pubblico e privato. Pubblica indica che il load balancer è disponibile sul Web. </a:t>
            </a:r>
          </a:p>
        </p:txBody>
      </p:sp>
      <p:sp>
        <p:nvSpPr>
          <p:cNvPr id="4" name="Rezervirano mjesto broja slajda 3"/>
          <p:cNvSpPr>
            <a:spLocks noGrp="1"/>
          </p:cNvSpPr>
          <p:nvPr>
            <p:ph type="sldNum" sz="quarter" idx="10"/>
          </p:nvPr>
        </p:nvSpPr>
        <p:spPr/>
        <p:txBody>
          <a:bodyPr/>
          <a:lstStyle/>
          <a:p>
            <a:fld id="{FAE1F7B0-4ED8-4155-8F88-4515C773BDA4}" type="slidenum">
              <a:rPr lang="hr-HR" smtClean="0"/>
              <a:t>6</a:t>
            </a:fld>
            <a:endParaRPr lang="hr-HR" smtClean="0"/>
          </a:p>
        </p:txBody>
      </p:sp>
    </p:spTree>
    <p:extLst>
      <p:ext uri="{BB962C8B-B14F-4D97-AF65-F5344CB8AC3E}">
        <p14:creationId xmlns:p14="http://schemas.microsoft.com/office/powerpoint/2010/main" val="410551883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t>Un load balancer privato indica che i tuoi più livelli, come un livello Web, possono parlare con il tuo livello di database e bilanciare il traffico tra di loro, ma entrambe le lacrime non devono essere pubbliche.</a:t>
            </a:r>
          </a:p>
        </p:txBody>
      </p:sp>
      <p:sp>
        <p:nvSpPr>
          <p:cNvPr id="4" name="Rezervirano mjesto broja slajda 3"/>
          <p:cNvSpPr>
            <a:spLocks noGrp="1"/>
          </p:cNvSpPr>
          <p:nvPr>
            <p:ph type="sldNum" sz="quarter" idx="10"/>
          </p:nvPr>
        </p:nvSpPr>
        <p:spPr/>
        <p:txBody>
          <a:bodyPr/>
          <a:lstStyle/>
          <a:p>
            <a:fld id="{FAE1F7B0-4ED8-4155-8F88-4515C773BDA4}" type="slidenum">
              <a:rPr lang="hr-HR" smtClean="0"/>
              <a:t>7</a:t>
            </a:fld>
            <a:endParaRPr lang="hr-HR" smtClean="0"/>
          </a:p>
        </p:txBody>
      </p:sp>
    </p:spTree>
    <p:extLst>
      <p:ext uri="{BB962C8B-B14F-4D97-AF65-F5344CB8AC3E}">
        <p14:creationId xmlns:p14="http://schemas.microsoft.com/office/powerpoint/2010/main" val="250711087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t>Che cos'è il bilanciamento del carico di arrotondamento? Il bilanciamento del carico di instradamento sequenziale è uno dei metodi più semplici per distribuire le richieste dei client in un gruppo di server. Il load balancer di instradamento sequenziale inoltra una richiesta client a ogni server a sua volta, andando verso il basso la lista dei server nel gruppo.</a:t>
            </a:r>
          </a:p>
          <a:p>
            <a:r>
              <a:t>Il bilanciamento del carico minimo per la connessione è un algoritmo di bilanciamento del carico dinamico in cui le richieste client vengono distribuite all'Application Server con il minor numero di connessioni attive al momento della ricezione della richiesta client.</a:t>
            </a:r>
          </a:p>
          <a:p>
            <a:r>
              <a:t>Il criterio Hash IP utilizza l'indirizzo IP di origine di una richiesta in entrata come chiave di hashing per instradare il traffico non persistente allo stesso server backend. Ciò significa che il load balancer instrada le richieste dallo stesso client allo stesso server backend a condizione che tale server sia disponibile.</a:t>
            </a:r>
          </a:p>
        </p:txBody>
      </p:sp>
      <p:sp>
        <p:nvSpPr>
          <p:cNvPr id="4" name="Rezervirano mjesto broja slajda 3"/>
          <p:cNvSpPr>
            <a:spLocks noGrp="1"/>
          </p:cNvSpPr>
          <p:nvPr>
            <p:ph type="sldNum" sz="quarter" idx="10"/>
          </p:nvPr>
        </p:nvSpPr>
        <p:spPr/>
        <p:txBody>
          <a:bodyPr/>
          <a:lstStyle/>
          <a:p>
            <a:fld id="{FAE1F7B0-4ED8-4155-8F88-4515C773BDA4}" type="slidenum">
              <a:rPr lang="hr-HR" smtClean="0"/>
              <a:t>8</a:t>
            </a:fld>
            <a:endParaRPr lang="hr-HR" smtClean="0"/>
          </a:p>
        </p:txBody>
      </p:sp>
    </p:spTree>
    <p:extLst>
      <p:ext uri="{BB962C8B-B14F-4D97-AF65-F5344CB8AC3E}">
        <p14:creationId xmlns:p14="http://schemas.microsoft.com/office/powerpoint/2010/main" val="327623714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pPr>
            <a:r>
              <a:t>Set backend (entità logica definita da una lista di server backend, un criterio di bilanciamento del carico e di controllo dello stato). Se un server non supera il controllo dello stato, il load balancer interrompe temporaneamente il processo di rotazione. Se in seguito il server passa il controllo dello stato, il load balancer lo restituisce alla rotazione.</a:t>
            </a:r>
          </a:p>
          <a:p>
            <a:endParaRPr/>
          </a:p>
        </p:txBody>
      </p:sp>
      <p:sp>
        <p:nvSpPr>
          <p:cNvPr id="4" name="Rezervirano mjesto broja slajda 3"/>
          <p:cNvSpPr>
            <a:spLocks noGrp="1"/>
          </p:cNvSpPr>
          <p:nvPr>
            <p:ph type="sldNum" sz="quarter" idx="10"/>
          </p:nvPr>
        </p:nvSpPr>
        <p:spPr/>
        <p:txBody>
          <a:bodyPr/>
          <a:lstStyle/>
          <a:p>
            <a:fld id="{FAE1F7B0-4ED8-4155-8F88-4515C773BDA4}" type="slidenum">
              <a:rPr lang="hr-HR" smtClean="0"/>
              <a:t>9</a:t>
            </a:fld>
            <a:endParaRPr lang="hr-HR" smtClean="0"/>
          </a:p>
        </p:txBody>
      </p:sp>
    </p:spTree>
    <p:extLst>
      <p:ext uri="{BB962C8B-B14F-4D97-AF65-F5344CB8AC3E}">
        <p14:creationId xmlns:p14="http://schemas.microsoft.com/office/powerpoint/2010/main" val="157501343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a:defRPr>
                <a:effectLst/>
              </a:defRPr>
            </a:pPr>
            <a:r>
              <a:t>Per completare questa unità, studiare ed esaminare le seguenti risorse online. Grazie per l'attenzione.</a:t>
            </a:r>
            <a:endParaRPr sz="1200" kern="1200">
              <a:solidFill>
                <a:schemeClr val="tx1"/>
              </a:solidFill>
              <a:effectLst/>
              <a:latin typeface="+mn-lt"/>
              <a:ea typeface="+mn-ea"/>
              <a:cs typeface="+mn-cs"/>
            </a:endParaRPr>
          </a:p>
        </p:txBody>
      </p:sp>
      <p:sp>
        <p:nvSpPr>
          <p:cNvPr id="4" name="Rezervirano mjesto broja slajda 3"/>
          <p:cNvSpPr>
            <a:spLocks noGrp="1"/>
          </p:cNvSpPr>
          <p:nvPr>
            <p:ph type="sldNum" sz="quarter" idx="10"/>
          </p:nvPr>
        </p:nvSpPr>
        <p:spPr/>
        <p:txBody>
          <a:bodyPr/>
          <a:lstStyle/>
          <a:p>
            <a:fld id="{FAE1F7B0-4ED8-4155-8F88-4515C773BDA4}" type="slidenum">
              <a:rPr lang="hr-HR" smtClean="0"/>
              <a:t>10</a:t>
            </a:fld>
            <a:endParaRPr lang="hr-HR" smtClean="0"/>
          </a:p>
        </p:txBody>
      </p:sp>
    </p:spTree>
    <p:extLst>
      <p:ext uri="{BB962C8B-B14F-4D97-AF65-F5344CB8AC3E}">
        <p14:creationId xmlns:p14="http://schemas.microsoft.com/office/powerpoint/2010/main" val="171870611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Slajd tytułowy">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73E04E41-BFA8-4551-94CF-FF0786B6A95C}"/>
              </a:ext>
            </a:extLst>
          </p:cNvPr>
          <p:cNvSpPr>
            <a:spLocks noGrp="1"/>
          </p:cNvSpPr>
          <p:nvPr>
            <p:ph type="ctrTitle"/>
          </p:nvPr>
        </p:nvSpPr>
        <p:spPr>
          <a:xfrm>
            <a:off x="1524000" y="1122363"/>
            <a:ext cx="9144000" cy="2387600"/>
          </a:xfrm>
        </p:spPr>
        <p:txBody>
          <a:bodyPr anchor="b"/>
          <a:lstStyle>
            <a:lvl1pPr algn="ctr">
              <a:defRPr sz="6000"/>
            </a:lvl1pPr>
          </a:lstStyle>
          <a:p>
            <a:r>
              <a:rPr lang="pl-PL"/>
              <a:t>Kliknij, aby edytować styl</a:t>
            </a:r>
          </a:p>
        </p:txBody>
      </p:sp>
      <p:sp>
        <p:nvSpPr>
          <p:cNvPr id="3" name="Podtytuł 2">
            <a:extLst>
              <a:ext uri="{FF2B5EF4-FFF2-40B4-BE49-F238E27FC236}">
                <a16:creationId xmlns:a16="http://schemas.microsoft.com/office/drawing/2014/main" id="{38F1C0F8-20A9-4D6A-942D-AAA84F0D950A}"/>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pl-PL"/>
              <a:t>Kliknij, aby edytować styl wzorca podtytułu</a:t>
            </a:r>
          </a:p>
        </p:txBody>
      </p:sp>
      <p:sp>
        <p:nvSpPr>
          <p:cNvPr id="4" name="Symbol zastępczy daty 3">
            <a:extLst>
              <a:ext uri="{FF2B5EF4-FFF2-40B4-BE49-F238E27FC236}">
                <a16:creationId xmlns:a16="http://schemas.microsoft.com/office/drawing/2014/main" id="{E9C00BB3-AFA5-4F08-AE28-27DE61B4719A}"/>
              </a:ext>
            </a:extLst>
          </p:cNvPr>
          <p:cNvSpPr>
            <a:spLocks noGrp="1"/>
          </p:cNvSpPr>
          <p:nvPr>
            <p:ph type="dt" sz="half" idx="10"/>
          </p:nvPr>
        </p:nvSpPr>
        <p:spPr/>
        <p:txBody>
          <a:bodyPr/>
          <a:lstStyle/>
          <a:p>
            <a:fld id="{1E6FFD27-F130-4AA0-AC6C-2D38F5DAC637}" type="datetimeFigureOut">
              <a:rPr lang="pl-PL" smtClean="0"/>
              <a:t>23.02.2024</a:t>
            </a:fld>
            <a:endParaRPr lang="pl-PL"/>
          </a:p>
        </p:txBody>
      </p:sp>
      <p:sp>
        <p:nvSpPr>
          <p:cNvPr id="5" name="Symbol zastępczy stopki 4">
            <a:extLst>
              <a:ext uri="{FF2B5EF4-FFF2-40B4-BE49-F238E27FC236}">
                <a16:creationId xmlns:a16="http://schemas.microsoft.com/office/drawing/2014/main" id="{240F8208-00C0-4B82-93B4-D03C4F87C66C}"/>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152E1428-DCE4-475A-894E-4495F640E3DC}"/>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345196747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ytuł i tekst pionowy">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9E6A2373-B293-485A-B9F4-8022807B37F0}"/>
              </a:ext>
            </a:extLst>
          </p:cNvPr>
          <p:cNvSpPr>
            <a:spLocks noGrp="1"/>
          </p:cNvSpPr>
          <p:nvPr>
            <p:ph type="title"/>
          </p:nvPr>
        </p:nvSpPr>
        <p:spPr/>
        <p:txBody>
          <a:bodyPr/>
          <a:lstStyle/>
          <a:p>
            <a:r>
              <a:rPr lang="pl-PL"/>
              <a:t>Kliknij, aby edytować styl</a:t>
            </a:r>
          </a:p>
        </p:txBody>
      </p:sp>
      <p:sp>
        <p:nvSpPr>
          <p:cNvPr id="3" name="Symbol zastępczy tytułu pionowego 2">
            <a:extLst>
              <a:ext uri="{FF2B5EF4-FFF2-40B4-BE49-F238E27FC236}">
                <a16:creationId xmlns:a16="http://schemas.microsoft.com/office/drawing/2014/main" id="{13E82635-9808-40F9-AB0B-69DB1AB52EDA}"/>
              </a:ext>
            </a:extLst>
          </p:cNvPr>
          <p:cNvSpPr>
            <a:spLocks noGrp="1"/>
          </p:cNvSpPr>
          <p:nvPr>
            <p:ph type="body" orient="vert" idx="1"/>
          </p:nvPr>
        </p:nvSpPr>
        <p:spPr/>
        <p:txBody>
          <a:bodyPr vert="eaVert"/>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a:extLst>
              <a:ext uri="{FF2B5EF4-FFF2-40B4-BE49-F238E27FC236}">
                <a16:creationId xmlns:a16="http://schemas.microsoft.com/office/drawing/2014/main" id="{3AD01CDF-CF6D-4E3D-89EE-855DE207BC04}"/>
              </a:ext>
            </a:extLst>
          </p:cNvPr>
          <p:cNvSpPr>
            <a:spLocks noGrp="1"/>
          </p:cNvSpPr>
          <p:nvPr>
            <p:ph type="dt" sz="half" idx="10"/>
          </p:nvPr>
        </p:nvSpPr>
        <p:spPr/>
        <p:txBody>
          <a:bodyPr/>
          <a:lstStyle/>
          <a:p>
            <a:fld id="{1E6FFD27-F130-4AA0-AC6C-2D38F5DAC637}" type="datetimeFigureOut">
              <a:rPr lang="pl-PL" smtClean="0"/>
              <a:t>23.02.2024</a:t>
            </a:fld>
            <a:endParaRPr lang="pl-PL"/>
          </a:p>
        </p:txBody>
      </p:sp>
      <p:sp>
        <p:nvSpPr>
          <p:cNvPr id="5" name="Symbol zastępczy stopki 4">
            <a:extLst>
              <a:ext uri="{FF2B5EF4-FFF2-40B4-BE49-F238E27FC236}">
                <a16:creationId xmlns:a16="http://schemas.microsoft.com/office/drawing/2014/main" id="{E8C8C3EB-3B39-4674-9C85-CD80CE578C21}"/>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737398AB-BE32-4F86-A6EA-E13C2E4F7A1E}"/>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202738922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ytuł pionowy i tekst">
    <p:spTree>
      <p:nvGrpSpPr>
        <p:cNvPr id="1" name=""/>
        <p:cNvGrpSpPr/>
        <p:nvPr/>
      </p:nvGrpSpPr>
      <p:grpSpPr>
        <a:xfrm>
          <a:off x="0" y="0"/>
          <a:ext cx="0" cy="0"/>
          <a:chOff x="0" y="0"/>
          <a:chExt cx="0" cy="0"/>
        </a:xfrm>
      </p:grpSpPr>
      <p:sp>
        <p:nvSpPr>
          <p:cNvPr id="2" name="Tytuł pionowy 1">
            <a:extLst>
              <a:ext uri="{FF2B5EF4-FFF2-40B4-BE49-F238E27FC236}">
                <a16:creationId xmlns:a16="http://schemas.microsoft.com/office/drawing/2014/main" id="{86E3940D-6C3D-4BFA-80F9-A5EAEFD4BBC6}"/>
              </a:ext>
            </a:extLst>
          </p:cNvPr>
          <p:cNvSpPr>
            <a:spLocks noGrp="1"/>
          </p:cNvSpPr>
          <p:nvPr>
            <p:ph type="title" orient="vert"/>
          </p:nvPr>
        </p:nvSpPr>
        <p:spPr>
          <a:xfrm>
            <a:off x="8724900" y="365125"/>
            <a:ext cx="2628900" cy="5811838"/>
          </a:xfrm>
        </p:spPr>
        <p:txBody>
          <a:bodyPr vert="eaVert"/>
          <a:lstStyle/>
          <a:p>
            <a:r>
              <a:rPr lang="pl-PL"/>
              <a:t>Kliknij, aby edytować styl</a:t>
            </a:r>
          </a:p>
        </p:txBody>
      </p:sp>
      <p:sp>
        <p:nvSpPr>
          <p:cNvPr id="3" name="Symbol zastępczy tytułu pionowego 2">
            <a:extLst>
              <a:ext uri="{FF2B5EF4-FFF2-40B4-BE49-F238E27FC236}">
                <a16:creationId xmlns:a16="http://schemas.microsoft.com/office/drawing/2014/main" id="{A896287F-84F0-4838-B4C4-A5B5D250C989}"/>
              </a:ext>
            </a:extLst>
          </p:cNvPr>
          <p:cNvSpPr>
            <a:spLocks noGrp="1"/>
          </p:cNvSpPr>
          <p:nvPr>
            <p:ph type="body" orient="vert" idx="1"/>
          </p:nvPr>
        </p:nvSpPr>
        <p:spPr>
          <a:xfrm>
            <a:off x="838200" y="365125"/>
            <a:ext cx="7734300" cy="5811838"/>
          </a:xfrm>
        </p:spPr>
        <p:txBody>
          <a:bodyPr vert="eaVert"/>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a:extLst>
              <a:ext uri="{FF2B5EF4-FFF2-40B4-BE49-F238E27FC236}">
                <a16:creationId xmlns:a16="http://schemas.microsoft.com/office/drawing/2014/main" id="{274B7AC1-C0DB-46F6-9800-7CD6361921DA}"/>
              </a:ext>
            </a:extLst>
          </p:cNvPr>
          <p:cNvSpPr>
            <a:spLocks noGrp="1"/>
          </p:cNvSpPr>
          <p:nvPr>
            <p:ph type="dt" sz="half" idx="10"/>
          </p:nvPr>
        </p:nvSpPr>
        <p:spPr/>
        <p:txBody>
          <a:bodyPr/>
          <a:lstStyle/>
          <a:p>
            <a:fld id="{1E6FFD27-F130-4AA0-AC6C-2D38F5DAC637}" type="datetimeFigureOut">
              <a:rPr lang="pl-PL" smtClean="0"/>
              <a:t>23.02.2024</a:t>
            </a:fld>
            <a:endParaRPr lang="pl-PL"/>
          </a:p>
        </p:txBody>
      </p:sp>
      <p:sp>
        <p:nvSpPr>
          <p:cNvPr id="5" name="Symbol zastępczy stopki 4">
            <a:extLst>
              <a:ext uri="{FF2B5EF4-FFF2-40B4-BE49-F238E27FC236}">
                <a16:creationId xmlns:a16="http://schemas.microsoft.com/office/drawing/2014/main" id="{FA1FAA13-902D-4409-9223-5C1E749A8E69}"/>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A96952E3-1EE7-4D94-BA57-5100B300F65F}"/>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34813872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ytuł i zawartość">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D1E32B72-72F1-4DDF-A955-E96B51BE7D49}"/>
              </a:ext>
            </a:extLst>
          </p:cNvPr>
          <p:cNvSpPr>
            <a:spLocks noGrp="1"/>
          </p:cNvSpPr>
          <p:nvPr>
            <p:ph type="title"/>
          </p:nvPr>
        </p:nvSpPr>
        <p:spPr/>
        <p:txBody>
          <a:bodyPr/>
          <a:lstStyle/>
          <a:p>
            <a:r>
              <a:rPr lang="pl-PL"/>
              <a:t>Kliknij, aby edytować styl</a:t>
            </a:r>
          </a:p>
        </p:txBody>
      </p:sp>
      <p:sp>
        <p:nvSpPr>
          <p:cNvPr id="3" name="Symbol zastępczy zawartości 2">
            <a:extLst>
              <a:ext uri="{FF2B5EF4-FFF2-40B4-BE49-F238E27FC236}">
                <a16:creationId xmlns:a16="http://schemas.microsoft.com/office/drawing/2014/main" id="{C4B96A78-CDC7-4128-8825-6B321A9799C1}"/>
              </a:ext>
            </a:extLst>
          </p:cNvPr>
          <p:cNvSpPr>
            <a:spLocks noGrp="1"/>
          </p:cNvSpPr>
          <p:nvPr>
            <p:ph idx="1"/>
          </p:nvPr>
        </p:nvSpPr>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a:extLst>
              <a:ext uri="{FF2B5EF4-FFF2-40B4-BE49-F238E27FC236}">
                <a16:creationId xmlns:a16="http://schemas.microsoft.com/office/drawing/2014/main" id="{2FD3F5ED-1A27-4358-B40D-DC536AF6076A}"/>
              </a:ext>
            </a:extLst>
          </p:cNvPr>
          <p:cNvSpPr>
            <a:spLocks noGrp="1"/>
          </p:cNvSpPr>
          <p:nvPr>
            <p:ph type="dt" sz="half" idx="10"/>
          </p:nvPr>
        </p:nvSpPr>
        <p:spPr/>
        <p:txBody>
          <a:bodyPr/>
          <a:lstStyle/>
          <a:p>
            <a:fld id="{1E6FFD27-F130-4AA0-AC6C-2D38F5DAC637}" type="datetimeFigureOut">
              <a:rPr lang="pl-PL" smtClean="0"/>
              <a:t>23.02.2024</a:t>
            </a:fld>
            <a:endParaRPr lang="pl-PL"/>
          </a:p>
        </p:txBody>
      </p:sp>
      <p:sp>
        <p:nvSpPr>
          <p:cNvPr id="5" name="Symbol zastępczy stopki 4">
            <a:extLst>
              <a:ext uri="{FF2B5EF4-FFF2-40B4-BE49-F238E27FC236}">
                <a16:creationId xmlns:a16="http://schemas.microsoft.com/office/drawing/2014/main" id="{DDF005AC-7851-4539-BC0E-495D00904A34}"/>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180CD2B3-EB28-47E7-9CF9-C63EBFF66CD4}"/>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285553898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Nagłówek sekcji">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8A214856-0940-4939-A233-E830012F9EAF}"/>
              </a:ext>
            </a:extLst>
          </p:cNvPr>
          <p:cNvSpPr>
            <a:spLocks noGrp="1"/>
          </p:cNvSpPr>
          <p:nvPr>
            <p:ph type="title"/>
          </p:nvPr>
        </p:nvSpPr>
        <p:spPr>
          <a:xfrm>
            <a:off x="831850" y="1709738"/>
            <a:ext cx="10515600" cy="2852737"/>
          </a:xfrm>
        </p:spPr>
        <p:txBody>
          <a:bodyPr anchor="b"/>
          <a:lstStyle>
            <a:lvl1pPr>
              <a:defRPr sz="6000"/>
            </a:lvl1pPr>
          </a:lstStyle>
          <a:p>
            <a:r>
              <a:rPr lang="pl-PL"/>
              <a:t>Kliknij, aby edytować styl</a:t>
            </a:r>
          </a:p>
        </p:txBody>
      </p:sp>
      <p:sp>
        <p:nvSpPr>
          <p:cNvPr id="3" name="Symbol zastępczy tekstu 2">
            <a:extLst>
              <a:ext uri="{FF2B5EF4-FFF2-40B4-BE49-F238E27FC236}">
                <a16:creationId xmlns:a16="http://schemas.microsoft.com/office/drawing/2014/main" id="{820872C0-58F9-4E62-ADEA-4C801725C05C}"/>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pl-PL"/>
              <a:t>Kliknij, aby edytować style wzorca tekstu</a:t>
            </a:r>
          </a:p>
        </p:txBody>
      </p:sp>
      <p:sp>
        <p:nvSpPr>
          <p:cNvPr id="4" name="Symbol zastępczy daty 3">
            <a:extLst>
              <a:ext uri="{FF2B5EF4-FFF2-40B4-BE49-F238E27FC236}">
                <a16:creationId xmlns:a16="http://schemas.microsoft.com/office/drawing/2014/main" id="{FADF8169-59EE-467F-88D2-A8E7DC50025F}"/>
              </a:ext>
            </a:extLst>
          </p:cNvPr>
          <p:cNvSpPr>
            <a:spLocks noGrp="1"/>
          </p:cNvSpPr>
          <p:nvPr>
            <p:ph type="dt" sz="half" idx="10"/>
          </p:nvPr>
        </p:nvSpPr>
        <p:spPr/>
        <p:txBody>
          <a:bodyPr/>
          <a:lstStyle/>
          <a:p>
            <a:fld id="{1E6FFD27-F130-4AA0-AC6C-2D38F5DAC637}" type="datetimeFigureOut">
              <a:rPr lang="pl-PL" smtClean="0"/>
              <a:t>23.02.2024</a:t>
            </a:fld>
            <a:endParaRPr lang="pl-PL"/>
          </a:p>
        </p:txBody>
      </p:sp>
      <p:sp>
        <p:nvSpPr>
          <p:cNvPr id="5" name="Symbol zastępczy stopki 4">
            <a:extLst>
              <a:ext uri="{FF2B5EF4-FFF2-40B4-BE49-F238E27FC236}">
                <a16:creationId xmlns:a16="http://schemas.microsoft.com/office/drawing/2014/main" id="{8560D2E5-E5A5-4D2B-825F-AE71A82D418A}"/>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F04838DC-9538-4FE6-8EC2-F694BA2C904B}"/>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47522666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wa elementy zawartości">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D9E9B973-5E82-41ED-BD29-ED33A9C334D3}"/>
              </a:ext>
            </a:extLst>
          </p:cNvPr>
          <p:cNvSpPr>
            <a:spLocks noGrp="1"/>
          </p:cNvSpPr>
          <p:nvPr>
            <p:ph type="title"/>
          </p:nvPr>
        </p:nvSpPr>
        <p:spPr/>
        <p:txBody>
          <a:bodyPr/>
          <a:lstStyle/>
          <a:p>
            <a:r>
              <a:rPr lang="pl-PL"/>
              <a:t>Kliknij, aby edytować styl</a:t>
            </a:r>
          </a:p>
        </p:txBody>
      </p:sp>
      <p:sp>
        <p:nvSpPr>
          <p:cNvPr id="3" name="Symbol zastępczy zawartości 2">
            <a:extLst>
              <a:ext uri="{FF2B5EF4-FFF2-40B4-BE49-F238E27FC236}">
                <a16:creationId xmlns:a16="http://schemas.microsoft.com/office/drawing/2014/main" id="{5C78DA29-A0EF-43CC-9F32-CBC18517BF6C}"/>
              </a:ext>
            </a:extLst>
          </p:cNvPr>
          <p:cNvSpPr>
            <a:spLocks noGrp="1"/>
          </p:cNvSpPr>
          <p:nvPr>
            <p:ph sz="half" idx="1"/>
          </p:nvPr>
        </p:nvSpPr>
        <p:spPr>
          <a:xfrm>
            <a:off x="838200" y="1825625"/>
            <a:ext cx="5181600" cy="435133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zawartości 3">
            <a:extLst>
              <a:ext uri="{FF2B5EF4-FFF2-40B4-BE49-F238E27FC236}">
                <a16:creationId xmlns:a16="http://schemas.microsoft.com/office/drawing/2014/main" id="{2222E80D-D7AE-4811-A0C5-4665EB7E79A5}"/>
              </a:ext>
            </a:extLst>
          </p:cNvPr>
          <p:cNvSpPr>
            <a:spLocks noGrp="1"/>
          </p:cNvSpPr>
          <p:nvPr>
            <p:ph sz="half" idx="2"/>
          </p:nvPr>
        </p:nvSpPr>
        <p:spPr>
          <a:xfrm>
            <a:off x="6172200" y="1825625"/>
            <a:ext cx="5181600" cy="435133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5" name="Symbol zastępczy daty 4">
            <a:extLst>
              <a:ext uri="{FF2B5EF4-FFF2-40B4-BE49-F238E27FC236}">
                <a16:creationId xmlns:a16="http://schemas.microsoft.com/office/drawing/2014/main" id="{39BB7B4F-2233-483B-A6C2-1319D3C0704B}"/>
              </a:ext>
            </a:extLst>
          </p:cNvPr>
          <p:cNvSpPr>
            <a:spLocks noGrp="1"/>
          </p:cNvSpPr>
          <p:nvPr>
            <p:ph type="dt" sz="half" idx="10"/>
          </p:nvPr>
        </p:nvSpPr>
        <p:spPr/>
        <p:txBody>
          <a:bodyPr/>
          <a:lstStyle/>
          <a:p>
            <a:fld id="{1E6FFD27-F130-4AA0-AC6C-2D38F5DAC637}" type="datetimeFigureOut">
              <a:rPr lang="pl-PL" smtClean="0"/>
              <a:t>23.02.2024</a:t>
            </a:fld>
            <a:endParaRPr lang="pl-PL"/>
          </a:p>
        </p:txBody>
      </p:sp>
      <p:sp>
        <p:nvSpPr>
          <p:cNvPr id="6" name="Symbol zastępczy stopki 5">
            <a:extLst>
              <a:ext uri="{FF2B5EF4-FFF2-40B4-BE49-F238E27FC236}">
                <a16:creationId xmlns:a16="http://schemas.microsoft.com/office/drawing/2014/main" id="{CF69642E-7620-4781-8808-0DC43EA01279}"/>
              </a:ext>
            </a:extLst>
          </p:cNvPr>
          <p:cNvSpPr>
            <a:spLocks noGrp="1"/>
          </p:cNvSpPr>
          <p:nvPr>
            <p:ph type="ftr" sz="quarter" idx="11"/>
          </p:nvPr>
        </p:nvSpPr>
        <p:spPr/>
        <p:txBody>
          <a:bodyPr/>
          <a:lstStyle/>
          <a:p>
            <a:endParaRPr lang="pl-PL"/>
          </a:p>
        </p:txBody>
      </p:sp>
      <p:sp>
        <p:nvSpPr>
          <p:cNvPr id="7" name="Symbol zastępczy numeru slajdu 6">
            <a:extLst>
              <a:ext uri="{FF2B5EF4-FFF2-40B4-BE49-F238E27FC236}">
                <a16:creationId xmlns:a16="http://schemas.microsoft.com/office/drawing/2014/main" id="{2AB38760-3DA5-4055-9C4E-05E3A96D8578}"/>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146853733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orównanie">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30230BF-A108-4EDC-AC8C-DB36E1042BB5}"/>
              </a:ext>
            </a:extLst>
          </p:cNvPr>
          <p:cNvSpPr>
            <a:spLocks noGrp="1"/>
          </p:cNvSpPr>
          <p:nvPr>
            <p:ph type="title"/>
          </p:nvPr>
        </p:nvSpPr>
        <p:spPr>
          <a:xfrm>
            <a:off x="839788" y="365125"/>
            <a:ext cx="10515600" cy="1325563"/>
          </a:xfrm>
        </p:spPr>
        <p:txBody>
          <a:bodyPr/>
          <a:lstStyle/>
          <a:p>
            <a:r>
              <a:rPr lang="pl-PL"/>
              <a:t>Kliknij, aby edytować styl</a:t>
            </a:r>
          </a:p>
        </p:txBody>
      </p:sp>
      <p:sp>
        <p:nvSpPr>
          <p:cNvPr id="3" name="Symbol zastępczy tekstu 2">
            <a:extLst>
              <a:ext uri="{FF2B5EF4-FFF2-40B4-BE49-F238E27FC236}">
                <a16:creationId xmlns:a16="http://schemas.microsoft.com/office/drawing/2014/main" id="{070F32FC-565E-4EBE-BC36-3D4D3CA86F45}"/>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a:t>Kliknij, aby edytować style wzorca tekstu</a:t>
            </a:r>
          </a:p>
        </p:txBody>
      </p:sp>
      <p:sp>
        <p:nvSpPr>
          <p:cNvPr id="4" name="Symbol zastępczy zawartości 3">
            <a:extLst>
              <a:ext uri="{FF2B5EF4-FFF2-40B4-BE49-F238E27FC236}">
                <a16:creationId xmlns:a16="http://schemas.microsoft.com/office/drawing/2014/main" id="{ACA45642-0538-4400-A68F-C890899A13AC}"/>
              </a:ext>
            </a:extLst>
          </p:cNvPr>
          <p:cNvSpPr>
            <a:spLocks noGrp="1"/>
          </p:cNvSpPr>
          <p:nvPr>
            <p:ph sz="half" idx="2"/>
          </p:nvPr>
        </p:nvSpPr>
        <p:spPr>
          <a:xfrm>
            <a:off x="839788" y="2505075"/>
            <a:ext cx="5157787" cy="368458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5" name="Symbol zastępczy tekstu 4">
            <a:extLst>
              <a:ext uri="{FF2B5EF4-FFF2-40B4-BE49-F238E27FC236}">
                <a16:creationId xmlns:a16="http://schemas.microsoft.com/office/drawing/2014/main" id="{BE57C1A5-9CB7-4A29-BC8A-ECCB220F483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a:t>Kliknij, aby edytować style wzorca tekstu</a:t>
            </a:r>
          </a:p>
        </p:txBody>
      </p:sp>
      <p:sp>
        <p:nvSpPr>
          <p:cNvPr id="6" name="Symbol zastępczy zawartości 5">
            <a:extLst>
              <a:ext uri="{FF2B5EF4-FFF2-40B4-BE49-F238E27FC236}">
                <a16:creationId xmlns:a16="http://schemas.microsoft.com/office/drawing/2014/main" id="{4DF49A45-3D1A-48F1-B4B7-81F3F3A16F3B}"/>
              </a:ext>
            </a:extLst>
          </p:cNvPr>
          <p:cNvSpPr>
            <a:spLocks noGrp="1"/>
          </p:cNvSpPr>
          <p:nvPr>
            <p:ph sz="quarter" idx="4"/>
          </p:nvPr>
        </p:nvSpPr>
        <p:spPr>
          <a:xfrm>
            <a:off x="6172200" y="2505075"/>
            <a:ext cx="5183188" cy="368458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7" name="Symbol zastępczy daty 6">
            <a:extLst>
              <a:ext uri="{FF2B5EF4-FFF2-40B4-BE49-F238E27FC236}">
                <a16:creationId xmlns:a16="http://schemas.microsoft.com/office/drawing/2014/main" id="{43FF47A6-690F-4A9F-922D-7C52118F8490}"/>
              </a:ext>
            </a:extLst>
          </p:cNvPr>
          <p:cNvSpPr>
            <a:spLocks noGrp="1"/>
          </p:cNvSpPr>
          <p:nvPr>
            <p:ph type="dt" sz="half" idx="10"/>
          </p:nvPr>
        </p:nvSpPr>
        <p:spPr/>
        <p:txBody>
          <a:bodyPr/>
          <a:lstStyle/>
          <a:p>
            <a:fld id="{1E6FFD27-F130-4AA0-AC6C-2D38F5DAC637}" type="datetimeFigureOut">
              <a:rPr lang="pl-PL" smtClean="0"/>
              <a:t>23.02.2024</a:t>
            </a:fld>
            <a:endParaRPr lang="pl-PL"/>
          </a:p>
        </p:txBody>
      </p:sp>
      <p:sp>
        <p:nvSpPr>
          <p:cNvPr id="8" name="Symbol zastępczy stopki 7">
            <a:extLst>
              <a:ext uri="{FF2B5EF4-FFF2-40B4-BE49-F238E27FC236}">
                <a16:creationId xmlns:a16="http://schemas.microsoft.com/office/drawing/2014/main" id="{6E9BD540-884B-4DB6-B81F-8B3588F7C08D}"/>
              </a:ext>
            </a:extLst>
          </p:cNvPr>
          <p:cNvSpPr>
            <a:spLocks noGrp="1"/>
          </p:cNvSpPr>
          <p:nvPr>
            <p:ph type="ftr" sz="quarter" idx="11"/>
          </p:nvPr>
        </p:nvSpPr>
        <p:spPr/>
        <p:txBody>
          <a:bodyPr/>
          <a:lstStyle/>
          <a:p>
            <a:endParaRPr lang="pl-PL"/>
          </a:p>
        </p:txBody>
      </p:sp>
      <p:sp>
        <p:nvSpPr>
          <p:cNvPr id="9" name="Symbol zastępczy numeru slajdu 8">
            <a:extLst>
              <a:ext uri="{FF2B5EF4-FFF2-40B4-BE49-F238E27FC236}">
                <a16:creationId xmlns:a16="http://schemas.microsoft.com/office/drawing/2014/main" id="{08098A4D-5920-412B-8FC3-D401775F3670}"/>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137436315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ylko tytuł">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4F6BB5C5-33FE-4E90-9618-45A104BEED69}"/>
              </a:ext>
            </a:extLst>
          </p:cNvPr>
          <p:cNvSpPr>
            <a:spLocks noGrp="1"/>
          </p:cNvSpPr>
          <p:nvPr>
            <p:ph type="title"/>
          </p:nvPr>
        </p:nvSpPr>
        <p:spPr/>
        <p:txBody>
          <a:bodyPr/>
          <a:lstStyle/>
          <a:p>
            <a:r>
              <a:rPr lang="pl-PL"/>
              <a:t>Kliknij, aby edytować styl</a:t>
            </a:r>
          </a:p>
        </p:txBody>
      </p:sp>
      <p:sp>
        <p:nvSpPr>
          <p:cNvPr id="3" name="Symbol zastępczy daty 2">
            <a:extLst>
              <a:ext uri="{FF2B5EF4-FFF2-40B4-BE49-F238E27FC236}">
                <a16:creationId xmlns:a16="http://schemas.microsoft.com/office/drawing/2014/main" id="{C6B37200-BE32-4968-BB88-10117B519200}"/>
              </a:ext>
            </a:extLst>
          </p:cNvPr>
          <p:cNvSpPr>
            <a:spLocks noGrp="1"/>
          </p:cNvSpPr>
          <p:nvPr>
            <p:ph type="dt" sz="half" idx="10"/>
          </p:nvPr>
        </p:nvSpPr>
        <p:spPr/>
        <p:txBody>
          <a:bodyPr/>
          <a:lstStyle/>
          <a:p>
            <a:fld id="{1E6FFD27-F130-4AA0-AC6C-2D38F5DAC637}" type="datetimeFigureOut">
              <a:rPr lang="pl-PL" smtClean="0"/>
              <a:t>23.02.2024</a:t>
            </a:fld>
            <a:endParaRPr lang="pl-PL"/>
          </a:p>
        </p:txBody>
      </p:sp>
      <p:sp>
        <p:nvSpPr>
          <p:cNvPr id="4" name="Symbol zastępczy stopki 3">
            <a:extLst>
              <a:ext uri="{FF2B5EF4-FFF2-40B4-BE49-F238E27FC236}">
                <a16:creationId xmlns:a16="http://schemas.microsoft.com/office/drawing/2014/main" id="{88AB8BFF-4198-4131-9F63-734DE5920207}"/>
              </a:ext>
            </a:extLst>
          </p:cNvPr>
          <p:cNvSpPr>
            <a:spLocks noGrp="1"/>
          </p:cNvSpPr>
          <p:nvPr>
            <p:ph type="ftr" sz="quarter" idx="11"/>
          </p:nvPr>
        </p:nvSpPr>
        <p:spPr/>
        <p:txBody>
          <a:bodyPr/>
          <a:lstStyle/>
          <a:p>
            <a:endParaRPr lang="pl-PL"/>
          </a:p>
        </p:txBody>
      </p:sp>
      <p:sp>
        <p:nvSpPr>
          <p:cNvPr id="5" name="Symbol zastępczy numeru slajdu 4">
            <a:extLst>
              <a:ext uri="{FF2B5EF4-FFF2-40B4-BE49-F238E27FC236}">
                <a16:creationId xmlns:a16="http://schemas.microsoft.com/office/drawing/2014/main" id="{A730972D-586F-481A-812B-1D135BD7201C}"/>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166011567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usty">
    <p:spTree>
      <p:nvGrpSpPr>
        <p:cNvPr id="1" name=""/>
        <p:cNvGrpSpPr/>
        <p:nvPr/>
      </p:nvGrpSpPr>
      <p:grpSpPr>
        <a:xfrm>
          <a:off x="0" y="0"/>
          <a:ext cx="0" cy="0"/>
          <a:chOff x="0" y="0"/>
          <a:chExt cx="0" cy="0"/>
        </a:xfrm>
      </p:grpSpPr>
      <p:sp>
        <p:nvSpPr>
          <p:cNvPr id="2" name="Symbol zastępczy daty 1">
            <a:extLst>
              <a:ext uri="{FF2B5EF4-FFF2-40B4-BE49-F238E27FC236}">
                <a16:creationId xmlns:a16="http://schemas.microsoft.com/office/drawing/2014/main" id="{097309D5-4D94-42BF-A392-1B0C426B4A46}"/>
              </a:ext>
            </a:extLst>
          </p:cNvPr>
          <p:cNvSpPr>
            <a:spLocks noGrp="1"/>
          </p:cNvSpPr>
          <p:nvPr>
            <p:ph type="dt" sz="half" idx="10"/>
          </p:nvPr>
        </p:nvSpPr>
        <p:spPr/>
        <p:txBody>
          <a:bodyPr/>
          <a:lstStyle/>
          <a:p>
            <a:fld id="{1E6FFD27-F130-4AA0-AC6C-2D38F5DAC637}" type="datetimeFigureOut">
              <a:rPr lang="pl-PL" smtClean="0"/>
              <a:t>23.02.2024</a:t>
            </a:fld>
            <a:endParaRPr lang="pl-PL"/>
          </a:p>
        </p:txBody>
      </p:sp>
      <p:sp>
        <p:nvSpPr>
          <p:cNvPr id="3" name="Symbol zastępczy stopki 2">
            <a:extLst>
              <a:ext uri="{FF2B5EF4-FFF2-40B4-BE49-F238E27FC236}">
                <a16:creationId xmlns:a16="http://schemas.microsoft.com/office/drawing/2014/main" id="{BB8F6513-F2BD-4223-9A89-18958AC7B15E}"/>
              </a:ext>
            </a:extLst>
          </p:cNvPr>
          <p:cNvSpPr>
            <a:spLocks noGrp="1"/>
          </p:cNvSpPr>
          <p:nvPr>
            <p:ph type="ftr" sz="quarter" idx="11"/>
          </p:nvPr>
        </p:nvSpPr>
        <p:spPr/>
        <p:txBody>
          <a:bodyPr/>
          <a:lstStyle/>
          <a:p>
            <a:endParaRPr lang="pl-PL"/>
          </a:p>
        </p:txBody>
      </p:sp>
      <p:sp>
        <p:nvSpPr>
          <p:cNvPr id="4" name="Symbol zastępczy numeru slajdu 3">
            <a:extLst>
              <a:ext uri="{FF2B5EF4-FFF2-40B4-BE49-F238E27FC236}">
                <a16:creationId xmlns:a16="http://schemas.microsoft.com/office/drawing/2014/main" id="{00A74D69-0FEC-433D-82C5-4E523114B9A8}"/>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39414204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Zawartość z podpisem">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4AA5867A-5B4E-4C78-B00F-F58A8DB76010}"/>
              </a:ext>
            </a:extLst>
          </p:cNvPr>
          <p:cNvSpPr>
            <a:spLocks noGrp="1"/>
          </p:cNvSpPr>
          <p:nvPr>
            <p:ph type="title"/>
          </p:nvPr>
        </p:nvSpPr>
        <p:spPr>
          <a:xfrm>
            <a:off x="839788" y="457200"/>
            <a:ext cx="3932237" cy="1600200"/>
          </a:xfrm>
        </p:spPr>
        <p:txBody>
          <a:bodyPr anchor="b"/>
          <a:lstStyle>
            <a:lvl1pPr>
              <a:defRPr sz="3200"/>
            </a:lvl1pPr>
          </a:lstStyle>
          <a:p>
            <a:r>
              <a:rPr lang="pl-PL"/>
              <a:t>Kliknij, aby edytować styl</a:t>
            </a:r>
          </a:p>
        </p:txBody>
      </p:sp>
      <p:sp>
        <p:nvSpPr>
          <p:cNvPr id="3" name="Symbol zastępczy zawartości 2">
            <a:extLst>
              <a:ext uri="{FF2B5EF4-FFF2-40B4-BE49-F238E27FC236}">
                <a16:creationId xmlns:a16="http://schemas.microsoft.com/office/drawing/2014/main" id="{E2C7E01D-BD3D-473B-A095-204E20E02464}"/>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tekstu 3">
            <a:extLst>
              <a:ext uri="{FF2B5EF4-FFF2-40B4-BE49-F238E27FC236}">
                <a16:creationId xmlns:a16="http://schemas.microsoft.com/office/drawing/2014/main" id="{97CF3AED-69E8-4E6F-8D87-BF19C05CCE2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l-PL"/>
              <a:t>Kliknij, aby edytować style wzorca tekstu</a:t>
            </a:r>
          </a:p>
        </p:txBody>
      </p:sp>
      <p:sp>
        <p:nvSpPr>
          <p:cNvPr id="5" name="Symbol zastępczy daty 4">
            <a:extLst>
              <a:ext uri="{FF2B5EF4-FFF2-40B4-BE49-F238E27FC236}">
                <a16:creationId xmlns:a16="http://schemas.microsoft.com/office/drawing/2014/main" id="{638610F5-117F-46F2-ABF4-11B7B7797A89}"/>
              </a:ext>
            </a:extLst>
          </p:cNvPr>
          <p:cNvSpPr>
            <a:spLocks noGrp="1"/>
          </p:cNvSpPr>
          <p:nvPr>
            <p:ph type="dt" sz="half" idx="10"/>
          </p:nvPr>
        </p:nvSpPr>
        <p:spPr/>
        <p:txBody>
          <a:bodyPr/>
          <a:lstStyle/>
          <a:p>
            <a:fld id="{1E6FFD27-F130-4AA0-AC6C-2D38F5DAC637}" type="datetimeFigureOut">
              <a:rPr lang="pl-PL" smtClean="0"/>
              <a:t>23.02.2024</a:t>
            </a:fld>
            <a:endParaRPr lang="pl-PL"/>
          </a:p>
        </p:txBody>
      </p:sp>
      <p:sp>
        <p:nvSpPr>
          <p:cNvPr id="6" name="Symbol zastępczy stopki 5">
            <a:extLst>
              <a:ext uri="{FF2B5EF4-FFF2-40B4-BE49-F238E27FC236}">
                <a16:creationId xmlns:a16="http://schemas.microsoft.com/office/drawing/2014/main" id="{FE894C93-FB30-4551-83DA-3B9EFC51CB77}"/>
              </a:ext>
            </a:extLst>
          </p:cNvPr>
          <p:cNvSpPr>
            <a:spLocks noGrp="1"/>
          </p:cNvSpPr>
          <p:nvPr>
            <p:ph type="ftr" sz="quarter" idx="11"/>
          </p:nvPr>
        </p:nvSpPr>
        <p:spPr/>
        <p:txBody>
          <a:bodyPr/>
          <a:lstStyle/>
          <a:p>
            <a:endParaRPr lang="pl-PL"/>
          </a:p>
        </p:txBody>
      </p:sp>
      <p:sp>
        <p:nvSpPr>
          <p:cNvPr id="7" name="Symbol zastępczy numeru slajdu 6">
            <a:extLst>
              <a:ext uri="{FF2B5EF4-FFF2-40B4-BE49-F238E27FC236}">
                <a16:creationId xmlns:a16="http://schemas.microsoft.com/office/drawing/2014/main" id="{581DBB05-ECB2-4EBE-9484-F81EE907D743}"/>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219624944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Obraz z podpisem">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8308B22-79C3-4E34-BE99-9A1962946A05}"/>
              </a:ext>
            </a:extLst>
          </p:cNvPr>
          <p:cNvSpPr>
            <a:spLocks noGrp="1"/>
          </p:cNvSpPr>
          <p:nvPr>
            <p:ph type="title"/>
          </p:nvPr>
        </p:nvSpPr>
        <p:spPr>
          <a:xfrm>
            <a:off x="839788" y="457200"/>
            <a:ext cx="3932237" cy="1600200"/>
          </a:xfrm>
        </p:spPr>
        <p:txBody>
          <a:bodyPr anchor="b"/>
          <a:lstStyle>
            <a:lvl1pPr>
              <a:defRPr sz="3200"/>
            </a:lvl1pPr>
          </a:lstStyle>
          <a:p>
            <a:r>
              <a:rPr lang="pl-PL"/>
              <a:t>Kliknij, aby edytować styl</a:t>
            </a:r>
          </a:p>
        </p:txBody>
      </p:sp>
      <p:sp>
        <p:nvSpPr>
          <p:cNvPr id="3" name="Symbol zastępczy obrazu 2">
            <a:extLst>
              <a:ext uri="{FF2B5EF4-FFF2-40B4-BE49-F238E27FC236}">
                <a16:creationId xmlns:a16="http://schemas.microsoft.com/office/drawing/2014/main" id="{2EB4F772-BF22-4F5C-A7A0-50BE340C6758}"/>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pl-PL"/>
          </a:p>
        </p:txBody>
      </p:sp>
      <p:sp>
        <p:nvSpPr>
          <p:cNvPr id="4" name="Symbol zastępczy tekstu 3">
            <a:extLst>
              <a:ext uri="{FF2B5EF4-FFF2-40B4-BE49-F238E27FC236}">
                <a16:creationId xmlns:a16="http://schemas.microsoft.com/office/drawing/2014/main" id="{A3EF6472-25B8-423A-A9DF-2628787DF5D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l-PL"/>
              <a:t>Kliknij, aby edytować style wzorca tekstu</a:t>
            </a:r>
          </a:p>
        </p:txBody>
      </p:sp>
      <p:sp>
        <p:nvSpPr>
          <p:cNvPr id="5" name="Symbol zastępczy daty 4">
            <a:extLst>
              <a:ext uri="{FF2B5EF4-FFF2-40B4-BE49-F238E27FC236}">
                <a16:creationId xmlns:a16="http://schemas.microsoft.com/office/drawing/2014/main" id="{AE3A5A38-83E1-4449-AF6B-F03F44A1419E}"/>
              </a:ext>
            </a:extLst>
          </p:cNvPr>
          <p:cNvSpPr>
            <a:spLocks noGrp="1"/>
          </p:cNvSpPr>
          <p:nvPr>
            <p:ph type="dt" sz="half" idx="10"/>
          </p:nvPr>
        </p:nvSpPr>
        <p:spPr/>
        <p:txBody>
          <a:bodyPr/>
          <a:lstStyle/>
          <a:p>
            <a:fld id="{1E6FFD27-F130-4AA0-AC6C-2D38F5DAC637}" type="datetimeFigureOut">
              <a:rPr lang="pl-PL" smtClean="0"/>
              <a:t>23.02.2024</a:t>
            </a:fld>
            <a:endParaRPr lang="pl-PL"/>
          </a:p>
        </p:txBody>
      </p:sp>
      <p:sp>
        <p:nvSpPr>
          <p:cNvPr id="6" name="Symbol zastępczy stopki 5">
            <a:extLst>
              <a:ext uri="{FF2B5EF4-FFF2-40B4-BE49-F238E27FC236}">
                <a16:creationId xmlns:a16="http://schemas.microsoft.com/office/drawing/2014/main" id="{34DEF8AC-167B-435C-80C6-0B81C4B778D8}"/>
              </a:ext>
            </a:extLst>
          </p:cNvPr>
          <p:cNvSpPr>
            <a:spLocks noGrp="1"/>
          </p:cNvSpPr>
          <p:nvPr>
            <p:ph type="ftr" sz="quarter" idx="11"/>
          </p:nvPr>
        </p:nvSpPr>
        <p:spPr/>
        <p:txBody>
          <a:bodyPr/>
          <a:lstStyle/>
          <a:p>
            <a:endParaRPr lang="pl-PL"/>
          </a:p>
        </p:txBody>
      </p:sp>
      <p:sp>
        <p:nvSpPr>
          <p:cNvPr id="7" name="Symbol zastępczy numeru slajdu 6">
            <a:extLst>
              <a:ext uri="{FF2B5EF4-FFF2-40B4-BE49-F238E27FC236}">
                <a16:creationId xmlns:a16="http://schemas.microsoft.com/office/drawing/2014/main" id="{0E0BD990-BE4F-4CFB-892B-A066BC1DEE01}"/>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69127980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Symbol zastępczy tytułu 1">
            <a:extLst>
              <a:ext uri="{FF2B5EF4-FFF2-40B4-BE49-F238E27FC236}">
                <a16:creationId xmlns:a16="http://schemas.microsoft.com/office/drawing/2014/main" id="{EEC5F034-E282-4D10-A3AC-90320D01940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pl-PL"/>
              <a:t>Kliknij, aby edytować styl</a:t>
            </a:r>
          </a:p>
        </p:txBody>
      </p:sp>
      <p:sp>
        <p:nvSpPr>
          <p:cNvPr id="3" name="Symbol zastępczy tekstu 2">
            <a:extLst>
              <a:ext uri="{FF2B5EF4-FFF2-40B4-BE49-F238E27FC236}">
                <a16:creationId xmlns:a16="http://schemas.microsoft.com/office/drawing/2014/main" id="{424F2DBC-3188-47EE-92F3-4372C1E6298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a:extLst>
              <a:ext uri="{FF2B5EF4-FFF2-40B4-BE49-F238E27FC236}">
                <a16:creationId xmlns:a16="http://schemas.microsoft.com/office/drawing/2014/main" id="{C9F4436A-2F08-4112-8FF6-182C07FA7D0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E6FFD27-F130-4AA0-AC6C-2D38F5DAC637}" type="datetimeFigureOut">
              <a:rPr lang="pl-PL" smtClean="0"/>
              <a:t>23.02.2024</a:t>
            </a:fld>
            <a:endParaRPr lang="pl-PL"/>
          </a:p>
        </p:txBody>
      </p:sp>
      <p:sp>
        <p:nvSpPr>
          <p:cNvPr id="5" name="Symbol zastępczy stopki 4">
            <a:extLst>
              <a:ext uri="{FF2B5EF4-FFF2-40B4-BE49-F238E27FC236}">
                <a16:creationId xmlns:a16="http://schemas.microsoft.com/office/drawing/2014/main" id="{ED09538A-6922-4657-A6A2-5BF665AB948C}"/>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pl-PL"/>
          </a:p>
        </p:txBody>
      </p:sp>
      <p:sp>
        <p:nvSpPr>
          <p:cNvPr id="6" name="Symbol zastępczy numeru slajdu 5">
            <a:extLst>
              <a:ext uri="{FF2B5EF4-FFF2-40B4-BE49-F238E27FC236}">
                <a16:creationId xmlns:a16="http://schemas.microsoft.com/office/drawing/2014/main" id="{363F68B1-1615-4D59-A7A0-B702B4D040DC}"/>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FE4B549-3532-476D-8B32-F9865DF0B978}" type="slidenum">
              <a:rPr lang="pl-PL" smtClean="0"/>
              <a:t>‹#›</a:t>
            </a:fld>
            <a:endParaRPr lang="pl-PL"/>
          </a:p>
        </p:txBody>
      </p:sp>
    </p:spTree>
    <p:extLst>
      <p:ext uri="{BB962C8B-B14F-4D97-AF65-F5344CB8AC3E}">
        <p14:creationId xmlns:p14="http://schemas.microsoft.com/office/powerpoint/2010/main" val="372872740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pl-P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s://docs.oracle.com/en-us/iaas/Content/Balance/Concepts/balanceoverview.htm" TargetMode="External"/><Relationship Id="rId2" Type="http://schemas.openxmlformats.org/officeDocument/2006/relationships/notesSlide" Target="../notesSlides/notesSlide9.xml"/><Relationship Id="rId1" Type="http://schemas.openxmlformats.org/officeDocument/2006/relationships/slideLayout" Target="../slideLayouts/slideLayout2.xml"/><Relationship Id="rId5" Type="http://schemas.openxmlformats.org/officeDocument/2006/relationships/hyperlink" Target="https://oracle.github.io/learning-library/oci-library/oci-hol/oci-fundamentals-lab/workshops/freetier/index.html#xd_co_f=NmEzYTk4MDUtZWQyMS00MDBmLThiMWEtZWFhMTNlMjEzODM3%7E" TargetMode="External"/><Relationship Id="rId4" Type="http://schemas.openxmlformats.org/officeDocument/2006/relationships/hyperlink" Target="https://www.youtube.com/watch?v=sCR3SAVdyCc" TargetMode="Externa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EC6EDE3B-79DB-4CF3-9354-991865F1826E}"/>
              </a:ext>
            </a:extLst>
          </p:cNvPr>
          <p:cNvSpPr>
            <a:spLocks noGrp="1"/>
          </p:cNvSpPr>
          <p:nvPr>
            <p:ph type="ctrTitle"/>
          </p:nvPr>
        </p:nvSpPr>
        <p:spPr>
          <a:xfrm>
            <a:off x="1444977" y="1664229"/>
            <a:ext cx="9144000" cy="3065815"/>
          </a:xfrm>
        </p:spPr>
        <p:txBody>
          <a:bodyPr>
            <a:normAutofit fontScale="90000"/>
          </a:bodyPr>
          <a:lstStyle/>
          <a:p>
            <a:r>
              <a:rPr b="1"/>
              <a:t>O3 - curricula per l'apprendimento a distanza nel cloud computing</a:t>
            </a:r>
            <a:br>
              <a:rPr b="1"/>
            </a:br>
            <a:r>
              <a:rPr b="1"/>
              <a:t/>
            </a:r>
            <a:br>
              <a:rPr b="1"/>
            </a:br>
            <a:r>
              <a:t>8 - Bilanciamento del carico</a:t>
            </a:r>
          </a:p>
        </p:txBody>
      </p:sp>
      <p:sp>
        <p:nvSpPr>
          <p:cNvPr id="4" name="Subtitle 3"/>
          <p:cNvSpPr>
            <a:spLocks noGrp="1"/>
          </p:cNvSpPr>
          <p:nvPr>
            <p:ph type="subTitle" idx="1"/>
          </p:nvPr>
        </p:nvSpPr>
        <p:spPr/>
        <p:txBody>
          <a:bodyPr/>
          <a:lstStyle/>
          <a:p>
            <a:endParaRPr lang="en-US"/>
          </a:p>
        </p:txBody>
      </p:sp>
    </p:spTree>
    <p:extLst>
      <p:ext uri="{BB962C8B-B14F-4D97-AF65-F5344CB8AC3E}">
        <p14:creationId xmlns:p14="http://schemas.microsoft.com/office/powerpoint/2010/main" val="75071502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38200" y="175859"/>
            <a:ext cx="10515600" cy="1325563"/>
          </a:xfrm>
        </p:spPr>
        <p:txBody>
          <a:bodyPr/>
          <a:lstStyle/>
          <a:p>
            <a:pPr algn="ctr">
              <a:defRPr b="1"/>
            </a:pPr>
            <a:r>
              <a:t>Studiare ed esaminare le seguenti risorse online</a:t>
            </a:r>
            <a:endParaRPr b="1"/>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904875" y="1501422"/>
            <a:ext cx="10515600" cy="5185127"/>
          </a:xfrm>
        </p:spPr>
        <p:txBody>
          <a:bodyPr>
            <a:normAutofit lnSpcReduction="10000"/>
          </a:bodyPr>
          <a:lstStyle/>
          <a:p>
            <a:pPr marL="0" lvl="0" indent="0" algn="just">
              <a:buNone/>
              <a:defRPr b="1">
                <a:latin typeface="+mj-lt"/>
              </a:defRPr>
            </a:pPr>
            <a:r>
              <a:t>Leggi:</a:t>
            </a:r>
          </a:p>
          <a:p>
            <a:pPr algn="just">
              <a:defRPr>
                <a:latin typeface="+mj-lt"/>
                <a:hlinkClick r:id="rId3"/>
              </a:defRPr>
            </a:pPr>
            <a:r>
              <a:t>https://docs.oracle.com/en-us/iaas/Content/Balance/Concepts/balanceoverview.htm</a:t>
            </a:r>
            <a:endParaRPr>
              <a:latin typeface="+mj-lt"/>
            </a:endParaRPr>
          </a:p>
          <a:p>
            <a:pPr marL="0" indent="0" algn="just">
              <a:buNone/>
              <a:defRPr b="1">
                <a:latin typeface="+mj-lt"/>
              </a:defRPr>
            </a:pPr>
            <a:r>
              <a:t>Guarda questo video:</a:t>
            </a:r>
          </a:p>
          <a:p>
            <a:pPr algn="just">
              <a:defRPr>
                <a:latin typeface="+mj-lt"/>
                <a:hlinkClick r:id="rId4"/>
              </a:defRPr>
            </a:pPr>
            <a:r>
              <a:t>https://www.youtube.com/watch?v=sCR3SAVdyCc</a:t>
            </a:r>
            <a:endParaRPr>
              <a:latin typeface="+mj-lt"/>
            </a:endParaRPr>
          </a:p>
          <a:p>
            <a:pPr marL="0" indent="0" algn="just">
              <a:buNone/>
            </a:pPr>
            <a:r>
              <a:t>Prova il laboratorio pratico per questa lezione:</a:t>
            </a:r>
          </a:p>
          <a:p>
            <a:pPr algn="just">
              <a:defRPr>
                <a:latin typeface="+mj-lt"/>
                <a:hlinkClick r:id="rId5"/>
              </a:defRPr>
            </a:pPr>
            <a:r>
              <a:t>https://oracle.github.io/learning-library/oci-library/oci-hol/oci-fundamentals-lab/workshops/freetier/index.html#xd_co_f=NmEzYTk4MDUtZWQyMS00MDBmLThiMWEtZWFhMTNlMjEzODM3%7E</a:t>
            </a:r>
            <a:endParaRPr>
              <a:latin typeface="+mj-lt"/>
            </a:endParaRPr>
          </a:p>
          <a:p>
            <a:pPr marL="0" indent="0" algn="just">
              <a:buNone/>
              <a:defRPr b="1">
                <a:latin typeface="+mj-lt"/>
              </a:defRPr>
            </a:pPr>
            <a:r>
              <a:t>Accedi a Oracle Member Hub e termina l'ottavo argomento:</a:t>
            </a:r>
          </a:p>
          <a:p>
            <a:pPr marL="0" indent="0" algn="just">
              <a:buNone/>
              <a:defRPr>
                <a:latin typeface="+mj-lt"/>
              </a:defRPr>
            </a:pPr>
            <a:r>
              <a:t>   academy.oracle.com</a:t>
            </a:r>
          </a:p>
          <a:p>
            <a:pPr marL="0" indent="0" algn="just">
              <a:buNone/>
            </a:pPr>
            <a:endParaRPr>
              <a:latin typeface="+mj-lt"/>
            </a:endParaRPr>
          </a:p>
          <a:p>
            <a:pPr marL="0" indent="0" algn="just">
              <a:buNone/>
            </a:pPr>
            <a:endParaRPr>
              <a:latin typeface="+mj-lt"/>
            </a:endParaRPr>
          </a:p>
          <a:p>
            <a:pPr marL="0" indent="0" algn="just">
              <a:buNone/>
            </a:pPr>
            <a:endParaRPr>
              <a:latin typeface="+mj-lt"/>
            </a:endParaRPr>
          </a:p>
          <a:p>
            <a:pPr algn="just"/>
            <a:endParaRPr>
              <a:latin typeface="+mj-lt"/>
            </a:endParaRPr>
          </a:p>
        </p:txBody>
      </p:sp>
    </p:spTree>
    <p:extLst>
      <p:ext uri="{BB962C8B-B14F-4D97-AF65-F5344CB8AC3E}">
        <p14:creationId xmlns:p14="http://schemas.microsoft.com/office/powerpoint/2010/main" val="380182012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p:txBody>
          <a:bodyPr/>
          <a:lstStyle/>
          <a:p>
            <a:pPr algn="ctr">
              <a:defRPr b="1"/>
            </a:pPr>
            <a:r>
              <a:t>Introduzione al corso Cloud Computing</a:t>
            </a:r>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p:txBody>
          <a:bodyPr/>
          <a:lstStyle/>
          <a:p>
            <a:pPr lvl="0">
              <a:defRPr sz="3600">
                <a:latin typeface="+mj-lt"/>
              </a:defRPr>
            </a:pPr>
            <a:r>
              <a:t>Questo corso è stato sviluppato come risultato del progetto Erasmus+ CodeIn (</a:t>
            </a:r>
            <a:r>
              <a:rPr i="1"/>
              <a:t>Cloud cOmputing for Digital Education INnovation</a:t>
            </a:r>
            <a:r>
              <a:t>)</a:t>
            </a:r>
          </a:p>
          <a:p>
            <a:pPr lvl="0">
              <a:defRPr sz="3600">
                <a:latin typeface="+mj-lt"/>
              </a:defRPr>
            </a:pPr>
            <a:r>
              <a:t>Contiene un totale di dieci argomenti di insegnamento</a:t>
            </a:r>
            <a:endParaRPr sz="3600">
              <a:latin typeface="+mj-lt"/>
            </a:endParaRPr>
          </a:p>
          <a:p>
            <a:pPr lvl="0">
              <a:defRPr sz="3600">
                <a:latin typeface="+mj-lt"/>
              </a:defRPr>
            </a:pPr>
            <a:r>
              <a:t>Tutto ciò di cui hai bisogno per imparare è l'accesso a Internet </a:t>
            </a:r>
          </a:p>
          <a:p>
            <a:pPr marL="0" lvl="0" indent="0">
              <a:buNone/>
            </a:pPr>
            <a:endParaRPr sz="3600">
              <a:latin typeface="+mj-lt"/>
            </a:endParaRPr>
          </a:p>
          <a:p>
            <a:pPr lvl="0"/>
            <a:endParaRPr>
              <a:latin typeface="+mj-lt"/>
            </a:endParaRPr>
          </a:p>
        </p:txBody>
      </p:sp>
    </p:spTree>
    <p:extLst>
      <p:ext uri="{BB962C8B-B14F-4D97-AF65-F5344CB8AC3E}">
        <p14:creationId xmlns:p14="http://schemas.microsoft.com/office/powerpoint/2010/main" val="28587495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p:txBody>
          <a:bodyPr/>
          <a:lstStyle/>
          <a:p>
            <a:pPr lvl="0" algn="ctr">
              <a:defRPr b="1"/>
            </a:pPr>
            <a:r>
              <a:t>Alta disponibilità</a:t>
            </a:r>
            <a:endParaRPr b="1"/>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422032" y="1690688"/>
            <a:ext cx="7043894" cy="5167312"/>
          </a:xfrm>
        </p:spPr>
        <p:txBody>
          <a:bodyPr>
            <a:normAutofit/>
          </a:bodyPr>
          <a:lstStyle/>
          <a:p>
            <a:pPr>
              <a:defRPr sz="3600">
                <a:latin typeface="+mj-lt"/>
              </a:defRPr>
            </a:pPr>
            <a:r>
              <a:t>gli ambienti di computazione configurati per fornire una disponibilità quasi completa sono noti come sistemi ad alta disponibilità</a:t>
            </a:r>
          </a:p>
          <a:p>
            <a:pPr>
              <a:defRPr sz="3600">
                <a:latin typeface="+mj-lt"/>
              </a:defRPr>
            </a:pPr>
            <a:r>
              <a:t>tali sistemi in genere dispongono di hardware e software ridondanti che rendono il sistema disponibile nonostante i guasti</a:t>
            </a:r>
            <a:endParaRPr sz="3600">
              <a:latin typeface="+mj-lt"/>
            </a:endParaRPr>
          </a:p>
        </p:txBody>
      </p:sp>
      <p:pic>
        <p:nvPicPr>
          <p:cNvPr id="4" name="Picture 3"/>
          <p:cNvPicPr>
            <a:picLocks noChangeAspect="1"/>
          </p:cNvPicPr>
          <p:nvPr/>
        </p:nvPicPr>
        <p:blipFill>
          <a:blip r:embed="rId3"/>
          <a:stretch>
            <a:fillRect/>
          </a:stretch>
        </p:blipFill>
        <p:spPr>
          <a:xfrm>
            <a:off x="7654750" y="2189741"/>
            <a:ext cx="3197469" cy="3894353"/>
          </a:xfrm>
          <a:prstGeom prst="rect">
            <a:avLst/>
          </a:prstGeom>
        </p:spPr>
      </p:pic>
    </p:spTree>
    <p:extLst>
      <p:ext uri="{BB962C8B-B14F-4D97-AF65-F5344CB8AC3E}">
        <p14:creationId xmlns:p14="http://schemas.microsoft.com/office/powerpoint/2010/main" val="59501079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p:txBody>
          <a:bodyPr/>
          <a:lstStyle/>
          <a:p>
            <a:pPr lvl="0" algn="ctr">
              <a:defRPr b="1"/>
            </a:pPr>
            <a:r>
              <a:t>Panoramica del bilanciamento del carico</a:t>
            </a:r>
            <a:endParaRPr b="1"/>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180870" y="1539963"/>
            <a:ext cx="7855753" cy="5167312"/>
          </a:xfrm>
        </p:spPr>
        <p:txBody>
          <a:bodyPr>
            <a:normAutofit/>
          </a:bodyPr>
          <a:lstStyle/>
          <a:p>
            <a:pPr marL="0" indent="0">
              <a:buNone/>
              <a:defRPr sz="3600">
                <a:latin typeface="+mj-lt"/>
              </a:defRPr>
            </a:pPr>
            <a:r>
              <a:t>Il load balancer si trova tra i client e i backend ed esegue task quali:</a:t>
            </a:r>
          </a:p>
          <a:p>
            <a:pPr lvl="1">
              <a:defRPr sz="3200">
                <a:latin typeface="+mj-lt"/>
              </a:defRPr>
            </a:pPr>
            <a:r>
              <a:t>Ricerca automatica servizi</a:t>
            </a:r>
            <a:endParaRPr sz="3200">
              <a:latin typeface="+mj-lt"/>
            </a:endParaRPr>
          </a:p>
          <a:p>
            <a:pPr lvl="1">
              <a:defRPr sz="3200">
                <a:latin typeface="+mj-lt"/>
              </a:defRPr>
            </a:pPr>
            <a:r>
              <a:t>Controllo stato</a:t>
            </a:r>
            <a:endParaRPr sz="3200">
              <a:latin typeface="+mj-lt"/>
            </a:endParaRPr>
          </a:p>
          <a:p>
            <a:pPr lvl="1">
              <a:defRPr sz="3200">
                <a:latin typeface="+mj-lt"/>
              </a:defRPr>
            </a:pPr>
            <a:r>
              <a:t>Algoritmo</a:t>
            </a:r>
          </a:p>
          <a:p>
            <a:pPr marL="0" indent="0">
              <a:buNone/>
              <a:defRPr sz="3600">
                <a:latin typeface="+mj-lt"/>
              </a:defRPr>
            </a:pPr>
            <a:r>
              <a:t>Principali vantaggi:</a:t>
            </a:r>
          </a:p>
          <a:p>
            <a:pPr lvl="1">
              <a:defRPr sz="3200">
                <a:latin typeface="+mj-lt"/>
              </a:defRPr>
            </a:pPr>
            <a:r>
              <a:t>Tolleranza ai guasti e alta disponibilità</a:t>
            </a:r>
            <a:endParaRPr sz="3200">
              <a:latin typeface="+mj-lt"/>
            </a:endParaRPr>
          </a:p>
          <a:p>
            <a:pPr lvl="1">
              <a:defRPr sz="3200">
                <a:latin typeface="+mj-lt"/>
              </a:defRPr>
            </a:pPr>
            <a:r>
              <a:t>Ridimensionamento</a:t>
            </a:r>
            <a:endParaRPr sz="3200">
              <a:latin typeface="+mj-lt"/>
            </a:endParaRPr>
          </a:p>
        </p:txBody>
      </p:sp>
      <p:pic>
        <p:nvPicPr>
          <p:cNvPr id="4" name="Picture 3"/>
          <p:cNvPicPr>
            <a:picLocks noChangeAspect="1"/>
          </p:cNvPicPr>
          <p:nvPr/>
        </p:nvPicPr>
        <p:blipFill>
          <a:blip r:embed="rId3"/>
          <a:stretch>
            <a:fillRect/>
          </a:stretch>
        </p:blipFill>
        <p:spPr>
          <a:xfrm>
            <a:off x="8348123" y="2836019"/>
            <a:ext cx="2529600" cy="2575200"/>
          </a:xfrm>
          <a:prstGeom prst="rect">
            <a:avLst/>
          </a:prstGeom>
        </p:spPr>
      </p:pic>
    </p:spTree>
    <p:extLst>
      <p:ext uri="{BB962C8B-B14F-4D97-AF65-F5344CB8AC3E}">
        <p14:creationId xmlns:p14="http://schemas.microsoft.com/office/powerpoint/2010/main" val="282187841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p:txBody>
          <a:bodyPr/>
          <a:lstStyle/>
          <a:p>
            <a:pPr lvl="0" algn="ctr">
              <a:defRPr b="1"/>
            </a:pPr>
            <a:r>
              <a:t>Bilanciamento del carico - concetti</a:t>
            </a:r>
            <a:endParaRPr b="1"/>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180871" y="1539963"/>
            <a:ext cx="6913266" cy="5167312"/>
          </a:xfrm>
        </p:spPr>
        <p:txBody>
          <a:bodyPr>
            <a:normAutofit fontScale="92500" lnSpcReduction="10000"/>
          </a:bodyPr>
          <a:lstStyle/>
          <a:p>
            <a:pPr>
              <a:defRPr sz="3200">
                <a:latin typeface="+mj-lt"/>
              </a:defRPr>
            </a:pPr>
            <a:r>
              <a:rPr b="1"/>
              <a:t>Criterio di bilanciamento del carico</a:t>
            </a:r>
            <a:r>
              <a:t>: mostra al load balancer come distribuire il traffico in entrata ai server backend</a:t>
            </a:r>
            <a:endParaRPr sz="3200">
              <a:latin typeface="+mj-lt"/>
            </a:endParaRPr>
          </a:p>
          <a:p>
            <a:pPr>
              <a:defRPr sz="3200">
                <a:latin typeface="+mj-lt"/>
              </a:defRPr>
            </a:pPr>
            <a:r>
              <a:rPr b="1"/>
              <a:t>Server backend</a:t>
            </a:r>
            <a:r>
              <a:t>: Application Server responsabile della generazione di contenuti in risposta al traffico TCP o HTTP in entrata.</a:t>
            </a:r>
            <a:endParaRPr sz="3200">
              <a:latin typeface="+mj-lt"/>
            </a:endParaRPr>
          </a:p>
          <a:p>
            <a:pPr>
              <a:defRPr sz="3200">
                <a:latin typeface="+mj-lt"/>
              </a:defRPr>
            </a:pPr>
            <a:r>
              <a:rPr b="1"/>
              <a:t>Controlli dello stato</a:t>
            </a:r>
            <a:r>
              <a:t>: un test per verificare la disponibilità dei server backend</a:t>
            </a:r>
            <a:endParaRPr sz="3200">
              <a:latin typeface="+mj-lt"/>
            </a:endParaRPr>
          </a:p>
          <a:p>
            <a:pPr>
              <a:defRPr sz="3200">
                <a:latin typeface="+mj-lt"/>
              </a:defRPr>
            </a:pPr>
            <a:r>
              <a:rPr b="1"/>
              <a:t>Listener</a:t>
            </a:r>
            <a:r>
              <a:t>: entità che controlla la presenza di traffico in entrata sull'indirizzo IP del load balancer.</a:t>
            </a:r>
            <a:endParaRPr sz="3200">
              <a:latin typeface="+mj-lt"/>
            </a:endParaRPr>
          </a:p>
          <a:p>
            <a:pPr marL="0" indent="0">
              <a:buNone/>
            </a:pPr>
            <a:endParaRPr sz="3200">
              <a:latin typeface="+mj-lt"/>
            </a:endParaRPr>
          </a:p>
        </p:txBody>
      </p:sp>
      <p:pic>
        <p:nvPicPr>
          <p:cNvPr id="5" name="Picture 4"/>
          <p:cNvPicPr>
            <a:picLocks noChangeAspect="1"/>
          </p:cNvPicPr>
          <p:nvPr/>
        </p:nvPicPr>
        <p:blipFill>
          <a:blip r:embed="rId3"/>
          <a:stretch>
            <a:fillRect/>
          </a:stretch>
        </p:blipFill>
        <p:spPr>
          <a:xfrm>
            <a:off x="6786666" y="1364179"/>
            <a:ext cx="5405334" cy="4494010"/>
          </a:xfrm>
          <a:prstGeom prst="rect">
            <a:avLst/>
          </a:prstGeom>
        </p:spPr>
      </p:pic>
    </p:spTree>
    <p:extLst>
      <p:ext uri="{BB962C8B-B14F-4D97-AF65-F5344CB8AC3E}">
        <p14:creationId xmlns:p14="http://schemas.microsoft.com/office/powerpoint/2010/main" val="339565856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p:txBody>
          <a:bodyPr/>
          <a:lstStyle/>
          <a:p>
            <a:pPr lvl="0" algn="ctr">
              <a:defRPr b="1"/>
            </a:pPr>
            <a:r>
              <a:t>Load balancer pubblico</a:t>
            </a:r>
            <a:endParaRPr b="1"/>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331596" y="1426865"/>
            <a:ext cx="5506496" cy="4843306"/>
          </a:xfrm>
        </p:spPr>
        <p:txBody>
          <a:bodyPr>
            <a:normAutofit/>
          </a:bodyPr>
          <a:lstStyle/>
          <a:p>
            <a:pPr>
              <a:defRPr sz="3600">
                <a:latin typeface="+mj-lt"/>
              </a:defRPr>
            </a:pPr>
            <a:r>
              <a:t>Accetta traffico da Internet - servizio regionale</a:t>
            </a:r>
            <a:endParaRPr sz="3600">
              <a:latin typeface="+mj-lt"/>
            </a:endParaRPr>
          </a:p>
          <a:p>
            <a:pPr>
              <a:defRPr sz="3600">
                <a:latin typeface="+mj-lt"/>
              </a:defRPr>
            </a:pPr>
            <a:r>
              <a:t>Configurazione consigliata - coppia di load balancer - supporta il failover di AD</a:t>
            </a:r>
            <a:endParaRPr sz="3600">
              <a:latin typeface="+mj-lt"/>
            </a:endParaRPr>
          </a:p>
          <a:p>
            <a:endParaRPr sz="3600">
              <a:latin typeface="+mj-lt"/>
            </a:endParaRPr>
          </a:p>
        </p:txBody>
      </p:sp>
      <p:pic>
        <p:nvPicPr>
          <p:cNvPr id="4" name="Picture 3"/>
          <p:cNvPicPr>
            <a:picLocks noChangeAspect="1"/>
          </p:cNvPicPr>
          <p:nvPr/>
        </p:nvPicPr>
        <p:blipFill>
          <a:blip r:embed="rId3"/>
          <a:stretch>
            <a:fillRect/>
          </a:stretch>
        </p:blipFill>
        <p:spPr>
          <a:xfrm>
            <a:off x="5927831" y="1215849"/>
            <a:ext cx="6079270" cy="5054322"/>
          </a:xfrm>
          <a:prstGeom prst="rect">
            <a:avLst/>
          </a:prstGeom>
        </p:spPr>
      </p:pic>
    </p:spTree>
    <p:extLst>
      <p:ext uri="{BB962C8B-B14F-4D97-AF65-F5344CB8AC3E}">
        <p14:creationId xmlns:p14="http://schemas.microsoft.com/office/powerpoint/2010/main" val="215674340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p:txBody>
          <a:bodyPr/>
          <a:lstStyle/>
          <a:p>
            <a:pPr lvl="0" algn="ctr">
              <a:defRPr b="1"/>
            </a:pPr>
            <a:r>
              <a:t>Load balancer privato</a:t>
            </a:r>
            <a:endParaRPr b="1"/>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422032" y="1690688"/>
            <a:ext cx="5265336" cy="5167312"/>
          </a:xfrm>
        </p:spPr>
        <p:txBody>
          <a:bodyPr>
            <a:normAutofit/>
          </a:bodyPr>
          <a:lstStyle/>
          <a:p>
            <a:pPr>
              <a:defRPr sz="3600">
                <a:latin typeface="+mj-lt"/>
              </a:defRPr>
            </a:pPr>
            <a:r>
              <a:t>stesso concetto di load balancer pubblico</a:t>
            </a:r>
            <a:endParaRPr sz="3600">
              <a:latin typeface="+mj-lt"/>
            </a:endParaRPr>
          </a:p>
          <a:p>
            <a:pPr>
              <a:defRPr sz="3600">
                <a:latin typeface="+mj-lt"/>
              </a:defRPr>
            </a:pPr>
            <a:r>
              <a:t>il load balancer privato è </a:t>
            </a:r>
            <a:r>
              <a:rPr u="sng"/>
              <a:t>accessibile solo dall'interno della rete VCN</a:t>
            </a:r>
            <a:endParaRPr sz="3600" u="sng">
              <a:latin typeface="+mj-lt"/>
            </a:endParaRPr>
          </a:p>
          <a:p>
            <a:endParaRPr sz="3600" u="sng">
              <a:latin typeface="+mj-lt"/>
            </a:endParaRPr>
          </a:p>
          <a:p>
            <a:endParaRPr sz="3600" u="sng">
              <a:latin typeface="+mj-lt"/>
            </a:endParaRPr>
          </a:p>
        </p:txBody>
      </p:sp>
      <p:pic>
        <p:nvPicPr>
          <p:cNvPr id="4" name="Picture 3"/>
          <p:cNvPicPr>
            <a:picLocks noChangeAspect="1"/>
          </p:cNvPicPr>
          <p:nvPr/>
        </p:nvPicPr>
        <p:blipFill>
          <a:blip r:embed="rId3"/>
          <a:stretch>
            <a:fillRect/>
          </a:stretch>
        </p:blipFill>
        <p:spPr>
          <a:xfrm>
            <a:off x="5687368" y="1509817"/>
            <a:ext cx="5790226" cy="4719637"/>
          </a:xfrm>
          <a:prstGeom prst="rect">
            <a:avLst/>
          </a:prstGeom>
        </p:spPr>
      </p:pic>
    </p:spTree>
    <p:extLst>
      <p:ext uri="{BB962C8B-B14F-4D97-AF65-F5344CB8AC3E}">
        <p14:creationId xmlns:p14="http://schemas.microsoft.com/office/powerpoint/2010/main" val="329402535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p:txBody>
          <a:bodyPr/>
          <a:lstStyle/>
          <a:p>
            <a:pPr lvl="0" algn="ctr">
              <a:defRPr b="1"/>
            </a:pPr>
            <a:r>
              <a:t>Criteri di bilanciamento del carico</a:t>
            </a:r>
            <a:endParaRPr b="1"/>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422031" y="1690688"/>
            <a:ext cx="11394831" cy="5167312"/>
          </a:xfrm>
        </p:spPr>
        <p:txBody>
          <a:bodyPr>
            <a:normAutofit/>
          </a:bodyPr>
          <a:lstStyle/>
          <a:p>
            <a:pPr>
              <a:defRPr sz="3600">
                <a:latin typeface="+mj-lt"/>
              </a:defRPr>
            </a:pPr>
            <a:r>
              <a:rPr b="1"/>
              <a:t>Round Robin</a:t>
            </a:r>
            <a:r>
              <a:t>: in genere il criterio predefinito, distribuisce il traffico in entrata in modo sequenziale a ogni server in un set backend</a:t>
            </a:r>
            <a:endParaRPr sz="3600">
              <a:latin typeface="+mj-lt"/>
            </a:endParaRPr>
          </a:p>
          <a:p>
            <a:pPr>
              <a:defRPr sz="3600">
                <a:latin typeface="+mj-lt"/>
              </a:defRPr>
            </a:pPr>
            <a:r>
              <a:rPr b="1"/>
              <a:t>Connessione meno</a:t>
            </a:r>
            <a:r>
              <a:t>: instrada il traffico in entrata al server backend con il minor numero di connessioni attive.</a:t>
            </a:r>
            <a:endParaRPr sz="3600">
              <a:latin typeface="+mj-lt"/>
            </a:endParaRPr>
          </a:p>
          <a:p>
            <a:pPr>
              <a:defRPr sz="3600">
                <a:latin typeface="+mj-lt"/>
              </a:defRPr>
            </a:pPr>
            <a:r>
              <a:rPr b="1"/>
              <a:t>Hash IP</a:t>
            </a:r>
            <a:r>
              <a:t>: garantisce che le richieste provenienti da un client particolare vengano sempre indirizzate allo stesso server backend, purché sia disponibile il server backend.</a:t>
            </a:r>
            <a:endParaRPr sz="3600">
              <a:latin typeface="+mj-lt"/>
            </a:endParaRPr>
          </a:p>
          <a:p>
            <a:endParaRPr sz="3600">
              <a:latin typeface="+mj-lt"/>
            </a:endParaRPr>
          </a:p>
        </p:txBody>
      </p:sp>
    </p:spTree>
    <p:extLst>
      <p:ext uri="{BB962C8B-B14F-4D97-AF65-F5344CB8AC3E}">
        <p14:creationId xmlns:p14="http://schemas.microsoft.com/office/powerpoint/2010/main" val="112426852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p:txBody>
          <a:bodyPr/>
          <a:lstStyle/>
          <a:p>
            <a:pPr lvl="0" algn="ctr">
              <a:defRPr b="1"/>
            </a:pPr>
            <a:r>
              <a:t>Controlli dello stato</a:t>
            </a:r>
            <a:endParaRPr b="1"/>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422032" y="1690688"/>
            <a:ext cx="4752870" cy="5167312"/>
          </a:xfrm>
        </p:spPr>
        <p:txBody>
          <a:bodyPr>
            <a:normAutofit lnSpcReduction="10000"/>
          </a:bodyPr>
          <a:lstStyle/>
          <a:p>
            <a:pPr>
              <a:defRPr sz="3600">
                <a:latin typeface="+mj-lt"/>
              </a:defRPr>
            </a:pPr>
            <a:r>
              <a:t>il controllo dello stato è un test che verifica la disponibilità dei server backend</a:t>
            </a:r>
            <a:endParaRPr sz="3600">
              <a:latin typeface="+mj-lt"/>
            </a:endParaRPr>
          </a:p>
          <a:p>
            <a:pPr>
              <a:defRPr sz="3600">
                <a:latin typeface="+mj-lt"/>
              </a:defRPr>
            </a:pPr>
            <a:r>
              <a:t>in base all'intervallo di tempo specificato, il load balancer applica il criterio di controllo dello stato per monitorare i server backend</a:t>
            </a:r>
            <a:endParaRPr sz="3600">
              <a:latin typeface="+mj-lt"/>
            </a:endParaRPr>
          </a:p>
          <a:p>
            <a:endParaRPr sz="3600">
              <a:latin typeface="+mj-lt"/>
            </a:endParaRPr>
          </a:p>
          <a:p>
            <a:endParaRPr sz="3600">
              <a:latin typeface="+mj-lt"/>
            </a:endParaRPr>
          </a:p>
          <a:p>
            <a:endParaRPr sz="3600">
              <a:latin typeface="+mj-lt"/>
            </a:endParaRPr>
          </a:p>
        </p:txBody>
      </p:sp>
      <p:pic>
        <p:nvPicPr>
          <p:cNvPr id="1026" name="Picture 2" descr="https://www.gokhan-gokalp.com/wp-content/uploads/2020/04/load-balancer-gg.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446048" y="2516416"/>
            <a:ext cx="6745952" cy="315085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9394968"/>
      </p:ext>
    </p:extLst>
  </p:cSld>
  <p:clrMapOvr>
    <a:masterClrMapping/>
  </p:clrMapOvr>
</p:sld>
</file>

<file path=ppt/theme/theme1.xml><?xml version="1.0" encoding="utf-8"?>
<a:theme xmlns:a="http://schemas.openxmlformats.org/drawingml/2006/main" name="Motyw pakietu Office">
  <a:themeElements>
    <a:clrScheme name="Pakiet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Pakiet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Pakiet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sustava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TaxCatchAll xmlns="b2bf4f87-cb72-4e57-ad38-3955b64ca675" xsi:nil="true"/>
    <lcf76f155ced4ddcb4097134ff3c332f xmlns="9ddf7ba3-e48b-4174-a29c-2a175c523237">
      <Terms xmlns="http://schemas.microsoft.com/office/infopath/2007/PartnerControls"/>
    </lcf76f155ced4ddcb4097134ff3c332f>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3FAFC4393578E54EA6D196651228CF09" ma:contentTypeVersion="18" ma:contentTypeDescription="Create a new document." ma:contentTypeScope="" ma:versionID="f39009392cc1bef1f81aa84f6355a9cb">
  <xsd:schema xmlns:xsd="http://www.w3.org/2001/XMLSchema" xmlns:xs="http://www.w3.org/2001/XMLSchema" xmlns:p="http://schemas.microsoft.com/office/2006/metadata/properties" xmlns:ns2="9ddf7ba3-e48b-4174-a29c-2a175c523237" xmlns:ns3="b2bf4f87-cb72-4e57-ad38-3955b64ca675" targetNamespace="http://schemas.microsoft.com/office/2006/metadata/properties" ma:root="true" ma:fieldsID="65c7a4dbae23a40a47a00121fc7d6485" ns2:_="" ns3:_="">
    <xsd:import namespace="9ddf7ba3-e48b-4174-a29c-2a175c523237"/>
    <xsd:import namespace="b2bf4f87-cb72-4e57-ad38-3955b64ca675"/>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OCR" minOccurs="0"/>
                <xsd:element ref="ns2:MediaServiceGenerationTime" minOccurs="0"/>
                <xsd:element ref="ns2:MediaServiceEventHashCode" minOccurs="0"/>
                <xsd:element ref="ns2:MediaServiceDateTaken" minOccurs="0"/>
                <xsd:element ref="ns2:MediaServiceAutoKeyPoints" minOccurs="0"/>
                <xsd:element ref="ns2:MediaServiceKeyPoints" minOccurs="0"/>
                <xsd:element ref="ns2:MediaLengthInSeconds" minOccurs="0"/>
                <xsd:element ref="ns3:TaxCatchAll" minOccurs="0"/>
                <xsd:element ref="ns2:lcf76f155ced4ddcb4097134ff3c332f" minOccurs="0"/>
                <xsd:element ref="ns2:MediaServiceLocation"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ddf7ba3-e48b-4174-a29c-2a175c52323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DateTaken" ma:index="14" nillable="true" ma:displayName="MediaServiceDateTaken" ma:hidden="true" ma:internalName="MediaServiceDateTaken" ma:readOnly="true">
      <xsd:simpleType>
        <xsd:restriction base="dms:Text"/>
      </xsd:simpleType>
    </xsd:element>
    <xsd:element name="MediaServiceAutoKeyPoints" ma:index="15" nillable="true" ma:displayName="MediaServiceAutoKeyPoints" ma:hidden="true" ma:internalName="MediaServiceAutoKeyPoints" ma:readOnly="true">
      <xsd:simpleType>
        <xsd:restriction base="dms:Note"/>
      </xsd:simpleType>
    </xsd:element>
    <xsd:element name="MediaServiceKeyPoints" ma:index="16" nillable="true" ma:displayName="KeyPoints" ma:internalName="MediaServiceKeyPoints" ma:readOnly="true">
      <xsd:simpleType>
        <xsd:restriction base="dms:Note">
          <xsd:maxLength value="255"/>
        </xsd:restriction>
      </xsd:simpleType>
    </xsd:element>
    <xsd:element name="MediaLengthInSeconds" ma:index="17" nillable="true" ma:displayName="MediaLengthInSeconds" ma:hidden="true" ma:internalName="MediaLengthInSeconds" ma:readOnly="true">
      <xsd:simpleType>
        <xsd:restriction base="dms:Unknown"/>
      </xsd:simpleType>
    </xsd:element>
    <xsd:element name="lcf76f155ced4ddcb4097134ff3c332f" ma:index="20" nillable="true" ma:taxonomy="true" ma:internalName="lcf76f155ced4ddcb4097134ff3c332f" ma:taxonomyFieldName="MediaServiceImageTags" ma:displayName="Image Tags" ma:readOnly="false" ma:fieldId="{5cf76f15-5ced-4ddc-b409-7134ff3c332f}" ma:taxonomyMulti="true" ma:sspId="c9c0af0c-00b2-4b9d-ac19-30cd42724e8d" ma:termSetId="09814cd3-568e-fe90-9814-8d621ff8fb84" ma:anchorId="fba54fb3-c3e1-fe81-a776-ca4b69148c4d" ma:open="true" ma:isKeyword="false">
      <xsd:complexType>
        <xsd:sequence>
          <xsd:element ref="pc:Terms" minOccurs="0" maxOccurs="1"/>
        </xsd:sequence>
      </xsd:complexType>
    </xsd:element>
    <xsd:element name="MediaServiceLocation" ma:index="21" nillable="true" ma:displayName="Location" ma:indexed="true" ma:internalName="MediaServiceLocation" ma:readOnly="true">
      <xsd:simpleType>
        <xsd:restriction base="dms:Text"/>
      </xsd:simpleType>
    </xsd:element>
    <xsd:element name="MediaServiceObjectDetectorVersions" ma:index="22" nillable="true" ma:displayName="MediaServiceObjectDetectorVersions" ma:hidden="true" ma:indexed="true" ma:internalName="MediaServiceObjectDetectorVersions" ma:readOnly="true">
      <xsd:simpleType>
        <xsd:restriction base="dms:Text"/>
      </xsd:simpleType>
    </xsd:element>
    <xsd:element name="MediaServiceSearchProperties" ma:index="23"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b2bf4f87-cb72-4e57-ad38-3955b64ca675" elementFormDefault="qualified">
    <xsd:import namespace="http://schemas.microsoft.com/office/2006/documentManagement/types"/>
    <xsd:import namespace="http://schemas.microsoft.com/office/infopath/2007/PartnerControls"/>
    <xsd:element name="TaxCatchAll" ma:index="18" nillable="true" ma:displayName="Taxonomy Catch All Column" ma:hidden="true" ma:list="{3273846d-743d-4c83-89dc-8271a4c400d8}" ma:internalName="TaxCatchAll" ma:showField="CatchAllData" ma:web="b2bf4f87-cb72-4e57-ad38-3955b64ca675">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648B904F-A7DC-4700-B550-EC2015A964C5}">
  <ds:schemaRefs>
    <ds:schemaRef ds:uri="http://schemas.microsoft.com/sharepoint/v3/contenttype/forms"/>
  </ds:schemaRefs>
</ds:datastoreItem>
</file>

<file path=customXml/itemProps2.xml><?xml version="1.0" encoding="utf-8"?>
<ds:datastoreItem xmlns:ds="http://schemas.openxmlformats.org/officeDocument/2006/customXml" ds:itemID="{E3571E05-42F9-432B-A062-0970F6412D8E}">
  <ds:schemaRefs>
    <ds:schemaRef ds:uri="http://purl.org/dc/elements/1.1/"/>
    <ds:schemaRef ds:uri="9ddf7ba3-e48b-4174-a29c-2a175c523237"/>
    <ds:schemaRef ds:uri="http://purl.org/dc/dcmitype/"/>
    <ds:schemaRef ds:uri="http://schemas.microsoft.com/office/infopath/2007/PartnerControls"/>
    <ds:schemaRef ds:uri="http://www.w3.org/XML/1998/namespace"/>
    <ds:schemaRef ds:uri="http://schemas.microsoft.com/office/2006/metadata/properties"/>
    <ds:schemaRef ds:uri="http://schemas.microsoft.com/office/2006/documentManagement/types"/>
    <ds:schemaRef ds:uri="http://schemas.openxmlformats.org/package/2006/metadata/core-properties"/>
    <ds:schemaRef ds:uri="http://purl.org/dc/terms/"/>
    <ds:schemaRef ds:uri="b2bf4f87-cb72-4e57-ad38-3955b64ca675"/>
  </ds:schemaRefs>
</ds:datastoreItem>
</file>

<file path=customXml/itemProps3.xml><?xml version="1.0" encoding="utf-8"?>
<ds:datastoreItem xmlns:ds="http://schemas.openxmlformats.org/officeDocument/2006/customXml" ds:itemID="{4E502205-8491-4468-BA09-E2245837362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9ddf7ba3-e48b-4174-a29c-2a175c523237"/>
    <ds:schemaRef ds:uri="b2bf4f87-cb72-4e57-ad38-3955b64ca675"/>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3368</TotalTime>
  <Words>1099</Words>
  <Application>Microsoft Office PowerPoint</Application>
  <PresentationFormat>Widescreen</PresentationFormat>
  <Paragraphs>71</Paragraphs>
  <Slides>10</Slides>
  <Notes>9</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10</vt:i4>
      </vt:variant>
    </vt:vector>
  </HeadingPairs>
  <TitlesOfParts>
    <vt:vector size="14" baseType="lpstr">
      <vt:lpstr>Arial</vt:lpstr>
      <vt:lpstr>Calibri</vt:lpstr>
      <vt:lpstr>Calibri Light</vt:lpstr>
      <vt:lpstr>Motyw pakietu Office</vt:lpstr>
      <vt:lpstr>O3 - curricula per l'apprendimento a distanza nel cloud computing  8 - Bilanciamento del carico</vt:lpstr>
      <vt:lpstr>Introduzione al corso Cloud Computing</vt:lpstr>
      <vt:lpstr>Alta disponibilità</vt:lpstr>
      <vt:lpstr>Panoramica del bilanciamento del carico</vt:lpstr>
      <vt:lpstr>Bilanciamento del carico - concetti</vt:lpstr>
      <vt:lpstr>Load balancer pubblico</vt:lpstr>
      <vt:lpstr>Load balancer privato</vt:lpstr>
      <vt:lpstr>Criteri di bilanciamento del carico</vt:lpstr>
      <vt:lpstr>Controlli dello stato</vt:lpstr>
      <vt:lpstr>Studiare ed esaminare le seguenti risorse online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 of the webinar.</dc:title>
  <dc:creator>Grzegorz Zwoliński I25</dc:creator>
  <cp:lastModifiedBy>frane</cp:lastModifiedBy>
  <cp:revision>198</cp:revision>
  <dcterms:created xsi:type="dcterms:W3CDTF">2021-12-08T08:56:03Z</dcterms:created>
  <dcterms:modified xsi:type="dcterms:W3CDTF">2024-02-23T14:08:58Z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0x0101003FAFC4393578E54EA6D196651228CF09</vt:lpwstr>
  </property>
</Properties>
</file>