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301" r:id="rId7"/>
    <p:sldId id="296" r:id="rId8"/>
    <p:sldId id="300" r:id="rId9"/>
    <p:sldId id="302"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diremo qualcosa di più sul bilanciamento del carico.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 sistemi di database nel cloud sono spesso suddivisi in database relazionali tradizionali (SQL) e non relazionali (NoSQL). I database SQL sono migliori per le transazioni a più righe, mentre NoSQL è migliore per i dati non strutturati (ad esempio documenti o JSON). Inoltre, i database SQL sono basati su tabella, mentre NoSQL è un'area di memorizzazione documenti, chiave-valore, grafico o a colonne estese. </a:t>
            </a:r>
          </a:p>
          <a:p>
            <a:r>
              <a:t>I database SQL sono scalabili verticalmente, mentre i database NoSQL sono scalabili orizzontalmente. I database SQL rappresentano la scelta più comune nelle normali operazioni aziendali in quanto forniscono un modo intuitivo per rappresentare i dati e consentono un facile accesso ai datapoint correlati. Molte di queste applicazioni moderne, che si tratti di applicazioni mobile, IoT, molte di queste applicazioni pubblicitarie online, tutte quelle in cui c'è una grande quantità di volume, utilizzerebbero un database NoSQL.</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10317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 database nel cloud possono essere utilizzati come servizio in cui il provider cloud si occupa di tutti i task correlati alla manutenzione del database. Naturalmente, è possibile anche un approccio tradizionale in cui il database è installato su una virtual machine o su un server Bare Metal. Durante l'installazione su una virtual machine, è possibile scegliere tra un sistema a nodo singolo (se non riesce, viene recuperato da un backup) o un sistema a due nodi ad alta disponibilità (nel caso in cui il primo nodo non riesca, il database continua a funzionare sul secondo nodo).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57766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Database as a cloud computing service consente agli utenti di accedere a un sistema di database cloud senza acquistare e configurare il proprio hardware, installare il proprio software di database o gestire il database stesso (per non parlare dell'assunzione dei talenti ad alto prezzo necessari per farlo). Invece, il provider cloud si occupa di ogni aspetto: dagli upgrade periodici ai backup, per garantire che il sistema di database rimanga disponibile e sicuro 24/7.</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92184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Il database-as-a-service più recente rappresenta il concetto di database autonomo di Oracle. Un database autonomo è un database cloud che utilizza il machine learning per automatizzare tuning, sicurezza, backup, aggiornamenti e altre attività di gestione di routine tradizionalmente eseguite dai DBA. Tuttavia, a differenza di un database convenzionale, un database autonomo esegue tutte queste attività e molto altro ancora senza l'intervento umano.</a:t>
            </a:r>
          </a:p>
          <a:p>
            <a:r>
              <a:t>Sono supportate due opzioni. Uno è chiamato condiviso e uno è chiamato dedicato. Come specifica il nome, si utilizza esclusivamente l'hardware. Nel modello condiviso, puoi eseguire il provisioning e gestire solo il database autonomo.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92509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a-cloud-database" TargetMode="External"/><Relationship Id="rId7" Type="http://schemas.openxmlformats.org/officeDocument/2006/relationships/hyperlink" Target="https://oracle.github.io/learning-library/data-management-library/autonomous-database/shared/workshops/freetier-overview/#xd_co_f=NmEzYTk4MDUtZWQyMS00MDBmLThiMWEtZWFhMTNlMjEzODM3%7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youtube.com/watch?v=E9AgJnsEvG4" TargetMode="External"/><Relationship Id="rId5" Type="http://schemas.openxmlformats.org/officeDocument/2006/relationships/hyperlink" Target="https://www.youtube.com/watch?v=hRulZhTtUTg" TargetMode="External"/><Relationship Id="rId4" Type="http://schemas.openxmlformats.org/officeDocument/2006/relationships/hyperlink" Target="https://www.youtube.com/watch?v=qfiOVB3yMH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 formazione a distanza nel cloud computing</a:t>
            </a:r>
            <a:br>
              <a:rPr b="1"/>
            </a:br>
            <a:r>
              <a:rPr b="1"/>
              <a:t/>
            </a:r>
            <a:br>
              <a:rPr b="1"/>
            </a:br>
            <a:r>
              <a:t>9 - Database</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Sistemi di database disponibili con il cloud</a:t>
            </a:r>
            <a:endParaRPr b="1"/>
          </a:p>
        </p:txBody>
      </p:sp>
      <p:pic>
        <p:nvPicPr>
          <p:cNvPr id="17" name="Picture 16"/>
          <p:cNvPicPr>
            <a:picLocks noChangeAspect="1"/>
          </p:cNvPicPr>
          <p:nvPr/>
        </p:nvPicPr>
        <p:blipFill>
          <a:blip r:embed="rId3"/>
          <a:stretch>
            <a:fillRect/>
          </a:stretch>
        </p:blipFill>
        <p:spPr>
          <a:xfrm>
            <a:off x="4906904" y="1432228"/>
            <a:ext cx="1848898" cy="1116572"/>
          </a:xfrm>
          <a:prstGeom prst="rect">
            <a:avLst/>
          </a:prstGeom>
        </p:spPr>
      </p:pic>
      <p:pic>
        <p:nvPicPr>
          <p:cNvPr id="1026" name="Picture 2" descr="6D Cyber | BigData NoSQL Cour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867" y="3072911"/>
            <a:ext cx="1567521" cy="15675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QL Veritabanları Neden Ölçeklenebilir Değillerdir ? – Yazılım Köy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7481" y="3179938"/>
            <a:ext cx="2574080" cy="13534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30462" y="5042989"/>
            <a:ext cx="2791099" cy="1384995"/>
          </a:xfrm>
          <a:prstGeom prst="rect">
            <a:avLst/>
          </a:prstGeom>
        </p:spPr>
        <p:txBody>
          <a:bodyPr wrap="square">
            <a:spAutoFit/>
          </a:bodyPr>
          <a:lstStyle/>
          <a:p>
            <a:pPr algn="ctr">
              <a:defRPr sz="2800"/>
            </a:pPr>
            <a:r>
              <a:rPr>
                <a:latin typeface="+mj-lt"/>
              </a:rPr>
              <a:t>Database relazionali</a:t>
            </a:r>
            <a:r>
              <a:t> </a:t>
            </a:r>
            <a:r>
              <a:rPr>
                <a:latin typeface="+mj-lt"/>
              </a:rPr>
              <a:t>(SQL) - schema di dati fissi </a:t>
            </a:r>
            <a:endParaRPr sz="2800">
              <a:latin typeface="+mj-lt"/>
            </a:endParaRPr>
          </a:p>
        </p:txBody>
      </p:sp>
      <p:sp>
        <p:nvSpPr>
          <p:cNvPr id="6" name="Rectangle 5"/>
          <p:cNvSpPr/>
          <p:nvPr/>
        </p:nvSpPr>
        <p:spPr>
          <a:xfrm>
            <a:off x="6561574" y="4827545"/>
            <a:ext cx="3967198" cy="1815882"/>
          </a:xfrm>
          <a:prstGeom prst="rect">
            <a:avLst/>
          </a:prstGeom>
        </p:spPr>
        <p:txBody>
          <a:bodyPr wrap="square">
            <a:spAutoFit/>
          </a:bodyPr>
          <a:lstStyle/>
          <a:p>
            <a:pPr algn="ctr">
              <a:defRPr sz="2800">
                <a:latin typeface="+mj-lt"/>
              </a:defRPr>
            </a:pPr>
            <a:r>
              <a:t>Database non relazionali (NoSQL) -</a:t>
            </a:r>
          </a:p>
          <a:p>
            <a:pPr algn="ctr">
              <a:defRPr sz="2800">
                <a:latin typeface="+mj-lt"/>
              </a:defRPr>
            </a:pPr>
            <a:r>
              <a:t>memorizzare e gestire i dati non strutturati </a:t>
            </a:r>
            <a:endParaRPr sz="2800">
              <a:latin typeface="+mj-lt"/>
            </a:endParaRPr>
          </a:p>
        </p:txBody>
      </p:sp>
      <p:cxnSp>
        <p:nvCxnSpPr>
          <p:cNvPr id="19" name="Straight Connector 18"/>
          <p:cNvCxnSpPr/>
          <p:nvPr/>
        </p:nvCxnSpPr>
        <p:spPr>
          <a:xfrm flipV="1">
            <a:off x="4326142" y="2526819"/>
            <a:ext cx="569066" cy="50241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a:stretch>
            <a:fillRect/>
          </a:stretch>
        </p:blipFill>
        <p:spPr>
          <a:xfrm rot="21090014" flipH="1">
            <a:off x="6721193" y="2496957"/>
            <a:ext cx="807890" cy="603792"/>
          </a:xfrm>
          <a:prstGeom prst="rect">
            <a:avLst/>
          </a:prstGeom>
        </p:spPr>
      </p:pic>
    </p:spTree>
    <p:extLst>
      <p:ext uri="{BB962C8B-B14F-4D97-AF65-F5344CB8AC3E}">
        <p14:creationId xmlns:p14="http://schemas.microsoft.com/office/powerpoint/2010/main" val="3654048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Sistemi di database disponibili con il cloud</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025651" y="4370829"/>
            <a:ext cx="3603328" cy="1014884"/>
          </a:xfrm>
        </p:spPr>
        <p:txBody>
          <a:bodyPr>
            <a:normAutofit lnSpcReduction="10000"/>
          </a:bodyPr>
          <a:lstStyle/>
          <a:p>
            <a:pPr marL="0" indent="0" algn="ctr">
              <a:buNone/>
              <a:defRPr sz="2400">
                <a:latin typeface="+mj-lt"/>
              </a:defRPr>
            </a:pPr>
            <a:r>
              <a:t>distribuita su un server VM (Virtual Machine) o Bare Metal basato su cloud </a:t>
            </a:r>
            <a:endParaRPr sz="2400">
              <a:latin typeface="+mj-lt"/>
            </a:endParaRPr>
          </a:p>
          <a:p>
            <a:pPr algn="ctr"/>
            <a:endParaRPr sz="3600">
              <a:latin typeface="+mj-lt"/>
            </a:endParaRPr>
          </a:p>
          <a:p>
            <a:pPr marL="0" indent="0" algn="ctr">
              <a:buNone/>
            </a:pPr>
            <a:endParaRPr sz="3600">
              <a:latin typeface="+mj-lt"/>
            </a:endParaRPr>
          </a:p>
        </p:txBody>
      </p:sp>
      <p:pic>
        <p:nvPicPr>
          <p:cNvPr id="7" name="Picture 6"/>
          <p:cNvPicPr>
            <a:picLocks noChangeAspect="1"/>
          </p:cNvPicPr>
          <p:nvPr/>
        </p:nvPicPr>
        <p:blipFill>
          <a:blip r:embed="rId3"/>
          <a:stretch>
            <a:fillRect/>
          </a:stretch>
        </p:blipFill>
        <p:spPr>
          <a:xfrm>
            <a:off x="5026300" y="1281970"/>
            <a:ext cx="1848898" cy="1116572"/>
          </a:xfrm>
          <a:prstGeom prst="rect">
            <a:avLst/>
          </a:prstGeom>
        </p:spPr>
      </p:pic>
      <p:pic>
        <p:nvPicPr>
          <p:cNvPr id="9" name="Picture 8"/>
          <p:cNvPicPr>
            <a:picLocks noChangeAspect="1"/>
          </p:cNvPicPr>
          <p:nvPr/>
        </p:nvPicPr>
        <p:blipFill>
          <a:blip r:embed="rId4"/>
          <a:stretch>
            <a:fillRect/>
          </a:stretch>
        </p:blipFill>
        <p:spPr>
          <a:xfrm>
            <a:off x="8162963" y="3000905"/>
            <a:ext cx="1304925" cy="1009650"/>
          </a:xfrm>
          <a:prstGeom prst="rect">
            <a:avLst/>
          </a:prstGeom>
        </p:spPr>
      </p:pic>
      <p:pic>
        <p:nvPicPr>
          <p:cNvPr id="10" name="Picture 9"/>
          <p:cNvPicPr>
            <a:picLocks noChangeAspect="1"/>
          </p:cNvPicPr>
          <p:nvPr/>
        </p:nvPicPr>
        <p:blipFill>
          <a:blip r:embed="rId5"/>
          <a:stretch>
            <a:fillRect/>
          </a:stretch>
        </p:blipFill>
        <p:spPr>
          <a:xfrm>
            <a:off x="6208448" y="2954527"/>
            <a:ext cx="1333500" cy="1009650"/>
          </a:xfrm>
          <a:prstGeom prst="rect">
            <a:avLst/>
          </a:prstGeom>
        </p:spPr>
      </p:pic>
      <p:sp>
        <p:nvSpPr>
          <p:cNvPr id="11" name="TextBox 10"/>
          <p:cNvSpPr txBox="1"/>
          <p:nvPr/>
        </p:nvSpPr>
        <p:spPr>
          <a:xfrm>
            <a:off x="4246919" y="3063317"/>
            <a:ext cx="779381" cy="369332"/>
          </a:xfrm>
          <a:prstGeom prst="rect">
            <a:avLst/>
          </a:prstGeom>
          <a:noFill/>
        </p:spPr>
        <p:txBody>
          <a:bodyPr wrap="none">
            <a:spAutoFit/>
          </a:bodyPr>
          <a:lstStyle/>
          <a:p>
            <a:pPr>
              <a:defRPr>
                <a:latin typeface="+mj-lt"/>
              </a:defRPr>
            </a:pPr>
            <a:r>
              <a:t>DBaaS</a:t>
            </a:r>
            <a:endParaRPr>
              <a:latin typeface="+mj-lt"/>
            </a:endParaRPr>
          </a:p>
        </p:txBody>
      </p:sp>
      <p:sp>
        <p:nvSpPr>
          <p:cNvPr id="12" name="Symbol zastępczy zawartości 2">
            <a:extLst>
              <a:ext uri="{FF2B5EF4-FFF2-40B4-BE49-F238E27FC236}">
                <a16:creationId xmlns:a16="http://schemas.microsoft.com/office/drawing/2014/main" id="{9727AF9A-F3F7-464E-860B-D6C35A8834E3}"/>
              </a:ext>
            </a:extLst>
          </p:cNvPr>
          <p:cNvSpPr txBox="1">
            <a:spLocks/>
          </p:cNvSpPr>
          <p:nvPr/>
        </p:nvSpPr>
        <p:spPr>
          <a:xfrm>
            <a:off x="2046505" y="4370829"/>
            <a:ext cx="3741337" cy="1009666"/>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a:latin typeface="+mj-lt"/>
              </a:defRPr>
            </a:pPr>
            <a:r>
              <a:t>offerto come database-as-a-service gestito (DBaaS) </a:t>
            </a:r>
            <a:endParaRPr sz="2400">
              <a:latin typeface="+mj-lt"/>
            </a:endParaRPr>
          </a:p>
          <a:p>
            <a:pPr marL="0" indent="0">
              <a:buNone/>
            </a:pPr>
            <a:endParaRPr sz="3600">
              <a:latin typeface="+mj-lt"/>
            </a:endParaRPr>
          </a:p>
          <a:p>
            <a:pPr marL="0" indent="0">
              <a:buFont typeface="Arial" panose="020B0604020202020204" pitchFamily="34" charset="0"/>
              <a:buNone/>
            </a:pPr>
            <a:endParaRPr sz="3600">
              <a:latin typeface="+mj-lt"/>
            </a:endParaRPr>
          </a:p>
        </p:txBody>
      </p:sp>
      <p:sp>
        <p:nvSpPr>
          <p:cNvPr id="13" name="Rectangle 12"/>
          <p:cNvSpPr/>
          <p:nvPr/>
        </p:nvSpPr>
        <p:spPr>
          <a:xfrm>
            <a:off x="2178611" y="5917460"/>
            <a:ext cx="3772138" cy="830997"/>
          </a:xfrm>
          <a:prstGeom prst="rect">
            <a:avLst/>
          </a:prstGeom>
        </p:spPr>
        <p:txBody>
          <a:bodyPr wrap="square">
            <a:spAutoFit/>
          </a:bodyPr>
          <a:lstStyle/>
          <a:p>
            <a:pPr algn="ctr">
              <a:defRPr sz="2400">
                <a:latin typeface="+mj-lt"/>
              </a:defRPr>
            </a:pPr>
            <a:r>
              <a:t>gestito dal provider cloud</a:t>
            </a:r>
            <a:endParaRPr sz="2400">
              <a:latin typeface="+mj-lt"/>
            </a:endParaRPr>
          </a:p>
        </p:txBody>
      </p:sp>
      <p:sp>
        <p:nvSpPr>
          <p:cNvPr id="14" name="Down Arrow 13"/>
          <p:cNvSpPr/>
          <p:nvPr/>
        </p:nvSpPr>
        <p:spPr>
          <a:xfrm>
            <a:off x="7445820" y="5300107"/>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Down Arrow 14"/>
          <p:cNvSpPr/>
          <p:nvPr/>
        </p:nvSpPr>
        <p:spPr>
          <a:xfrm>
            <a:off x="3487883" y="5321879"/>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15"/>
          <p:cNvSpPr/>
          <p:nvPr/>
        </p:nvSpPr>
        <p:spPr>
          <a:xfrm>
            <a:off x="6527511" y="5923762"/>
            <a:ext cx="2781161" cy="830997"/>
          </a:xfrm>
          <a:prstGeom prst="rect">
            <a:avLst/>
          </a:prstGeom>
        </p:spPr>
        <p:txBody>
          <a:bodyPr wrap="square">
            <a:spAutoFit/>
          </a:bodyPr>
          <a:lstStyle/>
          <a:p>
            <a:pPr algn="ctr">
              <a:defRPr sz="2400">
                <a:latin typeface="+mj-lt"/>
              </a:defRPr>
            </a:pPr>
            <a:r>
              <a:t>autogestita da un team IT interno</a:t>
            </a:r>
            <a:endParaRPr sz="2400">
              <a:latin typeface="+mj-lt"/>
            </a:endParaRPr>
          </a:p>
        </p:txBody>
      </p:sp>
      <p:sp>
        <p:nvSpPr>
          <p:cNvPr id="17" name="Rectangle 16"/>
          <p:cNvSpPr/>
          <p:nvPr/>
        </p:nvSpPr>
        <p:spPr>
          <a:xfrm>
            <a:off x="2526592" y="2896449"/>
            <a:ext cx="2596505" cy="1072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8" name="Picture 17"/>
          <p:cNvPicPr>
            <a:picLocks noChangeAspect="1"/>
          </p:cNvPicPr>
          <p:nvPr/>
        </p:nvPicPr>
        <p:blipFill>
          <a:blip r:embed="rId6"/>
          <a:stretch>
            <a:fillRect/>
          </a:stretch>
        </p:blipFill>
        <p:spPr>
          <a:xfrm>
            <a:off x="3235643" y="2896449"/>
            <a:ext cx="914479" cy="1085182"/>
          </a:xfrm>
          <a:prstGeom prst="rect">
            <a:avLst/>
          </a:prstGeom>
        </p:spPr>
      </p:pic>
      <p:pic>
        <p:nvPicPr>
          <p:cNvPr id="19" name="Picture 18"/>
          <p:cNvPicPr>
            <a:picLocks noChangeAspect="1"/>
          </p:cNvPicPr>
          <p:nvPr/>
        </p:nvPicPr>
        <p:blipFill>
          <a:blip r:embed="rId7"/>
          <a:stretch>
            <a:fillRect/>
          </a:stretch>
        </p:blipFill>
        <p:spPr>
          <a:xfrm>
            <a:off x="5977130" y="2954527"/>
            <a:ext cx="3700369" cy="1085182"/>
          </a:xfrm>
          <a:prstGeom prst="rect">
            <a:avLst/>
          </a:prstGeom>
        </p:spPr>
      </p:pic>
      <p:cxnSp>
        <p:nvCxnSpPr>
          <p:cNvPr id="21" name="Straight Connector 20"/>
          <p:cNvCxnSpPr/>
          <p:nvPr/>
        </p:nvCxnSpPr>
        <p:spPr>
          <a:xfrm flipV="1">
            <a:off x="4741767" y="2360248"/>
            <a:ext cx="569066" cy="502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772580" y="2360248"/>
            <a:ext cx="717853" cy="5625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01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Concetto di Database as a Service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93336" y="1539963"/>
            <a:ext cx="6832879" cy="5167312"/>
          </a:xfrm>
        </p:spPr>
        <p:txBody>
          <a:bodyPr>
            <a:normAutofit fontScale="92500"/>
          </a:bodyPr>
          <a:lstStyle/>
          <a:p>
            <a:pPr>
              <a:defRPr sz="3600">
                <a:latin typeface="+mj-lt"/>
              </a:defRPr>
            </a:pPr>
            <a:r>
              <a:t>il mercato Software-as-a-Service (SaaS) in rapida crescita</a:t>
            </a:r>
            <a:endParaRPr sz="3600">
              <a:latin typeface="+mj-lt"/>
            </a:endParaRPr>
          </a:p>
          <a:p>
            <a:pPr>
              <a:defRPr sz="3600">
                <a:latin typeface="+mj-lt"/>
              </a:defRPr>
            </a:pPr>
            <a:r>
              <a:t>accesso utente a un database senza configurazione hardware e software </a:t>
            </a:r>
            <a:endParaRPr sz="3600">
              <a:latin typeface="+mj-lt"/>
            </a:endParaRPr>
          </a:p>
          <a:p>
            <a:pPr>
              <a:defRPr sz="3600">
                <a:latin typeface="+mj-lt"/>
              </a:defRPr>
            </a:pPr>
            <a:r>
              <a:t>provider cloud gestisce l'infrastruttura di sistema e il database e lo distribuisce come servizio cloud completamente gestito</a:t>
            </a:r>
            <a:endParaRPr sz="3600">
              <a:latin typeface="+mj-lt"/>
            </a:endParaRPr>
          </a:p>
          <a:p>
            <a:pPr>
              <a:defRPr sz="3600">
                <a:latin typeface="+mj-lt"/>
              </a:defRPr>
            </a:pPr>
            <a:r>
              <a:t>i clienti pagano per l'uso delle risorse di sistema (senza licenze software)</a:t>
            </a:r>
          </a:p>
          <a:p>
            <a:pPr marL="0" indent="0">
              <a:buNone/>
            </a:pPr>
            <a:endParaRPr sz="3200">
              <a:latin typeface="+mj-lt"/>
            </a:endParaRPr>
          </a:p>
          <a:p>
            <a:pPr marL="0" indent="0">
              <a:buNone/>
            </a:pPr>
            <a:endParaRPr sz="3200">
              <a:latin typeface="+mj-lt"/>
            </a:endParaRPr>
          </a:p>
        </p:txBody>
      </p:sp>
      <p:pic>
        <p:nvPicPr>
          <p:cNvPr id="4" name="Picture 3"/>
          <p:cNvPicPr>
            <a:picLocks noChangeAspect="1"/>
          </p:cNvPicPr>
          <p:nvPr/>
        </p:nvPicPr>
        <p:blipFill>
          <a:blip r:embed="rId3"/>
          <a:stretch>
            <a:fillRect/>
          </a:stretch>
        </p:blipFill>
        <p:spPr>
          <a:xfrm>
            <a:off x="7634003" y="1300117"/>
            <a:ext cx="4063512" cy="1831196"/>
          </a:xfrm>
          <a:prstGeom prst="rect">
            <a:avLst/>
          </a:prstGeom>
        </p:spPr>
      </p:pic>
      <p:pic>
        <p:nvPicPr>
          <p:cNvPr id="6" name="Picture 5"/>
          <p:cNvPicPr>
            <a:picLocks noChangeAspect="1"/>
          </p:cNvPicPr>
          <p:nvPr/>
        </p:nvPicPr>
        <p:blipFill>
          <a:blip r:embed="rId4"/>
          <a:stretch>
            <a:fillRect/>
          </a:stretch>
        </p:blipFill>
        <p:spPr>
          <a:xfrm>
            <a:off x="7634003" y="4712784"/>
            <a:ext cx="3028950" cy="1514475"/>
          </a:xfrm>
          <a:prstGeom prst="rect">
            <a:avLst/>
          </a:prstGeom>
        </p:spPr>
      </p:pic>
      <p:pic>
        <p:nvPicPr>
          <p:cNvPr id="7" name="Picture 6"/>
          <p:cNvPicPr>
            <a:picLocks noChangeAspect="1"/>
          </p:cNvPicPr>
          <p:nvPr/>
        </p:nvPicPr>
        <p:blipFill>
          <a:blip r:embed="rId5"/>
          <a:stretch>
            <a:fillRect/>
          </a:stretch>
        </p:blipFill>
        <p:spPr>
          <a:xfrm>
            <a:off x="8424578" y="3269586"/>
            <a:ext cx="1447800" cy="1304925"/>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Autonomous database - OCI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29431"/>
            <a:ext cx="11183816" cy="5167312"/>
          </a:xfrm>
        </p:spPr>
        <p:txBody>
          <a:bodyPr>
            <a:normAutofit/>
          </a:bodyPr>
          <a:lstStyle/>
          <a:p>
            <a:pPr marL="0" indent="0">
              <a:buNone/>
              <a:defRPr sz="3600">
                <a:latin typeface="+mj-lt"/>
              </a:defRPr>
            </a:pPr>
            <a:r>
              <a:t>Gestione automatizzata del machine learning </a:t>
            </a:r>
          </a:p>
          <a:p>
            <a:pPr lvl="1">
              <a:defRPr sz="3200">
                <a:latin typeface="+mj-lt"/>
              </a:defRPr>
            </a:pPr>
            <a:r>
              <a:t>provisioning</a:t>
            </a:r>
          </a:p>
          <a:p>
            <a:pPr lvl="1">
              <a:defRPr sz="3200">
                <a:latin typeface="+mj-lt"/>
              </a:defRPr>
            </a:pPr>
            <a:r>
              <a:t>backup, scala</a:t>
            </a:r>
          </a:p>
          <a:p>
            <a:pPr lvl="1">
              <a:defRPr sz="3200">
                <a:latin typeface="+mj-lt"/>
              </a:defRPr>
            </a:pPr>
            <a:r>
              <a:t>sicurezza, aggiornamento</a:t>
            </a:r>
          </a:p>
          <a:p>
            <a:pPr lvl="1">
              <a:defRPr sz="3200">
                <a:latin typeface="+mj-lt"/>
              </a:defRPr>
            </a:pPr>
            <a:r>
              <a:t>monitoraggio sanitario</a:t>
            </a:r>
          </a:p>
          <a:p>
            <a:pPr marL="0" indent="0">
              <a:buNone/>
              <a:defRPr sz="3600">
                <a:latin typeface="+mj-lt"/>
              </a:defRPr>
            </a:pPr>
            <a:r>
              <a:t>Opzioni di distribuzione</a:t>
            </a:r>
          </a:p>
          <a:p>
            <a:pPr lvl="1">
              <a:defRPr sz="3200">
                <a:latin typeface="+mj-lt"/>
              </a:defRPr>
            </a:pPr>
            <a:r>
              <a:t>dedicato - uso esclusivo dell'hardware</a:t>
            </a:r>
            <a:endParaRPr sz="3200">
              <a:latin typeface="+mj-lt"/>
            </a:endParaRPr>
          </a:p>
          <a:p>
            <a:pPr lvl="1">
              <a:defRPr sz="3200">
                <a:latin typeface="+mj-lt"/>
              </a:defRPr>
            </a:pPr>
            <a:r>
              <a:t>condiviso: provisioning e gestione solo del database; il provider cloud gestisce la distribuzione e la gestione dell'infrastruttura</a:t>
            </a:r>
            <a:endParaRPr sz="3200">
              <a:latin typeface="+mj-lt"/>
            </a:endParaRPr>
          </a:p>
        </p:txBody>
      </p:sp>
      <p:pic>
        <p:nvPicPr>
          <p:cNvPr id="5" name="Picture 4"/>
          <p:cNvPicPr>
            <a:picLocks noChangeAspect="1"/>
          </p:cNvPicPr>
          <p:nvPr/>
        </p:nvPicPr>
        <p:blipFill>
          <a:blip r:embed="rId3"/>
          <a:stretch>
            <a:fillRect/>
          </a:stretch>
        </p:blipFill>
        <p:spPr>
          <a:xfrm>
            <a:off x="7585616" y="2384312"/>
            <a:ext cx="2466975" cy="1628775"/>
          </a:xfrm>
          <a:prstGeom prst="rect">
            <a:avLst/>
          </a:prstGeom>
        </p:spPr>
      </p:pic>
    </p:spTree>
    <p:extLst>
      <p:ext uri="{BB962C8B-B14F-4D97-AF65-F5344CB8AC3E}">
        <p14:creationId xmlns:p14="http://schemas.microsoft.com/office/powerpoint/2010/main" val="1557715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t>Leggi:</a:t>
            </a:r>
          </a:p>
          <a:p>
            <a:pPr algn="just">
              <a:defRPr>
                <a:latin typeface="+mj-lt"/>
                <a:hlinkClick r:id="rId3"/>
              </a:defRPr>
            </a:pPr>
            <a:r>
              <a:t>https://cloud.google.com/learn/what-is-a-cloud-database</a:t>
            </a:r>
            <a:endParaRPr>
              <a:latin typeface="+mj-lt"/>
            </a:endParaRPr>
          </a:p>
          <a:p>
            <a:pPr marL="0" indent="0" algn="just">
              <a:buNone/>
              <a:defRPr b="1">
                <a:latin typeface="+mj-lt"/>
              </a:defRPr>
            </a:pPr>
            <a:r>
              <a:t>Guarda questi video:</a:t>
            </a:r>
          </a:p>
          <a:p>
            <a:pPr algn="just">
              <a:defRPr>
                <a:latin typeface="+mj-lt"/>
                <a:hlinkClick r:id="rId4"/>
              </a:defRPr>
            </a:pPr>
            <a:r>
              <a:t>https://www.youtube.com/watch?v=qfiOVB3yMHQ</a:t>
            </a:r>
            <a:endParaRPr>
              <a:latin typeface="+mj-lt"/>
            </a:endParaRPr>
          </a:p>
          <a:p>
            <a:pPr algn="just">
              <a:defRPr>
                <a:latin typeface="+mj-lt"/>
                <a:hlinkClick r:id="rId5"/>
              </a:defRPr>
            </a:pPr>
            <a:r>
              <a:t>https://www.youtube.com/watch?v=hRulZhTtUTg</a:t>
            </a:r>
            <a:endParaRPr>
              <a:latin typeface="+mj-lt"/>
            </a:endParaRPr>
          </a:p>
          <a:p>
            <a:pPr algn="just">
              <a:defRPr>
                <a:latin typeface="+mj-lt"/>
                <a:hlinkClick r:id="rId6"/>
              </a:defRPr>
            </a:pPr>
            <a:r>
              <a:t>https://www.youtube.com/watch?v=E9AgJnsEvG4</a:t>
            </a:r>
            <a:endParaRPr>
              <a:latin typeface="+mj-lt"/>
            </a:endParaRPr>
          </a:p>
          <a:p>
            <a:pPr marL="0" indent="0" algn="just">
              <a:buNone/>
              <a:defRPr b="1">
                <a:latin typeface="+mj-lt"/>
              </a:defRPr>
            </a:pPr>
            <a:r>
              <a:t>Prova il laboratorio pratico per questa lezione:</a:t>
            </a:r>
          </a:p>
          <a:p>
            <a:pPr algn="just">
              <a:defRPr>
                <a:latin typeface="+mj-lt"/>
                <a:hlinkClick r:id="rId7"/>
              </a:defRPr>
            </a:pPr>
            <a:r>
              <a:t>https://oracle.github.io/learning-library/data-management-library/autonomous-database/shared/workshops/freetier-overview/#xd_co_f=NmEzYTk4MDUtZWQyMS00MDBmLThiMWEtZWFhMTNlMjEzODM3%7E</a:t>
            </a:r>
            <a:endParaRPr>
              <a:latin typeface="+mj-lt"/>
            </a:endParaRPr>
          </a:p>
          <a:p>
            <a:pPr marL="0" indent="0" algn="just">
              <a:buNone/>
              <a:defRPr b="1">
                <a:latin typeface="+mj-lt"/>
              </a:defRPr>
            </a:pPr>
            <a:r>
              <a:t>Accedi a Oracle Member Hub e termina il nono argomento: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FC2325-6230-444C-A0BE-8D6DA36EDD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3839</TotalTime>
  <Words>821</Words>
  <Application>Microsoft Office PowerPoint</Application>
  <PresentationFormat>Widescreen</PresentationFormat>
  <Paragraphs>57</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curricula per la formazione a distanza nel cloud computing  9 - Database</vt:lpstr>
      <vt:lpstr>Introduzione al corso Cloud Computing</vt:lpstr>
      <vt:lpstr>Sistemi di database disponibili con il cloud</vt:lpstr>
      <vt:lpstr>Sistemi di database disponibili con il cloud</vt:lpstr>
      <vt:lpstr>Concetto di Database as a Service</vt:lpstr>
      <vt:lpstr>Autonomous database - OCI</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223</cp:revision>
  <dcterms:created xsi:type="dcterms:W3CDTF">2021-12-08T08:56:03Z</dcterms:created>
  <dcterms:modified xsi:type="dcterms:W3CDTF">2024-02-23T14:09:16Z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