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56" r:id="rId5"/>
    <p:sldId id="257" r:id="rId6"/>
    <p:sldId id="287" r:id="rId7"/>
    <p:sldId id="288" r:id="rId8"/>
    <p:sldId id="289" r:id="rId9"/>
    <p:sldId id="290" r:id="rId10"/>
    <p:sldId id="291" r:id="rId11"/>
    <p:sldId id="292" r:id="rId12"/>
    <p:sldId id="296" r:id="rId13"/>
    <p:sldId id="293" r:id="rId14"/>
    <p:sldId id="294" r:id="rId15"/>
    <p:sldId id="295" r:id="rId16"/>
    <p:sldId id="277" r:id="rId17"/>
  </p:sldIdLst>
  <p:sldSz cx="12192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91" d="100"/>
          <a:sy n="91" d="100"/>
        </p:scale>
        <p:origin x="115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Dobré popoludnie a vitajte na kurze Cloud Computing. Tento kurz bol vypracovaný na základe projektu Erasmus+ CodeIn. Všetko, čo potrebujete na učenie, je prístup na internet a počítač.</a:t>
            </a:r>
          </a:p>
          <a:p>
            <a:pPr>
              <a:lnSpc>
                <a:spcPct val="107000"/>
              </a:lnSpc>
              <a:spcAft>
                <a:spcPts val="800"/>
              </a:spcAft>
              <a:defRPr>
                <a:effectLst/>
              </a:defRPr>
            </a:pPr>
            <a:r>
              <a:t>Kurz obsahuje celkovo desať tém a v tejto téme povieme niečo viac o cloudových výpočtových službách.</a:t>
            </a:r>
            <a:endParaRPr sz="1200" kern="1200">
              <a:solidFill>
                <a:schemeClr val="tx1"/>
              </a:solidFill>
              <a:effectLst/>
              <a:latin typeface="+mn-lt"/>
              <a:ea typeface="+mn-ea"/>
              <a:cs typeface="+mn-cs"/>
            </a:endParaRPr>
          </a:p>
          <a:p>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smtClean="0"/>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Kontajnery sú vynikajúcim spôsobom, ako balíky a prevádzkovať aplikácie. V produkčnom prostredí však musíte spravovať kontajnery, ktoré spúšťajú aplikácie, a zabezpečiť, aby nedošlo k odstávke. Ak je napríklad kontajner mimo prevádzky, musí sa spustiť iný kontajner. Nebolo by jednoduchšie, keby systém zvládol toto správanie?</a:t>
            </a:r>
          </a:p>
          <a:p>
            <a:r>
              <a:t>Takto Kubernetes prichádza na záchranu! Kubernetes poskytuje rámec na pružné spúšťanie distribuovaných systémov. Stará sa o škálovanie a prepnutie na zálohu pre aplikáciu, poskytuje vzory nasadenia a ďalšie možnosti. Kubernetes napríklad môže jednoducho spravovať nasadenie s testovaním na malej vzorke (canary) pre váš systém.</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smtClean="0"/>
          </a:p>
        </p:txBody>
      </p:sp>
    </p:spTree>
    <p:extLst>
      <p:ext uri="{BB962C8B-B14F-4D97-AF65-F5344CB8AC3E}">
        <p14:creationId xmlns:p14="http://schemas.microsoft.com/office/powerpoint/2010/main" val="34534604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Kubernetes predstavuje cestu k funkciám, ktoré píšete svoj kód v konkrétnom čase behu, a potom sa nemusíte obávať serverov, nemusíte sa obávať žiadnej infraštruktúry, stačí zadať kód a poskytovateľ cloudu je zodpovedný za spúšťanie tohto kódu. A jednou z najvýznamnejších výhod tu je, že vás skutočne vedie k cenovému modelu založenému na spotrebe, kde ste postavený len pre čas, keď je vaša funkcia spustená.</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smtClean="0"/>
          </a:p>
        </p:txBody>
      </p:sp>
    </p:spTree>
    <p:extLst>
      <p:ext uri="{BB962C8B-B14F-4D97-AF65-F5344CB8AC3E}">
        <p14:creationId xmlns:p14="http://schemas.microsoft.com/office/powerpoint/2010/main" val="2114042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Pre dokončenie tejto jednotky študujte a skontrolujte nasledujúce online zdroje. Ďakujeme za pozornosť!</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smtClean="0"/>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Existuje niekoľko rôznych výpočtových konfigurácií, ktoré možno použiť v službe Cloud Computing. To, čo používate, závisí od vašich skutočných potrieb. Tradičným prístupom je miesto, kde chcete mať vlastných fyzických (bare Metal) alebo vyhradených virtuálnych hostiteľov, ktorých nechcete zdieľať s inými používateľmi verejného cloudu. Môžete použiť aj virtuálne servery nainštalované v zdieľanej infraštruktúre. V súvislosti so škálovateľnosťou a s použitím iba toho, čo potrebujete, môžete použiť konfigurácie s kontajnermi a funkciami</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smtClean="0"/>
          </a:p>
        </p:txBody>
      </p:sp>
    </p:spTree>
    <p:extLst>
      <p:ext uri="{BB962C8B-B14F-4D97-AF65-F5344CB8AC3E}">
        <p14:creationId xmlns:p14="http://schemas.microsoft.com/office/powerpoint/2010/main" val="27136147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Na serveroch Bare Metal získate celý počítač, celý server je vám vyhradený. Vyhradený hostiteľ znamená získanie plne vyhradeného počítača Bare Metal. Okrem toho môžete prevádzkovať virtuálne počítače. Aký je teda rozdiel medzi vyhradenými hostiteľmi a virtuálnymi počítačmi? Virtuálne počítače sa zdieľajú a používajú viac nájomcov, čo znamená, že hostiteľ môže byť spustený z viacerých používateľov. Majú silnú bezpečnostnú izoláciu, takže sa o to nemusíte obávať. Niektorí používatelia však chcú, aby vyhradený hostiteľ spustil svoje vlastné virtuálne počítače a nemajú tam spustené virtuálne počítače od žiadneho iného zákazníka. Táto možnosť sa poskytuje aj pomocou vyhradeného hostiteľa.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smtClean="0"/>
          </a:p>
        </p:txBody>
      </p:sp>
    </p:spTree>
    <p:extLst>
      <p:ext uri="{BB962C8B-B14F-4D97-AF65-F5344CB8AC3E}">
        <p14:creationId xmlns:p14="http://schemas.microsoft.com/office/powerpoint/2010/main" val="813493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Konfigurácia Bare Metal sa používa, keď chcete, aby bol v cloude dostupný vlastný vysokovýkonný hardvér, ale použite softvér, ktorý nie je možné spúšťať na virtuálnych počítačoch a má špecifickú licenciu. Je tiež možné, že na takomto hardvéri chcete mať konkrétny hypervízor, na ktorom nainštalujete virtuálne počítače. Používate však zdieľanú cloudovú infraštruktúru v kontexte dátového centra, v ktorom je umiestnený tento hardvér.</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smtClean="0"/>
          </a:p>
        </p:txBody>
      </p:sp>
    </p:spTree>
    <p:extLst>
      <p:ext uri="{BB962C8B-B14F-4D97-AF65-F5344CB8AC3E}">
        <p14:creationId xmlns:p14="http://schemas.microsoft.com/office/powerpoint/2010/main" val="2196481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Virtuálne počítače stále znamenajú tradičný prístup k spravovaniu výpočtových inštancií. Aj keď nemáte problémy s konkrétnym hardvérom (a poruchami), stále sa musíte starať o celú konfiguráciu, čo znamená, že správa opráv operačného systému, konfigurácia zabezpečenia, monitorovanie, konfigurácia aplikácie a škálovanie na spracovanie variabilných prenosov.</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smtClean="0"/>
          </a:p>
        </p:txBody>
      </p:sp>
    </p:spTree>
    <p:extLst>
      <p:ext uri="{BB962C8B-B14F-4D97-AF65-F5344CB8AC3E}">
        <p14:creationId xmlns:p14="http://schemas.microsoft.com/office/powerpoint/2010/main" val="1518672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Keď hovoríme o inštancii, máme na mysli výpočtového hostiteľa a má niekoľko závislostí. Prvá závislosť výpočtového hostiteľa je na virtuálnej cloudovej sieti. Výpočtové inštancie majú ďalšiu množinu závislostí: spúšťací zväzok, spúšťací disk a blokové zväzky. Čo to znamená? No každý z týchto výpočtových hostiteľov, ktorého prevádzkujete, má operačný systém a obraz použitý na spustenie inštancie určuje jeho operačný systém a ďalší softvér. Pochádza z tohto disku sieťového ukladacieho priestoru s názvom spúšťacieho disku, takže nezostáva na výpočtovom hostiteľovi. Žije niekde v sieti. </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smtClean="0"/>
          </a:p>
        </p:txBody>
      </p:sp>
    </p:spTree>
    <p:extLst>
      <p:ext uri="{BB962C8B-B14F-4D97-AF65-F5344CB8AC3E}">
        <p14:creationId xmlns:p14="http://schemas.microsoft.com/office/powerpoint/2010/main" val="1754767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defRPr>
                <a:effectLst/>
              </a:defRPr>
            </a:pPr>
            <a:r>
              <a:t>Vertikálne škálovanie znamená, že škálujete okamžité tvary nahor alebo nadol. Čo môžete teraz škálovať? No, môžete podľa toho škálovať CPU, pamäť a niektoré ďalšie vlastnosti. Dôležitá vec, ktorú si tu pamätáte, je, keď mierite nahor alebo nadol. Keď inštancujeme novú konfiguráciu, prejde na iného hostiteľa, takže je potrebná nejaká odstávka. Takže majte na pamäti, keď robíte vertikálne škálovanie.</a:t>
            </a:r>
            <a:endParaRP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smtClean="0"/>
          </a:p>
        </p:txBody>
      </p:sp>
    </p:spTree>
    <p:extLst>
      <p:ext uri="{BB962C8B-B14F-4D97-AF65-F5344CB8AC3E}">
        <p14:creationId xmlns:p14="http://schemas.microsoft.com/office/powerpoint/2010/main" val="2840006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effectLst/>
              </a:defRPr>
            </a:pPr>
            <a:r>
              <a:t>Existuje ďalšie škálovanie nazývané automatické škálovanie, ktoré sa tiež označuje ako horizontálne škálovanie. Teraz, ako vidíte na obrázku, to v podstate znamená, že pridáte viac virtuálnych počítačov rovnakého tvaru alebo odoberiete viac virtuálnych počítačov rovnakého tvaru. Umožňuje tak rozsiahle nasadenie virtuálnych počítačov. Ide o škálovateľnosť tam, kde môžete prejsť z jedného virtuálneho počítača na viac virtuálnych počítačov alebo vertikálne škálovanie, odkiaľ sa môžete vrátiť z mnohých na jeden virtuálny počítač. Prečo je to tak populárne a mocné? Je tak silný, pretože vám dáva možnosť škálovania, ale aj vysokú dostupnosť. V tomto prípade, ak jeden virtuálny počítač zlyhá, iní môžu pokračovať v práci.</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smtClean="0"/>
          </a:p>
        </p:txBody>
      </p:sp>
    </p:spTree>
    <p:extLst>
      <p:ext uri="{BB962C8B-B14F-4D97-AF65-F5344CB8AC3E}">
        <p14:creationId xmlns:p14="http://schemas.microsoft.com/office/powerpoint/2010/main" val="4106868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t>Čoskoro organizácie spustili aplikácie na fyzických serveroch. Žiaľ, neexistoval spôsob, ako definovať hranice prostriedkov pre aplikácie na fyzickom serveri, čo spôsobilo problémy s alokáciou zdrojov.</a:t>
            </a:r>
          </a:p>
          <a:p>
            <a:r>
              <a:t>Ako riešenie bola zavedená virtualizácia. Umožňuje vám spúšťať viaceré virtuálne počítače na jednotnom CPU fyzického servera. Výsledkom je, že virtualizácia umožňuje lepšie využitie zdrojov na fyzickom serveri a umožňuje lepšiu škálovateľnosť, pretože aplikáciu je možné pridať alebo aktualizovať jednoducho, znižuje náklady na hardvér a oveľa viac.</a:t>
            </a:r>
          </a:p>
          <a:p>
            <a:r>
              <a:t>Kontajnery sú podobné virtuálnym počítačom, ale majú uvoľnené izolačné vlastnosti na zdieľanie operačného systému medzi aplikáciami. Preto sú kontajnery považované za ľahké. Podobne ako virtuálny počítač, kontajner má svoj systém súborov, podiel CPU, pamäť, priestor procesov a ďalšie možnosti. Viazané od základnej infraštruktúry však sú prenosné naprieč cloudmi a distribúciami operačného systému.</a:t>
            </a:r>
          </a:p>
          <a:p>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smtClean="0"/>
          </a:p>
        </p:txBody>
      </p:sp>
    </p:spTree>
    <p:extLst>
      <p:ext uri="{BB962C8B-B14F-4D97-AF65-F5344CB8AC3E}">
        <p14:creationId xmlns:p14="http://schemas.microsoft.com/office/powerpoint/2010/main" val="6062586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kubernetes.io/"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kubernetes.io/docs/concepts/overview"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oracle.github.io/learning-library/oci-library/oci-hol/using-custom-image/workshops/freetier/index.html#xd_co_f=NmEzYTk4MDUtZWQyMS00MDBmLThiMWEtZWFhMTNlMjEzODM3%7E" TargetMode="External"/><Relationship Id="rId4" Type="http://schemas.openxmlformats.org/officeDocument/2006/relationships/hyperlink" Target="https://www.youtube.com/watch?v=8-jz5f_JyEQ"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b="1"/>
              <a:t>O3 - osnovy diaľkového vzdelávania v službe Cloud Computing</a:t>
            </a:r>
            <a:br>
              <a:rPr b="1"/>
            </a:br>
            <a:r>
              <a:rPr b="1"/>
              <a:t/>
            </a:r>
            <a:br>
              <a:rPr b="1"/>
            </a:br>
            <a:r>
              <a:t>4 - výpočtové služby</a:t>
            </a: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Kontajnerový mechanizmus</a:t>
            </a:r>
            <a:endParaRPr b="1"/>
          </a:p>
        </p:txBody>
      </p:sp>
      <p:sp>
        <p:nvSpPr>
          <p:cNvPr id="7" name="Rectangle 6"/>
          <p:cNvSpPr/>
          <p:nvPr/>
        </p:nvSpPr>
        <p:spPr>
          <a:xfrm>
            <a:off x="4079630" y="4923692"/>
            <a:ext cx="2602523" cy="1754326"/>
          </a:xfrm>
          <a:prstGeom prst="rect">
            <a:avLst/>
          </a:prstGeom>
        </p:spPr>
        <p:txBody>
          <a:bodyPr wrap="square">
            <a:spAutoFit/>
          </a:bodyPr>
          <a:lstStyle/>
          <a:p>
            <a:pPr algn="ctr">
              <a:defRPr>
                <a:latin typeface="+mj-lt"/>
              </a:defRPr>
            </a:pPr>
            <a:r>
              <a:t>Zahŕňa</a:t>
            </a:r>
          </a:p>
          <a:p>
            <a:pPr algn="ctr">
              <a:defRPr>
                <a:latin typeface="+mj-lt"/>
              </a:defRPr>
            </a:pPr>
            <a:r>
              <a:t>aplikácia, potrebné dvojhviezdy a</a:t>
            </a:r>
          </a:p>
          <a:p>
            <a:pPr algn="ctr">
              <a:defRPr>
                <a:latin typeface="+mj-lt"/>
              </a:defRPr>
            </a:pPr>
            <a:r>
              <a:t>knižnice a celý hosť prevádzkovaný</a:t>
            </a:r>
          </a:p>
          <a:p>
            <a:pPr algn="ctr">
              <a:defRPr>
                <a:latin typeface="+mj-lt"/>
              </a:defRPr>
            </a:pPr>
            <a:r>
              <a:t>systémové</a:t>
            </a:r>
          </a:p>
        </p:txBody>
      </p:sp>
      <p:sp>
        <p:nvSpPr>
          <p:cNvPr id="8" name="Rectangle 7"/>
          <p:cNvSpPr/>
          <p:nvPr/>
        </p:nvSpPr>
        <p:spPr>
          <a:xfrm>
            <a:off x="7737231" y="5049245"/>
            <a:ext cx="2994409" cy="1200329"/>
          </a:xfrm>
          <a:prstGeom prst="rect">
            <a:avLst/>
          </a:prstGeom>
        </p:spPr>
        <p:txBody>
          <a:bodyPr wrap="square">
            <a:spAutoFit/>
          </a:bodyPr>
          <a:lstStyle/>
          <a:p>
            <a:pPr algn="ctr">
              <a:defRPr>
                <a:latin typeface="+mj-lt"/>
              </a:defRPr>
            </a:pPr>
            <a:r>
              <a:t>Zahŕňa aplikáciu a všetky jej závislosti, ale zdieľajte s ňou jadro/OS</a:t>
            </a:r>
          </a:p>
          <a:p>
            <a:pPr algn="ctr">
              <a:defRPr>
                <a:latin typeface="+mj-lt"/>
              </a:defRPr>
            </a:pPr>
            <a:r>
              <a:t>iné kontajnery</a:t>
            </a:r>
          </a:p>
        </p:txBody>
      </p:sp>
      <p:pic>
        <p:nvPicPr>
          <p:cNvPr id="9" name="Picture 8"/>
          <p:cNvPicPr>
            <a:picLocks noChangeAspect="1"/>
          </p:cNvPicPr>
          <p:nvPr/>
        </p:nvPicPr>
        <p:blipFill>
          <a:blip r:embed="rId3"/>
          <a:stretch>
            <a:fillRect/>
          </a:stretch>
        </p:blipFill>
        <p:spPr>
          <a:xfrm>
            <a:off x="838199" y="1306286"/>
            <a:ext cx="10033995" cy="3617406"/>
          </a:xfrm>
          <a:prstGeom prst="rect">
            <a:avLst/>
          </a:prstGeom>
        </p:spPr>
      </p:pic>
      <p:sp>
        <p:nvSpPr>
          <p:cNvPr id="10" name="Rectangle 9"/>
          <p:cNvSpPr/>
          <p:nvPr/>
        </p:nvSpPr>
        <p:spPr>
          <a:xfrm>
            <a:off x="838199" y="5154523"/>
            <a:ext cx="2381828" cy="646331"/>
          </a:xfrm>
          <a:prstGeom prst="rect">
            <a:avLst/>
          </a:prstGeom>
        </p:spPr>
        <p:txBody>
          <a:bodyPr wrap="square">
            <a:spAutoFit/>
          </a:bodyPr>
          <a:lstStyle/>
          <a:p>
            <a:pPr algn="ctr">
              <a:defRPr>
                <a:latin typeface="+mj-lt"/>
              </a:defRPr>
            </a:pPr>
            <a:r>
              <a:t>Na fyzickom serveri beží viacero aplikácií</a:t>
            </a:r>
          </a:p>
        </p:txBody>
      </p:sp>
    </p:spTree>
    <p:extLst>
      <p:ext uri="{BB962C8B-B14F-4D97-AF65-F5344CB8AC3E}">
        <p14:creationId xmlns:p14="http://schemas.microsoft.com/office/powerpoint/2010/main" val="393026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Kubernetes</a:t>
            </a:r>
            <a:endParaRPr b="1"/>
          </a:p>
        </p:txBody>
      </p:sp>
      <p:pic>
        <p:nvPicPr>
          <p:cNvPr id="5" name="Picture 4"/>
          <p:cNvPicPr>
            <a:picLocks noChangeAspect="1"/>
          </p:cNvPicPr>
          <p:nvPr/>
        </p:nvPicPr>
        <p:blipFill>
          <a:blip r:embed="rId3"/>
          <a:stretch>
            <a:fillRect/>
          </a:stretch>
        </p:blipFill>
        <p:spPr>
          <a:xfrm>
            <a:off x="472272" y="1514369"/>
            <a:ext cx="6636518" cy="4230095"/>
          </a:xfrm>
          <a:prstGeom prst="rect">
            <a:avLst/>
          </a:prstGeom>
        </p:spPr>
      </p:pic>
      <p:sp>
        <p:nvSpPr>
          <p:cNvPr id="6" name="Rectangle 5"/>
          <p:cNvSpPr/>
          <p:nvPr/>
        </p:nvSpPr>
        <p:spPr>
          <a:xfrm>
            <a:off x="7550080" y="1966855"/>
            <a:ext cx="3803720" cy="3970318"/>
          </a:xfrm>
          <a:prstGeom prst="rect">
            <a:avLst/>
          </a:prstGeom>
        </p:spPr>
        <p:txBody>
          <a:bodyPr wrap="square">
            <a:spAutoFit/>
          </a:bodyPr>
          <a:lstStyle/>
          <a:p>
            <a:pPr algn="ctr">
              <a:defRPr sz="2800">
                <a:latin typeface="+mj-lt"/>
              </a:defRPr>
            </a:pPr>
            <a:r>
              <a:t>Kubernetes je open source</a:t>
            </a:r>
          </a:p>
          <a:p>
            <a:pPr algn="ctr">
              <a:defRPr sz="2800">
                <a:latin typeface="+mj-lt"/>
              </a:defRPr>
            </a:pPr>
            <a:r>
              <a:t>systém pre automatizáciu</a:t>
            </a:r>
          </a:p>
          <a:p>
            <a:pPr algn="ctr">
              <a:defRPr sz="2800">
                <a:latin typeface="+mj-lt"/>
              </a:defRPr>
            </a:pPr>
            <a:r>
              <a:t>nasadenie, škálovanie a</a:t>
            </a:r>
          </a:p>
          <a:p>
            <a:pPr algn="ctr">
              <a:defRPr sz="2800">
                <a:latin typeface="+mj-lt"/>
              </a:defRPr>
            </a:pPr>
            <a:r>
              <a:t>správa kontajnerov</a:t>
            </a:r>
          </a:p>
          <a:p>
            <a:pPr algn="ctr">
              <a:defRPr sz="2800">
                <a:latin typeface="+mj-lt"/>
              </a:defRPr>
            </a:pPr>
            <a:r>
              <a:t>aplikácie</a:t>
            </a:r>
            <a:endParaRPr sz="2800">
              <a:latin typeface="+mj-lt"/>
            </a:endParaRPr>
          </a:p>
          <a:p>
            <a:pPr algn="ctr"/>
            <a:endParaRPr sz="2800">
              <a:latin typeface="+mj-lt"/>
            </a:endParaRPr>
          </a:p>
          <a:p>
            <a:pPr algn="ctr">
              <a:defRPr sz="2800">
                <a:latin typeface="+mj-lt"/>
              </a:defRPr>
            </a:pPr>
            <a:r>
              <a:rPr>
                <a:hlinkClick r:id="rId4"/>
              </a:rPr>
              <a:t>https://kubernetes.io</a:t>
            </a:r>
            <a:r>
              <a:t> </a:t>
            </a:r>
            <a:endParaRPr sz="2800">
              <a:latin typeface="+mj-lt"/>
            </a:endParaRPr>
          </a:p>
        </p:txBody>
      </p:sp>
    </p:spTree>
    <p:extLst>
      <p:ext uri="{BB962C8B-B14F-4D97-AF65-F5344CB8AC3E}">
        <p14:creationId xmlns:p14="http://schemas.microsoft.com/office/powerpoint/2010/main" val="1486222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defRPr b="1"/>
            </a:pPr>
            <a:r>
              <a:t>Funkcie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433739"/>
            <a:ext cx="10515600" cy="4351338"/>
          </a:xfrm>
        </p:spPr>
        <p:txBody>
          <a:bodyPr>
            <a:normAutofit/>
          </a:bodyPr>
          <a:lstStyle/>
          <a:p>
            <a:pPr lvl="0">
              <a:defRPr sz="3600">
                <a:latin typeface="+mj-lt"/>
              </a:defRPr>
            </a:pPr>
            <a:r>
              <a:t>bezserverový a elastický koncept architektúry</a:t>
            </a:r>
            <a:endParaRPr sz="3600">
              <a:latin typeface="+mj-lt"/>
            </a:endParaRPr>
          </a:p>
          <a:p>
            <a:pPr lvl="0">
              <a:defRPr sz="3600">
                <a:latin typeface="+mj-lt"/>
              </a:defRPr>
            </a:pPr>
            <a:r>
              <a:t>malé, ale výkonné bloky kódu (Python, Java, JavaScript, C# ...), ktoré vo všeobecnosti robia jednu jednoduchú vec</a:t>
            </a:r>
            <a:endParaRPr sz="3600">
              <a:latin typeface="+mj-lt"/>
            </a:endParaRPr>
          </a:p>
          <a:p>
            <a:pPr lvl="0">
              <a:defRPr sz="3600">
                <a:latin typeface="+mj-lt"/>
              </a:defRPr>
            </a:pPr>
            <a:r>
              <a:t>vyvolané ako odozva na príkaz príkaz príkazového riadka (CLI) alebo podpísanú požiadavku HTTP</a:t>
            </a:r>
            <a:endParaRPr sz="3600">
              <a:latin typeface="+mj-lt"/>
            </a:endParaRPr>
          </a:p>
          <a:p>
            <a:pPr lvl="0"/>
            <a:endParaRPr sz="3600">
              <a:latin typeface="+mj-lt"/>
            </a:endParaRPr>
          </a:p>
        </p:txBody>
      </p:sp>
      <p:pic>
        <p:nvPicPr>
          <p:cNvPr id="4" name="Picture 3"/>
          <p:cNvPicPr>
            <a:picLocks noChangeAspect="1"/>
          </p:cNvPicPr>
          <p:nvPr/>
        </p:nvPicPr>
        <p:blipFill>
          <a:blip r:embed="rId3"/>
          <a:stretch>
            <a:fillRect/>
          </a:stretch>
        </p:blipFill>
        <p:spPr>
          <a:xfrm>
            <a:off x="2039816" y="4481208"/>
            <a:ext cx="7872831" cy="1867771"/>
          </a:xfrm>
          <a:prstGeom prst="rect">
            <a:avLst/>
          </a:prstGeom>
        </p:spPr>
      </p:pic>
    </p:spTree>
    <p:extLst>
      <p:ext uri="{BB962C8B-B14F-4D97-AF65-F5344CB8AC3E}">
        <p14:creationId xmlns:p14="http://schemas.microsoft.com/office/powerpoint/2010/main" val="2246152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defRPr b="1"/>
            </a:pPr>
            <a:r>
              <a:t>Študovať a preskúmať nasledujúce online zdroje</a:t>
            </a:r>
            <a:endParaRP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fontScale="92500" lnSpcReduction="20000"/>
          </a:bodyPr>
          <a:lstStyle/>
          <a:p>
            <a:pPr marL="0" lvl="0" indent="0" algn="just">
              <a:buNone/>
              <a:defRPr b="1">
                <a:latin typeface="+mj-lt"/>
              </a:defRPr>
            </a:pPr>
            <a:r>
              <a:t>Prečítajte si:</a:t>
            </a:r>
          </a:p>
          <a:p>
            <a:pPr algn="just">
              <a:defRPr>
                <a:latin typeface="+mj-lt"/>
                <a:hlinkClick r:id="rId3"/>
              </a:defRPr>
            </a:pPr>
            <a:r>
              <a:t>https://kubernetes.io/docs/concepts/overview</a:t>
            </a:r>
            <a:endParaRPr>
              <a:latin typeface="+mj-lt"/>
            </a:endParaRPr>
          </a:p>
          <a:p>
            <a:pPr marL="0" indent="0" algn="just">
              <a:buNone/>
            </a:pPr>
            <a:endParaRPr b="1">
              <a:latin typeface="+mj-lt"/>
            </a:endParaRPr>
          </a:p>
          <a:p>
            <a:pPr marL="0" indent="0" algn="just">
              <a:buNone/>
              <a:defRPr b="1">
                <a:latin typeface="+mj-lt"/>
              </a:defRPr>
            </a:pPr>
            <a:r>
              <a:t>Pozrite si toto video:</a:t>
            </a:r>
          </a:p>
          <a:p>
            <a:pPr algn="just">
              <a:defRPr>
                <a:latin typeface="+mj-lt"/>
                <a:hlinkClick r:id="rId4"/>
              </a:defRPr>
            </a:pPr>
            <a:r>
              <a:t>https://www.youtube.com/watch?v=8-jz5f_JyEQ</a:t>
            </a:r>
            <a:endParaRPr>
              <a:latin typeface="+mj-lt"/>
            </a:endParaRPr>
          </a:p>
          <a:p>
            <a:pPr algn="just"/>
            <a:endParaRPr b="1">
              <a:latin typeface="+mj-lt"/>
            </a:endParaRPr>
          </a:p>
          <a:p>
            <a:pPr marL="0" indent="0" algn="just">
              <a:buNone/>
              <a:defRPr b="1">
                <a:latin typeface="+mj-lt"/>
              </a:defRPr>
            </a:pPr>
            <a:r>
              <a:t>Vyskúšajte praktické cvičenie:</a:t>
            </a:r>
            <a:endParaRPr b="1">
              <a:latin typeface="+mj-lt"/>
            </a:endParaRPr>
          </a:p>
          <a:p>
            <a:pPr algn="just">
              <a:defRPr>
                <a:latin typeface="+mj-lt"/>
              </a:defRPr>
            </a:pPr>
            <a:r>
              <a:rPr>
                <a:hlinkClick r:id="rId5"/>
              </a:rPr>
              <a:t>https://oracle.github.io/learning-library/oci-library/oci-hol/using-custom-image/workshops/freetier/index.html#xd_co_f=NmEzYTk4MDUtZWQyMS00MDBmLThiMWEtZWFhMTNlMjEzODM3%7E</a:t>
            </a:r>
            <a:r>
              <a:t> </a:t>
            </a:r>
          </a:p>
          <a:p>
            <a:pPr algn="just"/>
            <a:endParaRPr b="1">
              <a:latin typeface="+mj-lt"/>
            </a:endParaRPr>
          </a:p>
          <a:p>
            <a:pPr marL="0" indent="0" algn="just">
              <a:buNone/>
              <a:defRPr b="1">
                <a:latin typeface="+mj-lt"/>
              </a:defRPr>
            </a:pPr>
            <a:r>
              <a:t>Prístup k centru členov Oracle a dokončenie štvrtej témy:</a:t>
            </a:r>
          </a:p>
          <a:p>
            <a:pPr marL="0" indent="0" algn="just">
              <a:buNone/>
              <a:defRPr>
                <a:latin typeface="+mj-lt"/>
              </a:defRPr>
            </a:pPr>
            <a:r>
              <a:t>   academy.oracle.com</a:t>
            </a:r>
          </a:p>
          <a:p>
            <a:pPr marL="0" indent="0" algn="just">
              <a:buNone/>
            </a:pPr>
            <a:endParaRPr>
              <a:latin typeface="+mj-lt"/>
            </a:endParaRPr>
          </a:p>
          <a:p>
            <a:pPr marL="0" indent="0" algn="just">
              <a:buNone/>
            </a:pPr>
            <a:endParaRPr>
              <a:latin typeface="+mj-lt"/>
            </a:endParaRPr>
          </a:p>
          <a:p>
            <a:pPr marL="0" indent="0" algn="just">
              <a:buNone/>
            </a:pPr>
            <a:endParaRPr>
              <a:latin typeface="+mj-lt"/>
            </a:endParaRPr>
          </a:p>
          <a:p>
            <a:pPr algn="just"/>
            <a:endParaRPr>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Úvod do kurzu Cloud Computing</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defRPr sz="3600">
                <a:latin typeface="+mj-lt"/>
              </a:defRPr>
            </a:pPr>
            <a:r>
              <a:t>Tento kurz bol vyvinutý ako výsledok projektu Erasmus+ CodeIn (</a:t>
            </a:r>
            <a:r>
              <a:rPr i="1"/>
              <a:t>Cloud cOmputing pre digitálne vzdelávanie INnovation</a:t>
            </a:r>
            <a:r>
              <a:t>)</a:t>
            </a:r>
          </a:p>
          <a:p>
            <a:pPr lvl="0">
              <a:defRPr sz="3600">
                <a:latin typeface="+mj-lt"/>
              </a:defRPr>
            </a:pPr>
            <a:r>
              <a:t>Obsahuje celkovo desať tém výučby</a:t>
            </a:r>
            <a:endParaRPr sz="3600">
              <a:latin typeface="+mj-lt"/>
            </a:endParaRPr>
          </a:p>
          <a:p>
            <a:pPr lvl="0">
              <a:defRPr sz="3600">
                <a:latin typeface="+mj-lt"/>
              </a:defRPr>
            </a:pPr>
            <a:r>
              <a:t>Všetko, čo potrebujete na učenie, je prístup na internet </a:t>
            </a:r>
          </a:p>
          <a:p>
            <a:pPr marL="0" lvl="0" indent="0">
              <a:buNone/>
            </a:pPr>
            <a:endParaRPr sz="3600">
              <a:latin typeface="+mj-lt"/>
            </a:endParaRPr>
          </a:p>
          <a:p>
            <a:pPr lvl="0"/>
            <a:endParaRPr>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Výpočtové služby</a:t>
            </a:r>
          </a:p>
        </p:txBody>
      </p:sp>
      <p:pic>
        <p:nvPicPr>
          <p:cNvPr id="5" name="Content Placeholder 4"/>
          <p:cNvPicPr>
            <a:picLocks noGrp="1" noChangeAspect="1"/>
          </p:cNvPicPr>
          <p:nvPr>
            <p:ph idx="1"/>
          </p:nvPr>
        </p:nvPicPr>
        <p:blipFill>
          <a:blip r:embed="rId3"/>
          <a:stretch>
            <a:fillRect/>
          </a:stretch>
        </p:blipFill>
        <p:spPr>
          <a:xfrm>
            <a:off x="307713" y="1594033"/>
            <a:ext cx="11576574" cy="4575656"/>
          </a:xfrm>
          <a:prstGeom prst="rect">
            <a:avLst/>
          </a:prstGeom>
        </p:spPr>
      </p:pic>
      <p:sp>
        <p:nvSpPr>
          <p:cNvPr id="3" name="Rectangular Callout 2"/>
          <p:cNvSpPr/>
          <p:nvPr/>
        </p:nvSpPr>
        <p:spPr>
          <a:xfrm>
            <a:off x="7445829" y="4933741"/>
            <a:ext cx="3707841" cy="1045028"/>
          </a:xfrm>
          <a:prstGeom prst="wedgeRectCallout">
            <a:avLst>
              <a:gd name="adj1" fmla="val -79099"/>
              <a:gd name="adj2" fmla="val -4326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2400">
                <a:latin typeface="+mj-lt"/>
              </a:defRPr>
            </a:pPr>
            <a:r>
              <a:t>Musíte sa postarať o nasledujúce!</a:t>
            </a:r>
            <a:endParaRPr sz="2400">
              <a:latin typeface="+mj-lt"/>
            </a:endParaRPr>
          </a:p>
        </p:txBody>
      </p:sp>
    </p:spTree>
    <p:extLst>
      <p:ext uri="{BB962C8B-B14F-4D97-AF65-F5344CB8AC3E}">
        <p14:creationId xmlns:p14="http://schemas.microsoft.com/office/powerpoint/2010/main" val="760029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Bare Metal, VM (Virtuálny počítač) a vyhradení hostitelia</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marL="0" lvl="0" indent="0">
              <a:buNone/>
            </a:pPr>
            <a:endParaRPr sz="3600">
              <a:latin typeface="+mj-lt"/>
            </a:endParaRPr>
          </a:p>
          <a:p>
            <a:pPr lvl="0"/>
            <a:endParaRPr>
              <a:latin typeface="+mj-lt"/>
            </a:endParaRPr>
          </a:p>
        </p:txBody>
      </p:sp>
      <p:pic>
        <p:nvPicPr>
          <p:cNvPr id="4" name="Picture 3"/>
          <p:cNvPicPr>
            <a:picLocks noChangeAspect="1"/>
          </p:cNvPicPr>
          <p:nvPr/>
        </p:nvPicPr>
        <p:blipFill>
          <a:blip r:embed="rId3"/>
          <a:stretch>
            <a:fillRect/>
          </a:stretch>
        </p:blipFill>
        <p:spPr>
          <a:xfrm>
            <a:off x="452437" y="1809999"/>
            <a:ext cx="11287125" cy="2333625"/>
          </a:xfrm>
          <a:prstGeom prst="rect">
            <a:avLst/>
          </a:prstGeom>
        </p:spPr>
      </p:pic>
      <p:sp>
        <p:nvSpPr>
          <p:cNvPr id="5" name="Rectangle 4"/>
          <p:cNvSpPr/>
          <p:nvPr/>
        </p:nvSpPr>
        <p:spPr>
          <a:xfrm>
            <a:off x="259557" y="4363971"/>
            <a:ext cx="2672600" cy="1200329"/>
          </a:xfrm>
          <a:prstGeom prst="rect">
            <a:avLst/>
          </a:prstGeom>
        </p:spPr>
        <p:txBody>
          <a:bodyPr wrap="square">
            <a:spAutoFit/>
          </a:bodyPr>
          <a:lstStyle/>
          <a:p>
            <a:pPr algn="ctr">
              <a:defRPr b="1">
                <a:latin typeface="+mj-lt"/>
              </a:defRPr>
            </a:pPr>
            <a:r>
              <a:t>Bare Metal (BM)</a:t>
            </a:r>
            <a:endParaRPr b="1">
              <a:latin typeface="+mj-lt"/>
            </a:endParaRPr>
          </a:p>
          <a:p>
            <a:pPr algn="ctr"/>
            <a:endParaRPr>
              <a:latin typeface="+mj-lt"/>
            </a:endParaRPr>
          </a:p>
          <a:p>
            <a:pPr algn="ctr">
              <a:defRPr>
                <a:latin typeface="+mj-lt"/>
              </a:defRPr>
            </a:pPr>
            <a:r>
              <a:t>Používateľ dostane plné holé</a:t>
            </a:r>
          </a:p>
          <a:p>
            <a:pPr algn="ctr">
              <a:defRPr>
                <a:latin typeface="+mj-lt"/>
              </a:defRPr>
            </a:pPr>
            <a:r>
              <a:t>server kovov</a:t>
            </a:r>
            <a:endParaRPr>
              <a:latin typeface="+mj-lt"/>
            </a:endParaRPr>
          </a:p>
        </p:txBody>
      </p:sp>
      <p:sp>
        <p:nvSpPr>
          <p:cNvPr id="6" name="Rectangle 5"/>
          <p:cNvSpPr/>
          <p:nvPr/>
        </p:nvSpPr>
        <p:spPr>
          <a:xfrm>
            <a:off x="4596963" y="4161264"/>
            <a:ext cx="2672600" cy="2308324"/>
          </a:xfrm>
          <a:prstGeom prst="rect">
            <a:avLst/>
          </a:prstGeom>
        </p:spPr>
        <p:txBody>
          <a:bodyPr wrap="square">
            <a:spAutoFit/>
          </a:bodyPr>
          <a:lstStyle/>
          <a:p>
            <a:pPr algn="ctr">
              <a:defRPr b="1">
                <a:latin typeface="+mj-lt"/>
              </a:defRPr>
            </a:pPr>
            <a:r>
              <a:t>Virtuálny počítač</a:t>
            </a:r>
          </a:p>
          <a:p>
            <a:pPr algn="ctr"/>
            <a:endParaRPr b="1">
              <a:latin typeface="+mj-lt"/>
            </a:endParaRPr>
          </a:p>
          <a:p>
            <a:pPr algn="ctr">
              <a:defRPr>
                <a:latin typeface="+mj-lt"/>
              </a:defRPr>
            </a:pPr>
            <a:r>
              <a:t>Hypervízor virtualizuje</a:t>
            </a:r>
          </a:p>
          <a:p>
            <a:pPr algn="ctr">
              <a:defRPr>
                <a:latin typeface="+mj-lt"/>
              </a:defRPr>
            </a:pPr>
            <a:r>
              <a:t>základný server Bare Metal do</a:t>
            </a:r>
          </a:p>
          <a:p>
            <a:pPr algn="ctr">
              <a:defRPr>
                <a:latin typeface="+mj-lt"/>
              </a:defRPr>
            </a:pPr>
            <a:r>
              <a:t>menšie virtuálne počítače</a:t>
            </a:r>
          </a:p>
          <a:p>
            <a:pPr algn="ctr">
              <a:defRPr>
                <a:latin typeface="+mj-lt"/>
              </a:defRPr>
            </a:pPr>
            <a:r>
              <a:t>(viacero)</a:t>
            </a:r>
          </a:p>
          <a:p>
            <a:pPr algn="ctr">
              <a:defRPr>
                <a:latin typeface="+mj-lt"/>
              </a:defRPr>
            </a:pPr>
            <a:r>
              <a:t>virtuálne počítače nájomcu)</a:t>
            </a:r>
          </a:p>
        </p:txBody>
      </p:sp>
      <p:sp>
        <p:nvSpPr>
          <p:cNvPr id="7" name="Rectangle 6"/>
          <p:cNvSpPr/>
          <p:nvPr/>
        </p:nvSpPr>
        <p:spPr>
          <a:xfrm>
            <a:off x="9259843" y="4262935"/>
            <a:ext cx="2672600" cy="1754326"/>
          </a:xfrm>
          <a:prstGeom prst="rect">
            <a:avLst/>
          </a:prstGeom>
        </p:spPr>
        <p:txBody>
          <a:bodyPr wrap="square">
            <a:spAutoFit/>
          </a:bodyPr>
          <a:lstStyle/>
          <a:p>
            <a:pPr algn="ctr">
              <a:defRPr b="1">
                <a:latin typeface="+mj-lt"/>
              </a:defRPr>
            </a:pPr>
            <a:r>
              <a:t>Vyhradení hostitelia virtuálnych počítačov (DVH)</a:t>
            </a:r>
            <a:endParaRPr b="1">
              <a:latin typeface="+mj-lt"/>
            </a:endParaRPr>
          </a:p>
          <a:p>
            <a:pPr algn="ctr"/>
            <a:endParaRPr>
              <a:latin typeface="+mj-lt"/>
            </a:endParaRPr>
          </a:p>
          <a:p>
            <a:pPr algn="ctr">
              <a:defRPr>
                <a:latin typeface="+mj-lt"/>
              </a:defRPr>
            </a:pPr>
            <a:r>
              <a:t>Spustené inštancie virtuálnych počítačov</a:t>
            </a:r>
            <a:endParaRPr>
              <a:latin typeface="+mj-lt"/>
            </a:endParaRPr>
          </a:p>
          <a:p>
            <a:pPr algn="ctr">
              <a:defRPr>
                <a:latin typeface="+mj-lt"/>
              </a:defRPr>
            </a:pPr>
            <a:r>
              <a:t>na vyhradenom serveri Bare Metal</a:t>
            </a:r>
          </a:p>
          <a:p>
            <a:pPr algn="ctr">
              <a:defRPr>
                <a:latin typeface="+mj-lt"/>
              </a:defRPr>
            </a:pPr>
            <a:r>
              <a:t>servery (Virtuálne počítače s jedným nájomcom)</a:t>
            </a:r>
          </a:p>
        </p:txBody>
      </p:sp>
    </p:spTree>
    <p:extLst>
      <p:ext uri="{BB962C8B-B14F-4D97-AF65-F5344CB8AC3E}">
        <p14:creationId xmlns:p14="http://schemas.microsoft.com/office/powerpoint/2010/main" val="4128542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Bare Metal</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normAutofit/>
          </a:bodyPr>
          <a:lstStyle/>
          <a:p>
            <a:pPr marL="0" lvl="0" indent="0">
              <a:buNone/>
              <a:defRPr sz="3600">
                <a:latin typeface="+mj-lt"/>
              </a:defRPr>
            </a:pPr>
            <a:r>
              <a:t>Možné prípady použitia:</a:t>
            </a:r>
          </a:p>
          <a:p>
            <a:pPr lvl="0">
              <a:defRPr sz="3600">
                <a:latin typeface="+mj-lt"/>
              </a:defRPr>
            </a:pPr>
            <a:r>
              <a:t>záťaže s vysokými nárokmi na výkon</a:t>
            </a:r>
            <a:endParaRPr sz="3600">
              <a:latin typeface="+mj-lt"/>
            </a:endParaRPr>
          </a:p>
          <a:p>
            <a:pPr lvl="0">
              <a:defRPr sz="3600">
                <a:latin typeface="+mj-lt"/>
              </a:defRPr>
            </a:pPr>
            <a:r>
              <a:t>nie sú virtualizované záťaže</a:t>
            </a:r>
            <a:endParaRPr sz="3600">
              <a:latin typeface="+mj-lt"/>
            </a:endParaRPr>
          </a:p>
          <a:p>
            <a:pPr lvl="0">
              <a:defRPr sz="3600">
                <a:latin typeface="+mj-lt"/>
              </a:defRPr>
            </a:pPr>
            <a:r>
              <a:t>vyžaduje sa konkrétny hypervízor</a:t>
            </a:r>
            <a:endParaRPr sz="3600">
              <a:latin typeface="+mj-lt"/>
            </a:endParaRPr>
          </a:p>
          <a:p>
            <a:pPr lvl="0">
              <a:defRPr sz="3600">
                <a:latin typeface="+mj-lt"/>
              </a:defRPr>
            </a:pPr>
            <a:r>
              <a:t>osobitná licencia</a:t>
            </a:r>
            <a:endParaRPr sz="3600">
              <a:latin typeface="+mj-lt"/>
            </a:endParaRPr>
          </a:p>
        </p:txBody>
      </p:sp>
      <p:pic>
        <p:nvPicPr>
          <p:cNvPr id="5" name="Picture 4"/>
          <p:cNvPicPr>
            <a:picLocks noChangeAspect="1"/>
          </p:cNvPicPr>
          <p:nvPr/>
        </p:nvPicPr>
        <p:blipFill>
          <a:blip r:embed="rId3"/>
          <a:stretch>
            <a:fillRect/>
          </a:stretch>
        </p:blipFill>
        <p:spPr>
          <a:xfrm>
            <a:off x="7342571" y="3186321"/>
            <a:ext cx="1666875" cy="3419475"/>
          </a:xfrm>
          <a:prstGeom prst="rect">
            <a:avLst/>
          </a:prstGeom>
        </p:spPr>
      </p:pic>
    </p:spTree>
    <p:extLst>
      <p:ext uri="{BB962C8B-B14F-4D97-AF65-F5344CB8AC3E}">
        <p14:creationId xmlns:p14="http://schemas.microsoft.com/office/powerpoint/2010/main" val="25146763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Virtuálny počítač</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normAutofit lnSpcReduction="10000"/>
          </a:bodyPr>
          <a:lstStyle/>
          <a:p>
            <a:pPr>
              <a:defRPr sz="3600">
                <a:latin typeface="+mj-lt"/>
              </a:defRPr>
            </a:pPr>
            <a:r>
              <a:t>možné prípady použitia:</a:t>
            </a:r>
          </a:p>
          <a:p>
            <a:pPr lvl="1">
              <a:defRPr sz="3600">
                <a:latin typeface="+mj-lt"/>
              </a:defRPr>
            </a:pPr>
            <a:r>
              <a:t>je potrebné kontrolovať všetky aspekty systémového prostredia</a:t>
            </a:r>
            <a:endParaRPr sz="3600">
              <a:latin typeface="+mj-lt"/>
            </a:endParaRPr>
          </a:p>
          <a:p>
            <a:pPr lvl="1">
              <a:defRPr sz="3600">
                <a:latin typeface="+mj-lt"/>
              </a:defRPr>
            </a:pPr>
            <a:r>
              <a:t>je potrebné nasadiť staršiu aplikáciu spustenú v systéme Windows alebo Linux</a:t>
            </a:r>
            <a:endParaRPr sz="3600">
              <a:latin typeface="+mj-lt"/>
            </a:endParaRPr>
          </a:p>
          <a:p>
            <a:pPr lvl="0">
              <a:defRPr sz="3600">
                <a:latin typeface="+mj-lt"/>
              </a:defRPr>
            </a:pPr>
            <a:r>
              <a:t>vyžaduje prácu so správou opráv operačného systému, konfiguráciou zabezpečenia, monitorovaním, konfiguráciou aplikácie a škálovaním na spracovanie variabilných prenosov</a:t>
            </a:r>
            <a:endParaRPr sz="3600">
              <a:latin typeface="+mj-lt"/>
            </a:endParaRPr>
          </a:p>
        </p:txBody>
      </p:sp>
    </p:spTree>
    <p:extLst>
      <p:ext uri="{BB962C8B-B14F-4D97-AF65-F5344CB8AC3E}">
        <p14:creationId xmlns:p14="http://schemas.microsoft.com/office/powerpoint/2010/main" val="344260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Základy inštancie VM</a:t>
            </a:r>
          </a:p>
        </p:txBody>
      </p:sp>
      <p:pic>
        <p:nvPicPr>
          <p:cNvPr id="4" name="Picture 3"/>
          <p:cNvPicPr>
            <a:picLocks noChangeAspect="1"/>
          </p:cNvPicPr>
          <p:nvPr/>
        </p:nvPicPr>
        <p:blipFill>
          <a:blip r:embed="rId3"/>
          <a:stretch>
            <a:fillRect/>
          </a:stretch>
        </p:blipFill>
        <p:spPr>
          <a:xfrm>
            <a:off x="429414" y="2209024"/>
            <a:ext cx="5447622" cy="2764911"/>
          </a:xfrm>
          <a:prstGeom prst="rect">
            <a:avLst/>
          </a:prstGeom>
        </p:spPr>
      </p:pic>
      <p:pic>
        <p:nvPicPr>
          <p:cNvPr id="5" name="Picture 4"/>
          <p:cNvPicPr>
            <a:picLocks noChangeAspect="1"/>
          </p:cNvPicPr>
          <p:nvPr/>
        </p:nvPicPr>
        <p:blipFill>
          <a:blip r:embed="rId4"/>
          <a:stretch>
            <a:fillRect/>
          </a:stretch>
        </p:blipFill>
        <p:spPr>
          <a:xfrm>
            <a:off x="6015975" y="1354914"/>
            <a:ext cx="5198886" cy="4927094"/>
          </a:xfrm>
          <a:prstGeom prst="rect">
            <a:avLst/>
          </a:prstGeom>
        </p:spPr>
      </p:pic>
    </p:spTree>
    <p:extLst>
      <p:ext uri="{BB962C8B-B14F-4D97-AF65-F5344CB8AC3E}">
        <p14:creationId xmlns:p14="http://schemas.microsoft.com/office/powerpoint/2010/main" val="29444363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Vertikálne škálovanie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18752"/>
            <a:ext cx="5773615" cy="4719952"/>
          </a:xfrm>
        </p:spPr>
        <p:txBody>
          <a:bodyPr>
            <a:normAutofit fontScale="92500"/>
          </a:bodyPr>
          <a:lstStyle/>
          <a:p>
            <a:pPr lvl="0">
              <a:defRPr sz="3600">
                <a:latin typeface="+mj-lt"/>
              </a:defRPr>
            </a:pPr>
            <a:r>
              <a:t>zmena veľkosti kapacity jedného virtuálneho počítača</a:t>
            </a:r>
            <a:endParaRPr sz="3600">
              <a:latin typeface="+mj-lt"/>
            </a:endParaRPr>
          </a:p>
          <a:p>
            <a:pPr lvl="0">
              <a:defRPr sz="3600">
                <a:latin typeface="+mj-lt"/>
              </a:defRPr>
            </a:pPr>
            <a:r>
              <a:t>nová konfigurácia musí mať rovnakú hardvérovú architektúru</a:t>
            </a:r>
            <a:endParaRPr sz="3600">
              <a:latin typeface="+mj-lt"/>
            </a:endParaRPr>
          </a:p>
          <a:p>
            <a:pPr lvl="0">
              <a:defRPr sz="3600">
                <a:latin typeface="+mj-lt"/>
              </a:defRPr>
            </a:pPr>
            <a:r>
              <a:t>Vyžaduje sa odstávka - inštancia musí byť pred zmenou jej veľkosti zastavená!</a:t>
            </a:r>
            <a:endParaRPr sz="3600">
              <a:latin typeface="+mj-lt"/>
            </a:endParaRPr>
          </a:p>
        </p:txBody>
      </p:sp>
      <p:pic>
        <p:nvPicPr>
          <p:cNvPr id="5" name="Picture 4"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847753" y="4479000"/>
            <a:ext cx="2351323" cy="736424"/>
          </a:xfrm>
          <a:prstGeom prst="rect">
            <a:avLst/>
          </a:prstGeom>
        </p:spPr>
      </p:pic>
      <p:pic>
        <p:nvPicPr>
          <p:cNvPr id="6" name="Picture 5" descr="hardware - What are the considerations which decide the &lt;strong&gt;server&lt;/strong&gt; ..."/>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7315825" y="3230440"/>
            <a:ext cx="3577626" cy="1120496"/>
          </a:xfrm>
          <a:prstGeom prst="rect">
            <a:avLst/>
          </a:prstGeom>
        </p:spPr>
      </p:pic>
      <p:pic>
        <p:nvPicPr>
          <p:cNvPr id="7" name="Picture 6" descr="hardware - What are the considerations which decide the &lt;strong&gt;server&lt;/strong&gt; ..."/>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6914517" y="1818752"/>
            <a:ext cx="4098476" cy="1283624"/>
          </a:xfrm>
          <a:prstGeom prst="rect">
            <a:avLst/>
          </a:prstGeom>
        </p:spPr>
      </p:pic>
      <p:sp>
        <p:nvSpPr>
          <p:cNvPr id="9" name="Up Arrow 8"/>
          <p:cNvSpPr/>
          <p:nvPr/>
        </p:nvSpPr>
        <p:spPr>
          <a:xfrm>
            <a:off x="11012993" y="1818752"/>
            <a:ext cx="984738" cy="417632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pic>
        <p:nvPicPr>
          <p:cNvPr id="10" name="Picture 9" descr="hardware - What are the considerations which decide the &lt;strong&gt;server&lt;/strong&gt; ..."/>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78874" y="5458497"/>
            <a:ext cx="1713238" cy="536579"/>
          </a:xfrm>
          <a:prstGeom prst="rect">
            <a:avLst/>
          </a:prstGeom>
        </p:spPr>
      </p:pic>
    </p:spTree>
    <p:extLst>
      <p:ext uri="{BB962C8B-B14F-4D97-AF65-F5344CB8AC3E}">
        <p14:creationId xmlns:p14="http://schemas.microsoft.com/office/powerpoint/2010/main" val="3108115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defRPr b="1"/>
            </a:pPr>
            <a:r>
              <a:t>Horizontálne škálovanie (Automatické škálovanie)</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4574" y="1336431"/>
            <a:ext cx="5793712" cy="5202273"/>
          </a:xfrm>
        </p:spPr>
        <p:txBody>
          <a:bodyPr>
            <a:noAutofit/>
          </a:bodyPr>
          <a:lstStyle/>
          <a:p>
            <a:pPr lvl="0">
              <a:defRPr sz="3600">
                <a:latin typeface="+mj-lt"/>
              </a:defRPr>
            </a:pPr>
            <a:r>
              <a:t>umožňuje nasadenie virtuálnych počítačov vo veľkom rozsahu s automatickou konfiguráciou</a:t>
            </a:r>
            <a:endParaRPr sz="3600">
              <a:latin typeface="+mj-lt"/>
            </a:endParaRPr>
          </a:p>
          <a:p>
            <a:pPr lvl="0">
              <a:defRPr sz="3600">
                <a:latin typeface="+mj-lt"/>
              </a:defRPr>
            </a:pPr>
            <a:r>
              <a:t>možno škálovať nahor alebo nadol</a:t>
            </a:r>
          </a:p>
          <a:p>
            <a:pPr lvl="0">
              <a:defRPr sz="3600">
                <a:latin typeface="+mj-lt"/>
              </a:defRPr>
            </a:pPr>
            <a:r>
              <a:t>zlaďte dopyt po prenosoch pridaním alebo odstránením virtuálnych počítačov automaticky (podporuje automatické škálovanie na základe využitia CPU alebo pamäte metriky</a:t>
            </a:r>
            <a:endParaRPr sz="3600">
              <a:latin typeface="+mj-lt"/>
            </a:endParaRPr>
          </a:p>
        </p:txBody>
      </p:sp>
      <p:pic>
        <p:nvPicPr>
          <p:cNvPr id="4" name="Picture 3"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878286" y="3046401"/>
            <a:ext cx="1566498" cy="490620"/>
          </a:xfrm>
          <a:prstGeom prst="rect">
            <a:avLst/>
          </a:prstGeom>
        </p:spPr>
      </p:pic>
      <p:pic>
        <p:nvPicPr>
          <p:cNvPr id="5" name="Picture 4"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516157" y="3046401"/>
            <a:ext cx="1566498" cy="490620"/>
          </a:xfrm>
          <a:prstGeom prst="rect">
            <a:avLst/>
          </a:prstGeom>
        </p:spPr>
      </p:pic>
      <p:pic>
        <p:nvPicPr>
          <p:cNvPr id="6" name="Picture 5"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154028" y="3046401"/>
            <a:ext cx="1566498" cy="490620"/>
          </a:xfrm>
          <a:prstGeom prst="rect">
            <a:avLst/>
          </a:prstGeom>
        </p:spPr>
      </p:pic>
      <p:sp>
        <p:nvSpPr>
          <p:cNvPr id="7" name="TextBox 6"/>
          <p:cNvSpPr txBox="1"/>
          <p:nvPr/>
        </p:nvSpPr>
        <p:spPr>
          <a:xfrm>
            <a:off x="10952700" y="3046401"/>
            <a:ext cx="874206" cy="523220"/>
          </a:xfrm>
          <a:prstGeom prst="rect">
            <a:avLst/>
          </a:prstGeom>
          <a:noFill/>
        </p:spPr>
        <p:txBody>
          <a:bodyPr wrap="square">
            <a:spAutoFit/>
          </a:bodyPr>
          <a:lstStyle/>
          <a:p>
            <a:pPr algn="ctr">
              <a:defRPr sz="2800" b="1"/>
            </a:pPr>
            <a:r>
              <a:t>….</a:t>
            </a:r>
            <a:endParaRPr b="1"/>
          </a:p>
        </p:txBody>
      </p:sp>
      <p:sp>
        <p:nvSpPr>
          <p:cNvPr id="8" name="Right Arrow 7"/>
          <p:cNvSpPr/>
          <p:nvPr/>
        </p:nvSpPr>
        <p:spPr>
          <a:xfrm>
            <a:off x="5958141" y="3471601"/>
            <a:ext cx="5868765" cy="1286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200">
                <a:latin typeface="+mj-lt"/>
              </a:defRPr>
            </a:pPr>
            <a:r>
              <a:t>MIERKA - DO</a:t>
            </a:r>
            <a:endParaRPr sz="3200">
              <a:latin typeface="+mj-lt"/>
            </a:endParaRPr>
          </a:p>
        </p:txBody>
      </p:sp>
      <p:sp>
        <p:nvSpPr>
          <p:cNvPr id="9" name="Left Arrow 8"/>
          <p:cNvSpPr/>
          <p:nvPr/>
        </p:nvSpPr>
        <p:spPr>
          <a:xfrm>
            <a:off x="5958141" y="4757790"/>
            <a:ext cx="5723374" cy="129623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sz="3200">
                <a:latin typeface="+mj-lt"/>
              </a:defRPr>
            </a:pPr>
            <a:r>
              <a:t>MIERKA - VYŠLÉ</a:t>
            </a:r>
            <a:endParaRPr sz="3200">
              <a:latin typeface="+mj-lt"/>
            </a:endParaRPr>
          </a:p>
        </p:txBody>
      </p:sp>
    </p:spTree>
    <p:extLst>
      <p:ext uri="{BB962C8B-B14F-4D97-AF65-F5344CB8AC3E}">
        <p14:creationId xmlns:p14="http://schemas.microsoft.com/office/powerpoint/2010/main" val="2553102315"/>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B1A50C1-1114-4D3E-B5CC-6B370D670A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3088</TotalTime>
  <Words>1410</Words>
  <Application>Microsoft Office PowerPoint</Application>
  <PresentationFormat>Widescreen</PresentationFormat>
  <Paragraphs>109</Paragraphs>
  <Slides>13</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Motyw pakietu Office</vt:lpstr>
      <vt:lpstr>O3 - osnovy diaľkového vzdelávania v službe Cloud Computing  4 - výpočtové služby</vt:lpstr>
      <vt:lpstr>Úvod do kurzu Cloud Computing</vt:lpstr>
      <vt:lpstr>Výpočtové služby</vt:lpstr>
      <vt:lpstr>Bare Metal, VM (Virtuálny počítač) a vyhradení hostitelia</vt:lpstr>
      <vt:lpstr>Bare Metal</vt:lpstr>
      <vt:lpstr>Virtuálny počítač</vt:lpstr>
      <vt:lpstr>Základy inštancie VM</vt:lpstr>
      <vt:lpstr>Vertikálne škálovanie</vt:lpstr>
      <vt:lpstr>Horizontálne škálovanie (Automatické škálovanie)</vt:lpstr>
      <vt:lpstr>Kontajnerový mechanizmus</vt:lpstr>
      <vt:lpstr>Kubernetes</vt:lpstr>
      <vt:lpstr>Funkcie</vt:lpstr>
      <vt:lpstr>Študovať a preskúmať nasledujúce online zdroje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147</cp:revision>
  <dcterms:created xsi:type="dcterms:W3CDTF">2021-12-08T08:56:03Z</dcterms:created>
  <dcterms:modified xsi:type="dcterms:W3CDTF">2024-02-23T14:11:49Z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