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295" r:id="rId7"/>
    <p:sldId id="296" r:id="rId8"/>
    <p:sldId id="298" r:id="rId9"/>
    <p:sldId id="297"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100" d="100"/>
          <a:sy n="100" d="100"/>
        </p:scale>
        <p:origin x="7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iremos dizer algo mais sobre o armazenamento de objetos.</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que é o c object storage? Bem, é uma plataforma de armazenamento de alto desempenho, à escala da Internet, onde os dados são geridos como objetos independentemente do tipo de dados armazenados. Portanto, é ideal para dados não estruturados como seus diários, vídeos, imagens e arquivos de texto. Além disso, é um serviço regional e público. Os objetos são armazenados num bucket com um nome exclusivo numa tendência. O importante de se lembrar é que existe uma hierarquia simples e, em qualquer altura, vê uma estrutura de pasta simulada pelo serviço de armazenamento de objetos utilizando algo denominado prefixos. Assim, lembre-se de todos os objetos que guisou apenas numa hierarquia simples dentro do serviço.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armazenamento de objetos é para a Web e será utilizado para fotografias, vídeos, ficheiros de diário, ficheiros de texto e quaisquer ficheiros armazenados na Web. Normalmente, a forma como é acedido é que tem um cliente da Internet que acede a estes objetos através da utilização de verbos HTTP simples e familiares, como colocar e obter, colocar o que significa que cria um objeto e obter significa que transfere um objeto. Estes são os serviços de armazenamento principal que existem na cloud.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06143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Por isso, vamos olhar para algumas das lágrimas. A primeira lágrima no armazenamento de objetos é denominada a camada standard. Também é referido como camada dinâmica, onde mantém todos os dados críticos que pretende obter instantaneamente. A obtenção é rápida e também é altamente consistente. Assim, sempre que pretender atualizar os dados, poderá obter a cópia mais recente desses dados. Há uma segunda lágrima chamada frio, e é usada para acesso pouco frequente. Isto significa que tem uma cópia dos dados críticos de longo prazo que não necessita imediatamente. Por isso, pense no armazenamento de cópias de segurança que ira aceder com pouca frequência a esta lágrima.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93109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Os dados armazenados são muito seguros porque são armazenados num mínimo de três localizações físicas num único AD. A codificação de dados é essencial porque está a armazenar dados sensíveis na cloud. Pretende que seja seguro e que a encriptação de dados esteja disponível por predefinição. Você não pode desligar isso ou trazer suas chaves para requisitos muito rigorosos. Pode aceder a todos estes dados utilizando uma chamada da API simples. Apenas pode chamar verbos de HTTP familiares e pode aceder a estes dados.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311552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object-stora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bject-storage/workshops/freetier/index.html#xd_co_f=NmEzYTk4MDUtZWQyMS00MDBmLThiMWEtZWFhMTNlMjEzODM3%7E" TargetMode="External"/><Relationship Id="rId4" Type="http://schemas.openxmlformats.org/officeDocument/2006/relationships/hyperlink" Target="https://www.youtube.com/watch?v=ZfTOQJlLs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Cloud Computing</a:t>
            </a:r>
            <a:br>
              <a:rPr b="1"/>
            </a:br>
            <a:r>
              <a:rPr b="1"/>
              <a:t/>
            </a:r>
            <a:br>
              <a:rPr b="1"/>
            </a:br>
            <a:r>
              <a:t>7- Armazenamento de objetos</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O que é armazenamento de objetos?</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t>todos os dados, independentemente do tipo de conteúdo - geridos como objetos</a:t>
            </a:r>
            <a:endParaRPr sz="3600">
              <a:latin typeface="+mj-lt"/>
            </a:endParaRPr>
          </a:p>
          <a:p>
            <a:pPr>
              <a:defRPr sz="3600">
                <a:latin typeface="+mj-lt"/>
              </a:defRPr>
            </a:pPr>
            <a:r>
              <a:t>cada objeto está armazenado num bucket</a:t>
            </a:r>
            <a:endParaRPr sz="3600">
              <a:latin typeface="+mj-lt"/>
            </a:endParaRPr>
          </a:p>
          <a:p>
            <a:pPr>
              <a:defRPr sz="3600">
                <a:latin typeface="+mj-lt"/>
              </a:defRPr>
            </a:pPr>
            <a:r>
              <a:t>um </a:t>
            </a:r>
            <a:r>
              <a:rPr b="1"/>
              <a:t>bucket</a:t>
            </a:r>
            <a:r>
              <a:t> - container lógico para armazenar objetos</a:t>
            </a:r>
            <a:endParaRPr sz="3600">
              <a:latin typeface="+mj-lt"/>
            </a:endParaRPr>
          </a:p>
          <a:p>
            <a:pPr>
              <a:defRPr sz="3600">
                <a:latin typeface="+mj-lt"/>
              </a:defRPr>
            </a:pPr>
            <a:r>
              <a:t>os objetos são armazenados numa única estrutura simples sem uma hierarquia de pastas - acesso rápido e fácil</a:t>
            </a:r>
            <a:endParaRPr sz="3600">
              <a:latin typeface="+mj-lt"/>
            </a:endParaRPr>
          </a:p>
        </p:txBody>
      </p:sp>
      <p:pic>
        <p:nvPicPr>
          <p:cNvPr id="5" name="Picture 4"/>
          <p:cNvPicPr>
            <a:picLocks noChangeAspect="1"/>
          </p:cNvPicPr>
          <p:nvPr/>
        </p:nvPicPr>
        <p:blipFill>
          <a:blip r:embed="rId3"/>
          <a:stretch>
            <a:fillRect/>
          </a:stretch>
        </p:blipFill>
        <p:spPr>
          <a:xfrm>
            <a:off x="4783276" y="4723091"/>
            <a:ext cx="2143125" cy="1933575"/>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Object Storage - casos de utilização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8584" y="1690687"/>
            <a:ext cx="11394831" cy="4865861"/>
          </a:xfrm>
        </p:spPr>
        <p:txBody>
          <a:bodyPr>
            <a:normAutofit lnSpcReduction="10000"/>
          </a:bodyPr>
          <a:lstStyle/>
          <a:p>
            <a:pPr>
              <a:defRPr sz="3600">
                <a:latin typeface="+mj-lt"/>
              </a:defRPr>
            </a:pPr>
            <a:r>
              <a:t>repositório de conteúdos para dados, imagens, diários e vídeo, etc.</a:t>
            </a:r>
          </a:p>
          <a:p>
            <a:pPr>
              <a:defRPr sz="3600">
                <a:latin typeface="+mj-lt"/>
              </a:defRPr>
            </a:pPr>
            <a:r>
              <a:t>arquivo/cópia de segurança para períodos de tempo mais longos</a:t>
            </a:r>
          </a:p>
          <a:p>
            <a:pPr>
              <a:defRPr sz="3600">
                <a:latin typeface="+mj-lt"/>
              </a:defRPr>
            </a:pPr>
            <a:r>
              <a:t>armazenamento de dados de diário para análise e resolução de problemas</a:t>
            </a:r>
            <a:endParaRPr sz="3600">
              <a:latin typeface="+mj-lt"/>
            </a:endParaRPr>
          </a:p>
          <a:p>
            <a:pPr>
              <a:defRPr sz="3600">
                <a:latin typeface="+mj-lt"/>
              </a:defRPr>
            </a:pPr>
            <a:r>
              <a:t>armazenamento de grandes conjuntos de dados (dados genéricos, IoT)</a:t>
            </a:r>
          </a:p>
          <a:p>
            <a:pPr>
              <a:defRPr sz="3600">
                <a:latin typeface="+mj-lt"/>
              </a:defRPr>
            </a:pPr>
            <a:r>
              <a:t>Armazenamento Big Data/Hadoop</a:t>
            </a:r>
            <a:endParaRPr sz="3600">
              <a:latin typeface="+mj-lt"/>
            </a:endParaRPr>
          </a:p>
        </p:txBody>
      </p:sp>
    </p:spTree>
    <p:extLst>
      <p:ext uri="{BB962C8B-B14F-4D97-AF65-F5344CB8AC3E}">
        <p14:creationId xmlns:p14="http://schemas.microsoft.com/office/powerpoint/2010/main" val="1854421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Camadas do armazenamento de objetos</a:t>
            </a:r>
            <a:endParaRPr b="1"/>
          </a:p>
        </p:txBody>
      </p:sp>
      <p:pic>
        <p:nvPicPr>
          <p:cNvPr id="5" name="Picture 4"/>
          <p:cNvPicPr>
            <a:picLocks noChangeAspect="1"/>
          </p:cNvPicPr>
          <p:nvPr/>
        </p:nvPicPr>
        <p:blipFill>
          <a:blip r:embed="rId3"/>
          <a:stretch>
            <a:fillRect/>
          </a:stretch>
        </p:blipFill>
        <p:spPr>
          <a:xfrm>
            <a:off x="838200" y="2007159"/>
            <a:ext cx="10144125" cy="914400"/>
          </a:xfrm>
          <a:prstGeom prst="rect">
            <a:avLst/>
          </a:prstGeom>
        </p:spPr>
      </p:pic>
      <p:sp>
        <p:nvSpPr>
          <p:cNvPr id="7" name="Rectangle 6"/>
          <p:cNvSpPr/>
          <p:nvPr/>
        </p:nvSpPr>
        <p:spPr>
          <a:xfrm>
            <a:off x="6109398" y="3238030"/>
            <a:ext cx="6082602" cy="2246769"/>
          </a:xfrm>
          <a:prstGeom prst="rect">
            <a:avLst/>
          </a:prstGeom>
        </p:spPr>
        <p:txBody>
          <a:bodyPr wrap="square">
            <a:spAutoFit/>
          </a:bodyPr>
          <a:lstStyle/>
          <a:p>
            <a:pPr>
              <a:defRPr sz="2800" b="1"/>
            </a:pPr>
            <a:r>
              <a:rPr>
                <a:latin typeface="+mj-lt"/>
              </a:rPr>
              <a:t>Standard (AWS), Hot (OCI</a:t>
            </a:r>
            <a:r>
              <a:t>,</a:t>
            </a:r>
            <a:r>
              <a:rPr>
                <a:latin typeface="+mj-lt"/>
              </a:rPr>
              <a:t>IBM, Azure) ...</a:t>
            </a:r>
          </a:p>
          <a:p>
            <a:pPr marL="342900" indent="-342900">
              <a:buFont typeface="Arial" panose="020B0604020202020204" pitchFamily="34" charset="0"/>
              <a:buChar char="•"/>
              <a:defRPr sz="2800">
                <a:latin typeface="+mj-lt"/>
              </a:defRPr>
            </a:pPr>
            <a:r>
              <a:t>acesso rápido, imediato e frequente</a:t>
            </a:r>
          </a:p>
          <a:p>
            <a:pPr marL="342900" indent="-342900">
              <a:buFont typeface="Arial" panose="020B0604020202020204" pitchFamily="34" charset="0"/>
              <a:buChar char="•"/>
              <a:defRPr sz="2800">
                <a:latin typeface="+mj-lt"/>
              </a:defRPr>
            </a:pPr>
            <a:r>
              <a:t>obtenção de dados instantânea</a:t>
            </a:r>
          </a:p>
          <a:p>
            <a:pPr marL="342900" indent="-342900">
              <a:buFont typeface="Arial" panose="020B0604020202020204" pitchFamily="34" charset="0"/>
              <a:buChar char="•"/>
              <a:defRPr sz="2800">
                <a:latin typeface="+mj-lt"/>
              </a:defRPr>
            </a:pPr>
            <a:r>
              <a:t>sempre serve a cópia mais recente dos dados quando obtidos</a:t>
            </a:r>
            <a:endParaRPr sz="2800">
              <a:latin typeface="+mj-lt"/>
            </a:endParaRPr>
          </a:p>
        </p:txBody>
      </p:sp>
      <p:sp>
        <p:nvSpPr>
          <p:cNvPr id="8" name="Rectangle 7"/>
          <p:cNvSpPr/>
          <p:nvPr/>
        </p:nvSpPr>
        <p:spPr>
          <a:xfrm>
            <a:off x="26796" y="3238029"/>
            <a:ext cx="6082602" cy="3108543"/>
          </a:xfrm>
          <a:prstGeom prst="rect">
            <a:avLst/>
          </a:prstGeom>
        </p:spPr>
        <p:txBody>
          <a:bodyPr wrap="square">
            <a:spAutoFit/>
          </a:bodyPr>
          <a:lstStyle/>
          <a:p>
            <a:pPr>
              <a:defRPr sz="2800" b="1">
                <a:latin typeface="+mj-lt"/>
              </a:defRPr>
            </a:pPr>
            <a:r>
              <a:t>Glacier (AWS), Cold (OCI, IBM, Azure) ...</a:t>
            </a:r>
          </a:p>
          <a:p>
            <a:pPr marL="342900" indent="-342900">
              <a:buFont typeface="Arial" panose="020B0604020202020204" pitchFamily="34" charset="0"/>
              <a:buChar char="•"/>
              <a:defRPr sz="2800">
                <a:latin typeface="+mj-lt"/>
              </a:defRPr>
            </a:pPr>
            <a:r>
              <a:t>dados raramente acedidos, mas devem ser conservados e conservados durante longos períodos de tempo</a:t>
            </a:r>
          </a:p>
          <a:p>
            <a:pPr marL="342900" indent="-342900">
              <a:buFont typeface="Arial" panose="020B0604020202020204" pitchFamily="34" charset="0"/>
              <a:buChar char="•"/>
              <a:defRPr sz="2800">
                <a:latin typeface="+mj-lt"/>
              </a:defRPr>
            </a:pPr>
            <a:r>
              <a:t>barato</a:t>
            </a:r>
            <a:endParaRPr sz="2800">
              <a:latin typeface="+mj-lt"/>
            </a:endParaRPr>
          </a:p>
          <a:p>
            <a:pPr marL="342900" indent="-342900">
              <a:buFont typeface="Arial" panose="020B0604020202020204" pitchFamily="34" charset="0"/>
              <a:buChar char="•"/>
              <a:defRPr sz="2800">
                <a:latin typeface="+mj-lt"/>
              </a:defRPr>
            </a:pPr>
            <a:r>
              <a:t>os objetos necessitam de ser repostos antes da exportação</a:t>
            </a:r>
            <a:endParaRPr sz="2800">
              <a:latin typeface="+mj-lt"/>
            </a:endParaRPr>
          </a:p>
        </p:txBody>
      </p:sp>
    </p:spTree>
    <p:extLst>
      <p:ext uri="{BB962C8B-B14F-4D97-AF65-F5344CB8AC3E}">
        <p14:creationId xmlns:p14="http://schemas.microsoft.com/office/powerpoint/2010/main" val="2366011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Segurança e fiabilidade do armazenamento de objetos</a:t>
            </a:r>
            <a:endParaRPr b="1"/>
          </a:p>
        </p:txBody>
      </p:sp>
      <p:sp>
        <p:nvSpPr>
          <p:cNvPr id="6" name="Rectangle 5"/>
          <p:cNvSpPr/>
          <p:nvPr/>
        </p:nvSpPr>
        <p:spPr>
          <a:xfrm>
            <a:off x="974690" y="1980319"/>
            <a:ext cx="10611059" cy="3970318"/>
          </a:xfrm>
          <a:prstGeom prst="rect">
            <a:avLst/>
          </a:prstGeom>
        </p:spPr>
        <p:txBody>
          <a:bodyPr wrap="square">
            <a:spAutoFit/>
          </a:bodyPr>
          <a:lstStyle/>
          <a:p>
            <a:pPr marL="342900" indent="-342900">
              <a:buFont typeface="Arial" panose="020B0604020202020204" pitchFamily="34" charset="0"/>
              <a:buChar char="•"/>
              <a:defRPr sz="3600">
                <a:latin typeface="+mj-lt"/>
              </a:defRPr>
            </a:pPr>
            <a:r>
              <a:t>o armazenamento de objetos é altamente durável e persistente </a:t>
            </a:r>
          </a:p>
          <a:p>
            <a:pPr marL="342900" indent="-342900">
              <a:buFont typeface="Arial" panose="020B0604020202020204" pitchFamily="34" charset="0"/>
              <a:buChar char="•"/>
              <a:defRPr sz="3600">
                <a:latin typeface="+mj-lt"/>
              </a:defRPr>
            </a:pPr>
            <a:r>
              <a:t>numa região de vários ADs, armazena a réplica de dados em mais do que um AD</a:t>
            </a:r>
            <a:endParaRPr sz="3600">
              <a:latin typeface="+mj-lt"/>
            </a:endParaRPr>
          </a:p>
          <a:p>
            <a:pPr marL="342900" indent="-342900">
              <a:buFont typeface="Arial" panose="020B0604020202020204" pitchFamily="34" charset="0"/>
              <a:buChar char="•"/>
              <a:defRPr sz="3600">
                <a:latin typeface="+mj-lt"/>
              </a:defRPr>
            </a:pPr>
            <a:r>
              <a:t>todos os dados são encriptados por predefinição (é possível alterar as chaves de encriptação)</a:t>
            </a:r>
            <a:endParaRPr sz="3600">
              <a:latin typeface="+mj-lt"/>
            </a:endParaRPr>
          </a:p>
          <a:p>
            <a:pPr marL="342900" indent="-342900">
              <a:buFont typeface="Arial" panose="020B0604020202020204" pitchFamily="34" charset="0"/>
              <a:buChar char="•"/>
              <a:defRPr sz="3600">
                <a:latin typeface="+mj-lt"/>
              </a:defRPr>
            </a:pPr>
            <a:r>
              <a:t>acede a todos estes dados utilizando uma chamada de API simples com verbos de HTTP familiares (PUT, GET) </a:t>
            </a:r>
            <a:endParaRPr sz="3600">
              <a:latin typeface="+mj-lt"/>
            </a:endParaRPr>
          </a:p>
        </p:txBody>
      </p:sp>
    </p:spTree>
    <p:extLst>
      <p:ext uri="{BB962C8B-B14F-4D97-AF65-F5344CB8AC3E}">
        <p14:creationId xmlns:p14="http://schemas.microsoft.com/office/powerpoint/2010/main" val="2524615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a:bodyPr>
          <a:lstStyle/>
          <a:p>
            <a:pPr marL="0" lvl="0" indent="0" algn="just">
              <a:buNone/>
              <a:defRPr b="1">
                <a:latin typeface="+mj-lt"/>
              </a:defRPr>
            </a:pPr>
            <a:r>
              <a:t>Leia isto:</a:t>
            </a:r>
          </a:p>
          <a:p>
            <a:pPr algn="just">
              <a:defRPr>
                <a:latin typeface="+mj-lt"/>
                <a:hlinkClick r:id="rId3"/>
              </a:defRPr>
            </a:pPr>
            <a:r>
              <a:t>https://cloud.google.com/learn/what-is-object-storage</a:t>
            </a:r>
            <a:endParaRPr>
              <a:latin typeface="+mj-lt"/>
            </a:endParaRPr>
          </a:p>
          <a:p>
            <a:pPr marL="0" indent="0" algn="just">
              <a:buNone/>
              <a:defRPr b="1">
                <a:latin typeface="+mj-lt"/>
              </a:defRPr>
            </a:pPr>
            <a:r>
              <a:t>Veja este vídeo:</a:t>
            </a:r>
          </a:p>
          <a:p>
            <a:pPr algn="just">
              <a:defRPr>
                <a:latin typeface="+mj-lt"/>
                <a:hlinkClick r:id="rId4"/>
              </a:defRPr>
            </a:pPr>
            <a:r>
              <a:t>https://www.youtube.com/watch?v=ZfTOQJlLsAs</a:t>
            </a:r>
            <a:endParaRPr>
              <a:latin typeface="+mj-lt"/>
            </a:endParaRPr>
          </a:p>
          <a:p>
            <a:pPr marL="0" indent="0" algn="just">
              <a:buNone/>
            </a:pPr>
            <a:r>
              <a:t>Experimente o prático para esta lição:</a:t>
            </a:r>
          </a:p>
          <a:p>
            <a:pPr algn="just">
              <a:defRPr>
                <a:latin typeface="+mj-lt"/>
              </a:defRPr>
            </a:pPr>
            <a:r>
              <a:rPr>
                <a:hlinkClick r:id="rId5"/>
              </a:rPr>
              <a:t>https://oracle.github.io/learning-library/oci-library/oci-hol/object-storage/workshops/freetier/index.html#xd_co_f=NmEzYTk4MDUtZWQyMS00MDBmLThiMWEtZWFhMTNlMjEzODM3%7E</a:t>
            </a:r>
            <a:r>
              <a:t> </a:t>
            </a:r>
          </a:p>
          <a:p>
            <a:pPr marL="0" indent="0" algn="just">
              <a:buNone/>
              <a:defRPr b="1">
                <a:latin typeface="+mj-lt"/>
              </a:defRPr>
            </a:pPr>
            <a:r>
              <a:t>Aceda ao Oracle Member Hub e termine o sétimo tópico: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0CC6D708-6827-4BC5-A992-B856774DD8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3350</TotalTime>
  <Words>870</Words>
  <Application>Microsoft Office PowerPoint</Application>
  <PresentationFormat>Widescreen</PresentationFormat>
  <Paragraphs>54</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Currículos de aprendizagem à distância no Cloud Computing  7- Armazenamento de objetos</vt:lpstr>
      <vt:lpstr>Introdução ao curso de Computação na Cloud</vt:lpstr>
      <vt:lpstr>O que é armazenamento de objetos?</vt:lpstr>
      <vt:lpstr>Object Storage - casos de utilização</vt:lpstr>
      <vt:lpstr>Camadas do armazenamento de objetos</vt:lpstr>
      <vt:lpstr>Segurança e fiabilidade do armazenamento de objetos</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176</cp:revision>
  <dcterms:created xsi:type="dcterms:W3CDTF">2021-12-08T08:56:03Z</dcterms:created>
  <dcterms:modified xsi:type="dcterms:W3CDTF">2024-02-13T19:06:10Z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