
<file path=[Content_Types].xml><?xml version="1.0" encoding="utf-8"?>
<Types xmlns="http://schemas.openxmlformats.org/package/2006/content-types">
  <Default ContentType="image/x-emf" Extension="emf"/>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91" r:id="rId19"/>
    <p:sldId id="256" r:id="rId5"/>
    <p:sldId id="257" r:id="rId6"/>
    <p:sldId id="285" r:id="rId7"/>
    <p:sldId id="286" r:id="rId8"/>
    <p:sldId id="287" r:id="rId9"/>
    <p:sldId id="288" r:id="rId10"/>
    <p:sldId id="290" r:id="rId11"/>
    <p:sldId id="28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5" d="100"/>
          <a:sy n="95"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notesMasters/notesMaster1.xml" Type="http://schemas.openxmlformats.org/officeDocument/2006/relationships/notesMaster"/><Relationship Id="rId15" Target="presProps.xml" Type="http://schemas.openxmlformats.org/officeDocument/2006/relationships/presProps"/><Relationship Id="rId16" Target="viewProps.xml" Type="http://schemas.openxmlformats.org/officeDocument/2006/relationships/viewProps"/><Relationship Id="rId17" Target="theme/theme1.xml" Type="http://schemas.openxmlformats.org/officeDocument/2006/relationships/theme"/><Relationship Id="rId18" Target="tableStyles.xml" Type="http://schemas.openxmlformats.org/officeDocument/2006/relationships/tableStyles"/><Relationship Id="rId19" Target="slides/slide10.xml" Type="http://schemas.openxmlformats.org/officeDocument/2006/relationships/slide"/><Relationship Id="rId2" Target="../customXml/item2.xml" Type="http://schemas.openxmlformats.org/officeDocument/2006/relationships/customXml"/><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6.11.2022.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zawiera łącznie dziesięć tematów i w tym temacie powiemy coś więcej o łączności z sieciami lokalnymi.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Termin "lokalne" odnosi się do aplikacji sprzętowych i programowych infrastruktury IT zlokalizowanej w lokalizacji użytkownika. Koncepcja chmury jest w przeciwieństwie do takiego podejścia, tj. sprzęt znajduje się w zdalnym centrum danych, którego właścicielem jest dostawca usług w chmurze.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Istnieją jednak przypadki, w których właściciel systemu informatycznego musi mieć większą kontrolę nad zasobem IT w kontekście utrzymania wydajności, bezpieczeństwa i konserwacji oraz kontroli lokalizacji fizycznej (typowym przykładem są instytucje finansowe lub krytyczne systemy zarządzające infrastrukturą transportową). W takich przypadkach często zdarza się tworzenie środowisk hybrydowych, które łączą chmurę i rozwiązania lokalne, w jeden system informacyjny.</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82101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Połączenie lokalizacji lokalnej z chmurą zależy od rzeczywistych potrzeb. W bardziej prostych przypadkach (na przykład gdy do przechowywania danych z kopii zapasowych są używane instancje chmury), można się połączyć z chmurą za pomocą istniejącego publicznego połączenia internetowego. Jeśli jednak istnieją dodatkowe wymagania dotyczące bezpieczeństwa lub szybkości połączenia, stosowane są różne podejścia. Na przykład, gdy bezpieczeństwo komunikacji ma kluczowe znaczenie, używane jest połączenie VPN (aby uniknąć kogoś spoza nasłuchiwania ruchu sieciowego). W przypadku osiągnięcia dużych prędkości stosuje się specjalne połączenia prywatne.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71361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VPN używa sieci publicznej w celu zapewnienia bezpiecznego połączenia między dwiema prywatnymi sieciami. Zwykły niezaszyfrowany pakiet sieciowy można traktować jako pocztówkę. Każdy może ją przeczytać przed przyjazdem na Twój adres. Inną opcją byłaby ochrona wiadomości podczas wysyłania jej do biura pocztowego poprzez umieszczenie jej w kopercie. Pakiety sieciowe są szyfrowane w tunelu VPN i nie mogą być odczytywane z zewnątrz podczas podróży między sieciami. W związku z tym możliwe jest odczytanie danych tylko poprzez uwierzytelnienie za pomocą odpowiedniego klucza (w tym przypadku klucze znajdują się w routerach VPN).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781809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Szyfrowana komunikacja obejmuje wiele negocjacji przed rozpoczęciem komunikacji. Dlatego poszczególne protokoły sieci zostały opracowane jako uaktualnienie do protokołu TCP w celu szyfrowania komunikacji sieciowej między dwoma witrynami. W związku z powyższym najczęściej używanym protokołem sieciowym jest IPsec.</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146994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Czasami są potrzebne dedykowane i prywatne połączenia z większą szerokością pasma oraz bardziej niezawodne i spójne środowisko sieciowe niż Internet. W takich przypadkach dostawcy usług chmurowych angażują partnerskie telekomunikacje, które ustanawiają połączenie z lokalizacji lokalnej do centrum danych.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316952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06.11.2022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06.11.2022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3.png" Type="http://schemas.openxmlformats.org/officeDocument/2006/relationships/image"/><Relationship Id="rId4"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5.emf"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6.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7.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https://www.techslang.com/definition/what-is-on-premises/" TargetMode="External" Type="http://schemas.openxmlformats.org/officeDocument/2006/relationships/hyperlink"/><Relationship Id="rId4" Target="https://www.youtube.com/watch?v=tuDVWQOG0C0" TargetMode="External" Type="http://schemas.openxmlformats.org/officeDocument/2006/relationships/hyperlink"/><Relationship Id="rId5" Target="https://www.coursera.org/learn/crypto?irclickid=ym5VFgSLCxyIUtwwCdSGbTdCUkDX8RXhBWhWSM0&amp;irgwc=1&amp;utm_medium=partners&amp;utm_source=impact&amp;utm_campaign=3030402&amp;utm_content=b2c" TargetMode="External" Type="http://schemas.openxmlformats.org/officeDocument/2006/relationships/hyperlink"/></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3 - Łączność z sieciami lokalnymi</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Lokalne (on-premises)?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algn="just" lvl="0">
              <a:defRPr sz="3600">
                <a:latin typeface="+mj-lt"/>
              </a:defRPr>
            </a:pPr>
            <a:r>
              <a:rPr b="1"/>
              <a:t>Lokalnie</a:t>
            </a:r>
            <a:r>
              <a:t> - wszystko (sprzęt i oprogramowanie) znajduje się w Twojej lokalizacji</a:t>
            </a:r>
            <a:endParaRPr sz="3600">
              <a:latin typeface="+mj-lt"/>
            </a:endParaRPr>
          </a:p>
          <a:p>
            <a:pPr algn="just" lvl="0">
              <a:defRPr sz="3600">
                <a:latin typeface="+mj-lt"/>
              </a:defRPr>
            </a:pPr>
            <a:r>
              <a:t>Tradycyjne podejście do wdrożenia systemu IT</a:t>
            </a:r>
          </a:p>
          <a:p>
            <a:pPr algn="just" lvl="0">
              <a:defRPr sz="3600">
                <a:latin typeface="+mj-lt"/>
              </a:defRPr>
            </a:pPr>
            <a:r>
              <a:t>Różnice w porównaniu do chmury</a:t>
            </a:r>
            <a:endParaRPr>
              <a:latin typeface="+mj-lt"/>
            </a:endParaRPr>
          </a:p>
        </p:txBody>
      </p:sp>
      <p:pic>
        <p:nvPicPr>
          <p:cNvPr descr="Oracle On Premise Vs Cloud Applications - YouTube"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Chmura hybrydowa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indent="0" lvl="0" marL="0">
              <a:buNone/>
              <a:defRPr sz="3600">
                <a:latin typeface="+mj-lt"/>
              </a:defRPr>
            </a:pPr>
            <a:r>
              <a:t>	</a:t>
            </a:r>
          </a:p>
          <a:p>
            <a:pPr lvl="0"/>
            <a:endParaRPr>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1440198192"/>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Opcje łączności</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algn="just" lvl="0">
              <a:defRPr sz="4000">
                <a:latin typeface="+mj-lt"/>
              </a:defRPr>
            </a:pPr>
            <a:r>
              <a:rPr b="1"/>
              <a:t>Internet publiczny </a:t>
            </a:r>
            <a:r>
              <a:t> - prosty, niezaszyfrowany</a:t>
            </a:r>
            <a:endParaRPr sz="4000">
              <a:latin typeface="+mj-lt"/>
            </a:endParaRPr>
          </a:p>
          <a:p>
            <a:pPr algn="just" lvl="0">
              <a:defRPr sz="4000">
                <a:latin typeface="+mj-lt"/>
              </a:defRPr>
            </a:pPr>
            <a:r>
              <a:rPr b="1"/>
              <a:t>Virtual Private Network </a:t>
            </a:r>
            <a:r>
              <a:t>(VPN) - bezpieczne (zaszyfrowane), limity prędkości (do 300 Mbps) </a:t>
            </a:r>
          </a:p>
          <a:p>
            <a:pPr algn="just" lvl="0">
              <a:defRPr sz="4000">
                <a:latin typeface="+mj-lt"/>
              </a:defRPr>
            </a:pPr>
            <a:r>
              <a:rPr b="1"/>
              <a:t>Połączenie prywatne </a:t>
            </a:r>
            <a:r>
              <a:t>(OCI - FastConnect, Azure - ExpressRoute, AWS -  Direct Connect, ...) - bardzo szybkie (do 10 Gb/s), możliwa subskrypcja</a:t>
            </a:r>
            <a:endParaRPr sz="32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Podstawy VPN</a:t>
            </a:r>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092995"/>
          </a:xfrm>
        </p:spPr>
        <p:txBody>
          <a:bodyPr>
            <a:normAutofit lnSpcReduction="10000"/>
          </a:bodyPr>
          <a:lstStyle/>
          <a:p>
            <a:pPr algn="just" indent="0" lvl="0" marL="0">
              <a:buNone/>
              <a:defRPr sz="3200">
                <a:latin typeface="+mj-lt"/>
              </a:defRPr>
            </a:pPr>
            <a:r>
              <a:rPr b="1"/>
              <a:t>Tunnel</a:t>
            </a:r>
            <a:r>
              <a:t> - sposób dostarczania pakietów przez Internet na prywatne adresy</a:t>
            </a:r>
            <a:endParaRPr sz="3200">
              <a:latin typeface="+mj-lt"/>
            </a:endParaRPr>
          </a:p>
          <a:p>
            <a:pPr algn="just" indent="0" lvl="0" marL="0">
              <a:buNone/>
              <a:defRPr sz="3200">
                <a:latin typeface="+mj-lt"/>
              </a:defRPr>
            </a:pPr>
            <a:r>
              <a:rPr b="1"/>
              <a:t>Identyfikacja</a:t>
            </a:r>
            <a:r>
              <a:t> - udostępnia mechanizm identyfikacji bieżącego użytkownika</a:t>
            </a:r>
          </a:p>
          <a:p>
            <a:pPr algn="just" indent="0" lvl="0" marL="0">
              <a:buNone/>
              <a:defRPr sz="3200">
                <a:latin typeface="+mj-lt"/>
              </a:defRPr>
            </a:pPr>
            <a:r>
              <a:rPr b="1"/>
              <a:t>Szyfrowanie</a:t>
            </a:r>
            <a:r>
              <a:t> - pakiety muszą być szyfrowane, tak aby nie można było ich podszywać przez publiczny Internet</a:t>
            </a:r>
            <a:endParaRPr sz="3200">
              <a:latin typeface="+mj-lt"/>
            </a:endParaRPr>
          </a:p>
        </p:txBody>
      </p:sp>
    </p:spTree>
    <p:extLst>
      <p:ext uri="{BB962C8B-B14F-4D97-AF65-F5344CB8AC3E}">
        <p14:creationId xmlns:p14="http://schemas.microsoft.com/office/powerpoint/2010/main" val="2058580349"/>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IPsec Połączenie VPN</a:t>
            </a:r>
          </a:p>
        </p:txBody>
      </p:sp>
      <p:pic>
        <p:nvPicPr>
          <p:cNvPr id="4" name="Content Placeholder 3"/>
          <p:cNvPicPr>
            <a:picLocks noChangeAspect="1" noGrp="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4518837" y="4933507"/>
            <a:ext cx="2052084" cy="1786270"/>
          </a:xfrm>
          <a:prstGeom prst="wedgeRectCallout">
            <a:avLst>
              <a:gd fmla="val 36159" name="adj1"/>
              <a:gd fmla="val -108333"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a:pPr>
            <a:r>
              <a:t>IPsec - grupa protokołów używanych razem do konfigurowania szyfrowanych połączeń między sieciami</a:t>
            </a:r>
          </a:p>
        </p:txBody>
      </p:sp>
    </p:spTree>
    <p:extLst>
      <p:ext uri="{BB962C8B-B14F-4D97-AF65-F5344CB8AC3E}">
        <p14:creationId xmlns:p14="http://schemas.microsoft.com/office/powerpoint/2010/main" val="2422612537"/>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Prywatne połączenie</a:t>
            </a:r>
          </a:p>
        </p:txBody>
      </p:sp>
      <p:pic>
        <p:nvPicPr>
          <p:cNvPr id="4" name="Content Placeholder 3"/>
          <p:cNvPicPr>
            <a:picLocks noChangeAspect="1" noGrp="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fmla="val 57999" name="adj1"/>
              <a:gd fmla="val -7824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Klient (lub krawędź chmurowa partnera)</a:t>
            </a:r>
          </a:p>
        </p:txBody>
      </p:sp>
      <p:sp>
        <p:nvSpPr>
          <p:cNvPr id="6" name="Rectangular Callout 5"/>
          <p:cNvSpPr/>
          <p:nvPr/>
        </p:nvSpPr>
        <p:spPr>
          <a:xfrm>
            <a:off x="4969834" y="4912241"/>
            <a:ext cx="1616149" cy="1148317"/>
          </a:xfrm>
          <a:prstGeom prst="wedgeRectCallout">
            <a:avLst>
              <a:gd fmla="val -1870" name="adj1"/>
              <a:gd fmla="val -89352"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Usługi brzegowe dostawcy chmury</a:t>
            </a:r>
          </a:p>
        </p:txBody>
      </p:sp>
    </p:spTree>
    <p:extLst>
      <p:ext uri="{BB962C8B-B14F-4D97-AF65-F5344CB8AC3E}">
        <p14:creationId xmlns:p14="http://schemas.microsoft.com/office/powerpoint/2010/main" val="3107715445"/>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algn="just" indent="0" lvl="0" marL="0">
              <a:buNone/>
              <a:defRPr b="1">
                <a:latin typeface="+mj-lt"/>
              </a:defRPr>
            </a:pPr>
            <a:r>
              <a:t>Przeczytaj ten artykuł:</a:t>
            </a:r>
          </a:p>
          <a:p>
            <a:pPr algn="just">
              <a:defRPr>
                <a:latin typeface="+mj-lt"/>
                <a:hlinkClick r:id="rId3"/>
              </a:defRPr>
            </a:pPr>
            <a:r>
              <a:t>https://www.techslang.com/definition/what-is-on-premises/</a:t>
            </a:r>
            <a:endParaRPr>
              <a:latin typeface="+mj-lt"/>
            </a:endParaRPr>
          </a:p>
          <a:p>
            <a:pPr algn="just" indent="0" marL="0">
              <a:buNone/>
            </a:pPr>
            <a:endParaRPr b="1">
              <a:latin typeface="+mj-lt"/>
            </a:endParaRPr>
          </a:p>
          <a:p>
            <a:pPr algn="just" indent="0" marL="0">
              <a:buNone/>
              <a:defRPr b="1">
                <a:latin typeface="+mj-lt"/>
              </a:defRPr>
            </a:pPr>
            <a:r>
              <a:t>Obejrzyj film:</a:t>
            </a:r>
          </a:p>
          <a:p>
            <a:pPr algn="just">
              <a:defRPr>
                <a:latin typeface="+mj-lt"/>
                <a:hlinkClick r:id="rId4"/>
              </a:defRPr>
            </a:pPr>
            <a:r>
              <a:t>https://www.youtube.com/watch?v=tuDVWQOG0C0</a:t>
            </a:r>
            <a:endParaRPr>
              <a:latin typeface="+mj-lt"/>
            </a:endParaRPr>
          </a:p>
          <a:p>
            <a:pPr algn="just" indent="0" marL="0">
              <a:buNone/>
            </a:pPr>
            <a:endParaRPr b="1">
              <a:latin typeface="+mj-lt"/>
            </a:endParaRPr>
          </a:p>
          <a:p>
            <a:pPr algn="just" indent="0" marL="0">
              <a:buNone/>
              <a:defRPr b="1">
                <a:latin typeface="+mj-lt"/>
              </a:defRPr>
            </a:pPr>
            <a:r>
              <a:t>Przejdź do aplikacji Oracle Member Hub i zakończ trzeci temat:</a:t>
            </a:r>
          </a:p>
          <a:p>
            <a:pPr algn="just" indent="0" marL="0">
              <a:buNone/>
              <a:defRPr>
                <a:latin typeface="+mj-lt"/>
              </a:defRPr>
            </a:pPr>
            <a:r>
              <a:t>   academy.oracle.com</a:t>
            </a:r>
          </a:p>
          <a:p>
            <a:pPr algn="just" indent="0" marL="0">
              <a:buNone/>
            </a:pPr>
            <a:endParaRPr>
              <a:latin typeface="+mj-lt"/>
            </a:endParaRPr>
          </a:p>
          <a:p>
            <a:pPr algn="just" indent="0" marL="0">
              <a:buNone/>
            </a:pPr>
            <a:r>
              <a:t>Jeśli chcesz dowiedzieć się więcej o kryptografii, koniecznie zapoznaj się z </a:t>
            </a:r>
            <a:r>
              <a:rPr>
                <a:hlinkClick r:id="rId5"/>
              </a:rPr>
              <a:t>obserwowaniem</a:t>
            </a:r>
            <a:r>
              <a:t> na Coursera(Stanford University - Cryptography I)</a:t>
            </a: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88BECAC8-B10C-4ECB-B26B-D1335426AD12}"/>
</file>

<file path=docProps/app.xml><?xml version="1.0" encoding="utf-8"?>
<Properties xmlns="http://schemas.openxmlformats.org/officeDocument/2006/extended-properties" xmlns:vt="http://schemas.openxmlformats.org/officeDocument/2006/docPropsVTypes">
  <TotalTime>2760</TotalTime>
  <Words>810</Words>
  <Application>Microsoft Office PowerPoint</Application>
  <PresentationFormat>Widescreen</PresentationFormat>
  <Paragraphs>57</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Distance learning curricula in Cloud Computing  3- Connectivity to on-premises networks</vt:lpstr>
      <vt:lpstr>Introduction to the Cloud Computing course</vt:lpstr>
      <vt:lpstr>On-premises ?</vt:lpstr>
      <vt:lpstr>Hybrid cloud</vt:lpstr>
      <vt:lpstr>Connectivity options</vt:lpstr>
      <vt:lpstr>VPN basics</vt:lpstr>
      <vt:lpstr>IPsec VPN connection</vt:lpstr>
      <vt:lpstr>Private connection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115</cp:revision>
  <dcterms:created xsi:type="dcterms:W3CDTF">2021-12-08T08:56:03Z</dcterms:created>
  <dcterms:modified xsi:type="dcterms:W3CDTF">2022-11-06T18:32:40Z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