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96" r:id="rId7"/>
    <p:sldId id="300" r:id="rId8"/>
    <p:sldId id="301" r:id="rId9"/>
    <p:sldId id="297" r:id="rId10"/>
    <p:sldId id="298" r:id="rId11"/>
    <p:sldId id="299" r:id="rId12"/>
    <p:sldId id="302" r:id="rId13"/>
    <p:sldId id="277" r:id="rId14"/>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kurze Cloud Computing. Tento kurz bol vypracovaný na základe projektu Erasmus+ CodeIn. Všetko, čo potrebujete na učenie, je prístup na internet a počítač.</a:t>
            </a:r>
          </a:p>
          <a:p>
            <a:pPr>
              <a:lnSpc>
                <a:spcPct val="107000"/>
              </a:lnSpc>
              <a:spcAft>
                <a:spcPts val="800"/>
              </a:spcAft>
              <a:defRPr>
                <a:effectLst/>
              </a:defRPr>
            </a:pPr>
            <a:r>
              <a:t>Kurz obsahuje celkovo desať tém a v tejto téme povieme niečo viac o vyrovnávaní záťaže.</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Čo je vysoká dostupnosť? Vysoká dostupnosť je kvalita výpočtovej infraštruktúry, ktorá jej umožňuje naďalej fungovať, aj keď niektoré jej komponenty zlyhajú. To je dôležité pre kľúčové systémy, ktoré nedokážu zvládnuť prerušenie služby a akékoľvek prestoje môžu spôsobiť škodu alebo spôsobiť finančnú stratu.</a:t>
            </a:r>
          </a:p>
          <a:p>
            <a:r>
              <a:t>Dátové centrá napríklad vyžadujú vysokú dostupnosť svojich systémov a bez neplánovaných odstávok na vykonávanie každodenných úloh.</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357766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Čo je to zariadenie na vyrovnávanie záťaže? Zariadenie na vyrovnávanie záťaže by ste mohli použiť na dosiahnutie vysokej dostupnosti a dosiahnutie škálovateľnosti. Spôsob fungovania zariadenia na vyrovnávanie záťaže sa teda zvyčajne označuje aj ako reverzné proxy. Máte zariadenie na vyrovnávanie záťaže, ku ktorému by pristupovali viacerí klienti, teda rôzni klienti. Títo klienti by zasiahli zariadenie na vyrovnávanie záťaže a zariadenie na vyrovnávanie záťaže by proxy tieto prenosy na rôzne backendové servery. Takýmto spôsobom nielen chráni rôzne backendové servery, ale tiež poskytuje vysokú dostupnosť v prípade, že konkrétny backendový server je nedostupný, aplikácia môže byť stále v prevádzke. A potom poskytuje škálovateľnosť, pretože ak zariadenie na vyrovnávanie záťaže začne používať mnohí klienti, môžete jednoducho pridať ďalšie backendové servery.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92184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Zariadenie na vyrovnávanie záťaže smeruje sieťové prenosy do backendových serverov. Ide o výraz pre aplikačný server, ktorý zodpovedá za generovanie obsahu v odpovedi na prichádzajúce prenosy TCP alebo HTTP. </a:t>
            </a:r>
          </a:p>
          <a:p>
            <a:r>
              <a:t>Pravidlá, podľa ktorých zariadenie na vyrovnávanie záťaže presmeruje prenosy na backendové servery, definujú takzvané stratégie vyrovnávania záťaže.</a:t>
            </a:r>
          </a:p>
          <a:p>
            <a:r>
              <a:t>Kontrola stavu je test, ktorým sa potvrdzuje dostupnosť backendových serverov. Riadiaca rovina v podstate odosiela ping na backendové servery a čaká na odozvu.</a:t>
            </a:r>
          </a:p>
          <a:p>
            <a:r>
              <a:t>Prijímač je logická entita, ktorá zisťuje prichádzajúce prenosy na verejnej IP adrese zariadenia na vyrovnávanie záťaže.</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23358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Vždy môžete vykonať verejné a súkromné zariadenie na vyrovnávanie záťaže. Verejné znamená, že zariadenie na vyrovnávanie záťaže je dostupné na webe.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410551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Súkromné zariadenie na vyrovnávanie záťaže znamená, že vaše viaceré vrstvy, ako webová vrstva, môžu hovoriť so svojou vrstvou databázy a vyvážiť prevádzku medzi nimi, ale obe vrstvy nemusia byť verejné.</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507110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Čo je vyrovnávanie záťaže Round-Robin? Vyrovnávanie záťaže Round-robin je jednou z najjednoduchších metód distribúcie požiadaviek klienta v rámci skupiny serverov. Zariadenie na vyrovnávanie záťaže Round Robin umožňuje odosielať požiadavku klienta na každý server zase nadol v zozname serverov v skupine.</a:t>
            </a:r>
          </a:p>
          <a:p>
            <a:r>
              <a:t>Najmenej vyrovnávanie záťaže pripojenia je algoritmus dynamického vyrovnávania záťaže, pri ktorom sú klientske požiadavky distribuované na aplikačný server s najmenším počtom aktívnych pripojení pri prijatí požiadavky klienta.</a:t>
            </a:r>
          </a:p>
          <a:p>
            <a:r>
              <a:t>Stratégia hašovania IP adresy používa zdrojovú IP adresu prichádzajúcej požiadavky ako hašovací kľúč na smerovanie nelepivých prenosov na ten istý backendový server. To znamená, že zariadenie na vyrovnávanie záťaže smeruje požiadavky z rovnakého klienta na ten istý backendový server za predpokladu, že daný server je dostupný.</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276237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pPr>
            <a:r>
              <a:t>Backendový set (logická entita definovaná zoznamom backendových serverov, stratégiou vyrovnávania záťaže a stratégiou kontroly stavu). Ak server zlyhá pri kontrole stavu, zariadenie na vyrovnávanie záťaže dočasne zruší rotáciu servera. Ak server neskôr postúpi kontrolu stavu, zariadenie na vyrovnávanie záťaže ho vráti na rotáciu.</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57501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 dokončenie tejto jednotky študujte a skontrolujte nasledujúce online zdroje. Ďakujeme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oracle.com/en-us/iaas/Content/Balance/Concepts/balanceoverview.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ci-fundamentals-lab/workshops/freetier/index.html#xd_co_f=NmEzYTk4MDUtZWQyMS00MDBmLThiMWEtZWFhMTNlMjEzODM3%7E" TargetMode="External"/><Relationship Id="rId4" Type="http://schemas.openxmlformats.org/officeDocument/2006/relationships/hyperlink" Target="https://www.youtube.com/watch?v=sCR3SAVdyC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diaľkového vzdelávania v službe Cloud Computing</a:t>
            </a:r>
            <a:br>
              <a:rPr b="1"/>
            </a:br>
            <a:r>
              <a:rPr b="1"/>
              <a:t/>
            </a:r>
            <a:br>
              <a:rPr b="1"/>
            </a:br>
            <a:r>
              <a:t>8 - vyrovnávanie záťaže</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Študovať a preskúmať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t>Prečítajte si:</a:t>
            </a:r>
          </a:p>
          <a:p>
            <a:pPr algn="just">
              <a:defRPr>
                <a:latin typeface="+mj-lt"/>
                <a:hlinkClick r:id="rId3"/>
              </a:defRPr>
            </a:pPr>
            <a:r>
              <a:t>https://docs.oracle.com/en-us/iaas/Content/Balance/Concepts/balanceoverview.htm</a:t>
            </a:r>
            <a:endParaRPr>
              <a:latin typeface="+mj-lt"/>
            </a:endParaRPr>
          </a:p>
          <a:p>
            <a:pPr marL="0" indent="0" algn="just">
              <a:buNone/>
              <a:defRPr b="1">
                <a:latin typeface="+mj-lt"/>
              </a:defRPr>
            </a:pPr>
            <a:r>
              <a:t>Pozrite si toto video:</a:t>
            </a:r>
          </a:p>
          <a:p>
            <a:pPr algn="just">
              <a:defRPr>
                <a:latin typeface="+mj-lt"/>
                <a:hlinkClick r:id="rId4"/>
              </a:defRPr>
            </a:pPr>
            <a:r>
              <a:t>https://www.youtube.com/watch?v=sCR3SAVdyCc</a:t>
            </a:r>
            <a:endParaRPr>
              <a:latin typeface="+mj-lt"/>
            </a:endParaRPr>
          </a:p>
          <a:p>
            <a:pPr marL="0" indent="0" algn="just">
              <a:buNone/>
            </a:pPr>
            <a:r>
              <a:t>Vyskúšajte praktické cvičenie:</a:t>
            </a:r>
          </a:p>
          <a:p>
            <a:pPr algn="just">
              <a:defRPr>
                <a:latin typeface="+mj-lt"/>
                <a:hlinkClick r:id="rId5"/>
              </a:defRPr>
            </a:pPr>
            <a:r>
              <a:t>https://oracle.github.io/learning-library/oci-library/oci-hol/oci-fundamentals-lab/workshops/freetier/index.html#xd_co_f=NmEzYTk4MDUtZWQyMS00MDBmLThiMWEtZWFhMTNlMjEzODM3%7E</a:t>
            </a:r>
            <a:endParaRPr>
              <a:latin typeface="+mj-lt"/>
            </a:endParaRPr>
          </a:p>
          <a:p>
            <a:pPr marL="0" indent="0" algn="just">
              <a:buNone/>
              <a:defRPr b="1">
                <a:latin typeface="+mj-lt"/>
              </a:defRPr>
            </a:pPr>
            <a:r>
              <a:t>Prístup k centru členov Oracle a dokončenie ôsmej témy:</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vyvinutý ako výsledok projektu Erasmus+ CodeIn (</a:t>
            </a:r>
            <a:r>
              <a:rPr i="1"/>
              <a:t>Cloud cOmputing pre digitálne vzdelávanie INnovation</a:t>
            </a:r>
            <a:r>
              <a:t>)</a:t>
            </a:r>
          </a:p>
          <a:p>
            <a:pPr lvl="0">
              <a:defRPr sz="3600">
                <a:latin typeface="+mj-lt"/>
              </a:defRPr>
            </a:pPr>
            <a:r>
              <a:t>Obsahuje celkovo desať tém výučby</a:t>
            </a:r>
            <a:endParaRPr sz="3600">
              <a:latin typeface="+mj-lt"/>
            </a:endParaRPr>
          </a:p>
          <a:p>
            <a:pPr lvl="0">
              <a:defRPr sz="3600">
                <a:latin typeface="+mj-lt"/>
              </a:defRPr>
            </a:pPr>
            <a:r>
              <a:t>Všetko, čo potrebujete na učenie, je prístup na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Vysoká dostupnosť</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7043894" cy="5167312"/>
          </a:xfrm>
        </p:spPr>
        <p:txBody>
          <a:bodyPr>
            <a:normAutofit/>
          </a:bodyPr>
          <a:lstStyle/>
          <a:p>
            <a:pPr>
              <a:defRPr sz="3600">
                <a:latin typeface="+mj-lt"/>
              </a:defRPr>
            </a:pPr>
            <a:r>
              <a:t>počítačové prostredia nakonfigurované tak, aby poskytovali takmer plnú dostupnosť, sú známe ako systémy s vysokou dostupnosťou.</a:t>
            </a:r>
          </a:p>
          <a:p>
            <a:pPr>
              <a:defRPr sz="3600">
                <a:latin typeface="+mj-lt"/>
              </a:defRPr>
            </a:pPr>
            <a:r>
              <a:t>takéto systémy majú zvyčajne redundantný hardvér a softvér, ktorý sprístupňuje systém napriek zlyhaniam</a:t>
            </a:r>
            <a:endParaRPr sz="3600">
              <a:latin typeface="+mj-lt"/>
            </a:endParaRPr>
          </a:p>
        </p:txBody>
      </p:sp>
      <p:pic>
        <p:nvPicPr>
          <p:cNvPr id="4" name="Picture 3"/>
          <p:cNvPicPr>
            <a:picLocks noChangeAspect="1"/>
          </p:cNvPicPr>
          <p:nvPr/>
        </p:nvPicPr>
        <p:blipFill>
          <a:blip r:embed="rId3"/>
          <a:stretch>
            <a:fillRect/>
          </a:stretch>
        </p:blipFill>
        <p:spPr>
          <a:xfrm>
            <a:off x="7654750" y="2189741"/>
            <a:ext cx="3197469" cy="3894353"/>
          </a:xfrm>
          <a:prstGeom prst="rect">
            <a:avLst/>
          </a:prstGeom>
        </p:spPr>
      </p:pic>
    </p:spTree>
    <p:extLst>
      <p:ext uri="{BB962C8B-B14F-4D97-AF65-F5344CB8AC3E}">
        <p14:creationId xmlns:p14="http://schemas.microsoft.com/office/powerpoint/2010/main" val="59501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Prehľad vyrovnávania záťaže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0" y="1539963"/>
            <a:ext cx="7855753" cy="5167312"/>
          </a:xfrm>
        </p:spPr>
        <p:txBody>
          <a:bodyPr>
            <a:normAutofit/>
          </a:bodyPr>
          <a:lstStyle/>
          <a:p>
            <a:pPr marL="0" indent="0">
              <a:buNone/>
              <a:defRPr sz="3600">
                <a:latin typeface="+mj-lt"/>
              </a:defRPr>
            </a:pPr>
            <a:r>
              <a:t>Zariadenie na vyrovnávanie záťaže sa nachádza medzi klientmi a backendmi a vykonáva úlohy ako:</a:t>
            </a:r>
          </a:p>
          <a:p>
            <a:pPr lvl="1">
              <a:defRPr sz="3200">
                <a:latin typeface="+mj-lt"/>
              </a:defRPr>
            </a:pPr>
            <a:r>
              <a:t>Zisťovanie služieb</a:t>
            </a:r>
            <a:endParaRPr sz="3200">
              <a:latin typeface="+mj-lt"/>
            </a:endParaRPr>
          </a:p>
          <a:p>
            <a:pPr lvl="1">
              <a:defRPr sz="3200">
                <a:latin typeface="+mj-lt"/>
              </a:defRPr>
            </a:pPr>
            <a:r>
              <a:t>Kontrola stavu</a:t>
            </a:r>
            <a:endParaRPr sz="3200">
              <a:latin typeface="+mj-lt"/>
            </a:endParaRPr>
          </a:p>
          <a:p>
            <a:pPr lvl="1">
              <a:defRPr sz="3200">
                <a:latin typeface="+mj-lt"/>
              </a:defRPr>
            </a:pPr>
            <a:r>
              <a:t>Algoritmus</a:t>
            </a:r>
          </a:p>
          <a:p>
            <a:pPr marL="0" indent="0">
              <a:buNone/>
              <a:defRPr sz="3600">
                <a:latin typeface="+mj-lt"/>
              </a:defRPr>
            </a:pPr>
            <a:r>
              <a:t>Hlavné výhody:</a:t>
            </a:r>
          </a:p>
          <a:p>
            <a:pPr lvl="1">
              <a:defRPr sz="3200">
                <a:latin typeface="+mj-lt"/>
              </a:defRPr>
            </a:pPr>
            <a:r>
              <a:t>Tolerancia chýb a vysoká dostupnosť</a:t>
            </a:r>
            <a:endParaRPr sz="3200">
              <a:latin typeface="+mj-lt"/>
            </a:endParaRPr>
          </a:p>
          <a:p>
            <a:pPr lvl="1">
              <a:defRPr sz="3200">
                <a:latin typeface="+mj-lt"/>
              </a:defRPr>
            </a:pPr>
            <a:r>
              <a:t>Škálovanie</a:t>
            </a:r>
            <a:endParaRPr sz="3200">
              <a:latin typeface="+mj-lt"/>
            </a:endParaRPr>
          </a:p>
        </p:txBody>
      </p:sp>
      <p:pic>
        <p:nvPicPr>
          <p:cNvPr id="4" name="Picture 3"/>
          <p:cNvPicPr>
            <a:picLocks noChangeAspect="1"/>
          </p:cNvPicPr>
          <p:nvPr/>
        </p:nvPicPr>
        <p:blipFill>
          <a:blip r:embed="rId3"/>
          <a:stretch>
            <a:fillRect/>
          </a:stretch>
        </p:blipFill>
        <p:spPr>
          <a:xfrm>
            <a:off x="8348123" y="2836019"/>
            <a:ext cx="2529600" cy="2575200"/>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Vyrovnávanie záťaže - koncepty</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1" y="1539963"/>
            <a:ext cx="6913266" cy="5167312"/>
          </a:xfrm>
        </p:spPr>
        <p:txBody>
          <a:bodyPr>
            <a:normAutofit fontScale="92500" lnSpcReduction="20000"/>
          </a:bodyPr>
          <a:lstStyle/>
          <a:p>
            <a:pPr>
              <a:defRPr sz="3200">
                <a:latin typeface="+mj-lt"/>
              </a:defRPr>
            </a:pPr>
            <a:r>
              <a:rPr b="1"/>
              <a:t>Stratégia vyrovnávania záťaže</a:t>
            </a:r>
            <a:r>
              <a:t> - zariadenie na vyrovnávanie záťaže uvádza, ako distribuovať prichádzajúci prenos na backendové servery.</a:t>
            </a:r>
            <a:endParaRPr sz="3200">
              <a:latin typeface="+mj-lt"/>
            </a:endParaRPr>
          </a:p>
          <a:p>
            <a:pPr>
              <a:defRPr sz="3200">
                <a:latin typeface="+mj-lt"/>
              </a:defRPr>
            </a:pPr>
            <a:r>
              <a:rPr b="1"/>
              <a:t>Backend Server</a:t>
            </a:r>
            <a:r>
              <a:t> - aplikačný server zodpovedný za generovanie obsahu v odpovedi na prichádzajúce prenosy TCP alebo HTTP</a:t>
            </a:r>
            <a:endParaRPr sz="3200">
              <a:latin typeface="+mj-lt"/>
            </a:endParaRPr>
          </a:p>
          <a:p>
            <a:pPr>
              <a:defRPr sz="3200">
                <a:latin typeface="+mj-lt"/>
              </a:defRPr>
            </a:pPr>
            <a:r>
              <a:rPr b="1"/>
              <a:t>Kontroly stavu</a:t>
            </a:r>
            <a:r>
              <a:t> - test na potvrdenie dostupnosti backendových serverov</a:t>
            </a:r>
            <a:endParaRPr sz="3200">
              <a:latin typeface="+mj-lt"/>
            </a:endParaRPr>
          </a:p>
          <a:p>
            <a:pPr>
              <a:defRPr sz="3200">
                <a:latin typeface="+mj-lt"/>
              </a:defRPr>
            </a:pPr>
            <a:r>
              <a:rPr b="1"/>
              <a:t>Prijímač</a:t>
            </a:r>
            <a:r>
              <a:t> - entita, ktorá zisťuje prichádzajúci prenos na IP adrese zariadenia na vyrovnávanie záťaže.</a:t>
            </a:r>
            <a:endParaRPr sz="3200">
              <a:latin typeface="+mj-lt"/>
            </a:endParaRPr>
          </a:p>
          <a:p>
            <a:pPr marL="0" indent="0">
              <a:buNone/>
            </a:pPr>
            <a:endParaRPr sz="3200">
              <a:latin typeface="+mj-lt"/>
            </a:endParaRPr>
          </a:p>
        </p:txBody>
      </p:sp>
      <p:pic>
        <p:nvPicPr>
          <p:cNvPr id="5" name="Picture 4"/>
          <p:cNvPicPr>
            <a:picLocks noChangeAspect="1"/>
          </p:cNvPicPr>
          <p:nvPr/>
        </p:nvPicPr>
        <p:blipFill>
          <a:blip r:embed="rId3"/>
          <a:stretch>
            <a:fillRect/>
          </a:stretch>
        </p:blipFill>
        <p:spPr>
          <a:xfrm>
            <a:off x="6786666" y="1364179"/>
            <a:ext cx="5405334" cy="4494010"/>
          </a:xfrm>
          <a:prstGeom prst="rect">
            <a:avLst/>
          </a:prstGeom>
        </p:spPr>
      </p:pic>
    </p:spTree>
    <p:extLst>
      <p:ext uri="{BB962C8B-B14F-4D97-AF65-F5344CB8AC3E}">
        <p14:creationId xmlns:p14="http://schemas.microsoft.com/office/powerpoint/2010/main" val="339565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Verejné zariadenie na vyrovnávanie záťaže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31596" y="1426865"/>
            <a:ext cx="5506496" cy="4843306"/>
          </a:xfrm>
        </p:spPr>
        <p:txBody>
          <a:bodyPr>
            <a:normAutofit/>
          </a:bodyPr>
          <a:lstStyle/>
          <a:p>
            <a:pPr>
              <a:defRPr sz="3600">
                <a:latin typeface="+mj-lt"/>
              </a:defRPr>
            </a:pPr>
            <a:r>
              <a:t>Prijíma prevádzku z internetu - regionálna služba</a:t>
            </a:r>
            <a:endParaRPr sz="3600">
              <a:latin typeface="+mj-lt"/>
            </a:endParaRPr>
          </a:p>
          <a:p>
            <a:pPr>
              <a:defRPr sz="3600">
                <a:latin typeface="+mj-lt"/>
              </a:defRPr>
            </a:pPr>
            <a:r>
              <a:t>Odporúčaná konfigurácia - pár zariadení na vyrovnávanie záťaže - podporuje prepnutie na záložnú databázu AD</a:t>
            </a:r>
            <a:endParaRPr sz="3600">
              <a:latin typeface="+mj-lt"/>
            </a:endParaRPr>
          </a:p>
          <a:p>
            <a:endParaRPr sz="3600">
              <a:latin typeface="+mj-lt"/>
            </a:endParaRPr>
          </a:p>
        </p:txBody>
      </p:sp>
      <p:pic>
        <p:nvPicPr>
          <p:cNvPr id="4" name="Picture 3"/>
          <p:cNvPicPr>
            <a:picLocks noChangeAspect="1"/>
          </p:cNvPicPr>
          <p:nvPr/>
        </p:nvPicPr>
        <p:blipFill>
          <a:blip r:embed="rId3"/>
          <a:stretch>
            <a:fillRect/>
          </a:stretch>
        </p:blipFill>
        <p:spPr>
          <a:xfrm>
            <a:off x="5927831" y="1215849"/>
            <a:ext cx="6079270" cy="5054322"/>
          </a:xfrm>
          <a:prstGeom prst="rect">
            <a:avLst/>
          </a:prstGeom>
        </p:spPr>
      </p:pic>
    </p:spTree>
    <p:extLst>
      <p:ext uri="{BB962C8B-B14F-4D97-AF65-F5344CB8AC3E}">
        <p14:creationId xmlns:p14="http://schemas.microsoft.com/office/powerpoint/2010/main" val="2156743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Súkromné zariadenie na vyrovnávanie záťaže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5265336" cy="5167312"/>
          </a:xfrm>
        </p:spPr>
        <p:txBody>
          <a:bodyPr>
            <a:normAutofit/>
          </a:bodyPr>
          <a:lstStyle/>
          <a:p>
            <a:pPr>
              <a:defRPr sz="3600">
                <a:latin typeface="+mj-lt"/>
              </a:defRPr>
            </a:pPr>
            <a:r>
              <a:t>rovnaký koncept ako verejné zariadenie na vyrovnávanie záťaže</a:t>
            </a:r>
            <a:endParaRPr sz="3600">
              <a:latin typeface="+mj-lt"/>
            </a:endParaRPr>
          </a:p>
          <a:p>
            <a:pPr>
              <a:defRPr sz="3600">
                <a:latin typeface="+mj-lt"/>
              </a:defRPr>
            </a:pPr>
            <a:r>
              <a:t>súkromné zariadenie na vyrovnávanie záťaže je </a:t>
            </a:r>
            <a:r>
              <a:rPr u="sng"/>
              <a:t>dostupné len z infraštruktúry VCN</a:t>
            </a:r>
            <a:endParaRPr sz="3600" u="sng">
              <a:latin typeface="+mj-lt"/>
            </a:endParaRPr>
          </a:p>
          <a:p>
            <a:endParaRPr sz="3600" u="sng">
              <a:latin typeface="+mj-lt"/>
            </a:endParaRPr>
          </a:p>
          <a:p>
            <a:endParaRPr sz="3600" u="sng">
              <a:latin typeface="+mj-lt"/>
            </a:endParaRPr>
          </a:p>
        </p:txBody>
      </p:sp>
      <p:pic>
        <p:nvPicPr>
          <p:cNvPr id="4" name="Picture 3"/>
          <p:cNvPicPr>
            <a:picLocks noChangeAspect="1"/>
          </p:cNvPicPr>
          <p:nvPr/>
        </p:nvPicPr>
        <p:blipFill>
          <a:blip r:embed="rId3"/>
          <a:stretch>
            <a:fillRect/>
          </a:stretch>
        </p:blipFill>
        <p:spPr>
          <a:xfrm>
            <a:off x="5687368" y="1509817"/>
            <a:ext cx="5790226" cy="4719637"/>
          </a:xfrm>
          <a:prstGeom prst="rect">
            <a:avLst/>
          </a:prstGeom>
        </p:spPr>
      </p:pic>
    </p:spTree>
    <p:extLst>
      <p:ext uri="{BB962C8B-B14F-4D97-AF65-F5344CB8AC3E}">
        <p14:creationId xmlns:p14="http://schemas.microsoft.com/office/powerpoint/2010/main" val="3294025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Stratégie vyrovnávania záťaže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pPr>
              <a:defRPr sz="3600">
                <a:latin typeface="+mj-lt"/>
              </a:defRPr>
            </a:pPr>
            <a:r>
              <a:rPr b="1"/>
              <a:t>Round Robin </a:t>
            </a:r>
            <a:r>
              <a:t> - zvyčajne predvolená stratégia, distribuuje prichádzajúce prenosy postupne na každý server v backendovom sete</a:t>
            </a:r>
            <a:endParaRPr sz="3600">
              <a:latin typeface="+mj-lt"/>
            </a:endParaRPr>
          </a:p>
          <a:p>
            <a:pPr>
              <a:defRPr sz="3600">
                <a:latin typeface="+mj-lt"/>
              </a:defRPr>
            </a:pPr>
            <a:r>
              <a:rPr b="1"/>
              <a:t>Minimálne pripojenie</a:t>
            </a:r>
            <a:r>
              <a:t> - smeruje prichádzajúce prenosy na backendový server s najmenším počtom aktívnych pripojení.</a:t>
            </a:r>
            <a:endParaRPr sz="3600">
              <a:latin typeface="+mj-lt"/>
            </a:endParaRPr>
          </a:p>
          <a:p>
            <a:pPr>
              <a:defRPr sz="3600">
                <a:latin typeface="+mj-lt"/>
              </a:defRPr>
            </a:pPr>
            <a:r>
              <a:rPr b="1"/>
              <a:t>IP Hash </a:t>
            </a:r>
            <a:r>
              <a:t> - zaisťuje, aby požiadavky z konkrétneho klienta boli vždy smerované na ten istý backendový server, ak je backendový server dostupný.</a:t>
            </a:r>
            <a:endParaRPr sz="3600">
              <a:latin typeface="+mj-lt"/>
            </a:endParaRPr>
          </a:p>
          <a:p>
            <a:endParaRPr sz="3600">
              <a:latin typeface="+mj-lt"/>
            </a:endParaRPr>
          </a:p>
        </p:txBody>
      </p:sp>
    </p:spTree>
    <p:extLst>
      <p:ext uri="{BB962C8B-B14F-4D97-AF65-F5344CB8AC3E}">
        <p14:creationId xmlns:p14="http://schemas.microsoft.com/office/powerpoint/2010/main" val="1124268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Kontroly stavu</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4752870" cy="5167312"/>
          </a:xfrm>
        </p:spPr>
        <p:txBody>
          <a:bodyPr>
            <a:normAutofit fontScale="92500"/>
          </a:bodyPr>
          <a:lstStyle/>
          <a:p>
            <a:pPr>
              <a:defRPr sz="3600">
                <a:latin typeface="+mj-lt"/>
              </a:defRPr>
            </a:pPr>
            <a:r>
              <a:t>kontrola stavu je test na potvrdenie dostupnosti backendových serverov</a:t>
            </a:r>
            <a:endParaRPr sz="3600">
              <a:latin typeface="+mj-lt"/>
            </a:endParaRPr>
          </a:p>
          <a:p>
            <a:pPr>
              <a:defRPr sz="3600">
                <a:latin typeface="+mj-lt"/>
              </a:defRPr>
            </a:pPr>
            <a:r>
              <a:t>na základe zadaného časového intervalu zariadenie na vyrovnávanie záťaže použije stratégiu kontroly zdravia na monitorovanie backendových serverov</a:t>
            </a:r>
            <a:endParaRPr sz="3600">
              <a:latin typeface="+mj-lt"/>
            </a:endParaRPr>
          </a:p>
          <a:p>
            <a:endParaRPr sz="3600">
              <a:latin typeface="+mj-lt"/>
            </a:endParaRPr>
          </a:p>
          <a:p>
            <a:endParaRPr sz="3600">
              <a:latin typeface="+mj-lt"/>
            </a:endParaRPr>
          </a:p>
          <a:p>
            <a:endParaRPr sz="3600">
              <a:latin typeface="+mj-lt"/>
            </a:endParaRPr>
          </a:p>
        </p:txBody>
      </p:sp>
      <p:pic>
        <p:nvPicPr>
          <p:cNvPr id="1026" name="Picture 2" descr="https://www.gokhan-gokalp.com/wp-content/uploads/2020/04/load-balancer-g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048" y="2516416"/>
            <a:ext cx="6745952" cy="315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496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BB8D7B1B-1234-4CD8-9BD1-614B66D66E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3368</TotalTime>
  <Words>960</Words>
  <Application>Microsoft Office PowerPoint</Application>
  <PresentationFormat>Widescreen</PresentationFormat>
  <Paragraphs>71</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Motyw pakietu Office</vt:lpstr>
      <vt:lpstr>O3 - osnovy diaľkového vzdelávania v službe Cloud Computing  8 - vyrovnávanie záťaže</vt:lpstr>
      <vt:lpstr>Úvod do kurzu Cloud Computing</vt:lpstr>
      <vt:lpstr>Vysoká dostupnosť</vt:lpstr>
      <vt:lpstr>Prehľad vyrovnávania záťaže</vt:lpstr>
      <vt:lpstr>Vyrovnávanie záťaže - koncepty</vt:lpstr>
      <vt:lpstr>Verejné zariadenie na vyrovnávanie záťaže</vt:lpstr>
      <vt:lpstr>Súkromné zariadenie na vyrovnávanie záťaže</vt:lpstr>
      <vt:lpstr>Stratégie vyrovnávania záťaže</vt:lpstr>
      <vt:lpstr>Kontroly stavu</vt:lpstr>
      <vt:lpstr>Študovať a preskúmať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198</cp:revision>
  <dcterms:created xsi:type="dcterms:W3CDTF">2021-12-08T08:56:03Z</dcterms:created>
  <dcterms:modified xsi:type="dcterms:W3CDTF">2024-02-23T14:13:01Z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