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300" r:id="rId17"/>
    <p:sldId id="256" r:id="rId5"/>
    <p:sldId id="257" r:id="rId6"/>
    <p:sldId id="295" r:id="rId7"/>
    <p:sldId id="297" r:id="rId8"/>
    <p:sldId id="298" r:id="rId9"/>
    <p:sldId id="299"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notesMasters/notesMaster1.xml" Type="http://schemas.openxmlformats.org/officeDocument/2006/relationships/notesMaster"/><Relationship Id="rId13" Target="presProps.xml" Type="http://schemas.openxmlformats.org/officeDocument/2006/relationships/presProps"/><Relationship Id="rId14" Target="viewProps.xml" Type="http://schemas.openxmlformats.org/officeDocument/2006/relationships/viewProps"/><Relationship Id="rId15" Target="theme/theme1.xml" Type="http://schemas.openxmlformats.org/officeDocument/2006/relationships/theme"/><Relationship Id="rId16" Target="tableStyles.xml" Type="http://schemas.openxmlformats.org/officeDocument/2006/relationships/tableStyles"/><Relationship Id="rId17" Target="slides/slide8.xml" Type="http://schemas.openxmlformats.org/officeDocument/2006/relationships/slide"/><Relationship Id="rId2" Target="../customXml/item2.xml" Type="http://schemas.openxmlformats.org/officeDocument/2006/relationships/customXml"/><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17.11.2022.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na temat usług przechowywania bloków (lub dysków).</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Dodatkowo usługa woluminu składowania bloków udostępnia trwały, odporny magazyn dla instancji obliczeniowych. Zaletą jest to, że magazyn może być prawdziwie trwały i trwały oraz może się rozciągać poza cykl życia instancji. Magazyn ten jest nazywany woluminem blokowym. W tym przypadku dane są zarządzane jako bloki o stałej wielkości. Należy utworzyć partycję, system plików, a następnie zamontować system plików. W ten sposób instancje obliczeniowe korzystają z usługi składowania.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 tym rysunku instancja obliczeniowa rozmawia z dyskiem magazynu bloków. Dyski te można tworzyć i dołączać do instancji obliczeniowych. Dyski można odłączać i usuwać, a co najważniejsze - można przechowywać dane nawet po usunięciu instancji. Dlatego dane są przechowywane niezależnie od cyklu życia instancji, dlatego za pomocą usługi woluminu składowania bloków można udostępniać trwały i trwały magazyn. Trwałe, co oznacza, że jest bezpieczne przechowywanie. Pozostaje poza cyklem życia instancji obliczeniowych. Dlatego zakończona instancja obliczeniowa jest nadal bezpieczna. Trwałość oznacza, że wykonujemy wiele kopii, więc nawet jeśli utracimy jedną kopię, mamy inne kopie danych dostępne w centrum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420035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Mamy także funkcję zwaną replikacją woluminów składowania bloków. Jak pokazano na tej ilustracji, woluminy składowania bloków są replikowane w różnych regionach w różnych regionach. Dlaczego to zrobisz? Można to zrobić w przypadku przywracania po awarii, aby przeprowadzić migrację. Jeśli firma rozszerzy swoją działalność, można skorzystać z tej funkcji. Chodzi tu o replikację danych w różnych regionach oraz o to, aby ta replikacja była asynchroniczna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3365463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Przyjrzyjmy się warstwom woluminów składowania bloków. Zaczynamy od poziomu, który nazywa się podstawowym. Jest to przydatne dla zadań przetwarzania związanych z dużymi sekwencyjnymi operacjami we-wy, takimi jak hurtownie danych strumieniowych. Następnie uzyskuje się zrównoważony poziom, zrównoważony wybór dla swobodnych operacji we-wy oraz inne funkcje, takie jak dyski rozruchowe. Na koniec mamy ultrawysokszy poziom wydajności dla najbardziej wymagających obciążeń we-wy, takich jak relacyjne bazy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504444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https://www.oracle.com/in/cloud/storage/block-volumes/what-is-block-storage" TargetMode="External" Type="http://schemas.openxmlformats.org/officeDocument/2006/relationships/hyperlink"/><Relationship Id="rId4" Target="https://www.youtube.com/watch?v=CczKEbElR9U" TargetMode="External" Type="http://schemas.openxmlformats.org/officeDocument/2006/relationships/hyperlink"/><Relationship Id="rId5" Target="https://www.youtube.com/watch?v=FKzpFKTrC1M" TargetMode="External" Type="http://schemas.openxmlformats.org/officeDocument/2006/relationships/hyperlink"/><Relationship Id="rId6" Target="https://oracle.github.io/learning-library/oci-library/oci-hol/oci-quick-start/workshops/freetier/index.html#xd_co_f=NmEzYTk4MDUtZWQyMS00MDBmLThiMWEtZWFhMTNlMjEzODM3%7E" TargetMode="External" Type="http://schemas.openxmlformats.org/officeDocument/2006/relationships/hyperlink"/></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5- Block (dysk) składowania</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Podstawy składowania bloków</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0" y="1690688"/>
            <a:ext cx="6631913" cy="5167312"/>
          </a:xfrm>
        </p:spPr>
        <p:txBody>
          <a:bodyPr>
            <a:normAutofit fontScale="92500"/>
          </a:bodyPr>
          <a:lstStyle/>
          <a:p>
            <a:pPr>
              <a:defRPr sz="3600">
                <a:latin typeface="+mj-lt"/>
              </a:defRPr>
            </a:pPr>
            <a:r>
              <a:t>dostęp przez system operacyjny jako wolumin zamontowanego dysku</a:t>
            </a:r>
          </a:p>
          <a:p>
            <a:pPr>
              <a:defRPr sz="3600">
                <a:latin typeface="+mj-lt"/>
              </a:defRPr>
            </a:pPr>
            <a:r>
              <a:t>powszechnie wdrażane w pamięci masowej SAN (Storage Area Network)</a:t>
            </a:r>
            <a:endParaRPr sz="3600">
              <a:latin typeface="+mj-lt"/>
            </a:endParaRPr>
          </a:p>
          <a:p>
            <a:pPr>
              <a:defRPr sz="3600">
                <a:latin typeface="+mj-lt"/>
              </a:defRPr>
            </a:pPr>
            <a:r>
              <a:t>dane są zazwyczaj przechowywane na urządzeniu w </a:t>
            </a:r>
            <a:r>
              <a:rPr b="1"/>
              <a:t>blokach</a:t>
            </a:r>
            <a:r>
              <a:t> o ustalonym rozmiarze (np. 512 bajtów) </a:t>
            </a:r>
          </a:p>
          <a:p>
            <a:pPr>
              <a:defRPr sz="3600">
                <a:latin typeface="+mj-lt"/>
              </a:defRPr>
            </a:pPr>
            <a:r>
              <a:t>można umieścić dowolny system plików w magazynie na poziomie bloku (na przykład Windows używa NTFS; VMware używa VMFS ...)</a:t>
            </a:r>
            <a:endParaRPr sz="3600">
              <a:latin typeface="+mj-lt"/>
            </a:endParaRPr>
          </a:p>
        </p:txBody>
      </p:sp>
      <p:pic>
        <p:nvPicPr>
          <p:cNvPr id="5" name="Picture 4"/>
          <p:cNvPicPr>
            <a:picLocks noChangeAspect="1"/>
          </p:cNvPicPr>
          <p:nvPr/>
        </p:nvPicPr>
        <p:blipFill>
          <a:blip r:embed="rId3"/>
          <a:stretch>
            <a:fillRect/>
          </a:stretch>
        </p:blipFill>
        <p:spPr>
          <a:xfrm>
            <a:off x="7422696" y="2802758"/>
            <a:ext cx="3562350" cy="207645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Projektowanie wymagań dotyczących przechowywania i aplikacji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5160666" cy="4609628"/>
          </a:xfrm>
        </p:spPr>
        <p:txBody>
          <a:bodyPr>
            <a:normAutofit lnSpcReduction="10000"/>
          </a:bodyPr>
          <a:lstStyle/>
          <a:p>
            <a:pPr lvl="0">
              <a:defRPr sz="3600">
                <a:latin typeface="+mj-lt"/>
              </a:defRPr>
            </a:pPr>
            <a:r>
              <a:t>na przykład (OCI) - dwa typy magazynów bloków: wolumin rozruchowy (dysk systemu operacyjnego), wolumin blokowy (dysze danych)</a:t>
            </a:r>
            <a:endParaRPr sz="3600">
              <a:latin typeface="+mj-lt"/>
            </a:endParaRPr>
          </a:p>
          <a:p>
            <a:pPr lvl="0">
              <a:defRPr sz="3600">
                <a:latin typeface="+mj-lt"/>
              </a:defRPr>
            </a:pPr>
            <a:r>
              <a:t>magazyn składowania bloków przechowuje replikę danych w 3 osobnych domenach awaryjnych (nie ma potrzeby konfigurowania RAID)</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6220557" y="1949129"/>
            <a:ext cx="3616779" cy="3553103"/>
          </a:xfrm>
          <a:prstGeom prst="rect">
            <a:avLst/>
          </a:prstGeom>
        </p:spPr>
      </p:pic>
      <p:sp>
        <p:nvSpPr>
          <p:cNvPr id="5" name="Oval Callout 4"/>
          <p:cNvSpPr/>
          <p:nvPr/>
        </p:nvSpPr>
        <p:spPr>
          <a:xfrm>
            <a:off x="5578510" y="4859137"/>
            <a:ext cx="1899138" cy="1286189"/>
          </a:xfrm>
          <a:prstGeom prst="wedgeEllipseCallout">
            <a:avLst>
              <a:gd fmla="val 72288" name="adj1"/>
              <a:gd fmla="val -7656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Przypadek użycia - </a:t>
            </a:r>
            <a:endParaRPr sz="2000">
              <a:latin typeface="+mj-lt"/>
            </a:endParaRPr>
          </a:p>
          <a:p>
            <a:pPr algn="ctr">
              <a:defRPr sz="2000">
                <a:latin typeface="+mj-lt"/>
              </a:defRPr>
            </a:pPr>
            <a:r>
              <a:t>serwer rozruchowy</a:t>
            </a:r>
            <a:endParaRPr sz="2000">
              <a:latin typeface="+mj-lt"/>
            </a:endParaRPr>
          </a:p>
        </p:txBody>
      </p:sp>
      <p:sp>
        <p:nvSpPr>
          <p:cNvPr id="6" name="Oval Callout 5"/>
          <p:cNvSpPr/>
          <p:nvPr/>
        </p:nvSpPr>
        <p:spPr>
          <a:xfrm>
            <a:off x="9109457" y="1494614"/>
            <a:ext cx="1899138" cy="1286189"/>
          </a:xfrm>
          <a:prstGeom prst="wedgeEllipseCallout">
            <a:avLst>
              <a:gd fmla="val -40410" name="adj1"/>
              <a:gd fmla="val 127344"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Przypadek użycia - </a:t>
            </a:r>
            <a:endParaRPr sz="2000">
              <a:latin typeface="+mj-lt"/>
            </a:endParaRPr>
          </a:p>
          <a:p>
            <a:pPr algn="ctr">
              <a:defRPr sz="2000">
                <a:latin typeface="+mj-lt"/>
              </a:defRPr>
            </a:pPr>
            <a:r>
              <a:t>baza danych</a:t>
            </a:r>
            <a:endParaRPr sz="2000">
              <a:latin typeface="+mj-lt"/>
            </a:endParaRPr>
          </a:p>
        </p:txBody>
      </p:sp>
    </p:spTree>
    <p:extLst>
      <p:ext uri="{BB962C8B-B14F-4D97-AF65-F5344CB8AC3E}">
        <p14:creationId xmlns:p14="http://schemas.microsoft.com/office/powerpoint/2010/main" val="4017222583"/>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Klonowanie i tworzenie kopii zapasowych na podstawie założeń systemowych</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5789253"/>
            <a:ext cx="10515600" cy="652891"/>
          </a:xfrm>
        </p:spPr>
        <p:txBody>
          <a:bodyPr>
            <a:normAutofit fontScale="77500" lnSpcReduction="20000"/>
          </a:bodyPr>
          <a:lstStyle/>
          <a:p>
            <a:pPr indent="0" lvl="0" marL="0">
              <a:buNone/>
              <a:defRPr sz="3600">
                <a:latin typeface="+mj-lt"/>
              </a:defRPr>
            </a:pPr>
            <a:r>
              <a:t>Block Volume Backup - Przykład Oracle Cloud Infrastructure (OCI)</a:t>
            </a:r>
            <a:endParaRPr sz="3600">
              <a:latin typeface="+mj-lt"/>
            </a:endParaRPr>
          </a:p>
        </p:txBody>
      </p:sp>
      <p:pic>
        <p:nvPicPr>
          <p:cNvPr id="4" name="Picture 3"/>
          <p:cNvPicPr>
            <a:picLocks noChangeAspect="1"/>
          </p:cNvPicPr>
          <p:nvPr/>
        </p:nvPicPr>
        <p:blipFill>
          <a:blip r:embed="rId3"/>
          <a:stretch>
            <a:fillRect/>
          </a:stretch>
        </p:blipFill>
        <p:spPr>
          <a:xfrm>
            <a:off x="1446963" y="1389318"/>
            <a:ext cx="8908387" cy="4239163"/>
          </a:xfrm>
          <a:prstGeom prst="rect">
            <a:avLst/>
          </a:prstGeom>
        </p:spPr>
      </p:pic>
    </p:spTree>
    <p:extLst>
      <p:ext uri="{BB962C8B-B14F-4D97-AF65-F5344CB8AC3E}">
        <p14:creationId xmlns:p14="http://schemas.microsoft.com/office/powerpoint/2010/main" val="725726045"/>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Warstwy składowania bloków</a:t>
            </a:r>
            <a:endParaRPr b="1"/>
          </a:p>
        </p:txBody>
      </p:sp>
      <p:pic>
        <p:nvPicPr>
          <p:cNvPr id="4" name="Picture 3"/>
          <p:cNvPicPr>
            <a:picLocks noChangeAspect="1"/>
          </p:cNvPicPr>
          <p:nvPr/>
        </p:nvPicPr>
        <p:blipFill>
          <a:blip r:embed="rId3"/>
          <a:stretch>
            <a:fillRect/>
          </a:stretch>
        </p:blipFill>
        <p:spPr>
          <a:xfrm>
            <a:off x="838200" y="1820034"/>
            <a:ext cx="10144125" cy="914400"/>
          </a:xfrm>
          <a:prstGeom prst="rect">
            <a:avLst/>
          </a:prstGeom>
        </p:spPr>
      </p:pic>
      <p:sp>
        <p:nvSpPr>
          <p:cNvPr id="5" name="Rectangular Callout 4"/>
          <p:cNvSpPr/>
          <p:nvPr/>
        </p:nvSpPr>
        <p:spPr>
          <a:xfrm>
            <a:off x="978877" y="3357430"/>
            <a:ext cx="3000270" cy="2038535"/>
          </a:xfrm>
          <a:prstGeom prst="wedgeRectCallout">
            <a:avLst>
              <a:gd fmla="val -1408" name="adj1"/>
              <a:gd fmla="val -82705"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lvl="0">
              <a:defRPr sz="2400">
                <a:solidFill>
                  <a:schemeClr val="tx1"/>
                </a:solidFill>
                <a:latin typeface="+mj-lt"/>
              </a:defRPr>
            </a:pPr>
            <a:r>
              <a:t>Standard (Azure) lub Basic (OCI, AWS) - serwery internetowe, lekkie aplikacje dla przedsiębiorstw oraz programowanie/testowanie</a:t>
            </a:r>
            <a:endParaRPr sz="2400">
              <a:solidFill>
                <a:schemeClr val="tx1"/>
              </a:solidFill>
              <a:latin typeface="+mj-lt"/>
            </a:endParaRPr>
          </a:p>
        </p:txBody>
      </p:sp>
      <p:sp>
        <p:nvSpPr>
          <p:cNvPr id="6" name="Rectangular Callout 5"/>
          <p:cNvSpPr/>
          <p:nvPr/>
        </p:nvSpPr>
        <p:spPr>
          <a:xfrm>
            <a:off x="4595865" y="3357430"/>
            <a:ext cx="3000270" cy="2038535"/>
          </a:xfrm>
          <a:prstGeom prst="wedgeRectCallout">
            <a:avLst>
              <a:gd fmla="val -1408" name="adj1"/>
              <a:gd fmla="val -82705"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Rectangular Callout 6"/>
          <p:cNvSpPr/>
          <p:nvPr/>
        </p:nvSpPr>
        <p:spPr>
          <a:xfrm>
            <a:off x="8104833" y="3357430"/>
            <a:ext cx="3000270" cy="2038535"/>
          </a:xfrm>
          <a:prstGeom prst="wedgeRectCallout">
            <a:avLst>
              <a:gd fmla="val -11455" name="adj1"/>
              <a:gd fmla="val -81719" name="adj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Rectangle 8"/>
          <p:cNvSpPr/>
          <p:nvPr/>
        </p:nvSpPr>
        <p:spPr>
          <a:xfrm>
            <a:off x="4654270" y="3456973"/>
            <a:ext cx="2883459" cy="1938992"/>
          </a:xfrm>
          <a:prstGeom prst="rect">
            <a:avLst/>
          </a:prstGeom>
        </p:spPr>
        <p:txBody>
          <a:bodyPr wrap="square">
            <a:spAutoFit/>
          </a:bodyPr>
          <a:lstStyle/>
          <a:p>
            <a:pPr algn="ctr" lvl="0">
              <a:defRPr sz="2400">
                <a:latin typeface="+mj-lt"/>
              </a:defRPr>
            </a:pPr>
            <a:r>
              <a:t>Premium (Azure) lub Balanced (OCI, AWS) - zadania przetwarzania związane z produkcją i wydajnością </a:t>
            </a:r>
          </a:p>
        </p:txBody>
      </p:sp>
      <p:sp>
        <p:nvSpPr>
          <p:cNvPr id="10" name="Rectangle 9"/>
          <p:cNvSpPr/>
          <p:nvPr/>
        </p:nvSpPr>
        <p:spPr>
          <a:xfrm>
            <a:off x="8212853" y="3456973"/>
            <a:ext cx="2769472" cy="1938992"/>
          </a:xfrm>
          <a:prstGeom prst="rect">
            <a:avLst/>
          </a:prstGeom>
        </p:spPr>
        <p:txBody>
          <a:bodyPr wrap="square">
            <a:spAutoFit/>
          </a:bodyPr>
          <a:lstStyle/>
          <a:p>
            <a:pPr algn="ctr" lvl="0">
              <a:defRPr sz="2400">
                <a:latin typeface="+mj-lt"/>
              </a:defRPr>
            </a:pPr>
            <a:r>
              <a:t>Ultra (Azure,OCI, AWS) - duże obciążenia transakcyjne (na przykład ERP z bazą danych)  </a:t>
            </a:r>
            <a:endParaRPr sz="2400">
              <a:latin typeface="+mj-lt"/>
            </a:endParaRPr>
          </a:p>
        </p:txBody>
      </p:sp>
    </p:spTree>
    <p:extLst>
      <p:ext uri="{BB962C8B-B14F-4D97-AF65-F5344CB8AC3E}">
        <p14:creationId xmlns:p14="http://schemas.microsoft.com/office/powerpoint/2010/main" val="3646052929"/>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10000"/>
          </a:bodyPr>
          <a:lstStyle/>
          <a:p>
            <a:pPr algn="just" indent="0" lvl="0" marL="0">
              <a:buNone/>
              <a:defRPr b="1">
                <a:latin typeface="+mj-lt"/>
              </a:defRPr>
            </a:pPr>
            <a:r>
              <a:t>Przeczytaj:</a:t>
            </a:r>
          </a:p>
          <a:p>
            <a:pPr algn="just">
              <a:defRPr>
                <a:latin typeface="+mj-lt"/>
              </a:defRPr>
            </a:pPr>
            <a:r>
              <a:rPr>
                <a:hlinkClick r:id="rId3"/>
              </a:rPr>
              <a:t>https://www.oracle.com/in/cloud/storage/block-volumes/what-is-block-storage</a:t>
            </a:r>
            <a:r>
              <a:t> </a:t>
            </a:r>
            <a:endParaRPr b="1">
              <a:latin typeface="+mj-lt"/>
            </a:endParaRPr>
          </a:p>
          <a:p>
            <a:pPr algn="just" indent="0" marL="0">
              <a:buNone/>
              <a:defRPr b="1">
                <a:latin typeface="+mj-lt"/>
              </a:defRPr>
            </a:pPr>
            <a:r>
              <a:t>Obejrzyj te filmy:</a:t>
            </a:r>
          </a:p>
          <a:p>
            <a:pPr algn="just">
              <a:defRPr>
                <a:latin typeface="+mj-lt"/>
                <a:hlinkClick r:id="rId4"/>
              </a:defRPr>
            </a:pPr>
            <a:r>
              <a:t>https://www.youtube.com/watch?v=CczKEbElR9U</a:t>
            </a:r>
            <a:endParaRPr>
              <a:latin typeface="+mj-lt"/>
            </a:endParaRPr>
          </a:p>
          <a:p>
            <a:pPr algn="just">
              <a:defRPr>
                <a:latin typeface="+mj-lt"/>
              </a:defRPr>
            </a:pPr>
            <a:r>
              <a:rPr>
                <a:hlinkClick r:id="rId5"/>
              </a:rPr>
              <a:t>https://www.youtube.com/watch?v=FKzpFKTrC1M</a:t>
            </a:r>
            <a:r>
              <a:t> </a:t>
            </a:r>
          </a:p>
          <a:p>
            <a:pPr algn="just" indent="0" marL="0">
              <a:buNone/>
              <a:defRPr b="1">
                <a:latin typeface="+mj-lt"/>
              </a:defRPr>
            </a:pPr>
            <a:r>
              <a:t>Wypróbuj praktyczne ćwiczenia dla tej lekcji:</a:t>
            </a:r>
            <a:endParaRPr b="1">
              <a:latin typeface="+mj-lt"/>
            </a:endParaRPr>
          </a:p>
          <a:p>
            <a:pPr algn="just">
              <a:defRPr>
                <a:latin typeface="+mj-lt"/>
              </a:defRPr>
            </a:pPr>
            <a:r>
              <a:rPr>
                <a:hlinkClick r:id="rId6"/>
              </a:rPr>
              <a:t>https://oracle.github.io/learning-library/oci-library/oci-hol/oci-quick-start/workshops/freetier/index.html#xd_co_f=NmEzYTk4MDUtZWQyMS00MDBmLThiMWEtZWFhMTNlMjEzODM3%7E</a:t>
            </a:r>
            <a:r>
              <a:t> </a:t>
            </a:r>
            <a:endParaRPr b="1">
              <a:latin typeface="+mj-lt"/>
            </a:endParaRPr>
          </a:p>
          <a:p>
            <a:pPr algn="just" indent="0" marL="0">
              <a:buNone/>
              <a:defRPr b="1">
                <a:latin typeface="+mj-lt"/>
              </a:defRPr>
            </a:pPr>
            <a:r>
              <a:t>Przejdź do aplikacji Oracle Member Hub i zakończ piąty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8.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0B099D74-35E9-4518-A8F1-BD81CEDABDE3}"/>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3070</TotalTime>
  <Words>788</Words>
  <Application>Microsoft Office PowerPoint</Application>
  <PresentationFormat>Widescreen</PresentationFormat>
  <Paragraphs>52</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5- Block (disk) storage</vt:lpstr>
      <vt:lpstr>Introduction to the Cloud Computing course</vt:lpstr>
      <vt:lpstr>Block (disk) storage basics</vt:lpstr>
      <vt:lpstr>Designing storage and application requirements</vt:lpstr>
      <vt:lpstr>Cloning and policy-based backups</vt:lpstr>
      <vt:lpstr>Block storage tiers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147</cp:revision>
  <dcterms:created xsi:type="dcterms:W3CDTF">2021-12-08T08:56:03Z</dcterms:created>
  <dcterms:modified xsi:type="dcterms:W3CDTF">2022-11-17T16:56:46Z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