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96" r:id="rId7"/>
    <p:sldId id="300" r:id="rId8"/>
    <p:sldId id="301" r:id="rId9"/>
    <p:sldId id="297" r:id="rId10"/>
    <p:sldId id="298" r:id="rId11"/>
    <p:sldId id="299" r:id="rId12"/>
    <p:sldId id="302"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iremos dizer algo mais sobre a distribuição de carga.</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que é Alta Disponibilidade? A alta disponibilidade é uma qualidade da infraestrutura de computação que lhe permite continuar a funcionar, mesmo quando alguns dos seus componentes falham. Isto é importante para sistemas críticos que não toleram a interrupção no serviço e qualquer tempo de inatividade pode causar danos ou resultar em perda financeira.</a:t>
            </a:r>
          </a:p>
          <a:p>
            <a:r>
              <a:t>Por exemplo, os centros de dados precisam de alta disponibilidade dos seus sistemas - e sem tempo de inatividade não agendado - para executarem tarefas diárias.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que é o balanceador de carga? Deverá utilizar o balanceador de carga para obter alta disponibilidade e, também, alcançar escalabilidade. Por isso, normalmente, a forma como o balanceador de carga funciona também é referida como proxies inversas, terá um balanceador de carga que seria utilizado para acesso por vários clientes, vários clientes. Além disso, estes clientes atingiriam o balanceador de carga e o balanceador de carga iriam proxy para esse tráfego para os vários servidores backend. Assim, desta forma, não só protege os vários servidores backend, como também fornece alta disponibilidade caso um servidor backend específico não esteja disponível, a aplicação pode ainda estar em funcionamento. E, em seguida, também fornece escalabilidade porque se muitos clientes começarem a comer o balanceador de carga, poderá acrescentar facilmente mais servidores backend.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balanceador de carga direciona o tráfego de rede para servidores backend, que é o termo para o servidor da aplicação responsável por gerar conteúdo em resposta ao tráfego de TCP ou HTTP recebido. </a:t>
            </a:r>
          </a:p>
          <a:p>
            <a:r>
              <a:t>As regras através das quais o balanceador de carga direcionará o tráfego para os servidores backend definem as chamadas Políticas de Distribuição de Carga.</a:t>
            </a:r>
          </a:p>
          <a:p>
            <a:r>
              <a:t>A verificação de integridade é um teste para confirmar a disponibilidade dos servidores backend. Basicamente, o plano de controlo envia um ping para os servidores backend e aguarda uma resposta.</a:t>
            </a:r>
          </a:p>
          <a:p>
            <a:r>
              <a:t>Um listener é uma entidade lógica que verifica o tráfego de entrada no endereço IP público do balanceador de carga.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Pode sempre efetuar um balanceador de carga público e privado. Público significa que o balanceador de carga está disponível na Web.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Um balanceador de carga privado significa que as suas várias camadas, como uma camada Web, podem falar com a sua camada de base de dados e equilibrar o tráfego entre as mesmas, mas ambas as lágrimas não têm de ser públicas.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que é a distribuição de carga Round-Robin? A distribuição de carga round-robin é um dos métodos mais simples para distribuir pedidos de clientes por um grupo de servidores. O balanceador de carga round-robin encaminha um pedido do cliente para cada servidor, por sua vez, para baixo na lista de servidores no grupo.</a:t>
            </a:r>
          </a:p>
          <a:p>
            <a:r>
              <a:t>A distribuição de carga da ligação menos elevada é um algoritmo de distribuição de carga dinâmica em que os pedidos do cliente são distribuídos ao servidor da aplicação com o menor número de ligações ativas quando o pedido do cliente é recebido.</a:t>
            </a:r>
          </a:p>
          <a:p>
            <a:r>
              <a:t>A política de Hash do IP utiliza o endereço IP de origem de um pedido de receção como uma chave de hash para encaminhar tráfego não persistente para o mesmo servidor backend. Isto significa que o distribuidor de carga encaminha pedidos do mesmo cliente para o mesmo servidor backend desde que esse servidor esteja disponível.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pPr>
            <a:r>
              <a:t>Conjunto de backend (entidade lógica definida por uma lista de servidores backend, uma política de distribuição de carga e uma política de verificação de integridade). Se um servidor falhar a verificação de integridade, o distribuidor de carga retira temporariamente o servidor da rotação. Se o servidor transmitir mais tarde a verificação de integridade, o distribuidor de carga devolve-a à rotação.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Cloud Computing</a:t>
            </a:r>
            <a:br>
              <a:rPr b="1"/>
            </a:br>
            <a:r>
              <a:rPr b="1"/>
              <a:t/>
            </a:r>
            <a:br>
              <a:rPr b="1"/>
            </a:br>
            <a:r>
              <a:t>8 -  Distribuição de carga</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Leia isto:</a:t>
            </a:r>
          </a:p>
          <a:p>
            <a:pPr algn="just">
              <a:defRPr>
                <a:latin typeface="+mj-lt"/>
                <a:hlinkClick r:id="rId3"/>
              </a:defRPr>
            </a:pPr>
            <a:r>
              <a:t>https://docs.oracle.com/en-us/iaas/Content/Balance/Concepts/balanceoverview.htm</a:t>
            </a:r>
            <a:endParaRPr>
              <a:latin typeface="+mj-lt"/>
            </a:endParaRPr>
          </a:p>
          <a:p>
            <a:pPr marL="0" indent="0" algn="just">
              <a:buNone/>
              <a:defRPr b="1">
                <a:latin typeface="+mj-lt"/>
              </a:defRPr>
            </a:pPr>
            <a:r>
              <a:t>Veja este vídeo:</a:t>
            </a:r>
          </a:p>
          <a:p>
            <a:pPr algn="just">
              <a:defRPr>
                <a:latin typeface="+mj-lt"/>
                <a:hlinkClick r:id="rId4"/>
              </a:defRPr>
            </a:pPr>
            <a:r>
              <a:t>https://www.youtube.com/watch?v=sCR3SAVdyCc</a:t>
            </a:r>
            <a:endParaRPr>
              <a:latin typeface="+mj-lt"/>
            </a:endParaRPr>
          </a:p>
          <a:p>
            <a:pPr marL="0" indent="0" algn="just">
              <a:buNone/>
            </a:pPr>
            <a:r>
              <a:t>Experimente o prático para esta lição:</a:t>
            </a:r>
          </a:p>
          <a:p>
            <a:pPr algn="just">
              <a:defRPr>
                <a:latin typeface="+mj-lt"/>
                <a:hlinkClick r:id="rId5"/>
              </a:defRPr>
            </a:pPr>
            <a:r>
              <a:t>https://oracle.github.io/learning-library/oci-library/oci-hol/oci-fundamentals-lab/workshops/freetier/index.html#xd_co_f=NmEzYTk4MDUtZWQyMS00MDBmLThiMWEtZWFhMTNlMjEzODM3%7E</a:t>
            </a:r>
            <a:endParaRPr>
              <a:latin typeface="+mj-lt"/>
            </a:endParaRPr>
          </a:p>
          <a:p>
            <a:pPr marL="0" indent="0" algn="just">
              <a:buNone/>
              <a:defRPr b="1">
                <a:latin typeface="+mj-lt"/>
              </a:defRPr>
            </a:pPr>
            <a:r>
              <a:t>Aceda ao Oracle Member Hub e termine o oitavo tópico: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Elevada Disponibilidade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pPr>
              <a:defRPr sz="3600">
                <a:latin typeface="+mj-lt"/>
              </a:defRPr>
            </a:pPr>
            <a:r>
              <a:t>os ambientes de computação configurados para fornecer uma disponibilidade quase total são conhecidos como sistemas de alta disponibilidade</a:t>
            </a:r>
          </a:p>
          <a:p>
            <a:pPr>
              <a:defRPr sz="3600">
                <a:latin typeface="+mj-lt"/>
              </a:defRPr>
            </a:pPr>
            <a:r>
              <a:t>estes sistemas têm normalmente hardware e software redundantes que tornam o sistema disponível apesar das falhas</a:t>
            </a:r>
            <a:endParaRPr sz="360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Perspetiva geral do equilíbrio de carga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defRPr sz="3600">
                <a:latin typeface="+mj-lt"/>
              </a:defRPr>
            </a:pPr>
            <a:r>
              <a:t>O balanceador de carga situa-se entre os clientes e os backends e executa tarefas como, por exemplo:</a:t>
            </a:r>
          </a:p>
          <a:p>
            <a:pPr lvl="1">
              <a:defRPr sz="3200">
                <a:latin typeface="+mj-lt"/>
              </a:defRPr>
            </a:pPr>
            <a:r>
              <a:t>Deteção do Serviço</a:t>
            </a:r>
            <a:endParaRPr sz="3200">
              <a:latin typeface="+mj-lt"/>
            </a:endParaRPr>
          </a:p>
          <a:p>
            <a:pPr lvl="1">
              <a:defRPr sz="3200">
                <a:latin typeface="+mj-lt"/>
              </a:defRPr>
            </a:pPr>
            <a:r>
              <a:t>Verificação de Integridade</a:t>
            </a:r>
            <a:endParaRPr sz="3200">
              <a:latin typeface="+mj-lt"/>
            </a:endParaRPr>
          </a:p>
          <a:p>
            <a:pPr lvl="1">
              <a:defRPr sz="3200">
                <a:latin typeface="+mj-lt"/>
              </a:defRPr>
            </a:pPr>
            <a:r>
              <a:t>Algoritmo</a:t>
            </a:r>
          </a:p>
          <a:p>
            <a:pPr marL="0" indent="0">
              <a:buNone/>
              <a:defRPr sz="3600">
                <a:latin typeface="+mj-lt"/>
              </a:defRPr>
            </a:pPr>
            <a:r>
              <a:t>Prestações principais:</a:t>
            </a:r>
          </a:p>
          <a:p>
            <a:pPr lvl="1">
              <a:defRPr sz="3200">
                <a:latin typeface="+mj-lt"/>
              </a:defRPr>
            </a:pPr>
            <a:r>
              <a:t>Tolerância a falhas e elevada disponibilidade</a:t>
            </a:r>
            <a:endParaRPr sz="3200">
              <a:latin typeface="+mj-lt"/>
            </a:endParaRPr>
          </a:p>
          <a:p>
            <a:pPr lvl="1">
              <a:defRPr sz="3200">
                <a:latin typeface="+mj-lt"/>
              </a:defRPr>
            </a:pPr>
            <a:r>
              <a:t>Escala</a:t>
            </a:r>
            <a:endParaRPr sz="320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Distribuição de carga - conceitos</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fontScale="92500" lnSpcReduction="20000"/>
          </a:bodyPr>
          <a:lstStyle/>
          <a:p>
            <a:pPr>
              <a:defRPr sz="3200">
                <a:latin typeface="+mj-lt"/>
              </a:defRPr>
            </a:pPr>
            <a:r>
              <a:rPr b="1"/>
              <a:t>Política de Distribuição de Carga </a:t>
            </a:r>
            <a:r>
              <a:t> - parte do balanceador de carga como distribuir o tráfego recebido para os servidores backend</a:t>
            </a:r>
            <a:endParaRPr sz="3200">
              <a:latin typeface="+mj-lt"/>
            </a:endParaRPr>
          </a:p>
          <a:p>
            <a:pPr>
              <a:defRPr sz="3200">
                <a:latin typeface="+mj-lt"/>
              </a:defRPr>
            </a:pPr>
            <a:r>
              <a:rPr b="1"/>
              <a:t>Servidor de Backend</a:t>
            </a:r>
            <a:r>
              <a:t> - servidor da aplicação responsável por gerar conteúdo em resposta ao tráfego de TCP ou HTTP recebido</a:t>
            </a:r>
            <a:endParaRPr sz="3200">
              <a:latin typeface="+mj-lt"/>
            </a:endParaRPr>
          </a:p>
          <a:p>
            <a:pPr>
              <a:defRPr sz="3200">
                <a:latin typeface="+mj-lt"/>
              </a:defRPr>
            </a:pPr>
            <a:r>
              <a:rPr b="1"/>
              <a:t>Health Checks</a:t>
            </a:r>
            <a:r>
              <a:t> - um teste para confirmar a disponibilidade dos servidores de backend</a:t>
            </a:r>
            <a:endParaRPr sz="3200">
              <a:latin typeface="+mj-lt"/>
            </a:endParaRPr>
          </a:p>
          <a:p>
            <a:pPr>
              <a:defRPr sz="3200">
                <a:latin typeface="+mj-lt"/>
              </a:defRPr>
            </a:pPr>
            <a:r>
              <a:rPr b="1"/>
              <a:t>Listener</a:t>
            </a:r>
            <a:r>
              <a:t> - entidade que verifica o tráfego recebido no endereço IP do balanceador de carga</a:t>
            </a:r>
            <a:endParaRPr sz="3200">
              <a:latin typeface="+mj-lt"/>
            </a:endParaRPr>
          </a:p>
          <a:p>
            <a:pPr marL="0" indent="0">
              <a:buNone/>
            </a:pPr>
            <a:endParaRPr sz="320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Distribuidor de carga público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pPr>
              <a:defRPr sz="3600">
                <a:latin typeface="+mj-lt"/>
              </a:defRPr>
            </a:pPr>
            <a:r>
              <a:t>Aceita tráfego da Internet - serviço regional</a:t>
            </a:r>
            <a:endParaRPr sz="3600">
              <a:latin typeface="+mj-lt"/>
            </a:endParaRPr>
          </a:p>
          <a:p>
            <a:pPr>
              <a:defRPr sz="3600">
                <a:latin typeface="+mj-lt"/>
              </a:defRPr>
            </a:pPr>
            <a:r>
              <a:t>Configuração recomendada - par de distribuidores de carga - suporta o failover do AD</a:t>
            </a:r>
            <a:endParaRPr sz="3600">
              <a:latin typeface="+mj-lt"/>
            </a:endParaRPr>
          </a:p>
          <a:p>
            <a:endParaRPr sz="360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Distribuidor de carga privado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pPr>
              <a:defRPr sz="3600">
                <a:latin typeface="+mj-lt"/>
              </a:defRPr>
            </a:pPr>
            <a:r>
              <a:t>mesmo conceito do distribuidor de carga público</a:t>
            </a:r>
            <a:endParaRPr sz="3600">
              <a:latin typeface="+mj-lt"/>
            </a:endParaRPr>
          </a:p>
          <a:p>
            <a:pPr>
              <a:defRPr sz="3600">
                <a:latin typeface="+mj-lt"/>
              </a:defRPr>
            </a:pPr>
            <a:r>
              <a:t>o distribuidor de carga privado </a:t>
            </a:r>
            <a:r>
              <a:rPr u="sng"/>
              <a:t>acessível apenas a partir da VCN</a:t>
            </a:r>
            <a:endParaRPr sz="3600" u="sng">
              <a:latin typeface="+mj-lt"/>
            </a:endParaRPr>
          </a:p>
          <a:p>
            <a:endParaRPr sz="3600" u="sng">
              <a:latin typeface="+mj-lt"/>
            </a:endParaRPr>
          </a:p>
          <a:p>
            <a:endParaRPr sz="3600" u="sng">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Políticas de Distribuição de Carga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rPr b="1"/>
              <a:t>Round Robin</a:t>
            </a:r>
            <a:r>
              <a:t> - normalmente a política por omissão, distribui o tráfego de entrada sequencialmente por cada servidor num conjunto de backend</a:t>
            </a:r>
            <a:endParaRPr sz="3600">
              <a:latin typeface="+mj-lt"/>
            </a:endParaRPr>
          </a:p>
          <a:p>
            <a:pPr>
              <a:defRPr sz="3600">
                <a:latin typeface="+mj-lt"/>
              </a:defRPr>
            </a:pPr>
            <a:r>
              <a:rPr b="1"/>
              <a:t>Ligação Mínima</a:t>
            </a:r>
            <a:r>
              <a:t> - encaminha o tráfego de entrada para o servidor backend com menos ligações ativas</a:t>
            </a:r>
            <a:endParaRPr sz="3600">
              <a:latin typeface="+mj-lt"/>
            </a:endParaRPr>
          </a:p>
          <a:p>
            <a:pPr>
              <a:defRPr sz="3600">
                <a:latin typeface="+mj-lt"/>
              </a:defRPr>
            </a:pPr>
            <a:r>
              <a:rPr b="1"/>
              <a:t>Hash de IP</a:t>
            </a:r>
            <a:r>
              <a:t>: assegura que os pedidos de um cliente específico são sempre direcionados para o mesmo servidor backend, desde que o servidor backend esteja disponível</a:t>
            </a:r>
            <a:endParaRPr sz="3600">
              <a:latin typeface="+mj-lt"/>
            </a:endParaRPr>
          </a:p>
          <a:p>
            <a:endParaRPr sz="360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Verificações de Integridade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fontScale="92500" lnSpcReduction="10000"/>
          </a:bodyPr>
          <a:lstStyle/>
          <a:p>
            <a:pPr>
              <a:defRPr sz="3600">
                <a:latin typeface="+mj-lt"/>
              </a:defRPr>
            </a:pPr>
            <a:r>
              <a:t>a verificação de integridade é um teste para confirmar a disponibilidade dos servidores backend</a:t>
            </a:r>
            <a:endParaRPr sz="3600">
              <a:latin typeface="+mj-lt"/>
            </a:endParaRPr>
          </a:p>
          <a:p>
            <a:pPr>
              <a:defRPr sz="3600">
                <a:latin typeface="+mj-lt"/>
              </a:defRPr>
            </a:pPr>
            <a:r>
              <a:t>com base no intervalo de tempo especificado, o distribuidor de carga aplica a política de verificação de integridade para monitorizar os servidores backend</a:t>
            </a:r>
            <a:endParaRPr sz="3600">
              <a:latin typeface="+mj-lt"/>
            </a:endParaRPr>
          </a:p>
          <a:p>
            <a:endParaRPr sz="3600">
              <a:latin typeface="+mj-lt"/>
            </a:endParaRPr>
          </a:p>
          <a:p>
            <a:endParaRPr sz="3600">
              <a:latin typeface="+mj-lt"/>
            </a:endParaRPr>
          </a:p>
          <a:p>
            <a:endParaRPr sz="360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92EDB794-078E-496E-A6F1-6DEDFB537C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3368</TotalTime>
  <Words>1140</Words>
  <Application>Microsoft Office PowerPoint</Application>
  <PresentationFormat>Widescreen</PresentationFormat>
  <Paragraphs>71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Motyw pakietu Office</vt:lpstr>
      <vt:lpstr>O3 - Currículos de aprendizagem à distância no Cloud Computing  8 -  Distribuição de carga</vt:lpstr>
      <vt:lpstr>Introdução ao curso de Computação na Cloud</vt:lpstr>
      <vt:lpstr>Elevada Disponibilidade</vt:lpstr>
      <vt:lpstr>Perspetiva geral do equilíbrio de carga</vt:lpstr>
      <vt:lpstr>Distribuição de carga - conceitos</vt:lpstr>
      <vt:lpstr>Distribuidor de carga público</vt:lpstr>
      <vt:lpstr>Distribuidor de carga privado</vt:lpstr>
      <vt:lpstr>Políticas de Distribuição de Carga</vt:lpstr>
      <vt:lpstr>Verificações de Integridade</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198</cp:revision>
  <dcterms:created xsi:type="dcterms:W3CDTF">2021-12-08T08:56:03Z</dcterms:created>
  <dcterms:modified xsi:type="dcterms:W3CDTF">2024-02-23T13:26:46Z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