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75" r:id="rId14"/>
    <p:sldId id="269" r:id="rId15"/>
    <p:sldId id="276" r:id="rId16"/>
    <p:sldId id="270" r:id="rId17"/>
    <p:sldId id="266" r:id="rId18"/>
    <p:sldId id="271" r:id="rId19"/>
    <p:sldId id="279" r:id="rId20"/>
    <p:sldId id="273" r:id="rId21"/>
    <p:sldId id="274" r:id="rId22"/>
    <p:sldId id="277" r:id="rId23"/>
  </p:sldIdLst>
  <p:sldSz cx="12192000" cy="6858000"/>
  <p:notesSz cx="6858000" cy="9144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10" autoAdjust="0"/>
    <p:restoredTop sz="86388" autoAdjust="0"/>
  </p:normalViewPr>
  <p:slideViewPr>
    <p:cSldViewPr snapToGrid="0">
      <p:cViewPr varScale="1">
        <p:scale>
          <a:sx n="96" d="100"/>
          <a:sy n="96" d="100"/>
        </p:scale>
        <p:origin x="294" y="7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066BBB-4A2A-497B-8D6E-78F28B3C4025}" type="datetimeFigureOut">
              <a:rPr lang="hr-HR" smtClean="0"/>
              <a:t>23.2.2024.</a:t>
            </a:fld>
            <a:endParaRPr lang="hr-HR"/>
          </a:p>
        </p:txBody>
      </p:sp>
      <p:sp>
        <p:nvSpPr>
          <p:cNvPr id="4" name="Rezervirano mjesto slike slajd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Rezervirano mjesto bilježaka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E1F7B0-4ED8-4155-8F88-4515C773BDA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6460862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>
                <a:effectLst/>
              </a:defRPr>
            </a:pPr>
            <a:r>
              <a:rPr dirty="0" err="1"/>
              <a:t>Dobar</a:t>
            </a:r>
            <a:r>
              <a:rPr dirty="0"/>
              <a:t> dan i dobro </a:t>
            </a:r>
            <a:r>
              <a:rPr dirty="0" err="1"/>
              <a:t>došli</a:t>
            </a:r>
            <a:r>
              <a:rPr dirty="0"/>
              <a:t> </a:t>
            </a:r>
            <a:r>
              <a:rPr dirty="0" err="1"/>
              <a:t>na</a:t>
            </a:r>
            <a:r>
              <a:rPr dirty="0"/>
              <a:t> </a:t>
            </a:r>
            <a:r>
              <a:rPr dirty="0" err="1"/>
              <a:t>tečaj</a:t>
            </a:r>
            <a:r>
              <a:rPr dirty="0"/>
              <a:t> </a:t>
            </a:r>
            <a:r>
              <a:rPr dirty="0" err="1"/>
              <a:t>računarstva</a:t>
            </a:r>
            <a:r>
              <a:rPr dirty="0"/>
              <a:t> u </a:t>
            </a:r>
            <a:r>
              <a:rPr dirty="0" err="1"/>
              <a:t>oblaku</a:t>
            </a:r>
            <a:r>
              <a:rPr dirty="0"/>
              <a:t>. </a:t>
            </a:r>
            <a:r>
              <a:rPr dirty="0" err="1"/>
              <a:t>Ovaj</a:t>
            </a:r>
            <a:r>
              <a:rPr dirty="0"/>
              <a:t> </a:t>
            </a:r>
            <a:r>
              <a:rPr dirty="0" err="1"/>
              <a:t>tečaj</a:t>
            </a:r>
            <a:r>
              <a:rPr dirty="0"/>
              <a:t> </a:t>
            </a:r>
            <a:r>
              <a:rPr dirty="0" err="1"/>
              <a:t>razvijen</a:t>
            </a:r>
            <a:r>
              <a:rPr dirty="0"/>
              <a:t> je </a:t>
            </a:r>
            <a:r>
              <a:rPr dirty="0" err="1"/>
              <a:t>kao</a:t>
            </a:r>
            <a:r>
              <a:rPr dirty="0"/>
              <a:t> </a:t>
            </a:r>
            <a:r>
              <a:rPr dirty="0" err="1"/>
              <a:t>rezultat</a:t>
            </a:r>
            <a:r>
              <a:rPr dirty="0"/>
              <a:t> projekta Erasmus+ </a:t>
            </a:r>
            <a:r>
              <a:rPr dirty="0" err="1"/>
              <a:t>CodeIn</a:t>
            </a:r>
            <a:r>
              <a:rPr dirty="0"/>
              <a:t>. </a:t>
            </a:r>
            <a:r>
              <a:rPr dirty="0" err="1"/>
              <a:t>Sve</a:t>
            </a:r>
            <a:r>
              <a:rPr dirty="0"/>
              <a:t> </a:t>
            </a:r>
            <a:r>
              <a:rPr dirty="0" err="1"/>
              <a:t>što</a:t>
            </a:r>
            <a:r>
              <a:rPr dirty="0"/>
              <a:t> </a:t>
            </a:r>
            <a:r>
              <a:rPr dirty="0" err="1"/>
              <a:t>trebate</a:t>
            </a:r>
            <a:r>
              <a:rPr dirty="0"/>
              <a:t> </a:t>
            </a:r>
            <a:r>
              <a:rPr lang="en-US" dirty="0"/>
              <a:t>za </a:t>
            </a:r>
            <a:r>
              <a:rPr lang="en-US" dirty="0" err="1"/>
              <a:t>učenje</a:t>
            </a:r>
            <a:r>
              <a:rPr lang="en-US" dirty="0"/>
              <a:t> </a:t>
            </a:r>
            <a:r>
              <a:rPr dirty="0"/>
              <a:t>je </a:t>
            </a:r>
            <a:r>
              <a:rPr dirty="0" err="1"/>
              <a:t>pristup</a:t>
            </a:r>
            <a:r>
              <a:rPr dirty="0"/>
              <a:t> </a:t>
            </a:r>
            <a:r>
              <a:rPr dirty="0" err="1"/>
              <a:t>internetu</a:t>
            </a:r>
            <a:r>
              <a:rPr dirty="0"/>
              <a:t> i </a:t>
            </a:r>
            <a:r>
              <a:rPr dirty="0" err="1"/>
              <a:t>računalo</a:t>
            </a:r>
            <a:r>
              <a:rPr dirty="0"/>
              <a:t>.</a:t>
            </a:r>
          </a:p>
          <a:p>
            <a:pPr>
              <a:lnSpc>
                <a:spcPct val="107000"/>
              </a:lnSpc>
              <a:spcAft>
                <a:spcPts val="800"/>
              </a:spcAft>
              <a:defRPr>
                <a:effectLst/>
              </a:defRPr>
            </a:pPr>
            <a:r>
              <a:rPr dirty="0" err="1"/>
              <a:t>Tečaj</a:t>
            </a:r>
            <a:r>
              <a:rPr dirty="0"/>
              <a:t> </a:t>
            </a:r>
            <a:r>
              <a:rPr dirty="0" err="1"/>
              <a:t>sadrži</a:t>
            </a:r>
            <a:r>
              <a:rPr dirty="0"/>
              <a:t> </a:t>
            </a:r>
            <a:r>
              <a:rPr dirty="0" err="1"/>
              <a:t>ukupno</a:t>
            </a:r>
            <a:r>
              <a:rPr dirty="0"/>
              <a:t> </a:t>
            </a:r>
            <a:r>
              <a:rPr dirty="0" err="1"/>
              <a:t>deset</a:t>
            </a:r>
            <a:r>
              <a:rPr dirty="0"/>
              <a:t> </a:t>
            </a:r>
            <a:r>
              <a:rPr dirty="0" err="1"/>
              <a:t>tema</a:t>
            </a:r>
            <a:r>
              <a:rPr dirty="0"/>
              <a:t>. </a:t>
            </a:r>
            <a:r>
              <a:rPr dirty="0" err="1"/>
              <a:t>Osim</a:t>
            </a:r>
            <a:r>
              <a:rPr dirty="0"/>
              <a:t> toga, </a:t>
            </a:r>
            <a:r>
              <a:rPr dirty="0" err="1"/>
              <a:t>pripremili</a:t>
            </a:r>
            <a:r>
              <a:rPr dirty="0"/>
              <a:t> </a:t>
            </a:r>
            <a:r>
              <a:rPr dirty="0" err="1"/>
              <a:t>smo</a:t>
            </a:r>
            <a:r>
              <a:rPr dirty="0"/>
              <a:t> </a:t>
            </a:r>
            <a:r>
              <a:rPr dirty="0" err="1"/>
              <a:t>kratki</a:t>
            </a:r>
            <a:r>
              <a:rPr dirty="0"/>
              <a:t> </a:t>
            </a:r>
            <a:r>
              <a:rPr dirty="0" err="1"/>
              <a:t>videozapis</a:t>
            </a:r>
            <a:r>
              <a:rPr dirty="0"/>
              <a:t> s </a:t>
            </a:r>
            <a:r>
              <a:rPr dirty="0" err="1"/>
              <a:t>osnovnim</a:t>
            </a:r>
            <a:r>
              <a:rPr dirty="0"/>
              <a:t> </a:t>
            </a:r>
            <a:r>
              <a:rPr dirty="0" err="1"/>
              <a:t>uputama</a:t>
            </a:r>
            <a:r>
              <a:rPr dirty="0"/>
              <a:t> </a:t>
            </a:r>
            <a:r>
              <a:rPr dirty="0" err="1"/>
              <a:t>na</a:t>
            </a:r>
            <a:r>
              <a:rPr dirty="0"/>
              <a:t> </a:t>
            </a:r>
            <a:r>
              <a:rPr dirty="0" err="1"/>
              <a:t>početku</a:t>
            </a:r>
            <a:r>
              <a:rPr dirty="0"/>
              <a:t> </a:t>
            </a:r>
            <a:r>
              <a:rPr dirty="0" err="1"/>
              <a:t>svakog</a:t>
            </a:r>
            <a:r>
              <a:rPr dirty="0"/>
              <a:t> od </a:t>
            </a:r>
            <a:r>
              <a:rPr dirty="0" err="1"/>
              <a:t>njih</a:t>
            </a:r>
            <a:r>
              <a:rPr dirty="0"/>
              <a:t>. </a:t>
            </a:r>
            <a:r>
              <a:rPr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Prije</a:t>
            </a:r>
            <a:r>
              <a:rPr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svega</a:t>
            </a:r>
            <a:r>
              <a:rPr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dat</a:t>
            </a:r>
            <a:r>
              <a:rPr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ćemo</a:t>
            </a:r>
            <a:r>
              <a:rPr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vam</a:t>
            </a:r>
            <a:r>
              <a:rPr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osnovne</a:t>
            </a:r>
            <a:r>
              <a:rPr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informacije</a:t>
            </a:r>
            <a:r>
              <a:rPr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 tome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što</a:t>
            </a:r>
            <a:r>
              <a:rPr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očekujemo</a:t>
            </a:r>
            <a:r>
              <a:rPr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da </a:t>
            </a:r>
            <a:r>
              <a:rPr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naučite</a:t>
            </a:r>
            <a:r>
              <a:rPr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u </a:t>
            </a:r>
            <a:r>
              <a:rPr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ovom</a:t>
            </a:r>
            <a:r>
              <a:rPr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tečaju</a:t>
            </a:r>
            <a:r>
              <a:rPr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 </a:t>
            </a:r>
            <a:r>
              <a:rPr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gdje</a:t>
            </a:r>
            <a:r>
              <a:rPr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možete</a:t>
            </a:r>
            <a:r>
              <a:rPr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pronaći</a:t>
            </a:r>
            <a:r>
              <a:rPr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nastavne</a:t>
            </a:r>
            <a:r>
              <a:rPr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materijale</a:t>
            </a:r>
            <a:r>
              <a:rPr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dirty="0"/>
              <a:t> </a:t>
            </a:r>
          </a:p>
          <a:p>
            <a:endParaRPr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2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249110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>
                <a:effectLst/>
              </a:defRPr>
            </a:pPr>
            <a:r>
              <a:t>U tradicionalnom IT-u upravljate svime. Razlikuje se u računalstvu u oblaku, gdje imamo tri servisna modela koje možete koristiti ovisno o svojim potrebama. </a:t>
            </a:r>
          </a:p>
          <a:p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defRPr>
                <a:effectLst/>
              </a:defRPr>
            </a:pPr>
            <a:r>
              <a:t>Model Infrastructure as a Service (IaaS) omogućava vam omogućavanje obrade, spremišta, mreža i drugih temeljnih računalnih resursa. </a:t>
            </a:r>
          </a:p>
          <a:p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defRPr>
                <a:effectLst/>
              </a:defRPr>
            </a:pPr>
            <a:r>
              <a:t>Platform as a service služi za implementaciju na aplikaciju koju je izradio ili preuzeo korisnik infrastrukture oblaka (npr., web-poslužitelj WordPress, Oracle baza podataka ...)</a:t>
            </a:r>
          </a:p>
          <a:p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defRPr>
                <a:effectLst/>
              </a:defRPr>
            </a:pPr>
            <a:r>
              <a:t>Software as a service omogućuje korisniku da koristi aplikacije pružatelja koje se izvode u infrastrukturi oblaka (na primjer, sustav Microsoft Office 365)</a:t>
            </a:r>
          </a:p>
          <a:p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11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5629453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effectLst/>
              </a:defRPr>
            </a:pPr>
            <a:r>
              <a:t>Cloud vam omogućava trgovanje CAPEX-om za OPEX. Umjesto intenzivnog ulaganja u podatkovne centre i infrastrukturu, u oblak možete platiti samo potrošnju resursa i plaćati samo onoliko koliko potrošite resurse</a:t>
            </a:r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12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70770692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effectLst/>
              </a:defRPr>
            </a:pPr>
            <a:r>
              <a:t>To je uobičajena zabluda da je "oblak" nematerijalni, eterični prostor za pohranu koji postoji samo kao koncept negdje na nebu. Infrastruktura u oblaku sastoji se od podatkovnih centara koji su fizički smješteni unutar regija. Slika prikazuje raspored regija za Microsoft Azure Cloud.</a:t>
            </a:r>
          </a:p>
          <a:p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13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1027568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>
                <a:effectLst/>
              </a:defRPr>
            </a:pPr>
            <a:r>
              <a:t>Svaka regija u oblaku sastoji se od najmanje tri neovisna podatkovna centra koji osiguravaju dodatnu dostupnost. Nadalje, podatkovni centri međusobno su povezani niskom latentnošću i visokom propusnošću mreže, pa prekid rada jednog ili dva ne prekida dostupnost servisa unutar jedne regije. Svaki podatkovni centar u takvoj arhitekturi naziva se domenom dostupnosti.</a:t>
            </a:r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14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82056931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>
                <a:effectLst/>
              </a:defRPr>
            </a:pPr>
            <a:r>
              <a:t>Podaci se unutar svake domene dostupnosti nalaze u jednoj logičkoj jedinici koja sadrži najmanje tri fizičke lokacije na kojima se isti podaci spremaju istovremeno. Ta arhitektura osigurava otpornost na pogreške, pa se ta arhitektura naziva i domenom pogrešaka. Na primjer, u slučaju kvara opreme na jednom stalku, podaci će ostati sigurni na drugim dvjema lokacijama</a:t>
            </a:r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15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7288559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>
                <a:effectLst/>
              </a:defRPr>
            </a:pPr>
            <a:r>
              <a:rPr lang="en-US" dirty="0" err="1"/>
              <a:t>Unutar</a:t>
            </a:r>
            <a:r>
              <a:rPr lang="en-US" dirty="0"/>
              <a:t> </a:t>
            </a:r>
            <a:r>
              <a:rPr lang="en-US" dirty="0" err="1"/>
              <a:t>domene</a:t>
            </a:r>
            <a:r>
              <a:rPr lang="en-US" dirty="0"/>
              <a:t> </a:t>
            </a:r>
            <a:r>
              <a:rPr lang="en-US" dirty="0" err="1"/>
              <a:t>dostupnosti</a:t>
            </a:r>
            <a:r>
              <a:rPr lang="en-US" dirty="0"/>
              <a:t> </a:t>
            </a:r>
            <a:r>
              <a:rPr lang="en-US" dirty="0" err="1"/>
              <a:t>iznimno</a:t>
            </a:r>
            <a:r>
              <a:rPr lang="en-US" dirty="0"/>
              <a:t> je </a:t>
            </a:r>
            <a:r>
              <a:rPr lang="en-US" dirty="0" err="1"/>
              <a:t>prilagodljiva</a:t>
            </a:r>
            <a:r>
              <a:rPr lang="en-US" dirty="0"/>
              <a:t> i </a:t>
            </a:r>
            <a:r>
              <a:rPr lang="en-US" dirty="0" err="1"/>
              <a:t>učinkovita</a:t>
            </a:r>
            <a:r>
              <a:rPr lang="en-US" dirty="0"/>
              <a:t> </a:t>
            </a:r>
            <a:r>
              <a:rPr lang="en-US" dirty="0" err="1"/>
              <a:t>mreža</a:t>
            </a:r>
            <a:r>
              <a:rPr lang="en-US" dirty="0"/>
              <a:t> s </a:t>
            </a:r>
            <a:r>
              <a:rPr lang="en-US" dirty="0" err="1"/>
              <a:t>približno</a:t>
            </a:r>
            <a:r>
              <a:rPr lang="en-US" dirty="0"/>
              <a:t> 1 </a:t>
            </a:r>
            <a:r>
              <a:rPr lang="en-US" dirty="0" err="1"/>
              <a:t>milijuna</a:t>
            </a:r>
            <a:r>
              <a:rPr lang="en-US" dirty="0"/>
              <a:t> </a:t>
            </a:r>
            <a:r>
              <a:rPr lang="en-US" dirty="0" err="1"/>
              <a:t>mrežnih</a:t>
            </a:r>
            <a:r>
              <a:rPr lang="en-US" dirty="0"/>
              <a:t> </a:t>
            </a:r>
            <a:r>
              <a:rPr lang="en-US" dirty="0" err="1"/>
              <a:t>veza</a:t>
            </a:r>
            <a:r>
              <a:rPr lang="en-US" dirty="0"/>
              <a:t>. </a:t>
            </a:r>
            <a:r>
              <a:rPr lang="en-US" dirty="0" err="1"/>
              <a:t>Takva</a:t>
            </a:r>
            <a:r>
              <a:rPr lang="en-US" dirty="0"/>
              <a:t> </a:t>
            </a:r>
            <a:r>
              <a:rPr lang="en-US" dirty="0" err="1"/>
              <a:t>fizička</a:t>
            </a:r>
            <a:r>
              <a:rPr lang="en-US" dirty="0"/>
              <a:t> </a:t>
            </a:r>
            <a:r>
              <a:rPr lang="en-US" dirty="0" err="1"/>
              <a:t>mreža</a:t>
            </a:r>
            <a:r>
              <a:rPr lang="en-US" dirty="0"/>
              <a:t> </a:t>
            </a:r>
            <a:r>
              <a:rPr lang="en-US" dirty="0" err="1"/>
              <a:t>ima</a:t>
            </a:r>
            <a:r>
              <a:rPr lang="en-US" dirty="0"/>
              <a:t> </a:t>
            </a:r>
            <a:r>
              <a:rPr lang="en-US" dirty="0" err="1"/>
              <a:t>predvidivo</a:t>
            </a:r>
            <a:r>
              <a:rPr lang="en-US" dirty="0"/>
              <a:t> </a:t>
            </a:r>
            <a:r>
              <a:rPr lang="en-US" dirty="0" err="1"/>
              <a:t>nisku</a:t>
            </a:r>
            <a:r>
              <a:rPr lang="en-US" dirty="0"/>
              <a:t> </a:t>
            </a:r>
            <a:r>
              <a:rPr lang="en-US" dirty="0" err="1"/>
              <a:t>latenciju</a:t>
            </a:r>
            <a:r>
              <a:rPr lang="en-US" dirty="0"/>
              <a:t> i </a:t>
            </a:r>
            <a:r>
              <a:rPr lang="en-US" dirty="0" err="1"/>
              <a:t>veliku</a:t>
            </a:r>
            <a:r>
              <a:rPr lang="en-US" dirty="0"/>
              <a:t> </a:t>
            </a:r>
            <a:r>
              <a:rPr lang="en-US" dirty="0" err="1"/>
              <a:t>brzinu</a:t>
            </a:r>
            <a:r>
              <a:rPr lang="en-US" dirty="0"/>
              <a:t> </a:t>
            </a:r>
            <a:r>
              <a:rPr lang="en-US" dirty="0" err="1"/>
              <a:t>međusobnog</a:t>
            </a:r>
            <a:r>
              <a:rPr lang="en-US" dirty="0"/>
              <a:t> </a:t>
            </a:r>
            <a:r>
              <a:rPr lang="en-US" dirty="0" err="1"/>
              <a:t>povezivanja</a:t>
            </a:r>
            <a:r>
              <a:rPr lang="en-US" dirty="0"/>
              <a:t> </a:t>
            </a:r>
            <a:r>
              <a:rPr lang="en-US" dirty="0" err="1"/>
              <a:t>između</a:t>
            </a:r>
            <a:r>
              <a:rPr lang="en-US" dirty="0"/>
              <a:t> </a:t>
            </a:r>
            <a:r>
              <a:rPr lang="en-US" dirty="0" err="1"/>
              <a:t>domaćina</a:t>
            </a:r>
            <a:r>
              <a:rPr lang="en-US" dirty="0"/>
              <a:t>.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16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2857800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>
                <a:effectLst/>
              </a:defRPr>
            </a:pPr>
            <a:r>
              <a:t>Zajednički pristup za upravljanje postavkama fizičke mreže i spremišta u infrastrukturi u oblaku je virtualizacija mrežnih slojeva, npr. Amazon Virtual Private Cloud (Amazon), Virtualizacija izvanmrežne mreže (Oracle) i Azure Virtual Network (Microsoft) ... Na taj način upravljanje mrežom i spremištem podataka u potpunosti se odvaja od glavnih računala (virtualna računala)</a:t>
            </a:r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17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42384239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>
                <a:effectLst/>
              </a:defRPr>
            </a:pPr>
            <a:r>
              <a:t>Sada sastavimo sve zajedno. virtualizirani sloj mreže omogućava povezivanje s bilo kojom instancom računalnog oblaka (baze podataka, objektne datoteke, virtualna računala, load balanceri, sigurnost ...)</a:t>
            </a:r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18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74623941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>
                <a:effectLst/>
              </a:defRPr>
            </a:pPr>
            <a:r>
              <a:t>Za dovršetak </a:t>
            </a:r>
            <a:r>
              <a:rPr/>
              <a:t>ove </a:t>
            </a:r>
            <a:r>
              <a:rPr lang="hr-HR" smtClean="0"/>
              <a:t>nastavne </a:t>
            </a:r>
            <a:r>
              <a:rPr smtClean="0"/>
              <a:t>jedinice </a:t>
            </a:r>
            <a:r>
              <a:t>proučite i pregledajte sljedeće mrežne resurse. Hvala na pozornosti!</a:t>
            </a:r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19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187061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>
                <a:effectLst/>
              </a:defRPr>
            </a:pPr>
            <a:r>
              <a:t>Očekuje se da ćete potrošiti ukupno 150 sati kako biste stekli planirane rezultate učenja. Većinu tog vremena, sami ćete učiti s našim unaprijed snimljenim uputama i online nastavnim materijalima.</a:t>
            </a:r>
          </a:p>
          <a:p>
            <a:pPr>
              <a:defRPr>
                <a:effectLst/>
              </a:defRPr>
            </a:pPr>
            <a:r>
              <a:t>Povezani partner ovog projekta je Oracle Corporation, koja je u okviru projekta i programa Oracle Academy obuku omogućila nam da upotrijebimo portal za učenje naziva Oracle Members Hub, koji hostira vaš kanal za učenje. Više o programu Oracle Academy možete pronaći na web-mjestu academy.oracle.com</a:t>
            </a:r>
          </a:p>
          <a:p>
            <a:endParaRPr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3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47800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>
                <a:effectLst/>
              </a:defRPr>
            </a:pPr>
            <a:r>
              <a:t>U nastavku možete pronaći osnovne upute za pristup portalu Oracle članice Hub Portal.</a:t>
            </a:r>
          </a:p>
          <a:p>
            <a:pPr>
              <a:defRPr>
                <a:effectLst/>
              </a:defRPr>
            </a:pPr>
            <a:r>
              <a:t>Najprije otvorite vezu academy.oracle.com.</a:t>
            </a:r>
          </a:p>
          <a:p>
            <a:pPr>
              <a:defRPr>
                <a:effectLst/>
              </a:defRPr>
            </a:pPr>
            <a:r>
              <a:t>Odaberite Student Hub za prijavu</a:t>
            </a:r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4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343592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Unesite svoje korisničko ime i lozinku koje smo vam dali (promijenite lozinku nakon prve prijave)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5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2816883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Nakon uspješne prijave vidjet ćete zaslon kao što je ovaj. Odaberite kanal za učenje i slobodno pretražite sve nastavne materijale koje smo pripremili za učenje.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6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014238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Otvorite put učenja (označen na slici). 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7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7824141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>
                <a:effectLst/>
              </a:defRPr>
            </a:pPr>
            <a:r>
              <a:t>Put učenja sadrži slajdove, videozapise i laboratorije koji su vam potrebni za učenje. Na kraju popisa možete pronaći i završni ispit. Ako uspješno položite završni ispit, dobit ćete potvrdu o uspješnom završetku.</a:t>
            </a:r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8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510162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effectLst/>
              </a:defRPr>
            </a:pPr>
            <a:r>
              <a:t>U nastavku ćemo vam reći nešto o pregledu infrastrukture u oblaku. Sve primjere prilagodili smo servisu Oracle Cloud Infrastructure (OCI), ali za praksu možete upotrebljavati i druge platforme javnog oblaka (ako imate pristup njima) kao što su Microsoft Azure, Amazon Web Service (AWS), Google Cloud (Google Cloud Platform) i slično. </a:t>
            </a:r>
          </a:p>
          <a:p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9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939228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effectLst/>
              </a:defRPr>
            </a:pPr>
            <a:r>
              <a:t>Prema Nacionalnom institutu za standarde i tehnologiju, računarstvo u oblaku model je za omogućavanje sveprisutnog, prikladnog mrežnog pristupa na zahtjev zajedničkom skupu prilagodljivih računalnih resursa (npr. mreža, poslužitelja, spremišta, aplikacija i usluga) koji se mogu brzo implementirati i otpustiti uz minimalan napor upravljanja ili interakciju s pružateljem usluga.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effectLst/>
              </a:defRPr>
            </a:pPr>
            <a:r>
              <a:t>Taj model u oblaku sastoji se od pet osnovnih karakteristika, tri modela servisa i četiri implementacijska modela.</a:t>
            </a:r>
          </a:p>
          <a:p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10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503874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3E04E41-BFA8-4551-94CF-FF0786B6A9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38F1C0F8-20A9-4D6A-942D-AAA84F0D95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E9C00BB3-AFA5-4F08-AE28-27DE61B471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23.02.2024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240F8208-00C0-4B82-93B4-D03C4F87C6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152E1428-DCE4-475A-894E-4495F640E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519674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E6A2373-B293-485A-B9F4-8022807B37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13E82635-9808-40F9-AB0B-69DB1AB52E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3AD01CDF-CF6D-4E3D-89EE-855DE207BC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23.02.2024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E8C8C3EB-3B39-4674-9C85-CD80CE578C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737398AB-BE32-4F86-A6EA-E13C2E4F7A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273892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86E3940D-6C3D-4BFA-80F9-A5EAEFD4BBC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A896287F-84F0-4838-B4C4-A5B5D250C9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274B7AC1-C0DB-46F6-9800-7CD6361921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23.02.2024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FA1FAA13-902D-4409-9223-5C1E749A8E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A96952E3-1EE7-4D94-BA57-5100B300F6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81387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1E32B72-72F1-4DDF-A955-E96B51BE7D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4B96A78-CDC7-4128-8825-6B321A9799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2FD3F5ED-1A27-4358-B40D-DC536AF607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23.02.2024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DDF005AC-7851-4539-BC0E-495D00904A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180CD2B3-EB28-47E7-9CF9-C63EBFF66C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555389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A214856-0940-4939-A233-E830012F9E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820872C0-58F9-4E62-ADEA-4C801725C0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FADF8169-59EE-467F-88D2-A8E7DC5002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23.02.2024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8560D2E5-E5A5-4D2B-825F-AE71A82D4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F04838DC-9538-4FE6-8EC2-F694BA2C9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752266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9E9B973-5E82-41ED-BD29-ED33A9C334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5C78DA29-A0EF-43CC-9F32-CBC18517BF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2222E80D-D7AE-4811-A0C5-4665EB7E79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39BB7B4F-2233-483B-A6C2-1319D3C070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23.02.2024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CF69642E-7620-4781-8808-0DC43EA012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2AB38760-3DA5-4055-9C4E-05E3A96D85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6853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30230BF-A108-4EDC-AC8C-DB36E1042B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070F32FC-565E-4EBE-BC36-3D4D3CA86F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ACA45642-0538-4400-A68F-C890899A13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BE57C1A5-9CB7-4A29-BC8A-ECCB220F483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4DF49A45-3D1A-48F1-B4B7-81F3F3A16F3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43FF47A6-690F-4A9F-922D-7C52118F84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23.02.2024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6E9BD540-884B-4DB6-B81F-8B3588F7C0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08098A4D-5920-412B-8FC3-D401775F36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743631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F6BB5C5-33FE-4E90-9618-45A104BEED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C6B37200-BE32-4968-BB88-10117B5192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23.02.2024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88AB8BFF-4198-4131-9F63-734DE59202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A730972D-586F-481A-812B-1D135BD720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60115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097309D5-4D94-42BF-A392-1B0C426B4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23.02.2024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BB8F6513-F2BD-4223-9A89-18958AC7B1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00A74D69-0FEC-433D-82C5-4E523114B9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41420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AA5867A-5B4E-4C78-B00F-F58A8DB760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E2C7E01D-BD3D-473B-A095-204E20E024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97CF3AED-69E8-4E6F-8D87-BF19C05CCE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638610F5-117F-46F2-ABF4-11B7B7797A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23.02.2024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FE894C93-FB30-4551-83DA-3B9EFC51CB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581DBB05-ECB2-4EBE-9484-F81EE907D7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96249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8308B22-79C3-4E34-BE99-9A1962946A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2EB4F772-BF22-4F5C-A7A0-50BE340C67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A3EF6472-25B8-423A-A9DF-2628787DF5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AE3A5A38-83E1-4449-AF6B-F03F44A141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23.02.2024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34DEF8AC-167B-435C-80C6-0B81C4B778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0E0BD990-BE4F-4CFB-892B-A066BC1DEE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91279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EEC5F034-E282-4D10-A3AC-90320D0194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424F2DBC-3188-47EE-92F3-4372C1E629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C9F4436A-2F08-4112-8FF6-182C07FA7D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6FFD27-F130-4AA0-AC6C-2D38F5DAC637}" type="datetimeFigureOut">
              <a:rPr lang="pl-PL" smtClean="0"/>
              <a:t>23.02.2024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ED09538A-6922-4657-A6A2-5BF665AB94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363F68B1-1615-4D59-A7A0-B702B4D040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287274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csrc.nist.gov/publications/detail/sp/800-145/final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notesSlide" Target="../notesSlides/notesSlide17.xml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5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academy.oracle.com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academy.oracle.com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C6EDE3B-79DB-4CF3-9354-991865F182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44977" y="1664229"/>
            <a:ext cx="9144000" cy="3065815"/>
          </a:xfrm>
        </p:spPr>
        <p:txBody>
          <a:bodyPr>
            <a:normAutofit fontScale="90000"/>
          </a:bodyPr>
          <a:lstStyle/>
          <a:p>
            <a:r>
              <a:rPr lang="hr-HR" b="1" noProof="0" dirty="0"/>
              <a:t>O3 - Nastavni sadržaji za učenje na daljinu o računarstvu u oblaku</a:t>
            </a:r>
            <a:br>
              <a:rPr lang="hr-HR" b="1" noProof="0" dirty="0"/>
            </a:br>
            <a:r>
              <a:rPr lang="hr-HR" b="1" noProof="0" dirty="0"/>
              <a:t/>
            </a:r>
            <a:br>
              <a:rPr lang="hr-HR" b="1" noProof="0" dirty="0"/>
            </a:br>
            <a:r>
              <a:rPr lang="hr-HR" noProof="0" dirty="0"/>
              <a:t>1 - Osnovne upute za infrastrukturu u oblaku</a:t>
            </a:r>
          </a:p>
        </p:txBody>
      </p:sp>
    </p:spTree>
    <p:extLst>
      <p:ext uri="{BB962C8B-B14F-4D97-AF65-F5344CB8AC3E}">
        <p14:creationId xmlns:p14="http://schemas.microsoft.com/office/powerpoint/2010/main" val="7507150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5859"/>
            <a:ext cx="10515600" cy="1325563"/>
          </a:xfrm>
        </p:spPr>
        <p:txBody>
          <a:bodyPr/>
          <a:lstStyle/>
          <a:p>
            <a:pPr algn="ctr">
              <a:defRPr b="1"/>
            </a:pPr>
            <a:r>
              <a:rPr lang="hr-HR" noProof="0" dirty="0"/>
              <a:t>Karakteristike računarstva u oblaku</a:t>
            </a:r>
            <a:endParaRPr lang="hr-HR" b="1" noProof="0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98222"/>
            <a:ext cx="10515600" cy="5407378"/>
          </a:xfrm>
        </p:spPr>
        <p:txBody>
          <a:bodyPr/>
          <a:lstStyle/>
          <a:p>
            <a:pPr lvl="0" algn="just">
              <a:defRPr>
                <a:latin typeface="+mj-lt"/>
              </a:defRPr>
            </a:pPr>
            <a:r>
              <a:rPr lang="hr-HR" noProof="0" dirty="0">
                <a:hlinkClick r:id="rId3"/>
              </a:rPr>
              <a:t>https://csrc.nist.gov/publications/detail/sp/800-145/final</a:t>
            </a:r>
            <a:r>
              <a:rPr lang="hr-HR" noProof="0" dirty="0"/>
              <a:t> </a:t>
            </a:r>
            <a:endParaRPr lang="hr-HR" sz="3200" noProof="0" dirty="0">
              <a:latin typeface="+mj-lt"/>
            </a:endParaRPr>
          </a:p>
          <a:p>
            <a:pPr lvl="0" algn="just"/>
            <a:endParaRPr lang="hr-HR" noProof="0" dirty="0">
              <a:latin typeface="+mj-lt"/>
            </a:endParaRPr>
          </a:p>
        </p:txBody>
      </p:sp>
      <p:sp>
        <p:nvSpPr>
          <p:cNvPr id="4" name="Flowchart: Process 3"/>
          <p:cNvSpPr/>
          <p:nvPr/>
        </p:nvSpPr>
        <p:spPr>
          <a:xfrm>
            <a:off x="704850" y="2047876"/>
            <a:ext cx="2786062" cy="175260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sz="2000" b="1"/>
            </a:pPr>
            <a:r>
              <a:t>Samoposlužne mogućnosti na zahtjev</a:t>
            </a:r>
          </a:p>
          <a:p>
            <a:pPr algn="ctr">
              <a:defRPr sz="1600"/>
            </a:pPr>
            <a:r>
              <a:t>Automatsko omogućavanje računalnih mogućnosti po potrebi, bez potrebe za ljudskom interakcijom s pružateljem usluga</a:t>
            </a:r>
            <a:endParaRPr sz="1600"/>
          </a:p>
        </p:txBody>
      </p:sp>
      <p:sp>
        <p:nvSpPr>
          <p:cNvPr id="5" name="Flowchart: Process 4"/>
          <p:cNvSpPr/>
          <p:nvPr/>
        </p:nvSpPr>
        <p:spPr>
          <a:xfrm>
            <a:off x="4562475" y="2173114"/>
            <a:ext cx="2438400" cy="1571624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sz="2000" b="1"/>
            </a:pPr>
            <a:r>
              <a:t>Širok pristup mreži</a:t>
            </a:r>
          </a:p>
          <a:p>
            <a:pPr algn="ctr">
              <a:defRPr sz="1600"/>
            </a:pPr>
            <a:r>
              <a:t>Mogućnosti su dostupne putem mreže, a dostupne su putem standardnih mehanizama</a:t>
            </a:r>
            <a:endParaRPr sz="1200"/>
          </a:p>
        </p:txBody>
      </p:sp>
      <p:sp>
        <p:nvSpPr>
          <p:cNvPr id="6" name="Flowchart: Process 5"/>
          <p:cNvSpPr/>
          <p:nvPr/>
        </p:nvSpPr>
        <p:spPr>
          <a:xfrm>
            <a:off x="7920037" y="2141361"/>
            <a:ext cx="2947988" cy="1962149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sz="2000" b="1"/>
            </a:pPr>
            <a:r>
              <a:t>Udruživanje resursa</a:t>
            </a:r>
          </a:p>
          <a:p>
            <a:pPr algn="ctr">
              <a:defRPr sz="1600"/>
            </a:pPr>
            <a:r>
              <a:t>Računalni resursi pružatelja udružuju se kako bi poslužili više korisnika putem modela s više klijenata, a različiti resursi dinamički su dodijeljeni i predodijeljeni prema potražnji</a:t>
            </a:r>
            <a:endParaRPr sz="1200"/>
          </a:p>
        </p:txBody>
      </p:sp>
      <p:sp>
        <p:nvSpPr>
          <p:cNvPr id="7" name="Flowchart: Process 6"/>
          <p:cNvSpPr/>
          <p:nvPr/>
        </p:nvSpPr>
        <p:spPr>
          <a:xfrm>
            <a:off x="1409700" y="4175125"/>
            <a:ext cx="2867025" cy="1901825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sz="2000" b="1"/>
            </a:pPr>
            <a:r>
              <a:t>Brza elastičnost</a:t>
            </a:r>
          </a:p>
          <a:p>
            <a:pPr algn="ctr">
              <a:defRPr sz="1600"/>
            </a:pPr>
            <a:r>
              <a:t>Mogućnosti se elastično implementiraju i objavljuju, u nekim slučajevima automatski, kako bi se brzo i interno prilagodile potražnji</a:t>
            </a:r>
            <a:endParaRPr sz="1200"/>
          </a:p>
        </p:txBody>
      </p:sp>
      <p:sp>
        <p:nvSpPr>
          <p:cNvPr id="8" name="Flowchart: Process 7"/>
          <p:cNvSpPr/>
          <p:nvPr/>
        </p:nvSpPr>
        <p:spPr>
          <a:xfrm>
            <a:off x="6603206" y="4508500"/>
            <a:ext cx="2633662" cy="181610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sz="2000" b="1"/>
            </a:pPr>
            <a:r>
              <a:rPr lang="en-US" dirty="0" err="1"/>
              <a:t>Mjerljiv</a:t>
            </a:r>
            <a:r>
              <a:rPr dirty="0" err="1"/>
              <a:t>i</a:t>
            </a:r>
            <a:r>
              <a:rPr dirty="0"/>
              <a:t> </a:t>
            </a:r>
            <a:r>
              <a:rPr dirty="0" err="1"/>
              <a:t>servis</a:t>
            </a:r>
            <a:endParaRPr dirty="0"/>
          </a:p>
          <a:p>
            <a:pPr algn="ctr">
              <a:defRPr sz="1600"/>
            </a:pPr>
            <a:r>
              <a:rPr dirty="0" err="1"/>
              <a:t>Upotreba</a:t>
            </a:r>
            <a:r>
              <a:rPr dirty="0"/>
              <a:t> </a:t>
            </a:r>
            <a:r>
              <a:rPr dirty="0" err="1"/>
              <a:t>resursa</a:t>
            </a:r>
            <a:r>
              <a:rPr dirty="0"/>
              <a:t> </a:t>
            </a:r>
            <a:r>
              <a:rPr dirty="0" err="1"/>
              <a:t>može</a:t>
            </a:r>
            <a:r>
              <a:rPr dirty="0"/>
              <a:t> se </a:t>
            </a:r>
            <a:r>
              <a:rPr dirty="0" err="1"/>
              <a:t>nadzirati</a:t>
            </a:r>
            <a:r>
              <a:rPr dirty="0"/>
              <a:t>, </a:t>
            </a:r>
            <a:r>
              <a:rPr dirty="0" err="1"/>
              <a:t>kontrolirati</a:t>
            </a:r>
            <a:r>
              <a:rPr dirty="0"/>
              <a:t> i </a:t>
            </a:r>
            <a:r>
              <a:rPr dirty="0" err="1"/>
              <a:t>prijaviti</a:t>
            </a:r>
            <a:r>
              <a:rPr dirty="0"/>
              <a:t>, </a:t>
            </a:r>
            <a:r>
              <a:rPr dirty="0" err="1"/>
              <a:t>osiguravajući</a:t>
            </a:r>
            <a:r>
              <a:rPr dirty="0"/>
              <a:t> </a:t>
            </a:r>
            <a:r>
              <a:rPr dirty="0" err="1"/>
              <a:t>transparentnost</a:t>
            </a:r>
            <a:r>
              <a:rPr dirty="0"/>
              <a:t> za </a:t>
            </a:r>
            <a:r>
              <a:rPr dirty="0" err="1"/>
              <a:t>davatelja</a:t>
            </a:r>
            <a:r>
              <a:rPr dirty="0"/>
              <a:t> i </a:t>
            </a:r>
            <a:r>
              <a:rPr dirty="0" err="1"/>
              <a:t>potrošača</a:t>
            </a:r>
            <a:r>
              <a:rPr dirty="0"/>
              <a:t> </a:t>
            </a:r>
            <a:r>
              <a:rPr dirty="0" err="1"/>
              <a:t>iskorištene</a:t>
            </a:r>
            <a:r>
              <a:rPr dirty="0"/>
              <a:t> </a:t>
            </a:r>
            <a:r>
              <a:rPr dirty="0" err="1"/>
              <a:t>usluge</a:t>
            </a:r>
            <a:endParaRPr sz="1200" dirty="0"/>
          </a:p>
        </p:txBody>
      </p:sp>
    </p:spTree>
    <p:extLst>
      <p:ext uri="{BB962C8B-B14F-4D97-AF65-F5344CB8AC3E}">
        <p14:creationId xmlns:p14="http://schemas.microsoft.com/office/powerpoint/2010/main" val="25585137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5859"/>
            <a:ext cx="10515600" cy="1325563"/>
          </a:xfrm>
        </p:spPr>
        <p:txBody>
          <a:bodyPr/>
          <a:lstStyle/>
          <a:p>
            <a:pPr algn="ctr">
              <a:defRPr b="1"/>
            </a:pPr>
            <a:r>
              <a:rPr lang="hr-HR" noProof="0" dirty="0"/>
              <a:t>Modeli usluga (servisa) u oblaku</a:t>
            </a:r>
            <a:endParaRPr lang="hr-HR" b="1" noProof="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1837030"/>
              </p:ext>
            </p:extLst>
          </p:nvPr>
        </p:nvGraphicFramePr>
        <p:xfrm>
          <a:off x="838200" y="1773229"/>
          <a:ext cx="2209799" cy="379968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09799">
                  <a:extLst>
                    <a:ext uri="{9D8B030D-6E8A-4147-A177-3AD203B41FA5}">
                      <a16:colId xmlns:a16="http://schemas.microsoft.com/office/drawing/2014/main" val="476245383"/>
                    </a:ext>
                  </a:extLst>
                </a:gridCol>
              </a:tblGrid>
              <a:tr h="422187">
                <a:tc>
                  <a:txBody>
                    <a:bodyPr/>
                    <a:lstStyle/>
                    <a:p>
                      <a:pPr algn="ctr" fontAlgn="b">
                        <a:defRPr sz="2000">
                          <a:solidFill>
                            <a:schemeClr val="dk1"/>
                          </a:solidFill>
                          <a:effectLst/>
                          <a:latin typeface="+mj-lt"/>
                        </a:defRPr>
                      </a:pPr>
                      <a:r>
                        <a:t>Aplikacije</a:t>
                      </a:r>
                      <a:endParaRPr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62115126"/>
                  </a:ext>
                </a:extLst>
              </a:tr>
              <a:tr h="422187">
                <a:tc>
                  <a:txBody>
                    <a:bodyPr/>
                    <a:lstStyle/>
                    <a:p>
                      <a:pPr algn="ctr" fontAlgn="b">
                        <a:defRPr sz="2000">
                          <a:solidFill>
                            <a:schemeClr val="dk1"/>
                          </a:solidFill>
                          <a:effectLst/>
                          <a:latin typeface="+mj-lt"/>
                        </a:defRPr>
                      </a:pPr>
                      <a:r>
                        <a:t>Podaci</a:t>
                      </a:r>
                      <a:endParaRPr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10671220"/>
                  </a:ext>
                </a:extLst>
              </a:tr>
              <a:tr h="422187">
                <a:tc>
                  <a:txBody>
                    <a:bodyPr/>
                    <a:lstStyle/>
                    <a:p>
                      <a:pPr algn="ctr" fontAlgn="b">
                        <a:defRPr sz="2000">
                          <a:solidFill>
                            <a:schemeClr val="dk1"/>
                          </a:solidFill>
                          <a:effectLst/>
                          <a:latin typeface="+mj-lt"/>
                        </a:defRPr>
                      </a:pPr>
                      <a:r>
                        <a:t>Izvođenje</a:t>
                      </a:r>
                      <a:endParaRPr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25680841"/>
                  </a:ext>
                </a:extLst>
              </a:tr>
              <a:tr h="422187">
                <a:tc>
                  <a:txBody>
                    <a:bodyPr/>
                    <a:lstStyle/>
                    <a:p>
                      <a:pPr algn="ctr" fontAlgn="b">
                        <a:defRPr sz="2000">
                          <a:solidFill>
                            <a:schemeClr val="dk1"/>
                          </a:solidFill>
                          <a:effectLst/>
                          <a:latin typeface="+mj-lt"/>
                        </a:defRPr>
                      </a:pPr>
                      <a:r>
                        <a:t>Posrednički softver</a:t>
                      </a:r>
                      <a:endParaRPr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6032006"/>
                  </a:ext>
                </a:extLst>
              </a:tr>
              <a:tr h="422187">
                <a:tc>
                  <a:txBody>
                    <a:bodyPr/>
                    <a:lstStyle/>
                    <a:p>
                      <a:pPr algn="ctr" fontAlgn="b">
                        <a:defRPr sz="2000">
                          <a:effectLst/>
                          <a:latin typeface="+mj-lt"/>
                        </a:defRPr>
                      </a:pPr>
                      <a:r>
                        <a:t>Operacijski sustav</a:t>
                      </a:r>
                      <a:endParaRPr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08547637"/>
                  </a:ext>
                </a:extLst>
              </a:tr>
              <a:tr h="422187">
                <a:tc>
                  <a:txBody>
                    <a:bodyPr/>
                    <a:lstStyle/>
                    <a:p>
                      <a:pPr algn="ctr" fontAlgn="b">
                        <a:defRPr sz="2000">
                          <a:solidFill>
                            <a:schemeClr val="dk1"/>
                          </a:solidFill>
                          <a:effectLst/>
                          <a:latin typeface="+mj-lt"/>
                        </a:defRPr>
                      </a:pPr>
                      <a:r>
                        <a:t>Virtualizacija</a:t>
                      </a:r>
                      <a:endParaRPr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31754678"/>
                  </a:ext>
                </a:extLst>
              </a:tr>
              <a:tr h="422187">
                <a:tc>
                  <a:txBody>
                    <a:bodyPr/>
                    <a:lstStyle/>
                    <a:p>
                      <a:pPr algn="ctr" fontAlgn="b">
                        <a:defRPr sz="2000">
                          <a:solidFill>
                            <a:schemeClr val="dk1"/>
                          </a:solidFill>
                          <a:effectLst/>
                          <a:latin typeface="+mj-lt"/>
                        </a:defRPr>
                      </a:pPr>
                      <a:r>
                        <a:t>Poslužitelji</a:t>
                      </a:r>
                      <a:endParaRPr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70133240"/>
                  </a:ext>
                </a:extLst>
              </a:tr>
              <a:tr h="422187">
                <a:tc>
                  <a:txBody>
                    <a:bodyPr/>
                    <a:lstStyle/>
                    <a:p>
                      <a:pPr algn="ctr" fontAlgn="b">
                        <a:defRPr sz="2000">
                          <a:solidFill>
                            <a:schemeClr val="dk1"/>
                          </a:solidFill>
                          <a:effectLst/>
                          <a:latin typeface="+mj-lt"/>
                        </a:defRPr>
                      </a:pPr>
                      <a:r>
                        <a:t>Spremište</a:t>
                      </a:r>
                      <a:endParaRPr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17011562"/>
                  </a:ext>
                </a:extLst>
              </a:tr>
              <a:tr h="422187">
                <a:tc>
                  <a:txBody>
                    <a:bodyPr/>
                    <a:lstStyle/>
                    <a:p>
                      <a:pPr algn="ctr" fontAlgn="b">
                        <a:defRPr sz="2000">
                          <a:solidFill>
                            <a:schemeClr val="dk1"/>
                          </a:solidFill>
                          <a:effectLst/>
                          <a:latin typeface="+mj-lt"/>
                        </a:defRPr>
                      </a:pPr>
                      <a:r>
                        <a:rPr dirty="0" err="1"/>
                        <a:t>Umrežavanje</a:t>
                      </a:r>
                      <a:endParaRPr sz="2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98597612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3047347"/>
              </p:ext>
            </p:extLst>
          </p:nvPr>
        </p:nvGraphicFramePr>
        <p:xfrm>
          <a:off x="3587353" y="1773229"/>
          <a:ext cx="2209799" cy="374569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09799">
                  <a:extLst>
                    <a:ext uri="{9D8B030D-6E8A-4147-A177-3AD203B41FA5}">
                      <a16:colId xmlns:a16="http://schemas.microsoft.com/office/drawing/2014/main" val="476245383"/>
                    </a:ext>
                  </a:extLst>
                </a:gridCol>
              </a:tblGrid>
              <a:tr h="368196">
                <a:tc>
                  <a:txBody>
                    <a:bodyPr/>
                    <a:lstStyle/>
                    <a:p>
                      <a:pPr algn="ctr" fontAlgn="b">
                        <a:defRPr sz="2000">
                          <a:solidFill>
                            <a:schemeClr val="dk1"/>
                          </a:solidFill>
                          <a:effectLst/>
                          <a:latin typeface="+mj-lt"/>
                        </a:defRPr>
                      </a:pPr>
                      <a:r>
                        <a:t>Aplikacije</a:t>
                      </a:r>
                      <a:endParaRPr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62115126"/>
                  </a:ext>
                </a:extLst>
              </a:tr>
              <a:tr h="422187">
                <a:tc>
                  <a:txBody>
                    <a:bodyPr/>
                    <a:lstStyle/>
                    <a:p>
                      <a:pPr algn="ctr" fontAlgn="b">
                        <a:defRPr sz="2000">
                          <a:solidFill>
                            <a:schemeClr val="dk1"/>
                          </a:solidFill>
                          <a:effectLst/>
                          <a:latin typeface="+mj-lt"/>
                        </a:defRPr>
                      </a:pPr>
                      <a:r>
                        <a:t>Podaci</a:t>
                      </a:r>
                      <a:endParaRPr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10671220"/>
                  </a:ext>
                </a:extLst>
              </a:tr>
              <a:tr h="422187">
                <a:tc>
                  <a:txBody>
                    <a:bodyPr/>
                    <a:lstStyle/>
                    <a:p>
                      <a:pPr algn="ctr" fontAlgn="b">
                        <a:defRPr sz="2000">
                          <a:solidFill>
                            <a:schemeClr val="dk1"/>
                          </a:solidFill>
                          <a:effectLst/>
                          <a:latin typeface="+mj-lt"/>
                        </a:defRPr>
                      </a:pPr>
                      <a:r>
                        <a:t>Izvođenje</a:t>
                      </a:r>
                      <a:endParaRPr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25680841"/>
                  </a:ext>
                </a:extLst>
              </a:tr>
              <a:tr h="422187">
                <a:tc>
                  <a:txBody>
                    <a:bodyPr/>
                    <a:lstStyle/>
                    <a:p>
                      <a:pPr algn="ctr" fontAlgn="b">
                        <a:defRPr sz="2000">
                          <a:solidFill>
                            <a:schemeClr val="dk1"/>
                          </a:solidFill>
                          <a:effectLst/>
                          <a:latin typeface="+mj-lt"/>
                        </a:defRPr>
                      </a:pPr>
                      <a:r>
                        <a:t>Posrednički softver</a:t>
                      </a:r>
                      <a:endParaRPr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6032006"/>
                  </a:ext>
                </a:extLst>
              </a:tr>
              <a:tr h="422187">
                <a:tc>
                  <a:txBody>
                    <a:bodyPr/>
                    <a:lstStyle/>
                    <a:p>
                      <a:pPr algn="ctr" fontAlgn="b">
                        <a:defRPr sz="2000">
                          <a:effectLst/>
                          <a:latin typeface="+mj-lt"/>
                        </a:defRPr>
                      </a:pPr>
                      <a:r>
                        <a:t>Operacijski sustav</a:t>
                      </a:r>
                      <a:endParaRPr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08547637"/>
                  </a:ext>
                </a:extLst>
              </a:tr>
              <a:tr h="422187">
                <a:tc>
                  <a:txBody>
                    <a:bodyPr/>
                    <a:lstStyle/>
                    <a:p>
                      <a:pPr algn="ctr" fontAlgn="b">
                        <a:defRPr sz="2000">
                          <a:solidFill>
                            <a:schemeClr val="dk1"/>
                          </a:solidFill>
                          <a:effectLst/>
                          <a:latin typeface="+mj-lt"/>
                        </a:defRPr>
                      </a:pPr>
                      <a:r>
                        <a:t>Virtualizacija</a:t>
                      </a:r>
                      <a:endParaRPr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1754678"/>
                  </a:ext>
                </a:extLst>
              </a:tr>
              <a:tr h="422187">
                <a:tc>
                  <a:txBody>
                    <a:bodyPr/>
                    <a:lstStyle/>
                    <a:p>
                      <a:pPr algn="ctr" fontAlgn="b">
                        <a:defRPr sz="2000">
                          <a:solidFill>
                            <a:schemeClr val="dk1"/>
                          </a:solidFill>
                          <a:effectLst/>
                          <a:latin typeface="+mj-lt"/>
                        </a:defRPr>
                      </a:pPr>
                      <a:r>
                        <a:t>Poslužitelji</a:t>
                      </a:r>
                      <a:endParaRPr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0133240"/>
                  </a:ext>
                </a:extLst>
              </a:tr>
              <a:tr h="422187">
                <a:tc>
                  <a:txBody>
                    <a:bodyPr/>
                    <a:lstStyle/>
                    <a:p>
                      <a:pPr algn="ctr" fontAlgn="b">
                        <a:defRPr sz="2000">
                          <a:solidFill>
                            <a:schemeClr val="dk1"/>
                          </a:solidFill>
                          <a:effectLst/>
                          <a:latin typeface="+mj-lt"/>
                        </a:defRPr>
                      </a:pPr>
                      <a:r>
                        <a:t>Spremište</a:t>
                      </a:r>
                      <a:endParaRPr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7011562"/>
                  </a:ext>
                </a:extLst>
              </a:tr>
              <a:tr h="422187">
                <a:tc>
                  <a:txBody>
                    <a:bodyPr/>
                    <a:lstStyle/>
                    <a:p>
                      <a:pPr algn="ctr" fontAlgn="b">
                        <a:defRPr sz="2000">
                          <a:solidFill>
                            <a:schemeClr val="dk1"/>
                          </a:solidFill>
                          <a:effectLst/>
                          <a:latin typeface="+mj-lt"/>
                        </a:defRPr>
                      </a:pPr>
                      <a:r>
                        <a:t>Umrežavanje</a:t>
                      </a:r>
                      <a:endParaRPr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8597612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7033567"/>
              </p:ext>
            </p:extLst>
          </p:nvPr>
        </p:nvGraphicFramePr>
        <p:xfrm>
          <a:off x="6669881" y="1773229"/>
          <a:ext cx="2209799" cy="379968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09799">
                  <a:extLst>
                    <a:ext uri="{9D8B030D-6E8A-4147-A177-3AD203B41FA5}">
                      <a16:colId xmlns:a16="http://schemas.microsoft.com/office/drawing/2014/main" val="476245383"/>
                    </a:ext>
                  </a:extLst>
                </a:gridCol>
              </a:tblGrid>
              <a:tr h="422187">
                <a:tc>
                  <a:txBody>
                    <a:bodyPr/>
                    <a:lstStyle/>
                    <a:p>
                      <a:pPr algn="ctr" fontAlgn="b">
                        <a:defRPr sz="2000">
                          <a:solidFill>
                            <a:schemeClr val="dk1"/>
                          </a:solidFill>
                          <a:effectLst/>
                          <a:latin typeface="+mj-lt"/>
                        </a:defRPr>
                      </a:pPr>
                      <a:r>
                        <a:t>Aplikacije</a:t>
                      </a:r>
                      <a:endParaRPr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62115126"/>
                  </a:ext>
                </a:extLst>
              </a:tr>
              <a:tr h="422187">
                <a:tc>
                  <a:txBody>
                    <a:bodyPr/>
                    <a:lstStyle/>
                    <a:p>
                      <a:pPr algn="ctr" fontAlgn="b">
                        <a:defRPr sz="2000">
                          <a:solidFill>
                            <a:schemeClr val="dk1"/>
                          </a:solidFill>
                          <a:effectLst/>
                          <a:latin typeface="+mj-lt"/>
                        </a:defRPr>
                      </a:pPr>
                      <a:r>
                        <a:t>Podaci</a:t>
                      </a:r>
                      <a:endParaRPr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10671220"/>
                  </a:ext>
                </a:extLst>
              </a:tr>
              <a:tr h="422187">
                <a:tc>
                  <a:txBody>
                    <a:bodyPr/>
                    <a:lstStyle/>
                    <a:p>
                      <a:pPr algn="ctr" fontAlgn="b">
                        <a:defRPr sz="2000">
                          <a:solidFill>
                            <a:schemeClr val="dk1"/>
                          </a:solidFill>
                          <a:effectLst/>
                          <a:latin typeface="+mj-lt"/>
                        </a:defRPr>
                      </a:pPr>
                      <a:r>
                        <a:t>Izvođenje</a:t>
                      </a:r>
                      <a:endParaRPr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5680841"/>
                  </a:ext>
                </a:extLst>
              </a:tr>
              <a:tr h="422187">
                <a:tc>
                  <a:txBody>
                    <a:bodyPr/>
                    <a:lstStyle/>
                    <a:p>
                      <a:pPr algn="ctr" fontAlgn="b">
                        <a:defRPr sz="2000">
                          <a:solidFill>
                            <a:schemeClr val="dk1"/>
                          </a:solidFill>
                          <a:effectLst/>
                          <a:latin typeface="+mj-lt"/>
                        </a:defRPr>
                      </a:pPr>
                      <a:r>
                        <a:t>Posrednički softver</a:t>
                      </a:r>
                      <a:endParaRPr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6032006"/>
                  </a:ext>
                </a:extLst>
              </a:tr>
              <a:tr h="422187">
                <a:tc>
                  <a:txBody>
                    <a:bodyPr/>
                    <a:lstStyle/>
                    <a:p>
                      <a:pPr algn="ctr" fontAlgn="b">
                        <a:defRPr sz="2000">
                          <a:effectLst/>
                          <a:latin typeface="+mj-lt"/>
                        </a:defRPr>
                      </a:pPr>
                      <a:r>
                        <a:t>Operacijski sustav</a:t>
                      </a:r>
                      <a:endParaRPr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8547637"/>
                  </a:ext>
                </a:extLst>
              </a:tr>
              <a:tr h="422187">
                <a:tc>
                  <a:txBody>
                    <a:bodyPr/>
                    <a:lstStyle/>
                    <a:p>
                      <a:pPr algn="ctr" fontAlgn="b">
                        <a:defRPr sz="2000">
                          <a:solidFill>
                            <a:schemeClr val="dk1"/>
                          </a:solidFill>
                          <a:effectLst/>
                          <a:latin typeface="+mj-lt"/>
                        </a:defRPr>
                      </a:pPr>
                      <a:r>
                        <a:t>Virtualizacija</a:t>
                      </a:r>
                      <a:endParaRPr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1754678"/>
                  </a:ext>
                </a:extLst>
              </a:tr>
              <a:tr h="422187">
                <a:tc>
                  <a:txBody>
                    <a:bodyPr/>
                    <a:lstStyle/>
                    <a:p>
                      <a:pPr algn="ctr" fontAlgn="b">
                        <a:defRPr sz="2000">
                          <a:solidFill>
                            <a:schemeClr val="dk1"/>
                          </a:solidFill>
                          <a:effectLst/>
                          <a:latin typeface="+mj-lt"/>
                        </a:defRPr>
                      </a:pPr>
                      <a:r>
                        <a:t>Poslužitelji</a:t>
                      </a:r>
                      <a:endParaRPr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0133240"/>
                  </a:ext>
                </a:extLst>
              </a:tr>
              <a:tr h="422187">
                <a:tc>
                  <a:txBody>
                    <a:bodyPr/>
                    <a:lstStyle/>
                    <a:p>
                      <a:pPr algn="ctr" fontAlgn="b">
                        <a:defRPr sz="2000">
                          <a:solidFill>
                            <a:schemeClr val="dk1"/>
                          </a:solidFill>
                          <a:effectLst/>
                          <a:latin typeface="+mj-lt"/>
                        </a:defRPr>
                      </a:pPr>
                      <a:r>
                        <a:t>Spremište</a:t>
                      </a:r>
                      <a:endParaRPr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7011562"/>
                  </a:ext>
                </a:extLst>
              </a:tr>
              <a:tr h="422187">
                <a:tc>
                  <a:txBody>
                    <a:bodyPr/>
                    <a:lstStyle/>
                    <a:p>
                      <a:pPr algn="ctr" fontAlgn="b">
                        <a:defRPr sz="2000">
                          <a:solidFill>
                            <a:schemeClr val="dk1"/>
                          </a:solidFill>
                          <a:effectLst/>
                          <a:latin typeface="+mj-lt"/>
                        </a:defRPr>
                      </a:pPr>
                      <a:r>
                        <a:t>Umrežavanje</a:t>
                      </a:r>
                      <a:endParaRPr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8597612"/>
                  </a:ext>
                </a:extLst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4796265"/>
              </p:ext>
            </p:extLst>
          </p:nvPr>
        </p:nvGraphicFramePr>
        <p:xfrm>
          <a:off x="9601200" y="1773229"/>
          <a:ext cx="2209799" cy="379968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09799">
                  <a:extLst>
                    <a:ext uri="{9D8B030D-6E8A-4147-A177-3AD203B41FA5}">
                      <a16:colId xmlns:a16="http://schemas.microsoft.com/office/drawing/2014/main" val="476245383"/>
                    </a:ext>
                  </a:extLst>
                </a:gridCol>
              </a:tblGrid>
              <a:tr h="422187">
                <a:tc>
                  <a:txBody>
                    <a:bodyPr/>
                    <a:lstStyle/>
                    <a:p>
                      <a:pPr algn="ctr" fontAlgn="b">
                        <a:defRPr sz="2000">
                          <a:solidFill>
                            <a:schemeClr val="dk1"/>
                          </a:solidFill>
                          <a:effectLst/>
                          <a:latin typeface="+mj-lt"/>
                        </a:defRPr>
                      </a:pPr>
                      <a:r>
                        <a:t>Aplikacije</a:t>
                      </a:r>
                      <a:endParaRPr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2115126"/>
                  </a:ext>
                </a:extLst>
              </a:tr>
              <a:tr h="422187">
                <a:tc>
                  <a:txBody>
                    <a:bodyPr/>
                    <a:lstStyle/>
                    <a:p>
                      <a:pPr algn="ctr" fontAlgn="b">
                        <a:defRPr sz="2000">
                          <a:solidFill>
                            <a:schemeClr val="dk1"/>
                          </a:solidFill>
                          <a:effectLst/>
                          <a:latin typeface="+mj-lt"/>
                        </a:defRPr>
                      </a:pPr>
                      <a:r>
                        <a:t>Podaci</a:t>
                      </a:r>
                      <a:endParaRPr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0671220"/>
                  </a:ext>
                </a:extLst>
              </a:tr>
              <a:tr h="422187">
                <a:tc>
                  <a:txBody>
                    <a:bodyPr/>
                    <a:lstStyle/>
                    <a:p>
                      <a:pPr algn="ctr" fontAlgn="b">
                        <a:defRPr sz="2000">
                          <a:solidFill>
                            <a:schemeClr val="dk1"/>
                          </a:solidFill>
                          <a:effectLst/>
                          <a:latin typeface="+mj-lt"/>
                        </a:defRPr>
                      </a:pPr>
                      <a:r>
                        <a:t>Izvođenje</a:t>
                      </a:r>
                      <a:endParaRPr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5680841"/>
                  </a:ext>
                </a:extLst>
              </a:tr>
              <a:tr h="422187">
                <a:tc>
                  <a:txBody>
                    <a:bodyPr/>
                    <a:lstStyle/>
                    <a:p>
                      <a:pPr algn="ctr" fontAlgn="b">
                        <a:defRPr sz="2000">
                          <a:solidFill>
                            <a:schemeClr val="dk1"/>
                          </a:solidFill>
                          <a:effectLst/>
                          <a:latin typeface="+mj-lt"/>
                        </a:defRPr>
                      </a:pPr>
                      <a:r>
                        <a:t>Posrednički softver</a:t>
                      </a:r>
                      <a:endParaRPr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6032006"/>
                  </a:ext>
                </a:extLst>
              </a:tr>
              <a:tr h="422187">
                <a:tc>
                  <a:txBody>
                    <a:bodyPr/>
                    <a:lstStyle/>
                    <a:p>
                      <a:pPr algn="ctr" fontAlgn="b">
                        <a:defRPr sz="2000">
                          <a:effectLst/>
                          <a:latin typeface="+mj-lt"/>
                        </a:defRPr>
                      </a:pPr>
                      <a:r>
                        <a:t>Operacijski sustav</a:t>
                      </a:r>
                      <a:endParaRPr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8547637"/>
                  </a:ext>
                </a:extLst>
              </a:tr>
              <a:tr h="422187">
                <a:tc>
                  <a:txBody>
                    <a:bodyPr/>
                    <a:lstStyle/>
                    <a:p>
                      <a:pPr algn="ctr" fontAlgn="b">
                        <a:defRPr sz="2000">
                          <a:solidFill>
                            <a:schemeClr val="dk1"/>
                          </a:solidFill>
                          <a:effectLst/>
                          <a:latin typeface="+mj-lt"/>
                        </a:defRPr>
                      </a:pPr>
                      <a:r>
                        <a:t>Virtualizacija</a:t>
                      </a:r>
                      <a:endParaRPr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1754678"/>
                  </a:ext>
                </a:extLst>
              </a:tr>
              <a:tr h="422187">
                <a:tc>
                  <a:txBody>
                    <a:bodyPr/>
                    <a:lstStyle/>
                    <a:p>
                      <a:pPr algn="ctr" fontAlgn="b">
                        <a:defRPr sz="2000">
                          <a:solidFill>
                            <a:schemeClr val="dk1"/>
                          </a:solidFill>
                          <a:effectLst/>
                          <a:latin typeface="+mj-lt"/>
                        </a:defRPr>
                      </a:pPr>
                      <a:r>
                        <a:t>Poslužitelji</a:t>
                      </a:r>
                      <a:endParaRPr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0133240"/>
                  </a:ext>
                </a:extLst>
              </a:tr>
              <a:tr h="422187">
                <a:tc>
                  <a:txBody>
                    <a:bodyPr/>
                    <a:lstStyle/>
                    <a:p>
                      <a:pPr algn="ctr" fontAlgn="b">
                        <a:defRPr sz="2000">
                          <a:solidFill>
                            <a:schemeClr val="dk1"/>
                          </a:solidFill>
                          <a:effectLst/>
                          <a:latin typeface="+mj-lt"/>
                        </a:defRPr>
                      </a:pPr>
                      <a:r>
                        <a:t>Spremište</a:t>
                      </a:r>
                      <a:endParaRPr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7011562"/>
                  </a:ext>
                </a:extLst>
              </a:tr>
              <a:tr h="422187">
                <a:tc>
                  <a:txBody>
                    <a:bodyPr/>
                    <a:lstStyle/>
                    <a:p>
                      <a:pPr algn="ctr" fontAlgn="b">
                        <a:defRPr sz="2000">
                          <a:solidFill>
                            <a:schemeClr val="dk1"/>
                          </a:solidFill>
                          <a:effectLst/>
                          <a:latin typeface="+mj-lt"/>
                        </a:defRPr>
                      </a:pPr>
                      <a:r>
                        <a:t>Umrežavanje</a:t>
                      </a:r>
                      <a:endParaRPr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8597612"/>
                  </a:ext>
                </a:extLst>
              </a:tr>
            </a:tbl>
          </a:graphicData>
        </a:graphic>
      </p:graphicFrame>
      <p:sp>
        <p:nvSpPr>
          <p:cNvPr id="12" name="Left Brace 11"/>
          <p:cNvSpPr/>
          <p:nvPr/>
        </p:nvSpPr>
        <p:spPr>
          <a:xfrm>
            <a:off x="257175" y="1773229"/>
            <a:ext cx="247650" cy="3799683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3" name="TextBox 12"/>
          <p:cNvSpPr txBox="1"/>
          <p:nvPr/>
        </p:nvSpPr>
        <p:spPr>
          <a:xfrm>
            <a:off x="525661" y="2214914"/>
            <a:ext cx="66675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VI</a:t>
            </a:r>
          </a:p>
          <a:p>
            <a:r>
              <a:rPr lang="en-US" dirty="0"/>
              <a:t> UPRAVLJATE</a:t>
            </a:r>
            <a:endParaRPr dirty="0"/>
          </a:p>
        </p:txBody>
      </p:sp>
      <p:sp>
        <p:nvSpPr>
          <p:cNvPr id="14" name="Left Brace 13"/>
          <p:cNvSpPr/>
          <p:nvPr/>
        </p:nvSpPr>
        <p:spPr>
          <a:xfrm>
            <a:off x="3117353" y="1773230"/>
            <a:ext cx="247650" cy="2046296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5" name="TextBox 14"/>
          <p:cNvSpPr txBox="1"/>
          <p:nvPr/>
        </p:nvSpPr>
        <p:spPr>
          <a:xfrm>
            <a:off x="3385839" y="2214914"/>
            <a:ext cx="66675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V</a:t>
            </a:r>
          </a:p>
          <a:p>
            <a:r>
              <a:rPr lang="en-US" dirty="0"/>
              <a:t>I</a:t>
            </a:r>
          </a:p>
          <a:p>
            <a:r>
              <a:rPr lang="en-US" dirty="0"/>
              <a:t> UPRAVLJATE</a:t>
            </a:r>
          </a:p>
        </p:txBody>
      </p:sp>
      <p:sp>
        <p:nvSpPr>
          <p:cNvPr id="16" name="Left Brace 15"/>
          <p:cNvSpPr/>
          <p:nvPr/>
        </p:nvSpPr>
        <p:spPr>
          <a:xfrm>
            <a:off x="6160591" y="1773230"/>
            <a:ext cx="247650" cy="865196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7" name="TextBox 16"/>
          <p:cNvSpPr txBox="1"/>
          <p:nvPr/>
        </p:nvSpPr>
        <p:spPr>
          <a:xfrm>
            <a:off x="6429077" y="2214914"/>
            <a:ext cx="66675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VI</a:t>
            </a:r>
          </a:p>
          <a:p>
            <a:endParaRPr lang="en-US" dirty="0"/>
          </a:p>
          <a:p>
            <a:r>
              <a:rPr lang="en-US" dirty="0"/>
              <a:t>UPRAVLJATE</a:t>
            </a:r>
          </a:p>
        </p:txBody>
      </p:sp>
      <p:sp>
        <p:nvSpPr>
          <p:cNvPr id="18" name="Cloud Callout 17"/>
          <p:cNvSpPr/>
          <p:nvPr/>
        </p:nvSpPr>
        <p:spPr>
          <a:xfrm>
            <a:off x="3587353" y="5790728"/>
            <a:ext cx="2398216" cy="704850"/>
          </a:xfrm>
          <a:prstGeom prst="cloudCallout">
            <a:avLst>
              <a:gd name="adj1" fmla="val 35962"/>
              <a:gd name="adj2" fmla="val -195609"/>
            </a:avLst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t>ISPORUČENO KAO SERVIS</a:t>
            </a:r>
          </a:p>
        </p:txBody>
      </p:sp>
      <p:sp>
        <p:nvSpPr>
          <p:cNvPr id="19" name="Cloud Callout 18"/>
          <p:cNvSpPr/>
          <p:nvPr/>
        </p:nvSpPr>
        <p:spPr>
          <a:xfrm>
            <a:off x="6575672" y="5793463"/>
            <a:ext cx="2398216" cy="704850"/>
          </a:xfrm>
          <a:prstGeom prst="cloudCallout">
            <a:avLst>
              <a:gd name="adj1" fmla="val 35962"/>
              <a:gd name="adj2" fmla="val -195609"/>
            </a:avLst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t>ISPORUČENO KAO SERVIS</a:t>
            </a:r>
          </a:p>
        </p:txBody>
      </p:sp>
      <p:sp>
        <p:nvSpPr>
          <p:cNvPr id="20" name="Cloud Callout 19"/>
          <p:cNvSpPr/>
          <p:nvPr/>
        </p:nvSpPr>
        <p:spPr>
          <a:xfrm>
            <a:off x="9140428" y="5647853"/>
            <a:ext cx="2398216" cy="704850"/>
          </a:xfrm>
          <a:prstGeom prst="cloudCallout">
            <a:avLst>
              <a:gd name="adj1" fmla="val -24408"/>
              <a:gd name="adj2" fmla="val -119933"/>
            </a:avLst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t>ISPORUČENO KAO SERVIS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076712" y="1327407"/>
            <a:ext cx="1808765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2400"/>
            </a:pPr>
            <a:r>
              <a:t>Tradicionalni IT</a:t>
            </a:r>
            <a:endParaRPr sz="2400"/>
          </a:p>
        </p:txBody>
      </p:sp>
      <p:sp>
        <p:nvSpPr>
          <p:cNvPr id="22" name="TextBox 21"/>
          <p:cNvSpPr txBox="1"/>
          <p:nvPr/>
        </p:nvSpPr>
        <p:spPr>
          <a:xfrm>
            <a:off x="3504902" y="1209034"/>
            <a:ext cx="270807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 sz="1600" b="1">
                <a:latin typeface="+mj-lt"/>
              </a:defRPr>
            </a:pPr>
            <a:r>
              <a:t>Infrastruktura kao servis (IaaS)</a:t>
            </a:r>
            <a:endParaRPr sz="1600" b="1">
              <a:latin typeface="+mj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828143" y="1260308"/>
            <a:ext cx="1893275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1600" b="1">
                <a:latin typeface="+mj-lt"/>
              </a:defRPr>
            </a:pPr>
            <a:r>
              <a:t>Platforma kao servis </a:t>
            </a:r>
            <a:endParaRPr sz="1600" b="1">
              <a:latin typeface="+mj-lt"/>
            </a:endParaRPr>
          </a:p>
          <a:p>
            <a:pPr algn="ctr">
              <a:defRPr sz="1600" b="1">
                <a:latin typeface="+mj-lt"/>
              </a:defRPr>
            </a:pPr>
            <a:r>
              <a:t>(PaaS)</a:t>
            </a:r>
            <a:endParaRPr sz="1600" b="1">
              <a:latin typeface="+mj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828502" y="1209034"/>
            <a:ext cx="1920398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1600" b="1">
                <a:latin typeface="+mj-lt"/>
              </a:defRPr>
            </a:pPr>
            <a:r>
              <a:t>Softver kao servis </a:t>
            </a:r>
            <a:endParaRPr sz="1600" b="1">
              <a:latin typeface="+mj-lt"/>
            </a:endParaRPr>
          </a:p>
          <a:p>
            <a:pPr algn="ctr">
              <a:defRPr sz="1600" b="1">
                <a:latin typeface="+mj-lt"/>
              </a:defRPr>
            </a:pPr>
            <a:r>
              <a:t>(SaaS)</a:t>
            </a:r>
            <a:endParaRPr sz="1600" b="1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204943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5859"/>
            <a:ext cx="10515600" cy="1325563"/>
          </a:xfrm>
        </p:spPr>
        <p:txBody>
          <a:bodyPr/>
          <a:lstStyle/>
          <a:p>
            <a:pPr algn="ctr">
              <a:defRPr b="1"/>
            </a:pPr>
            <a:r>
              <a:rPr lang="hr-HR" noProof="0" dirty="0"/>
              <a:t>CAPEX u odnosu na OPEX</a:t>
            </a:r>
            <a:endParaRPr lang="hr-HR" b="1" noProof="0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98222"/>
            <a:ext cx="10515600" cy="5407378"/>
          </a:xfrm>
        </p:spPr>
        <p:txBody>
          <a:bodyPr/>
          <a:lstStyle/>
          <a:p>
            <a:pPr lvl="0" algn="just"/>
            <a:endParaRPr lang="hr-HR" sz="3200" noProof="0" dirty="0">
              <a:latin typeface="+mj-lt"/>
            </a:endParaRPr>
          </a:p>
          <a:p>
            <a:pPr lvl="0" algn="just"/>
            <a:endParaRPr lang="hr-HR" noProof="0" dirty="0">
              <a:latin typeface="+mj-lt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66975" y="1571625"/>
            <a:ext cx="1638300" cy="17526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96237" y="1571625"/>
            <a:ext cx="1552575" cy="174307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942975" y="3695700"/>
            <a:ext cx="4362450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 sz="2400">
                <a:latin typeface="+mj-lt"/>
              </a:defRPr>
            </a:pPr>
            <a:r>
              <a:rPr dirty="0" err="1"/>
              <a:t>Kapitalni</a:t>
            </a:r>
            <a:r>
              <a:rPr dirty="0"/>
              <a:t> </a:t>
            </a:r>
            <a:r>
              <a:rPr dirty="0" err="1"/>
              <a:t>izdaci</a:t>
            </a:r>
            <a:r>
              <a:rPr dirty="0"/>
              <a:t> </a:t>
            </a:r>
            <a:r>
              <a:rPr dirty="0" err="1"/>
              <a:t>ili</a:t>
            </a:r>
            <a:r>
              <a:rPr dirty="0"/>
              <a:t> </a:t>
            </a:r>
            <a:r>
              <a:rPr dirty="0" err="1"/>
              <a:t>kapital</a:t>
            </a:r>
            <a:r>
              <a:rPr lang="en-US" dirty="0" err="1"/>
              <a:t>ni</a:t>
            </a:r>
            <a:endParaRPr dirty="0"/>
          </a:p>
          <a:p>
            <a:pPr algn="ctr">
              <a:defRPr sz="2400">
                <a:latin typeface="+mj-lt"/>
              </a:defRPr>
            </a:pPr>
            <a:r>
              <a:rPr dirty="0" err="1"/>
              <a:t>rashod</a:t>
            </a:r>
            <a:r>
              <a:rPr dirty="0"/>
              <a:t> (</a:t>
            </a:r>
            <a:r>
              <a:rPr b="1" dirty="0"/>
              <a:t>CAPEX</a:t>
            </a:r>
            <a:r>
              <a:rPr dirty="0"/>
              <a:t> ) je </a:t>
            </a:r>
            <a:r>
              <a:rPr dirty="0" err="1"/>
              <a:t>novac</a:t>
            </a:r>
            <a:r>
              <a:rPr dirty="0"/>
              <a:t> koji je</a:t>
            </a:r>
          </a:p>
          <a:p>
            <a:pPr algn="ctr">
              <a:defRPr sz="2400">
                <a:latin typeface="+mj-lt"/>
              </a:defRPr>
            </a:pPr>
            <a:r>
              <a:rPr dirty="0" err="1"/>
              <a:t>organizacija</a:t>
            </a:r>
            <a:r>
              <a:rPr dirty="0"/>
              <a:t> </a:t>
            </a:r>
            <a:r>
              <a:rPr dirty="0" err="1"/>
              <a:t>ili</a:t>
            </a:r>
            <a:r>
              <a:rPr dirty="0"/>
              <a:t> </a:t>
            </a:r>
            <a:r>
              <a:rPr dirty="0" err="1"/>
              <a:t>korporacijski</a:t>
            </a:r>
            <a:r>
              <a:rPr dirty="0"/>
              <a:t> </a:t>
            </a:r>
            <a:r>
              <a:rPr dirty="0" err="1"/>
              <a:t>entitet</a:t>
            </a:r>
            <a:endParaRPr dirty="0"/>
          </a:p>
          <a:p>
            <a:pPr algn="ctr">
              <a:defRPr sz="2400">
                <a:latin typeface="+mj-lt"/>
              </a:defRPr>
            </a:pPr>
            <a:r>
              <a:rPr dirty="0" err="1"/>
              <a:t>troši</a:t>
            </a:r>
            <a:r>
              <a:rPr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dirty="0" err="1"/>
              <a:t>kupnju</a:t>
            </a:r>
            <a:r>
              <a:rPr dirty="0"/>
              <a:t>, </a:t>
            </a:r>
            <a:r>
              <a:rPr dirty="0" err="1"/>
              <a:t>održavanje</a:t>
            </a:r>
            <a:r>
              <a:rPr dirty="0"/>
              <a:t> </a:t>
            </a:r>
            <a:r>
              <a:rPr dirty="0" err="1"/>
              <a:t>ili</a:t>
            </a:r>
            <a:r>
              <a:rPr dirty="0"/>
              <a:t> </a:t>
            </a:r>
            <a:r>
              <a:rPr dirty="0" err="1"/>
              <a:t>poboljšanje</a:t>
            </a:r>
            <a:r>
              <a:rPr dirty="0"/>
              <a:t> </a:t>
            </a:r>
            <a:r>
              <a:rPr dirty="0" err="1"/>
              <a:t>dugotrajne</a:t>
            </a:r>
            <a:r>
              <a:rPr dirty="0"/>
              <a:t> </a:t>
            </a:r>
            <a:r>
              <a:rPr dirty="0" err="1"/>
              <a:t>imovine</a:t>
            </a:r>
            <a:r>
              <a:rPr dirty="0"/>
              <a:t>, </a:t>
            </a:r>
            <a:r>
              <a:rPr dirty="0" err="1"/>
              <a:t>kao</a:t>
            </a:r>
            <a:r>
              <a:rPr dirty="0"/>
              <a:t> </a:t>
            </a:r>
            <a:r>
              <a:rPr dirty="0" err="1"/>
              <a:t>što</a:t>
            </a:r>
            <a:r>
              <a:rPr dirty="0"/>
              <a:t> </a:t>
            </a:r>
            <a:r>
              <a:rPr dirty="0" err="1"/>
              <a:t>su</a:t>
            </a:r>
            <a:r>
              <a:rPr dirty="0"/>
              <a:t> </a:t>
            </a:r>
            <a:r>
              <a:rPr dirty="0" err="1"/>
              <a:t>zgrade</a:t>
            </a:r>
            <a:r>
              <a:rPr dirty="0"/>
              <a:t>, </a:t>
            </a:r>
            <a:r>
              <a:rPr dirty="0" err="1"/>
              <a:t>vozila</a:t>
            </a:r>
            <a:r>
              <a:rPr dirty="0"/>
              <a:t>, </a:t>
            </a:r>
            <a:r>
              <a:rPr dirty="0" err="1"/>
              <a:t>oprema</a:t>
            </a:r>
            <a:r>
              <a:rPr dirty="0"/>
              <a:t> </a:t>
            </a:r>
            <a:r>
              <a:rPr dirty="0" err="1"/>
              <a:t>ili</a:t>
            </a:r>
            <a:r>
              <a:rPr dirty="0"/>
              <a:t> </a:t>
            </a:r>
            <a:r>
              <a:rPr dirty="0" err="1"/>
              <a:t>zemljište</a:t>
            </a:r>
            <a:endParaRPr dirty="0"/>
          </a:p>
        </p:txBody>
      </p:sp>
      <p:sp>
        <p:nvSpPr>
          <p:cNvPr id="10" name="TextBox 9"/>
          <p:cNvSpPr txBox="1"/>
          <p:nvPr/>
        </p:nvSpPr>
        <p:spPr>
          <a:xfrm>
            <a:off x="6591299" y="3724275"/>
            <a:ext cx="4362450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 sz="2400">
                <a:latin typeface="+mj-lt"/>
              </a:defRPr>
            </a:pPr>
            <a:r>
              <a:rPr dirty="0" err="1"/>
              <a:t>Operacijski</a:t>
            </a:r>
            <a:endParaRPr dirty="0"/>
          </a:p>
          <a:p>
            <a:pPr algn="ctr">
              <a:defRPr sz="2400">
                <a:latin typeface="+mj-lt"/>
              </a:defRPr>
            </a:pPr>
            <a:r>
              <a:rPr dirty="0" err="1"/>
              <a:t>izdatak</a:t>
            </a:r>
            <a:r>
              <a:rPr dirty="0"/>
              <a:t> </a:t>
            </a:r>
            <a:r>
              <a:rPr dirty="0" err="1"/>
              <a:t>ili</a:t>
            </a:r>
            <a:r>
              <a:rPr dirty="0"/>
              <a:t> </a:t>
            </a:r>
            <a:r>
              <a:rPr b="1" dirty="0"/>
              <a:t>OPEX</a:t>
            </a:r>
            <a:r>
              <a:rPr dirty="0"/>
              <a:t> </a:t>
            </a:r>
            <a:r>
              <a:rPr lang="en-US" dirty="0" err="1"/>
              <a:t>obuhvaća</a:t>
            </a:r>
            <a:r>
              <a:rPr lang="en-US" dirty="0"/>
              <a:t> </a:t>
            </a:r>
            <a:endParaRPr dirty="0"/>
          </a:p>
          <a:p>
            <a:pPr algn="ctr">
              <a:defRPr sz="2400">
                <a:latin typeface="+mj-lt"/>
              </a:defRPr>
            </a:pPr>
            <a:r>
              <a:rPr dirty="0" err="1"/>
              <a:t>tekuće</a:t>
            </a:r>
            <a:r>
              <a:rPr dirty="0"/>
              <a:t> </a:t>
            </a:r>
            <a:r>
              <a:rPr dirty="0" err="1"/>
              <a:t>troškove</a:t>
            </a:r>
            <a:r>
              <a:rPr dirty="0"/>
              <a:t> za </a:t>
            </a:r>
            <a:r>
              <a:rPr lang="en-US" dirty="0" err="1"/>
              <a:t>proizvodnju</a:t>
            </a:r>
            <a:endParaRPr dirty="0"/>
          </a:p>
          <a:p>
            <a:pPr algn="ctr">
              <a:defRPr sz="2400">
                <a:latin typeface="+mj-lt"/>
              </a:defRPr>
            </a:pPr>
            <a:r>
              <a:rPr lang="en-US" dirty="0" err="1"/>
              <a:t>p</a:t>
            </a:r>
            <a:r>
              <a:rPr dirty="0" err="1"/>
              <a:t>roizvod</a:t>
            </a:r>
            <a:r>
              <a:rPr lang="en-US" dirty="0" err="1"/>
              <a:t>a</a:t>
            </a:r>
            <a:r>
              <a:rPr lang="en-US" dirty="0"/>
              <a:t> </a:t>
            </a:r>
            <a:r>
              <a:rPr lang="en-US" dirty="0" err="1"/>
              <a:t>odnosno</a:t>
            </a:r>
            <a:r>
              <a:rPr lang="en-US" dirty="0"/>
              <a:t> </a:t>
            </a:r>
            <a:r>
              <a:rPr lang="en-US" dirty="0" err="1"/>
              <a:t>održavanje</a:t>
            </a:r>
            <a:r>
              <a:rPr lang="en-US" dirty="0"/>
              <a:t> </a:t>
            </a:r>
            <a:r>
              <a:rPr lang="en-US" dirty="0" err="1"/>
              <a:t>poduzeća</a:t>
            </a:r>
            <a:r>
              <a:rPr lang="en-US" dirty="0"/>
              <a:t>/</a:t>
            </a:r>
            <a:r>
              <a:rPr lang="en-US" dirty="0" err="1"/>
              <a:t>organizacije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sustava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6154115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5859"/>
            <a:ext cx="10515600" cy="1325563"/>
          </a:xfrm>
        </p:spPr>
        <p:txBody>
          <a:bodyPr/>
          <a:lstStyle/>
          <a:p>
            <a:pPr algn="ctr">
              <a:defRPr b="1"/>
            </a:pPr>
            <a:r>
              <a:rPr lang="hr-HR" noProof="0" dirty="0"/>
              <a:t>Globalni utjecaj infrastrukture u oblaku</a:t>
            </a:r>
            <a:endParaRPr lang="hr-HR" b="1" noProof="0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64356"/>
            <a:ext cx="10515600" cy="5407378"/>
          </a:xfrm>
        </p:spPr>
        <p:txBody>
          <a:bodyPr/>
          <a:lstStyle/>
          <a:p>
            <a:pPr lvl="0" algn="just">
              <a:defRPr sz="3600">
                <a:latin typeface="+mj-lt"/>
              </a:defRPr>
            </a:pPr>
            <a:r>
              <a:rPr lang="hr-HR" noProof="0" dirty="0"/>
              <a:t>Kraj CY2020: 60+ Microsoft Azure regija</a:t>
            </a:r>
            <a:endParaRPr lang="hr-HR" noProof="0" dirty="0">
              <a:latin typeface="+mj-lt"/>
            </a:endParaRPr>
          </a:p>
        </p:txBody>
      </p:sp>
      <p:pic>
        <p:nvPicPr>
          <p:cNvPr id="1026" name="Picture 2" descr="https://media-exp1.licdn.com/dms/image/C5612AQHLy0o-9kvBzg/article-cover_image-shrink_720_1280/0/1590762091661?e=1672876800&amp;v=beta&amp;t=Z-AYAUEzGwhHXHQhGCMG4PCvjwPSaSwd6_Mi-SVtWZ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2400" y="1816372"/>
            <a:ext cx="7196666" cy="4753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52202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5859"/>
            <a:ext cx="10515600" cy="1325563"/>
          </a:xfrm>
        </p:spPr>
        <p:txBody>
          <a:bodyPr/>
          <a:lstStyle/>
          <a:p>
            <a:pPr algn="ctr">
              <a:defRPr b="1"/>
            </a:pPr>
            <a:r>
              <a:rPr lang="hr-HR" noProof="0" dirty="0"/>
              <a:t>Komponente regije oblaka</a:t>
            </a:r>
            <a:endParaRPr lang="hr-HR" b="1" noProof="0" dirty="0"/>
          </a:p>
        </p:txBody>
      </p:sp>
      <p:sp>
        <p:nvSpPr>
          <p:cNvPr id="6" name="Rectangle 5"/>
          <p:cNvSpPr/>
          <p:nvPr/>
        </p:nvSpPr>
        <p:spPr>
          <a:xfrm>
            <a:off x="469900" y="2123722"/>
            <a:ext cx="11341100" cy="37944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7" name="TextBox 6"/>
          <p:cNvSpPr txBox="1"/>
          <p:nvPr/>
        </p:nvSpPr>
        <p:spPr>
          <a:xfrm>
            <a:off x="1676400" y="2222500"/>
            <a:ext cx="255270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4000" b="1">
                <a:solidFill>
                  <a:schemeClr val="bg1"/>
                </a:solidFill>
              </a:defRPr>
            </a:pPr>
            <a:r>
              <a:t>Regija</a:t>
            </a:r>
            <a:endParaRPr sz="4000" b="1">
              <a:solidFill>
                <a:schemeClr val="bg1"/>
              </a:solidFill>
            </a:endParaRPr>
          </a:p>
          <a:p>
            <a:endParaRPr sz="240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4981" y="4020961"/>
            <a:ext cx="2066925" cy="14097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62537" y="2493724"/>
            <a:ext cx="2066925" cy="14097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95506" y="4020961"/>
            <a:ext cx="2066925" cy="1409700"/>
          </a:xfrm>
          <a:prstGeom prst="rect">
            <a:avLst/>
          </a:prstGeom>
        </p:spPr>
      </p:pic>
      <p:sp>
        <p:nvSpPr>
          <p:cNvPr id="12" name="Left-Right Arrow 11"/>
          <p:cNvSpPr/>
          <p:nvPr/>
        </p:nvSpPr>
        <p:spPr>
          <a:xfrm rot="19181800">
            <a:off x="3792953" y="3750111"/>
            <a:ext cx="1079500" cy="306626"/>
          </a:xfrm>
          <a:prstGeom prst="left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3" name="Left-Right Arrow 12"/>
          <p:cNvSpPr/>
          <p:nvPr/>
        </p:nvSpPr>
        <p:spPr>
          <a:xfrm rot="2777365">
            <a:off x="7055663" y="3624018"/>
            <a:ext cx="1079500" cy="306626"/>
          </a:xfrm>
          <a:prstGeom prst="left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4" name="Left-Right Arrow 13"/>
          <p:cNvSpPr/>
          <p:nvPr/>
        </p:nvSpPr>
        <p:spPr>
          <a:xfrm>
            <a:off x="4368800" y="4604186"/>
            <a:ext cx="3390900" cy="306626"/>
          </a:xfrm>
          <a:prstGeom prst="left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</p:spTree>
    <p:extLst>
      <p:ext uri="{BB962C8B-B14F-4D97-AF65-F5344CB8AC3E}">
        <p14:creationId xmlns:p14="http://schemas.microsoft.com/office/powerpoint/2010/main" val="38210107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5859"/>
            <a:ext cx="10515600" cy="1325563"/>
          </a:xfrm>
        </p:spPr>
        <p:txBody>
          <a:bodyPr/>
          <a:lstStyle/>
          <a:p>
            <a:pPr algn="ctr">
              <a:defRPr b="1"/>
            </a:pPr>
            <a:r>
              <a:rPr lang="hr-HR" noProof="0" dirty="0"/>
              <a:t>Komponente domene dostupnosti (AD)</a:t>
            </a:r>
            <a:endParaRPr lang="hr-HR" b="1" noProof="0" dirty="0"/>
          </a:p>
        </p:txBody>
      </p:sp>
      <p:sp>
        <p:nvSpPr>
          <p:cNvPr id="6" name="Rectangle 5"/>
          <p:cNvSpPr/>
          <p:nvPr/>
        </p:nvSpPr>
        <p:spPr>
          <a:xfrm>
            <a:off x="469900" y="2123722"/>
            <a:ext cx="11341100" cy="37944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7" name="TextBox 6"/>
          <p:cNvSpPr txBox="1"/>
          <p:nvPr/>
        </p:nvSpPr>
        <p:spPr>
          <a:xfrm>
            <a:off x="596900" y="2123722"/>
            <a:ext cx="6121400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3200" b="1">
                <a:solidFill>
                  <a:schemeClr val="bg1"/>
                </a:solidFill>
              </a:defRPr>
            </a:pPr>
            <a:r>
              <a:t>Domena dostupnosti (AD)</a:t>
            </a:r>
            <a:endParaRPr b="1">
              <a:solidFill>
                <a:schemeClr val="bg1"/>
              </a:solidFill>
            </a:endParaRPr>
          </a:p>
          <a:p>
            <a:endParaRPr b="1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082800" y="2755900"/>
            <a:ext cx="1574800" cy="1981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6" name="Rectangle 15"/>
          <p:cNvSpPr/>
          <p:nvPr/>
        </p:nvSpPr>
        <p:spPr>
          <a:xfrm>
            <a:off x="1752600" y="3003550"/>
            <a:ext cx="1574800" cy="1981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7" name="Rectangle 16"/>
          <p:cNvSpPr/>
          <p:nvPr/>
        </p:nvSpPr>
        <p:spPr>
          <a:xfrm>
            <a:off x="1295400" y="3377204"/>
            <a:ext cx="1574800" cy="1981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9" name="TextBox 18"/>
          <p:cNvSpPr txBox="1"/>
          <p:nvPr/>
        </p:nvSpPr>
        <p:spPr>
          <a:xfrm>
            <a:off x="1536700" y="5376458"/>
            <a:ext cx="1485900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3200" b="1">
                <a:solidFill>
                  <a:schemeClr val="bg1"/>
                </a:solidFill>
              </a:defRPr>
            </a:pPr>
            <a:r>
              <a:t>Okvir 1</a:t>
            </a:r>
            <a:endParaRPr b="1">
              <a:solidFill>
                <a:schemeClr val="bg1"/>
              </a:solidFill>
            </a:endParaRPr>
          </a:p>
          <a:p>
            <a:endParaRPr b="1">
              <a:solidFill>
                <a:schemeClr val="bg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5486400" y="2711678"/>
            <a:ext cx="1574800" cy="1981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21" name="Rectangle 20"/>
          <p:cNvSpPr/>
          <p:nvPr/>
        </p:nvSpPr>
        <p:spPr>
          <a:xfrm>
            <a:off x="5156200" y="2959328"/>
            <a:ext cx="1574800" cy="1981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22" name="Rectangle 21"/>
          <p:cNvSpPr/>
          <p:nvPr/>
        </p:nvSpPr>
        <p:spPr>
          <a:xfrm>
            <a:off x="4699000" y="3332982"/>
            <a:ext cx="1574800" cy="1981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23" name="TextBox 22"/>
          <p:cNvSpPr txBox="1"/>
          <p:nvPr/>
        </p:nvSpPr>
        <p:spPr>
          <a:xfrm>
            <a:off x="4940300" y="5216442"/>
            <a:ext cx="1485900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3200" b="1">
                <a:solidFill>
                  <a:schemeClr val="bg1"/>
                </a:solidFill>
              </a:defRPr>
            </a:pPr>
            <a:r>
              <a:t>Okvir 2</a:t>
            </a:r>
            <a:endParaRPr b="1">
              <a:solidFill>
                <a:schemeClr val="bg1"/>
              </a:solidFill>
            </a:endParaRPr>
          </a:p>
          <a:p>
            <a:endParaRPr b="1">
              <a:solidFill>
                <a:schemeClr val="bg1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8851900" y="2711678"/>
            <a:ext cx="1574800" cy="1981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25" name="Rectangle 24"/>
          <p:cNvSpPr/>
          <p:nvPr/>
        </p:nvSpPr>
        <p:spPr>
          <a:xfrm>
            <a:off x="8521700" y="2959328"/>
            <a:ext cx="1574800" cy="1981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26" name="Rectangle 25"/>
          <p:cNvSpPr/>
          <p:nvPr/>
        </p:nvSpPr>
        <p:spPr>
          <a:xfrm>
            <a:off x="8064500" y="3332982"/>
            <a:ext cx="1574800" cy="1981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27" name="TextBox 26"/>
          <p:cNvSpPr txBox="1"/>
          <p:nvPr/>
        </p:nvSpPr>
        <p:spPr>
          <a:xfrm>
            <a:off x="8305800" y="5332236"/>
            <a:ext cx="1485900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3200" b="1">
                <a:solidFill>
                  <a:schemeClr val="bg1"/>
                </a:solidFill>
              </a:defRPr>
            </a:pPr>
            <a:r>
              <a:t>Okvir 3</a:t>
            </a:r>
            <a:endParaRPr b="1">
              <a:solidFill>
                <a:schemeClr val="bg1"/>
              </a:solidFill>
            </a:endParaRPr>
          </a:p>
          <a:p>
            <a:endParaRPr b="1">
              <a:solidFill>
                <a:schemeClr val="bg1"/>
              </a:solidFill>
            </a:endParaRPr>
          </a:p>
        </p:txBody>
      </p:sp>
      <p:sp>
        <p:nvSpPr>
          <p:cNvPr id="28" name="Left-Right Arrow 27"/>
          <p:cNvSpPr/>
          <p:nvPr/>
        </p:nvSpPr>
        <p:spPr>
          <a:xfrm rot="1127548">
            <a:off x="2869745" y="5968289"/>
            <a:ext cx="1740810" cy="285249"/>
          </a:xfrm>
          <a:prstGeom prst="left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29" name="Left-Right Arrow 28"/>
          <p:cNvSpPr/>
          <p:nvPr/>
        </p:nvSpPr>
        <p:spPr>
          <a:xfrm rot="20111291">
            <a:off x="7094220" y="5989469"/>
            <a:ext cx="1417419" cy="299214"/>
          </a:xfrm>
          <a:prstGeom prst="left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30" name="Left-Right Arrow 29"/>
          <p:cNvSpPr/>
          <p:nvPr/>
        </p:nvSpPr>
        <p:spPr>
          <a:xfrm rot="5400000">
            <a:off x="5327443" y="5802319"/>
            <a:ext cx="532359" cy="339474"/>
          </a:xfrm>
          <a:prstGeom prst="left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089399" y="6139076"/>
            <a:ext cx="349250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 sz="2800" b="1"/>
            </a:pPr>
            <a:r>
              <a:rPr dirty="0"/>
              <a:t>DOMENA POGREŠKE</a:t>
            </a:r>
            <a:endParaRPr sz="2800" b="1" dirty="0"/>
          </a:p>
        </p:txBody>
      </p:sp>
    </p:spTree>
    <p:extLst>
      <p:ext uri="{BB962C8B-B14F-4D97-AF65-F5344CB8AC3E}">
        <p14:creationId xmlns:p14="http://schemas.microsoft.com/office/powerpoint/2010/main" val="31064120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5859"/>
            <a:ext cx="10515600" cy="1325563"/>
          </a:xfrm>
        </p:spPr>
        <p:txBody>
          <a:bodyPr/>
          <a:lstStyle/>
          <a:p>
            <a:pPr algn="ctr"/>
            <a:r>
              <a:rPr lang="hr-HR" b="1" noProof="0" dirty="0"/>
              <a:t>Fizička mreža</a:t>
            </a:r>
          </a:p>
        </p:txBody>
      </p:sp>
      <p:sp>
        <p:nvSpPr>
          <p:cNvPr id="5" name="Flowchart: Process 4"/>
          <p:cNvSpPr/>
          <p:nvPr/>
        </p:nvSpPr>
        <p:spPr>
          <a:xfrm>
            <a:off x="2197100" y="3022600"/>
            <a:ext cx="2184400" cy="55880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err="1"/>
              <a:t>Switch</a:t>
            </a:r>
            <a:endParaRPr lang="en-US" dirty="0"/>
          </a:p>
        </p:txBody>
      </p:sp>
      <p:sp>
        <p:nvSpPr>
          <p:cNvPr id="6" name="Flowchart: Process 5"/>
          <p:cNvSpPr/>
          <p:nvPr/>
        </p:nvSpPr>
        <p:spPr>
          <a:xfrm>
            <a:off x="2197100" y="4543778"/>
            <a:ext cx="2184400" cy="55880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err="1"/>
              <a:t>Host</a:t>
            </a:r>
            <a:endParaRPr lang="en-US" dirty="0"/>
          </a:p>
        </p:txBody>
      </p:sp>
      <p:sp>
        <p:nvSpPr>
          <p:cNvPr id="7" name="Flowchart: Process 6"/>
          <p:cNvSpPr/>
          <p:nvPr/>
        </p:nvSpPr>
        <p:spPr>
          <a:xfrm>
            <a:off x="2197100" y="3706548"/>
            <a:ext cx="2184400" cy="55880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/>
              <a:t>….</a:t>
            </a:r>
            <a:endParaRPr lang="en-US" dirty="0"/>
          </a:p>
        </p:txBody>
      </p:sp>
      <p:sp>
        <p:nvSpPr>
          <p:cNvPr id="8" name="Flowchart: Process 7"/>
          <p:cNvSpPr/>
          <p:nvPr/>
        </p:nvSpPr>
        <p:spPr>
          <a:xfrm>
            <a:off x="2197100" y="5328356"/>
            <a:ext cx="2184400" cy="55880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err="1"/>
              <a:t>Host</a:t>
            </a:r>
            <a:endParaRPr lang="en-US" dirty="0"/>
          </a:p>
        </p:txBody>
      </p:sp>
      <p:sp>
        <p:nvSpPr>
          <p:cNvPr id="9" name="Flowchart: Process 8"/>
          <p:cNvSpPr/>
          <p:nvPr/>
        </p:nvSpPr>
        <p:spPr>
          <a:xfrm>
            <a:off x="2197100" y="6033427"/>
            <a:ext cx="2184400" cy="55880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/>
              <a:t>….</a:t>
            </a:r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1173560" y="3715897"/>
            <a:ext cx="787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lowchart: Process 14"/>
          <p:cNvSpPr/>
          <p:nvPr/>
        </p:nvSpPr>
        <p:spPr>
          <a:xfrm>
            <a:off x="2614613" y="1982611"/>
            <a:ext cx="2184400" cy="55880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err="1"/>
              <a:t>Spine</a:t>
            </a:r>
            <a:endParaRPr lang="en-US" dirty="0"/>
          </a:p>
        </p:txBody>
      </p:sp>
      <p:sp>
        <p:nvSpPr>
          <p:cNvPr id="16" name="Flowchart: Process 15"/>
          <p:cNvSpPr/>
          <p:nvPr/>
        </p:nvSpPr>
        <p:spPr>
          <a:xfrm>
            <a:off x="5433219" y="1833231"/>
            <a:ext cx="2184400" cy="55880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err="1"/>
              <a:t>Spine</a:t>
            </a:r>
            <a:endParaRPr lang="en-US" dirty="0"/>
          </a:p>
        </p:txBody>
      </p:sp>
      <p:sp>
        <p:nvSpPr>
          <p:cNvPr id="17" name="Flowchart: Process 16"/>
          <p:cNvSpPr/>
          <p:nvPr/>
        </p:nvSpPr>
        <p:spPr>
          <a:xfrm>
            <a:off x="8393509" y="1982611"/>
            <a:ext cx="2184400" cy="55880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err="1"/>
              <a:t>Spine</a:t>
            </a:r>
            <a:endParaRPr lang="en-US" dirty="0"/>
          </a:p>
        </p:txBody>
      </p:sp>
      <p:sp>
        <p:nvSpPr>
          <p:cNvPr id="18" name="Flowchart: Process 17"/>
          <p:cNvSpPr/>
          <p:nvPr/>
        </p:nvSpPr>
        <p:spPr>
          <a:xfrm>
            <a:off x="1173560" y="3302000"/>
            <a:ext cx="858440" cy="413897"/>
          </a:xfrm>
          <a:prstGeom prst="flowChartProcess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>
                <a:solidFill>
                  <a:schemeClr val="tx1"/>
                </a:solidFill>
              </a:rPr>
              <a:t>L3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0" name="Flowchart: Process 19"/>
          <p:cNvSpPr/>
          <p:nvPr/>
        </p:nvSpPr>
        <p:spPr>
          <a:xfrm>
            <a:off x="1173560" y="3863137"/>
            <a:ext cx="858440" cy="402211"/>
          </a:xfrm>
          <a:prstGeom prst="flowChartProcess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>
                <a:solidFill>
                  <a:schemeClr val="tx1"/>
                </a:solidFill>
              </a:rPr>
              <a:t>L2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1" name="Flowchart: Process 20"/>
          <p:cNvSpPr/>
          <p:nvPr/>
        </p:nvSpPr>
        <p:spPr>
          <a:xfrm>
            <a:off x="5321300" y="3022600"/>
            <a:ext cx="2184400" cy="55880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err="1"/>
              <a:t>Switch</a:t>
            </a:r>
            <a:endParaRPr lang="en-US" dirty="0"/>
          </a:p>
        </p:txBody>
      </p:sp>
      <p:sp>
        <p:nvSpPr>
          <p:cNvPr id="22" name="Flowchart: Process 21"/>
          <p:cNvSpPr/>
          <p:nvPr/>
        </p:nvSpPr>
        <p:spPr>
          <a:xfrm>
            <a:off x="5321300" y="4543778"/>
            <a:ext cx="2184400" cy="55880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err="1"/>
              <a:t>Host</a:t>
            </a:r>
            <a:endParaRPr lang="en-US" dirty="0"/>
          </a:p>
        </p:txBody>
      </p:sp>
      <p:sp>
        <p:nvSpPr>
          <p:cNvPr id="23" name="Flowchart: Process 22"/>
          <p:cNvSpPr/>
          <p:nvPr/>
        </p:nvSpPr>
        <p:spPr>
          <a:xfrm>
            <a:off x="5321300" y="3706548"/>
            <a:ext cx="2184400" cy="55880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/>
              <a:t>….</a:t>
            </a:r>
            <a:endParaRPr lang="en-US" dirty="0"/>
          </a:p>
        </p:txBody>
      </p:sp>
      <p:sp>
        <p:nvSpPr>
          <p:cNvPr id="24" name="Flowchart: Process 23"/>
          <p:cNvSpPr/>
          <p:nvPr/>
        </p:nvSpPr>
        <p:spPr>
          <a:xfrm>
            <a:off x="5321300" y="5328356"/>
            <a:ext cx="2184400" cy="55880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err="1"/>
              <a:t>Host</a:t>
            </a:r>
            <a:endParaRPr lang="en-US" dirty="0"/>
          </a:p>
        </p:txBody>
      </p:sp>
      <p:sp>
        <p:nvSpPr>
          <p:cNvPr id="25" name="Flowchart: Process 24"/>
          <p:cNvSpPr/>
          <p:nvPr/>
        </p:nvSpPr>
        <p:spPr>
          <a:xfrm>
            <a:off x="5321300" y="6033427"/>
            <a:ext cx="2184400" cy="55880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/>
              <a:t>….</a:t>
            </a:r>
            <a:endParaRPr lang="en-US" dirty="0"/>
          </a:p>
        </p:txBody>
      </p:sp>
      <p:sp>
        <p:nvSpPr>
          <p:cNvPr id="26" name="Flowchart: Process 25"/>
          <p:cNvSpPr/>
          <p:nvPr/>
        </p:nvSpPr>
        <p:spPr>
          <a:xfrm>
            <a:off x="8150820" y="3008049"/>
            <a:ext cx="2184400" cy="55880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err="1"/>
              <a:t>Switch</a:t>
            </a:r>
            <a:endParaRPr lang="en-US" dirty="0"/>
          </a:p>
        </p:txBody>
      </p:sp>
      <p:sp>
        <p:nvSpPr>
          <p:cNvPr id="27" name="Flowchart: Process 26"/>
          <p:cNvSpPr/>
          <p:nvPr/>
        </p:nvSpPr>
        <p:spPr>
          <a:xfrm>
            <a:off x="8150820" y="4529227"/>
            <a:ext cx="2184400" cy="55880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err="1"/>
              <a:t>Host</a:t>
            </a:r>
            <a:endParaRPr lang="en-US" dirty="0"/>
          </a:p>
        </p:txBody>
      </p:sp>
      <p:sp>
        <p:nvSpPr>
          <p:cNvPr id="28" name="Flowchart: Process 27"/>
          <p:cNvSpPr/>
          <p:nvPr/>
        </p:nvSpPr>
        <p:spPr>
          <a:xfrm>
            <a:off x="8150820" y="3691997"/>
            <a:ext cx="2184400" cy="55880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/>
              <a:t>….</a:t>
            </a:r>
            <a:endParaRPr lang="en-US" dirty="0"/>
          </a:p>
        </p:txBody>
      </p:sp>
      <p:sp>
        <p:nvSpPr>
          <p:cNvPr id="29" name="Flowchart: Process 28"/>
          <p:cNvSpPr/>
          <p:nvPr/>
        </p:nvSpPr>
        <p:spPr>
          <a:xfrm>
            <a:off x="8150820" y="5313805"/>
            <a:ext cx="2184400" cy="55880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err="1"/>
              <a:t>Host</a:t>
            </a:r>
            <a:endParaRPr lang="en-US" dirty="0"/>
          </a:p>
        </p:txBody>
      </p:sp>
      <p:sp>
        <p:nvSpPr>
          <p:cNvPr id="30" name="Flowchart: Process 29"/>
          <p:cNvSpPr/>
          <p:nvPr/>
        </p:nvSpPr>
        <p:spPr>
          <a:xfrm>
            <a:off x="8150820" y="6018876"/>
            <a:ext cx="2184400" cy="55880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/>
              <a:t>….</a:t>
            </a:r>
            <a:endParaRPr lang="en-US" dirty="0"/>
          </a:p>
        </p:txBody>
      </p:sp>
      <p:sp>
        <p:nvSpPr>
          <p:cNvPr id="31" name="Right Bracket 30"/>
          <p:cNvSpPr/>
          <p:nvPr/>
        </p:nvSpPr>
        <p:spPr>
          <a:xfrm>
            <a:off x="4525367" y="3307401"/>
            <a:ext cx="150813" cy="741849"/>
          </a:xfrm>
          <a:prstGeom prst="righ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ight Bracket 31"/>
          <p:cNvSpPr/>
          <p:nvPr/>
        </p:nvSpPr>
        <p:spPr>
          <a:xfrm>
            <a:off x="4514750" y="3566850"/>
            <a:ext cx="45719" cy="1333302"/>
          </a:xfrm>
          <a:prstGeom prst="righ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ight Bracket 32"/>
          <p:cNvSpPr/>
          <p:nvPr/>
        </p:nvSpPr>
        <p:spPr>
          <a:xfrm>
            <a:off x="4178301" y="3487343"/>
            <a:ext cx="354350" cy="2281886"/>
          </a:xfrm>
          <a:prstGeom prst="righ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/>
        </p:nvCxnSpPr>
        <p:spPr>
          <a:xfrm flipV="1">
            <a:off x="2832100" y="2541411"/>
            <a:ext cx="457200" cy="466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V="1">
            <a:off x="3546425" y="2370666"/>
            <a:ext cx="2841675" cy="6514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H="1" flipV="1">
            <a:off x="3706813" y="2510851"/>
            <a:ext cx="1744960" cy="4181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V="1">
            <a:off x="6902350" y="2589919"/>
            <a:ext cx="1732260" cy="3390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flipH="1" flipV="1">
            <a:off x="9228880" y="2518635"/>
            <a:ext cx="386210" cy="488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>
            <a:stCxn id="21" idx="0"/>
          </p:cNvCxnSpPr>
          <p:nvPr/>
        </p:nvCxnSpPr>
        <p:spPr>
          <a:xfrm flipV="1">
            <a:off x="6413500" y="2378450"/>
            <a:ext cx="225920" cy="6441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H="1" flipV="1">
            <a:off x="6996113" y="2410376"/>
            <a:ext cx="1682650" cy="5671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flipH="1" flipV="1">
            <a:off x="4576168" y="2422831"/>
            <a:ext cx="3817341" cy="5512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flipV="1">
            <a:off x="4319043" y="2386783"/>
            <a:ext cx="4021878" cy="61528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74756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1992"/>
            <a:ext cx="10515600" cy="1325563"/>
          </a:xfrm>
        </p:spPr>
        <p:txBody>
          <a:bodyPr/>
          <a:lstStyle/>
          <a:p>
            <a:pPr algn="ctr">
              <a:defRPr b="1"/>
            </a:pPr>
            <a:r>
              <a:rPr lang="hr-HR" noProof="0" dirty="0"/>
              <a:t>Virtualna mreža</a:t>
            </a:r>
            <a:endParaRPr lang="hr-HR" b="1" noProof="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7733" y="4662133"/>
            <a:ext cx="6298494" cy="16348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07733" y="3012370"/>
            <a:ext cx="6419850" cy="1352550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2607733" y="2201333"/>
            <a:ext cx="58702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2726267" y="2387600"/>
            <a:ext cx="5870223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3657599" y="2607733"/>
            <a:ext cx="5870223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3928533" y="1467555"/>
            <a:ext cx="5644" cy="1140178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V="1">
            <a:off x="5048338" y="1474963"/>
            <a:ext cx="6880" cy="1125362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V="1">
            <a:off x="6096000" y="1517650"/>
            <a:ext cx="11288" cy="1095727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H="1" flipV="1">
            <a:off x="7024510" y="1456267"/>
            <a:ext cx="8468" cy="1162932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V="1">
            <a:off x="3098799" y="1472320"/>
            <a:ext cx="11289" cy="7450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V="1">
            <a:off x="4312354" y="1480960"/>
            <a:ext cx="11289" cy="7450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flipV="1">
            <a:off x="5661378" y="1489253"/>
            <a:ext cx="5644" cy="712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V="1">
            <a:off x="6795910" y="1456267"/>
            <a:ext cx="11289" cy="7450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V="1">
            <a:off x="4622799" y="1474964"/>
            <a:ext cx="0" cy="907523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V="1">
            <a:off x="5448299" y="1489253"/>
            <a:ext cx="0" cy="907523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flipV="1">
            <a:off x="6448424" y="1489252"/>
            <a:ext cx="0" cy="907523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V="1">
            <a:off x="7416799" y="1474963"/>
            <a:ext cx="0" cy="907523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0" name="Cloud Callout 19"/>
          <p:cNvSpPr/>
          <p:nvPr/>
        </p:nvSpPr>
        <p:spPr>
          <a:xfrm>
            <a:off x="271637" y="1988431"/>
            <a:ext cx="1926873" cy="974726"/>
          </a:xfrm>
          <a:prstGeom prst="cloudCallout">
            <a:avLst>
              <a:gd name="adj1" fmla="val 75296"/>
              <a:gd name="adj2" fmla="val -5884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t>VIRTUALNA MREŽA</a:t>
            </a:r>
          </a:p>
        </p:txBody>
      </p:sp>
      <p:cxnSp>
        <p:nvCxnSpPr>
          <p:cNvPr id="54" name="Straight Connector 53"/>
          <p:cNvCxnSpPr/>
          <p:nvPr/>
        </p:nvCxnSpPr>
        <p:spPr>
          <a:xfrm flipV="1">
            <a:off x="4775199" y="1627364"/>
            <a:ext cx="0" cy="907523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5" name="Cloud Callout 54"/>
          <p:cNvSpPr/>
          <p:nvPr/>
        </p:nvSpPr>
        <p:spPr>
          <a:xfrm>
            <a:off x="149577" y="3390194"/>
            <a:ext cx="1926873" cy="974726"/>
          </a:xfrm>
          <a:prstGeom prst="cloudCallout">
            <a:avLst>
              <a:gd name="adj1" fmla="val 75296"/>
              <a:gd name="adj2" fmla="val -5884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t>FIZIČKA MREŽA</a:t>
            </a:r>
          </a:p>
        </p:txBody>
      </p:sp>
      <p:sp>
        <p:nvSpPr>
          <p:cNvPr id="57" name="Cloud Callout 56"/>
          <p:cNvSpPr/>
          <p:nvPr/>
        </p:nvSpPr>
        <p:spPr>
          <a:xfrm>
            <a:off x="149577" y="5218994"/>
            <a:ext cx="1926873" cy="974726"/>
          </a:xfrm>
          <a:prstGeom prst="cloudCallout">
            <a:avLst>
              <a:gd name="adj1" fmla="val 75296"/>
              <a:gd name="adj2" fmla="val -5884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t>REGIJA</a:t>
            </a:r>
          </a:p>
        </p:txBody>
      </p:sp>
    </p:spTree>
    <p:extLst>
      <p:ext uri="{BB962C8B-B14F-4D97-AF65-F5344CB8AC3E}">
        <p14:creationId xmlns:p14="http://schemas.microsoft.com/office/powerpoint/2010/main" val="14872287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1992"/>
            <a:ext cx="10515600" cy="1325563"/>
          </a:xfrm>
        </p:spPr>
        <p:txBody>
          <a:bodyPr/>
          <a:lstStyle/>
          <a:p>
            <a:pPr algn="ctr">
              <a:defRPr b="1"/>
            </a:pPr>
            <a:r>
              <a:rPr lang="hr-HR" noProof="0" dirty="0"/>
              <a:t>Pregled servisa Cloud Infrastructure</a:t>
            </a:r>
            <a:endParaRPr lang="hr-HR" b="1" noProof="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8533" y="5004951"/>
            <a:ext cx="4977694" cy="129198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30107" y="3703639"/>
            <a:ext cx="5236633" cy="1103267"/>
          </a:xfrm>
          <a:prstGeom prst="rect">
            <a:avLst/>
          </a:prstGeom>
        </p:spPr>
      </p:pic>
      <p:sp>
        <p:nvSpPr>
          <p:cNvPr id="20" name="Cloud Callout 19"/>
          <p:cNvSpPr/>
          <p:nvPr/>
        </p:nvSpPr>
        <p:spPr>
          <a:xfrm>
            <a:off x="252587" y="2840750"/>
            <a:ext cx="1926873" cy="974726"/>
          </a:xfrm>
          <a:prstGeom prst="cloudCallout">
            <a:avLst>
              <a:gd name="adj1" fmla="val 115831"/>
              <a:gd name="adj2" fmla="val -1976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t>VIRTUALNA MREŽA</a:t>
            </a:r>
          </a:p>
        </p:txBody>
      </p:sp>
      <p:sp>
        <p:nvSpPr>
          <p:cNvPr id="55" name="Cloud Callout 54"/>
          <p:cNvSpPr/>
          <p:nvPr/>
        </p:nvSpPr>
        <p:spPr>
          <a:xfrm>
            <a:off x="149577" y="4030225"/>
            <a:ext cx="1926873" cy="974726"/>
          </a:xfrm>
          <a:prstGeom prst="cloudCallout">
            <a:avLst>
              <a:gd name="adj1" fmla="val 135604"/>
              <a:gd name="adj2" fmla="val -1683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t>FIZIČKA MREŽA</a:t>
            </a:r>
          </a:p>
        </p:txBody>
      </p:sp>
      <p:sp>
        <p:nvSpPr>
          <p:cNvPr id="57" name="Cloud Callout 56"/>
          <p:cNvSpPr/>
          <p:nvPr/>
        </p:nvSpPr>
        <p:spPr>
          <a:xfrm>
            <a:off x="149576" y="5163578"/>
            <a:ext cx="1926873" cy="974726"/>
          </a:xfrm>
          <a:prstGeom prst="cloudCallout">
            <a:avLst>
              <a:gd name="adj1" fmla="val 138570"/>
              <a:gd name="adj2" fmla="val 857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t>REGIJA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28997" y="2793240"/>
            <a:ext cx="6192179" cy="844388"/>
          </a:xfrm>
          <a:prstGeom prst="rect">
            <a:avLst/>
          </a:prstGeom>
        </p:spPr>
      </p:pic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17181365"/>
              </p:ext>
            </p:extLst>
          </p:nvPr>
        </p:nvGraphicFramePr>
        <p:xfrm>
          <a:off x="3163226" y="1715226"/>
          <a:ext cx="6457950" cy="10120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" name="Bitmap Image" r:id="rId7" imgW="7172280" imgH="1123920" progId="Paint.Picture">
                  <p:embed/>
                </p:oleObj>
              </mc:Choice>
              <mc:Fallback>
                <p:oleObj name="Bitmap Image" r:id="rId7" imgW="7172280" imgH="1123920" progId="Paint.Pictur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163226" y="1715226"/>
                        <a:ext cx="6457950" cy="101200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Cloud Callout 26"/>
          <p:cNvSpPr/>
          <p:nvPr/>
        </p:nvSpPr>
        <p:spPr>
          <a:xfrm>
            <a:off x="149576" y="1437232"/>
            <a:ext cx="1926873" cy="974726"/>
          </a:xfrm>
          <a:prstGeom prst="cloudCallout">
            <a:avLst>
              <a:gd name="adj1" fmla="val 102484"/>
              <a:gd name="adj2" fmla="val 857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t>INSTANCE OBLAKA</a:t>
            </a:r>
          </a:p>
        </p:txBody>
      </p:sp>
    </p:spTree>
    <p:extLst>
      <p:ext uri="{BB962C8B-B14F-4D97-AF65-F5344CB8AC3E}">
        <p14:creationId xmlns:p14="http://schemas.microsoft.com/office/powerpoint/2010/main" val="29930072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5859"/>
            <a:ext cx="10515600" cy="1325563"/>
          </a:xfrm>
        </p:spPr>
        <p:txBody>
          <a:bodyPr/>
          <a:lstStyle/>
          <a:p>
            <a:pPr algn="ctr">
              <a:defRPr b="1"/>
            </a:pPr>
            <a:r>
              <a:rPr lang="hr-HR" noProof="0" dirty="0"/>
              <a:t>Proučite i pregledajte </a:t>
            </a:r>
            <a:r>
              <a:rPr lang="hr-HR" noProof="0"/>
              <a:t>sljedeće </a:t>
            </a:r>
            <a:r>
              <a:rPr lang="hr-HR" noProof="0" smtClean="0"/>
              <a:t>online izvore</a:t>
            </a:r>
            <a:endParaRPr lang="hr-HR" b="1" noProof="0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4875" y="1628774"/>
            <a:ext cx="10515600" cy="5057775"/>
          </a:xfrm>
        </p:spPr>
        <p:txBody>
          <a:bodyPr>
            <a:normAutofit/>
          </a:bodyPr>
          <a:lstStyle/>
          <a:p>
            <a:pPr marL="0" lvl="0" indent="0" algn="just">
              <a:buNone/>
              <a:defRPr b="1">
                <a:latin typeface="+mj-lt"/>
              </a:defRPr>
            </a:pPr>
            <a:r>
              <a:rPr lang="hr-HR" noProof="0" dirty="0"/>
              <a:t>Pročitajte NIST definiciju računarstva u oblaku:</a:t>
            </a:r>
            <a:endParaRPr lang="hr-HR" b="1" noProof="0" dirty="0">
              <a:latin typeface="+mj-lt"/>
            </a:endParaRPr>
          </a:p>
          <a:p>
            <a:pPr algn="just">
              <a:defRPr>
                <a:latin typeface="+mj-lt"/>
              </a:defRPr>
            </a:pPr>
            <a:r>
              <a:rPr lang="hr-HR" noProof="0" dirty="0"/>
              <a:t>https://csrc.nist.gov/publications/detail/sp/800-145/final </a:t>
            </a:r>
          </a:p>
          <a:p>
            <a:pPr marL="0" lvl="0" indent="0" algn="just">
              <a:buNone/>
              <a:defRPr b="1">
                <a:latin typeface="+mj-lt"/>
              </a:defRPr>
            </a:pPr>
            <a:r>
              <a:rPr lang="hr-HR" noProof="0" dirty="0"/>
              <a:t>Pregledajte uvijek slobodnu razinu za Oracle Cloud:</a:t>
            </a:r>
          </a:p>
          <a:p>
            <a:pPr algn="just">
              <a:defRPr>
                <a:latin typeface="+mj-lt"/>
              </a:defRPr>
            </a:pPr>
            <a:r>
              <a:rPr lang="hr-HR" noProof="0" dirty="0"/>
              <a:t>oracle.com.com/cloud/free</a:t>
            </a:r>
            <a:endParaRPr lang="hr-HR" noProof="0" dirty="0">
              <a:latin typeface="+mj-lt"/>
            </a:endParaRPr>
          </a:p>
          <a:p>
            <a:pPr marL="0" lvl="0" indent="0" algn="just">
              <a:buNone/>
              <a:defRPr b="1">
                <a:latin typeface="+mj-lt"/>
              </a:defRPr>
            </a:pPr>
            <a:r>
              <a:rPr lang="hr-HR" noProof="0" dirty="0"/>
              <a:t>Pregledajte besplatne Azure usluge:</a:t>
            </a:r>
          </a:p>
          <a:p>
            <a:pPr algn="just">
              <a:defRPr>
                <a:latin typeface="+mj-lt"/>
              </a:defRPr>
            </a:pPr>
            <a:r>
              <a:rPr lang="hr-HR" noProof="0" dirty="0"/>
              <a:t>azure.microsoft.com/en-us/pricing/free-services</a:t>
            </a:r>
          </a:p>
          <a:p>
            <a:pPr marL="0" indent="0" algn="just">
              <a:buNone/>
              <a:defRPr b="1">
                <a:latin typeface="+mj-lt"/>
              </a:defRPr>
            </a:pPr>
            <a:r>
              <a:rPr lang="hr-HR" noProof="0" dirty="0"/>
              <a:t>Pristupite servisu Oracle Academy Student Hub i dovršite </a:t>
            </a:r>
            <a:r>
              <a:rPr lang="hr-HR" noProof="0"/>
              <a:t>prvu </a:t>
            </a:r>
            <a:r>
              <a:rPr lang="hr-HR" noProof="0" smtClean="0"/>
              <a:t>nastavnu cjelinu:</a:t>
            </a:r>
            <a:endParaRPr lang="hr-HR" noProof="0" dirty="0"/>
          </a:p>
          <a:p>
            <a:pPr algn="just">
              <a:defRPr>
                <a:latin typeface="+mj-lt"/>
              </a:defRPr>
            </a:pPr>
            <a:r>
              <a:rPr lang="hr-HR" noProof="0" dirty="0"/>
              <a:t>academy.oracle.com</a:t>
            </a:r>
            <a:endParaRPr lang="hr-HR" noProof="0" dirty="0">
              <a:latin typeface="+mj-lt"/>
            </a:endParaRPr>
          </a:p>
          <a:p>
            <a:pPr algn="just"/>
            <a:endParaRPr lang="hr-HR" noProof="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018201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b="1"/>
            </a:pPr>
            <a:r>
              <a:rPr lang="hr-HR" noProof="0" dirty="0"/>
              <a:t>Uvod u tečaj o računarstvu u oblaku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defRPr sz="3600">
                <a:latin typeface="+mj-lt"/>
              </a:defRPr>
            </a:pPr>
            <a:r>
              <a:rPr lang="hr-HR" noProof="0" dirty="0"/>
              <a:t>Ovaj tečaj razvijen je kao rezultat Erasmus+ projekta CodeIn (</a:t>
            </a:r>
            <a:r>
              <a:rPr lang="hr-HR" i="1" noProof="0" dirty="0"/>
              <a:t>Cloud cOmputing for Digital Education INnovation</a:t>
            </a:r>
            <a:r>
              <a:rPr lang="hr-HR" noProof="0" dirty="0"/>
              <a:t>)</a:t>
            </a:r>
          </a:p>
          <a:p>
            <a:pPr lvl="0">
              <a:defRPr sz="3600">
                <a:latin typeface="+mj-lt"/>
              </a:defRPr>
            </a:pPr>
            <a:r>
              <a:rPr lang="hr-HR" noProof="0" dirty="0"/>
              <a:t>Sadrži ukupno deset nastavnih tema</a:t>
            </a:r>
            <a:endParaRPr lang="hr-HR" sz="3600" noProof="0" dirty="0">
              <a:latin typeface="+mj-lt"/>
            </a:endParaRPr>
          </a:p>
          <a:p>
            <a:pPr lvl="0">
              <a:defRPr sz="3600">
                <a:latin typeface="+mj-lt"/>
              </a:defRPr>
            </a:pPr>
            <a:r>
              <a:rPr lang="hr-HR" noProof="0" dirty="0"/>
              <a:t>Sve što trebate za pristup tečaju je pristup internetu </a:t>
            </a:r>
          </a:p>
          <a:p>
            <a:pPr lvl="0">
              <a:defRPr sz="3600">
                <a:latin typeface="+mj-lt"/>
              </a:defRPr>
            </a:pPr>
            <a:r>
              <a:rPr lang="hr-HR" noProof="0" dirty="0"/>
              <a:t>Procjenjuje se kako je potrebno oko 150 sati učenja za postizanje planiranih ishoda učenja. </a:t>
            </a:r>
          </a:p>
          <a:p>
            <a:pPr lvl="0"/>
            <a:endParaRPr lang="hr-HR" sz="3600" noProof="0" dirty="0">
              <a:latin typeface="+mj-lt"/>
            </a:endParaRPr>
          </a:p>
          <a:p>
            <a:pPr lvl="0"/>
            <a:endParaRPr lang="hr-HR" noProof="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58749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b="1"/>
            </a:pPr>
            <a:r>
              <a:rPr lang="hr-HR" noProof="0" dirty="0"/>
              <a:t>Uvod u tečaj o računarstvu u oblaku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846108"/>
          </a:xfrm>
        </p:spPr>
        <p:txBody>
          <a:bodyPr/>
          <a:lstStyle/>
          <a:p>
            <a:pPr lvl="0">
              <a:defRPr sz="3600">
                <a:latin typeface="+mj-lt"/>
              </a:defRPr>
            </a:pPr>
            <a:r>
              <a:rPr lang="hr-HR" noProof="0" dirty="0"/>
              <a:t>Većinu navedenog vremena će te provesti u samostalnom učenju ovih online nastavnih materijala.</a:t>
            </a:r>
          </a:p>
          <a:p>
            <a:pPr lvl="0">
              <a:defRPr sz="3600">
                <a:latin typeface="+mj-lt"/>
              </a:defRPr>
            </a:pPr>
            <a:r>
              <a:rPr lang="hr-HR" noProof="0" dirty="0"/>
              <a:t>Povezani/pridruženi partner projekta CodeIn je Oracle Academy - </a:t>
            </a:r>
            <a:r>
              <a:rPr lang="hr-HR" noProof="0" dirty="0">
                <a:hlinkClick r:id="rId3"/>
              </a:rPr>
              <a:t>https</a:t>
            </a:r>
            <a:r>
              <a:rPr lang="hr-HR" noProof="0" dirty="0">
                <a:sym typeface="Wingdings" panose="05000000000000000000" pitchFamily="2" charset="2"/>
                <a:hlinkClick r:id="rId3"/>
              </a:rPr>
              <a:t>://</a:t>
            </a:r>
            <a:r>
              <a:rPr lang="hr-HR" noProof="0" dirty="0">
                <a:hlinkClick r:id="rId3"/>
              </a:rPr>
              <a:t>academy.oracle.com</a:t>
            </a:r>
            <a:r>
              <a:rPr lang="hr-HR" noProof="0" dirty="0"/>
              <a:t>, globalni program suradnje tvrtke Oracle s obrazovnom zajednicom.</a:t>
            </a:r>
            <a:endParaRPr lang="hr-HR" sz="3600" noProof="0" dirty="0">
              <a:latin typeface="+mj-lt"/>
            </a:endParaRPr>
          </a:p>
          <a:p>
            <a:pPr lvl="0">
              <a:defRPr sz="3600">
                <a:latin typeface="+mj-lt"/>
              </a:defRPr>
            </a:pPr>
            <a:r>
              <a:rPr lang="hr-HR" noProof="0" dirty="0"/>
              <a:t>Vaš sustav za pristup sadržajima je Oracle Academy Student Hub, a za prijavu su vam potrebni korisnički računi koje ste već dobili.</a:t>
            </a:r>
            <a:endParaRPr lang="hr-HR" sz="3600" noProof="0" dirty="0">
              <a:latin typeface="+mj-lt"/>
            </a:endParaRPr>
          </a:p>
          <a:p>
            <a:pPr lvl="0"/>
            <a:endParaRPr lang="hr-HR" sz="3600" noProof="0" dirty="0">
              <a:latin typeface="+mj-lt"/>
            </a:endParaRPr>
          </a:p>
          <a:p>
            <a:pPr lvl="0"/>
            <a:endParaRPr lang="hr-HR" sz="3600" noProof="0" dirty="0">
              <a:latin typeface="+mj-lt"/>
            </a:endParaRPr>
          </a:p>
          <a:p>
            <a:pPr lvl="0"/>
            <a:endParaRPr lang="hr-HR" noProof="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395527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5859"/>
            <a:ext cx="10515600" cy="1325563"/>
          </a:xfrm>
        </p:spPr>
        <p:txBody>
          <a:bodyPr/>
          <a:lstStyle/>
          <a:p>
            <a:pPr algn="ctr">
              <a:defRPr b="1"/>
            </a:pPr>
            <a:r>
              <a:rPr lang="hr-HR" noProof="0" dirty="0"/>
              <a:t>Oracle Academy Student Hub</a:t>
            </a:r>
            <a:endParaRPr lang="hr-HR" b="1" noProof="0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01422"/>
            <a:ext cx="10515600" cy="5170311"/>
          </a:xfrm>
        </p:spPr>
        <p:txBody>
          <a:bodyPr/>
          <a:lstStyle/>
          <a:p>
            <a:pPr lvl="0">
              <a:defRPr sz="3600">
                <a:latin typeface="+mj-lt"/>
              </a:defRPr>
            </a:pPr>
            <a:r>
              <a:rPr lang="hr-HR" noProof="0" dirty="0"/>
              <a:t>Započnite s </a:t>
            </a:r>
            <a:r>
              <a:rPr lang="hr-HR" noProof="0" dirty="0">
                <a:hlinkClick r:id="rId3"/>
              </a:rPr>
              <a:t>https://academy.oracle.com</a:t>
            </a:r>
            <a:endParaRPr lang="hr-HR" sz="3600" noProof="0" dirty="0">
              <a:latin typeface="+mj-lt"/>
            </a:endParaRPr>
          </a:p>
          <a:p>
            <a:pPr lvl="0">
              <a:defRPr sz="3600">
                <a:latin typeface="+mj-lt"/>
              </a:defRPr>
            </a:pPr>
            <a:r>
              <a:rPr lang="hr-HR" noProof="0" dirty="0"/>
              <a:t>Odaberite </a:t>
            </a:r>
            <a:r>
              <a:rPr lang="hr-HR" i="1" noProof="0" dirty="0"/>
              <a:t>prijavu u Student Hub</a:t>
            </a:r>
            <a:endParaRPr lang="hr-HR" sz="3600" i="1" noProof="0" dirty="0">
              <a:latin typeface="+mj-lt"/>
            </a:endParaRPr>
          </a:p>
          <a:p>
            <a:pPr lvl="0"/>
            <a:endParaRPr lang="hr-HR" sz="3600" noProof="0" dirty="0">
              <a:latin typeface="+mj-lt"/>
            </a:endParaRPr>
          </a:p>
          <a:p>
            <a:pPr lvl="0"/>
            <a:endParaRPr lang="hr-HR" sz="3600" noProof="0" dirty="0">
              <a:latin typeface="+mj-lt"/>
            </a:endParaRPr>
          </a:p>
          <a:p>
            <a:pPr lvl="0"/>
            <a:endParaRPr lang="hr-HR" sz="3600" noProof="0" dirty="0">
              <a:latin typeface="+mj-lt"/>
            </a:endParaRPr>
          </a:p>
          <a:p>
            <a:pPr lvl="0"/>
            <a:endParaRPr lang="hr-HR" noProof="0" dirty="0">
              <a:latin typeface="+mj-lt"/>
            </a:endParaRPr>
          </a:p>
        </p:txBody>
      </p:sp>
      <p:sp>
        <p:nvSpPr>
          <p:cNvPr id="5" name="Line Callout 2 (Border and Accent Bar) 4"/>
          <p:cNvSpPr/>
          <p:nvPr/>
        </p:nvSpPr>
        <p:spPr>
          <a:xfrm>
            <a:off x="5181600" y="3135048"/>
            <a:ext cx="2336800" cy="2381956"/>
          </a:xfrm>
          <a:prstGeom prst="accent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20201"/>
              <a:gd name="adj6" fmla="val -4231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32284" y="2939874"/>
            <a:ext cx="4649514" cy="2772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22741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5859"/>
            <a:ext cx="10515600" cy="1325563"/>
          </a:xfrm>
        </p:spPr>
        <p:txBody>
          <a:bodyPr/>
          <a:lstStyle/>
          <a:p>
            <a:pPr algn="ctr">
              <a:defRPr b="1"/>
            </a:pPr>
            <a:r>
              <a:rPr lang="hr-HR" noProof="0" dirty="0"/>
              <a:t>Oracle Academy Student Hub</a:t>
            </a:r>
            <a:endParaRPr lang="hr-HR" b="1" noProof="0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01422"/>
            <a:ext cx="10515600" cy="5170311"/>
          </a:xfrm>
        </p:spPr>
        <p:txBody>
          <a:bodyPr/>
          <a:lstStyle/>
          <a:p>
            <a:pPr lvl="0">
              <a:defRPr sz="3600">
                <a:latin typeface="+mj-lt"/>
              </a:defRPr>
            </a:pPr>
            <a:r>
              <a:rPr lang="hr-HR" noProof="0" dirty="0"/>
              <a:t>Unesite korisničko ime i lozinku (promijenite lozinku nakon prve prijave) </a:t>
            </a:r>
            <a:endParaRPr lang="hr-HR" sz="3600" noProof="0" dirty="0">
              <a:latin typeface="+mj-lt"/>
            </a:endParaRPr>
          </a:p>
          <a:p>
            <a:pPr lvl="0"/>
            <a:endParaRPr lang="hr-HR" sz="3600" noProof="0" dirty="0">
              <a:latin typeface="+mj-lt"/>
            </a:endParaRPr>
          </a:p>
          <a:p>
            <a:pPr lvl="0"/>
            <a:endParaRPr lang="hr-HR" sz="3600" noProof="0" dirty="0">
              <a:latin typeface="+mj-lt"/>
            </a:endParaRPr>
          </a:p>
          <a:p>
            <a:pPr lvl="0"/>
            <a:endParaRPr lang="hr-HR" noProof="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7653" y="2826985"/>
            <a:ext cx="3596569" cy="356464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34124" y="2826985"/>
            <a:ext cx="3888620" cy="3067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81671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5859"/>
            <a:ext cx="10515600" cy="1325563"/>
          </a:xfrm>
        </p:spPr>
        <p:txBody>
          <a:bodyPr/>
          <a:lstStyle/>
          <a:p>
            <a:pPr algn="ctr">
              <a:defRPr b="1"/>
            </a:pPr>
            <a:r>
              <a:rPr lang="hr-HR" noProof="0" dirty="0"/>
              <a:t>Oracle Academy Student Hub</a:t>
            </a:r>
            <a:endParaRPr lang="hr-HR" b="1" noProof="0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01422"/>
            <a:ext cx="10515600" cy="5170311"/>
          </a:xfrm>
        </p:spPr>
        <p:txBody>
          <a:bodyPr/>
          <a:lstStyle/>
          <a:p>
            <a:pPr lvl="0" algn="just">
              <a:defRPr sz="3600">
                <a:latin typeface="+mj-lt"/>
              </a:defRPr>
            </a:pPr>
            <a:r>
              <a:rPr lang="hr-HR" noProof="0" dirty="0"/>
              <a:t>Nakon uspješne prijave odaberite kanal za učenje (pod </a:t>
            </a:r>
            <a:r>
              <a:rPr lang="hr-HR" i="1" noProof="0" dirty="0"/>
              <a:t>Moji kanali</a:t>
            </a:r>
            <a:r>
              <a:rPr lang="hr-HR" noProof="0" dirty="0"/>
              <a:t>) i pregledajte materijale za učenje </a:t>
            </a:r>
            <a:endParaRPr lang="hr-HR" sz="3600" noProof="0" dirty="0">
              <a:latin typeface="+mj-lt"/>
            </a:endParaRPr>
          </a:p>
          <a:p>
            <a:pPr lvl="0"/>
            <a:endParaRPr lang="hr-HR" sz="3600" noProof="0" dirty="0">
              <a:latin typeface="+mj-lt"/>
            </a:endParaRPr>
          </a:p>
          <a:p>
            <a:pPr lvl="0"/>
            <a:endParaRPr lang="hr-HR" noProof="0" dirty="0">
              <a:latin typeface="+mj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7559" y="3106208"/>
            <a:ext cx="8772525" cy="3667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4303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5859"/>
            <a:ext cx="10515600" cy="1325563"/>
          </a:xfrm>
        </p:spPr>
        <p:txBody>
          <a:bodyPr/>
          <a:lstStyle/>
          <a:p>
            <a:pPr algn="ctr">
              <a:defRPr b="1"/>
            </a:pPr>
            <a:r>
              <a:rPr lang="hr-HR" noProof="0" dirty="0"/>
              <a:t>Oracle Academy Student Hub</a:t>
            </a:r>
            <a:endParaRPr lang="hr-HR" b="1" noProof="0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388534"/>
            <a:ext cx="3846689" cy="5283200"/>
          </a:xfrm>
        </p:spPr>
        <p:txBody>
          <a:bodyPr/>
          <a:lstStyle/>
          <a:p>
            <a:pPr lvl="0" algn="just">
              <a:defRPr sz="3600">
                <a:latin typeface="+mj-lt"/>
              </a:defRPr>
            </a:pPr>
            <a:r>
              <a:rPr lang="hr-HR" noProof="0" dirty="0"/>
              <a:t>Otvori put učenja (pritisnite </a:t>
            </a:r>
            <a:r>
              <a:rPr lang="hr-HR" i="1" noProof="0" dirty="0"/>
              <a:t>Pojedinosti</a:t>
            </a:r>
            <a:r>
              <a:rPr lang="hr-HR" noProof="0" dirty="0"/>
              <a:t>) </a:t>
            </a:r>
            <a:endParaRPr lang="hr-HR" sz="3600" noProof="0" dirty="0">
              <a:latin typeface="+mj-lt"/>
            </a:endParaRPr>
          </a:p>
          <a:p>
            <a:pPr lvl="0"/>
            <a:endParaRPr lang="hr-HR" noProof="0" dirty="0"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9378" y="1587102"/>
            <a:ext cx="5601758" cy="4660286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2314222" y="2968978"/>
            <a:ext cx="2460978" cy="232551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50269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5859"/>
            <a:ext cx="10515600" cy="1325563"/>
          </a:xfrm>
        </p:spPr>
        <p:txBody>
          <a:bodyPr/>
          <a:lstStyle/>
          <a:p>
            <a:pPr algn="ctr">
              <a:defRPr b="1"/>
            </a:pPr>
            <a:r>
              <a:rPr lang="hr-HR" noProof="0" dirty="0"/>
              <a:t>Oracle Academy Student Hub</a:t>
            </a:r>
            <a:endParaRPr lang="hr-HR" b="1" noProof="0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64356"/>
            <a:ext cx="10515600" cy="5407378"/>
          </a:xfrm>
        </p:spPr>
        <p:txBody>
          <a:bodyPr/>
          <a:lstStyle/>
          <a:p>
            <a:pPr lvl="0" algn="just">
              <a:defRPr sz="3600">
                <a:latin typeface="+mj-lt"/>
              </a:defRPr>
            </a:pPr>
            <a:r>
              <a:rPr lang="hr-HR" noProof="0" dirty="0"/>
              <a:t>Sadrži sve potrebne nastavne materijale</a:t>
            </a:r>
            <a:endParaRPr lang="hr-HR" noProof="0" dirty="0">
              <a:latin typeface="+mj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0234" y="1969559"/>
            <a:ext cx="6629400" cy="460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4509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5859"/>
            <a:ext cx="10515600" cy="1325563"/>
          </a:xfrm>
        </p:spPr>
        <p:txBody>
          <a:bodyPr/>
          <a:lstStyle/>
          <a:p>
            <a:pPr algn="ctr">
              <a:defRPr b="1"/>
            </a:pPr>
            <a:r>
              <a:rPr lang="hr-HR" noProof="0" dirty="0"/>
              <a:t>Pregled infrastrukture u oblaku</a:t>
            </a:r>
            <a:endParaRPr lang="hr-HR" b="1" noProof="0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98222"/>
            <a:ext cx="10515600" cy="5407378"/>
          </a:xfrm>
        </p:spPr>
        <p:txBody>
          <a:bodyPr/>
          <a:lstStyle/>
          <a:p>
            <a:pPr lvl="0" algn="just"/>
            <a:endParaRPr lang="hr-HR" sz="3200" noProof="0" dirty="0">
              <a:latin typeface="+mj-lt"/>
            </a:endParaRPr>
          </a:p>
          <a:p>
            <a:pPr lvl="0" algn="just">
              <a:defRPr sz="3200">
                <a:latin typeface="+mj-lt"/>
              </a:defRPr>
            </a:pPr>
            <a:r>
              <a:rPr lang="hr-HR" noProof="0" dirty="0"/>
              <a:t>Sve primjere </a:t>
            </a:r>
            <a:r>
              <a:rPr lang="hr-HR" noProof="0"/>
              <a:t>i </a:t>
            </a:r>
            <a:r>
              <a:rPr lang="hr-HR" noProof="0" smtClean="0"/>
              <a:t>vježbe </a:t>
            </a:r>
            <a:r>
              <a:rPr lang="hr-HR" noProof="0" dirty="0"/>
              <a:t>u ovom smo tečaju prilagodili servisu Oracle Cloud Infrastructure (OCI).</a:t>
            </a:r>
          </a:p>
          <a:p>
            <a:pPr lvl="0" algn="just">
              <a:defRPr sz="3200">
                <a:latin typeface="+mj-lt"/>
              </a:defRPr>
            </a:pPr>
            <a:r>
              <a:rPr lang="hr-HR" noProof="0" dirty="0"/>
              <a:t>Nakon što se registrirate kao korisnici Oracle Academy Student Hub servisa, poslat ćemo vam dodatne informacije za besplatan pristup OCI-ju.</a:t>
            </a:r>
          </a:p>
          <a:p>
            <a:pPr lvl="0" algn="just">
              <a:defRPr sz="3200">
                <a:latin typeface="+mj-lt"/>
              </a:defRPr>
            </a:pPr>
            <a:r>
              <a:rPr lang="hr-HR" noProof="0" dirty="0"/>
              <a:t>Međutim, slobodno upotrijebite druge platforme javnog oblaka za praksu (ako im imate pristup), kao što su Microsoft Azure, Amazon Web Service (AWS), Google Cloud (Google Cloud Platform) i slično. </a:t>
            </a:r>
          </a:p>
          <a:p>
            <a:pPr lvl="0" algn="just"/>
            <a:endParaRPr lang="hr-HR" noProof="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614908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FAFC4393578E54EA6D196651228CF09" ma:contentTypeVersion="18" ma:contentTypeDescription="Create a new document." ma:contentTypeScope="" ma:versionID="f39009392cc1bef1f81aa84f6355a9cb">
  <xsd:schema xmlns:xsd="http://www.w3.org/2001/XMLSchema" xmlns:xs="http://www.w3.org/2001/XMLSchema" xmlns:p="http://schemas.microsoft.com/office/2006/metadata/properties" xmlns:ns2="9ddf7ba3-e48b-4174-a29c-2a175c523237" xmlns:ns3="b2bf4f87-cb72-4e57-ad38-3955b64ca675" targetNamespace="http://schemas.microsoft.com/office/2006/metadata/properties" ma:root="true" ma:fieldsID="65c7a4dbae23a40a47a00121fc7d6485" ns2:_="" ns3:_="">
    <xsd:import namespace="9ddf7ba3-e48b-4174-a29c-2a175c523237"/>
    <xsd:import namespace="b2bf4f87-cb72-4e57-ad38-3955b64ca67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3:TaxCatchAll" minOccurs="0"/>
                <xsd:element ref="ns2:lcf76f155ced4ddcb4097134ff3c332f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df7ba3-e48b-4174-a29c-2a175c52323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c9c0af0c-00b2-4b9d-ac19-30cd42724e8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bf4f87-cb72-4e57-ad38-3955b64ca675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273846d-743d-4c83-89dc-8271a4c400d8}" ma:internalName="TaxCatchAll" ma:showField="CatchAllData" ma:web="b2bf4f87-cb72-4e57-ad38-3955b64ca67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2bf4f87-cb72-4e57-ad38-3955b64ca675" xsi:nil="true"/>
    <lcf76f155ced4ddcb4097134ff3c332f xmlns="9ddf7ba3-e48b-4174-a29c-2a175c52323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648B904F-A7DC-4700-B550-EC2015A964C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D991085-5B42-4BB1-AADF-C63CA5BEE58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ddf7ba3-e48b-4174-a29c-2a175c523237"/>
    <ds:schemaRef ds:uri="b2bf4f87-cb72-4e57-ad38-3955b64ca67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3571E05-42F9-432B-A062-0970F6412D8E}">
  <ds:schemaRefs>
    <ds:schemaRef ds:uri="http://purl.org/dc/elements/1.1/"/>
    <ds:schemaRef ds:uri="9ddf7ba3-e48b-4174-a29c-2a175c523237"/>
    <ds:schemaRef ds:uri="http://purl.org/dc/dcmitype/"/>
    <ds:schemaRef ds:uri="http://schemas.microsoft.com/office/infopath/2007/PartnerControls"/>
    <ds:schemaRef ds:uri="http://www.w3.org/XML/1998/namespace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purl.org/dc/terms/"/>
    <ds:schemaRef ds:uri="b2bf4f87-cb72-4e57-ad38-3955b64ca675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1869</TotalTime>
  <Words>1532</Words>
  <Application>Microsoft Office PowerPoint</Application>
  <PresentationFormat>Widescreen</PresentationFormat>
  <Paragraphs>201</Paragraphs>
  <Slides>19</Slides>
  <Notes>18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Arial</vt:lpstr>
      <vt:lpstr>Calibri</vt:lpstr>
      <vt:lpstr>Calibri Light</vt:lpstr>
      <vt:lpstr>Times New Roman</vt:lpstr>
      <vt:lpstr>Wingdings</vt:lpstr>
      <vt:lpstr>Motyw pakietu Office</vt:lpstr>
      <vt:lpstr>Bitmap Image</vt:lpstr>
      <vt:lpstr>O3 - Nastavni sadržaji za učenje na daljinu o računarstvu u oblaku  1 - Osnovne upute za infrastrukturu u oblaku</vt:lpstr>
      <vt:lpstr>Uvod u tečaj o računarstvu u oblaku</vt:lpstr>
      <vt:lpstr>Uvod u tečaj o računarstvu u oblaku</vt:lpstr>
      <vt:lpstr>Oracle Academy Student Hub</vt:lpstr>
      <vt:lpstr>Oracle Academy Student Hub</vt:lpstr>
      <vt:lpstr>Oracle Academy Student Hub</vt:lpstr>
      <vt:lpstr>Oracle Academy Student Hub</vt:lpstr>
      <vt:lpstr>Oracle Academy Student Hub</vt:lpstr>
      <vt:lpstr>Pregled infrastrukture u oblaku</vt:lpstr>
      <vt:lpstr>Karakteristike računarstva u oblaku</vt:lpstr>
      <vt:lpstr>Modeli usluga (servisa) u oblaku</vt:lpstr>
      <vt:lpstr>CAPEX u odnosu na OPEX</vt:lpstr>
      <vt:lpstr>Globalni utjecaj infrastrukture u oblaku</vt:lpstr>
      <vt:lpstr>Komponente regije oblaka</vt:lpstr>
      <vt:lpstr>Komponente domene dostupnosti (AD)</vt:lpstr>
      <vt:lpstr>Fizička mreža</vt:lpstr>
      <vt:lpstr>Virtualna mreža</vt:lpstr>
      <vt:lpstr>Pregled servisa Cloud Infrastructure</vt:lpstr>
      <vt:lpstr>Proučite i pregledajte sljedeće online izvore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the webinar.</dc:title>
  <dc:creator>Grzegorz Zwoliński I25</dc:creator>
  <cp:lastModifiedBy>frane</cp:lastModifiedBy>
  <cp:revision>81</cp:revision>
  <dcterms:created xsi:type="dcterms:W3CDTF">2021-12-08T08:56:03Z</dcterms:created>
  <dcterms:modified xsi:type="dcterms:W3CDTF">2024-02-23T13:32:36Z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0x0101003FAFC4393578E54EA6D196651228CF09</vt:lpwstr>
  </property>
</Properties>
</file>