
<file path=[Content_Types].xml><?xml version="1.0" encoding="utf-8"?>
<Types xmlns="http://schemas.openxmlformats.org/package/2006/content-types">
  <Default ContentType="application/vnd.openxmlformats-officedocument.oleObject" Extension="bin"/>
  <Default ContentType="image/jpeg" Extension="jpeg"/>
  <Default ContentType="image/jpeg" Extension="jpg"/>
  <Default ContentType="image/png" Extension="png"/>
  <Default ContentType="application/vnd.openxmlformats-package.relationships+xml" Extension="rels"/>
  <Default ContentType="application/vnd.openxmlformats-officedocument.vmlDrawing" Extension="vml"/>
  <Default ContentType="image/x-wmf" Extension="wmf"/>
  <Default ContentType="application/xml" Extension="xml"/>
  <Override ContentType="application/vnd.openxmlformats-officedocument.customXmlProperties+xml" PartName="/customXml/itemProps1.xml"/>
  <Override ContentType="application/vnd.openxmlformats-officedocument.customXmlProperties+xml" PartName="/customXml/itemProps2.xml"/>
  <Override ContentType="application/vnd.openxmlformats-officedocument.customXmlProperties+xml" PartName="/customXml/itemProps3.xml"/>
  <Override ContentType="application/vnd.openxmlformats-officedocument.extended-properties+xml" PartName="/docProps/app.xml"/>
  <Override ContentType="application/vnd.openxmlformats-package.core-properties+xml" PartName="/docProps/core.xml"/>
  <Override ContentType="application/vnd.openxmlformats-officedocument.custom-properties+xml" PartName="/docProps/custom.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officedocument.presentationml.notesSlide+xml" PartName="/ppt/notesSlides/notesSlide14.xml"/>
  <Override ContentType="application/vnd.openxmlformats-officedocument.presentationml.notesSlide+xml" PartName="/ppt/notesSlides/notesSlide15.xml"/>
  <Override ContentType="application/vnd.openxmlformats-officedocument.presentationml.notesSlide+xml" PartName="/ppt/notesSlides/notesSlide16.xml"/>
  <Override ContentType="application/vnd.openxmlformats-officedocument.presentationml.notesSlide+xml" PartName="/ppt/notesSlides/notesSlide17.xml"/>
  <Override ContentType="application/vnd.openxmlformats-officedocument.presentationml.notesSlide+xml" PartName="/ppt/notesSlides/notesSlide18.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4"/>
  </p:notesMasterIdLst>
  <p:sldIdLst>
    <p:sldId id="278" r:id="rId29"/>
    <p:sldId id="256" r:id="rId5"/>
    <p:sldId id="257" r:id="rId6"/>
    <p:sldId id="258" r:id="rId7"/>
    <p:sldId id="259" r:id="rId8"/>
    <p:sldId id="260" r:id="rId9"/>
    <p:sldId id="261" r:id="rId10"/>
    <p:sldId id="262" r:id="rId11"/>
    <p:sldId id="263" r:id="rId12"/>
    <p:sldId id="264" r:id="rId13"/>
    <p:sldId id="275" r:id="rId14"/>
    <p:sldId id="269" r:id="rId15"/>
    <p:sldId id="276" r:id="rId16"/>
    <p:sldId id="270" r:id="rId17"/>
    <p:sldId id="266" r:id="rId18"/>
    <p:sldId id="271" r:id="rId19"/>
    <p:sldId id="267" r:id="rId20"/>
    <p:sldId id="273" r:id="rId21"/>
    <p:sldId id="274" r:id="rId22"/>
    <p:sldId id="277" r:id="rId23"/>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2135" autoAdjust="0"/>
  </p:normalViewPr>
  <p:slideViewPr>
    <p:cSldViewPr snapToGrid="0">
      <p:cViewPr>
        <p:scale>
          <a:sx n="100" d="100"/>
          <a:sy n="100" d="100"/>
        </p:scale>
        <p:origin x="84" y="72"/>
      </p:cViewPr>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customXml/item1.xml" Type="http://schemas.openxmlformats.org/officeDocument/2006/relationships/customXml"/><Relationship Id="rId10" Target="slides/slide6.xml" Type="http://schemas.openxmlformats.org/officeDocument/2006/relationships/slide"/><Relationship Id="rId11" Target="slides/slide7.xml" Type="http://schemas.openxmlformats.org/officeDocument/2006/relationships/slide"/><Relationship Id="rId12" Target="slides/slide8.xml" Type="http://schemas.openxmlformats.org/officeDocument/2006/relationships/slide"/><Relationship Id="rId13" Target="slides/slide9.xml" Type="http://schemas.openxmlformats.org/officeDocument/2006/relationships/slide"/><Relationship Id="rId14" Target="slides/slide10.xml" Type="http://schemas.openxmlformats.org/officeDocument/2006/relationships/slide"/><Relationship Id="rId15" Target="slides/slide11.xml" Type="http://schemas.openxmlformats.org/officeDocument/2006/relationships/slide"/><Relationship Id="rId16" Target="slides/slide12.xml" Type="http://schemas.openxmlformats.org/officeDocument/2006/relationships/slide"/><Relationship Id="rId17" Target="slides/slide13.xml" Type="http://schemas.openxmlformats.org/officeDocument/2006/relationships/slide"/><Relationship Id="rId18" Target="slides/slide14.xml" Type="http://schemas.openxmlformats.org/officeDocument/2006/relationships/slide"/><Relationship Id="rId19" Target="slides/slide15.xml" Type="http://schemas.openxmlformats.org/officeDocument/2006/relationships/slide"/><Relationship Id="rId2" Target="../customXml/item2.xml" Type="http://schemas.openxmlformats.org/officeDocument/2006/relationships/customXml"/><Relationship Id="rId20" Target="slides/slide16.xml" Type="http://schemas.openxmlformats.org/officeDocument/2006/relationships/slide"/><Relationship Id="rId21" Target="slides/slide17.xml" Type="http://schemas.openxmlformats.org/officeDocument/2006/relationships/slide"/><Relationship Id="rId22" Target="slides/slide18.xml" Type="http://schemas.openxmlformats.org/officeDocument/2006/relationships/slide"/><Relationship Id="rId23" Target="slides/slide19.xml" Type="http://schemas.openxmlformats.org/officeDocument/2006/relationships/slide"/><Relationship Id="rId24" Target="notesMasters/notesMaster1.xml" Type="http://schemas.openxmlformats.org/officeDocument/2006/relationships/notesMaster"/><Relationship Id="rId25" Target="presProps.xml" Type="http://schemas.openxmlformats.org/officeDocument/2006/relationships/presProps"/><Relationship Id="rId26" Target="viewProps.xml" Type="http://schemas.openxmlformats.org/officeDocument/2006/relationships/viewProps"/><Relationship Id="rId27" Target="theme/theme1.xml" Type="http://schemas.openxmlformats.org/officeDocument/2006/relationships/theme"/><Relationship Id="rId28" Target="tableStyles.xml" Type="http://schemas.openxmlformats.org/officeDocument/2006/relationships/tableStyles"/><Relationship Id="rId29" Target="slides/slide20.xml" Type="http://schemas.openxmlformats.org/officeDocument/2006/relationships/slide"/><Relationship Id="rId3" Target="../customXml/item3.xml" Type="http://schemas.openxmlformats.org/officeDocument/2006/relationships/customXml"/><Relationship Id="rId4" Target="slideMasters/slideMaster1.xml" Type="http://schemas.openxmlformats.org/officeDocument/2006/relationships/slideMaster"/><Relationship Id="rId5" Target="slides/slide1.xml" Type="http://schemas.openxmlformats.org/officeDocument/2006/relationships/slide"/><Relationship Id="rId6" Target="slides/slide2.xml" Type="http://schemas.openxmlformats.org/officeDocument/2006/relationships/slide"/><Relationship Id="rId7" Target="slides/slide3.xml" Type="http://schemas.openxmlformats.org/officeDocument/2006/relationships/slide"/><Relationship Id="rId8" Target="slides/slide4.xml" Type="http://schemas.openxmlformats.org/officeDocument/2006/relationships/slide"/><Relationship Id="rId9" Target="slides/slide5.xml" Type="http://schemas.openxmlformats.org/officeDocument/2006/relationships/slide"/></Relationships>
</file>

<file path=ppt/drawings/_rels/vmlDrawing1.vml.rels><?xml version="1.0" encoding="UTF-8" standalone="no"?><Relationships xmlns="http://schemas.openxmlformats.org/package/2006/relationships"><Relationship Id="rId1" Target="../media/image14.wmf" Type="http://schemas.openxmlformats.org/officeDocument/2006/relationships/image"/></Relationships>
</file>

<file path=ppt/notesMasters/_rels/notesMaster1.xml.rels><?xml version="1.0" encoding="UTF-8" standalone="no"?><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1.11.2022.</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2.xml" Type="http://schemas.openxmlformats.org/officeDocument/2006/relationships/slide"/></Relationships>
</file>

<file path=ppt/notesSlides/_rels/notesSlide10.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1.xml" Type="http://schemas.openxmlformats.org/officeDocument/2006/relationships/slide"/></Relationships>
</file>

<file path=ppt/notesSlides/_rels/notesSlide11.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2.xml" Type="http://schemas.openxmlformats.org/officeDocument/2006/relationships/slide"/></Relationships>
</file>

<file path=ppt/notesSlides/_rels/notesSlide12.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3.xml" Type="http://schemas.openxmlformats.org/officeDocument/2006/relationships/slide"/></Relationships>
</file>

<file path=ppt/notesSlides/_rels/notesSlide13.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4.xml" Type="http://schemas.openxmlformats.org/officeDocument/2006/relationships/slide"/></Relationships>
</file>

<file path=ppt/notesSlides/_rels/notesSlide14.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5.xml" Type="http://schemas.openxmlformats.org/officeDocument/2006/relationships/slide"/></Relationships>
</file>

<file path=ppt/notesSlides/_rels/notesSlide15.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6.xml" Type="http://schemas.openxmlformats.org/officeDocument/2006/relationships/slide"/></Relationships>
</file>

<file path=ppt/notesSlides/_rels/notesSlide16.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7.xml" Type="http://schemas.openxmlformats.org/officeDocument/2006/relationships/slide"/></Relationships>
</file>

<file path=ppt/notesSlides/_rels/notesSlide17.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8.xml" Type="http://schemas.openxmlformats.org/officeDocument/2006/relationships/slide"/></Relationships>
</file>

<file path=ppt/notesSlides/_rels/notesSlide18.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9.xml" Type="http://schemas.openxmlformats.org/officeDocument/2006/relationships/slide"/></Relationships>
</file>

<file path=ppt/notesSlides/_rels/notesSlide2.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3.xml" Type="http://schemas.openxmlformats.org/officeDocument/2006/relationships/slide"/></Relationships>
</file>

<file path=ppt/notesSlides/_rels/notesSlide3.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4.xml" Type="http://schemas.openxmlformats.org/officeDocument/2006/relationships/slide"/></Relationships>
</file>

<file path=ppt/notesSlides/_rels/notesSlide4.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5.xml" Type="http://schemas.openxmlformats.org/officeDocument/2006/relationships/slide"/></Relationships>
</file>

<file path=ppt/notesSlides/_rels/notesSlide5.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6.xml" Type="http://schemas.openxmlformats.org/officeDocument/2006/relationships/slide"/></Relationships>
</file>

<file path=ppt/notesSlides/_rels/notesSlide6.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7.xml" Type="http://schemas.openxmlformats.org/officeDocument/2006/relationships/slide"/></Relationships>
</file>

<file path=ppt/notesSlides/_rels/notesSlide7.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8.xml" Type="http://schemas.openxmlformats.org/officeDocument/2006/relationships/slide"/></Relationships>
</file>

<file path=ppt/notesSlides/_rels/notesSlide8.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9.xml" Type="http://schemas.openxmlformats.org/officeDocument/2006/relationships/slide"/></Relationships>
</file>

<file path=ppt/notesSlides/_rels/notesSlide9.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0.xml" Type="http://schemas.openxmlformats.org/officeDocument/2006/relationships/slide"/></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Dzień dobry i witaj na kursie Cloud Computing. Kurs został opracowany w wyniku projektu Erasmus+ CodeIn. Wszystko, czego potrzebujesz, to dostęp do Internetu i komputer.</a:t>
            </a:r>
          </a:p>
          <a:p>
            <a:pPr>
              <a:lnSpc>
                <a:spcPct val="107000"/>
              </a:lnSpc>
              <a:spcAft>
                <a:spcPts val="800"/>
              </a:spcAft>
              <a:defRPr>
                <a:effectLst/>
              </a:defRPr>
            </a:pPr>
            <a:r>
              <a:t>Kurs zawiera łącznie dziesięć tematów. Ponadto przygotowaliśmy krótki film z podstawowymi instrukcjami na początku każdego z nich. </a:t>
            </a:r>
            <a:r>
              <a:rPr>
                <a:latin typeface="Calibri" panose="020F0502020204030204" pitchFamily="34" charset="0"/>
                <a:ea typeface="Calibri" panose="020F0502020204030204" pitchFamily="34" charset="0"/>
                <a:cs typeface="Times New Roman" panose="02020603050405020304" pitchFamily="18" charset="0"/>
              </a:rPr>
              <a:t>Przede wszystkim udzielimy podstawowych informacji na temat tego, jak oczekujemy, że nauczysz się w tym kursie i gdzie znajdziesz materiały dydaktyczne.</a:t>
            </a:r>
            <a:r>
              <a:t> </a:t>
            </a:r>
          </a:p>
          <a:p>
            <a:endParaRPr sz="1200" kern="1200">
              <a:solidFill>
                <a:schemeClr val="tx1"/>
              </a:solidFill>
              <a:effectLst/>
              <a:latin typeface="+mn-lt"/>
              <a:ea typeface="+mn-ea"/>
              <a:cs typeface="+mn-cs"/>
            </a:endParaRP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W tradycyjnych informatykach zarządzasz wszystkim. Różni się to w chmurze obliczeniowej, gdzie mamy trzy modele usług, których można używać w zależności od potrzeb. </a:t>
            </a:r>
          </a:p>
          <a:p>
            <a:endParaRPr sz="1200" kern="1200">
              <a:solidFill>
                <a:schemeClr val="tx1"/>
              </a:solidFill>
              <a:effectLst/>
              <a:latin typeface="+mn-lt"/>
              <a:ea typeface="+mn-ea"/>
              <a:cs typeface="+mn-cs"/>
            </a:endParaRPr>
          </a:p>
          <a:p>
            <a:pPr>
              <a:defRPr>
                <a:effectLst/>
              </a:defRPr>
            </a:pPr>
            <a:r>
              <a:t>Model Infrastructure as a Service (IaaS) umożliwia udostępnianie przetwarzania, składowania, sieci i innych podstawowych zasobów obliczeniowych. </a:t>
            </a:r>
          </a:p>
          <a:p>
            <a:endParaRPr sz="1200" kern="1200">
              <a:solidFill>
                <a:schemeClr val="tx1"/>
              </a:solidFill>
              <a:effectLst/>
              <a:latin typeface="+mn-lt"/>
              <a:ea typeface="+mn-ea"/>
              <a:cs typeface="+mn-cs"/>
            </a:endParaRPr>
          </a:p>
          <a:p>
            <a:pPr>
              <a:defRPr>
                <a:effectLst/>
              </a:defRPr>
            </a:pPr>
            <a:r>
              <a:t>Platforma jako usługa służy do wdrażania w infrastrukturze chmury utworzonej lub nabytej aplikacji (na przykład serwer internetowy WordPress, baza danych Oracle ...)</a:t>
            </a:r>
          </a:p>
          <a:p>
            <a:endParaRPr sz="1200" kern="1200">
              <a:solidFill>
                <a:schemeClr val="tx1"/>
              </a:solidFill>
              <a:effectLst/>
              <a:latin typeface="+mn-lt"/>
              <a:ea typeface="+mn-ea"/>
              <a:cs typeface="+mn-cs"/>
            </a:endParaRPr>
          </a:p>
          <a:p>
            <a:pPr>
              <a:defRPr>
                <a:effectLst/>
              </a:defRPr>
            </a:pPr>
            <a:r>
              <a:t>Oprogramowanie jako usługa umożliwia konsumentowi korzystanie z aplikacji dostawcy działających w infrastrukturze chmury (na przykład systemu Microsoft Office 365)</a:t>
            </a: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p>
        </p:txBody>
      </p:sp>
    </p:spTree>
    <p:extLst>
      <p:ext uri="{BB962C8B-B14F-4D97-AF65-F5344CB8AC3E}">
        <p14:creationId xmlns:p14="http://schemas.microsoft.com/office/powerpoint/2010/main" val="35629453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Chmura pozwala handlować CAPEX za pomocą OPEX. Zamiast inwestować intensywnie w centra danych i infrastrukturę, w chmurze możesz płacić tylko wtedy, gdy zużywasz zasoby, i płacić tylko za ile zużywasz zasoby</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p>
        </p:txBody>
      </p:sp>
    </p:spTree>
    <p:extLst>
      <p:ext uri="{BB962C8B-B14F-4D97-AF65-F5344CB8AC3E}">
        <p14:creationId xmlns:p14="http://schemas.microsoft.com/office/powerpoint/2010/main" val="37077069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Powszechnym błędem jest przekonanie, że "chmura" jest niematerialną, eteryczną przestrzenią do przechowywania, która istnieje tylko jako pojęcie gdzieś na niebie. Infrastruktura chmurowa składa się z centrów danych, które są fizycznie zlokalizowane w regionach. Na rysunku pokazano rozmieszczenie regionów chmury Microsoft Azure.</a:t>
            </a: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p>
        </p:txBody>
      </p:sp>
    </p:spTree>
    <p:extLst>
      <p:ext uri="{BB962C8B-B14F-4D97-AF65-F5344CB8AC3E}">
        <p14:creationId xmlns:p14="http://schemas.microsoft.com/office/powerpoint/2010/main" val="16102756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Każdy region chmury składa się z co najmniej trzech niezależnych centrów danych, co zapewnia dodatkową dostępność. Ponadto centra danych są ze sobą połączone minimalnymi opóźnieniami, szerokopasmowa sieć, dzięki czemu wyłączenie jednej lub dwóch sieci nie zakłóca dostępności usługi w jednym regionie. Każde centrum danych w takiej architekturze jest nazywane domeną dostępności (Availability Domain - AD).</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p>
        </p:txBody>
      </p:sp>
    </p:spTree>
    <p:extLst>
      <p:ext uri="{BB962C8B-B14F-4D97-AF65-F5344CB8AC3E}">
        <p14:creationId xmlns:p14="http://schemas.microsoft.com/office/powerpoint/2010/main" val="8205693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W obrębie każdej domeny dostępności dane są umieszczane w jednej logicznej jednostce zawierającej przynajmniej trzy fizyczne lokalizacje, w których te same dane są przechowywane jednocześnie. Ta architektura zapewnia odporność na błędy, więc ta architektura jest również nazywana domeną awaryjną. Na przykład w przypadku awarii sprzętu w jednej szafie serwerowej dane pozostają bezpieczne w pozostałych dwóch lokalizacjach</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15</a:t>
            </a:fld>
          </a:p>
        </p:txBody>
      </p:sp>
    </p:spTree>
    <p:extLst>
      <p:ext uri="{BB962C8B-B14F-4D97-AF65-F5344CB8AC3E}">
        <p14:creationId xmlns:p14="http://schemas.microsoft.com/office/powerpoint/2010/main" val="17728855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W obrębie AD jest wysoce skalowalna sieć, wysokowydajna (z około 1 milionem połączeń sieciowych). Taka sieć fizyczna ma w przewidywalny sposób minimalne opóźnienia i dużą szybkość połączenia wzajemnego między hostami.</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16</a:t>
            </a:fld>
          </a:p>
        </p:txBody>
      </p:sp>
    </p:spTree>
    <p:extLst>
      <p:ext uri="{BB962C8B-B14F-4D97-AF65-F5344CB8AC3E}">
        <p14:creationId xmlns:p14="http://schemas.microsoft.com/office/powerpoint/2010/main" val="13285780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Typowym podejściem do zarządzania ustawieniami sieci fizycznej i pamięci masowej w infrastrukturze chmurowej jest wirtualizacja warstwy sieciowej, np. Amazon Virtual Private Cloud (Amazon), Off Box Network Virtualization (Oracle) i Azure Virtual Network (Microsoft) ... W ten sposób zarządzanie siecią i magazynem danych całkowicie oddziela od hostów (maszyny wirtualne)</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17</a:t>
            </a:fld>
          </a:p>
        </p:txBody>
      </p:sp>
    </p:spTree>
    <p:extLst>
      <p:ext uri="{BB962C8B-B14F-4D97-AF65-F5344CB8AC3E}">
        <p14:creationId xmlns:p14="http://schemas.microsoft.com/office/powerpoint/2010/main" val="14238423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Teraz wszystko razem. Wirtualizowana warstwa sieciowa pozwala nam łączyć się z dowolną instancją w chmurze komputera (bazy danych, pliki obiektów, maszyny wirtualne, urządzenia równoważenia obciążenia, zabezpieczenia...)</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18</a:t>
            </a:fld>
          </a:p>
        </p:txBody>
      </p:sp>
    </p:spTree>
    <p:extLst>
      <p:ext uri="{BB962C8B-B14F-4D97-AF65-F5344CB8AC3E}">
        <p14:creationId xmlns:p14="http://schemas.microsoft.com/office/powerpoint/2010/main" val="37462394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Aby ukończyć tę jednostkę, należy przeanalizować i przejrzeć następujące zasoby online. Dziękujemy za uwagę!</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19</a:t>
            </a:fld>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Oczekuje się, że w ciągu 150 godzin otrzymasz planowane wyniki nauczania. Większość tego czasu będzie uczyć się na własną rękę z naszych wstępnie zaplanowanych instrukcji i materiałów nauczania online.</a:t>
            </a:r>
          </a:p>
          <a:p>
            <a:pPr>
              <a:defRPr>
                <a:effectLst/>
              </a:defRPr>
            </a:pPr>
            <a:r>
              <a:t>Powiązanym partnerem tego projektu jest Oracle Corporation, która w ramach projektu i programu Oracle Academy umożliwiła nam korzystanie z portalu nauczania o nazwie Oracle Member Hub, w którym jest prowadzony kanał szkoleniowy. Więcej informacji o programie Oracle Academy można znaleźć na stronie academy.oracle.com</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p>
        </p:txBody>
      </p:sp>
    </p:spTree>
    <p:extLst>
      <p:ext uri="{BB962C8B-B14F-4D97-AF65-F5344CB8AC3E}">
        <p14:creationId xmlns:p14="http://schemas.microsoft.com/office/powerpoint/2010/main" val="347800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Poniżej są przedstawione podstawowe instrukcje, jak uzyskać dostęp do portalu Oracle Member Hub Portal.</a:t>
            </a:r>
          </a:p>
          <a:p>
            <a:pPr>
              <a:defRPr>
                <a:effectLst/>
              </a:defRPr>
            </a:pPr>
            <a:r>
              <a:t>Aby rozpocząć, należy otworzyć łącze academy.oracle.com.</a:t>
            </a:r>
          </a:p>
          <a:p>
            <a:pPr>
              <a:defRPr>
                <a:effectLst/>
              </a:defRPr>
            </a:pPr>
            <a:r>
              <a:t>Wybór logowania do aplikacji Student Hub</a:t>
            </a:r>
            <a:endParaRPr sz="1200" kern="1200">
              <a:solidFill>
                <a:schemeClr val="tx1"/>
              </a:solidFill>
              <a:effectLst/>
              <a:latin typeface="+mn-lt"/>
              <a:ea typeface="+mn-ea"/>
              <a:cs typeface="+mn-cs"/>
            </a:endParaRP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p>
        </p:txBody>
      </p:sp>
    </p:spTree>
    <p:extLst>
      <p:ext uri="{BB962C8B-B14F-4D97-AF65-F5344CB8AC3E}">
        <p14:creationId xmlns:p14="http://schemas.microsoft.com/office/powerpoint/2010/main" val="41343592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Podaj swoją nazwę użytkownika i hasło, które podaliśmy (zmień swoje hasło po pierwszym zalogowaniu)</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p>
        </p:txBody>
      </p:sp>
    </p:spTree>
    <p:extLst>
      <p:ext uri="{BB962C8B-B14F-4D97-AF65-F5344CB8AC3E}">
        <p14:creationId xmlns:p14="http://schemas.microsoft.com/office/powerpoint/2010/main" val="32816883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Po pomyślnym zalogowaniu pojawi się taki ekran. Wybierz kanał szkoleniowy i zapoznaj się ze wszystkimi materiałami szkoleniowymi, które przygotowaliśmy do Twojej nauki.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p>
        </p:txBody>
      </p:sp>
    </p:spTree>
    <p:extLst>
      <p:ext uri="{BB962C8B-B14F-4D97-AF65-F5344CB8AC3E}">
        <p14:creationId xmlns:p14="http://schemas.microsoft.com/office/powerpoint/2010/main" val="31014238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Otwórz ścieżkę nauczania (oznaczoną na rysunku).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p>
        </p:txBody>
      </p:sp>
    </p:spTree>
    <p:extLst>
      <p:ext uri="{BB962C8B-B14F-4D97-AF65-F5344CB8AC3E}">
        <p14:creationId xmlns:p14="http://schemas.microsoft.com/office/powerpoint/2010/main" val="37824141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Ścieżka nauczania zawiera slajdy, filmy i laboratoria potrzebne do nauki. Możesz również znaleźć egzamin końcowy na końcu listy. Jeśli pomyślnie zdasz egzamin końcowy, otrzymasz certyfikat pomyślnego ukończenia.</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p>
        </p:txBody>
      </p:sp>
    </p:spTree>
    <p:extLst>
      <p:ext uri="{BB962C8B-B14F-4D97-AF65-F5344CB8AC3E}">
        <p14:creationId xmlns:p14="http://schemas.microsoft.com/office/powerpoint/2010/main" val="12510162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Poniżej omówimy koncepcję infrastruktury chmurowej. Zaadaptowaliśmy wszystkie przykłady do Oracle Cloud Infrastructure (OCI), ale w praktyce możesz również używać innych platform chmury publicznej (jeśli masz do nich dostęp), takich jak Microsoft Azure, Amazon Web Service (AWS), Google Cloud (Google Cloud Platform) i podobne. </a:t>
            </a: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p>
        </p:txBody>
      </p:sp>
    </p:spTree>
    <p:extLst>
      <p:ext uri="{BB962C8B-B14F-4D97-AF65-F5344CB8AC3E}">
        <p14:creationId xmlns:p14="http://schemas.microsoft.com/office/powerpoint/2010/main" val="7939228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Według National Institute of Standards and Technology chmura obliczeniowa jest modelem umożliwiającym wszechobecny, wygodny i na żądanie dostęp sieciowy do współużytkowanej puli konfigurowalnych zasobów obliczeniowych (np. sieci, serwerów, pamięci masowych, aplikacji i usług), które można szybko udostępniać i udostępniać przy minimalnym wysiłku zarządzania lub interakcji z dostawcą usług.</a:t>
            </a:r>
          </a:p>
          <a:p>
            <a:pPr marL="0" marR="0" indent="0" algn="l" defTabSz="914400" rtl="0" eaLnBrk="1" fontAlgn="auto" latinLnBrk="0" hangingPunct="1">
              <a:lnSpc>
                <a:spcPct val="100000"/>
              </a:lnSpc>
              <a:spcBef>
                <a:spcPts val="0"/>
              </a:spcBef>
              <a:spcAft>
                <a:spcPts val="0"/>
              </a:spcAft>
              <a:buClrTx/>
              <a:buSzTx/>
              <a:buFontTx/>
              <a:buNone/>
              <a:tabLst/>
              <a:defRPr>
                <a:effectLst/>
              </a:defRPr>
            </a:pPr>
            <a:r>
              <a:t>Ten model chmury składa się z pięciu podstawowych charakterystyk, trzech modeli usług i czterech modeli wdrażania.</a:t>
            </a: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p>
        </p:txBody>
      </p:sp>
    </p:spTree>
    <p:extLst>
      <p:ext uri="{BB962C8B-B14F-4D97-AF65-F5344CB8AC3E}">
        <p14:creationId xmlns:p14="http://schemas.microsoft.com/office/powerpoint/2010/main" val="450387418"/>
      </p:ext>
    </p:extLst>
  </p:cSld>
  <p:clrMapOvr>
    <a:masterClrMapping/>
  </p:clrMapOvr>
</p:note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01.11.2022</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01.11.2022</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01.11.2022</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01.11.2022</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01.11.2022</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01.11.2022</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01.11.2022</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01.11.2022</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01.11.2022</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01.11.2022</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01.11.2022</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13" Target="../media/image1.jp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01.11.2022</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10.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9.xml" Type="http://schemas.openxmlformats.org/officeDocument/2006/relationships/notesSlide"/><Relationship Id="rId3" Target="https://csrc.nist.gov/publications/detail/sp/800-145/final" TargetMode="External" Type="http://schemas.openxmlformats.org/officeDocument/2006/relationships/hyperlink"/></Relationships>
</file>

<file path=ppt/slides/_rels/slide11.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0.xml" Type="http://schemas.openxmlformats.org/officeDocument/2006/relationships/notesSlide"/></Relationships>
</file>

<file path=ppt/slides/_rels/slide12.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1.xml" Type="http://schemas.openxmlformats.org/officeDocument/2006/relationships/notesSlide"/><Relationship Id="rId3" Target="../media/image8.png" Type="http://schemas.openxmlformats.org/officeDocument/2006/relationships/image"/><Relationship Id="rId4" Target="../media/image9.png" Type="http://schemas.openxmlformats.org/officeDocument/2006/relationships/image"/></Relationships>
</file>

<file path=ppt/slides/_rels/slide13.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2.xml" Type="http://schemas.openxmlformats.org/officeDocument/2006/relationships/notesSlide"/><Relationship Id="rId3" Target="../media/image10.jpeg" Type="http://schemas.openxmlformats.org/officeDocument/2006/relationships/image"/></Relationships>
</file>

<file path=ppt/slides/_rels/slide14.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3.xml" Type="http://schemas.openxmlformats.org/officeDocument/2006/relationships/notesSlide"/><Relationship Id="rId3" Target="../media/image11.png" Type="http://schemas.openxmlformats.org/officeDocument/2006/relationships/image"/></Relationships>
</file>

<file path=ppt/slides/_rels/slide15.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4.xml" Type="http://schemas.openxmlformats.org/officeDocument/2006/relationships/notesSlide"/></Relationships>
</file>

<file path=ppt/slides/_rels/slide16.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5.xml" Type="http://schemas.openxmlformats.org/officeDocument/2006/relationships/notesSlide"/></Relationships>
</file>

<file path=ppt/slides/_rels/slide17.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6.xml" Type="http://schemas.openxmlformats.org/officeDocument/2006/relationships/notesSlide"/><Relationship Id="rId3" Target="../media/image12.png" Type="http://schemas.openxmlformats.org/officeDocument/2006/relationships/image"/><Relationship Id="rId4" Target="../media/image13.png" Type="http://schemas.openxmlformats.org/officeDocument/2006/relationships/image"/></Relationships>
</file>

<file path=ppt/slides/_rels/slide18.xml.rels><?xml version="1.0" encoding="UTF-8" standalone="no"?><Relationships xmlns="http://schemas.openxmlformats.org/package/2006/relationships"><Relationship Id="rId1" Target="../drawings/vmlDrawing1.vml" Type="http://schemas.openxmlformats.org/officeDocument/2006/relationships/vmlDrawing"/><Relationship Id="rId2" Target="../slideLayouts/slideLayout2.xml" Type="http://schemas.openxmlformats.org/officeDocument/2006/relationships/slideLayout"/><Relationship Id="rId3" Target="../notesSlides/notesSlide17.xml" Type="http://schemas.openxmlformats.org/officeDocument/2006/relationships/notesSlide"/><Relationship Id="rId4" Target="../media/image12.png" Type="http://schemas.openxmlformats.org/officeDocument/2006/relationships/image"/><Relationship Id="rId5" Target="../media/image13.png" Type="http://schemas.openxmlformats.org/officeDocument/2006/relationships/image"/><Relationship Id="rId6" Target="../media/image15.png" Type="http://schemas.openxmlformats.org/officeDocument/2006/relationships/image"/><Relationship Id="rId7" Target="../embeddings/oleObject1.bin" Type="http://schemas.openxmlformats.org/officeDocument/2006/relationships/oleObject"/><Relationship Id="rId8" Target="../media/image14.wmf" Type="http://schemas.openxmlformats.org/officeDocument/2006/relationships/image"/></Relationships>
</file>

<file path=ppt/slides/_rels/slide19.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8.xml" Type="http://schemas.openxmlformats.org/officeDocument/2006/relationships/notesSlide"/></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xml" Type="http://schemas.openxmlformats.org/officeDocument/2006/relationships/notesSlide"/></Relationships>
</file>

<file path=ppt/slides/_rels/slide20.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3.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2.xml" Type="http://schemas.openxmlformats.org/officeDocument/2006/relationships/notesSlide"/><Relationship Id="rId3" Target="https://academy.oracle.com/" TargetMode="External" Type="http://schemas.openxmlformats.org/officeDocument/2006/relationships/hyperlink"/></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3.xml" Type="http://schemas.openxmlformats.org/officeDocument/2006/relationships/notesSlide"/><Relationship Id="rId3" Target="https://academy.oracle.com/" TargetMode="External" Type="http://schemas.openxmlformats.org/officeDocument/2006/relationships/hyperlink"/><Relationship Id="rId4" Target="../media/image2.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4.xml" Type="http://schemas.openxmlformats.org/officeDocument/2006/relationships/notesSlide"/><Relationship Id="rId3" Target="../media/image3.png" Type="http://schemas.openxmlformats.org/officeDocument/2006/relationships/image"/><Relationship Id="rId4" Target="../media/image4.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5.xml" Type="http://schemas.openxmlformats.org/officeDocument/2006/relationships/notesSlide"/><Relationship Id="rId3" Target="../media/image5.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6.xml" Type="http://schemas.openxmlformats.org/officeDocument/2006/relationships/notesSlide"/><Relationship Id="rId3" Target="../media/image6.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7.xml" Type="http://schemas.openxmlformats.org/officeDocument/2006/relationships/notesSlide"/><Relationship Id="rId3" Target="../media/image7.pn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8.xml" Type="http://schemas.openxmlformats.org/officeDocument/2006/relationships/notesSlide"/></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Programy nauczania zdalnego w Cloud Computing</a:t>
            </a:r>
            <a:br>
              <a:rPr b="1"/>
            </a:br>
            <a:br>
              <a:rPr b="1"/>
            </a:br>
            <a:r>
              <a:t>1 - Pierwsze kroki z infrastrukturą chmurową</a:t>
            </a:r>
          </a:p>
        </p:txBody>
      </p:sp>
      <p:sp>
        <p:nvSpPr>
          <p:cNvPr id="3" name="Podtytuł 2">
            <a:extLst>
              <a:ext uri="{FF2B5EF4-FFF2-40B4-BE49-F238E27FC236}">
                <a16:creationId xmlns:a16="http://schemas.microsoft.com/office/drawing/2014/main" id="{F8EC1C62-E9ED-41A0-95EC-9393A93235BB}"/>
              </a:ext>
            </a:extLst>
          </p:cNvPr>
          <p:cNvSpPr>
            <a:spLocks noGrp="1"/>
          </p:cNvSpPr>
          <p:nvPr>
            <p:ph idx="1" type="subTitle"/>
          </p:nvPr>
        </p:nvSpPr>
        <p:spPr>
          <a:xfrm>
            <a:off x="1524000" y="4471283"/>
            <a:ext cx="9144000" cy="1655762"/>
          </a:xfrm>
        </p:spPr>
        <p:txBody>
          <a:bodyPr>
            <a:normAutofit lnSpcReduction="10000"/>
          </a:bodyPr>
          <a:lstStyle/>
          <a:p/>
          <a:p/>
          <a:p>
            <a:r>
              <a:t>Treść przygotowana przez: Frane Urem</a:t>
            </a:r>
          </a:p>
          <a:p>
            <a:r>
              <a:t>Głos: Ivana Kardum Goleš</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Chmurowa charachterystyka</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298222"/>
            <a:ext cx="10515600" cy="5407378"/>
          </a:xfrm>
        </p:spPr>
        <p:txBody>
          <a:bodyPr/>
          <a:lstStyle/>
          <a:p>
            <a:pPr algn="just" lvl="0">
              <a:defRPr>
                <a:latin typeface="+mj-lt"/>
              </a:defRPr>
            </a:pPr>
            <a:r>
              <a:rPr>
                <a:hlinkClick r:id="rId3"/>
              </a:rPr>
              <a:t>https://csrc.nist.gov/publications/detail/sp/800-145/final</a:t>
            </a:r>
            <a:r>
              <a:t> </a:t>
            </a:r>
            <a:endParaRPr sz="3200">
              <a:latin typeface="+mj-lt"/>
            </a:endParaRPr>
          </a:p>
          <a:p>
            <a:pPr algn="just" lvl="0"/>
            <a:endParaRPr>
              <a:latin typeface="+mj-lt"/>
            </a:endParaRPr>
          </a:p>
        </p:txBody>
      </p:sp>
      <p:sp>
        <p:nvSpPr>
          <p:cNvPr id="4" name="Flowchart: Process 3"/>
          <p:cNvSpPr/>
          <p:nvPr/>
        </p:nvSpPr>
        <p:spPr>
          <a:xfrm>
            <a:off x="704850" y="2047876"/>
            <a:ext cx="2786062" cy="17526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b="1" sz="2000"/>
            </a:pPr>
            <a:r>
              <a:t>Samoobsługa na żądanie</a:t>
            </a:r>
          </a:p>
          <a:p>
            <a:pPr algn="ctr">
              <a:defRPr sz="1600"/>
            </a:pPr>
            <a:r>
              <a:t>W razie potrzeby automatycznie udostępniaj funkcje obliczeniowe, nie wymagając interaktywnej interakcji z dostawcą usług</a:t>
            </a:r>
            <a:endParaRPr sz="1600"/>
          </a:p>
        </p:txBody>
      </p:sp>
      <p:sp>
        <p:nvSpPr>
          <p:cNvPr id="5" name="Flowchart: Process 4"/>
          <p:cNvSpPr/>
          <p:nvPr/>
        </p:nvSpPr>
        <p:spPr>
          <a:xfrm>
            <a:off x="4562475" y="2173114"/>
            <a:ext cx="2438400" cy="157162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b="1" sz="2000"/>
            </a:pPr>
            <a:r>
              <a:t>Szeroki dostęp do sieci</a:t>
            </a:r>
          </a:p>
          <a:p>
            <a:pPr algn="ctr">
              <a:defRPr sz="1600"/>
            </a:pPr>
            <a:r>
              <a:t>Możliwości są dostępne w sieci i dostępne poprzez standardowe mechanizmy</a:t>
            </a:r>
            <a:endParaRPr sz="1200"/>
          </a:p>
        </p:txBody>
      </p:sp>
      <p:sp>
        <p:nvSpPr>
          <p:cNvPr id="6" name="Flowchart: Process 5"/>
          <p:cNvSpPr/>
          <p:nvPr/>
        </p:nvSpPr>
        <p:spPr>
          <a:xfrm>
            <a:off x="7920037" y="2141361"/>
            <a:ext cx="2947988" cy="196214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b="1" sz="2000"/>
            </a:pPr>
            <a:r>
              <a:t>Pula zasobów</a:t>
            </a:r>
          </a:p>
          <a:p>
            <a:pPr algn="ctr">
              <a:defRPr sz="1600"/>
            </a:pPr>
            <a:r>
              <a:t>Zasoby obliczeniowe dostawcy są łączone w celu obsługi wielu konsumentów w modelu z wieloma dzierżawcami, z różnymi zasobami dynamicznie przydzielanymi i ponownie przydzielanymi zgodnie z popytem</a:t>
            </a:r>
            <a:endParaRPr sz="1200"/>
          </a:p>
        </p:txBody>
      </p:sp>
      <p:sp>
        <p:nvSpPr>
          <p:cNvPr id="7" name="Flowchart: Process 6"/>
          <p:cNvSpPr/>
          <p:nvPr/>
        </p:nvSpPr>
        <p:spPr>
          <a:xfrm>
            <a:off x="1409700" y="4175125"/>
            <a:ext cx="2867025" cy="190182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b="1" sz="2000"/>
            </a:pPr>
            <a:r>
              <a:t>Szybka elastyczność</a:t>
            </a:r>
          </a:p>
          <a:p>
            <a:pPr algn="ctr">
              <a:defRPr sz="1600"/>
            </a:pPr>
            <a:r>
              <a:t>Funkcje mogą być elastycznie udostępniane i udostępniane - w niektórych przypadkach automatycznie - w celu szybkiego skalowania do przodu i do wewnątrz, z użyciem popytu.</a:t>
            </a:r>
            <a:endParaRPr sz="1200"/>
          </a:p>
        </p:txBody>
      </p:sp>
      <p:sp>
        <p:nvSpPr>
          <p:cNvPr id="8" name="Flowchart: Process 7"/>
          <p:cNvSpPr/>
          <p:nvPr/>
        </p:nvSpPr>
        <p:spPr>
          <a:xfrm>
            <a:off x="6603206" y="4508500"/>
            <a:ext cx="2633662" cy="18161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b="1" sz="2000"/>
            </a:pPr>
            <a:r>
              <a:t>Usługa mierzona</a:t>
            </a:r>
          </a:p>
          <a:p>
            <a:pPr algn="ctr">
              <a:defRPr sz="1600"/>
            </a:pPr>
            <a:r>
              <a:t>Wykorzystanie zasobów może być monitorowane, kontrolowane i raportowane, zapewniając przejrzystość zarówno dla dostawcy, jak i dla konsumenta wykorzystywanej usługi</a:t>
            </a:r>
            <a:endParaRPr sz="1200"/>
          </a:p>
        </p:txBody>
      </p:sp>
    </p:spTree>
    <p:extLst>
      <p:ext uri="{BB962C8B-B14F-4D97-AF65-F5344CB8AC3E}">
        <p14:creationId xmlns:p14="http://schemas.microsoft.com/office/powerpoint/2010/main" val="2558513789"/>
      </p:ext>
    </p:extLst>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Modele usług chmurowych</a:t>
            </a:r>
            <a:endParaRPr b="1"/>
          </a:p>
        </p:txBody>
      </p:sp>
      <p:graphicFrame>
        <p:nvGraphicFramePr>
          <p:cNvPr id="4" name="Table 3"/>
          <p:cNvGraphicFramePr>
            <a:graphicFrameLocks noGrp="1"/>
          </p:cNvGraphicFramePr>
          <p:nvPr>
            <p:extLst>
              <p:ext uri="{D42A27DB-BD31-4B8C-83A1-F6EECF244321}">
                <p14:modId xmlns:p14="http://schemas.microsoft.com/office/powerpoint/2010/main" val="2991837030"/>
              </p:ext>
            </p:extLst>
          </p:nvPr>
        </p:nvGraphicFramePr>
        <p:xfrm>
          <a:off x="838200" y="1773229"/>
          <a:ext cx="2209799" cy="3799683"/>
        </p:xfrm>
        <a:graphic>
          <a:graphicData uri="http://schemas.openxmlformats.org/drawingml/2006/table">
            <a:tbl>
              <a:tblPr>
                <a:tableStyleId>{5C22544A-7EE6-4342-B048-85BDC9FD1C3A}</a:tableStyleId>
              </a:tblPr>
              <a:tblGrid>
                <a:gridCol w="2209799">
                  <a:extLst>
                    <a:ext uri="{9D8B030D-6E8A-4147-A177-3AD203B41FA5}">
                      <a16:colId xmlns:a16="http://schemas.microsoft.com/office/drawing/2014/main" val="476245383"/>
                    </a:ext>
                  </a:extLst>
                </a:gridCol>
              </a:tblGrid>
              <a:tr h="422187">
                <a:tc>
                  <a:txBody>
                    <a:bodyPr/>
                    <a:lstStyle/>
                    <a:p>
                      <a:pPr algn="ctr" fontAlgn="b">
                        <a:defRPr sz="2000">
                          <a:solidFill>
                            <a:schemeClr val="dk1"/>
                          </a:solidFill>
                          <a:effectLst/>
                          <a:latin typeface="+mj-lt"/>
                        </a:defRPr>
                      </a:pPr>
                      <a:r>
                        <a:t>Aplikacje</a:t>
                      </a:r>
                      <a:endParaRPr b="0" i="0" strike="noStrike" sz="2000" u="none">
                        <a:solidFill>
                          <a:srgbClr val="000000"/>
                        </a:solidFill>
                        <a:effectLst/>
                        <a:latin typeface="+mj-lt"/>
                      </a:endParaRPr>
                    </a:p>
                  </a:txBody>
                  <a:tcPr anchor="b" marB="0" marL="9525" marR="9525" marT="9525"/>
                </a:tc>
                <a:extLst>
                  <a:ext uri="{0D108BD9-81ED-4DB2-BD59-A6C34878D82A}">
                    <a16:rowId xmlns:a16="http://schemas.microsoft.com/office/drawing/2014/main" val="2462115126"/>
                  </a:ext>
                </a:extLst>
              </a:tr>
              <a:tr h="422187">
                <a:tc>
                  <a:txBody>
                    <a:bodyPr/>
                    <a:lstStyle/>
                    <a:p>
                      <a:pPr algn="ctr" fontAlgn="b">
                        <a:defRPr sz="2000">
                          <a:solidFill>
                            <a:schemeClr val="dk1"/>
                          </a:solidFill>
                          <a:effectLst/>
                          <a:latin typeface="+mj-lt"/>
                        </a:defRPr>
                      </a:pPr>
                      <a:r>
                        <a:t>Dane</a:t>
                      </a:r>
                      <a:endParaRPr b="0" i="0" strike="noStrike" sz="2000" u="none">
                        <a:solidFill>
                          <a:srgbClr val="000000"/>
                        </a:solidFill>
                        <a:effectLst/>
                        <a:latin typeface="+mj-lt"/>
                      </a:endParaRPr>
                    </a:p>
                  </a:txBody>
                  <a:tcPr anchor="b" marB="0" marL="9525" marR="9525" marT="9525"/>
                </a:tc>
                <a:extLst>
                  <a:ext uri="{0D108BD9-81ED-4DB2-BD59-A6C34878D82A}">
                    <a16:rowId xmlns:a16="http://schemas.microsoft.com/office/drawing/2014/main" val="3310671220"/>
                  </a:ext>
                </a:extLst>
              </a:tr>
              <a:tr h="422187">
                <a:tc>
                  <a:txBody>
                    <a:bodyPr/>
                    <a:lstStyle/>
                    <a:p>
                      <a:pPr algn="ctr" fontAlgn="b">
                        <a:defRPr sz="2000">
                          <a:solidFill>
                            <a:schemeClr val="dk1"/>
                          </a:solidFill>
                          <a:effectLst/>
                          <a:latin typeface="+mj-lt"/>
                        </a:defRPr>
                      </a:pPr>
                      <a:r>
                        <a:t>Data i godzina uruchomienia</a:t>
                      </a:r>
                      <a:endParaRPr b="0" i="0" strike="noStrike" sz="2000" u="none">
                        <a:solidFill>
                          <a:srgbClr val="000000"/>
                        </a:solidFill>
                        <a:effectLst/>
                        <a:latin typeface="+mj-lt"/>
                      </a:endParaRPr>
                    </a:p>
                  </a:txBody>
                  <a:tcPr anchor="b" marB="0" marL="9525" marR="9525" marT="9525"/>
                </a:tc>
                <a:extLst>
                  <a:ext uri="{0D108BD9-81ED-4DB2-BD59-A6C34878D82A}">
                    <a16:rowId xmlns:a16="http://schemas.microsoft.com/office/drawing/2014/main" val="2825680841"/>
                  </a:ext>
                </a:extLst>
              </a:tr>
              <a:tr h="422187">
                <a:tc>
                  <a:txBody>
                    <a:bodyPr/>
                    <a:lstStyle/>
                    <a:p>
                      <a:pPr algn="ctr" fontAlgn="b">
                        <a:defRPr sz="2000">
                          <a:solidFill>
                            <a:schemeClr val="dk1"/>
                          </a:solidFill>
                          <a:effectLst/>
                          <a:latin typeface="+mj-lt"/>
                        </a:defRPr>
                      </a:pPr>
                      <a:r>
                        <a:t>Oprogramowanie pośredniczące</a:t>
                      </a:r>
                      <a:endParaRPr b="0" i="0" strike="noStrike" sz="2000" u="none">
                        <a:solidFill>
                          <a:srgbClr val="000000"/>
                        </a:solidFill>
                        <a:effectLst/>
                        <a:latin typeface="+mj-lt"/>
                      </a:endParaRPr>
                    </a:p>
                  </a:txBody>
                  <a:tcPr anchor="b" marB="0" marL="9525" marR="9525" marT="9525"/>
                </a:tc>
                <a:extLst>
                  <a:ext uri="{0D108BD9-81ED-4DB2-BD59-A6C34878D82A}">
                    <a16:rowId xmlns:a16="http://schemas.microsoft.com/office/drawing/2014/main" val="1006032006"/>
                  </a:ext>
                </a:extLst>
              </a:tr>
              <a:tr h="422187">
                <a:tc>
                  <a:txBody>
                    <a:bodyPr/>
                    <a:lstStyle/>
                    <a:p>
                      <a:pPr algn="ctr" fontAlgn="b">
                        <a:defRPr sz="2000">
                          <a:effectLst/>
                          <a:latin typeface="+mj-lt"/>
                        </a:defRPr>
                      </a:pPr>
                      <a:r>
                        <a:t>System operacyjny</a:t>
                      </a:r>
                      <a:endParaRPr b="0" i="0" strike="noStrike" sz="2000" u="none">
                        <a:solidFill>
                          <a:srgbClr val="000000"/>
                        </a:solidFill>
                        <a:effectLst/>
                        <a:latin typeface="+mj-lt"/>
                      </a:endParaRPr>
                    </a:p>
                  </a:txBody>
                  <a:tcPr anchor="b" marB="0" marL="9525" marR="9525" marT="9525"/>
                </a:tc>
                <a:extLst>
                  <a:ext uri="{0D108BD9-81ED-4DB2-BD59-A6C34878D82A}">
                    <a16:rowId xmlns:a16="http://schemas.microsoft.com/office/drawing/2014/main" val="908547637"/>
                  </a:ext>
                </a:extLst>
              </a:tr>
              <a:tr h="422187">
                <a:tc>
                  <a:txBody>
                    <a:bodyPr/>
                    <a:lstStyle/>
                    <a:p>
                      <a:pPr algn="ctr" fontAlgn="b">
                        <a:defRPr sz="2000">
                          <a:solidFill>
                            <a:schemeClr val="dk1"/>
                          </a:solidFill>
                          <a:effectLst/>
                          <a:latin typeface="+mj-lt"/>
                        </a:defRPr>
                      </a:pPr>
                      <a:r>
                        <a:t>Wirtualizacja</a:t>
                      </a:r>
                      <a:endParaRPr b="0" i="0" strike="noStrike" sz="2000" u="none">
                        <a:solidFill>
                          <a:srgbClr val="000000"/>
                        </a:solidFill>
                        <a:effectLst/>
                        <a:latin typeface="+mj-lt"/>
                      </a:endParaRPr>
                    </a:p>
                  </a:txBody>
                  <a:tcPr anchor="b" marB="0" marL="9525" marR="9525" marT="9525"/>
                </a:tc>
                <a:extLst>
                  <a:ext uri="{0D108BD9-81ED-4DB2-BD59-A6C34878D82A}">
                    <a16:rowId xmlns:a16="http://schemas.microsoft.com/office/drawing/2014/main" val="2131754678"/>
                  </a:ext>
                </a:extLst>
              </a:tr>
              <a:tr h="422187">
                <a:tc>
                  <a:txBody>
                    <a:bodyPr/>
                    <a:lstStyle/>
                    <a:p>
                      <a:pPr algn="ctr" fontAlgn="b">
                        <a:defRPr sz="2000">
                          <a:solidFill>
                            <a:schemeClr val="dk1"/>
                          </a:solidFill>
                          <a:effectLst/>
                          <a:latin typeface="+mj-lt"/>
                        </a:defRPr>
                      </a:pPr>
                      <a:r>
                        <a:t>Serwery</a:t>
                      </a:r>
                      <a:endParaRPr b="0" i="0" strike="noStrike" sz="2000" u="none">
                        <a:solidFill>
                          <a:srgbClr val="000000"/>
                        </a:solidFill>
                        <a:effectLst/>
                        <a:latin typeface="+mj-lt"/>
                      </a:endParaRPr>
                    </a:p>
                  </a:txBody>
                  <a:tcPr anchor="b" marB="0" marL="9525" marR="9525" marT="9525"/>
                </a:tc>
                <a:extLst>
                  <a:ext uri="{0D108BD9-81ED-4DB2-BD59-A6C34878D82A}">
                    <a16:rowId xmlns:a16="http://schemas.microsoft.com/office/drawing/2014/main" val="670133240"/>
                  </a:ext>
                </a:extLst>
              </a:tr>
              <a:tr h="422187">
                <a:tc>
                  <a:txBody>
                    <a:bodyPr/>
                    <a:lstStyle/>
                    <a:p>
                      <a:pPr algn="ctr" fontAlgn="b">
                        <a:defRPr sz="2000">
                          <a:solidFill>
                            <a:schemeClr val="dk1"/>
                          </a:solidFill>
                          <a:effectLst/>
                          <a:latin typeface="+mj-lt"/>
                        </a:defRPr>
                      </a:pPr>
                      <a:r>
                        <a:t>Składowanie</a:t>
                      </a:r>
                      <a:endParaRPr b="0" i="0" strike="noStrike" sz="2000" u="none">
                        <a:solidFill>
                          <a:srgbClr val="000000"/>
                        </a:solidFill>
                        <a:effectLst/>
                        <a:latin typeface="+mj-lt"/>
                      </a:endParaRPr>
                    </a:p>
                  </a:txBody>
                  <a:tcPr anchor="b" marB="0" marL="9525" marR="9525" marT="9525"/>
                </a:tc>
                <a:extLst>
                  <a:ext uri="{0D108BD9-81ED-4DB2-BD59-A6C34878D82A}">
                    <a16:rowId xmlns:a16="http://schemas.microsoft.com/office/drawing/2014/main" val="4017011562"/>
                  </a:ext>
                </a:extLst>
              </a:tr>
              <a:tr h="422187">
                <a:tc>
                  <a:txBody>
                    <a:bodyPr/>
                    <a:lstStyle/>
                    <a:p>
                      <a:pPr algn="ctr" fontAlgn="b">
                        <a:defRPr sz="2000">
                          <a:solidFill>
                            <a:schemeClr val="dk1"/>
                          </a:solidFill>
                          <a:effectLst/>
                          <a:latin typeface="+mj-lt"/>
                        </a:defRPr>
                      </a:pPr>
                      <a:r>
                        <a:t>Sieć</a:t>
                      </a:r>
                      <a:endParaRPr b="0" i="0" strike="noStrike" sz="2000" u="none">
                        <a:solidFill>
                          <a:srgbClr val="000000"/>
                        </a:solidFill>
                        <a:effectLst/>
                        <a:latin typeface="+mj-lt"/>
                      </a:endParaRPr>
                    </a:p>
                  </a:txBody>
                  <a:tcPr anchor="b" marB="0" marL="9525" marR="9525" marT="9525"/>
                </a:tc>
                <a:extLst>
                  <a:ext uri="{0D108BD9-81ED-4DB2-BD59-A6C34878D82A}">
                    <a16:rowId xmlns:a16="http://schemas.microsoft.com/office/drawing/2014/main" val="1498597612"/>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773047347"/>
              </p:ext>
            </p:extLst>
          </p:nvPr>
        </p:nvGraphicFramePr>
        <p:xfrm>
          <a:off x="3587353" y="1773229"/>
          <a:ext cx="2209799" cy="3745692"/>
        </p:xfrm>
        <a:graphic>
          <a:graphicData uri="http://schemas.openxmlformats.org/drawingml/2006/table">
            <a:tbl>
              <a:tblPr>
                <a:tableStyleId>{5C22544A-7EE6-4342-B048-85BDC9FD1C3A}</a:tableStyleId>
              </a:tblPr>
              <a:tblGrid>
                <a:gridCol w="2209799">
                  <a:extLst>
                    <a:ext uri="{9D8B030D-6E8A-4147-A177-3AD203B41FA5}">
                      <a16:colId xmlns:a16="http://schemas.microsoft.com/office/drawing/2014/main" val="476245383"/>
                    </a:ext>
                  </a:extLst>
                </a:gridCol>
              </a:tblGrid>
              <a:tr h="368196">
                <a:tc>
                  <a:txBody>
                    <a:bodyPr/>
                    <a:lstStyle/>
                    <a:p>
                      <a:pPr algn="ctr" fontAlgn="b">
                        <a:defRPr sz="2000">
                          <a:solidFill>
                            <a:schemeClr val="dk1"/>
                          </a:solidFill>
                          <a:effectLst/>
                          <a:latin typeface="+mj-lt"/>
                        </a:defRPr>
                      </a:pPr>
                      <a:r>
                        <a:t>Aplikacje</a:t>
                      </a:r>
                      <a:endParaRPr b="0" i="0" strike="noStrike" sz="2000" u="none">
                        <a:solidFill>
                          <a:srgbClr val="000000"/>
                        </a:solidFill>
                        <a:effectLst/>
                        <a:latin typeface="+mj-lt"/>
                      </a:endParaRPr>
                    </a:p>
                  </a:txBody>
                  <a:tcPr anchor="b" marB="0" marL="9525" marR="9525" marT="9525"/>
                </a:tc>
                <a:extLst>
                  <a:ext uri="{0D108BD9-81ED-4DB2-BD59-A6C34878D82A}">
                    <a16:rowId xmlns:a16="http://schemas.microsoft.com/office/drawing/2014/main" val="2462115126"/>
                  </a:ext>
                </a:extLst>
              </a:tr>
              <a:tr h="422187">
                <a:tc>
                  <a:txBody>
                    <a:bodyPr/>
                    <a:lstStyle/>
                    <a:p>
                      <a:pPr algn="ctr" fontAlgn="b">
                        <a:defRPr sz="2000">
                          <a:solidFill>
                            <a:schemeClr val="dk1"/>
                          </a:solidFill>
                          <a:effectLst/>
                          <a:latin typeface="+mj-lt"/>
                        </a:defRPr>
                      </a:pPr>
                      <a:r>
                        <a:t>Dane</a:t>
                      </a:r>
                      <a:endParaRPr b="0" i="0" strike="noStrike" sz="2000" u="none">
                        <a:solidFill>
                          <a:srgbClr val="000000"/>
                        </a:solidFill>
                        <a:effectLst/>
                        <a:latin typeface="+mj-lt"/>
                      </a:endParaRPr>
                    </a:p>
                  </a:txBody>
                  <a:tcPr anchor="b" marB="0" marL="9525" marR="9525" marT="9525"/>
                </a:tc>
                <a:extLst>
                  <a:ext uri="{0D108BD9-81ED-4DB2-BD59-A6C34878D82A}">
                    <a16:rowId xmlns:a16="http://schemas.microsoft.com/office/drawing/2014/main" val="3310671220"/>
                  </a:ext>
                </a:extLst>
              </a:tr>
              <a:tr h="422187">
                <a:tc>
                  <a:txBody>
                    <a:bodyPr/>
                    <a:lstStyle/>
                    <a:p>
                      <a:pPr algn="ctr" fontAlgn="b">
                        <a:defRPr sz="2000">
                          <a:solidFill>
                            <a:schemeClr val="dk1"/>
                          </a:solidFill>
                          <a:effectLst/>
                          <a:latin typeface="+mj-lt"/>
                        </a:defRPr>
                      </a:pPr>
                      <a:r>
                        <a:t>Data i godzina uruchomienia</a:t>
                      </a:r>
                      <a:endParaRPr b="0" i="0" strike="noStrike" sz="2000" u="none">
                        <a:solidFill>
                          <a:srgbClr val="000000"/>
                        </a:solidFill>
                        <a:effectLst/>
                        <a:latin typeface="+mj-lt"/>
                      </a:endParaRPr>
                    </a:p>
                  </a:txBody>
                  <a:tcPr anchor="b" marB="0" marL="9525" marR="9525" marT="9525"/>
                </a:tc>
                <a:extLst>
                  <a:ext uri="{0D108BD9-81ED-4DB2-BD59-A6C34878D82A}">
                    <a16:rowId xmlns:a16="http://schemas.microsoft.com/office/drawing/2014/main" val="2825680841"/>
                  </a:ext>
                </a:extLst>
              </a:tr>
              <a:tr h="422187">
                <a:tc>
                  <a:txBody>
                    <a:bodyPr/>
                    <a:lstStyle/>
                    <a:p>
                      <a:pPr algn="ctr" fontAlgn="b">
                        <a:defRPr sz="2000">
                          <a:solidFill>
                            <a:schemeClr val="dk1"/>
                          </a:solidFill>
                          <a:effectLst/>
                          <a:latin typeface="+mj-lt"/>
                        </a:defRPr>
                      </a:pPr>
                      <a:r>
                        <a:t>Oprogramowanie pośredniczące</a:t>
                      </a:r>
                      <a:endParaRPr b="0" i="0" strike="noStrike" sz="2000" u="none">
                        <a:solidFill>
                          <a:srgbClr val="000000"/>
                        </a:solidFill>
                        <a:effectLst/>
                        <a:latin typeface="+mj-lt"/>
                      </a:endParaRPr>
                    </a:p>
                  </a:txBody>
                  <a:tcPr anchor="b" marB="0" marL="9525" marR="9525" marT="9525"/>
                </a:tc>
                <a:extLst>
                  <a:ext uri="{0D108BD9-81ED-4DB2-BD59-A6C34878D82A}">
                    <a16:rowId xmlns:a16="http://schemas.microsoft.com/office/drawing/2014/main" val="1006032006"/>
                  </a:ext>
                </a:extLst>
              </a:tr>
              <a:tr h="422187">
                <a:tc>
                  <a:txBody>
                    <a:bodyPr/>
                    <a:lstStyle/>
                    <a:p>
                      <a:pPr algn="ctr" fontAlgn="b">
                        <a:defRPr sz="2000">
                          <a:effectLst/>
                          <a:latin typeface="+mj-lt"/>
                        </a:defRPr>
                      </a:pPr>
                      <a:r>
                        <a:t>System operacyjny</a:t>
                      </a:r>
                      <a:endParaRPr b="0" i="0" strike="noStrike" sz="2000" u="none">
                        <a:solidFill>
                          <a:srgbClr val="000000"/>
                        </a:solidFill>
                        <a:effectLst/>
                        <a:latin typeface="+mj-lt"/>
                      </a:endParaRPr>
                    </a:p>
                  </a:txBody>
                  <a:tcPr anchor="b" marB="0" marL="9525" marR="9525" marT="9525"/>
                </a:tc>
                <a:extLst>
                  <a:ext uri="{0D108BD9-81ED-4DB2-BD59-A6C34878D82A}">
                    <a16:rowId xmlns:a16="http://schemas.microsoft.com/office/drawing/2014/main" val="908547637"/>
                  </a:ext>
                </a:extLst>
              </a:tr>
              <a:tr h="422187">
                <a:tc>
                  <a:txBody>
                    <a:bodyPr/>
                    <a:lstStyle/>
                    <a:p>
                      <a:pPr algn="ctr" fontAlgn="b">
                        <a:defRPr sz="2000">
                          <a:solidFill>
                            <a:schemeClr val="dk1"/>
                          </a:solidFill>
                          <a:effectLst/>
                          <a:latin typeface="+mj-lt"/>
                        </a:defRPr>
                      </a:pPr>
                      <a:r>
                        <a:t>Wirtualizacja</a:t>
                      </a:r>
                      <a:endParaRPr b="0" i="0" strike="noStrike" sz="2000" u="none">
                        <a:solidFill>
                          <a:srgbClr val="000000"/>
                        </a:solidFill>
                        <a:effectLst/>
                        <a:latin typeface="+mj-lt"/>
                      </a:endParaRPr>
                    </a:p>
                  </a:txBody>
                  <a:tcPr anchor="b" marB="0" marL="9525" marR="9525" marT="9525">
                    <a:solidFill>
                      <a:schemeClr val="accent4"/>
                    </a:solidFill>
                  </a:tcPr>
                </a:tc>
                <a:extLst>
                  <a:ext uri="{0D108BD9-81ED-4DB2-BD59-A6C34878D82A}">
                    <a16:rowId xmlns:a16="http://schemas.microsoft.com/office/drawing/2014/main" val="2131754678"/>
                  </a:ext>
                </a:extLst>
              </a:tr>
              <a:tr h="422187">
                <a:tc>
                  <a:txBody>
                    <a:bodyPr/>
                    <a:lstStyle/>
                    <a:p>
                      <a:pPr algn="ctr" fontAlgn="b">
                        <a:defRPr sz="2000">
                          <a:solidFill>
                            <a:schemeClr val="dk1"/>
                          </a:solidFill>
                          <a:effectLst/>
                          <a:latin typeface="+mj-lt"/>
                        </a:defRPr>
                      </a:pPr>
                      <a:r>
                        <a:t>Serwery</a:t>
                      </a:r>
                      <a:endParaRPr b="0" i="0" strike="noStrike" sz="2000" u="none">
                        <a:solidFill>
                          <a:srgbClr val="000000"/>
                        </a:solidFill>
                        <a:effectLst/>
                        <a:latin typeface="+mj-lt"/>
                      </a:endParaRPr>
                    </a:p>
                  </a:txBody>
                  <a:tcPr anchor="b" marB="0" marL="9525" marR="9525" marT="9525">
                    <a:solidFill>
                      <a:schemeClr val="accent4"/>
                    </a:solidFill>
                  </a:tcPr>
                </a:tc>
                <a:extLst>
                  <a:ext uri="{0D108BD9-81ED-4DB2-BD59-A6C34878D82A}">
                    <a16:rowId xmlns:a16="http://schemas.microsoft.com/office/drawing/2014/main" val="670133240"/>
                  </a:ext>
                </a:extLst>
              </a:tr>
              <a:tr h="422187">
                <a:tc>
                  <a:txBody>
                    <a:bodyPr/>
                    <a:lstStyle/>
                    <a:p>
                      <a:pPr algn="ctr" fontAlgn="b">
                        <a:defRPr sz="2000">
                          <a:solidFill>
                            <a:schemeClr val="dk1"/>
                          </a:solidFill>
                          <a:effectLst/>
                          <a:latin typeface="+mj-lt"/>
                        </a:defRPr>
                      </a:pPr>
                      <a:r>
                        <a:t>Składowanie</a:t>
                      </a:r>
                      <a:endParaRPr b="0" i="0" strike="noStrike" sz="2000" u="none">
                        <a:solidFill>
                          <a:srgbClr val="000000"/>
                        </a:solidFill>
                        <a:effectLst/>
                        <a:latin typeface="+mj-lt"/>
                      </a:endParaRPr>
                    </a:p>
                  </a:txBody>
                  <a:tcPr anchor="b" marB="0" marL="9525" marR="9525" marT="9525">
                    <a:solidFill>
                      <a:schemeClr val="accent4"/>
                    </a:solidFill>
                  </a:tcPr>
                </a:tc>
                <a:extLst>
                  <a:ext uri="{0D108BD9-81ED-4DB2-BD59-A6C34878D82A}">
                    <a16:rowId xmlns:a16="http://schemas.microsoft.com/office/drawing/2014/main" val="4017011562"/>
                  </a:ext>
                </a:extLst>
              </a:tr>
              <a:tr h="422187">
                <a:tc>
                  <a:txBody>
                    <a:bodyPr/>
                    <a:lstStyle/>
                    <a:p>
                      <a:pPr algn="ctr" fontAlgn="b">
                        <a:defRPr sz="2000">
                          <a:solidFill>
                            <a:schemeClr val="dk1"/>
                          </a:solidFill>
                          <a:effectLst/>
                          <a:latin typeface="+mj-lt"/>
                        </a:defRPr>
                      </a:pPr>
                      <a:r>
                        <a:t>Sieć</a:t>
                      </a:r>
                      <a:endParaRPr b="0" i="0" strike="noStrike" sz="2000" u="none">
                        <a:solidFill>
                          <a:srgbClr val="000000"/>
                        </a:solidFill>
                        <a:effectLst/>
                        <a:latin typeface="+mj-lt"/>
                      </a:endParaRPr>
                    </a:p>
                  </a:txBody>
                  <a:tcPr anchor="b" marB="0" marL="9525" marR="9525" marT="9525">
                    <a:solidFill>
                      <a:schemeClr val="accent4"/>
                    </a:solidFill>
                  </a:tcPr>
                </a:tc>
                <a:extLst>
                  <a:ext uri="{0D108BD9-81ED-4DB2-BD59-A6C34878D82A}">
                    <a16:rowId xmlns:a16="http://schemas.microsoft.com/office/drawing/2014/main" val="1498597612"/>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857033567"/>
              </p:ext>
            </p:extLst>
          </p:nvPr>
        </p:nvGraphicFramePr>
        <p:xfrm>
          <a:off x="6669881" y="1773229"/>
          <a:ext cx="2209799" cy="3799683"/>
        </p:xfrm>
        <a:graphic>
          <a:graphicData uri="http://schemas.openxmlformats.org/drawingml/2006/table">
            <a:tbl>
              <a:tblPr>
                <a:tableStyleId>{5C22544A-7EE6-4342-B048-85BDC9FD1C3A}</a:tableStyleId>
              </a:tblPr>
              <a:tblGrid>
                <a:gridCol w="2209799">
                  <a:extLst>
                    <a:ext uri="{9D8B030D-6E8A-4147-A177-3AD203B41FA5}">
                      <a16:colId xmlns:a16="http://schemas.microsoft.com/office/drawing/2014/main" val="476245383"/>
                    </a:ext>
                  </a:extLst>
                </a:gridCol>
              </a:tblGrid>
              <a:tr h="422187">
                <a:tc>
                  <a:txBody>
                    <a:bodyPr/>
                    <a:lstStyle/>
                    <a:p>
                      <a:pPr algn="ctr" fontAlgn="b">
                        <a:defRPr sz="2000">
                          <a:solidFill>
                            <a:schemeClr val="dk1"/>
                          </a:solidFill>
                          <a:effectLst/>
                          <a:latin typeface="+mj-lt"/>
                        </a:defRPr>
                      </a:pPr>
                      <a:r>
                        <a:t>Aplikacje</a:t>
                      </a:r>
                      <a:endParaRPr b="0" i="0" strike="noStrike" sz="2000" u="none">
                        <a:solidFill>
                          <a:srgbClr val="000000"/>
                        </a:solidFill>
                        <a:effectLst/>
                        <a:latin typeface="+mj-lt"/>
                      </a:endParaRPr>
                    </a:p>
                  </a:txBody>
                  <a:tcPr anchor="b" marB="0" marL="9525" marR="9525" marT="9525"/>
                </a:tc>
                <a:extLst>
                  <a:ext uri="{0D108BD9-81ED-4DB2-BD59-A6C34878D82A}">
                    <a16:rowId xmlns:a16="http://schemas.microsoft.com/office/drawing/2014/main" val="2462115126"/>
                  </a:ext>
                </a:extLst>
              </a:tr>
              <a:tr h="422187">
                <a:tc>
                  <a:txBody>
                    <a:bodyPr/>
                    <a:lstStyle/>
                    <a:p>
                      <a:pPr algn="ctr" fontAlgn="b">
                        <a:defRPr sz="2000">
                          <a:solidFill>
                            <a:schemeClr val="dk1"/>
                          </a:solidFill>
                          <a:effectLst/>
                          <a:latin typeface="+mj-lt"/>
                        </a:defRPr>
                      </a:pPr>
                      <a:r>
                        <a:t>Dane</a:t>
                      </a:r>
                      <a:endParaRPr b="0" i="0" strike="noStrike" sz="2000" u="none">
                        <a:solidFill>
                          <a:srgbClr val="000000"/>
                        </a:solidFill>
                        <a:effectLst/>
                        <a:latin typeface="+mj-lt"/>
                      </a:endParaRPr>
                    </a:p>
                  </a:txBody>
                  <a:tcPr anchor="b" marB="0" marL="9525" marR="9525" marT="9525"/>
                </a:tc>
                <a:extLst>
                  <a:ext uri="{0D108BD9-81ED-4DB2-BD59-A6C34878D82A}">
                    <a16:rowId xmlns:a16="http://schemas.microsoft.com/office/drawing/2014/main" val="3310671220"/>
                  </a:ext>
                </a:extLst>
              </a:tr>
              <a:tr h="422187">
                <a:tc>
                  <a:txBody>
                    <a:bodyPr/>
                    <a:lstStyle/>
                    <a:p>
                      <a:pPr algn="ctr" fontAlgn="b">
                        <a:defRPr sz="2000">
                          <a:solidFill>
                            <a:schemeClr val="dk1"/>
                          </a:solidFill>
                          <a:effectLst/>
                          <a:latin typeface="+mj-lt"/>
                        </a:defRPr>
                      </a:pPr>
                      <a:r>
                        <a:t>Data i godzina uruchomienia</a:t>
                      </a:r>
                      <a:endParaRPr b="0" i="0" strike="noStrike" sz="2000" u="none">
                        <a:solidFill>
                          <a:srgbClr val="000000"/>
                        </a:solidFill>
                        <a:effectLst/>
                        <a:latin typeface="+mj-lt"/>
                      </a:endParaRPr>
                    </a:p>
                  </a:txBody>
                  <a:tcPr anchor="b" marB="0" marL="9525" marR="9525" marT="9525">
                    <a:solidFill>
                      <a:schemeClr val="accent4"/>
                    </a:solidFill>
                  </a:tcPr>
                </a:tc>
                <a:extLst>
                  <a:ext uri="{0D108BD9-81ED-4DB2-BD59-A6C34878D82A}">
                    <a16:rowId xmlns:a16="http://schemas.microsoft.com/office/drawing/2014/main" val="2825680841"/>
                  </a:ext>
                </a:extLst>
              </a:tr>
              <a:tr h="422187">
                <a:tc>
                  <a:txBody>
                    <a:bodyPr/>
                    <a:lstStyle/>
                    <a:p>
                      <a:pPr algn="ctr" fontAlgn="b">
                        <a:defRPr sz="2000">
                          <a:solidFill>
                            <a:schemeClr val="dk1"/>
                          </a:solidFill>
                          <a:effectLst/>
                          <a:latin typeface="+mj-lt"/>
                        </a:defRPr>
                      </a:pPr>
                      <a:r>
                        <a:t>Oprogramowanie pośredniczące</a:t>
                      </a:r>
                      <a:endParaRPr b="0" i="0" strike="noStrike" sz="2000" u="none">
                        <a:solidFill>
                          <a:srgbClr val="000000"/>
                        </a:solidFill>
                        <a:effectLst/>
                        <a:latin typeface="+mj-lt"/>
                      </a:endParaRPr>
                    </a:p>
                  </a:txBody>
                  <a:tcPr anchor="b" marB="0" marL="9525" marR="9525" marT="9525">
                    <a:solidFill>
                      <a:schemeClr val="accent4"/>
                    </a:solidFill>
                  </a:tcPr>
                </a:tc>
                <a:extLst>
                  <a:ext uri="{0D108BD9-81ED-4DB2-BD59-A6C34878D82A}">
                    <a16:rowId xmlns:a16="http://schemas.microsoft.com/office/drawing/2014/main" val="1006032006"/>
                  </a:ext>
                </a:extLst>
              </a:tr>
              <a:tr h="422187">
                <a:tc>
                  <a:txBody>
                    <a:bodyPr/>
                    <a:lstStyle/>
                    <a:p>
                      <a:pPr algn="ctr" fontAlgn="b">
                        <a:defRPr sz="2000">
                          <a:effectLst/>
                          <a:latin typeface="+mj-lt"/>
                        </a:defRPr>
                      </a:pPr>
                      <a:r>
                        <a:t>System operacyjny</a:t>
                      </a:r>
                      <a:endParaRPr b="0" i="0" strike="noStrike" sz="2000" u="none">
                        <a:solidFill>
                          <a:srgbClr val="000000"/>
                        </a:solidFill>
                        <a:effectLst/>
                        <a:latin typeface="+mj-lt"/>
                      </a:endParaRPr>
                    </a:p>
                  </a:txBody>
                  <a:tcPr anchor="b" marB="0" marL="9525" marR="9525" marT="9525">
                    <a:solidFill>
                      <a:schemeClr val="accent4"/>
                    </a:solidFill>
                  </a:tcPr>
                </a:tc>
                <a:extLst>
                  <a:ext uri="{0D108BD9-81ED-4DB2-BD59-A6C34878D82A}">
                    <a16:rowId xmlns:a16="http://schemas.microsoft.com/office/drawing/2014/main" val="908547637"/>
                  </a:ext>
                </a:extLst>
              </a:tr>
              <a:tr h="422187">
                <a:tc>
                  <a:txBody>
                    <a:bodyPr/>
                    <a:lstStyle/>
                    <a:p>
                      <a:pPr algn="ctr" fontAlgn="b">
                        <a:defRPr sz="2000">
                          <a:solidFill>
                            <a:schemeClr val="dk1"/>
                          </a:solidFill>
                          <a:effectLst/>
                          <a:latin typeface="+mj-lt"/>
                        </a:defRPr>
                      </a:pPr>
                      <a:r>
                        <a:t>Wirtualizacja</a:t>
                      </a:r>
                      <a:endParaRPr b="0" i="0" strike="noStrike" sz="2000" u="none">
                        <a:solidFill>
                          <a:srgbClr val="000000"/>
                        </a:solidFill>
                        <a:effectLst/>
                        <a:latin typeface="+mj-lt"/>
                      </a:endParaRPr>
                    </a:p>
                  </a:txBody>
                  <a:tcPr anchor="b" marB="0" marL="9525" marR="9525" marT="9525">
                    <a:solidFill>
                      <a:schemeClr val="accent4"/>
                    </a:solidFill>
                  </a:tcPr>
                </a:tc>
                <a:extLst>
                  <a:ext uri="{0D108BD9-81ED-4DB2-BD59-A6C34878D82A}">
                    <a16:rowId xmlns:a16="http://schemas.microsoft.com/office/drawing/2014/main" val="2131754678"/>
                  </a:ext>
                </a:extLst>
              </a:tr>
              <a:tr h="422187">
                <a:tc>
                  <a:txBody>
                    <a:bodyPr/>
                    <a:lstStyle/>
                    <a:p>
                      <a:pPr algn="ctr" fontAlgn="b">
                        <a:defRPr sz="2000">
                          <a:solidFill>
                            <a:schemeClr val="dk1"/>
                          </a:solidFill>
                          <a:effectLst/>
                          <a:latin typeface="+mj-lt"/>
                        </a:defRPr>
                      </a:pPr>
                      <a:r>
                        <a:t>Serwery</a:t>
                      </a:r>
                      <a:endParaRPr b="0" i="0" strike="noStrike" sz="2000" u="none">
                        <a:solidFill>
                          <a:srgbClr val="000000"/>
                        </a:solidFill>
                        <a:effectLst/>
                        <a:latin typeface="+mj-lt"/>
                      </a:endParaRPr>
                    </a:p>
                  </a:txBody>
                  <a:tcPr anchor="b" marB="0" marL="9525" marR="9525" marT="9525">
                    <a:solidFill>
                      <a:schemeClr val="accent4"/>
                    </a:solidFill>
                  </a:tcPr>
                </a:tc>
                <a:extLst>
                  <a:ext uri="{0D108BD9-81ED-4DB2-BD59-A6C34878D82A}">
                    <a16:rowId xmlns:a16="http://schemas.microsoft.com/office/drawing/2014/main" val="670133240"/>
                  </a:ext>
                </a:extLst>
              </a:tr>
              <a:tr h="422187">
                <a:tc>
                  <a:txBody>
                    <a:bodyPr/>
                    <a:lstStyle/>
                    <a:p>
                      <a:pPr algn="ctr" fontAlgn="b">
                        <a:defRPr sz="2000">
                          <a:solidFill>
                            <a:schemeClr val="dk1"/>
                          </a:solidFill>
                          <a:effectLst/>
                          <a:latin typeface="+mj-lt"/>
                        </a:defRPr>
                      </a:pPr>
                      <a:r>
                        <a:t>Składowanie</a:t>
                      </a:r>
                      <a:endParaRPr b="0" i="0" strike="noStrike" sz="2000" u="none">
                        <a:solidFill>
                          <a:srgbClr val="000000"/>
                        </a:solidFill>
                        <a:effectLst/>
                        <a:latin typeface="+mj-lt"/>
                      </a:endParaRPr>
                    </a:p>
                  </a:txBody>
                  <a:tcPr anchor="b" marB="0" marL="9525" marR="9525" marT="9525">
                    <a:solidFill>
                      <a:schemeClr val="accent4"/>
                    </a:solidFill>
                  </a:tcPr>
                </a:tc>
                <a:extLst>
                  <a:ext uri="{0D108BD9-81ED-4DB2-BD59-A6C34878D82A}">
                    <a16:rowId xmlns:a16="http://schemas.microsoft.com/office/drawing/2014/main" val="4017011562"/>
                  </a:ext>
                </a:extLst>
              </a:tr>
              <a:tr h="422187">
                <a:tc>
                  <a:txBody>
                    <a:bodyPr/>
                    <a:lstStyle/>
                    <a:p>
                      <a:pPr algn="ctr" fontAlgn="b">
                        <a:defRPr sz="2000">
                          <a:solidFill>
                            <a:schemeClr val="dk1"/>
                          </a:solidFill>
                          <a:effectLst/>
                          <a:latin typeface="+mj-lt"/>
                        </a:defRPr>
                      </a:pPr>
                      <a:r>
                        <a:t>Sieć</a:t>
                      </a:r>
                      <a:endParaRPr b="0" i="0" strike="noStrike" sz="2000" u="none">
                        <a:solidFill>
                          <a:srgbClr val="000000"/>
                        </a:solidFill>
                        <a:effectLst/>
                        <a:latin typeface="+mj-lt"/>
                      </a:endParaRPr>
                    </a:p>
                  </a:txBody>
                  <a:tcPr anchor="b" marB="0" marL="9525" marR="9525" marT="9525">
                    <a:solidFill>
                      <a:schemeClr val="accent4"/>
                    </a:solidFill>
                  </a:tcPr>
                </a:tc>
                <a:extLst>
                  <a:ext uri="{0D108BD9-81ED-4DB2-BD59-A6C34878D82A}">
                    <a16:rowId xmlns:a16="http://schemas.microsoft.com/office/drawing/2014/main" val="1498597612"/>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34796265"/>
              </p:ext>
            </p:extLst>
          </p:nvPr>
        </p:nvGraphicFramePr>
        <p:xfrm>
          <a:off x="9601200" y="1773229"/>
          <a:ext cx="2209799" cy="3799683"/>
        </p:xfrm>
        <a:graphic>
          <a:graphicData uri="http://schemas.openxmlformats.org/drawingml/2006/table">
            <a:tbl>
              <a:tblPr>
                <a:tableStyleId>{5C22544A-7EE6-4342-B048-85BDC9FD1C3A}</a:tableStyleId>
              </a:tblPr>
              <a:tblGrid>
                <a:gridCol w="2209799">
                  <a:extLst>
                    <a:ext uri="{9D8B030D-6E8A-4147-A177-3AD203B41FA5}">
                      <a16:colId xmlns:a16="http://schemas.microsoft.com/office/drawing/2014/main" val="476245383"/>
                    </a:ext>
                  </a:extLst>
                </a:gridCol>
              </a:tblGrid>
              <a:tr h="422187">
                <a:tc>
                  <a:txBody>
                    <a:bodyPr/>
                    <a:lstStyle/>
                    <a:p>
                      <a:pPr algn="ctr" fontAlgn="b">
                        <a:defRPr sz="2000">
                          <a:solidFill>
                            <a:schemeClr val="dk1"/>
                          </a:solidFill>
                          <a:effectLst/>
                          <a:latin typeface="+mj-lt"/>
                        </a:defRPr>
                      </a:pPr>
                      <a:r>
                        <a:t>Aplikacje</a:t>
                      </a:r>
                      <a:endParaRPr b="0" i="0" strike="noStrike" sz="2000" u="none">
                        <a:solidFill>
                          <a:srgbClr val="000000"/>
                        </a:solidFill>
                        <a:effectLst/>
                        <a:latin typeface="+mj-lt"/>
                      </a:endParaRPr>
                    </a:p>
                  </a:txBody>
                  <a:tcPr anchor="b" marB="0" marL="9525" marR="9525" marT="9525">
                    <a:solidFill>
                      <a:schemeClr val="accent4"/>
                    </a:solidFill>
                  </a:tcPr>
                </a:tc>
                <a:extLst>
                  <a:ext uri="{0D108BD9-81ED-4DB2-BD59-A6C34878D82A}">
                    <a16:rowId xmlns:a16="http://schemas.microsoft.com/office/drawing/2014/main" val="2462115126"/>
                  </a:ext>
                </a:extLst>
              </a:tr>
              <a:tr h="422187">
                <a:tc>
                  <a:txBody>
                    <a:bodyPr/>
                    <a:lstStyle/>
                    <a:p>
                      <a:pPr algn="ctr" fontAlgn="b">
                        <a:defRPr sz="2000">
                          <a:solidFill>
                            <a:schemeClr val="dk1"/>
                          </a:solidFill>
                          <a:effectLst/>
                          <a:latin typeface="+mj-lt"/>
                        </a:defRPr>
                      </a:pPr>
                      <a:r>
                        <a:t>Dane</a:t>
                      </a:r>
                      <a:endParaRPr b="0" i="0" strike="noStrike" sz="2000" u="none">
                        <a:solidFill>
                          <a:srgbClr val="000000"/>
                        </a:solidFill>
                        <a:effectLst/>
                        <a:latin typeface="+mj-lt"/>
                      </a:endParaRPr>
                    </a:p>
                  </a:txBody>
                  <a:tcPr anchor="b" marB="0" marL="9525" marR="9525" marT="9525">
                    <a:solidFill>
                      <a:schemeClr val="accent4"/>
                    </a:solidFill>
                  </a:tcPr>
                </a:tc>
                <a:extLst>
                  <a:ext uri="{0D108BD9-81ED-4DB2-BD59-A6C34878D82A}">
                    <a16:rowId xmlns:a16="http://schemas.microsoft.com/office/drawing/2014/main" val="3310671220"/>
                  </a:ext>
                </a:extLst>
              </a:tr>
              <a:tr h="422187">
                <a:tc>
                  <a:txBody>
                    <a:bodyPr/>
                    <a:lstStyle/>
                    <a:p>
                      <a:pPr algn="ctr" fontAlgn="b">
                        <a:defRPr sz="2000">
                          <a:solidFill>
                            <a:schemeClr val="dk1"/>
                          </a:solidFill>
                          <a:effectLst/>
                          <a:latin typeface="+mj-lt"/>
                        </a:defRPr>
                      </a:pPr>
                      <a:r>
                        <a:t>Data i godzina uruchomienia</a:t>
                      </a:r>
                      <a:endParaRPr b="0" i="0" strike="noStrike" sz="2000" u="none">
                        <a:solidFill>
                          <a:srgbClr val="000000"/>
                        </a:solidFill>
                        <a:effectLst/>
                        <a:latin typeface="+mj-lt"/>
                      </a:endParaRPr>
                    </a:p>
                  </a:txBody>
                  <a:tcPr anchor="b" marB="0" marL="9525" marR="9525" marT="9525">
                    <a:solidFill>
                      <a:schemeClr val="accent4"/>
                    </a:solidFill>
                  </a:tcPr>
                </a:tc>
                <a:extLst>
                  <a:ext uri="{0D108BD9-81ED-4DB2-BD59-A6C34878D82A}">
                    <a16:rowId xmlns:a16="http://schemas.microsoft.com/office/drawing/2014/main" val="2825680841"/>
                  </a:ext>
                </a:extLst>
              </a:tr>
              <a:tr h="422187">
                <a:tc>
                  <a:txBody>
                    <a:bodyPr/>
                    <a:lstStyle/>
                    <a:p>
                      <a:pPr algn="ctr" fontAlgn="b">
                        <a:defRPr sz="2000">
                          <a:solidFill>
                            <a:schemeClr val="dk1"/>
                          </a:solidFill>
                          <a:effectLst/>
                          <a:latin typeface="+mj-lt"/>
                        </a:defRPr>
                      </a:pPr>
                      <a:r>
                        <a:t>Oprogramowanie pośredniczące</a:t>
                      </a:r>
                      <a:endParaRPr b="0" i="0" strike="noStrike" sz="2000" u="none">
                        <a:solidFill>
                          <a:srgbClr val="000000"/>
                        </a:solidFill>
                        <a:effectLst/>
                        <a:latin typeface="+mj-lt"/>
                      </a:endParaRPr>
                    </a:p>
                  </a:txBody>
                  <a:tcPr anchor="b" marB="0" marL="9525" marR="9525" marT="9525">
                    <a:solidFill>
                      <a:schemeClr val="accent4"/>
                    </a:solidFill>
                  </a:tcPr>
                </a:tc>
                <a:extLst>
                  <a:ext uri="{0D108BD9-81ED-4DB2-BD59-A6C34878D82A}">
                    <a16:rowId xmlns:a16="http://schemas.microsoft.com/office/drawing/2014/main" val="1006032006"/>
                  </a:ext>
                </a:extLst>
              </a:tr>
              <a:tr h="422187">
                <a:tc>
                  <a:txBody>
                    <a:bodyPr/>
                    <a:lstStyle/>
                    <a:p>
                      <a:pPr algn="ctr" fontAlgn="b">
                        <a:defRPr sz="2000">
                          <a:effectLst/>
                          <a:latin typeface="+mj-lt"/>
                        </a:defRPr>
                      </a:pPr>
                      <a:r>
                        <a:t>System operacyjny</a:t>
                      </a:r>
                      <a:endParaRPr b="0" i="0" strike="noStrike" sz="2000" u="none">
                        <a:solidFill>
                          <a:srgbClr val="000000"/>
                        </a:solidFill>
                        <a:effectLst/>
                        <a:latin typeface="+mj-lt"/>
                      </a:endParaRPr>
                    </a:p>
                  </a:txBody>
                  <a:tcPr anchor="b" marB="0" marL="9525" marR="9525" marT="9525">
                    <a:solidFill>
                      <a:schemeClr val="accent4"/>
                    </a:solidFill>
                  </a:tcPr>
                </a:tc>
                <a:extLst>
                  <a:ext uri="{0D108BD9-81ED-4DB2-BD59-A6C34878D82A}">
                    <a16:rowId xmlns:a16="http://schemas.microsoft.com/office/drawing/2014/main" val="908547637"/>
                  </a:ext>
                </a:extLst>
              </a:tr>
              <a:tr h="422187">
                <a:tc>
                  <a:txBody>
                    <a:bodyPr/>
                    <a:lstStyle/>
                    <a:p>
                      <a:pPr algn="ctr" fontAlgn="b">
                        <a:defRPr sz="2000">
                          <a:solidFill>
                            <a:schemeClr val="dk1"/>
                          </a:solidFill>
                          <a:effectLst/>
                          <a:latin typeface="+mj-lt"/>
                        </a:defRPr>
                      </a:pPr>
                      <a:r>
                        <a:t>Wirtualizacja</a:t>
                      </a:r>
                      <a:endParaRPr b="0" i="0" strike="noStrike" sz="2000" u="none">
                        <a:solidFill>
                          <a:srgbClr val="000000"/>
                        </a:solidFill>
                        <a:effectLst/>
                        <a:latin typeface="+mj-lt"/>
                      </a:endParaRPr>
                    </a:p>
                  </a:txBody>
                  <a:tcPr anchor="b" marB="0" marL="9525" marR="9525" marT="9525">
                    <a:solidFill>
                      <a:schemeClr val="accent4"/>
                    </a:solidFill>
                  </a:tcPr>
                </a:tc>
                <a:extLst>
                  <a:ext uri="{0D108BD9-81ED-4DB2-BD59-A6C34878D82A}">
                    <a16:rowId xmlns:a16="http://schemas.microsoft.com/office/drawing/2014/main" val="2131754678"/>
                  </a:ext>
                </a:extLst>
              </a:tr>
              <a:tr h="422187">
                <a:tc>
                  <a:txBody>
                    <a:bodyPr/>
                    <a:lstStyle/>
                    <a:p>
                      <a:pPr algn="ctr" fontAlgn="b">
                        <a:defRPr sz="2000">
                          <a:solidFill>
                            <a:schemeClr val="dk1"/>
                          </a:solidFill>
                          <a:effectLst/>
                          <a:latin typeface="+mj-lt"/>
                        </a:defRPr>
                      </a:pPr>
                      <a:r>
                        <a:t>Serwery</a:t>
                      </a:r>
                      <a:endParaRPr b="0" i="0" strike="noStrike" sz="2000" u="none">
                        <a:solidFill>
                          <a:srgbClr val="000000"/>
                        </a:solidFill>
                        <a:effectLst/>
                        <a:latin typeface="+mj-lt"/>
                      </a:endParaRPr>
                    </a:p>
                  </a:txBody>
                  <a:tcPr anchor="b" marB="0" marL="9525" marR="9525" marT="9525">
                    <a:solidFill>
                      <a:schemeClr val="accent4"/>
                    </a:solidFill>
                  </a:tcPr>
                </a:tc>
                <a:extLst>
                  <a:ext uri="{0D108BD9-81ED-4DB2-BD59-A6C34878D82A}">
                    <a16:rowId xmlns:a16="http://schemas.microsoft.com/office/drawing/2014/main" val="670133240"/>
                  </a:ext>
                </a:extLst>
              </a:tr>
              <a:tr h="422187">
                <a:tc>
                  <a:txBody>
                    <a:bodyPr/>
                    <a:lstStyle/>
                    <a:p>
                      <a:pPr algn="ctr" fontAlgn="b">
                        <a:defRPr sz="2000">
                          <a:solidFill>
                            <a:schemeClr val="dk1"/>
                          </a:solidFill>
                          <a:effectLst/>
                          <a:latin typeface="+mj-lt"/>
                        </a:defRPr>
                      </a:pPr>
                      <a:r>
                        <a:t>Składowanie</a:t>
                      </a:r>
                      <a:endParaRPr b="0" i="0" strike="noStrike" sz="2000" u="none">
                        <a:solidFill>
                          <a:srgbClr val="000000"/>
                        </a:solidFill>
                        <a:effectLst/>
                        <a:latin typeface="+mj-lt"/>
                      </a:endParaRPr>
                    </a:p>
                  </a:txBody>
                  <a:tcPr anchor="b" marB="0" marL="9525" marR="9525" marT="9525">
                    <a:solidFill>
                      <a:schemeClr val="accent4"/>
                    </a:solidFill>
                  </a:tcPr>
                </a:tc>
                <a:extLst>
                  <a:ext uri="{0D108BD9-81ED-4DB2-BD59-A6C34878D82A}">
                    <a16:rowId xmlns:a16="http://schemas.microsoft.com/office/drawing/2014/main" val="4017011562"/>
                  </a:ext>
                </a:extLst>
              </a:tr>
              <a:tr h="422187">
                <a:tc>
                  <a:txBody>
                    <a:bodyPr/>
                    <a:lstStyle/>
                    <a:p>
                      <a:pPr algn="ctr" fontAlgn="b">
                        <a:defRPr sz="2000">
                          <a:solidFill>
                            <a:schemeClr val="dk1"/>
                          </a:solidFill>
                          <a:effectLst/>
                          <a:latin typeface="+mj-lt"/>
                        </a:defRPr>
                      </a:pPr>
                      <a:r>
                        <a:t>Sieć</a:t>
                      </a:r>
                      <a:endParaRPr b="0" i="0" strike="noStrike" sz="2000" u="none">
                        <a:solidFill>
                          <a:srgbClr val="000000"/>
                        </a:solidFill>
                        <a:effectLst/>
                        <a:latin typeface="+mj-lt"/>
                      </a:endParaRPr>
                    </a:p>
                  </a:txBody>
                  <a:tcPr anchor="b" marB="0" marL="9525" marR="9525" marT="9525">
                    <a:solidFill>
                      <a:schemeClr val="accent4"/>
                    </a:solidFill>
                  </a:tcPr>
                </a:tc>
                <a:extLst>
                  <a:ext uri="{0D108BD9-81ED-4DB2-BD59-A6C34878D82A}">
                    <a16:rowId xmlns:a16="http://schemas.microsoft.com/office/drawing/2014/main" val="1498597612"/>
                  </a:ext>
                </a:extLst>
              </a:tr>
            </a:tbl>
          </a:graphicData>
        </a:graphic>
      </p:graphicFrame>
      <p:sp>
        <p:nvSpPr>
          <p:cNvPr id="12" name="Left Brace 11"/>
          <p:cNvSpPr/>
          <p:nvPr/>
        </p:nvSpPr>
        <p:spPr>
          <a:xfrm>
            <a:off x="257175" y="1773229"/>
            <a:ext cx="247650" cy="3799683"/>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a:p>
        </p:txBody>
      </p:sp>
      <p:sp>
        <p:nvSpPr>
          <p:cNvPr id="13" name="TextBox 12"/>
          <p:cNvSpPr txBox="1"/>
          <p:nvPr/>
        </p:nvSpPr>
        <p:spPr>
          <a:xfrm>
            <a:off x="525661" y="2214914"/>
            <a:ext cx="66675" cy="2862322"/>
          </a:xfrm>
          <a:prstGeom prst="rect">
            <a:avLst/>
          </a:prstGeom>
          <a:noFill/>
        </p:spPr>
        <p:txBody>
          <a:bodyPr wrap="square">
            <a:spAutoFit/>
          </a:bodyPr>
          <a:lstStyle/>
          <a:p>
            <a:r>
              <a:t>wy</a:t>
            </a:r>
          </a:p>
          <a:p>
            <a:r>
              <a:t> </a:t>
            </a:r>
          </a:p>
          <a:p>
            <a:r>
              <a:t>ZARZĄDZANIE</a:t>
            </a:r>
          </a:p>
        </p:txBody>
      </p:sp>
      <p:sp>
        <p:nvSpPr>
          <p:cNvPr id="14" name="Left Brace 13"/>
          <p:cNvSpPr/>
          <p:nvPr/>
        </p:nvSpPr>
        <p:spPr>
          <a:xfrm>
            <a:off x="3117353" y="1773230"/>
            <a:ext cx="247650" cy="2046296"/>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a:p>
        </p:txBody>
      </p:sp>
      <p:sp>
        <p:nvSpPr>
          <p:cNvPr id="15" name="TextBox 14"/>
          <p:cNvSpPr txBox="1"/>
          <p:nvPr/>
        </p:nvSpPr>
        <p:spPr>
          <a:xfrm>
            <a:off x="3385839" y="2214914"/>
            <a:ext cx="66675" cy="2862322"/>
          </a:xfrm>
          <a:prstGeom prst="rect">
            <a:avLst/>
          </a:prstGeom>
          <a:noFill/>
        </p:spPr>
        <p:txBody>
          <a:bodyPr wrap="square">
            <a:spAutoFit/>
          </a:bodyPr>
          <a:lstStyle/>
          <a:p>
            <a:r>
              <a:t>wy</a:t>
            </a:r>
          </a:p>
          <a:p>
            <a:r>
              <a:t> </a:t>
            </a:r>
          </a:p>
          <a:p>
            <a:r>
              <a:t>ZARZĄDZANIE</a:t>
            </a:r>
          </a:p>
        </p:txBody>
      </p:sp>
      <p:sp>
        <p:nvSpPr>
          <p:cNvPr id="16" name="Left Brace 15"/>
          <p:cNvSpPr/>
          <p:nvPr/>
        </p:nvSpPr>
        <p:spPr>
          <a:xfrm>
            <a:off x="6160591" y="1773230"/>
            <a:ext cx="247650" cy="865196"/>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a:p>
        </p:txBody>
      </p:sp>
      <p:sp>
        <p:nvSpPr>
          <p:cNvPr id="17" name="TextBox 16"/>
          <p:cNvSpPr txBox="1"/>
          <p:nvPr/>
        </p:nvSpPr>
        <p:spPr>
          <a:xfrm>
            <a:off x="6429077" y="2214914"/>
            <a:ext cx="66675" cy="2862322"/>
          </a:xfrm>
          <a:prstGeom prst="rect">
            <a:avLst/>
          </a:prstGeom>
          <a:noFill/>
        </p:spPr>
        <p:txBody>
          <a:bodyPr wrap="square">
            <a:spAutoFit/>
          </a:bodyPr>
          <a:lstStyle/>
          <a:p>
            <a:r>
              <a:t>wy</a:t>
            </a:r>
          </a:p>
          <a:p>
            <a:r>
              <a:t> </a:t>
            </a:r>
          </a:p>
          <a:p>
            <a:r>
              <a:t>ZARZĄDZANIE</a:t>
            </a:r>
          </a:p>
        </p:txBody>
      </p:sp>
      <p:sp>
        <p:nvSpPr>
          <p:cNvPr id="18" name="Cloud Callout 17"/>
          <p:cNvSpPr/>
          <p:nvPr/>
        </p:nvSpPr>
        <p:spPr>
          <a:xfrm>
            <a:off x="3587353" y="5790728"/>
            <a:ext cx="2398216" cy="704850"/>
          </a:xfrm>
          <a:prstGeom prst="cloudCallout">
            <a:avLst>
              <a:gd fmla="val 35962" name="adj1"/>
              <a:gd fmla="val -195609" name="adj2"/>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DOSTARCZANE JAKO USŁUGA</a:t>
            </a:r>
          </a:p>
        </p:txBody>
      </p:sp>
      <p:sp>
        <p:nvSpPr>
          <p:cNvPr id="19" name="Cloud Callout 18"/>
          <p:cNvSpPr/>
          <p:nvPr/>
        </p:nvSpPr>
        <p:spPr>
          <a:xfrm>
            <a:off x="6575672" y="5793463"/>
            <a:ext cx="2398216" cy="704850"/>
          </a:xfrm>
          <a:prstGeom prst="cloudCallout">
            <a:avLst>
              <a:gd fmla="val 35962" name="adj1"/>
              <a:gd fmla="val -195609" name="adj2"/>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DOSTARCZANE JAKO USŁUGA</a:t>
            </a:r>
          </a:p>
        </p:txBody>
      </p:sp>
      <p:sp>
        <p:nvSpPr>
          <p:cNvPr id="20" name="Cloud Callout 19"/>
          <p:cNvSpPr/>
          <p:nvPr/>
        </p:nvSpPr>
        <p:spPr>
          <a:xfrm>
            <a:off x="9140428" y="5647853"/>
            <a:ext cx="2398216" cy="704850"/>
          </a:xfrm>
          <a:prstGeom prst="cloudCallout">
            <a:avLst>
              <a:gd fmla="val -24408" name="adj1"/>
              <a:gd fmla="val -119933" name="adj2"/>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DOSTARCZANE JAKO USŁUGA</a:t>
            </a:r>
          </a:p>
        </p:txBody>
      </p:sp>
      <p:sp>
        <p:nvSpPr>
          <p:cNvPr id="21" name="TextBox 20"/>
          <p:cNvSpPr txBox="1"/>
          <p:nvPr/>
        </p:nvSpPr>
        <p:spPr>
          <a:xfrm>
            <a:off x="1076712" y="1327407"/>
            <a:ext cx="1808765" cy="461665"/>
          </a:xfrm>
          <a:prstGeom prst="rect">
            <a:avLst/>
          </a:prstGeom>
          <a:noFill/>
        </p:spPr>
        <p:txBody>
          <a:bodyPr wrap="none">
            <a:spAutoFit/>
          </a:bodyPr>
          <a:lstStyle/>
          <a:p>
            <a:pPr>
              <a:defRPr sz="2400"/>
            </a:pPr>
            <a:r>
              <a:t>Tradycyjny system IT</a:t>
            </a:r>
            <a:endParaRPr sz="2400"/>
          </a:p>
        </p:txBody>
      </p:sp>
      <p:sp>
        <p:nvSpPr>
          <p:cNvPr id="22" name="TextBox 21"/>
          <p:cNvSpPr txBox="1"/>
          <p:nvPr/>
        </p:nvSpPr>
        <p:spPr>
          <a:xfrm>
            <a:off x="3504902" y="1209034"/>
            <a:ext cx="2708076" cy="584775"/>
          </a:xfrm>
          <a:prstGeom prst="rect">
            <a:avLst/>
          </a:prstGeom>
          <a:noFill/>
        </p:spPr>
        <p:txBody>
          <a:bodyPr wrap="square">
            <a:spAutoFit/>
          </a:bodyPr>
          <a:lstStyle/>
          <a:p>
            <a:pPr algn="ctr">
              <a:defRPr b="1" sz="1600">
                <a:latin typeface="+mj-lt"/>
              </a:defRPr>
            </a:pPr>
            <a:r>
              <a:t>Infrastruktura jako usługa (IaaS)</a:t>
            </a:r>
            <a:endParaRPr b="1" sz="1600">
              <a:latin typeface="+mj-lt"/>
            </a:endParaRPr>
          </a:p>
        </p:txBody>
      </p:sp>
      <p:sp>
        <p:nvSpPr>
          <p:cNvPr id="23" name="TextBox 22"/>
          <p:cNvSpPr txBox="1"/>
          <p:nvPr/>
        </p:nvSpPr>
        <p:spPr>
          <a:xfrm>
            <a:off x="6828143" y="1260308"/>
            <a:ext cx="1893275" cy="584775"/>
          </a:xfrm>
          <a:prstGeom prst="rect">
            <a:avLst/>
          </a:prstGeom>
          <a:noFill/>
        </p:spPr>
        <p:txBody>
          <a:bodyPr wrap="none">
            <a:spAutoFit/>
          </a:bodyPr>
          <a:lstStyle/>
          <a:p>
            <a:pPr algn="ctr">
              <a:defRPr b="1" sz="1600">
                <a:latin typeface="+mj-lt"/>
              </a:defRPr>
            </a:pPr>
            <a:r>
              <a:t>Platforma jako usługa </a:t>
            </a:r>
            <a:endParaRPr b="1" sz="1600">
              <a:latin typeface="+mj-lt"/>
            </a:endParaRPr>
          </a:p>
          <a:p>
            <a:pPr algn="ctr">
              <a:defRPr b="1" sz="1600">
                <a:latin typeface="+mj-lt"/>
              </a:defRPr>
            </a:pPr>
            <a:r>
              <a:t>(PaaS)</a:t>
            </a:r>
            <a:endParaRPr b="1" sz="1600">
              <a:latin typeface="+mj-lt"/>
            </a:endParaRPr>
          </a:p>
        </p:txBody>
      </p:sp>
      <p:sp>
        <p:nvSpPr>
          <p:cNvPr id="25" name="TextBox 24"/>
          <p:cNvSpPr txBox="1"/>
          <p:nvPr/>
        </p:nvSpPr>
        <p:spPr>
          <a:xfrm>
            <a:off x="9828502" y="1209034"/>
            <a:ext cx="1920398" cy="584775"/>
          </a:xfrm>
          <a:prstGeom prst="rect">
            <a:avLst/>
          </a:prstGeom>
          <a:noFill/>
        </p:spPr>
        <p:txBody>
          <a:bodyPr wrap="none">
            <a:spAutoFit/>
          </a:bodyPr>
          <a:lstStyle/>
          <a:p>
            <a:pPr algn="ctr">
              <a:defRPr b="1" sz="1600">
                <a:latin typeface="+mj-lt"/>
              </a:defRPr>
            </a:pPr>
            <a:r>
              <a:t>Oprogramowanie jako usługa </a:t>
            </a:r>
            <a:endParaRPr b="1" sz="1600">
              <a:latin typeface="+mj-lt"/>
            </a:endParaRPr>
          </a:p>
          <a:p>
            <a:pPr algn="ctr">
              <a:defRPr b="1" sz="1600">
                <a:latin typeface="+mj-lt"/>
              </a:defRPr>
            </a:pPr>
            <a:r>
              <a:t>(SaaS)</a:t>
            </a:r>
            <a:endParaRPr b="1" sz="1600">
              <a:latin typeface="+mj-lt"/>
            </a:endParaRPr>
          </a:p>
        </p:txBody>
      </p:sp>
    </p:spTree>
    <p:extLst>
      <p:ext uri="{BB962C8B-B14F-4D97-AF65-F5344CB8AC3E}">
        <p14:creationId xmlns:p14="http://schemas.microsoft.com/office/powerpoint/2010/main" val="1720494301"/>
      </p:ext>
    </p:extLst>
  </p:cSld>
  <p:clrMapOvr>
    <a:masterClrMapping/>
  </p:clrMapOvr>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CAPEX vs. OPEX</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298222"/>
            <a:ext cx="10515600" cy="5407378"/>
          </a:xfrm>
        </p:spPr>
        <p:txBody>
          <a:bodyPr/>
          <a:lstStyle/>
          <a:p>
            <a:pPr algn="just" lvl="0"/>
            <a:endParaRPr sz="3200">
              <a:latin typeface="+mj-lt"/>
            </a:endParaRPr>
          </a:p>
          <a:p>
            <a:pPr algn="just" lvl="0"/>
            <a:endParaRPr>
              <a:latin typeface="+mj-lt"/>
            </a:endParaRPr>
          </a:p>
        </p:txBody>
      </p:sp>
      <p:pic>
        <p:nvPicPr>
          <p:cNvPr id="7" name="Picture 6"/>
          <p:cNvPicPr>
            <a:picLocks noChangeAspect="1"/>
          </p:cNvPicPr>
          <p:nvPr/>
        </p:nvPicPr>
        <p:blipFill>
          <a:blip r:embed="rId3"/>
          <a:stretch>
            <a:fillRect/>
          </a:stretch>
        </p:blipFill>
        <p:spPr>
          <a:xfrm>
            <a:off x="2466975" y="1571625"/>
            <a:ext cx="1638300" cy="1752600"/>
          </a:xfrm>
          <a:prstGeom prst="rect">
            <a:avLst/>
          </a:prstGeom>
        </p:spPr>
      </p:pic>
      <p:pic>
        <p:nvPicPr>
          <p:cNvPr id="8" name="Picture 7"/>
          <p:cNvPicPr>
            <a:picLocks noChangeAspect="1"/>
          </p:cNvPicPr>
          <p:nvPr/>
        </p:nvPicPr>
        <p:blipFill>
          <a:blip r:embed="rId4"/>
          <a:stretch>
            <a:fillRect/>
          </a:stretch>
        </p:blipFill>
        <p:spPr>
          <a:xfrm>
            <a:off x="7996237" y="1571625"/>
            <a:ext cx="1552575" cy="1743075"/>
          </a:xfrm>
          <a:prstGeom prst="rect">
            <a:avLst/>
          </a:prstGeom>
        </p:spPr>
      </p:pic>
      <p:sp>
        <p:nvSpPr>
          <p:cNvPr id="9" name="TextBox 8"/>
          <p:cNvSpPr txBox="1"/>
          <p:nvPr/>
        </p:nvSpPr>
        <p:spPr>
          <a:xfrm>
            <a:off x="942975" y="3695700"/>
            <a:ext cx="4362450" cy="2677656"/>
          </a:xfrm>
          <a:prstGeom prst="rect">
            <a:avLst/>
          </a:prstGeom>
          <a:noFill/>
        </p:spPr>
        <p:txBody>
          <a:bodyPr wrap="square">
            <a:spAutoFit/>
          </a:bodyPr>
          <a:lstStyle/>
          <a:p>
            <a:pPr algn="ctr">
              <a:defRPr sz="2400">
                <a:latin typeface="+mj-lt"/>
              </a:defRPr>
            </a:pPr>
            <a:r>
              <a:t>Wydatki inwestycyjne lub kapitałowe</a:t>
            </a:r>
          </a:p>
          <a:p>
            <a:pPr algn="ctr">
              <a:defRPr sz="2400">
                <a:latin typeface="+mj-lt"/>
              </a:defRPr>
            </a:pPr>
            <a:r>
              <a:t>wydatek (</a:t>
            </a:r>
            <a:r>
              <a:rPr b="1"/>
              <a:t>CAPEX</a:t>
            </a:r>
            <a:r>
              <a:t>) to pieniądz</a:t>
            </a:r>
          </a:p>
          <a:p>
            <a:pPr algn="ctr">
              <a:defRPr sz="2400">
                <a:latin typeface="+mj-lt"/>
              </a:defRPr>
            </a:pPr>
            <a:r>
              <a:t>organizacja lub podmiot korporacyjny</a:t>
            </a:r>
          </a:p>
          <a:p>
            <a:pPr algn="ctr">
              <a:defRPr sz="2400">
                <a:latin typeface="+mj-lt"/>
              </a:defRPr>
            </a:pPr>
            <a:r>
              <a:t>wydatki na zakup, utrzymanie lub poprawę swoich środków trwałych, takich jak budynki, pojazdy, wyposażenie lub grunty</a:t>
            </a:r>
          </a:p>
        </p:txBody>
      </p:sp>
      <p:sp>
        <p:nvSpPr>
          <p:cNvPr id="10" name="TextBox 9"/>
          <p:cNvSpPr txBox="1"/>
          <p:nvPr/>
        </p:nvSpPr>
        <p:spPr>
          <a:xfrm>
            <a:off x="6591299" y="3724275"/>
            <a:ext cx="4362450" cy="1569660"/>
          </a:xfrm>
          <a:prstGeom prst="rect">
            <a:avLst/>
          </a:prstGeom>
          <a:noFill/>
        </p:spPr>
        <p:txBody>
          <a:bodyPr wrap="square">
            <a:spAutoFit/>
          </a:bodyPr>
          <a:lstStyle/>
          <a:p>
            <a:pPr algn="ctr">
              <a:defRPr sz="2400">
                <a:latin typeface="+mj-lt"/>
              </a:defRPr>
            </a:pPr>
            <a:r>
              <a:t>Operacyjne</a:t>
            </a:r>
          </a:p>
          <a:p>
            <a:pPr algn="ctr">
              <a:defRPr sz="2400">
                <a:latin typeface="+mj-lt"/>
              </a:defRPr>
            </a:pPr>
            <a:r>
              <a:t>wydatki lub </a:t>
            </a:r>
            <a:r>
              <a:rPr b="1"/>
              <a:t>OPEX</a:t>
            </a:r>
            <a:r>
              <a:t> to</a:t>
            </a:r>
          </a:p>
          <a:p>
            <a:pPr algn="ctr">
              <a:defRPr sz="2400">
                <a:latin typeface="+mj-lt"/>
              </a:defRPr>
            </a:pPr>
            <a:r>
              <a:t>bieżące koszty prowadzenia</a:t>
            </a:r>
          </a:p>
          <a:p>
            <a:pPr algn="ctr">
              <a:defRPr sz="2400">
                <a:latin typeface="+mj-lt"/>
              </a:defRPr>
            </a:pPr>
            <a:r>
              <a:t>produkt, firma lub system</a:t>
            </a:r>
          </a:p>
        </p:txBody>
      </p:sp>
    </p:spTree>
    <p:extLst>
      <p:ext uri="{BB962C8B-B14F-4D97-AF65-F5344CB8AC3E}">
        <p14:creationId xmlns:p14="http://schemas.microsoft.com/office/powerpoint/2010/main" val="1615411583"/>
      </p:ext>
    </p:extLst>
  </p:cSld>
  <p:clrMapOvr>
    <a:masterClrMapping/>
  </p:clrMapOvr>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Globalny zasięg infrastruktury chmurowej</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264356"/>
            <a:ext cx="10515600" cy="5407378"/>
          </a:xfrm>
        </p:spPr>
        <p:txBody>
          <a:bodyPr/>
          <a:lstStyle/>
          <a:p>
            <a:pPr algn="just" lvl="0">
              <a:defRPr sz="3600">
                <a:latin typeface="+mj-lt"/>
              </a:defRPr>
            </a:pPr>
            <a:r>
              <a:t>Koniec CY2020: ponad 60 regionów Microsoft Azure</a:t>
            </a:r>
            <a:endParaRPr>
              <a:latin typeface="+mj-lt"/>
            </a:endParaRPr>
          </a:p>
        </p:txBody>
      </p:sp>
      <p:pic>
        <p:nvPicPr>
          <p:cNvPr descr="https://media-exp1.licdn.com/dms/image/C5612AQHLy0o-9kvBzg/article-cover_image-shrink_720_1280/0/1590762091661?e=1672876800&amp;v=beta&amp;t=Z-AYAUEzGwhHXHQhGCMG4PCvjwPSaSwd6_Mi-SVtWZI" id="1026"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92400" y="1816372"/>
            <a:ext cx="7196666" cy="47537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5220277"/>
      </p:ext>
    </p:extLst>
  </p:cSld>
  <p:clrMapOvr>
    <a:masterClrMapping/>
  </p:clrMapOvr>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Składniki regionu chmury</a:t>
            </a:r>
            <a:endParaRPr b="1"/>
          </a:p>
        </p:txBody>
      </p:sp>
      <p:sp>
        <p:nvSpPr>
          <p:cNvPr id="6" name="Rectangle 5"/>
          <p:cNvSpPr/>
          <p:nvPr/>
        </p:nvSpPr>
        <p:spPr>
          <a:xfrm>
            <a:off x="469900" y="2123722"/>
            <a:ext cx="11341100" cy="37944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7" name="TextBox 6"/>
          <p:cNvSpPr txBox="1"/>
          <p:nvPr/>
        </p:nvSpPr>
        <p:spPr>
          <a:xfrm>
            <a:off x="1676400" y="2222500"/>
            <a:ext cx="2552700" cy="1077218"/>
          </a:xfrm>
          <a:prstGeom prst="rect">
            <a:avLst/>
          </a:prstGeom>
          <a:noFill/>
        </p:spPr>
        <p:txBody>
          <a:bodyPr wrap="square">
            <a:spAutoFit/>
          </a:bodyPr>
          <a:lstStyle/>
          <a:p>
            <a:pPr>
              <a:defRPr b="1" sz="4000">
                <a:solidFill>
                  <a:schemeClr val="bg1"/>
                </a:solidFill>
              </a:defRPr>
            </a:pPr>
            <a:r>
              <a:t>Region</a:t>
            </a:r>
            <a:endParaRPr b="1" sz="4000">
              <a:solidFill>
                <a:schemeClr val="bg1"/>
              </a:solidFill>
            </a:endParaRPr>
          </a:p>
          <a:p>
            <a:endParaRPr sz="2400"/>
          </a:p>
        </p:txBody>
      </p:sp>
      <p:pic>
        <p:nvPicPr>
          <p:cNvPr id="8" name="Picture 7"/>
          <p:cNvPicPr>
            <a:picLocks noChangeAspect="1"/>
          </p:cNvPicPr>
          <p:nvPr/>
        </p:nvPicPr>
        <p:blipFill>
          <a:blip r:embed="rId3"/>
          <a:stretch>
            <a:fillRect/>
          </a:stretch>
        </p:blipFill>
        <p:spPr>
          <a:xfrm>
            <a:off x="1754981" y="4020961"/>
            <a:ext cx="2066925" cy="1409700"/>
          </a:xfrm>
          <a:prstGeom prst="rect">
            <a:avLst/>
          </a:prstGeom>
        </p:spPr>
      </p:pic>
      <p:pic>
        <p:nvPicPr>
          <p:cNvPr id="9" name="Picture 8"/>
          <p:cNvPicPr>
            <a:picLocks noChangeAspect="1"/>
          </p:cNvPicPr>
          <p:nvPr/>
        </p:nvPicPr>
        <p:blipFill>
          <a:blip r:embed="rId3"/>
          <a:stretch>
            <a:fillRect/>
          </a:stretch>
        </p:blipFill>
        <p:spPr>
          <a:xfrm>
            <a:off x="5062537" y="2493724"/>
            <a:ext cx="2066925" cy="1409700"/>
          </a:xfrm>
          <a:prstGeom prst="rect">
            <a:avLst/>
          </a:prstGeom>
        </p:spPr>
      </p:pic>
      <p:pic>
        <p:nvPicPr>
          <p:cNvPr id="10" name="Picture 9"/>
          <p:cNvPicPr>
            <a:picLocks noChangeAspect="1"/>
          </p:cNvPicPr>
          <p:nvPr/>
        </p:nvPicPr>
        <p:blipFill>
          <a:blip r:embed="rId3"/>
          <a:stretch>
            <a:fillRect/>
          </a:stretch>
        </p:blipFill>
        <p:spPr>
          <a:xfrm>
            <a:off x="8195506" y="4020961"/>
            <a:ext cx="2066925" cy="1409700"/>
          </a:xfrm>
          <a:prstGeom prst="rect">
            <a:avLst/>
          </a:prstGeom>
        </p:spPr>
      </p:pic>
      <p:sp>
        <p:nvSpPr>
          <p:cNvPr id="12" name="Left-Right Arrow 11"/>
          <p:cNvSpPr/>
          <p:nvPr/>
        </p:nvSpPr>
        <p:spPr>
          <a:xfrm rot="19181800">
            <a:off x="3792953" y="3750111"/>
            <a:ext cx="1079500" cy="306626"/>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3" name="Left-Right Arrow 12"/>
          <p:cNvSpPr/>
          <p:nvPr/>
        </p:nvSpPr>
        <p:spPr>
          <a:xfrm rot="2777365">
            <a:off x="7055663" y="3624018"/>
            <a:ext cx="1079500" cy="306626"/>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4" name="Left-Right Arrow 13"/>
          <p:cNvSpPr/>
          <p:nvPr/>
        </p:nvSpPr>
        <p:spPr>
          <a:xfrm>
            <a:off x="4368800" y="4604186"/>
            <a:ext cx="3390900" cy="306626"/>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Tree>
    <p:extLst>
      <p:ext uri="{BB962C8B-B14F-4D97-AF65-F5344CB8AC3E}">
        <p14:creationId xmlns:p14="http://schemas.microsoft.com/office/powerpoint/2010/main" val="3821010703"/>
      </p:ext>
    </p:extLst>
  </p:cSld>
  <p:clrMapOvr>
    <a:masterClrMapping/>
  </p:clrMapOvr>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Składniki domeny dostępności</a:t>
            </a:r>
            <a:endParaRPr b="1"/>
          </a:p>
        </p:txBody>
      </p:sp>
      <p:sp>
        <p:nvSpPr>
          <p:cNvPr id="6" name="Rectangle 5"/>
          <p:cNvSpPr/>
          <p:nvPr/>
        </p:nvSpPr>
        <p:spPr>
          <a:xfrm>
            <a:off x="469900" y="2123722"/>
            <a:ext cx="11341100" cy="37944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7" name="TextBox 6"/>
          <p:cNvSpPr txBox="1"/>
          <p:nvPr/>
        </p:nvSpPr>
        <p:spPr>
          <a:xfrm>
            <a:off x="596900" y="2123722"/>
            <a:ext cx="6121400" cy="861774"/>
          </a:xfrm>
          <a:prstGeom prst="rect">
            <a:avLst/>
          </a:prstGeom>
          <a:noFill/>
        </p:spPr>
        <p:txBody>
          <a:bodyPr wrap="square">
            <a:spAutoFit/>
          </a:bodyPr>
          <a:lstStyle/>
          <a:p>
            <a:pPr>
              <a:defRPr b="1" sz="3200">
                <a:solidFill>
                  <a:schemeClr val="bg1"/>
                </a:solidFill>
              </a:defRPr>
            </a:pPr>
            <a:r>
              <a:t>Domena dostępności</a:t>
            </a:r>
            <a:endParaRPr b="1">
              <a:solidFill>
                <a:schemeClr val="bg1"/>
              </a:solidFill>
            </a:endParaRPr>
          </a:p>
          <a:p/>
        </p:txBody>
      </p:sp>
      <p:sp>
        <p:nvSpPr>
          <p:cNvPr id="3" name="Rectangle 2"/>
          <p:cNvSpPr/>
          <p:nvPr/>
        </p:nvSpPr>
        <p:spPr>
          <a:xfrm>
            <a:off x="2082800" y="2755900"/>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6" name="Rectangle 15"/>
          <p:cNvSpPr/>
          <p:nvPr/>
        </p:nvSpPr>
        <p:spPr>
          <a:xfrm>
            <a:off x="1752600" y="3003550"/>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7" name="Rectangle 16"/>
          <p:cNvSpPr/>
          <p:nvPr/>
        </p:nvSpPr>
        <p:spPr>
          <a:xfrm>
            <a:off x="1295400" y="3377204"/>
            <a:ext cx="1574800" cy="19812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9" name="TextBox 18"/>
          <p:cNvSpPr txBox="1"/>
          <p:nvPr/>
        </p:nvSpPr>
        <p:spPr>
          <a:xfrm>
            <a:off x="1536700" y="5376458"/>
            <a:ext cx="1485900" cy="861774"/>
          </a:xfrm>
          <a:prstGeom prst="rect">
            <a:avLst/>
          </a:prstGeom>
          <a:noFill/>
        </p:spPr>
        <p:txBody>
          <a:bodyPr wrap="square">
            <a:spAutoFit/>
          </a:bodyPr>
          <a:lstStyle/>
          <a:p>
            <a:pPr>
              <a:defRPr b="1" sz="3200">
                <a:solidFill>
                  <a:schemeClr val="bg1"/>
                </a:solidFill>
              </a:defRPr>
            </a:pPr>
            <a:r>
              <a:t>Sekcja 1</a:t>
            </a:r>
            <a:endParaRPr b="1">
              <a:solidFill>
                <a:schemeClr val="bg1"/>
              </a:solidFill>
            </a:endParaRPr>
          </a:p>
          <a:p/>
        </p:txBody>
      </p:sp>
      <p:sp>
        <p:nvSpPr>
          <p:cNvPr id="20" name="Rectangle 19"/>
          <p:cNvSpPr/>
          <p:nvPr/>
        </p:nvSpPr>
        <p:spPr>
          <a:xfrm>
            <a:off x="5486400" y="2711678"/>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21" name="Rectangle 20"/>
          <p:cNvSpPr/>
          <p:nvPr/>
        </p:nvSpPr>
        <p:spPr>
          <a:xfrm>
            <a:off x="5156200" y="2959328"/>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22" name="Rectangle 21"/>
          <p:cNvSpPr/>
          <p:nvPr/>
        </p:nvSpPr>
        <p:spPr>
          <a:xfrm>
            <a:off x="4699000" y="3332982"/>
            <a:ext cx="1574800" cy="19812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23" name="TextBox 22"/>
          <p:cNvSpPr txBox="1"/>
          <p:nvPr/>
        </p:nvSpPr>
        <p:spPr>
          <a:xfrm>
            <a:off x="4940300" y="5216442"/>
            <a:ext cx="1485900" cy="861774"/>
          </a:xfrm>
          <a:prstGeom prst="rect">
            <a:avLst/>
          </a:prstGeom>
          <a:noFill/>
        </p:spPr>
        <p:txBody>
          <a:bodyPr wrap="square">
            <a:spAutoFit/>
          </a:bodyPr>
          <a:lstStyle/>
          <a:p>
            <a:pPr>
              <a:defRPr b="1" sz="3200">
                <a:solidFill>
                  <a:schemeClr val="bg1"/>
                </a:solidFill>
              </a:defRPr>
            </a:pPr>
            <a:r>
              <a:t>Sekcja 2</a:t>
            </a:r>
            <a:endParaRPr b="1">
              <a:solidFill>
                <a:schemeClr val="bg1"/>
              </a:solidFill>
            </a:endParaRPr>
          </a:p>
          <a:p/>
        </p:txBody>
      </p:sp>
      <p:sp>
        <p:nvSpPr>
          <p:cNvPr id="24" name="Rectangle 23"/>
          <p:cNvSpPr/>
          <p:nvPr/>
        </p:nvSpPr>
        <p:spPr>
          <a:xfrm>
            <a:off x="8851900" y="2711678"/>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25" name="Rectangle 24"/>
          <p:cNvSpPr/>
          <p:nvPr/>
        </p:nvSpPr>
        <p:spPr>
          <a:xfrm>
            <a:off x="8521700" y="2959328"/>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26" name="Rectangle 25"/>
          <p:cNvSpPr/>
          <p:nvPr/>
        </p:nvSpPr>
        <p:spPr>
          <a:xfrm>
            <a:off x="8064500" y="3332982"/>
            <a:ext cx="1574800" cy="19812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27" name="TextBox 26"/>
          <p:cNvSpPr txBox="1"/>
          <p:nvPr/>
        </p:nvSpPr>
        <p:spPr>
          <a:xfrm>
            <a:off x="8305800" y="5332236"/>
            <a:ext cx="1485900" cy="861774"/>
          </a:xfrm>
          <a:prstGeom prst="rect">
            <a:avLst/>
          </a:prstGeom>
          <a:noFill/>
        </p:spPr>
        <p:txBody>
          <a:bodyPr wrap="square">
            <a:spAutoFit/>
          </a:bodyPr>
          <a:lstStyle/>
          <a:p>
            <a:pPr>
              <a:defRPr b="1" sz="3200">
                <a:solidFill>
                  <a:schemeClr val="bg1"/>
                </a:solidFill>
              </a:defRPr>
            </a:pPr>
            <a:r>
              <a:t>Stelaż 3</a:t>
            </a:r>
            <a:endParaRPr b="1">
              <a:solidFill>
                <a:schemeClr val="bg1"/>
              </a:solidFill>
            </a:endParaRPr>
          </a:p>
          <a:p/>
        </p:txBody>
      </p:sp>
      <p:sp>
        <p:nvSpPr>
          <p:cNvPr id="5" name="TextBox 4"/>
          <p:cNvSpPr txBox="1"/>
          <p:nvPr/>
        </p:nvSpPr>
        <p:spPr>
          <a:xfrm>
            <a:off x="4356100" y="6139076"/>
            <a:ext cx="3009900" cy="523220"/>
          </a:xfrm>
          <a:prstGeom prst="rect">
            <a:avLst/>
          </a:prstGeom>
          <a:noFill/>
        </p:spPr>
        <p:txBody>
          <a:bodyPr wrap="square">
            <a:spAutoFit/>
          </a:bodyPr>
          <a:lstStyle/>
          <a:p>
            <a:pPr algn="ctr">
              <a:defRPr b="1" sz="2800"/>
            </a:pPr>
            <a:r>
              <a:t>DOMENA AWARYJNA</a:t>
            </a:r>
            <a:endParaRPr b="1" sz="2800"/>
          </a:p>
        </p:txBody>
      </p:sp>
      <p:sp>
        <p:nvSpPr>
          <p:cNvPr id="28" name="Left-Right Arrow 27"/>
          <p:cNvSpPr/>
          <p:nvPr/>
        </p:nvSpPr>
        <p:spPr>
          <a:xfrm rot="1127548">
            <a:off x="2869745" y="5968289"/>
            <a:ext cx="1740810" cy="285249"/>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29" name="Left-Right Arrow 28"/>
          <p:cNvSpPr/>
          <p:nvPr/>
        </p:nvSpPr>
        <p:spPr>
          <a:xfrm rot="20111291">
            <a:off x="7094220" y="5989469"/>
            <a:ext cx="1417419" cy="299214"/>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30" name="Left-Right Arrow 29"/>
          <p:cNvSpPr/>
          <p:nvPr/>
        </p:nvSpPr>
        <p:spPr>
          <a:xfrm rot="5400000">
            <a:off x="5327443" y="5802319"/>
            <a:ext cx="532359" cy="339474"/>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Tree>
    <p:extLst>
      <p:ext uri="{BB962C8B-B14F-4D97-AF65-F5344CB8AC3E}">
        <p14:creationId xmlns:p14="http://schemas.microsoft.com/office/powerpoint/2010/main" val="3106412084"/>
      </p:ext>
    </p:extLst>
  </p:cSld>
  <p:clrMapOvr>
    <a:masterClrMapping/>
  </p:clrMapOvr>
</p:sld>
</file>

<file path=ppt/slides/slide1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Sieć fizyczna</a:t>
            </a:r>
            <a:endParaRPr b="1"/>
          </a:p>
        </p:txBody>
      </p:sp>
      <p:sp>
        <p:nvSpPr>
          <p:cNvPr id="5" name="Flowchart: Process 4"/>
          <p:cNvSpPr/>
          <p:nvPr/>
        </p:nvSpPr>
        <p:spPr>
          <a:xfrm>
            <a:off x="2197100" y="3022600"/>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Przełącz</a:t>
            </a:r>
          </a:p>
        </p:txBody>
      </p:sp>
      <p:sp>
        <p:nvSpPr>
          <p:cNvPr id="6" name="Flowchart: Process 5"/>
          <p:cNvSpPr/>
          <p:nvPr/>
        </p:nvSpPr>
        <p:spPr>
          <a:xfrm>
            <a:off x="2197100" y="4543778"/>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Host</a:t>
            </a:r>
          </a:p>
        </p:txBody>
      </p:sp>
      <p:sp>
        <p:nvSpPr>
          <p:cNvPr id="7" name="Flowchart: Process 6"/>
          <p:cNvSpPr/>
          <p:nvPr/>
        </p:nvSpPr>
        <p:spPr>
          <a:xfrm>
            <a:off x="2197100" y="3706548"/>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a:t>
            </a:r>
          </a:p>
        </p:txBody>
      </p:sp>
      <p:sp>
        <p:nvSpPr>
          <p:cNvPr id="8" name="Flowchart: Process 7"/>
          <p:cNvSpPr/>
          <p:nvPr/>
        </p:nvSpPr>
        <p:spPr>
          <a:xfrm>
            <a:off x="2197100" y="5328356"/>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Host</a:t>
            </a:r>
          </a:p>
        </p:txBody>
      </p:sp>
      <p:sp>
        <p:nvSpPr>
          <p:cNvPr id="9" name="Flowchart: Process 8"/>
          <p:cNvSpPr/>
          <p:nvPr/>
        </p:nvSpPr>
        <p:spPr>
          <a:xfrm>
            <a:off x="2197100" y="6033427"/>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a:t>
            </a:r>
          </a:p>
        </p:txBody>
      </p:sp>
      <p:cxnSp>
        <p:nvCxnSpPr>
          <p:cNvPr id="12" name="Straight Connector 11"/>
          <p:cNvCxnSpPr/>
          <p:nvPr/>
        </p:nvCxnSpPr>
        <p:spPr>
          <a:xfrm>
            <a:off x="1173560" y="3715897"/>
            <a:ext cx="787400"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Flowchart: Process 14"/>
          <p:cNvSpPr/>
          <p:nvPr/>
        </p:nvSpPr>
        <p:spPr>
          <a:xfrm>
            <a:off x="2614613" y="1982611"/>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Kręgosłup</a:t>
            </a:r>
          </a:p>
        </p:txBody>
      </p:sp>
      <p:sp>
        <p:nvSpPr>
          <p:cNvPr id="16" name="Flowchart: Process 15"/>
          <p:cNvSpPr/>
          <p:nvPr/>
        </p:nvSpPr>
        <p:spPr>
          <a:xfrm>
            <a:off x="5433219" y="1833231"/>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Kręgosłup</a:t>
            </a:r>
          </a:p>
        </p:txBody>
      </p:sp>
      <p:sp>
        <p:nvSpPr>
          <p:cNvPr id="17" name="Flowchart: Process 16"/>
          <p:cNvSpPr/>
          <p:nvPr/>
        </p:nvSpPr>
        <p:spPr>
          <a:xfrm>
            <a:off x="8393509" y="1982611"/>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Kręgosłup</a:t>
            </a:r>
          </a:p>
        </p:txBody>
      </p:sp>
      <p:sp>
        <p:nvSpPr>
          <p:cNvPr id="18" name="Flowchart: Process 17"/>
          <p:cNvSpPr/>
          <p:nvPr/>
        </p:nvSpPr>
        <p:spPr>
          <a:xfrm>
            <a:off x="1173560" y="3302000"/>
            <a:ext cx="858440" cy="413897"/>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solidFill>
                  <a:schemeClr val="tx1"/>
                </a:solidFill>
              </a:defRPr>
            </a:pPr>
            <a:r>
              <a:t>L3</a:t>
            </a:r>
            <a:endParaRPr>
              <a:solidFill>
                <a:schemeClr val="tx1"/>
              </a:solidFill>
            </a:endParaRPr>
          </a:p>
        </p:txBody>
      </p:sp>
      <p:sp>
        <p:nvSpPr>
          <p:cNvPr id="20" name="Flowchart: Process 19"/>
          <p:cNvSpPr/>
          <p:nvPr/>
        </p:nvSpPr>
        <p:spPr>
          <a:xfrm>
            <a:off x="1173560" y="3863137"/>
            <a:ext cx="858440" cy="402211"/>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solidFill>
                  <a:schemeClr val="tx1"/>
                </a:solidFill>
              </a:defRPr>
            </a:pPr>
            <a:r>
              <a:t>L2</a:t>
            </a:r>
            <a:endParaRPr>
              <a:solidFill>
                <a:schemeClr val="tx1"/>
              </a:solidFill>
            </a:endParaRPr>
          </a:p>
        </p:txBody>
      </p:sp>
      <p:sp>
        <p:nvSpPr>
          <p:cNvPr id="21" name="Flowchart: Process 20"/>
          <p:cNvSpPr/>
          <p:nvPr/>
        </p:nvSpPr>
        <p:spPr>
          <a:xfrm>
            <a:off x="5321300" y="3022600"/>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Przełącz</a:t>
            </a:r>
          </a:p>
        </p:txBody>
      </p:sp>
      <p:sp>
        <p:nvSpPr>
          <p:cNvPr id="22" name="Flowchart: Process 21"/>
          <p:cNvSpPr/>
          <p:nvPr/>
        </p:nvSpPr>
        <p:spPr>
          <a:xfrm>
            <a:off x="5321300" y="4543778"/>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Host</a:t>
            </a:r>
          </a:p>
        </p:txBody>
      </p:sp>
      <p:sp>
        <p:nvSpPr>
          <p:cNvPr id="23" name="Flowchart: Process 22"/>
          <p:cNvSpPr/>
          <p:nvPr/>
        </p:nvSpPr>
        <p:spPr>
          <a:xfrm>
            <a:off x="5321300" y="3706548"/>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a:t>
            </a:r>
          </a:p>
        </p:txBody>
      </p:sp>
      <p:sp>
        <p:nvSpPr>
          <p:cNvPr id="24" name="Flowchart: Process 23"/>
          <p:cNvSpPr/>
          <p:nvPr/>
        </p:nvSpPr>
        <p:spPr>
          <a:xfrm>
            <a:off x="5321300" y="5328356"/>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Host</a:t>
            </a:r>
          </a:p>
        </p:txBody>
      </p:sp>
      <p:sp>
        <p:nvSpPr>
          <p:cNvPr id="25" name="Flowchart: Process 24"/>
          <p:cNvSpPr/>
          <p:nvPr/>
        </p:nvSpPr>
        <p:spPr>
          <a:xfrm>
            <a:off x="5321300" y="6033427"/>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a:t>
            </a:r>
          </a:p>
        </p:txBody>
      </p:sp>
      <p:sp>
        <p:nvSpPr>
          <p:cNvPr id="26" name="Flowchart: Process 25"/>
          <p:cNvSpPr/>
          <p:nvPr/>
        </p:nvSpPr>
        <p:spPr>
          <a:xfrm>
            <a:off x="8150820" y="3008049"/>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Przełącz</a:t>
            </a:r>
          </a:p>
        </p:txBody>
      </p:sp>
      <p:sp>
        <p:nvSpPr>
          <p:cNvPr id="27" name="Flowchart: Process 26"/>
          <p:cNvSpPr/>
          <p:nvPr/>
        </p:nvSpPr>
        <p:spPr>
          <a:xfrm>
            <a:off x="8150820" y="4529227"/>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Host</a:t>
            </a:r>
          </a:p>
        </p:txBody>
      </p:sp>
      <p:sp>
        <p:nvSpPr>
          <p:cNvPr id="28" name="Flowchart: Process 27"/>
          <p:cNvSpPr/>
          <p:nvPr/>
        </p:nvSpPr>
        <p:spPr>
          <a:xfrm>
            <a:off x="8150820" y="3691997"/>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a:t>
            </a:r>
          </a:p>
        </p:txBody>
      </p:sp>
      <p:sp>
        <p:nvSpPr>
          <p:cNvPr id="29" name="Flowchart: Process 28"/>
          <p:cNvSpPr/>
          <p:nvPr/>
        </p:nvSpPr>
        <p:spPr>
          <a:xfrm>
            <a:off x="8150820" y="5313805"/>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Host</a:t>
            </a:r>
          </a:p>
        </p:txBody>
      </p:sp>
      <p:sp>
        <p:nvSpPr>
          <p:cNvPr id="30" name="Flowchart: Process 29"/>
          <p:cNvSpPr/>
          <p:nvPr/>
        </p:nvSpPr>
        <p:spPr>
          <a:xfrm>
            <a:off x="8150820" y="6018876"/>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a:t>
            </a:r>
          </a:p>
        </p:txBody>
      </p:sp>
      <p:sp>
        <p:nvSpPr>
          <p:cNvPr id="31" name="Right Bracket 30"/>
          <p:cNvSpPr/>
          <p:nvPr/>
        </p:nvSpPr>
        <p:spPr>
          <a:xfrm>
            <a:off x="4525367" y="3307401"/>
            <a:ext cx="150813" cy="741849"/>
          </a:xfrm>
          <a:prstGeom prst="rightBracket">
            <a:avLst/>
          </a:prstGeom>
        </p:spPr>
        <p:style>
          <a:lnRef idx="1">
            <a:schemeClr val="accent1"/>
          </a:lnRef>
          <a:fillRef idx="0">
            <a:schemeClr val="accent1"/>
          </a:fillRef>
          <a:effectRef idx="0">
            <a:schemeClr val="accent1"/>
          </a:effectRef>
          <a:fontRef idx="minor">
            <a:schemeClr val="tx1"/>
          </a:fontRef>
        </p:style>
        <p:txBody>
          <a:bodyPr anchor="ctr"/>
          <a:lstStyle/>
          <a:p>
            <a:pPr algn="ctr"/>
          </a:p>
        </p:txBody>
      </p:sp>
      <p:sp>
        <p:nvSpPr>
          <p:cNvPr id="32" name="Right Bracket 31"/>
          <p:cNvSpPr/>
          <p:nvPr/>
        </p:nvSpPr>
        <p:spPr>
          <a:xfrm>
            <a:off x="4514750" y="3566850"/>
            <a:ext cx="45719" cy="1333302"/>
          </a:xfrm>
          <a:prstGeom prst="rightBracket">
            <a:avLst/>
          </a:prstGeom>
        </p:spPr>
        <p:style>
          <a:lnRef idx="1">
            <a:schemeClr val="accent1"/>
          </a:lnRef>
          <a:fillRef idx="0">
            <a:schemeClr val="accent1"/>
          </a:fillRef>
          <a:effectRef idx="0">
            <a:schemeClr val="accent1"/>
          </a:effectRef>
          <a:fontRef idx="minor">
            <a:schemeClr val="tx1"/>
          </a:fontRef>
        </p:style>
        <p:txBody>
          <a:bodyPr anchor="ctr"/>
          <a:lstStyle/>
          <a:p>
            <a:pPr algn="ctr"/>
          </a:p>
        </p:txBody>
      </p:sp>
      <p:sp>
        <p:nvSpPr>
          <p:cNvPr id="33" name="Right Bracket 32"/>
          <p:cNvSpPr/>
          <p:nvPr/>
        </p:nvSpPr>
        <p:spPr>
          <a:xfrm>
            <a:off x="4178301" y="3487343"/>
            <a:ext cx="354350" cy="2281886"/>
          </a:xfrm>
          <a:prstGeom prst="rightBracket">
            <a:avLst/>
          </a:prstGeom>
        </p:spPr>
        <p:style>
          <a:lnRef idx="1">
            <a:schemeClr val="accent1"/>
          </a:lnRef>
          <a:fillRef idx="0">
            <a:schemeClr val="accent1"/>
          </a:fillRef>
          <a:effectRef idx="0">
            <a:schemeClr val="accent1"/>
          </a:effectRef>
          <a:fontRef idx="minor">
            <a:schemeClr val="tx1"/>
          </a:fontRef>
        </p:style>
        <p:txBody>
          <a:bodyPr anchor="ctr"/>
          <a:lstStyle/>
          <a:p>
            <a:pPr algn="ctr"/>
          </a:p>
        </p:txBody>
      </p:sp>
      <p:cxnSp>
        <p:nvCxnSpPr>
          <p:cNvPr id="35" name="Straight Connector 34"/>
          <p:cNvCxnSpPr/>
          <p:nvPr/>
        </p:nvCxnSpPr>
        <p:spPr>
          <a:xfrm flipV="1">
            <a:off x="2832100" y="2541411"/>
            <a:ext cx="457200" cy="466638"/>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3546425" y="2370666"/>
            <a:ext cx="2841675" cy="651495"/>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flipV="1">
            <a:off x="3706813" y="2510851"/>
            <a:ext cx="1744960" cy="41813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6902350" y="2589919"/>
            <a:ext cx="1732260" cy="339062"/>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flipV="1">
            <a:off x="9228880" y="2518635"/>
            <a:ext cx="386210" cy="488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21" idx="0"/>
          </p:cNvCxnSpPr>
          <p:nvPr/>
        </p:nvCxnSpPr>
        <p:spPr>
          <a:xfrm flipV="1">
            <a:off x="6413500" y="2378450"/>
            <a:ext cx="225920" cy="64415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flipV="1">
            <a:off x="6996113" y="2410376"/>
            <a:ext cx="1682650" cy="567113"/>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flipV="1">
            <a:off x="4576168" y="2422831"/>
            <a:ext cx="3817341" cy="551261"/>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4319043" y="2386783"/>
            <a:ext cx="4021878" cy="61528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67246"/>
      </p:ext>
    </p:extLst>
  </p:cSld>
  <p:clrMapOvr>
    <a:masterClrMapping/>
  </p:clrMapOvr>
</p:sld>
</file>

<file path=ppt/slides/slide1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1992"/>
            <a:ext cx="10515600" cy="1325563"/>
          </a:xfrm>
        </p:spPr>
        <p:txBody>
          <a:bodyPr/>
          <a:lstStyle/>
          <a:p>
            <a:pPr algn="ctr">
              <a:defRPr b="1"/>
            </a:pPr>
            <a:r>
              <a:t>Sieć wirtualna</a:t>
            </a:r>
            <a:endParaRPr b="1"/>
          </a:p>
        </p:txBody>
      </p:sp>
      <p:pic>
        <p:nvPicPr>
          <p:cNvPr id="4" name="Picture 3"/>
          <p:cNvPicPr>
            <a:picLocks noChangeAspect="1"/>
          </p:cNvPicPr>
          <p:nvPr/>
        </p:nvPicPr>
        <p:blipFill>
          <a:blip r:embed="rId3"/>
          <a:stretch>
            <a:fillRect/>
          </a:stretch>
        </p:blipFill>
        <p:spPr>
          <a:xfrm>
            <a:off x="2607733" y="4662133"/>
            <a:ext cx="6298494" cy="1634800"/>
          </a:xfrm>
          <a:prstGeom prst="rect">
            <a:avLst/>
          </a:prstGeom>
        </p:spPr>
      </p:pic>
      <p:pic>
        <p:nvPicPr>
          <p:cNvPr id="5" name="Picture 4"/>
          <p:cNvPicPr>
            <a:picLocks noChangeAspect="1"/>
          </p:cNvPicPr>
          <p:nvPr/>
        </p:nvPicPr>
        <p:blipFill>
          <a:blip r:embed="rId4"/>
          <a:stretch>
            <a:fillRect/>
          </a:stretch>
        </p:blipFill>
        <p:spPr>
          <a:xfrm>
            <a:off x="2607733" y="3012370"/>
            <a:ext cx="6419850" cy="1352550"/>
          </a:xfrm>
          <a:prstGeom prst="rect">
            <a:avLst/>
          </a:prstGeom>
        </p:spPr>
      </p:pic>
      <p:cxnSp>
        <p:nvCxnSpPr>
          <p:cNvPr id="7" name="Straight Connector 6"/>
          <p:cNvCxnSpPr/>
          <p:nvPr/>
        </p:nvCxnSpPr>
        <p:spPr>
          <a:xfrm>
            <a:off x="2607733" y="2201333"/>
            <a:ext cx="587022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726267" y="2387600"/>
            <a:ext cx="5870223"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26" name="Straight Connector 25"/>
          <p:cNvCxnSpPr/>
          <p:nvPr/>
        </p:nvCxnSpPr>
        <p:spPr>
          <a:xfrm>
            <a:off x="3657599" y="2607733"/>
            <a:ext cx="5870223"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9" name="Straight Connector 8"/>
          <p:cNvCxnSpPr/>
          <p:nvPr/>
        </p:nvCxnSpPr>
        <p:spPr>
          <a:xfrm flipV="1">
            <a:off x="3928533" y="1467555"/>
            <a:ext cx="5644" cy="1140178"/>
          </a:xfrm>
          <a:prstGeom prst="line">
            <a:avLst/>
          </a:prstGeom>
        </p:spPr>
        <p:style>
          <a:lnRef idx="1">
            <a:schemeClr val="accent6"/>
          </a:lnRef>
          <a:fillRef idx="0">
            <a:schemeClr val="accent6"/>
          </a:fillRef>
          <a:effectRef idx="0">
            <a:schemeClr val="accent6"/>
          </a:effectRef>
          <a:fontRef idx="minor">
            <a:schemeClr val="tx1"/>
          </a:fontRef>
        </p:style>
      </p:cxnSp>
      <p:cxnSp>
        <p:nvCxnSpPr>
          <p:cNvPr id="29" name="Straight Connector 28"/>
          <p:cNvCxnSpPr/>
          <p:nvPr/>
        </p:nvCxnSpPr>
        <p:spPr>
          <a:xfrm flipV="1">
            <a:off x="5048338" y="1474963"/>
            <a:ext cx="6880" cy="1125362"/>
          </a:xfrm>
          <a:prstGeom prst="line">
            <a:avLst/>
          </a:prstGeom>
        </p:spPr>
        <p:style>
          <a:lnRef idx="1">
            <a:schemeClr val="accent6"/>
          </a:lnRef>
          <a:fillRef idx="0">
            <a:schemeClr val="accent6"/>
          </a:fillRef>
          <a:effectRef idx="0">
            <a:schemeClr val="accent6"/>
          </a:effectRef>
          <a:fontRef idx="minor">
            <a:schemeClr val="tx1"/>
          </a:fontRef>
        </p:style>
      </p:cxnSp>
      <p:cxnSp>
        <p:nvCxnSpPr>
          <p:cNvPr id="30" name="Straight Connector 29"/>
          <p:cNvCxnSpPr/>
          <p:nvPr/>
        </p:nvCxnSpPr>
        <p:spPr>
          <a:xfrm flipV="1">
            <a:off x="6096000" y="1517650"/>
            <a:ext cx="11288" cy="1095727"/>
          </a:xfrm>
          <a:prstGeom prst="line">
            <a:avLst/>
          </a:prstGeom>
        </p:spPr>
        <p:style>
          <a:lnRef idx="1">
            <a:schemeClr val="accent6"/>
          </a:lnRef>
          <a:fillRef idx="0">
            <a:schemeClr val="accent6"/>
          </a:fillRef>
          <a:effectRef idx="0">
            <a:schemeClr val="accent6"/>
          </a:effectRef>
          <a:fontRef idx="minor">
            <a:schemeClr val="tx1"/>
          </a:fontRef>
        </p:style>
      </p:cxnSp>
      <p:cxnSp>
        <p:nvCxnSpPr>
          <p:cNvPr id="31" name="Straight Connector 30"/>
          <p:cNvCxnSpPr/>
          <p:nvPr/>
        </p:nvCxnSpPr>
        <p:spPr>
          <a:xfrm flipH="1" flipV="1">
            <a:off x="7024510" y="1456267"/>
            <a:ext cx="8468" cy="1162932"/>
          </a:xfrm>
          <a:prstGeom prst="line">
            <a:avLst/>
          </a:prstGeom>
        </p:spPr>
        <p:style>
          <a:lnRef idx="1">
            <a:schemeClr val="accent6"/>
          </a:lnRef>
          <a:fillRef idx="0">
            <a:schemeClr val="accent6"/>
          </a:fillRef>
          <a:effectRef idx="0">
            <a:schemeClr val="accent6"/>
          </a:effectRef>
          <a:fontRef idx="minor">
            <a:schemeClr val="tx1"/>
          </a:fontRef>
        </p:style>
      </p:cxnSp>
      <p:cxnSp>
        <p:nvCxnSpPr>
          <p:cNvPr id="32" name="Straight Connector 31"/>
          <p:cNvCxnSpPr/>
          <p:nvPr/>
        </p:nvCxnSpPr>
        <p:spPr>
          <a:xfrm flipV="1">
            <a:off x="3098799" y="1472320"/>
            <a:ext cx="11289" cy="745066"/>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4312354" y="1480960"/>
            <a:ext cx="11289" cy="745066"/>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5661378" y="1489253"/>
            <a:ext cx="5644" cy="71208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6795910" y="1456267"/>
            <a:ext cx="11289" cy="745066"/>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4622799" y="1474964"/>
            <a:ext cx="0" cy="907523"/>
          </a:xfrm>
          <a:prstGeom prst="line">
            <a:avLst/>
          </a:prstGeom>
        </p:spPr>
        <p:style>
          <a:lnRef idx="1">
            <a:schemeClr val="accent2"/>
          </a:lnRef>
          <a:fillRef idx="0">
            <a:schemeClr val="accent2"/>
          </a:fillRef>
          <a:effectRef idx="0">
            <a:schemeClr val="accent2"/>
          </a:effectRef>
          <a:fontRef idx="minor">
            <a:schemeClr val="tx1"/>
          </a:fontRef>
        </p:style>
      </p:cxnSp>
      <p:cxnSp>
        <p:nvCxnSpPr>
          <p:cNvPr id="48" name="Straight Connector 47"/>
          <p:cNvCxnSpPr/>
          <p:nvPr/>
        </p:nvCxnSpPr>
        <p:spPr>
          <a:xfrm flipV="1">
            <a:off x="5448299" y="1489253"/>
            <a:ext cx="0" cy="907523"/>
          </a:xfrm>
          <a:prstGeom prst="line">
            <a:avLst/>
          </a:prstGeom>
        </p:spPr>
        <p:style>
          <a:lnRef idx="1">
            <a:schemeClr val="accent2"/>
          </a:lnRef>
          <a:fillRef idx="0">
            <a:schemeClr val="accent2"/>
          </a:fillRef>
          <a:effectRef idx="0">
            <a:schemeClr val="accent2"/>
          </a:effectRef>
          <a:fontRef idx="minor">
            <a:schemeClr val="tx1"/>
          </a:fontRef>
        </p:style>
      </p:cxnSp>
      <p:cxnSp>
        <p:nvCxnSpPr>
          <p:cNvPr id="49" name="Straight Connector 48"/>
          <p:cNvCxnSpPr/>
          <p:nvPr/>
        </p:nvCxnSpPr>
        <p:spPr>
          <a:xfrm flipV="1">
            <a:off x="6448424" y="1489252"/>
            <a:ext cx="0" cy="907523"/>
          </a:xfrm>
          <a:prstGeom prst="line">
            <a:avLst/>
          </a:prstGeom>
        </p:spPr>
        <p:style>
          <a:lnRef idx="1">
            <a:schemeClr val="accent2"/>
          </a:lnRef>
          <a:fillRef idx="0">
            <a:schemeClr val="accent2"/>
          </a:fillRef>
          <a:effectRef idx="0">
            <a:schemeClr val="accent2"/>
          </a:effectRef>
          <a:fontRef idx="minor">
            <a:schemeClr val="tx1"/>
          </a:fontRef>
        </p:style>
      </p:cxnSp>
      <p:cxnSp>
        <p:nvCxnSpPr>
          <p:cNvPr id="50" name="Straight Connector 49"/>
          <p:cNvCxnSpPr/>
          <p:nvPr/>
        </p:nvCxnSpPr>
        <p:spPr>
          <a:xfrm flipV="1">
            <a:off x="7416799" y="1474963"/>
            <a:ext cx="0" cy="907523"/>
          </a:xfrm>
          <a:prstGeom prst="line">
            <a:avLst/>
          </a:prstGeom>
        </p:spPr>
        <p:style>
          <a:lnRef idx="1">
            <a:schemeClr val="accent2"/>
          </a:lnRef>
          <a:fillRef idx="0">
            <a:schemeClr val="accent2"/>
          </a:fillRef>
          <a:effectRef idx="0">
            <a:schemeClr val="accent2"/>
          </a:effectRef>
          <a:fontRef idx="minor">
            <a:schemeClr val="tx1"/>
          </a:fontRef>
        </p:style>
      </p:cxnSp>
      <p:sp>
        <p:nvSpPr>
          <p:cNvPr id="20" name="Cloud Callout 19"/>
          <p:cNvSpPr/>
          <p:nvPr/>
        </p:nvSpPr>
        <p:spPr>
          <a:xfrm>
            <a:off x="271637" y="1988431"/>
            <a:ext cx="1926873" cy="974726"/>
          </a:xfrm>
          <a:prstGeom prst="cloudCallout">
            <a:avLst>
              <a:gd fmla="val 75296" name="adj1"/>
              <a:gd fmla="val -58849"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SIEĆ WIRTUALNA</a:t>
            </a:r>
          </a:p>
        </p:txBody>
      </p:sp>
      <p:cxnSp>
        <p:nvCxnSpPr>
          <p:cNvPr id="54" name="Straight Connector 53"/>
          <p:cNvCxnSpPr/>
          <p:nvPr/>
        </p:nvCxnSpPr>
        <p:spPr>
          <a:xfrm flipV="1">
            <a:off x="4775199" y="1627364"/>
            <a:ext cx="0" cy="907523"/>
          </a:xfrm>
          <a:prstGeom prst="line">
            <a:avLst/>
          </a:prstGeom>
        </p:spPr>
        <p:style>
          <a:lnRef idx="1">
            <a:schemeClr val="accent2"/>
          </a:lnRef>
          <a:fillRef idx="0">
            <a:schemeClr val="accent2"/>
          </a:fillRef>
          <a:effectRef idx="0">
            <a:schemeClr val="accent2"/>
          </a:effectRef>
          <a:fontRef idx="minor">
            <a:schemeClr val="tx1"/>
          </a:fontRef>
        </p:style>
      </p:cxnSp>
      <p:sp>
        <p:nvSpPr>
          <p:cNvPr id="55" name="Cloud Callout 54"/>
          <p:cNvSpPr/>
          <p:nvPr/>
        </p:nvSpPr>
        <p:spPr>
          <a:xfrm>
            <a:off x="149577" y="3390194"/>
            <a:ext cx="1926873" cy="974726"/>
          </a:xfrm>
          <a:prstGeom prst="cloudCallout">
            <a:avLst>
              <a:gd fmla="val 75296" name="adj1"/>
              <a:gd fmla="val -58849"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SIEĆ FIZYCZNA</a:t>
            </a:r>
          </a:p>
        </p:txBody>
      </p:sp>
      <p:sp>
        <p:nvSpPr>
          <p:cNvPr id="57" name="Cloud Callout 56"/>
          <p:cNvSpPr/>
          <p:nvPr/>
        </p:nvSpPr>
        <p:spPr>
          <a:xfrm>
            <a:off x="149577" y="5218994"/>
            <a:ext cx="1926873" cy="974726"/>
          </a:xfrm>
          <a:prstGeom prst="cloudCallout">
            <a:avLst>
              <a:gd fmla="val 75296" name="adj1"/>
              <a:gd fmla="val -58849"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REGION</a:t>
            </a:r>
          </a:p>
        </p:txBody>
      </p:sp>
    </p:spTree>
    <p:extLst>
      <p:ext uri="{BB962C8B-B14F-4D97-AF65-F5344CB8AC3E}">
        <p14:creationId xmlns:p14="http://schemas.microsoft.com/office/powerpoint/2010/main" val="1487228704"/>
      </p:ext>
    </p:extLst>
  </p:cSld>
  <p:clrMapOvr>
    <a:masterClrMapping/>
  </p:clrMapOvr>
</p:sld>
</file>

<file path=ppt/slides/slide1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1992"/>
            <a:ext cx="10515600" cy="1325563"/>
          </a:xfrm>
        </p:spPr>
        <p:txBody>
          <a:bodyPr/>
          <a:lstStyle/>
          <a:p>
            <a:pPr algn="ctr">
              <a:defRPr b="1"/>
            </a:pPr>
            <a:r>
              <a:t>Omówienie usług infrastruktury chmurowej</a:t>
            </a:r>
            <a:endParaRPr b="1"/>
          </a:p>
        </p:txBody>
      </p:sp>
      <p:pic>
        <p:nvPicPr>
          <p:cNvPr id="4" name="Picture 3"/>
          <p:cNvPicPr>
            <a:picLocks noChangeAspect="1"/>
          </p:cNvPicPr>
          <p:nvPr/>
        </p:nvPicPr>
        <p:blipFill>
          <a:blip r:embed="rId4"/>
          <a:stretch>
            <a:fillRect/>
          </a:stretch>
        </p:blipFill>
        <p:spPr>
          <a:xfrm>
            <a:off x="3928533" y="5004951"/>
            <a:ext cx="4977694" cy="1291981"/>
          </a:xfrm>
          <a:prstGeom prst="rect">
            <a:avLst/>
          </a:prstGeom>
        </p:spPr>
      </p:pic>
      <p:pic>
        <p:nvPicPr>
          <p:cNvPr id="5" name="Picture 4"/>
          <p:cNvPicPr>
            <a:picLocks noChangeAspect="1"/>
          </p:cNvPicPr>
          <p:nvPr/>
        </p:nvPicPr>
        <p:blipFill>
          <a:blip r:embed="rId5"/>
          <a:stretch>
            <a:fillRect/>
          </a:stretch>
        </p:blipFill>
        <p:spPr>
          <a:xfrm>
            <a:off x="3830107" y="3703639"/>
            <a:ext cx="5236633" cy="1103267"/>
          </a:xfrm>
          <a:prstGeom prst="rect">
            <a:avLst/>
          </a:prstGeom>
        </p:spPr>
      </p:pic>
      <p:sp>
        <p:nvSpPr>
          <p:cNvPr id="20" name="Cloud Callout 19"/>
          <p:cNvSpPr/>
          <p:nvPr/>
        </p:nvSpPr>
        <p:spPr>
          <a:xfrm>
            <a:off x="252587" y="2840750"/>
            <a:ext cx="1926873" cy="974726"/>
          </a:xfrm>
          <a:prstGeom prst="cloudCallout">
            <a:avLst>
              <a:gd fmla="val 115831" name="adj1"/>
              <a:gd fmla="val -19761"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SIEĆ WIRTUALNA</a:t>
            </a:r>
          </a:p>
        </p:txBody>
      </p:sp>
      <p:sp>
        <p:nvSpPr>
          <p:cNvPr id="55" name="Cloud Callout 54"/>
          <p:cNvSpPr/>
          <p:nvPr/>
        </p:nvSpPr>
        <p:spPr>
          <a:xfrm>
            <a:off x="149577" y="4030225"/>
            <a:ext cx="1926873" cy="974726"/>
          </a:xfrm>
          <a:prstGeom prst="cloudCallout">
            <a:avLst>
              <a:gd fmla="val 135604" name="adj1"/>
              <a:gd fmla="val -16830"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SIEĆ FIZYCZNA</a:t>
            </a:r>
          </a:p>
        </p:txBody>
      </p:sp>
      <p:sp>
        <p:nvSpPr>
          <p:cNvPr id="57" name="Cloud Callout 56"/>
          <p:cNvSpPr/>
          <p:nvPr/>
        </p:nvSpPr>
        <p:spPr>
          <a:xfrm>
            <a:off x="149576" y="5163578"/>
            <a:ext cx="1926873" cy="974726"/>
          </a:xfrm>
          <a:prstGeom prst="cloudCallout">
            <a:avLst>
              <a:gd fmla="val 138570" name="adj1"/>
              <a:gd fmla="val 8578"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REGION</a:t>
            </a:r>
          </a:p>
        </p:txBody>
      </p:sp>
      <p:pic>
        <p:nvPicPr>
          <p:cNvPr id="3" name="Picture 2"/>
          <p:cNvPicPr>
            <a:picLocks noChangeAspect="1"/>
          </p:cNvPicPr>
          <p:nvPr/>
        </p:nvPicPr>
        <p:blipFill>
          <a:blip r:embed="rId6"/>
          <a:stretch>
            <a:fillRect/>
          </a:stretch>
        </p:blipFill>
        <p:spPr>
          <a:xfrm>
            <a:off x="3428997" y="2793240"/>
            <a:ext cx="6192179" cy="844388"/>
          </a:xfrm>
          <a:prstGeom prst="rect">
            <a:avLst/>
          </a:prstGeom>
        </p:spPr>
      </p:pic>
      <p:graphicFrame>
        <p:nvGraphicFramePr>
          <p:cNvPr id="6" name="Object 5"/>
          <p:cNvGraphicFramePr>
            <a:graphicFrameLocks noChangeAspect="1"/>
          </p:cNvGraphicFramePr>
          <p:nvPr>
            <p:extLst>
              <p:ext uri="{D42A27DB-BD31-4B8C-83A1-F6EECF244321}">
                <p14:modId xmlns:p14="http://schemas.microsoft.com/office/powerpoint/2010/main" val="2917181365"/>
              </p:ext>
            </p:extLst>
          </p:nvPr>
        </p:nvGraphicFramePr>
        <p:xfrm>
          <a:off x="3163226" y="1715226"/>
          <a:ext cx="6457950" cy="1012003"/>
        </p:xfrm>
        <a:graphic>
          <a:graphicData uri="http://schemas.openxmlformats.org/presentationml/2006/ole">
            <mc:AlternateContent xmlns:mc="http://schemas.openxmlformats.org/markup-compatibility/2006">
              <mc:Choice xmlns:v="urn:schemas-microsoft-com:vml" Requires="v">
                <p:oleObj imgH="1123920" imgW="7172280" name="Bitmap Image" progId="Paint.Picture" r:id="rId7" spid="_x0000_s1034">
                  <p:embed/>
                </p:oleObj>
              </mc:Choice>
              <mc:Fallback>
                <p:oleObj imgH="1123920" imgW="7172280" name="Bitmap Image" progId="Paint.Picture" r:id="rId7">
                  <p:embed/>
                  <p:pic>
                    <p:nvPicPr>
                      <p:cNvPr id="0" name=""/>
                      <p:cNvPicPr/>
                      <p:nvPr/>
                    </p:nvPicPr>
                    <p:blipFill>
                      <a:blip r:embed="rId8"/>
                      <a:stretch>
                        <a:fillRect/>
                      </a:stretch>
                    </p:blipFill>
                    <p:spPr>
                      <a:xfrm>
                        <a:off x="3163226" y="1715226"/>
                        <a:ext cx="6457950" cy="1012003"/>
                      </a:xfrm>
                      <a:prstGeom prst="rect">
                        <a:avLst/>
                      </a:prstGeom>
                    </p:spPr>
                  </p:pic>
                </p:oleObj>
              </mc:Fallback>
            </mc:AlternateContent>
          </a:graphicData>
        </a:graphic>
      </p:graphicFrame>
      <p:sp>
        <p:nvSpPr>
          <p:cNvPr id="27" name="Cloud Callout 26"/>
          <p:cNvSpPr/>
          <p:nvPr/>
        </p:nvSpPr>
        <p:spPr>
          <a:xfrm>
            <a:off x="149576" y="1437232"/>
            <a:ext cx="1926873" cy="974726"/>
          </a:xfrm>
          <a:prstGeom prst="cloudCallout">
            <a:avLst>
              <a:gd fmla="val 102484" name="adj1"/>
              <a:gd fmla="val 8578" name="adj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INSTANCJE W CHMURZE</a:t>
            </a:r>
          </a:p>
        </p:txBody>
      </p:sp>
    </p:spTree>
    <p:extLst>
      <p:ext uri="{BB962C8B-B14F-4D97-AF65-F5344CB8AC3E}">
        <p14:creationId xmlns:p14="http://schemas.microsoft.com/office/powerpoint/2010/main" val="2993007228"/>
      </p:ext>
    </p:extLst>
  </p:cSld>
  <p:clrMapOvr>
    <a:masterClrMapping/>
  </p:clrMapOvr>
</p:sld>
</file>

<file path=ppt/slides/slide1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Badanie i przegląd następujących zasobów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0515600" cy="5057775"/>
          </a:xfrm>
        </p:spPr>
        <p:txBody>
          <a:bodyPr>
            <a:normAutofit/>
          </a:bodyPr>
          <a:lstStyle/>
          <a:p>
            <a:pPr algn="just" indent="0" lvl="0" marL="0">
              <a:buNone/>
              <a:defRPr b="1">
                <a:latin typeface="+mj-lt"/>
              </a:defRPr>
            </a:pPr>
            <a:r>
              <a:t>Przeczytaj definicję NIST chmury obliczeniowej:</a:t>
            </a:r>
            <a:endParaRPr b="1">
              <a:latin typeface="+mj-lt"/>
            </a:endParaRPr>
          </a:p>
          <a:p>
            <a:pPr algn="just">
              <a:defRPr>
                <a:latin typeface="+mj-lt"/>
              </a:defRPr>
            </a:pPr>
            <a:r>
              <a:t>https://csrc.nist.gov/publications/detail/sp/800-145/final </a:t>
            </a:r>
          </a:p>
          <a:p>
            <a:pPr algn="just" indent="0" lvl="0" marL="0">
              <a:buNone/>
              <a:defRPr b="1">
                <a:latin typeface="+mj-lt"/>
              </a:defRPr>
            </a:pPr>
            <a:r>
              <a:t>Przejrzyj bezpłatną warstwę Oracle Cloud:</a:t>
            </a:r>
          </a:p>
          <a:p>
            <a:pPr algn="just">
              <a:defRPr>
                <a:latin typeface="+mj-lt"/>
              </a:defRPr>
            </a:pPr>
            <a:r>
              <a:t>oracle.com.com/cloud/free</a:t>
            </a:r>
            <a:endParaRPr>
              <a:latin typeface="+mj-lt"/>
            </a:endParaRPr>
          </a:p>
          <a:p>
            <a:pPr algn="just" indent="0" lvl="0" marL="0">
              <a:buNone/>
              <a:defRPr b="1">
                <a:latin typeface="+mj-lt"/>
              </a:defRPr>
            </a:pPr>
            <a:r>
              <a:t>Przejrzyj bezpłatne usługi Azure:</a:t>
            </a:r>
          </a:p>
          <a:p>
            <a:pPr algn="just">
              <a:defRPr>
                <a:latin typeface="+mj-lt"/>
              </a:defRPr>
            </a:pPr>
            <a:r>
              <a:t>azure.microsoft.com/en-us/pricing/free-services</a:t>
            </a:r>
          </a:p>
          <a:p>
            <a:pPr algn="just" indent="0" marL="0">
              <a:buNone/>
              <a:defRPr b="1">
                <a:latin typeface="+mj-lt"/>
              </a:defRPr>
            </a:pPr>
            <a:r>
              <a:t>Przejdź do aplikacji Oracle Member Hub i zakończ pierwszy temat:</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Wprowadzenie do kursu Cloud Computing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Kurs ten został opracowany w wyniku projektu Erasmus+ CodeIn (</a:t>
            </a:r>
            <a:r>
              <a:rPr i="1"/>
              <a:t>Cloud cOmputing for Digital Education INnovation</a:t>
            </a:r>
            <a:r>
              <a:t>)</a:t>
            </a:r>
          </a:p>
          <a:p>
            <a:pPr lvl="0">
              <a:defRPr sz="3600">
                <a:latin typeface="+mj-lt"/>
              </a:defRPr>
            </a:pPr>
            <a:r>
              <a:t>Zawiera łącznie dziesięć tematów nauczania</a:t>
            </a:r>
            <a:endParaRPr sz="3600">
              <a:latin typeface="+mj-lt"/>
            </a:endParaRPr>
          </a:p>
          <a:p>
            <a:pPr lvl="0">
              <a:defRPr sz="3600">
                <a:latin typeface="+mj-lt"/>
              </a:defRPr>
            </a:pPr>
            <a:r>
              <a:t>Wszystko, czego potrzebujesz, to dostęp do Internetu </a:t>
            </a:r>
          </a:p>
          <a:p>
            <a:pPr lvl="0">
              <a:defRPr sz="3600">
                <a:latin typeface="+mj-lt"/>
              </a:defRPr>
            </a:pPr>
            <a:r>
              <a:t>Oczekuje się, że w ciągu 150 godzin otrzymasz planowane wyniki nauczania. </a:t>
            </a:r>
          </a:p>
          <a:p>
            <a:pPr lvl="0"/>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20.xml><?xml version="1.0" encoding="utf-8"?>
<p:sld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4BFA3B7-B920-5D47-B4C0-8275F7610107}"/>
              </a:ext>
            </a:extLst>
          </p:cNvPr>
          <p:cNvSpPr txBox="1"/>
          <p:nvPr/>
        </p:nvSpPr>
        <p:spPr>
          <a:xfrm>
            <a:off x="849796" y="1821994"/>
            <a:ext cx="7402167" cy="300082"/>
          </a:xfrm>
          <a:prstGeom prst="rect">
            <a:avLst/>
          </a:prstGeom>
          <a:solidFill>
            <a:srgbClr val="FFFFFF"/>
          </a:solidFill>
        </p:spPr>
        <p:txBody>
          <a:bodyPr rtlCol="0" wrap="square">
            <a:normAutofit/>
          </a:bodyPr>
          <a:lstStyle/>
          <a:p>
            <a:r>
              <a:rPr lang="en-US" sz="1400">
                <a:solidFill>
                  <a:srgbClr val="000000"/>
                </a:solidFill>
              </a:rPr>
              <a:t>Oświadczenie</a:t>
            </a:r>
          </a:p>
        </p:txBody>
      </p:sp>
      <p:sp>
        <p:nvSpPr>
          <p:cNvPr id="3" name="TextBox 2">
            <a:extLst>
              <a:ext uri="{FF2B5EF4-FFF2-40B4-BE49-F238E27FC236}">
                <a16:creationId xmlns:a16="http://schemas.microsoft.com/office/drawing/2014/main" id="{7118F732-4964-3E41-BED7-1E69F3601352}"/>
              </a:ext>
            </a:extLst>
          </p:cNvPr>
          <p:cNvSpPr txBox="1">
            <a:spLocks/>
          </p:cNvSpPr>
          <p:nvPr/>
        </p:nvSpPr>
        <p:spPr>
          <a:xfrm>
            <a:off x="849797" y="2223251"/>
            <a:ext cx="7402166" cy="944287"/>
          </a:xfrm>
          <a:prstGeom prst="rect">
            <a:avLst/>
          </a:prstGeom>
          <a:solidFill>
            <a:srgbClr val="FFFFFF"/>
          </a:solidFill>
        </p:spPr>
        <p:txBody>
          <a:bodyPr rtlCol="0" wrap="square">
            <a:normAutofit/>
          </a:bodyPr>
          <a:lstStyle/>
          <a:p>
            <a:r>
              <a:rPr lang="en-US" sz="1200">
                <a:solidFill>
                  <a:srgbClr val="000000"/>
                </a:solidFill>
              </a:rPr>
              <a:t>Treść tego dokumentu została wygenerowana przez usługę tłumaczenia maszynowego oferowaną przez Oracle. Tłumaczenie zostało wykonane automatycznie i nie było poddane redakcji ani weryfikacji. Jeśli konieczne jest ponowne wykorzystanie lub rozpowszechnianie wspomnianych treści osobom trzecim, sugerujemy, aby zostały one poddane uprzedniemu przeglądowi, zarówno pod względem ich dokładności, jak i formatowania.</a:t>
            </a:r>
          </a:p>
        </p:txBody>
      </p:sp>
      <p:sp>
        <p:nvSpPr>
          <p:cNvPr id="4" name="TextBox 3">
            <a:extLst>
              <a:ext uri="{FF2B5EF4-FFF2-40B4-BE49-F238E27FC236}">
                <a16:creationId xmlns:a16="http://schemas.microsoft.com/office/drawing/2014/main" id="{30AE9F46-85B4-4E4C-B437-628FF2AAAB81}"/>
              </a:ext>
            </a:extLst>
          </p:cNvPr>
          <p:cNvSpPr txBox="1"/>
          <p:nvPr/>
        </p:nvSpPr>
        <p:spPr>
          <a:xfrm>
            <a:off x="849796" y="3599731"/>
            <a:ext cx="7402167" cy="300082"/>
          </a:xfrm>
          <a:prstGeom prst="rect">
            <a:avLst/>
          </a:prstGeom>
          <a:solidFill>
            <a:srgbClr val="FFFFFF"/>
          </a:solidFill>
        </p:spPr>
        <p:txBody>
          <a:bodyPr rtlCol="0" wrap="square">
            <a:normAutofit/>
          </a:bodyPr>
          <a:lstStyle/>
          <a:p>
            <a:r>
              <a:rPr lang="en-US" sz="1400">
                <a:solidFill>
                  <a:srgbClr val="000000"/>
                </a:solidFill>
              </a:rPr>
              <a:t>Disclaimer</a:t>
            </a:r>
          </a:p>
        </p:txBody>
      </p:sp>
      <p:sp>
        <p:nvSpPr>
          <p:cNvPr id="5" name="TextBox 4">
            <a:extLst>
              <a:ext uri="{FF2B5EF4-FFF2-40B4-BE49-F238E27FC236}">
                <a16:creationId xmlns:a16="http://schemas.microsoft.com/office/drawing/2014/main" id="{317B7E7F-7C29-AE44-AE80-F5A9978D8492}"/>
              </a:ext>
            </a:extLst>
          </p:cNvPr>
          <p:cNvSpPr txBox="1"/>
          <p:nvPr/>
        </p:nvSpPr>
        <p:spPr>
          <a:xfrm>
            <a:off x="849796" y="4000988"/>
            <a:ext cx="7402167" cy="938760"/>
          </a:xfrm>
          <a:prstGeom prst="rect">
            <a:avLst/>
          </a:prstGeom>
          <a:solidFill>
            <a:srgbClr val="FFFFFF"/>
          </a:solidFill>
        </p:spPr>
        <p:txBody>
          <a:bodyPr rtlCol="0" wrap="square">
            <a:normAutofit/>
          </a:bodyPr>
          <a:lstStyle/>
          <a:p>
            <a:r>
              <a:rPr lang="en-US" sz="1200">
                <a:solidFill>
                  <a:srgbClr val="000000"/>
                </a:solidFill>
              </a:rPr>
              <a:t>This content has been generated by Oracle machine translation. The translations are automated and have not undergone human review or validation. If you plan to distribute the machine-translated content, we suggest you review it in advance for translation accuracy and formatting.</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Wprowadzenie do kursu Cloud Computing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825625"/>
            <a:ext cx="10515600" cy="4846108"/>
          </a:xfrm>
        </p:spPr>
        <p:txBody>
          <a:bodyPr/>
          <a:lstStyle/>
          <a:p>
            <a:pPr lvl="0">
              <a:defRPr sz="3600">
                <a:latin typeface="+mj-lt"/>
              </a:defRPr>
            </a:pPr>
            <a:r>
              <a:t>W większości przypadków będziesz uczyć się na własną rękę z materiałów nauczania online.</a:t>
            </a:r>
          </a:p>
          <a:p>
            <a:pPr lvl="0">
              <a:defRPr sz="3600">
                <a:latin typeface="+mj-lt"/>
              </a:defRPr>
            </a:pPr>
            <a:r>
              <a:t>Powiązanym partnerem tego projektu jest globalny program edukacyjny Oracle dla filantropii - Oracle Academy - </a:t>
            </a:r>
            <a:r>
              <a:rPr>
                <a:hlinkClick r:id="rId3"/>
              </a:rPr>
              <a:t>https</a:t>
            </a:r>
            <a:r>
              <a:rPr>
                <a:sym charset="2" panose="05000000000000000000" pitchFamily="2" typeface="Wingdings"/>
                <a:hlinkClick r:id="rId3"/>
              </a:rPr>
              <a:t>://</a:t>
            </a:r>
            <a:r>
              <a:rPr>
                <a:hlinkClick r:id="rId3"/>
              </a:rPr>
              <a:t>academy.oracle.com</a:t>
            </a:r>
            <a:endParaRPr sz="3600">
              <a:latin typeface="+mj-lt"/>
            </a:endParaRPr>
          </a:p>
          <a:p>
            <a:pPr lvl="0">
              <a:defRPr sz="3600">
                <a:latin typeface="+mj-lt"/>
              </a:defRPr>
            </a:pPr>
            <a:r>
              <a:t>System zarządzania szkoleniami to Oracle Member Hub</a:t>
            </a:r>
            <a:endParaRPr sz="3600">
              <a:latin typeface="+mj-lt"/>
            </a:endParaRPr>
          </a:p>
          <a:p>
            <a:pPr lvl="0"/>
            <a:endParaRPr sz="3600">
              <a:latin typeface="+mj-lt"/>
            </a:endParaRPr>
          </a:p>
          <a:p>
            <a:pPr lvl="0"/>
            <a:endParaRPr sz="3600">
              <a:latin typeface="+mj-lt"/>
            </a:endParaRPr>
          </a:p>
          <a:p>
            <a:pPr lvl="0"/>
            <a:endParaRPr>
              <a:latin typeface="+mj-lt"/>
            </a:endParaRPr>
          </a:p>
        </p:txBody>
      </p:sp>
    </p:spTree>
    <p:extLst>
      <p:ext uri="{BB962C8B-B14F-4D97-AF65-F5344CB8AC3E}">
        <p14:creationId xmlns:p14="http://schemas.microsoft.com/office/powerpoint/2010/main" val="639552763"/>
      </p:ext>
    </p:extLst>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Centrum uczestnictwa Oracle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501422"/>
            <a:ext cx="10515600" cy="5170311"/>
          </a:xfrm>
        </p:spPr>
        <p:txBody>
          <a:bodyPr/>
          <a:lstStyle/>
          <a:p>
            <a:pPr lvl="0">
              <a:defRPr sz="3600">
                <a:latin typeface="+mj-lt"/>
              </a:defRPr>
            </a:pPr>
            <a:r>
              <a:t>Rozpocznij od </a:t>
            </a:r>
            <a:r>
              <a:rPr>
                <a:hlinkClick r:id="rId3"/>
              </a:rPr>
              <a:t>https://academy.oracle.com</a:t>
            </a:r>
            <a:endParaRPr sz="3600">
              <a:latin typeface="+mj-lt"/>
            </a:endParaRPr>
          </a:p>
          <a:p>
            <a:pPr lvl="0">
              <a:defRPr sz="3600">
                <a:latin typeface="+mj-lt"/>
              </a:defRPr>
            </a:pPr>
            <a:r>
              <a:t>Wybrać opcję </a:t>
            </a:r>
            <a:r>
              <a:rPr i="1"/>
              <a:t>Zaloguj do Centrum studentów</a:t>
            </a:r>
            <a:endParaRPr i="1" sz="3600">
              <a:latin typeface="+mj-lt"/>
            </a:endParaRPr>
          </a:p>
          <a:p>
            <a:pPr lvl="0"/>
            <a:endParaRPr sz="3600">
              <a:latin typeface="+mj-lt"/>
            </a:endParaRPr>
          </a:p>
          <a:p>
            <a:pPr lvl="0"/>
            <a:endParaRPr sz="3600">
              <a:latin typeface="+mj-lt"/>
            </a:endParaRPr>
          </a:p>
          <a:p>
            <a:pPr lvl="0"/>
            <a:endParaRPr sz="3600">
              <a:latin typeface="+mj-lt"/>
            </a:endParaRPr>
          </a:p>
          <a:p>
            <a:pPr lvl="0"/>
            <a:endParaRPr>
              <a:latin typeface="+mj-lt"/>
            </a:endParaRPr>
          </a:p>
        </p:txBody>
      </p:sp>
      <p:sp>
        <p:nvSpPr>
          <p:cNvPr id="5" name="Line Callout 2 (Border and Accent Bar) 4"/>
          <p:cNvSpPr/>
          <p:nvPr/>
        </p:nvSpPr>
        <p:spPr>
          <a:xfrm>
            <a:off x="5181600" y="3135048"/>
            <a:ext cx="2336800" cy="2381956"/>
          </a:xfrm>
          <a:prstGeom prst="accentBorderCallout2">
            <a:avLst>
              <a:gd fmla="val 18750" name="adj1"/>
              <a:gd fmla="val -8333" name="adj2"/>
              <a:gd fmla="val 18750" name="adj3"/>
              <a:gd fmla="val -16667" name="adj4"/>
              <a:gd fmla="val -20201" name="adj5"/>
              <a:gd fmla="val -42319" name="adj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pic>
        <p:nvPicPr>
          <p:cNvPr id="6" name="Picture 5"/>
          <p:cNvPicPr>
            <a:picLocks noChangeAspect="1"/>
          </p:cNvPicPr>
          <p:nvPr/>
        </p:nvPicPr>
        <p:blipFill>
          <a:blip r:embed="rId4"/>
          <a:stretch>
            <a:fillRect/>
          </a:stretch>
        </p:blipFill>
        <p:spPr>
          <a:xfrm>
            <a:off x="4932284" y="2939874"/>
            <a:ext cx="4649514" cy="2772304"/>
          </a:xfrm>
          <a:prstGeom prst="rect">
            <a:avLst/>
          </a:prstGeom>
        </p:spPr>
      </p:pic>
    </p:spTree>
    <p:extLst>
      <p:ext uri="{BB962C8B-B14F-4D97-AF65-F5344CB8AC3E}">
        <p14:creationId xmlns:p14="http://schemas.microsoft.com/office/powerpoint/2010/main" val="692274176"/>
      </p:ext>
    </p:extLst>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Centrum uczestnictwa Oracle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501422"/>
            <a:ext cx="10515600" cy="5170311"/>
          </a:xfrm>
        </p:spPr>
        <p:txBody>
          <a:bodyPr/>
          <a:lstStyle/>
          <a:p>
            <a:pPr lvl="0">
              <a:defRPr sz="3600">
                <a:latin typeface="+mj-lt"/>
              </a:defRPr>
            </a:pPr>
            <a:r>
              <a:t>Wpisz swoją nazwę użytkownika i hasło (po pierwszym zalogowaniu zmień swoje hasło) </a:t>
            </a:r>
            <a:endParaRPr sz="3600">
              <a:latin typeface="+mj-lt"/>
            </a:endParaRPr>
          </a:p>
          <a:p>
            <a:pPr lvl="0"/>
            <a:endParaRPr sz="3600">
              <a:latin typeface="+mj-lt"/>
            </a:endParaRPr>
          </a:p>
          <a:p>
            <a:pPr lvl="0"/>
            <a:endParaRPr sz="3600">
              <a:latin typeface="+mj-lt"/>
            </a:endParaRPr>
          </a:p>
          <a:p>
            <a:pPr lvl="0"/>
            <a:endParaRPr>
              <a:latin typeface="+mj-lt"/>
            </a:endParaRPr>
          </a:p>
        </p:txBody>
      </p:sp>
      <p:pic>
        <p:nvPicPr>
          <p:cNvPr id="8" name="Picture 7"/>
          <p:cNvPicPr>
            <a:picLocks noChangeAspect="1"/>
          </p:cNvPicPr>
          <p:nvPr/>
        </p:nvPicPr>
        <p:blipFill>
          <a:blip r:embed="rId3"/>
          <a:stretch>
            <a:fillRect/>
          </a:stretch>
        </p:blipFill>
        <p:spPr>
          <a:xfrm>
            <a:off x="1257653" y="2826985"/>
            <a:ext cx="3596569" cy="3564647"/>
          </a:xfrm>
          <a:prstGeom prst="rect">
            <a:avLst/>
          </a:prstGeom>
        </p:spPr>
      </p:pic>
      <p:pic>
        <p:nvPicPr>
          <p:cNvPr id="9" name="Picture 8"/>
          <p:cNvPicPr>
            <a:picLocks noChangeAspect="1"/>
          </p:cNvPicPr>
          <p:nvPr/>
        </p:nvPicPr>
        <p:blipFill>
          <a:blip r:embed="rId4"/>
          <a:stretch>
            <a:fillRect/>
          </a:stretch>
        </p:blipFill>
        <p:spPr>
          <a:xfrm>
            <a:off x="6334124" y="2826985"/>
            <a:ext cx="3888620" cy="3067227"/>
          </a:xfrm>
          <a:prstGeom prst="rect">
            <a:avLst/>
          </a:prstGeom>
        </p:spPr>
      </p:pic>
    </p:spTree>
    <p:extLst>
      <p:ext uri="{BB962C8B-B14F-4D97-AF65-F5344CB8AC3E}">
        <p14:creationId xmlns:p14="http://schemas.microsoft.com/office/powerpoint/2010/main" val="3948167171"/>
      </p:ext>
    </p:extLst>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Centrum uczestnictwa Oracle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501422"/>
            <a:ext cx="10515600" cy="5170311"/>
          </a:xfrm>
        </p:spPr>
        <p:txBody>
          <a:bodyPr/>
          <a:lstStyle/>
          <a:p>
            <a:pPr algn="just" lvl="0">
              <a:defRPr sz="3600">
                <a:latin typeface="+mj-lt"/>
              </a:defRPr>
            </a:pPr>
            <a:r>
              <a:t>Po pomyślnym zalogowaniu należy wybrać kanał nauczania (w obszarze </a:t>
            </a:r>
            <a:r>
              <a:rPr i="1"/>
              <a:t>Moje kanały</a:t>
            </a:r>
            <a:r>
              <a:t>) i przejrzeć materiały szkoleniowe. </a:t>
            </a:r>
            <a:endParaRPr sz="3600">
              <a:latin typeface="+mj-lt"/>
            </a:endParaRPr>
          </a:p>
          <a:p>
            <a:pPr lvl="0"/>
            <a:endParaRPr sz="3600">
              <a:latin typeface="+mj-lt"/>
            </a:endParaRPr>
          </a:p>
          <a:p>
            <a:pPr lvl="0"/>
            <a:endParaRPr>
              <a:latin typeface="+mj-lt"/>
            </a:endParaRPr>
          </a:p>
        </p:txBody>
      </p:sp>
      <p:pic>
        <p:nvPicPr>
          <p:cNvPr id="5" name="Picture 4"/>
          <p:cNvPicPr>
            <a:picLocks noChangeAspect="1"/>
          </p:cNvPicPr>
          <p:nvPr/>
        </p:nvPicPr>
        <p:blipFill>
          <a:blip r:embed="rId3"/>
          <a:stretch>
            <a:fillRect/>
          </a:stretch>
        </p:blipFill>
        <p:spPr>
          <a:xfrm>
            <a:off x="1077559" y="3106208"/>
            <a:ext cx="8772525" cy="3667125"/>
          </a:xfrm>
          <a:prstGeom prst="rect">
            <a:avLst/>
          </a:prstGeom>
        </p:spPr>
      </p:pic>
    </p:spTree>
    <p:extLst>
      <p:ext uri="{BB962C8B-B14F-4D97-AF65-F5344CB8AC3E}">
        <p14:creationId xmlns:p14="http://schemas.microsoft.com/office/powerpoint/2010/main" val="177430345"/>
      </p:ext>
    </p:extLst>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Centrum uczestnictwa Oracle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199" y="1388534"/>
            <a:ext cx="3846689" cy="5283200"/>
          </a:xfrm>
        </p:spPr>
        <p:txBody>
          <a:bodyPr/>
          <a:lstStyle/>
          <a:p>
            <a:pPr algn="just" lvl="0">
              <a:defRPr sz="3600">
                <a:latin typeface="+mj-lt"/>
              </a:defRPr>
            </a:pPr>
            <a:r>
              <a:t>Otworzyć ścieżkę nauczania (kliknij na </a:t>
            </a:r>
            <a:r>
              <a:rPr i="1"/>
              <a:t>szczegóły</a:t>
            </a:r>
            <a:r>
              <a:t>) </a:t>
            </a:r>
            <a:endParaRPr sz="3600">
              <a:latin typeface="+mj-lt"/>
            </a:endParaRPr>
          </a:p>
          <a:p>
            <a:pPr lvl="0"/>
            <a:endParaRPr>
              <a:latin typeface="+mj-lt"/>
            </a:endParaRPr>
          </a:p>
        </p:txBody>
      </p:sp>
      <p:pic>
        <p:nvPicPr>
          <p:cNvPr id="4" name="Picture 3"/>
          <p:cNvPicPr>
            <a:picLocks noChangeAspect="1"/>
          </p:cNvPicPr>
          <p:nvPr/>
        </p:nvPicPr>
        <p:blipFill>
          <a:blip r:embed="rId3"/>
          <a:stretch>
            <a:fillRect/>
          </a:stretch>
        </p:blipFill>
        <p:spPr>
          <a:xfrm>
            <a:off x="4899378" y="1587102"/>
            <a:ext cx="5601758" cy="4660286"/>
          </a:xfrm>
          <a:prstGeom prst="rect">
            <a:avLst/>
          </a:prstGeom>
        </p:spPr>
      </p:pic>
      <p:cxnSp>
        <p:nvCxnSpPr>
          <p:cNvPr id="7" name="Straight Connector 6"/>
          <p:cNvCxnSpPr/>
          <p:nvPr/>
        </p:nvCxnSpPr>
        <p:spPr>
          <a:xfrm>
            <a:off x="2314222" y="2968978"/>
            <a:ext cx="2460978" cy="2325511"/>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945026997"/>
      </p:ext>
    </p:extLst>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Centrum uczestnictwa Oracle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264356"/>
            <a:ext cx="10515600" cy="5407378"/>
          </a:xfrm>
        </p:spPr>
        <p:txBody>
          <a:bodyPr/>
          <a:lstStyle/>
          <a:p>
            <a:pPr algn="just" lvl="0">
              <a:defRPr sz="3600">
                <a:latin typeface="+mj-lt"/>
              </a:defRPr>
            </a:pPr>
            <a:r>
              <a:t>Ścieżka nauczania zawiera wszystkie potrzebne materiały dydaktyczne</a:t>
            </a:r>
            <a:endParaRPr>
              <a:latin typeface="+mj-lt"/>
            </a:endParaRPr>
          </a:p>
        </p:txBody>
      </p:sp>
      <p:pic>
        <p:nvPicPr>
          <p:cNvPr id="5" name="Picture 4"/>
          <p:cNvPicPr>
            <a:picLocks noChangeAspect="1"/>
          </p:cNvPicPr>
          <p:nvPr/>
        </p:nvPicPr>
        <p:blipFill>
          <a:blip r:embed="rId3"/>
          <a:stretch>
            <a:fillRect/>
          </a:stretch>
        </p:blipFill>
        <p:spPr>
          <a:xfrm>
            <a:off x="3560234" y="1969559"/>
            <a:ext cx="6629400" cy="4600575"/>
          </a:xfrm>
          <a:prstGeom prst="rect">
            <a:avLst/>
          </a:prstGeom>
        </p:spPr>
      </p:pic>
    </p:spTree>
    <p:extLst>
      <p:ext uri="{BB962C8B-B14F-4D97-AF65-F5344CB8AC3E}">
        <p14:creationId xmlns:p14="http://schemas.microsoft.com/office/powerpoint/2010/main" val="75450973"/>
      </p:ext>
    </p:extLst>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Omówienie infrastruktury chmurowej</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298222"/>
            <a:ext cx="10515600" cy="5407378"/>
          </a:xfrm>
        </p:spPr>
        <p:txBody>
          <a:bodyPr/>
          <a:lstStyle/>
          <a:p>
            <a:pPr algn="just" lvl="0"/>
            <a:endParaRPr sz="3200">
              <a:latin typeface="+mj-lt"/>
            </a:endParaRPr>
          </a:p>
          <a:p>
            <a:pPr algn="just" lvl="0">
              <a:defRPr sz="3200">
                <a:latin typeface="+mj-lt"/>
              </a:defRPr>
            </a:pPr>
            <a:r>
              <a:t>Na tym kursie zaadaptowaliśmy wszystkie przykłady i zajęcia do Oracle Cloud Infrastructure (OCI).</a:t>
            </a:r>
          </a:p>
          <a:p>
            <a:pPr algn="just" lvl="0">
              <a:defRPr sz="3200">
                <a:latin typeface="+mj-lt"/>
              </a:defRPr>
            </a:pPr>
            <a:r>
              <a:t>Po zarejestrowaniu się wyślemy te informacje, aby uzyskać bezpłatny dostęp do OCI.</a:t>
            </a:r>
          </a:p>
          <a:p>
            <a:pPr algn="just" lvl="0">
              <a:defRPr sz="3200">
                <a:latin typeface="+mj-lt"/>
              </a:defRPr>
            </a:pPr>
            <a:r>
              <a:t>Ale możesz korzystać z innych platform chmury publicznej w praktyce (jeśli masz do nich dostęp), takich jak Microsoft Azure, Amazon Web Service (AWS), Google Cloud (Google Cloud Platform) i podobne. </a:t>
            </a:r>
          </a:p>
          <a:p>
            <a:pPr algn="just" lvl="0"/>
            <a:endParaRPr>
              <a:latin typeface="+mj-lt"/>
            </a:endParaRPr>
          </a:p>
        </p:txBody>
      </p:sp>
    </p:spTree>
    <p:extLst>
      <p:ext uri="{BB962C8B-B14F-4D97-AF65-F5344CB8AC3E}">
        <p14:creationId xmlns:p14="http://schemas.microsoft.com/office/powerpoint/2010/main" val="26614908"/>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no"?><Relationships xmlns="http://schemas.openxmlformats.org/package/2006/relationships"><Relationship Id="rId1" Target="itemProps1.xml" Type="http://schemas.openxmlformats.org/officeDocument/2006/relationships/customXmlProps"/></Relationships>
</file>

<file path=customXml/_rels/item2.xml.rels><?xml version="1.0" encoding="UTF-8" standalone="no"?><Relationships xmlns="http://schemas.openxmlformats.org/package/2006/relationships"><Relationship Id="rId1" Target="itemProps2.xml" Type="http://schemas.openxmlformats.org/officeDocument/2006/relationships/customXmlProps"/></Relationships>
</file>

<file path=customXml/_rels/item3.xml.rels><?xml version="1.0" encoding="UTF-8" standalone="no"?><Relationships xmlns="http://schemas.openxmlformats.org/package/2006/relationships"><Relationship Id="rId1" Target="itemProps3.xml" Type="http://schemas.openxmlformats.org/officeDocument/2006/relationships/customXmlProps"/></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C0E6616-76FF-4823-999E-7850DAE83500}"/>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1826</TotalTime>
  <Words>1639</Words>
  <Application>Microsoft Office PowerPoint</Application>
  <PresentationFormat>Widescreen</PresentationFormat>
  <Paragraphs>206</Paragraphs>
  <Slides>19</Slides>
  <Notes>18</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6" baseType="lpstr">
      <vt:lpstr>Arial</vt:lpstr>
      <vt:lpstr>Calibri</vt:lpstr>
      <vt:lpstr>Calibri Light</vt:lpstr>
      <vt:lpstr>Times New Roman</vt:lpstr>
      <vt:lpstr>Wingdings</vt:lpstr>
      <vt:lpstr>Motyw pakietu Office</vt:lpstr>
      <vt:lpstr>Paintbrush Picture</vt:lpstr>
      <vt:lpstr>O3 - Distance learning curricula in Cloud Computing  1- Getting started with cloud infrastructure</vt:lpstr>
      <vt:lpstr>Introduction to the Cloud Computing course</vt:lpstr>
      <vt:lpstr>Introduction to the Cloud Computing course</vt:lpstr>
      <vt:lpstr>Oracle Member Hub</vt:lpstr>
      <vt:lpstr>Oracle Member Hub</vt:lpstr>
      <vt:lpstr>Oracle Member Hub</vt:lpstr>
      <vt:lpstr>Oracle Member Hub</vt:lpstr>
      <vt:lpstr>Oracle Member Hub</vt:lpstr>
      <vt:lpstr>Cloud infrastructure overview</vt:lpstr>
      <vt:lpstr>Cloud Computing charachteristics</vt:lpstr>
      <vt:lpstr>Cloud services models</vt:lpstr>
      <vt:lpstr>CAPEX v/s OPEX</vt:lpstr>
      <vt:lpstr>The global footprint of the cloud infrastructure</vt:lpstr>
      <vt:lpstr>The components of a cloud region</vt:lpstr>
      <vt:lpstr>The components of a Availability Domain (AD)</vt:lpstr>
      <vt:lpstr>Physical network</vt:lpstr>
      <vt:lpstr>Virtual network</vt:lpstr>
      <vt:lpstr>Cloud infrastructure services overview</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71</cp:revision>
  <dcterms:created xsi:type="dcterms:W3CDTF">2021-12-08T08:56:03Z</dcterms:created>
  <dcterms:modified xsi:type="dcterms:W3CDTF">2022-11-01T12:35:50Z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