
<file path=[Content_Types].xml><?xml version="1.0" encoding="utf-8"?>
<Types xmlns="http://schemas.openxmlformats.org/package/2006/content-types">
  <Default ContentType="image/x-emf" Extension="emf"/>
  <Default ContentType="image/jpeg" Extension="jpeg"/>
  <Default ContentType="image/jpeg" Extension="jpg"/>
  <Default ContentType="image/png" Extension="png"/>
  <Default ContentType="application/vnd.openxmlformats-package.relationships+xml" Extension="rels"/>
  <Default ContentType="application/xml" Extension="xml"/>
  <Override ContentType="application/vnd.openxmlformats-officedocument.customXmlProperties+xml" PartName="/customXml/itemProps1.xml"/>
  <Override ContentType="application/vnd.openxmlformats-officedocument.customXmlProperties+xml" PartName="/customXml/itemProps2.xml"/>
  <Override ContentType="application/vnd.openxmlformats-officedocument.customXmlProperties+xml" PartName="/customXml/itemProps3.xml"/>
  <Override ContentType="application/vnd.openxmlformats-officedocument.extended-properties+xml" PartName="/docProps/app.xml"/>
  <Override ContentType="application/vnd.openxmlformats-package.core-properties+xml" PartName="/docProps/core.xml"/>
  <Override ContentType="application/vnd.openxmlformats-officedocument.custom-properties+xml" PartName="/docProps/custom.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303" r:id="rId20"/>
    <p:sldId id="256" r:id="rId5"/>
    <p:sldId id="257" r:id="rId6"/>
    <p:sldId id="296" r:id="rId7"/>
    <p:sldId id="300" r:id="rId8"/>
    <p:sldId id="301" r:id="rId9"/>
    <p:sldId id="297" r:id="rId10"/>
    <p:sldId id="298" r:id="rId11"/>
    <p:sldId id="299" r:id="rId12"/>
    <p:sldId id="302" r:id="rId13"/>
    <p:sldId id="277" r:id="rId14"/>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92" autoAdjust="0"/>
    <p:restoredTop sz="82135" autoAdjust="0"/>
  </p:normalViewPr>
  <p:slideViewPr>
    <p:cSldViewPr snapToGrid="0">
      <p:cViewPr varScale="1">
        <p:scale>
          <a:sx n="95" d="100"/>
          <a:sy n="95" d="100"/>
        </p:scale>
        <p:origin x="1074" y="78"/>
      </p:cViewPr>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customXml/item1.xml" Type="http://schemas.openxmlformats.org/officeDocument/2006/relationships/customXml"/><Relationship Id="rId10" Target="slides/slide6.xml" Type="http://schemas.openxmlformats.org/officeDocument/2006/relationships/slide"/><Relationship Id="rId11" Target="slides/slide7.xml" Type="http://schemas.openxmlformats.org/officeDocument/2006/relationships/slide"/><Relationship Id="rId12" Target="slides/slide8.xml" Type="http://schemas.openxmlformats.org/officeDocument/2006/relationships/slide"/><Relationship Id="rId13" Target="slides/slide9.xml" Type="http://schemas.openxmlformats.org/officeDocument/2006/relationships/slide"/><Relationship Id="rId14" Target="slides/slide10.xml" Type="http://schemas.openxmlformats.org/officeDocument/2006/relationships/slide"/><Relationship Id="rId15" Target="notesMasters/notesMaster1.xml" Type="http://schemas.openxmlformats.org/officeDocument/2006/relationships/notesMaster"/><Relationship Id="rId16" Target="presProps.xml" Type="http://schemas.openxmlformats.org/officeDocument/2006/relationships/presProps"/><Relationship Id="rId17" Target="viewProps.xml" Type="http://schemas.openxmlformats.org/officeDocument/2006/relationships/viewProps"/><Relationship Id="rId18" Target="theme/theme1.xml" Type="http://schemas.openxmlformats.org/officeDocument/2006/relationships/theme"/><Relationship Id="rId19" Target="tableStyles.xml" Type="http://schemas.openxmlformats.org/officeDocument/2006/relationships/tableStyles"/><Relationship Id="rId2" Target="../customXml/item2.xml" Type="http://schemas.openxmlformats.org/officeDocument/2006/relationships/customXml"/><Relationship Id="rId20" Target="slides/slide11.xml" Type="http://schemas.openxmlformats.org/officeDocument/2006/relationships/slide"/><Relationship Id="rId3" Target="../customXml/item3.xml" Type="http://schemas.openxmlformats.org/officeDocument/2006/relationships/customXml"/><Relationship Id="rId4" Target="slideMasters/slideMaster1.xml" Type="http://schemas.openxmlformats.org/officeDocument/2006/relationships/slideMaster"/><Relationship Id="rId5" Target="slides/slide1.xml" Type="http://schemas.openxmlformats.org/officeDocument/2006/relationships/slide"/><Relationship Id="rId6" Target="slides/slide2.xml" Type="http://schemas.openxmlformats.org/officeDocument/2006/relationships/slide"/><Relationship Id="rId7" Target="slides/slide3.xml" Type="http://schemas.openxmlformats.org/officeDocument/2006/relationships/slide"/><Relationship Id="rId8" Target="slides/slide4.xml" Type="http://schemas.openxmlformats.org/officeDocument/2006/relationships/slide"/><Relationship Id="rId9" Target="slides/slide5.xml" Type="http://schemas.openxmlformats.org/officeDocument/2006/relationships/slide"/></Relationships>
</file>

<file path=ppt/notesMasters/_rels/notesMaster1.xml.rels><?xml version="1.0" encoding="UTF-8" standalone="no"?><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18.11.2022.</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4.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5.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6.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_rels/notesSlide7.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8.xml" Type="http://schemas.openxmlformats.org/officeDocument/2006/relationships/slide"/></Relationships>
</file>

<file path=ppt/notesSlides/_rels/notesSlide8.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9.xml" Type="http://schemas.openxmlformats.org/officeDocument/2006/relationships/slide"/></Relationships>
</file>

<file path=ppt/notesSlides/_rels/notesSlide9.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10.xml" Type="http://schemas.openxmlformats.org/officeDocument/2006/relationships/slide"/></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Dzień dobry i witaj na kursie Cloud Computing. Kurs został opracowany w wyniku projektu Erasmus+ CodeIn. Wszystko, czego potrzebujesz do nauki, to dostęp do Internetu i komputer.</a:t>
            </a:r>
          </a:p>
          <a:p>
            <a:pPr>
              <a:lnSpc>
                <a:spcPct val="107000"/>
              </a:lnSpc>
              <a:spcAft>
                <a:spcPts val="800"/>
              </a:spcAft>
              <a:defRPr>
                <a:effectLst/>
              </a:defRPr>
            </a:pPr>
            <a:r>
              <a:t>Kurs zawiera łącznie dziesięć tematów i w tym temacie powiemy coś więcej o równoważeniu obciążenia.</a:t>
            </a:r>
            <a:endParaRPr sz="1200" kern="1200">
              <a:solidFill>
                <a:schemeClr val="tx1"/>
              </a:solidFill>
              <a:effectLst/>
              <a:latin typeface="+mn-lt"/>
              <a:ea typeface="+mn-ea"/>
              <a:cs typeface="+mn-cs"/>
            </a:endParaRP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Co to jest wysoka dostępność? Wysoka dostępność to jakość infrastruktury obliczeniowej, która umożliwia jej dalsze działanie, nawet w przypadku awarii niektórych jej składników. Jest to ważne w przypadku systemów o znaczeniu newralgicznym, które nie tolerują przerw w działaniu, a wszelkie przestoje mogą powodować szkody lub straty finansowe.</a:t>
            </a:r>
          </a:p>
          <a:p>
            <a:r>
              <a:t>Na przykład centra danych wymagają wysokiej dostępności swoich systemów - i nie wymagają zaplanowanych przestojów - do wykonywania codziennych zadań.</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p>
        </p:txBody>
      </p:sp>
    </p:spTree>
    <p:extLst>
      <p:ext uri="{BB962C8B-B14F-4D97-AF65-F5344CB8AC3E}">
        <p14:creationId xmlns:p14="http://schemas.microsoft.com/office/powerpoint/2010/main" val="3577664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Co to jest  urządzenie równoważenia obciążenia? Urządzenie równoważenia obciążenia powinno się używać do zapewnienia wysokiej dostępności, a także do zapewnienia skalowalności. Tak więc zazwyczaj sposób działania urządzenia równoważenia obciążenia jest określany terminem "reverse proxy", jest to urządzenie równoważenia obciążenia, które będzie używane przez wielu klientów i różnych klientów. Ponadto, klienty te trafiłyby do urządzenia równoważenia obciążenia, a urządzenie równoważenia obciążenia będzie kierować ruch do różnych serwerów zaplecza. W ten sposób chroni nie tylko różne serwery zaplecza, ale także zapewnia wysoką dostępność w przypadku niedostępności konkretnego serwera zaplecza, aplikacja może nadal działać. Ponadto zapewnia skalowalność, ponieważ jeśli wielu klientów zacznie jeść urządzenie równoważenia obciążenia, można z łatwością dodać więcej serwerów zaplecza.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p>
        </p:txBody>
      </p:sp>
    </p:spTree>
    <p:extLst>
      <p:ext uri="{BB962C8B-B14F-4D97-AF65-F5344CB8AC3E}">
        <p14:creationId xmlns:p14="http://schemas.microsoft.com/office/powerpoint/2010/main" val="921845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Urządzenie równoważenia obciążenia kieruje ruch sieciowy do serwerów zaplecza, czyli termin określający serwer aplikacji odpowiedzialny za generowanie zawartości w odpowiedzi na przychodzący ruch TCP lub HTTP. </a:t>
            </a:r>
          </a:p>
          <a:p>
            <a:r>
              <a:t>Reguły, zgodnie z którymi urządzenie równoważenia obciążenia będzie kierować ruch do serwerów zaplecza, definiują tzw. założenia systemowe równoważenia obciążenia.</a:t>
            </a:r>
          </a:p>
          <a:p>
            <a:r>
              <a:t>Test stanu jest to test potwierdzający dostępność serwerów zaplecza. Płaszczyzna sterująca wysyła pakiety ping do serwerów zaplecza i oczekuje na odpowiedź.</a:t>
            </a:r>
          </a:p>
          <a:p>
            <a:r>
              <a:t>Nasłuch jest jednostką logiczną, która sprawdza przychodzący ruch pod adresem IP urządzenia równoważenia obciążenia.</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p>
        </p:txBody>
      </p:sp>
    </p:spTree>
    <p:extLst>
      <p:ext uri="{BB962C8B-B14F-4D97-AF65-F5344CB8AC3E}">
        <p14:creationId xmlns:p14="http://schemas.microsoft.com/office/powerpoint/2010/main" val="3233588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Publiczne i prywatne urządzenie równoważenia obciążenia można zawsze używać. Publiczne oznacza, że urządzenie równoważenia obciążenia jest dostępne w Internecie.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p>
        </p:txBody>
      </p:sp>
    </p:spTree>
    <p:extLst>
      <p:ext uri="{BB962C8B-B14F-4D97-AF65-F5344CB8AC3E}">
        <p14:creationId xmlns:p14="http://schemas.microsoft.com/office/powerpoint/2010/main" val="4105518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Prywatne urządzenie równoważenia obciążenia oznacza, że wiele warstw (takich jak warstwa internetowa) może się komunikować z warstwą bazy danych i równoważyć ruch sieciowy między nimi, lecz oba te warstwy nie muszą być publiczne.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p>
        </p:txBody>
      </p:sp>
    </p:spTree>
    <p:extLst>
      <p:ext uri="{BB962C8B-B14F-4D97-AF65-F5344CB8AC3E}">
        <p14:creationId xmlns:p14="http://schemas.microsoft.com/office/powerpoint/2010/main" val="25071108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Co to jest Round-Robin Load Balancing? Równoważenie obciążenia jest jedną z najprostszych metod dystrybucji żądań klientów między grupami serwerów. Urządzenie równoważenia obciążenia typu karuzelowego przekazuje z kolei żądanie klienta do każdego serwera, przechodząc w dół listę serwerów w grupie.</a:t>
            </a:r>
          </a:p>
          <a:p>
            <a:r>
              <a:t>Najmniejsze równoważenie obciążenia jest to dynamiczny algorytm równoważenia obciążenia, w którym żądania klienta są dystrybuowane do serwera aplikacji z najmniejszą liczbą aktywnych połączeń po otrzymaniu żądania klienta.</a:t>
            </a:r>
          </a:p>
          <a:p>
            <a:r>
              <a:t>Założenie systemowe dot. haszowania adresów IP używa źródłowego adresu IP żądania przychodzącego jako klucza haszującego do kierowania ruchu nieprzywierającego do tego samego serwera zaplecza. Znaczy to, że urządzenie równoważenia obciążenia kieruje żądania z tego samego klienta do tego samego serwera zaplecza, pod warunkiem że jest dostępny.</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p>
        </p:txBody>
      </p:sp>
    </p:spTree>
    <p:extLst>
      <p:ext uri="{BB962C8B-B14F-4D97-AF65-F5344CB8AC3E}">
        <p14:creationId xmlns:p14="http://schemas.microsoft.com/office/powerpoint/2010/main" val="32762371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pPr>
            <a:r>
              <a:t>Zestaw zaplecza (encja logiczna zdefiniowana na podstawie listy serwerów zaplecza, założenia systemowego dot. równoważenia obciążenia i założenia systemowego dot. sprawdzania stanu). Jeśli sprawdzenie stanu serwera zakończy się niepowodzeniem, urządzenie równoważenia obciążenia tymczasowo wyłączy serwer z rotacji. Jeśli serwer później przejdzie pomyślnie kontrolę stanu, urządzenie równoważenia obciążenia zwróci ją do rotacji.</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p>
        </p:txBody>
      </p:sp>
    </p:spTree>
    <p:extLst>
      <p:ext uri="{BB962C8B-B14F-4D97-AF65-F5344CB8AC3E}">
        <p14:creationId xmlns:p14="http://schemas.microsoft.com/office/powerpoint/2010/main" val="1575013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Aby ukończyć tę jednostkę, należy przeanalizować i przejrzeć następujące zasoby online. Dziękujemy za uwagę!</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18.11.2022</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18.11.2022</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18.11.2022</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18.11.2022</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18.11.2022</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18.11.2022</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18.11.2022</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18.11.2022</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18.11.2022</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18.11.2022</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18.11.2022</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1.jp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18.11.2022</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9.xml" Type="http://schemas.openxmlformats.org/officeDocument/2006/relationships/notesSlide"/><Relationship Id="rId3" Target="https://docs.oracle.com/en-us/iaas/Content/Balance/Concepts/balanceoverview.htm" TargetMode="External" Type="http://schemas.openxmlformats.org/officeDocument/2006/relationships/hyperlink"/><Relationship Id="rId4" Target="https://www.youtube.com/watch?v=sCR3SAVdyCc" TargetMode="External" Type="http://schemas.openxmlformats.org/officeDocument/2006/relationships/hyperlink"/><Relationship Id="rId5" Target="https://oracle.github.io/learning-library/oci-library/oci-hol/oci-fundamentals-lab/workshops/freetier/index.html#xd_co_f=NmEzYTk4MDUtZWQyMS00MDBmLThiMWEtZWFhMTNlMjEzODM3%7E" TargetMode="External" Type="http://schemas.openxmlformats.org/officeDocument/2006/relationships/hyperlink"/></Relationships>
</file>

<file path=ppt/slides/_rels/slide11.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xml" Type="http://schemas.openxmlformats.org/officeDocument/2006/relationships/notesSlid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2.xml" Type="http://schemas.openxmlformats.org/officeDocument/2006/relationships/notesSlide"/><Relationship Id="rId3" Target="../media/image2.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3.xml" Type="http://schemas.openxmlformats.org/officeDocument/2006/relationships/notesSlide"/><Relationship Id="rId3" Target="../media/image3.emf"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4.xml" Type="http://schemas.openxmlformats.org/officeDocument/2006/relationships/notesSlide"/><Relationship Id="rId3" Target="../media/image4.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5.xml" Type="http://schemas.openxmlformats.org/officeDocument/2006/relationships/notesSlide"/><Relationship Id="rId3" Target="../media/image4.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6.xml" Type="http://schemas.openxmlformats.org/officeDocument/2006/relationships/notesSlide"/><Relationship Id="rId3" Target="../media/image5.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7.xml" Type="http://schemas.openxmlformats.org/officeDocument/2006/relationships/notesSlid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8.xml" Type="http://schemas.openxmlformats.org/officeDocument/2006/relationships/notesSlide"/><Relationship Id="rId3" Target="../media/image6.jpeg" Type="http://schemas.openxmlformats.org/officeDocument/2006/relationships/image"/></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Programy nauczania zdalnego w Cloud Computing</a:t>
            </a:r>
            <a:br>
              <a:rPr b="1"/>
            </a:br>
            <a:br>
              <a:rPr b="1"/>
            </a:br>
            <a:r>
              <a:t>8 -  Load Balancing</a:t>
            </a:r>
          </a:p>
        </p:txBody>
      </p:sp>
      <p:sp>
        <p:nvSpPr>
          <p:cNvPr id="3" name="Podtytuł 2">
            <a:extLst>
              <a:ext uri="{FF2B5EF4-FFF2-40B4-BE49-F238E27FC236}">
                <a16:creationId xmlns:a16="http://schemas.microsoft.com/office/drawing/2014/main" id="{F8EC1C62-E9ED-41A0-95EC-9393A93235BB}"/>
              </a:ext>
            </a:extLst>
          </p:cNvPr>
          <p:cNvSpPr>
            <a:spLocks noGrp="1"/>
          </p:cNvSpPr>
          <p:nvPr>
            <p:ph idx="1" type="subTitle"/>
          </p:nvPr>
        </p:nvSpPr>
        <p:spPr>
          <a:xfrm>
            <a:off x="1524000" y="4471283"/>
            <a:ext cx="9144000" cy="1655762"/>
          </a:xfrm>
        </p:spPr>
        <p:txBody>
          <a:bodyPr>
            <a:normAutofit lnSpcReduction="10000"/>
          </a:bodyPr>
          <a:lstStyle/>
          <a:p/>
          <a:p/>
          <a:p>
            <a:r>
              <a:t>Treść przygotowana przez: Frane Urem</a:t>
            </a:r>
          </a:p>
          <a:p>
            <a:r>
              <a:t>Głos: Ivana Kardum Goleš</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Badanie i przegląd następujących zasobów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lnSpcReduction="10000"/>
          </a:bodyPr>
          <a:lstStyle/>
          <a:p>
            <a:pPr algn="just" indent="0" lvl="0" marL="0">
              <a:buNone/>
              <a:defRPr b="1">
                <a:latin typeface="+mj-lt"/>
              </a:defRPr>
            </a:pPr>
            <a:r>
              <a:t>Przeczytaj:</a:t>
            </a:r>
          </a:p>
          <a:p>
            <a:pPr algn="just">
              <a:defRPr>
                <a:latin typeface="+mj-lt"/>
                <a:hlinkClick r:id="rId3"/>
              </a:defRPr>
            </a:pPr>
            <a:r>
              <a:t>https://docs.oracle.com/en-us/iaas/Content/Balance/Concepts/balanceoverview.htm</a:t>
            </a:r>
            <a:endParaRPr>
              <a:latin typeface="+mj-lt"/>
            </a:endParaRPr>
          </a:p>
          <a:p>
            <a:pPr algn="just" indent="0" marL="0">
              <a:buNone/>
              <a:defRPr b="1">
                <a:latin typeface="+mj-lt"/>
              </a:defRPr>
            </a:pPr>
            <a:r>
              <a:t>Obejrzyj film:</a:t>
            </a:r>
          </a:p>
          <a:p>
            <a:pPr algn="just">
              <a:defRPr>
                <a:latin typeface="+mj-lt"/>
                <a:hlinkClick r:id="rId4"/>
              </a:defRPr>
            </a:pPr>
            <a:r>
              <a:t>https://www.youtube.com/watch?v=sCR3SAVdyCc</a:t>
            </a:r>
            <a:endParaRPr>
              <a:latin typeface="+mj-lt"/>
            </a:endParaRPr>
          </a:p>
          <a:p>
            <a:pPr algn="just" indent="0" marL="0">
              <a:buNone/>
            </a:pPr>
            <a:r>
              <a:t>Wypróbuj praktyczne ćwiczenia dla tej lekcji:</a:t>
            </a:r>
          </a:p>
          <a:p>
            <a:pPr algn="just">
              <a:defRPr>
                <a:latin typeface="+mj-lt"/>
                <a:hlinkClick r:id="rId5"/>
              </a:defRPr>
            </a:pPr>
            <a:r>
              <a:t>https://oracle.github.io/learning-library/oci-library/oci-hol/oci-fundamentals-lab/workshops/freetier/index.html#xd_co_f=NmEzYTk4MDUtZWQyMS00MDBmLThiMWEtZWFhMTNlMjEzODM3%7E</a:t>
            </a:r>
            <a:endParaRPr>
              <a:latin typeface="+mj-lt"/>
            </a:endParaRPr>
          </a:p>
          <a:p>
            <a:pPr algn="just" indent="0" marL="0">
              <a:buNone/>
              <a:defRPr b="1">
                <a:latin typeface="+mj-lt"/>
              </a:defRPr>
            </a:pPr>
            <a:r>
              <a:t>Przejdź do aplikacji Oracle Member Hub i zakończ ósmy temat:</a:t>
            </a:r>
          </a:p>
          <a:p>
            <a:pPr algn="just" indent="0" marL="0">
              <a:buNone/>
              <a:defRPr>
                <a:latin typeface="+mj-lt"/>
              </a:defRPr>
            </a:pPr>
            <a:r>
              <a:t>   academy.oracle.com</a:t>
            </a:r>
          </a:p>
          <a:p>
            <a:pPr algn="just" indent="0" marL="0">
              <a:buNone/>
            </a:pPr>
            <a:endParaRPr>
              <a:latin typeface="+mj-lt"/>
            </a:endParaRPr>
          </a:p>
          <a:p>
            <a:pPr algn="just" indent="0" marL="0">
              <a:buNone/>
            </a:pPr>
            <a:endParaRPr>
              <a:latin typeface="+mj-lt"/>
            </a:endParaRPr>
          </a:p>
          <a:p>
            <a:pPr algn="just" indent="0" marL="0">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11.xml><?xml version="1.0" encoding="utf-8"?>
<p:sld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BFA3B7-B920-5D47-B4C0-8275F7610107}"/>
              </a:ext>
            </a:extLst>
          </p:cNvPr>
          <p:cNvSpPr txBox="1"/>
          <p:nvPr/>
        </p:nvSpPr>
        <p:spPr>
          <a:xfrm>
            <a:off x="849796" y="1821994"/>
            <a:ext cx="7402167" cy="300082"/>
          </a:xfrm>
          <a:prstGeom prst="rect">
            <a:avLst/>
          </a:prstGeom>
          <a:solidFill>
            <a:srgbClr val="FFFFFF"/>
          </a:solidFill>
        </p:spPr>
        <p:txBody>
          <a:bodyPr rtlCol="0" wrap="square">
            <a:normAutofit/>
          </a:bodyPr>
          <a:lstStyle/>
          <a:p>
            <a:r>
              <a:rPr lang="en-US" sz="1400">
                <a:solidFill>
                  <a:srgbClr val="000000"/>
                </a:solidFill>
              </a:rPr>
              <a:t>Oświadczenie</a:t>
            </a:r>
          </a:p>
        </p:txBody>
      </p:sp>
      <p:sp>
        <p:nvSpPr>
          <p:cNvPr id="3" name="TextBox 2">
            <a:extLst>
              <a:ext uri="{FF2B5EF4-FFF2-40B4-BE49-F238E27FC236}">
                <a16:creationId xmlns:a16="http://schemas.microsoft.com/office/drawing/2014/main" id="{7118F732-4964-3E41-BED7-1E69F3601352}"/>
              </a:ext>
            </a:extLst>
          </p:cNvPr>
          <p:cNvSpPr txBox="1">
            <a:spLocks/>
          </p:cNvSpPr>
          <p:nvPr/>
        </p:nvSpPr>
        <p:spPr>
          <a:xfrm>
            <a:off x="849797" y="2223251"/>
            <a:ext cx="7402166" cy="944287"/>
          </a:xfrm>
          <a:prstGeom prst="rect">
            <a:avLst/>
          </a:prstGeom>
          <a:solidFill>
            <a:srgbClr val="FFFFFF"/>
          </a:solidFill>
        </p:spPr>
        <p:txBody>
          <a:bodyPr rtlCol="0" wrap="square">
            <a:normAutofit/>
          </a:bodyPr>
          <a:lstStyle/>
          <a:p>
            <a:r>
              <a:rPr lang="en-US" sz="1200">
                <a:solidFill>
                  <a:srgbClr val="000000"/>
                </a:solidFill>
              </a:rPr>
              <a:t>Treść tego dokumentu została wygenerowana przez usługę tłumaczenia maszynowego oferowaną przez Oracle. Tłumaczenie zostało wykonane automatycznie i nie było poddane redakcji ani weryfikacji. Jeśli konieczne jest ponowne wykorzystanie lub rozpowszechnianie wspomnianych treści osobom trzecim, sugerujemy, aby zostały one poddane uprzedniemu przeglądowi, zarówno pod względem ich dokładności, jak i formatowania.</a:t>
            </a:r>
          </a:p>
        </p:txBody>
      </p:sp>
      <p:sp>
        <p:nvSpPr>
          <p:cNvPr id="4" name="TextBox 3">
            <a:extLst>
              <a:ext uri="{FF2B5EF4-FFF2-40B4-BE49-F238E27FC236}">
                <a16:creationId xmlns:a16="http://schemas.microsoft.com/office/drawing/2014/main" id="{30AE9F46-85B4-4E4C-B437-628FF2AAAB81}"/>
              </a:ext>
            </a:extLst>
          </p:cNvPr>
          <p:cNvSpPr txBox="1"/>
          <p:nvPr/>
        </p:nvSpPr>
        <p:spPr>
          <a:xfrm>
            <a:off x="849796" y="3599731"/>
            <a:ext cx="7402167" cy="300082"/>
          </a:xfrm>
          <a:prstGeom prst="rect">
            <a:avLst/>
          </a:prstGeom>
          <a:solidFill>
            <a:srgbClr val="FFFFFF"/>
          </a:solidFill>
        </p:spPr>
        <p:txBody>
          <a:bodyPr rtlCol="0" wrap="square">
            <a:normAutofit/>
          </a:bodyPr>
          <a:lstStyle/>
          <a:p>
            <a:r>
              <a:rPr lang="en-US" sz="1400">
                <a:solidFill>
                  <a:srgbClr val="000000"/>
                </a:solidFill>
              </a:rPr>
              <a:t>Disclaimer</a:t>
            </a:r>
          </a:p>
        </p:txBody>
      </p:sp>
      <p:sp>
        <p:nvSpPr>
          <p:cNvPr id="5" name="TextBox 4">
            <a:extLst>
              <a:ext uri="{FF2B5EF4-FFF2-40B4-BE49-F238E27FC236}">
                <a16:creationId xmlns:a16="http://schemas.microsoft.com/office/drawing/2014/main" id="{317B7E7F-7C29-AE44-AE80-F5A9978D8492}"/>
              </a:ext>
            </a:extLst>
          </p:cNvPr>
          <p:cNvSpPr txBox="1"/>
          <p:nvPr/>
        </p:nvSpPr>
        <p:spPr>
          <a:xfrm>
            <a:off x="849796" y="4000988"/>
            <a:ext cx="7402167" cy="938760"/>
          </a:xfrm>
          <a:prstGeom prst="rect">
            <a:avLst/>
          </a:prstGeom>
          <a:solidFill>
            <a:srgbClr val="FFFFFF"/>
          </a:solidFill>
        </p:spPr>
        <p:txBody>
          <a:bodyPr rtlCol="0" wrap="square">
            <a:normAutofit/>
          </a:bodyPr>
          <a:lstStyle/>
          <a:p>
            <a:r>
              <a:rPr lang="en-US" sz="1200">
                <a:solidFill>
                  <a:srgbClr val="000000"/>
                </a:solidFill>
              </a:rPr>
              <a:t>This content has been generated by Oracle machine translation. The translations are automated and have not undergone human review or validation. If you plan to distribute the machine-translated content, we suggest you review it in advance for translation accuracy and formatting.</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Wprowadzenie do kursu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Kurs ten został opracowany w wyniku projektu Erasmus+ CodeIn (</a:t>
            </a:r>
            <a:r>
              <a:rPr i="1"/>
              <a:t>Cloud cOmputing for Digital Education INnovation</a:t>
            </a:r>
            <a:r>
              <a:t>)</a:t>
            </a:r>
          </a:p>
          <a:p>
            <a:pPr lvl="0">
              <a:defRPr sz="3600">
                <a:latin typeface="+mj-lt"/>
              </a:defRPr>
            </a:pPr>
            <a:r>
              <a:t>Zawiera łącznie dziesięć tematów nauczania</a:t>
            </a:r>
            <a:endParaRPr sz="3600">
              <a:latin typeface="+mj-lt"/>
            </a:endParaRPr>
          </a:p>
          <a:p>
            <a:pPr lvl="0">
              <a:defRPr sz="3600">
                <a:latin typeface="+mj-lt"/>
              </a:defRPr>
            </a:pPr>
            <a:r>
              <a:t>Wszystko, czego potrzebujesz do nauki, to dostęp do Internetu </a:t>
            </a:r>
          </a:p>
          <a:p>
            <a:pPr indent="0" lvl="0" marL="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Wysoka dostępność</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2" y="1690688"/>
            <a:ext cx="7043894" cy="5167312"/>
          </a:xfrm>
        </p:spPr>
        <p:txBody>
          <a:bodyPr>
            <a:normAutofit/>
          </a:bodyPr>
          <a:lstStyle/>
          <a:p>
            <a:pPr>
              <a:defRPr sz="3600">
                <a:latin typeface="+mj-lt"/>
              </a:defRPr>
            </a:pPr>
            <a:r>
              <a:t>Środowiska obliczeniowe, skonfigurowane do zapewnienia niemal pełnej dostępności, nazywane są systemami wysokiej dostępności</a:t>
            </a:r>
          </a:p>
          <a:p>
            <a:pPr>
              <a:defRPr sz="3600">
                <a:latin typeface="+mj-lt"/>
              </a:defRPr>
            </a:pPr>
            <a:r>
              <a:t>takie systemy zazwyczaj mają nadmiarowy sprzęt i oprogramowanie, które udostępniają system pomimo awarii</a:t>
            </a:r>
            <a:endParaRPr sz="3600">
              <a:latin typeface="+mj-lt"/>
            </a:endParaRPr>
          </a:p>
        </p:txBody>
      </p:sp>
      <p:pic>
        <p:nvPicPr>
          <p:cNvPr id="4" name="Picture 3"/>
          <p:cNvPicPr>
            <a:picLocks noChangeAspect="1"/>
          </p:cNvPicPr>
          <p:nvPr/>
        </p:nvPicPr>
        <p:blipFill>
          <a:blip r:embed="rId3"/>
          <a:stretch>
            <a:fillRect/>
          </a:stretch>
        </p:blipFill>
        <p:spPr>
          <a:xfrm>
            <a:off x="7654750" y="2189741"/>
            <a:ext cx="3197469" cy="3894353"/>
          </a:xfrm>
          <a:prstGeom prst="rect">
            <a:avLst/>
          </a:prstGeom>
        </p:spPr>
      </p:pic>
    </p:spTree>
    <p:extLst>
      <p:ext uri="{BB962C8B-B14F-4D97-AF65-F5344CB8AC3E}">
        <p14:creationId xmlns:p14="http://schemas.microsoft.com/office/powerpoint/2010/main" val="595010795"/>
      </p:ext>
    </p:extLst>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Przegląd równoważenia obciążenia</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0870" y="1539963"/>
            <a:ext cx="7855753" cy="5167312"/>
          </a:xfrm>
        </p:spPr>
        <p:txBody>
          <a:bodyPr>
            <a:normAutofit/>
          </a:bodyPr>
          <a:lstStyle/>
          <a:p>
            <a:pPr indent="0" marL="0">
              <a:buNone/>
              <a:defRPr sz="3600">
                <a:latin typeface="+mj-lt"/>
              </a:defRPr>
            </a:pPr>
            <a:r>
              <a:t>Urządzenie równoważenia obciążenia działa między klientami i elementami zaplecza i wykonuje takie zadania, jak:</a:t>
            </a:r>
          </a:p>
          <a:p>
            <a:pPr lvl="1">
              <a:defRPr sz="3200">
                <a:latin typeface="+mj-lt"/>
              </a:defRPr>
            </a:pPr>
            <a:r>
              <a:t>Wykrywanie usług</a:t>
            </a:r>
            <a:endParaRPr sz="3200">
              <a:latin typeface="+mj-lt"/>
            </a:endParaRPr>
          </a:p>
          <a:p>
            <a:pPr lvl="1">
              <a:defRPr sz="3200">
                <a:latin typeface="+mj-lt"/>
              </a:defRPr>
            </a:pPr>
            <a:r>
              <a:t>Sprawdzanie stanu</a:t>
            </a:r>
            <a:endParaRPr sz="3200">
              <a:latin typeface="+mj-lt"/>
            </a:endParaRPr>
          </a:p>
          <a:p>
            <a:pPr lvl="1">
              <a:defRPr sz="3200">
                <a:latin typeface="+mj-lt"/>
              </a:defRPr>
            </a:pPr>
            <a:r>
              <a:t>Algorytm</a:t>
            </a:r>
          </a:p>
          <a:p>
            <a:pPr indent="0" marL="0">
              <a:buNone/>
              <a:defRPr sz="3600">
                <a:latin typeface="+mj-lt"/>
              </a:defRPr>
            </a:pPr>
            <a:r>
              <a:t>Główne korzyści:</a:t>
            </a:r>
          </a:p>
          <a:p>
            <a:pPr lvl="1">
              <a:defRPr sz="3200">
                <a:latin typeface="+mj-lt"/>
              </a:defRPr>
            </a:pPr>
            <a:r>
              <a:t>Odporność na błędy i wysoka dostępność</a:t>
            </a:r>
            <a:endParaRPr sz="3200">
              <a:latin typeface="+mj-lt"/>
            </a:endParaRPr>
          </a:p>
          <a:p>
            <a:pPr lvl="1">
              <a:defRPr sz="3200">
                <a:latin typeface="+mj-lt"/>
              </a:defRPr>
            </a:pPr>
            <a:r>
              <a:t>Skalowanie</a:t>
            </a:r>
            <a:endParaRPr sz="3200">
              <a:latin typeface="+mj-lt"/>
            </a:endParaRPr>
          </a:p>
        </p:txBody>
      </p:sp>
      <p:pic>
        <p:nvPicPr>
          <p:cNvPr id="4" name="Picture 3"/>
          <p:cNvPicPr>
            <a:picLocks noChangeAspect="1"/>
          </p:cNvPicPr>
          <p:nvPr/>
        </p:nvPicPr>
        <p:blipFill>
          <a:blip r:embed="rId3"/>
          <a:stretch>
            <a:fillRect/>
          </a:stretch>
        </p:blipFill>
        <p:spPr>
          <a:xfrm>
            <a:off x="8348123" y="2836019"/>
            <a:ext cx="2529600" cy="2575200"/>
          </a:xfrm>
          <a:prstGeom prst="rect">
            <a:avLst/>
          </a:prstGeom>
        </p:spPr>
      </p:pic>
    </p:spTree>
    <p:extLst>
      <p:ext uri="{BB962C8B-B14F-4D97-AF65-F5344CB8AC3E}">
        <p14:creationId xmlns:p14="http://schemas.microsoft.com/office/powerpoint/2010/main" val="2821878410"/>
      </p:ext>
    </p:extLst>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Równoważenie obciążenia - koncepcje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0871" y="1539963"/>
            <a:ext cx="6913266" cy="5167312"/>
          </a:xfrm>
        </p:spPr>
        <p:txBody>
          <a:bodyPr>
            <a:normAutofit lnSpcReduction="10000"/>
          </a:bodyPr>
          <a:lstStyle/>
          <a:p>
            <a:pPr>
              <a:defRPr sz="3200">
                <a:latin typeface="+mj-lt"/>
              </a:defRPr>
            </a:pPr>
            <a:r>
              <a:rPr b="1"/>
              <a:t>Zasady równoważenia obciążenia</a:t>
            </a:r>
            <a:r>
              <a:t> - opowiada, w jaki sposób urządzenie równoważenia obciążenia dystrybuuje ruch przychodzący do serwerów zaplecza</a:t>
            </a:r>
            <a:endParaRPr sz="3200">
              <a:latin typeface="+mj-lt"/>
            </a:endParaRPr>
          </a:p>
          <a:p>
            <a:pPr>
              <a:defRPr sz="3200">
                <a:latin typeface="+mj-lt"/>
              </a:defRPr>
            </a:pPr>
            <a:r>
              <a:rPr b="1"/>
              <a:t>Serwer zaplecza</a:t>
            </a:r>
            <a:r>
              <a:t> - serwer aplikacji odpowiedzialny za generowanie zawartości w odpowiedzi na przychodzący ruch TCP lub HTTP</a:t>
            </a:r>
            <a:endParaRPr sz="3200">
              <a:latin typeface="+mj-lt"/>
            </a:endParaRPr>
          </a:p>
          <a:p>
            <a:pPr>
              <a:defRPr sz="3200">
                <a:latin typeface="+mj-lt"/>
              </a:defRPr>
            </a:pPr>
            <a:r>
              <a:rPr b="1"/>
              <a:t>Health Checks </a:t>
            </a:r>
            <a:r>
              <a:t> - test potwierdzający dostępność serwerów zaplecza</a:t>
            </a:r>
            <a:endParaRPr sz="3200">
              <a:latin typeface="+mj-lt"/>
            </a:endParaRPr>
          </a:p>
          <a:p>
            <a:pPr>
              <a:defRPr sz="3200">
                <a:latin typeface="+mj-lt"/>
              </a:defRPr>
            </a:pPr>
            <a:r>
              <a:rPr b="1"/>
              <a:t>Odbiorca</a:t>
            </a:r>
            <a:r>
              <a:t> - encja, która sprawdza przychodzący ruch pod adresem IP urządzenia równoważenia obciążenia</a:t>
            </a:r>
            <a:endParaRPr sz="3200">
              <a:latin typeface="+mj-lt"/>
            </a:endParaRPr>
          </a:p>
          <a:p>
            <a:pPr indent="0" marL="0">
              <a:buNone/>
            </a:pPr>
            <a:endParaRPr sz="3200">
              <a:latin typeface="+mj-lt"/>
            </a:endParaRPr>
          </a:p>
        </p:txBody>
      </p:sp>
      <p:pic>
        <p:nvPicPr>
          <p:cNvPr id="5" name="Picture 4"/>
          <p:cNvPicPr>
            <a:picLocks noChangeAspect="1"/>
          </p:cNvPicPr>
          <p:nvPr/>
        </p:nvPicPr>
        <p:blipFill>
          <a:blip r:embed="rId3"/>
          <a:stretch>
            <a:fillRect/>
          </a:stretch>
        </p:blipFill>
        <p:spPr>
          <a:xfrm>
            <a:off x="6786666" y="1364179"/>
            <a:ext cx="5405334" cy="4494010"/>
          </a:xfrm>
          <a:prstGeom prst="rect">
            <a:avLst/>
          </a:prstGeom>
        </p:spPr>
      </p:pic>
    </p:spTree>
    <p:extLst>
      <p:ext uri="{BB962C8B-B14F-4D97-AF65-F5344CB8AC3E}">
        <p14:creationId xmlns:p14="http://schemas.microsoft.com/office/powerpoint/2010/main" val="3395658562"/>
      </p:ext>
    </p:extLst>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Publiczne urządzenie równoważenia obciążenia</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31596" y="1426865"/>
            <a:ext cx="5506496" cy="4843306"/>
          </a:xfrm>
        </p:spPr>
        <p:txBody>
          <a:bodyPr>
            <a:normAutofit/>
          </a:bodyPr>
          <a:lstStyle/>
          <a:p>
            <a:pPr>
              <a:defRPr sz="3600">
                <a:latin typeface="+mj-lt"/>
              </a:defRPr>
            </a:pPr>
            <a:r>
              <a:t>Akceptuje ruch z Internetu - usługi regionalne</a:t>
            </a:r>
            <a:endParaRPr sz="3600">
              <a:latin typeface="+mj-lt"/>
            </a:endParaRPr>
          </a:p>
          <a:p>
            <a:pPr>
              <a:defRPr sz="3600">
                <a:latin typeface="+mj-lt"/>
              </a:defRPr>
            </a:pPr>
            <a:r>
              <a:t>Zalecana konfiguracja - para urządzeń równoważenia obciążenia - obsługuje przełączanie awaryjne AD</a:t>
            </a:r>
            <a:endParaRPr sz="3600">
              <a:latin typeface="+mj-lt"/>
            </a:endParaRPr>
          </a:p>
          <a:p>
            <a:endParaRPr sz="3600">
              <a:latin typeface="+mj-lt"/>
            </a:endParaRPr>
          </a:p>
        </p:txBody>
      </p:sp>
      <p:pic>
        <p:nvPicPr>
          <p:cNvPr id="4" name="Picture 3"/>
          <p:cNvPicPr>
            <a:picLocks noChangeAspect="1"/>
          </p:cNvPicPr>
          <p:nvPr/>
        </p:nvPicPr>
        <p:blipFill>
          <a:blip r:embed="rId3"/>
          <a:stretch>
            <a:fillRect/>
          </a:stretch>
        </p:blipFill>
        <p:spPr>
          <a:xfrm>
            <a:off x="5927831" y="1215849"/>
            <a:ext cx="6079270" cy="5054322"/>
          </a:xfrm>
          <a:prstGeom prst="rect">
            <a:avLst/>
          </a:prstGeom>
        </p:spPr>
      </p:pic>
    </p:spTree>
    <p:extLst>
      <p:ext uri="{BB962C8B-B14F-4D97-AF65-F5344CB8AC3E}">
        <p14:creationId xmlns:p14="http://schemas.microsoft.com/office/powerpoint/2010/main" val="2156743409"/>
      </p:ext>
    </p:extLst>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Prywatne urządzenie równoważenia obciążenia</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2" y="1690688"/>
            <a:ext cx="5265336" cy="5167312"/>
          </a:xfrm>
        </p:spPr>
        <p:txBody>
          <a:bodyPr>
            <a:normAutofit/>
          </a:bodyPr>
          <a:lstStyle/>
          <a:p>
            <a:pPr>
              <a:defRPr sz="3600">
                <a:latin typeface="+mj-lt"/>
              </a:defRPr>
            </a:pPr>
            <a:r>
              <a:t>ten sam koncept co publiczne urządzenie równoważenia obciążenia</a:t>
            </a:r>
            <a:endParaRPr sz="3600">
              <a:latin typeface="+mj-lt"/>
            </a:endParaRPr>
          </a:p>
          <a:p>
            <a:pPr>
              <a:defRPr sz="3600">
                <a:latin typeface="+mj-lt"/>
              </a:defRPr>
            </a:pPr>
            <a:r>
              <a:t>prywatne urządzenie równoważenia obciążenia jest </a:t>
            </a:r>
            <a:r>
              <a:rPr u="sng"/>
              <a:t>dostępne tylko z sieci VCN</a:t>
            </a:r>
            <a:endParaRPr sz="3600" u="sng">
              <a:latin typeface="+mj-lt"/>
            </a:endParaRPr>
          </a:p>
          <a:p>
            <a:endParaRPr sz="3600" u="sng">
              <a:latin typeface="+mj-lt"/>
            </a:endParaRPr>
          </a:p>
          <a:p>
            <a:endParaRPr sz="3600" u="sng">
              <a:latin typeface="+mj-lt"/>
            </a:endParaRPr>
          </a:p>
        </p:txBody>
      </p:sp>
      <p:pic>
        <p:nvPicPr>
          <p:cNvPr id="4" name="Picture 3"/>
          <p:cNvPicPr>
            <a:picLocks noChangeAspect="1"/>
          </p:cNvPicPr>
          <p:nvPr/>
        </p:nvPicPr>
        <p:blipFill>
          <a:blip r:embed="rId3"/>
          <a:stretch>
            <a:fillRect/>
          </a:stretch>
        </p:blipFill>
        <p:spPr>
          <a:xfrm>
            <a:off x="5687368" y="1509817"/>
            <a:ext cx="5790226" cy="4719637"/>
          </a:xfrm>
          <a:prstGeom prst="rect">
            <a:avLst/>
          </a:prstGeom>
        </p:spPr>
      </p:pic>
    </p:spTree>
    <p:extLst>
      <p:ext uri="{BB962C8B-B14F-4D97-AF65-F5344CB8AC3E}">
        <p14:creationId xmlns:p14="http://schemas.microsoft.com/office/powerpoint/2010/main" val="3294025351"/>
      </p:ext>
    </p:extLst>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Założenia systemowe równoważenia obciążenia</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11394831" cy="5167312"/>
          </a:xfrm>
        </p:spPr>
        <p:txBody>
          <a:bodyPr>
            <a:normAutofit/>
          </a:bodyPr>
          <a:lstStyle/>
          <a:p>
            <a:pPr>
              <a:defRPr sz="3600">
                <a:latin typeface="+mj-lt"/>
              </a:defRPr>
            </a:pPr>
            <a:r>
              <a:rPr b="1"/>
              <a:t>Round Robin</a:t>
            </a:r>
            <a:r>
              <a:t> - zwykle domyślne założenie systemowe, rozdziela przychodzący ruch kolejno do każdego serwera w zestawie zaplecza</a:t>
            </a:r>
            <a:endParaRPr sz="3600">
              <a:latin typeface="+mj-lt"/>
            </a:endParaRPr>
          </a:p>
          <a:p>
            <a:pPr>
              <a:defRPr sz="3600">
                <a:latin typeface="+mj-lt"/>
              </a:defRPr>
            </a:pPr>
            <a:r>
              <a:rPr b="1"/>
              <a:t>Najmniejsze połączenie</a:t>
            </a:r>
            <a:r>
              <a:t> - kieruje przychodzący ruch do serwera zaplecza, używając najmniej aktywnych połączeń</a:t>
            </a:r>
            <a:endParaRPr sz="3600">
              <a:latin typeface="+mj-lt"/>
            </a:endParaRPr>
          </a:p>
          <a:p>
            <a:pPr>
              <a:defRPr sz="3600">
                <a:latin typeface="+mj-lt"/>
              </a:defRPr>
            </a:pPr>
            <a:r>
              <a:rPr b="1"/>
              <a:t>Hash IP</a:t>
            </a:r>
            <a:r>
              <a:t> - zapewnia, że żądania od konkretnego klienta są zawsze kierowane do tego samego serwera zaplecza, pod warunkiem że serwer zaplecza jest dostępny</a:t>
            </a:r>
            <a:endParaRPr sz="3600">
              <a:latin typeface="+mj-lt"/>
            </a:endParaRPr>
          </a:p>
          <a:p>
            <a:endParaRPr sz="3600">
              <a:latin typeface="+mj-lt"/>
            </a:endParaRPr>
          </a:p>
        </p:txBody>
      </p:sp>
    </p:spTree>
    <p:extLst>
      <p:ext uri="{BB962C8B-B14F-4D97-AF65-F5344CB8AC3E}">
        <p14:creationId xmlns:p14="http://schemas.microsoft.com/office/powerpoint/2010/main" val="1124268521"/>
      </p:ext>
    </p:extLst>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Sprawdzanie stanu</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2" y="1690688"/>
            <a:ext cx="4752870" cy="5167312"/>
          </a:xfrm>
        </p:spPr>
        <p:txBody>
          <a:bodyPr>
            <a:normAutofit/>
          </a:bodyPr>
          <a:lstStyle/>
          <a:p>
            <a:pPr>
              <a:defRPr sz="3600">
                <a:latin typeface="+mj-lt"/>
              </a:defRPr>
            </a:pPr>
            <a:r>
              <a:t>sprawdzanie stanu jest testem potwierdzającym dostępność serwerów zaplecza</a:t>
            </a:r>
            <a:endParaRPr sz="3600">
              <a:latin typeface="+mj-lt"/>
            </a:endParaRPr>
          </a:p>
          <a:p>
            <a:pPr>
              <a:defRPr sz="3600">
                <a:latin typeface="+mj-lt"/>
              </a:defRPr>
            </a:pPr>
            <a:r>
              <a:t>na podstawie podanego interwału czasu urządzenie równoważenia obciążenia - w celu monitorowania serwerów zaplecza - stosuje założenie systemowe dot. sprawdzania stanu</a:t>
            </a:r>
            <a:endParaRPr sz="3600">
              <a:latin typeface="+mj-lt"/>
            </a:endParaRPr>
          </a:p>
          <a:p>
            <a:endParaRPr sz="3600">
              <a:latin typeface="+mj-lt"/>
            </a:endParaRPr>
          </a:p>
          <a:p>
            <a:endParaRPr sz="3600">
              <a:latin typeface="+mj-lt"/>
            </a:endParaRPr>
          </a:p>
          <a:p>
            <a:endParaRPr sz="3600">
              <a:latin typeface="+mj-lt"/>
            </a:endParaRPr>
          </a:p>
        </p:txBody>
      </p:sp>
      <p:pic>
        <p:nvPicPr>
          <p:cNvPr descr="https://www.gokhan-gokalp.com/wp-content/uploads/2020/04/load-balancer-gg.jpg" id="1026" name="Picture 2"/>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46048" y="2516416"/>
            <a:ext cx="6745952" cy="31508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394968"/>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no"?><Relationships xmlns="http://schemas.openxmlformats.org/package/2006/relationships"><Relationship Id="rId1" Target="itemProps1.xml" Type="http://schemas.openxmlformats.org/officeDocument/2006/relationships/customXmlProps"/></Relationships>
</file>

<file path=customXml/_rels/item2.xml.rels><?xml version="1.0" encoding="UTF-8" standalone="no"?><Relationships xmlns="http://schemas.openxmlformats.org/package/2006/relationships"><Relationship Id="rId1" Target="itemProps2.xml" Type="http://schemas.openxmlformats.org/officeDocument/2006/relationships/customXmlProps"/></Relationships>
</file>

<file path=customXml/_rels/item3.xml.rels><?xml version="1.0" encoding="UTF-8" standalone="no"?><Relationships xmlns="http://schemas.openxmlformats.org/package/2006/relationships"><Relationship Id="rId1" Target="itemProps3.xml" Type="http://schemas.openxmlformats.org/officeDocument/2006/relationships/customXmlProps"/></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92FEBA2-5BF2-4AAC-A35D-EAF55F4BC863}"/>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s>
</ds:datastoreItem>
</file>

<file path=customXml/itemProps3.xml><?xml version="1.0" encoding="utf-8"?>
<ds:datastoreItem xmlns:ds="http://schemas.openxmlformats.org/officeDocument/2006/customXml" ds:itemID="{648B904F-A7DC-4700-B550-EC2015A96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3368</TotalTime>
  <Words>1023</Words>
  <Application>Microsoft Office PowerPoint</Application>
  <PresentationFormat>Widescreen</PresentationFormat>
  <Paragraphs>75</Paragraphs>
  <Slides>10</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Motyw pakietu Office</vt:lpstr>
      <vt:lpstr>O3 - Distance learning curricula in Cloud Computing  8 -  Load balancing</vt:lpstr>
      <vt:lpstr>Introduction to the Cloud Computing course</vt:lpstr>
      <vt:lpstr>High Availability</vt:lpstr>
      <vt:lpstr>Overview of load balancing</vt:lpstr>
      <vt:lpstr>Load balancing - concepts</vt:lpstr>
      <vt:lpstr>Public load balancer</vt:lpstr>
      <vt:lpstr>Private load balancer</vt:lpstr>
      <vt:lpstr>Load Balancing Policies</vt:lpstr>
      <vt:lpstr>Health Checks</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197</cp:revision>
  <dcterms:created xsi:type="dcterms:W3CDTF">2021-12-08T08:56:03Z</dcterms:created>
  <dcterms:modified xsi:type="dcterms:W3CDTF">2022-11-18T12:14:37Z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