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56" r:id="rId5"/>
    <p:sldId id="257" r:id="rId6"/>
    <p:sldId id="295" r:id="rId7"/>
    <p:sldId id="297" r:id="rId8"/>
    <p:sldId id="298" r:id="rId9"/>
    <p:sldId id="299" r:id="rId10"/>
    <p:sldId id="277" r:id="rId11"/>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Dobré popoludnie a vitajte na kurze Cloud Computing. Tento kurz bol vypracovaný na základe projektu Erasmus+ CodeIn. Všetko, čo potrebujete na učenie, je prístup na internet a počítač.</a:t>
            </a:r>
          </a:p>
          <a:p>
            <a:pPr>
              <a:lnSpc>
                <a:spcPct val="107000"/>
              </a:lnSpc>
              <a:spcAft>
                <a:spcPts val="800"/>
              </a:spcAft>
              <a:defRPr>
                <a:effectLst/>
              </a:defRPr>
            </a:pPr>
            <a:r>
              <a:t>Kurz obsahuje celkovo desať tém a v tejto téme povieme niečo viac o ukladacích službách blokov (alebo diskov).</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 jadre poskytuje služba blokových zväzkov trvalý a odolný ukladací priestor pre výpočtové inštancie. Výhodou je, že ukladací priestor môže byť skutočne trvalý a odolný a môže presiahnuť životnosť inštancie. Tento ukladací priestor sa nazýva blokový zväzok. V tomto prípade sa údaje spravujú ako bloky s pevnou veľkosťou. Vytvorte partíciu, systém súborov, potom pripojte systém súborov a takto výpočtové inštancie používajú službu ukladacieho priestoru.</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114042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Ak sa pozriete na tento obrázok, výpočtová inštancia hovorí na disk blokového ukladacieho priestoru. Tieto disky môžete vytvoriť a pripojiť k výpočtovým inštanciám. Môžete odpojiť a odstrániť disky a čo je najdôležitejšie, dáta si môžete ponechať aj po odstránení inštancie. Dáta sa ukladajú nezávisle od životného cyklu inštancie. Preto by ste službu blokových zväzkov použili na vytvorenie trvalého a odolného ukladacieho priestoru. Trvalé, čo znamená, že je bezpečné skladovanie. Okrem životného cyklu výpočtových inštancií zostáva aj naďalej. Ukončená výpočtová inštancia je preto stále bezpečná. Odolnosť znamená, že vytvárame viac kópií, takže aj keď stratíme jednu kópiu, máme k dispozícii ďalšie kópie dát v dátovom centre.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4200358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Máme aj funkciu, ktorá sa nazýva replikácia blokových zväzkov. Ako vidíte na tomto obrázku, blokové zväzky sa replikujú z jednej oblasti do inej. Prečo by ste to urobili? Urobíte tak v prípade obnovenia po havárii, urobíte to kvôli migrácii. Alternatívne, ak podnik rozšírite, môžete využiť túto funkciu. Tu je nápad replikovať dáta do viacerých oblastí a mať na pamäti, že táto replikácia je asynchrónna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3365463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Pozrime sa na vrstvy blokových zväzkov. Začíname s úrovňou, ktorá sa nazýva základná. To je užitočné pre veľké sekvenčné záťaže I/O, ako je skladovanie dát streamovania. Potom máte vyváženú vrstvu, vyváženú voľbu pre náhodný I/O a veci ako spúšťacie disky. A nakoniec máme ultravysokú úroveň výkonu pre záťaže s najvyššími nárokmi na I/O, ako sú relačné databázy.</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1504444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Pre dokončenie tejto jednotky študujte a skontrolujte nasledujúce online zdroje. Ďakujeme za pozornosť!</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oracle.com/in/cloud/storage/block-volumes/what-is-block-storag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oracle.github.io/learning-library/oci-library/oci-hol/oci-quick-start/workshops/freetier/index.html#xd_co_f=NmEzYTk4MDUtZWQyMS00MDBmLThiMWEtZWFhMTNlMjEzODM3%7E" TargetMode="External"/><Relationship Id="rId5" Type="http://schemas.openxmlformats.org/officeDocument/2006/relationships/hyperlink" Target="https://www.youtube.com/watch?v=FKzpFKTrC1M" TargetMode="External"/><Relationship Id="rId4" Type="http://schemas.openxmlformats.org/officeDocument/2006/relationships/hyperlink" Target="https://www.youtube.com/watch?v=CczKEbElR9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osnovy diaľkového vzdelávania v službe Cloud Computing</a:t>
            </a:r>
            <a:br>
              <a:rPr b="1"/>
            </a:br>
            <a:r>
              <a:rPr b="1"/>
              <a:t/>
            </a:r>
            <a:br>
              <a:rPr b="1"/>
            </a:br>
            <a:r>
              <a:t>5 - ukladací priestor blokov (disk)</a:t>
            </a:r>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Úvod do kurzu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Tento kurz bol vyvinutý ako výsledok projektu Erasmus+ CodeIn (</a:t>
            </a:r>
            <a:r>
              <a:rPr i="1"/>
              <a:t>Cloud cOmputing pre digitálne vzdelávanie INnovation</a:t>
            </a:r>
            <a:r>
              <a:t>)</a:t>
            </a:r>
          </a:p>
          <a:p>
            <a:pPr lvl="0">
              <a:defRPr sz="3600">
                <a:latin typeface="+mj-lt"/>
              </a:defRPr>
            </a:pPr>
            <a:r>
              <a:t>Obsahuje celkovo desať tém výučby</a:t>
            </a:r>
            <a:endParaRPr sz="3600">
              <a:latin typeface="+mj-lt"/>
            </a:endParaRPr>
          </a:p>
          <a:p>
            <a:pPr lvl="0">
              <a:defRPr sz="3600">
                <a:latin typeface="+mj-lt"/>
              </a:defRPr>
            </a:pPr>
            <a:r>
              <a:t>Všetko, čo potrebujete na učenie, je prístup na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Základy blokového ukladacieho priestoru</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0" y="1690688"/>
            <a:ext cx="6631913" cy="5167312"/>
          </a:xfrm>
        </p:spPr>
        <p:txBody>
          <a:bodyPr>
            <a:normAutofit fontScale="92500" lnSpcReduction="20000"/>
          </a:bodyPr>
          <a:lstStyle/>
          <a:p>
            <a:pPr>
              <a:defRPr sz="3600">
                <a:latin typeface="+mj-lt"/>
              </a:defRPr>
            </a:pPr>
            <a:r>
              <a:t>prístupný operačným systémom ako pripojený objem pohonu</a:t>
            </a:r>
          </a:p>
          <a:p>
            <a:pPr>
              <a:defRPr sz="3600">
                <a:latin typeface="+mj-lt"/>
              </a:defRPr>
            </a:pPr>
            <a:r>
              <a:t>bežne nasadené v ukladacom priestore SAN ( Storage Area Network)</a:t>
            </a:r>
            <a:endParaRPr sz="3600">
              <a:latin typeface="+mj-lt"/>
            </a:endParaRPr>
          </a:p>
          <a:p>
            <a:pPr>
              <a:defRPr sz="3600">
                <a:latin typeface="+mj-lt"/>
              </a:defRPr>
            </a:pPr>
            <a:r>
              <a:t>dáta sa zvyčajne ukladajú na zariadení v </a:t>
            </a:r>
            <a:r>
              <a:rPr b="1"/>
              <a:t>blokoch</a:t>
            </a:r>
            <a:r>
              <a:t> s pevnou veľkosťou (napr. 512 bajtov) </a:t>
            </a:r>
          </a:p>
          <a:p>
            <a:pPr>
              <a:defRPr sz="3600">
                <a:latin typeface="+mj-lt"/>
              </a:defRPr>
            </a:pPr>
            <a:r>
              <a:t>môžete umiestniť akýkoľvek druh systému súborov na ukladací priestor na úrovni blokov (napríklad systém Windows používa NTFS; VMware používa VMFS ...)</a:t>
            </a:r>
            <a:endParaRPr sz="3600">
              <a:latin typeface="+mj-lt"/>
            </a:endParaRPr>
          </a:p>
        </p:txBody>
      </p:sp>
      <p:pic>
        <p:nvPicPr>
          <p:cNvPr id="5" name="Picture 4"/>
          <p:cNvPicPr>
            <a:picLocks noChangeAspect="1"/>
          </p:cNvPicPr>
          <p:nvPr/>
        </p:nvPicPr>
        <p:blipFill>
          <a:blip r:embed="rId3"/>
          <a:stretch>
            <a:fillRect/>
          </a:stretch>
        </p:blipFill>
        <p:spPr>
          <a:xfrm>
            <a:off x="7422696" y="2802758"/>
            <a:ext cx="3562350" cy="2076450"/>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Návrh skladovacích a aplikačných požiadaviek</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690688"/>
            <a:ext cx="5160666" cy="4609628"/>
          </a:xfrm>
        </p:spPr>
        <p:txBody>
          <a:bodyPr>
            <a:normAutofit fontScale="92500" lnSpcReduction="10000"/>
          </a:bodyPr>
          <a:lstStyle/>
          <a:p>
            <a:pPr lvl="0">
              <a:defRPr sz="3600">
                <a:latin typeface="+mj-lt"/>
              </a:defRPr>
            </a:pPr>
            <a:r>
              <a:t>ako príklad (OCI) - dva typy blokového ukladacieho priestoru: spúšťací zväzok (diskOS), blokový zväzok (dátové disky)</a:t>
            </a:r>
            <a:endParaRPr sz="3600">
              <a:latin typeface="+mj-lt"/>
            </a:endParaRPr>
          </a:p>
          <a:p>
            <a:pPr lvl="0">
              <a:defRPr sz="3600">
                <a:latin typeface="+mj-lt"/>
              </a:defRPr>
            </a:pPr>
            <a:r>
              <a:t>ukladací priestor blokov uchováva repliku dát v 3 samostatných chybových doménach (nie sú potrebné konfigurácie RAID)</a:t>
            </a:r>
            <a:endParaRPr sz="3600">
              <a:latin typeface="+mj-lt"/>
            </a:endParaRPr>
          </a:p>
          <a:p>
            <a:pPr lvl="0"/>
            <a:endParaRPr sz="3600">
              <a:latin typeface="+mj-lt"/>
            </a:endParaRPr>
          </a:p>
        </p:txBody>
      </p:sp>
      <p:pic>
        <p:nvPicPr>
          <p:cNvPr id="4" name="Picture 3"/>
          <p:cNvPicPr>
            <a:picLocks noChangeAspect="1"/>
          </p:cNvPicPr>
          <p:nvPr/>
        </p:nvPicPr>
        <p:blipFill>
          <a:blip r:embed="rId3"/>
          <a:stretch>
            <a:fillRect/>
          </a:stretch>
        </p:blipFill>
        <p:spPr>
          <a:xfrm>
            <a:off x="6220557" y="1949129"/>
            <a:ext cx="3616779" cy="3553103"/>
          </a:xfrm>
          <a:prstGeom prst="rect">
            <a:avLst/>
          </a:prstGeom>
        </p:spPr>
      </p:pic>
      <p:sp>
        <p:nvSpPr>
          <p:cNvPr id="5" name="Oval Callout 4"/>
          <p:cNvSpPr/>
          <p:nvPr/>
        </p:nvSpPr>
        <p:spPr>
          <a:xfrm>
            <a:off x="5578510" y="4859137"/>
            <a:ext cx="1899138" cy="1286189"/>
          </a:xfrm>
          <a:prstGeom prst="wedgeEllipseCallout">
            <a:avLst>
              <a:gd name="adj1" fmla="val 72288"/>
              <a:gd name="adj2" fmla="val -7656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latin typeface="+mj-lt"/>
              </a:defRPr>
            </a:pPr>
            <a:r>
              <a:t>Prípad použitia - </a:t>
            </a:r>
            <a:endParaRPr sz="2000">
              <a:latin typeface="+mj-lt"/>
            </a:endParaRPr>
          </a:p>
          <a:p>
            <a:pPr algn="ctr">
              <a:defRPr sz="2000">
                <a:latin typeface="+mj-lt"/>
              </a:defRPr>
            </a:pPr>
            <a:r>
              <a:t>topánka servera</a:t>
            </a:r>
            <a:endParaRPr sz="2000">
              <a:latin typeface="+mj-lt"/>
            </a:endParaRPr>
          </a:p>
        </p:txBody>
      </p:sp>
      <p:sp>
        <p:nvSpPr>
          <p:cNvPr id="6" name="Oval Callout 5"/>
          <p:cNvSpPr/>
          <p:nvPr/>
        </p:nvSpPr>
        <p:spPr>
          <a:xfrm>
            <a:off x="9109457" y="1494614"/>
            <a:ext cx="1899138" cy="1286189"/>
          </a:xfrm>
          <a:prstGeom prst="wedgeEllipseCallout">
            <a:avLst>
              <a:gd name="adj1" fmla="val -40410"/>
              <a:gd name="adj2" fmla="val 12734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000">
                <a:latin typeface="+mj-lt"/>
              </a:defRPr>
            </a:pPr>
            <a:r>
              <a:t>Prípad použitia - </a:t>
            </a:r>
            <a:endParaRPr sz="2000">
              <a:latin typeface="+mj-lt"/>
            </a:endParaRPr>
          </a:p>
          <a:p>
            <a:pPr algn="ctr">
              <a:defRPr sz="2000">
                <a:latin typeface="+mj-lt"/>
              </a:defRPr>
            </a:pPr>
            <a:r>
              <a:t>databáza</a:t>
            </a:r>
            <a:endParaRPr sz="2000">
              <a:latin typeface="+mj-lt"/>
            </a:endParaRPr>
          </a:p>
        </p:txBody>
      </p:sp>
    </p:spTree>
    <p:extLst>
      <p:ext uri="{BB962C8B-B14F-4D97-AF65-F5344CB8AC3E}">
        <p14:creationId xmlns:p14="http://schemas.microsoft.com/office/powerpoint/2010/main" val="4017222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Klonovanie a strategicky založené zálohy</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5789253"/>
            <a:ext cx="10515600" cy="652891"/>
          </a:xfrm>
        </p:spPr>
        <p:txBody>
          <a:bodyPr>
            <a:normAutofit fontScale="70000" lnSpcReduction="20000"/>
          </a:bodyPr>
          <a:lstStyle/>
          <a:p>
            <a:pPr marL="0" lvl="0" indent="0">
              <a:buNone/>
              <a:defRPr sz="3600">
                <a:latin typeface="+mj-lt"/>
              </a:defRPr>
            </a:pPr>
            <a:r>
              <a:t>Záloha blokového zväzku - príklad služby Oracle Cloud Infrastructure (OCI)</a:t>
            </a:r>
            <a:endParaRPr sz="3600">
              <a:latin typeface="+mj-lt"/>
            </a:endParaRPr>
          </a:p>
        </p:txBody>
      </p:sp>
      <p:pic>
        <p:nvPicPr>
          <p:cNvPr id="4" name="Picture 3"/>
          <p:cNvPicPr>
            <a:picLocks noChangeAspect="1"/>
          </p:cNvPicPr>
          <p:nvPr/>
        </p:nvPicPr>
        <p:blipFill>
          <a:blip r:embed="rId3"/>
          <a:stretch>
            <a:fillRect/>
          </a:stretch>
        </p:blipFill>
        <p:spPr>
          <a:xfrm>
            <a:off x="1446963" y="1389318"/>
            <a:ext cx="8908387" cy="4239163"/>
          </a:xfrm>
          <a:prstGeom prst="rect">
            <a:avLst/>
          </a:prstGeom>
        </p:spPr>
      </p:pic>
    </p:spTree>
    <p:extLst>
      <p:ext uri="{BB962C8B-B14F-4D97-AF65-F5344CB8AC3E}">
        <p14:creationId xmlns:p14="http://schemas.microsoft.com/office/powerpoint/2010/main" val="725726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Vrstvy ukladacieho priestoru blokov</a:t>
            </a:r>
            <a:endParaRPr b="1"/>
          </a:p>
        </p:txBody>
      </p:sp>
      <p:pic>
        <p:nvPicPr>
          <p:cNvPr id="4" name="Picture 3"/>
          <p:cNvPicPr>
            <a:picLocks noChangeAspect="1"/>
          </p:cNvPicPr>
          <p:nvPr/>
        </p:nvPicPr>
        <p:blipFill>
          <a:blip r:embed="rId3"/>
          <a:stretch>
            <a:fillRect/>
          </a:stretch>
        </p:blipFill>
        <p:spPr>
          <a:xfrm>
            <a:off x="838200" y="1820034"/>
            <a:ext cx="10144125" cy="914400"/>
          </a:xfrm>
          <a:prstGeom prst="rect">
            <a:avLst/>
          </a:prstGeom>
        </p:spPr>
      </p:pic>
      <p:sp>
        <p:nvSpPr>
          <p:cNvPr id="5" name="Rectangular Callout 4"/>
          <p:cNvSpPr/>
          <p:nvPr/>
        </p:nvSpPr>
        <p:spPr>
          <a:xfrm>
            <a:off x="978877" y="3357430"/>
            <a:ext cx="3000270" cy="2038535"/>
          </a:xfrm>
          <a:prstGeom prst="wedgeRectCallout">
            <a:avLst>
              <a:gd name="adj1" fmla="val -1408"/>
              <a:gd name="adj2" fmla="val -82705"/>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defRPr sz="2400">
                <a:solidFill>
                  <a:schemeClr val="tx1"/>
                </a:solidFill>
                <a:latin typeface="+mj-lt"/>
              </a:defRPr>
            </a:pPr>
            <a:r>
              <a:t>Standard (Azure) alebo Basic (OCI, AWS) - webové servery, ľahko používané podnikové aplikácie a vývoj/test</a:t>
            </a:r>
            <a:endParaRPr sz="2400">
              <a:solidFill>
                <a:schemeClr val="tx1"/>
              </a:solidFill>
              <a:latin typeface="+mj-lt"/>
            </a:endParaRPr>
          </a:p>
        </p:txBody>
      </p:sp>
      <p:sp>
        <p:nvSpPr>
          <p:cNvPr id="6" name="Rectangular Callout 5"/>
          <p:cNvSpPr/>
          <p:nvPr/>
        </p:nvSpPr>
        <p:spPr>
          <a:xfrm>
            <a:off x="4595865" y="3357430"/>
            <a:ext cx="3000270" cy="2038535"/>
          </a:xfrm>
          <a:prstGeom prst="wedgeRectCallout">
            <a:avLst>
              <a:gd name="adj1" fmla="val -1408"/>
              <a:gd name="adj2" fmla="val -82705"/>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ular Callout 6"/>
          <p:cNvSpPr/>
          <p:nvPr/>
        </p:nvSpPr>
        <p:spPr>
          <a:xfrm>
            <a:off x="8104833" y="3357430"/>
            <a:ext cx="3000270" cy="2038535"/>
          </a:xfrm>
          <a:prstGeom prst="wedgeRectCallout">
            <a:avLst>
              <a:gd name="adj1" fmla="val -11455"/>
              <a:gd name="adj2" fmla="val -81719"/>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ectangle 8"/>
          <p:cNvSpPr/>
          <p:nvPr/>
        </p:nvSpPr>
        <p:spPr>
          <a:xfrm>
            <a:off x="4654270" y="3456973"/>
            <a:ext cx="2883459" cy="1938992"/>
          </a:xfrm>
          <a:prstGeom prst="rect">
            <a:avLst/>
          </a:prstGeom>
        </p:spPr>
        <p:txBody>
          <a:bodyPr wrap="square">
            <a:spAutoFit/>
          </a:bodyPr>
          <a:lstStyle/>
          <a:p>
            <a:pPr lvl="0" algn="ctr">
              <a:defRPr sz="2400">
                <a:latin typeface="+mj-lt"/>
              </a:defRPr>
            </a:pPr>
            <a:r>
              <a:t>Premium (Azure) alebo Balanced (OCI, AWS) - záťaž závislá od produkcie a výkonu </a:t>
            </a:r>
          </a:p>
        </p:txBody>
      </p:sp>
      <p:sp>
        <p:nvSpPr>
          <p:cNvPr id="10" name="Rectangle 9"/>
          <p:cNvSpPr/>
          <p:nvPr/>
        </p:nvSpPr>
        <p:spPr>
          <a:xfrm>
            <a:off x="8212853" y="3456973"/>
            <a:ext cx="2769472" cy="1938992"/>
          </a:xfrm>
          <a:prstGeom prst="rect">
            <a:avLst/>
          </a:prstGeom>
        </p:spPr>
        <p:txBody>
          <a:bodyPr wrap="square">
            <a:spAutoFit/>
          </a:bodyPr>
          <a:lstStyle/>
          <a:p>
            <a:pPr lvl="0" algn="ctr">
              <a:defRPr sz="2400">
                <a:latin typeface="+mj-lt"/>
              </a:defRPr>
            </a:pPr>
            <a:r>
              <a:t>Ultra (Azure, OCI, AWS) - záťaž náročná na transakcie (napríklad ERP s databázou)  </a:t>
            </a:r>
            <a:endParaRPr sz="2400">
              <a:latin typeface="+mj-lt"/>
            </a:endParaRPr>
          </a:p>
        </p:txBody>
      </p:sp>
    </p:spTree>
    <p:extLst>
      <p:ext uri="{BB962C8B-B14F-4D97-AF65-F5344CB8AC3E}">
        <p14:creationId xmlns:p14="http://schemas.microsoft.com/office/powerpoint/2010/main" val="3646052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Študovať a preskúmať nasledujúce online zdroje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10000"/>
          </a:bodyPr>
          <a:lstStyle/>
          <a:p>
            <a:pPr marL="0" lvl="0" indent="0" algn="just">
              <a:buNone/>
              <a:defRPr b="1">
                <a:latin typeface="+mj-lt"/>
              </a:defRPr>
            </a:pPr>
            <a:r>
              <a:t>Prečítajte si:</a:t>
            </a:r>
          </a:p>
          <a:p>
            <a:pPr algn="just">
              <a:defRPr>
                <a:latin typeface="+mj-lt"/>
              </a:defRPr>
            </a:pPr>
            <a:r>
              <a:rPr>
                <a:hlinkClick r:id="rId3"/>
              </a:rPr>
              <a:t>https://www.oracle.com/in/cloud/storage/block-volumes/what-is-block-storage</a:t>
            </a:r>
            <a:r>
              <a:t> </a:t>
            </a:r>
            <a:endParaRPr b="1">
              <a:latin typeface="+mj-lt"/>
            </a:endParaRPr>
          </a:p>
          <a:p>
            <a:pPr marL="0" indent="0" algn="just">
              <a:buNone/>
              <a:defRPr b="1">
                <a:latin typeface="+mj-lt"/>
              </a:defRPr>
            </a:pPr>
            <a:r>
              <a:t>Pozrite si tieto videá:</a:t>
            </a:r>
          </a:p>
          <a:p>
            <a:pPr algn="just">
              <a:defRPr>
                <a:latin typeface="+mj-lt"/>
                <a:hlinkClick r:id="rId4"/>
              </a:defRPr>
            </a:pPr>
            <a:r>
              <a:t>https://www.youtube.com/watch?v=CczKEbElR9U</a:t>
            </a:r>
            <a:endParaRPr>
              <a:latin typeface="+mj-lt"/>
            </a:endParaRPr>
          </a:p>
          <a:p>
            <a:pPr algn="just">
              <a:defRPr>
                <a:latin typeface="+mj-lt"/>
              </a:defRPr>
            </a:pPr>
            <a:r>
              <a:rPr>
                <a:hlinkClick r:id="rId5"/>
              </a:rPr>
              <a:t>https://www.youtube.com/watch?v=FKzpFKTrC1M</a:t>
            </a:r>
            <a:r>
              <a:t> </a:t>
            </a:r>
          </a:p>
          <a:p>
            <a:pPr marL="0" indent="0" algn="just">
              <a:buNone/>
              <a:defRPr b="1">
                <a:latin typeface="+mj-lt"/>
              </a:defRPr>
            </a:pPr>
            <a:r>
              <a:t>Vyskúšajte praktické cvičenie:</a:t>
            </a:r>
            <a:endParaRPr b="1">
              <a:latin typeface="+mj-lt"/>
            </a:endParaRPr>
          </a:p>
          <a:p>
            <a:pPr algn="just">
              <a:defRPr>
                <a:latin typeface="+mj-lt"/>
              </a:defRPr>
            </a:pPr>
            <a:r>
              <a:rPr>
                <a:hlinkClick r:id="rId6"/>
              </a:rPr>
              <a:t>https://oracle.github.io/learning-library/oci-library/oci-hol/oci-quick-start/workshops/freetier/index.html#xd_co_f=NmEzYTk4MDUtZWQyMS00MDBmLThiMWEtZWFhMTNlMjEzODM3%7E</a:t>
            </a:r>
            <a:r>
              <a:t> </a:t>
            </a:r>
            <a:endParaRPr b="1">
              <a:latin typeface="+mj-lt"/>
            </a:endParaRPr>
          </a:p>
          <a:p>
            <a:pPr marL="0" indent="0" algn="just">
              <a:buNone/>
              <a:defRPr b="1">
                <a:latin typeface="+mj-lt"/>
              </a:defRPr>
            </a:pPr>
            <a:r>
              <a:t>Získajte prístup k centru členov Oracle a dokončite piatu tému:</a:t>
            </a:r>
          </a:p>
          <a:p>
            <a:pPr marL="0" indent="0" algn="just">
              <a:buNone/>
              <a:defRPr>
                <a:latin typeface="+mj-lt"/>
              </a:defRPr>
            </a:pPr>
            <a:r>
              <a:t>   academy.oracle.com</a:t>
            </a:r>
          </a:p>
          <a:p>
            <a:pPr marL="0" indent="0" algn="just">
              <a:buNone/>
            </a:pPr>
            <a:endParaRPr>
              <a:latin typeface="+mj-lt"/>
            </a:endParaRP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949C89AE-B6E4-4C61-AA39-024B485008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3070</TotalTime>
  <Words>706</Words>
  <Application>Microsoft Office PowerPoint</Application>
  <PresentationFormat>Widescreen</PresentationFormat>
  <Paragraphs>48</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Motyw pakietu Office</vt:lpstr>
      <vt:lpstr>O3 - osnovy diaľkového vzdelávania v službe Cloud Computing  5 - ukladací priestor blokov (disk)</vt:lpstr>
      <vt:lpstr>Úvod do kurzu Cloud Computing</vt:lpstr>
      <vt:lpstr>Základy blokového ukladacieho priestoru</vt:lpstr>
      <vt:lpstr>Návrh skladovacích a aplikačných požiadaviek</vt:lpstr>
      <vt:lpstr>Klonovanie a strategicky založené zálohy</vt:lpstr>
      <vt:lpstr>Vrstvy ukladacieho priestoru blokov</vt:lpstr>
      <vt:lpstr>Študovať a preskúmať nasledujúce online zdroje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148</cp:revision>
  <dcterms:created xsi:type="dcterms:W3CDTF">2021-12-08T08:56:03Z</dcterms:created>
  <dcterms:modified xsi:type="dcterms:W3CDTF">2024-02-23T14:12:04Z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