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2"/>
  </p:notesMasterIdLst>
  <p:sldIdLst>
    <p:sldId id="256" r:id="rId5"/>
    <p:sldId id="303" r:id="rId6"/>
    <p:sldId id="301" r:id="rId7"/>
    <p:sldId id="296" r:id="rId8"/>
    <p:sldId id="300" r:id="rId9"/>
    <p:sldId id="302" r:id="rId10"/>
    <p:sldId id="277" r:id="rId11"/>
  </p:sldIdLst>
  <p:sldSz cx="12192000" cy="6858000"/>
  <p:notesSz cx="6858000" cy="9144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35" autoAdjust="0"/>
    <p:restoredTop sz="86388" autoAdjust="0"/>
  </p:normalViewPr>
  <p:slideViewPr>
    <p:cSldViewPr snapToGrid="0">
      <p:cViewPr>
        <p:scale>
          <a:sx n="100" d="100"/>
          <a:sy n="100" d="100"/>
        </p:scale>
        <p:origin x="858" y="7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zaglavlj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3" name="Rezervirano mjesto datum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E066BBB-4A2A-497B-8D6E-78F28B3C4025}" type="datetimeFigureOut">
              <a:rPr lang="hr-HR" smtClean="0"/>
              <a:t>23.2.2024.</a:t>
            </a:fld>
            <a:endParaRPr lang="hr-HR"/>
          </a:p>
        </p:txBody>
      </p:sp>
      <p:sp>
        <p:nvSpPr>
          <p:cNvPr id="4" name="Rezervirano mjesto slike slajd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hr-HR"/>
          </a:p>
        </p:txBody>
      </p:sp>
      <p:sp>
        <p:nvSpPr>
          <p:cNvPr id="5" name="Rezervirano mjesto bilježaka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AE1F7B0-4ED8-4155-8F88-4515C773BDA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6460862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defRPr>
                <a:effectLst/>
              </a:defRPr>
            </a:pPr>
            <a:r>
              <a:t>Dobar dan i dobro došli na tečaj računarstva u oblaku. Ovaj tečaj razvijen je kao rezultat projekta Erasmus+ CodeIn. Sve što trebate naučiti je pristup internetu i računalo.</a:t>
            </a:r>
          </a:p>
          <a:p>
            <a:pPr>
              <a:lnSpc>
                <a:spcPct val="107000"/>
              </a:lnSpc>
              <a:spcAft>
                <a:spcPts val="800"/>
              </a:spcAft>
              <a:defRPr>
                <a:effectLst/>
              </a:defRPr>
            </a:pPr>
            <a:r>
              <a:t>Tečaj sadrži ukupno deset tema. Osim toga, pripremili smo kratki videozapis s osnovnim uputama na početku svakog od njih. </a:t>
            </a:r>
            <a:r>
              <a:rPr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Prije svega, dat ćemo vam osnovne informacije o tome kako očekujemo da naučite u ovom tečaju i gdje možete pronaći nastavne materijale.</a:t>
            </a:r>
            <a:r>
              <a:t> </a:t>
            </a:r>
          </a:p>
          <a:p>
            <a:endParaRPr sz="1200" kern="120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sz="1200" kern="120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E1F7B0-4ED8-4155-8F88-4515C773BDA4}" type="slidenum">
              <a:rPr lang="hr-HR" smtClean="0"/>
              <a:t>2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12491109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t>Sustavi baza podataka u oblaku često se dijele na tradicionalne relacijske (SQL) i nerelacijske (NoSQL) baze podataka. SQL baze podataka bolje su za transakcije s više redaka, dok je NoSQL bolje za nestrukturirane podatke (npr. dokumente ili JSON). Nadalje, SQL baze podataka temelje se na tablicama, a NoSQL čine spremišta dokumenata, ključnih vrijednosti, grafikona ili širokih stupaca. </a:t>
            </a:r>
          </a:p>
          <a:p>
            <a:r>
              <a:t>SQL baze podataka mogu se okomito prilagoditi, a NoSQL baze podataka vodoravno su prilagodljive. SQL baze podataka najčešći su izbor kod standardnih poslovnih operacija jer pružaju intuitivan način predstavljanja podataka i omogućavanja jednostavnog pristupa povezanim podatkovnim točkama. Mnoge od tih modernih aplikacija, bilo da se radi o mobilnim aplikacijama, IoT, puno tih online oglašivačkih aplikacija, sve ove aplikacije gdje postoji ogromna količina volumena, koristili biste NoSQL bazu podataka.</a:t>
            </a:r>
          </a:p>
          <a:p>
            <a:endParaRPr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E1F7B0-4ED8-4155-8F88-4515C773BDA4}" type="slidenum">
              <a:rPr lang="hr-HR" smtClean="0"/>
              <a:t>3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0317991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t>Baze podataka u oblaku mogu se upotrebljavati kao servis u kojemu pružatelj usluga u oblaku brine o svim zadacima koji su povezani s održavanjem baze podataka. Naravno, moguć je i tradicionalni pristup gdje se baza podataka instalira na virtualnom računalu ili fizičkom poslužitelju. Pri instalaciji na virtualnom računalu možete birati između sustava s jednim čvorom (ako ne uspije, vratit će se iz sigurnosne kopije) ili sustava s dva čvora visoke dostupnosti (u slučaju neuspješnog prvog čvora, baza podataka nastavit će raditi na drugom čvoru).</a:t>
            </a:r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E1F7B0-4ED8-4155-8F88-4515C773BDA4}" type="slidenum">
              <a:rPr lang="hr-HR" smtClean="0"/>
              <a:t>4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5776640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t>Baza podataka kao usluga računalstva u oblaku korisnicima omogućuje pristup i upotrebu sustava baza podataka u oblaku bez kupnje i postavljanja vlastitog hardvera, instalacije vlastitog softvera baze podataka ili upravljanja samom bazom podataka (ne treba spomenuti zapošljavanje visoko cijenjenih talenata potrebnih za to). Umjesto toga, pružatelj usluga u oblaku brine se za sve, od povremenih nadogradnji do sigurnosnog kopiranja kako bi osigurao dostupnost sustava baze podataka i sigurnost 24 sata na dan, 7 dana u tjednu.</a:t>
            </a:r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E1F7B0-4ED8-4155-8F88-4515C773BDA4}" type="slidenum">
              <a:rPr lang="hr-HR" smtClean="0"/>
              <a:t>5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92184570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t>Najnoviji servis baze podataka u obliku servisa predstavlja koncept autonomne baze podataka tvrtke Oracle. Autonomna baza podataka je baza podataka u oblaku koja upotrebljava strojno učenje za automatizaciju prilagodbe baza podataka, sigurnosti, sigurnosnog kopiranja, ažuriranja i drugih zadataka rutinskog upravljanja koje tradicionalno izvršavaju DBA. Međutim, za razliku od konvencionalne baze podataka, autonomna baza podataka izvršava sve te zadatke i više bez ljudske intervencije.</a:t>
            </a:r>
          </a:p>
          <a:p>
            <a:r>
              <a:t>Podržane su dvije opcije. Jedan se zove zajednički, a jedan se zove posvećen. Kao što naziv određuje, namjenski znači, koristite isključivo hardver. U dijeljenom modelu možete implementirati samo autonomnu bazu podataka i upravljati njome.</a:t>
            </a:r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E1F7B0-4ED8-4155-8F88-4515C773BDA4}" type="slidenum">
              <a:rPr lang="hr-HR" smtClean="0"/>
              <a:t>6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19250911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defRPr>
                <a:effectLst/>
              </a:defRPr>
            </a:pPr>
            <a:r>
              <a:rPr dirty="0"/>
              <a:t>Za </a:t>
            </a:r>
            <a:r>
              <a:rPr dirty="0" err="1"/>
              <a:t>dovršetak</a:t>
            </a:r>
            <a:r>
              <a:rPr dirty="0"/>
              <a:t> </a:t>
            </a:r>
            <a:r>
              <a:rPr dirty="0" err="1"/>
              <a:t>ove</a:t>
            </a:r>
            <a:r>
              <a:rPr dirty="0"/>
              <a:t> </a:t>
            </a:r>
            <a:r>
              <a:rPr lang="en-US" dirty="0" err="1"/>
              <a:t>nastavne</a:t>
            </a:r>
            <a:r>
              <a:rPr lang="en-US" dirty="0"/>
              <a:t> </a:t>
            </a:r>
            <a:r>
              <a:rPr dirty="0" err="1"/>
              <a:t>jedinice</a:t>
            </a:r>
            <a:r>
              <a:rPr dirty="0"/>
              <a:t> </a:t>
            </a:r>
            <a:r>
              <a:rPr dirty="0" err="1"/>
              <a:t>proučite</a:t>
            </a:r>
            <a:r>
              <a:rPr dirty="0"/>
              <a:t> i </a:t>
            </a:r>
            <a:r>
              <a:rPr dirty="0" err="1"/>
              <a:t>pregledajte</a:t>
            </a:r>
            <a:r>
              <a:rPr dirty="0"/>
              <a:t> </a:t>
            </a:r>
            <a:r>
              <a:rPr err="1"/>
              <a:t>sljedeće</a:t>
            </a:r>
            <a:r>
              <a:rPr/>
              <a:t> </a:t>
            </a:r>
            <a:r>
              <a:rPr lang="hr-HR" smtClean="0"/>
              <a:t>online izvore</a:t>
            </a:r>
            <a:r>
              <a:rPr smtClean="0"/>
              <a:t>. </a:t>
            </a:r>
            <a:r>
              <a:rPr dirty="0" err="1"/>
              <a:t>Hvala</a:t>
            </a:r>
            <a:r>
              <a:rPr dirty="0"/>
              <a:t> </a:t>
            </a:r>
            <a:r>
              <a:rPr dirty="0" err="1"/>
              <a:t>na</a:t>
            </a:r>
            <a:r>
              <a:rPr dirty="0"/>
              <a:t> </a:t>
            </a:r>
            <a:r>
              <a:rPr dirty="0" err="1"/>
              <a:t>pozornosti</a:t>
            </a:r>
            <a:r>
              <a:rPr dirty="0"/>
              <a:t>!</a:t>
            </a:r>
            <a:endParaRPr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E1F7B0-4ED8-4155-8F88-4515C773BDA4}" type="slidenum">
              <a:rPr lang="hr-HR" smtClean="0"/>
              <a:t>7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7187061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73E04E41-BFA8-4551-94CF-FF0786B6A95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Podtytuł 2">
            <a:extLst>
              <a:ext uri="{FF2B5EF4-FFF2-40B4-BE49-F238E27FC236}">
                <a16:creationId xmlns:a16="http://schemas.microsoft.com/office/drawing/2014/main" id="{38F1C0F8-20A9-4D6A-942D-AAA84F0D950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/>
              <a:t>Kliknij, aby edytować styl wzorca podtytułu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E9C00BB3-AFA5-4F08-AE28-27DE61B471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FFD27-F130-4AA0-AC6C-2D38F5DAC637}" type="datetimeFigureOut">
              <a:rPr lang="pl-PL" smtClean="0"/>
              <a:t>23.02.2024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240F8208-00C0-4B82-93B4-D03C4F87C6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152E1428-DCE4-475A-894E-4495F640E3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4B549-3532-476D-8B32-F9865DF0B97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4519674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9E6A2373-B293-485A-B9F4-8022807B37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>
            <a:extLst>
              <a:ext uri="{FF2B5EF4-FFF2-40B4-BE49-F238E27FC236}">
                <a16:creationId xmlns:a16="http://schemas.microsoft.com/office/drawing/2014/main" id="{13E82635-9808-40F9-AB0B-69DB1AB52ED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3AD01CDF-CF6D-4E3D-89EE-855DE207BC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FFD27-F130-4AA0-AC6C-2D38F5DAC637}" type="datetimeFigureOut">
              <a:rPr lang="pl-PL" smtClean="0"/>
              <a:t>23.02.2024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E8C8C3EB-3B39-4674-9C85-CD80CE578C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737398AB-BE32-4F86-A6EA-E13C2E4F7A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4B549-3532-476D-8B32-F9865DF0B97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0273892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>
            <a:extLst>
              <a:ext uri="{FF2B5EF4-FFF2-40B4-BE49-F238E27FC236}">
                <a16:creationId xmlns:a16="http://schemas.microsoft.com/office/drawing/2014/main" id="{86E3940D-6C3D-4BFA-80F9-A5EAEFD4BBC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>
            <a:extLst>
              <a:ext uri="{FF2B5EF4-FFF2-40B4-BE49-F238E27FC236}">
                <a16:creationId xmlns:a16="http://schemas.microsoft.com/office/drawing/2014/main" id="{A896287F-84F0-4838-B4C4-A5B5D250C98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274B7AC1-C0DB-46F6-9800-7CD6361921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FFD27-F130-4AA0-AC6C-2D38F5DAC637}" type="datetimeFigureOut">
              <a:rPr lang="pl-PL" smtClean="0"/>
              <a:t>23.02.2024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FA1FAA13-902D-4409-9223-5C1E749A8E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A96952E3-1EE7-4D94-BA57-5100B300F6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4B549-3532-476D-8B32-F9865DF0B97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4813872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D1E32B72-72F1-4DDF-A955-E96B51BE7D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C4B96A78-CDC7-4128-8825-6B321A9799C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2FD3F5ED-1A27-4358-B40D-DC536AF607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FFD27-F130-4AA0-AC6C-2D38F5DAC637}" type="datetimeFigureOut">
              <a:rPr lang="pl-PL" smtClean="0"/>
              <a:t>23.02.2024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DDF005AC-7851-4539-BC0E-495D00904A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180CD2B3-EB28-47E7-9CF9-C63EBFF66C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4B549-3532-476D-8B32-F9865DF0B97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8555389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8A214856-0940-4939-A233-E830012F9E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820872C0-58F9-4E62-ADEA-4C801725C05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FADF8169-59EE-467F-88D2-A8E7DC5002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FFD27-F130-4AA0-AC6C-2D38F5DAC637}" type="datetimeFigureOut">
              <a:rPr lang="pl-PL" smtClean="0"/>
              <a:t>23.02.2024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8560D2E5-E5A5-4D2B-825F-AE71A82D41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F04838DC-9538-4FE6-8EC2-F694BA2C90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4B549-3532-476D-8B32-F9865DF0B97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752266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D9E9B973-5E82-41ED-BD29-ED33A9C334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5C78DA29-A0EF-43CC-9F32-CBC18517BF6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zawartości 3">
            <a:extLst>
              <a:ext uri="{FF2B5EF4-FFF2-40B4-BE49-F238E27FC236}">
                <a16:creationId xmlns:a16="http://schemas.microsoft.com/office/drawing/2014/main" id="{2222E80D-D7AE-4811-A0C5-4665EB7E79A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39BB7B4F-2233-483B-A6C2-1319D3C070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FFD27-F130-4AA0-AC6C-2D38F5DAC637}" type="datetimeFigureOut">
              <a:rPr lang="pl-PL" smtClean="0"/>
              <a:t>23.02.2024</a:t>
            </a:fld>
            <a:endParaRPr lang="pl-PL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CF69642E-7620-4781-8808-0DC43EA012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2AB38760-3DA5-4055-9C4E-05E3A96D85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4B549-3532-476D-8B32-F9865DF0B97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46853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30230BF-A108-4EDC-AC8C-DB36E1042B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070F32FC-565E-4EBE-BC36-3D4D3CA86F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zawartości 3">
            <a:extLst>
              <a:ext uri="{FF2B5EF4-FFF2-40B4-BE49-F238E27FC236}">
                <a16:creationId xmlns:a16="http://schemas.microsoft.com/office/drawing/2014/main" id="{ACA45642-0538-4400-A68F-C890899A13A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tekstu 4">
            <a:extLst>
              <a:ext uri="{FF2B5EF4-FFF2-40B4-BE49-F238E27FC236}">
                <a16:creationId xmlns:a16="http://schemas.microsoft.com/office/drawing/2014/main" id="{BE57C1A5-9CB7-4A29-BC8A-ECCB220F483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6" name="Symbol zastępczy zawartości 5">
            <a:extLst>
              <a:ext uri="{FF2B5EF4-FFF2-40B4-BE49-F238E27FC236}">
                <a16:creationId xmlns:a16="http://schemas.microsoft.com/office/drawing/2014/main" id="{4DF49A45-3D1A-48F1-B4B7-81F3F3A16F3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7" name="Symbol zastępczy daty 6">
            <a:extLst>
              <a:ext uri="{FF2B5EF4-FFF2-40B4-BE49-F238E27FC236}">
                <a16:creationId xmlns:a16="http://schemas.microsoft.com/office/drawing/2014/main" id="{43FF47A6-690F-4A9F-922D-7C52118F84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FFD27-F130-4AA0-AC6C-2D38F5DAC637}" type="datetimeFigureOut">
              <a:rPr lang="pl-PL" smtClean="0"/>
              <a:t>23.02.2024</a:t>
            </a:fld>
            <a:endParaRPr lang="pl-PL"/>
          </a:p>
        </p:txBody>
      </p:sp>
      <p:sp>
        <p:nvSpPr>
          <p:cNvPr id="8" name="Symbol zastępczy stopki 7">
            <a:extLst>
              <a:ext uri="{FF2B5EF4-FFF2-40B4-BE49-F238E27FC236}">
                <a16:creationId xmlns:a16="http://schemas.microsoft.com/office/drawing/2014/main" id="{6E9BD540-884B-4DB6-B81F-8B3588F7C0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>
            <a:extLst>
              <a:ext uri="{FF2B5EF4-FFF2-40B4-BE49-F238E27FC236}">
                <a16:creationId xmlns:a16="http://schemas.microsoft.com/office/drawing/2014/main" id="{08098A4D-5920-412B-8FC3-D401775F36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4B549-3532-476D-8B32-F9865DF0B97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3743631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4F6BB5C5-33FE-4E90-9618-45A104BEED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daty 2">
            <a:extLst>
              <a:ext uri="{FF2B5EF4-FFF2-40B4-BE49-F238E27FC236}">
                <a16:creationId xmlns:a16="http://schemas.microsoft.com/office/drawing/2014/main" id="{C6B37200-BE32-4968-BB88-10117B5192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FFD27-F130-4AA0-AC6C-2D38F5DAC637}" type="datetimeFigureOut">
              <a:rPr lang="pl-PL" smtClean="0"/>
              <a:t>23.02.2024</a:t>
            </a:fld>
            <a:endParaRPr lang="pl-PL"/>
          </a:p>
        </p:txBody>
      </p:sp>
      <p:sp>
        <p:nvSpPr>
          <p:cNvPr id="4" name="Symbol zastępczy stopki 3">
            <a:extLst>
              <a:ext uri="{FF2B5EF4-FFF2-40B4-BE49-F238E27FC236}">
                <a16:creationId xmlns:a16="http://schemas.microsoft.com/office/drawing/2014/main" id="{88AB8BFF-4198-4131-9F63-734DE59202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A730972D-586F-481A-812B-1D135BD720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4B549-3532-476D-8B32-F9865DF0B97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6601156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>
            <a:extLst>
              <a:ext uri="{FF2B5EF4-FFF2-40B4-BE49-F238E27FC236}">
                <a16:creationId xmlns:a16="http://schemas.microsoft.com/office/drawing/2014/main" id="{097309D5-4D94-42BF-A392-1B0C426B4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FFD27-F130-4AA0-AC6C-2D38F5DAC637}" type="datetimeFigureOut">
              <a:rPr lang="pl-PL" smtClean="0"/>
              <a:t>23.02.2024</a:t>
            </a:fld>
            <a:endParaRPr lang="pl-PL"/>
          </a:p>
        </p:txBody>
      </p:sp>
      <p:sp>
        <p:nvSpPr>
          <p:cNvPr id="3" name="Symbol zastępczy stopki 2">
            <a:extLst>
              <a:ext uri="{FF2B5EF4-FFF2-40B4-BE49-F238E27FC236}">
                <a16:creationId xmlns:a16="http://schemas.microsoft.com/office/drawing/2014/main" id="{BB8F6513-F2BD-4223-9A89-18958AC7B1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00A74D69-0FEC-433D-82C5-4E523114B9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4B549-3532-476D-8B32-F9865DF0B97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941420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4AA5867A-5B4E-4C78-B00F-F58A8DB760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E2C7E01D-BD3D-473B-A095-204E20E0246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id="{97CF3AED-69E8-4E6F-8D87-BF19C05CCE2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638610F5-117F-46F2-ABF4-11B7B7797A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FFD27-F130-4AA0-AC6C-2D38F5DAC637}" type="datetimeFigureOut">
              <a:rPr lang="pl-PL" smtClean="0"/>
              <a:t>23.02.2024</a:t>
            </a:fld>
            <a:endParaRPr lang="pl-PL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FE894C93-FB30-4551-83DA-3B9EFC51CB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581DBB05-ECB2-4EBE-9484-F81EE907D7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4B549-3532-476D-8B32-F9865DF0B97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1962494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8308B22-79C3-4E34-BE99-9A1962946A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obrazu 2">
            <a:extLst>
              <a:ext uri="{FF2B5EF4-FFF2-40B4-BE49-F238E27FC236}">
                <a16:creationId xmlns:a16="http://schemas.microsoft.com/office/drawing/2014/main" id="{2EB4F772-BF22-4F5C-A7A0-50BE340C675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id="{A3EF6472-25B8-423A-A9DF-2628787DF5D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AE3A5A38-83E1-4449-AF6B-F03F44A141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FFD27-F130-4AA0-AC6C-2D38F5DAC637}" type="datetimeFigureOut">
              <a:rPr lang="pl-PL" smtClean="0"/>
              <a:t>23.02.2024</a:t>
            </a:fld>
            <a:endParaRPr lang="pl-PL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34DEF8AC-167B-435C-80C6-0B81C4B778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0E0BD990-BE4F-4CFB-892B-A066BC1DEE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4B549-3532-476D-8B32-F9865DF0B97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6912798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>
            <a:extLst>
              <a:ext uri="{FF2B5EF4-FFF2-40B4-BE49-F238E27FC236}">
                <a16:creationId xmlns:a16="http://schemas.microsoft.com/office/drawing/2014/main" id="{EEC5F034-E282-4D10-A3AC-90320D0194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424F2DBC-3188-47EE-92F3-4372C1E6298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C9F4436A-2F08-4112-8FF6-182C07FA7D0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6FFD27-F130-4AA0-AC6C-2D38F5DAC637}" type="datetimeFigureOut">
              <a:rPr lang="pl-PL" smtClean="0"/>
              <a:t>23.02.2024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ED09538A-6922-4657-A6A2-5BF665AB94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363F68B1-1615-4D59-A7A0-B702B4D040D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E4B549-3532-476D-8B32-F9865DF0B97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7287274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cloud.google.com/learn/what-is-a-cloud-database" TargetMode="External"/><Relationship Id="rId7" Type="http://schemas.openxmlformats.org/officeDocument/2006/relationships/hyperlink" Target="https://oracle.github.io/learning-library/data-management-library/autonomous-database/shared/workshops/freetier-overview/#xd_co_f=NmEzYTk4MDUtZWQyMS00MDBmLThiMWEtZWFhMTNlMjEzODM3%7E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youtube.com/watch?v=E9AgJnsEvG4" TargetMode="External"/><Relationship Id="rId5" Type="http://schemas.openxmlformats.org/officeDocument/2006/relationships/hyperlink" Target="https://www.youtube.com/watch?v=hRulZhTtUTg" TargetMode="External"/><Relationship Id="rId4" Type="http://schemas.openxmlformats.org/officeDocument/2006/relationships/hyperlink" Target="https://www.youtube.com/watch?v=qfiOVB3yMHQ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EC6EDE3B-79DB-4CF3-9354-991865F1826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444977" y="1664229"/>
            <a:ext cx="9144000" cy="3065815"/>
          </a:xfrm>
        </p:spPr>
        <p:txBody>
          <a:bodyPr>
            <a:normAutofit fontScale="90000"/>
          </a:bodyPr>
          <a:lstStyle/>
          <a:p>
            <a:r>
              <a:rPr lang="hr-HR" b="1" noProof="0" dirty="0"/>
              <a:t>O3 - Nastavni sadržaji za učenje na daljinu o računarstvu u oblaku</a:t>
            </a:r>
            <a:br>
              <a:rPr lang="hr-HR" b="1" noProof="0" dirty="0"/>
            </a:br>
            <a:r>
              <a:rPr lang="hr-HR" b="1" noProof="0" dirty="0"/>
              <a:t/>
            </a:r>
            <a:br>
              <a:rPr lang="hr-HR" b="1" noProof="0" dirty="0"/>
            </a:br>
            <a:r>
              <a:rPr lang="hr-HR" noProof="0" dirty="0"/>
              <a:t>9 </a:t>
            </a:r>
            <a:r>
              <a:rPr lang="hr-HR" noProof="0"/>
              <a:t>- </a:t>
            </a:r>
            <a:r>
              <a:rPr lang="hr-HR" noProof="0" smtClean="0"/>
              <a:t>Baze </a:t>
            </a:r>
            <a:r>
              <a:rPr lang="hr-HR" noProof="0" dirty="0"/>
              <a:t>podataka</a:t>
            </a:r>
          </a:p>
        </p:txBody>
      </p:sp>
    </p:spTree>
    <p:extLst>
      <p:ext uri="{BB962C8B-B14F-4D97-AF65-F5344CB8AC3E}">
        <p14:creationId xmlns:p14="http://schemas.microsoft.com/office/powerpoint/2010/main" val="7507150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5FA9E55-F8D5-49F8-9882-DC2FBD4DDA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 b="1"/>
            </a:pPr>
            <a:r>
              <a:rPr lang="hr-HR" noProof="0" dirty="0"/>
              <a:t>Uvod u tečaj o računarstvu u oblaku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9727AF9A-F3F7-464E-860B-D6C35A8834E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>
              <a:defRPr sz="3600">
                <a:latin typeface="+mj-lt"/>
              </a:defRPr>
            </a:pPr>
            <a:r>
              <a:rPr lang="hr-HR" sz="3600"/>
              <a:t>Ovaj tečaj razvijen je kao rezultat Erasmus+ projekta CodeIn (</a:t>
            </a:r>
            <a:r>
              <a:rPr lang="hr-HR" sz="3600" i="1"/>
              <a:t>Cloud cOmputing for Digital Education INnovation</a:t>
            </a:r>
            <a:r>
              <a:rPr lang="hr-HR" sz="3600"/>
              <a:t>)</a:t>
            </a:r>
          </a:p>
          <a:p>
            <a:pPr lvl="0">
              <a:defRPr sz="3600">
                <a:latin typeface="+mj-lt"/>
              </a:defRPr>
            </a:pPr>
            <a:r>
              <a:rPr lang="hr-HR" noProof="0"/>
              <a:t>Sadrži </a:t>
            </a:r>
            <a:r>
              <a:rPr lang="hr-HR" noProof="0" dirty="0"/>
              <a:t>ukupno deset nastavnih tema</a:t>
            </a:r>
            <a:endParaRPr lang="hr-HR" sz="3600" noProof="0" dirty="0">
              <a:latin typeface="+mj-lt"/>
            </a:endParaRPr>
          </a:p>
          <a:p>
            <a:pPr lvl="0">
              <a:defRPr sz="3600">
                <a:latin typeface="+mj-lt"/>
              </a:defRPr>
            </a:pPr>
            <a:r>
              <a:rPr lang="hr-HR" noProof="0" dirty="0"/>
              <a:t>Sve što trebate za pristup tečaju je pristup internetu </a:t>
            </a:r>
          </a:p>
          <a:p>
            <a:pPr lvl="0">
              <a:defRPr sz="3600">
                <a:latin typeface="+mj-lt"/>
              </a:defRPr>
            </a:pPr>
            <a:r>
              <a:rPr lang="hr-HR" noProof="0" dirty="0"/>
              <a:t>Procjenjuje se kako je potrebno oko 150 sati učenja za postizanje planiranih ishoda učenja. </a:t>
            </a:r>
          </a:p>
          <a:p>
            <a:pPr lvl="0"/>
            <a:endParaRPr lang="hr-HR" sz="3600" noProof="0" dirty="0">
              <a:latin typeface="+mj-lt"/>
            </a:endParaRPr>
          </a:p>
          <a:p>
            <a:pPr lvl="0"/>
            <a:endParaRPr lang="hr-HR" noProof="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7016814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5FA9E55-F8D5-49F8-9882-DC2FBD4DDA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97432"/>
            <a:ext cx="10515600" cy="1325563"/>
          </a:xfrm>
        </p:spPr>
        <p:txBody>
          <a:bodyPr/>
          <a:lstStyle/>
          <a:p>
            <a:pPr lvl="0" algn="ctr">
              <a:defRPr b="1"/>
            </a:pPr>
            <a:r>
              <a:rPr lang="hr-HR" noProof="0" dirty="0"/>
              <a:t>Sustavi baza podataka </a:t>
            </a:r>
            <a:r>
              <a:rPr lang="hr-HR" noProof="0"/>
              <a:t>dostupni </a:t>
            </a:r>
            <a:r>
              <a:rPr lang="hr-HR" noProof="0" smtClean="0"/>
              <a:t>u oblaku</a:t>
            </a:r>
            <a:endParaRPr lang="hr-HR" b="1" noProof="0" dirty="0"/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06904" y="1432228"/>
            <a:ext cx="1848898" cy="1116572"/>
          </a:xfrm>
          <a:prstGeom prst="rect">
            <a:avLst/>
          </a:prstGeom>
        </p:spPr>
      </p:pic>
      <p:pic>
        <p:nvPicPr>
          <p:cNvPr id="1026" name="Picture 2" descr="6D Cyber | BigData NoSQL Course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56867" y="3072911"/>
            <a:ext cx="1567521" cy="15675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SQL Veritabanları Neden Ölçeklenebilir Değillerdir ? – Yazılım Köyü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47481" y="3179938"/>
            <a:ext cx="2574080" cy="13534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/>
          <p:cNvSpPr/>
          <p:nvPr/>
        </p:nvSpPr>
        <p:spPr>
          <a:xfrm>
            <a:off x="1365814" y="5042989"/>
            <a:ext cx="396719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 sz="2800"/>
            </a:pPr>
            <a:r>
              <a:rPr lang="en-US" dirty="0" err="1">
                <a:latin typeface="+mj-lt"/>
              </a:rPr>
              <a:t>Relacijske</a:t>
            </a:r>
            <a:r>
              <a:rPr dirty="0"/>
              <a:t> </a:t>
            </a:r>
            <a:r>
              <a:rPr dirty="0">
                <a:latin typeface="+mj-lt"/>
              </a:rPr>
              <a:t>(SQL) </a:t>
            </a:r>
            <a:r>
              <a:rPr dirty="0" err="1">
                <a:latin typeface="+mj-lt"/>
              </a:rPr>
              <a:t>baze</a:t>
            </a:r>
            <a:r>
              <a:rPr dirty="0">
                <a:latin typeface="+mj-lt"/>
              </a:rPr>
              <a:t> </a:t>
            </a:r>
            <a:r>
              <a:rPr dirty="0" err="1">
                <a:latin typeface="+mj-lt"/>
              </a:rPr>
              <a:t>podataka</a:t>
            </a:r>
            <a:r>
              <a:rPr dirty="0">
                <a:latin typeface="+mj-lt"/>
              </a:rPr>
              <a:t> </a:t>
            </a:r>
            <a:r>
              <a:rPr lang="en-US" dirty="0">
                <a:latin typeface="+mj-lt"/>
              </a:rPr>
              <a:t>–</a:t>
            </a:r>
            <a:r>
              <a:rPr dirty="0">
                <a:latin typeface="+mj-lt"/>
              </a:rPr>
              <a:t> </a:t>
            </a:r>
            <a:r>
              <a:rPr lang="en-US" dirty="0" err="1">
                <a:latin typeface="+mj-lt"/>
              </a:rPr>
              <a:t>karakterizira</a:t>
            </a:r>
            <a:r>
              <a:rPr lang="en-US" dirty="0">
                <a:latin typeface="+mj-lt"/>
              </a:rPr>
              <a:t> </a:t>
            </a:r>
            <a:r>
              <a:rPr lang="en-US" dirty="0" err="1">
                <a:latin typeface="+mj-lt"/>
              </a:rPr>
              <a:t>ih</a:t>
            </a:r>
            <a:r>
              <a:rPr lang="en-US" dirty="0">
                <a:latin typeface="+mj-lt"/>
              </a:rPr>
              <a:t> </a:t>
            </a:r>
            <a:r>
              <a:rPr dirty="0" err="1">
                <a:latin typeface="+mj-lt"/>
              </a:rPr>
              <a:t>fiksna</a:t>
            </a:r>
            <a:r>
              <a:rPr dirty="0">
                <a:latin typeface="+mj-lt"/>
              </a:rPr>
              <a:t> </a:t>
            </a:r>
            <a:r>
              <a:rPr dirty="0" err="1">
                <a:latin typeface="+mj-lt"/>
              </a:rPr>
              <a:t>shema</a:t>
            </a:r>
            <a:r>
              <a:rPr dirty="0">
                <a:latin typeface="+mj-lt"/>
              </a:rPr>
              <a:t> </a:t>
            </a:r>
            <a:r>
              <a:rPr dirty="0" err="1">
                <a:latin typeface="+mj-lt"/>
              </a:rPr>
              <a:t>podataka</a:t>
            </a:r>
            <a:r>
              <a:rPr dirty="0">
                <a:latin typeface="+mj-lt"/>
              </a:rPr>
              <a:t> </a:t>
            </a:r>
            <a:endParaRPr sz="2800" dirty="0">
              <a:latin typeface="+mj-lt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831353" y="4827545"/>
            <a:ext cx="525780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 sz="2800">
                <a:latin typeface="+mj-lt"/>
              </a:defRPr>
            </a:pPr>
            <a:r>
              <a:rPr dirty="0" err="1"/>
              <a:t>Baze</a:t>
            </a:r>
            <a:r>
              <a:rPr dirty="0"/>
              <a:t> </a:t>
            </a:r>
            <a:r>
              <a:rPr dirty="0" err="1"/>
              <a:t>podataka</a:t>
            </a:r>
            <a:r>
              <a:rPr dirty="0"/>
              <a:t> </a:t>
            </a:r>
            <a:r>
              <a:rPr dirty="0" err="1"/>
              <a:t>koje</a:t>
            </a:r>
            <a:r>
              <a:rPr dirty="0"/>
              <a:t> </a:t>
            </a:r>
            <a:r>
              <a:rPr dirty="0" err="1"/>
              <a:t>nisu</a:t>
            </a:r>
            <a:r>
              <a:rPr dirty="0"/>
              <a:t> </a:t>
            </a:r>
            <a:r>
              <a:rPr lang="en-US" dirty="0" err="1"/>
              <a:t>relacijske</a:t>
            </a:r>
            <a:r>
              <a:rPr dirty="0"/>
              <a:t> (NoSQL) -</a:t>
            </a:r>
          </a:p>
          <a:p>
            <a:pPr algn="ctr">
              <a:defRPr sz="2800">
                <a:latin typeface="+mj-lt"/>
              </a:defRPr>
            </a:pPr>
            <a:r>
              <a:rPr dirty="0" err="1"/>
              <a:t>pohran</a:t>
            </a:r>
            <a:r>
              <a:rPr lang="en-US" dirty="0" err="1"/>
              <a:t>juju</a:t>
            </a:r>
            <a:r>
              <a:rPr dirty="0"/>
              <a:t> </a:t>
            </a:r>
            <a:r>
              <a:rPr dirty="0" err="1"/>
              <a:t>nestrukturirane</a:t>
            </a:r>
            <a:r>
              <a:rPr dirty="0"/>
              <a:t> </a:t>
            </a:r>
            <a:r>
              <a:rPr dirty="0" err="1"/>
              <a:t>podatke</a:t>
            </a:r>
            <a:r>
              <a:rPr dirty="0"/>
              <a:t> i </a:t>
            </a:r>
            <a:r>
              <a:rPr dirty="0" err="1"/>
              <a:t>upravlja</a:t>
            </a:r>
            <a:r>
              <a:rPr lang="en-US" dirty="0" err="1"/>
              <a:t>ju</a:t>
            </a:r>
            <a:r>
              <a:rPr dirty="0"/>
              <a:t> </a:t>
            </a:r>
            <a:r>
              <a:rPr dirty="0" err="1"/>
              <a:t>njima</a:t>
            </a:r>
            <a:r>
              <a:rPr dirty="0"/>
              <a:t> </a:t>
            </a:r>
            <a:endParaRPr sz="2800" dirty="0">
              <a:latin typeface="+mj-lt"/>
            </a:endParaRPr>
          </a:p>
        </p:txBody>
      </p:sp>
      <p:cxnSp>
        <p:nvCxnSpPr>
          <p:cNvPr id="19" name="Straight Connector 18"/>
          <p:cNvCxnSpPr/>
          <p:nvPr/>
        </p:nvCxnSpPr>
        <p:spPr>
          <a:xfrm flipV="1">
            <a:off x="4326142" y="2526819"/>
            <a:ext cx="569066" cy="50241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" name="Picture 1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21090014" flipH="1">
            <a:off x="6721193" y="2496957"/>
            <a:ext cx="807890" cy="6037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40485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5FA9E55-F8D5-49F8-9882-DC2FBD4DDA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277529"/>
            <a:ext cx="12192000" cy="1325563"/>
          </a:xfrm>
        </p:spPr>
        <p:txBody>
          <a:bodyPr/>
          <a:lstStyle/>
          <a:p>
            <a:pPr lvl="0" algn="ctr">
              <a:defRPr b="1"/>
            </a:pPr>
            <a:r>
              <a:rPr lang="hr-HR" noProof="0" dirty="0"/>
              <a:t>Sustavi baza podataka dostupni u računalnom oblaku</a:t>
            </a:r>
            <a:endParaRPr lang="hr-HR" b="1" noProof="0" dirty="0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9727AF9A-F3F7-464E-860B-D6C35A8834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25651" y="4370829"/>
            <a:ext cx="3603328" cy="1014884"/>
          </a:xfrm>
        </p:spPr>
        <p:txBody>
          <a:bodyPr>
            <a:normAutofit fontScale="92500"/>
          </a:bodyPr>
          <a:lstStyle/>
          <a:p>
            <a:pPr marL="0" indent="0" algn="ctr">
              <a:buNone/>
              <a:defRPr sz="2400">
                <a:latin typeface="+mj-lt"/>
              </a:defRPr>
            </a:pPr>
            <a:r>
              <a:rPr lang="hr-HR" noProof="0" dirty="0"/>
              <a:t>implementirano na virtualnom računalu (VM) ili fizičkom poslužitelju u oblaku </a:t>
            </a:r>
            <a:endParaRPr lang="hr-HR" sz="2400" noProof="0" dirty="0">
              <a:latin typeface="+mj-lt"/>
            </a:endParaRPr>
          </a:p>
          <a:p>
            <a:pPr algn="ctr"/>
            <a:endParaRPr lang="hr-HR" sz="3600" noProof="0" dirty="0">
              <a:latin typeface="+mj-lt"/>
            </a:endParaRPr>
          </a:p>
          <a:p>
            <a:pPr marL="0" indent="0" algn="ctr">
              <a:buNone/>
            </a:pPr>
            <a:endParaRPr lang="hr-HR" sz="3600" noProof="0" dirty="0">
              <a:latin typeface="+mj-lt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26300" y="1281970"/>
            <a:ext cx="1848898" cy="1116572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62963" y="3000905"/>
            <a:ext cx="1304925" cy="100965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08448" y="2954527"/>
            <a:ext cx="1333500" cy="100965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4246919" y="3063317"/>
            <a:ext cx="779381" cy="36933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>
                <a:latin typeface="+mj-lt"/>
              </a:defRPr>
            </a:pPr>
            <a:r>
              <a:t>DBaaS</a:t>
            </a:r>
            <a:endParaRPr>
              <a:latin typeface="+mj-lt"/>
            </a:endParaRPr>
          </a:p>
        </p:txBody>
      </p:sp>
      <p:sp>
        <p:nvSpPr>
          <p:cNvPr id="12" name="Symbol zastępczy zawartości 2">
            <a:extLst>
              <a:ext uri="{FF2B5EF4-FFF2-40B4-BE49-F238E27FC236}">
                <a16:creationId xmlns:a16="http://schemas.microsoft.com/office/drawing/2014/main" id="{9727AF9A-F3F7-464E-860B-D6C35A8834E3}"/>
              </a:ext>
            </a:extLst>
          </p:cNvPr>
          <p:cNvSpPr txBox="1">
            <a:spLocks/>
          </p:cNvSpPr>
          <p:nvPr/>
        </p:nvSpPr>
        <p:spPr>
          <a:xfrm>
            <a:off x="2046505" y="4370829"/>
            <a:ext cx="3741337" cy="1009666"/>
          </a:xfrm>
          <a:prstGeom prst="rect">
            <a:avLst/>
          </a:prstGeom>
        </p:spPr>
        <p:txBody>
          <a:bodyPr vert="horz" lIns="91440" tIns="45720" rIns="91440" bIns="4572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  <a:defRPr sz="2400">
                <a:latin typeface="+mj-lt"/>
              </a:defRPr>
            </a:pPr>
            <a:r>
              <a:t>ponuđeno kao upravljana baza podataka u obliku servisa (DBaaS) </a:t>
            </a:r>
            <a:endParaRPr sz="2400">
              <a:latin typeface="+mj-lt"/>
            </a:endParaRPr>
          </a:p>
          <a:p>
            <a:pPr marL="0" indent="0">
              <a:buNone/>
            </a:pPr>
            <a:endParaRPr sz="3600">
              <a:latin typeface="+mj-lt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sz="3600">
              <a:latin typeface="+mj-lt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2178611" y="5917460"/>
            <a:ext cx="377213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 sz="2400">
                <a:latin typeface="+mj-lt"/>
              </a:defRPr>
            </a:pPr>
            <a:r>
              <a:t>upravlja pružatelj usluga u oblaku</a:t>
            </a:r>
            <a:endParaRPr sz="2400">
              <a:latin typeface="+mj-lt"/>
            </a:endParaRPr>
          </a:p>
        </p:txBody>
      </p:sp>
      <p:sp>
        <p:nvSpPr>
          <p:cNvPr id="14" name="Down Arrow 13"/>
          <p:cNvSpPr/>
          <p:nvPr/>
        </p:nvSpPr>
        <p:spPr>
          <a:xfrm>
            <a:off x="7445820" y="5300107"/>
            <a:ext cx="944545" cy="582805"/>
          </a:xfrm>
          <a:prstGeom prst="downArrow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15" name="Down Arrow 14"/>
          <p:cNvSpPr/>
          <p:nvPr/>
        </p:nvSpPr>
        <p:spPr>
          <a:xfrm>
            <a:off x="3487883" y="5321879"/>
            <a:ext cx="944545" cy="582805"/>
          </a:xfrm>
          <a:prstGeom prst="downArrow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16" name="Rectangle 15"/>
          <p:cNvSpPr/>
          <p:nvPr/>
        </p:nvSpPr>
        <p:spPr>
          <a:xfrm>
            <a:off x="6096000" y="5923762"/>
            <a:ext cx="358149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 sz="2400">
                <a:latin typeface="+mj-lt"/>
              </a:defRPr>
            </a:pPr>
            <a:r>
              <a:rPr dirty="0" err="1"/>
              <a:t>samostalno</a:t>
            </a:r>
            <a:r>
              <a:rPr dirty="0"/>
              <a:t> </a:t>
            </a:r>
            <a:r>
              <a:rPr dirty="0" err="1"/>
              <a:t>upravlja</a:t>
            </a:r>
            <a:r>
              <a:rPr dirty="0"/>
              <a:t> </a:t>
            </a:r>
            <a:r>
              <a:rPr lang="en-US" dirty="0" err="1"/>
              <a:t>korisnik</a:t>
            </a:r>
            <a:r>
              <a:rPr lang="en-US" dirty="0"/>
              <a:t> </a:t>
            </a:r>
            <a:r>
              <a:rPr lang="en-US" dirty="0" err="1"/>
              <a:t>usluge</a:t>
            </a:r>
            <a:r>
              <a:rPr lang="en-US" dirty="0"/>
              <a:t> (</a:t>
            </a:r>
            <a:r>
              <a:rPr dirty="0"/>
              <a:t>IT </a:t>
            </a:r>
            <a:r>
              <a:rPr lang="en-US" dirty="0" err="1"/>
              <a:t>odjel</a:t>
            </a:r>
            <a:r>
              <a:rPr lang="en-US" dirty="0"/>
              <a:t>)</a:t>
            </a:r>
            <a:endParaRPr sz="2400" dirty="0">
              <a:latin typeface="+mj-lt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2526592" y="2896449"/>
            <a:ext cx="2596505" cy="1072401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235643" y="2896449"/>
            <a:ext cx="914479" cy="1085182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977130" y="2954527"/>
            <a:ext cx="3700369" cy="1085182"/>
          </a:xfrm>
          <a:prstGeom prst="rect">
            <a:avLst/>
          </a:prstGeom>
        </p:spPr>
      </p:pic>
      <p:cxnSp>
        <p:nvCxnSpPr>
          <p:cNvPr id="21" name="Straight Connector 20"/>
          <p:cNvCxnSpPr/>
          <p:nvPr/>
        </p:nvCxnSpPr>
        <p:spPr>
          <a:xfrm flipV="1">
            <a:off x="4741767" y="2360248"/>
            <a:ext cx="569066" cy="50241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 flipH="1" flipV="1">
            <a:off x="6772580" y="2360248"/>
            <a:ext cx="717853" cy="56253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950107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5FA9E55-F8D5-49F8-9882-DC2FBD4DDA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0100" y="0"/>
            <a:ext cx="10515600" cy="1325563"/>
          </a:xfrm>
        </p:spPr>
        <p:txBody>
          <a:bodyPr/>
          <a:lstStyle/>
          <a:p>
            <a:pPr lvl="0" algn="ctr">
              <a:defRPr b="1"/>
            </a:pPr>
            <a:r>
              <a:rPr lang="hr-HR" noProof="0" dirty="0"/>
              <a:t>Koncept “Baza podataka kao usluga”</a:t>
            </a:r>
            <a:endParaRPr lang="hr-HR" b="1" noProof="0" dirty="0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9727AF9A-F3F7-464E-860B-D6C35A8834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3336" y="1539963"/>
            <a:ext cx="6832879" cy="5167312"/>
          </a:xfrm>
        </p:spPr>
        <p:txBody>
          <a:bodyPr>
            <a:normAutofit fontScale="92500" lnSpcReduction="10000"/>
          </a:bodyPr>
          <a:lstStyle/>
          <a:p>
            <a:pPr>
              <a:defRPr sz="3600">
                <a:latin typeface="+mj-lt"/>
              </a:defRPr>
            </a:pPr>
            <a:r>
              <a:rPr lang="hr-HR" noProof="0" dirty="0"/>
              <a:t>najbrže rastuće tržište softvera kao usluge (SaaS)</a:t>
            </a:r>
            <a:endParaRPr lang="hr-HR" sz="3600" noProof="0" dirty="0">
              <a:latin typeface="+mj-lt"/>
            </a:endParaRPr>
          </a:p>
          <a:p>
            <a:pPr>
              <a:defRPr sz="3600">
                <a:latin typeface="+mj-lt"/>
              </a:defRPr>
            </a:pPr>
            <a:r>
              <a:rPr lang="hr-HR" noProof="0" dirty="0"/>
              <a:t>korisnički pristup bazi podataka bez postavljanja hardvera i softvera </a:t>
            </a:r>
            <a:endParaRPr lang="hr-HR" sz="3600" noProof="0" dirty="0">
              <a:latin typeface="+mj-lt"/>
            </a:endParaRPr>
          </a:p>
          <a:p>
            <a:pPr>
              <a:defRPr sz="3600">
                <a:latin typeface="+mj-lt"/>
              </a:defRPr>
            </a:pPr>
            <a:r>
              <a:rPr lang="hr-HR" noProof="0" dirty="0"/>
              <a:t>pružatelj usluga u oblaku održava sistemsku infrastrukturu i bazu podataka te je isporučuje kao potpuno upravljani servis u oblaku</a:t>
            </a:r>
            <a:endParaRPr lang="hr-HR" sz="3600" noProof="0" dirty="0">
              <a:latin typeface="+mj-lt"/>
            </a:endParaRPr>
          </a:p>
          <a:p>
            <a:pPr>
              <a:defRPr sz="3600">
                <a:latin typeface="+mj-lt"/>
              </a:defRPr>
            </a:pPr>
            <a:r>
              <a:rPr lang="hr-HR" noProof="0" dirty="0"/>
              <a:t>korisnici plaćaju svoju upotrebu sistemskih resursa (bez softverskih licenci)</a:t>
            </a:r>
          </a:p>
          <a:p>
            <a:pPr marL="0" indent="0">
              <a:buNone/>
            </a:pPr>
            <a:endParaRPr lang="hr-HR" sz="3200" noProof="0" dirty="0">
              <a:latin typeface="+mj-lt"/>
            </a:endParaRPr>
          </a:p>
          <a:p>
            <a:pPr marL="0" indent="0">
              <a:buNone/>
            </a:pPr>
            <a:endParaRPr lang="hr-HR" sz="3200" noProof="0" dirty="0">
              <a:latin typeface="+mj-lt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34003" y="1300117"/>
            <a:ext cx="4063512" cy="183119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34003" y="4712784"/>
            <a:ext cx="3028950" cy="151447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424578" y="3269586"/>
            <a:ext cx="1447800" cy="1304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18784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5FA9E55-F8D5-49F8-9882-DC2FBD4DDA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algn="ctr">
              <a:defRPr b="1"/>
            </a:pPr>
            <a:r>
              <a:rPr lang="hr-HR" noProof="0" dirty="0"/>
              <a:t>Autonomna baza podataka - OCI</a:t>
            </a:r>
            <a:endParaRPr lang="hr-HR" b="1" noProof="0" dirty="0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9727AF9A-F3F7-464E-860B-D6C35A8834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29431"/>
            <a:ext cx="11183816" cy="5167312"/>
          </a:xfrm>
        </p:spPr>
        <p:txBody>
          <a:bodyPr>
            <a:normAutofit/>
          </a:bodyPr>
          <a:lstStyle/>
          <a:p>
            <a:pPr marL="0" indent="0">
              <a:buNone/>
              <a:defRPr sz="3600">
                <a:latin typeface="+mj-lt"/>
              </a:defRPr>
            </a:pPr>
            <a:r>
              <a:rPr lang="hr-HR" noProof="0" dirty="0"/>
              <a:t>Automatizirano upravljanje (kroz strojno učenje) </a:t>
            </a:r>
          </a:p>
          <a:p>
            <a:pPr lvl="1">
              <a:defRPr sz="3200">
                <a:latin typeface="+mj-lt"/>
              </a:defRPr>
            </a:pPr>
            <a:r>
              <a:rPr lang="hr-HR" noProof="0" dirty="0"/>
              <a:t>postavljanje (provisioning)</a:t>
            </a:r>
          </a:p>
          <a:p>
            <a:pPr lvl="1">
              <a:defRPr sz="3200">
                <a:latin typeface="+mj-lt"/>
              </a:defRPr>
            </a:pPr>
            <a:r>
              <a:rPr lang="hr-HR" noProof="0" dirty="0"/>
              <a:t>sigurnosno kopiranje, prilagodba</a:t>
            </a:r>
          </a:p>
          <a:p>
            <a:pPr lvl="1">
              <a:defRPr sz="3200">
                <a:latin typeface="+mj-lt"/>
              </a:defRPr>
            </a:pPr>
            <a:r>
              <a:rPr lang="hr-HR" noProof="0" dirty="0"/>
              <a:t>sigurnost, nadogradnja</a:t>
            </a:r>
          </a:p>
          <a:p>
            <a:pPr lvl="1">
              <a:defRPr sz="3200">
                <a:latin typeface="+mj-lt"/>
              </a:defRPr>
            </a:pPr>
            <a:r>
              <a:rPr lang="hr-HR" noProof="0" dirty="0"/>
              <a:t>praćenje (“health monitoring”)</a:t>
            </a:r>
          </a:p>
          <a:p>
            <a:pPr marL="0" indent="0">
              <a:buNone/>
              <a:defRPr sz="3600">
                <a:latin typeface="+mj-lt"/>
              </a:defRPr>
            </a:pPr>
            <a:r>
              <a:rPr lang="hr-HR" noProof="0" dirty="0"/>
              <a:t>Mogućnosti postavljanja</a:t>
            </a:r>
          </a:p>
          <a:p>
            <a:pPr lvl="1">
              <a:defRPr sz="3200">
                <a:latin typeface="+mj-lt"/>
              </a:defRPr>
            </a:pPr>
            <a:r>
              <a:rPr lang="hr-HR" noProof="0" dirty="0"/>
              <a:t>Namjenski/dodijeljeno - ekskluzivno korištenje hardvera</a:t>
            </a:r>
            <a:endParaRPr lang="hr-HR" sz="3200" noProof="0" dirty="0">
              <a:latin typeface="+mj-lt"/>
            </a:endParaRPr>
          </a:p>
          <a:p>
            <a:pPr lvl="1">
              <a:defRPr sz="3200">
                <a:latin typeface="+mj-lt"/>
              </a:defRPr>
            </a:pPr>
            <a:r>
              <a:rPr lang="hr-HR" noProof="0" dirty="0"/>
              <a:t>Zajedničko/dijeljeno - omogućava korisniku samo upravljanje bazom podataka, dok pružatelj usluga u oblaku upravlja implementacijom i infrastrukturom</a:t>
            </a:r>
            <a:endParaRPr lang="hr-HR" sz="3200" noProof="0" dirty="0">
              <a:latin typeface="+mj-lt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85616" y="2384312"/>
            <a:ext cx="2466975" cy="1628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771543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5FA9E55-F8D5-49F8-9882-DC2FBD4DDA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75859"/>
            <a:ext cx="10515600" cy="1325563"/>
          </a:xfrm>
        </p:spPr>
        <p:txBody>
          <a:bodyPr/>
          <a:lstStyle/>
          <a:p>
            <a:pPr algn="ctr">
              <a:defRPr b="1"/>
            </a:pPr>
            <a:r>
              <a:rPr lang="hr-HR" noProof="0" dirty="0"/>
              <a:t>Proučite i pregledajte </a:t>
            </a:r>
            <a:r>
              <a:rPr lang="hr-HR" noProof="0"/>
              <a:t>sljedeće </a:t>
            </a:r>
            <a:r>
              <a:rPr lang="hr-HR" noProof="0" smtClean="0"/>
              <a:t>online izvore</a:t>
            </a:r>
            <a:endParaRPr lang="hr-HR" b="1" noProof="0" dirty="0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9727AF9A-F3F7-464E-860B-D6C35A8834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04875" y="1501422"/>
            <a:ext cx="10515600" cy="5185127"/>
          </a:xfrm>
        </p:spPr>
        <p:txBody>
          <a:bodyPr>
            <a:normAutofit fontScale="92500" lnSpcReduction="20000"/>
          </a:bodyPr>
          <a:lstStyle/>
          <a:p>
            <a:pPr marL="0" lvl="0" indent="0" algn="just">
              <a:buNone/>
              <a:defRPr b="1">
                <a:latin typeface="+mj-lt"/>
              </a:defRPr>
            </a:pPr>
            <a:r>
              <a:rPr lang="hr-HR" noProof="0" dirty="0"/>
              <a:t>Pročitajte ovo:</a:t>
            </a:r>
          </a:p>
          <a:p>
            <a:pPr algn="just">
              <a:defRPr>
                <a:latin typeface="+mj-lt"/>
                <a:hlinkClick r:id="rId3"/>
              </a:defRPr>
            </a:pPr>
            <a:r>
              <a:rPr lang="hr-HR" noProof="0" dirty="0"/>
              <a:t>https://cloud.google.com/learn/what-is-a-cloud-database</a:t>
            </a:r>
            <a:endParaRPr lang="hr-HR" noProof="0" dirty="0">
              <a:latin typeface="+mj-lt"/>
            </a:endParaRPr>
          </a:p>
          <a:p>
            <a:pPr marL="0" indent="0" algn="just">
              <a:buNone/>
              <a:defRPr b="1">
                <a:latin typeface="+mj-lt"/>
              </a:defRPr>
            </a:pPr>
            <a:r>
              <a:rPr lang="hr-HR" noProof="0" dirty="0"/>
              <a:t>Pogledajte ove videozapise:</a:t>
            </a:r>
          </a:p>
          <a:p>
            <a:pPr algn="just">
              <a:defRPr>
                <a:latin typeface="+mj-lt"/>
                <a:hlinkClick r:id="rId4"/>
              </a:defRPr>
            </a:pPr>
            <a:r>
              <a:rPr lang="hr-HR" noProof="0" dirty="0"/>
              <a:t>https://www.youtube.com/watch?v=qfiOVB3yMHQ</a:t>
            </a:r>
            <a:endParaRPr lang="hr-HR" noProof="0" dirty="0">
              <a:latin typeface="+mj-lt"/>
            </a:endParaRPr>
          </a:p>
          <a:p>
            <a:pPr algn="just">
              <a:defRPr>
                <a:latin typeface="+mj-lt"/>
                <a:hlinkClick r:id="rId5"/>
              </a:defRPr>
            </a:pPr>
            <a:r>
              <a:rPr lang="hr-HR" noProof="0" dirty="0"/>
              <a:t>https://www.youtube.com/watch?v=hRulZhTtUTg</a:t>
            </a:r>
            <a:endParaRPr lang="hr-HR" noProof="0" dirty="0">
              <a:latin typeface="+mj-lt"/>
            </a:endParaRPr>
          </a:p>
          <a:p>
            <a:pPr algn="just">
              <a:defRPr>
                <a:latin typeface="+mj-lt"/>
                <a:hlinkClick r:id="rId6"/>
              </a:defRPr>
            </a:pPr>
            <a:r>
              <a:rPr lang="hr-HR" noProof="0" dirty="0"/>
              <a:t>https://www.youtube.com/watch?v=E9AgJnsEvG4</a:t>
            </a:r>
            <a:endParaRPr lang="hr-HR" noProof="0" dirty="0">
              <a:latin typeface="+mj-lt"/>
            </a:endParaRPr>
          </a:p>
          <a:p>
            <a:pPr marL="0" indent="0" algn="just">
              <a:buNone/>
              <a:defRPr b="1">
                <a:latin typeface="+mj-lt"/>
              </a:defRPr>
            </a:pPr>
            <a:r>
              <a:rPr lang="hr-HR" noProof="0" dirty="0"/>
              <a:t>Pokušajte koristiti ovu lekciju:</a:t>
            </a:r>
          </a:p>
          <a:p>
            <a:pPr algn="just">
              <a:defRPr>
                <a:latin typeface="+mj-lt"/>
                <a:hlinkClick r:id="rId7"/>
              </a:defRPr>
            </a:pPr>
            <a:r>
              <a:rPr lang="hr-HR" noProof="0" dirty="0"/>
              <a:t>https://oracle.github.io/learning-library/data-management-library/autonomous-database/shared/workshops/freetier-overview/#xd_co_f=NmEzYTk4MDUtZWQyMS00MDBmLThiMWEtZWFhMTNlMjEzODM3%7E</a:t>
            </a:r>
            <a:endParaRPr lang="hr-HR" noProof="0" dirty="0">
              <a:latin typeface="+mj-lt"/>
            </a:endParaRPr>
          </a:p>
          <a:p>
            <a:pPr marL="0" indent="0" algn="just">
              <a:buNone/>
              <a:defRPr b="1">
                <a:latin typeface="+mj-lt"/>
              </a:defRPr>
            </a:pPr>
            <a:r>
              <a:rPr lang="hr-HR" noProof="0" dirty="0"/>
              <a:t>Pristupite servisu Oracle Academy i dovršite </a:t>
            </a:r>
            <a:r>
              <a:rPr lang="hr-HR" noProof="0"/>
              <a:t>devetu </a:t>
            </a:r>
            <a:r>
              <a:rPr lang="hr-HR" noProof="0" smtClean="0"/>
              <a:t>i desetu nastavnu cjelinu:</a:t>
            </a:r>
            <a:endParaRPr lang="hr-HR" noProof="0" dirty="0"/>
          </a:p>
          <a:p>
            <a:pPr marL="0" indent="0" algn="just">
              <a:buNone/>
              <a:defRPr>
                <a:latin typeface="+mj-lt"/>
              </a:defRPr>
            </a:pPr>
            <a:r>
              <a:rPr lang="hr-HR" noProof="0" dirty="0"/>
              <a:t>   academy.oracle.com</a:t>
            </a:r>
            <a:endParaRPr lang="hr-HR" noProof="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801820129"/>
      </p:ext>
    </p:extLst>
  </p:cSld>
  <p:clrMapOvr>
    <a:masterClrMapping/>
  </p:clrMapOvr>
</p:sld>
</file>

<file path=ppt/theme/theme1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sustava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FAFC4393578E54EA6D196651228CF09" ma:contentTypeVersion="18" ma:contentTypeDescription="Create a new document." ma:contentTypeScope="" ma:versionID="f39009392cc1bef1f81aa84f6355a9cb">
  <xsd:schema xmlns:xsd="http://www.w3.org/2001/XMLSchema" xmlns:xs="http://www.w3.org/2001/XMLSchema" xmlns:p="http://schemas.microsoft.com/office/2006/metadata/properties" xmlns:ns2="9ddf7ba3-e48b-4174-a29c-2a175c523237" xmlns:ns3="b2bf4f87-cb72-4e57-ad38-3955b64ca675" targetNamespace="http://schemas.microsoft.com/office/2006/metadata/properties" ma:root="true" ma:fieldsID="65c7a4dbae23a40a47a00121fc7d6485" ns2:_="" ns3:_="">
    <xsd:import namespace="9ddf7ba3-e48b-4174-a29c-2a175c523237"/>
    <xsd:import namespace="b2bf4f87-cb72-4e57-ad38-3955b64ca67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3:TaxCatchAll" minOccurs="0"/>
                <xsd:element ref="ns2:lcf76f155ced4ddcb4097134ff3c332f" minOccurs="0"/>
                <xsd:element ref="ns2:MediaServiceLocation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ddf7ba3-e48b-4174-a29c-2a175c52323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17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20" nillable="true" ma:taxonomy="true" ma:internalName="lcf76f155ced4ddcb4097134ff3c332f" ma:taxonomyFieldName="MediaServiceImageTags" ma:displayName="Image Tags" ma:readOnly="false" ma:fieldId="{5cf76f15-5ced-4ddc-b409-7134ff3c332f}" ma:taxonomyMulti="true" ma:sspId="c9c0af0c-00b2-4b9d-ac19-30cd42724e8d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Location" ma:index="21" nillable="true" ma:displayName="Location" ma:indexed="true" ma:internalName="MediaServiceLocation" ma:readOnly="true">
      <xsd:simpleType>
        <xsd:restriction base="dms:Text"/>
      </xsd:simpleType>
    </xsd:element>
    <xsd:element name="MediaServiceObjectDetectorVersions" ma:index="2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3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2bf4f87-cb72-4e57-ad38-3955b64ca675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3273846d-743d-4c83-89dc-8271a4c400d8}" ma:internalName="TaxCatchAll" ma:showField="CatchAllData" ma:web="b2bf4f87-cb72-4e57-ad38-3955b64ca67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b2bf4f87-cb72-4e57-ad38-3955b64ca675" xsi:nil="true"/>
    <lcf76f155ced4ddcb4097134ff3c332f xmlns="9ddf7ba3-e48b-4174-a29c-2a175c523237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C948F1D0-0340-44E6-B10D-21B1F4DFDE1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ddf7ba3-e48b-4174-a29c-2a175c523237"/>
    <ds:schemaRef ds:uri="b2bf4f87-cb72-4e57-ad38-3955b64ca67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648B904F-A7DC-4700-B550-EC2015A964C5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E3571E05-42F9-432B-A062-0970F6412D8E}">
  <ds:schemaRefs>
    <ds:schemaRef ds:uri="http://purl.org/dc/elements/1.1/"/>
    <ds:schemaRef ds:uri="9ddf7ba3-e48b-4174-a29c-2a175c523237"/>
    <ds:schemaRef ds:uri="http://purl.org/dc/dcmitype/"/>
    <ds:schemaRef ds:uri="http://schemas.microsoft.com/office/infopath/2007/PartnerControls"/>
    <ds:schemaRef ds:uri="http://www.w3.org/XML/1998/namespace"/>
    <ds:schemaRef ds:uri="http://schemas.microsoft.com/office/2006/metadata/properties"/>
    <ds:schemaRef ds:uri="http://schemas.microsoft.com/office/2006/documentManagement/types"/>
    <ds:schemaRef ds:uri="http://schemas.openxmlformats.org/package/2006/metadata/core-properties"/>
    <ds:schemaRef ds:uri="http://purl.org/dc/terms/"/>
    <ds:schemaRef ds:uri="b2bf4f87-cb72-4e57-ad38-3955b64ca675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3855</TotalTime>
  <Words>844</Words>
  <Application>Microsoft Office PowerPoint</Application>
  <PresentationFormat>Widescreen</PresentationFormat>
  <Paragraphs>56</Paragraphs>
  <Slides>7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Times New Roman</vt:lpstr>
      <vt:lpstr>Motyw pakietu Office</vt:lpstr>
      <vt:lpstr>O3 - Nastavni sadržaji za učenje na daljinu o računarstvu u oblaku  9 - Baze podataka</vt:lpstr>
      <vt:lpstr>Uvod u tečaj o računarstvu u oblaku</vt:lpstr>
      <vt:lpstr>Sustavi baza podataka dostupni u oblaku</vt:lpstr>
      <vt:lpstr>Sustavi baza podataka dostupni u računalnom oblaku</vt:lpstr>
      <vt:lpstr>Koncept “Baza podataka kao usluga”</vt:lpstr>
      <vt:lpstr>Autonomna baza podataka - OCI</vt:lpstr>
      <vt:lpstr>Proučite i pregledajte sljedeće online izvore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 of the webinar.</dc:title>
  <dc:creator>Grzegorz Zwoliński I25</dc:creator>
  <cp:lastModifiedBy>frane</cp:lastModifiedBy>
  <cp:revision>230</cp:revision>
  <dcterms:created xsi:type="dcterms:W3CDTF">2021-12-08T08:56:03Z</dcterms:created>
  <dcterms:modified xsi:type="dcterms:W3CDTF">2024-02-23T13:42:15Z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0x0101003FAFC4393578E54EA6D196651228CF09</vt:lpwstr>
  </property>
</Properties>
</file>