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300" r:id="rId7"/>
    <p:sldId id="295" r:id="rId8"/>
    <p:sldId id="296" r:id="rId9"/>
    <p:sldId id="297" r:id="rId10"/>
    <p:sldId id="298" r:id="rId11"/>
    <p:sldId id="299" r:id="rId12"/>
    <p:sldId id="277" r:id="rId13"/>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potrebujete na učenie, je prístup na internet a počítač.</a:t>
            </a:r>
          </a:p>
          <a:p>
            <a:pPr>
              <a:lnSpc>
                <a:spcPct val="107000"/>
              </a:lnSpc>
              <a:spcAft>
                <a:spcPts val="800"/>
              </a:spcAft>
              <a:defRPr>
                <a:effectLst/>
              </a:defRPr>
            </a:pPr>
            <a:r>
              <a:t>Kurz obsahuje celkovo desať tém a v tejto téme povieme niečo viac o ukladacích službách blokov (alebo diskov).</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Pravdepodobne vaše prvé používanie služieb cloud computingu bolo prípadom používania ukladacieho priestoru súborov ako služby. Dnes existuje veľa predajcov, ktorí takéto služby poskytujú. Pravdepodobne ich používate na zdieľanie súborov alebo zálohovanie dát. Služba ukladacieho priestoru súborov však má niekoľko ďalších aplikácií, ktoré ukážeme vo zvyšku tohto kurzu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113028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Skôr ako sa ponoríme hlbšie do služby, najprv sa pozrieme na úložisko súborov. Jednoducho povedané, súborový ukladací priestor je hierarchická kolekcia dokumentov usporiadaných do pomenovaných adresárov. Všetci sme s tým oboznámení. Či už používate počítače so systémom Linux alebo počítače so systémom Windows, poznáte, ako usporiadate svoje súbory do priečinkov a adresárov a niekoľko z nich. Rozdiel je v tom, že v cloude sme distribuovali systémy súborov. Toto nie je lokálne vo vašom počítači a my dvaja najčastejšie používané komponenty sú NFS pre Linux, sieťový systém súborov a blok správ servera a SMB pre Windows. UNIX a Windows podporujú protokoly a štandardy a mnohé podrobnosti o operačných systémoch a hypervízoroch to podporujú.</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Aké sú prípady použitia ukladacieho priestoru súborov? Prvým prípadom použitia je množstvo podnikových aplikácií, ktoré potrebujú zdieľané súbory. Poskytuje to služba ukladacieho priestoru súborov. Mnohí z nás používajú firemné adresáre, kde sme zdieľali priečinky, kde uchovávame náš obsah. Toto je príklad systému súborov na všeobecné účely. Mikroslužby a kontajnery sú zvyčajne bezstavové a ak si myslíte o týchto architektúrach, musí existovať miesto, kde si udržujete stav týchto mikroslužieb a kontajnerov. Používatelia by často používali zdieľaný systém súborov na správu tohto stavu a existuje niekoľko ďalších prípadov použitia, ako je vysokovýkonné výpočty, škálovateľné aplikácie, analytika a mnohé ďalšie, kde by ste mohli používať službu ukladacieho priestoru súborov.</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347180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Ako bude fungovať ukladací priestor súborov? Ako vidíte na obrázku, v cloudovej oblasti máte jedno dátové centrum. Máte niekoľko výpočtových inštancií. Všetci hovoria o zdieľanom systéme súborov, a to je vaša služba ukladacieho priestoru súborov. Zdieľaný ukladací priestor pre výpočtové inštancie. Štandard NFS v.3 je v súčasnosti distribuovaný systém súborov.</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16742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Môžete si vytvoriť zálohu systému súborov, do ktorej voláme snímky. To chráni vaše údaje. Ak sa priečinky alebo adresáre odstránia, môžete ich vždy obnoviť zo snímok. Dáta možno vyvolať aj v prípade, že inštanciu nie je možné spustiť alebo bola odstránená.</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2434962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Existuje niekoľko úrovní zabezpečenia, ktoré možno použiť pre ukladací priestor súborov. Vo všeobecnosti je možné používať štandardné služby, ako je správa identity a prístupu alebo zoznamy zabezpečenia, ktoré spravujú najnižšie práva týkajúce sa pripojenia cieľa alebo prístupu na namontovaný disk. Podrobnejšia úprava prístupových práv je možná na úrovni voľby exportu a systému sieťových súborov s cieľom riadiť práva na zápis, odstránenie a zmenu údajov.</a:t>
            </a:r>
          </a:p>
          <a:p>
            <a:r>
              <a:t>Okrem toho máte šifrovanie dát počas uloženia a šifrovanie pri prenose. To znamená, že prenosy sa šifrujú, keď výpočtové inštancie rozprávajú so zdieľaným systémom súborov.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3875950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ws.amazon.com/what-is/cloud-file-storag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cture/oracle-cloud-infrastructure-operations-associate/file-storage-utilization-snapshots-and-export-options-95ENk" TargetMode="External"/><Relationship Id="rId4" Type="http://schemas.openxmlformats.org/officeDocument/2006/relationships/hyperlink" Target="https://www.youtube.com/watch?v=PmxWTTpXNL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štúdia v službe Cloud Computing</a:t>
            </a:r>
            <a:br>
              <a:rPr b="1"/>
            </a:br>
            <a:r>
              <a:rPr b="1"/>
              <a:t/>
            </a:r>
            <a:br>
              <a:rPr b="1"/>
            </a:br>
            <a:r>
              <a:t>6 - ukladací priestor súborov</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na učenie, je prístup na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Ukladací priestor súborov ako služba</a:t>
            </a:r>
            <a:endParaRPr b="1"/>
          </a:p>
        </p:txBody>
      </p:sp>
      <p:pic>
        <p:nvPicPr>
          <p:cNvPr id="2051" name="Picture 3" descr="Microsoft OneDr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71" y="1426169"/>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2796299" y="1463242"/>
            <a:ext cx="72951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sz="2400">
                <a:ln>
                  <a:noFill/>
                </a:ln>
                <a:solidFill>
                  <a:srgbClr val="292929"/>
                </a:solidFill>
                <a:effectLst/>
                <a:latin typeface="+mj-lt"/>
              </a:defRPr>
            </a:pPr>
            <a:r>
              <a:t>Microsoft OneDrive - pre používateľov systému Windows</a:t>
            </a:r>
          </a:p>
          <a:p>
            <a:pPr marL="0" marR="0" lvl="0" indent="0" algn="l" defTabSz="914400" rtl="0" eaLnBrk="0" fontAlgn="base" latinLnBrk="0" hangingPunct="0">
              <a:lnSpc>
                <a:spcPct val="100000"/>
              </a:lnSpc>
              <a:spcBef>
                <a:spcPct val="0"/>
              </a:spcBef>
              <a:spcAft>
                <a:spcPct val="0"/>
              </a:spcAft>
              <a:buClrTx/>
              <a:buSzTx/>
              <a:buFontTx/>
              <a:buNone/>
              <a:tabLst/>
            </a:pPr>
            <a:endParaRPr kumimoji="0" sz="1800" i="0" u="none" strike="noStrike" cap="none" normalizeH="0" baseline="0">
              <a:ln>
                <a:noFill/>
              </a:ln>
              <a:solidFill>
                <a:schemeClr val="tx1"/>
              </a:solidFill>
              <a:effectLst/>
              <a:latin typeface="Arial" panose="020B0604020202020204" pitchFamily="34" charset="0"/>
            </a:endParaRPr>
          </a:p>
        </p:txBody>
      </p:sp>
      <p:pic>
        <p:nvPicPr>
          <p:cNvPr id="2054" name="Picture 6" descr="https://i.pcmag.com/imagery/reviews/0333NkfZrGoua687nkaStJP-24.fit_lim.size_120x68.v16125457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71" y="2389275"/>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oogle Dri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71" y="3347707"/>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Dropbo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71" y="4304116"/>
            <a:ext cx="8763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Cloud Driv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9207" y="5260525"/>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4"/>
          <p:cNvSpPr>
            <a:spLocks noChangeArrowheads="1"/>
          </p:cNvSpPr>
          <p:nvPr/>
        </p:nvSpPr>
        <p:spPr bwMode="auto">
          <a:xfrm>
            <a:off x="2793436" y="238934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Idrive - zálohovanie a synchronizácia s nízkymi nákladmi</a:t>
            </a:r>
            <a:endParaRPr kumimoji="0" sz="1800" i="0" u="none" strike="noStrike" cap="none" normalizeH="0" baseline="0">
              <a:ln>
                <a:noFill/>
              </a:ln>
              <a:solidFill>
                <a:schemeClr val="tx1"/>
              </a:solidFill>
              <a:effectLst/>
              <a:latin typeface="Arial" panose="020B0604020202020204" pitchFamily="34" charset="0"/>
            </a:endParaRPr>
          </a:p>
        </p:txBody>
      </p:sp>
      <p:sp>
        <p:nvSpPr>
          <p:cNvPr id="14" name="Rectangle 4"/>
          <p:cNvSpPr>
            <a:spLocks noChangeArrowheads="1"/>
          </p:cNvSpPr>
          <p:nvPr/>
        </p:nvSpPr>
        <p:spPr bwMode="auto">
          <a:xfrm>
            <a:off x="2793435" y="3346487"/>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Disk Google - používatelia pracovného priestoru Google</a:t>
            </a:r>
            <a:endParaRPr kumimoji="0" sz="1800" i="0" u="none" strike="noStrike" cap="none" normalizeH="0" baseline="0">
              <a:ln>
                <a:noFill/>
              </a:ln>
              <a:solidFill>
                <a:schemeClr val="tx1"/>
              </a:solidFill>
              <a:effectLst/>
              <a:latin typeface="Arial" panose="020B0604020202020204" pitchFamily="34" charset="0"/>
            </a:endParaRPr>
          </a:p>
        </p:txBody>
      </p:sp>
      <p:sp>
        <p:nvSpPr>
          <p:cNvPr id="15" name="Rectangle 4"/>
          <p:cNvSpPr>
            <a:spLocks noChangeArrowheads="1"/>
          </p:cNvSpPr>
          <p:nvPr/>
        </p:nvSpPr>
        <p:spPr bwMode="auto">
          <a:xfrm>
            <a:off x="2793434" y="4275976"/>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DropBox - integrácia so službami tretích strán</a:t>
            </a:r>
            <a:endParaRPr kumimoji="0" sz="1800" i="0" u="none" strike="noStrike" cap="none" normalizeH="0" baseline="0">
              <a:ln>
                <a:noFill/>
              </a:ln>
              <a:solidFill>
                <a:schemeClr val="tx1"/>
              </a:solidFill>
              <a:effectLst/>
              <a:latin typeface="Arial" panose="020B0604020202020204" pitchFamily="34" charset="0"/>
            </a:endParaRPr>
          </a:p>
        </p:txBody>
      </p:sp>
      <p:sp>
        <p:nvSpPr>
          <p:cNvPr id="16" name="Rectangle 4"/>
          <p:cNvSpPr>
            <a:spLocks noChangeArrowheads="1"/>
          </p:cNvSpPr>
          <p:nvPr/>
        </p:nvSpPr>
        <p:spPr bwMode="auto">
          <a:xfrm>
            <a:off x="2793434" y="520546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2400">
                <a:solidFill>
                  <a:srgbClr val="292929"/>
                </a:solidFill>
                <a:latin typeface="+mj-lt"/>
              </a:defRPr>
            </a:pPr>
            <a:r>
              <a:t>iCloud Drive - pre používateľov Mac a iPhone</a:t>
            </a:r>
            <a:endParaRPr kumimoji="0" sz="1800" i="0" u="none" strike="noStrike" cap="none" normalizeH="0" baseline="0">
              <a:ln>
                <a:noFill/>
              </a:ln>
              <a:solidFill>
                <a:schemeClr val="tx1"/>
              </a:solidFill>
              <a:effectLst/>
              <a:latin typeface="Arial" panose="020B0604020202020204" pitchFamily="34" charset="0"/>
            </a:endParaRPr>
          </a:p>
        </p:txBody>
      </p:sp>
      <p:sp>
        <p:nvSpPr>
          <p:cNvPr id="17" name="Rectangle 4"/>
          <p:cNvSpPr>
            <a:spLocks noChangeArrowheads="1"/>
          </p:cNvSpPr>
          <p:nvPr/>
        </p:nvSpPr>
        <p:spPr bwMode="auto">
          <a:xfrm>
            <a:off x="2793434" y="6101053"/>
            <a:ext cx="729510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sz="3200">
                <a:solidFill>
                  <a:srgbClr val="292929"/>
                </a:solidFill>
                <a:latin typeface="+mj-lt"/>
              </a:defRPr>
            </a:pPr>
            <a:r>
              <a:t>a veľa iných dodávateľov ...</a:t>
            </a:r>
            <a:endParaRPr kumimoji="0" sz="240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77493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Čo je to ukladací priestor súborov?</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5184949" cy="5167312"/>
          </a:xfrm>
        </p:spPr>
        <p:txBody>
          <a:bodyPr>
            <a:normAutofit lnSpcReduction="10000"/>
          </a:bodyPr>
          <a:lstStyle/>
          <a:p>
            <a:pPr>
              <a:defRPr sz="3600">
                <a:latin typeface="+mj-lt"/>
              </a:defRPr>
            </a:pPr>
            <a:r>
              <a:t>hierarchická kolekcia dokumentov usporiadaných do pomenovaných adresárov, ktoré sú samotné štruktúrované súbory</a:t>
            </a:r>
          </a:p>
          <a:p>
            <a:pPr>
              <a:defRPr sz="3600">
                <a:latin typeface="+mj-lt"/>
              </a:defRPr>
            </a:pPr>
            <a:r>
              <a:t>distribuované systémy súborov presne vyzerajú ako lokálne systémy súborov</a:t>
            </a:r>
            <a:endParaRPr sz="3600">
              <a:latin typeface="+mj-lt"/>
            </a:endParaRPr>
          </a:p>
        </p:txBody>
      </p:sp>
      <p:pic>
        <p:nvPicPr>
          <p:cNvPr id="4" name="Picture 3"/>
          <p:cNvPicPr>
            <a:picLocks noChangeAspect="1"/>
          </p:cNvPicPr>
          <p:nvPr/>
        </p:nvPicPr>
        <p:blipFill>
          <a:blip r:embed="rId3"/>
          <a:stretch>
            <a:fillRect/>
          </a:stretch>
        </p:blipFill>
        <p:spPr>
          <a:xfrm>
            <a:off x="5849133" y="1690688"/>
            <a:ext cx="5920835" cy="449857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Prípady použitia ukladacieho priestoru súborov</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0410092" cy="5167312"/>
          </a:xfrm>
        </p:spPr>
        <p:txBody>
          <a:bodyPr>
            <a:normAutofit/>
          </a:bodyPr>
          <a:lstStyle/>
          <a:p>
            <a:pPr>
              <a:defRPr sz="3600">
                <a:latin typeface="+mj-lt"/>
              </a:defRPr>
            </a:pPr>
            <a:r>
              <a:t>veľké depozitáre obsahu</a:t>
            </a:r>
            <a:endParaRPr sz="3600">
              <a:latin typeface="+mj-lt"/>
            </a:endParaRPr>
          </a:p>
          <a:p>
            <a:pPr>
              <a:defRPr sz="3600">
                <a:latin typeface="+mj-lt"/>
              </a:defRPr>
            </a:pPr>
            <a:r>
              <a:t>vývojové prostredia</a:t>
            </a:r>
            <a:endParaRPr sz="3600">
              <a:latin typeface="+mj-lt"/>
            </a:endParaRPr>
          </a:p>
          <a:p>
            <a:pPr>
              <a:defRPr sz="3600">
                <a:latin typeface="+mj-lt"/>
              </a:defRPr>
            </a:pPr>
            <a:r>
              <a:t>obchody s médiami</a:t>
            </a:r>
            <a:endParaRPr sz="3600">
              <a:latin typeface="+mj-lt"/>
            </a:endParaRPr>
          </a:p>
          <a:p>
            <a:pPr>
              <a:defRPr sz="3600">
                <a:latin typeface="+mj-lt"/>
              </a:defRPr>
            </a:pPr>
            <a:r>
              <a:t>adresáre domovských adresárov používateľov</a:t>
            </a:r>
            <a:endParaRPr sz="3600">
              <a:latin typeface="+mj-lt"/>
            </a:endParaRPr>
          </a:p>
          <a:p>
            <a:pPr>
              <a:defRPr sz="3600">
                <a:latin typeface="+mj-lt"/>
              </a:defRPr>
            </a:pPr>
            <a:r>
              <a:t>veľké dáta a analytika</a:t>
            </a:r>
            <a:endParaRPr sz="3600">
              <a:latin typeface="+mj-lt"/>
            </a:endParaRPr>
          </a:p>
          <a:p>
            <a:pPr>
              <a:defRPr sz="3600">
                <a:latin typeface="+mj-lt"/>
              </a:defRPr>
            </a:pPr>
            <a:r>
              <a:t>vysokovýkonné výpočty (HPC)</a:t>
            </a:r>
          </a:p>
          <a:p>
            <a:pPr>
              <a:defRPr sz="3600">
                <a:latin typeface="+mj-lt"/>
              </a:defRPr>
            </a:pPr>
            <a:r>
              <a:t>výpočet koncového používateľa</a:t>
            </a:r>
            <a:endParaRPr sz="3600">
              <a:latin typeface="+mj-lt"/>
            </a:endParaRPr>
          </a:p>
          <a:p>
            <a:pPr>
              <a:defRPr sz="3600">
                <a:latin typeface="+mj-lt"/>
              </a:defRPr>
            </a:pPr>
            <a:r>
              <a:t>zálohy databázy ....</a:t>
            </a:r>
            <a:endParaRPr sz="3600">
              <a:latin typeface="+mj-lt"/>
            </a:endParaRPr>
          </a:p>
        </p:txBody>
      </p:sp>
      <p:pic>
        <p:nvPicPr>
          <p:cNvPr id="6" name="Picture 5"/>
          <p:cNvPicPr>
            <a:picLocks noChangeAspect="1"/>
          </p:cNvPicPr>
          <p:nvPr/>
        </p:nvPicPr>
        <p:blipFill>
          <a:blip r:embed="rId3"/>
          <a:stretch>
            <a:fillRect/>
          </a:stretch>
        </p:blipFill>
        <p:spPr>
          <a:xfrm>
            <a:off x="7033637" y="1834033"/>
            <a:ext cx="4230566" cy="2738330"/>
          </a:xfrm>
          <a:prstGeom prst="rect">
            <a:avLst/>
          </a:prstGeom>
        </p:spPr>
      </p:pic>
    </p:spTree>
    <p:extLst>
      <p:ext uri="{BB962C8B-B14F-4D97-AF65-F5344CB8AC3E}">
        <p14:creationId xmlns:p14="http://schemas.microsoft.com/office/powerpoint/2010/main" val="273351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Ukladací priestor súborov</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86400" y="1544412"/>
            <a:ext cx="6705601" cy="5167312"/>
          </a:xfrm>
        </p:spPr>
        <p:txBody>
          <a:bodyPr>
            <a:normAutofit/>
          </a:bodyPr>
          <a:lstStyle/>
          <a:p>
            <a:pPr>
              <a:defRPr sz="3600">
                <a:latin typeface="+mj-lt"/>
              </a:defRPr>
            </a:pPr>
            <a:r>
              <a:t>zdieľaný ukladací priestor systému súborov pre výpočtové inštancie </a:t>
            </a:r>
            <a:endParaRPr sz="3600">
              <a:latin typeface="+mj-lt"/>
            </a:endParaRPr>
          </a:p>
          <a:p>
            <a:pPr>
              <a:defRPr sz="3600">
                <a:latin typeface="+mj-lt"/>
              </a:defRPr>
            </a:pPr>
            <a:r>
              <a:t>distribuovaný súborový systém</a:t>
            </a:r>
          </a:p>
          <a:p>
            <a:pPr>
              <a:defRPr sz="3600">
                <a:latin typeface="+mj-lt"/>
              </a:defRPr>
            </a:pPr>
            <a:r>
              <a:t>zabezpečenie: šifrovanie dát a prenosov</a:t>
            </a:r>
            <a:endParaRPr sz="3600">
              <a:latin typeface="+mj-lt"/>
            </a:endParaRPr>
          </a:p>
          <a:p>
            <a:pPr>
              <a:defRPr sz="3600">
                <a:latin typeface="+mj-lt"/>
              </a:defRPr>
            </a:pPr>
            <a:r>
              <a:t>rôzne systémy súborov a metadáta</a:t>
            </a:r>
            <a:endParaRPr sz="3600">
              <a:latin typeface="+mj-lt"/>
            </a:endParaRPr>
          </a:p>
        </p:txBody>
      </p:sp>
      <p:pic>
        <p:nvPicPr>
          <p:cNvPr id="4" name="Picture 3"/>
          <p:cNvPicPr>
            <a:picLocks noChangeAspect="1"/>
          </p:cNvPicPr>
          <p:nvPr/>
        </p:nvPicPr>
        <p:blipFill>
          <a:blip r:embed="rId3"/>
          <a:stretch>
            <a:fillRect/>
          </a:stretch>
        </p:blipFill>
        <p:spPr>
          <a:xfrm>
            <a:off x="144069" y="1346480"/>
            <a:ext cx="5081126" cy="5289306"/>
          </a:xfrm>
          <a:prstGeom prst="rect">
            <a:avLst/>
          </a:prstGeom>
        </p:spPr>
      </p:pic>
    </p:spTree>
    <p:extLst>
      <p:ext uri="{BB962C8B-B14F-4D97-AF65-F5344CB8AC3E}">
        <p14:creationId xmlns:p14="http://schemas.microsoft.com/office/powerpoint/2010/main" val="1760530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Spoľahlivosť ukladacieho priestoru súborov</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657995" y="1663108"/>
            <a:ext cx="4329689" cy="4586967"/>
          </a:xfrm>
        </p:spPr>
        <p:txBody>
          <a:bodyPr>
            <a:normAutofit lnSpcReduction="10000"/>
          </a:bodyPr>
          <a:lstStyle/>
          <a:p>
            <a:pPr>
              <a:defRPr sz="3600">
                <a:latin typeface="+mj-lt"/>
              </a:defRPr>
            </a:pPr>
            <a:r>
              <a:t>ukladá repliku dát v 3 samostatných chybových doménach</a:t>
            </a:r>
            <a:endParaRPr sz="3600">
              <a:latin typeface="+mj-lt"/>
            </a:endParaRPr>
          </a:p>
          <a:p>
            <a:pPr>
              <a:defRPr sz="3600">
                <a:latin typeface="+mj-lt"/>
              </a:defRPr>
            </a:pPr>
            <a:r>
              <a:t>dáta sú bezpečné, aj keď zlyhajú všetky inštancie</a:t>
            </a:r>
            <a:endParaRPr sz="3600">
              <a:latin typeface="+mj-lt"/>
            </a:endParaRPr>
          </a:p>
          <a:p>
            <a:pPr>
              <a:defRPr sz="3600">
                <a:latin typeface="+mj-lt"/>
              </a:defRPr>
            </a:pPr>
            <a:r>
              <a:t>ochrana údajov pomocou snímok</a:t>
            </a:r>
            <a:endParaRPr sz="3600">
              <a:latin typeface="+mj-lt"/>
            </a:endParaRPr>
          </a:p>
          <a:p>
            <a:endParaRPr sz="3600">
              <a:latin typeface="+mj-lt"/>
            </a:endParaRPr>
          </a:p>
        </p:txBody>
      </p:sp>
      <p:pic>
        <p:nvPicPr>
          <p:cNvPr id="5" name="Picture 4"/>
          <p:cNvPicPr>
            <a:picLocks noChangeAspect="1"/>
          </p:cNvPicPr>
          <p:nvPr/>
        </p:nvPicPr>
        <p:blipFill>
          <a:blip r:embed="rId3"/>
          <a:stretch>
            <a:fillRect/>
          </a:stretch>
        </p:blipFill>
        <p:spPr>
          <a:xfrm>
            <a:off x="838200" y="2174178"/>
            <a:ext cx="6257925" cy="3019425"/>
          </a:xfrm>
          <a:prstGeom prst="rect">
            <a:avLst/>
          </a:prstGeom>
        </p:spPr>
      </p:pic>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3641021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Zabezpečenie ukladacieho priestoru súborov</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2467" y="1487156"/>
            <a:ext cx="11475218" cy="5174901"/>
          </a:xfrm>
        </p:spPr>
        <p:txBody>
          <a:bodyPr>
            <a:normAutofit lnSpcReduction="10000"/>
          </a:bodyPr>
          <a:lstStyle/>
          <a:p>
            <a:pPr>
              <a:defRPr sz="4000">
                <a:latin typeface="+mj-lt"/>
              </a:defRPr>
            </a:pPr>
            <a:r>
              <a:t>Zvyčajne sa používajú štyri vrstvy zabezpečenia:</a:t>
            </a:r>
          </a:p>
          <a:p>
            <a:pPr lvl="1">
              <a:defRPr sz="3600">
                <a:latin typeface="+mj-lt"/>
              </a:defRPr>
            </a:pPr>
            <a:r>
              <a:t>Identity and Access Management (IAM) - riadi vytváranie, prezentovanie a priraďovanie systémov súborov a cieľov pripojenia</a:t>
            </a:r>
          </a:p>
          <a:p>
            <a:pPr lvl="1">
              <a:defRPr sz="3600">
                <a:latin typeface="+mj-lt"/>
              </a:defRPr>
            </a:pPr>
            <a:r>
              <a:t>Zoznamy zabezpečenia - aktivovať alebo deaktivovať klientov pripájajúcich sa k cieľu pripojenia</a:t>
            </a:r>
          </a:p>
          <a:p>
            <a:pPr lvl="1">
              <a:defRPr sz="3600">
                <a:latin typeface="+mj-lt"/>
              </a:defRPr>
            </a:pPr>
            <a:r>
              <a:t>Voľba exportu - obmedziť schopnosť klientov pripojiť sa k systému súborov a zobraziť alebo zapisovať dáta</a:t>
            </a:r>
          </a:p>
          <a:p>
            <a:pPr lvl="1">
              <a:defRPr sz="3600">
                <a:latin typeface="+mj-lt"/>
              </a:defRPr>
            </a:pPr>
            <a:r>
              <a:t>Network File System (NFS) - ovláda zápis súborov, zabezpečenie prístupu k súborom</a:t>
            </a:r>
          </a:p>
          <a:p>
            <a:endParaRPr sz="3600">
              <a:latin typeface="+mj-lt"/>
            </a:endParaRP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sz="3600">
              <a:latin typeface="+mj-lt"/>
            </a:endParaRPr>
          </a:p>
        </p:txBody>
      </p:sp>
    </p:spTree>
    <p:extLst>
      <p:ext uri="{BB962C8B-B14F-4D97-AF65-F5344CB8AC3E}">
        <p14:creationId xmlns:p14="http://schemas.microsoft.com/office/powerpoint/2010/main" val="4121271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defRPr b="1">
                <a:latin typeface="+mj-lt"/>
              </a:defRPr>
            </a:pPr>
            <a:r>
              <a:t>Prečítajte si:</a:t>
            </a:r>
          </a:p>
          <a:p>
            <a:pPr algn="just">
              <a:defRPr>
                <a:latin typeface="+mj-lt"/>
                <a:hlinkClick r:id="rId3"/>
              </a:defRPr>
            </a:pPr>
            <a:r>
              <a:t>https://aws.amazon.com/what-is/cloud-file-storage</a:t>
            </a:r>
            <a:endParaRPr>
              <a:latin typeface="+mj-lt"/>
            </a:endParaRPr>
          </a:p>
          <a:p>
            <a:pPr marL="0" indent="0" algn="just">
              <a:buNone/>
            </a:pPr>
            <a:endParaRPr b="1">
              <a:latin typeface="+mj-lt"/>
            </a:endParaRPr>
          </a:p>
          <a:p>
            <a:pPr marL="0" indent="0" algn="just">
              <a:buNone/>
              <a:defRPr b="1">
                <a:latin typeface="+mj-lt"/>
              </a:defRPr>
            </a:pPr>
            <a:r>
              <a:t>Pozrite si tieto videá:</a:t>
            </a:r>
          </a:p>
          <a:p>
            <a:pPr algn="just">
              <a:defRPr>
                <a:latin typeface="+mj-lt"/>
              </a:defRPr>
            </a:pPr>
            <a:r>
              <a:rPr>
                <a:hlinkClick r:id="rId4"/>
              </a:rPr>
              <a:t>https://www.youtube.com/watch?v=PmxWTTpXNLI</a:t>
            </a:r>
            <a:r>
              <a:t> </a:t>
            </a:r>
          </a:p>
          <a:p>
            <a:pPr algn="just">
              <a:defRPr>
                <a:latin typeface="+mj-lt"/>
                <a:hlinkClick r:id="rId5"/>
              </a:defRPr>
            </a:pPr>
            <a:r>
              <a:t>https://www.coursera.org/lecture/oracle-cloud-infrastructure-operations-associate/file-storage-utilization-snapshots-and-export-options-95ENk</a:t>
            </a:r>
            <a:endParaRPr>
              <a:latin typeface="+mj-lt"/>
            </a:endParaRPr>
          </a:p>
          <a:p>
            <a:pPr algn="just"/>
            <a:endParaRPr>
              <a:latin typeface="+mj-lt"/>
            </a:endParaRPr>
          </a:p>
          <a:p>
            <a:pPr marL="0" indent="0" algn="just">
              <a:buNone/>
              <a:defRPr b="1">
                <a:latin typeface="+mj-lt"/>
              </a:defRPr>
            </a:pPr>
            <a:r>
              <a:t>Získajte prístup k centru členov Oracle a dokončite šiestu tému:</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02E5F060-C5E3-40BB-9E18-9A814BFE7B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3379</TotalTime>
  <Words>904</Words>
  <Application>Microsoft Office PowerPoint</Application>
  <PresentationFormat>Widescreen</PresentationFormat>
  <Paragraphs>69</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osnovy diaľkového štúdia v službe Cloud Computing  6 - ukladací priestor súborov</vt:lpstr>
      <vt:lpstr>Úvod do kurzu Cloud Computing</vt:lpstr>
      <vt:lpstr>Ukladací priestor súborov ako služba</vt:lpstr>
      <vt:lpstr>Čo je to ukladací priestor súborov?</vt:lpstr>
      <vt:lpstr>Prípady použitia ukladacieho priestoru súborov</vt:lpstr>
      <vt:lpstr>Ukladací priestor súborov</vt:lpstr>
      <vt:lpstr>Spoľahlivosť ukladacieho priestoru súborov</vt:lpstr>
      <vt:lpstr>Zabezpečenie ukladacieho priestoru súborov</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165</cp:revision>
  <dcterms:created xsi:type="dcterms:W3CDTF">2021-12-08T08:56:03Z</dcterms:created>
  <dcterms:modified xsi:type="dcterms:W3CDTF">2024-02-23T14:12:18Z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