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75" r:id="rId14"/>
    <p:sldId id="269" r:id="rId15"/>
    <p:sldId id="276" r:id="rId16"/>
    <p:sldId id="270" r:id="rId17"/>
    <p:sldId id="266" r:id="rId18"/>
    <p:sldId id="271" r:id="rId19"/>
    <p:sldId id="267" r:id="rId20"/>
    <p:sldId id="273" r:id="rId21"/>
    <p:sldId id="274" r:id="rId22"/>
    <p:sldId id="277" r:id="rId2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quello che devi imparare è l'accesso a Internet e un computer.</a:t>
            </a:r>
          </a:p>
          <a:p>
            <a:pPr>
              <a:lnSpc>
                <a:spcPct val="107000"/>
              </a:lnSpc>
              <a:spcAft>
                <a:spcPts val="800"/>
              </a:spcAft>
              <a:defRPr>
                <a:effectLst/>
              </a:defRPr>
            </a:pPr>
            <a:r>
              <a:t>Il corso contiene un totale di dieci argomenti. Inoltre, abbiamo preparato un breve video con istruzioni di base all'inizio di ciascuno di loro. </a:t>
            </a:r>
            <a:r>
              <a:rPr>
                <a:latin typeface="Calibri" panose="020F0502020204030204" pitchFamily="34" charset="0"/>
                <a:ea typeface="Calibri" panose="020F0502020204030204" pitchFamily="34" charset="0"/>
                <a:cs typeface="Times New Roman" panose="02020603050405020304" pitchFamily="18" charset="0"/>
              </a:rPr>
              <a:t>Prima di tutto, ti forniremo informazioni di base su come ci aspettiamo di imparare in questo corso e dove puoi trovare materiali didattici.</a:t>
            </a:r>
            <a:r>
              <a:t> </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Nell'IT tradizionale, gestisci tutto. È diverso nel cloud computing, dove abbiamo tre modelli di servizio che puoi utilizzare a seconda delle tue esigenze. </a:t>
            </a:r>
          </a:p>
          <a:p>
            <a:endParaRPr sz="1200" kern="1200">
              <a:solidFill>
                <a:schemeClr val="tx1"/>
              </a:solidFill>
              <a:effectLst/>
              <a:latin typeface="+mn-lt"/>
              <a:ea typeface="+mn-ea"/>
              <a:cs typeface="+mn-cs"/>
            </a:endParaRPr>
          </a:p>
          <a:p>
            <a:pPr>
              <a:defRPr>
                <a:effectLst/>
              </a:defRPr>
            </a:pPr>
            <a:r>
              <a:t>Il modello Infrastructure as a Service (IaaS) consente di eseguire il provisioning di elaborazione, storage, reti e altre risorse di elaborazione fondamentali. </a:t>
            </a:r>
          </a:p>
          <a:p>
            <a:endParaRPr sz="1200" kern="1200">
              <a:solidFill>
                <a:schemeClr val="tx1"/>
              </a:solidFill>
              <a:effectLst/>
              <a:latin typeface="+mn-lt"/>
              <a:ea typeface="+mn-ea"/>
              <a:cs typeface="+mn-cs"/>
            </a:endParaRPr>
          </a:p>
          <a:p>
            <a:pPr>
              <a:defRPr>
                <a:effectLst/>
              </a:defRPr>
            </a:pPr>
            <a:r>
              <a:t>Platform as a service consente la distribuzione nell'infrastruttura cloud dell'applicazione creata dal cliente o acquisita (ad esempio, server Web WordPress, database Oracle ...)</a:t>
            </a:r>
          </a:p>
          <a:p>
            <a:endParaRPr sz="1200" kern="1200">
              <a:solidFill>
                <a:schemeClr val="tx1"/>
              </a:solidFill>
              <a:effectLst/>
              <a:latin typeface="+mn-lt"/>
              <a:ea typeface="+mn-ea"/>
              <a:cs typeface="+mn-cs"/>
            </a:endParaRPr>
          </a:p>
          <a:p>
            <a:pPr>
              <a:defRPr>
                <a:effectLst/>
              </a:defRPr>
            </a:pPr>
            <a:r>
              <a:t>Software as a service consente al consumatore di utilizzare le applicazioni del provider in esecuzione su un'infrastruttura cloud (ad esempio, sistema Microsoft Office 365)</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562945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Il cloud ti consente di scambiare CAPEX per OPEX. Anziché dover investire pesantemente in data center e infrastruttura, nel cloud, puoi pagare solo quando utilizzi risorse e paghi solo per quanto utilizzi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3707706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È un errore comune che il "cloud" è uno spazio di stoccaggio immateriale ed etereo che esiste solo come un concetto da qualche parte nel cielo. L'infrastruttura cloud è composta da data center posizionati fisicamente all'interno delle aree geografiche. L'immagine mostra la disposizione delle aree per il cloud Microsoft Azure.</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610275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Ogni cloud region è composta da almeno tre data center indipendenti che garantiscono ulteriore disponibilità. Inoltre, i data center sono connessi tra loro mediante una rete a bassa latenza ed elevata larghezza di banda, in modo che l'indisponibilità di uno o due non interrompa la disponibilità del servizio all'interno di un'area geografica. Ogni data center di tale architettura si chiama dominio di disponibilità (AD, Availability Domain).</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smtClean="0"/>
          </a:p>
        </p:txBody>
      </p:sp>
    </p:spTree>
    <p:extLst>
      <p:ext uri="{BB962C8B-B14F-4D97-AF65-F5344CB8AC3E}">
        <p14:creationId xmlns:p14="http://schemas.microsoft.com/office/powerpoint/2010/main" val="820569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All'interno di ogni dominio di disponibilità, i dati vengono posizionati in un'unità logica contenente almeno tre posizioni fisiche in cui gli stessi dati vengono memorizzati contemporaneamente. Questa architettura garantisce la resistenza agli errori, pertanto questa architettura è denominata anche dominio di errore. Ad esempio, in caso di guasto all'apparecchiatura in un rack, i dati rimangono sicuri nelle altre due posizioni.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smtClean="0"/>
          </a:p>
        </p:txBody>
      </p:sp>
    </p:spTree>
    <p:extLst>
      <p:ext uri="{BB962C8B-B14F-4D97-AF65-F5344CB8AC3E}">
        <p14:creationId xmlns:p14="http://schemas.microsoft.com/office/powerpoint/2010/main" val="1772885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All'interno di un dominio AD è una rete ad alta scala e ad alte prestazioni con circa 1 milione di connessioni di rete. Una rete fisica di questo tipo ha una latenza prevedibilmente bassa e una elevata velocità di interconnessione tra gli host.</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smtClean="0"/>
          </a:p>
        </p:txBody>
      </p:sp>
    </p:spTree>
    <p:extLst>
      <p:ext uri="{BB962C8B-B14F-4D97-AF65-F5344CB8AC3E}">
        <p14:creationId xmlns:p14="http://schemas.microsoft.com/office/powerpoint/2010/main" val="1328578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Un approccio comune per la gestione delle impostazioni di rete e storage fisiche nell'infrastruttura cloud è la virtualizzazione a livello di rete, ad esempio Amazon Virtual Private Cloud (Amazon), Off Box Network Virtualization (Oracle) e Azure Virtual Network (Microsoft) ... In questo modo, la gestione dello storage di rete e dei dati si separa completamente dagli host (virtual machine)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smtClean="0"/>
          </a:p>
        </p:txBody>
      </p:sp>
    </p:spTree>
    <p:extLst>
      <p:ext uri="{BB962C8B-B14F-4D97-AF65-F5344CB8AC3E}">
        <p14:creationId xmlns:p14="http://schemas.microsoft.com/office/powerpoint/2010/main" val="1423842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Mettiamo tutto insieme. Il livello di rete virtualizzato ci consente di connettersi a qualsiasi istanza all'interno del cloud computer (database, file degli oggetti, virtual machine, load balancer, sicurezza...)</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smtClean="0"/>
          </a:p>
        </p:txBody>
      </p:sp>
    </p:spTree>
    <p:extLst>
      <p:ext uri="{BB962C8B-B14F-4D97-AF65-F5344CB8AC3E}">
        <p14:creationId xmlns:p14="http://schemas.microsoft.com/office/powerpoint/2010/main" val="3746239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Si prevede di trascorrere un totale di 150 ore per acquisire i risultati di apprendimento previsti. La maggior parte di questo tempo, studierai da solo con le nostre istruzioni precordate e i materiali di insegnamento online.</a:t>
            </a:r>
          </a:p>
          <a:p>
            <a:pPr>
              <a:defRPr>
                <a:effectLst/>
              </a:defRPr>
            </a:pPr>
            <a:r>
              <a:t>Il partner associato di questo progetto è Oracle Corporation, che nell'ambito del progetto e del programma Oracle Academy ci ha consentito di utilizzare il portale di apprendimento denominato Oracle Member Hub, che ospita il tuo canale di apprendimento. Puoi trovare ulteriori informazioni sul programma Oracle Academy all'indirizzo academy.oracle.com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4780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Di seguito sono riportate le istruzioni di base su come accedere a Oracle Member Hub Portal.</a:t>
            </a:r>
          </a:p>
          <a:p>
            <a:pPr>
              <a:defRPr>
                <a:effectLst/>
              </a:defRPr>
            </a:pPr>
            <a:r>
              <a:t>Per iniziare, aprire il collegamento academy.oracle.com.</a:t>
            </a:r>
          </a:p>
          <a:p>
            <a:pPr>
              <a:defRPr>
                <a:effectLst/>
              </a:defRPr>
            </a:pPr>
            <a:r>
              <a:t>Seleziona hub studenti collegamento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13435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Immettere il nome utente e la password forniti (modificare la password dopo il primo login)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28168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Dopo il login, verrà visualizzata una schermata del genere. Seleziona il canale di apprendimento e sentiti libero di esplorare tutti i materiali di insegnamento che abbiamo preparato per il tuo apprendimento.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101423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Aprire il percorso di apprendimento (contrassegnato nell'immagine).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3782414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Il percorso di apprendimento contiene le diapositive, i video e i laboratori necessari per l'apprendimento. Puoi anche trovare l'esame finale alla fine della lista. Se si supera l'esame finale, si riceverà un certificato di completamento corretto.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1251016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Di seguito verranno fornite informazioni sulla panoramica dell'infrastruttura cloud. Abbiamo adattato tutti gli esempi a Oracle Cloud Infrastructure (OCI), ma puoi anche utilizzare altre piattaforme di cloud pubblico per la pratica (se hai accesso a loro), come Microsoft Azure, Amazon Web Service (AWS), Google Cloud (Google Cloud Platform) e simili. </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793922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Secondo il National Institute of Standards and Technology, il cloud computing è un modello per abilitare l'accesso di rete on-demand on-demand on-demand on-demand on-demand on-demand a un pool condiviso di risorse di computazione configurabili (ad esempio reti, server, storage, applicazioni e servizi) di cui è possibile eseguire rapidamente il provisioning e il rilascio con uno sforzo di gestione minimo o un'interazione da parte del provider di servizi.</a:t>
            </a:r>
          </a:p>
          <a:p>
            <a:pPr marL="0" marR="0" indent="0" algn="l" defTabSz="914400" rtl="0" eaLnBrk="1" fontAlgn="auto" latinLnBrk="0" hangingPunct="1">
              <a:lnSpc>
                <a:spcPct val="100000"/>
              </a:lnSpc>
              <a:spcBef>
                <a:spcPts val="0"/>
              </a:spcBef>
              <a:spcAft>
                <a:spcPts val="0"/>
              </a:spcAft>
              <a:buClrTx/>
              <a:buSzTx/>
              <a:buFontTx/>
              <a:buNone/>
              <a:tabLst/>
              <a:defRPr>
                <a:effectLst/>
              </a:defRPr>
            </a:pPr>
            <a:r>
              <a:t>Questo modello cloud è composto da cinque caratteristiche essenziali, tre modelli di servizio e quattro modelli di distribuzione.</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450387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src.nist.gov/publications/detail/sp/800-145/fina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notesSlide" Target="../notesSlides/notesSlide17.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curricula a distanza nel cloud computing</a:t>
            </a:r>
            <a:br>
              <a:rPr b="1"/>
            </a:br>
            <a:r>
              <a:rPr b="1"/>
              <a:t/>
            </a:r>
            <a:br>
              <a:rPr b="1"/>
            </a:br>
            <a:r>
              <a:t>1: introduzione all'infrastruttura cloud</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Caratteristiche del cloud computing</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defRPr>
                <a:latin typeface="+mj-lt"/>
              </a:defRPr>
            </a:pPr>
            <a:r>
              <a:rPr>
                <a:hlinkClick r:id="rId3"/>
              </a:rPr>
              <a:t>https://csrc.nist.gov/publications/detail/sp/800-145/final</a:t>
            </a:r>
            <a:r>
              <a:t> </a:t>
            </a:r>
            <a:endParaRPr sz="3200">
              <a:latin typeface="+mj-lt"/>
            </a:endParaRPr>
          </a:p>
          <a:p>
            <a:pPr lvl="0" algn="just"/>
            <a:endParaRPr>
              <a:latin typeface="+mj-lt"/>
            </a:endParaRPr>
          </a:p>
        </p:txBody>
      </p:sp>
      <p:sp>
        <p:nvSpPr>
          <p:cNvPr id="4" name="Flowchart: Process 3"/>
          <p:cNvSpPr/>
          <p:nvPr/>
        </p:nvSpPr>
        <p:spPr>
          <a:xfrm>
            <a:off x="704850" y="2047876"/>
            <a:ext cx="2786062" cy="1752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Self-service su richiesta</a:t>
            </a:r>
          </a:p>
          <a:p>
            <a:pPr algn="ctr">
              <a:defRPr sz="1600"/>
            </a:pPr>
            <a:r>
              <a:t>Esegui il provisioning automatico delle funzionalità di computazione quando necessario, senza richiedere interazione umana con il provider di servizi</a:t>
            </a:r>
            <a:endParaRPr sz="1600"/>
          </a:p>
        </p:txBody>
      </p:sp>
      <p:sp>
        <p:nvSpPr>
          <p:cNvPr id="5" name="Flowchart: Process 4"/>
          <p:cNvSpPr/>
          <p:nvPr/>
        </p:nvSpPr>
        <p:spPr>
          <a:xfrm>
            <a:off x="4562475" y="2173114"/>
            <a:ext cx="2438400" cy="157162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Ampio accesso alla rete</a:t>
            </a:r>
          </a:p>
          <a:p>
            <a:pPr algn="ctr">
              <a:defRPr sz="1600"/>
            </a:pPr>
            <a:r>
              <a:t>Le funzionalità sono disponibili in rete e l'accesso tramite meccanismi standard</a:t>
            </a:r>
            <a:endParaRPr sz="1200"/>
          </a:p>
        </p:txBody>
      </p:sp>
      <p:sp>
        <p:nvSpPr>
          <p:cNvPr id="6" name="Flowchart: Process 5"/>
          <p:cNvSpPr/>
          <p:nvPr/>
        </p:nvSpPr>
        <p:spPr>
          <a:xfrm>
            <a:off x="7920037" y="2141361"/>
            <a:ext cx="2947988" cy="196214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Pool di risorse</a:t>
            </a:r>
          </a:p>
          <a:p>
            <a:pPr algn="ctr">
              <a:defRPr sz="1600"/>
            </a:pPr>
            <a:r>
              <a:t>Le risorse di computazione del provider vengono raggruppate per servire più consumer utilizzando un modello multi-tenant, con risorse assegnate in modo dinamico e riassegnate in base alla domanda</a:t>
            </a:r>
            <a:endParaRPr sz="1200"/>
          </a:p>
        </p:txBody>
      </p:sp>
      <p:sp>
        <p:nvSpPr>
          <p:cNvPr id="7" name="Flowchart: Process 6"/>
          <p:cNvSpPr/>
          <p:nvPr/>
        </p:nvSpPr>
        <p:spPr>
          <a:xfrm>
            <a:off x="1409700" y="4175125"/>
            <a:ext cx="2867025" cy="1901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Rapida elasticità</a:t>
            </a:r>
          </a:p>
          <a:p>
            <a:pPr algn="ctr">
              <a:defRPr sz="1600"/>
            </a:pPr>
            <a:r>
              <a:t>Le capacità possono essere fornite e rilasciate in modo elastico, in alcuni casi automaticamente, per scalare rapidamente verso l'esterno e verso l'interno con la domanda</a:t>
            </a:r>
            <a:endParaRPr sz="1200"/>
          </a:p>
        </p:txBody>
      </p:sp>
      <p:sp>
        <p:nvSpPr>
          <p:cNvPr id="8" name="Flowchart: Process 7"/>
          <p:cNvSpPr/>
          <p:nvPr/>
        </p:nvSpPr>
        <p:spPr>
          <a:xfrm>
            <a:off x="6603206" y="4508500"/>
            <a:ext cx="2633662" cy="18161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b="1"/>
            </a:pPr>
            <a:r>
              <a:t>Servizio misurato</a:t>
            </a:r>
          </a:p>
          <a:p>
            <a:pPr algn="ctr">
              <a:defRPr sz="1600"/>
            </a:pPr>
            <a:r>
              <a:t>L'uso delle risorse può essere monitorato, controllato e segnalato, garantendo la trasparenza sia per il provider che per il consumatore del servizio utilizzato</a:t>
            </a:r>
            <a:endParaRPr sz="1200"/>
          </a:p>
        </p:txBody>
      </p:sp>
    </p:spTree>
    <p:extLst>
      <p:ext uri="{BB962C8B-B14F-4D97-AF65-F5344CB8AC3E}">
        <p14:creationId xmlns:p14="http://schemas.microsoft.com/office/powerpoint/2010/main" val="255851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Modelli di servizi cloud</a:t>
            </a:r>
            <a:endParaRPr b="1"/>
          </a:p>
        </p:txBody>
      </p:sp>
      <p:graphicFrame>
        <p:nvGraphicFramePr>
          <p:cNvPr id="4" name="Table 3"/>
          <p:cNvGraphicFramePr>
            <a:graphicFrameLocks noGrp="1"/>
          </p:cNvGraphicFramePr>
          <p:nvPr>
            <p:extLst>
              <p:ext uri="{D42A27DB-BD31-4B8C-83A1-F6EECF244321}">
                <p14:modId xmlns:p14="http://schemas.microsoft.com/office/powerpoint/2010/main" val="2991837030"/>
              </p:ext>
            </p:extLst>
          </p:nvPr>
        </p:nvGraphicFramePr>
        <p:xfrm>
          <a:off x="838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Applicazioni</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Dati</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Tempo di lavorazione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Middleware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Sistema operativo</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Virtualizzazione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Memoria</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Rete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9859761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73047347"/>
              </p:ext>
            </p:extLst>
          </p:nvPr>
        </p:nvGraphicFramePr>
        <p:xfrm>
          <a:off x="3587353" y="1773229"/>
          <a:ext cx="2209799" cy="3745692"/>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368196">
                <a:tc>
                  <a:txBody>
                    <a:bodyPr/>
                    <a:lstStyle/>
                    <a:p>
                      <a:pPr algn="ctr" fontAlgn="b">
                        <a:defRPr sz="2000">
                          <a:solidFill>
                            <a:schemeClr val="dk1"/>
                          </a:solidFill>
                          <a:effectLst/>
                          <a:latin typeface="+mj-lt"/>
                        </a:defRPr>
                      </a:pPr>
                      <a:r>
                        <a:t>Applicazioni</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Dati</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Tempo di lavorazione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Middleware</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Sistema operativo</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Virtualizzazione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Memoria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Rete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57033567"/>
              </p:ext>
            </p:extLst>
          </p:nvPr>
        </p:nvGraphicFramePr>
        <p:xfrm>
          <a:off x="6669881"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Applicazioni</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Dati</a:t>
                      </a:r>
                      <a:endParaRPr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Tempo di lavorazione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Middleware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Sistema operativo</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Virtualizzazione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Memoria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Rete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34796265"/>
              </p:ext>
            </p:extLst>
          </p:nvPr>
        </p:nvGraphicFramePr>
        <p:xfrm>
          <a:off x="9601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Applicazioni</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Dati</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Tempo di lavorazione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Middleware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Sistema operativo</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Virtualizzazione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Server</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Memoria</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Rete</a:t>
                      </a:r>
                      <a:endParaRPr sz="2000" b="0" i="0" u="none" strike="noStrike">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sp>
        <p:nvSpPr>
          <p:cNvPr id="12" name="Left Brace 11"/>
          <p:cNvSpPr/>
          <p:nvPr/>
        </p:nvSpPr>
        <p:spPr>
          <a:xfrm>
            <a:off x="257175" y="1773229"/>
            <a:ext cx="247650" cy="379968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3" name="TextBox 12"/>
          <p:cNvSpPr txBox="1"/>
          <p:nvPr/>
        </p:nvSpPr>
        <p:spPr>
          <a:xfrm>
            <a:off x="525661" y="2214914"/>
            <a:ext cx="66675" cy="2862322"/>
          </a:xfrm>
          <a:prstGeom prst="rect">
            <a:avLst/>
          </a:prstGeom>
          <a:noFill/>
        </p:spPr>
        <p:txBody>
          <a:bodyPr wrap="square">
            <a:spAutoFit/>
          </a:bodyPr>
          <a:lstStyle/>
          <a:p>
            <a:r>
              <a:t>VOI</a:t>
            </a:r>
          </a:p>
          <a:p>
            <a:r>
              <a:t> </a:t>
            </a:r>
          </a:p>
          <a:p>
            <a:r>
              <a:t>GESTISCI</a:t>
            </a:r>
          </a:p>
        </p:txBody>
      </p:sp>
      <p:sp>
        <p:nvSpPr>
          <p:cNvPr id="14" name="Left Brace 13"/>
          <p:cNvSpPr/>
          <p:nvPr/>
        </p:nvSpPr>
        <p:spPr>
          <a:xfrm>
            <a:off x="3117353" y="1773230"/>
            <a:ext cx="247650" cy="204629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5" name="TextBox 14"/>
          <p:cNvSpPr txBox="1"/>
          <p:nvPr/>
        </p:nvSpPr>
        <p:spPr>
          <a:xfrm>
            <a:off x="3385839" y="2214914"/>
            <a:ext cx="66675" cy="2862322"/>
          </a:xfrm>
          <a:prstGeom prst="rect">
            <a:avLst/>
          </a:prstGeom>
          <a:noFill/>
        </p:spPr>
        <p:txBody>
          <a:bodyPr wrap="square">
            <a:spAutoFit/>
          </a:bodyPr>
          <a:lstStyle/>
          <a:p>
            <a:r>
              <a:t>VOI</a:t>
            </a:r>
          </a:p>
          <a:p>
            <a:r>
              <a:t> </a:t>
            </a:r>
          </a:p>
          <a:p>
            <a:r>
              <a:t>GESTISCI</a:t>
            </a:r>
          </a:p>
        </p:txBody>
      </p:sp>
      <p:sp>
        <p:nvSpPr>
          <p:cNvPr id="16" name="Left Brace 15"/>
          <p:cNvSpPr/>
          <p:nvPr/>
        </p:nvSpPr>
        <p:spPr>
          <a:xfrm>
            <a:off x="6160591" y="1773230"/>
            <a:ext cx="247650" cy="86519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7" name="TextBox 16"/>
          <p:cNvSpPr txBox="1"/>
          <p:nvPr/>
        </p:nvSpPr>
        <p:spPr>
          <a:xfrm>
            <a:off x="6429077" y="2214914"/>
            <a:ext cx="66675" cy="2862322"/>
          </a:xfrm>
          <a:prstGeom prst="rect">
            <a:avLst/>
          </a:prstGeom>
          <a:noFill/>
        </p:spPr>
        <p:txBody>
          <a:bodyPr wrap="square">
            <a:spAutoFit/>
          </a:bodyPr>
          <a:lstStyle/>
          <a:p>
            <a:r>
              <a:t>VOI</a:t>
            </a:r>
          </a:p>
          <a:p>
            <a:r>
              <a:t> </a:t>
            </a:r>
          </a:p>
          <a:p>
            <a:r>
              <a:t>GESTISCI</a:t>
            </a:r>
          </a:p>
        </p:txBody>
      </p:sp>
      <p:sp>
        <p:nvSpPr>
          <p:cNvPr id="18" name="Cloud Callout 17"/>
          <p:cNvSpPr/>
          <p:nvPr/>
        </p:nvSpPr>
        <p:spPr>
          <a:xfrm>
            <a:off x="3587353" y="5790728"/>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CONSEGNATO COME SERVIZIO</a:t>
            </a:r>
          </a:p>
        </p:txBody>
      </p:sp>
      <p:sp>
        <p:nvSpPr>
          <p:cNvPr id="19" name="Cloud Callout 18"/>
          <p:cNvSpPr/>
          <p:nvPr/>
        </p:nvSpPr>
        <p:spPr>
          <a:xfrm>
            <a:off x="6575672" y="5793463"/>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CONSEGNATO COME SERVIZIO</a:t>
            </a:r>
          </a:p>
        </p:txBody>
      </p:sp>
      <p:sp>
        <p:nvSpPr>
          <p:cNvPr id="20" name="Cloud Callout 19"/>
          <p:cNvSpPr/>
          <p:nvPr/>
        </p:nvSpPr>
        <p:spPr>
          <a:xfrm>
            <a:off x="9140428" y="5647853"/>
            <a:ext cx="2398216" cy="704850"/>
          </a:xfrm>
          <a:prstGeom prst="cloudCallout">
            <a:avLst>
              <a:gd name="adj1" fmla="val -24408"/>
              <a:gd name="adj2" fmla="val -119933"/>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CONSEGNATO COME SERVIZIO</a:t>
            </a:r>
          </a:p>
        </p:txBody>
      </p:sp>
      <p:sp>
        <p:nvSpPr>
          <p:cNvPr id="21" name="TextBox 20"/>
          <p:cNvSpPr txBox="1"/>
          <p:nvPr/>
        </p:nvSpPr>
        <p:spPr>
          <a:xfrm>
            <a:off x="1076712" y="1327407"/>
            <a:ext cx="1808765" cy="461665"/>
          </a:xfrm>
          <a:prstGeom prst="rect">
            <a:avLst/>
          </a:prstGeom>
          <a:noFill/>
        </p:spPr>
        <p:txBody>
          <a:bodyPr wrap="none">
            <a:spAutoFit/>
          </a:bodyPr>
          <a:lstStyle/>
          <a:p>
            <a:pPr>
              <a:defRPr sz="2400"/>
            </a:pPr>
            <a:r>
              <a:t>IT tradizionale</a:t>
            </a:r>
            <a:endParaRPr sz="2400"/>
          </a:p>
        </p:txBody>
      </p:sp>
      <p:sp>
        <p:nvSpPr>
          <p:cNvPr id="22" name="TextBox 21"/>
          <p:cNvSpPr txBox="1"/>
          <p:nvPr/>
        </p:nvSpPr>
        <p:spPr>
          <a:xfrm>
            <a:off x="3504902" y="1209034"/>
            <a:ext cx="2708076" cy="584775"/>
          </a:xfrm>
          <a:prstGeom prst="rect">
            <a:avLst/>
          </a:prstGeom>
          <a:noFill/>
        </p:spPr>
        <p:txBody>
          <a:bodyPr wrap="square">
            <a:spAutoFit/>
          </a:bodyPr>
          <a:lstStyle/>
          <a:p>
            <a:pPr algn="ctr">
              <a:defRPr sz="1600" b="1">
                <a:latin typeface="+mj-lt"/>
              </a:defRPr>
            </a:pPr>
            <a:r>
              <a:t>Infrastructure as a service (IaaS)</a:t>
            </a:r>
            <a:endParaRPr sz="1600" b="1">
              <a:latin typeface="+mj-lt"/>
            </a:endParaRPr>
          </a:p>
        </p:txBody>
      </p:sp>
      <p:sp>
        <p:nvSpPr>
          <p:cNvPr id="23" name="TextBox 22"/>
          <p:cNvSpPr txBox="1"/>
          <p:nvPr/>
        </p:nvSpPr>
        <p:spPr>
          <a:xfrm>
            <a:off x="6828143" y="1260308"/>
            <a:ext cx="1893275" cy="584775"/>
          </a:xfrm>
          <a:prstGeom prst="rect">
            <a:avLst/>
          </a:prstGeom>
          <a:noFill/>
        </p:spPr>
        <p:txBody>
          <a:bodyPr wrap="none">
            <a:spAutoFit/>
          </a:bodyPr>
          <a:lstStyle/>
          <a:p>
            <a:pPr algn="ctr">
              <a:defRPr sz="1600" b="1">
                <a:latin typeface="+mj-lt"/>
              </a:defRPr>
            </a:pPr>
            <a:r>
              <a:t>Soluzione Platform as a Service </a:t>
            </a:r>
            <a:endParaRPr sz="1600" b="1">
              <a:latin typeface="+mj-lt"/>
            </a:endParaRPr>
          </a:p>
          <a:p>
            <a:pPr algn="ctr">
              <a:defRPr sz="1600" b="1">
                <a:latin typeface="+mj-lt"/>
              </a:defRPr>
            </a:pPr>
            <a:r>
              <a:t>(PaaS)</a:t>
            </a:r>
            <a:endParaRPr sz="1600" b="1">
              <a:latin typeface="+mj-lt"/>
            </a:endParaRPr>
          </a:p>
        </p:txBody>
      </p:sp>
      <p:sp>
        <p:nvSpPr>
          <p:cNvPr id="25" name="TextBox 24"/>
          <p:cNvSpPr txBox="1"/>
          <p:nvPr/>
        </p:nvSpPr>
        <p:spPr>
          <a:xfrm>
            <a:off x="9828502" y="1209034"/>
            <a:ext cx="1920398" cy="584775"/>
          </a:xfrm>
          <a:prstGeom prst="rect">
            <a:avLst/>
          </a:prstGeom>
          <a:noFill/>
        </p:spPr>
        <p:txBody>
          <a:bodyPr wrap="none">
            <a:spAutoFit/>
          </a:bodyPr>
          <a:lstStyle/>
          <a:p>
            <a:pPr algn="ctr">
              <a:defRPr sz="1600" b="1">
                <a:latin typeface="+mj-lt"/>
              </a:defRPr>
            </a:pPr>
            <a:r>
              <a:t>Soluzione Software as a Service </a:t>
            </a:r>
            <a:endParaRPr sz="1600" b="1">
              <a:latin typeface="+mj-lt"/>
            </a:endParaRPr>
          </a:p>
          <a:p>
            <a:pPr algn="ctr">
              <a:defRPr sz="1600" b="1">
                <a:latin typeface="+mj-lt"/>
              </a:defRPr>
            </a:pPr>
            <a:r>
              <a:t>(SaaS)</a:t>
            </a:r>
            <a:endParaRPr sz="1600" b="1">
              <a:latin typeface="+mj-lt"/>
            </a:endParaRPr>
          </a:p>
        </p:txBody>
      </p:sp>
    </p:spTree>
    <p:extLst>
      <p:ext uri="{BB962C8B-B14F-4D97-AF65-F5344CB8AC3E}">
        <p14:creationId xmlns:p14="http://schemas.microsoft.com/office/powerpoint/2010/main" val="1720494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CAPEX rispetto a spese operative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sz="3200">
              <a:latin typeface="+mj-lt"/>
            </a:endParaRPr>
          </a:p>
          <a:p>
            <a:pPr lvl="0" algn="just"/>
            <a:endParaRPr>
              <a:latin typeface="+mj-lt"/>
            </a:endParaRPr>
          </a:p>
        </p:txBody>
      </p:sp>
      <p:pic>
        <p:nvPicPr>
          <p:cNvPr id="7" name="Picture 6"/>
          <p:cNvPicPr>
            <a:picLocks noChangeAspect="1"/>
          </p:cNvPicPr>
          <p:nvPr/>
        </p:nvPicPr>
        <p:blipFill>
          <a:blip r:embed="rId3"/>
          <a:stretch>
            <a:fillRect/>
          </a:stretch>
        </p:blipFill>
        <p:spPr>
          <a:xfrm>
            <a:off x="2466975" y="1571625"/>
            <a:ext cx="1638300" cy="1752600"/>
          </a:xfrm>
          <a:prstGeom prst="rect">
            <a:avLst/>
          </a:prstGeom>
        </p:spPr>
      </p:pic>
      <p:pic>
        <p:nvPicPr>
          <p:cNvPr id="8" name="Picture 7"/>
          <p:cNvPicPr>
            <a:picLocks noChangeAspect="1"/>
          </p:cNvPicPr>
          <p:nvPr/>
        </p:nvPicPr>
        <p:blipFill>
          <a:blip r:embed="rId4"/>
          <a:stretch>
            <a:fillRect/>
          </a:stretch>
        </p:blipFill>
        <p:spPr>
          <a:xfrm>
            <a:off x="7996237" y="1571625"/>
            <a:ext cx="1552575" cy="1743075"/>
          </a:xfrm>
          <a:prstGeom prst="rect">
            <a:avLst/>
          </a:prstGeom>
        </p:spPr>
      </p:pic>
      <p:sp>
        <p:nvSpPr>
          <p:cNvPr id="9" name="TextBox 8"/>
          <p:cNvSpPr txBox="1"/>
          <p:nvPr/>
        </p:nvSpPr>
        <p:spPr>
          <a:xfrm>
            <a:off x="942975" y="3695700"/>
            <a:ext cx="4362450" cy="2677656"/>
          </a:xfrm>
          <a:prstGeom prst="rect">
            <a:avLst/>
          </a:prstGeom>
          <a:noFill/>
        </p:spPr>
        <p:txBody>
          <a:bodyPr wrap="square">
            <a:spAutoFit/>
          </a:bodyPr>
          <a:lstStyle/>
          <a:p>
            <a:pPr algn="ctr">
              <a:defRPr sz="2400">
                <a:latin typeface="+mj-lt"/>
              </a:defRPr>
            </a:pPr>
            <a:r>
              <a:t>Spesa in conto capitale o capitale</a:t>
            </a:r>
          </a:p>
          <a:p>
            <a:pPr algn="ctr">
              <a:defRPr sz="2400">
                <a:latin typeface="+mj-lt"/>
              </a:defRPr>
            </a:pPr>
            <a:r>
              <a:t>spese (</a:t>
            </a:r>
            <a:r>
              <a:rPr b="1"/>
              <a:t>CAPEX</a:t>
            </a:r>
            <a:r>
              <a:t> ) è il denaro di un</a:t>
            </a:r>
          </a:p>
          <a:p>
            <a:pPr algn="ctr">
              <a:defRPr sz="2400">
                <a:latin typeface="+mj-lt"/>
              </a:defRPr>
            </a:pPr>
            <a:r>
              <a:t>organizzazione o entità aziendale</a:t>
            </a:r>
          </a:p>
          <a:p>
            <a:pPr algn="ctr">
              <a:defRPr sz="2400">
                <a:latin typeface="+mj-lt"/>
              </a:defRPr>
            </a:pPr>
            <a:r>
              <a:t>spese per l'acquisto, la manutenzione o il miglioramento dei cespiti, ad esempio edifici, veicoli, attrezzature o terreni</a:t>
            </a:r>
          </a:p>
        </p:txBody>
      </p:sp>
      <p:sp>
        <p:nvSpPr>
          <p:cNvPr id="10" name="TextBox 9"/>
          <p:cNvSpPr txBox="1"/>
          <p:nvPr/>
        </p:nvSpPr>
        <p:spPr>
          <a:xfrm>
            <a:off x="6591299" y="3724275"/>
            <a:ext cx="4362450" cy="1569660"/>
          </a:xfrm>
          <a:prstGeom prst="rect">
            <a:avLst/>
          </a:prstGeom>
          <a:noFill/>
        </p:spPr>
        <p:txBody>
          <a:bodyPr wrap="square">
            <a:spAutoFit/>
          </a:bodyPr>
          <a:lstStyle/>
          <a:p>
            <a:pPr algn="ctr">
              <a:defRPr sz="2400">
                <a:latin typeface="+mj-lt"/>
              </a:defRPr>
            </a:pPr>
            <a:r>
              <a:t>Operativo</a:t>
            </a:r>
          </a:p>
          <a:p>
            <a:pPr algn="ctr">
              <a:defRPr sz="2400">
                <a:latin typeface="+mj-lt"/>
              </a:defRPr>
            </a:pPr>
            <a:r>
              <a:t>spese o </a:t>
            </a:r>
            <a:r>
              <a:rPr b="1"/>
              <a:t>OPEX</a:t>
            </a:r>
            <a:r>
              <a:t> è una spesa</a:t>
            </a:r>
          </a:p>
          <a:p>
            <a:pPr algn="ctr">
              <a:defRPr sz="2400">
                <a:latin typeface="+mj-lt"/>
              </a:defRPr>
            </a:pPr>
            <a:r>
              <a:t>costo continuo per l'esecuzione di un</a:t>
            </a:r>
          </a:p>
          <a:p>
            <a:pPr algn="ctr">
              <a:defRPr sz="2400">
                <a:latin typeface="+mj-lt"/>
              </a:defRPr>
            </a:pPr>
            <a:r>
              <a:t>prodotto, azienda o sistema</a:t>
            </a:r>
          </a:p>
        </p:txBody>
      </p:sp>
    </p:spTree>
    <p:extLst>
      <p:ext uri="{BB962C8B-B14F-4D97-AF65-F5344CB8AC3E}">
        <p14:creationId xmlns:p14="http://schemas.microsoft.com/office/powerpoint/2010/main" val="1615411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Il footprint globale dell'infrastruttura cloud</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defRPr sz="3600">
                <a:latin typeface="+mj-lt"/>
              </a:defRPr>
            </a:pPr>
            <a:r>
              <a:t>Fine di CY2020: oltre 60 regioni Microsoft Azure</a:t>
            </a:r>
            <a:endParaRPr>
              <a:latin typeface="+mj-lt"/>
            </a:endParaRPr>
          </a:p>
        </p:txBody>
      </p:sp>
      <p:pic>
        <p:nvPicPr>
          <p:cNvPr id="1026" name="Picture 2" descr="https://media-exp1.licdn.com/dms/image/C5612AQHLy0o-9kvBzg/article-cover_image-shrink_720_1280/0/1590762091661?e=1672876800&amp;v=beta&amp;t=Z-AYAUEzGwhHXHQhGCMG4PCvjwPSaSwd6_Mi-SVtWZ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816372"/>
            <a:ext cx="7196666" cy="4753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20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I componenti di un'area cloud</a:t>
            </a:r>
            <a:endParaRPr b="1"/>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TextBox 6"/>
          <p:cNvSpPr txBox="1"/>
          <p:nvPr/>
        </p:nvSpPr>
        <p:spPr>
          <a:xfrm>
            <a:off x="1676400" y="2222500"/>
            <a:ext cx="2552700" cy="1077218"/>
          </a:xfrm>
          <a:prstGeom prst="rect">
            <a:avLst/>
          </a:prstGeom>
          <a:noFill/>
        </p:spPr>
        <p:txBody>
          <a:bodyPr wrap="square">
            <a:spAutoFit/>
          </a:bodyPr>
          <a:lstStyle/>
          <a:p>
            <a:pPr>
              <a:defRPr sz="4000" b="1">
                <a:solidFill>
                  <a:schemeClr val="bg1"/>
                </a:solidFill>
              </a:defRPr>
            </a:pPr>
            <a:r>
              <a:t>Area</a:t>
            </a:r>
            <a:endParaRPr sz="4000" b="1">
              <a:solidFill>
                <a:schemeClr val="bg1"/>
              </a:solidFill>
            </a:endParaRPr>
          </a:p>
          <a:p>
            <a:endParaRPr sz="2400"/>
          </a:p>
        </p:txBody>
      </p:sp>
      <p:pic>
        <p:nvPicPr>
          <p:cNvPr id="8" name="Picture 7"/>
          <p:cNvPicPr>
            <a:picLocks noChangeAspect="1"/>
          </p:cNvPicPr>
          <p:nvPr/>
        </p:nvPicPr>
        <p:blipFill>
          <a:blip r:embed="rId3"/>
          <a:stretch>
            <a:fillRect/>
          </a:stretch>
        </p:blipFill>
        <p:spPr>
          <a:xfrm>
            <a:off x="1754981" y="4020961"/>
            <a:ext cx="2066925" cy="1409700"/>
          </a:xfrm>
          <a:prstGeom prst="rect">
            <a:avLst/>
          </a:prstGeom>
        </p:spPr>
      </p:pic>
      <p:pic>
        <p:nvPicPr>
          <p:cNvPr id="9" name="Picture 8"/>
          <p:cNvPicPr>
            <a:picLocks noChangeAspect="1"/>
          </p:cNvPicPr>
          <p:nvPr/>
        </p:nvPicPr>
        <p:blipFill>
          <a:blip r:embed="rId3"/>
          <a:stretch>
            <a:fillRect/>
          </a:stretch>
        </p:blipFill>
        <p:spPr>
          <a:xfrm>
            <a:off x="5062537" y="2493724"/>
            <a:ext cx="2066925" cy="1409700"/>
          </a:xfrm>
          <a:prstGeom prst="rect">
            <a:avLst/>
          </a:prstGeom>
        </p:spPr>
      </p:pic>
      <p:pic>
        <p:nvPicPr>
          <p:cNvPr id="10" name="Picture 9"/>
          <p:cNvPicPr>
            <a:picLocks noChangeAspect="1"/>
          </p:cNvPicPr>
          <p:nvPr/>
        </p:nvPicPr>
        <p:blipFill>
          <a:blip r:embed="rId3"/>
          <a:stretch>
            <a:fillRect/>
          </a:stretch>
        </p:blipFill>
        <p:spPr>
          <a:xfrm>
            <a:off x="8195506" y="4020961"/>
            <a:ext cx="2066925" cy="1409700"/>
          </a:xfrm>
          <a:prstGeom prst="rect">
            <a:avLst/>
          </a:prstGeom>
        </p:spPr>
      </p:pic>
      <p:sp>
        <p:nvSpPr>
          <p:cNvPr id="12" name="Left-Right Arrow 11"/>
          <p:cNvSpPr/>
          <p:nvPr/>
        </p:nvSpPr>
        <p:spPr>
          <a:xfrm rot="19181800">
            <a:off x="3792953" y="3750111"/>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Left-Right Arrow 12"/>
          <p:cNvSpPr/>
          <p:nvPr/>
        </p:nvSpPr>
        <p:spPr>
          <a:xfrm rot="2777365">
            <a:off x="7055663" y="3624018"/>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Left-Right Arrow 13"/>
          <p:cNvSpPr/>
          <p:nvPr/>
        </p:nvSpPr>
        <p:spPr>
          <a:xfrm>
            <a:off x="4368800" y="4604186"/>
            <a:ext cx="33909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82101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I componenti di un dominio di disponibilità (AD)</a:t>
            </a:r>
            <a:endParaRPr b="1"/>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TextBox 6"/>
          <p:cNvSpPr txBox="1"/>
          <p:nvPr/>
        </p:nvSpPr>
        <p:spPr>
          <a:xfrm>
            <a:off x="596900" y="2123722"/>
            <a:ext cx="6121400" cy="861774"/>
          </a:xfrm>
          <a:prstGeom prst="rect">
            <a:avLst/>
          </a:prstGeom>
          <a:noFill/>
        </p:spPr>
        <p:txBody>
          <a:bodyPr wrap="square">
            <a:spAutoFit/>
          </a:bodyPr>
          <a:lstStyle/>
          <a:p>
            <a:pPr>
              <a:defRPr sz="3200" b="1">
                <a:solidFill>
                  <a:schemeClr val="bg1"/>
                </a:solidFill>
              </a:defRPr>
            </a:pPr>
            <a:r>
              <a:t>Dominio di disponibilità (AD)</a:t>
            </a:r>
            <a:endParaRPr b="1">
              <a:solidFill>
                <a:schemeClr val="bg1"/>
              </a:solidFill>
            </a:endParaRPr>
          </a:p>
          <a:p>
            <a:endParaRPr b="1">
              <a:solidFill>
                <a:schemeClr val="bg1"/>
              </a:solidFill>
            </a:endParaRPr>
          </a:p>
        </p:txBody>
      </p:sp>
      <p:sp>
        <p:nvSpPr>
          <p:cNvPr id="3" name="Rectangle 2"/>
          <p:cNvSpPr/>
          <p:nvPr/>
        </p:nvSpPr>
        <p:spPr>
          <a:xfrm>
            <a:off x="2082800" y="275590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15"/>
          <p:cNvSpPr/>
          <p:nvPr/>
        </p:nvSpPr>
        <p:spPr>
          <a:xfrm>
            <a:off x="1752600" y="300355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1295400" y="3377204"/>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TextBox 18"/>
          <p:cNvSpPr txBox="1"/>
          <p:nvPr/>
        </p:nvSpPr>
        <p:spPr>
          <a:xfrm>
            <a:off x="1536700" y="5376458"/>
            <a:ext cx="1485900" cy="861774"/>
          </a:xfrm>
          <a:prstGeom prst="rect">
            <a:avLst/>
          </a:prstGeom>
          <a:noFill/>
        </p:spPr>
        <p:txBody>
          <a:bodyPr wrap="square">
            <a:spAutoFit/>
          </a:bodyPr>
          <a:lstStyle/>
          <a:p>
            <a:pPr>
              <a:defRPr sz="3200" b="1">
                <a:solidFill>
                  <a:schemeClr val="bg1"/>
                </a:solidFill>
              </a:defRPr>
            </a:pPr>
            <a:r>
              <a:t>Rack 1</a:t>
            </a:r>
            <a:endParaRPr b="1">
              <a:solidFill>
                <a:schemeClr val="bg1"/>
              </a:solidFill>
            </a:endParaRPr>
          </a:p>
          <a:p>
            <a:endParaRPr b="1">
              <a:solidFill>
                <a:schemeClr val="bg1"/>
              </a:solidFill>
            </a:endParaRPr>
          </a:p>
        </p:txBody>
      </p:sp>
      <p:sp>
        <p:nvSpPr>
          <p:cNvPr id="20" name="Rectangle 19"/>
          <p:cNvSpPr/>
          <p:nvPr/>
        </p:nvSpPr>
        <p:spPr>
          <a:xfrm>
            <a:off x="54864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Rectangle 20"/>
          <p:cNvSpPr/>
          <p:nvPr/>
        </p:nvSpPr>
        <p:spPr>
          <a:xfrm>
            <a:off x="51562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Rectangle 21"/>
          <p:cNvSpPr/>
          <p:nvPr/>
        </p:nvSpPr>
        <p:spPr>
          <a:xfrm>
            <a:off x="46990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22"/>
          <p:cNvSpPr txBox="1"/>
          <p:nvPr/>
        </p:nvSpPr>
        <p:spPr>
          <a:xfrm>
            <a:off x="4940300" y="5216442"/>
            <a:ext cx="1485900" cy="861774"/>
          </a:xfrm>
          <a:prstGeom prst="rect">
            <a:avLst/>
          </a:prstGeom>
          <a:noFill/>
        </p:spPr>
        <p:txBody>
          <a:bodyPr wrap="square">
            <a:spAutoFit/>
          </a:bodyPr>
          <a:lstStyle/>
          <a:p>
            <a:pPr>
              <a:defRPr sz="3200" b="1">
                <a:solidFill>
                  <a:schemeClr val="bg1"/>
                </a:solidFill>
              </a:defRPr>
            </a:pPr>
            <a:r>
              <a:t>Rack 2</a:t>
            </a:r>
            <a:endParaRPr b="1">
              <a:solidFill>
                <a:schemeClr val="bg1"/>
              </a:solidFill>
            </a:endParaRPr>
          </a:p>
          <a:p>
            <a:endParaRPr b="1">
              <a:solidFill>
                <a:schemeClr val="bg1"/>
              </a:solidFill>
            </a:endParaRPr>
          </a:p>
        </p:txBody>
      </p:sp>
      <p:sp>
        <p:nvSpPr>
          <p:cNvPr id="24" name="Rectangle 23"/>
          <p:cNvSpPr/>
          <p:nvPr/>
        </p:nvSpPr>
        <p:spPr>
          <a:xfrm>
            <a:off x="88519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Rectangle 24"/>
          <p:cNvSpPr/>
          <p:nvPr/>
        </p:nvSpPr>
        <p:spPr>
          <a:xfrm>
            <a:off x="85217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Rectangle 25"/>
          <p:cNvSpPr/>
          <p:nvPr/>
        </p:nvSpPr>
        <p:spPr>
          <a:xfrm>
            <a:off x="80645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TextBox 26"/>
          <p:cNvSpPr txBox="1"/>
          <p:nvPr/>
        </p:nvSpPr>
        <p:spPr>
          <a:xfrm>
            <a:off x="8305800" y="5332236"/>
            <a:ext cx="1485900" cy="861774"/>
          </a:xfrm>
          <a:prstGeom prst="rect">
            <a:avLst/>
          </a:prstGeom>
          <a:noFill/>
        </p:spPr>
        <p:txBody>
          <a:bodyPr wrap="square">
            <a:spAutoFit/>
          </a:bodyPr>
          <a:lstStyle/>
          <a:p>
            <a:pPr>
              <a:defRPr sz="3200" b="1">
                <a:solidFill>
                  <a:schemeClr val="bg1"/>
                </a:solidFill>
              </a:defRPr>
            </a:pPr>
            <a:r>
              <a:t>Rack 3</a:t>
            </a:r>
            <a:endParaRPr b="1">
              <a:solidFill>
                <a:schemeClr val="bg1"/>
              </a:solidFill>
            </a:endParaRPr>
          </a:p>
          <a:p>
            <a:endParaRPr b="1">
              <a:solidFill>
                <a:schemeClr val="bg1"/>
              </a:solidFill>
            </a:endParaRPr>
          </a:p>
        </p:txBody>
      </p:sp>
      <p:sp>
        <p:nvSpPr>
          <p:cNvPr id="5" name="TextBox 4"/>
          <p:cNvSpPr txBox="1"/>
          <p:nvPr/>
        </p:nvSpPr>
        <p:spPr>
          <a:xfrm>
            <a:off x="4356100" y="6139076"/>
            <a:ext cx="3009900" cy="523220"/>
          </a:xfrm>
          <a:prstGeom prst="rect">
            <a:avLst/>
          </a:prstGeom>
          <a:noFill/>
        </p:spPr>
        <p:txBody>
          <a:bodyPr wrap="square">
            <a:spAutoFit/>
          </a:bodyPr>
          <a:lstStyle/>
          <a:p>
            <a:pPr algn="ctr">
              <a:defRPr sz="2800" b="1"/>
            </a:pPr>
            <a:r>
              <a:t>DOMINIO DI ERRORE</a:t>
            </a:r>
            <a:endParaRPr sz="2800" b="1"/>
          </a:p>
        </p:txBody>
      </p:sp>
      <p:sp>
        <p:nvSpPr>
          <p:cNvPr id="28" name="Left-Right Arrow 27"/>
          <p:cNvSpPr/>
          <p:nvPr/>
        </p:nvSpPr>
        <p:spPr>
          <a:xfrm rot="1127548">
            <a:off x="2869745" y="5968289"/>
            <a:ext cx="1740810" cy="285249"/>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Left-Right Arrow 28"/>
          <p:cNvSpPr/>
          <p:nvPr/>
        </p:nvSpPr>
        <p:spPr>
          <a:xfrm rot="20111291">
            <a:off x="7094220" y="5989469"/>
            <a:ext cx="1417419" cy="29921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Left-Right Arrow 29"/>
          <p:cNvSpPr/>
          <p:nvPr/>
        </p:nvSpPr>
        <p:spPr>
          <a:xfrm rot="5400000">
            <a:off x="5327443" y="5802319"/>
            <a:ext cx="532359" cy="33947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3106412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Rete fisica</a:t>
            </a:r>
            <a:endParaRPr b="1"/>
          </a:p>
        </p:txBody>
      </p:sp>
      <p:sp>
        <p:nvSpPr>
          <p:cNvPr id="5" name="Flowchart: Process 4"/>
          <p:cNvSpPr/>
          <p:nvPr/>
        </p:nvSpPr>
        <p:spPr>
          <a:xfrm>
            <a:off x="21971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Cambia</a:t>
            </a:r>
          </a:p>
        </p:txBody>
      </p:sp>
      <p:sp>
        <p:nvSpPr>
          <p:cNvPr id="6" name="Flowchart: Process 5"/>
          <p:cNvSpPr/>
          <p:nvPr/>
        </p:nvSpPr>
        <p:spPr>
          <a:xfrm>
            <a:off x="21971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7" name="Flowchart: Process 6"/>
          <p:cNvSpPr/>
          <p:nvPr/>
        </p:nvSpPr>
        <p:spPr>
          <a:xfrm>
            <a:off x="21971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8" name="Flowchart: Process 7"/>
          <p:cNvSpPr/>
          <p:nvPr/>
        </p:nvSpPr>
        <p:spPr>
          <a:xfrm>
            <a:off x="21971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9" name="Flowchart: Process 8"/>
          <p:cNvSpPr/>
          <p:nvPr/>
        </p:nvSpPr>
        <p:spPr>
          <a:xfrm>
            <a:off x="21971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cxnSp>
        <p:nvCxnSpPr>
          <p:cNvPr id="12" name="Straight Connector 11"/>
          <p:cNvCxnSpPr/>
          <p:nvPr/>
        </p:nvCxnSpPr>
        <p:spPr>
          <a:xfrm>
            <a:off x="1173560" y="3715897"/>
            <a:ext cx="787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Flowchart: Process 14"/>
          <p:cNvSpPr/>
          <p:nvPr/>
        </p:nvSpPr>
        <p:spPr>
          <a:xfrm>
            <a:off x="2614613"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Spina</a:t>
            </a:r>
          </a:p>
        </p:txBody>
      </p:sp>
      <p:sp>
        <p:nvSpPr>
          <p:cNvPr id="16" name="Flowchart: Process 15"/>
          <p:cNvSpPr/>
          <p:nvPr/>
        </p:nvSpPr>
        <p:spPr>
          <a:xfrm>
            <a:off x="5433219" y="183323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Spina</a:t>
            </a:r>
          </a:p>
        </p:txBody>
      </p:sp>
      <p:sp>
        <p:nvSpPr>
          <p:cNvPr id="17" name="Flowchart: Process 16"/>
          <p:cNvSpPr/>
          <p:nvPr/>
        </p:nvSpPr>
        <p:spPr>
          <a:xfrm>
            <a:off x="8393509"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Spina</a:t>
            </a:r>
          </a:p>
        </p:txBody>
      </p:sp>
      <p:sp>
        <p:nvSpPr>
          <p:cNvPr id="18" name="Flowchart: Process 17"/>
          <p:cNvSpPr/>
          <p:nvPr/>
        </p:nvSpPr>
        <p:spPr>
          <a:xfrm>
            <a:off x="1173560" y="3302000"/>
            <a:ext cx="858440" cy="41389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L3</a:t>
            </a:r>
            <a:endParaRPr>
              <a:solidFill>
                <a:schemeClr val="tx1"/>
              </a:solidFill>
            </a:endParaRPr>
          </a:p>
        </p:txBody>
      </p:sp>
      <p:sp>
        <p:nvSpPr>
          <p:cNvPr id="20" name="Flowchart: Process 19"/>
          <p:cNvSpPr/>
          <p:nvPr/>
        </p:nvSpPr>
        <p:spPr>
          <a:xfrm>
            <a:off x="1173560" y="3863137"/>
            <a:ext cx="858440" cy="402211"/>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L2</a:t>
            </a:r>
            <a:endParaRPr>
              <a:solidFill>
                <a:schemeClr val="tx1"/>
              </a:solidFill>
            </a:endParaRPr>
          </a:p>
        </p:txBody>
      </p:sp>
      <p:sp>
        <p:nvSpPr>
          <p:cNvPr id="21" name="Flowchart: Process 20"/>
          <p:cNvSpPr/>
          <p:nvPr/>
        </p:nvSpPr>
        <p:spPr>
          <a:xfrm>
            <a:off x="53213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Cambia</a:t>
            </a:r>
          </a:p>
        </p:txBody>
      </p:sp>
      <p:sp>
        <p:nvSpPr>
          <p:cNvPr id="22" name="Flowchart: Process 21"/>
          <p:cNvSpPr/>
          <p:nvPr/>
        </p:nvSpPr>
        <p:spPr>
          <a:xfrm>
            <a:off x="53213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23" name="Flowchart: Process 22"/>
          <p:cNvSpPr/>
          <p:nvPr/>
        </p:nvSpPr>
        <p:spPr>
          <a:xfrm>
            <a:off x="53213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4" name="Flowchart: Process 23"/>
          <p:cNvSpPr/>
          <p:nvPr/>
        </p:nvSpPr>
        <p:spPr>
          <a:xfrm>
            <a:off x="53213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25" name="Flowchart: Process 24"/>
          <p:cNvSpPr/>
          <p:nvPr/>
        </p:nvSpPr>
        <p:spPr>
          <a:xfrm>
            <a:off x="53213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6" name="Flowchart: Process 25"/>
          <p:cNvSpPr/>
          <p:nvPr/>
        </p:nvSpPr>
        <p:spPr>
          <a:xfrm>
            <a:off x="8150820" y="3008049"/>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Cambia</a:t>
            </a:r>
          </a:p>
        </p:txBody>
      </p:sp>
      <p:sp>
        <p:nvSpPr>
          <p:cNvPr id="27" name="Flowchart: Process 26"/>
          <p:cNvSpPr/>
          <p:nvPr/>
        </p:nvSpPr>
        <p:spPr>
          <a:xfrm>
            <a:off x="8150820" y="45292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28" name="Flowchart: Process 27"/>
          <p:cNvSpPr/>
          <p:nvPr/>
        </p:nvSpPr>
        <p:spPr>
          <a:xfrm>
            <a:off x="8150820" y="369199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9" name="Flowchart: Process 28"/>
          <p:cNvSpPr/>
          <p:nvPr/>
        </p:nvSpPr>
        <p:spPr>
          <a:xfrm>
            <a:off x="8150820" y="5313805"/>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30" name="Flowchart: Process 29"/>
          <p:cNvSpPr/>
          <p:nvPr/>
        </p:nvSpPr>
        <p:spPr>
          <a:xfrm>
            <a:off x="8150820" y="601887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31" name="Right Bracket 30"/>
          <p:cNvSpPr/>
          <p:nvPr/>
        </p:nvSpPr>
        <p:spPr>
          <a:xfrm>
            <a:off x="4525367" y="3307401"/>
            <a:ext cx="150813" cy="741849"/>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2" name="Right Bracket 31"/>
          <p:cNvSpPr/>
          <p:nvPr/>
        </p:nvSpPr>
        <p:spPr>
          <a:xfrm>
            <a:off x="4514750" y="3566850"/>
            <a:ext cx="45719" cy="1333302"/>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3" name="Right Bracket 32"/>
          <p:cNvSpPr/>
          <p:nvPr/>
        </p:nvSpPr>
        <p:spPr>
          <a:xfrm>
            <a:off x="4178301" y="3487343"/>
            <a:ext cx="354350" cy="2281886"/>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cxnSp>
        <p:nvCxnSpPr>
          <p:cNvPr id="35" name="Straight Connector 34"/>
          <p:cNvCxnSpPr/>
          <p:nvPr/>
        </p:nvCxnSpPr>
        <p:spPr>
          <a:xfrm flipV="1">
            <a:off x="2832100" y="2541411"/>
            <a:ext cx="457200" cy="466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546425" y="2370666"/>
            <a:ext cx="2841675" cy="651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3706813" y="2510851"/>
            <a:ext cx="1744960" cy="4181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02350" y="2589919"/>
            <a:ext cx="1732260" cy="339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9228880" y="2518635"/>
            <a:ext cx="386210" cy="48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1" idx="0"/>
          </p:cNvCxnSpPr>
          <p:nvPr/>
        </p:nvCxnSpPr>
        <p:spPr>
          <a:xfrm flipV="1">
            <a:off x="6413500" y="2378450"/>
            <a:ext cx="225920" cy="644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996113" y="2410376"/>
            <a:ext cx="1682650" cy="567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4576168" y="2422831"/>
            <a:ext cx="3817341" cy="551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319043" y="2386783"/>
            <a:ext cx="4021878" cy="61528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7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defRPr b="1"/>
            </a:pPr>
            <a:r>
              <a:t>Rete virtuale</a:t>
            </a:r>
            <a:endParaRPr b="1"/>
          </a:p>
        </p:txBody>
      </p:sp>
      <p:pic>
        <p:nvPicPr>
          <p:cNvPr id="4" name="Picture 3"/>
          <p:cNvPicPr>
            <a:picLocks noChangeAspect="1"/>
          </p:cNvPicPr>
          <p:nvPr/>
        </p:nvPicPr>
        <p:blipFill>
          <a:blip r:embed="rId3"/>
          <a:stretch>
            <a:fillRect/>
          </a:stretch>
        </p:blipFill>
        <p:spPr>
          <a:xfrm>
            <a:off x="2607733" y="4662133"/>
            <a:ext cx="6298494" cy="1634800"/>
          </a:xfrm>
          <a:prstGeom prst="rect">
            <a:avLst/>
          </a:prstGeom>
        </p:spPr>
      </p:pic>
      <p:pic>
        <p:nvPicPr>
          <p:cNvPr id="5" name="Picture 4"/>
          <p:cNvPicPr>
            <a:picLocks noChangeAspect="1"/>
          </p:cNvPicPr>
          <p:nvPr/>
        </p:nvPicPr>
        <p:blipFill>
          <a:blip r:embed="rId4"/>
          <a:stretch>
            <a:fillRect/>
          </a:stretch>
        </p:blipFill>
        <p:spPr>
          <a:xfrm>
            <a:off x="2607733" y="3012370"/>
            <a:ext cx="6419850" cy="1352550"/>
          </a:xfrm>
          <a:prstGeom prst="rect">
            <a:avLst/>
          </a:prstGeom>
        </p:spPr>
      </p:pic>
      <p:cxnSp>
        <p:nvCxnSpPr>
          <p:cNvPr id="7" name="Straight Connector 6"/>
          <p:cNvCxnSpPr/>
          <p:nvPr/>
        </p:nvCxnSpPr>
        <p:spPr>
          <a:xfrm>
            <a:off x="2607733" y="2201333"/>
            <a:ext cx="58702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26267" y="2387600"/>
            <a:ext cx="58702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3657599" y="2607733"/>
            <a:ext cx="587022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Straight Connector 8"/>
          <p:cNvCxnSpPr/>
          <p:nvPr/>
        </p:nvCxnSpPr>
        <p:spPr>
          <a:xfrm flipV="1">
            <a:off x="3928533" y="1467555"/>
            <a:ext cx="5644" cy="1140178"/>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V="1">
            <a:off x="5048338" y="1474963"/>
            <a:ext cx="6880" cy="1125362"/>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V="1">
            <a:off x="6096000" y="1517650"/>
            <a:ext cx="11288" cy="1095727"/>
          </a:xfrm>
          <a:prstGeom prst="line">
            <a:avLst/>
          </a:prstGeom>
        </p:spPr>
        <p:style>
          <a:lnRef idx="1">
            <a:schemeClr val="accent6"/>
          </a:lnRef>
          <a:fillRef idx="0">
            <a:schemeClr val="accent6"/>
          </a:fillRef>
          <a:effectRef idx="0">
            <a:schemeClr val="accent6"/>
          </a:effectRef>
          <a:fontRef idx="minor">
            <a:schemeClr val="tx1"/>
          </a:fontRef>
        </p:style>
      </p:cxnSp>
      <p:cxnSp>
        <p:nvCxnSpPr>
          <p:cNvPr id="31" name="Straight Connector 30"/>
          <p:cNvCxnSpPr/>
          <p:nvPr/>
        </p:nvCxnSpPr>
        <p:spPr>
          <a:xfrm flipH="1" flipV="1">
            <a:off x="7024510" y="1456267"/>
            <a:ext cx="8468" cy="1162932"/>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Straight Connector 31"/>
          <p:cNvCxnSpPr/>
          <p:nvPr/>
        </p:nvCxnSpPr>
        <p:spPr>
          <a:xfrm flipV="1">
            <a:off x="3098799" y="147232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312354" y="148096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5661378" y="1489253"/>
            <a:ext cx="5644" cy="712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795910" y="1456267"/>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622799" y="1474964"/>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flipV="1">
            <a:off x="5448299" y="1489253"/>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V="1">
            <a:off x="6448424" y="1489252"/>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flipV="1">
            <a:off x="7416799" y="1474963"/>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20" name="Cloud Callout 19"/>
          <p:cNvSpPr/>
          <p:nvPr/>
        </p:nvSpPr>
        <p:spPr>
          <a:xfrm>
            <a:off x="271637" y="1988431"/>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RETE VIRTUALE</a:t>
            </a:r>
          </a:p>
        </p:txBody>
      </p:sp>
      <p:cxnSp>
        <p:nvCxnSpPr>
          <p:cNvPr id="54" name="Straight Connector 53"/>
          <p:cNvCxnSpPr/>
          <p:nvPr/>
        </p:nvCxnSpPr>
        <p:spPr>
          <a:xfrm flipV="1">
            <a:off x="4775199" y="1627364"/>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55" name="Cloud Callout 54"/>
          <p:cNvSpPr/>
          <p:nvPr/>
        </p:nvSpPr>
        <p:spPr>
          <a:xfrm>
            <a:off x="149577" y="33901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RETE FISICA</a:t>
            </a:r>
          </a:p>
        </p:txBody>
      </p:sp>
      <p:sp>
        <p:nvSpPr>
          <p:cNvPr id="57" name="Cloud Callout 56"/>
          <p:cNvSpPr/>
          <p:nvPr/>
        </p:nvSpPr>
        <p:spPr>
          <a:xfrm>
            <a:off x="149577" y="52189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AREA</a:t>
            </a:r>
          </a:p>
        </p:txBody>
      </p:sp>
    </p:spTree>
    <p:extLst>
      <p:ext uri="{BB962C8B-B14F-4D97-AF65-F5344CB8AC3E}">
        <p14:creationId xmlns:p14="http://schemas.microsoft.com/office/powerpoint/2010/main" val="1487228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defRPr b="1"/>
            </a:pPr>
            <a:r>
              <a:t>Panoramica dei servizi dell'infrastruttura cloud</a:t>
            </a:r>
            <a:endParaRPr b="1"/>
          </a:p>
        </p:txBody>
      </p:sp>
      <p:pic>
        <p:nvPicPr>
          <p:cNvPr id="4" name="Picture 3"/>
          <p:cNvPicPr>
            <a:picLocks noChangeAspect="1"/>
          </p:cNvPicPr>
          <p:nvPr/>
        </p:nvPicPr>
        <p:blipFill>
          <a:blip r:embed="rId4"/>
          <a:stretch>
            <a:fillRect/>
          </a:stretch>
        </p:blipFill>
        <p:spPr>
          <a:xfrm>
            <a:off x="3928533" y="5004951"/>
            <a:ext cx="4977694" cy="1291981"/>
          </a:xfrm>
          <a:prstGeom prst="rect">
            <a:avLst/>
          </a:prstGeom>
        </p:spPr>
      </p:pic>
      <p:pic>
        <p:nvPicPr>
          <p:cNvPr id="5" name="Picture 4"/>
          <p:cNvPicPr>
            <a:picLocks noChangeAspect="1"/>
          </p:cNvPicPr>
          <p:nvPr/>
        </p:nvPicPr>
        <p:blipFill>
          <a:blip r:embed="rId5"/>
          <a:stretch>
            <a:fillRect/>
          </a:stretch>
        </p:blipFill>
        <p:spPr>
          <a:xfrm>
            <a:off x="3830107" y="3703639"/>
            <a:ext cx="5236633" cy="1103267"/>
          </a:xfrm>
          <a:prstGeom prst="rect">
            <a:avLst/>
          </a:prstGeom>
        </p:spPr>
      </p:pic>
      <p:sp>
        <p:nvSpPr>
          <p:cNvPr id="20" name="Cloud Callout 19"/>
          <p:cNvSpPr/>
          <p:nvPr/>
        </p:nvSpPr>
        <p:spPr>
          <a:xfrm>
            <a:off x="252587" y="2840750"/>
            <a:ext cx="1926873" cy="974726"/>
          </a:xfrm>
          <a:prstGeom prst="cloudCallout">
            <a:avLst>
              <a:gd name="adj1" fmla="val 115831"/>
              <a:gd name="adj2" fmla="val -1976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RETE VIRTUALE</a:t>
            </a:r>
          </a:p>
        </p:txBody>
      </p:sp>
      <p:sp>
        <p:nvSpPr>
          <p:cNvPr id="55" name="Cloud Callout 54"/>
          <p:cNvSpPr/>
          <p:nvPr/>
        </p:nvSpPr>
        <p:spPr>
          <a:xfrm>
            <a:off x="149577" y="4030225"/>
            <a:ext cx="1926873" cy="974726"/>
          </a:xfrm>
          <a:prstGeom prst="cloudCallout">
            <a:avLst>
              <a:gd name="adj1" fmla="val 135604"/>
              <a:gd name="adj2" fmla="val -1683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RETE FISICA</a:t>
            </a:r>
          </a:p>
        </p:txBody>
      </p:sp>
      <p:sp>
        <p:nvSpPr>
          <p:cNvPr id="57" name="Cloud Callout 56"/>
          <p:cNvSpPr/>
          <p:nvPr/>
        </p:nvSpPr>
        <p:spPr>
          <a:xfrm>
            <a:off x="149576" y="5163578"/>
            <a:ext cx="1926873" cy="974726"/>
          </a:xfrm>
          <a:prstGeom prst="cloudCallout">
            <a:avLst>
              <a:gd name="adj1" fmla="val 138570"/>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AREA</a:t>
            </a:r>
          </a:p>
        </p:txBody>
      </p:sp>
      <p:pic>
        <p:nvPicPr>
          <p:cNvPr id="3" name="Picture 2"/>
          <p:cNvPicPr>
            <a:picLocks noChangeAspect="1"/>
          </p:cNvPicPr>
          <p:nvPr/>
        </p:nvPicPr>
        <p:blipFill>
          <a:blip r:embed="rId6"/>
          <a:stretch>
            <a:fillRect/>
          </a:stretch>
        </p:blipFill>
        <p:spPr>
          <a:xfrm>
            <a:off x="3428997" y="2793240"/>
            <a:ext cx="6192179" cy="84438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917181365"/>
              </p:ext>
            </p:extLst>
          </p:nvPr>
        </p:nvGraphicFramePr>
        <p:xfrm>
          <a:off x="3163226" y="1715226"/>
          <a:ext cx="6457950" cy="1012003"/>
        </p:xfrm>
        <a:graphic>
          <a:graphicData uri="http://schemas.openxmlformats.org/presentationml/2006/ole">
            <mc:AlternateContent xmlns:mc="http://schemas.openxmlformats.org/markup-compatibility/2006">
              <mc:Choice xmlns:v="urn:schemas-microsoft-com:vml" Requires="v">
                <p:oleObj spid="_x0000_s1035" name="Bitmap Image" r:id="rId7" imgW="7172280" imgH="1123920" progId="Paint.Picture">
                  <p:embed/>
                </p:oleObj>
              </mc:Choice>
              <mc:Fallback>
                <p:oleObj name="Bitmap Image" r:id="rId7" imgW="7172280" imgH="1123920" progId="Paint.Picture">
                  <p:embed/>
                  <p:pic>
                    <p:nvPicPr>
                      <p:cNvPr id="0" name=""/>
                      <p:cNvPicPr/>
                      <p:nvPr/>
                    </p:nvPicPr>
                    <p:blipFill>
                      <a:blip r:embed="rId8"/>
                      <a:stretch>
                        <a:fillRect/>
                      </a:stretch>
                    </p:blipFill>
                    <p:spPr>
                      <a:xfrm>
                        <a:off x="3163226" y="1715226"/>
                        <a:ext cx="6457950" cy="1012003"/>
                      </a:xfrm>
                      <a:prstGeom prst="rect">
                        <a:avLst/>
                      </a:prstGeom>
                    </p:spPr>
                  </p:pic>
                </p:oleObj>
              </mc:Fallback>
            </mc:AlternateContent>
          </a:graphicData>
        </a:graphic>
      </p:graphicFrame>
      <p:sp>
        <p:nvSpPr>
          <p:cNvPr id="27" name="Cloud Callout 26"/>
          <p:cNvSpPr/>
          <p:nvPr/>
        </p:nvSpPr>
        <p:spPr>
          <a:xfrm>
            <a:off x="149576" y="1437232"/>
            <a:ext cx="1926873" cy="974726"/>
          </a:xfrm>
          <a:prstGeom prst="cloudCallout">
            <a:avLst>
              <a:gd name="adj1" fmla="val 102484"/>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ISTANZE CLOUD</a:t>
            </a:r>
          </a:p>
        </p:txBody>
      </p:sp>
    </p:spTree>
    <p:extLst>
      <p:ext uri="{BB962C8B-B14F-4D97-AF65-F5344CB8AC3E}">
        <p14:creationId xmlns:p14="http://schemas.microsoft.com/office/powerpoint/2010/main" val="2993007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Leggi la definizione NIST del cloud computing:</a:t>
            </a:r>
            <a:endParaRPr b="1">
              <a:latin typeface="+mj-lt"/>
            </a:endParaRPr>
          </a:p>
          <a:p>
            <a:pPr algn="just">
              <a:defRPr>
                <a:latin typeface="+mj-lt"/>
              </a:defRPr>
            </a:pPr>
            <a:r>
              <a:t>https://csrc.nist.gov/publications/detail/sp/800-145/final </a:t>
            </a:r>
          </a:p>
          <a:p>
            <a:pPr marL="0" lvl="0" indent="0" algn="just">
              <a:buNone/>
              <a:defRPr b="1">
                <a:latin typeface="+mj-lt"/>
              </a:defRPr>
            </a:pPr>
            <a:r>
              <a:t>Esamina Oracle Cloud sempre gratuito:</a:t>
            </a:r>
          </a:p>
          <a:p>
            <a:pPr algn="just">
              <a:defRPr>
                <a:latin typeface="+mj-lt"/>
              </a:defRPr>
            </a:pPr>
            <a:r>
              <a:t>oracle.com.com/cloud/free</a:t>
            </a:r>
            <a:endParaRPr>
              <a:latin typeface="+mj-lt"/>
            </a:endParaRPr>
          </a:p>
          <a:p>
            <a:pPr marL="0" lvl="0" indent="0" algn="just">
              <a:buNone/>
              <a:defRPr b="1">
                <a:latin typeface="+mj-lt"/>
              </a:defRPr>
            </a:pPr>
            <a:r>
              <a:t>Rivedi i servizi gratuiti di Azure:</a:t>
            </a:r>
          </a:p>
          <a:p>
            <a:pPr algn="just">
              <a:defRPr>
                <a:latin typeface="+mj-lt"/>
              </a:defRPr>
            </a:pPr>
            <a:r>
              <a:t>azure.microsoft.com/en-us/pricing/free-services</a:t>
            </a:r>
          </a:p>
          <a:p>
            <a:pPr marL="0" indent="0" algn="just">
              <a:buNone/>
              <a:defRPr b="1">
                <a:latin typeface="+mj-lt"/>
              </a:defRPr>
            </a:pPr>
            <a:r>
              <a:t>Accedi all'hub dei membri Oracle e termina il primo argomento: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lnSpcReduction="10000"/>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lvl="0">
              <a:defRPr sz="3600">
                <a:latin typeface="+mj-lt"/>
              </a:defRPr>
            </a:pPr>
            <a:r>
              <a:t>Si prevede di trascorrere un totale di 150 ore per acquisire i risultati di apprendimento previsti.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defRPr sz="3600">
                <a:latin typeface="+mj-lt"/>
              </a:defRPr>
            </a:pPr>
            <a:r>
              <a:t>La maggior parte di questo tempo, studierai da solo con materiali didattici online.</a:t>
            </a:r>
          </a:p>
          <a:p>
            <a:pPr lvl="0">
              <a:defRPr sz="3600">
                <a:latin typeface="+mj-lt"/>
              </a:defRPr>
            </a:pPr>
            <a:r>
              <a:t>Il partner associato di questo progetto è il programma globale di formazione filantropica di Oracle - Oracle Academy - </a:t>
            </a:r>
            <a:r>
              <a:rPr>
                <a:hlinkClick r:id="rId3"/>
              </a:rPr>
              <a:t>https</a:t>
            </a:r>
            <a:r>
              <a:rPr>
                <a:sym typeface="Wingdings" panose="05000000000000000000" pitchFamily="2" charset="2"/>
                <a:hlinkClick r:id="rId3"/>
              </a:rPr>
              <a:t>://</a:t>
            </a:r>
            <a:r>
              <a:rPr>
                <a:hlinkClick r:id="rId3"/>
              </a:rPr>
              <a:t>academy.oracle.com</a:t>
            </a:r>
            <a:endParaRPr sz="3600">
              <a:latin typeface="+mj-lt"/>
            </a:endParaRPr>
          </a:p>
          <a:p>
            <a:pPr lvl="0">
              <a:defRPr sz="3600">
                <a:latin typeface="+mj-lt"/>
              </a:defRPr>
            </a:pPr>
            <a:r>
              <a:t>Il tuo sistema di gestione della formazione è Oracle Member Hub</a:t>
            </a:r>
            <a:endParaRPr sz="3600">
              <a:latin typeface="+mj-lt"/>
            </a:endParaRPr>
          </a:p>
          <a:p>
            <a:pPr lvl="0"/>
            <a:endParaRPr sz="3600">
              <a:latin typeface="+mj-lt"/>
            </a:endParaRPr>
          </a:p>
          <a:p>
            <a:pPr lvl="0"/>
            <a:endParaRPr sz="3600">
              <a:latin typeface="+mj-lt"/>
            </a:endParaRPr>
          </a:p>
          <a:p>
            <a:pPr lvl="0"/>
            <a:endParaRPr>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Hub membri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defRPr sz="3600">
                <a:latin typeface="+mj-lt"/>
              </a:defRPr>
            </a:pPr>
            <a:r>
              <a:t>Inizia con </a:t>
            </a:r>
            <a:r>
              <a:rPr>
                <a:hlinkClick r:id="rId3"/>
              </a:rPr>
              <a:t>https://academy.oracle.com</a:t>
            </a:r>
            <a:endParaRPr sz="3600">
              <a:latin typeface="+mj-lt"/>
            </a:endParaRPr>
          </a:p>
          <a:p>
            <a:pPr lvl="0">
              <a:defRPr sz="3600">
                <a:latin typeface="+mj-lt"/>
              </a:defRPr>
            </a:pPr>
            <a:r>
              <a:t>Selezionare </a:t>
            </a:r>
            <a:r>
              <a:rPr i="1"/>
              <a:t>Accedi a Student Hub</a:t>
            </a:r>
            <a:endParaRPr sz="3600" i="1">
              <a:latin typeface="+mj-lt"/>
            </a:endParaRPr>
          </a:p>
          <a:p>
            <a:pPr lvl="0"/>
            <a:endParaRPr sz="3600">
              <a:latin typeface="+mj-lt"/>
            </a:endParaRPr>
          </a:p>
          <a:p>
            <a:pPr lvl="0"/>
            <a:endParaRPr sz="3600">
              <a:latin typeface="+mj-lt"/>
            </a:endParaRPr>
          </a:p>
          <a:p>
            <a:pPr lvl="0"/>
            <a:endParaRPr sz="3600">
              <a:latin typeface="+mj-lt"/>
            </a:endParaRPr>
          </a:p>
          <a:p>
            <a:pPr lvl="0"/>
            <a:endParaRPr>
              <a:latin typeface="+mj-lt"/>
            </a:endParaRPr>
          </a:p>
        </p:txBody>
      </p:sp>
      <p:sp>
        <p:nvSpPr>
          <p:cNvPr id="5" name="Line Callout 2 (Border and Accent Bar) 4"/>
          <p:cNvSpPr/>
          <p:nvPr/>
        </p:nvSpPr>
        <p:spPr>
          <a:xfrm>
            <a:off x="5181600" y="3135048"/>
            <a:ext cx="2336800" cy="2381956"/>
          </a:xfrm>
          <a:prstGeom prst="accentBorderCallout2">
            <a:avLst>
              <a:gd name="adj1" fmla="val 18750"/>
              <a:gd name="adj2" fmla="val -8333"/>
              <a:gd name="adj3" fmla="val 18750"/>
              <a:gd name="adj4" fmla="val -16667"/>
              <a:gd name="adj5" fmla="val -20201"/>
              <a:gd name="adj6" fmla="val -423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6" name="Picture 5"/>
          <p:cNvPicPr>
            <a:picLocks noChangeAspect="1"/>
          </p:cNvPicPr>
          <p:nvPr/>
        </p:nvPicPr>
        <p:blipFill>
          <a:blip r:embed="rId4"/>
          <a:stretch>
            <a:fillRect/>
          </a:stretch>
        </p:blipFill>
        <p:spPr>
          <a:xfrm>
            <a:off x="4932284" y="2939874"/>
            <a:ext cx="4649514" cy="2772304"/>
          </a:xfrm>
          <a:prstGeom prst="rect">
            <a:avLst/>
          </a:prstGeom>
        </p:spPr>
      </p:pic>
    </p:spTree>
    <p:extLst>
      <p:ext uri="{BB962C8B-B14F-4D97-AF65-F5344CB8AC3E}">
        <p14:creationId xmlns:p14="http://schemas.microsoft.com/office/powerpoint/2010/main" val="692274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Hub membri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defRPr sz="3600">
                <a:latin typeface="+mj-lt"/>
              </a:defRPr>
            </a:pPr>
            <a:r>
              <a:t>Immettere il nome utente e la password (modificare la password dopo il primo login) </a:t>
            </a: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8" name="Picture 7"/>
          <p:cNvPicPr>
            <a:picLocks noChangeAspect="1"/>
          </p:cNvPicPr>
          <p:nvPr/>
        </p:nvPicPr>
        <p:blipFill>
          <a:blip r:embed="rId3"/>
          <a:stretch>
            <a:fillRect/>
          </a:stretch>
        </p:blipFill>
        <p:spPr>
          <a:xfrm>
            <a:off x="1257653" y="2826985"/>
            <a:ext cx="3596569" cy="3564647"/>
          </a:xfrm>
          <a:prstGeom prst="rect">
            <a:avLst/>
          </a:prstGeom>
        </p:spPr>
      </p:pic>
      <p:pic>
        <p:nvPicPr>
          <p:cNvPr id="9" name="Picture 8"/>
          <p:cNvPicPr>
            <a:picLocks noChangeAspect="1"/>
          </p:cNvPicPr>
          <p:nvPr/>
        </p:nvPicPr>
        <p:blipFill>
          <a:blip r:embed="rId4"/>
          <a:stretch>
            <a:fillRect/>
          </a:stretch>
        </p:blipFill>
        <p:spPr>
          <a:xfrm>
            <a:off x="6334124" y="2826985"/>
            <a:ext cx="3888620" cy="3067227"/>
          </a:xfrm>
          <a:prstGeom prst="rect">
            <a:avLst/>
          </a:prstGeom>
        </p:spPr>
      </p:pic>
    </p:spTree>
    <p:extLst>
      <p:ext uri="{BB962C8B-B14F-4D97-AF65-F5344CB8AC3E}">
        <p14:creationId xmlns:p14="http://schemas.microsoft.com/office/powerpoint/2010/main" val="3948167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Hub membri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lgn="just">
              <a:defRPr sz="3600">
                <a:latin typeface="+mj-lt"/>
              </a:defRPr>
            </a:pPr>
            <a:r>
              <a:t>Dopo aver eseguito il login, selezionare il canale di apprendimento (in </a:t>
            </a:r>
            <a:r>
              <a:rPr i="1"/>
              <a:t>Canali personali</a:t>
            </a:r>
            <a:r>
              <a:t>) e sfogliare il materiale didattico. </a:t>
            </a:r>
            <a:endParaRPr sz="3600">
              <a:latin typeface="+mj-lt"/>
            </a:endParaRPr>
          </a:p>
          <a:p>
            <a:pPr lvl="0"/>
            <a:endParaRPr sz="3600">
              <a:latin typeface="+mj-lt"/>
            </a:endParaRPr>
          </a:p>
          <a:p>
            <a:pPr lvl="0"/>
            <a:endParaRPr>
              <a:latin typeface="+mj-lt"/>
            </a:endParaRPr>
          </a:p>
        </p:txBody>
      </p:sp>
      <p:pic>
        <p:nvPicPr>
          <p:cNvPr id="5" name="Picture 4"/>
          <p:cNvPicPr>
            <a:picLocks noChangeAspect="1"/>
          </p:cNvPicPr>
          <p:nvPr/>
        </p:nvPicPr>
        <p:blipFill>
          <a:blip r:embed="rId3"/>
          <a:stretch>
            <a:fillRect/>
          </a:stretch>
        </p:blipFill>
        <p:spPr>
          <a:xfrm>
            <a:off x="1077559" y="3106208"/>
            <a:ext cx="8772525" cy="3667125"/>
          </a:xfrm>
          <a:prstGeom prst="rect">
            <a:avLst/>
          </a:prstGeom>
        </p:spPr>
      </p:pic>
    </p:spTree>
    <p:extLst>
      <p:ext uri="{BB962C8B-B14F-4D97-AF65-F5344CB8AC3E}">
        <p14:creationId xmlns:p14="http://schemas.microsoft.com/office/powerpoint/2010/main" val="17743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Hub membri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199" y="1388534"/>
            <a:ext cx="3846689" cy="5283200"/>
          </a:xfrm>
        </p:spPr>
        <p:txBody>
          <a:bodyPr/>
          <a:lstStyle/>
          <a:p>
            <a:pPr lvl="0" algn="just">
              <a:defRPr sz="3600">
                <a:latin typeface="+mj-lt"/>
              </a:defRPr>
            </a:pPr>
            <a:r>
              <a:t>Aprire il percorso di apprendimento (fare clic su </a:t>
            </a:r>
            <a:r>
              <a:rPr i="1"/>
              <a:t>Dettagli</a:t>
            </a:r>
            <a:r>
              <a:t>) </a:t>
            </a: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899378" y="1587102"/>
            <a:ext cx="5601758" cy="4660286"/>
          </a:xfrm>
          <a:prstGeom prst="rect">
            <a:avLst/>
          </a:prstGeom>
        </p:spPr>
      </p:pic>
      <p:cxnSp>
        <p:nvCxnSpPr>
          <p:cNvPr id="7" name="Straight Connector 6"/>
          <p:cNvCxnSpPr/>
          <p:nvPr/>
        </p:nvCxnSpPr>
        <p:spPr>
          <a:xfrm>
            <a:off x="2314222" y="2968978"/>
            <a:ext cx="2460978" cy="232551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5026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Hub membri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defRPr sz="3600">
                <a:latin typeface="+mj-lt"/>
              </a:defRPr>
            </a:pPr>
            <a:r>
              <a:t>Il percorso di apprendimento contiene tutti i materiali didattici necessari</a:t>
            </a:r>
            <a:endParaRPr>
              <a:latin typeface="+mj-lt"/>
            </a:endParaRPr>
          </a:p>
        </p:txBody>
      </p:sp>
      <p:pic>
        <p:nvPicPr>
          <p:cNvPr id="5" name="Picture 4"/>
          <p:cNvPicPr>
            <a:picLocks noChangeAspect="1"/>
          </p:cNvPicPr>
          <p:nvPr/>
        </p:nvPicPr>
        <p:blipFill>
          <a:blip r:embed="rId3"/>
          <a:stretch>
            <a:fillRect/>
          </a:stretch>
        </p:blipFill>
        <p:spPr>
          <a:xfrm>
            <a:off x="3560234" y="1969559"/>
            <a:ext cx="6629400" cy="4600575"/>
          </a:xfrm>
          <a:prstGeom prst="rect">
            <a:avLst/>
          </a:prstGeom>
        </p:spPr>
      </p:pic>
    </p:spTree>
    <p:extLst>
      <p:ext uri="{BB962C8B-B14F-4D97-AF65-F5344CB8AC3E}">
        <p14:creationId xmlns:p14="http://schemas.microsoft.com/office/powerpoint/2010/main" val="75450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Panoramica dell'infrastruttura cloud</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sz="3200">
              <a:latin typeface="+mj-lt"/>
            </a:endParaRPr>
          </a:p>
          <a:p>
            <a:pPr lvl="0" algn="just">
              <a:defRPr sz="3200">
                <a:latin typeface="+mj-lt"/>
              </a:defRPr>
            </a:pPr>
            <a:r>
              <a:t>In questo corso abbiamo adattato tutti gli esempi e i laboratori a Oracle Cloud Infrastructure (OCI).</a:t>
            </a:r>
          </a:p>
          <a:p>
            <a:pPr lvl="0" algn="just">
              <a:defRPr sz="3200">
                <a:latin typeface="+mj-lt"/>
              </a:defRPr>
            </a:pPr>
            <a:r>
              <a:t>Dopo la registrazione, ti invieremo le informazioni per l'accesso gratuito a OCI.</a:t>
            </a:r>
          </a:p>
          <a:p>
            <a:pPr lvl="0" algn="just">
              <a:defRPr sz="3200">
                <a:latin typeface="+mj-lt"/>
              </a:defRPr>
            </a:pPr>
            <a:r>
              <a:t>Tuttavia, non esitate a utilizzare in pratica altre piattaforme di cloud pubblico (se avete accesso ad esse), come Microsoft Azure, Amazon Web Service (AWS), Google Cloud (Google Cloud Platform) e simili. </a:t>
            </a:r>
          </a:p>
          <a:p>
            <a:pPr lvl="0" algn="just"/>
            <a:endParaRPr>
              <a:latin typeface="+mj-lt"/>
            </a:endParaRPr>
          </a:p>
        </p:txBody>
      </p:sp>
    </p:spTree>
    <p:extLst>
      <p:ext uri="{BB962C8B-B14F-4D97-AF65-F5344CB8AC3E}">
        <p14:creationId xmlns:p14="http://schemas.microsoft.com/office/powerpoint/2010/main" val="2661490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7BEC0035-8CA5-4C4D-8283-C93005974F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1826</TotalTime>
  <Words>1693</Words>
  <Application>Microsoft Office PowerPoint</Application>
  <PresentationFormat>Widescreen</PresentationFormat>
  <Paragraphs>202</Paragraphs>
  <Slides>19</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Calibri Light</vt:lpstr>
      <vt:lpstr>Times New Roman</vt:lpstr>
      <vt:lpstr>Wingdings</vt:lpstr>
      <vt:lpstr>Motyw pakietu Office</vt:lpstr>
      <vt:lpstr>Bitmap Image</vt:lpstr>
      <vt:lpstr>O3: curricula a distanza nel cloud computing  1: introduzione all'infrastruttura cloud</vt:lpstr>
      <vt:lpstr>Introduzione al corso Cloud Computing</vt:lpstr>
      <vt:lpstr>Introduzione al corso Cloud Computing</vt:lpstr>
      <vt:lpstr>Hub membri Oracle</vt:lpstr>
      <vt:lpstr>Hub membri Oracle</vt:lpstr>
      <vt:lpstr>Hub membri Oracle</vt:lpstr>
      <vt:lpstr>Hub membri Oracle</vt:lpstr>
      <vt:lpstr>Hub membri Oracle</vt:lpstr>
      <vt:lpstr>Panoramica dell'infrastruttura cloud</vt:lpstr>
      <vt:lpstr>Caratteristiche del cloud computing</vt:lpstr>
      <vt:lpstr>Modelli di servizi cloud</vt:lpstr>
      <vt:lpstr>CAPEX rispetto a spese operative</vt:lpstr>
      <vt:lpstr>Il footprint globale dell'infrastruttura cloud</vt:lpstr>
      <vt:lpstr>I componenti di un'area cloud</vt:lpstr>
      <vt:lpstr>I componenti di un dominio di disponibilità (AD)</vt:lpstr>
      <vt:lpstr>Rete fisica</vt:lpstr>
      <vt:lpstr>Rete virtuale</vt:lpstr>
      <vt:lpstr>Panoramica dei servizi dell'infrastruttura cloud</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72</cp:revision>
  <dcterms:created xsi:type="dcterms:W3CDTF">2021-12-08T08:56:03Z</dcterms:created>
  <dcterms:modified xsi:type="dcterms:W3CDTF">2024-02-23T14:06:07Z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