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56" r:id="rId5"/>
    <p:sldId id="257" r:id="rId6"/>
    <p:sldId id="301" r:id="rId7"/>
    <p:sldId id="296" r:id="rId8"/>
    <p:sldId id="300" r:id="rId9"/>
    <p:sldId id="302" r:id="rId10"/>
    <p:sldId id="277" r:id="rId11"/>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Boa tarde e seja bem-vindo ao curso Cloud Computing. Este curso foi desenvolvido na sequência do projeto Erasmus+ CodeIn. Tudo o que precisa para aprender é acesso à Internet e um computador.</a:t>
            </a:r>
          </a:p>
          <a:p>
            <a:pPr>
              <a:lnSpc>
                <a:spcPct val="107000"/>
              </a:lnSpc>
              <a:spcAft>
                <a:spcPts val="800"/>
              </a:spcAft>
              <a:defRPr>
                <a:effectLst/>
              </a:defRPr>
            </a:pPr>
            <a:r>
              <a:t>O curso contém um total de dez tópicos e neste tópico iremos dizer algo mais sobre a distribuição de carga.</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Os sistemas de bases de dados na cloud são muitas vezes divididos em bases de dados relacionais tradicionais (SQL) e não relacionais (NoSQL). As bases de dados de SQL são melhores para transações de várias linhas, enquanto NoSQL é melhor para dados não estruturados (como documentos ou JSON). Além disso, as bases de dados de SQL são baseadas em tabelas, enquanto NoSQL é depósitos de documentos, chave-valor, gráficos ou colunas largas. </a:t>
            </a:r>
          </a:p>
          <a:p>
            <a:r>
              <a:t>As bases de dados de SQL são escaláveis verticalmente, enquanto NoSQL as bases de dados são escaláveis horizontalmente. As bases de dados de SQL são a opção mais comum nas operações empresariais normais, porque fornecem uma forma intuitiva de representar dados e permitem o acesso fácil a pontos de dados relacionados. Muitas destas aplicações modernas, quer se trate de aplicações móveis, IoT, muitas destas aplicações de publicidade online, todas estas aplicações onde existe uma grande quantidade de volume, deverá utilizar uma Base de Dados NoSQL.</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103179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As bases de dados na cloud podem ser utilizadas como um serviço em que o fornecedor de cloud processa todas as tarefas relacionadas com a manutenção da base de dados. É claro que também é possível uma abordagem tradicional em que a base de dados é instalada numa máquina virtual ou num servidor bare metal. Quando instalar numa máquina virtual, é possível escolher entre um sistema de nó único (se falhar, é recuperado a partir de uma cópia de segurança) ou um sistema de dois nós de alta disponibilidade (se o primeiro nó falhar, a base de dados continua a funcionar no segundo nó).</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3577664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 Database as a cloud computing service permite aos utilizadores aceder e utilizar um sistema de base de dados na cloud sem comprar e configurar o seu próprio hardware, instalar o seu próprio software de base de dados ou gerir a própria base de dados (para não mencionar a contratação dos talentos de preço elevado necessários para o fazer). Em vez disso, o fornecedor de cloud processa tudo desde as atualizações periódicas até às cópias de segurança, para garantir que o sistema de base de dados permanece disponível e seguro 24 horas por dia/7 dias por semana.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921845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 base de dados como um serviço mais recente representa o conceito de base de dados autónoma da Oracle. Uma base de dados autónoma é uma base de dados na cloud que utiliza a aprendizagem automática para automatizar o ajuste da base de dados, a segurança, as cópias de segurança, as atualizações e outras tarefas de gestão de rotina tradicionalmente executadas pelos DBAs. No entanto, ao contrário de uma base de dados convencional, uma base de dados autónoma executa todas estas tarefas e muito mais sem intervenção humana.</a:t>
            </a:r>
          </a:p>
          <a:p>
            <a:r>
              <a:t>São suportadas duas opções. Um é chamado de partilhado, e um é chamado dedicado. Como o nome especifica, meios dedicados, utiliza exclusivamente o hardware. No modelo partilhado, provisiona e efetua a gestão apenas da base de dados autónoma.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4192509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Para concluir esta unidade, estude e reveja os seguintes recursos online. Obrigado pela atenção!</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loud.google.com/learn/what-is-a-cloud-database" TargetMode="External"/><Relationship Id="rId7" Type="http://schemas.openxmlformats.org/officeDocument/2006/relationships/hyperlink" Target="https://oracle.github.io/learning-library/data-management-library/autonomous-database/shared/workshops/freetier-overview/#xd_co_f=NmEzYTk4MDUtZWQyMS00MDBmLThiMWEtZWFhMTNlMjEzODM3%7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www.youtube.com/watch?v=E9AgJnsEvG4" TargetMode="External"/><Relationship Id="rId5" Type="http://schemas.openxmlformats.org/officeDocument/2006/relationships/hyperlink" Target="https://www.youtube.com/watch?v=hRulZhTtUTg" TargetMode="External"/><Relationship Id="rId4" Type="http://schemas.openxmlformats.org/officeDocument/2006/relationships/hyperlink" Target="https://www.youtube.com/watch?v=qfiOVB3yMH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Currículos de aprendizagem à distância no Cloud Computing</a:t>
            </a:r>
            <a:br>
              <a:rPr b="1"/>
            </a:br>
            <a:r>
              <a:rPr b="1"/>
              <a:t/>
            </a:r>
            <a:br>
              <a:rPr b="1"/>
            </a:br>
            <a:r>
              <a:t> -  Bases de Dados</a:t>
            </a:r>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Introdução ao curso de Computação na Cloud</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Este curso foi desenvolvido como resultado do projeto Erasmus+ CodeIn (</a:t>
            </a:r>
            <a:r>
              <a:rPr i="1"/>
              <a:t>Cloud cOmputing para Educação Digital INnovation</a:t>
            </a:r>
            <a:r>
              <a:t>)</a:t>
            </a:r>
          </a:p>
          <a:p>
            <a:pPr lvl="0">
              <a:defRPr sz="3600">
                <a:latin typeface="+mj-lt"/>
              </a:defRPr>
            </a:pPr>
            <a:r>
              <a:t>Contém um total de dez tópicos didáticos</a:t>
            </a:r>
            <a:endParaRPr sz="3600">
              <a:latin typeface="+mj-lt"/>
            </a:endParaRPr>
          </a:p>
          <a:p>
            <a:pPr lvl="0">
              <a:defRPr sz="3600">
                <a:latin typeface="+mj-lt"/>
              </a:defRPr>
            </a:pPr>
            <a:r>
              <a:t>Tudo o que precisa para aprender é acesso à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Sistemas de bases de dados disponíveis com a cloud</a:t>
            </a:r>
            <a:endParaRPr b="1"/>
          </a:p>
        </p:txBody>
      </p:sp>
      <p:pic>
        <p:nvPicPr>
          <p:cNvPr id="17" name="Picture 16"/>
          <p:cNvPicPr>
            <a:picLocks noChangeAspect="1"/>
          </p:cNvPicPr>
          <p:nvPr/>
        </p:nvPicPr>
        <p:blipFill>
          <a:blip r:embed="rId3"/>
          <a:stretch>
            <a:fillRect/>
          </a:stretch>
        </p:blipFill>
        <p:spPr>
          <a:xfrm>
            <a:off x="4906904" y="1432228"/>
            <a:ext cx="1848898" cy="1116572"/>
          </a:xfrm>
          <a:prstGeom prst="rect">
            <a:avLst/>
          </a:prstGeom>
        </p:spPr>
      </p:pic>
      <p:pic>
        <p:nvPicPr>
          <p:cNvPr id="1026" name="Picture 2" descr="6D Cyber | BigData NoSQL Cour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56867" y="3072911"/>
            <a:ext cx="1567521" cy="15675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QL Veritabanları Neden Ölçeklenebilir Değillerdir ? – Yazılım Köyü"/>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47481" y="3179938"/>
            <a:ext cx="2574080" cy="135346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030462" y="5042989"/>
            <a:ext cx="2791099" cy="1384995"/>
          </a:xfrm>
          <a:prstGeom prst="rect">
            <a:avLst/>
          </a:prstGeom>
        </p:spPr>
        <p:txBody>
          <a:bodyPr wrap="square">
            <a:spAutoFit/>
          </a:bodyPr>
          <a:lstStyle/>
          <a:p>
            <a:pPr algn="ctr">
              <a:defRPr sz="2800"/>
            </a:pPr>
            <a:r>
              <a:rPr>
                <a:latin typeface="+mj-lt"/>
              </a:rPr>
              <a:t>Bases de dados (SQL)</a:t>
            </a:r>
            <a:r>
              <a:t> </a:t>
            </a:r>
            <a:r>
              <a:rPr>
                <a:latin typeface="+mj-lt"/>
              </a:rPr>
              <a:t>relacionais -  esquema de dados fixos </a:t>
            </a:r>
            <a:endParaRPr sz="2800">
              <a:latin typeface="+mj-lt"/>
            </a:endParaRPr>
          </a:p>
        </p:txBody>
      </p:sp>
      <p:sp>
        <p:nvSpPr>
          <p:cNvPr id="6" name="Rectangle 5"/>
          <p:cNvSpPr/>
          <p:nvPr/>
        </p:nvSpPr>
        <p:spPr>
          <a:xfrm>
            <a:off x="6561574" y="4827545"/>
            <a:ext cx="3967198" cy="1815882"/>
          </a:xfrm>
          <a:prstGeom prst="rect">
            <a:avLst/>
          </a:prstGeom>
        </p:spPr>
        <p:txBody>
          <a:bodyPr wrap="square">
            <a:spAutoFit/>
          </a:bodyPr>
          <a:lstStyle/>
          <a:p>
            <a:pPr algn="ctr">
              <a:defRPr sz="2800">
                <a:latin typeface="+mj-lt"/>
              </a:defRPr>
            </a:pPr>
            <a:r>
              <a:t>Bases de dados não relacionais (NoSQL) -</a:t>
            </a:r>
          </a:p>
          <a:p>
            <a:pPr algn="ctr">
              <a:defRPr sz="2800">
                <a:latin typeface="+mj-lt"/>
              </a:defRPr>
            </a:pPr>
            <a:r>
              <a:t>armazenar e gerir dados não estruturados </a:t>
            </a:r>
            <a:endParaRPr sz="2800">
              <a:latin typeface="+mj-lt"/>
            </a:endParaRPr>
          </a:p>
        </p:txBody>
      </p:sp>
      <p:cxnSp>
        <p:nvCxnSpPr>
          <p:cNvPr id="19" name="Straight Connector 18"/>
          <p:cNvCxnSpPr/>
          <p:nvPr/>
        </p:nvCxnSpPr>
        <p:spPr>
          <a:xfrm flipV="1">
            <a:off x="4326142" y="2526819"/>
            <a:ext cx="569066" cy="502417"/>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Picture 19"/>
          <p:cNvPicPr>
            <a:picLocks noChangeAspect="1"/>
          </p:cNvPicPr>
          <p:nvPr/>
        </p:nvPicPr>
        <p:blipFill>
          <a:blip r:embed="rId6"/>
          <a:stretch>
            <a:fillRect/>
          </a:stretch>
        </p:blipFill>
        <p:spPr>
          <a:xfrm rot="21090014" flipH="1">
            <a:off x="6721193" y="2496957"/>
            <a:ext cx="807890" cy="603792"/>
          </a:xfrm>
          <a:prstGeom prst="rect">
            <a:avLst/>
          </a:prstGeom>
        </p:spPr>
      </p:pic>
    </p:spTree>
    <p:extLst>
      <p:ext uri="{BB962C8B-B14F-4D97-AF65-F5344CB8AC3E}">
        <p14:creationId xmlns:p14="http://schemas.microsoft.com/office/powerpoint/2010/main" val="3654048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Sistemas de bases de dados disponíveis com a cloud</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025651" y="4370829"/>
            <a:ext cx="3603328" cy="1014884"/>
          </a:xfrm>
        </p:spPr>
        <p:txBody>
          <a:bodyPr>
            <a:normAutofit fontScale="92500"/>
          </a:bodyPr>
          <a:lstStyle/>
          <a:p>
            <a:pPr marL="0" indent="0" algn="ctr">
              <a:buNone/>
              <a:defRPr sz="2400">
                <a:latin typeface="+mj-lt"/>
              </a:defRPr>
            </a:pPr>
            <a:r>
              <a:t>implementado numa máquina virtual (VM) baseada na cloud ou no servidor Bare Metal </a:t>
            </a:r>
            <a:endParaRPr sz="2400">
              <a:latin typeface="+mj-lt"/>
            </a:endParaRPr>
          </a:p>
          <a:p>
            <a:pPr algn="ctr"/>
            <a:endParaRPr sz="3600">
              <a:latin typeface="+mj-lt"/>
            </a:endParaRPr>
          </a:p>
          <a:p>
            <a:pPr marL="0" indent="0" algn="ctr">
              <a:buNone/>
            </a:pPr>
            <a:endParaRPr sz="3600">
              <a:latin typeface="+mj-lt"/>
            </a:endParaRPr>
          </a:p>
        </p:txBody>
      </p:sp>
      <p:pic>
        <p:nvPicPr>
          <p:cNvPr id="7" name="Picture 6"/>
          <p:cNvPicPr>
            <a:picLocks noChangeAspect="1"/>
          </p:cNvPicPr>
          <p:nvPr/>
        </p:nvPicPr>
        <p:blipFill>
          <a:blip r:embed="rId3"/>
          <a:stretch>
            <a:fillRect/>
          </a:stretch>
        </p:blipFill>
        <p:spPr>
          <a:xfrm>
            <a:off x="5026300" y="1281970"/>
            <a:ext cx="1848898" cy="1116572"/>
          </a:xfrm>
          <a:prstGeom prst="rect">
            <a:avLst/>
          </a:prstGeom>
        </p:spPr>
      </p:pic>
      <p:pic>
        <p:nvPicPr>
          <p:cNvPr id="9" name="Picture 8"/>
          <p:cNvPicPr>
            <a:picLocks noChangeAspect="1"/>
          </p:cNvPicPr>
          <p:nvPr/>
        </p:nvPicPr>
        <p:blipFill>
          <a:blip r:embed="rId4"/>
          <a:stretch>
            <a:fillRect/>
          </a:stretch>
        </p:blipFill>
        <p:spPr>
          <a:xfrm>
            <a:off x="8162963" y="3000905"/>
            <a:ext cx="1304925" cy="1009650"/>
          </a:xfrm>
          <a:prstGeom prst="rect">
            <a:avLst/>
          </a:prstGeom>
        </p:spPr>
      </p:pic>
      <p:pic>
        <p:nvPicPr>
          <p:cNvPr id="10" name="Picture 9"/>
          <p:cNvPicPr>
            <a:picLocks noChangeAspect="1"/>
          </p:cNvPicPr>
          <p:nvPr/>
        </p:nvPicPr>
        <p:blipFill>
          <a:blip r:embed="rId5"/>
          <a:stretch>
            <a:fillRect/>
          </a:stretch>
        </p:blipFill>
        <p:spPr>
          <a:xfrm>
            <a:off x="6208448" y="2954527"/>
            <a:ext cx="1333500" cy="1009650"/>
          </a:xfrm>
          <a:prstGeom prst="rect">
            <a:avLst/>
          </a:prstGeom>
        </p:spPr>
      </p:pic>
      <p:sp>
        <p:nvSpPr>
          <p:cNvPr id="11" name="TextBox 10"/>
          <p:cNvSpPr txBox="1"/>
          <p:nvPr/>
        </p:nvSpPr>
        <p:spPr>
          <a:xfrm>
            <a:off x="4246919" y="3063317"/>
            <a:ext cx="779381" cy="369332"/>
          </a:xfrm>
          <a:prstGeom prst="rect">
            <a:avLst/>
          </a:prstGeom>
          <a:noFill/>
        </p:spPr>
        <p:txBody>
          <a:bodyPr wrap="none">
            <a:spAutoFit/>
          </a:bodyPr>
          <a:lstStyle/>
          <a:p>
            <a:pPr>
              <a:defRPr>
                <a:latin typeface="+mj-lt"/>
              </a:defRPr>
            </a:pPr>
            <a:r>
              <a:t>DBaaS</a:t>
            </a:r>
            <a:endParaRPr>
              <a:latin typeface="+mj-lt"/>
            </a:endParaRPr>
          </a:p>
        </p:txBody>
      </p:sp>
      <p:sp>
        <p:nvSpPr>
          <p:cNvPr id="12" name="Symbol zastępczy zawartości 2">
            <a:extLst>
              <a:ext uri="{FF2B5EF4-FFF2-40B4-BE49-F238E27FC236}">
                <a16:creationId xmlns:a16="http://schemas.microsoft.com/office/drawing/2014/main" id="{9727AF9A-F3F7-464E-860B-D6C35A8834E3}"/>
              </a:ext>
            </a:extLst>
          </p:cNvPr>
          <p:cNvSpPr txBox="1">
            <a:spLocks/>
          </p:cNvSpPr>
          <p:nvPr/>
        </p:nvSpPr>
        <p:spPr>
          <a:xfrm>
            <a:off x="2046505" y="4370829"/>
            <a:ext cx="3741337" cy="1009666"/>
          </a:xfrm>
          <a:prstGeom prst="rect">
            <a:avLst/>
          </a:prstGeom>
        </p:spPr>
        <p:txBody>
          <a:bodyPr vert="horz" lIns="91440" tIns="45720" rIns="91440" bIns="4572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2400">
                <a:latin typeface="+mj-lt"/>
              </a:defRPr>
            </a:pPr>
            <a:r>
              <a:t>oferecido como base de dados como um serviço gerido (DBaaS) </a:t>
            </a:r>
            <a:endParaRPr sz="2400">
              <a:latin typeface="+mj-lt"/>
            </a:endParaRPr>
          </a:p>
          <a:p>
            <a:pPr marL="0" indent="0">
              <a:buNone/>
            </a:pPr>
            <a:endParaRPr sz="3600">
              <a:latin typeface="+mj-lt"/>
            </a:endParaRPr>
          </a:p>
          <a:p>
            <a:pPr marL="0" indent="0">
              <a:buFont typeface="Arial" panose="020B0604020202020204" pitchFamily="34" charset="0"/>
              <a:buNone/>
            </a:pPr>
            <a:endParaRPr sz="3600">
              <a:latin typeface="+mj-lt"/>
            </a:endParaRPr>
          </a:p>
        </p:txBody>
      </p:sp>
      <p:sp>
        <p:nvSpPr>
          <p:cNvPr id="13" name="Rectangle 12"/>
          <p:cNvSpPr/>
          <p:nvPr/>
        </p:nvSpPr>
        <p:spPr>
          <a:xfrm>
            <a:off x="2178611" y="5917460"/>
            <a:ext cx="3772138" cy="830997"/>
          </a:xfrm>
          <a:prstGeom prst="rect">
            <a:avLst/>
          </a:prstGeom>
        </p:spPr>
        <p:txBody>
          <a:bodyPr wrap="square">
            <a:spAutoFit/>
          </a:bodyPr>
          <a:lstStyle/>
          <a:p>
            <a:pPr algn="ctr">
              <a:defRPr sz="2400">
                <a:latin typeface="+mj-lt"/>
              </a:defRPr>
            </a:pPr>
            <a:r>
              <a:t>gerido pelo fornecedor da cloud</a:t>
            </a:r>
            <a:endParaRPr sz="2400">
              <a:latin typeface="+mj-lt"/>
            </a:endParaRPr>
          </a:p>
        </p:txBody>
      </p:sp>
      <p:sp>
        <p:nvSpPr>
          <p:cNvPr id="14" name="Down Arrow 13"/>
          <p:cNvSpPr/>
          <p:nvPr/>
        </p:nvSpPr>
        <p:spPr>
          <a:xfrm>
            <a:off x="7445820" y="5300107"/>
            <a:ext cx="944545" cy="582805"/>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Down Arrow 14"/>
          <p:cNvSpPr/>
          <p:nvPr/>
        </p:nvSpPr>
        <p:spPr>
          <a:xfrm>
            <a:off x="3487883" y="5321879"/>
            <a:ext cx="944545" cy="582805"/>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Rectangle 15"/>
          <p:cNvSpPr/>
          <p:nvPr/>
        </p:nvSpPr>
        <p:spPr>
          <a:xfrm>
            <a:off x="6527511" y="5923762"/>
            <a:ext cx="2781161" cy="830997"/>
          </a:xfrm>
          <a:prstGeom prst="rect">
            <a:avLst/>
          </a:prstGeom>
        </p:spPr>
        <p:txBody>
          <a:bodyPr wrap="square">
            <a:spAutoFit/>
          </a:bodyPr>
          <a:lstStyle/>
          <a:p>
            <a:pPr algn="ctr">
              <a:defRPr sz="2400">
                <a:latin typeface="+mj-lt"/>
              </a:defRPr>
            </a:pPr>
            <a:r>
              <a:t>gerido automaticamente por uma equipa de TI interna</a:t>
            </a:r>
            <a:endParaRPr sz="2400">
              <a:latin typeface="+mj-lt"/>
            </a:endParaRPr>
          </a:p>
        </p:txBody>
      </p:sp>
      <p:sp>
        <p:nvSpPr>
          <p:cNvPr id="17" name="Rectangle 16"/>
          <p:cNvSpPr/>
          <p:nvPr/>
        </p:nvSpPr>
        <p:spPr>
          <a:xfrm>
            <a:off x="2526592" y="2896449"/>
            <a:ext cx="2596505" cy="10724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pic>
        <p:nvPicPr>
          <p:cNvPr id="18" name="Picture 17"/>
          <p:cNvPicPr>
            <a:picLocks noChangeAspect="1"/>
          </p:cNvPicPr>
          <p:nvPr/>
        </p:nvPicPr>
        <p:blipFill>
          <a:blip r:embed="rId6"/>
          <a:stretch>
            <a:fillRect/>
          </a:stretch>
        </p:blipFill>
        <p:spPr>
          <a:xfrm>
            <a:off x="3235643" y="2896449"/>
            <a:ext cx="914479" cy="1085182"/>
          </a:xfrm>
          <a:prstGeom prst="rect">
            <a:avLst/>
          </a:prstGeom>
        </p:spPr>
      </p:pic>
      <p:pic>
        <p:nvPicPr>
          <p:cNvPr id="19" name="Picture 18"/>
          <p:cNvPicPr>
            <a:picLocks noChangeAspect="1"/>
          </p:cNvPicPr>
          <p:nvPr/>
        </p:nvPicPr>
        <p:blipFill>
          <a:blip r:embed="rId7"/>
          <a:stretch>
            <a:fillRect/>
          </a:stretch>
        </p:blipFill>
        <p:spPr>
          <a:xfrm>
            <a:off x="5977130" y="2954527"/>
            <a:ext cx="3700369" cy="1085182"/>
          </a:xfrm>
          <a:prstGeom prst="rect">
            <a:avLst/>
          </a:prstGeom>
        </p:spPr>
      </p:pic>
      <p:cxnSp>
        <p:nvCxnSpPr>
          <p:cNvPr id="21" name="Straight Connector 20"/>
          <p:cNvCxnSpPr/>
          <p:nvPr/>
        </p:nvCxnSpPr>
        <p:spPr>
          <a:xfrm flipV="1">
            <a:off x="4741767" y="2360248"/>
            <a:ext cx="569066" cy="5024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6772580" y="2360248"/>
            <a:ext cx="717853" cy="56253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5010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Conceito do Database as a Service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93336" y="1539963"/>
            <a:ext cx="6832879" cy="5167312"/>
          </a:xfrm>
        </p:spPr>
        <p:txBody>
          <a:bodyPr>
            <a:normAutofit fontScale="92500" lnSpcReduction="20000"/>
          </a:bodyPr>
          <a:lstStyle/>
          <a:p>
            <a:pPr>
              <a:defRPr sz="3600">
                <a:latin typeface="+mj-lt"/>
              </a:defRPr>
            </a:pPr>
            <a:r>
              <a:t>mercado do Software-as-a-Service (SaaS) de crescimento mais rápido</a:t>
            </a:r>
            <a:endParaRPr sz="3600">
              <a:latin typeface="+mj-lt"/>
            </a:endParaRPr>
          </a:p>
          <a:p>
            <a:pPr>
              <a:defRPr sz="3600">
                <a:latin typeface="+mj-lt"/>
              </a:defRPr>
            </a:pPr>
            <a:r>
              <a:t>acesso do utilizador a uma base de dados sem configuração de hardware e software </a:t>
            </a:r>
            <a:endParaRPr sz="3600">
              <a:latin typeface="+mj-lt"/>
            </a:endParaRPr>
          </a:p>
          <a:p>
            <a:pPr>
              <a:defRPr sz="3600">
                <a:latin typeface="+mj-lt"/>
              </a:defRPr>
            </a:pPr>
            <a:r>
              <a:t>o fornecedor de cloud mantém a infraestrutura e a base de dados do sistema e fornece-a como um serviço cloud totalmente gerido</a:t>
            </a:r>
            <a:endParaRPr sz="3600">
              <a:latin typeface="+mj-lt"/>
            </a:endParaRPr>
          </a:p>
          <a:p>
            <a:pPr>
              <a:defRPr sz="3600">
                <a:latin typeface="+mj-lt"/>
              </a:defRPr>
            </a:pPr>
            <a:r>
              <a:t>os clientes pagam pela utilização dos recursos do sistema (sem licenças de software)</a:t>
            </a:r>
          </a:p>
          <a:p>
            <a:pPr marL="0" indent="0">
              <a:buNone/>
            </a:pPr>
            <a:endParaRPr sz="3200">
              <a:latin typeface="+mj-lt"/>
            </a:endParaRPr>
          </a:p>
          <a:p>
            <a:pPr marL="0" indent="0">
              <a:buNone/>
            </a:pPr>
            <a:endParaRPr sz="3200">
              <a:latin typeface="+mj-lt"/>
            </a:endParaRPr>
          </a:p>
        </p:txBody>
      </p:sp>
      <p:pic>
        <p:nvPicPr>
          <p:cNvPr id="4" name="Picture 3"/>
          <p:cNvPicPr>
            <a:picLocks noChangeAspect="1"/>
          </p:cNvPicPr>
          <p:nvPr/>
        </p:nvPicPr>
        <p:blipFill>
          <a:blip r:embed="rId3"/>
          <a:stretch>
            <a:fillRect/>
          </a:stretch>
        </p:blipFill>
        <p:spPr>
          <a:xfrm>
            <a:off x="7634003" y="1300117"/>
            <a:ext cx="4063512" cy="1831196"/>
          </a:xfrm>
          <a:prstGeom prst="rect">
            <a:avLst/>
          </a:prstGeom>
        </p:spPr>
      </p:pic>
      <p:pic>
        <p:nvPicPr>
          <p:cNvPr id="6" name="Picture 5"/>
          <p:cNvPicPr>
            <a:picLocks noChangeAspect="1"/>
          </p:cNvPicPr>
          <p:nvPr/>
        </p:nvPicPr>
        <p:blipFill>
          <a:blip r:embed="rId4"/>
          <a:stretch>
            <a:fillRect/>
          </a:stretch>
        </p:blipFill>
        <p:spPr>
          <a:xfrm>
            <a:off x="7634003" y="4712784"/>
            <a:ext cx="3028950" cy="1514475"/>
          </a:xfrm>
          <a:prstGeom prst="rect">
            <a:avLst/>
          </a:prstGeom>
        </p:spPr>
      </p:pic>
      <p:pic>
        <p:nvPicPr>
          <p:cNvPr id="7" name="Picture 6"/>
          <p:cNvPicPr>
            <a:picLocks noChangeAspect="1"/>
          </p:cNvPicPr>
          <p:nvPr/>
        </p:nvPicPr>
        <p:blipFill>
          <a:blip r:embed="rId5"/>
          <a:stretch>
            <a:fillRect/>
          </a:stretch>
        </p:blipFill>
        <p:spPr>
          <a:xfrm>
            <a:off x="8424578" y="3269586"/>
            <a:ext cx="1447800" cy="1304925"/>
          </a:xfrm>
          <a:prstGeom prst="rect">
            <a:avLst/>
          </a:prstGeom>
        </p:spPr>
      </p:pic>
    </p:spTree>
    <p:extLst>
      <p:ext uri="{BB962C8B-B14F-4D97-AF65-F5344CB8AC3E}">
        <p14:creationId xmlns:p14="http://schemas.microsoft.com/office/powerpoint/2010/main" val="2821878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Base de dados autónoma - OCI</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429431"/>
            <a:ext cx="11183816" cy="5167312"/>
          </a:xfrm>
        </p:spPr>
        <p:txBody>
          <a:bodyPr>
            <a:normAutofit/>
          </a:bodyPr>
          <a:lstStyle/>
          <a:p>
            <a:pPr marL="0" indent="0">
              <a:buNone/>
              <a:defRPr sz="3600">
                <a:latin typeface="+mj-lt"/>
              </a:defRPr>
            </a:pPr>
            <a:r>
              <a:t>Gestão automatizada de aprendizagem automática </a:t>
            </a:r>
          </a:p>
          <a:p>
            <a:pPr lvl="1">
              <a:defRPr sz="3200">
                <a:latin typeface="+mj-lt"/>
              </a:defRPr>
            </a:pPr>
            <a:r>
              <a:t>a provisionar</a:t>
            </a:r>
          </a:p>
          <a:p>
            <a:pPr lvl="1">
              <a:defRPr sz="3200">
                <a:latin typeface="+mj-lt"/>
              </a:defRPr>
            </a:pPr>
            <a:r>
              <a:t>cópia de segurança, dimensionamento</a:t>
            </a:r>
          </a:p>
          <a:p>
            <a:pPr lvl="1">
              <a:defRPr sz="3200">
                <a:latin typeface="+mj-lt"/>
              </a:defRPr>
            </a:pPr>
            <a:r>
              <a:t>segurança, atualizar</a:t>
            </a:r>
          </a:p>
          <a:p>
            <a:pPr lvl="1">
              <a:defRPr sz="3200">
                <a:latin typeface="+mj-lt"/>
              </a:defRPr>
            </a:pPr>
            <a:r>
              <a:t>monitorização da saúde</a:t>
            </a:r>
          </a:p>
          <a:p>
            <a:pPr marL="0" indent="0">
              <a:buNone/>
              <a:defRPr sz="3600">
                <a:latin typeface="+mj-lt"/>
              </a:defRPr>
            </a:pPr>
            <a:r>
              <a:t>Opções de implementação</a:t>
            </a:r>
          </a:p>
          <a:p>
            <a:pPr lvl="1">
              <a:defRPr sz="3200">
                <a:latin typeface="+mj-lt"/>
              </a:defRPr>
            </a:pPr>
            <a:r>
              <a:t>utilização exclusiva do hardware</a:t>
            </a:r>
            <a:endParaRPr sz="3200">
              <a:latin typeface="+mj-lt"/>
            </a:endParaRPr>
          </a:p>
          <a:p>
            <a:pPr lvl="1">
              <a:defRPr sz="3200">
                <a:latin typeface="+mj-lt"/>
              </a:defRPr>
            </a:pPr>
            <a:r>
              <a:t>Shared - provisionar e gerir apenas a base de dados, o fornecedor da cloud processa a implementação e gestão da infraestrutura</a:t>
            </a:r>
            <a:endParaRPr sz="3200">
              <a:latin typeface="+mj-lt"/>
            </a:endParaRPr>
          </a:p>
        </p:txBody>
      </p:sp>
      <p:pic>
        <p:nvPicPr>
          <p:cNvPr id="5" name="Picture 4"/>
          <p:cNvPicPr>
            <a:picLocks noChangeAspect="1"/>
          </p:cNvPicPr>
          <p:nvPr/>
        </p:nvPicPr>
        <p:blipFill>
          <a:blip r:embed="rId3"/>
          <a:stretch>
            <a:fillRect/>
          </a:stretch>
        </p:blipFill>
        <p:spPr>
          <a:xfrm>
            <a:off x="7585616" y="2384312"/>
            <a:ext cx="2466975" cy="1628775"/>
          </a:xfrm>
          <a:prstGeom prst="rect">
            <a:avLst/>
          </a:prstGeom>
        </p:spPr>
      </p:pic>
    </p:spTree>
    <p:extLst>
      <p:ext uri="{BB962C8B-B14F-4D97-AF65-F5344CB8AC3E}">
        <p14:creationId xmlns:p14="http://schemas.microsoft.com/office/powerpoint/2010/main" val="1557715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Estudar e rever os seguintes recursos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20000"/>
          </a:bodyPr>
          <a:lstStyle/>
          <a:p>
            <a:pPr marL="0" lvl="0" indent="0" algn="just">
              <a:buNone/>
              <a:defRPr b="1">
                <a:latin typeface="+mj-lt"/>
              </a:defRPr>
            </a:pPr>
            <a:r>
              <a:t>Leia isto:</a:t>
            </a:r>
          </a:p>
          <a:p>
            <a:pPr algn="just">
              <a:defRPr>
                <a:latin typeface="+mj-lt"/>
                <a:hlinkClick r:id="rId3"/>
              </a:defRPr>
            </a:pPr>
            <a:r>
              <a:t>https://cloud.google.com/learn/what-is-a-cloud-database</a:t>
            </a:r>
            <a:endParaRPr>
              <a:latin typeface="+mj-lt"/>
            </a:endParaRPr>
          </a:p>
          <a:p>
            <a:pPr marL="0" indent="0" algn="just">
              <a:buNone/>
              <a:defRPr b="1">
                <a:latin typeface="+mj-lt"/>
              </a:defRPr>
            </a:pPr>
            <a:r>
              <a:t>Veja estes vídeos:</a:t>
            </a:r>
          </a:p>
          <a:p>
            <a:pPr algn="just">
              <a:defRPr>
                <a:latin typeface="+mj-lt"/>
                <a:hlinkClick r:id="rId4"/>
              </a:defRPr>
            </a:pPr>
            <a:r>
              <a:t>https://www.youtube.com/watch?v=qfiOVB3yMHQ</a:t>
            </a:r>
            <a:endParaRPr>
              <a:latin typeface="+mj-lt"/>
            </a:endParaRPr>
          </a:p>
          <a:p>
            <a:pPr algn="just">
              <a:defRPr>
                <a:latin typeface="+mj-lt"/>
                <a:hlinkClick r:id="rId5"/>
              </a:defRPr>
            </a:pPr>
            <a:r>
              <a:t>https://www.youtube.com/watch?v=hRulZhTtUTg</a:t>
            </a:r>
            <a:endParaRPr>
              <a:latin typeface="+mj-lt"/>
            </a:endParaRPr>
          </a:p>
          <a:p>
            <a:pPr algn="just">
              <a:defRPr>
                <a:latin typeface="+mj-lt"/>
                <a:hlinkClick r:id="rId6"/>
              </a:defRPr>
            </a:pPr>
            <a:r>
              <a:t>https://www.youtube.com/watch?v=E9AgJnsEvG4</a:t>
            </a:r>
            <a:endParaRPr>
              <a:latin typeface="+mj-lt"/>
            </a:endParaRPr>
          </a:p>
          <a:p>
            <a:pPr marL="0" indent="0" algn="just">
              <a:buNone/>
              <a:defRPr b="1">
                <a:latin typeface="+mj-lt"/>
              </a:defRPr>
            </a:pPr>
            <a:r>
              <a:t>Experimente o prático para esta lição:</a:t>
            </a:r>
          </a:p>
          <a:p>
            <a:pPr algn="just">
              <a:defRPr>
                <a:latin typeface="+mj-lt"/>
                <a:hlinkClick r:id="rId7"/>
              </a:defRPr>
            </a:pPr>
            <a:r>
              <a:t>https://oracle.github.io/learning-library/data-management-library/autonomous-database/shared/workshops/freetier-overview/#xd_co_f=NmEzYTk4MDUtZWQyMS00MDBmLThiMWEtZWFhMTNlMjEzODM3%7E</a:t>
            </a:r>
            <a:endParaRPr>
              <a:latin typeface="+mj-lt"/>
            </a:endParaRPr>
          </a:p>
          <a:p>
            <a:pPr marL="0" indent="0" algn="just">
              <a:buNone/>
              <a:defRPr b="1">
                <a:latin typeface="+mj-lt"/>
              </a:defRPr>
            </a:pPr>
            <a:r>
              <a:t>Aceda ao Oracle Member Hub e termine o nono tópico:</a:t>
            </a:r>
          </a:p>
          <a:p>
            <a:pPr marL="0" indent="0" algn="just">
              <a:buNone/>
              <a:defRPr>
                <a:latin typeface="+mj-lt"/>
              </a:defRPr>
            </a:pPr>
            <a:r>
              <a:t>   academy.oracle.com</a:t>
            </a:r>
          </a:p>
          <a:p>
            <a:pPr marL="0" indent="0" algn="just">
              <a:buNone/>
            </a:pPr>
            <a:endParaRPr>
              <a:latin typeface="+mj-lt"/>
            </a:endParaRP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C734832-71D8-4CD8-8D5A-7F3547F23C0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3839</TotalTime>
  <Words>933</Words>
  <Application>Microsoft Office PowerPoint</Application>
  <PresentationFormat>Widescreen</PresentationFormat>
  <Paragraphs>57</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Motyw pakietu Office</vt:lpstr>
      <vt:lpstr>O3 - Currículos de aprendizagem à distância no Cloud Computing   -  Bases de Dados</vt:lpstr>
      <vt:lpstr>Introdução ao curso de Computação na Cloud</vt:lpstr>
      <vt:lpstr>Sistemas de bases de dados disponíveis com a cloud</vt:lpstr>
      <vt:lpstr>Sistemas de bases de dados disponíveis com a cloud</vt:lpstr>
      <vt:lpstr>Conceito do Database as a Service</vt:lpstr>
      <vt:lpstr>Base de dados autónoma - OCI</vt:lpstr>
      <vt:lpstr>Estudar e rever os seguintes recursos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223</cp:revision>
  <dcterms:created xsi:type="dcterms:W3CDTF">2021-12-08T08:56:03Z</dcterms:created>
  <dcterms:modified xsi:type="dcterms:W3CDTF">2024-02-23T13:27:05Z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