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75" r:id="rId14"/>
    <p:sldId id="269" r:id="rId15"/>
    <p:sldId id="276" r:id="rId16"/>
    <p:sldId id="270" r:id="rId17"/>
    <p:sldId id="266" r:id="rId18"/>
    <p:sldId id="271" r:id="rId19"/>
    <p:sldId id="267" r:id="rId20"/>
    <p:sldId id="273" r:id="rId21"/>
    <p:sldId id="274" r:id="rId22"/>
    <p:sldId id="277" r:id="rId2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varScale="1">
        <p:scale>
          <a:sx n="91" d="100"/>
          <a:sy n="91" d="100"/>
        </p:scale>
        <p:origin x="127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kurze Cloud Computing. Tento kurz bol vypracovaný na základe projektu Erasmus+ CodeIn. Všetko, čo sa musíte naučiť, je prístup na internet a počítač.</a:t>
            </a:r>
          </a:p>
          <a:p>
            <a:pPr>
              <a:lnSpc>
                <a:spcPct val="107000"/>
              </a:lnSpc>
              <a:spcAft>
                <a:spcPts val="800"/>
              </a:spcAft>
              <a:defRPr>
                <a:effectLst/>
              </a:defRPr>
            </a:pPr>
            <a:r>
              <a:t>Kurz obsahuje celkovo desať tém. Okrem toho sme na začiatku každého z nich pripravili krátke video so základnými pokynmi. </a:t>
            </a:r>
            <a:r>
              <a:rPr>
                <a:latin typeface="Calibri" panose="020F0502020204030204" pitchFamily="34" charset="0"/>
                <a:ea typeface="Calibri" panose="020F0502020204030204" pitchFamily="34" charset="0"/>
                <a:cs typeface="Times New Roman" panose="02020603050405020304" pitchFamily="18" charset="0"/>
              </a:rPr>
              <a:t>V prvom rade vám poskytneme základné informácie o tom, ako očakávame, že sa budete učiť v tomto kurze a kde nájdete učebné materiály.</a:t>
            </a:r>
            <a:r>
              <a:t> </a:t>
            </a: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V tradičnom IT zvládnete všetko. To je odlišné v cloud computing, kde máme tri modely služieb, ktoré môžete použiť v závislosti od vašich potrieb. </a:t>
            </a:r>
          </a:p>
          <a:p>
            <a:endParaRPr sz="1200" kern="1200">
              <a:solidFill>
                <a:schemeClr val="tx1"/>
              </a:solidFill>
              <a:effectLst/>
              <a:latin typeface="+mn-lt"/>
              <a:ea typeface="+mn-ea"/>
              <a:cs typeface="+mn-cs"/>
            </a:endParaRPr>
          </a:p>
          <a:p>
            <a:pPr>
              <a:defRPr>
                <a:effectLst/>
              </a:defRPr>
            </a:pPr>
            <a:r>
              <a:t>Model IaaS (infraštruktúra ako služba) vám umožňuje poskytovať spracovanie, ukladací priestor, siete a ďalšie základné výpočtové zdroje. </a:t>
            </a:r>
          </a:p>
          <a:p>
            <a:endParaRPr sz="1200" kern="1200">
              <a:solidFill>
                <a:schemeClr val="tx1"/>
              </a:solidFill>
              <a:effectLst/>
              <a:latin typeface="+mn-lt"/>
              <a:ea typeface="+mn-ea"/>
              <a:cs typeface="+mn-cs"/>
            </a:endParaRPr>
          </a:p>
          <a:p>
            <a:pPr>
              <a:defRPr>
                <a:effectLst/>
              </a:defRPr>
            </a:pPr>
            <a:r>
              <a:t>Platforma ako služba umožňuje nasadenie do spotrebiteľskej alebo získanej aplikácie cloudovej infraštruktúry (napríklad WordPress webový server, databáza Oracle ...)</a:t>
            </a:r>
          </a:p>
          <a:p>
            <a:endParaRPr sz="1200" kern="1200">
              <a:solidFill>
                <a:schemeClr val="tx1"/>
              </a:solidFill>
              <a:effectLst/>
              <a:latin typeface="+mn-lt"/>
              <a:ea typeface="+mn-ea"/>
              <a:cs typeface="+mn-cs"/>
            </a:endParaRPr>
          </a:p>
          <a:p>
            <a:pPr>
              <a:defRPr>
                <a:effectLst/>
              </a:defRPr>
            </a:pPr>
            <a:r>
              <a:t>Softvér ako služba umožňuje spotrebiteľovi používať aplikácie poskytovateľa spustené v cloudovej infraštruktúre (napríklad systém Microsoft Office 365).</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3562945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Cloud vám umožňuje predávať kapitálové výdavky na prevádzkové výdavky. Namiesto toho, aby ste do cloudových dátových centier a infraštruktúry museli investovať nemalé množstvo dát, môžete platiť iba vtedy, keď budete využívať zdroje a platíte len za to, koľko ich naozaj využijete.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3707706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Je to bežná mylná predstava, že "cloud" je nehmotný, éterický úložný priestor, ktorý existuje len ako koncept niekde na oblohe. Cloudová infraštruktúra pozostáva z dátových centier, ktoré sú fyzicky umiestnené v rámci oblastí. Obrázok znázorňuje usporiadanie oblastí pre cloud Microsoft Azure.</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1610275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Každá cloudová oblasť obsahuje aspoň tri nezávislé dátové centrá, ktoré zaisťujú dodatočnú dostupnosť. Dátové centrá sú navyše navzájom prepojené prostredníctvom siete s nízkou latenciou a vysokou šírkou pásma. Výpadok jednej alebo dvoch sietí teda neprerušuje dostupnosť služby v jednej oblasti. Každé dátové centrum v takejto architektúre sa nazýva doména dostupnosti.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820569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V rámci každej domény dostupnosti sa dáta umiestňujú do jednej logickej jednotky, ktorá obsahuje minimálne tri fyzické miesta, kde sa rovnaké dáta ukladajú súčasne. Táto architektúra zaisťuje odolnosť voči chybám, takže táto architektúra sa nazýva aj chybová doména. Napríklad v prípade poruchy zariadenia v jednom stojane, dáta zostávajú v bezpečí v ostatných dvoch miestach.</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smtClean="0"/>
          </a:p>
        </p:txBody>
      </p:sp>
    </p:spTree>
    <p:extLst>
      <p:ext uri="{BB962C8B-B14F-4D97-AF65-F5344CB8AC3E}">
        <p14:creationId xmlns:p14="http://schemas.microsoft.com/office/powerpoint/2010/main" val="1772885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V rámci domény dostupnosti je sieť s vysokou škálovateľnosťou a výkonnosťou s približne 1 miliónom sieťových pripojení. Takáto fyzická sieť má predvídateľne nízku latenciu a vysokú rýchlosť prepojenia medzi hostiteľmi.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smtClean="0"/>
          </a:p>
        </p:txBody>
      </p:sp>
    </p:spTree>
    <p:extLst>
      <p:ext uri="{BB962C8B-B14F-4D97-AF65-F5344CB8AC3E}">
        <p14:creationId xmlns:p14="http://schemas.microsoft.com/office/powerpoint/2010/main" val="1328578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Bežným prístupom k správe nastavení fyzickej siete a ukladacieho priestoru v cloudovej infraštruktúre je virtualizácia sieťovej vrstvy, napr. Amazon Virtual Private Cloud (Amazon), Virtualizácia Off Box Network (Oracle) a Virtuálna sieť Azure (Microsoft) ... Týmto spôsobom sa správa sieťových a dátových úložísk úplne oddelí od hostiteľov (virtuálne stroje)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smtClean="0"/>
          </a:p>
        </p:txBody>
      </p:sp>
    </p:spTree>
    <p:extLst>
      <p:ext uri="{BB962C8B-B14F-4D97-AF65-F5344CB8AC3E}">
        <p14:creationId xmlns:p14="http://schemas.microsoft.com/office/powerpoint/2010/main" val="1423842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Teraz poďme dať všetko dohromady. Virtualizovaná sieťová vrstva nám umožňuje pripojiť sa k akejkoľvek inštancii v počítačovom cloude (databázy, objektové súbory, virtuálne počítače, zariadenia na vyrovnávanie záťaže, zabezpečenie...)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18</a:t>
            </a:fld>
            <a:endParaRPr lang="hr-HR" smtClean="0"/>
          </a:p>
        </p:txBody>
      </p:sp>
    </p:spTree>
    <p:extLst>
      <p:ext uri="{BB962C8B-B14F-4D97-AF65-F5344CB8AC3E}">
        <p14:creationId xmlns:p14="http://schemas.microsoft.com/office/powerpoint/2010/main" val="37462394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Pre dokončenie tejto jednotky študujte a skontrolujte nasledujúce online zdroje. Ďakujeme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19</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Očakáva sa, že na získanie plánovaných výsledkov vzdelávania miniete spolu 150 hodín. Väčšinu času budete študovať sami s našimi vopred stanovenými pokynmi a online učebnými materiálmi.</a:t>
            </a:r>
          </a:p>
          <a:p>
            <a:pPr>
              <a:defRPr>
                <a:effectLst/>
              </a:defRPr>
            </a:pPr>
            <a:r>
              <a:t>Priradeným partnerom tohto projektu je spoločnosť Oracle Corporation, ktorá v rámci projektu a programu Oracle Academy nám umožnila používať študijný portál s názvom Oracle Member Hub, ktorý je hostiteľom vášho študijného kanála. Viac informácií o programe Oracle Academy nájdete na stránke academy.oracle.com</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34780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Nižšie sú uvedené základné pokyny na prístup na portál Oracle Member Hub.</a:t>
            </a:r>
          </a:p>
          <a:p>
            <a:pPr>
              <a:defRPr>
                <a:effectLst/>
              </a:defRPr>
            </a:pPr>
            <a:r>
              <a:t>Ak chcete začať, otvorte prepojenie academy.oracle.com.</a:t>
            </a:r>
          </a:p>
          <a:p>
            <a:pPr>
              <a:defRPr>
                <a:effectLst/>
              </a:defRPr>
            </a:pPr>
            <a:r>
              <a:t>Vybrať centrum študenta na prihlásenie</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134359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Zadajte svoje používateľské meno a heslo, ktoré sme vám poskytli (zmeňte heslo po prvom prihlásení)</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3281688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 úspešnom prihlásení sa zobrazí takáto obrazovka. Vyberte študijný kanál a neváhajte prehľadávať všetky učebné materiály, ktoré sme pripravili na vaše štúdium.</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3101423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Otvorte študijný rozvrh (označený na obrázku).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3782414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Študijný rozvrh obsahuje snímky, videá a cvičenia, ktoré potrebujete pre štúdium. Poslednú skúšku nájdete aj na konci zoznamu. Ak úspešne absolvujete záverečnú skúšku, dostanete certifikát o úspešnom dokončení.</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1251016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V nasledujúcej časti povieme niečo o prehľade cloudovej infraštruktúry. Upravili sme všetky príklady služby Oracle Cloud Infrastructure (OCI), môžete ich však používať aj na ďalšie platformy verejného cloudu (ak k nim máte prístup), ako sú Microsoft Azure, Amazon Web Service (AWS), Google Cloud (Google Cloud Platform) a ďalšie. </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793922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Podľa Národného inštitútu štandardov a technológií je cloud computing modelom, ktorý umožňuje všadeprítomný, pohodlný sieťový prístup na požiadanie k zdieľanému fondu konfigurovateľných výpočtových zdrojov (napr. sietí, serverov, ukladacieho priestoru, aplikácií a služieb), ktoré možno rýchlo poskytovať a uvoľňovať s minimálnym úsilím o správu alebo interakciou poskytovateľa služieb.</a:t>
            </a:r>
          </a:p>
          <a:p>
            <a:pPr marL="0" marR="0" indent="0" algn="l" defTabSz="914400" rtl="0" eaLnBrk="1" fontAlgn="auto" latinLnBrk="0" hangingPunct="1">
              <a:lnSpc>
                <a:spcPct val="100000"/>
              </a:lnSpc>
              <a:spcBef>
                <a:spcPts val="0"/>
              </a:spcBef>
              <a:spcAft>
                <a:spcPts val="0"/>
              </a:spcAft>
              <a:buClrTx/>
              <a:buSzTx/>
              <a:buFontTx/>
              <a:buNone/>
              <a:tabLst/>
              <a:defRPr>
                <a:effectLst/>
              </a:defRPr>
            </a:pPr>
            <a:r>
              <a:t>Tento cloudový model má päť základných charakteristík, tri modely služieb a štyri modely nasadenia.</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450387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src.nist.gov/publications/detail/sp/800-145/fina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notesSlide" Target="../notesSlides/notesSlide17.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cademy.oracle.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academy.oracle.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diaľkového vzdelávania v službe Cloud Computing</a:t>
            </a:r>
            <a:br>
              <a:rPr b="1"/>
            </a:br>
            <a:r>
              <a:rPr b="1"/>
              <a:t/>
            </a:r>
            <a:br>
              <a:rPr b="1"/>
            </a:br>
            <a:r>
              <a:t>1 - začíname pracovať s cloudovou infraštruktúrou</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Charachteristika v službe Cloud Computing</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defRPr>
                <a:latin typeface="+mj-lt"/>
              </a:defRPr>
            </a:pPr>
            <a:r>
              <a:rPr>
                <a:hlinkClick r:id="rId3"/>
              </a:rPr>
              <a:t>https://csrc.nist.gov/publications/detail/sp/800-145/final</a:t>
            </a:r>
            <a:r>
              <a:t> </a:t>
            </a:r>
            <a:endParaRPr sz="3200">
              <a:latin typeface="+mj-lt"/>
            </a:endParaRPr>
          </a:p>
          <a:p>
            <a:pPr lvl="0" algn="just"/>
            <a:endParaRPr>
              <a:latin typeface="+mj-lt"/>
            </a:endParaRPr>
          </a:p>
        </p:txBody>
      </p:sp>
      <p:sp>
        <p:nvSpPr>
          <p:cNvPr id="4" name="Flowchart: Process 3"/>
          <p:cNvSpPr/>
          <p:nvPr/>
        </p:nvSpPr>
        <p:spPr>
          <a:xfrm>
            <a:off x="704850" y="2047876"/>
            <a:ext cx="2786062" cy="17526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pPr>
            <a:r>
              <a:t>Samoobslužné spracovanie na požiadanie</a:t>
            </a:r>
          </a:p>
          <a:p>
            <a:pPr algn="ctr">
              <a:defRPr sz="1600"/>
            </a:pPr>
            <a:r>
              <a:t>Poskytovanie výpočtových funkcií podľa potreby automaticky bez nutnosti ľudskej interakcie s poskytovateľom služieb</a:t>
            </a:r>
            <a:endParaRPr sz="1600"/>
          </a:p>
        </p:txBody>
      </p:sp>
      <p:sp>
        <p:nvSpPr>
          <p:cNvPr id="5" name="Flowchart: Process 4"/>
          <p:cNvSpPr/>
          <p:nvPr/>
        </p:nvSpPr>
        <p:spPr>
          <a:xfrm>
            <a:off x="4562475" y="2173114"/>
            <a:ext cx="2438400" cy="157162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pPr>
            <a:r>
              <a:t>Široká sieť</a:t>
            </a:r>
          </a:p>
          <a:p>
            <a:pPr algn="ctr">
              <a:defRPr sz="1600"/>
            </a:pPr>
            <a:r>
              <a:t>Funkcie sú dostupné v sieti a sú prístupné prostredníctvom štandardných mechanizmov</a:t>
            </a:r>
            <a:endParaRPr sz="1200"/>
          </a:p>
        </p:txBody>
      </p:sp>
      <p:sp>
        <p:nvSpPr>
          <p:cNvPr id="6" name="Flowchart: Process 5"/>
          <p:cNvSpPr/>
          <p:nvPr/>
        </p:nvSpPr>
        <p:spPr>
          <a:xfrm>
            <a:off x="7920037" y="2141361"/>
            <a:ext cx="2947988" cy="196214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pPr>
            <a:r>
              <a:t>Spoločné oblasti prostriedkov</a:t>
            </a:r>
          </a:p>
          <a:p>
            <a:pPr algn="ctr">
              <a:defRPr sz="1600"/>
            </a:pPr>
            <a:r>
              <a:t>Výpočtové zdroje poskytovateľa sa združujú a slúžia viacerým spotrebiteľom s použitím modelu s viacerými nájomcami, pričom rôzne zdroje sa dynamicky priraďujú a preraďujú podľa dopytu.</a:t>
            </a:r>
            <a:endParaRPr sz="1200"/>
          </a:p>
        </p:txBody>
      </p:sp>
      <p:sp>
        <p:nvSpPr>
          <p:cNvPr id="7" name="Flowchart: Process 6"/>
          <p:cNvSpPr/>
          <p:nvPr/>
        </p:nvSpPr>
        <p:spPr>
          <a:xfrm>
            <a:off x="1409700" y="4175125"/>
            <a:ext cx="2867025" cy="190182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pPr>
            <a:r>
              <a:t>Rýchla elasticita</a:t>
            </a:r>
          </a:p>
          <a:p>
            <a:pPr algn="ctr">
              <a:defRPr sz="1600"/>
            </a:pPr>
            <a:r>
              <a:t>Možnosti môžu byť v niektorých prípadoch automaticky poskytované a uvoľnené tak, aby sa s dopytom rozširovali vertikálne aj horizontálne.</a:t>
            </a:r>
            <a:endParaRPr sz="1200"/>
          </a:p>
        </p:txBody>
      </p:sp>
      <p:sp>
        <p:nvSpPr>
          <p:cNvPr id="8" name="Flowchart: Process 7"/>
          <p:cNvSpPr/>
          <p:nvPr/>
        </p:nvSpPr>
        <p:spPr>
          <a:xfrm>
            <a:off x="6603206" y="4508500"/>
            <a:ext cx="2633662" cy="18161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pPr>
            <a:r>
              <a:t>Meraná služba</a:t>
            </a:r>
          </a:p>
          <a:p>
            <a:pPr algn="ctr">
              <a:defRPr sz="1600"/>
            </a:pPr>
            <a:r>
              <a:t>Využívanie zdrojov je možné monitorovať, kontrolovať a vykazovať, čím sa zaisťuje transparentnosť pre poskytovateľa aj spotrebiteľa využívanej služby.</a:t>
            </a:r>
            <a:endParaRPr sz="1200"/>
          </a:p>
        </p:txBody>
      </p:sp>
    </p:spTree>
    <p:extLst>
      <p:ext uri="{BB962C8B-B14F-4D97-AF65-F5344CB8AC3E}">
        <p14:creationId xmlns:p14="http://schemas.microsoft.com/office/powerpoint/2010/main" val="2558513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Modely cloudových služieb</a:t>
            </a:r>
            <a:endParaRPr b="1"/>
          </a:p>
        </p:txBody>
      </p:sp>
      <p:graphicFrame>
        <p:nvGraphicFramePr>
          <p:cNvPr id="4" name="Table 3"/>
          <p:cNvGraphicFramePr>
            <a:graphicFrameLocks noGrp="1"/>
          </p:cNvGraphicFramePr>
          <p:nvPr>
            <p:extLst>
              <p:ext uri="{D42A27DB-BD31-4B8C-83A1-F6EECF244321}">
                <p14:modId xmlns:p14="http://schemas.microsoft.com/office/powerpoint/2010/main" val="2991837030"/>
              </p:ext>
            </p:extLst>
          </p:nvPr>
        </p:nvGraphicFramePr>
        <p:xfrm>
          <a:off x="838200"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defRPr sz="2000">
                          <a:solidFill>
                            <a:schemeClr val="dk1"/>
                          </a:solidFill>
                          <a:effectLst/>
                          <a:latin typeface="+mj-lt"/>
                        </a:defRPr>
                      </a:pPr>
                      <a:r>
                        <a:t>Aplikácie</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Dáta</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Čas behu</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Aplikačné programové prostriedky</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006032006"/>
                  </a:ext>
                </a:extLst>
              </a:tr>
              <a:tr h="422187">
                <a:tc>
                  <a:txBody>
                    <a:bodyPr/>
                    <a:lstStyle/>
                    <a:p>
                      <a:pPr algn="ctr" fontAlgn="b">
                        <a:defRPr sz="2000">
                          <a:effectLst/>
                          <a:latin typeface="+mj-lt"/>
                        </a:defRPr>
                      </a:pPr>
                      <a:r>
                        <a:t>Operačný systém</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Virtualizácia</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Servery</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Úložisko</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Siete</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49859761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773047347"/>
              </p:ext>
            </p:extLst>
          </p:nvPr>
        </p:nvGraphicFramePr>
        <p:xfrm>
          <a:off x="3587353" y="1773229"/>
          <a:ext cx="2209799" cy="3745692"/>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368196">
                <a:tc>
                  <a:txBody>
                    <a:bodyPr/>
                    <a:lstStyle/>
                    <a:p>
                      <a:pPr algn="ctr" fontAlgn="b">
                        <a:defRPr sz="2000">
                          <a:solidFill>
                            <a:schemeClr val="dk1"/>
                          </a:solidFill>
                          <a:effectLst/>
                          <a:latin typeface="+mj-lt"/>
                        </a:defRPr>
                      </a:pPr>
                      <a:r>
                        <a:t>Aplikácie</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Dáta</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Čas behu</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Aplikačné programové prostriedky</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006032006"/>
                  </a:ext>
                </a:extLst>
              </a:tr>
              <a:tr h="422187">
                <a:tc>
                  <a:txBody>
                    <a:bodyPr/>
                    <a:lstStyle/>
                    <a:p>
                      <a:pPr algn="ctr" fontAlgn="b">
                        <a:defRPr sz="2000">
                          <a:effectLst/>
                          <a:latin typeface="+mj-lt"/>
                        </a:defRPr>
                      </a:pPr>
                      <a:r>
                        <a:t>Operačný systém</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Virtualizácia</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Servery</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Úložisko</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Siete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857033567"/>
              </p:ext>
            </p:extLst>
          </p:nvPr>
        </p:nvGraphicFramePr>
        <p:xfrm>
          <a:off x="6669881"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defRPr sz="2000">
                          <a:solidFill>
                            <a:schemeClr val="dk1"/>
                          </a:solidFill>
                          <a:effectLst/>
                          <a:latin typeface="+mj-lt"/>
                        </a:defRPr>
                      </a:pPr>
                      <a:r>
                        <a:t>Aplikácie</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Dáta</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Čas behu</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Aplikačné programové prostriedky</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006032006"/>
                  </a:ext>
                </a:extLst>
              </a:tr>
              <a:tr h="422187">
                <a:tc>
                  <a:txBody>
                    <a:bodyPr/>
                    <a:lstStyle/>
                    <a:p>
                      <a:pPr algn="ctr" fontAlgn="b">
                        <a:defRPr sz="2000">
                          <a:effectLst/>
                          <a:latin typeface="+mj-lt"/>
                        </a:defRPr>
                      </a:pPr>
                      <a:r>
                        <a:t>Operačný systém</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Virtualizácia</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Servery</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Úložisko</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Siete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34796265"/>
              </p:ext>
            </p:extLst>
          </p:nvPr>
        </p:nvGraphicFramePr>
        <p:xfrm>
          <a:off x="9601200"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defRPr sz="2000">
                          <a:solidFill>
                            <a:schemeClr val="dk1"/>
                          </a:solidFill>
                          <a:effectLst/>
                          <a:latin typeface="+mj-lt"/>
                        </a:defRPr>
                      </a:pPr>
                      <a:r>
                        <a:t>Aplikácie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Dáta</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Čas behu</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Aplikačné programové prostriedky</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006032006"/>
                  </a:ext>
                </a:extLst>
              </a:tr>
              <a:tr h="422187">
                <a:tc>
                  <a:txBody>
                    <a:bodyPr/>
                    <a:lstStyle/>
                    <a:p>
                      <a:pPr algn="ctr" fontAlgn="b">
                        <a:defRPr sz="2000">
                          <a:effectLst/>
                          <a:latin typeface="+mj-lt"/>
                        </a:defRPr>
                      </a:pPr>
                      <a:r>
                        <a:t>Operačný systém</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Virtualizácia</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Servery</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Úložisko</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Siete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sp>
        <p:nvSpPr>
          <p:cNvPr id="12" name="Left Brace 11"/>
          <p:cNvSpPr/>
          <p:nvPr/>
        </p:nvSpPr>
        <p:spPr>
          <a:xfrm>
            <a:off x="257175" y="1773229"/>
            <a:ext cx="247650" cy="3799683"/>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3" name="TextBox 12"/>
          <p:cNvSpPr txBox="1"/>
          <p:nvPr/>
        </p:nvSpPr>
        <p:spPr>
          <a:xfrm>
            <a:off x="525661" y="2214914"/>
            <a:ext cx="66675" cy="2862322"/>
          </a:xfrm>
          <a:prstGeom prst="rect">
            <a:avLst/>
          </a:prstGeom>
          <a:noFill/>
        </p:spPr>
        <p:txBody>
          <a:bodyPr wrap="square">
            <a:spAutoFit/>
          </a:bodyPr>
          <a:lstStyle/>
          <a:p>
            <a:r>
              <a:t>Vy</a:t>
            </a:r>
          </a:p>
          <a:p>
            <a:r>
              <a:t> </a:t>
            </a:r>
          </a:p>
          <a:p>
            <a:r>
              <a:t>SPRAVOVAŤ</a:t>
            </a:r>
          </a:p>
        </p:txBody>
      </p:sp>
      <p:sp>
        <p:nvSpPr>
          <p:cNvPr id="14" name="Left Brace 13"/>
          <p:cNvSpPr/>
          <p:nvPr/>
        </p:nvSpPr>
        <p:spPr>
          <a:xfrm>
            <a:off x="3117353" y="1773230"/>
            <a:ext cx="247650" cy="2046296"/>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5" name="TextBox 14"/>
          <p:cNvSpPr txBox="1"/>
          <p:nvPr/>
        </p:nvSpPr>
        <p:spPr>
          <a:xfrm>
            <a:off x="3385839" y="2214914"/>
            <a:ext cx="66675" cy="2862322"/>
          </a:xfrm>
          <a:prstGeom prst="rect">
            <a:avLst/>
          </a:prstGeom>
          <a:noFill/>
        </p:spPr>
        <p:txBody>
          <a:bodyPr wrap="square">
            <a:spAutoFit/>
          </a:bodyPr>
          <a:lstStyle/>
          <a:p>
            <a:r>
              <a:t>Vy</a:t>
            </a:r>
          </a:p>
          <a:p>
            <a:r>
              <a:t> </a:t>
            </a:r>
          </a:p>
          <a:p>
            <a:r>
              <a:t>SPRAVOVAŤ</a:t>
            </a:r>
          </a:p>
        </p:txBody>
      </p:sp>
      <p:sp>
        <p:nvSpPr>
          <p:cNvPr id="16" name="Left Brace 15"/>
          <p:cNvSpPr/>
          <p:nvPr/>
        </p:nvSpPr>
        <p:spPr>
          <a:xfrm>
            <a:off x="6160591" y="1773230"/>
            <a:ext cx="247650" cy="865196"/>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7" name="TextBox 16"/>
          <p:cNvSpPr txBox="1"/>
          <p:nvPr/>
        </p:nvSpPr>
        <p:spPr>
          <a:xfrm>
            <a:off x="6429077" y="2214914"/>
            <a:ext cx="66675" cy="2862322"/>
          </a:xfrm>
          <a:prstGeom prst="rect">
            <a:avLst/>
          </a:prstGeom>
          <a:noFill/>
        </p:spPr>
        <p:txBody>
          <a:bodyPr wrap="square">
            <a:spAutoFit/>
          </a:bodyPr>
          <a:lstStyle/>
          <a:p>
            <a:r>
              <a:t>Vy</a:t>
            </a:r>
          </a:p>
          <a:p>
            <a:r>
              <a:t> </a:t>
            </a:r>
          </a:p>
          <a:p>
            <a:r>
              <a:t>SPRAVOVAŤ</a:t>
            </a:r>
          </a:p>
        </p:txBody>
      </p:sp>
      <p:sp>
        <p:nvSpPr>
          <p:cNvPr id="18" name="Cloud Callout 17"/>
          <p:cNvSpPr/>
          <p:nvPr/>
        </p:nvSpPr>
        <p:spPr>
          <a:xfrm>
            <a:off x="3587353" y="5790728"/>
            <a:ext cx="2398216" cy="704850"/>
          </a:xfrm>
          <a:prstGeom prst="cloudCallout">
            <a:avLst>
              <a:gd name="adj1" fmla="val 35962"/>
              <a:gd name="adj2" fmla="val -195609"/>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DORUČENÉ AKO SLUŽBA</a:t>
            </a:r>
          </a:p>
        </p:txBody>
      </p:sp>
      <p:sp>
        <p:nvSpPr>
          <p:cNvPr id="19" name="Cloud Callout 18"/>
          <p:cNvSpPr/>
          <p:nvPr/>
        </p:nvSpPr>
        <p:spPr>
          <a:xfrm>
            <a:off x="6575672" y="5793463"/>
            <a:ext cx="2398216" cy="704850"/>
          </a:xfrm>
          <a:prstGeom prst="cloudCallout">
            <a:avLst>
              <a:gd name="adj1" fmla="val 35962"/>
              <a:gd name="adj2" fmla="val -195609"/>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DORUČENÉ AKO SLUŽBA</a:t>
            </a:r>
          </a:p>
        </p:txBody>
      </p:sp>
      <p:sp>
        <p:nvSpPr>
          <p:cNvPr id="20" name="Cloud Callout 19"/>
          <p:cNvSpPr/>
          <p:nvPr/>
        </p:nvSpPr>
        <p:spPr>
          <a:xfrm>
            <a:off x="9140428" y="5647853"/>
            <a:ext cx="2398216" cy="704850"/>
          </a:xfrm>
          <a:prstGeom prst="cloudCallout">
            <a:avLst>
              <a:gd name="adj1" fmla="val -24408"/>
              <a:gd name="adj2" fmla="val -119933"/>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DORUČENÉ AKO SLUŽBA</a:t>
            </a:r>
          </a:p>
        </p:txBody>
      </p:sp>
      <p:sp>
        <p:nvSpPr>
          <p:cNvPr id="21" name="TextBox 20"/>
          <p:cNvSpPr txBox="1"/>
          <p:nvPr/>
        </p:nvSpPr>
        <p:spPr>
          <a:xfrm>
            <a:off x="1076712" y="1327407"/>
            <a:ext cx="1808765" cy="461665"/>
          </a:xfrm>
          <a:prstGeom prst="rect">
            <a:avLst/>
          </a:prstGeom>
          <a:noFill/>
        </p:spPr>
        <p:txBody>
          <a:bodyPr wrap="none">
            <a:spAutoFit/>
          </a:bodyPr>
          <a:lstStyle/>
          <a:p>
            <a:pPr>
              <a:defRPr sz="2400"/>
            </a:pPr>
            <a:r>
              <a:t>Tradičné IT</a:t>
            </a:r>
            <a:endParaRPr sz="2400"/>
          </a:p>
        </p:txBody>
      </p:sp>
      <p:sp>
        <p:nvSpPr>
          <p:cNvPr id="22" name="TextBox 21"/>
          <p:cNvSpPr txBox="1"/>
          <p:nvPr/>
        </p:nvSpPr>
        <p:spPr>
          <a:xfrm>
            <a:off x="3504902" y="1209034"/>
            <a:ext cx="2708076" cy="584775"/>
          </a:xfrm>
          <a:prstGeom prst="rect">
            <a:avLst/>
          </a:prstGeom>
          <a:noFill/>
        </p:spPr>
        <p:txBody>
          <a:bodyPr wrap="square">
            <a:spAutoFit/>
          </a:bodyPr>
          <a:lstStyle/>
          <a:p>
            <a:pPr algn="ctr">
              <a:defRPr sz="1600" b="1">
                <a:latin typeface="+mj-lt"/>
              </a:defRPr>
            </a:pPr>
            <a:r>
              <a:t>Infraštruktúra ako služba (IaaS)</a:t>
            </a:r>
            <a:endParaRPr sz="1600" b="1">
              <a:latin typeface="+mj-lt"/>
            </a:endParaRPr>
          </a:p>
        </p:txBody>
      </p:sp>
      <p:sp>
        <p:nvSpPr>
          <p:cNvPr id="23" name="TextBox 22"/>
          <p:cNvSpPr txBox="1"/>
          <p:nvPr/>
        </p:nvSpPr>
        <p:spPr>
          <a:xfrm>
            <a:off x="6828143" y="1260308"/>
            <a:ext cx="1893275" cy="584775"/>
          </a:xfrm>
          <a:prstGeom prst="rect">
            <a:avLst/>
          </a:prstGeom>
          <a:noFill/>
        </p:spPr>
        <p:txBody>
          <a:bodyPr wrap="none">
            <a:spAutoFit/>
          </a:bodyPr>
          <a:lstStyle/>
          <a:p>
            <a:pPr algn="ctr">
              <a:defRPr sz="1600" b="1">
                <a:latin typeface="+mj-lt"/>
              </a:defRPr>
            </a:pPr>
            <a:r>
              <a:t>Platforma ako služba </a:t>
            </a:r>
            <a:endParaRPr sz="1600" b="1">
              <a:latin typeface="+mj-lt"/>
            </a:endParaRPr>
          </a:p>
          <a:p>
            <a:pPr algn="ctr">
              <a:defRPr sz="1600" b="1">
                <a:latin typeface="+mj-lt"/>
              </a:defRPr>
            </a:pPr>
            <a:r>
              <a:t>(PaaS)</a:t>
            </a:r>
            <a:endParaRPr sz="1600" b="1">
              <a:latin typeface="+mj-lt"/>
            </a:endParaRPr>
          </a:p>
        </p:txBody>
      </p:sp>
      <p:sp>
        <p:nvSpPr>
          <p:cNvPr id="25" name="TextBox 24"/>
          <p:cNvSpPr txBox="1"/>
          <p:nvPr/>
        </p:nvSpPr>
        <p:spPr>
          <a:xfrm>
            <a:off x="9828502" y="1209034"/>
            <a:ext cx="1920398" cy="584775"/>
          </a:xfrm>
          <a:prstGeom prst="rect">
            <a:avLst/>
          </a:prstGeom>
          <a:noFill/>
        </p:spPr>
        <p:txBody>
          <a:bodyPr wrap="none">
            <a:spAutoFit/>
          </a:bodyPr>
          <a:lstStyle/>
          <a:p>
            <a:pPr algn="ctr">
              <a:defRPr sz="1600" b="1">
                <a:latin typeface="+mj-lt"/>
              </a:defRPr>
            </a:pPr>
            <a:r>
              <a:t>Softvér ako služba </a:t>
            </a:r>
            <a:endParaRPr sz="1600" b="1">
              <a:latin typeface="+mj-lt"/>
            </a:endParaRPr>
          </a:p>
          <a:p>
            <a:pPr algn="ctr">
              <a:defRPr sz="1600" b="1">
                <a:latin typeface="+mj-lt"/>
              </a:defRPr>
            </a:pPr>
            <a:r>
              <a:t>(SaaS)</a:t>
            </a:r>
            <a:endParaRPr sz="1600" b="1">
              <a:latin typeface="+mj-lt"/>
            </a:endParaRPr>
          </a:p>
        </p:txBody>
      </p:sp>
    </p:spTree>
    <p:extLst>
      <p:ext uri="{BB962C8B-B14F-4D97-AF65-F5344CB8AC3E}">
        <p14:creationId xmlns:p14="http://schemas.microsoft.com/office/powerpoint/2010/main" val="1720494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Prevádzkové výdavky kapitálových výdavkov</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endParaRPr sz="3200">
              <a:latin typeface="+mj-lt"/>
            </a:endParaRPr>
          </a:p>
          <a:p>
            <a:pPr lvl="0" algn="just"/>
            <a:endParaRPr>
              <a:latin typeface="+mj-lt"/>
            </a:endParaRPr>
          </a:p>
        </p:txBody>
      </p:sp>
      <p:pic>
        <p:nvPicPr>
          <p:cNvPr id="7" name="Picture 6"/>
          <p:cNvPicPr>
            <a:picLocks noChangeAspect="1"/>
          </p:cNvPicPr>
          <p:nvPr/>
        </p:nvPicPr>
        <p:blipFill>
          <a:blip r:embed="rId3"/>
          <a:stretch>
            <a:fillRect/>
          </a:stretch>
        </p:blipFill>
        <p:spPr>
          <a:xfrm>
            <a:off x="2466975" y="1571625"/>
            <a:ext cx="1638300" cy="1752600"/>
          </a:xfrm>
          <a:prstGeom prst="rect">
            <a:avLst/>
          </a:prstGeom>
        </p:spPr>
      </p:pic>
      <p:pic>
        <p:nvPicPr>
          <p:cNvPr id="8" name="Picture 7"/>
          <p:cNvPicPr>
            <a:picLocks noChangeAspect="1"/>
          </p:cNvPicPr>
          <p:nvPr/>
        </p:nvPicPr>
        <p:blipFill>
          <a:blip r:embed="rId4"/>
          <a:stretch>
            <a:fillRect/>
          </a:stretch>
        </p:blipFill>
        <p:spPr>
          <a:xfrm>
            <a:off x="7996237" y="1571625"/>
            <a:ext cx="1552575" cy="1743075"/>
          </a:xfrm>
          <a:prstGeom prst="rect">
            <a:avLst/>
          </a:prstGeom>
        </p:spPr>
      </p:pic>
      <p:sp>
        <p:nvSpPr>
          <p:cNvPr id="9" name="TextBox 8"/>
          <p:cNvSpPr txBox="1"/>
          <p:nvPr/>
        </p:nvSpPr>
        <p:spPr>
          <a:xfrm>
            <a:off x="942975" y="3695700"/>
            <a:ext cx="4362450" cy="2677656"/>
          </a:xfrm>
          <a:prstGeom prst="rect">
            <a:avLst/>
          </a:prstGeom>
          <a:noFill/>
        </p:spPr>
        <p:txBody>
          <a:bodyPr wrap="square">
            <a:spAutoFit/>
          </a:bodyPr>
          <a:lstStyle/>
          <a:p>
            <a:pPr algn="ctr">
              <a:defRPr sz="2400">
                <a:latin typeface="+mj-lt"/>
              </a:defRPr>
            </a:pPr>
            <a:r>
              <a:t>Kapitálové výdavky alebo kapitál</a:t>
            </a:r>
          </a:p>
          <a:p>
            <a:pPr algn="ctr">
              <a:defRPr sz="2400">
                <a:latin typeface="+mj-lt"/>
              </a:defRPr>
            </a:pPr>
            <a:r>
              <a:t>výdavok (</a:t>
            </a:r>
            <a:r>
              <a:rPr b="1"/>
              <a:t>CAPEX</a:t>
            </a:r>
            <a:r>
              <a:t> ) je peňažná čiastka</a:t>
            </a:r>
          </a:p>
          <a:p>
            <a:pPr algn="ctr">
              <a:defRPr sz="2400">
                <a:latin typeface="+mj-lt"/>
              </a:defRPr>
            </a:pPr>
            <a:r>
              <a:t>organizácia alebo právnická osoba</a:t>
            </a:r>
          </a:p>
          <a:p>
            <a:pPr algn="ctr">
              <a:defRPr sz="2400">
                <a:latin typeface="+mj-lt"/>
              </a:defRPr>
            </a:pPr>
            <a:r>
              <a:t>výdavky na nákup, údržbu alebo zlepšenie svojho investičného majetku, ako sú budovy, vozidlá, zariadenia alebo pozemky</a:t>
            </a:r>
          </a:p>
        </p:txBody>
      </p:sp>
      <p:sp>
        <p:nvSpPr>
          <p:cNvPr id="10" name="TextBox 9"/>
          <p:cNvSpPr txBox="1"/>
          <p:nvPr/>
        </p:nvSpPr>
        <p:spPr>
          <a:xfrm>
            <a:off x="6591299" y="3724275"/>
            <a:ext cx="4362450" cy="1569660"/>
          </a:xfrm>
          <a:prstGeom prst="rect">
            <a:avLst/>
          </a:prstGeom>
          <a:noFill/>
        </p:spPr>
        <p:txBody>
          <a:bodyPr wrap="square">
            <a:spAutoFit/>
          </a:bodyPr>
          <a:lstStyle/>
          <a:p>
            <a:pPr algn="ctr">
              <a:defRPr sz="2400">
                <a:latin typeface="+mj-lt"/>
              </a:defRPr>
            </a:pPr>
            <a:r>
              <a:t>Prevádzkové</a:t>
            </a:r>
          </a:p>
          <a:p>
            <a:pPr algn="ctr">
              <a:defRPr sz="2400">
                <a:latin typeface="+mj-lt"/>
              </a:defRPr>
            </a:pPr>
            <a:r>
              <a:t>výdavky alebo </a:t>
            </a:r>
            <a:r>
              <a:rPr b="1"/>
              <a:t>OPEX</a:t>
            </a:r>
            <a:r>
              <a:t> je</a:t>
            </a:r>
          </a:p>
          <a:p>
            <a:pPr algn="ctr">
              <a:defRPr sz="2400">
                <a:latin typeface="+mj-lt"/>
              </a:defRPr>
            </a:pPr>
            <a:r>
              <a:t>priebežné náklady na prevádzku</a:t>
            </a:r>
          </a:p>
          <a:p>
            <a:pPr algn="ctr">
              <a:defRPr sz="2400">
                <a:latin typeface="+mj-lt"/>
              </a:defRPr>
            </a:pPr>
            <a:r>
              <a:t>produkt, firma alebo systém</a:t>
            </a:r>
          </a:p>
        </p:txBody>
      </p:sp>
    </p:spTree>
    <p:extLst>
      <p:ext uri="{BB962C8B-B14F-4D97-AF65-F5344CB8AC3E}">
        <p14:creationId xmlns:p14="http://schemas.microsoft.com/office/powerpoint/2010/main" val="1615411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Globálna pôsobnosť cloudovej infraštruktúry</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64356"/>
            <a:ext cx="10515600" cy="5407378"/>
          </a:xfrm>
        </p:spPr>
        <p:txBody>
          <a:bodyPr/>
          <a:lstStyle/>
          <a:p>
            <a:pPr lvl="0" algn="just">
              <a:defRPr sz="3600">
                <a:latin typeface="+mj-lt"/>
              </a:defRPr>
            </a:pPr>
            <a:r>
              <a:t>Koniec CY2020: viac ako 60 oblastí Microsoft Azure</a:t>
            </a:r>
            <a:endParaRPr>
              <a:latin typeface="+mj-lt"/>
            </a:endParaRPr>
          </a:p>
        </p:txBody>
      </p:sp>
      <p:pic>
        <p:nvPicPr>
          <p:cNvPr id="1026" name="Picture 2" descr="https://media-exp1.licdn.com/dms/image/C5612AQHLy0o-9kvBzg/article-cover_image-shrink_720_1280/0/1590762091661?e=1672876800&amp;v=beta&amp;t=Z-AYAUEzGwhHXHQhGCMG4PCvjwPSaSwd6_Mi-SVtWZ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2400" y="1816372"/>
            <a:ext cx="7196666" cy="4753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220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Komponenty cloudovej oblasti</a:t>
            </a:r>
            <a:endParaRPr b="1"/>
          </a:p>
        </p:txBody>
      </p:sp>
      <p:sp>
        <p:nvSpPr>
          <p:cNvPr id="6" name="Rectangle 5"/>
          <p:cNvSpPr/>
          <p:nvPr/>
        </p:nvSpPr>
        <p:spPr>
          <a:xfrm>
            <a:off x="469900" y="2123722"/>
            <a:ext cx="11341100" cy="3794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TextBox 6"/>
          <p:cNvSpPr txBox="1"/>
          <p:nvPr/>
        </p:nvSpPr>
        <p:spPr>
          <a:xfrm>
            <a:off x="1676400" y="2222500"/>
            <a:ext cx="2552700" cy="1077218"/>
          </a:xfrm>
          <a:prstGeom prst="rect">
            <a:avLst/>
          </a:prstGeom>
          <a:noFill/>
        </p:spPr>
        <p:txBody>
          <a:bodyPr wrap="square">
            <a:spAutoFit/>
          </a:bodyPr>
          <a:lstStyle/>
          <a:p>
            <a:pPr>
              <a:defRPr sz="4000" b="1">
                <a:solidFill>
                  <a:schemeClr val="bg1"/>
                </a:solidFill>
              </a:defRPr>
            </a:pPr>
            <a:r>
              <a:t>Oblasť</a:t>
            </a:r>
            <a:endParaRPr sz="4000" b="1">
              <a:solidFill>
                <a:schemeClr val="bg1"/>
              </a:solidFill>
            </a:endParaRPr>
          </a:p>
          <a:p>
            <a:endParaRPr sz="2400"/>
          </a:p>
        </p:txBody>
      </p:sp>
      <p:pic>
        <p:nvPicPr>
          <p:cNvPr id="8" name="Picture 7"/>
          <p:cNvPicPr>
            <a:picLocks noChangeAspect="1"/>
          </p:cNvPicPr>
          <p:nvPr/>
        </p:nvPicPr>
        <p:blipFill>
          <a:blip r:embed="rId3"/>
          <a:stretch>
            <a:fillRect/>
          </a:stretch>
        </p:blipFill>
        <p:spPr>
          <a:xfrm>
            <a:off x="1754981" y="4020961"/>
            <a:ext cx="2066925" cy="1409700"/>
          </a:xfrm>
          <a:prstGeom prst="rect">
            <a:avLst/>
          </a:prstGeom>
        </p:spPr>
      </p:pic>
      <p:pic>
        <p:nvPicPr>
          <p:cNvPr id="9" name="Picture 8"/>
          <p:cNvPicPr>
            <a:picLocks noChangeAspect="1"/>
          </p:cNvPicPr>
          <p:nvPr/>
        </p:nvPicPr>
        <p:blipFill>
          <a:blip r:embed="rId3"/>
          <a:stretch>
            <a:fillRect/>
          </a:stretch>
        </p:blipFill>
        <p:spPr>
          <a:xfrm>
            <a:off x="5062537" y="2493724"/>
            <a:ext cx="2066925" cy="1409700"/>
          </a:xfrm>
          <a:prstGeom prst="rect">
            <a:avLst/>
          </a:prstGeom>
        </p:spPr>
      </p:pic>
      <p:pic>
        <p:nvPicPr>
          <p:cNvPr id="10" name="Picture 9"/>
          <p:cNvPicPr>
            <a:picLocks noChangeAspect="1"/>
          </p:cNvPicPr>
          <p:nvPr/>
        </p:nvPicPr>
        <p:blipFill>
          <a:blip r:embed="rId3"/>
          <a:stretch>
            <a:fillRect/>
          </a:stretch>
        </p:blipFill>
        <p:spPr>
          <a:xfrm>
            <a:off x="8195506" y="4020961"/>
            <a:ext cx="2066925" cy="1409700"/>
          </a:xfrm>
          <a:prstGeom prst="rect">
            <a:avLst/>
          </a:prstGeom>
        </p:spPr>
      </p:pic>
      <p:sp>
        <p:nvSpPr>
          <p:cNvPr id="12" name="Left-Right Arrow 11"/>
          <p:cNvSpPr/>
          <p:nvPr/>
        </p:nvSpPr>
        <p:spPr>
          <a:xfrm rot="19181800">
            <a:off x="3792953" y="3750111"/>
            <a:ext cx="10795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Left-Right Arrow 12"/>
          <p:cNvSpPr/>
          <p:nvPr/>
        </p:nvSpPr>
        <p:spPr>
          <a:xfrm rot="2777365">
            <a:off x="7055663" y="3624018"/>
            <a:ext cx="10795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Left-Right Arrow 13"/>
          <p:cNvSpPr/>
          <p:nvPr/>
        </p:nvSpPr>
        <p:spPr>
          <a:xfrm>
            <a:off x="4368800" y="4604186"/>
            <a:ext cx="33909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821010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Komponenty domény dostupnosti</a:t>
            </a:r>
            <a:endParaRPr b="1"/>
          </a:p>
        </p:txBody>
      </p:sp>
      <p:sp>
        <p:nvSpPr>
          <p:cNvPr id="6" name="Rectangle 5"/>
          <p:cNvSpPr/>
          <p:nvPr/>
        </p:nvSpPr>
        <p:spPr>
          <a:xfrm>
            <a:off x="469900" y="2123722"/>
            <a:ext cx="11341100" cy="3794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TextBox 6"/>
          <p:cNvSpPr txBox="1"/>
          <p:nvPr/>
        </p:nvSpPr>
        <p:spPr>
          <a:xfrm>
            <a:off x="596900" y="2123722"/>
            <a:ext cx="6121400" cy="861774"/>
          </a:xfrm>
          <a:prstGeom prst="rect">
            <a:avLst/>
          </a:prstGeom>
          <a:noFill/>
        </p:spPr>
        <p:txBody>
          <a:bodyPr wrap="square">
            <a:spAutoFit/>
          </a:bodyPr>
          <a:lstStyle/>
          <a:p>
            <a:pPr>
              <a:defRPr sz="3200" b="1">
                <a:solidFill>
                  <a:schemeClr val="bg1"/>
                </a:solidFill>
              </a:defRPr>
            </a:pPr>
            <a:r>
              <a:t>Doména dostupnosti</a:t>
            </a:r>
            <a:endParaRPr b="1">
              <a:solidFill>
                <a:schemeClr val="bg1"/>
              </a:solidFill>
            </a:endParaRPr>
          </a:p>
          <a:p>
            <a:endParaRPr b="1">
              <a:solidFill>
                <a:schemeClr val="bg1"/>
              </a:solidFill>
            </a:endParaRPr>
          </a:p>
        </p:txBody>
      </p:sp>
      <p:sp>
        <p:nvSpPr>
          <p:cNvPr id="3" name="Rectangle 2"/>
          <p:cNvSpPr/>
          <p:nvPr/>
        </p:nvSpPr>
        <p:spPr>
          <a:xfrm>
            <a:off x="2082800" y="2755900"/>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Rectangle 15"/>
          <p:cNvSpPr/>
          <p:nvPr/>
        </p:nvSpPr>
        <p:spPr>
          <a:xfrm>
            <a:off x="1752600" y="3003550"/>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Rectangle 16"/>
          <p:cNvSpPr/>
          <p:nvPr/>
        </p:nvSpPr>
        <p:spPr>
          <a:xfrm>
            <a:off x="1295400" y="3377204"/>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TextBox 18"/>
          <p:cNvSpPr txBox="1"/>
          <p:nvPr/>
        </p:nvSpPr>
        <p:spPr>
          <a:xfrm>
            <a:off x="1536700" y="5376458"/>
            <a:ext cx="1485900" cy="861774"/>
          </a:xfrm>
          <a:prstGeom prst="rect">
            <a:avLst/>
          </a:prstGeom>
          <a:noFill/>
        </p:spPr>
        <p:txBody>
          <a:bodyPr wrap="square">
            <a:spAutoFit/>
          </a:bodyPr>
          <a:lstStyle/>
          <a:p>
            <a:pPr>
              <a:defRPr sz="3200" b="1">
                <a:solidFill>
                  <a:schemeClr val="bg1"/>
                </a:solidFill>
              </a:defRPr>
            </a:pPr>
            <a:r>
              <a:t>Rack 1</a:t>
            </a:r>
            <a:endParaRPr b="1">
              <a:solidFill>
                <a:schemeClr val="bg1"/>
              </a:solidFill>
            </a:endParaRPr>
          </a:p>
          <a:p>
            <a:endParaRPr b="1">
              <a:solidFill>
                <a:schemeClr val="bg1"/>
              </a:solidFill>
            </a:endParaRPr>
          </a:p>
        </p:txBody>
      </p:sp>
      <p:sp>
        <p:nvSpPr>
          <p:cNvPr id="20" name="Rectangle 19"/>
          <p:cNvSpPr/>
          <p:nvPr/>
        </p:nvSpPr>
        <p:spPr>
          <a:xfrm>
            <a:off x="5486400" y="271167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Rectangle 20"/>
          <p:cNvSpPr/>
          <p:nvPr/>
        </p:nvSpPr>
        <p:spPr>
          <a:xfrm>
            <a:off x="5156200" y="295932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Rectangle 21"/>
          <p:cNvSpPr/>
          <p:nvPr/>
        </p:nvSpPr>
        <p:spPr>
          <a:xfrm>
            <a:off x="4699000" y="3332982"/>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TextBox 22"/>
          <p:cNvSpPr txBox="1"/>
          <p:nvPr/>
        </p:nvSpPr>
        <p:spPr>
          <a:xfrm>
            <a:off x="4940300" y="5216442"/>
            <a:ext cx="1485900" cy="861774"/>
          </a:xfrm>
          <a:prstGeom prst="rect">
            <a:avLst/>
          </a:prstGeom>
          <a:noFill/>
        </p:spPr>
        <p:txBody>
          <a:bodyPr wrap="square">
            <a:spAutoFit/>
          </a:bodyPr>
          <a:lstStyle/>
          <a:p>
            <a:pPr>
              <a:defRPr sz="3200" b="1">
                <a:solidFill>
                  <a:schemeClr val="bg1"/>
                </a:solidFill>
              </a:defRPr>
            </a:pPr>
            <a:r>
              <a:t>Rack 2</a:t>
            </a:r>
            <a:endParaRPr b="1">
              <a:solidFill>
                <a:schemeClr val="bg1"/>
              </a:solidFill>
            </a:endParaRPr>
          </a:p>
          <a:p>
            <a:endParaRPr b="1">
              <a:solidFill>
                <a:schemeClr val="bg1"/>
              </a:solidFill>
            </a:endParaRPr>
          </a:p>
        </p:txBody>
      </p:sp>
      <p:sp>
        <p:nvSpPr>
          <p:cNvPr id="24" name="Rectangle 23"/>
          <p:cNvSpPr/>
          <p:nvPr/>
        </p:nvSpPr>
        <p:spPr>
          <a:xfrm>
            <a:off x="8851900" y="271167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Rectangle 24"/>
          <p:cNvSpPr/>
          <p:nvPr/>
        </p:nvSpPr>
        <p:spPr>
          <a:xfrm>
            <a:off x="8521700" y="295932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Rectangle 25"/>
          <p:cNvSpPr/>
          <p:nvPr/>
        </p:nvSpPr>
        <p:spPr>
          <a:xfrm>
            <a:off x="8064500" y="3332982"/>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TextBox 26"/>
          <p:cNvSpPr txBox="1"/>
          <p:nvPr/>
        </p:nvSpPr>
        <p:spPr>
          <a:xfrm>
            <a:off x="8305800" y="5332236"/>
            <a:ext cx="1485900" cy="861774"/>
          </a:xfrm>
          <a:prstGeom prst="rect">
            <a:avLst/>
          </a:prstGeom>
          <a:noFill/>
        </p:spPr>
        <p:txBody>
          <a:bodyPr wrap="square">
            <a:spAutoFit/>
          </a:bodyPr>
          <a:lstStyle/>
          <a:p>
            <a:pPr>
              <a:defRPr sz="3200" b="1">
                <a:solidFill>
                  <a:schemeClr val="bg1"/>
                </a:solidFill>
              </a:defRPr>
            </a:pPr>
            <a:r>
              <a:t>Sekcia 3</a:t>
            </a:r>
            <a:endParaRPr b="1">
              <a:solidFill>
                <a:schemeClr val="bg1"/>
              </a:solidFill>
            </a:endParaRPr>
          </a:p>
          <a:p>
            <a:endParaRPr b="1">
              <a:solidFill>
                <a:schemeClr val="bg1"/>
              </a:solidFill>
            </a:endParaRPr>
          </a:p>
        </p:txBody>
      </p:sp>
      <p:sp>
        <p:nvSpPr>
          <p:cNvPr id="5" name="TextBox 4"/>
          <p:cNvSpPr txBox="1"/>
          <p:nvPr/>
        </p:nvSpPr>
        <p:spPr>
          <a:xfrm>
            <a:off x="4356100" y="6139076"/>
            <a:ext cx="3009900" cy="523220"/>
          </a:xfrm>
          <a:prstGeom prst="rect">
            <a:avLst/>
          </a:prstGeom>
          <a:noFill/>
        </p:spPr>
        <p:txBody>
          <a:bodyPr wrap="square">
            <a:spAutoFit/>
          </a:bodyPr>
          <a:lstStyle/>
          <a:p>
            <a:pPr algn="ctr">
              <a:defRPr sz="2800" b="1"/>
            </a:pPr>
            <a:r>
              <a:t>CHYBOVÁ DOMÉNA</a:t>
            </a:r>
            <a:endParaRPr sz="2800" b="1"/>
          </a:p>
        </p:txBody>
      </p:sp>
      <p:sp>
        <p:nvSpPr>
          <p:cNvPr id="28" name="Left-Right Arrow 27"/>
          <p:cNvSpPr/>
          <p:nvPr/>
        </p:nvSpPr>
        <p:spPr>
          <a:xfrm rot="1127548">
            <a:off x="2869745" y="5968289"/>
            <a:ext cx="1740810" cy="285249"/>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Left-Right Arrow 28"/>
          <p:cNvSpPr/>
          <p:nvPr/>
        </p:nvSpPr>
        <p:spPr>
          <a:xfrm rot="20111291">
            <a:off x="7094220" y="5989469"/>
            <a:ext cx="1417419" cy="29921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Left-Right Arrow 29"/>
          <p:cNvSpPr/>
          <p:nvPr/>
        </p:nvSpPr>
        <p:spPr>
          <a:xfrm rot="5400000">
            <a:off x="5327443" y="5802319"/>
            <a:ext cx="532359" cy="33947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1064120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Fyzická sieť</a:t>
            </a:r>
            <a:endParaRPr b="1"/>
          </a:p>
        </p:txBody>
      </p:sp>
      <p:sp>
        <p:nvSpPr>
          <p:cNvPr id="5" name="Flowchart: Process 4"/>
          <p:cNvSpPr/>
          <p:nvPr/>
        </p:nvSpPr>
        <p:spPr>
          <a:xfrm>
            <a:off x="2197100" y="3022600"/>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Prepnúť</a:t>
            </a:r>
          </a:p>
        </p:txBody>
      </p:sp>
      <p:sp>
        <p:nvSpPr>
          <p:cNvPr id="6" name="Flowchart: Process 5"/>
          <p:cNvSpPr/>
          <p:nvPr/>
        </p:nvSpPr>
        <p:spPr>
          <a:xfrm>
            <a:off x="2197100" y="454377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Hostiteľ</a:t>
            </a:r>
          </a:p>
        </p:txBody>
      </p:sp>
      <p:sp>
        <p:nvSpPr>
          <p:cNvPr id="7" name="Flowchart: Process 6"/>
          <p:cNvSpPr/>
          <p:nvPr/>
        </p:nvSpPr>
        <p:spPr>
          <a:xfrm>
            <a:off x="2197100" y="370654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8" name="Flowchart: Process 7"/>
          <p:cNvSpPr/>
          <p:nvPr/>
        </p:nvSpPr>
        <p:spPr>
          <a:xfrm>
            <a:off x="2197100" y="532835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Hostiteľ</a:t>
            </a:r>
          </a:p>
        </p:txBody>
      </p:sp>
      <p:sp>
        <p:nvSpPr>
          <p:cNvPr id="9" name="Flowchart: Process 8"/>
          <p:cNvSpPr/>
          <p:nvPr/>
        </p:nvSpPr>
        <p:spPr>
          <a:xfrm>
            <a:off x="2197100" y="60334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cxnSp>
        <p:nvCxnSpPr>
          <p:cNvPr id="12" name="Straight Connector 11"/>
          <p:cNvCxnSpPr/>
          <p:nvPr/>
        </p:nvCxnSpPr>
        <p:spPr>
          <a:xfrm>
            <a:off x="1173560" y="3715897"/>
            <a:ext cx="7874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Flowchart: Process 14"/>
          <p:cNvSpPr/>
          <p:nvPr/>
        </p:nvSpPr>
        <p:spPr>
          <a:xfrm>
            <a:off x="2614613" y="198261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Chrbtica</a:t>
            </a:r>
          </a:p>
        </p:txBody>
      </p:sp>
      <p:sp>
        <p:nvSpPr>
          <p:cNvPr id="16" name="Flowchart: Process 15"/>
          <p:cNvSpPr/>
          <p:nvPr/>
        </p:nvSpPr>
        <p:spPr>
          <a:xfrm>
            <a:off x="5433219" y="183323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Chrbtica</a:t>
            </a:r>
          </a:p>
        </p:txBody>
      </p:sp>
      <p:sp>
        <p:nvSpPr>
          <p:cNvPr id="17" name="Flowchart: Process 16"/>
          <p:cNvSpPr/>
          <p:nvPr/>
        </p:nvSpPr>
        <p:spPr>
          <a:xfrm>
            <a:off x="8393509" y="198261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Chrbtica</a:t>
            </a:r>
          </a:p>
        </p:txBody>
      </p:sp>
      <p:sp>
        <p:nvSpPr>
          <p:cNvPr id="18" name="Flowchart: Process 17"/>
          <p:cNvSpPr/>
          <p:nvPr/>
        </p:nvSpPr>
        <p:spPr>
          <a:xfrm>
            <a:off x="1173560" y="3302000"/>
            <a:ext cx="858440" cy="413897"/>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t>L3</a:t>
            </a:r>
            <a:endParaRPr>
              <a:solidFill>
                <a:schemeClr val="tx1"/>
              </a:solidFill>
            </a:endParaRPr>
          </a:p>
        </p:txBody>
      </p:sp>
      <p:sp>
        <p:nvSpPr>
          <p:cNvPr id="20" name="Flowchart: Process 19"/>
          <p:cNvSpPr/>
          <p:nvPr/>
        </p:nvSpPr>
        <p:spPr>
          <a:xfrm>
            <a:off x="1173560" y="3863137"/>
            <a:ext cx="858440" cy="402211"/>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t>L2</a:t>
            </a:r>
            <a:endParaRPr>
              <a:solidFill>
                <a:schemeClr val="tx1"/>
              </a:solidFill>
            </a:endParaRPr>
          </a:p>
        </p:txBody>
      </p:sp>
      <p:sp>
        <p:nvSpPr>
          <p:cNvPr id="21" name="Flowchart: Process 20"/>
          <p:cNvSpPr/>
          <p:nvPr/>
        </p:nvSpPr>
        <p:spPr>
          <a:xfrm>
            <a:off x="5321300" y="3022600"/>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Prepnúť</a:t>
            </a:r>
          </a:p>
        </p:txBody>
      </p:sp>
      <p:sp>
        <p:nvSpPr>
          <p:cNvPr id="22" name="Flowchart: Process 21"/>
          <p:cNvSpPr/>
          <p:nvPr/>
        </p:nvSpPr>
        <p:spPr>
          <a:xfrm>
            <a:off x="5321300" y="454377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Hostiteľ</a:t>
            </a:r>
          </a:p>
        </p:txBody>
      </p:sp>
      <p:sp>
        <p:nvSpPr>
          <p:cNvPr id="23" name="Flowchart: Process 22"/>
          <p:cNvSpPr/>
          <p:nvPr/>
        </p:nvSpPr>
        <p:spPr>
          <a:xfrm>
            <a:off x="5321300" y="370654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24" name="Flowchart: Process 23"/>
          <p:cNvSpPr/>
          <p:nvPr/>
        </p:nvSpPr>
        <p:spPr>
          <a:xfrm>
            <a:off x="5321300" y="532835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Hostiteľ</a:t>
            </a:r>
          </a:p>
        </p:txBody>
      </p:sp>
      <p:sp>
        <p:nvSpPr>
          <p:cNvPr id="25" name="Flowchart: Process 24"/>
          <p:cNvSpPr/>
          <p:nvPr/>
        </p:nvSpPr>
        <p:spPr>
          <a:xfrm>
            <a:off x="5321300" y="60334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26" name="Flowchart: Process 25"/>
          <p:cNvSpPr/>
          <p:nvPr/>
        </p:nvSpPr>
        <p:spPr>
          <a:xfrm>
            <a:off x="8150820" y="3008049"/>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Prepnúť</a:t>
            </a:r>
          </a:p>
        </p:txBody>
      </p:sp>
      <p:sp>
        <p:nvSpPr>
          <p:cNvPr id="27" name="Flowchart: Process 26"/>
          <p:cNvSpPr/>
          <p:nvPr/>
        </p:nvSpPr>
        <p:spPr>
          <a:xfrm>
            <a:off x="8150820" y="45292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Hostiteľ</a:t>
            </a:r>
          </a:p>
        </p:txBody>
      </p:sp>
      <p:sp>
        <p:nvSpPr>
          <p:cNvPr id="28" name="Flowchart: Process 27"/>
          <p:cNvSpPr/>
          <p:nvPr/>
        </p:nvSpPr>
        <p:spPr>
          <a:xfrm>
            <a:off x="8150820" y="369199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29" name="Flowchart: Process 28"/>
          <p:cNvSpPr/>
          <p:nvPr/>
        </p:nvSpPr>
        <p:spPr>
          <a:xfrm>
            <a:off x="8150820" y="5313805"/>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Hostiteľ</a:t>
            </a:r>
          </a:p>
        </p:txBody>
      </p:sp>
      <p:sp>
        <p:nvSpPr>
          <p:cNvPr id="30" name="Flowchart: Process 29"/>
          <p:cNvSpPr/>
          <p:nvPr/>
        </p:nvSpPr>
        <p:spPr>
          <a:xfrm>
            <a:off x="8150820" y="601887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31" name="Right Bracket 30"/>
          <p:cNvSpPr/>
          <p:nvPr/>
        </p:nvSpPr>
        <p:spPr>
          <a:xfrm>
            <a:off x="4525367" y="3307401"/>
            <a:ext cx="150813" cy="741849"/>
          </a:xfrm>
          <a:prstGeom prst="rightBracket">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2" name="Right Bracket 31"/>
          <p:cNvSpPr/>
          <p:nvPr/>
        </p:nvSpPr>
        <p:spPr>
          <a:xfrm>
            <a:off x="4514750" y="3566850"/>
            <a:ext cx="45719" cy="1333302"/>
          </a:xfrm>
          <a:prstGeom prst="rightBracket">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3" name="Right Bracket 32"/>
          <p:cNvSpPr/>
          <p:nvPr/>
        </p:nvSpPr>
        <p:spPr>
          <a:xfrm>
            <a:off x="4178301" y="3487343"/>
            <a:ext cx="354350" cy="2281886"/>
          </a:xfrm>
          <a:prstGeom prst="rightBracket">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cxnSp>
        <p:nvCxnSpPr>
          <p:cNvPr id="35" name="Straight Connector 34"/>
          <p:cNvCxnSpPr/>
          <p:nvPr/>
        </p:nvCxnSpPr>
        <p:spPr>
          <a:xfrm flipV="1">
            <a:off x="2832100" y="2541411"/>
            <a:ext cx="457200" cy="46663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3546425" y="2370666"/>
            <a:ext cx="2841675" cy="65149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3706813" y="2510851"/>
            <a:ext cx="1744960" cy="41813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6902350" y="2589919"/>
            <a:ext cx="1732260" cy="339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9228880" y="2518635"/>
            <a:ext cx="386210" cy="48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1" idx="0"/>
          </p:cNvCxnSpPr>
          <p:nvPr/>
        </p:nvCxnSpPr>
        <p:spPr>
          <a:xfrm flipV="1">
            <a:off x="6413500" y="2378450"/>
            <a:ext cx="225920" cy="6441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flipV="1">
            <a:off x="6996113" y="2410376"/>
            <a:ext cx="1682650" cy="5671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4576168" y="2422831"/>
            <a:ext cx="3817341" cy="551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4319043" y="2386783"/>
            <a:ext cx="4021878" cy="61528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7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1992"/>
            <a:ext cx="10515600" cy="1325563"/>
          </a:xfrm>
        </p:spPr>
        <p:txBody>
          <a:bodyPr/>
          <a:lstStyle/>
          <a:p>
            <a:pPr algn="ctr">
              <a:defRPr b="1"/>
            </a:pPr>
            <a:r>
              <a:t>Virtuálna sieť</a:t>
            </a:r>
            <a:endParaRPr b="1"/>
          </a:p>
        </p:txBody>
      </p:sp>
      <p:pic>
        <p:nvPicPr>
          <p:cNvPr id="4" name="Picture 3"/>
          <p:cNvPicPr>
            <a:picLocks noChangeAspect="1"/>
          </p:cNvPicPr>
          <p:nvPr/>
        </p:nvPicPr>
        <p:blipFill>
          <a:blip r:embed="rId3"/>
          <a:stretch>
            <a:fillRect/>
          </a:stretch>
        </p:blipFill>
        <p:spPr>
          <a:xfrm>
            <a:off x="2607733" y="4662133"/>
            <a:ext cx="6298494" cy="1634800"/>
          </a:xfrm>
          <a:prstGeom prst="rect">
            <a:avLst/>
          </a:prstGeom>
        </p:spPr>
      </p:pic>
      <p:pic>
        <p:nvPicPr>
          <p:cNvPr id="5" name="Picture 4"/>
          <p:cNvPicPr>
            <a:picLocks noChangeAspect="1"/>
          </p:cNvPicPr>
          <p:nvPr/>
        </p:nvPicPr>
        <p:blipFill>
          <a:blip r:embed="rId4"/>
          <a:stretch>
            <a:fillRect/>
          </a:stretch>
        </p:blipFill>
        <p:spPr>
          <a:xfrm>
            <a:off x="2607733" y="3012370"/>
            <a:ext cx="6419850" cy="1352550"/>
          </a:xfrm>
          <a:prstGeom prst="rect">
            <a:avLst/>
          </a:prstGeom>
        </p:spPr>
      </p:pic>
      <p:cxnSp>
        <p:nvCxnSpPr>
          <p:cNvPr id="7" name="Straight Connector 6"/>
          <p:cNvCxnSpPr/>
          <p:nvPr/>
        </p:nvCxnSpPr>
        <p:spPr>
          <a:xfrm>
            <a:off x="2607733" y="2201333"/>
            <a:ext cx="58702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726267" y="2387600"/>
            <a:ext cx="58702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6" name="Straight Connector 25"/>
          <p:cNvCxnSpPr/>
          <p:nvPr/>
        </p:nvCxnSpPr>
        <p:spPr>
          <a:xfrm>
            <a:off x="3657599" y="2607733"/>
            <a:ext cx="587022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9" name="Straight Connector 8"/>
          <p:cNvCxnSpPr/>
          <p:nvPr/>
        </p:nvCxnSpPr>
        <p:spPr>
          <a:xfrm flipV="1">
            <a:off x="3928533" y="1467555"/>
            <a:ext cx="5644" cy="1140178"/>
          </a:xfrm>
          <a:prstGeom prst="line">
            <a:avLst/>
          </a:prstGeom>
        </p:spPr>
        <p:style>
          <a:lnRef idx="1">
            <a:schemeClr val="accent6"/>
          </a:lnRef>
          <a:fillRef idx="0">
            <a:schemeClr val="accent6"/>
          </a:fillRef>
          <a:effectRef idx="0">
            <a:schemeClr val="accent6"/>
          </a:effectRef>
          <a:fontRef idx="minor">
            <a:schemeClr val="tx1"/>
          </a:fontRef>
        </p:style>
      </p:cxnSp>
      <p:cxnSp>
        <p:nvCxnSpPr>
          <p:cNvPr id="29" name="Straight Connector 28"/>
          <p:cNvCxnSpPr/>
          <p:nvPr/>
        </p:nvCxnSpPr>
        <p:spPr>
          <a:xfrm flipV="1">
            <a:off x="5048338" y="1474963"/>
            <a:ext cx="6880" cy="1125362"/>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Straight Connector 29"/>
          <p:cNvCxnSpPr/>
          <p:nvPr/>
        </p:nvCxnSpPr>
        <p:spPr>
          <a:xfrm flipV="1">
            <a:off x="6096000" y="1517650"/>
            <a:ext cx="11288" cy="1095727"/>
          </a:xfrm>
          <a:prstGeom prst="line">
            <a:avLst/>
          </a:prstGeom>
        </p:spPr>
        <p:style>
          <a:lnRef idx="1">
            <a:schemeClr val="accent6"/>
          </a:lnRef>
          <a:fillRef idx="0">
            <a:schemeClr val="accent6"/>
          </a:fillRef>
          <a:effectRef idx="0">
            <a:schemeClr val="accent6"/>
          </a:effectRef>
          <a:fontRef idx="minor">
            <a:schemeClr val="tx1"/>
          </a:fontRef>
        </p:style>
      </p:cxnSp>
      <p:cxnSp>
        <p:nvCxnSpPr>
          <p:cNvPr id="31" name="Straight Connector 30"/>
          <p:cNvCxnSpPr/>
          <p:nvPr/>
        </p:nvCxnSpPr>
        <p:spPr>
          <a:xfrm flipH="1" flipV="1">
            <a:off x="7024510" y="1456267"/>
            <a:ext cx="8468" cy="1162932"/>
          </a:xfrm>
          <a:prstGeom prst="line">
            <a:avLst/>
          </a:prstGeom>
        </p:spPr>
        <p:style>
          <a:lnRef idx="1">
            <a:schemeClr val="accent6"/>
          </a:lnRef>
          <a:fillRef idx="0">
            <a:schemeClr val="accent6"/>
          </a:fillRef>
          <a:effectRef idx="0">
            <a:schemeClr val="accent6"/>
          </a:effectRef>
          <a:fontRef idx="minor">
            <a:schemeClr val="tx1"/>
          </a:fontRef>
        </p:style>
      </p:cxnSp>
      <p:cxnSp>
        <p:nvCxnSpPr>
          <p:cNvPr id="32" name="Straight Connector 31"/>
          <p:cNvCxnSpPr/>
          <p:nvPr/>
        </p:nvCxnSpPr>
        <p:spPr>
          <a:xfrm flipV="1">
            <a:off x="3098799" y="1472320"/>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4312354" y="1480960"/>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5661378" y="1489253"/>
            <a:ext cx="5644" cy="712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6795910" y="1456267"/>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622799" y="1474964"/>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flipV="1">
            <a:off x="5448299" y="1489253"/>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49" name="Straight Connector 48"/>
          <p:cNvCxnSpPr/>
          <p:nvPr/>
        </p:nvCxnSpPr>
        <p:spPr>
          <a:xfrm flipV="1">
            <a:off x="6448424" y="1489252"/>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50" name="Straight Connector 49"/>
          <p:cNvCxnSpPr/>
          <p:nvPr/>
        </p:nvCxnSpPr>
        <p:spPr>
          <a:xfrm flipV="1">
            <a:off x="7416799" y="1474963"/>
            <a:ext cx="0" cy="907523"/>
          </a:xfrm>
          <a:prstGeom prst="line">
            <a:avLst/>
          </a:prstGeom>
        </p:spPr>
        <p:style>
          <a:lnRef idx="1">
            <a:schemeClr val="accent2"/>
          </a:lnRef>
          <a:fillRef idx="0">
            <a:schemeClr val="accent2"/>
          </a:fillRef>
          <a:effectRef idx="0">
            <a:schemeClr val="accent2"/>
          </a:effectRef>
          <a:fontRef idx="minor">
            <a:schemeClr val="tx1"/>
          </a:fontRef>
        </p:style>
      </p:cxnSp>
      <p:sp>
        <p:nvSpPr>
          <p:cNvPr id="20" name="Cloud Callout 19"/>
          <p:cNvSpPr/>
          <p:nvPr/>
        </p:nvSpPr>
        <p:spPr>
          <a:xfrm>
            <a:off x="271637" y="1988431"/>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VIRTUÁLNA SIEŤ</a:t>
            </a:r>
          </a:p>
        </p:txBody>
      </p:sp>
      <p:cxnSp>
        <p:nvCxnSpPr>
          <p:cNvPr id="54" name="Straight Connector 53"/>
          <p:cNvCxnSpPr/>
          <p:nvPr/>
        </p:nvCxnSpPr>
        <p:spPr>
          <a:xfrm flipV="1">
            <a:off x="4775199" y="1627364"/>
            <a:ext cx="0" cy="907523"/>
          </a:xfrm>
          <a:prstGeom prst="line">
            <a:avLst/>
          </a:prstGeom>
        </p:spPr>
        <p:style>
          <a:lnRef idx="1">
            <a:schemeClr val="accent2"/>
          </a:lnRef>
          <a:fillRef idx="0">
            <a:schemeClr val="accent2"/>
          </a:fillRef>
          <a:effectRef idx="0">
            <a:schemeClr val="accent2"/>
          </a:effectRef>
          <a:fontRef idx="minor">
            <a:schemeClr val="tx1"/>
          </a:fontRef>
        </p:style>
      </p:cxnSp>
      <p:sp>
        <p:nvSpPr>
          <p:cNvPr id="55" name="Cloud Callout 54"/>
          <p:cNvSpPr/>
          <p:nvPr/>
        </p:nvSpPr>
        <p:spPr>
          <a:xfrm>
            <a:off x="149577" y="3390194"/>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FYZICKÁ SIEŤ</a:t>
            </a:r>
          </a:p>
        </p:txBody>
      </p:sp>
      <p:sp>
        <p:nvSpPr>
          <p:cNvPr id="57" name="Cloud Callout 56"/>
          <p:cNvSpPr/>
          <p:nvPr/>
        </p:nvSpPr>
        <p:spPr>
          <a:xfrm>
            <a:off x="149577" y="5218994"/>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OBLASŤ</a:t>
            </a:r>
          </a:p>
        </p:txBody>
      </p:sp>
    </p:spTree>
    <p:extLst>
      <p:ext uri="{BB962C8B-B14F-4D97-AF65-F5344CB8AC3E}">
        <p14:creationId xmlns:p14="http://schemas.microsoft.com/office/powerpoint/2010/main" val="1487228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1992"/>
            <a:ext cx="10515600" cy="1325563"/>
          </a:xfrm>
        </p:spPr>
        <p:txBody>
          <a:bodyPr/>
          <a:lstStyle/>
          <a:p>
            <a:pPr algn="ctr">
              <a:defRPr b="1"/>
            </a:pPr>
            <a:r>
              <a:t>Prehľad služieb cloudovej infraštruktúry</a:t>
            </a:r>
            <a:endParaRPr b="1"/>
          </a:p>
        </p:txBody>
      </p:sp>
      <p:pic>
        <p:nvPicPr>
          <p:cNvPr id="4" name="Picture 3"/>
          <p:cNvPicPr>
            <a:picLocks noChangeAspect="1"/>
          </p:cNvPicPr>
          <p:nvPr/>
        </p:nvPicPr>
        <p:blipFill>
          <a:blip r:embed="rId4"/>
          <a:stretch>
            <a:fillRect/>
          </a:stretch>
        </p:blipFill>
        <p:spPr>
          <a:xfrm>
            <a:off x="3928533" y="5004951"/>
            <a:ext cx="4977694" cy="1291981"/>
          </a:xfrm>
          <a:prstGeom prst="rect">
            <a:avLst/>
          </a:prstGeom>
        </p:spPr>
      </p:pic>
      <p:pic>
        <p:nvPicPr>
          <p:cNvPr id="5" name="Picture 4"/>
          <p:cNvPicPr>
            <a:picLocks noChangeAspect="1"/>
          </p:cNvPicPr>
          <p:nvPr/>
        </p:nvPicPr>
        <p:blipFill>
          <a:blip r:embed="rId5"/>
          <a:stretch>
            <a:fillRect/>
          </a:stretch>
        </p:blipFill>
        <p:spPr>
          <a:xfrm>
            <a:off x="3830107" y="3703639"/>
            <a:ext cx="5236633" cy="1103267"/>
          </a:xfrm>
          <a:prstGeom prst="rect">
            <a:avLst/>
          </a:prstGeom>
        </p:spPr>
      </p:pic>
      <p:sp>
        <p:nvSpPr>
          <p:cNvPr id="20" name="Cloud Callout 19"/>
          <p:cNvSpPr/>
          <p:nvPr/>
        </p:nvSpPr>
        <p:spPr>
          <a:xfrm>
            <a:off x="252587" y="2840750"/>
            <a:ext cx="1926873" cy="974726"/>
          </a:xfrm>
          <a:prstGeom prst="cloudCallout">
            <a:avLst>
              <a:gd name="adj1" fmla="val 115831"/>
              <a:gd name="adj2" fmla="val -1976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VIRTUÁLNA SIEŤ</a:t>
            </a:r>
          </a:p>
        </p:txBody>
      </p:sp>
      <p:sp>
        <p:nvSpPr>
          <p:cNvPr id="55" name="Cloud Callout 54"/>
          <p:cNvSpPr/>
          <p:nvPr/>
        </p:nvSpPr>
        <p:spPr>
          <a:xfrm>
            <a:off x="149577" y="4030225"/>
            <a:ext cx="1926873" cy="974726"/>
          </a:xfrm>
          <a:prstGeom prst="cloudCallout">
            <a:avLst>
              <a:gd name="adj1" fmla="val 135604"/>
              <a:gd name="adj2" fmla="val -1683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FYZICKÁ SIEŤ</a:t>
            </a:r>
          </a:p>
        </p:txBody>
      </p:sp>
      <p:sp>
        <p:nvSpPr>
          <p:cNvPr id="57" name="Cloud Callout 56"/>
          <p:cNvSpPr/>
          <p:nvPr/>
        </p:nvSpPr>
        <p:spPr>
          <a:xfrm>
            <a:off x="149576" y="5163578"/>
            <a:ext cx="1926873" cy="974726"/>
          </a:xfrm>
          <a:prstGeom prst="cloudCallout">
            <a:avLst>
              <a:gd name="adj1" fmla="val 138570"/>
              <a:gd name="adj2" fmla="val 857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OBLASŤ</a:t>
            </a:r>
          </a:p>
        </p:txBody>
      </p:sp>
      <p:pic>
        <p:nvPicPr>
          <p:cNvPr id="3" name="Picture 2"/>
          <p:cNvPicPr>
            <a:picLocks noChangeAspect="1"/>
          </p:cNvPicPr>
          <p:nvPr/>
        </p:nvPicPr>
        <p:blipFill>
          <a:blip r:embed="rId6"/>
          <a:stretch>
            <a:fillRect/>
          </a:stretch>
        </p:blipFill>
        <p:spPr>
          <a:xfrm>
            <a:off x="3428997" y="2793240"/>
            <a:ext cx="6192179" cy="844388"/>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2917181365"/>
              </p:ext>
            </p:extLst>
          </p:nvPr>
        </p:nvGraphicFramePr>
        <p:xfrm>
          <a:off x="3163226" y="1715226"/>
          <a:ext cx="6457950" cy="1012003"/>
        </p:xfrm>
        <a:graphic>
          <a:graphicData uri="http://schemas.openxmlformats.org/presentationml/2006/ole">
            <mc:AlternateContent xmlns:mc="http://schemas.openxmlformats.org/markup-compatibility/2006">
              <mc:Choice xmlns:v="urn:schemas-microsoft-com:vml" Requires="v">
                <p:oleObj spid="_x0000_s1035" name="Bitmap Image" r:id="rId7" imgW="7172280" imgH="1123920" progId="Paint.Picture">
                  <p:embed/>
                </p:oleObj>
              </mc:Choice>
              <mc:Fallback>
                <p:oleObj name="Bitmap Image" r:id="rId7" imgW="7172280" imgH="1123920" progId="Paint.Picture">
                  <p:embed/>
                  <p:pic>
                    <p:nvPicPr>
                      <p:cNvPr id="0" name=""/>
                      <p:cNvPicPr/>
                      <p:nvPr/>
                    </p:nvPicPr>
                    <p:blipFill>
                      <a:blip r:embed="rId8"/>
                      <a:stretch>
                        <a:fillRect/>
                      </a:stretch>
                    </p:blipFill>
                    <p:spPr>
                      <a:xfrm>
                        <a:off x="3163226" y="1715226"/>
                        <a:ext cx="6457950" cy="1012003"/>
                      </a:xfrm>
                      <a:prstGeom prst="rect">
                        <a:avLst/>
                      </a:prstGeom>
                    </p:spPr>
                  </p:pic>
                </p:oleObj>
              </mc:Fallback>
            </mc:AlternateContent>
          </a:graphicData>
        </a:graphic>
      </p:graphicFrame>
      <p:sp>
        <p:nvSpPr>
          <p:cNvPr id="27" name="Cloud Callout 26"/>
          <p:cNvSpPr/>
          <p:nvPr/>
        </p:nvSpPr>
        <p:spPr>
          <a:xfrm>
            <a:off x="149576" y="1437232"/>
            <a:ext cx="1926873" cy="974726"/>
          </a:xfrm>
          <a:prstGeom prst="cloudCallout">
            <a:avLst>
              <a:gd name="adj1" fmla="val 102484"/>
              <a:gd name="adj2" fmla="val 857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INŠTANCIE CLOUDU</a:t>
            </a:r>
          </a:p>
        </p:txBody>
      </p:sp>
    </p:spTree>
    <p:extLst>
      <p:ext uri="{BB962C8B-B14F-4D97-AF65-F5344CB8AC3E}">
        <p14:creationId xmlns:p14="http://schemas.microsoft.com/office/powerpoint/2010/main" val="2993007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Študovať a preskúmať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defRPr b="1">
                <a:latin typeface="+mj-lt"/>
              </a:defRPr>
            </a:pPr>
            <a:r>
              <a:t>Prečítajte si definíciu NIST pre cloud computing:</a:t>
            </a:r>
            <a:endParaRPr b="1">
              <a:latin typeface="+mj-lt"/>
            </a:endParaRPr>
          </a:p>
          <a:p>
            <a:pPr algn="just">
              <a:defRPr>
                <a:latin typeface="+mj-lt"/>
              </a:defRPr>
            </a:pPr>
            <a:r>
              <a:t>https://csrc.nist.gov/publications/detail/sp/800-145/final </a:t>
            </a:r>
          </a:p>
          <a:p>
            <a:pPr marL="0" lvl="0" indent="0" algn="just">
              <a:buNone/>
              <a:defRPr b="1">
                <a:latin typeface="+mj-lt"/>
              </a:defRPr>
            </a:pPr>
            <a:r>
              <a:t>Pozrite si vždy bezplatnú úroveň služby Oracle Cloud:</a:t>
            </a:r>
          </a:p>
          <a:p>
            <a:pPr algn="just">
              <a:defRPr>
                <a:latin typeface="+mj-lt"/>
              </a:defRPr>
            </a:pPr>
            <a:r>
              <a:t>oracle.com.com/cloud/free</a:t>
            </a:r>
            <a:endParaRPr>
              <a:latin typeface="+mj-lt"/>
            </a:endParaRPr>
          </a:p>
          <a:p>
            <a:pPr marL="0" lvl="0" indent="0" algn="just">
              <a:buNone/>
              <a:defRPr b="1">
                <a:latin typeface="+mj-lt"/>
              </a:defRPr>
            </a:pPr>
            <a:r>
              <a:t>Preskúmajte bezplatné služby Azure:</a:t>
            </a:r>
          </a:p>
          <a:p>
            <a:pPr algn="just">
              <a:defRPr>
                <a:latin typeface="+mj-lt"/>
              </a:defRPr>
            </a:pPr>
            <a:r>
              <a:t>azure.microsoft.com/en-us/pricing/free-services</a:t>
            </a:r>
          </a:p>
          <a:p>
            <a:pPr marL="0" indent="0" algn="just">
              <a:buNone/>
              <a:defRPr b="1">
                <a:latin typeface="+mj-lt"/>
              </a:defRPr>
            </a:pPr>
            <a:r>
              <a:t>Prístup k centru členov Oracle a dokončenie prvej témy:</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Úvod do kurzu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vyvinutý ako výsledok projektu Erasmus+ CodeIn (</a:t>
            </a:r>
            <a:r>
              <a:rPr i="1"/>
              <a:t>Cloud cOmputing pre digitálne vzdelávanie INnovation</a:t>
            </a:r>
            <a:r>
              <a:t>)</a:t>
            </a:r>
          </a:p>
          <a:p>
            <a:pPr lvl="0">
              <a:defRPr sz="3600">
                <a:latin typeface="+mj-lt"/>
              </a:defRPr>
            </a:pPr>
            <a:r>
              <a:t>Obsahuje celkovo desať tém výučby</a:t>
            </a:r>
            <a:endParaRPr sz="3600">
              <a:latin typeface="+mj-lt"/>
            </a:endParaRPr>
          </a:p>
          <a:p>
            <a:pPr lvl="0">
              <a:defRPr sz="3600">
                <a:latin typeface="+mj-lt"/>
              </a:defRPr>
            </a:pPr>
            <a:r>
              <a:t>Všetko, čo potrebujete vedieť, je prístup na internet </a:t>
            </a:r>
          </a:p>
          <a:p>
            <a:pPr lvl="0">
              <a:defRPr sz="3600">
                <a:latin typeface="+mj-lt"/>
              </a:defRPr>
            </a:pPr>
            <a:r>
              <a:t>Očakáva sa, že na získanie plánovaných výsledkov vzdelávania miniete spolu 150 hodín.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Úvod do kurzu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defRPr sz="3600">
                <a:latin typeface="+mj-lt"/>
              </a:defRPr>
            </a:pPr>
            <a:r>
              <a:t>Väčšinu tejto doby budete študovať sami s online učebnými materiálmi.</a:t>
            </a:r>
          </a:p>
          <a:p>
            <a:pPr lvl="0">
              <a:defRPr sz="3600">
                <a:latin typeface="+mj-lt"/>
              </a:defRPr>
            </a:pPr>
            <a:r>
              <a:t>Priradeným partnerom tohto projektu je globálny filantropický vzdelávací program spoločnosti Oracle - Oracle Academy - </a:t>
            </a:r>
            <a:r>
              <a:rPr>
                <a:hlinkClick r:id="rId3"/>
              </a:rPr>
              <a:t>https</a:t>
            </a:r>
            <a:r>
              <a:rPr>
                <a:sym typeface="Wingdings" panose="05000000000000000000" pitchFamily="2" charset="2"/>
                <a:hlinkClick r:id="rId3"/>
              </a:rPr>
              <a:t>://</a:t>
            </a:r>
            <a:r>
              <a:rPr>
                <a:hlinkClick r:id="rId3"/>
              </a:rPr>
              <a:t>academy.oracle.com</a:t>
            </a:r>
            <a:endParaRPr sz="3600">
              <a:latin typeface="+mj-lt"/>
            </a:endParaRPr>
          </a:p>
          <a:p>
            <a:pPr lvl="0">
              <a:defRPr sz="3600">
                <a:latin typeface="+mj-lt"/>
              </a:defRPr>
            </a:pPr>
            <a:r>
              <a:t>Systém riadenia vzdelávania je centrom Oracle Member Hub</a:t>
            </a:r>
            <a:endParaRPr sz="3600">
              <a:latin typeface="+mj-lt"/>
            </a:endParaRPr>
          </a:p>
          <a:p>
            <a:pPr lvl="0"/>
            <a:endParaRPr sz="3600">
              <a:latin typeface="+mj-lt"/>
            </a:endParaRPr>
          </a:p>
          <a:p>
            <a:pPr lvl="0"/>
            <a:endParaRPr sz="3600">
              <a:latin typeface="+mj-lt"/>
            </a:endParaRPr>
          </a:p>
          <a:p>
            <a:pPr lvl="0"/>
            <a:endParaRPr>
              <a:latin typeface="+mj-lt"/>
            </a:endParaRPr>
          </a:p>
        </p:txBody>
      </p:sp>
    </p:spTree>
    <p:extLst>
      <p:ext uri="{BB962C8B-B14F-4D97-AF65-F5344CB8AC3E}">
        <p14:creationId xmlns:p14="http://schemas.microsoft.com/office/powerpoint/2010/main" val="639552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Centrum členov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defRPr sz="3600">
                <a:latin typeface="+mj-lt"/>
              </a:defRPr>
            </a:pPr>
            <a:r>
              <a:t>Začnite na lokalite </a:t>
            </a:r>
            <a:r>
              <a:rPr>
                <a:hlinkClick r:id="rId3"/>
              </a:rPr>
              <a:t>https://academy.oracle.com</a:t>
            </a:r>
            <a:endParaRPr sz="3600">
              <a:latin typeface="+mj-lt"/>
            </a:endParaRPr>
          </a:p>
          <a:p>
            <a:pPr lvl="0">
              <a:defRPr sz="3600">
                <a:latin typeface="+mj-lt"/>
              </a:defRPr>
            </a:pPr>
            <a:r>
              <a:t>Vyberte položku </a:t>
            </a:r>
            <a:r>
              <a:rPr i="1"/>
              <a:t>Prihlásiť sa do centra študenta</a:t>
            </a:r>
            <a:endParaRPr sz="3600" i="1">
              <a:latin typeface="+mj-lt"/>
            </a:endParaRPr>
          </a:p>
          <a:p>
            <a:pPr lvl="0"/>
            <a:endParaRPr sz="3600">
              <a:latin typeface="+mj-lt"/>
            </a:endParaRPr>
          </a:p>
          <a:p>
            <a:pPr lvl="0"/>
            <a:endParaRPr sz="3600">
              <a:latin typeface="+mj-lt"/>
            </a:endParaRPr>
          </a:p>
          <a:p>
            <a:pPr lvl="0"/>
            <a:endParaRPr sz="3600">
              <a:latin typeface="+mj-lt"/>
            </a:endParaRPr>
          </a:p>
          <a:p>
            <a:pPr lvl="0"/>
            <a:endParaRPr>
              <a:latin typeface="+mj-lt"/>
            </a:endParaRPr>
          </a:p>
        </p:txBody>
      </p:sp>
      <p:sp>
        <p:nvSpPr>
          <p:cNvPr id="5" name="Line Callout 2 (Border and Accent Bar) 4"/>
          <p:cNvSpPr/>
          <p:nvPr/>
        </p:nvSpPr>
        <p:spPr>
          <a:xfrm>
            <a:off x="5181600" y="3135048"/>
            <a:ext cx="2336800" cy="2381956"/>
          </a:xfrm>
          <a:prstGeom prst="accentBorderCallout2">
            <a:avLst>
              <a:gd name="adj1" fmla="val 18750"/>
              <a:gd name="adj2" fmla="val -8333"/>
              <a:gd name="adj3" fmla="val 18750"/>
              <a:gd name="adj4" fmla="val -16667"/>
              <a:gd name="adj5" fmla="val -20201"/>
              <a:gd name="adj6" fmla="val -4231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6" name="Picture 5"/>
          <p:cNvPicPr>
            <a:picLocks noChangeAspect="1"/>
          </p:cNvPicPr>
          <p:nvPr/>
        </p:nvPicPr>
        <p:blipFill>
          <a:blip r:embed="rId4"/>
          <a:stretch>
            <a:fillRect/>
          </a:stretch>
        </p:blipFill>
        <p:spPr>
          <a:xfrm>
            <a:off x="4932284" y="2939874"/>
            <a:ext cx="4649514" cy="2772304"/>
          </a:xfrm>
          <a:prstGeom prst="rect">
            <a:avLst/>
          </a:prstGeom>
        </p:spPr>
      </p:pic>
    </p:spTree>
    <p:extLst>
      <p:ext uri="{BB962C8B-B14F-4D97-AF65-F5344CB8AC3E}">
        <p14:creationId xmlns:p14="http://schemas.microsoft.com/office/powerpoint/2010/main" val="692274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Centrum členov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defRPr sz="3600">
                <a:latin typeface="+mj-lt"/>
              </a:defRPr>
            </a:pPr>
            <a:r>
              <a:t>Zadajte svoje používateľské meno a heslo (zmeňte heslo po prvom prihlásení) </a:t>
            </a:r>
            <a:endParaRPr sz="3600">
              <a:latin typeface="+mj-lt"/>
            </a:endParaRPr>
          </a:p>
          <a:p>
            <a:pPr lvl="0"/>
            <a:endParaRPr sz="3600">
              <a:latin typeface="+mj-lt"/>
            </a:endParaRPr>
          </a:p>
          <a:p>
            <a:pPr lvl="0"/>
            <a:endParaRPr sz="3600">
              <a:latin typeface="+mj-lt"/>
            </a:endParaRPr>
          </a:p>
          <a:p>
            <a:pPr lvl="0"/>
            <a:endParaRPr>
              <a:latin typeface="+mj-lt"/>
            </a:endParaRPr>
          </a:p>
        </p:txBody>
      </p:sp>
      <p:pic>
        <p:nvPicPr>
          <p:cNvPr id="8" name="Picture 7"/>
          <p:cNvPicPr>
            <a:picLocks noChangeAspect="1"/>
          </p:cNvPicPr>
          <p:nvPr/>
        </p:nvPicPr>
        <p:blipFill>
          <a:blip r:embed="rId3"/>
          <a:stretch>
            <a:fillRect/>
          </a:stretch>
        </p:blipFill>
        <p:spPr>
          <a:xfrm>
            <a:off x="1257653" y="2826985"/>
            <a:ext cx="3596569" cy="3564647"/>
          </a:xfrm>
          <a:prstGeom prst="rect">
            <a:avLst/>
          </a:prstGeom>
        </p:spPr>
      </p:pic>
      <p:pic>
        <p:nvPicPr>
          <p:cNvPr id="9" name="Picture 8"/>
          <p:cNvPicPr>
            <a:picLocks noChangeAspect="1"/>
          </p:cNvPicPr>
          <p:nvPr/>
        </p:nvPicPr>
        <p:blipFill>
          <a:blip r:embed="rId4"/>
          <a:stretch>
            <a:fillRect/>
          </a:stretch>
        </p:blipFill>
        <p:spPr>
          <a:xfrm>
            <a:off x="6334124" y="2826985"/>
            <a:ext cx="3888620" cy="3067227"/>
          </a:xfrm>
          <a:prstGeom prst="rect">
            <a:avLst/>
          </a:prstGeom>
        </p:spPr>
      </p:pic>
    </p:spTree>
    <p:extLst>
      <p:ext uri="{BB962C8B-B14F-4D97-AF65-F5344CB8AC3E}">
        <p14:creationId xmlns:p14="http://schemas.microsoft.com/office/powerpoint/2010/main" val="3948167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Centrum členov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lgn="just">
              <a:defRPr sz="3600">
                <a:latin typeface="+mj-lt"/>
              </a:defRPr>
            </a:pPr>
            <a:r>
              <a:t>Po úspešnom prihlásení vyberte študijný kanál (v časti </a:t>
            </a:r>
            <a:r>
              <a:rPr i="1"/>
              <a:t>Moje kanály</a:t>
            </a:r>
            <a:r>
              <a:t>) a prehľadajte učebné materiály. </a:t>
            </a:r>
            <a:endParaRPr sz="3600">
              <a:latin typeface="+mj-lt"/>
            </a:endParaRPr>
          </a:p>
          <a:p>
            <a:pPr lvl="0"/>
            <a:endParaRPr sz="3600">
              <a:latin typeface="+mj-lt"/>
            </a:endParaRPr>
          </a:p>
          <a:p>
            <a:pPr lvl="0"/>
            <a:endParaRPr>
              <a:latin typeface="+mj-lt"/>
            </a:endParaRPr>
          </a:p>
        </p:txBody>
      </p:sp>
      <p:pic>
        <p:nvPicPr>
          <p:cNvPr id="5" name="Picture 4"/>
          <p:cNvPicPr>
            <a:picLocks noChangeAspect="1"/>
          </p:cNvPicPr>
          <p:nvPr/>
        </p:nvPicPr>
        <p:blipFill>
          <a:blip r:embed="rId3"/>
          <a:stretch>
            <a:fillRect/>
          </a:stretch>
        </p:blipFill>
        <p:spPr>
          <a:xfrm>
            <a:off x="1077559" y="3106208"/>
            <a:ext cx="8772525" cy="3667125"/>
          </a:xfrm>
          <a:prstGeom prst="rect">
            <a:avLst/>
          </a:prstGeom>
        </p:spPr>
      </p:pic>
    </p:spTree>
    <p:extLst>
      <p:ext uri="{BB962C8B-B14F-4D97-AF65-F5344CB8AC3E}">
        <p14:creationId xmlns:p14="http://schemas.microsoft.com/office/powerpoint/2010/main" val="177430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Centrum členov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199" y="1388534"/>
            <a:ext cx="3846689" cy="5283200"/>
          </a:xfrm>
        </p:spPr>
        <p:txBody>
          <a:bodyPr/>
          <a:lstStyle/>
          <a:p>
            <a:pPr lvl="0" algn="just">
              <a:defRPr sz="3600">
                <a:latin typeface="+mj-lt"/>
              </a:defRPr>
            </a:pPr>
            <a:r>
              <a:t>Otvorte študijný rozvrh (kliknite na položku </a:t>
            </a:r>
            <a:r>
              <a:rPr i="1"/>
              <a:t>Detaily</a:t>
            </a:r>
            <a:r>
              <a:t>) </a:t>
            </a: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4899378" y="1587102"/>
            <a:ext cx="5601758" cy="4660286"/>
          </a:xfrm>
          <a:prstGeom prst="rect">
            <a:avLst/>
          </a:prstGeom>
        </p:spPr>
      </p:pic>
      <p:cxnSp>
        <p:nvCxnSpPr>
          <p:cNvPr id="7" name="Straight Connector 6"/>
          <p:cNvCxnSpPr/>
          <p:nvPr/>
        </p:nvCxnSpPr>
        <p:spPr>
          <a:xfrm>
            <a:off x="2314222" y="2968978"/>
            <a:ext cx="2460978" cy="2325511"/>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45026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Centrum členov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64356"/>
            <a:ext cx="10515600" cy="5407378"/>
          </a:xfrm>
        </p:spPr>
        <p:txBody>
          <a:bodyPr/>
          <a:lstStyle/>
          <a:p>
            <a:pPr lvl="0" algn="just">
              <a:defRPr sz="3600">
                <a:latin typeface="+mj-lt"/>
              </a:defRPr>
            </a:pPr>
            <a:r>
              <a:t>Študijný rozvrh obsahuje všetky potrebné učebné materiály</a:t>
            </a:r>
            <a:endParaRPr>
              <a:latin typeface="+mj-lt"/>
            </a:endParaRPr>
          </a:p>
        </p:txBody>
      </p:sp>
      <p:pic>
        <p:nvPicPr>
          <p:cNvPr id="5" name="Picture 4"/>
          <p:cNvPicPr>
            <a:picLocks noChangeAspect="1"/>
          </p:cNvPicPr>
          <p:nvPr/>
        </p:nvPicPr>
        <p:blipFill>
          <a:blip r:embed="rId3"/>
          <a:stretch>
            <a:fillRect/>
          </a:stretch>
        </p:blipFill>
        <p:spPr>
          <a:xfrm>
            <a:off x="3560234" y="1969559"/>
            <a:ext cx="6629400" cy="4600575"/>
          </a:xfrm>
          <a:prstGeom prst="rect">
            <a:avLst/>
          </a:prstGeom>
        </p:spPr>
      </p:pic>
    </p:spTree>
    <p:extLst>
      <p:ext uri="{BB962C8B-B14F-4D97-AF65-F5344CB8AC3E}">
        <p14:creationId xmlns:p14="http://schemas.microsoft.com/office/powerpoint/2010/main" val="75450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Prehľad Cloud Infrastructure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endParaRPr sz="3200">
              <a:latin typeface="+mj-lt"/>
            </a:endParaRPr>
          </a:p>
          <a:p>
            <a:pPr lvl="0" algn="just">
              <a:defRPr sz="3200">
                <a:latin typeface="+mj-lt"/>
              </a:defRPr>
            </a:pPr>
            <a:r>
              <a:t>Všetky príklady a cvičenia v tomto kurze sme prispôsobili službe Oracle Cloud Infrastructure (OCI).</a:t>
            </a:r>
          </a:p>
          <a:p>
            <a:pPr lvl="0" algn="just">
              <a:defRPr sz="3200">
                <a:latin typeface="+mj-lt"/>
              </a:defRPr>
            </a:pPr>
            <a:r>
              <a:t>Po registrácii vám pošleme informácie na bezplatný prístup k OCI.</a:t>
            </a:r>
          </a:p>
          <a:p>
            <a:pPr lvl="0" algn="just">
              <a:defRPr sz="3200">
                <a:latin typeface="+mj-lt"/>
              </a:defRPr>
            </a:pPr>
            <a:r>
              <a:t>Môžete však využiť aj iné platformy verejného cloudu, napríklad Microsoft Azure, Amazon Web Service (AWS), Google Cloud (Google Cloud Platform) a podobne. </a:t>
            </a:r>
          </a:p>
          <a:p>
            <a:pPr lvl="0" algn="just"/>
            <a:endParaRPr>
              <a:latin typeface="+mj-lt"/>
            </a:endParaRPr>
          </a:p>
        </p:txBody>
      </p:sp>
    </p:spTree>
    <p:extLst>
      <p:ext uri="{BB962C8B-B14F-4D97-AF65-F5344CB8AC3E}">
        <p14:creationId xmlns:p14="http://schemas.microsoft.com/office/powerpoint/2010/main" val="2661490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491AF449-221B-4589-A2DF-34EEF3BE5A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1826</TotalTime>
  <Words>1477</Words>
  <Application>Microsoft Office PowerPoint</Application>
  <PresentationFormat>Widescreen</PresentationFormat>
  <Paragraphs>202</Paragraphs>
  <Slides>19</Slides>
  <Notes>18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6" baseType="lpstr">
      <vt:lpstr>Arial</vt:lpstr>
      <vt:lpstr>Calibri</vt:lpstr>
      <vt:lpstr>Calibri Light</vt:lpstr>
      <vt:lpstr>Times New Roman</vt:lpstr>
      <vt:lpstr>Wingdings</vt:lpstr>
      <vt:lpstr>Motyw pakietu Office</vt:lpstr>
      <vt:lpstr>Bitmap Image</vt:lpstr>
      <vt:lpstr>O3 - osnovy diaľkového vzdelávania v službe Cloud Computing  1 - začíname pracovať s cloudovou infraštruktúrou</vt:lpstr>
      <vt:lpstr>Úvod do kurzu Cloud Computing</vt:lpstr>
      <vt:lpstr>Úvod do kurzu Cloud Computing</vt:lpstr>
      <vt:lpstr>Centrum členov Oracle</vt:lpstr>
      <vt:lpstr>Centrum členov Oracle</vt:lpstr>
      <vt:lpstr>Centrum členov Oracle</vt:lpstr>
      <vt:lpstr>Centrum členov Oracle</vt:lpstr>
      <vt:lpstr>Centrum členov Oracle</vt:lpstr>
      <vt:lpstr>Prehľad Cloud Infrastructure</vt:lpstr>
      <vt:lpstr>Charachteristika v službe Cloud Computing</vt:lpstr>
      <vt:lpstr>Modely cloudových služieb</vt:lpstr>
      <vt:lpstr>Prevádzkové výdavky kapitálových výdavkov</vt:lpstr>
      <vt:lpstr>Globálna pôsobnosť cloudovej infraštruktúry</vt:lpstr>
      <vt:lpstr>Komponenty cloudovej oblasti</vt:lpstr>
      <vt:lpstr>Komponenty domény dostupnosti</vt:lpstr>
      <vt:lpstr>Fyzická sieť</vt:lpstr>
      <vt:lpstr>Virtuálna sieť</vt:lpstr>
      <vt:lpstr>Prehľad služieb cloudovej infraštruktúry</vt:lpstr>
      <vt:lpstr>Študovať a preskúmať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72</cp:revision>
  <dcterms:created xsi:type="dcterms:W3CDTF">2021-12-08T08:56:03Z</dcterms:created>
  <dcterms:modified xsi:type="dcterms:W3CDTF">2024-02-23T14:10:59Z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