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87" r:id="rId7"/>
    <p:sldId id="288" r:id="rId8"/>
    <p:sldId id="289" r:id="rId9"/>
    <p:sldId id="290" r:id="rId10"/>
    <p:sldId id="291" r:id="rId11"/>
    <p:sldId id="292" r:id="rId12"/>
    <p:sldId id="296" r:id="rId13"/>
    <p:sldId id="293" r:id="rId14"/>
    <p:sldId id="294" r:id="rId15"/>
    <p:sldId id="295" r:id="rId16"/>
    <p:sldId id="277" r:id="rId17"/>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parleremo di qualcosa di più sui servizi di computazione cloud.</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 container sono un modo eccellente per raggruppare ed eseguire le applicazioni. In un ambiente di produzione, tuttavia, è necessario gestire i container che eseguono le applicazioni e assicurarsi che non vi siano tempi di inattività. Ad esempio, un altro contenitore deve iniziare se un contenitore diventa inattivo. Non sarebbe più facile se un sistema gestisse questo comportamento?</a:t>
            </a:r>
          </a:p>
          <a:p>
            <a:r>
              <a:t>Ecco come Kubernetes viene in soccorso! Kubernetes offre un framework per eseguire i sistemi distribuiti in modo resiliente. Prevede il ridimensionamento e il failover per la tua applicazione, fornisce pattern di distribuzione e molto altro ancora. Ad esempio, Kubernetes può gestire facilmente una distribuzione canary per il sistema.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45346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Kubernetes rappresenta un percorso verso le funzioni in cui scrivi il codice in un determinato runtime e quindi non ti preoccupi dei server, non ti preoccupi di alcuna infrastruttura, fornisci semplicemente il codice e il provider cloud è responsabile dell'esecuzione di tale codice. E uno dei vantaggi più significativi qui è che ti porta davvero a un modello di prezzo basato sul consumo in cui sei costruito solo per il tempo in cui la tua funzione è in esecuzione.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Esistono diverse configurazioni di elaborazione che è possibile utilizzare nel cloud computing. Ciò che usi dipende dalle tue reali esigenze. L'approccio tradizionale è quello in cui si desidera avere host virtuali fisici (bare metal) o dedicati che non si desidera condividere con altri utenti di cloud pubblico. È inoltre possibile utilizzare i server virtuali installati su un'infrastruttura condivisa. Nel contesto della scalabilità e utilizzando solo ciò di cui hai bisogno da un'istanza di computazione, puoi utilizzare le configurazioni con container e funzioni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71361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Nei server Bare Metal ottieni un computer completo, un intero server completamente dedicato a te. Un host dedicato ti permette di avere a disposizione un computer Bare Metal completamente dedicato. Tuttavia, a monte, è possibile eseguire Virtual Machine. Qual è la differenza tra host dedicati e virtual machine? Le virtual machine sono condivise e multi-tenant, ovvero l'host può eseguirle da più utenti. Hanno un forte isolamento della sicurezza, quindi non devi preoccuparti. Tuttavia, alcuni utenti desiderano un host dedicato per eseguire le proprie VM e non dispongono di VM di altri clienti che li eseguono. Tale opzione viene inoltre fornita tramite un host dedicato.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81349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configurazione Bare Metal viene utilizzata quando desideri rendere disponibile il tuo hardware a elevate prestazioni nel cloud, ma utilizza un software che non può essere eseguito su virtual machine e dispone di licenze specifiche. È inoltre possibile che su tale hardware si desideri disporre di un determinato hypervisor su cui installare le virtual machine. Tuttavia, l'infrastruttura cloud condivisa viene utilizzata nel contesto del data center che ospita tale hardware.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19648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Le Virtual Machine indicano ancora il tradizionale approccio alla gestione delle istanze di computazione. Anche se non hai problemi con hardware specifico (e malfunzionamenti), devi comunque preoccuparti dell'intera configurazione, il che significa gestione delle patch del sistema operativo, configurazione di sicurezza, monitoraggio, configurazione dell'applicazione e scalabilità per gestire il traffico variabile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5186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Quando diciamo un'istanza, il significato è un host di computazione e dipende da diverse dipendenze. La prima dipendenza dell'host di computazione si trova su una rete cloud virtuale. Le istanze di computazione hanno un altro set di dipendenze: il volume di avvio, il disco di avvio e i volumi a blocchi. Cosa significa? Bene, ognuno di questi host di computazione che stai attivando dispone di un sistema operativo e l'immagine utilizzata per avviare un'istanza ne determina il sistema operativo e altri software. Viene dal disco di storage di rete denominato disco di avvio, pertanto non si trova nell'host di computazione. Vive sulla rete da qualche parte.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5476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Il ridimensionamento verticale consente di aumentare o ridurre le forme istantanee. Ora, cosa puoi scalare? Beh, puoi ridimensionare la CPU, la memoria e alcune delle altre caratteristiche di conseguenza. La cosa importante da ricordare qui è quando si scala su o giù. Quando si crea un'istanza di una nuova forma, questa passa a un altro host, pertanto è necessario un periodo di inattività. Tienilo a mente quando fai la scalabilità verticale.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84000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Esiste un'altra scala chiamata scala automatica, definita anche scala orizzontale. Ora, come puoi vedere nell'immagine, questo significa fondamentalmente che aggiungi altre VM della stessa forma o togli più VM della stessa forma. Ciò consente la distribuzione su larga scala delle VM. È previsto lo scale-in, in cui passi da una VM a molte VM o lo scale-out, in cui puoi tornare da molte a una VM. Perché questo è così popolare e potente? È così potente perché ti offre questa funzionalità di scalabilità, ma ti offre anche quella alta disponibilità. In questo caso, se una macchina virtuale ha esito negativo, altri possono continuare a lavorare.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410686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 anticipo, le organizzazioni hanno eseguito le applicazioni su server fisici. Purtroppo non è stato possibile definire i limiti delle risorse per le applicazioni in un server fisico e ciò ha causato problemi di allocazione delle risorse.</a:t>
            </a:r>
          </a:p>
          <a:p>
            <a:r>
              <a:t>Come soluzione, è stata introdotta la virtualizzazione. Consente di eseguire più virtual machine (VM) sulla CPU di un singolo server fisico. Di conseguenza, la virtualizzazione consente un migliore utilizzo delle risorse in un server fisico e consente una migliore scalabilità in quanto un'applicazione può essere aggiunta o aggiornata facilmente, riduce i costi hardware e molto altro ancora.</a:t>
            </a:r>
          </a:p>
          <a:p>
            <a:r>
              <a:t>I container sono simili alle VM, ma hanno proprietà di isolamento rilassate per condividere il sistema operativo tra le applicazioni. Pertanto, i contenitori sono considerati leggeri. Analogamente a una VM, un container dispone di un proprio file system, la condivisione di CPU, memoria, spazio sui processi e molto altro ancora. Tuttavia, scollegati dall'infrastruttura di base, sono portabili nel cloud e nelle distribuzioni del sistema operativo.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60625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kubernetes.io/"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ubernetes.io/docs/concepts/overvie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using-custom-image/workshops/freetier/index.html#xd_co_f=NmEzYTk4MDUtZWQyMS00MDBmLThiMWEtZWFhMTNlMjEzODM3%7E" TargetMode="External"/><Relationship Id="rId4" Type="http://schemas.openxmlformats.org/officeDocument/2006/relationships/hyperlink" Target="https://www.youtube.com/watch?v=8-jz5f_JyE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 formazione a distanza nel cloud computing</a:t>
            </a:r>
            <a:br>
              <a:rPr b="1"/>
            </a:br>
            <a:r>
              <a:rPr b="1"/>
              <a:t/>
            </a:r>
            <a:br>
              <a:rPr b="1"/>
            </a:br>
            <a:r>
              <a:t>4- Servizi di computazione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Motore container</a:t>
            </a:r>
            <a:endParaRPr b="1"/>
          </a:p>
        </p:txBody>
      </p:sp>
      <p:sp>
        <p:nvSpPr>
          <p:cNvPr id="7" name="Rectangle 6"/>
          <p:cNvSpPr/>
          <p:nvPr/>
        </p:nvSpPr>
        <p:spPr>
          <a:xfrm>
            <a:off x="4079630" y="4923692"/>
            <a:ext cx="2602523" cy="1754326"/>
          </a:xfrm>
          <a:prstGeom prst="rect">
            <a:avLst/>
          </a:prstGeom>
        </p:spPr>
        <p:txBody>
          <a:bodyPr wrap="square">
            <a:spAutoFit/>
          </a:bodyPr>
          <a:lstStyle/>
          <a:p>
            <a:pPr algn="ctr">
              <a:defRPr>
                <a:latin typeface="+mj-lt"/>
              </a:defRPr>
            </a:pPr>
            <a:r>
              <a:t>Include</a:t>
            </a:r>
          </a:p>
          <a:p>
            <a:pPr algn="ctr">
              <a:defRPr>
                <a:latin typeface="+mj-lt"/>
              </a:defRPr>
            </a:pPr>
            <a:r>
              <a:t>l'applicazione, i necessari binari e</a:t>
            </a:r>
          </a:p>
          <a:p>
            <a:pPr algn="ctr">
              <a:defRPr>
                <a:latin typeface="+mj-lt"/>
              </a:defRPr>
            </a:pPr>
            <a:r>
              <a:t>librerie e un'intera gestione degli ospiti</a:t>
            </a:r>
          </a:p>
          <a:p>
            <a:pPr algn="ctr">
              <a:defRPr>
                <a:latin typeface="+mj-lt"/>
              </a:defRPr>
            </a:pPr>
            <a:r>
              <a:t>sistema</a:t>
            </a:r>
          </a:p>
        </p:txBody>
      </p:sp>
      <p:sp>
        <p:nvSpPr>
          <p:cNvPr id="8" name="Rectangle 7"/>
          <p:cNvSpPr/>
          <p:nvPr/>
        </p:nvSpPr>
        <p:spPr>
          <a:xfrm>
            <a:off x="7737231" y="5049245"/>
            <a:ext cx="2994409" cy="1200329"/>
          </a:xfrm>
          <a:prstGeom prst="rect">
            <a:avLst/>
          </a:prstGeom>
        </p:spPr>
        <p:txBody>
          <a:bodyPr wrap="square">
            <a:spAutoFit/>
          </a:bodyPr>
          <a:lstStyle/>
          <a:p>
            <a:pPr algn="ctr">
              <a:defRPr>
                <a:latin typeface="+mj-lt"/>
              </a:defRPr>
            </a:pPr>
            <a:r>
              <a:t>Include l'applicazione e tutte le relative dipendenze, ma condivide il kernel/OS con</a:t>
            </a:r>
          </a:p>
          <a:p>
            <a:pPr algn="ctr">
              <a:defRPr>
                <a:latin typeface="+mj-lt"/>
              </a:defRPr>
            </a:pPr>
            <a:r>
              <a:t>altri contenitori</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defRPr>
                <a:latin typeface="+mj-lt"/>
              </a:defRPr>
            </a:pPr>
            <a:r>
              <a:t>Più applicazioni vengono eseguite su un server fisico</a:t>
            </a:r>
          </a:p>
        </p:txBody>
      </p:sp>
    </p:spTree>
    <p:extLst>
      <p:ext uri="{BB962C8B-B14F-4D97-AF65-F5344CB8AC3E}">
        <p14:creationId xmlns:p14="http://schemas.microsoft.com/office/powerpoint/2010/main" val="39302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Kubernetes</a:t>
            </a:r>
            <a:endParaRPr b="1"/>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defRPr sz="2800">
                <a:latin typeface="+mj-lt"/>
              </a:defRPr>
            </a:pPr>
            <a:r>
              <a:t>Kubernetes è un'origine aperta</a:t>
            </a:r>
          </a:p>
          <a:p>
            <a:pPr algn="ctr">
              <a:defRPr sz="2800">
                <a:latin typeface="+mj-lt"/>
              </a:defRPr>
            </a:pPr>
            <a:r>
              <a:t>sistema per l'automazione</a:t>
            </a:r>
          </a:p>
          <a:p>
            <a:pPr algn="ctr">
              <a:defRPr sz="2800">
                <a:latin typeface="+mj-lt"/>
              </a:defRPr>
            </a:pPr>
            <a:r>
              <a:t>distribuzione, scalabilità e</a:t>
            </a:r>
          </a:p>
          <a:p>
            <a:pPr algn="ctr">
              <a:defRPr sz="2800">
                <a:latin typeface="+mj-lt"/>
              </a:defRPr>
            </a:pPr>
            <a:r>
              <a:t>gestione in container</a:t>
            </a:r>
          </a:p>
          <a:p>
            <a:pPr algn="ctr">
              <a:defRPr sz="2800">
                <a:latin typeface="+mj-lt"/>
              </a:defRPr>
            </a:pPr>
            <a:r>
              <a:t>applicazioni</a:t>
            </a:r>
            <a:endParaRPr sz="2800">
              <a:latin typeface="+mj-lt"/>
            </a:endParaRPr>
          </a:p>
          <a:p>
            <a:pPr algn="ctr"/>
            <a:endParaRPr sz="2800">
              <a:latin typeface="+mj-lt"/>
            </a:endParaRPr>
          </a:p>
          <a:p>
            <a:pPr algn="ctr">
              <a:defRPr sz="2800">
                <a:latin typeface="+mj-lt"/>
              </a:defRPr>
            </a:pPr>
            <a:r>
              <a:rPr>
                <a:hlinkClick r:id="rId4"/>
              </a:rPr>
              <a:t>https://kubernetes.io</a:t>
            </a:r>
            <a:r>
              <a:t> </a:t>
            </a:r>
            <a:endParaRPr sz="2800">
              <a:latin typeface="+mj-lt"/>
            </a:endParaRPr>
          </a:p>
        </p:txBody>
      </p:sp>
    </p:spTree>
    <p:extLst>
      <p:ext uri="{BB962C8B-B14F-4D97-AF65-F5344CB8AC3E}">
        <p14:creationId xmlns:p14="http://schemas.microsoft.com/office/powerpoint/2010/main" val="148622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Funzioni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defRPr sz="3600">
                <a:latin typeface="+mj-lt"/>
              </a:defRPr>
            </a:pPr>
            <a:r>
              <a:t>concetto di architettura serverless ed elastica</a:t>
            </a:r>
            <a:endParaRPr sz="3600">
              <a:latin typeface="+mj-lt"/>
            </a:endParaRPr>
          </a:p>
          <a:p>
            <a:pPr lvl="0">
              <a:defRPr sz="3600">
                <a:latin typeface="+mj-lt"/>
              </a:defRPr>
            </a:pPr>
            <a:r>
              <a:t>blocchi di codice piccoli ma potenti (Python, Java, JavaScript, C# ...) che in genere fanno una cosa semplice</a:t>
            </a:r>
            <a:endParaRPr sz="3600">
              <a:latin typeface="+mj-lt"/>
            </a:endParaRPr>
          </a:p>
          <a:p>
            <a:pPr lvl="0">
              <a:defRPr sz="3600">
                <a:latin typeface="+mj-lt"/>
              </a:defRPr>
            </a:pPr>
            <a:r>
              <a:t>richiamato in risposta a un comando CLI (Command-Line Interface) o a una richiesta HTTP firmata</a:t>
            </a:r>
            <a:endParaRPr sz="3600">
              <a:latin typeface="+mj-lt"/>
            </a:endParaRPr>
          </a:p>
          <a:p>
            <a:pPr lvl="0"/>
            <a:endParaRPr sz="360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t>Leggi:</a:t>
            </a:r>
          </a:p>
          <a:p>
            <a:pPr algn="just">
              <a:defRPr>
                <a:latin typeface="+mj-lt"/>
                <a:hlinkClick r:id="rId3"/>
              </a:defRPr>
            </a:pPr>
            <a:r>
              <a:t>https://kubernetes.io/docs/concepts/overview</a:t>
            </a:r>
            <a:endParaRPr>
              <a:latin typeface="+mj-lt"/>
            </a:endParaRPr>
          </a:p>
          <a:p>
            <a:pPr marL="0" indent="0" algn="just">
              <a:buNone/>
            </a:pPr>
            <a:endParaRPr b="1">
              <a:latin typeface="+mj-lt"/>
            </a:endParaRPr>
          </a:p>
          <a:p>
            <a:pPr marL="0" indent="0" algn="just">
              <a:buNone/>
              <a:defRPr b="1">
                <a:latin typeface="+mj-lt"/>
              </a:defRPr>
            </a:pPr>
            <a:r>
              <a:t>Guarda questo video:</a:t>
            </a:r>
          </a:p>
          <a:p>
            <a:pPr algn="just">
              <a:defRPr>
                <a:latin typeface="+mj-lt"/>
                <a:hlinkClick r:id="rId4"/>
              </a:defRPr>
            </a:pPr>
            <a:r>
              <a:t>https://www.youtube.com/watch?v=8-jz5f_JyEQ</a:t>
            </a:r>
            <a:endParaRPr>
              <a:latin typeface="+mj-lt"/>
            </a:endParaRPr>
          </a:p>
          <a:p>
            <a:pPr algn="just"/>
            <a:endParaRPr b="1">
              <a:latin typeface="+mj-lt"/>
            </a:endParaRPr>
          </a:p>
          <a:p>
            <a:pPr marL="0" indent="0" algn="just">
              <a:buNone/>
              <a:defRPr b="1">
                <a:latin typeface="+mj-lt"/>
              </a:defRPr>
            </a:pPr>
            <a:r>
              <a:t>Prova il laboratorio pratico per questa lezione:</a:t>
            </a:r>
            <a:endParaRPr b="1">
              <a:latin typeface="+mj-lt"/>
            </a:endParaRPr>
          </a:p>
          <a:p>
            <a:pPr algn="just">
              <a:defRPr>
                <a:latin typeface="+mj-lt"/>
              </a:defRPr>
            </a:pPr>
            <a:r>
              <a:rPr>
                <a:hlinkClick r:id="rId5"/>
              </a:rPr>
              <a:t>https://oracle.github.io/learning-library/oci-library/oci-hol/using-custom-image/workshops/freetier/index.html#xd_co_f=NmEzYTk4MDUtZWQyMS00MDBmLThiMWEtZWFhMTNlMjEzODM3%7E</a:t>
            </a:r>
            <a:r>
              <a:t> </a:t>
            </a:r>
          </a:p>
          <a:p>
            <a:pPr algn="just"/>
            <a:endParaRPr b="1">
              <a:latin typeface="+mj-lt"/>
            </a:endParaRPr>
          </a:p>
          <a:p>
            <a:pPr marL="0" indent="0" algn="just">
              <a:buNone/>
              <a:defRPr b="1">
                <a:latin typeface="+mj-lt"/>
              </a:defRPr>
            </a:pPr>
            <a:r>
              <a:t>Accedi all'hub dei membri Oracle e termina il quarto argomento: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Servizi di computazione</a:t>
            </a:r>
          </a:p>
        </p:txBody>
      </p:sp>
      <p:pic>
        <p:nvPicPr>
          <p:cNvPr id="5" name="Content Placeholder 4"/>
          <p:cNvPicPr>
            <a:picLocks noGrp="1" noChangeAspect="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name="adj1" fmla="val -79099"/>
              <a:gd name="adj2" fmla="val -4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È necessario prendersi cura di quanto segue!</a:t>
            </a:r>
            <a:endParaRPr sz="24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 VM (Virtual Machine) e host dedicati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200329"/>
          </a:xfrm>
          <a:prstGeom prst="rect">
            <a:avLst/>
          </a:prstGeom>
        </p:spPr>
        <p:txBody>
          <a:bodyPr wrap="square">
            <a:spAutoFit/>
          </a:bodyPr>
          <a:lstStyle/>
          <a:p>
            <a:pPr algn="ctr">
              <a:defRPr b="1">
                <a:latin typeface="+mj-lt"/>
              </a:defRPr>
            </a:pPr>
            <a:r>
              <a:t>Bare Metal (BM)</a:t>
            </a:r>
            <a:endParaRPr b="1">
              <a:latin typeface="+mj-lt"/>
            </a:endParaRPr>
          </a:p>
          <a:p>
            <a:pPr algn="ctr"/>
            <a:endParaRPr>
              <a:latin typeface="+mj-lt"/>
            </a:endParaRPr>
          </a:p>
          <a:p>
            <a:pPr algn="ctr">
              <a:defRPr>
                <a:latin typeface="+mj-lt"/>
              </a:defRPr>
            </a:pPr>
            <a:r>
              <a:t>L'utente diventa tutto nudo</a:t>
            </a:r>
          </a:p>
          <a:p>
            <a:pPr algn="ctr">
              <a:defRPr>
                <a:latin typeface="+mj-lt"/>
              </a:defRPr>
            </a:pPr>
            <a:r>
              <a:t>server metal</a:t>
            </a:r>
            <a:endParaRPr>
              <a:latin typeface="+mj-lt"/>
            </a:endParaRPr>
          </a:p>
        </p:txBody>
      </p:sp>
      <p:sp>
        <p:nvSpPr>
          <p:cNvPr id="6" name="Rectangle 5"/>
          <p:cNvSpPr/>
          <p:nvPr/>
        </p:nvSpPr>
        <p:spPr>
          <a:xfrm>
            <a:off x="4596963" y="4161264"/>
            <a:ext cx="2672600" cy="2308324"/>
          </a:xfrm>
          <a:prstGeom prst="rect">
            <a:avLst/>
          </a:prstGeom>
        </p:spPr>
        <p:txBody>
          <a:bodyPr wrap="square">
            <a:spAutoFit/>
          </a:bodyPr>
          <a:lstStyle/>
          <a:p>
            <a:pPr algn="ctr">
              <a:defRPr b="1">
                <a:latin typeface="+mj-lt"/>
              </a:defRPr>
            </a:pPr>
            <a:r>
              <a:t>Virtual machine (VM)</a:t>
            </a:r>
          </a:p>
          <a:p>
            <a:pPr algn="ctr"/>
            <a:endParaRPr b="1">
              <a:latin typeface="+mj-lt"/>
            </a:endParaRPr>
          </a:p>
          <a:p>
            <a:pPr algn="ctr">
              <a:defRPr>
                <a:latin typeface="+mj-lt"/>
              </a:defRPr>
            </a:pPr>
            <a:r>
              <a:t>Un hypervisor virtualizza</a:t>
            </a:r>
          </a:p>
          <a:p>
            <a:pPr algn="ctr">
              <a:defRPr>
                <a:latin typeface="+mj-lt"/>
              </a:defRPr>
            </a:pPr>
            <a:r>
              <a:t>server Bare Metal di base in</a:t>
            </a:r>
          </a:p>
          <a:p>
            <a:pPr algn="ctr">
              <a:defRPr>
                <a:latin typeface="+mj-lt"/>
              </a:defRPr>
            </a:pPr>
            <a:r>
              <a:t>VM più piccole</a:t>
            </a:r>
          </a:p>
          <a:p>
            <a:pPr algn="ctr">
              <a:defRPr>
                <a:latin typeface="+mj-lt"/>
              </a:defRPr>
            </a:pPr>
            <a:r>
              <a:t>(multime</a:t>
            </a:r>
          </a:p>
          <a:p>
            <a:pPr algn="ctr">
              <a:defRPr>
                <a:latin typeface="+mj-lt"/>
              </a:defRPr>
            </a:pPr>
            <a:r>
              <a:t>VM tenant</a:t>
            </a:r>
          </a:p>
        </p:txBody>
      </p:sp>
      <p:sp>
        <p:nvSpPr>
          <p:cNvPr id="7" name="Rectangle 6"/>
          <p:cNvSpPr/>
          <p:nvPr/>
        </p:nvSpPr>
        <p:spPr>
          <a:xfrm>
            <a:off x="9259843" y="4262935"/>
            <a:ext cx="2672600" cy="1754326"/>
          </a:xfrm>
          <a:prstGeom prst="rect">
            <a:avLst/>
          </a:prstGeom>
        </p:spPr>
        <p:txBody>
          <a:bodyPr wrap="square">
            <a:spAutoFit/>
          </a:bodyPr>
          <a:lstStyle/>
          <a:p>
            <a:pPr algn="ctr">
              <a:defRPr b="1">
                <a:latin typeface="+mj-lt"/>
              </a:defRPr>
            </a:pPr>
            <a:r>
              <a:t>Host VM dedicati (DVH)</a:t>
            </a:r>
            <a:endParaRPr b="1">
              <a:latin typeface="+mj-lt"/>
            </a:endParaRPr>
          </a:p>
          <a:p>
            <a:pPr algn="ctr"/>
            <a:endParaRPr>
              <a:latin typeface="+mj-lt"/>
            </a:endParaRPr>
          </a:p>
          <a:p>
            <a:pPr algn="ctr">
              <a:defRPr>
                <a:latin typeface="+mj-lt"/>
              </a:defRPr>
            </a:pPr>
            <a:r>
              <a:t>Istanze VM in esecuzione</a:t>
            </a:r>
            <a:endParaRPr>
              <a:latin typeface="+mj-lt"/>
            </a:endParaRPr>
          </a:p>
          <a:p>
            <a:pPr algn="ctr">
              <a:defRPr>
                <a:latin typeface="+mj-lt"/>
              </a:defRPr>
            </a:pPr>
            <a:r>
              <a:t>su Bare Metal dedicato</a:t>
            </a:r>
          </a:p>
          <a:p>
            <a:pPr algn="ctr">
              <a:defRPr>
                <a:latin typeface="+mj-lt"/>
              </a:defRPr>
            </a:pPr>
            <a:r>
              <a:t>server (VM a singolo tenant)</a:t>
            </a:r>
          </a:p>
        </p:txBody>
      </p:sp>
    </p:spTree>
    <p:extLst>
      <p:ext uri="{BB962C8B-B14F-4D97-AF65-F5344CB8AC3E}">
        <p14:creationId xmlns:p14="http://schemas.microsoft.com/office/powerpoint/2010/main" val="412854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marL="0" lvl="0" indent="0">
              <a:buNone/>
              <a:defRPr sz="3600">
                <a:latin typeface="+mj-lt"/>
              </a:defRPr>
            </a:pPr>
            <a:r>
              <a:t>Possibili casi d'uso:</a:t>
            </a:r>
          </a:p>
          <a:p>
            <a:pPr lvl="0">
              <a:defRPr sz="3600">
                <a:latin typeface="+mj-lt"/>
              </a:defRPr>
            </a:pPr>
            <a:r>
              <a:t>carichi di lavoro a uso intensivo di prestazioni</a:t>
            </a:r>
            <a:endParaRPr sz="3600">
              <a:latin typeface="+mj-lt"/>
            </a:endParaRPr>
          </a:p>
          <a:p>
            <a:pPr lvl="0">
              <a:defRPr sz="3600">
                <a:latin typeface="+mj-lt"/>
              </a:defRPr>
            </a:pPr>
            <a:r>
              <a:t>carichi di lavoro non virtualizzati</a:t>
            </a:r>
            <a:endParaRPr sz="3600">
              <a:latin typeface="+mj-lt"/>
            </a:endParaRPr>
          </a:p>
          <a:p>
            <a:pPr lvl="0">
              <a:defRPr sz="3600">
                <a:latin typeface="+mj-lt"/>
              </a:defRPr>
            </a:pPr>
            <a:r>
              <a:t>è richiesto un hypervisor specifico</a:t>
            </a:r>
            <a:endParaRPr sz="3600">
              <a:latin typeface="+mj-lt"/>
            </a:endParaRPr>
          </a:p>
          <a:p>
            <a:pPr lvl="0">
              <a:defRPr sz="3600">
                <a:latin typeface="+mj-lt"/>
              </a:defRPr>
            </a:pPr>
            <a:r>
              <a:t>licenze specifiche</a:t>
            </a:r>
            <a:endParaRPr sz="360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2514676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lnSpcReduction="10000"/>
          </a:bodyPr>
          <a:lstStyle/>
          <a:p>
            <a:pPr>
              <a:defRPr sz="3600">
                <a:latin typeface="+mj-lt"/>
              </a:defRPr>
            </a:pPr>
            <a:r>
              <a:t>possibili casi d'uso:</a:t>
            </a:r>
          </a:p>
          <a:p>
            <a:pPr lvl="1">
              <a:defRPr sz="3600">
                <a:latin typeface="+mj-lt"/>
              </a:defRPr>
            </a:pPr>
            <a:r>
              <a:t>necessità di controllare tutti gli aspetti di un ambiente di sistema</a:t>
            </a:r>
            <a:endParaRPr sz="3600">
              <a:latin typeface="+mj-lt"/>
            </a:endParaRPr>
          </a:p>
          <a:p>
            <a:pPr lvl="1">
              <a:defRPr sz="3600">
                <a:latin typeface="+mj-lt"/>
              </a:defRPr>
            </a:pPr>
            <a:r>
              <a:t>è necessario distribuire un'applicazione legacy in esecuzione su Windows o Linux</a:t>
            </a:r>
            <a:endParaRPr sz="3600">
              <a:latin typeface="+mj-lt"/>
            </a:endParaRPr>
          </a:p>
          <a:p>
            <a:pPr lvl="0">
              <a:defRPr sz="3600">
                <a:latin typeface="+mj-lt"/>
              </a:defRPr>
            </a:pPr>
            <a:r>
              <a:t>richiede l'utilizzo della gestione delle patch del sistema operativo, della configurazione di sicurezza, del monitoraggio, della configurazione dell'applicazione e della scalabilità per gestire il traffico variabile</a:t>
            </a:r>
            <a:endParaRPr sz="3600">
              <a:latin typeface="+mj-lt"/>
            </a:endParaRPr>
          </a:p>
        </p:txBody>
      </p:sp>
    </p:spTree>
    <p:extLst>
      <p:ext uri="{BB962C8B-B14F-4D97-AF65-F5344CB8AC3E}">
        <p14:creationId xmlns:p14="http://schemas.microsoft.com/office/powerpoint/2010/main" val="344260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Informazioni di base sull'istanza VM</a:t>
            </a:r>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944436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Ridimensionamento verticale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lnSpcReduction="10000"/>
          </a:bodyPr>
          <a:lstStyle/>
          <a:p>
            <a:pPr lvl="0">
              <a:defRPr sz="3600">
                <a:latin typeface="+mj-lt"/>
              </a:defRPr>
            </a:pPr>
            <a:r>
              <a:t>ridimensionare la capacità di una singola virtual machine</a:t>
            </a:r>
            <a:endParaRPr sz="3600">
              <a:latin typeface="+mj-lt"/>
            </a:endParaRPr>
          </a:p>
          <a:p>
            <a:pPr lvl="0">
              <a:defRPr sz="3600">
                <a:latin typeface="+mj-lt"/>
              </a:defRPr>
            </a:pPr>
            <a:r>
              <a:t>la nuova configurazione deve avere la stessa architettura hardware</a:t>
            </a:r>
            <a:endParaRPr sz="3600">
              <a:latin typeface="+mj-lt"/>
            </a:endParaRPr>
          </a:p>
          <a:p>
            <a:pPr lvl="0">
              <a:defRPr sz="3600">
                <a:latin typeface="+mj-lt"/>
              </a:defRPr>
            </a:pPr>
            <a:r>
              <a:t>è necessario un tempo di inattività. È necessario arrestare l'istanza prima di ridimensionarla.</a:t>
            </a:r>
            <a:endParaRPr sz="3600">
              <a:latin typeface="+mj-lt"/>
            </a:endParaRPr>
          </a:p>
        </p:txBody>
      </p:sp>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id="6" name="Picture 5" descr="hardware - What are the considerations which decide the &lt;strong&gt;server&lt;/strong&gt;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id="7" name="Picture 6" descr="hardware - What are the considerations which decide the &lt;strong&gt;server&lt;/strong&gt; ..."/>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0" name="Picture 9" descr="hardware - What are the considerations which decide the &lt;strong&gt;server&lt;/strong&gt; ..."/>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3108115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Ridimensionamento orizzontale (scala automatica)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5793712" cy="5202273"/>
          </a:xfrm>
        </p:spPr>
        <p:txBody>
          <a:bodyPr>
            <a:noAutofit/>
          </a:bodyPr>
          <a:lstStyle/>
          <a:p>
            <a:pPr lvl="0">
              <a:defRPr sz="3600">
                <a:latin typeface="+mj-lt"/>
              </a:defRPr>
            </a:pPr>
            <a:r>
              <a:t>abilita la distribuzione su larga scala delle VM con la configurazione automatica</a:t>
            </a:r>
            <a:endParaRPr sz="3600">
              <a:latin typeface="+mj-lt"/>
            </a:endParaRPr>
          </a:p>
          <a:p>
            <a:pPr lvl="0">
              <a:defRPr sz="3600">
                <a:latin typeface="+mj-lt"/>
              </a:defRPr>
            </a:pPr>
            <a:r>
              <a:t>scalabile o scalabile</a:t>
            </a:r>
          </a:p>
          <a:p>
            <a:pPr lvl="0">
              <a:defRPr sz="3600">
                <a:latin typeface="+mj-lt"/>
              </a:defRPr>
            </a:pPr>
            <a:r>
              <a:t>corrispondere alla domanda di traffico aggiungendo o rimuovendo automaticamente le VM (supporta il ridimensionamento automatico in base alla CPU delle metriche o all'utilizzo della memoria</a:t>
            </a:r>
            <a:endParaRPr sz="3600">
              <a:latin typeface="+mj-lt"/>
            </a:endParaRPr>
          </a:p>
        </p:txBody>
      </p:sp>
      <p:pic>
        <p:nvPicPr>
          <p:cNvPr id="4" name="Picture 3"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id="6" name="Picture 5"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a:spAutoFit/>
          </a:bodyPr>
          <a:lstStyle/>
          <a:p>
            <a:pPr algn="ctr">
              <a:defRPr sz="2800" b="1"/>
            </a:pPr>
            <a:r>
              <a:t>….</a:t>
            </a:r>
            <a:endParaRPr b="1"/>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RIDIMENSIONA - IN</a:t>
            </a:r>
            <a:endParaRPr sz="320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SCALABILITÀ - USCITA</a:t>
            </a:r>
            <a:endParaRPr sz="3200">
              <a:latin typeface="+mj-lt"/>
            </a:endParaRPr>
          </a:p>
        </p:txBody>
      </p:sp>
    </p:spTree>
    <p:extLst>
      <p:ext uri="{BB962C8B-B14F-4D97-AF65-F5344CB8AC3E}">
        <p14:creationId xmlns:p14="http://schemas.microsoft.com/office/powerpoint/2010/main" val="255310231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EC8ADB1-A8C7-47DF-A779-E8E0083C8E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3088</TotalTime>
  <Words>1594</Words>
  <Application>Microsoft Office PowerPoint</Application>
  <PresentationFormat>Widescreen</PresentationFormat>
  <Paragraphs>109</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Motyw pakietu Office</vt:lpstr>
      <vt:lpstr>O3 - curricula per la formazione a distanza nel cloud computing  4- Servizi di computazione</vt:lpstr>
      <vt:lpstr>Introduzione al corso Cloud Computing</vt:lpstr>
      <vt:lpstr>Servizi di computazione</vt:lpstr>
      <vt:lpstr>Bare Metal, VM (Virtual Machine) e host dedicati</vt:lpstr>
      <vt:lpstr>Bare Metal</vt:lpstr>
      <vt:lpstr>VM</vt:lpstr>
      <vt:lpstr>Informazioni di base sull'istanza VM</vt:lpstr>
      <vt:lpstr>Ridimensionamento verticale</vt:lpstr>
      <vt:lpstr>Ridimensionamento orizzontale (scala automatica)</vt:lpstr>
      <vt:lpstr>Motore container</vt:lpstr>
      <vt:lpstr>Kubernetes</vt:lpstr>
      <vt:lpstr>Funzioni</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148</cp:revision>
  <dcterms:created xsi:type="dcterms:W3CDTF">2021-12-08T08:56:03Z</dcterms:created>
  <dcterms:modified xsi:type="dcterms:W3CDTF">2024-02-23T14:07:47Z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