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301" r:id="rId6"/>
    <p:sldId id="300" r:id="rId7"/>
    <p:sldId id="295" r:id="rId8"/>
    <p:sldId id="296" r:id="rId9"/>
    <p:sldId id="297" r:id="rId10"/>
    <p:sldId id="298" r:id="rId11"/>
    <p:sldId id="299" r:id="rId12"/>
    <p:sldId id="277" r:id="rId1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15" autoAdjust="0"/>
    <p:restoredTop sz="86388" autoAdjust="0"/>
  </p:normalViewPr>
  <p:slideViewPr>
    <p:cSldViewPr snapToGrid="0">
      <p:cViewPr varScale="1">
        <p:scale>
          <a:sx n="96" d="100"/>
          <a:sy n="96" d="100"/>
        </p:scale>
        <p:origin x="774" y="78"/>
      </p:cViewPr>
      <p:guideLst/>
    </p:cSldViewPr>
  </p:slideViewPr>
  <p:outlineViewPr>
    <p:cViewPr>
      <p:scale>
        <a:sx n="33" d="100"/>
        <a:sy n="33" d="100"/>
      </p:scale>
      <p:origin x="0" y="-501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 došli na tečaj računarstva u oblaku. Ovaj tečaj razvijen je kao rezultat projekta Erasmus+ CodeIn. Sve što trebate naučiti je pristup internetu i računalo.</a:t>
            </a:r>
          </a:p>
          <a:p>
            <a:pPr>
              <a:lnSpc>
                <a:spcPct val="107000"/>
              </a:lnSpc>
              <a:spcAft>
                <a:spcPts val="800"/>
              </a:spcAft>
              <a:defRPr>
                <a:effectLst/>
              </a:defRPr>
            </a:pPr>
            <a:r>
              <a:t>Tečaj sadrži ukupno deset tema. Osim toga, pripremili smo kratki videozapis s osnovnim uputama na početku svakog od njih. </a:t>
            </a:r>
            <a:r>
              <a:rPr>
                <a:latin typeface="Calibri" panose="020F0502020204030204" pitchFamily="34" charset="0"/>
                <a:ea typeface="Calibri" panose="020F0502020204030204" pitchFamily="34" charset="0"/>
                <a:cs typeface="Times New Roman" panose="02020603050405020304" pitchFamily="18" charset="0"/>
              </a:rPr>
              <a:t>Prije svega, dat ćemo vam osnovne informacije o tome kako očekujemo da naučite u ovom tečaju i gdje možete pronaći nastavne materijale.</a:t>
            </a:r>
            <a:r>
              <a:t> </a:t>
            </a: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Vjerojatno je vaša prva upotreba usluga računalstva u oblaku bila slučaj korištenja File Storage kao usluge. Danas postoji mnoštvo dobavljača koji pružaju takve usluge. Vjerojatno ih upotrebljavate za dijeljenje datoteka ili sigurnosno kopiranje podataka. Međutim, servis za pohranu datoteka ima brojne druge aplikacije koje ćemo prikazati u ostatku ovog tečaja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1130285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Prije dubljeg ronjenja u uslugu prvo pogledajmo spremište datoteka. Jednostavno rečeno, datotečno spremište hijerarhijska je zbirka dokumenata organizirana u imenovane direktorije. Svi smo mi upoznati s tim. Bilo da upotrebljavate računala sa sustavom Linux ili računala sa sustavom Windows, upoznati ste s načinom organiziranja datoteka u mape i direktorije i nekoliko njih. Sada je razlika u tome što smo u oblaku distribuirali datotečne sustave. To nije lokalno s vašim računalom, a dva najčešća su NFS za Linux, mrežni datotečni sustav i blok poslužiteljskih poruka i SMB za Windows. UNIX i Windows podržavaju protokole i standarde, a mnoge pojedinosti o operacijskim sustavima i hipervizorima to podržavaju.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2114042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Koje načine upotrebe nudi datotečno spremište? Primjer upotrebe su mnoge poslovne aplikacije koje zahtijevaju dijeljenje datoteka. Pruža servis datotečnog spremišta. Mnogi od nas upotrebljavali su korporativne direktorije u kojima smo dijelili mape u kojima zadržavamo naš sadržaj. To je primjer datotečnog sustava opće namjene. Mikroservisi i spremnici obično su bez državljanstva, a ako razmišljate o tim arhitekturama, mora postojati mjesto gdje održavate stanje tih mikroservisa i spremnika. Korisnici bi često za upravljanje tim stanjem upotrebljavali dijeljeni datotečni sustav, a postoji i nekoliko drugih načina upotrebe poput računarstva visokih performansi, prilagodljivih aplikacija, analitike i još mnogo toga, u kojima biste upotrebljavali servis datotečnog spremišta.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347180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Ukratko, kako funkcionira datotečno spremište? Kao što možete vidjeti na slici, imate jedan podatkovni centar u regiji oblaka. Imate nekoliko računalnih instanci. Svi pričaju s dijeljenim datotečnim sustavom, a to je vaš servis za pohranu datoteka. Podijelio je spremište za računalne instance. NFS v.3 trenutačno je standard distribuiranog datotečnog sustava.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116742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Možete napraviti sigurnosnu kopiju datotečnog sustava koji nazivamo snimkama stanja. To štiti vaše podatke. Ako se mape ili direktoriji izbrišu, uvijek ih možete vratiti iz snimki stanja. Nadalje, podaci se mogu dohvatiti čak i ako se instanca ne može pokrenuti ili je izbrisana.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2434962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Postoji nekoliko razina sigurnosti koje se mogu primijeniti na datotečno spremište. Općenito, moguće je upotrebljavati standardne servise kao što su Identity and Access Management ili sigurnosni popisi koji upravljaju najnižim pravima postavljanja cilja ili pristupa montiranom disku. Detaljnije uređivanje prava pristupa moguće je na razini opcije izvoza i mrežnog datotečnog sustava radi kontrole prava na pisanje, brisanje i promjenu podataka.</a:t>
            </a:r>
          </a:p>
          <a:p>
            <a:r>
              <a:t>Nadalje, imate šifriranje podataka u mirovanju i šifriranje u prijenosu, što znači da se promet šifrira kad vaše računalne instance razgovaraju s dijeljenim datotečnim sustavom.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3875950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Za dovršetak </a:t>
            </a:r>
            <a:r>
              <a:rPr/>
              <a:t>ove </a:t>
            </a:r>
            <a:r>
              <a:rPr lang="hr-HR" smtClean="0"/>
              <a:t>nastavne cjeline</a:t>
            </a:r>
            <a:r>
              <a:rPr smtClean="0"/>
              <a:t> </a:t>
            </a:r>
            <a:r>
              <a:t>proučite i pregledajte </a:t>
            </a:r>
            <a:r>
              <a:rPr/>
              <a:t>sljedeće </a:t>
            </a:r>
            <a:r>
              <a:rPr lang="hr-HR" smtClean="0"/>
              <a:t>online izvore</a:t>
            </a:r>
            <a:r>
              <a:rPr smtClean="0"/>
              <a:t>. </a:t>
            </a:r>
            <a:r>
              <a:t>Hvala na pozornosti!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ws.amazon.com/what-is/cloud-file-storag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coursera.org/lecture/oracle-cloud-infrastructure-operations-associate/file-storage-utilization-snapshots-and-export-options-95ENk" TargetMode="External"/><Relationship Id="rId4" Type="http://schemas.openxmlformats.org/officeDocument/2006/relationships/hyperlink" Target="https://www.youtube.com/watch?v=PmxWTTpXNL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hr-HR" b="1" noProof="0" dirty="0"/>
              <a:t>O3 - Nastavni sadržaj</a:t>
            </a:r>
            <a:r>
              <a:rPr lang="en-US" b="1" noProof="0" dirty="0"/>
              <a:t>i</a:t>
            </a:r>
            <a:r>
              <a:rPr lang="hr-HR" b="1" noProof="0" dirty="0"/>
              <a:t> za učenje na daljinu </a:t>
            </a:r>
            <a:r>
              <a:rPr lang="en-US" b="1" noProof="0" dirty="0"/>
              <a:t>o</a:t>
            </a:r>
            <a:r>
              <a:rPr lang="hr-HR" b="1" noProof="0" dirty="0"/>
              <a:t> računarstv</a:t>
            </a:r>
            <a:r>
              <a:rPr lang="en-US" b="1" noProof="0" dirty="0"/>
              <a:t>u</a:t>
            </a:r>
            <a:r>
              <a:rPr lang="hr-HR" b="1" noProof="0" dirty="0"/>
              <a:t> u oblaku</a:t>
            </a:r>
            <a:br>
              <a:rPr lang="hr-HR" b="1" noProof="0" dirty="0"/>
            </a:br>
            <a:r>
              <a:rPr lang="hr-HR" b="1" dirty="0"/>
              <a:t/>
            </a:r>
            <a:br>
              <a:rPr lang="hr-HR" b="1" dirty="0"/>
            </a:br>
            <a:r>
              <a:rPr lang="hr-HR" dirty="0"/>
              <a:t>6 - Spremište datoteka</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Uvod u tečaj o računarstvu u oblaku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lvl="0">
              <a:defRPr sz="3600">
                <a:latin typeface="+mj-lt"/>
              </a:defRPr>
            </a:pPr>
            <a:r>
              <a:rPr lang="hr-HR" noProof="0" dirty="0"/>
              <a:t>Ovaj tečaj razvijen je kao rezultat Erasmus+ projekta CodeIn (</a:t>
            </a:r>
            <a:r>
              <a:rPr lang="hr-HR" i="1" noProof="0" dirty="0"/>
              <a:t>Cloud cOmputing for Digital Education INnovation</a:t>
            </a:r>
            <a:r>
              <a:rPr lang="hr-HR" noProof="0" dirty="0"/>
              <a:t>)</a:t>
            </a:r>
          </a:p>
          <a:p>
            <a:pPr lvl="0">
              <a:defRPr sz="3600">
                <a:latin typeface="+mj-lt"/>
              </a:defRPr>
            </a:pPr>
            <a:r>
              <a:rPr lang="hr-HR" noProof="0" dirty="0"/>
              <a:t>Sadrži ukupno deset nastavnih tema</a:t>
            </a:r>
            <a:endParaRPr lang="hr-HR" sz="3600" noProof="0" dirty="0">
              <a:latin typeface="+mj-lt"/>
            </a:endParaRPr>
          </a:p>
          <a:p>
            <a:pPr lvl="0">
              <a:defRPr sz="3600">
                <a:latin typeface="+mj-lt"/>
              </a:defRPr>
            </a:pPr>
            <a:r>
              <a:rPr lang="hr-HR" noProof="0" dirty="0"/>
              <a:t>Sve što trebate za pristup tečaju je pristup internetu </a:t>
            </a:r>
          </a:p>
          <a:p>
            <a:pPr lvl="0">
              <a:defRPr sz="3600">
                <a:latin typeface="+mj-lt"/>
              </a:defRPr>
            </a:pPr>
            <a:r>
              <a:rPr lang="hr-HR" noProof="0" dirty="0"/>
              <a:t>Procjenjuje se kako je potrebno oko 150 sati učenja za postizanje planiranih ishoda učenja. </a:t>
            </a:r>
          </a:p>
          <a:p>
            <a:pPr lvl="0"/>
            <a:endParaRPr lang="hr-HR" sz="3600" noProof="0" dirty="0">
              <a:latin typeface="+mj-lt"/>
            </a:endParaRPr>
          </a:p>
          <a:p>
            <a:pPr lvl="0"/>
            <a:endParaRPr lang="hr-HR" noProof="0" dirty="0">
              <a:latin typeface="+mj-lt"/>
            </a:endParaRPr>
          </a:p>
        </p:txBody>
      </p:sp>
    </p:spTree>
    <p:extLst>
      <p:ext uri="{BB962C8B-B14F-4D97-AF65-F5344CB8AC3E}">
        <p14:creationId xmlns:p14="http://schemas.microsoft.com/office/powerpoint/2010/main" val="2701681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0" y="365125"/>
            <a:ext cx="12192000" cy="1325563"/>
          </a:xfrm>
        </p:spPr>
        <p:txBody>
          <a:bodyPr/>
          <a:lstStyle/>
          <a:p>
            <a:pPr lvl="0" algn="ctr">
              <a:defRPr b="1"/>
            </a:pPr>
            <a:r>
              <a:rPr lang="hr-HR" dirty="0"/>
              <a:t>Datotečno spremište kao servis</a:t>
            </a:r>
            <a:endParaRPr lang="hr-HR" b="1" dirty="0"/>
          </a:p>
        </p:txBody>
      </p:sp>
      <p:pic>
        <p:nvPicPr>
          <p:cNvPr id="2051" name="Picture 3" descr="Microsoft OneDr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71" y="1426169"/>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2796299" y="1463242"/>
            <a:ext cx="729510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sz="2400">
                <a:ln>
                  <a:noFill/>
                </a:ln>
                <a:solidFill>
                  <a:srgbClr val="292929"/>
                </a:solidFill>
                <a:effectLst/>
                <a:latin typeface="+mj-lt"/>
              </a:defRPr>
            </a:pPr>
            <a:r>
              <a:t>Microsoft OneDrive - za korisnike sustava Windows</a:t>
            </a:r>
          </a:p>
          <a:p>
            <a:pPr marL="0" marR="0" lvl="0" indent="0" algn="l" defTabSz="914400" rtl="0" eaLnBrk="0" fontAlgn="base" latinLnBrk="0" hangingPunct="0">
              <a:lnSpc>
                <a:spcPct val="100000"/>
              </a:lnSpc>
              <a:spcBef>
                <a:spcPct val="0"/>
              </a:spcBef>
              <a:spcAft>
                <a:spcPct val="0"/>
              </a:spcAft>
              <a:buClrTx/>
              <a:buSzTx/>
              <a:buFontTx/>
              <a:buNone/>
              <a:tabLst/>
            </a:pPr>
            <a:endParaRPr kumimoji="0" sz="1800" i="0" u="none" strike="noStrike" cap="none" normalizeH="0" baseline="0">
              <a:ln>
                <a:noFill/>
              </a:ln>
              <a:solidFill>
                <a:schemeClr val="tx1"/>
              </a:solidFill>
              <a:effectLst/>
              <a:latin typeface="Arial" panose="020B0604020202020204" pitchFamily="34" charset="0"/>
            </a:endParaRPr>
          </a:p>
        </p:txBody>
      </p:sp>
      <p:pic>
        <p:nvPicPr>
          <p:cNvPr id="2054" name="Picture 6" descr="https://i.pcmag.com/imagery/reviews/0333NkfZrGoua687nkaStJP-24.fit_lim.size_120x68.v16125457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071" y="2389275"/>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Google Driv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071" y="3347707"/>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Dropbox"/>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071" y="4304116"/>
            <a:ext cx="8763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Cloud Driv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9207" y="5260525"/>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4"/>
          <p:cNvSpPr>
            <a:spLocks noChangeArrowheads="1"/>
          </p:cNvSpPr>
          <p:nvPr/>
        </p:nvSpPr>
        <p:spPr bwMode="auto">
          <a:xfrm>
            <a:off x="2793436" y="238934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Idrive - jeftina sigurnosna kopija i sinkronizacija</a:t>
            </a:r>
            <a:endParaRPr kumimoji="0" sz="1800" i="0" u="none" strike="noStrike" cap="none" normalizeH="0" baseline="0">
              <a:ln>
                <a:noFill/>
              </a:ln>
              <a:solidFill>
                <a:schemeClr val="tx1"/>
              </a:solidFill>
              <a:effectLst/>
              <a:latin typeface="Arial" panose="020B0604020202020204" pitchFamily="34" charset="0"/>
            </a:endParaRPr>
          </a:p>
        </p:txBody>
      </p:sp>
      <p:sp>
        <p:nvSpPr>
          <p:cNvPr id="14" name="Rectangle 4"/>
          <p:cNvSpPr>
            <a:spLocks noChangeArrowheads="1"/>
          </p:cNvSpPr>
          <p:nvPr/>
        </p:nvSpPr>
        <p:spPr bwMode="auto">
          <a:xfrm>
            <a:off x="2793435" y="3346487"/>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Google Drive - korisnici Google radnog prostora</a:t>
            </a:r>
            <a:endParaRPr kumimoji="0" sz="1800" i="0" u="none" strike="noStrike" cap="none" normalizeH="0" baseline="0">
              <a:ln>
                <a:noFill/>
              </a:ln>
              <a:solidFill>
                <a:schemeClr val="tx1"/>
              </a:solidFill>
              <a:effectLst/>
              <a:latin typeface="Arial" panose="020B0604020202020204" pitchFamily="34" charset="0"/>
            </a:endParaRPr>
          </a:p>
        </p:txBody>
      </p:sp>
      <p:sp>
        <p:nvSpPr>
          <p:cNvPr id="15" name="Rectangle 4"/>
          <p:cNvSpPr>
            <a:spLocks noChangeArrowheads="1"/>
          </p:cNvSpPr>
          <p:nvPr/>
        </p:nvSpPr>
        <p:spPr bwMode="auto">
          <a:xfrm>
            <a:off x="2793434" y="4275976"/>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DropBox - integracija sa servisima trećih strana</a:t>
            </a:r>
            <a:endParaRPr kumimoji="0" sz="1800" i="0" u="none" strike="noStrike" cap="none" normalizeH="0" baseline="0">
              <a:ln>
                <a:noFill/>
              </a:ln>
              <a:solidFill>
                <a:schemeClr val="tx1"/>
              </a:solidFill>
              <a:effectLst/>
              <a:latin typeface="Arial" panose="020B0604020202020204" pitchFamily="34" charset="0"/>
            </a:endParaRPr>
          </a:p>
        </p:txBody>
      </p:sp>
      <p:sp>
        <p:nvSpPr>
          <p:cNvPr id="16" name="Rectangle 4"/>
          <p:cNvSpPr>
            <a:spLocks noChangeArrowheads="1"/>
          </p:cNvSpPr>
          <p:nvPr/>
        </p:nvSpPr>
        <p:spPr bwMode="auto">
          <a:xfrm>
            <a:off x="2793434" y="520546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iCloud Drive - za korisnike Mac i iPhone</a:t>
            </a:r>
            <a:endParaRPr kumimoji="0" sz="1800" i="0" u="none" strike="noStrike" cap="none" normalizeH="0" baseline="0">
              <a:ln>
                <a:noFill/>
              </a:ln>
              <a:solidFill>
                <a:schemeClr val="tx1"/>
              </a:solidFill>
              <a:effectLst/>
              <a:latin typeface="Arial" panose="020B0604020202020204" pitchFamily="34" charset="0"/>
            </a:endParaRPr>
          </a:p>
        </p:txBody>
      </p:sp>
      <p:sp>
        <p:nvSpPr>
          <p:cNvPr id="17" name="Rectangle 4"/>
          <p:cNvSpPr>
            <a:spLocks noChangeArrowheads="1"/>
          </p:cNvSpPr>
          <p:nvPr/>
        </p:nvSpPr>
        <p:spPr bwMode="auto">
          <a:xfrm>
            <a:off x="1016072" y="6101053"/>
            <a:ext cx="1033772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defRPr sz="3200">
                <a:solidFill>
                  <a:srgbClr val="292929"/>
                </a:solidFill>
                <a:latin typeface="+mj-lt"/>
              </a:defRPr>
            </a:pPr>
            <a:r>
              <a:rPr dirty="0"/>
              <a:t>i </a:t>
            </a:r>
            <a:r>
              <a:rPr dirty="0" err="1"/>
              <a:t>mnoštvo</a:t>
            </a:r>
            <a:r>
              <a:rPr dirty="0"/>
              <a:t> </a:t>
            </a:r>
            <a:r>
              <a:rPr dirty="0" err="1"/>
              <a:t>drugih</a:t>
            </a:r>
            <a:r>
              <a:rPr dirty="0"/>
              <a:t> </a:t>
            </a:r>
            <a:r>
              <a:rPr dirty="0" err="1"/>
              <a:t>d</a:t>
            </a:r>
            <a:r>
              <a:rPr lang="en-US" dirty="0" err="1"/>
              <a:t>avatelja</a:t>
            </a:r>
            <a:r>
              <a:rPr lang="en-US" dirty="0"/>
              <a:t> </a:t>
            </a:r>
            <a:r>
              <a:rPr lang="en-US" dirty="0" err="1"/>
              <a:t>usluga</a:t>
            </a:r>
            <a:r>
              <a:rPr lang="en-US" dirty="0"/>
              <a:t> / </a:t>
            </a:r>
            <a:r>
              <a:rPr lang="en-US" dirty="0" err="1"/>
              <a:t>do</a:t>
            </a:r>
            <a:r>
              <a:rPr dirty="0" err="1"/>
              <a:t>bavljača</a:t>
            </a:r>
            <a:r>
              <a:rPr dirty="0"/>
              <a:t> ...</a:t>
            </a:r>
            <a:endParaRPr kumimoji="0" sz="240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77493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dirty="0"/>
              <a:t>Što je datotečno spremište?</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5184949" cy="5167312"/>
          </a:xfrm>
        </p:spPr>
        <p:txBody>
          <a:bodyPr>
            <a:normAutofit lnSpcReduction="10000"/>
          </a:bodyPr>
          <a:lstStyle/>
          <a:p>
            <a:pPr>
              <a:defRPr sz="3600">
                <a:latin typeface="+mj-lt"/>
              </a:defRPr>
            </a:pPr>
            <a:r>
              <a:rPr lang="hr-HR" dirty="0"/>
              <a:t>hijerarhijska kolekcija dokumenata organiziranih u imenovane direktorije koji su i sami strukturirane datoteke</a:t>
            </a:r>
          </a:p>
          <a:p>
            <a:pPr>
              <a:defRPr sz="3600">
                <a:latin typeface="+mj-lt"/>
              </a:defRPr>
            </a:pPr>
            <a:r>
              <a:rPr lang="hr-HR" dirty="0"/>
              <a:t>distribuirani datotečni sustavi imaju strukturu/izgled identične lokalnim datotečnim sustavima</a:t>
            </a:r>
            <a:endParaRPr lang="hr-HR" sz="3600" dirty="0">
              <a:latin typeface="+mj-lt"/>
            </a:endParaRPr>
          </a:p>
        </p:txBody>
      </p:sp>
      <p:pic>
        <p:nvPicPr>
          <p:cNvPr id="4" name="Picture 3"/>
          <p:cNvPicPr>
            <a:picLocks noChangeAspect="1"/>
          </p:cNvPicPr>
          <p:nvPr/>
        </p:nvPicPr>
        <p:blipFill>
          <a:blip r:embed="rId3"/>
          <a:stretch>
            <a:fillRect/>
          </a:stretch>
        </p:blipFill>
        <p:spPr>
          <a:xfrm>
            <a:off x="5849133" y="1690688"/>
            <a:ext cx="5920835" cy="4498570"/>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dirty="0"/>
              <a:t>Primjeri uporabe datotečnog spremišta</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0410092" cy="5167312"/>
          </a:xfrm>
        </p:spPr>
        <p:txBody>
          <a:bodyPr>
            <a:normAutofit/>
          </a:bodyPr>
          <a:lstStyle/>
          <a:p>
            <a:pPr>
              <a:defRPr sz="3600">
                <a:latin typeface="+mj-lt"/>
              </a:defRPr>
            </a:pPr>
            <a:r>
              <a:rPr lang="hr-HR" dirty="0"/>
              <a:t>veliki repozitoriji sadržaja</a:t>
            </a:r>
            <a:endParaRPr lang="hr-HR" sz="3600" dirty="0">
              <a:latin typeface="+mj-lt"/>
            </a:endParaRPr>
          </a:p>
          <a:p>
            <a:pPr>
              <a:defRPr sz="3600">
                <a:latin typeface="+mj-lt"/>
              </a:defRPr>
            </a:pPr>
            <a:r>
              <a:rPr lang="hr-HR" dirty="0"/>
              <a:t>razvojna okruženja</a:t>
            </a:r>
            <a:endParaRPr lang="hr-HR" sz="3600" dirty="0">
              <a:latin typeface="+mj-lt"/>
            </a:endParaRPr>
          </a:p>
          <a:p>
            <a:pPr>
              <a:defRPr sz="3600">
                <a:latin typeface="+mj-lt"/>
              </a:defRPr>
            </a:pPr>
            <a:r>
              <a:rPr lang="hr-HR" dirty="0"/>
              <a:t>multimedijske pohrane</a:t>
            </a:r>
            <a:endParaRPr lang="hr-HR" sz="3600" dirty="0">
              <a:latin typeface="+mj-lt"/>
            </a:endParaRPr>
          </a:p>
          <a:p>
            <a:pPr>
              <a:defRPr sz="3600">
                <a:latin typeface="+mj-lt"/>
              </a:defRPr>
            </a:pPr>
            <a:r>
              <a:rPr lang="hr-HR" dirty="0"/>
              <a:t>početni (root) direktoriji korisnika</a:t>
            </a:r>
            <a:endParaRPr lang="hr-HR" sz="3600" dirty="0">
              <a:latin typeface="+mj-lt"/>
            </a:endParaRPr>
          </a:p>
          <a:p>
            <a:pPr>
              <a:defRPr sz="3600">
                <a:latin typeface="+mj-lt"/>
              </a:defRPr>
            </a:pPr>
            <a:r>
              <a:rPr lang="hr-HR" dirty="0"/>
              <a:t>veliki podaci (big data) i analitika</a:t>
            </a:r>
            <a:endParaRPr lang="hr-HR" sz="3600" dirty="0">
              <a:latin typeface="+mj-lt"/>
            </a:endParaRPr>
          </a:p>
          <a:p>
            <a:pPr>
              <a:defRPr sz="3600">
                <a:latin typeface="+mj-lt"/>
              </a:defRPr>
            </a:pPr>
            <a:r>
              <a:rPr lang="hr-HR" dirty="0"/>
              <a:t>računalstvo visokih performansi (HPC)</a:t>
            </a:r>
          </a:p>
          <a:p>
            <a:pPr>
              <a:defRPr sz="3600">
                <a:latin typeface="+mj-lt"/>
              </a:defRPr>
            </a:pPr>
            <a:r>
              <a:rPr lang="hr-HR" dirty="0"/>
              <a:t>računalstvo krajnjih korisnika</a:t>
            </a:r>
            <a:endParaRPr lang="hr-HR" sz="3600" dirty="0">
              <a:latin typeface="+mj-lt"/>
            </a:endParaRPr>
          </a:p>
          <a:p>
            <a:pPr>
              <a:defRPr sz="3600">
                <a:latin typeface="+mj-lt"/>
              </a:defRPr>
            </a:pPr>
            <a:r>
              <a:rPr lang="hr-HR" dirty="0"/>
              <a:t>sigurnosne kopije baze podataka ....</a:t>
            </a:r>
            <a:endParaRPr lang="hr-HR" sz="3600" dirty="0">
              <a:latin typeface="+mj-lt"/>
            </a:endParaRPr>
          </a:p>
        </p:txBody>
      </p:sp>
      <p:pic>
        <p:nvPicPr>
          <p:cNvPr id="6" name="Picture 5"/>
          <p:cNvPicPr>
            <a:picLocks noChangeAspect="1"/>
          </p:cNvPicPr>
          <p:nvPr/>
        </p:nvPicPr>
        <p:blipFill>
          <a:blip r:embed="rId3"/>
          <a:stretch>
            <a:fillRect/>
          </a:stretch>
        </p:blipFill>
        <p:spPr>
          <a:xfrm>
            <a:off x="7033637" y="1834033"/>
            <a:ext cx="4230566" cy="2738330"/>
          </a:xfrm>
          <a:prstGeom prst="rect">
            <a:avLst/>
          </a:prstGeom>
        </p:spPr>
      </p:pic>
    </p:spTree>
    <p:extLst>
      <p:ext uri="{BB962C8B-B14F-4D97-AF65-F5344CB8AC3E}">
        <p14:creationId xmlns:p14="http://schemas.microsoft.com/office/powerpoint/2010/main" val="273351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dirty="0"/>
              <a:t>Datotečno spremište</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86400" y="1544412"/>
            <a:ext cx="6705601" cy="5167312"/>
          </a:xfrm>
        </p:spPr>
        <p:txBody>
          <a:bodyPr>
            <a:normAutofit/>
          </a:bodyPr>
          <a:lstStyle/>
          <a:p>
            <a:pPr>
              <a:defRPr sz="3600">
                <a:latin typeface="+mj-lt"/>
              </a:defRPr>
            </a:pPr>
            <a:r>
              <a:rPr lang="hr-HR" dirty="0"/>
              <a:t>spremište dijeljenog datotečnog sustava za računalne instance </a:t>
            </a:r>
            <a:endParaRPr lang="hr-HR" sz="3600" dirty="0">
              <a:latin typeface="+mj-lt"/>
            </a:endParaRPr>
          </a:p>
          <a:p>
            <a:pPr>
              <a:defRPr sz="3600">
                <a:latin typeface="+mj-lt"/>
              </a:defRPr>
            </a:pPr>
            <a:r>
              <a:rPr lang="hr-HR" dirty="0"/>
              <a:t>distribuirani datotečni sustav</a:t>
            </a:r>
          </a:p>
          <a:p>
            <a:pPr>
              <a:defRPr sz="3600">
                <a:latin typeface="+mj-lt"/>
              </a:defRPr>
            </a:pPr>
            <a:r>
              <a:rPr lang="hr-HR" dirty="0"/>
              <a:t>sigurnost: podataka i (šifriranje/kriptiranje) prijenosa</a:t>
            </a:r>
            <a:endParaRPr lang="hr-HR" sz="3600" dirty="0">
              <a:latin typeface="+mj-lt"/>
            </a:endParaRPr>
          </a:p>
          <a:p>
            <a:pPr>
              <a:defRPr sz="3600">
                <a:latin typeface="+mj-lt"/>
              </a:defRPr>
            </a:pPr>
            <a:r>
              <a:rPr lang="hr-HR" dirty="0"/>
              <a:t>različiti datotečni sustavi i metapodaci</a:t>
            </a:r>
            <a:endParaRPr lang="hr-HR" sz="3600" dirty="0">
              <a:latin typeface="+mj-lt"/>
            </a:endParaRPr>
          </a:p>
        </p:txBody>
      </p:sp>
      <p:pic>
        <p:nvPicPr>
          <p:cNvPr id="4" name="Picture 3"/>
          <p:cNvPicPr>
            <a:picLocks noChangeAspect="1"/>
          </p:cNvPicPr>
          <p:nvPr/>
        </p:nvPicPr>
        <p:blipFill>
          <a:blip r:embed="rId3"/>
          <a:stretch>
            <a:fillRect/>
          </a:stretch>
        </p:blipFill>
        <p:spPr>
          <a:xfrm>
            <a:off x="144069" y="1346480"/>
            <a:ext cx="5081126" cy="5289306"/>
          </a:xfrm>
          <a:prstGeom prst="rect">
            <a:avLst/>
          </a:prstGeom>
        </p:spPr>
      </p:pic>
    </p:spTree>
    <p:extLst>
      <p:ext uri="{BB962C8B-B14F-4D97-AF65-F5344CB8AC3E}">
        <p14:creationId xmlns:p14="http://schemas.microsoft.com/office/powerpoint/2010/main" val="1760530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dirty="0"/>
              <a:t>Pouzdanost datotečnog spremišta</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657995" y="1663108"/>
            <a:ext cx="4329689" cy="4586967"/>
          </a:xfrm>
        </p:spPr>
        <p:txBody>
          <a:bodyPr>
            <a:normAutofit fontScale="92500"/>
          </a:bodyPr>
          <a:lstStyle/>
          <a:p>
            <a:pPr>
              <a:defRPr sz="3600">
                <a:latin typeface="+mj-lt"/>
              </a:defRPr>
            </a:pPr>
            <a:r>
              <a:rPr lang="hr-HR" dirty="0"/>
              <a:t>sprema repliku podataka u 3 zasebne domene pogrešaka</a:t>
            </a:r>
            <a:endParaRPr lang="hr-HR" sz="3600" dirty="0">
              <a:latin typeface="+mj-lt"/>
            </a:endParaRPr>
          </a:p>
          <a:p>
            <a:pPr>
              <a:defRPr sz="3600">
                <a:latin typeface="+mj-lt"/>
              </a:defRPr>
            </a:pPr>
            <a:r>
              <a:rPr lang="hr-HR" dirty="0"/>
              <a:t>podaci su sigurni čak i ako sve instance “padnu”</a:t>
            </a:r>
            <a:endParaRPr lang="hr-HR" sz="3600" dirty="0">
              <a:latin typeface="+mj-lt"/>
            </a:endParaRPr>
          </a:p>
          <a:p>
            <a:pPr>
              <a:defRPr sz="3600">
                <a:latin typeface="+mj-lt"/>
              </a:defRPr>
            </a:pPr>
            <a:r>
              <a:rPr lang="hr-HR" dirty="0"/>
              <a:t>zaštita podataka pomoću snimki stanja (snapshots)</a:t>
            </a:r>
            <a:endParaRPr lang="hr-HR" sz="3600" dirty="0">
              <a:latin typeface="+mj-lt"/>
            </a:endParaRPr>
          </a:p>
          <a:p>
            <a:endParaRPr lang="hr-HR" sz="3600" dirty="0">
              <a:latin typeface="+mj-lt"/>
            </a:endParaRPr>
          </a:p>
        </p:txBody>
      </p:sp>
      <p:pic>
        <p:nvPicPr>
          <p:cNvPr id="5" name="Picture 4"/>
          <p:cNvPicPr>
            <a:picLocks noChangeAspect="1"/>
          </p:cNvPicPr>
          <p:nvPr/>
        </p:nvPicPr>
        <p:blipFill>
          <a:blip r:embed="rId3"/>
          <a:stretch>
            <a:fillRect/>
          </a:stretch>
        </p:blipFill>
        <p:spPr>
          <a:xfrm>
            <a:off x="838200" y="2174178"/>
            <a:ext cx="6257925" cy="3019425"/>
          </a:xfrm>
          <a:prstGeom prst="rect">
            <a:avLst/>
          </a:prstGeom>
        </p:spPr>
      </p:pic>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sz="3600">
              <a:latin typeface="+mj-lt"/>
            </a:endParaRPr>
          </a:p>
        </p:txBody>
      </p:sp>
    </p:spTree>
    <p:extLst>
      <p:ext uri="{BB962C8B-B14F-4D97-AF65-F5344CB8AC3E}">
        <p14:creationId xmlns:p14="http://schemas.microsoft.com/office/powerpoint/2010/main" val="3641021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dirty="0"/>
              <a:t>Sigurnost datotečnog spremišta</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2467" y="1487156"/>
            <a:ext cx="11475218" cy="5174901"/>
          </a:xfrm>
        </p:spPr>
        <p:txBody>
          <a:bodyPr>
            <a:normAutofit fontScale="92500"/>
          </a:bodyPr>
          <a:lstStyle/>
          <a:p>
            <a:pPr>
              <a:defRPr sz="4000">
                <a:latin typeface="+mj-lt"/>
              </a:defRPr>
            </a:pPr>
            <a:r>
              <a:rPr lang="hr-HR" dirty="0"/>
              <a:t>Obično se upotrebljavaju četiri sloja sigurnosti:</a:t>
            </a:r>
          </a:p>
          <a:p>
            <a:pPr lvl="1">
              <a:defRPr sz="3600">
                <a:latin typeface="+mj-lt"/>
              </a:defRPr>
            </a:pPr>
            <a:r>
              <a:rPr lang="hr-HR" dirty="0"/>
              <a:t>Identity and Access Management (IAM) - kontrolira stvaranje, popis i povezivanje datotečnih sustava i ciljeva postavljanja</a:t>
            </a:r>
          </a:p>
          <a:p>
            <a:pPr lvl="1">
              <a:defRPr sz="3600">
                <a:latin typeface="+mj-lt"/>
              </a:defRPr>
            </a:pPr>
            <a:r>
              <a:rPr lang="hr-HR" dirty="0"/>
              <a:t>Sigurnosni popisi - omogućavanje ili onemogućavanje povezivanja klijenata s odredištem montiranja</a:t>
            </a:r>
          </a:p>
          <a:p>
            <a:pPr lvl="1">
              <a:defRPr sz="3600">
                <a:latin typeface="+mj-lt"/>
              </a:defRPr>
            </a:pPr>
            <a:r>
              <a:rPr lang="hr-HR" dirty="0"/>
              <a:t>Opcija izvoza - ograničava mogućnost klijenata za povezivanje s datotečnim sustavom i pregledavanje ili zapisivanje podataka</a:t>
            </a:r>
          </a:p>
          <a:p>
            <a:pPr lvl="1">
              <a:defRPr sz="3600">
                <a:latin typeface="+mj-lt"/>
              </a:defRPr>
            </a:pPr>
            <a:r>
              <a:rPr lang="hr-HR" dirty="0"/>
              <a:t>Mrežni datotečni sustav (NFS) - kontrolira datoteke za upisivanje i sigurnost pristupa datotekama</a:t>
            </a:r>
          </a:p>
          <a:p>
            <a:endParaRPr lang="hr-HR" sz="3600" dirty="0">
              <a:latin typeface="+mj-lt"/>
            </a:endParaRP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sz="3600">
              <a:latin typeface="+mj-lt"/>
            </a:endParaRPr>
          </a:p>
        </p:txBody>
      </p:sp>
    </p:spTree>
    <p:extLst>
      <p:ext uri="{BB962C8B-B14F-4D97-AF65-F5344CB8AC3E}">
        <p14:creationId xmlns:p14="http://schemas.microsoft.com/office/powerpoint/2010/main" val="4121271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dirty="0"/>
              <a:t>Proučite i pregledajte </a:t>
            </a:r>
            <a:r>
              <a:rPr lang="hr-HR"/>
              <a:t>sljedeće </a:t>
            </a:r>
            <a:r>
              <a:rPr lang="hr-HR" smtClean="0"/>
              <a:t>online izvore</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rPr lang="hr-HR" dirty="0"/>
              <a:t>Pročitajte ovo:</a:t>
            </a:r>
          </a:p>
          <a:p>
            <a:pPr algn="just">
              <a:defRPr>
                <a:latin typeface="+mj-lt"/>
                <a:hlinkClick r:id="rId3"/>
              </a:defRPr>
            </a:pPr>
            <a:r>
              <a:rPr lang="hr-HR" dirty="0"/>
              <a:t>https://aws.amazon.com/what-is/cloud-file-storage</a:t>
            </a:r>
            <a:endParaRPr lang="hr-HR" dirty="0">
              <a:latin typeface="+mj-lt"/>
            </a:endParaRPr>
          </a:p>
          <a:p>
            <a:pPr marL="0" indent="0" algn="just">
              <a:buNone/>
            </a:pPr>
            <a:endParaRPr lang="hr-HR" b="1" dirty="0">
              <a:latin typeface="+mj-lt"/>
            </a:endParaRPr>
          </a:p>
          <a:p>
            <a:pPr marL="0" indent="0" algn="just">
              <a:buNone/>
              <a:defRPr b="1">
                <a:latin typeface="+mj-lt"/>
              </a:defRPr>
            </a:pPr>
            <a:r>
              <a:rPr lang="hr-HR" dirty="0"/>
              <a:t>Pogledajte ove videozapise:</a:t>
            </a:r>
          </a:p>
          <a:p>
            <a:pPr algn="just">
              <a:defRPr>
                <a:latin typeface="+mj-lt"/>
              </a:defRPr>
            </a:pPr>
            <a:r>
              <a:rPr lang="hr-HR" dirty="0">
                <a:hlinkClick r:id="rId4"/>
              </a:rPr>
              <a:t>https://www.youtube.com/watch?v=PmxWTTpXNLI</a:t>
            </a:r>
            <a:r>
              <a:rPr lang="hr-HR" dirty="0"/>
              <a:t> </a:t>
            </a:r>
          </a:p>
          <a:p>
            <a:pPr algn="just">
              <a:defRPr>
                <a:latin typeface="+mj-lt"/>
                <a:hlinkClick r:id="rId5"/>
              </a:defRPr>
            </a:pPr>
            <a:r>
              <a:rPr lang="hr-HR" dirty="0"/>
              <a:t>https://www.coursera.org/lecture/oracle-cloud-infrastructure-operations-associate/file-storage-utilization-snapshots-and-export-options-95ENk</a:t>
            </a:r>
            <a:endParaRPr lang="hr-HR" dirty="0">
              <a:latin typeface="+mj-lt"/>
            </a:endParaRPr>
          </a:p>
          <a:p>
            <a:pPr algn="just"/>
            <a:endParaRPr lang="hr-HR" dirty="0">
              <a:latin typeface="+mj-lt"/>
            </a:endParaRPr>
          </a:p>
          <a:p>
            <a:pPr marL="0" indent="0" algn="just">
              <a:buNone/>
              <a:defRPr b="1">
                <a:latin typeface="+mj-lt"/>
              </a:defRPr>
            </a:pPr>
            <a:r>
              <a:rPr lang="hr-HR" dirty="0"/>
              <a:t>Pristupite servisu Oracle Members Hub i dovršite </a:t>
            </a:r>
            <a:r>
              <a:rPr lang="hr-HR"/>
              <a:t>šestu </a:t>
            </a:r>
            <a:r>
              <a:rPr lang="hr-HR" smtClean="0"/>
              <a:t>nastavnu cjelinu:</a:t>
            </a:r>
            <a:endParaRPr lang="hr-HR" dirty="0"/>
          </a:p>
          <a:p>
            <a:pPr marL="0" indent="0" algn="just">
              <a:buNone/>
              <a:defRPr>
                <a:latin typeface="+mj-lt"/>
              </a:defRPr>
            </a:pPr>
            <a:r>
              <a:rPr lang="hr-HR" dirty="0"/>
              <a:t>   academy.oracle.com</a:t>
            </a:r>
          </a:p>
          <a:p>
            <a:pPr algn="just"/>
            <a:endParaRPr lang="hr-HR" dirty="0">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A9D13C2-A60E-4E43-A80E-D71830DDE2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3403</TotalTime>
  <Words>941</Words>
  <Application>Microsoft Office PowerPoint</Application>
  <PresentationFormat>Widescreen</PresentationFormat>
  <Paragraphs>68</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Motyw pakietu Office</vt:lpstr>
      <vt:lpstr>O3 - Nastavni sadržaji za učenje na daljinu o računarstvu u oblaku  6 - Spremište datoteka</vt:lpstr>
      <vt:lpstr>Uvod u tečaj o računarstvu u oblaku</vt:lpstr>
      <vt:lpstr>Datotečno spremište kao servis</vt:lpstr>
      <vt:lpstr>Što je datotečno spremište?</vt:lpstr>
      <vt:lpstr>Primjeri uporabe datotečnog spremišta</vt:lpstr>
      <vt:lpstr>Datotečno spremište</vt:lpstr>
      <vt:lpstr>Pouzdanost datotečnog spremišta</vt:lpstr>
      <vt:lpstr>Sigurnost datotečnog spremišta</vt:lpstr>
      <vt:lpstr>Proučite i pregledajte sljedeće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167</cp:revision>
  <dcterms:created xsi:type="dcterms:W3CDTF">2021-12-08T08:56:03Z</dcterms:created>
  <dcterms:modified xsi:type="dcterms:W3CDTF">2024-02-23T13:36:16Z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