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5" r:id="rId14"/>
    <p:sldId id="269" r:id="rId15"/>
    <p:sldId id="276" r:id="rId16"/>
    <p:sldId id="270" r:id="rId17"/>
    <p:sldId id="266" r:id="rId18"/>
    <p:sldId id="271" r:id="rId19"/>
    <p:sldId id="267" r:id="rId20"/>
    <p:sldId id="273" r:id="rId21"/>
    <p:sldId id="274" r:id="rId22"/>
    <p:sldId id="277" r:id="rId23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Boa tarde e seja bem-vindo ao curso Cloud Computing. Este curso foi desenvolvido na sequência do projeto Erasmus+ CodeIn. Tudo o que precisa de aprender é o acesso à Internet e um computador.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O curso contém um total de dez tópicos. Além disso, preparámos um vídeo curto com instruções básicas no início de cada um deles. </a:t>
            </a:r>
            <a:r>
              <a:rPr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primeiro lugar, fornecer-lhe-emos informações básicas sobre como esperamos aprender neste curso e onde pode encontrar materiais didáticos.</a:t>
            </a:r>
            <a:r>
              <a:t>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Em TI tradicionais, faz a gestão de tudo. É diferente na computação na cloud, onde temos três modelos de serviço que pode utilizar de acordo com as suas necessidades.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O modelo Infrastructure as a Service (IaaS) permite-lhe provisionar o processamento, o armazenamento, as redes e outros recursos de computação fundamentais.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Platform as a service serve para implementar na aplicação criada ou adquirida pelo consumidor da infraestrutura cloud (por exemplo, servidor Web WordPress, base de dados Oracle ...)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>
                <a:effectLst/>
              </a:defRPr>
            </a:pPr>
            <a:r>
              <a:t>Software as a service permite ao consumidor utilizar as aplicações do fornecedor em execução numa infraestrutura da cloud (por exemplo, sistema do Microsoft Office 365)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11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562945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A cloud permite-lhe trocar CAPEX para OPEX. Em vez de ter de investir fortemente nos centros de dados e na infraestrutura, na cloud, só pode pagar quando consumir recursos e pagar apenas o volume que consumir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70770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É um erro comum que a "cloud" é um espaço de armazenamento intangível e ético que existe apenas como um conceito algures no céu. A infraestrutura na Cloud consiste em centros de dados localizados fisicamente em regiões. A imagem mostra o acordo de regiões para a cloud do Microsoft Azure.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610275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Cada região da cloud consiste em, pelo menos, três centros de dados independentes, o que garante disponibilidade adicional. Além disso, os centros de dados estão ligados entre si por uma rede de banda larga e de baixa latência, pelo que a interrupção de um ou dois não interrompe a disponibilidade do serviço numa região. Cada centro de dados nesta arquitetura é designado por Domínio de Disponibilidade (AD).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820569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Dentro de cada AD, os dados são colocados numa unidade lógica que contém um mínimo de três localizações físicas onde os mesmos dados são armazenados simultaneamente. Esta arquitetura garante resistência a falhas, por isso esta arquitetura também é chamada Domínio de Falha. Por exemplo, em caso de falha de equipamento num rack, os dados permanecem seguros nas outras duas localizações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72885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Dentro de um AD está uma Rede de Alta Escala e de Alto Desempenho com aproximadamente 1 milhão de ligações de rede. Essa rede física tem previsivelmente baixa latência e alta velocidade de interligação entre hospedeiros.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328578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Uma abordagem comum para gerir as definições de rede física e armazenamento na infraestrutura cloud é a virtualização de camada de rede, por exemplo, Amazon Virtual Private Cloud (Amazon), Off Box Network Virtualization (Oracle) e Azure Virtual Network (Microsoft) ... Desta forma, a gestão de armazenamento de dados e redes separa-se completamente dos hosts (máquinas virtuais)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423842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Agora vamos juntar tudo. A camada de rede virtualizada permite-nos ligar a qualquer instância dentro da cloud de computador (bases de dados, ficheiros de objetos, máquinas virtuais, balanceadores de carga, segurança ...)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746239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Para concluir esta unidade, estude e reveja os seguintes recursos online. Obrigado pela atenção!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Espera-se que gaste um total de 150 horas para adquirir os resultados de aprendizagem pretendidos. A maior parte deste tempo estudará sozinho com as nossas instruções pré-ordenadas e materiais de ensino online.</a:t>
            </a:r>
          </a:p>
          <a:p>
            <a:pPr>
              <a:defRPr>
                <a:effectLst/>
              </a:defRPr>
            </a:pPr>
            <a:r>
              <a:t>O parceiro associado deste projeto é a Oracle Corporation, que, no âmbito do projeto e do programa da Oracle Academy, nos permitiu utilizar o portal de aprendizagem nomeado como Oracle Member Hub, que aloja o seu canal de aprendizagem. Pode obter mais informações sobre o programa da Oracle Academy no academy.oracle.com</a:t>
            </a:r>
          </a:p>
          <a:p>
            <a:endParaRPr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478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Seguem-se instruções básicas sobre o modo de acesso ao Portal do Oracle Member Hub.</a:t>
            </a:r>
          </a:p>
          <a:p>
            <a:pPr>
              <a:defRPr>
                <a:effectLst/>
              </a:defRPr>
            </a:pPr>
            <a:r>
              <a:t>Para começar, abra a ligação academy.oracle.com.</a:t>
            </a:r>
          </a:p>
          <a:p>
            <a:pPr>
              <a:defRPr>
                <a:effectLst/>
              </a:defRPr>
            </a:pPr>
            <a:r>
              <a:t>Selecionar o início de sessão do Student Hub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34359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Introduza o nome de utilizador e a senha que lhe foram fornecidos (altere a senha após a primeira entrada em sessão)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28168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Após uma entrada em sessão bem-sucedida, verá um ecrã como este. Selecione o canal de aprendizagem e sinta-se à vontade para percorrer todos os materiais didáticos que preparámos para a sua aprendizagem.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101423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Abrir o Percurso de Formação (marcado na imagem).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78241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O Percurso de Aprendizagem contém os diapositivos, vídeos e laboratórios de que necessita para a sua aprendizagem. Também pode encontrar o exame final no fim da lista. Se passar no exame final com êxito, irá receber um certificado de conclusão com êxito.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8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251016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Segue-se uma abordagem à perspetiva geral da infraestrutura da Cloud. Adaptámos todos os exemplos para o Oracle Cloud Infrastructure (OCI), mas também pode utilizar outras plataformas Public Cloud para a prática (se tiver acesso aos mesmos), como o Microsoft Azure, o Amazon Web Service (AWS), o Google Cloud (Google Cloud Platform) e outras semelhantes. 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9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793922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De acordo com o Instituto Nacional de Standards e Tecnologia, a computação na Cloud é um modelo que permite um acesso à rede omnipresente, conveniente e mediante pedido a um conjunto partilhado de recursos de computação configuráveis (por exemplo, redes, servidores, armazenamento, aplicações e serviços) que pode ser rapidamente provisionado e libertado com um esforço mínimo de gestão ou interação com o fornecedor de serviços.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effectLst/>
              </a:defRPr>
            </a:pPr>
            <a:r>
              <a:t>Este modelo da cloud é composto por cinco características essenciais, três modelos de serviço e quatro modelos de implementação.</a:t>
            </a: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10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5038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src.nist.gov/publications/detail/sp/800-145/fina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y.oracle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Currículos de aprendizagem à distância no Cloud Computing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- Iniciar a infraestrutura cloud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Características de Computação na Cloud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>
              <a:defRPr>
                <a:latin typeface="+mj-lt"/>
              </a:defRPr>
            </a:pPr>
            <a:r>
              <a:rPr>
                <a:hlinkClick r:id="rId3"/>
              </a:rPr>
              <a:t>https://csrc.nist.gov/publications/detail/sp/800-145/final</a:t>
            </a:r>
            <a:r>
              <a:t> </a:t>
            </a:r>
            <a:endParaRPr sz="3200">
              <a:latin typeface="+mj-lt"/>
            </a:endParaRPr>
          </a:p>
          <a:p>
            <a:pPr lvl="0" algn="just"/>
            <a:endParaRPr>
              <a:latin typeface="+mj-lt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704850" y="2047876"/>
            <a:ext cx="2786062" cy="17526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Self-service a pedido</a:t>
            </a:r>
          </a:p>
          <a:p>
            <a:pPr algn="ctr">
              <a:defRPr sz="1600"/>
            </a:pPr>
            <a:r>
              <a:t>Provisione capacidades de computação conforme necessário automaticamente sem exigir interação humana com o fornecedor de serviços</a:t>
            </a:r>
            <a:endParaRPr sz="1600"/>
          </a:p>
        </p:txBody>
      </p:sp>
      <p:sp>
        <p:nvSpPr>
          <p:cNvPr id="5" name="Flowchart: Process 4"/>
          <p:cNvSpPr/>
          <p:nvPr/>
        </p:nvSpPr>
        <p:spPr>
          <a:xfrm>
            <a:off x="4562475" y="2173114"/>
            <a:ext cx="2438400" cy="157162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Acesso alargado à rede</a:t>
            </a:r>
          </a:p>
          <a:p>
            <a:pPr algn="ctr">
              <a:defRPr sz="1600"/>
            </a:pPr>
            <a:r>
              <a:t>As capacidades estão disponíveis na rede e acedidas através de mecanismos standard</a:t>
            </a:r>
            <a:endParaRPr sz="1200"/>
          </a:p>
        </p:txBody>
      </p:sp>
      <p:sp>
        <p:nvSpPr>
          <p:cNvPr id="6" name="Flowchart: Process 5"/>
          <p:cNvSpPr/>
          <p:nvPr/>
        </p:nvSpPr>
        <p:spPr>
          <a:xfrm>
            <a:off x="7920037" y="2141361"/>
            <a:ext cx="2947988" cy="196214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Agrupamento de recursos</a:t>
            </a:r>
          </a:p>
          <a:p>
            <a:pPr algn="ctr">
              <a:defRPr sz="1600"/>
            </a:pPr>
            <a:r>
              <a:t>Os recursos de computação do fornecedor são agrupados para servir vários consumidores utilizando um modelo de vários tenants, com diferentes recursos atribuídos e reatribuídos de forma dinâmica de acordo com a procura</a:t>
            </a:r>
            <a:endParaRPr sz="1200"/>
          </a:p>
        </p:txBody>
      </p:sp>
      <p:sp>
        <p:nvSpPr>
          <p:cNvPr id="7" name="Flowchart: Process 6"/>
          <p:cNvSpPr/>
          <p:nvPr/>
        </p:nvSpPr>
        <p:spPr>
          <a:xfrm>
            <a:off x="1409700" y="4175125"/>
            <a:ext cx="2867025" cy="19018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Flexibilidade rápida</a:t>
            </a:r>
          </a:p>
          <a:p>
            <a:pPr algn="ctr">
              <a:defRPr sz="1600"/>
            </a:pPr>
            <a:r>
              <a:t>As capacidades podem ser dimensionadas e lançadas de forma flexível, em alguns casos automaticamente, para se aumentar rapidamente para cima e para dentro, com a procura</a:t>
            </a:r>
            <a:endParaRPr sz="1200"/>
          </a:p>
        </p:txBody>
      </p:sp>
      <p:sp>
        <p:nvSpPr>
          <p:cNvPr id="8" name="Flowchart: Process 7"/>
          <p:cNvSpPr/>
          <p:nvPr/>
        </p:nvSpPr>
        <p:spPr>
          <a:xfrm>
            <a:off x="6603206" y="4508500"/>
            <a:ext cx="2633662" cy="1816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sz="2000" b="1"/>
            </a:pPr>
            <a:r>
              <a:t>Serviço medido</a:t>
            </a:r>
          </a:p>
          <a:p>
            <a:pPr algn="ctr">
              <a:defRPr sz="1600"/>
            </a:pPr>
            <a:r>
              <a:t>A utilização de recursos pode ser monitorizada, controlada e reportada, fornecendo transparência para o fornecedor e o consumidor do serviço utilizado</a:t>
            </a: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2558513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Modelos de serviços cloud</a:t>
            </a:r>
            <a:endParaRPr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837030"/>
              </p:ext>
            </p:extLst>
          </p:nvPr>
        </p:nvGraphicFramePr>
        <p:xfrm>
          <a:off x="838200" y="1773229"/>
          <a:ext cx="2209799" cy="3996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Aplicações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Dados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Runtime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Middleware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Sistema Operativo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Virtualização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Servidores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Armazenamento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Infraestruturas de rede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047347"/>
              </p:ext>
            </p:extLst>
          </p:nvPr>
        </p:nvGraphicFramePr>
        <p:xfrm>
          <a:off x="3587353" y="1773229"/>
          <a:ext cx="2209799" cy="3942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368196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Aplicações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Dados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Runtime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Middleware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Sistema Operativo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Virtualização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Servidores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Armazenamento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Infraestruturas de rede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033567"/>
              </p:ext>
            </p:extLst>
          </p:nvPr>
        </p:nvGraphicFramePr>
        <p:xfrm>
          <a:off x="6669881" y="1773229"/>
          <a:ext cx="2209799" cy="3996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Aplicações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Dados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Runtime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Middleware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Sistema Operativo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Virtualização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Servidores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Armazenamento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Infraestruturas de rede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796265"/>
              </p:ext>
            </p:extLst>
          </p:nvPr>
        </p:nvGraphicFramePr>
        <p:xfrm>
          <a:off x="9601200" y="1773229"/>
          <a:ext cx="2209799" cy="3996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76245383"/>
                    </a:ext>
                  </a:extLst>
                </a:gridCol>
              </a:tblGrid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Aplicações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11512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Dados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67122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Runtime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680841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Middleware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32006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effectLst/>
                          <a:latin typeface="+mj-lt"/>
                        </a:defRPr>
                      </a:pPr>
                      <a:r>
                        <a:t>Sistema Operativo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547637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Virtualização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754678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Servidores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33240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Armazenamento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011562"/>
                  </a:ext>
                </a:extLst>
              </a:tr>
              <a:tr h="422187">
                <a:tc>
                  <a:txBody>
                    <a:bodyPr/>
                    <a:lstStyle/>
                    <a:p>
                      <a:pPr algn="ctr" fontAlgn="b">
                        <a:defRPr sz="2000">
                          <a:solidFill>
                            <a:schemeClr val="dk1"/>
                          </a:solidFill>
                          <a:effectLst/>
                          <a:latin typeface="+mj-lt"/>
                        </a:defRPr>
                      </a:pPr>
                      <a:r>
                        <a:t>Infraestruturas de rede</a:t>
                      </a:r>
                      <a:endParaRPr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7612"/>
                  </a:ext>
                </a:extLst>
              </a:tr>
            </a:tbl>
          </a:graphicData>
        </a:graphic>
      </p:graphicFrame>
      <p:sp>
        <p:nvSpPr>
          <p:cNvPr id="12" name="Left Brace 11"/>
          <p:cNvSpPr/>
          <p:nvPr/>
        </p:nvSpPr>
        <p:spPr>
          <a:xfrm>
            <a:off x="257175" y="1773229"/>
            <a:ext cx="247650" cy="37996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TextBox 12"/>
          <p:cNvSpPr txBox="1"/>
          <p:nvPr/>
        </p:nvSpPr>
        <p:spPr>
          <a:xfrm>
            <a:off x="525661" y="2214914"/>
            <a:ext cx="666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VOCÊ</a:t>
            </a:r>
          </a:p>
          <a:p>
            <a:r>
              <a:t> </a:t>
            </a:r>
          </a:p>
          <a:p>
            <a:r>
              <a:t>GERIR</a:t>
            </a:r>
          </a:p>
        </p:txBody>
      </p:sp>
      <p:sp>
        <p:nvSpPr>
          <p:cNvPr id="14" name="Left Brace 13"/>
          <p:cNvSpPr/>
          <p:nvPr/>
        </p:nvSpPr>
        <p:spPr>
          <a:xfrm>
            <a:off x="3117353" y="1773230"/>
            <a:ext cx="247650" cy="20462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TextBox 14"/>
          <p:cNvSpPr txBox="1"/>
          <p:nvPr/>
        </p:nvSpPr>
        <p:spPr>
          <a:xfrm>
            <a:off x="3385839" y="2214914"/>
            <a:ext cx="666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VOCÊ</a:t>
            </a:r>
          </a:p>
          <a:p>
            <a:r>
              <a:t> </a:t>
            </a:r>
          </a:p>
          <a:p>
            <a:r>
              <a:t>GERIR</a:t>
            </a:r>
          </a:p>
        </p:txBody>
      </p:sp>
      <p:sp>
        <p:nvSpPr>
          <p:cNvPr id="16" name="Left Brace 15"/>
          <p:cNvSpPr/>
          <p:nvPr/>
        </p:nvSpPr>
        <p:spPr>
          <a:xfrm>
            <a:off x="6160591" y="1773230"/>
            <a:ext cx="247650" cy="8651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6429077" y="2214914"/>
            <a:ext cx="666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t>VOCÊ</a:t>
            </a:r>
          </a:p>
          <a:p>
            <a:r>
              <a:t> </a:t>
            </a:r>
          </a:p>
          <a:p>
            <a:r>
              <a:t>GERIR</a:t>
            </a:r>
          </a:p>
        </p:txBody>
      </p:sp>
      <p:sp>
        <p:nvSpPr>
          <p:cNvPr id="18" name="Cloud Callout 17"/>
          <p:cNvSpPr/>
          <p:nvPr/>
        </p:nvSpPr>
        <p:spPr>
          <a:xfrm>
            <a:off x="3587353" y="5790728"/>
            <a:ext cx="2398216" cy="704850"/>
          </a:xfrm>
          <a:prstGeom prst="cloudCallout">
            <a:avLst>
              <a:gd name="adj1" fmla="val 35962"/>
              <a:gd name="adj2" fmla="val -195609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ENTREGUE COMO UM SERVIÇO</a:t>
            </a:r>
          </a:p>
        </p:txBody>
      </p:sp>
      <p:sp>
        <p:nvSpPr>
          <p:cNvPr id="19" name="Cloud Callout 18"/>
          <p:cNvSpPr/>
          <p:nvPr/>
        </p:nvSpPr>
        <p:spPr>
          <a:xfrm>
            <a:off x="6575672" y="5793463"/>
            <a:ext cx="2398216" cy="704850"/>
          </a:xfrm>
          <a:prstGeom prst="cloudCallout">
            <a:avLst>
              <a:gd name="adj1" fmla="val 35962"/>
              <a:gd name="adj2" fmla="val -195609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ENTREGUE COMO UM SERVIÇO</a:t>
            </a:r>
          </a:p>
        </p:txBody>
      </p:sp>
      <p:sp>
        <p:nvSpPr>
          <p:cNvPr id="20" name="Cloud Callout 19"/>
          <p:cNvSpPr/>
          <p:nvPr/>
        </p:nvSpPr>
        <p:spPr>
          <a:xfrm>
            <a:off x="9140428" y="5647853"/>
            <a:ext cx="2398216" cy="704850"/>
          </a:xfrm>
          <a:prstGeom prst="cloudCallout">
            <a:avLst>
              <a:gd name="adj1" fmla="val -24408"/>
              <a:gd name="adj2" fmla="val -119933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ENTREGUE COMO UM SERVIÇO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6712" y="1327407"/>
            <a:ext cx="180876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/>
            </a:pPr>
            <a:r>
              <a:t>TI Tradicionais</a:t>
            </a:r>
            <a:endParaRPr sz="2400"/>
          </a:p>
        </p:txBody>
      </p:sp>
      <p:sp>
        <p:nvSpPr>
          <p:cNvPr id="22" name="TextBox 21"/>
          <p:cNvSpPr txBox="1"/>
          <p:nvPr/>
        </p:nvSpPr>
        <p:spPr>
          <a:xfrm>
            <a:off x="3504902" y="1209034"/>
            <a:ext cx="27080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Infraestrutura como serviço (IaaS)</a:t>
            </a:r>
            <a:endParaRPr sz="1600" b="1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28143" y="1260308"/>
            <a:ext cx="189327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Platform as a service </a:t>
            </a:r>
            <a:endParaRPr sz="1600" b="1">
              <a:latin typeface="+mj-lt"/>
            </a:endParaRPr>
          </a:p>
          <a:p>
            <a:pPr algn="ctr">
              <a:defRPr sz="1600" b="1">
                <a:latin typeface="+mj-lt"/>
              </a:defRPr>
            </a:pPr>
            <a:r>
              <a:t>(PaaS)</a:t>
            </a:r>
            <a:endParaRPr sz="1600" b="1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28502" y="1209034"/>
            <a:ext cx="192039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600" b="1">
                <a:latin typeface="+mj-lt"/>
              </a:defRPr>
            </a:pPr>
            <a:r>
              <a:t>Software as a service </a:t>
            </a:r>
            <a:endParaRPr sz="1600" b="1">
              <a:latin typeface="+mj-lt"/>
            </a:endParaRPr>
          </a:p>
          <a:p>
            <a:pPr algn="ctr">
              <a:defRPr sz="1600" b="1">
                <a:latin typeface="+mj-lt"/>
              </a:defRPr>
            </a:pPr>
            <a:r>
              <a:t>(SaaS)</a:t>
            </a:r>
            <a:endParaRPr sz="16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049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CAPEX v/s OPEX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/>
            <a:endParaRPr sz="3200">
              <a:latin typeface="+mj-lt"/>
            </a:endParaRPr>
          </a:p>
          <a:p>
            <a:pPr lvl="0" algn="just"/>
            <a:endParaRPr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975" y="1571625"/>
            <a:ext cx="1638300" cy="17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6237" y="1571625"/>
            <a:ext cx="1552575" cy="1743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2975" y="3695700"/>
            <a:ext cx="43624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t>Despesas de capital ou capital</a:t>
            </a:r>
          </a:p>
          <a:p>
            <a:pPr algn="ctr">
              <a:defRPr sz="2400">
                <a:latin typeface="+mj-lt"/>
              </a:defRPr>
            </a:pPr>
            <a:r>
              <a:t>a despesa (</a:t>
            </a:r>
            <a:r>
              <a:rPr b="1"/>
              <a:t>CAPEX</a:t>
            </a:r>
            <a:r>
              <a:t>) é o dinheiro de uma despesa</a:t>
            </a:r>
          </a:p>
          <a:p>
            <a:pPr algn="ctr">
              <a:defRPr sz="2400">
                <a:latin typeface="+mj-lt"/>
              </a:defRPr>
            </a:pPr>
            <a:r>
              <a:t>organização ou entidade empresarial</a:t>
            </a:r>
          </a:p>
          <a:p>
            <a:pPr algn="ctr">
              <a:defRPr sz="2400">
                <a:latin typeface="+mj-lt"/>
              </a:defRPr>
            </a:pPr>
            <a:r>
              <a:t>gastos para comprar, manter ou melhorar os seus ativos fixos, tais como edifícios, veículos, equipamento ou terrenos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91299" y="3724275"/>
            <a:ext cx="43624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400">
                <a:latin typeface="+mj-lt"/>
              </a:defRPr>
            </a:pPr>
            <a:r>
              <a:t>Operacional</a:t>
            </a:r>
          </a:p>
          <a:p>
            <a:pPr algn="ctr">
              <a:defRPr sz="2400">
                <a:latin typeface="+mj-lt"/>
              </a:defRPr>
            </a:pPr>
            <a:r>
              <a:t>a despesa ou </a:t>
            </a:r>
            <a:r>
              <a:rPr b="1"/>
              <a:t>OPEX</a:t>
            </a:r>
            <a:r>
              <a:t> é uma</a:t>
            </a:r>
          </a:p>
          <a:p>
            <a:pPr algn="ctr">
              <a:defRPr sz="2400">
                <a:latin typeface="+mj-lt"/>
              </a:defRPr>
            </a:pPr>
            <a:r>
              <a:t>custo contínuo para a execução de um</a:t>
            </a:r>
          </a:p>
          <a:p>
            <a:pPr algn="ctr">
              <a:defRPr sz="2400">
                <a:latin typeface="+mj-lt"/>
              </a:defRPr>
            </a:pPr>
            <a:r>
              <a:t>produto, negócio ou sistema</a:t>
            </a:r>
          </a:p>
        </p:txBody>
      </p:sp>
    </p:spTree>
    <p:extLst>
      <p:ext uri="{BB962C8B-B14F-4D97-AF65-F5344CB8AC3E}">
        <p14:creationId xmlns:p14="http://schemas.microsoft.com/office/powerpoint/2010/main" val="1615411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A pegada global da infraestrutura da cloud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356"/>
            <a:ext cx="10515600" cy="5407378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t>Fim de CY2020: Mais de 60 regiões do Microsoft Azure</a:t>
            </a:r>
            <a:endParaRPr>
              <a:latin typeface="+mj-lt"/>
            </a:endParaRPr>
          </a:p>
        </p:txBody>
      </p:sp>
      <p:pic>
        <p:nvPicPr>
          <p:cNvPr id="1026" name="Picture 2" descr="https://media-exp1.licdn.com/dms/image/C5612AQHLy0o-9kvBzg/article-cover_image-shrink_720_1280/0/1590762091661?e=1672876800&amp;v=beta&amp;t=Z-AYAUEzGwhHXHQhGCMG4PCvjwPSaSwd6_Mi-SVtW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1816372"/>
            <a:ext cx="7196666" cy="475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220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Os componentes de uma região da cloud</a:t>
            </a:r>
            <a:endParaRPr b="1"/>
          </a:p>
        </p:txBody>
      </p:sp>
      <p:sp>
        <p:nvSpPr>
          <p:cNvPr id="6" name="Rectangle 5"/>
          <p:cNvSpPr/>
          <p:nvPr/>
        </p:nvSpPr>
        <p:spPr>
          <a:xfrm>
            <a:off x="469900" y="2123722"/>
            <a:ext cx="11341100" cy="3794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1676400" y="2222500"/>
            <a:ext cx="25527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4000" b="1">
                <a:solidFill>
                  <a:schemeClr val="bg1"/>
                </a:solidFill>
              </a:defRPr>
            </a:pPr>
            <a:r>
              <a:t>Região</a:t>
            </a:r>
            <a:endParaRPr sz="4000" b="1">
              <a:solidFill>
                <a:schemeClr val="bg1"/>
              </a:solidFill>
            </a:endParaRPr>
          </a:p>
          <a:p>
            <a:endParaRPr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981" y="4020961"/>
            <a:ext cx="2066925" cy="140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537" y="2493724"/>
            <a:ext cx="2066925" cy="1409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506" y="4020961"/>
            <a:ext cx="2066925" cy="1409700"/>
          </a:xfrm>
          <a:prstGeom prst="rect">
            <a:avLst/>
          </a:prstGeom>
        </p:spPr>
      </p:pic>
      <p:sp>
        <p:nvSpPr>
          <p:cNvPr id="12" name="Left-Right Arrow 11"/>
          <p:cNvSpPr/>
          <p:nvPr/>
        </p:nvSpPr>
        <p:spPr>
          <a:xfrm rot="19181800">
            <a:off x="3792953" y="3750111"/>
            <a:ext cx="10795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Left-Right Arrow 12"/>
          <p:cNvSpPr/>
          <p:nvPr/>
        </p:nvSpPr>
        <p:spPr>
          <a:xfrm rot="2777365">
            <a:off x="7055663" y="3624018"/>
            <a:ext cx="10795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Left-Right Arrow 13"/>
          <p:cNvSpPr/>
          <p:nvPr/>
        </p:nvSpPr>
        <p:spPr>
          <a:xfrm>
            <a:off x="4368800" y="4604186"/>
            <a:ext cx="3390900" cy="30662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21010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Os componentes de um Domínio de Disponibilidade (AD)</a:t>
            </a:r>
            <a:endParaRPr b="1"/>
          </a:p>
        </p:txBody>
      </p:sp>
      <p:sp>
        <p:nvSpPr>
          <p:cNvPr id="6" name="Rectangle 5"/>
          <p:cNvSpPr/>
          <p:nvPr/>
        </p:nvSpPr>
        <p:spPr>
          <a:xfrm>
            <a:off x="469900" y="2123722"/>
            <a:ext cx="11341100" cy="3794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596900" y="2123722"/>
            <a:ext cx="61214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Domínio de Disponibilidade (AD)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2800" y="2755900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Rectangle 15"/>
          <p:cNvSpPr/>
          <p:nvPr/>
        </p:nvSpPr>
        <p:spPr>
          <a:xfrm>
            <a:off x="1752600" y="3003550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1295400" y="3377204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1536700" y="5376458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Estrutura 1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86400" y="271167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5156200" y="295932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Rectangle 21"/>
          <p:cNvSpPr/>
          <p:nvPr/>
        </p:nvSpPr>
        <p:spPr>
          <a:xfrm>
            <a:off x="4699000" y="3332982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TextBox 22"/>
          <p:cNvSpPr txBox="1"/>
          <p:nvPr/>
        </p:nvSpPr>
        <p:spPr>
          <a:xfrm>
            <a:off x="4940300" y="5216442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Estrutura 2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851900" y="271167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Rectangle 24"/>
          <p:cNvSpPr/>
          <p:nvPr/>
        </p:nvSpPr>
        <p:spPr>
          <a:xfrm>
            <a:off x="8521700" y="2959328"/>
            <a:ext cx="15748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Rectangle 25"/>
          <p:cNvSpPr/>
          <p:nvPr/>
        </p:nvSpPr>
        <p:spPr>
          <a:xfrm>
            <a:off x="8064500" y="3332982"/>
            <a:ext cx="1574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8305800" y="5332236"/>
            <a:ext cx="1485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>
                <a:solidFill>
                  <a:schemeClr val="bg1"/>
                </a:solidFill>
              </a:defRPr>
            </a:pPr>
            <a:r>
              <a:t>Estrutura 3</a:t>
            </a:r>
            <a:endParaRPr b="1">
              <a:solidFill>
                <a:schemeClr val="bg1"/>
              </a:solidFill>
            </a:endParaRPr>
          </a:p>
          <a:p>
            <a:endParaRPr b="1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9209" y="6092520"/>
            <a:ext cx="3009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800" b="1"/>
            </a:pPr>
            <a:r>
              <a:rPr sz="2400"/>
              <a:t>DOMÍNIO DE FALHA</a:t>
            </a:r>
            <a:endParaRPr sz="2400" b="1"/>
          </a:p>
        </p:txBody>
      </p:sp>
      <p:sp>
        <p:nvSpPr>
          <p:cNvPr id="28" name="Left-Right Arrow 27"/>
          <p:cNvSpPr/>
          <p:nvPr/>
        </p:nvSpPr>
        <p:spPr>
          <a:xfrm rot="1127548">
            <a:off x="2869745" y="5968289"/>
            <a:ext cx="1740810" cy="285249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Left-Right Arrow 28"/>
          <p:cNvSpPr/>
          <p:nvPr/>
        </p:nvSpPr>
        <p:spPr>
          <a:xfrm rot="20111291">
            <a:off x="7094220" y="5989469"/>
            <a:ext cx="1417419" cy="29921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0" name="Left-Right Arrow 29"/>
          <p:cNvSpPr/>
          <p:nvPr/>
        </p:nvSpPr>
        <p:spPr>
          <a:xfrm rot="5400000">
            <a:off x="5327443" y="5802319"/>
            <a:ext cx="532359" cy="33947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106412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Rede física</a:t>
            </a:r>
            <a:endParaRPr b="1"/>
          </a:p>
        </p:txBody>
      </p:sp>
      <p:sp>
        <p:nvSpPr>
          <p:cNvPr id="5" name="Flowchart: Process 4"/>
          <p:cNvSpPr/>
          <p:nvPr/>
        </p:nvSpPr>
        <p:spPr>
          <a:xfrm>
            <a:off x="2197100" y="3022600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Mudar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2197100" y="454377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2197100" y="370654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2197100" y="532835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2197100" y="60334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173560" y="3715897"/>
            <a:ext cx="78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Process 14"/>
          <p:cNvSpPr/>
          <p:nvPr/>
        </p:nvSpPr>
        <p:spPr>
          <a:xfrm>
            <a:off x="2614613" y="198261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Escala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5433219" y="183323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Escala</a:t>
            </a:r>
          </a:p>
        </p:txBody>
      </p:sp>
      <p:sp>
        <p:nvSpPr>
          <p:cNvPr id="17" name="Flowchart: Process 16"/>
          <p:cNvSpPr/>
          <p:nvPr/>
        </p:nvSpPr>
        <p:spPr>
          <a:xfrm>
            <a:off x="8393509" y="1982611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Escala</a:t>
            </a:r>
          </a:p>
        </p:txBody>
      </p:sp>
      <p:sp>
        <p:nvSpPr>
          <p:cNvPr id="18" name="Flowchart: Process 17"/>
          <p:cNvSpPr/>
          <p:nvPr/>
        </p:nvSpPr>
        <p:spPr>
          <a:xfrm>
            <a:off x="1173560" y="3302000"/>
            <a:ext cx="858440" cy="41389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L3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1173560" y="3863137"/>
            <a:ext cx="858440" cy="40221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solidFill>
                  <a:schemeClr val="tx1"/>
                </a:solidFill>
              </a:defRPr>
            </a:pPr>
            <a:r>
              <a:t>L2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5321300" y="3022600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Mudar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5321300" y="454377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5321300" y="3706548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5321300" y="532835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25" name="Flowchart: Process 24"/>
          <p:cNvSpPr/>
          <p:nvPr/>
        </p:nvSpPr>
        <p:spPr>
          <a:xfrm>
            <a:off x="5321300" y="60334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sp>
        <p:nvSpPr>
          <p:cNvPr id="26" name="Flowchart: Process 25"/>
          <p:cNvSpPr/>
          <p:nvPr/>
        </p:nvSpPr>
        <p:spPr>
          <a:xfrm>
            <a:off x="8150820" y="3008049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Mudar</a:t>
            </a:r>
          </a:p>
        </p:txBody>
      </p:sp>
      <p:sp>
        <p:nvSpPr>
          <p:cNvPr id="27" name="Flowchart: Process 26"/>
          <p:cNvSpPr/>
          <p:nvPr/>
        </p:nvSpPr>
        <p:spPr>
          <a:xfrm>
            <a:off x="8150820" y="452922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28" name="Flowchart: Process 27"/>
          <p:cNvSpPr/>
          <p:nvPr/>
        </p:nvSpPr>
        <p:spPr>
          <a:xfrm>
            <a:off x="8150820" y="3691997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sp>
        <p:nvSpPr>
          <p:cNvPr id="29" name="Flowchart: Process 28"/>
          <p:cNvSpPr/>
          <p:nvPr/>
        </p:nvSpPr>
        <p:spPr>
          <a:xfrm>
            <a:off x="8150820" y="5313805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Servidor</a:t>
            </a:r>
          </a:p>
        </p:txBody>
      </p:sp>
      <p:sp>
        <p:nvSpPr>
          <p:cNvPr id="30" name="Flowchart: Process 29"/>
          <p:cNvSpPr/>
          <p:nvPr/>
        </p:nvSpPr>
        <p:spPr>
          <a:xfrm>
            <a:off x="8150820" y="6018876"/>
            <a:ext cx="2184400" cy="558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….</a:t>
            </a:r>
          </a:p>
        </p:txBody>
      </p:sp>
      <p:sp>
        <p:nvSpPr>
          <p:cNvPr id="31" name="Right Bracket 30"/>
          <p:cNvSpPr/>
          <p:nvPr/>
        </p:nvSpPr>
        <p:spPr>
          <a:xfrm>
            <a:off x="4525367" y="3307401"/>
            <a:ext cx="150813" cy="74184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2" name="Right Bracket 31"/>
          <p:cNvSpPr/>
          <p:nvPr/>
        </p:nvSpPr>
        <p:spPr>
          <a:xfrm>
            <a:off x="4514750" y="3566850"/>
            <a:ext cx="45719" cy="133330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Right Bracket 32"/>
          <p:cNvSpPr/>
          <p:nvPr/>
        </p:nvSpPr>
        <p:spPr>
          <a:xfrm>
            <a:off x="4178301" y="3487343"/>
            <a:ext cx="354350" cy="228188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832100" y="2541411"/>
            <a:ext cx="457200" cy="466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546425" y="2370666"/>
            <a:ext cx="2841675" cy="651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3706813" y="2510851"/>
            <a:ext cx="1744960" cy="418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902350" y="2589919"/>
            <a:ext cx="1732260" cy="339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9228880" y="2518635"/>
            <a:ext cx="386210" cy="48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1" idx="0"/>
          </p:cNvCxnSpPr>
          <p:nvPr/>
        </p:nvCxnSpPr>
        <p:spPr>
          <a:xfrm flipV="1">
            <a:off x="6413500" y="2378450"/>
            <a:ext cx="225920" cy="644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6996113" y="2410376"/>
            <a:ext cx="1682650" cy="567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576168" y="2422831"/>
            <a:ext cx="3817341" cy="551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319043" y="2386783"/>
            <a:ext cx="4021878" cy="615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7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992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Rede virtual</a:t>
            </a:r>
            <a:endParaRPr b="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733" y="4662133"/>
            <a:ext cx="6298494" cy="163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733" y="3012370"/>
            <a:ext cx="6419850" cy="13525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607733" y="2201333"/>
            <a:ext cx="58702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26267" y="2387600"/>
            <a:ext cx="587022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599" y="2607733"/>
            <a:ext cx="587022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28533" y="1467555"/>
            <a:ext cx="5644" cy="114017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48338" y="1474963"/>
            <a:ext cx="6880" cy="112536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096000" y="1517650"/>
            <a:ext cx="11288" cy="109572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024510" y="1456267"/>
            <a:ext cx="8468" cy="116293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098799" y="1472320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12354" y="1480960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661378" y="1489253"/>
            <a:ext cx="5644" cy="712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795910" y="1456267"/>
            <a:ext cx="11289" cy="745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622799" y="1474964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448299" y="1489253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448424" y="1489252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7416799" y="1474963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Cloud Callout 19"/>
          <p:cNvSpPr/>
          <p:nvPr/>
        </p:nvSpPr>
        <p:spPr>
          <a:xfrm>
            <a:off x="271637" y="1988431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REDE VIRTUAL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775199" y="1627364"/>
            <a:ext cx="0" cy="9075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Cloud Callout 54"/>
          <p:cNvSpPr/>
          <p:nvPr/>
        </p:nvSpPr>
        <p:spPr>
          <a:xfrm>
            <a:off x="149577" y="3390194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REDE FÍSICA</a:t>
            </a:r>
          </a:p>
        </p:txBody>
      </p:sp>
      <p:sp>
        <p:nvSpPr>
          <p:cNvPr id="57" name="Cloud Callout 56"/>
          <p:cNvSpPr/>
          <p:nvPr/>
        </p:nvSpPr>
        <p:spPr>
          <a:xfrm>
            <a:off x="149577" y="5218994"/>
            <a:ext cx="1926873" cy="974726"/>
          </a:xfrm>
          <a:prstGeom prst="cloudCallout">
            <a:avLst>
              <a:gd name="adj1" fmla="val 75296"/>
              <a:gd name="adj2" fmla="val -58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REGIÃO</a:t>
            </a:r>
          </a:p>
        </p:txBody>
      </p:sp>
    </p:spTree>
    <p:extLst>
      <p:ext uri="{BB962C8B-B14F-4D97-AF65-F5344CB8AC3E}">
        <p14:creationId xmlns:p14="http://schemas.microsoft.com/office/powerpoint/2010/main" val="1487228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992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Perspetiva geral dos serviços de infraestrutura na cloud</a:t>
            </a:r>
            <a:endParaRPr b="1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533" y="5004951"/>
            <a:ext cx="4977694" cy="1291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0107" y="3703639"/>
            <a:ext cx="5236633" cy="1103267"/>
          </a:xfrm>
          <a:prstGeom prst="rect">
            <a:avLst/>
          </a:prstGeom>
        </p:spPr>
      </p:pic>
      <p:sp>
        <p:nvSpPr>
          <p:cNvPr id="20" name="Cloud Callout 19"/>
          <p:cNvSpPr/>
          <p:nvPr/>
        </p:nvSpPr>
        <p:spPr>
          <a:xfrm>
            <a:off x="252587" y="2840750"/>
            <a:ext cx="1926873" cy="974726"/>
          </a:xfrm>
          <a:prstGeom prst="cloudCallout">
            <a:avLst>
              <a:gd name="adj1" fmla="val 115831"/>
              <a:gd name="adj2" fmla="val -197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REDE VIRTUAL</a:t>
            </a:r>
          </a:p>
        </p:txBody>
      </p:sp>
      <p:sp>
        <p:nvSpPr>
          <p:cNvPr id="55" name="Cloud Callout 54"/>
          <p:cNvSpPr/>
          <p:nvPr/>
        </p:nvSpPr>
        <p:spPr>
          <a:xfrm>
            <a:off x="149577" y="4030225"/>
            <a:ext cx="1926873" cy="974726"/>
          </a:xfrm>
          <a:prstGeom prst="cloudCallout">
            <a:avLst>
              <a:gd name="adj1" fmla="val 135604"/>
              <a:gd name="adj2" fmla="val -168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REDE FÍSICA</a:t>
            </a:r>
          </a:p>
        </p:txBody>
      </p:sp>
      <p:sp>
        <p:nvSpPr>
          <p:cNvPr id="57" name="Cloud Callout 56"/>
          <p:cNvSpPr/>
          <p:nvPr/>
        </p:nvSpPr>
        <p:spPr>
          <a:xfrm>
            <a:off x="149576" y="5163578"/>
            <a:ext cx="1926873" cy="974726"/>
          </a:xfrm>
          <a:prstGeom prst="cloudCallout">
            <a:avLst>
              <a:gd name="adj1" fmla="val 138570"/>
              <a:gd name="adj2" fmla="val 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REGIÃO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7" y="2793240"/>
            <a:ext cx="6192179" cy="844388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181365"/>
              </p:ext>
            </p:extLst>
          </p:nvPr>
        </p:nvGraphicFramePr>
        <p:xfrm>
          <a:off x="3163226" y="1715226"/>
          <a:ext cx="6457950" cy="1012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7" imgW="7172280" imgH="1123920" progId="Paint.Picture">
                  <p:embed/>
                </p:oleObj>
              </mc:Choice>
              <mc:Fallback>
                <p:oleObj name="Bitmap Image" r:id="rId7" imgW="7172280" imgH="11239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3226" y="1715226"/>
                        <a:ext cx="6457950" cy="1012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Cloud Callout 26"/>
          <p:cNvSpPr/>
          <p:nvPr/>
        </p:nvSpPr>
        <p:spPr>
          <a:xfrm>
            <a:off x="149576" y="1437232"/>
            <a:ext cx="1926873" cy="974726"/>
          </a:xfrm>
          <a:prstGeom prst="cloudCallout">
            <a:avLst>
              <a:gd name="adj1" fmla="val 102484"/>
              <a:gd name="adj2" fmla="val 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t>INSTÂNCIAS NA CLOUD</a:t>
            </a:r>
          </a:p>
        </p:txBody>
      </p:sp>
    </p:spTree>
    <p:extLst>
      <p:ext uri="{BB962C8B-B14F-4D97-AF65-F5344CB8AC3E}">
        <p14:creationId xmlns:p14="http://schemas.microsoft.com/office/powerpoint/2010/main" val="2993007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Estudar e rever os seguintes recursos online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628774"/>
            <a:ext cx="10515600" cy="5057775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Ler a Definição NIST de Computação na Cloud:</a:t>
            </a:r>
            <a:endParaRPr b="1">
              <a:latin typeface="+mj-lt"/>
            </a:endParaRPr>
          </a:p>
          <a:p>
            <a:pPr algn="just">
              <a:defRPr>
                <a:latin typeface="+mj-lt"/>
              </a:defRPr>
            </a:pPr>
            <a:r>
              <a:t>https://csrc.nist.gov/publications/detail/sp/800-145/final </a:t>
            </a:r>
          </a:p>
          <a:p>
            <a:pPr marL="0" lvl="0" indent="0" algn="just">
              <a:buNone/>
              <a:defRPr b="1">
                <a:latin typeface="+mj-lt"/>
              </a:defRPr>
            </a:pPr>
            <a:r>
              <a:t>Reveja o Oracle Cloud sempre free tier:</a:t>
            </a:r>
          </a:p>
          <a:p>
            <a:pPr algn="just">
              <a:defRPr>
                <a:latin typeface="+mj-lt"/>
              </a:defRPr>
            </a:pPr>
            <a:r>
              <a:t>oracle.com.com/cloud/free</a:t>
            </a:r>
            <a:endParaRPr>
              <a:latin typeface="+mj-lt"/>
            </a:endParaRPr>
          </a:p>
          <a:p>
            <a:pPr marL="0" lvl="0" indent="0" algn="just">
              <a:buNone/>
              <a:defRPr b="1">
                <a:latin typeface="+mj-lt"/>
              </a:defRPr>
            </a:pPr>
            <a:r>
              <a:t>Reveja os serviços Azure gratuitos:</a:t>
            </a:r>
          </a:p>
          <a:p>
            <a:pPr algn="just">
              <a:defRPr>
                <a:latin typeface="+mj-lt"/>
              </a:defRPr>
            </a:pPr>
            <a:r>
              <a:t>azure.microsoft.com/en-us/pricing/free-services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Aceda ao Oracle Member Hub e termine o primeiro tópico:</a:t>
            </a:r>
          </a:p>
          <a:p>
            <a:pPr algn="just">
              <a:defRPr>
                <a:latin typeface="+mj-lt"/>
              </a:defRPr>
            </a:pPr>
            <a:r>
              <a:t>academy.oracle.com</a:t>
            </a: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Computação na Cloud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Este curso foi desenvolvido como resultado do projeto Erasmus+ CodeIn (</a:t>
            </a:r>
            <a:r>
              <a:rPr i="1"/>
              <a:t>Cloud cOmputing para Educação Digital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Contém um total de dez tópicos didáticos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Tudo o que precisa de aprender é acesso à Internet </a:t>
            </a:r>
          </a:p>
          <a:p>
            <a:pPr lvl="0">
              <a:defRPr sz="3600">
                <a:latin typeface="+mj-lt"/>
              </a:defRPr>
            </a:pPr>
            <a:r>
              <a:t>Espera-se que gaste um total de 150 horas para adquirir os resultados de aprendizagem pretendidos. </a:t>
            </a: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Introdução ao curso de Computação na Cloud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6108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A maior parte deste tempo vai estudar sozinho com materiais de ensino online.</a:t>
            </a:r>
          </a:p>
          <a:p>
            <a:pPr lvl="0">
              <a:defRPr sz="3600">
                <a:latin typeface="+mj-lt"/>
              </a:defRPr>
            </a:pPr>
            <a:r>
              <a:t>O parceiro associado deste projeto é o programa educacional filantrópico global da Oracle - Oracle Academy - </a:t>
            </a:r>
            <a:r>
              <a:rPr>
                <a:hlinkClick r:id="rId3"/>
              </a:rPr>
              <a:t>https</a:t>
            </a:r>
            <a:r>
              <a:rPr>
                <a:sym typeface="Wingdings" panose="05000000000000000000" pitchFamily="2" charset="2"/>
                <a:hlinkClick r:id="rId3"/>
              </a:rPr>
              <a:t>://</a:t>
            </a:r>
            <a:r>
              <a:rPr>
                <a:hlinkClick r:id="rId3"/>
              </a:rPr>
              <a:t>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O seu sistema de gestão da aprendizagem é o Oracle Member Hub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955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Hub do Membro Oracle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Comece por </a:t>
            </a:r>
            <a:r>
              <a:rPr>
                <a:hlinkClick r:id="rId3"/>
              </a:rPr>
              <a:t>https://academy.oracle.com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Selecione </a:t>
            </a:r>
            <a:r>
              <a:rPr i="1"/>
              <a:t>Iniciar sessão no Student Hub</a:t>
            </a:r>
            <a:endParaRPr sz="3600" i="1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sp>
        <p:nvSpPr>
          <p:cNvPr id="5" name="Line Callout 2 (Border and Accent Bar) 4"/>
          <p:cNvSpPr/>
          <p:nvPr/>
        </p:nvSpPr>
        <p:spPr>
          <a:xfrm>
            <a:off x="5181600" y="3135048"/>
            <a:ext cx="2336800" cy="2381956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0201"/>
              <a:gd name="adj6" fmla="val -42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284" y="2939874"/>
            <a:ext cx="4649514" cy="277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7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Hub do Membro Oracle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>
              <a:defRPr sz="3600">
                <a:latin typeface="+mj-lt"/>
              </a:defRPr>
            </a:pPr>
            <a:r>
              <a:t>Introduza o nome de utilizador e a senha (altere a senha após a primeira entrada em sessão) 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53" y="2826985"/>
            <a:ext cx="3596569" cy="356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124" y="2826985"/>
            <a:ext cx="3888620" cy="306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67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Hub do Membro Oracle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5170311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t>Após uma entrada em sessão bem-sucedida, selecione o canal de aprendizagem (em </a:t>
            </a:r>
            <a:r>
              <a:rPr i="1"/>
              <a:t>Os Meus Canais</a:t>
            </a:r>
            <a:r>
              <a:t>) e percorra os materiais de formação </a:t>
            </a:r>
            <a:endParaRPr sz="3600">
              <a:latin typeface="+mj-lt"/>
            </a:endParaRPr>
          </a:p>
          <a:p>
            <a:pPr lvl="0"/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59" y="3106208"/>
            <a:ext cx="877252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Hub do Membro Oracle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8534"/>
            <a:ext cx="3846689" cy="5283200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t>Abrir o Percurso de Formação (clique em </a:t>
            </a:r>
            <a:r>
              <a:rPr i="1"/>
              <a:t>Detalhes</a:t>
            </a:r>
            <a:r>
              <a:t>) </a:t>
            </a: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378" y="1587102"/>
            <a:ext cx="5601758" cy="466028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314222" y="2968978"/>
            <a:ext cx="2460978" cy="23255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02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Hub do Membro Oracle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4356"/>
            <a:ext cx="10515600" cy="5407378"/>
          </a:xfrm>
        </p:spPr>
        <p:txBody>
          <a:bodyPr/>
          <a:lstStyle/>
          <a:p>
            <a:pPr lvl="0" algn="just">
              <a:defRPr sz="3600">
                <a:latin typeface="+mj-lt"/>
              </a:defRPr>
            </a:pPr>
            <a:r>
              <a:t>O Percurso de Formação contém todos os materiais de formação de que necessita</a:t>
            </a:r>
            <a:endParaRPr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234" y="1969559"/>
            <a:ext cx="66294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0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Perspetiva geral do Cloud Infrastructure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222"/>
            <a:ext cx="10515600" cy="5407378"/>
          </a:xfrm>
        </p:spPr>
        <p:txBody>
          <a:bodyPr/>
          <a:lstStyle/>
          <a:p>
            <a:pPr lvl="0" algn="just"/>
            <a:endParaRPr sz="3200">
              <a:latin typeface="+mj-lt"/>
            </a:endParaRPr>
          </a:p>
          <a:p>
            <a:pPr lvl="0" algn="just">
              <a:defRPr sz="3200">
                <a:latin typeface="+mj-lt"/>
              </a:defRPr>
            </a:pPr>
            <a:r>
              <a:t>Adaptámos todos os exemplos e laboratórios neste curso para o Oracle Cloud Infrastructure (OCI).</a:t>
            </a:r>
          </a:p>
          <a:p>
            <a:pPr lvl="0" algn="just">
              <a:defRPr sz="3200">
                <a:latin typeface="+mj-lt"/>
              </a:defRPr>
            </a:pPr>
            <a:r>
              <a:t>Após o registo, iremos enviar-lhe as informações para acesso gratuito à OCI.</a:t>
            </a:r>
          </a:p>
          <a:p>
            <a:pPr lvl="0" algn="just">
              <a:defRPr sz="3200">
                <a:latin typeface="+mj-lt"/>
              </a:defRPr>
            </a:pPr>
            <a:r>
              <a:t>No entanto, pode utilizar outras plataformas da cloud pública para praticar (se tiver acesso às mesmas), como o Microsoft Azure, o Amazon Web Service (AWS), o Google Cloud (Google Cloud Platform) e outras semelhantes. </a:t>
            </a:r>
          </a:p>
          <a:p>
            <a:pPr lvl="0"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1490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2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3546F8-B348-4E1E-ABEF-975A7CA054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1750</Words>
  <Application>Microsoft Office PowerPoint</Application>
  <PresentationFormat>Widescreen</PresentationFormat>
  <Paragraphs>202</Paragraphs>
  <Slides>19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Motyw pakietu Office</vt:lpstr>
      <vt:lpstr>Bitmap Image</vt:lpstr>
      <vt:lpstr>O3 - Currículos de aprendizagem à distância no Cloud Computing  - Iniciar a infraestrutura cloud</vt:lpstr>
      <vt:lpstr>Introdução ao curso de Computação na Cloud</vt:lpstr>
      <vt:lpstr>Introdução ao curso de Computação na Cloud</vt:lpstr>
      <vt:lpstr>Hub do Membro Oracle</vt:lpstr>
      <vt:lpstr>Hub do Membro Oracle</vt:lpstr>
      <vt:lpstr>Hub do Membro Oracle</vt:lpstr>
      <vt:lpstr>Hub do Membro Oracle</vt:lpstr>
      <vt:lpstr>Hub do Membro Oracle</vt:lpstr>
      <vt:lpstr>Perspetiva geral do Cloud Infrastructure</vt:lpstr>
      <vt:lpstr>Características de Computação na Cloud</vt:lpstr>
      <vt:lpstr>Modelos de serviços cloud</vt:lpstr>
      <vt:lpstr>CAPEX v/s OPEX</vt:lpstr>
      <vt:lpstr>A pegada global da infraestrutura da cloud</vt:lpstr>
      <vt:lpstr>Os componentes de uma região da cloud</vt:lpstr>
      <vt:lpstr>Os componentes de um Domínio de Disponibilidade (AD)</vt:lpstr>
      <vt:lpstr>Rede física</vt:lpstr>
      <vt:lpstr>Rede virtual</vt:lpstr>
      <vt:lpstr>Perspetiva geral dos serviços de infraestrutura na cloud</vt:lpstr>
      <vt:lpstr>Estudar e rever os seguintes recursos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74</cp:revision>
  <dcterms:created xsi:type="dcterms:W3CDTF">2021-12-08T08:56:03Z</dcterms:created>
  <dcterms:modified xsi:type="dcterms:W3CDTF">2024-02-23T13:25:10Z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