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303" r:id="rId17"/>
    <p:sldId id="256" r:id="rId5"/>
    <p:sldId id="257" r:id="rId6"/>
    <p:sldId id="301" r:id="rId7"/>
    <p:sldId id="296" r:id="rId8"/>
    <p:sldId id="300" r:id="rId9"/>
    <p:sldId id="302" r:id="rId10"/>
    <p:sldId id="277" r:id="rId1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2" autoAdjust="0"/>
    <p:restoredTop sz="82135" autoAdjust="0"/>
  </p:normalViewPr>
  <p:slideViewPr>
    <p:cSldViewPr snapToGrid="0">
      <p:cViewPr varScale="1">
        <p:scale>
          <a:sx n="95" d="100"/>
          <a:sy n="95" d="100"/>
        </p:scale>
        <p:origin x="1074"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notesMasters/notesMaster1.xml" Type="http://schemas.openxmlformats.org/officeDocument/2006/relationships/notesMaster"/><Relationship Id="rId13" Target="presProps.xml" Type="http://schemas.openxmlformats.org/officeDocument/2006/relationships/presProps"/><Relationship Id="rId14" Target="viewProps.xml" Type="http://schemas.openxmlformats.org/officeDocument/2006/relationships/viewProps"/><Relationship Id="rId15" Target="theme/theme1.xml" Type="http://schemas.openxmlformats.org/officeDocument/2006/relationships/theme"/><Relationship Id="rId16" Target="tableStyles.xml" Type="http://schemas.openxmlformats.org/officeDocument/2006/relationships/tableStyles"/><Relationship Id="rId17" Target="slides/slide8.xml" Type="http://schemas.openxmlformats.org/officeDocument/2006/relationships/slide"/><Relationship Id="rId2" Target="../customXml/item2.xml" Type="http://schemas.openxmlformats.org/officeDocument/2006/relationships/customXml"/><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19.11.2022.</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witaj na kursie Cloud Computing. Kurs został opracowany w wyniku projektu Erasmus+ CodeIn. Wszystko, czego potrzebujesz do nauki, to dostęp do Internetu i komputer.</a:t>
            </a:r>
          </a:p>
          <a:p>
            <a:pPr>
              <a:lnSpc>
                <a:spcPct val="107000"/>
              </a:lnSpc>
              <a:spcAft>
                <a:spcPts val="800"/>
              </a:spcAft>
              <a:defRPr>
                <a:effectLst/>
              </a:defRPr>
            </a:pPr>
            <a:r>
              <a:t>Kurs zawiera łącznie dziesięć tematów i w tym temacie powiemy coś więcej o równoważeniu obciążenia.</a:t>
            </a:r>
            <a:endParaRPr sz="1200" kern="1200">
              <a:solidFill>
                <a:schemeClr val="tx1"/>
              </a:solidFill>
              <a:effectLst/>
              <a:latin typeface="+mn-lt"/>
              <a:ea typeface="+mn-ea"/>
              <a:cs typeface="+mn-cs"/>
            </a:endParaRP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Systemy bazodanowe w chmurze są często podzielone na tradycyjne relacyjne (SQL) i nierelacyjne (NoSQL). Bazy danych SQL są lepsze dla transakcji wielowierszowych, podczas gdy NoSQL jest lepszy dla danych niestrukturalnych (takich jak dokumenty lub JSON). Ponadto bazy danych SQL są oparte na tabelach, podczas gdy NoSQL to magazyn dokumentów, wartości kluczy, wykresów lub sklepów szerokokolumnowych. </a:t>
            </a:r>
          </a:p>
          <a:p>
            <a:r>
              <a:t>Bazy danych SQL są skalowalne pionowo, a bazy danych NoSQL są skalowane poziomo. Bazy danych SQL są najbardziej powszechnym wyborem w regularnych operacjach biznesowych, ponieważ zapewniają intuicyjny sposób reprezentowania danych i umożliwiają łatwy dostęp do powiązanych punktów danych. Wiele z tych nowoczesnych aplikacji, niezależnie od tego, czy są to aplikacje mobilne, IoT, wiele z tych internetowych aplikacji reklamowych, wszystkie te aplikacje, w których jest ogromna ilość, można wykorzystać bazę danych NoSQL.</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103179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Bazy danych w chmurze mogą być używane jako usługa, za pomocą której dostawca chmury przejmuje wszystkie zadania związane z konserwacją bazy danych. Oczywiście możliwe jest również tradycyjne podejście, w którym baza danych jest instalowana na maszynie wirtualnej lub serwerze Bare Metal. Podczas instalowania na maszynie wirtualnej można wybierać między systemem jednowęzłowym (w razie niepowodzenia jest on przywracany z kopii zapasowej) a dwwęzłowym systemem wysokiej dostępności (w przypadku awarii pierwszego węzła baza danych nadal będzie działać w drugim węźle).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3577664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Baza danych jako usługa przetwarzania w chmurze umożliwia użytkownikom dostęp do systemu bazodanowego w chmurze i korzystanie z niego bez konieczności zakupu i skonfigurowania własnego sprzętu, zainstalowania własnego oprogramowania bazy danych lub samodzielnego zarządzania bazą danych (nie wspominając o zatrudnianiu utalentowanych pracowników o wysokich cenach, którzy tego wymagają). Zamiast tego dostawca chmury dba o wszystko - od okresowych uaktualnień do kopii zapasowych - aby zapewnić dostępność systemu bazodanowego i jego bezpieczeństwo w trybie 24/7.</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921845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Najnowsza baza danych jako usługa stanowi koncepcję autonomicznej bazy danych Oracle. Autonomiczna baza danych to rozwiązanie chmurowe, które wykorzystuje samouczenie się maszyn do automatyzacji optymalizacji baz danych, zapewniania bezpieczeństwa, tworzenia kopii zapasowych, instalowania aktualizacji i wykonywania innych rutynowych zadań z zakresu zarządzania, które były tradycyjnie wykonywane przez administratorów baz danych. W przeciwieństwie do konwencjonalnej bazy danych, autonomiczna baza danych wykonuje jednak wszystkie te i inne zadania bez interwencji człowieka.</a:t>
            </a:r>
          </a:p>
          <a:p>
            <a:r>
              <a:t>Obsługiwane są dwie opcje. Jeden jest nazywany współdzielonym i jeden jest nazywany dedykowanym. Jak sama nazwa określa, dedykowane środki, używasz wyłącznie sprzętu. W modelu współużytkowanym udostępnia się tylko autonomiczną bazę danych i umożliwia zarządzanie nią.</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4192509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należy przeanalizować i przejrzeć następujące zasoby online. 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19.11.2022</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19.11.2022</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2.png" Type="http://schemas.openxmlformats.org/officeDocument/2006/relationships/image"/><Relationship Id="rId4" Target="../media/image6.png" Type="http://schemas.openxmlformats.org/officeDocument/2006/relationships/image"/><Relationship Id="rId5" Target="../media/image7.png" Type="http://schemas.openxmlformats.org/officeDocument/2006/relationships/image"/><Relationship Id="rId6" Target="../media/image8.png" Type="http://schemas.openxmlformats.org/officeDocument/2006/relationships/image"/><Relationship Id="rId7" Target="../media/image9.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10.png" Type="http://schemas.openxmlformats.org/officeDocument/2006/relationships/image"/><Relationship Id="rId4" Target="../media/image11.png" Type="http://schemas.openxmlformats.org/officeDocument/2006/relationships/image"/><Relationship Id="rId5" Target="../media/image12.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1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https://cloud.google.com/learn/what-is-a-cloud-database" TargetMode="External" Type="http://schemas.openxmlformats.org/officeDocument/2006/relationships/hyperlink"/><Relationship Id="rId4" Target="https://www.youtube.com/watch?v=qfiOVB3yMHQ" TargetMode="External" Type="http://schemas.openxmlformats.org/officeDocument/2006/relationships/hyperlink"/><Relationship Id="rId5" Target="https://www.youtube.com/watch?v=hRulZhTtUTg" TargetMode="External" Type="http://schemas.openxmlformats.org/officeDocument/2006/relationships/hyperlink"/><Relationship Id="rId6" Target="https://www.youtube.com/watch?v=E9AgJnsEvG4" TargetMode="External" Type="http://schemas.openxmlformats.org/officeDocument/2006/relationships/hyperlink"/><Relationship Id="rId7" Target="https://oracle.github.io/learning-library/data-management-library/autonomous-database/shared/workshops/freetier-overview/#xd_co_f=NmEzYTk4MDUtZWQyMS00MDBmLThiMWEtZWFhMTNlMjEzODM3%7E" TargetMode="External" Type="http://schemas.openxmlformats.org/officeDocument/2006/relationships/hyperlink"/></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Cloud Computing</a:t>
            </a:r>
            <a:br>
              <a:rPr b="1"/>
            </a:br>
            <a:br>
              <a:rPr b="1"/>
            </a:br>
            <a:r>
              <a:t>9 -  Databases</a:t>
            </a:r>
          </a:p>
        </p:txBody>
      </p:sp>
      <p:sp>
        <p:nvSpPr>
          <p:cNvPr id="3" name="Podtytuł 2">
            <a:extLst>
              <a:ext uri="{FF2B5EF4-FFF2-40B4-BE49-F238E27FC236}">
                <a16:creationId xmlns:a16="http://schemas.microsoft.com/office/drawing/2014/main" id="{F8EC1C62-E9ED-41A0-95EC-9393A93235BB}"/>
              </a:ext>
            </a:extLst>
          </p:cNvPr>
          <p:cNvSpPr>
            <a:spLocks noGrp="1"/>
          </p:cNvSpPr>
          <p:nvPr>
            <p:ph idx="1" type="subTitle"/>
          </p:nvPr>
        </p:nvSpPr>
        <p:spPr>
          <a:xfrm>
            <a:off x="1524000" y="4471283"/>
            <a:ext cx="9144000" cy="1655762"/>
          </a:xfrm>
        </p:spPr>
        <p:txBody>
          <a:bodyPr>
            <a:normAutofit lnSpcReduction="10000"/>
          </a:bodyPr>
          <a:lstStyle/>
          <a:p/>
          <a:p/>
          <a:p>
            <a:r>
              <a:t>Treść przygotowana przez: Frane Urem</a:t>
            </a:r>
          </a:p>
          <a:p>
            <a:r>
              <a:t>Głos: Ivana Kardum Goleš</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kursu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Kurs ten został opracowany w wyniku projektu Erasmus+ CodeIn (</a:t>
            </a:r>
            <a:r>
              <a:rPr i="1"/>
              <a:t>Cloud cOmputing for Digital Education INnovation</a:t>
            </a:r>
            <a:r>
              <a:t>)</a:t>
            </a:r>
          </a:p>
          <a:p>
            <a:pPr lvl="0">
              <a:defRPr sz="3600">
                <a:latin typeface="+mj-lt"/>
              </a:defRPr>
            </a:pPr>
            <a:r>
              <a:t>Zawiera łącznie dziesięć tematów nauczania</a:t>
            </a:r>
            <a:endParaRPr sz="3600">
              <a:latin typeface="+mj-lt"/>
            </a:endParaRPr>
          </a:p>
          <a:p>
            <a:pPr lvl="0">
              <a:defRPr sz="3600">
                <a:latin typeface="+mj-lt"/>
              </a:defRPr>
            </a:pPr>
            <a:r>
              <a:t>Wszystko, czego potrzebujesz do nauki, to dostęp do Internetu </a:t>
            </a:r>
          </a:p>
          <a:p>
            <a:pPr indent="0" lvl="0" marL="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Systemy baz danych dostępne w chmurze</a:t>
            </a:r>
            <a:endParaRPr b="1"/>
          </a:p>
        </p:txBody>
      </p:sp>
      <p:pic>
        <p:nvPicPr>
          <p:cNvPr id="17" name="Picture 16"/>
          <p:cNvPicPr>
            <a:picLocks noChangeAspect="1"/>
          </p:cNvPicPr>
          <p:nvPr/>
        </p:nvPicPr>
        <p:blipFill>
          <a:blip r:embed="rId3"/>
          <a:stretch>
            <a:fillRect/>
          </a:stretch>
        </p:blipFill>
        <p:spPr>
          <a:xfrm>
            <a:off x="4906904" y="1432228"/>
            <a:ext cx="1848898" cy="1116572"/>
          </a:xfrm>
          <a:prstGeom prst="rect">
            <a:avLst/>
          </a:prstGeom>
        </p:spPr>
      </p:pic>
      <p:pic>
        <p:nvPicPr>
          <p:cNvPr descr="6D Cyber | BigData NoSQL Course" id="1026" name="Picture 2"/>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56867" y="3072911"/>
            <a:ext cx="1567521" cy="1567521"/>
          </a:xfrm>
          <a:prstGeom prst="rect">
            <a:avLst/>
          </a:prstGeom>
          <a:noFill/>
          <a:extLst>
            <a:ext uri="{909E8E84-426E-40DD-AFC4-6F175D3DCCD1}">
              <a14:hiddenFill xmlns:a14="http://schemas.microsoft.com/office/drawing/2010/main">
                <a:solidFill>
                  <a:srgbClr val="FFFFFF"/>
                </a:solidFill>
              </a14:hiddenFill>
            </a:ext>
          </a:extLst>
        </p:spPr>
      </p:pic>
      <p:pic>
        <p:nvPicPr>
          <p:cNvPr descr="SQL Veritabanları Neden Ölçeklenebilir Değillerdir ? – Yazılım Köyü" id="1028" name="Picture 4"/>
          <p:cNvPicPr>
            <a:picLocks noChangeArrowheads="1"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47481" y="3179938"/>
            <a:ext cx="2574080" cy="135346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30462" y="5042989"/>
            <a:ext cx="2791099" cy="1384995"/>
          </a:xfrm>
          <a:prstGeom prst="rect">
            <a:avLst/>
          </a:prstGeom>
        </p:spPr>
        <p:txBody>
          <a:bodyPr wrap="square">
            <a:spAutoFit/>
          </a:bodyPr>
          <a:lstStyle/>
          <a:p>
            <a:pPr algn="ctr">
              <a:defRPr sz="2800"/>
            </a:pPr>
            <a:r>
              <a:rPr>
                <a:latin typeface="+mj-lt"/>
              </a:rPr>
              <a:t>Relacyjne</a:t>
            </a:r>
            <a:r>
              <a:t> </a:t>
            </a:r>
            <a:r>
              <a:rPr>
                <a:latin typeface="+mj-lt"/>
              </a:rPr>
              <a:t>(SQL) bazy danych - stały schemat danych </a:t>
            </a:r>
            <a:endParaRPr sz="2800">
              <a:latin typeface="+mj-lt"/>
            </a:endParaRPr>
          </a:p>
        </p:txBody>
      </p:sp>
      <p:sp>
        <p:nvSpPr>
          <p:cNvPr id="6" name="Rectangle 5"/>
          <p:cNvSpPr/>
          <p:nvPr/>
        </p:nvSpPr>
        <p:spPr>
          <a:xfrm>
            <a:off x="6561574" y="4827545"/>
            <a:ext cx="3967198" cy="1815882"/>
          </a:xfrm>
          <a:prstGeom prst="rect">
            <a:avLst/>
          </a:prstGeom>
        </p:spPr>
        <p:txBody>
          <a:bodyPr wrap="square">
            <a:spAutoFit/>
          </a:bodyPr>
          <a:lstStyle/>
          <a:p>
            <a:pPr algn="ctr">
              <a:defRPr sz="2800">
                <a:latin typeface="+mj-lt"/>
              </a:defRPr>
            </a:pPr>
            <a:r>
              <a:t>Nierelacyjne (NoSQL) bazy danych -</a:t>
            </a:r>
          </a:p>
          <a:p>
            <a:pPr algn="ctr">
              <a:defRPr sz="2800">
                <a:latin typeface="+mj-lt"/>
              </a:defRPr>
            </a:pPr>
            <a:r>
              <a:t>przechowywanie danych niestrukturalnych i zarządzanie nimi </a:t>
            </a:r>
            <a:endParaRPr sz="2800">
              <a:latin typeface="+mj-lt"/>
            </a:endParaRPr>
          </a:p>
        </p:txBody>
      </p:sp>
      <p:cxnSp>
        <p:nvCxnSpPr>
          <p:cNvPr id="19" name="Straight Connector 18"/>
          <p:cNvCxnSpPr/>
          <p:nvPr/>
        </p:nvCxnSpPr>
        <p:spPr>
          <a:xfrm flipV="1">
            <a:off x="4326142" y="2526819"/>
            <a:ext cx="569066" cy="502417"/>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a:blip r:embed="rId6"/>
          <a:stretch>
            <a:fillRect/>
          </a:stretch>
        </p:blipFill>
        <p:spPr>
          <a:xfrm flipH="1" rot="21090014">
            <a:off x="6721193" y="2496957"/>
            <a:ext cx="807890" cy="603792"/>
          </a:xfrm>
          <a:prstGeom prst="rect">
            <a:avLst/>
          </a:prstGeom>
        </p:spPr>
      </p:pic>
    </p:spTree>
    <p:extLst>
      <p:ext uri="{BB962C8B-B14F-4D97-AF65-F5344CB8AC3E}">
        <p14:creationId xmlns:p14="http://schemas.microsoft.com/office/powerpoint/2010/main" val="3654048501"/>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Systemy baz danych dostępne w chmurze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025651" y="4370829"/>
            <a:ext cx="3603328" cy="1014884"/>
          </a:xfrm>
        </p:spPr>
        <p:txBody>
          <a:bodyPr>
            <a:normAutofit lnSpcReduction="10000"/>
          </a:bodyPr>
          <a:lstStyle/>
          <a:p>
            <a:pPr algn="ctr" indent="0" marL="0">
              <a:buNone/>
              <a:defRPr sz="2400">
                <a:latin typeface="+mj-lt"/>
              </a:defRPr>
            </a:pPr>
            <a:r>
              <a:t>wdrożone na maszynie wirtualnej (VM) lub serwerze Bare Metal w chmurze </a:t>
            </a:r>
            <a:endParaRPr sz="2400">
              <a:latin typeface="+mj-lt"/>
            </a:endParaRPr>
          </a:p>
          <a:p>
            <a:pPr algn="ctr"/>
            <a:endParaRPr sz="3600">
              <a:latin typeface="+mj-lt"/>
            </a:endParaRPr>
          </a:p>
          <a:p>
            <a:pPr algn="ctr" indent="0" marL="0">
              <a:buNone/>
            </a:pPr>
            <a:endParaRPr sz="3600">
              <a:latin typeface="+mj-lt"/>
            </a:endParaRPr>
          </a:p>
        </p:txBody>
      </p:sp>
      <p:pic>
        <p:nvPicPr>
          <p:cNvPr id="7" name="Picture 6"/>
          <p:cNvPicPr>
            <a:picLocks noChangeAspect="1"/>
          </p:cNvPicPr>
          <p:nvPr/>
        </p:nvPicPr>
        <p:blipFill>
          <a:blip r:embed="rId3"/>
          <a:stretch>
            <a:fillRect/>
          </a:stretch>
        </p:blipFill>
        <p:spPr>
          <a:xfrm>
            <a:off x="5026300" y="1281970"/>
            <a:ext cx="1848898" cy="1116572"/>
          </a:xfrm>
          <a:prstGeom prst="rect">
            <a:avLst/>
          </a:prstGeom>
        </p:spPr>
      </p:pic>
      <p:pic>
        <p:nvPicPr>
          <p:cNvPr id="9" name="Picture 8"/>
          <p:cNvPicPr>
            <a:picLocks noChangeAspect="1"/>
          </p:cNvPicPr>
          <p:nvPr/>
        </p:nvPicPr>
        <p:blipFill>
          <a:blip r:embed="rId4"/>
          <a:stretch>
            <a:fillRect/>
          </a:stretch>
        </p:blipFill>
        <p:spPr>
          <a:xfrm>
            <a:off x="8162963" y="3000905"/>
            <a:ext cx="1304925" cy="1009650"/>
          </a:xfrm>
          <a:prstGeom prst="rect">
            <a:avLst/>
          </a:prstGeom>
        </p:spPr>
      </p:pic>
      <p:pic>
        <p:nvPicPr>
          <p:cNvPr id="10" name="Picture 9"/>
          <p:cNvPicPr>
            <a:picLocks noChangeAspect="1"/>
          </p:cNvPicPr>
          <p:nvPr/>
        </p:nvPicPr>
        <p:blipFill>
          <a:blip r:embed="rId5"/>
          <a:stretch>
            <a:fillRect/>
          </a:stretch>
        </p:blipFill>
        <p:spPr>
          <a:xfrm>
            <a:off x="6208448" y="2954527"/>
            <a:ext cx="1333500" cy="1009650"/>
          </a:xfrm>
          <a:prstGeom prst="rect">
            <a:avLst/>
          </a:prstGeom>
        </p:spPr>
      </p:pic>
      <p:sp>
        <p:nvSpPr>
          <p:cNvPr id="11" name="TextBox 10"/>
          <p:cNvSpPr txBox="1"/>
          <p:nvPr/>
        </p:nvSpPr>
        <p:spPr>
          <a:xfrm>
            <a:off x="4246919" y="3063317"/>
            <a:ext cx="779381" cy="369332"/>
          </a:xfrm>
          <a:prstGeom prst="rect">
            <a:avLst/>
          </a:prstGeom>
          <a:noFill/>
        </p:spPr>
        <p:txBody>
          <a:bodyPr wrap="none">
            <a:spAutoFit/>
          </a:bodyPr>
          <a:lstStyle/>
          <a:p>
            <a:pPr>
              <a:defRPr>
                <a:latin typeface="+mj-lt"/>
              </a:defRPr>
            </a:pPr>
            <a:r>
              <a:t>DBaaS</a:t>
            </a:r>
            <a:endParaRPr>
              <a:latin typeface="+mj-lt"/>
            </a:endParaRPr>
          </a:p>
        </p:txBody>
      </p:sp>
      <p:sp>
        <p:nvSpPr>
          <p:cNvPr id="12" name="Symbol zastępczy zawartości 2">
            <a:extLst>
              <a:ext uri="{FF2B5EF4-FFF2-40B4-BE49-F238E27FC236}">
                <a16:creationId xmlns:a16="http://schemas.microsoft.com/office/drawing/2014/main" id="{9727AF9A-F3F7-464E-860B-D6C35A8834E3}"/>
              </a:ext>
            </a:extLst>
          </p:cNvPr>
          <p:cNvSpPr txBox="1">
            <a:spLocks/>
          </p:cNvSpPr>
          <p:nvPr/>
        </p:nvSpPr>
        <p:spPr>
          <a:xfrm>
            <a:off x="2046505" y="4370829"/>
            <a:ext cx="3741337" cy="1009666"/>
          </a:xfrm>
          <a:prstGeom prst="rect">
            <a:avLst/>
          </a:prstGeom>
        </p:spPr>
        <p:txBody>
          <a:bodyPr bIns="45720" lIns="91440" rIns="91440" tIns="45720" vert="horz">
            <a:normAutofit lnSpcReduction="10000"/>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pPr algn="ctr" indent="0" marL="0">
              <a:buFont charset="0" panose="020B0604020202020204" pitchFamily="34" typeface="Arial"/>
              <a:buNone/>
              <a:defRPr sz="2400">
                <a:latin typeface="+mj-lt"/>
              </a:defRPr>
            </a:pPr>
            <a:r>
              <a:t>oferowana jako zarządzana baza danych jako usługa (DBaaS) </a:t>
            </a:r>
            <a:endParaRPr sz="2400">
              <a:latin typeface="+mj-lt"/>
            </a:endParaRPr>
          </a:p>
          <a:p>
            <a:pPr indent="0" marL="0">
              <a:buNone/>
            </a:pPr>
            <a:endParaRPr sz="3600">
              <a:latin typeface="+mj-lt"/>
            </a:endParaRPr>
          </a:p>
          <a:p>
            <a:pPr indent="0" marL="0">
              <a:buFont charset="0" panose="020B0604020202020204" pitchFamily="34" typeface="Arial"/>
              <a:buNone/>
            </a:pPr>
            <a:endParaRPr sz="3600">
              <a:latin typeface="+mj-lt"/>
            </a:endParaRPr>
          </a:p>
        </p:txBody>
      </p:sp>
      <p:sp>
        <p:nvSpPr>
          <p:cNvPr id="13" name="Rectangle 12"/>
          <p:cNvSpPr/>
          <p:nvPr/>
        </p:nvSpPr>
        <p:spPr>
          <a:xfrm>
            <a:off x="2178611" y="5917460"/>
            <a:ext cx="3772138" cy="830997"/>
          </a:xfrm>
          <a:prstGeom prst="rect">
            <a:avLst/>
          </a:prstGeom>
        </p:spPr>
        <p:txBody>
          <a:bodyPr wrap="square">
            <a:spAutoFit/>
          </a:bodyPr>
          <a:lstStyle/>
          <a:p>
            <a:pPr algn="ctr">
              <a:defRPr sz="2400">
                <a:latin typeface="+mj-lt"/>
              </a:defRPr>
            </a:pPr>
            <a:r>
              <a:t>zarządzane przez dostawcę usług w chmurze</a:t>
            </a:r>
            <a:endParaRPr sz="2400">
              <a:latin typeface="+mj-lt"/>
            </a:endParaRPr>
          </a:p>
        </p:txBody>
      </p:sp>
      <p:sp>
        <p:nvSpPr>
          <p:cNvPr id="14" name="Down Arrow 13"/>
          <p:cNvSpPr/>
          <p:nvPr/>
        </p:nvSpPr>
        <p:spPr>
          <a:xfrm>
            <a:off x="7445820" y="5300107"/>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5" name="Down Arrow 14"/>
          <p:cNvSpPr/>
          <p:nvPr/>
        </p:nvSpPr>
        <p:spPr>
          <a:xfrm>
            <a:off x="3487883" y="5321879"/>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6" name="Rectangle 15"/>
          <p:cNvSpPr/>
          <p:nvPr/>
        </p:nvSpPr>
        <p:spPr>
          <a:xfrm>
            <a:off x="6527511" y="5923762"/>
            <a:ext cx="2781161" cy="830997"/>
          </a:xfrm>
          <a:prstGeom prst="rect">
            <a:avLst/>
          </a:prstGeom>
        </p:spPr>
        <p:txBody>
          <a:bodyPr wrap="square">
            <a:spAutoFit/>
          </a:bodyPr>
          <a:lstStyle/>
          <a:p>
            <a:pPr algn="ctr">
              <a:defRPr sz="2400">
                <a:latin typeface="+mj-lt"/>
              </a:defRPr>
            </a:pPr>
            <a:r>
              <a:t>samodzielnie zarządzany przez wewnętrzny zespół IT</a:t>
            </a:r>
            <a:endParaRPr sz="2400">
              <a:latin typeface="+mj-lt"/>
            </a:endParaRPr>
          </a:p>
        </p:txBody>
      </p:sp>
      <p:sp>
        <p:nvSpPr>
          <p:cNvPr id="17" name="Rectangle 16"/>
          <p:cNvSpPr/>
          <p:nvPr/>
        </p:nvSpPr>
        <p:spPr>
          <a:xfrm>
            <a:off x="2526592" y="2896449"/>
            <a:ext cx="2596505" cy="1072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pic>
        <p:nvPicPr>
          <p:cNvPr id="18" name="Picture 17"/>
          <p:cNvPicPr>
            <a:picLocks noChangeAspect="1"/>
          </p:cNvPicPr>
          <p:nvPr/>
        </p:nvPicPr>
        <p:blipFill>
          <a:blip r:embed="rId6"/>
          <a:stretch>
            <a:fillRect/>
          </a:stretch>
        </p:blipFill>
        <p:spPr>
          <a:xfrm>
            <a:off x="3235643" y="2896449"/>
            <a:ext cx="914479" cy="1085182"/>
          </a:xfrm>
          <a:prstGeom prst="rect">
            <a:avLst/>
          </a:prstGeom>
        </p:spPr>
      </p:pic>
      <p:pic>
        <p:nvPicPr>
          <p:cNvPr id="19" name="Picture 18"/>
          <p:cNvPicPr>
            <a:picLocks noChangeAspect="1"/>
          </p:cNvPicPr>
          <p:nvPr/>
        </p:nvPicPr>
        <p:blipFill>
          <a:blip r:embed="rId7"/>
          <a:stretch>
            <a:fillRect/>
          </a:stretch>
        </p:blipFill>
        <p:spPr>
          <a:xfrm>
            <a:off x="5977130" y="2954527"/>
            <a:ext cx="3700369" cy="1085182"/>
          </a:xfrm>
          <a:prstGeom prst="rect">
            <a:avLst/>
          </a:prstGeom>
        </p:spPr>
      </p:pic>
      <p:cxnSp>
        <p:nvCxnSpPr>
          <p:cNvPr id="21" name="Straight Connector 20"/>
          <p:cNvCxnSpPr/>
          <p:nvPr/>
        </p:nvCxnSpPr>
        <p:spPr>
          <a:xfrm flipV="1">
            <a:off x="4741767" y="2360248"/>
            <a:ext cx="569066" cy="5024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6772580" y="2360248"/>
            <a:ext cx="717853" cy="56253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010795"/>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Koncepcja bazy danych jako usługi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93336" y="1539963"/>
            <a:ext cx="6832879" cy="5167312"/>
          </a:xfrm>
        </p:spPr>
        <p:txBody>
          <a:bodyPr>
            <a:normAutofit fontScale="92500"/>
          </a:bodyPr>
          <a:lstStyle/>
          <a:p>
            <a:pPr>
              <a:defRPr sz="3600">
                <a:latin typeface="+mj-lt"/>
              </a:defRPr>
            </a:pPr>
            <a:r>
              <a:t>najszybciej rozwijający się rynek oprogramowania jako usługi (SaaS)</a:t>
            </a:r>
            <a:endParaRPr sz="3600">
              <a:latin typeface="+mj-lt"/>
            </a:endParaRPr>
          </a:p>
          <a:p>
            <a:pPr>
              <a:defRPr sz="3600">
                <a:latin typeface="+mj-lt"/>
              </a:defRPr>
            </a:pPr>
            <a:r>
              <a:t>dostęp użytkownika do bazy danych bez konfiguracji sprzętu i oprogramowania </a:t>
            </a:r>
            <a:endParaRPr sz="3600">
              <a:latin typeface="+mj-lt"/>
            </a:endParaRPr>
          </a:p>
          <a:p>
            <a:pPr>
              <a:defRPr sz="3600">
                <a:latin typeface="+mj-lt"/>
              </a:defRPr>
            </a:pPr>
            <a:r>
              <a:t>dostawca usług chmurowych utrzymuje infrastrukturę systemu i bazę danych oraz dostarcza ją jako w pełni zarządzaną usługę chmurową</a:t>
            </a:r>
            <a:endParaRPr sz="3600">
              <a:latin typeface="+mj-lt"/>
            </a:endParaRPr>
          </a:p>
          <a:p>
            <a:pPr>
              <a:defRPr sz="3600">
                <a:latin typeface="+mj-lt"/>
              </a:defRPr>
            </a:pPr>
            <a:r>
              <a:t>klienci płacą za korzystanie z zasobów systemowych (brak licencji na oprogramowanie)</a:t>
            </a:r>
          </a:p>
          <a:p>
            <a:pPr indent="0" marL="0">
              <a:buNone/>
            </a:pPr>
            <a:endParaRPr sz="3200">
              <a:latin typeface="+mj-lt"/>
            </a:endParaRPr>
          </a:p>
          <a:p>
            <a:pPr indent="0" marL="0">
              <a:buNone/>
            </a:pPr>
            <a:endParaRPr sz="3200">
              <a:latin typeface="+mj-lt"/>
            </a:endParaRPr>
          </a:p>
        </p:txBody>
      </p:sp>
      <p:pic>
        <p:nvPicPr>
          <p:cNvPr id="4" name="Picture 3"/>
          <p:cNvPicPr>
            <a:picLocks noChangeAspect="1"/>
          </p:cNvPicPr>
          <p:nvPr/>
        </p:nvPicPr>
        <p:blipFill>
          <a:blip r:embed="rId3"/>
          <a:stretch>
            <a:fillRect/>
          </a:stretch>
        </p:blipFill>
        <p:spPr>
          <a:xfrm>
            <a:off x="7634003" y="1300117"/>
            <a:ext cx="4063512" cy="1831196"/>
          </a:xfrm>
          <a:prstGeom prst="rect">
            <a:avLst/>
          </a:prstGeom>
        </p:spPr>
      </p:pic>
      <p:pic>
        <p:nvPicPr>
          <p:cNvPr id="6" name="Picture 5"/>
          <p:cNvPicPr>
            <a:picLocks noChangeAspect="1"/>
          </p:cNvPicPr>
          <p:nvPr/>
        </p:nvPicPr>
        <p:blipFill>
          <a:blip r:embed="rId4"/>
          <a:stretch>
            <a:fillRect/>
          </a:stretch>
        </p:blipFill>
        <p:spPr>
          <a:xfrm>
            <a:off x="7634003" y="4712784"/>
            <a:ext cx="3028950" cy="1514475"/>
          </a:xfrm>
          <a:prstGeom prst="rect">
            <a:avLst/>
          </a:prstGeom>
        </p:spPr>
      </p:pic>
      <p:pic>
        <p:nvPicPr>
          <p:cNvPr id="7" name="Picture 6"/>
          <p:cNvPicPr>
            <a:picLocks noChangeAspect="1"/>
          </p:cNvPicPr>
          <p:nvPr/>
        </p:nvPicPr>
        <p:blipFill>
          <a:blip r:embed="rId5"/>
          <a:stretch>
            <a:fillRect/>
          </a:stretch>
        </p:blipFill>
        <p:spPr>
          <a:xfrm>
            <a:off x="8424578" y="3269586"/>
            <a:ext cx="1447800" cy="1304925"/>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Baza danych Autonomous - OCI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29431"/>
            <a:ext cx="11183816" cy="5167312"/>
          </a:xfrm>
        </p:spPr>
        <p:txBody>
          <a:bodyPr>
            <a:normAutofit/>
          </a:bodyPr>
          <a:lstStyle/>
          <a:p>
            <a:pPr indent="0" marL="0">
              <a:buNone/>
              <a:defRPr sz="3600">
                <a:latin typeface="+mj-lt"/>
              </a:defRPr>
            </a:pPr>
            <a:r>
              <a:t>Zautomatyzowane zarządzanie uczeniem maszynowym </a:t>
            </a:r>
          </a:p>
          <a:p>
            <a:pPr lvl="1">
              <a:defRPr sz="3200">
                <a:latin typeface="+mj-lt"/>
              </a:defRPr>
            </a:pPr>
            <a:r>
              <a:t>udostępnianie</a:t>
            </a:r>
          </a:p>
          <a:p>
            <a:pPr lvl="1">
              <a:defRPr sz="3200">
                <a:latin typeface="+mj-lt"/>
              </a:defRPr>
            </a:pPr>
            <a:r>
              <a:t>tworzenie kopii zapasowych, skalowanie</a:t>
            </a:r>
          </a:p>
          <a:p>
            <a:pPr lvl="1">
              <a:defRPr sz="3200">
                <a:latin typeface="+mj-lt"/>
              </a:defRPr>
            </a:pPr>
            <a:r>
              <a:t>zabezpieczenia, uaktualnianie</a:t>
            </a:r>
          </a:p>
          <a:p>
            <a:pPr lvl="1">
              <a:defRPr sz="3200">
                <a:latin typeface="+mj-lt"/>
              </a:defRPr>
            </a:pPr>
            <a:r>
              <a:t>monitoring stanu zdrowia</a:t>
            </a:r>
          </a:p>
          <a:p>
            <a:pPr indent="0" marL="0">
              <a:buNone/>
              <a:defRPr sz="3600">
                <a:latin typeface="+mj-lt"/>
              </a:defRPr>
            </a:pPr>
            <a:r>
              <a:t>Opcje wdrażania</a:t>
            </a:r>
          </a:p>
          <a:p>
            <a:pPr lvl="1">
              <a:defRPr sz="3200">
                <a:latin typeface="+mj-lt"/>
              </a:defRPr>
            </a:pPr>
            <a:r>
              <a:t>dedykowane - wyłączne użytkowanie sprzętu</a:t>
            </a:r>
            <a:endParaRPr sz="3200">
              <a:latin typeface="+mj-lt"/>
            </a:endParaRPr>
          </a:p>
          <a:p>
            <a:pPr lvl="1">
              <a:defRPr sz="3200">
                <a:latin typeface="+mj-lt"/>
              </a:defRPr>
            </a:pPr>
            <a:r>
              <a:t>współdzielone - udostępnianie i zarządzanie tylko bazą danych; dostawca chmury obsługuje wdrażanie infrastruktury i zarządzanie nią</a:t>
            </a:r>
            <a:endParaRPr sz="3200">
              <a:latin typeface="+mj-lt"/>
            </a:endParaRPr>
          </a:p>
        </p:txBody>
      </p:sp>
      <p:pic>
        <p:nvPicPr>
          <p:cNvPr id="5" name="Picture 4"/>
          <p:cNvPicPr>
            <a:picLocks noChangeAspect="1"/>
          </p:cNvPicPr>
          <p:nvPr/>
        </p:nvPicPr>
        <p:blipFill>
          <a:blip r:embed="rId3"/>
          <a:stretch>
            <a:fillRect/>
          </a:stretch>
        </p:blipFill>
        <p:spPr>
          <a:xfrm>
            <a:off x="7585616" y="2384312"/>
            <a:ext cx="2466975" cy="1628775"/>
          </a:xfrm>
          <a:prstGeom prst="rect">
            <a:avLst/>
          </a:prstGeom>
        </p:spPr>
      </p:pic>
    </p:spTree>
    <p:extLst>
      <p:ext uri="{BB962C8B-B14F-4D97-AF65-F5344CB8AC3E}">
        <p14:creationId xmlns:p14="http://schemas.microsoft.com/office/powerpoint/2010/main" val="1557715438"/>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algn="just" indent="0" lvl="0" marL="0">
              <a:buNone/>
              <a:defRPr b="1">
                <a:latin typeface="+mj-lt"/>
              </a:defRPr>
            </a:pPr>
            <a:r>
              <a:t>Przeczytaj:</a:t>
            </a:r>
          </a:p>
          <a:p>
            <a:pPr algn="just">
              <a:defRPr>
                <a:latin typeface="+mj-lt"/>
                <a:hlinkClick r:id="rId3"/>
              </a:defRPr>
            </a:pPr>
            <a:r>
              <a:t>https://cloud.google.com/learn/what-is-a-cloud-database</a:t>
            </a:r>
            <a:endParaRPr>
              <a:latin typeface="+mj-lt"/>
            </a:endParaRPr>
          </a:p>
          <a:p>
            <a:pPr algn="just" indent="0" marL="0">
              <a:buNone/>
              <a:defRPr b="1">
                <a:latin typeface="+mj-lt"/>
              </a:defRPr>
            </a:pPr>
            <a:r>
              <a:t>Obejrzyj te filmy:</a:t>
            </a:r>
          </a:p>
          <a:p>
            <a:pPr algn="just">
              <a:defRPr>
                <a:latin typeface="+mj-lt"/>
                <a:hlinkClick r:id="rId4"/>
              </a:defRPr>
            </a:pPr>
            <a:r>
              <a:t>https://www.youtube.com/watch?v=qfiOVB3yMHQ</a:t>
            </a:r>
            <a:endParaRPr>
              <a:latin typeface="+mj-lt"/>
            </a:endParaRPr>
          </a:p>
          <a:p>
            <a:pPr algn="just">
              <a:defRPr>
                <a:latin typeface="+mj-lt"/>
                <a:hlinkClick r:id="rId5"/>
              </a:defRPr>
            </a:pPr>
            <a:r>
              <a:t>https://www.youtube.com/watch?v=hRulZhTtUTg</a:t>
            </a:r>
            <a:endParaRPr>
              <a:latin typeface="+mj-lt"/>
            </a:endParaRPr>
          </a:p>
          <a:p>
            <a:pPr algn="just">
              <a:defRPr>
                <a:latin typeface="+mj-lt"/>
                <a:hlinkClick r:id="rId6"/>
              </a:defRPr>
            </a:pPr>
            <a:r>
              <a:t>https://www.youtube.com/watch?v=E9AgJnsEvG4</a:t>
            </a:r>
            <a:endParaRPr>
              <a:latin typeface="+mj-lt"/>
            </a:endParaRPr>
          </a:p>
          <a:p>
            <a:pPr algn="just" indent="0" marL="0">
              <a:buNone/>
              <a:defRPr b="1">
                <a:latin typeface="+mj-lt"/>
              </a:defRPr>
            </a:pPr>
            <a:r>
              <a:t>Wypróbuj praktyczne ćwiczenia dla tej lekcji:</a:t>
            </a:r>
          </a:p>
          <a:p>
            <a:pPr algn="just">
              <a:defRPr>
                <a:latin typeface="+mj-lt"/>
                <a:hlinkClick r:id="rId7"/>
              </a:defRPr>
            </a:pPr>
            <a:r>
              <a:t>https://oracle.github.io/learning-library/data-management-library/autonomous-database/shared/workshops/freetier-overview/#xd_co_f=NmEzYTk4MDUtZWQyMS00MDBmLThiMWEtZWFhMTNlMjEzODM3%7E</a:t>
            </a:r>
            <a:endParaRPr>
              <a:latin typeface="+mj-lt"/>
            </a:endParaRPr>
          </a:p>
          <a:p>
            <a:pPr algn="just" indent="0" marL="0">
              <a:buNone/>
              <a:defRPr b="1">
                <a:latin typeface="+mj-lt"/>
              </a:defRPr>
            </a:pPr>
            <a:r>
              <a:t>Przejdź do aplikacji Oracle Member Hub i zakończ dziewiąty temat:</a:t>
            </a:r>
          </a:p>
          <a:p>
            <a:pPr algn="just" indent="0" marL="0">
              <a:buNone/>
              <a:defRPr>
                <a:latin typeface="+mj-lt"/>
              </a:defRPr>
            </a:pPr>
            <a:r>
              <a:t>   academy.oracle.com</a:t>
            </a:r>
          </a:p>
          <a:p>
            <a:pPr algn="just" indent="0" marL="0">
              <a:buNone/>
            </a:pPr>
            <a:endParaRPr>
              <a:latin typeface="+mj-lt"/>
            </a:endParaRPr>
          </a:p>
          <a:p>
            <a:pPr algn="just" indent="0" marL="0">
              <a:buNone/>
            </a:pPr>
            <a:endParaRPr>
              <a:latin typeface="+mj-lt"/>
            </a:endParaRPr>
          </a:p>
          <a:p>
            <a:pPr algn="just" indent="0" marL="0">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8.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Oświadczenie</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Treść tego dokumentu została wygenerowana przez usługę tłumaczenia maszynowego oferowaną przez Oracle. Tłumaczenie zostało wykonane automatycznie i nie było poddane redakcji ani weryfikacji. Jeśli konieczne jest ponowne wykorzystanie lub rozpowszechnianie wspomnianych treści osobom trzecim, sugerujemy, aby zostały one poddane uprzedniemu przeglądowi, zarówno pod względem ich dokładności, jak i formatowania.</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2A072753-BCAC-4CF0-B882-CB6C8AEDB7EC}"/>
</file>

<file path=docProps/app.xml><?xml version="1.0" encoding="utf-8"?>
<Properties xmlns="http://schemas.openxmlformats.org/officeDocument/2006/extended-properties" xmlns:vt="http://schemas.openxmlformats.org/officeDocument/2006/docPropsVTypes">
  <TotalTime>3839</TotalTime>
  <Words>785</Words>
  <Application>Microsoft Office PowerPoint</Application>
  <PresentationFormat>Widescreen</PresentationFormat>
  <Paragraphs>61</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Distance learning curricula in Cloud Computing  9 -  Databases</vt:lpstr>
      <vt:lpstr>Introduction to the Cloud Computing course</vt:lpstr>
      <vt:lpstr>Database systems available with cloud</vt:lpstr>
      <vt:lpstr>Database systems available with cloud</vt:lpstr>
      <vt:lpstr>Database as a service concept</vt:lpstr>
      <vt:lpstr>Autonomous database - OCI</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222</cp:revision>
  <dcterms:created xsi:type="dcterms:W3CDTF">2021-12-08T08:56:03Z</dcterms:created>
  <dcterms:modified xsi:type="dcterms:W3CDTF">2022-11-19T18:39:52Z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