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300" r:id="rId7"/>
    <p:sldId id="295" r:id="rId8"/>
    <p:sldId id="296" r:id="rId9"/>
    <p:sldId id="297" r:id="rId10"/>
    <p:sldId id="298" r:id="rId11"/>
    <p:sldId id="29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diremo qualcosa di più sui servizi di memorizzazione a blocchi (o su disco).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Probabilmente il tuo primo utilizzo dei servizi di cloud computing è stato il caso di usare lo storage di file come servizio. Oggi ci sono un sacco di fornitori che forniscono tali servizi. È probabile che vengano utilizzati per condividere file o eseguire il backup dei dati. Tuttavia, il servizio di storage di file dispone di una serie di altre applicazioni che verranno visualizzate nel resto di questo corso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11302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Prima di immergersi più a fondo nel servizio, esaminiamo prima lo storage dei file. In poche parole, lo storage di file è una raccolta gerarchica di documenti organizzati in directory denominate. Tutti noi lo conosciamo. Sia che si utilizzino computer Linux o Windows, si ha familiarità con come organizzare i file in cartelle e directory e molti di essi. Ora la differenza è che nel cloud abbiamo distribuito i file system. Tali sistemi non sono localizzati nel computer in uso e i due più comuni utilizzati sono NFS per Linux, file system di rete e blocco di messaggi del server e SMB per Windows. UNIX e Windows supportano i protocolli e gli standard, nonché molti dettagli sui sistemi operativi e gli hypervisor.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Quali sono i casi d'uso per lo storage di file? Il primo caso d'uso è costituito da molte applicazioni enterprise che richiedono file condivisi. Questo è il servizio di storage di file. Molti di noi hanno utilizzato directory aziendali in cui abbiamo cartelle condivise dove conserviamo i nostri contenuti. Questo è un esempio di file system di uso generale. I microservizi e i container sono generalmente senza conservazione dello stato e, se pensate a queste architetture, ci deve essere un luogo in cui mantenere lo stato di questi microservizi e container. Molte volte, gli utenti utilizzerebbero un file system condiviso per gestire tale stato e ci sono diversi altri casi d'uso, ad esempio computazione a elevate prestazioni, applicazioni di scale-out, analitica e molti altri ancora, che potrebbero usare il servizio di storage di file.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34718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poche parole, come funziona lo storage di file? Come puoi vedere nell'immagine, hai un singolo data center in un'area cloud. Hai un paio di istanze di computazione. Stanno parlando tutti con il file system condiviso, e questo è il servizio di storage di file. Ha storage condiviso per le istanze di computazione. Al momento, NFS v.3 è uno standard del file system distribuito.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1674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Puoi eseguire un backup del file system, definito snapshot. che protegge i tuoi dati. Se le cartelle o le directory vengono eliminate, è sempre possibile ripristinarle dagli snapshot. Inoltre, è possibile recuperare i dati anche se l'istanza non può essere avviata o è stata eliminata.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43496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Esistono diversi livelli di sicurezza che è possibile applicare all'archiviazione di file. In generale, è possibile utilizzare servizi standard come le liste di gestione delle identità e degli accessi o della sicurezza che gestiscono i diritti più bassi per quanto riguarda il MOUNT della destinazione o l'accesso al disco attivato. È possibile modificare in modo più dettagliato i diritti di accesso a livello di opzione di esportazione e file system di rete per controllare i diritti di scrittura, eliminazione e modifica dei dati.</a:t>
            </a:r>
          </a:p>
          <a:p>
            <a:r>
              <a:t>Inoltre, la cifratura dei dati in archivio e la cifratura in transito indicano che il traffico viene cifrato quando le istanze di computazione parlano con il file system condiviso.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87595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ws.amazon.com/what-is/cloud-file-stora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cture/oracle-cloud-infrastructure-operations-associate/file-storage-utilization-snapshots-and-export-options-95ENk" TargetMode="External"/><Relationship Id="rId4" Type="http://schemas.openxmlformats.org/officeDocument/2006/relationships/hyperlink" Target="https://www.youtube.com/watch?v=PmxWTTpXNL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 formazione a distanza nel cloud computing</a:t>
            </a:r>
            <a:br>
              <a:rPr b="1"/>
            </a:br>
            <a:r>
              <a:rPr b="1"/>
              <a:t/>
            </a:r>
            <a:br>
              <a:rPr b="1"/>
            </a:br>
            <a:r>
              <a:t>6- Storage di file</a:t>
            </a: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Storage di file come servizio</a:t>
            </a:r>
            <a:endParaRPr b="1"/>
          </a:p>
        </p:txBody>
      </p:sp>
      <p:pic>
        <p:nvPicPr>
          <p:cNvPr id="2051" name="Picture 3" descr="Microsoft OneDr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sz="2400">
                <a:ln>
                  <a:noFill/>
                </a:ln>
                <a:solidFill>
                  <a:srgbClr val="292929"/>
                </a:solidFill>
                <a:effectLst/>
                <a:latin typeface="+mj-lt"/>
              </a:defRPr>
            </a:pPr>
            <a:r>
              <a:t>Microsoft OneDrive - per utenti Windows</a:t>
            </a:r>
          </a:p>
          <a:p>
            <a:pPr marL="0" marR="0" lvl="0" indent="0" algn="l" defTabSz="914400" rtl="0" eaLnBrk="0" fontAlgn="base" latinLnBrk="0" hangingPunct="0">
              <a:lnSpc>
                <a:spcPct val="100000"/>
              </a:lnSpc>
              <a:spcBef>
                <a:spcPct val="0"/>
              </a:spcBef>
              <a:spcAft>
                <a:spcPct val="0"/>
              </a:spcAft>
              <a:buClrTx/>
              <a:buSzTx/>
              <a:buFontTx/>
              <a:buNone/>
              <a:tabLst/>
            </a:pPr>
            <a:endParaRPr kumimoji="0" sz="1800" i="0" u="none" strike="noStrike" cap="none" normalizeH="0" baseline="0">
              <a:ln>
                <a:noFill/>
              </a:ln>
              <a:solidFill>
                <a:schemeClr val="tx1"/>
              </a:solidFill>
              <a:effectLst/>
              <a:latin typeface="Arial" panose="020B0604020202020204" pitchFamily="34" charset="0"/>
            </a:endParaRPr>
          </a:p>
        </p:txBody>
      </p:sp>
      <p:pic>
        <p:nvPicPr>
          <p:cNvPr id="2054" name="Picture 6" descr="https://i.pcmag.com/imagery/reviews/0333NkfZrGoua687nkaStJP-24.fit_lim.size_120x68.v161254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oogle Dr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Dropbo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Cloud Dri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Idrive - backup e sincronizzazione a costi contenuti</a:t>
            </a:r>
            <a:endParaRPr kumimoji="0" sz="1800" i="0" u="none" strike="noStrike" cap="none" normalizeH="0" baseline="0">
              <a:ln>
                <a:noFill/>
              </a:ln>
              <a:solidFill>
                <a:schemeClr val="tx1"/>
              </a:solidFill>
              <a:effectLst/>
              <a:latin typeface="Arial" panose="020B0604020202020204" pitchFamily="34" charset="0"/>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Google Drive - Utenti di Google Workspace</a:t>
            </a:r>
            <a:endParaRPr kumimoji="0" sz="1800" i="0" u="none" strike="noStrike" cap="none" normalizeH="0" baseline="0">
              <a:ln>
                <a:noFill/>
              </a:ln>
              <a:solidFill>
                <a:schemeClr val="tx1"/>
              </a:solidFill>
              <a:effectLst/>
              <a:latin typeface="Arial" panose="020B0604020202020204" pitchFamily="34" charset="0"/>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DropBox - integrazione con servizi di terze parti</a:t>
            </a:r>
            <a:endParaRPr kumimoji="0" sz="1800" i="0" u="none" strike="noStrike" cap="none" normalizeH="0" baseline="0">
              <a:ln>
                <a:noFill/>
              </a:ln>
              <a:solidFill>
                <a:schemeClr val="tx1"/>
              </a:solidFill>
              <a:effectLst/>
              <a:latin typeface="Arial" panose="020B0604020202020204" pitchFamily="34" charset="0"/>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Unità iCloud - per utenti Mac e iPhone</a:t>
            </a:r>
            <a:endParaRPr kumimoji="0" sz="1800" i="0" u="none" strike="noStrike" cap="none" normalizeH="0" baseline="0">
              <a:ln>
                <a:noFill/>
              </a:ln>
              <a:solidFill>
                <a:schemeClr val="tx1"/>
              </a:solidFill>
              <a:effectLst/>
              <a:latin typeface="Arial" panose="020B0604020202020204" pitchFamily="34" charset="0"/>
            </a:endParaRPr>
          </a:p>
        </p:txBody>
      </p:sp>
      <p:sp>
        <p:nvSpPr>
          <p:cNvPr id="17" name="Rectangle 4"/>
          <p:cNvSpPr>
            <a:spLocks noChangeArrowheads="1"/>
          </p:cNvSpPr>
          <p:nvPr/>
        </p:nvSpPr>
        <p:spPr bwMode="auto">
          <a:xfrm>
            <a:off x="2793434" y="6101053"/>
            <a:ext cx="729510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3200">
                <a:solidFill>
                  <a:srgbClr val="292929"/>
                </a:solidFill>
                <a:latin typeface="+mj-lt"/>
              </a:defRPr>
            </a:pPr>
            <a:r>
              <a:t>e un gruppo di altri venditori ....</a:t>
            </a:r>
            <a:endParaRPr kumimoji="0" sz="240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7493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Che cos'è lo storage di file?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a:bodyPr>
          <a:lstStyle/>
          <a:p>
            <a:pPr>
              <a:defRPr sz="3600">
                <a:latin typeface="+mj-lt"/>
              </a:defRPr>
            </a:pPr>
            <a:r>
              <a:t>raccolta gerarchica di documenti organizzati in directory denominate che sono essi stessi file strutturati</a:t>
            </a:r>
          </a:p>
          <a:p>
            <a:pPr>
              <a:defRPr sz="3600">
                <a:latin typeface="+mj-lt"/>
              </a:defRPr>
            </a:pPr>
            <a:r>
              <a:t>i file system distribuiti sembrano esattamente simili ai file system locali</a:t>
            </a:r>
            <a:endParaRPr sz="3600">
              <a:latin typeface="+mj-lt"/>
            </a:endParaRP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Casi d'uso dello storage di file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pPr>
              <a:defRPr sz="3600">
                <a:latin typeface="+mj-lt"/>
              </a:defRPr>
            </a:pPr>
            <a:r>
              <a:t>repository di contenuti di grandi dimensioni</a:t>
            </a:r>
            <a:endParaRPr sz="3600">
              <a:latin typeface="+mj-lt"/>
            </a:endParaRPr>
          </a:p>
          <a:p>
            <a:pPr>
              <a:defRPr sz="3600">
                <a:latin typeface="+mj-lt"/>
              </a:defRPr>
            </a:pPr>
            <a:r>
              <a:t>ambienti di sviluppo</a:t>
            </a:r>
            <a:endParaRPr sz="3600">
              <a:latin typeface="+mj-lt"/>
            </a:endParaRPr>
          </a:p>
          <a:p>
            <a:pPr>
              <a:defRPr sz="3600">
                <a:latin typeface="+mj-lt"/>
              </a:defRPr>
            </a:pPr>
            <a:r>
              <a:t>media store</a:t>
            </a:r>
            <a:endParaRPr sz="3600">
              <a:latin typeface="+mj-lt"/>
            </a:endParaRPr>
          </a:p>
          <a:p>
            <a:pPr>
              <a:defRPr sz="3600">
                <a:latin typeface="+mj-lt"/>
              </a:defRPr>
            </a:pPr>
            <a:r>
              <a:t>directory home utente</a:t>
            </a:r>
            <a:endParaRPr sz="3600">
              <a:latin typeface="+mj-lt"/>
            </a:endParaRPr>
          </a:p>
          <a:p>
            <a:pPr>
              <a:defRPr sz="3600">
                <a:latin typeface="+mj-lt"/>
              </a:defRPr>
            </a:pPr>
            <a:r>
              <a:t>big data e analisi</a:t>
            </a:r>
            <a:endParaRPr sz="3600">
              <a:latin typeface="+mj-lt"/>
            </a:endParaRPr>
          </a:p>
          <a:p>
            <a:pPr>
              <a:defRPr sz="3600">
                <a:latin typeface="+mj-lt"/>
              </a:defRPr>
            </a:pPr>
            <a:r>
              <a:t>HPC (High Performance Computing)</a:t>
            </a:r>
          </a:p>
          <a:p>
            <a:pPr>
              <a:defRPr sz="3600">
                <a:latin typeface="+mj-lt"/>
              </a:defRPr>
            </a:pPr>
            <a:r>
              <a:t>elaborazione utente finale</a:t>
            </a:r>
            <a:endParaRPr sz="3600">
              <a:latin typeface="+mj-lt"/>
            </a:endParaRPr>
          </a:p>
          <a:p>
            <a:pPr>
              <a:defRPr sz="3600">
                <a:latin typeface="+mj-lt"/>
              </a:defRPr>
            </a:pPr>
            <a:r>
              <a:t>backup del database in corso...</a:t>
            </a:r>
            <a:endParaRPr sz="360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273351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Storage di file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pPr>
              <a:defRPr sz="3600">
                <a:latin typeface="+mj-lt"/>
              </a:defRPr>
            </a:pPr>
            <a:r>
              <a:t>storage del file system condiviso per le istanze di computazione </a:t>
            </a:r>
            <a:endParaRPr sz="3600">
              <a:latin typeface="+mj-lt"/>
            </a:endParaRPr>
          </a:p>
          <a:p>
            <a:pPr>
              <a:defRPr sz="3600">
                <a:latin typeface="+mj-lt"/>
              </a:defRPr>
            </a:pPr>
            <a:r>
              <a:t>file system distribuito</a:t>
            </a:r>
          </a:p>
          <a:p>
            <a:pPr>
              <a:defRPr sz="3600">
                <a:latin typeface="+mj-lt"/>
              </a:defRPr>
            </a:pPr>
            <a:r>
              <a:t>sicurezza: cifratura dei dati e del transito</a:t>
            </a:r>
            <a:endParaRPr sz="3600">
              <a:latin typeface="+mj-lt"/>
            </a:endParaRPr>
          </a:p>
          <a:p>
            <a:pPr>
              <a:defRPr sz="3600">
                <a:latin typeface="+mj-lt"/>
              </a:defRPr>
            </a:pPr>
            <a:r>
              <a:t>file system e metadati diversi</a:t>
            </a:r>
            <a:endParaRPr sz="360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1760530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Affidabilità dello storage di file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a:bodyPr>
          <a:lstStyle/>
          <a:p>
            <a:pPr>
              <a:defRPr sz="3600">
                <a:latin typeface="+mj-lt"/>
              </a:defRPr>
            </a:pPr>
            <a:r>
              <a:t>memorizza la replica dei dati in 3 domini di errore separati</a:t>
            </a:r>
            <a:endParaRPr sz="3600">
              <a:latin typeface="+mj-lt"/>
            </a:endParaRPr>
          </a:p>
          <a:p>
            <a:pPr>
              <a:defRPr sz="3600">
                <a:latin typeface="+mj-lt"/>
              </a:defRPr>
            </a:pPr>
            <a:r>
              <a:t>i dati sono al sicuro anche se tutte le istanze non riescono</a:t>
            </a:r>
            <a:endParaRPr sz="3600">
              <a:latin typeface="+mj-lt"/>
            </a:endParaRPr>
          </a:p>
          <a:p>
            <a:pPr>
              <a:defRPr sz="3600">
                <a:latin typeface="+mj-lt"/>
              </a:defRPr>
            </a:pPr>
            <a:r>
              <a:t>protezione dei dati con snapshot</a:t>
            </a:r>
            <a:endParaRPr sz="3600">
              <a:latin typeface="+mj-lt"/>
            </a:endParaRPr>
          </a:p>
          <a:p>
            <a:endParaRPr sz="360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364102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Sicurezza dello storage di file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fontScale="92500"/>
          </a:bodyPr>
          <a:lstStyle/>
          <a:p>
            <a:pPr>
              <a:defRPr sz="4000">
                <a:latin typeface="+mj-lt"/>
              </a:defRPr>
            </a:pPr>
            <a:r>
              <a:t>In genere vengono utilizzati quattro livelli di sicurezza:</a:t>
            </a:r>
          </a:p>
          <a:p>
            <a:pPr lvl="1">
              <a:defRPr sz="3600">
                <a:latin typeface="+mj-lt"/>
              </a:defRPr>
            </a:pPr>
            <a:r>
              <a:t>IAM (Identity and Access Management): controlla la creazione, la creazione, la creazione di liste e l'associazione dei file system e delle destinazioni di accesso</a:t>
            </a:r>
          </a:p>
          <a:p>
            <a:pPr lvl="1">
              <a:defRPr sz="3600">
                <a:latin typeface="+mj-lt"/>
              </a:defRPr>
            </a:pPr>
            <a:r>
              <a:t>Elenchi di sicurezza: abilitazione o disabilitazione dei client che si connettono alla destinazione di MOUNT.</a:t>
            </a:r>
          </a:p>
          <a:p>
            <a:pPr lvl="1">
              <a:defRPr sz="3600">
                <a:latin typeface="+mj-lt"/>
              </a:defRPr>
            </a:pPr>
            <a:r>
              <a:t>Opzione di esportazione: limita la capacità dei client di connettersi al file system e visualizzare o scrivere dati</a:t>
            </a:r>
          </a:p>
          <a:p>
            <a:pPr lvl="1">
              <a:defRPr sz="3600">
                <a:latin typeface="+mj-lt"/>
              </a:defRPr>
            </a:pPr>
            <a:r>
              <a:t>Network File System (NFS): controlla i file di scrittura, la sicurezza dell'accesso ai file</a:t>
            </a:r>
          </a:p>
          <a:p>
            <a:endParaRPr sz="360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412127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Leggi:</a:t>
            </a:r>
          </a:p>
          <a:p>
            <a:pPr algn="just">
              <a:defRPr>
                <a:latin typeface="+mj-lt"/>
                <a:hlinkClick r:id="rId3"/>
              </a:defRPr>
            </a:pPr>
            <a:r>
              <a:t>https://aws.amazon.com/what-is/cloud-file-storage</a:t>
            </a:r>
            <a:endParaRPr>
              <a:latin typeface="+mj-lt"/>
            </a:endParaRPr>
          </a:p>
          <a:p>
            <a:pPr marL="0" indent="0" algn="just">
              <a:buNone/>
            </a:pPr>
            <a:endParaRPr b="1">
              <a:latin typeface="+mj-lt"/>
            </a:endParaRPr>
          </a:p>
          <a:p>
            <a:pPr marL="0" indent="0" algn="just">
              <a:buNone/>
              <a:defRPr b="1">
                <a:latin typeface="+mj-lt"/>
              </a:defRPr>
            </a:pPr>
            <a:r>
              <a:t>Guarda questi video:</a:t>
            </a:r>
          </a:p>
          <a:p>
            <a:pPr algn="just">
              <a:defRPr>
                <a:latin typeface="+mj-lt"/>
              </a:defRPr>
            </a:pPr>
            <a:r>
              <a:rPr>
                <a:hlinkClick r:id="rId4"/>
              </a:rPr>
              <a:t>https://www.youtube.com/watch?v=PmxWTTpXNLI</a:t>
            </a:r>
            <a:r>
              <a:t> </a:t>
            </a:r>
          </a:p>
          <a:p>
            <a:pPr algn="just">
              <a:defRPr>
                <a:latin typeface="+mj-lt"/>
                <a:hlinkClick r:id="rId5"/>
              </a:defRPr>
            </a:pPr>
            <a:r>
              <a:t>https://www.coursera.org/lecture/oracle-cloud-infrastructure-operations-associate/file-storage-utilization-snapshots-and-export-options-95ENk</a:t>
            </a:r>
            <a:endParaRPr>
              <a:latin typeface="+mj-lt"/>
            </a:endParaRPr>
          </a:p>
          <a:p>
            <a:pPr algn="just"/>
            <a:endParaRPr>
              <a:latin typeface="+mj-lt"/>
            </a:endParaRPr>
          </a:p>
          <a:p>
            <a:pPr marL="0" indent="0" algn="just">
              <a:buNone/>
              <a:defRPr b="1">
                <a:latin typeface="+mj-lt"/>
              </a:defRPr>
            </a:pPr>
            <a:r>
              <a:t>Accedi all'hub dei membri Oracle e termina il sesto argomento: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2C3419AD-B915-4256-B7F9-0B88960B50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3379</TotalTime>
  <Words>1062</Words>
  <Application>Microsoft Office PowerPoint</Application>
  <PresentationFormat>Widescreen</PresentationFormat>
  <Paragraphs>69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curricula per la formazione a distanza nel cloud computing  6- Storage di file</vt:lpstr>
      <vt:lpstr>Introduzione al corso Cloud Computing</vt:lpstr>
      <vt:lpstr>Storage di file come servizio</vt:lpstr>
      <vt:lpstr>Che cos'è lo storage di file?</vt:lpstr>
      <vt:lpstr>Casi d'uso dello storage di file</vt:lpstr>
      <vt:lpstr>Storage di file</vt:lpstr>
      <vt:lpstr>Affidabilità dello storage di file</vt:lpstr>
      <vt:lpstr>Sicurezza dello storage di file</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165</cp:revision>
  <dcterms:created xsi:type="dcterms:W3CDTF">2021-12-08T08:56:03Z</dcterms:created>
  <dcterms:modified xsi:type="dcterms:W3CDTF">2024-02-23T14:08:24Z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