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customXmlProperties+xml" PartName="/customXml/itemProps1.xml"/>
  <Override ContentType="application/vnd.openxmlformats-officedocument.customXmlProperties+xml" PartName="/customXml/itemProps2.xml"/>
  <Override ContentType="application/vnd.openxmlformats-officedocument.customXmlProperties+xml" PartName="/customXml/itemProps3.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301" r:id="rId19"/>
    <p:sldId id="256" r:id="rId5"/>
    <p:sldId id="257" r:id="rId6"/>
    <p:sldId id="300" r:id="rId7"/>
    <p:sldId id="295" r:id="rId8"/>
    <p:sldId id="296" r:id="rId9"/>
    <p:sldId id="297" r:id="rId10"/>
    <p:sldId id="298" r:id="rId11"/>
    <p:sldId id="29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2" autoAdjust="0"/>
    <p:restoredTop sz="82135" autoAdjust="0"/>
  </p:normalViewPr>
  <p:slideViewPr>
    <p:cSldViewPr snapToGrid="0">
      <p:cViewPr varScale="1">
        <p:scale>
          <a:sx n="95" d="100"/>
          <a:sy n="95" d="100"/>
        </p:scale>
        <p:origin x="1074" y="66"/>
      </p:cViewPr>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customXml/item1.xml" Type="http://schemas.openxmlformats.org/officeDocument/2006/relationships/customXml"/><Relationship Id="rId10" Target="slides/slide6.xml" Type="http://schemas.openxmlformats.org/officeDocument/2006/relationships/slide"/><Relationship Id="rId11" Target="slides/slide7.xml" Type="http://schemas.openxmlformats.org/officeDocument/2006/relationships/slide"/><Relationship Id="rId12" Target="slides/slide8.xml" Type="http://schemas.openxmlformats.org/officeDocument/2006/relationships/slide"/><Relationship Id="rId13" Target="slides/slide9.xml" Type="http://schemas.openxmlformats.org/officeDocument/2006/relationships/slide"/><Relationship Id="rId14" Target="notesMasters/notesMaster1.xml" Type="http://schemas.openxmlformats.org/officeDocument/2006/relationships/notesMaster"/><Relationship Id="rId15" Target="presProps.xml" Type="http://schemas.openxmlformats.org/officeDocument/2006/relationships/presProps"/><Relationship Id="rId16" Target="viewProps.xml" Type="http://schemas.openxmlformats.org/officeDocument/2006/relationships/viewProps"/><Relationship Id="rId17" Target="theme/theme1.xml" Type="http://schemas.openxmlformats.org/officeDocument/2006/relationships/theme"/><Relationship Id="rId18" Target="tableStyles.xml" Type="http://schemas.openxmlformats.org/officeDocument/2006/relationships/tableStyles"/><Relationship Id="rId19" Target="slides/slide10.xml" Type="http://schemas.openxmlformats.org/officeDocument/2006/relationships/slide"/><Relationship Id="rId2" Target="../customXml/item2.xml" Type="http://schemas.openxmlformats.org/officeDocument/2006/relationships/customXml"/><Relationship Id="rId3" Target="../customXml/item3.xml" Type="http://schemas.openxmlformats.org/officeDocument/2006/relationships/customXml"/><Relationship Id="rId4" Target="slideMasters/slideMaster1.xml" Type="http://schemas.openxmlformats.org/officeDocument/2006/relationships/slideMaster"/><Relationship Id="rId5" Target="slides/slide1.xml" Type="http://schemas.openxmlformats.org/officeDocument/2006/relationships/slide"/><Relationship Id="rId6" Target="slides/slide2.xml" Type="http://schemas.openxmlformats.org/officeDocument/2006/relationships/slide"/><Relationship Id="rId7" Target="slides/slide3.xml" Type="http://schemas.openxmlformats.org/officeDocument/2006/relationships/slide"/><Relationship Id="rId8" Target="slides/slide4.xml" Type="http://schemas.openxmlformats.org/officeDocument/2006/relationships/slide"/><Relationship Id="rId9" Target="slides/slide5.xml" Type="http://schemas.openxmlformats.org/officeDocument/2006/relationships/slide"/></Relationships>
</file>

<file path=ppt/notesMasters/_rels/notesMaster1.xml.rels><?xml version="1.0" encoding="UTF-8" standalone="no"?><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17.11.2022.</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2.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3.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no"?><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Dzień dobry i witaj na kursie Cloud Computing. Kurs został opracowany w wyniku projektu Erasmus+ CodeIn. Wszystko, czego potrzebujesz do nauki, to dostęp do Internetu i komputer.</a:t>
            </a:r>
          </a:p>
          <a:p>
            <a:pPr>
              <a:lnSpc>
                <a:spcPct val="107000"/>
              </a:lnSpc>
              <a:spcAft>
                <a:spcPts val="800"/>
              </a:spcAft>
              <a:defRPr>
                <a:effectLst/>
              </a:defRPr>
            </a:pPr>
            <a:r>
              <a:t>Kurs zawiera łącznie dziesięć tematów i w tym temacie powiemy coś więcej na temat usług przechowywania bloków (lub dysków).</a:t>
            </a:r>
            <a:endParaRPr sz="1200" kern="1200">
              <a:solidFill>
                <a:schemeClr val="tx1"/>
              </a:solidFill>
              <a:effectLst/>
              <a:latin typeface="+mn-lt"/>
              <a:ea typeface="+mn-ea"/>
              <a:cs typeface="+mn-cs"/>
            </a:endParaRP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Prawdopodobnie pierwsze wykorzystanie usług przetwarzania w chmurze było przykładem korzystania z usługi przechowywania plików jako usługi. Obecnie istnieje szereg dostawców, którzy świadczą takie usługi. Prawdopodobnie są one używane do udostępniania plików lub tworzenia kopii zapasowych danych. Usługa przechowywania plików ma jednak wiele innych aplikacji, które pokażemy w pozostałej części tego kursu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p>
        </p:txBody>
      </p:sp>
    </p:spTree>
    <p:extLst>
      <p:ext uri="{BB962C8B-B14F-4D97-AF65-F5344CB8AC3E}">
        <p14:creationId xmlns:p14="http://schemas.microsoft.com/office/powerpoint/2010/main" val="1130285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Zanim przejdziemy głębiej do usługi, przyjrzyjmy się usłudze file storage. Składowanie plików to hierarchiczny zbiór dokumentów uporządkowanych w nazwane katalogi. Wszyscy jesteśmy z tym zaznajomieni. Niezależnie od tego, czy używasz komputerów z systemem Linux, czy komputerów z systemem Windows, wiesz, jak organizujesz swoje pliki w folderach i katalogach, a także kilka z nich. Teraz różnica polega na tym, że w chmurze mamy rozproszone systemy plików. Nie są to ustawienia lokalne komputera, a dwie najczęściej używane: NFS dla systemu Linux, system plików sieciowych i blok komunikatów serwera oraz SMB dla systemu Windows. Systemy UNIX i Windows obsługują protokoły i standardy, a wiele szczegółów dotyczących systemów operacyjnych i hiperwizorów obsługuje to.</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p>
        </p:txBody>
      </p:sp>
    </p:spTree>
    <p:extLst>
      <p:ext uri="{BB962C8B-B14F-4D97-AF65-F5344CB8AC3E}">
        <p14:creationId xmlns:p14="http://schemas.microsoft.com/office/powerpoint/2010/main" val="2114042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Jakie są przypadki użycia magazynu plików? Pierwszym przypadkiem użycia jest wiele aplikacji firmowych, które wymagają współużytkowanych plików. Usługa File Storage zapewnia to. Wielu z nas korzystało z katalogów korporacyjnych, w których udostępniliśmy foldery, w których przechowujemy nasze treści. Jest to przykład ogólnego systemu plików. Mikrousługi i kontenery są zazwyczaj bezstanowe, a jeśli myślisz o tych architekturach, musi być miejsce, w którym utrzymać stan tych mikrousług i kontenerów. Wielokrotnie użytkownicy korzystaliby ze współużytkowanego systemu plików do zarządzania tym stanem. Jest kilka innych przypadków użycia, takich jak wysokowydajne przetwarzanie, skalowalne aplikacje, analizy i wiele innych, gdzie można używać usługi File Storage.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p>
        </p:txBody>
      </p:sp>
    </p:spTree>
    <p:extLst>
      <p:ext uri="{BB962C8B-B14F-4D97-AF65-F5344CB8AC3E}">
        <p14:creationId xmlns:p14="http://schemas.microsoft.com/office/powerpoint/2010/main" val="2347180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Jak działa magazyn plików? Jak widać na rysunku, w regionie chmury znajduje się jedno centrum danych. Istnieje kilka instancji obliczeniowych. Wszyscy rozmawiają ze współużytkowanym systemem plików i to jest używana usługa składowania plików. Ma współużytkowany magazyn dla instancji obliczeniowych. Obecnie NFS v.3 jest standardem rozproszonego systemu plików.</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p>
        </p:txBody>
      </p:sp>
    </p:spTree>
    <p:extLst>
      <p:ext uri="{BB962C8B-B14F-4D97-AF65-F5344CB8AC3E}">
        <p14:creationId xmlns:p14="http://schemas.microsoft.com/office/powerpoint/2010/main" val="116742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Można sporządzić kopię zapasową systemu plików, zwaną zapisami stanu. To chroni Twoje dane. Jeśli foldery lub katalogi zostaną usunięte, zawsze można je przywrócić z zapisów stanu. Ponadto dane można pobierać, nawet jeśli nie można uruchomić instancji lub została ona usunięta.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p>
        </p:txBody>
      </p:sp>
    </p:spTree>
    <p:extLst>
      <p:ext uri="{BB962C8B-B14F-4D97-AF65-F5344CB8AC3E}">
        <p14:creationId xmlns:p14="http://schemas.microsoft.com/office/powerpoint/2010/main" val="2434962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Istnieje kilka poziomów zabezpieczeń, które można zastosować do magazynu plików. Ogólnie rzecz biorąc, możliwe jest korzystanie ze standardowych usług, takich jak zarządzanie tożsamością i dostępem czy listy zabezpieczeń, zarządzające najniższymi prawami dotyczącymi montowania celu lub uzyskiwania dostępu do zamontowanego dysku. Bardziej szczegółowa edycja praw dostępu jest możliwa na poziomie opcji eksportu i sieciowego systemu plików w celu kontrolowania praw do zapisywania, usuwania i zmiany danych.</a:t>
            </a:r>
          </a:p>
          <a:p>
            <a:r>
              <a:t>Ponadto, szyfrowanie danych w spoczynku i szyfrowanie podczas transportu oznacza, że ruch jest szyfrowany, gdy instancje obliczeniowe rozmawiają ze współużytkowanym systemem plików. </a:t>
            </a:r>
          </a:p>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p>
        </p:txBody>
      </p:sp>
    </p:spTree>
    <p:extLst>
      <p:ext uri="{BB962C8B-B14F-4D97-AF65-F5344CB8AC3E}">
        <p14:creationId xmlns:p14="http://schemas.microsoft.com/office/powerpoint/2010/main" val="3875950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Aby ukończyć tę jednostkę, należy przeanalizować i przejrzeć następujące zasoby online. Dziękujemy za uwagę!</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17.11.2022</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jp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17.11.2022</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1.xml" Type="http://schemas.openxmlformats.org/officeDocument/2006/relationships/notesSlid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2.xml" Type="http://schemas.openxmlformats.org/officeDocument/2006/relationships/notesSlid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jpe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3.xml" Type="http://schemas.openxmlformats.org/officeDocument/2006/relationships/notesSlide"/><Relationship Id="rId3" Target="../media/image7.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4.xml" Type="http://schemas.openxmlformats.org/officeDocument/2006/relationships/notesSlide"/><Relationship Id="rId3" Target="../media/image8.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5.xml" Type="http://schemas.openxmlformats.org/officeDocument/2006/relationships/notesSlide"/><Relationship Id="rId3" Target="../media/image9.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6.xml" Type="http://schemas.openxmlformats.org/officeDocument/2006/relationships/notesSlide"/><Relationship Id="rId3" Target="../media/image10.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7.xml" Type="http://schemas.openxmlformats.org/officeDocument/2006/relationships/notesSlid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notesSlides/notesSlide8.xml" Type="http://schemas.openxmlformats.org/officeDocument/2006/relationships/notesSlide"/><Relationship Id="rId3" Target="https://aws.amazon.com/what-is/cloud-file-storage" TargetMode="External" Type="http://schemas.openxmlformats.org/officeDocument/2006/relationships/hyperlink"/><Relationship Id="rId4" Target="https://www.youtube.com/watch?v=PmxWTTpXNLI" TargetMode="External" Type="http://schemas.openxmlformats.org/officeDocument/2006/relationships/hyperlink"/><Relationship Id="rId5" Target="https://www.coursera.org/lecture/oracle-cloud-infrastructure-operations-associate/file-storage-utilization-snapshots-and-export-options-95ENk" TargetMode="External" Type="http://schemas.openxmlformats.org/officeDocument/2006/relationships/hyperlink"/></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Programy nauczania zdalnego w Cloud Computing</a:t>
            </a:r>
            <a:br>
              <a:rPr b="1"/>
            </a:br>
            <a:br>
              <a:rPr b="1"/>
            </a:br>
            <a:r>
              <a:t>6 - File Storage</a:t>
            </a:r>
          </a:p>
        </p:txBody>
      </p:sp>
      <p:sp>
        <p:nvSpPr>
          <p:cNvPr id="3" name="Podtytuł 2">
            <a:extLst>
              <a:ext uri="{FF2B5EF4-FFF2-40B4-BE49-F238E27FC236}">
                <a16:creationId xmlns:a16="http://schemas.microsoft.com/office/drawing/2014/main" id="{F8EC1C62-E9ED-41A0-95EC-9393A93235BB}"/>
              </a:ext>
            </a:extLst>
          </p:cNvPr>
          <p:cNvSpPr>
            <a:spLocks noGrp="1"/>
          </p:cNvSpPr>
          <p:nvPr>
            <p:ph idx="1" type="subTitle"/>
          </p:nvPr>
        </p:nvSpPr>
        <p:spPr>
          <a:xfrm>
            <a:off x="1524000" y="4471283"/>
            <a:ext cx="9144000" cy="1655762"/>
          </a:xfrm>
        </p:spPr>
        <p:txBody>
          <a:bodyPr>
            <a:normAutofit lnSpcReduction="10000"/>
          </a:bodyPr>
          <a:lstStyle/>
          <a:p/>
          <a:p/>
          <a:p>
            <a:r>
              <a:t>Treść przygotowana przez: Frane Urem</a:t>
            </a:r>
          </a:p>
          <a:p>
            <a:r>
              <a:t>Głos: Ivana Kardum Goleš</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BFA3B7-B920-5D47-B4C0-8275F7610107}"/>
              </a:ext>
            </a:extLst>
          </p:cNvPr>
          <p:cNvSpPr txBox="1"/>
          <p:nvPr/>
        </p:nvSpPr>
        <p:spPr>
          <a:xfrm>
            <a:off x="849796" y="1821994"/>
            <a:ext cx="7402167" cy="300082"/>
          </a:xfrm>
          <a:prstGeom prst="rect">
            <a:avLst/>
          </a:prstGeom>
          <a:solidFill>
            <a:srgbClr val="FFFFFF"/>
          </a:solidFill>
        </p:spPr>
        <p:txBody>
          <a:bodyPr rtlCol="0" wrap="square">
            <a:normAutofit/>
          </a:bodyPr>
          <a:lstStyle/>
          <a:p>
            <a:r>
              <a:rPr lang="en-US" sz="1400">
                <a:solidFill>
                  <a:srgbClr val="000000"/>
                </a:solidFill>
              </a:rPr>
              <a:t>Oświadczenie</a:t>
            </a:r>
          </a:p>
        </p:txBody>
      </p:sp>
      <p:sp>
        <p:nvSpPr>
          <p:cNvPr id="3" name="TextBox 2">
            <a:extLst>
              <a:ext uri="{FF2B5EF4-FFF2-40B4-BE49-F238E27FC236}">
                <a16:creationId xmlns:a16="http://schemas.microsoft.com/office/drawing/2014/main" id="{7118F732-4964-3E41-BED7-1E69F3601352}"/>
              </a:ext>
            </a:extLst>
          </p:cNvPr>
          <p:cNvSpPr txBox="1">
            <a:spLocks/>
          </p:cNvSpPr>
          <p:nvPr/>
        </p:nvSpPr>
        <p:spPr>
          <a:xfrm>
            <a:off x="849797" y="2223251"/>
            <a:ext cx="7402166" cy="944287"/>
          </a:xfrm>
          <a:prstGeom prst="rect">
            <a:avLst/>
          </a:prstGeom>
          <a:solidFill>
            <a:srgbClr val="FFFFFF"/>
          </a:solidFill>
        </p:spPr>
        <p:txBody>
          <a:bodyPr rtlCol="0" wrap="square">
            <a:normAutofit/>
          </a:bodyPr>
          <a:lstStyle/>
          <a:p>
            <a:r>
              <a:rPr lang="en-US" sz="1200">
                <a:solidFill>
                  <a:srgbClr val="000000"/>
                </a:solidFill>
              </a:rPr>
              <a:t>Treść tego dokumentu została wygenerowana przez usługę tłumaczenia maszynowego oferowaną przez Oracle. Tłumaczenie zostało wykonane automatycznie i nie było poddane redakcji ani weryfikacji. Jeśli konieczne jest ponowne wykorzystanie lub rozpowszechnianie wspomnianych treści osobom trzecim, sugerujemy, aby zostały one poddane uprzedniemu przeglądowi, zarówno pod względem ich dokładności, jak i formatowania.</a:t>
            </a:r>
          </a:p>
        </p:txBody>
      </p:sp>
      <p:sp>
        <p:nvSpPr>
          <p:cNvPr id="4" name="TextBox 3">
            <a:extLst>
              <a:ext uri="{FF2B5EF4-FFF2-40B4-BE49-F238E27FC236}">
                <a16:creationId xmlns:a16="http://schemas.microsoft.com/office/drawing/2014/main" id="{30AE9F46-85B4-4E4C-B437-628FF2AAAB81}"/>
              </a:ext>
            </a:extLst>
          </p:cNvPr>
          <p:cNvSpPr txBox="1"/>
          <p:nvPr/>
        </p:nvSpPr>
        <p:spPr>
          <a:xfrm>
            <a:off x="849796" y="3599731"/>
            <a:ext cx="7402167" cy="300082"/>
          </a:xfrm>
          <a:prstGeom prst="rect">
            <a:avLst/>
          </a:prstGeom>
          <a:solidFill>
            <a:srgbClr val="FFFFFF"/>
          </a:solidFill>
        </p:spPr>
        <p:txBody>
          <a:bodyPr rtlCol="0" wrap="square">
            <a:normAutofit/>
          </a:bodyPr>
          <a:lstStyle/>
          <a:p>
            <a:r>
              <a:rPr lang="en-US" sz="1400">
                <a:solidFill>
                  <a:srgbClr val="000000"/>
                </a:solidFill>
              </a:rPr>
              <a:t>Disclaimer</a:t>
            </a:r>
          </a:p>
        </p:txBody>
      </p:sp>
      <p:sp>
        <p:nvSpPr>
          <p:cNvPr id="5" name="TextBox 4">
            <a:extLst>
              <a:ext uri="{FF2B5EF4-FFF2-40B4-BE49-F238E27FC236}">
                <a16:creationId xmlns:a16="http://schemas.microsoft.com/office/drawing/2014/main" id="{317B7E7F-7C29-AE44-AE80-F5A9978D8492}"/>
              </a:ext>
            </a:extLst>
          </p:cNvPr>
          <p:cNvSpPr txBox="1"/>
          <p:nvPr/>
        </p:nvSpPr>
        <p:spPr>
          <a:xfrm>
            <a:off x="849796" y="4000988"/>
            <a:ext cx="7402167" cy="938760"/>
          </a:xfrm>
          <a:prstGeom prst="rect">
            <a:avLst/>
          </a:prstGeom>
          <a:solidFill>
            <a:srgbClr val="FFFFFF"/>
          </a:solidFill>
        </p:spPr>
        <p:txBody>
          <a:bodyPr rtlCol="0" wrap="square">
            <a:normAutofit/>
          </a:bodyPr>
          <a:lstStyle/>
          <a:p>
            <a:r>
              <a:rPr lang="en-US" sz="1200">
                <a:solidFill>
                  <a:srgbClr val="000000"/>
                </a:solidFill>
              </a:rPr>
              <a:t>This content has been generated by Oracle machine translation. The translations are automated and have not undergone human review or validation. If you plan to distribute the machine-translated content, we suggest you review it in advance for translation accuracy and formatting.</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Wprowadzenie do kursu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Kurs ten został opracowany w wyniku projektu Erasmus+ CodeIn (</a:t>
            </a:r>
            <a:r>
              <a:rPr i="1"/>
              <a:t>Cloud cOmputing for Digital Education INnovation</a:t>
            </a:r>
            <a:r>
              <a:t>)</a:t>
            </a:r>
          </a:p>
          <a:p>
            <a:pPr lvl="0">
              <a:defRPr sz="3600">
                <a:latin typeface="+mj-lt"/>
              </a:defRPr>
            </a:pPr>
            <a:r>
              <a:t>Zawiera łącznie dziesięć tematów nauczania</a:t>
            </a:r>
            <a:endParaRPr sz="3600">
              <a:latin typeface="+mj-lt"/>
            </a:endParaRPr>
          </a:p>
          <a:p>
            <a:pPr lvl="0">
              <a:defRPr sz="3600">
                <a:latin typeface="+mj-lt"/>
              </a:defRPr>
            </a:pPr>
            <a:r>
              <a:t>Wszystko, czego potrzebujesz do nauki, to dostęp do Internetu </a:t>
            </a:r>
          </a:p>
          <a:p>
            <a:pPr indent="0" lvl="0" marL="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Składowanie plików jako usługa</a:t>
            </a:r>
            <a:endParaRPr b="1"/>
          </a:p>
        </p:txBody>
      </p:sp>
      <p:pic>
        <p:nvPicPr>
          <p:cNvPr descr="Microsoft OneDrive" id="2051" name="Picture 3"/>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6071" y="1426169"/>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2796299" y="1463242"/>
            <a:ext cx="72951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square">
            <a:prstTxWarp prst="textNoShape">
              <a:avLst/>
            </a:prstTxWarp>
            <a:spAutoFit/>
          </a:bodyPr>
          <a:lstStyle/>
          <a:p>
            <a:pPr algn="l" defTabSz="914400" eaLnBrk="0" fontAlgn="base" hangingPunct="0" indent="0" latinLnBrk="0" lvl="0" marL="0" marR="0" rtl="0">
              <a:lnSpc>
                <a:spcPct val="100000"/>
              </a:lnSpc>
              <a:spcBef>
                <a:spcPct val="0"/>
              </a:spcBef>
              <a:spcAft>
                <a:spcPct val="0"/>
              </a:spcAft>
              <a:buClrTx/>
              <a:buSzTx/>
              <a:buFontTx/>
              <a:buNone/>
              <a:tabLst/>
              <a:defRPr sz="2400">
                <a:ln>
                  <a:noFill/>
                </a:ln>
                <a:solidFill>
                  <a:srgbClr val="292929"/>
                </a:solidFill>
                <a:effectLst/>
                <a:latin typeface="+mj-lt"/>
              </a:defRPr>
            </a:pPr>
            <a:r>
              <a:t>Microsoft OneDrive - dla użytkowników systemu Windows</a:t>
            </a:r>
          </a:p>
          <a:p>
            <a:pPr algn="l" defTabSz="914400" eaLnBrk="0" fontAlgn="base" hangingPunct="0" indent="0" latinLnBrk="0" lvl="0" marL="0" marR="0" rtl="0">
              <a:lnSpc>
                <a:spcPct val="100000"/>
              </a:lnSpc>
              <a:spcBef>
                <a:spcPct val="0"/>
              </a:spcBef>
              <a:spcAft>
                <a:spcPct val="0"/>
              </a:spcAft>
              <a:buClrTx/>
              <a:buSzTx/>
              <a:buFontTx/>
              <a:buNone/>
              <a:tabLst/>
            </a:pPr>
            <a:endParaRPr baseline="0" cap="none" i="0" kumimoji="0" normalizeH="0" strike="noStrike" sz="1800" u="none">
              <a:ln>
                <a:noFill/>
              </a:ln>
              <a:solidFill>
                <a:schemeClr val="tx1"/>
              </a:solidFill>
              <a:effectLst/>
              <a:latin charset="0" panose="020B0604020202020204" pitchFamily="34" typeface="Arial"/>
            </a:endParaRPr>
          </a:p>
        </p:txBody>
      </p:sp>
      <p:pic>
        <p:nvPicPr>
          <p:cNvPr descr="https://i.pcmag.com/imagery/reviews/0333NkfZrGoua687nkaStJP-24.fit_lim.size_120x68.v1612545761.png" id="2054" name="Picture 6"/>
          <p:cNvPicPr>
            <a:picLocks noChangeArrowheads="1"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16071" y="2389275"/>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descr="Google Drive" id="2056" name="Picture 8"/>
          <p:cNvPicPr>
            <a:picLocks noChangeArrowheads="1"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16071" y="3347707"/>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descr="Dropbox" id="2058" name="Picture 10"/>
          <p:cNvPicPr>
            <a:picLocks noChangeArrowheads="1"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16071" y="4304116"/>
            <a:ext cx="876300" cy="647700"/>
          </a:xfrm>
          <a:prstGeom prst="rect">
            <a:avLst/>
          </a:prstGeom>
          <a:noFill/>
          <a:extLst>
            <a:ext uri="{909E8E84-426E-40DD-AFC4-6F175D3DCCD1}">
              <a14:hiddenFill xmlns:a14="http://schemas.microsoft.com/office/drawing/2010/main">
                <a:solidFill>
                  <a:srgbClr val="FFFFFF"/>
                </a:solidFill>
              </a14:hiddenFill>
            </a:ext>
          </a:extLst>
        </p:spPr>
      </p:pic>
      <p:pic>
        <p:nvPicPr>
          <p:cNvPr descr="iCloud Drive" id="2060" name="Picture 12"/>
          <p:cNvPicPr>
            <a:picLocks noChangeArrowheads="1"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89207" y="5260525"/>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4"/>
          <p:cNvSpPr>
            <a:spLocks noChangeArrowheads="1"/>
          </p:cNvSpPr>
          <p:nvPr/>
        </p:nvSpPr>
        <p:spPr bwMode="auto">
          <a:xfrm>
            <a:off x="2793436" y="238934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square">
            <a:prstTxWarp prst="textNoShape">
              <a:avLst/>
            </a:prstTxWarp>
            <a:spAutoFit/>
          </a:bodyPr>
          <a:lstStyle/>
          <a:p>
            <a:pPr eaLnBrk="0" fontAlgn="base" hangingPunct="0" lvl="0">
              <a:spcBef>
                <a:spcPct val="0"/>
              </a:spcBef>
              <a:spcAft>
                <a:spcPct val="0"/>
              </a:spcAft>
              <a:defRPr sz="2400">
                <a:solidFill>
                  <a:srgbClr val="292929"/>
                </a:solidFill>
                <a:latin typeface="+mj-lt"/>
              </a:defRPr>
            </a:pPr>
            <a:r>
              <a:t>Idrive - tanie tworzenie kopii zapasowych i synchronizacja</a:t>
            </a:r>
            <a:endParaRPr baseline="0" cap="none" i="0" kumimoji="0" normalizeH="0" strike="noStrike" sz="1800" u="none">
              <a:ln>
                <a:noFill/>
              </a:ln>
              <a:solidFill>
                <a:schemeClr val="tx1"/>
              </a:solidFill>
              <a:effectLst/>
              <a:latin charset="0" panose="020B0604020202020204" pitchFamily="34" typeface="Arial"/>
            </a:endParaRPr>
          </a:p>
        </p:txBody>
      </p:sp>
      <p:sp>
        <p:nvSpPr>
          <p:cNvPr id="14" name="Rectangle 4"/>
          <p:cNvSpPr>
            <a:spLocks noChangeArrowheads="1"/>
          </p:cNvSpPr>
          <p:nvPr/>
        </p:nvSpPr>
        <p:spPr bwMode="auto">
          <a:xfrm>
            <a:off x="2793435" y="3346487"/>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square">
            <a:prstTxWarp prst="textNoShape">
              <a:avLst/>
            </a:prstTxWarp>
            <a:spAutoFit/>
          </a:bodyPr>
          <a:lstStyle/>
          <a:p>
            <a:pPr eaLnBrk="0" fontAlgn="base" hangingPunct="0" lvl="0">
              <a:spcBef>
                <a:spcPct val="0"/>
              </a:spcBef>
              <a:spcAft>
                <a:spcPct val="0"/>
              </a:spcAft>
              <a:defRPr sz="2400">
                <a:solidFill>
                  <a:srgbClr val="292929"/>
                </a:solidFill>
                <a:latin typeface="+mj-lt"/>
              </a:defRPr>
            </a:pPr>
            <a:r>
              <a:t>Google Drive - użytkownicy obszaru roboczego Google</a:t>
            </a:r>
            <a:endParaRPr baseline="0" cap="none" i="0" kumimoji="0" normalizeH="0" strike="noStrike" sz="1800" u="none">
              <a:ln>
                <a:noFill/>
              </a:ln>
              <a:solidFill>
                <a:schemeClr val="tx1"/>
              </a:solidFill>
              <a:effectLst/>
              <a:latin charset="0" panose="020B0604020202020204" pitchFamily="34" typeface="Arial"/>
            </a:endParaRPr>
          </a:p>
        </p:txBody>
      </p:sp>
      <p:sp>
        <p:nvSpPr>
          <p:cNvPr id="15" name="Rectangle 4"/>
          <p:cNvSpPr>
            <a:spLocks noChangeArrowheads="1"/>
          </p:cNvSpPr>
          <p:nvPr/>
        </p:nvSpPr>
        <p:spPr bwMode="auto">
          <a:xfrm>
            <a:off x="2793434" y="4275976"/>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square">
            <a:prstTxWarp prst="textNoShape">
              <a:avLst/>
            </a:prstTxWarp>
            <a:spAutoFit/>
          </a:bodyPr>
          <a:lstStyle/>
          <a:p>
            <a:pPr eaLnBrk="0" fontAlgn="base" hangingPunct="0" lvl="0">
              <a:spcBef>
                <a:spcPct val="0"/>
              </a:spcBef>
              <a:spcAft>
                <a:spcPct val="0"/>
              </a:spcAft>
              <a:defRPr sz="2400">
                <a:solidFill>
                  <a:srgbClr val="292929"/>
                </a:solidFill>
                <a:latin typeface="+mj-lt"/>
              </a:defRPr>
            </a:pPr>
            <a:r>
              <a:t>DropBox - integracja z usługami innych firm</a:t>
            </a:r>
            <a:endParaRPr baseline="0" cap="none" i="0" kumimoji="0" normalizeH="0" strike="noStrike" sz="1800" u="none">
              <a:ln>
                <a:noFill/>
              </a:ln>
              <a:solidFill>
                <a:schemeClr val="tx1"/>
              </a:solidFill>
              <a:effectLst/>
              <a:latin charset="0" panose="020B0604020202020204" pitchFamily="34" typeface="Arial"/>
            </a:endParaRPr>
          </a:p>
        </p:txBody>
      </p:sp>
      <p:sp>
        <p:nvSpPr>
          <p:cNvPr id="16" name="Rectangle 4"/>
          <p:cNvSpPr>
            <a:spLocks noChangeArrowheads="1"/>
          </p:cNvSpPr>
          <p:nvPr/>
        </p:nvSpPr>
        <p:spPr bwMode="auto">
          <a:xfrm>
            <a:off x="2793434" y="520546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square">
            <a:prstTxWarp prst="textNoShape">
              <a:avLst/>
            </a:prstTxWarp>
            <a:spAutoFit/>
          </a:bodyPr>
          <a:lstStyle/>
          <a:p>
            <a:pPr eaLnBrk="0" fontAlgn="base" hangingPunct="0" lvl="0">
              <a:spcBef>
                <a:spcPct val="0"/>
              </a:spcBef>
              <a:spcAft>
                <a:spcPct val="0"/>
              </a:spcAft>
              <a:defRPr sz="2400">
                <a:solidFill>
                  <a:srgbClr val="292929"/>
                </a:solidFill>
                <a:latin typeface="+mj-lt"/>
              </a:defRPr>
            </a:pPr>
            <a:r>
              <a:t>iCloud Drive - dla użytkowników komputerów Mac i iPhone</a:t>
            </a:r>
            <a:endParaRPr baseline="0" cap="none" i="0" kumimoji="0" normalizeH="0" strike="noStrike" sz="1800" u="none">
              <a:ln>
                <a:noFill/>
              </a:ln>
              <a:solidFill>
                <a:schemeClr val="tx1"/>
              </a:solidFill>
              <a:effectLst/>
              <a:latin charset="0" panose="020B0604020202020204" pitchFamily="34" typeface="Arial"/>
            </a:endParaRPr>
          </a:p>
        </p:txBody>
      </p:sp>
      <p:sp>
        <p:nvSpPr>
          <p:cNvPr id="17" name="Rectangle 4"/>
          <p:cNvSpPr>
            <a:spLocks noChangeArrowheads="1"/>
          </p:cNvSpPr>
          <p:nvPr/>
        </p:nvSpPr>
        <p:spPr bwMode="auto">
          <a:xfrm>
            <a:off x="2793434" y="6101053"/>
            <a:ext cx="729510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anchor="ctr" anchorCtr="0" bIns="45720" compatLnSpc="1" lIns="91440" numCol="1" rIns="91440" tIns="45720" vert="horz" wrap="square">
            <a:prstTxWarp prst="textNoShape">
              <a:avLst/>
            </a:prstTxWarp>
            <a:spAutoFit/>
          </a:bodyPr>
          <a:lstStyle/>
          <a:p>
            <a:pPr eaLnBrk="0" fontAlgn="base" hangingPunct="0" lvl="0">
              <a:spcBef>
                <a:spcPct val="0"/>
              </a:spcBef>
              <a:spcAft>
                <a:spcPct val="0"/>
              </a:spcAft>
              <a:defRPr sz="3200">
                <a:solidFill>
                  <a:srgbClr val="292929"/>
                </a:solidFill>
                <a:latin typeface="+mj-lt"/>
              </a:defRPr>
            </a:pPr>
            <a:r>
              <a:t>i kilka innych dostawców ....</a:t>
            </a:r>
            <a:endParaRPr baseline="0" cap="none" i="0" kumimoji="0" normalizeH="0" strike="noStrike" sz="2400" u="none">
              <a:ln>
                <a:noFill/>
              </a:ln>
              <a:solidFill>
                <a:schemeClr val="tx1"/>
              </a:solidFill>
              <a:effectLst/>
              <a:latin charset="0" panose="020B0604020202020204" pitchFamily="34" typeface="Arial"/>
            </a:endParaRPr>
          </a:p>
        </p:txBody>
      </p:sp>
    </p:spTree>
    <p:extLst>
      <p:ext uri="{BB962C8B-B14F-4D97-AF65-F5344CB8AC3E}">
        <p14:creationId xmlns:p14="http://schemas.microsoft.com/office/powerpoint/2010/main" val="3877493642"/>
      </p:ext>
    </p:extLst>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Co to jest magazyn plików?</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5184949" cy="5167312"/>
          </a:xfrm>
        </p:spPr>
        <p:txBody>
          <a:bodyPr>
            <a:normAutofit/>
          </a:bodyPr>
          <a:lstStyle/>
          <a:p>
            <a:pPr>
              <a:defRPr sz="3600">
                <a:latin typeface="+mj-lt"/>
              </a:defRPr>
            </a:pPr>
            <a:r>
              <a:t>hierarchiczny zbiór dokumentów uporządkowanych w nazwane katalogi, które same są plikami strukturalnymi</a:t>
            </a:r>
          </a:p>
          <a:p>
            <a:pPr>
              <a:defRPr sz="3600">
                <a:latin typeface="+mj-lt"/>
              </a:defRPr>
            </a:pPr>
            <a:r>
              <a:t>rozproszone systemy plików wyglądają tak samo jak lokalne systemy plików</a:t>
            </a:r>
            <a:endParaRPr sz="3600">
              <a:latin typeface="+mj-lt"/>
            </a:endParaRPr>
          </a:p>
        </p:txBody>
      </p:sp>
      <p:pic>
        <p:nvPicPr>
          <p:cNvPr id="4" name="Picture 3"/>
          <p:cNvPicPr>
            <a:picLocks noChangeAspect="1"/>
          </p:cNvPicPr>
          <p:nvPr/>
        </p:nvPicPr>
        <p:blipFill>
          <a:blip r:embed="rId3"/>
          <a:stretch>
            <a:fillRect/>
          </a:stretch>
        </p:blipFill>
        <p:spPr>
          <a:xfrm>
            <a:off x="5849133" y="1690688"/>
            <a:ext cx="5920835" cy="4498570"/>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Przypadki użycia usługi File Storage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0410092" cy="5167312"/>
          </a:xfrm>
        </p:spPr>
        <p:txBody>
          <a:bodyPr>
            <a:normAutofit/>
          </a:bodyPr>
          <a:lstStyle/>
          <a:p>
            <a:pPr>
              <a:defRPr sz="3600">
                <a:latin typeface="+mj-lt"/>
              </a:defRPr>
            </a:pPr>
            <a:r>
              <a:t>duże repozytoria zawartości</a:t>
            </a:r>
            <a:endParaRPr sz="3600">
              <a:latin typeface="+mj-lt"/>
            </a:endParaRPr>
          </a:p>
          <a:p>
            <a:pPr>
              <a:defRPr sz="3600">
                <a:latin typeface="+mj-lt"/>
              </a:defRPr>
            </a:pPr>
            <a:r>
              <a:t>środowiska programistyczne</a:t>
            </a:r>
            <a:endParaRPr sz="3600">
              <a:latin typeface="+mj-lt"/>
            </a:endParaRPr>
          </a:p>
          <a:p>
            <a:pPr>
              <a:defRPr sz="3600">
                <a:latin typeface="+mj-lt"/>
              </a:defRPr>
            </a:pPr>
            <a:r>
              <a:t>sklepy z mediami</a:t>
            </a:r>
            <a:endParaRPr sz="3600">
              <a:latin typeface="+mj-lt"/>
            </a:endParaRPr>
          </a:p>
          <a:p>
            <a:pPr>
              <a:defRPr sz="3600">
                <a:latin typeface="+mj-lt"/>
              </a:defRPr>
            </a:pPr>
            <a:r>
              <a:t>katalogi podstawowe użytkowników</a:t>
            </a:r>
            <a:endParaRPr sz="3600">
              <a:latin typeface="+mj-lt"/>
            </a:endParaRPr>
          </a:p>
          <a:p>
            <a:pPr>
              <a:defRPr sz="3600">
                <a:latin typeface="+mj-lt"/>
              </a:defRPr>
            </a:pPr>
            <a:r>
              <a:t>big data i analityka</a:t>
            </a:r>
            <a:endParaRPr sz="3600">
              <a:latin typeface="+mj-lt"/>
            </a:endParaRPr>
          </a:p>
          <a:p>
            <a:pPr>
              <a:defRPr sz="3600">
                <a:latin typeface="+mj-lt"/>
              </a:defRPr>
            </a:pPr>
            <a:r>
              <a:t>wysokowydajne przetwarzanie (HPC)</a:t>
            </a:r>
          </a:p>
          <a:p>
            <a:pPr>
              <a:defRPr sz="3600">
                <a:latin typeface="+mj-lt"/>
              </a:defRPr>
            </a:pPr>
            <a:r>
              <a:t>przetwarzanie dla użytkownika końcowego</a:t>
            </a:r>
            <a:endParaRPr sz="3600">
              <a:latin typeface="+mj-lt"/>
            </a:endParaRPr>
          </a:p>
          <a:p>
            <a:pPr>
              <a:defRPr sz="3600">
                <a:latin typeface="+mj-lt"/>
              </a:defRPr>
            </a:pPr>
            <a:r>
              <a:t>kopie zapasowe bazy danych...</a:t>
            </a:r>
            <a:endParaRPr sz="3600">
              <a:latin typeface="+mj-lt"/>
            </a:endParaRPr>
          </a:p>
        </p:txBody>
      </p:sp>
      <p:pic>
        <p:nvPicPr>
          <p:cNvPr id="6" name="Picture 5"/>
          <p:cNvPicPr>
            <a:picLocks noChangeAspect="1"/>
          </p:cNvPicPr>
          <p:nvPr/>
        </p:nvPicPr>
        <p:blipFill>
          <a:blip r:embed="rId3"/>
          <a:stretch>
            <a:fillRect/>
          </a:stretch>
        </p:blipFill>
        <p:spPr>
          <a:xfrm>
            <a:off x="7033637" y="1834033"/>
            <a:ext cx="4230566" cy="2738330"/>
          </a:xfrm>
          <a:prstGeom prst="rect">
            <a:avLst/>
          </a:prstGeom>
        </p:spPr>
      </p:pic>
    </p:spTree>
    <p:extLst>
      <p:ext uri="{BB962C8B-B14F-4D97-AF65-F5344CB8AC3E}">
        <p14:creationId xmlns:p14="http://schemas.microsoft.com/office/powerpoint/2010/main" val="2733510458"/>
      </p:ext>
    </p:extLst>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Składowanie plików</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86400" y="1544412"/>
            <a:ext cx="6705601" cy="5167312"/>
          </a:xfrm>
        </p:spPr>
        <p:txBody>
          <a:bodyPr>
            <a:normAutofit/>
          </a:bodyPr>
          <a:lstStyle/>
          <a:p>
            <a:pPr>
              <a:defRPr sz="3600">
                <a:latin typeface="+mj-lt"/>
              </a:defRPr>
            </a:pPr>
            <a:r>
              <a:t>współużytkowany magazyn systemu plików dla instancji obliczeniowych </a:t>
            </a:r>
            <a:endParaRPr sz="3600">
              <a:latin typeface="+mj-lt"/>
            </a:endParaRPr>
          </a:p>
          <a:p>
            <a:pPr>
              <a:defRPr sz="3600">
                <a:latin typeface="+mj-lt"/>
              </a:defRPr>
            </a:pPr>
            <a:r>
              <a:t>system plików rozproszonych</a:t>
            </a:r>
          </a:p>
          <a:p>
            <a:pPr>
              <a:defRPr sz="3600">
                <a:latin typeface="+mj-lt"/>
              </a:defRPr>
            </a:pPr>
            <a:r>
              <a:t>bezpieczeństwo: szyfrowanie danych i przesyłania</a:t>
            </a:r>
            <a:endParaRPr sz="3600">
              <a:latin typeface="+mj-lt"/>
            </a:endParaRPr>
          </a:p>
          <a:p>
            <a:pPr>
              <a:defRPr sz="3600">
                <a:latin typeface="+mj-lt"/>
              </a:defRPr>
            </a:pPr>
            <a:r>
              <a:t>różne systemy plików i metadane</a:t>
            </a:r>
            <a:endParaRPr sz="3600">
              <a:latin typeface="+mj-lt"/>
            </a:endParaRPr>
          </a:p>
        </p:txBody>
      </p:sp>
      <p:pic>
        <p:nvPicPr>
          <p:cNvPr id="4" name="Picture 3"/>
          <p:cNvPicPr>
            <a:picLocks noChangeAspect="1"/>
          </p:cNvPicPr>
          <p:nvPr/>
        </p:nvPicPr>
        <p:blipFill>
          <a:blip r:embed="rId3"/>
          <a:stretch>
            <a:fillRect/>
          </a:stretch>
        </p:blipFill>
        <p:spPr>
          <a:xfrm>
            <a:off x="144069" y="1346480"/>
            <a:ext cx="5081126" cy="5289306"/>
          </a:xfrm>
          <a:prstGeom prst="rect">
            <a:avLst/>
          </a:prstGeom>
        </p:spPr>
      </p:pic>
    </p:spTree>
    <p:extLst>
      <p:ext uri="{BB962C8B-B14F-4D97-AF65-F5344CB8AC3E}">
        <p14:creationId xmlns:p14="http://schemas.microsoft.com/office/powerpoint/2010/main" val="1760530583"/>
      </p:ext>
    </p:extLst>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Niezawodność przechowywania plików</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657995" y="1663108"/>
            <a:ext cx="4329689" cy="4586967"/>
          </a:xfrm>
        </p:spPr>
        <p:txBody>
          <a:bodyPr>
            <a:normAutofit/>
          </a:bodyPr>
          <a:lstStyle/>
          <a:p>
            <a:pPr>
              <a:defRPr sz="3600">
                <a:latin typeface="+mj-lt"/>
              </a:defRPr>
            </a:pPr>
            <a:r>
              <a:t>przechowuje replikę danych w 3 osobnych domenach awaryjnych</a:t>
            </a:r>
            <a:endParaRPr sz="3600">
              <a:latin typeface="+mj-lt"/>
            </a:endParaRPr>
          </a:p>
          <a:p>
            <a:pPr>
              <a:defRPr sz="3600">
                <a:latin typeface="+mj-lt"/>
              </a:defRPr>
            </a:pPr>
            <a:r>
              <a:t>dane są bezpieczne, nawet jeśli wszystkie instancje ulegną awarii</a:t>
            </a:r>
            <a:endParaRPr sz="3600">
              <a:latin typeface="+mj-lt"/>
            </a:endParaRPr>
          </a:p>
          <a:p>
            <a:pPr>
              <a:defRPr sz="3600">
                <a:latin typeface="+mj-lt"/>
              </a:defRPr>
            </a:pPr>
            <a:r>
              <a:t>ochrona danych dzięki migawkom</a:t>
            </a:r>
            <a:endParaRPr sz="3600">
              <a:latin typeface="+mj-lt"/>
            </a:endParaRPr>
          </a:p>
          <a:p>
            <a:endParaRPr sz="3600">
              <a:latin typeface="+mj-lt"/>
            </a:endParaRPr>
          </a:p>
        </p:txBody>
      </p:sp>
      <p:pic>
        <p:nvPicPr>
          <p:cNvPr id="5" name="Picture 4"/>
          <p:cNvPicPr>
            <a:picLocks noChangeAspect="1"/>
          </p:cNvPicPr>
          <p:nvPr/>
        </p:nvPicPr>
        <p:blipFill>
          <a:blip r:embed="rId3"/>
          <a:stretch>
            <a:fillRect/>
          </a:stretch>
        </p:blipFill>
        <p:spPr>
          <a:xfrm>
            <a:off x="838200" y="2174178"/>
            <a:ext cx="6257925" cy="3019425"/>
          </a:xfrm>
          <a:prstGeom prst="rect">
            <a:avLst/>
          </a:prstGeom>
        </p:spPr>
      </p:pic>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bIns="45720" lIns="91440" rIns="91440" tIns="45720" vert="horz">
            <a:norm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endParaRPr sz="3600">
              <a:latin typeface="+mj-lt"/>
            </a:endParaRPr>
          </a:p>
        </p:txBody>
      </p:sp>
    </p:spTree>
    <p:extLst>
      <p:ext uri="{BB962C8B-B14F-4D97-AF65-F5344CB8AC3E}">
        <p14:creationId xmlns:p14="http://schemas.microsoft.com/office/powerpoint/2010/main" val="3641021731"/>
      </p:ext>
    </p:extLst>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lvl="0">
              <a:defRPr b="1"/>
            </a:pPr>
            <a:r>
              <a:t>Zabezpieczenia magazynu plików</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2467" y="1487156"/>
            <a:ext cx="11475218" cy="5174901"/>
          </a:xfrm>
        </p:spPr>
        <p:txBody>
          <a:bodyPr>
            <a:normAutofit lnSpcReduction="10000"/>
          </a:bodyPr>
          <a:lstStyle/>
          <a:p>
            <a:pPr>
              <a:defRPr sz="4000">
                <a:latin typeface="+mj-lt"/>
              </a:defRPr>
            </a:pPr>
            <a:r>
              <a:t>Zazwyczaj stosuje się cztery warstwy zabezpieczeń:</a:t>
            </a:r>
          </a:p>
          <a:p>
            <a:pPr lvl="1">
              <a:defRPr sz="3600">
                <a:latin typeface="+mj-lt"/>
              </a:defRPr>
            </a:pPr>
            <a:r>
              <a:t>Identity and Access Management (IAM) - kontroluje tworzenie, wyszczególnianie i wiązanie systemów plików i montowanych celów</a:t>
            </a:r>
          </a:p>
          <a:p>
            <a:pPr lvl="1">
              <a:defRPr sz="3600">
                <a:latin typeface="+mj-lt"/>
              </a:defRPr>
            </a:pPr>
            <a:r>
              <a:t>Listy zabezpieczeń - włączanie lub wyłączanie klientów łączących się z montowanym celem</a:t>
            </a:r>
          </a:p>
          <a:p>
            <a:pPr lvl="1">
              <a:defRPr sz="3600">
                <a:latin typeface="+mj-lt"/>
              </a:defRPr>
            </a:pPr>
            <a:r>
              <a:t>Opcja eksportu - ograniczenie zdolności klientów do łączenia się z systemem plików oraz wyświetlania i zapisywania danych</a:t>
            </a:r>
          </a:p>
          <a:p>
            <a:pPr lvl="1">
              <a:defRPr sz="3600">
                <a:latin typeface="+mj-lt"/>
              </a:defRPr>
            </a:pPr>
            <a:r>
              <a:t>Network File System (NFS) - kontroluje zapisywanie plików, zabezpieczenia dostępu do plików</a:t>
            </a:r>
          </a:p>
          <a:p>
            <a:endParaRPr sz="3600">
              <a:latin typeface="+mj-lt"/>
            </a:endParaRP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bIns="45720" lIns="91440" rIns="91440" tIns="45720" vert="horz">
            <a:normAutofit/>
          </a:bodyPr>
          <a:lstStyle>
            <a:lvl1pPr algn="l" defTabSz="914400" eaLnBrk="1" hangingPunct="1" indent="-228600" latinLnBrk="0" marL="228600" rtl="0">
              <a:lnSpc>
                <a:spcPct val="90000"/>
              </a:lnSpc>
              <a:spcBef>
                <a:spcPts val="1000"/>
              </a:spcBef>
              <a:buFont charset="0" panose="020B0604020202020204" pitchFamily="34" typeface="Arial"/>
              <a:buChar char="•"/>
              <a:defRPr kern="1200" sz="2800">
                <a:solidFill>
                  <a:schemeClr val="tx1"/>
                </a:solidFill>
                <a:latin typeface="+mn-lt"/>
                <a:ea typeface="+mn-ea"/>
                <a:cs typeface="+mn-cs"/>
              </a:defRPr>
            </a:lvl1pPr>
            <a:lvl2pPr algn="l" defTabSz="914400" eaLnBrk="1" hangingPunct="1" indent="-228600" latinLnBrk="0" marL="685800" rtl="0">
              <a:lnSpc>
                <a:spcPct val="90000"/>
              </a:lnSpc>
              <a:spcBef>
                <a:spcPts val="500"/>
              </a:spcBef>
              <a:buFont charset="0" panose="020B0604020202020204" pitchFamily="34" typeface="Arial"/>
              <a:buChar char="•"/>
              <a:defRPr kern="1200" sz="2400">
                <a:solidFill>
                  <a:schemeClr val="tx1"/>
                </a:solidFill>
                <a:latin typeface="+mn-lt"/>
                <a:ea typeface="+mn-ea"/>
                <a:cs typeface="+mn-cs"/>
              </a:defRPr>
            </a:lvl2pPr>
            <a:lvl3pPr algn="l" defTabSz="914400" eaLnBrk="1" hangingPunct="1" indent="-228600" latinLnBrk="0" marL="1143000" rtl="0">
              <a:lnSpc>
                <a:spcPct val="90000"/>
              </a:lnSpc>
              <a:spcBef>
                <a:spcPts val="500"/>
              </a:spcBef>
              <a:buFont charset="0" panose="020B0604020202020204" pitchFamily="34" typeface="Arial"/>
              <a:buChar char="•"/>
              <a:defRPr kern="1200" sz="2000">
                <a:solidFill>
                  <a:schemeClr val="tx1"/>
                </a:solidFill>
                <a:latin typeface="+mn-lt"/>
                <a:ea typeface="+mn-ea"/>
                <a:cs typeface="+mn-cs"/>
              </a:defRPr>
            </a:lvl3pPr>
            <a:lvl4pPr algn="l" defTabSz="914400" eaLnBrk="1" hangingPunct="1" indent="-228600" latinLnBrk="0" marL="1600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4pPr>
            <a:lvl5pPr algn="l" defTabSz="914400" eaLnBrk="1" hangingPunct="1" indent="-228600" latinLnBrk="0" marL="20574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5pPr>
            <a:lvl6pPr algn="l" defTabSz="914400" eaLnBrk="1" hangingPunct="1" indent="-228600" latinLnBrk="0" marL="25146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6pPr>
            <a:lvl7pPr algn="l" defTabSz="914400" eaLnBrk="1" hangingPunct="1" indent="-228600" latinLnBrk="0" marL="29718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7pPr>
            <a:lvl8pPr algn="l" defTabSz="914400" eaLnBrk="1" hangingPunct="1" indent="-228600" latinLnBrk="0" marL="34290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8pPr>
            <a:lvl9pPr algn="l" defTabSz="914400" eaLnBrk="1" hangingPunct="1" indent="-228600" latinLnBrk="0" marL="3886200" rtl="0">
              <a:lnSpc>
                <a:spcPct val="90000"/>
              </a:lnSpc>
              <a:spcBef>
                <a:spcPts val="500"/>
              </a:spcBef>
              <a:buFont charset="0" panose="020B0604020202020204" pitchFamily="34" typeface="Arial"/>
              <a:buChar char="•"/>
              <a:defRPr kern="1200" sz="1800">
                <a:solidFill>
                  <a:schemeClr val="tx1"/>
                </a:solidFill>
                <a:latin typeface="+mn-lt"/>
                <a:ea typeface="+mn-ea"/>
                <a:cs typeface="+mn-cs"/>
              </a:defRPr>
            </a:lvl9pPr>
          </a:lstStyle>
          <a:p>
            <a:endParaRPr sz="3600">
              <a:latin typeface="+mj-lt"/>
            </a:endParaRPr>
          </a:p>
        </p:txBody>
      </p:sp>
    </p:spTree>
    <p:extLst>
      <p:ext uri="{BB962C8B-B14F-4D97-AF65-F5344CB8AC3E}">
        <p14:creationId xmlns:p14="http://schemas.microsoft.com/office/powerpoint/2010/main" val="4121271225"/>
      </p:ext>
    </p:extLst>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Badanie i przegląd następujących zasobów online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algn="just" indent="0" lvl="0" marL="0">
              <a:buNone/>
              <a:defRPr b="1">
                <a:latin typeface="+mj-lt"/>
              </a:defRPr>
            </a:pPr>
            <a:r>
              <a:t>Przeczytaj:</a:t>
            </a:r>
          </a:p>
          <a:p>
            <a:pPr algn="just">
              <a:defRPr>
                <a:latin typeface="+mj-lt"/>
                <a:hlinkClick r:id="rId3"/>
              </a:defRPr>
            </a:pPr>
            <a:r>
              <a:t>https://aws.amazon.com/what-is/cloud-file-storage</a:t>
            </a:r>
            <a:endParaRPr>
              <a:latin typeface="+mj-lt"/>
            </a:endParaRPr>
          </a:p>
          <a:p>
            <a:pPr algn="just" indent="0" marL="0">
              <a:buNone/>
            </a:pPr>
            <a:endParaRPr b="1">
              <a:latin typeface="+mj-lt"/>
            </a:endParaRPr>
          </a:p>
          <a:p>
            <a:pPr algn="just" indent="0" marL="0">
              <a:buNone/>
              <a:defRPr b="1">
                <a:latin typeface="+mj-lt"/>
              </a:defRPr>
            </a:pPr>
            <a:r>
              <a:t>Obejrzyj te filmy:</a:t>
            </a:r>
          </a:p>
          <a:p>
            <a:pPr algn="just">
              <a:defRPr>
                <a:latin typeface="+mj-lt"/>
              </a:defRPr>
            </a:pPr>
            <a:r>
              <a:rPr>
                <a:hlinkClick r:id="rId4"/>
              </a:rPr>
              <a:t>https://www.youtube.com/watch?v=PmxWTTpXNLI</a:t>
            </a:r>
            <a:r>
              <a:t> </a:t>
            </a:r>
          </a:p>
          <a:p>
            <a:pPr algn="just">
              <a:defRPr>
                <a:latin typeface="+mj-lt"/>
                <a:hlinkClick r:id="rId5"/>
              </a:defRPr>
            </a:pPr>
            <a:r>
              <a:t>https://www.coursera.org/lecture/oracle-cloud-infrastructure-operations-associate/file-storage-utilization-snapshots-and-export-options-95ENk</a:t>
            </a:r>
            <a:endParaRPr>
              <a:latin typeface="+mj-lt"/>
            </a:endParaRPr>
          </a:p>
          <a:p>
            <a:pPr algn="just"/>
            <a:endParaRPr>
              <a:latin typeface="+mj-lt"/>
            </a:endParaRPr>
          </a:p>
          <a:p>
            <a:pPr algn="just" indent="0" marL="0">
              <a:buNone/>
              <a:defRPr b="1">
                <a:latin typeface="+mj-lt"/>
              </a:defRPr>
            </a:pPr>
            <a:r>
              <a:t>Przejdź do aplikacji Oracle Member Hub i zakończ szósty temat:</a:t>
            </a:r>
          </a:p>
          <a:p>
            <a:pPr algn="just" indent="0" marL="0">
              <a:buNone/>
              <a:defRPr>
                <a:latin typeface="+mj-lt"/>
              </a:defRPr>
            </a:pPr>
            <a:r>
              <a:t>   academy.oracle.com</a:t>
            </a:r>
          </a:p>
          <a:p>
            <a:pPr algn="just" indent="0" marL="0">
              <a:buNone/>
            </a:pPr>
            <a:endParaRPr>
              <a:latin typeface="+mj-lt"/>
            </a:endParaRPr>
          </a:p>
          <a:p>
            <a:pPr algn="just" indent="0" marL="0">
              <a:buNone/>
            </a:pPr>
            <a:endParaRPr>
              <a:latin typeface="+mj-lt"/>
            </a:endParaRPr>
          </a:p>
          <a:p>
            <a:pPr algn="just" indent="0" marL="0">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no"?><Relationships xmlns="http://schemas.openxmlformats.org/package/2006/relationships"><Relationship Id="rId1" Target="itemProps1.xml" Type="http://schemas.openxmlformats.org/officeDocument/2006/relationships/customXmlProps"/></Relationships>
</file>

<file path=customXml/_rels/item2.xml.rels><?xml version="1.0" encoding="UTF-8" standalone="no"?><Relationships xmlns="http://schemas.openxmlformats.org/package/2006/relationships"><Relationship Id="rId1" Target="itemProps2.xml" Type="http://schemas.openxmlformats.org/officeDocument/2006/relationships/customXmlProps"/></Relationships>
</file>

<file path=customXml/_rels/item3.xml.rels><?xml version="1.0" encoding="UTF-8" standalone="no"?><Relationships xmlns="http://schemas.openxmlformats.org/package/2006/relationships"><Relationship Id="rId1" Target="itemProps3.xml" Type="http://schemas.openxmlformats.org/officeDocument/2006/relationships/customXmlProps"/></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EC549327-9BE3-4506-A21E-2AEBD7F6CCC2}"/>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3379</TotalTime>
  <Words>993</Words>
  <Application>Microsoft Office PowerPoint</Application>
  <PresentationFormat>Widescreen</PresentationFormat>
  <Paragraphs>73</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Distance learning curricula in Cloud Computing  6- File storage</vt:lpstr>
      <vt:lpstr>Introduction to the Cloud Computing course</vt:lpstr>
      <vt:lpstr>File storage as a service</vt:lpstr>
      <vt:lpstr>What is file storage ?</vt:lpstr>
      <vt:lpstr>File storage use cases</vt:lpstr>
      <vt:lpstr>File storage</vt:lpstr>
      <vt:lpstr>File storage reliability</vt:lpstr>
      <vt:lpstr>File storage security</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164</cp:revision>
  <dcterms:created xsi:type="dcterms:W3CDTF">2021-12-08T08:56:03Z</dcterms:created>
  <dcterms:modified xsi:type="dcterms:W3CDTF">2022-11-17T19:30:10Z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