
<file path=[Content_Types].xml><?xml version="1.0" encoding="utf-8"?>
<Types xmlns="http://schemas.openxmlformats.org/package/2006/content-types">
  <Default ContentType="image/x-emf" Extension="emf"/>
  <Default ContentType="image/jpeg" Extension="jpeg"/>
  <Default ContentType="image/jpeg" Extension="jp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customXmlProperties+xml" PartName="/customXml/itemProps1.xml"/>
  <Override ContentType="application/vnd.openxmlformats-officedocument.customXmlProperties+xml" PartName="/customXml/itemProps2.xml"/>
  <Override ContentType="application/vnd.openxmlformats-officedocument.customXmlProperties+xml" PartName="/customXml/itemProps3.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custom-properties+xml" PartName="/docProps/custom.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87" r:id="rId21"/>
    <p:sldId id="256" r:id="rId5"/>
    <p:sldId id="257" r:id="rId6"/>
    <p:sldId id="285" r:id="rId7"/>
    <p:sldId id="284" r:id="rId8"/>
    <p:sldId id="278" r:id="rId9"/>
    <p:sldId id="279" r:id="rId10"/>
    <p:sldId id="280" r:id="rId11"/>
    <p:sldId id="281" r:id="rId12"/>
    <p:sldId id="283" r:id="rId13"/>
    <p:sldId id="286" r:id="rId14"/>
    <p:sldId id="277" r:id="rId15"/>
  </p:sldIdLst>
  <p:sldSz cx="12192000" cy="6858000"/>
  <p:notesSz cx="68580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2135" autoAdjust="0"/>
  </p:normalViewPr>
  <p:slideViewPr>
    <p:cSldViewPr snapToGrid="0">
      <p:cViewPr varScale="1">
        <p:scale>
          <a:sx n="95" d="100"/>
          <a:sy n="95" d="100"/>
        </p:scale>
        <p:origin x="11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../customXml/item1.xml" Type="http://schemas.openxmlformats.org/officeDocument/2006/relationships/customXml"/><Relationship Id="rId10" Target="slides/slide6.xml" Type="http://schemas.openxmlformats.org/officeDocument/2006/relationships/slide"/><Relationship Id="rId11" Target="slides/slide7.xml" Type="http://schemas.openxmlformats.org/officeDocument/2006/relationships/slide"/><Relationship Id="rId12" Target="slides/slide8.xml" Type="http://schemas.openxmlformats.org/officeDocument/2006/relationships/slide"/><Relationship Id="rId13" Target="slides/slide9.xml" Type="http://schemas.openxmlformats.org/officeDocument/2006/relationships/slide"/><Relationship Id="rId14" Target="slides/slide10.xml" Type="http://schemas.openxmlformats.org/officeDocument/2006/relationships/slide"/><Relationship Id="rId15" Target="slides/slide11.xml" Type="http://schemas.openxmlformats.org/officeDocument/2006/relationships/slide"/><Relationship Id="rId16" Target="notesMasters/notesMaster1.xml" Type="http://schemas.openxmlformats.org/officeDocument/2006/relationships/notesMaster"/><Relationship Id="rId17" Target="presProps.xml" Type="http://schemas.openxmlformats.org/officeDocument/2006/relationships/presProps"/><Relationship Id="rId18" Target="viewProps.xml" Type="http://schemas.openxmlformats.org/officeDocument/2006/relationships/viewProps"/><Relationship Id="rId19" Target="theme/theme1.xml" Type="http://schemas.openxmlformats.org/officeDocument/2006/relationships/theme"/><Relationship Id="rId2" Target="../customXml/item2.xml" Type="http://schemas.openxmlformats.org/officeDocument/2006/relationships/customXml"/><Relationship Id="rId20" Target="tableStyles.xml" Type="http://schemas.openxmlformats.org/officeDocument/2006/relationships/tableStyles"/><Relationship Id="rId21" Target="slides/slide12.xml" Type="http://schemas.openxmlformats.org/officeDocument/2006/relationships/slide"/><Relationship Id="rId3" Target="../customXml/item3.xml" Type="http://schemas.openxmlformats.org/officeDocument/2006/relationships/customXml"/><Relationship Id="rId4" Target="slideMasters/slideMaster1.xml" Type="http://schemas.openxmlformats.org/officeDocument/2006/relationships/slideMaster"/><Relationship Id="rId5" Target="slides/slide1.xml" Type="http://schemas.openxmlformats.org/officeDocument/2006/relationships/slide"/><Relationship Id="rId6" Target="slides/slide2.xml" Type="http://schemas.openxmlformats.org/officeDocument/2006/relationships/slide"/><Relationship Id="rId7" Target="slides/slide3.xml" Type="http://schemas.openxmlformats.org/officeDocument/2006/relationships/slide"/><Relationship Id="rId8" Target="slides/slide4.xml" Type="http://schemas.openxmlformats.org/officeDocument/2006/relationships/slide"/><Relationship Id="rId9" Target="slides/slide5.xml" Type="http://schemas.openxmlformats.org/officeDocument/2006/relationships/slide"/></Relationships>
</file>

<file path=ppt/notesMasters/_rels/notesMaster1.xml.rels><?xml version="1.0" encoding="UTF-8" standalone="no"?><Relationships xmlns="http://schemas.openxmlformats.org/package/2006/relationships"><Relationship Id="rId1" Target="../theme/theme2.xml" Type="http://schemas.openxmlformats.org/officeDocument/2006/relationships/theme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66BBB-4A2A-497B-8D6E-78F28B3C4025}" type="datetimeFigureOut">
              <a:rPr lang="hr-HR" smtClean="0"/>
              <a:t>6.11.2022.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1F7B0-4ED8-4155-8F88-4515C773BDA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6086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.xml" Type="http://schemas.openxmlformats.org/officeDocument/2006/relationships/slide"/></Relationships>
</file>

<file path=ppt/notesSlides/_rels/notesSlide10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1.xml" Type="http://schemas.openxmlformats.org/officeDocument/2006/relationships/slide"/></Relationships>
</file>

<file path=ppt/notesSlides/_rels/notesSlide2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.xml" Type="http://schemas.openxmlformats.org/officeDocument/2006/relationships/slide"/></Relationships>
</file>

<file path=ppt/notesSlides/_rels/notesSlide3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.xml" Type="http://schemas.openxmlformats.org/officeDocument/2006/relationships/slide"/></Relationships>
</file>

<file path=ppt/notesSlides/_rels/notesSlide4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5.xml" Type="http://schemas.openxmlformats.org/officeDocument/2006/relationships/slide"/></Relationships>
</file>

<file path=ppt/notesSlides/_rels/notesSlide5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6.xml" Type="http://schemas.openxmlformats.org/officeDocument/2006/relationships/slide"/></Relationships>
</file>

<file path=ppt/notesSlides/_rels/notesSlide6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7.xml" Type="http://schemas.openxmlformats.org/officeDocument/2006/relationships/slide"/></Relationships>
</file>

<file path=ppt/notesSlides/_rels/notesSlide7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8.xml" Type="http://schemas.openxmlformats.org/officeDocument/2006/relationships/slide"/></Relationships>
</file>

<file path=ppt/notesSlides/_rels/notesSlide8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9.xml" Type="http://schemas.openxmlformats.org/officeDocument/2006/relationships/slide"/></Relationships>
</file>

<file path=ppt/notesSlides/_rels/notesSlide9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0.xml" Type="http://schemas.openxmlformats.org/officeDocument/2006/relationships/slide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Dzień dobry i witaj na kursie Cloud Computing. Kurs został opracowany w wyniku projektu Erasmus+ CodeIn. Wszystko, czego potrzebujesz do nauki, to dostęp do Internetu i komputer.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>
                <a:effectLst/>
              </a:defRPr>
            </a:pPr>
            <a:r>
              <a:t>Kurs zawiera łącznie dziesięć tematów i w tym temacie powiemy coś więcej o wirtualnej sieci (chmura).</a:t>
            </a:r>
            <a:endParaRPr sz="12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/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2</a:t>
            </a:fld>
          </a:p>
        </p:txBody>
      </p:sp>
    </p:spTree>
    <p:extLst>
      <p:ext uri="{BB962C8B-B14F-4D97-AF65-F5344CB8AC3E}">
        <p14:creationId xmlns:p14="http://schemas.microsoft.com/office/powerpoint/2010/main" val="41249110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Aby ukończyć tę jednostkę, należy przeanalizować i przejrzeć następujące zasoby online. Dziękujemy za uwagę!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11</a:t>
            </a:fld>
          </a:p>
        </p:txBody>
      </p:sp>
    </p:spTree>
    <p:extLst>
      <p:ext uri="{BB962C8B-B14F-4D97-AF65-F5344CB8AC3E}">
        <p14:creationId xmlns:p14="http://schemas.microsoft.com/office/powerpoint/2010/main" val="1718706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CIDR (ang. Classless Inter-Domain Routing) to metoda przydzielania adresów IP i routingu IP. Dzięki takiemu oznaczeniu możliwe jest zdefiniowanie podziału ruchu w obrębie jednej grupy adresów IP na kilka podsieci, które nie kolidują ze sobą. Jako analogia, wyobraź sobie jeden pokój; w tym pokoju jest pięć różnych grup ludzi. Wyobraźmy sobie, że jeden pokój jest podzielony na pięć mniejszych pomieszczeń. Każda grupa ma teraz własny pokój z drzwiami i może komunikować się bez konkurowania z innymi grupami. Każda osoba może usłyszeć i skoncentrować się lepiej i łatwiej zachować poufne informacje w grupie.</a:t>
            </a:r>
          </a:p>
          <a:p/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3</a:t>
            </a:fld>
          </a:p>
        </p:txBody>
      </p:sp>
    </p:spTree>
    <p:extLst>
      <p:ext uri="{BB962C8B-B14F-4D97-AF65-F5344CB8AC3E}">
        <p14:creationId xmlns:p14="http://schemas.microsoft.com/office/powerpoint/2010/main" val="31805198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Logika konfigurowania podsieci zaczyna się od rzeczywistych potrzeb. Załóżmy na przykład, że organizujesz budynek biurowy i musisz zdecydować, czy potrzebujesz wielu małych biur, czy tylko kilku dużych pomieszczeń współdziałających dla wielu osób. Jeśli trzeba pomieścić wiele instancji w podsieci, zwiększymy liczbę bitów hostów. W przeciwnym razie, jeśli będzie potrzebne większe grupowanie instancji, zwiększymy liczbę bitów sieciowych.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4</a:t>
            </a:fld>
          </a:p>
        </p:txBody>
      </p:sp>
    </p:spTree>
    <p:extLst>
      <p:ext uri="{BB962C8B-B14F-4D97-AF65-F5344CB8AC3E}">
        <p14:creationId xmlns:p14="http://schemas.microsoft.com/office/powerpoint/2010/main" val="5561022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effectLst/>
              </a:defRPr>
            </a:pPr>
            <a:r>
              <a:t>Sieć Virtual Cloud Network lub VCN jest to programowalna, prywatna sieć, konfigurowana w chmurze. Zasoby chmurowe, takie jak instancje obliczeniowe, znajdują się w prywatnej sieci, aby bezpiecznie komunikować się z Internetem, innymi lub lokalnymi centrami danych.</a:t>
            </a:r>
          </a:p>
          <a:p/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5</a:t>
            </a:fld>
          </a:p>
        </p:txBody>
      </p:sp>
    </p:spTree>
    <p:extLst>
      <p:ext uri="{BB962C8B-B14F-4D97-AF65-F5344CB8AC3E}">
        <p14:creationId xmlns:p14="http://schemas.microsoft.com/office/powerpoint/2010/main" val="10687214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Każdy dodatkowy zasób, dodany do sieci VCN, ma przypisany prywatny adres IP z puli adresów. Instancje można także dalej organizować, korzystając z podsieci. Na przykład możemy wspomnieć o przypadku, w którym serwery mają być izolowane z bazami danych, tak aby nie były dostępne przez Internet, ale miały kontakt wewnętrzny z serwerami internetowymi.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6</a:t>
            </a:fld>
          </a:p>
        </p:txBody>
      </p:sp>
    </p:spTree>
    <p:extLst>
      <p:ext uri="{BB962C8B-B14F-4D97-AF65-F5344CB8AC3E}">
        <p14:creationId xmlns:p14="http://schemas.microsoft.com/office/powerpoint/2010/main" val="3173673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Wspólne scenariusze biznesowe obejmują korzystanie z dwóch typów bram internetowych. Pierwsza z nich to tzw. brama internetowa, poprzez którą są dostępne instancje z publicznymi adresami IP (na przykład serwery internetowe zarejestrowane w publicznym obszarze DNS). Instancje, które pozostają w przestrzeni prywatnych adresów IP, na przykład w celu uaktualnienia nadal będą jednak potrzebować dostępu do Internetu. Takie instancje używają tzw. metody NAT (Network Address Translation), zezwalającej na cały ruch wychodzący, zaś połączenia inicjowane z Internetu są domyślnie blokowane.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7</a:t>
            </a:fld>
          </a:p>
        </p:txBody>
      </p:sp>
    </p:spTree>
    <p:extLst>
      <p:ext uri="{BB962C8B-B14F-4D97-AF65-F5344CB8AC3E}">
        <p14:creationId xmlns:p14="http://schemas.microsoft.com/office/powerpoint/2010/main" val="681237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Wyobraźmy sobie przypadek, w którym infrastruktura dwóch firm skonfigurowanych w tym samym regionie ma służyć do wymiany danych. Można również umieścić infrastrukturę zapasową w innym regionie, aby była odporna na poważne klęski żywiołowe, takie jak trzęsienia ziemi. W takich i podobnych przypadkach sieci VCN są wzajemnie łączone z tzw. połączeniami peeringu.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8</a:t>
            </a:fld>
          </a:p>
        </p:txBody>
      </p:sp>
    </p:spTree>
    <p:extLst>
      <p:ext uri="{BB962C8B-B14F-4D97-AF65-F5344CB8AC3E}">
        <p14:creationId xmlns:p14="http://schemas.microsoft.com/office/powerpoint/2010/main" val="33898057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W realnym środowisku biznesowym często zdarza się, że każda część sieci musi posiadać prawa dostępu do określonych zasobów informacyjnych. Sieci chmurowe sieci VCN regulują takie reguły przez tzw. listy zabezpieczeń.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9</a:t>
            </a:fld>
          </a:p>
        </p:txBody>
      </p:sp>
    </p:spTree>
    <p:extLst>
      <p:ext uri="{BB962C8B-B14F-4D97-AF65-F5344CB8AC3E}">
        <p14:creationId xmlns:p14="http://schemas.microsoft.com/office/powerpoint/2010/main" val="11930848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W określonym przykładzie lista zabezpieczeń zezwala na cały ruch przychodzący z bramy internetowej do portu TCP 80 (serwery internetowe). Jednocześnie umożliwia lokalny ruch pomiędzy prywatnymi adresami na porcie TCP 1521 (wymagane do komunikacji z bazą danych przez wewnętrzny serwer internetowy).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10</a:t>
            </a:fld>
          </a:p>
        </p:txBody>
      </p:sp>
    </p:spTree>
    <p:extLst>
      <p:ext uri="{BB962C8B-B14F-4D97-AF65-F5344CB8AC3E}">
        <p14:creationId xmlns:p14="http://schemas.microsoft.com/office/powerpoint/2010/main" val="3694907894"/>
      </p:ext>
    </p:extLst>
  </p:cSld>
  <p:clrMapOvr>
    <a:masterClrMapping/>
  </p:clrMapOvr>
</p:note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3E04E41-BFA8-4551-94CF-FF0786B6A9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8F1C0F8-20A9-4D6A-942D-AAA84F0D95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C00BB3-AFA5-4F08-AE28-27DE61B47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06.11.2022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40F8208-00C0-4B82-93B4-D03C4F87C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52E1428-DCE4-475A-894E-4495F640E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196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E6A2373-B293-485A-B9F4-8022807B3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3E82635-9808-40F9-AB0B-69DB1AB52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D01CDF-CF6D-4E3D-89EE-855DE207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06.11.2022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8C8C3EB-3B39-4674-9C85-CD80CE578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37398AB-BE32-4F86-A6EA-E13C2E4F7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7389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6E3940D-6C3D-4BFA-80F9-A5EAEFD4BB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896287F-84F0-4838-B4C4-A5B5D250C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74B7AC1-C0DB-46F6-9800-7CD636192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06.11.2022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A1FAA13-902D-4409-9223-5C1E749A8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6952E3-1EE7-4D94-BA57-5100B300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138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E32B72-72F1-4DDF-A955-E96B51BE7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4B96A78-CDC7-4128-8825-6B321A97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FD3F5ED-1A27-4358-B40D-DC536AF60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06.11.2022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DF005AC-7851-4539-BC0E-495D00904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80CD2B3-EB28-47E7-9CF9-C63EBFF66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5538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214856-0940-4939-A233-E830012F9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20872C0-58F9-4E62-ADEA-4C801725C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ADF8169-59EE-467F-88D2-A8E7DC500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06.11.2022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560D2E5-E5A5-4D2B-825F-AE71A82D4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04838DC-9538-4FE6-8EC2-F694BA2C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522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E9B973-5E82-41ED-BD29-ED33A9C33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C78DA29-A0EF-43CC-9F32-CBC18517BF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222E80D-D7AE-4811-A0C5-4665EB7E79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9BB7B4F-2233-483B-A6C2-1319D3C07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06.11.2022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F69642E-7620-4781-8808-0DC43EA01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AB38760-3DA5-4055-9C4E-05E3A96D8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853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30230BF-A108-4EDC-AC8C-DB36E1042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70F32FC-565E-4EBE-BC36-3D4D3CA86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CA45642-0538-4400-A68F-C890899A1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E57C1A5-9CB7-4A29-BC8A-ECCB220F4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DF49A45-3D1A-48F1-B4B7-81F3F3A16F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3FF47A6-690F-4A9F-922D-7C52118F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06.11.2022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E9BD540-884B-4DB6-B81F-8B3588F7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08098A4D-5920-412B-8FC3-D401775F3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436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6BB5C5-33FE-4E90-9618-45A104BEE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6B37200-BE32-4968-BB88-10117B519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06.11.2022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8AB8BFF-4198-4131-9F63-734DE5920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730972D-586F-481A-812B-1D135BD72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0115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97309D5-4D94-42BF-A392-1B0C426B4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06.11.2022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BB8F6513-F2BD-4223-9A89-18958AC7B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0A74D69-0FEC-433D-82C5-4E523114B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14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AA5867A-5B4E-4C78-B00F-F58A8DB76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2C7E01D-BD3D-473B-A095-204E20E02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7CF3AED-69E8-4E6F-8D87-BF19C05CC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38610F5-117F-46F2-ABF4-11B7B7797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06.11.2022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E894C93-FB30-4551-83DA-3B9EFC51C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81DBB05-ECB2-4EBE-9484-F81EE907D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6249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308B22-79C3-4E34-BE99-9A1962946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2EB4F772-BF22-4F5C-A7A0-50BE340C67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3EF6472-25B8-423A-A9DF-2628787DF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E3A5A38-83E1-4449-AF6B-F03F44A1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06.11.2022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4DEF8AC-167B-435C-80C6-0B81C4B77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E0BD990-BE4F-4CFB-892B-A066BC1DE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1279804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jp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EEC5F034-E282-4D10-A3AC-90320D019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24F2DBC-3188-47EE-92F3-4372C1E62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9F4436A-2F08-4112-8FF6-182C07FA7D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FFD27-F130-4AA0-AC6C-2D38F5DAC637}" type="datetimeFigureOut">
              <a:rPr lang="pl-PL" smtClean="0"/>
              <a:t>06.11.2022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D09538A-6922-4657-A6A2-5BF665AB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63F68B1-1615-4D59-A7A0-B702B4D040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8727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notesSlides/notesSlide9.xml" Type="http://schemas.openxmlformats.org/officeDocument/2006/relationships/notesSlide"/><Relationship Id="rId3" Target="../media/image8.png" Type="http://schemas.openxmlformats.org/officeDocument/2006/relationships/image"/><Relationship Id="rId4" Target="../media/image9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notesSlides/notesSlide10.xml" Type="http://schemas.openxmlformats.org/officeDocument/2006/relationships/notesSlide"/><Relationship Id="rId3" Target="https://d12vzecr6ihe4p.cloudfront.net/media/966010/wp-subnetting-an-ip-address.pdf" TargetMode="External" Type="http://schemas.openxmlformats.org/officeDocument/2006/relationships/hyperlink"/><Relationship Id="rId4" Target="https://www.calculator.net/ip-subnet-calculator.html" TargetMode="External" Type="http://schemas.openxmlformats.org/officeDocument/2006/relationships/hyperlink"/><Relationship Id="rId5" Target="https://www.youtube.com/watch?v=Kza0WSjfwiY" TargetMode="External" Type="http://schemas.openxmlformats.org/officeDocument/2006/relationships/hyperlink"/></Relationships>
</file>

<file path=ppt/slides/_rels/slide1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notesSlides/notesSlide1.xml" Type="http://schemas.openxmlformats.org/officeDocument/2006/relationships/notesSlid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notesSlides/notesSlide2.xml" Type="http://schemas.openxmlformats.org/officeDocument/2006/relationships/notesSlid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notesSlides/notesSlide3.xml" Type="http://schemas.openxmlformats.org/officeDocument/2006/relationships/notesSlide"/><Relationship Id="rId3" Target="../media/image2.emf" Type="http://schemas.openxmlformats.org/officeDocument/2006/relationships/image"/><Relationship Id="rId4" Target="../media/image3.emf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notesSlides/notesSlide4.xml" Type="http://schemas.openxmlformats.org/officeDocument/2006/relationships/notesSlide"/><Relationship Id="rId3" Target="../media/image4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notesSlides/notesSlide5.xml" Type="http://schemas.openxmlformats.org/officeDocument/2006/relationships/notesSlide"/><Relationship Id="rId3" Target="../media/image5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notesSlides/notesSlide6.xml" Type="http://schemas.openxmlformats.org/officeDocument/2006/relationships/notesSlide"/><Relationship Id="rId3" Target="../media/image6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notesSlides/notesSlide7.xml" Type="http://schemas.openxmlformats.org/officeDocument/2006/relationships/notesSlide"/><Relationship Id="rId3" Target="../media/image7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notesSlides/notesSlide8.xml" Type="http://schemas.openxmlformats.org/officeDocument/2006/relationships/notesSlide"/><Relationship Id="rId3" Target="../media/image8.png" Type="http://schemas.openxmlformats.org/officeDocument/2006/relationships/image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6EDE3B-79DB-4CF3-9354-991865F18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4977" y="1664229"/>
            <a:ext cx="9144000" cy="3065815"/>
          </a:xfrm>
        </p:spPr>
        <p:txBody>
          <a:bodyPr>
            <a:normAutofit fontScale="90000"/>
          </a:bodyPr>
          <a:lstStyle/>
          <a:p>
            <a:r>
              <a:rPr b="1"/>
              <a:t>O3 - Programy nauczania zdalnego w Cloud Computing</a:t>
            </a:r>
            <a:br>
              <a:rPr b="1"/>
            </a:br>
            <a:br>
              <a:rPr b="1"/>
            </a:br>
            <a:r>
              <a:t>2- Virtual (cloud) network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F8EC1C62-E9ED-41A0-95EC-9393A93235BB}"/>
              </a:ext>
            </a:extLst>
          </p:cNvPr>
          <p:cNvSpPr>
            <a:spLocks noGrp="1"/>
          </p:cNvSpPr>
          <p:nvPr>
            <p:ph idx="1" type="subTitle"/>
          </p:nvPr>
        </p:nvSpPr>
        <p:spPr>
          <a:xfrm>
            <a:off x="1524000" y="4471283"/>
            <a:ext cx="9144000" cy="1655762"/>
          </a:xfrm>
        </p:spPr>
        <p:txBody>
          <a:bodyPr>
            <a:normAutofit lnSpcReduction="10000"/>
          </a:bodyPr>
          <a:lstStyle/>
          <a:p/>
          <a:p/>
          <a:p>
            <a:r>
              <a:t>Treść przygotowana przez: Frane Urem</a:t>
            </a:r>
          </a:p>
          <a:p>
            <a:r>
              <a:t>Głos: Ivana Kardum Goleš</a:t>
            </a:r>
          </a:p>
        </p:txBody>
      </p:sp>
    </p:spTree>
    <p:extLst>
      <p:ext uri="{BB962C8B-B14F-4D97-AF65-F5344CB8AC3E}">
        <p14:creationId xmlns:p14="http://schemas.microsoft.com/office/powerpoint/2010/main" val="750715028"/>
      </p:ext>
    </p:extLst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248" y="-796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Zabezpieczenia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6159" y="1413587"/>
            <a:ext cx="6501283" cy="5023749"/>
          </a:xfrm>
        </p:spPr>
        <p:txBody>
          <a:bodyPr>
            <a:normAutofit/>
          </a:bodyPr>
          <a:lstStyle/>
          <a:p>
            <a:pPr>
              <a:defRPr sz="3600">
                <a:latin typeface="+mj-lt"/>
              </a:defRPr>
            </a:pPr>
            <a:r>
              <a:t>Przykład</a:t>
            </a:r>
            <a:endParaRPr sz="3600">
              <a:latin typeface="+mj-lt"/>
            </a:endParaRPr>
          </a:p>
          <a:p>
            <a:endParaRPr sz="3600">
              <a:latin typeface="+mj-lt"/>
            </a:endParaRPr>
          </a:p>
          <a:p>
            <a:endParaRPr sz="3600">
              <a:latin typeface="+mj-lt"/>
            </a:endParaRPr>
          </a:p>
          <a:p>
            <a:pPr indent="0" lvl="0" marL="0">
              <a:buNone/>
            </a:pPr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02" y="1235947"/>
            <a:ext cx="5185628" cy="52013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1515" y="2622620"/>
            <a:ext cx="6772275" cy="1704975"/>
          </a:xfrm>
          <a:prstGeom prst="rect">
            <a:avLst/>
          </a:prstGeom>
        </p:spPr>
      </p:pic>
      <p:sp>
        <p:nvSpPr>
          <p:cNvPr id="6" name="Oval Callout 5"/>
          <p:cNvSpPr/>
          <p:nvPr/>
        </p:nvSpPr>
        <p:spPr>
          <a:xfrm>
            <a:off x="8608506" y="813916"/>
            <a:ext cx="3436537" cy="1395107"/>
          </a:xfrm>
          <a:prstGeom prst="wedgeEllipseCallout">
            <a:avLst>
              <a:gd fmla="val -68786" name="adj1"/>
              <a:gd fmla="val 155614" name="adj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000"/>
            </a:pPr>
            <a:r>
              <a:t>Zezwalaj na cały przychodzący (przychodzący) ruch internetowy na porcie 80 (serwer internetowy) </a:t>
            </a:r>
            <a:endParaRPr sz="2000"/>
          </a:p>
        </p:txBody>
      </p:sp>
      <p:sp>
        <p:nvSpPr>
          <p:cNvPr id="7" name="Oval Callout 6"/>
          <p:cNvSpPr/>
          <p:nvPr/>
        </p:nvSpPr>
        <p:spPr>
          <a:xfrm>
            <a:off x="9169959" y="4473559"/>
            <a:ext cx="2982686" cy="1686081"/>
          </a:xfrm>
          <a:prstGeom prst="wedgeEllipseCallout">
            <a:avLst>
              <a:gd fmla="val -88884" name="adj1"/>
              <a:gd fmla="val -74194" name="adj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000"/>
            </a:pPr>
            <a:r>
              <a:t>Zezwalaj na cały ruch wychodzący (ruch wychodzący) z portu 1521 między siecią VCN</a:t>
            </a:r>
            <a:endParaRPr sz="2000"/>
          </a:p>
        </p:txBody>
      </p:sp>
    </p:spTree>
    <p:extLst>
      <p:ext uri="{BB962C8B-B14F-4D97-AF65-F5344CB8AC3E}">
        <p14:creationId xmlns:p14="http://schemas.microsoft.com/office/powerpoint/2010/main" val="3969782476"/>
      </p:ext>
    </p:extLst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Badanie i przegląd następujących zasobów online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1628774"/>
            <a:ext cx="10515600" cy="5057775"/>
          </a:xfrm>
        </p:spPr>
        <p:txBody>
          <a:bodyPr>
            <a:normAutofit/>
          </a:bodyPr>
          <a:lstStyle/>
          <a:p>
            <a:pPr algn="just" indent="0" lvl="0" marL="0">
              <a:buNone/>
              <a:defRPr b="1">
                <a:latin typeface="+mj-lt"/>
              </a:defRPr>
            </a:pPr>
            <a:r>
              <a:t>Przeczytaj ten artykuł:</a:t>
            </a:r>
          </a:p>
          <a:p>
            <a:pPr algn="just">
              <a:defRPr>
                <a:latin typeface="+mj-lt"/>
                <a:hlinkClick r:id="rId3"/>
              </a:defRPr>
            </a:pPr>
            <a:r>
              <a:t>https://d12vzecr6ihe4p.cloudfront.net/media/966010/wp-subnetting-an-ip-address.pdf</a:t>
            </a:r>
            <a:endParaRPr>
              <a:latin typeface="+mj-lt"/>
            </a:endParaRPr>
          </a:p>
          <a:p>
            <a:pPr algn="just" indent="0" marL="0">
              <a:buNone/>
              <a:defRPr b="1">
                <a:latin typeface="+mj-lt"/>
              </a:defRPr>
            </a:pPr>
            <a:r>
              <a:t>Wypróbuj różne podsieci dla następującego kalkulatora online:</a:t>
            </a:r>
          </a:p>
          <a:p>
            <a:pPr algn="just">
              <a:defRPr>
                <a:latin typeface="+mj-lt"/>
                <a:hlinkClick r:id="rId4"/>
              </a:defRPr>
            </a:pPr>
            <a:r>
              <a:t>https://www.calculator.net/ip-subnet-calculator.html</a:t>
            </a:r>
            <a:endParaRPr>
              <a:latin typeface="+mj-lt"/>
            </a:endParaRPr>
          </a:p>
          <a:p>
            <a:pPr algn="just" indent="0" marL="0">
              <a:buNone/>
              <a:defRPr b="1">
                <a:latin typeface="+mj-lt"/>
              </a:defRPr>
            </a:pPr>
            <a:r>
              <a:t>Obejrzyj film:</a:t>
            </a:r>
            <a:endParaRPr b="1">
              <a:latin typeface="+mj-lt"/>
            </a:endParaRPr>
          </a:p>
          <a:p>
            <a:pPr algn="just">
              <a:defRPr>
                <a:latin typeface="+mj-lt"/>
              </a:defRPr>
            </a:pPr>
            <a:r>
              <a:rPr>
                <a:hlinkClick r:id="rId5"/>
              </a:rPr>
              <a:t>https://www.youtube.com/watch?v=Kza0WSjfwiY</a:t>
            </a:r>
            <a:r>
              <a:t> </a:t>
            </a:r>
          </a:p>
          <a:p>
            <a:pPr algn="just" indent="0" marL="0">
              <a:buNone/>
              <a:defRPr b="1">
                <a:latin typeface="+mj-lt"/>
              </a:defRPr>
            </a:pPr>
            <a:r>
              <a:t>Przejdź do aplikacji Oracle Member Hub i zakończ drugi temat:</a:t>
            </a:r>
          </a:p>
          <a:p>
            <a:pPr algn="just">
              <a:defRPr>
                <a:latin typeface="+mj-lt"/>
              </a:defRPr>
            </a:pPr>
            <a:r>
              <a:t>academy.oracle.com</a:t>
            </a:r>
            <a:endParaRPr>
              <a:latin typeface="+mj-lt"/>
            </a:endParaRPr>
          </a:p>
          <a:p>
            <a:pPr algn="just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1820129"/>
      </p:ext>
    </p:extLst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4BFA3B7-B920-5D47-B4C0-8275F7610107}"/>
              </a:ext>
            </a:extLst>
          </p:cNvPr>
          <p:cNvSpPr txBox="1"/>
          <p:nvPr/>
        </p:nvSpPr>
        <p:spPr>
          <a:xfrm>
            <a:off x="849796" y="1821994"/>
            <a:ext cx="7402167" cy="300082"/>
          </a:xfrm>
          <a:prstGeom prst="rect">
            <a:avLst/>
          </a:prstGeom>
          <a:solidFill>
            <a:srgbClr val="FFFFFF"/>
          </a:solidFill>
        </p:spPr>
        <p:txBody>
          <a:bodyPr rtlCol="0" wrap="square">
            <a:normAutofit/>
          </a:bodyPr>
          <a:lstStyle/>
          <a:p>
            <a:r>
              <a:rPr lang="en-US" sz="1400">
                <a:solidFill>
                  <a:srgbClr val="000000"/>
                </a:solidFill>
              </a:rPr>
              <a:t>Oświadczenie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18F732-4964-3E41-BED7-1E69F3601352}"/>
              </a:ext>
            </a:extLst>
          </p:cNvPr>
          <p:cNvSpPr txBox="1">
            <a:spLocks/>
          </p:cNvSpPr>
          <p:nvPr/>
        </p:nvSpPr>
        <p:spPr>
          <a:xfrm>
            <a:off x="849797" y="2223251"/>
            <a:ext cx="7402166" cy="944287"/>
          </a:xfrm>
          <a:prstGeom prst="rect">
            <a:avLst/>
          </a:prstGeom>
          <a:solidFill>
            <a:srgbClr val="FFFFFF"/>
          </a:solidFill>
        </p:spPr>
        <p:txBody>
          <a:bodyPr rtlCol="0" wrap="square">
            <a:norm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Treść tego dokumentu została wygenerowana przez usługę tłumaczenia maszynowego oferowaną przez Oracle. Tłumaczenie zostało wykonane automatycznie i nie było poddane redakcji ani weryfikacji. Jeśli konieczne jest ponowne wykorzystanie lub rozpowszechnianie wspomnianych treści osobom trzecim, sugerujemy, aby zostały one poddane uprzedniemu przeglądowi, zarówno pod względem ich dokładności, jak i formatowania.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AE9F46-85B4-4E4C-B437-628FF2AAAB81}"/>
              </a:ext>
            </a:extLst>
          </p:cNvPr>
          <p:cNvSpPr txBox="1"/>
          <p:nvPr/>
        </p:nvSpPr>
        <p:spPr>
          <a:xfrm>
            <a:off x="849796" y="3599731"/>
            <a:ext cx="7402167" cy="300082"/>
          </a:xfrm>
          <a:prstGeom prst="rect">
            <a:avLst/>
          </a:prstGeom>
          <a:solidFill>
            <a:srgbClr val="FFFFFF"/>
          </a:solidFill>
        </p:spPr>
        <p:txBody>
          <a:bodyPr rtlCol="0" wrap="square">
            <a:normAutofit/>
          </a:bodyPr>
          <a:lstStyle/>
          <a:p>
            <a:r>
              <a:rPr lang="en-US" sz="1400">
                <a:solidFill>
                  <a:srgbClr val="000000"/>
                </a:solidFill>
              </a:rPr>
              <a:t>Disclaimer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7B7E7F-7C29-AE44-AE80-F5A9978D8492}"/>
              </a:ext>
            </a:extLst>
          </p:cNvPr>
          <p:cNvSpPr txBox="1"/>
          <p:nvPr/>
        </p:nvSpPr>
        <p:spPr>
          <a:xfrm>
            <a:off x="849796" y="4000988"/>
            <a:ext cx="7402167" cy="938760"/>
          </a:xfrm>
          <a:prstGeom prst="rect">
            <a:avLst/>
          </a:prstGeom>
          <a:solidFill>
            <a:srgbClr val="FFFFFF"/>
          </a:solidFill>
        </p:spPr>
        <p:txBody>
          <a:bodyPr rtlCol="0" wrap="square">
            <a:norm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This content has been generated by Oracle machine translation. The translations are automated and have not undergone human review or validation. If you plan to distribute the machine-translated content, we suggest you review it in advance for translation accuracy and formatting.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Wprowadzenie do kursu Cloud Computing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sz="3600">
                <a:latin typeface="+mj-lt"/>
              </a:defRPr>
            </a:pPr>
            <a:r>
              <a:t>Kurs ten został opracowany w wyniku projektu Erasmus+ CodeIn (</a:t>
            </a:r>
            <a:r>
              <a:rPr i="1"/>
              <a:t>Cloud cOmputing for Digital Education INnovation</a:t>
            </a:r>
            <a:r>
              <a:t>)</a:t>
            </a:r>
          </a:p>
          <a:p>
            <a:pPr lvl="0">
              <a:defRPr sz="3600">
                <a:latin typeface="+mj-lt"/>
              </a:defRPr>
            </a:pPr>
            <a:r>
              <a:t>Zawiera łącznie dziesięć tematów nauczania</a:t>
            </a:r>
            <a:endParaRPr sz="360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t>Wszystko, czego potrzebujesz do nauki, to dostęp do Internetu </a:t>
            </a:r>
          </a:p>
          <a:p>
            <a:pPr indent="0" lvl="0" marL="0">
              <a:buNone/>
            </a:pPr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874955"/>
      </p:ext>
    </p:extLst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Podstawy CIDR (routing między domenami)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sz="3600">
                <a:latin typeface="+mj-lt"/>
              </a:defRPr>
            </a:pPr>
            <a:r>
              <a:t>Notacja utworzona na podstawie adresu IP, znaku "/" i liczby dziesiętnej. xxx.xxx.xxx.xxx/n, gdzie n jest liczbą bitów używanych w masce podsieci. </a:t>
            </a:r>
            <a:endParaRPr sz="3600">
              <a:latin typeface="+mj-lt"/>
            </a:endParaRPr>
          </a:p>
          <a:p>
            <a:pPr indent="0" lvl="0" marL="0">
              <a:buNone/>
              <a:defRPr sz="3600">
                <a:latin typeface="+mj-lt"/>
              </a:defRPr>
            </a:pPr>
            <a:r>
              <a:t>	192.168.1.0/24</a:t>
            </a:r>
            <a:endParaRPr sz="3600">
              <a:latin typeface="+mj-lt"/>
            </a:endParaRPr>
          </a:p>
          <a:p>
            <a:pPr indent="0" lvl="0" marL="0">
              <a:buNone/>
            </a:pPr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56043" y="3511438"/>
            <a:ext cx="2283393" cy="409470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5" name="Rectangle 4"/>
          <p:cNvSpPr/>
          <p:nvPr/>
        </p:nvSpPr>
        <p:spPr>
          <a:xfrm>
            <a:off x="4139921" y="3511438"/>
            <a:ext cx="683288" cy="40947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6" name="Cloud Callout 5"/>
          <p:cNvSpPr/>
          <p:nvPr/>
        </p:nvSpPr>
        <p:spPr>
          <a:xfrm>
            <a:off x="1636016" y="4978651"/>
            <a:ext cx="2403420" cy="812523"/>
          </a:xfrm>
          <a:prstGeom prst="cloudCallout">
            <a:avLst>
              <a:gd fmla="val -15151" name="adj1"/>
              <a:gd fmla="val -172684" name="adj2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ADRES IP</a:t>
            </a:r>
          </a:p>
        </p:txBody>
      </p:sp>
      <p:sp>
        <p:nvSpPr>
          <p:cNvPr id="7" name="Cloud Callout 6"/>
          <p:cNvSpPr/>
          <p:nvPr/>
        </p:nvSpPr>
        <p:spPr>
          <a:xfrm>
            <a:off x="4346533" y="4978651"/>
            <a:ext cx="2403420" cy="812523"/>
          </a:xfrm>
          <a:prstGeom prst="cloudCallout">
            <a:avLst>
              <a:gd fmla="val -38982" name="adj1"/>
              <a:gd fmla="val -172684" name="adj2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MASKA PODSIECI</a:t>
            </a:r>
          </a:p>
        </p:txBody>
      </p:sp>
    </p:spTree>
    <p:extLst>
      <p:ext uri="{BB962C8B-B14F-4D97-AF65-F5344CB8AC3E}">
        <p14:creationId xmlns:p14="http://schemas.microsoft.com/office/powerpoint/2010/main" val="3999862265"/>
      </p:ext>
    </p:extLst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Podstawy CIDR (routing między domenami)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46108"/>
          </a:xfrm>
        </p:spPr>
        <p:txBody>
          <a:bodyPr/>
          <a:lstStyle/>
          <a:p>
            <a:pPr indent="0" lvl="0" marL="0">
              <a:buNone/>
            </a:pPr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934" y="1690688"/>
            <a:ext cx="10078876" cy="1568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5934" y="4072011"/>
            <a:ext cx="10039351" cy="162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52986" y="3209744"/>
            <a:ext cx="6096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sz="1000">
              <a:solidFill>
                <a:srgbClr val="000000"/>
              </a:solidFill>
              <a:latin charset="0" panose="020F0502020204030204" pitchFamily="34" typeface="Calibri"/>
            </a:endParaRPr>
          </a:p>
          <a:p>
            <a:r>
              <a:t>ZAKRES IP: 192.168.1.0 -192.168.1.255</a:t>
            </a:r>
          </a:p>
          <a:p>
            <a:r>
              <a:t>PODSIECI: 0</a:t>
            </a:r>
          </a:p>
        </p:txBody>
      </p:sp>
      <p:sp>
        <p:nvSpPr>
          <p:cNvPr id="8" name="Rectangle 7"/>
          <p:cNvSpPr/>
          <p:nvPr/>
        </p:nvSpPr>
        <p:spPr>
          <a:xfrm>
            <a:off x="838200" y="5573338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sz="1000">
              <a:solidFill>
                <a:srgbClr val="000000"/>
              </a:solidFill>
              <a:latin charset="0" panose="020F0502020204030204" pitchFamily="34" typeface="Calibri"/>
            </a:endParaRPr>
          </a:p>
          <a:p>
            <a:r>
              <a:t>ZAKRES IP: 192.168.1.0 -192.168.1.31</a:t>
            </a:r>
          </a:p>
          <a:p>
            <a:r>
              <a:t>PODSIECI: 2x2x2 = 8</a:t>
            </a:r>
          </a:p>
          <a:p/>
        </p:txBody>
      </p:sp>
      <p:sp>
        <p:nvSpPr>
          <p:cNvPr id="12" name="Rectangle 11"/>
          <p:cNvSpPr/>
          <p:nvPr/>
        </p:nvSpPr>
        <p:spPr>
          <a:xfrm>
            <a:off x="8963643" y="2270353"/>
            <a:ext cx="1918722" cy="409470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13" name="Rectangle 12"/>
          <p:cNvSpPr/>
          <p:nvPr/>
        </p:nvSpPr>
        <p:spPr>
          <a:xfrm>
            <a:off x="9728992" y="4681276"/>
            <a:ext cx="1153373" cy="40947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14" name="Cloud Callout 13"/>
          <p:cNvSpPr/>
          <p:nvPr/>
        </p:nvSpPr>
        <p:spPr>
          <a:xfrm>
            <a:off x="9632106" y="3280480"/>
            <a:ext cx="2403420" cy="812523"/>
          </a:xfrm>
          <a:prstGeom prst="cloudCallout">
            <a:avLst>
              <a:gd fmla="val -15151" name="adj1"/>
              <a:gd fmla="val -172684" name="adj2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BITY HOSTA = 0</a:t>
            </a:r>
          </a:p>
        </p:txBody>
      </p:sp>
      <p:sp>
        <p:nvSpPr>
          <p:cNvPr id="15" name="Cloud Callout 14"/>
          <p:cNvSpPr/>
          <p:nvPr/>
        </p:nvSpPr>
        <p:spPr>
          <a:xfrm>
            <a:off x="9907675" y="5518000"/>
            <a:ext cx="2284325" cy="812523"/>
          </a:xfrm>
          <a:prstGeom prst="cloudCallout">
            <a:avLst>
              <a:gd fmla="val -34745" name="adj1"/>
              <a:gd fmla="val -99720" name="adj2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BITY HOSTA = 0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048000" y="2270353"/>
            <a:ext cx="5814646" cy="40947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17" name="Rectangle 16"/>
          <p:cNvSpPr/>
          <p:nvPr/>
        </p:nvSpPr>
        <p:spPr>
          <a:xfrm>
            <a:off x="3038286" y="4662597"/>
            <a:ext cx="6607786" cy="40947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18" name="Cloud Callout 17"/>
          <p:cNvSpPr/>
          <p:nvPr/>
        </p:nvSpPr>
        <p:spPr>
          <a:xfrm>
            <a:off x="6868669" y="3192019"/>
            <a:ext cx="2403420" cy="812523"/>
          </a:xfrm>
          <a:prstGeom prst="cloudCallout">
            <a:avLst>
              <a:gd fmla="val -15151" name="adj1"/>
              <a:gd fmla="val -172684" name="adj2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BITY SIECIOWE = 1</a:t>
            </a:r>
          </a:p>
        </p:txBody>
      </p:sp>
      <p:sp>
        <p:nvSpPr>
          <p:cNvPr id="19" name="Cloud Callout 18"/>
          <p:cNvSpPr/>
          <p:nvPr/>
        </p:nvSpPr>
        <p:spPr>
          <a:xfrm>
            <a:off x="7159680" y="5963934"/>
            <a:ext cx="2403420" cy="812523"/>
          </a:xfrm>
          <a:prstGeom prst="cloudCallout">
            <a:avLst>
              <a:gd fmla="val -15151" name="adj1"/>
              <a:gd fmla="val -172684" name="adj2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BITY SIECIOWE = 1</a:t>
            </a:r>
          </a:p>
        </p:txBody>
      </p:sp>
    </p:spTree>
    <p:extLst>
      <p:ext uri="{BB962C8B-B14F-4D97-AF65-F5344CB8AC3E}">
        <p14:creationId xmlns:p14="http://schemas.microsoft.com/office/powerpoint/2010/main" val="1016611502"/>
      </p:ext>
    </p:extLst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1226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Koncepcje sieci VCN (Virtual Cloud Network)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46108"/>
          </a:xfrm>
        </p:spPr>
        <p:txBody>
          <a:bodyPr/>
          <a:lstStyle/>
          <a:p>
            <a:pPr lvl="0"/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561" y="1499498"/>
            <a:ext cx="4810139" cy="47405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48339" y="1576789"/>
            <a:ext cx="6319248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indent="-285750" marL="285750">
              <a:buFont charset="0" panose="020B0604020202020204" pitchFamily="34" typeface="Arial"/>
              <a:buChar char="•"/>
              <a:defRPr sz="3200">
                <a:latin typeface="+mj-lt"/>
              </a:defRPr>
            </a:pPr>
            <a:r>
              <a:t>Programowalna sieć prywatna, konfigurowana w chmurze - VCN </a:t>
            </a:r>
          </a:p>
          <a:p>
            <a:pPr algn="just" indent="-285750" marL="285750">
              <a:buFont charset="0" panose="020B0604020202020204" pitchFamily="34" typeface="Arial"/>
              <a:buChar char="•"/>
              <a:defRPr sz="3200">
                <a:latin typeface="+mj-lt"/>
              </a:defRPr>
            </a:pPr>
            <a:r>
              <a:t>Umożliwia zasobom chmurowym, takim jak instancje obliczeniowe, bezpieczną komunikację z Internetem, innymi instancjami lub lokalnymi centrami danych</a:t>
            </a:r>
          </a:p>
          <a:p>
            <a:pPr algn="just" indent="-285750" marL="285750">
              <a:buFont charset="0" panose="020B0604020202020204" pitchFamily="34" typeface="Arial"/>
              <a:buChar char="•"/>
              <a:defRPr sz="3200">
                <a:latin typeface="+mj-lt"/>
              </a:defRPr>
            </a:pPr>
            <a:r>
              <a:t>Mieszka w regionie chmury</a:t>
            </a:r>
          </a:p>
          <a:p>
            <a:pPr algn="just" indent="-285750" marL="285750">
              <a:buFont charset="0" panose="020B0604020202020204" pitchFamily="34" typeface="Arial"/>
              <a:buChar char="•"/>
              <a:defRPr sz="3200">
                <a:latin typeface="+mj-lt"/>
              </a:defRPr>
            </a:pPr>
            <a:r>
              <a:t>Wysoka dostępność, skalowalność i bezpieczeństwo</a:t>
            </a:r>
          </a:p>
        </p:txBody>
      </p:sp>
    </p:spTree>
    <p:extLst>
      <p:ext uri="{BB962C8B-B14F-4D97-AF65-F5344CB8AC3E}">
        <p14:creationId xmlns:p14="http://schemas.microsoft.com/office/powerpoint/2010/main" val="166777264"/>
      </p:ext>
    </p:extLst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296" y="11160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Adresy IP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7029" y="1336430"/>
            <a:ext cx="6339672" cy="5264964"/>
          </a:xfrm>
        </p:spPr>
        <p:txBody>
          <a:bodyPr>
            <a:noAutofit/>
          </a:bodyPr>
          <a:lstStyle/>
          <a:p>
            <a:pPr indent="0" lvl="0" marL="0">
              <a:buNone/>
              <a:defRPr sz="3200">
                <a:latin typeface="+mj-lt"/>
              </a:defRPr>
            </a:pPr>
            <a:r>
              <a:t>Każdy zasób, który ma połączenie z siecią VCN, otrzyma swój własny unikatowy prywatny adres IP, który nie będzie kierowany poprzez publiczny Internet </a:t>
            </a:r>
          </a:p>
          <a:p>
            <a:pPr indent="0" lvl="0" marL="0">
              <a:buNone/>
              <a:defRPr sz="3200">
                <a:latin typeface="+mj-lt"/>
              </a:defRPr>
            </a:pPr>
            <a:r>
              <a:t>Podsieci umożliwiają podział sieci VCN na jedną lub więcej podsieci</a:t>
            </a:r>
          </a:p>
          <a:p>
            <a:pPr indent="0" lvl="0" marL="0">
              <a:buNone/>
              <a:defRPr sz="3200">
                <a:latin typeface="+mj-lt"/>
              </a:defRPr>
            </a:pPr>
            <a:r>
              <a:t>Np. 10.0.0.0/16, 10.0.1.0/24, 10.0.2.0/24.</a:t>
            </a:r>
          </a:p>
          <a:p>
            <a:pPr indent="0" lvl="0" marL="0">
              <a:buNone/>
              <a:defRPr sz="3200">
                <a:latin typeface="+mj-lt"/>
              </a:defRPr>
            </a:pPr>
            <a:r>
              <a:t>Instancje Compute są umieszczane w podsieciach, które można izolować i zabezpieczać</a:t>
            </a:r>
            <a:endParaRPr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299" y="1437172"/>
            <a:ext cx="5055760" cy="5063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208390"/>
      </p:ext>
    </p:extLst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Bramy i routing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8817" y="1607736"/>
            <a:ext cx="5938575" cy="5063997"/>
          </a:xfrm>
        </p:spPr>
        <p:txBody>
          <a:bodyPr>
            <a:normAutofit/>
          </a:bodyPr>
          <a:lstStyle/>
          <a:p>
            <a:pPr algn="just" lvl="0">
              <a:defRPr sz="3600">
                <a:latin typeface="+mj-lt"/>
              </a:defRPr>
            </a:pPr>
            <a:r>
              <a:t>Brama internetowa zapewnia ścieżkę dla ruchu sieciowego między siecią VCN a Internetem</a:t>
            </a:r>
            <a:endParaRPr sz="3600">
              <a:latin typeface="+mj-lt"/>
            </a:endParaRPr>
          </a:p>
          <a:p>
            <a:pPr algn="just" lvl="0">
              <a:defRPr sz="3600">
                <a:latin typeface="+mj-lt"/>
              </a:defRPr>
            </a:pPr>
            <a:r>
              <a:t>Brama NAT umożliwia połączenie wychodzące z Internetem, lecz blokuje połączenia przychodzące inicjowane z Internetu</a:t>
            </a:r>
            <a:endParaRPr sz="3600">
              <a:latin typeface="+mj-lt"/>
            </a:endParaRPr>
          </a:p>
          <a:p>
            <a:pPr algn="just" lvl="0"/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515" y="1396721"/>
            <a:ext cx="5348330" cy="5380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521806"/>
      </p:ext>
    </p:extLst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Peering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93169" y="1825625"/>
            <a:ext cx="5134708" cy="4846108"/>
          </a:xfrm>
        </p:spPr>
        <p:txBody>
          <a:bodyPr>
            <a:normAutofit/>
          </a:bodyPr>
          <a:lstStyle/>
          <a:p>
            <a:pPr algn="just" lvl="0">
              <a:defRPr sz="3600">
                <a:latin typeface="+mj-lt"/>
              </a:defRPr>
            </a:pPr>
            <a:r>
              <a:rPr b="1"/>
              <a:t>Lokalny peering sieci VCN</a:t>
            </a:r>
            <a:r>
              <a:t> - łączenie dwóch sieci VCN w tym samym regionie</a:t>
            </a:r>
            <a:endParaRPr sz="360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rPr b="1"/>
              <a:t>Odległy peering sieci VCN</a:t>
            </a:r>
            <a:r>
              <a:t> - proces łączenia dwóch sieci VCN w różnych regionach</a:t>
            </a:r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87639"/>
            <a:ext cx="6725431" cy="489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046714"/>
      </p:ext>
    </p:extLst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Zabezpieczenia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6159" y="1413588"/>
            <a:ext cx="6501283" cy="4846108"/>
          </a:xfrm>
        </p:spPr>
        <p:txBody>
          <a:bodyPr>
            <a:normAutofit/>
          </a:bodyPr>
          <a:lstStyle/>
          <a:p>
            <a:pPr>
              <a:defRPr sz="3600"/>
            </a:pPr>
            <a:r>
              <a:rPr>
                <a:latin typeface="+mj-lt"/>
              </a:rPr>
              <a:t>Reguły określające typy dozwolonego ruchu przychodzącego i wychodzącego z podsieci - </a:t>
            </a:r>
            <a:r>
              <a:t>lista zabezpieczeń</a:t>
            </a:r>
            <a:endParaRPr sz="360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t>Lista zabezpieczeń jest stosowana do danej instancji, niezależnie od tego, czy rozmawia ona z inną instancją w sieci VCN czy z hostem spoza sieci VCN</a:t>
            </a:r>
          </a:p>
          <a:p>
            <a:pPr indent="0" lvl="0" marL="0">
              <a:buNone/>
            </a:pPr>
            <a:endParaRPr sz="3600">
              <a:latin typeface="+mj-lt"/>
            </a:endParaRPr>
          </a:p>
          <a:p>
            <a:pPr indent="0" lvl="0" marL="0">
              <a:buNone/>
            </a:pPr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02" y="1235947"/>
            <a:ext cx="5185628" cy="5201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88886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no"?><Relationships xmlns="http://schemas.openxmlformats.org/package/2006/relationships"><Relationship Id="rId1" Target="itemProps1.xml" Type="http://schemas.openxmlformats.org/officeDocument/2006/relationships/customXmlProps"/></Relationships>
</file>

<file path=customXml/_rels/item2.xml.rels><?xml version="1.0" encoding="UTF-8" standalone="no"?><Relationships xmlns="http://schemas.openxmlformats.org/package/2006/relationships"><Relationship Id="rId1" Target="itemProps2.xml" Type="http://schemas.openxmlformats.org/officeDocument/2006/relationships/customXmlProps"/></Relationships>
</file>

<file path=customXml/_rels/item3.xml.rels><?xml version="1.0" encoding="UTF-8" standalone="no"?><Relationships xmlns="http://schemas.openxmlformats.org/package/2006/relationships"><Relationship Id="rId1" Target="itemProps3.xml" Type="http://schemas.openxmlformats.org/officeDocument/2006/relationships/customXmlProps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bf4f87-cb72-4e57-ad38-3955b64ca675" xsi:nil="true"/>
    <lcf76f155ced4ddcb4097134ff3c332f xmlns="9ddf7ba3-e48b-4174-a29c-2a175c52323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AFC4393578E54EA6D196651228CF09" ma:contentTypeVersion="18" ma:contentTypeDescription="Create a new document." ma:contentTypeScope="" ma:versionID="f39009392cc1bef1f81aa84f6355a9cb">
  <xsd:schema xmlns:xsd="http://www.w3.org/2001/XMLSchema" xmlns:xs="http://www.w3.org/2001/XMLSchema" xmlns:p="http://schemas.microsoft.com/office/2006/metadata/properties" xmlns:ns2="9ddf7ba3-e48b-4174-a29c-2a175c523237" xmlns:ns3="b2bf4f87-cb72-4e57-ad38-3955b64ca675" targetNamespace="http://schemas.microsoft.com/office/2006/metadata/properties" ma:root="true" ma:fieldsID="65c7a4dbae23a40a47a00121fc7d6485" ns2:_="" ns3:_="">
    <xsd:import namespace="9ddf7ba3-e48b-4174-a29c-2a175c523237"/>
    <xsd:import namespace="b2bf4f87-cb72-4e57-ad38-3955b64ca6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df7ba3-e48b-4174-a29c-2a175c523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9c0af0c-00b2-4b9d-ac19-30cd42724e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bf4f87-cb72-4e57-ad38-3955b64ca67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273846d-743d-4c83-89dc-8271a4c400d8}" ma:internalName="TaxCatchAll" ma:showField="CatchAllData" ma:web="b2bf4f87-cb72-4e57-ad38-3955b64ca6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571E05-42F9-432B-A062-0970F6412D8E}">
  <ds:schemaRefs>
    <ds:schemaRef ds:uri="http://purl.org/dc/elements/1.1/"/>
    <ds:schemaRef ds:uri="9ddf7ba3-e48b-4174-a29c-2a175c523237"/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48B904F-A7DC-4700-B550-EC2015A964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C977C19-2CB6-4E6C-9719-9A04DA071602}"/>
</file>

<file path=docProps/app.xml><?xml version="1.0" encoding="utf-8"?>
<Properties xmlns="http://schemas.openxmlformats.org/officeDocument/2006/extended-properties" xmlns:vt="http://schemas.openxmlformats.org/officeDocument/2006/docPropsVTypes">
  <TotalTime>2643</TotalTime>
  <Words>1084</Words>
  <Application>Microsoft Office PowerPoint</Application>
  <PresentationFormat>Widescreen</PresentationFormat>
  <Paragraphs>86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Motyw pakietu Office</vt:lpstr>
      <vt:lpstr>O3 - Distance learning curricula in Cloud Computing  2- Virtual (cloud) network</vt:lpstr>
      <vt:lpstr>Introduction to the Cloud Computing course</vt:lpstr>
      <vt:lpstr>CIDR (classes inter-domain routing) basics</vt:lpstr>
      <vt:lpstr>CIDR (classes inter-domain routing) basics</vt:lpstr>
      <vt:lpstr>Virtual Cloud Network (VCN) concepts</vt:lpstr>
      <vt:lpstr>IP Addresses</vt:lpstr>
      <vt:lpstr>Gateways and routing</vt:lpstr>
      <vt:lpstr>Peering</vt:lpstr>
      <vt:lpstr>Security</vt:lpstr>
      <vt:lpstr>Security</vt:lpstr>
      <vt:lpstr>Study and review the following online resources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webinar.</dc:title>
  <dc:creator>Grzegorz Zwoliński I25</dc:creator>
  <cp:lastModifiedBy>frane</cp:lastModifiedBy>
  <cp:revision>104</cp:revision>
  <dcterms:created xsi:type="dcterms:W3CDTF">2021-12-08T08:56:03Z</dcterms:created>
  <dcterms:modified xsi:type="dcterms:W3CDTF">2022-11-06T17:49:09Z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0x0101003FAFC4393578E54EA6D196651228CF09</vt:lpwstr>
  </property>
</Properties>
</file>