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95" r:id="rId7"/>
    <p:sldId id="297" r:id="rId8"/>
    <p:sldId id="298" r:id="rId9"/>
    <p:sldId id="299" r:id="rId10"/>
    <p:sldId id="277" r:id="rId11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2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1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Buon pomeriggio e benvenuto nel corso Cloud Computing. Questo corso è stato sviluppato come risultato del progetto Erasmus+ CodeIn. Tutto ciò che serve per imparare è l'accesso a Internet e un computer.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Il corso contiene un totale di dieci argomenti e in questo argomento diremo qualcosa di più sui servizi di memorizzazione a blocchi (o su disco).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Nella memoria centrale il servizio per volumi a blocchi offre storage persistente e duraturo alle istanze di computazione. Il vantaggio qui consiste nel fatto che lo storage può essere davvero persistente e di lunga durata e può estendersi oltre la durata dell'istanza. Questo storage è denominato volume a blocchi. In questo caso, i dati vengono gestiti come blocchi di dimensioni fisse. Puoi creare una partizione, un file system, quindi eseguire il MOUNT del file system ed è il modo in cui le istanze di computazione utilizzano il servizio di storage.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114042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Se osservi questa immagine, l'istanza di computazione parla con un disco di storage a blocchi. È possibile creare e collegare questi dischi alle istanze di computazione. Puoi scollegare ed eliminare i dischi e, soprattutto, puoi conservarli anche dopo aver eliminato l'istanza. Pertanto, i dati vengono memorizzati in modo indipendente dal ciclo di vita dell'istanza. Per questo motivo, dovresti usare un servizio per volumi a blocchi per offrire lo storage persistente e duraturo. Persistente, il che significa che è un archivio sicuro. Non supera il ciclo di vita delle istanze di computazione. Pertanto, l'istanza di computazione che viene arrestata è ancora sicura. Durevole significa che facciamo più copie, quindi anche se perdiamo una copia, abbiamo altre copie dei dati disponibili nel data center.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200358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Abbiamo anche una funzione denominata replica dei volumi a blocchi. Come puoi vedere in questo grafico, i volumi a blocchi vengono replicati da un'area all'altra. Perché lo faresti? Lo faresti per il disaster recovery: lo faresti per la migrazione. In alternativa, se espandi la tua attività, puoi sfruttare questa funzione. L'idea qui è quella di replicare i dati in più aree e tenere presente che questa replica è asincrona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365463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Diamo un'occhiata ai livelli del volume a blocchi. Iniziamo con un livello chiamato base. ed è adatto a carichi di lavoro di I/O sequenziali di grandi dimensioni, ad esempio il data warehouse in streaming. Poi hai un livello bilanciato, una scelta bilanciata per l'I/O casuale e cose come i dischi di avvio. Infine, abbiamo un livello di prestazioni più elevato per i carichi di lavoro più impegnativi a livello di I/O, come i database relazionali.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504444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Per completare questa unità, studiare ed esaminare le seguenti risorse online. Grazie per l'attenzione.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acle.com/in/cloud/storage/block-volumes/what-is-block-storag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racle.github.io/learning-library/oci-library/oci-hol/oci-quick-start/workshops/freetier/index.html#xd_co_f=NmEzYTk4MDUtZWQyMS00MDBmLThiMWEtZWFhMTNlMjEzODM3%7E" TargetMode="External"/><Relationship Id="rId5" Type="http://schemas.openxmlformats.org/officeDocument/2006/relationships/hyperlink" Target="https://www.youtube.com/watch?v=FKzpFKTrC1M" TargetMode="External"/><Relationship Id="rId4" Type="http://schemas.openxmlformats.org/officeDocument/2006/relationships/hyperlink" Target="https://www.youtube.com/watch?v=CczKEbElR9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curricula per la formazione a distanza nel cloud computing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5- Storage a blocchi (disco)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Introduzione al corso Cloud Computing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Questo corso è stato sviluppato come risultato del progetto Erasmus+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Contiene un totale di dieci argomenti di insegnamento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Tutto ciò di cui hai bisogno per imparare è l'accesso a Internet </a:t>
            </a:r>
          </a:p>
          <a:p>
            <a:pPr marL="0" lvl="0" indent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Informazioni di base sullo storage a blocchi (disco)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0" y="1690688"/>
            <a:ext cx="6631913" cy="5167312"/>
          </a:xfrm>
        </p:spPr>
        <p:txBody>
          <a:bodyPr>
            <a:normAutofit fontScale="92500" lnSpcReduction="20000"/>
          </a:bodyPr>
          <a:lstStyle/>
          <a:p>
            <a:pPr>
              <a:defRPr sz="3600">
                <a:latin typeface="+mj-lt"/>
              </a:defRPr>
            </a:pPr>
            <a:r>
              <a:t>accesso da parte del sistema operativo come volume dell'unità installato</a:t>
            </a:r>
          </a:p>
          <a:p>
            <a:pPr>
              <a:defRPr sz="3600">
                <a:latin typeface="+mj-lt"/>
              </a:defRPr>
            </a:pPr>
            <a:r>
              <a:t>comunemente distribuita nello storage SAN (Storage Area Network)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i dati vengono in genere memorizzati su dispositivo in </a:t>
            </a:r>
            <a:r>
              <a:rPr b="1"/>
              <a:t>blocchi</a:t>
            </a:r>
            <a:r>
              <a:t> con dimensione fissa (ad esempio, 512 byte) </a:t>
            </a:r>
          </a:p>
          <a:p>
            <a:pPr>
              <a:defRPr sz="3600">
                <a:latin typeface="+mj-lt"/>
              </a:defRPr>
            </a:pPr>
            <a:r>
              <a:t>è possibile posizionare qualsiasi tipo di file system sullo storage a livello di blocco (ad esempio Windows utilizza NTFS; VMware utilizza VMFS ...)</a:t>
            </a:r>
            <a:endParaRPr sz="360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696" y="2802758"/>
            <a:ext cx="35623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5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Progettazione dei requisiti di storage e applicazione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688"/>
            <a:ext cx="5160666" cy="4609628"/>
          </a:xfrm>
        </p:spPr>
        <p:txBody>
          <a:bodyPr>
            <a:normAutofit fontScale="92500" lnSpcReduction="20000"/>
          </a:bodyPr>
          <a:lstStyle/>
          <a:p>
            <a:pPr lvl="0">
              <a:defRPr sz="3600">
                <a:latin typeface="+mj-lt"/>
              </a:defRPr>
            </a:pPr>
            <a:r>
              <a:t>come esempio (OCI): due tipi di storage a blocchi: volume di avvio (disco del sistema operativo), volume a blocchi (dischi di dati)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lo storage a blocchi memorizza la replica dei dati in 3 domini di errore separati (non è necessario eseguire configurazioni RAID)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557" y="1949129"/>
            <a:ext cx="3616779" cy="3553103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5578510" y="4859137"/>
            <a:ext cx="1899138" cy="1286189"/>
          </a:xfrm>
          <a:prstGeom prst="wedgeEllipseCallout">
            <a:avLst>
              <a:gd name="adj1" fmla="val 72288"/>
              <a:gd name="adj2" fmla="val -765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latin typeface="+mj-lt"/>
              </a:defRPr>
            </a:pPr>
            <a:r>
              <a:t>Caso d'uso - </a:t>
            </a:r>
            <a:endParaRPr sz="2000">
              <a:latin typeface="+mj-lt"/>
            </a:endParaRPr>
          </a:p>
          <a:p>
            <a:pPr algn="ctr">
              <a:defRPr sz="2000">
                <a:latin typeface="+mj-lt"/>
              </a:defRPr>
            </a:pPr>
            <a:r>
              <a:t>boot del server</a:t>
            </a:r>
            <a:endParaRPr sz="2000">
              <a:latin typeface="+mj-lt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9109457" y="1494614"/>
            <a:ext cx="1899138" cy="1286189"/>
          </a:xfrm>
          <a:prstGeom prst="wedgeEllipseCallout">
            <a:avLst>
              <a:gd name="adj1" fmla="val -40410"/>
              <a:gd name="adj2" fmla="val 1273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latin typeface="+mj-lt"/>
              </a:defRPr>
            </a:pPr>
            <a:r>
              <a:t>Caso d'uso - </a:t>
            </a:r>
            <a:endParaRPr sz="2000">
              <a:latin typeface="+mj-lt"/>
            </a:endParaRPr>
          </a:p>
          <a:p>
            <a:pPr algn="ctr">
              <a:defRPr sz="2000">
                <a:latin typeface="+mj-lt"/>
              </a:defRPr>
            </a:pPr>
            <a:r>
              <a:t>database</a:t>
            </a:r>
            <a:endParaRPr sz="20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7222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Duplicazione e backup basati su criteri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89253"/>
            <a:ext cx="10515600" cy="652891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  <a:defRPr sz="3600">
                <a:latin typeface="+mj-lt"/>
              </a:defRPr>
            </a:pPr>
            <a:r>
              <a:t>Backup dei volumi a blocchi - Esempio di Oracle Cloud Infrastructure (OCI)</a:t>
            </a:r>
            <a:endParaRPr sz="360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963" y="1389318"/>
            <a:ext cx="8908387" cy="423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2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Scaglioni di storage a blocchi</a:t>
            </a:r>
            <a:endParaRPr b="1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0034"/>
            <a:ext cx="10144125" cy="914400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978877" y="3357430"/>
            <a:ext cx="3000270" cy="2038535"/>
          </a:xfrm>
          <a:prstGeom prst="wedgeRectCallout">
            <a:avLst>
              <a:gd name="adj1" fmla="val -1408"/>
              <a:gd name="adj2" fmla="val -827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 sz="2400">
                <a:solidFill>
                  <a:schemeClr val="tx1"/>
                </a:solidFill>
                <a:latin typeface="+mj-lt"/>
              </a:defRPr>
            </a:pPr>
            <a:r>
              <a:t>Standard (Azure) o Basic (OCI, AWS): server Web, applicazioni aziendali leggere e di sviluppo/test</a:t>
            </a:r>
            <a:endParaRPr sz="24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4595865" y="3357430"/>
            <a:ext cx="3000270" cy="2038535"/>
          </a:xfrm>
          <a:prstGeom prst="wedgeRectCallout">
            <a:avLst>
              <a:gd name="adj1" fmla="val -1408"/>
              <a:gd name="adj2" fmla="val -827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ectangular Callout 6"/>
          <p:cNvSpPr/>
          <p:nvPr/>
        </p:nvSpPr>
        <p:spPr>
          <a:xfrm>
            <a:off x="8104833" y="3357430"/>
            <a:ext cx="3000270" cy="2038535"/>
          </a:xfrm>
          <a:prstGeom prst="wedgeRectCallout">
            <a:avLst>
              <a:gd name="adj1" fmla="val -11455"/>
              <a:gd name="adj2" fmla="val -8171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54270" y="3456973"/>
            <a:ext cx="28834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sz="2400">
                <a:latin typeface="+mj-lt"/>
              </a:defRPr>
            </a:pPr>
            <a:r>
              <a:t>Premium (Azure) o Balanced (OCI, AWS): carichi di lavoro sensibili alla produzione e alle prestazioni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212853" y="3456973"/>
            <a:ext cx="2769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sz="2400">
                <a:latin typeface="+mj-lt"/>
              </a:defRPr>
            </a:pPr>
            <a:r>
              <a:t>Ultra (Azure,OCI, AWS) -carichi onerosi per le transazioni (ad esempio ERP con un database)  </a:t>
            </a:r>
            <a:endParaRPr sz="2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6052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Studiare ed esaminare le seguenti risorse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01422"/>
            <a:ext cx="10515600" cy="5185127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Leggi:</a:t>
            </a:r>
          </a:p>
          <a:p>
            <a:pPr algn="just">
              <a:defRPr>
                <a:latin typeface="+mj-lt"/>
              </a:defRPr>
            </a:pPr>
            <a:r>
              <a:rPr>
                <a:hlinkClick r:id="rId3"/>
              </a:rPr>
              <a:t>https://www.oracle.com/in/cloud/storage/block-volumes/what-is-block-storage</a:t>
            </a:r>
            <a:r>
              <a:t> </a:t>
            </a: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Guarda questi video: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t>https://www.youtube.com/watch?v=CczKEbElR9U</a:t>
            </a:r>
            <a:endParaRPr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5"/>
              </a:rPr>
              <a:t>https://www.youtube.com/watch?v=FKzpFKTrC1M</a:t>
            </a:r>
            <a:r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t>Prova il laboratorio pratico per questa lezione: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6"/>
              </a:rPr>
              <a:t>https://oracle.github.io/learning-library/oci-library/oci-hol/oci-quick-start/workshops/freetier/index.html#xd_co_f=NmEzYTk4MDUtZWQyMS00MDBmLThiMWEtZWFhMTNlMjEzODM3%7E</a:t>
            </a:r>
            <a:r>
              <a:t> </a:t>
            </a:r>
            <a:endParaRPr b="1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Accedi a Oracle Member Hub e termina il quinto argomento:</a:t>
            </a:r>
          </a:p>
          <a:p>
            <a:pPr marL="0" indent="0" algn="just">
              <a:buNone/>
              <a:defRPr>
                <a:latin typeface="+mj-lt"/>
              </a:defRPr>
            </a:pPr>
            <a:r>
              <a:t>   academy.oracle.com</a:t>
            </a: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391207A5-1087-4719-80D0-0665E387B4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3070</TotalTime>
  <Words>826</Words>
  <Application>Microsoft Office PowerPoint</Application>
  <PresentationFormat>Widescreen</PresentationFormat>
  <Paragraphs>48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Motyw pakietu Office</vt:lpstr>
      <vt:lpstr>O3 - curricula per la formazione a distanza nel cloud computing  5- Storage a blocchi (disco)</vt:lpstr>
      <vt:lpstr>Introduzione al corso Cloud Computing</vt:lpstr>
      <vt:lpstr>Informazioni di base sullo storage a blocchi (disco)</vt:lpstr>
      <vt:lpstr>Progettazione dei requisiti di storage e applicazione</vt:lpstr>
      <vt:lpstr>Duplicazione e backup basati su criteri</vt:lpstr>
      <vt:lpstr>Scaglioni di storage a blocchi</vt:lpstr>
      <vt:lpstr>Studiare ed esaminare le seguenti risorse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148</cp:revision>
  <dcterms:created xsi:type="dcterms:W3CDTF">2021-12-08T08:56:03Z</dcterms:created>
  <dcterms:modified xsi:type="dcterms:W3CDTF">2024-02-23T14:08:03Z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